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tags/tag1.xml" ContentType="application/vnd.openxmlformats-officedocument.presentationml.tags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2" r:id="rId1"/>
  </p:sldMasterIdLst>
  <p:notesMasterIdLst>
    <p:notesMasterId r:id="rId65"/>
  </p:notesMasterIdLst>
  <p:handoutMasterIdLst>
    <p:handoutMasterId r:id="rId66"/>
  </p:handoutMasterIdLst>
  <p:sldIdLst>
    <p:sldId id="684" r:id="rId2"/>
    <p:sldId id="738" r:id="rId3"/>
    <p:sldId id="704" r:id="rId4"/>
    <p:sldId id="666" r:id="rId5"/>
    <p:sldId id="735" r:id="rId6"/>
    <p:sldId id="736" r:id="rId7"/>
    <p:sldId id="734" r:id="rId8"/>
    <p:sldId id="667" r:id="rId9"/>
    <p:sldId id="668" r:id="rId10"/>
    <p:sldId id="669" r:id="rId11"/>
    <p:sldId id="670" r:id="rId12"/>
    <p:sldId id="671" r:id="rId13"/>
    <p:sldId id="705" r:id="rId14"/>
    <p:sldId id="737" r:id="rId15"/>
    <p:sldId id="672" r:id="rId16"/>
    <p:sldId id="656" r:id="rId17"/>
    <p:sldId id="744" r:id="rId18"/>
    <p:sldId id="634" r:id="rId19"/>
    <p:sldId id="687" r:id="rId20"/>
    <p:sldId id="646" r:id="rId21"/>
    <p:sldId id="739" r:id="rId22"/>
    <p:sldId id="659" r:id="rId23"/>
    <p:sldId id="643" r:id="rId24"/>
    <p:sldId id="701" r:id="rId25"/>
    <p:sldId id="702" r:id="rId26"/>
    <p:sldId id="742" r:id="rId27"/>
    <p:sldId id="703" r:id="rId28"/>
    <p:sldId id="741" r:id="rId29"/>
    <p:sldId id="743" r:id="rId30"/>
    <p:sldId id="689" r:id="rId31"/>
    <p:sldId id="713" r:id="rId32"/>
    <p:sldId id="714" r:id="rId33"/>
    <p:sldId id="715" r:id="rId34"/>
    <p:sldId id="716" r:id="rId35"/>
    <p:sldId id="717" r:id="rId36"/>
    <p:sldId id="718" r:id="rId37"/>
    <p:sldId id="719" r:id="rId38"/>
    <p:sldId id="720" r:id="rId39"/>
    <p:sldId id="721" r:id="rId40"/>
    <p:sldId id="722" r:id="rId41"/>
    <p:sldId id="723" r:id="rId42"/>
    <p:sldId id="724" r:id="rId43"/>
    <p:sldId id="725" r:id="rId44"/>
    <p:sldId id="726" r:id="rId45"/>
    <p:sldId id="710" r:id="rId46"/>
    <p:sldId id="709" r:id="rId47"/>
    <p:sldId id="712" r:id="rId48"/>
    <p:sldId id="730" r:id="rId49"/>
    <p:sldId id="731" r:id="rId50"/>
    <p:sldId id="732" r:id="rId51"/>
    <p:sldId id="733" r:id="rId52"/>
    <p:sldId id="657" r:id="rId53"/>
    <p:sldId id="706" r:id="rId54"/>
    <p:sldId id="746" r:id="rId55"/>
    <p:sldId id="747" r:id="rId56"/>
    <p:sldId id="748" r:id="rId57"/>
    <p:sldId id="707" r:id="rId58"/>
    <p:sldId id="708" r:id="rId59"/>
    <p:sldId id="727" r:id="rId60"/>
    <p:sldId id="728" r:id="rId61"/>
    <p:sldId id="729" r:id="rId62"/>
    <p:sldId id="658" r:id="rId63"/>
    <p:sldId id="745" r:id="rId64"/>
  </p:sldIdLst>
  <p:sldSz cx="9144000" cy="6858000" type="screen4x3"/>
  <p:notesSz cx="6662738" cy="9832975"/>
  <p:defaultTextStyle>
    <a:defPPr>
      <a:defRPr lang="en-GB"/>
    </a:defPPr>
    <a:lvl1pPr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30000"/>
    <a:srgbClr val="FF6699"/>
    <a:srgbClr val="FFCC99"/>
    <a:srgbClr val="FF9966"/>
    <a:srgbClr val="CC0000"/>
    <a:srgbClr val="FFFF00"/>
    <a:srgbClr val="99FF9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26" autoAdjust="0"/>
    <p:restoredTop sz="94711" autoAdjust="0"/>
  </p:normalViewPr>
  <p:slideViewPr>
    <p:cSldViewPr>
      <p:cViewPr>
        <p:scale>
          <a:sx n="50" d="100"/>
          <a:sy n="50" d="100"/>
        </p:scale>
        <p:origin x="-52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53" y="1146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>
        <p:scale>
          <a:sx n="100" d="100"/>
          <a:sy n="100" d="100"/>
        </p:scale>
        <p:origin x="-924" y="72"/>
      </p:cViewPr>
      <p:guideLst>
        <p:guide orient="horz" pos="3097"/>
        <p:guide pos="209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L:\KCL\FODMAPs\FODMAPs%20and%20CM%20%20trial\results\symptoms%20and%20stool%20and%20acceptability\FODMAP%20RCT%20Symptom%20stool%20acceptability%20FINAL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282225951502468"/>
          <c:y val="0.11795838474087665"/>
          <c:w val="0.84095392961243653"/>
          <c:h val="0.5980382662160345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'symptom improvement graph'!$A$5</c:f>
              <c:strCache>
                <c:ptCount val="1"/>
                <c:pt idx="0">
                  <c:v>Control</c:v>
                </c:pt>
              </c:strCache>
            </c:strRef>
          </c:tx>
          <c:spPr>
            <a:solidFill>
              <a:schemeClr val="tx2">
                <a:alpha val="98000"/>
              </a:schemeClr>
            </a:solidFill>
          </c:spPr>
          <c:invertIfNegative val="0"/>
          <c:cat>
            <c:strRef>
              <c:f>'symptom improvement graph'!$B$3:$GJ$4</c:f>
              <c:strCache>
                <c:ptCount val="9"/>
                <c:pt idx="0">
                  <c:v>bloating</c:v>
                </c:pt>
                <c:pt idx="1">
                  <c:v>abdominal pain</c:v>
                </c:pt>
                <c:pt idx="2">
                  <c:v>flatulence</c:v>
                </c:pt>
                <c:pt idx="3">
                  <c:v>borborygmi</c:v>
                </c:pt>
                <c:pt idx="4">
                  <c:v>urgency</c:v>
                </c:pt>
                <c:pt idx="5">
                  <c:v>diarrhoea</c:v>
                </c:pt>
                <c:pt idx="6">
                  <c:v>constipation</c:v>
                </c:pt>
                <c:pt idx="7">
                  <c:v>tiredness</c:v>
                </c:pt>
                <c:pt idx="8">
                  <c:v>overall symptoms</c:v>
                </c:pt>
              </c:strCache>
            </c:strRef>
          </c:cat>
          <c:val>
            <c:numRef>
              <c:f>'symptom improvement graph'!$B$5:$GJ$5</c:f>
              <c:numCache>
                <c:formatCode>0</c:formatCode>
                <c:ptCount val="9"/>
                <c:pt idx="0">
                  <c:v>32</c:v>
                </c:pt>
                <c:pt idx="1">
                  <c:v>50</c:v>
                </c:pt>
                <c:pt idx="2">
                  <c:v>41</c:v>
                </c:pt>
                <c:pt idx="3">
                  <c:v>36</c:v>
                </c:pt>
                <c:pt idx="4">
                  <c:v>23</c:v>
                </c:pt>
                <c:pt idx="5">
                  <c:v>41</c:v>
                </c:pt>
                <c:pt idx="6">
                  <c:v>23</c:v>
                </c:pt>
                <c:pt idx="7">
                  <c:v>36</c:v>
                </c:pt>
                <c:pt idx="8">
                  <c:v>36</c:v>
                </c:pt>
              </c:numCache>
            </c:numRef>
          </c:val>
        </c:ser>
        <c:ser>
          <c:idx val="1"/>
          <c:order val="1"/>
          <c:tx>
            <c:strRef>
              <c:f>'symptom improvement graph'!$A$6</c:f>
              <c:strCache>
                <c:ptCount val="1"/>
                <c:pt idx="0">
                  <c:v>Fermentable carbohydrate restriction</c:v>
                </c:pt>
              </c:strCache>
            </c:strRef>
          </c:tx>
          <c:spPr>
            <a:solidFill>
              <a:srgbClr val="C00000">
                <a:alpha val="53000"/>
              </a:srgbClr>
            </a:solidFill>
          </c:spPr>
          <c:invertIfNegative val="0"/>
          <c:cat>
            <c:strRef>
              <c:f>'symptom improvement graph'!$B$3:$GJ$4</c:f>
              <c:strCache>
                <c:ptCount val="9"/>
                <c:pt idx="0">
                  <c:v>bloating</c:v>
                </c:pt>
                <c:pt idx="1">
                  <c:v>abdominal pain</c:v>
                </c:pt>
                <c:pt idx="2">
                  <c:v>flatulence</c:v>
                </c:pt>
                <c:pt idx="3">
                  <c:v>borborygmi</c:v>
                </c:pt>
                <c:pt idx="4">
                  <c:v>urgency</c:v>
                </c:pt>
                <c:pt idx="5">
                  <c:v>diarrhoea</c:v>
                </c:pt>
                <c:pt idx="6">
                  <c:v>constipation</c:v>
                </c:pt>
                <c:pt idx="7">
                  <c:v>tiredness</c:v>
                </c:pt>
                <c:pt idx="8">
                  <c:v>overall symptoms</c:v>
                </c:pt>
              </c:strCache>
            </c:strRef>
          </c:cat>
          <c:val>
            <c:numRef>
              <c:f>'symptom improvement graph'!$B$6:$GJ$6</c:f>
              <c:numCache>
                <c:formatCode>0</c:formatCode>
                <c:ptCount val="9"/>
                <c:pt idx="0">
                  <c:v>74</c:v>
                </c:pt>
                <c:pt idx="1">
                  <c:v>68</c:v>
                </c:pt>
                <c:pt idx="2">
                  <c:v>68</c:v>
                </c:pt>
                <c:pt idx="3">
                  <c:v>68</c:v>
                </c:pt>
                <c:pt idx="4">
                  <c:v>53</c:v>
                </c:pt>
                <c:pt idx="5">
                  <c:v>42</c:v>
                </c:pt>
                <c:pt idx="6">
                  <c:v>26</c:v>
                </c:pt>
                <c:pt idx="7">
                  <c:v>53</c:v>
                </c:pt>
                <c:pt idx="8">
                  <c:v>79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0"/>
        <c:axId val="194068864"/>
        <c:axId val="194070400"/>
      </c:barChart>
      <c:catAx>
        <c:axId val="194068864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500" b="0" baseline="0">
                <a:latin typeface="+mj-lt"/>
              </a:defRPr>
            </a:pPr>
            <a:endParaRPr lang="en-US"/>
          </a:p>
        </c:txPr>
        <c:crossAx val="194070400"/>
        <c:crossesAt val="0"/>
        <c:auto val="1"/>
        <c:lblAlgn val="ctr"/>
        <c:lblOffset val="100"/>
        <c:noMultiLvlLbl val="0"/>
      </c:catAx>
      <c:valAx>
        <c:axId val="194070400"/>
        <c:scaling>
          <c:orientation val="minMax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 sz="1800" baseline="0">
                    <a:latin typeface="+mn-lt"/>
                  </a:defRPr>
                </a:pPr>
                <a:r>
                  <a:rPr lang="en-US" sz="1800" baseline="0">
                    <a:latin typeface="+mn-lt"/>
                  </a:rPr>
                  <a:t>%</a:t>
                </a:r>
              </a:p>
            </c:rich>
          </c:tx>
          <c:layout>
            <c:manualLayout>
              <c:xMode val="edge"/>
              <c:yMode val="edge"/>
              <c:x val="2.6453193350831152E-2"/>
              <c:y val="0.30456173729234826"/>
            </c:manualLayout>
          </c:layout>
          <c:overlay val="0"/>
        </c:title>
        <c:numFmt formatCode="0;[Red]0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9406886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54642858705161856"/>
          <c:y val="2.7699773124623621E-2"/>
          <c:w val="0.42884317585301884"/>
          <c:h val="0.1061742013650137"/>
        </c:manualLayout>
      </c:layout>
      <c:overlay val="0"/>
      <c:txPr>
        <a:bodyPr/>
        <a:lstStyle/>
        <a:p>
          <a:pPr>
            <a:defRPr sz="1400">
              <a:latin typeface="+mn-lt"/>
              <a:cs typeface="Arial" pitchFamily="34" charset="0"/>
            </a:defRPr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  <c:userShapes r:id="rId3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0.42125</cdr:x>
      <cdr:y>0.21053</cdr:y>
    </cdr:from>
    <cdr:to>
      <cdr:x>0.45275</cdr:x>
      <cdr:y>0.26677</cdr:y>
    </cdr:to>
    <cdr:sp macro="" textlink="">
      <cdr:nvSpPr>
        <cdr:cNvPr id="2" name="TextBox 3"/>
        <cdr:cNvSpPr txBox="1"/>
      </cdr:nvSpPr>
      <cdr:spPr>
        <a:xfrm xmlns:a="http://schemas.openxmlformats.org/drawingml/2006/main">
          <a:off x="3851920" y="1152128"/>
          <a:ext cx="288032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GB"/>
          </a:defPPr>
          <a:lvl1pPr algn="l" rtl="0" fontAlgn="base">
            <a:spcBef>
              <a:spcPct val="0"/>
            </a:spcBef>
            <a:spcAft>
              <a:spcPct val="0"/>
            </a:spcAft>
            <a:defRPr sz="1400" b="1" kern="1200">
              <a:solidFill>
                <a:srgbClr val="000000"/>
              </a:solidFill>
              <a:latin typeface="Arial" pitchFamily="34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sz="1400" b="1" kern="1200">
              <a:solidFill>
                <a:srgbClr val="000000"/>
              </a:solidFill>
              <a:latin typeface="Arial" pitchFamily="34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sz="1400" b="1" kern="1200">
              <a:solidFill>
                <a:srgbClr val="000000"/>
              </a:solidFill>
              <a:latin typeface="Arial" pitchFamily="34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sz="1400" b="1" kern="1200">
              <a:solidFill>
                <a:srgbClr val="000000"/>
              </a:solidFill>
              <a:latin typeface="Arial" pitchFamily="34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sz="1400" b="1" kern="1200">
              <a:solidFill>
                <a:srgbClr val="000000"/>
              </a:solidFill>
              <a:latin typeface="Arial" pitchFamily="34" charset="0"/>
            </a:defRPr>
          </a:lvl5pPr>
          <a:lvl6pPr marL="2286000" algn="l" defTabSz="914400" rtl="0" eaLnBrk="1" latinLnBrk="0" hangingPunct="1">
            <a:defRPr sz="1400" b="1" kern="1200">
              <a:solidFill>
                <a:srgbClr val="000000"/>
              </a:solidFill>
              <a:latin typeface="Arial" pitchFamily="34" charset="0"/>
            </a:defRPr>
          </a:lvl6pPr>
          <a:lvl7pPr marL="2743200" algn="l" defTabSz="914400" rtl="0" eaLnBrk="1" latinLnBrk="0" hangingPunct="1">
            <a:defRPr sz="1400" b="1" kern="1200">
              <a:solidFill>
                <a:srgbClr val="000000"/>
              </a:solidFill>
              <a:latin typeface="Arial" pitchFamily="34" charset="0"/>
            </a:defRPr>
          </a:lvl7pPr>
          <a:lvl8pPr marL="3200400" algn="l" defTabSz="914400" rtl="0" eaLnBrk="1" latinLnBrk="0" hangingPunct="1">
            <a:defRPr sz="1400" b="1" kern="1200">
              <a:solidFill>
                <a:srgbClr val="000000"/>
              </a:solidFill>
              <a:latin typeface="Arial" pitchFamily="34" charset="0"/>
            </a:defRPr>
          </a:lvl8pPr>
          <a:lvl9pPr marL="3657600" algn="l" defTabSz="914400" rtl="0" eaLnBrk="1" latinLnBrk="0" hangingPunct="1">
            <a:defRPr sz="1400" b="1" kern="1200">
              <a:solidFill>
                <a:srgbClr val="000000"/>
              </a:solidFill>
              <a:latin typeface="Arial" pitchFamily="34" charset="0"/>
            </a:defRPr>
          </a:lvl9pPr>
        </a:lstStyle>
        <a:p xmlns:a="http://schemas.openxmlformats.org/drawingml/2006/main">
          <a:r>
            <a:rPr lang="en-GB" dirty="0" smtClean="0"/>
            <a:t>*</a:t>
          </a:r>
          <a:endParaRPr lang="en-US" dirty="0"/>
        </a:p>
      </cdr:txBody>
    </cdr:sp>
  </cdr:relSizeAnchor>
  <cdr:relSizeAnchor xmlns:cdr="http://schemas.openxmlformats.org/drawingml/2006/chartDrawing">
    <cdr:from>
      <cdr:x>0.51575</cdr:x>
      <cdr:y>0.31579</cdr:y>
    </cdr:from>
    <cdr:to>
      <cdr:x>0.54725</cdr:x>
      <cdr:y>0.37203</cdr:y>
    </cdr:to>
    <cdr:sp macro="" textlink="">
      <cdr:nvSpPr>
        <cdr:cNvPr id="3" name="TextBox 3"/>
        <cdr:cNvSpPr txBox="1"/>
      </cdr:nvSpPr>
      <cdr:spPr>
        <a:xfrm xmlns:a="http://schemas.openxmlformats.org/drawingml/2006/main">
          <a:off x="4716016" y="1728192"/>
          <a:ext cx="288032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GB"/>
          </a:defPPr>
          <a:lvl1pPr algn="l" rtl="0" fontAlgn="base">
            <a:spcBef>
              <a:spcPct val="0"/>
            </a:spcBef>
            <a:spcAft>
              <a:spcPct val="0"/>
            </a:spcAft>
            <a:defRPr sz="1400" b="1" kern="1200">
              <a:solidFill>
                <a:srgbClr val="000000"/>
              </a:solidFill>
              <a:latin typeface="Arial" pitchFamily="34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sz="1400" b="1" kern="1200">
              <a:solidFill>
                <a:srgbClr val="000000"/>
              </a:solidFill>
              <a:latin typeface="Arial" pitchFamily="34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sz="1400" b="1" kern="1200">
              <a:solidFill>
                <a:srgbClr val="000000"/>
              </a:solidFill>
              <a:latin typeface="Arial" pitchFamily="34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sz="1400" b="1" kern="1200">
              <a:solidFill>
                <a:srgbClr val="000000"/>
              </a:solidFill>
              <a:latin typeface="Arial" pitchFamily="34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sz="1400" b="1" kern="1200">
              <a:solidFill>
                <a:srgbClr val="000000"/>
              </a:solidFill>
              <a:latin typeface="Arial" pitchFamily="34" charset="0"/>
            </a:defRPr>
          </a:lvl5pPr>
          <a:lvl6pPr marL="2286000" algn="l" defTabSz="914400" rtl="0" eaLnBrk="1" latinLnBrk="0" hangingPunct="1">
            <a:defRPr sz="1400" b="1" kern="1200">
              <a:solidFill>
                <a:srgbClr val="000000"/>
              </a:solidFill>
              <a:latin typeface="Arial" pitchFamily="34" charset="0"/>
            </a:defRPr>
          </a:lvl6pPr>
          <a:lvl7pPr marL="2743200" algn="l" defTabSz="914400" rtl="0" eaLnBrk="1" latinLnBrk="0" hangingPunct="1">
            <a:defRPr sz="1400" b="1" kern="1200">
              <a:solidFill>
                <a:srgbClr val="000000"/>
              </a:solidFill>
              <a:latin typeface="Arial" pitchFamily="34" charset="0"/>
            </a:defRPr>
          </a:lvl7pPr>
          <a:lvl8pPr marL="3200400" algn="l" defTabSz="914400" rtl="0" eaLnBrk="1" latinLnBrk="0" hangingPunct="1">
            <a:defRPr sz="1400" b="1" kern="1200">
              <a:solidFill>
                <a:srgbClr val="000000"/>
              </a:solidFill>
              <a:latin typeface="Arial" pitchFamily="34" charset="0"/>
            </a:defRPr>
          </a:lvl8pPr>
          <a:lvl9pPr marL="3657600" algn="l" defTabSz="914400" rtl="0" eaLnBrk="1" latinLnBrk="0" hangingPunct="1">
            <a:defRPr sz="1400" b="1" kern="1200">
              <a:solidFill>
                <a:srgbClr val="000000"/>
              </a:solidFill>
              <a:latin typeface="Arial" pitchFamily="34" charset="0"/>
            </a:defRPr>
          </a:lvl9pPr>
        </a:lstStyle>
        <a:p xmlns:a="http://schemas.openxmlformats.org/drawingml/2006/main">
          <a:r>
            <a:rPr lang="en-GB" dirty="0" smtClean="0"/>
            <a:t>*</a:t>
          </a:r>
          <a:endParaRPr lang="en-US" dirty="0"/>
        </a:p>
      </cdr:txBody>
    </cdr:sp>
  </cdr:relSizeAnchor>
  <cdr:relSizeAnchor xmlns:cdr="http://schemas.openxmlformats.org/drawingml/2006/chartDrawing">
    <cdr:from>
      <cdr:x>0.89374</cdr:x>
      <cdr:y>0.14474</cdr:y>
    </cdr:from>
    <cdr:to>
      <cdr:x>0.92524</cdr:x>
      <cdr:y>0.20098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8172400" y="792088"/>
          <a:ext cx="288032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GB"/>
          </a:defPPr>
          <a:lvl1pPr algn="l" rtl="0" fontAlgn="base">
            <a:spcBef>
              <a:spcPct val="0"/>
            </a:spcBef>
            <a:spcAft>
              <a:spcPct val="0"/>
            </a:spcAft>
            <a:defRPr sz="1400" b="1" kern="1200">
              <a:solidFill>
                <a:srgbClr val="000000"/>
              </a:solidFill>
              <a:latin typeface="Arial" pitchFamily="34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sz="1400" b="1" kern="1200">
              <a:solidFill>
                <a:srgbClr val="000000"/>
              </a:solidFill>
              <a:latin typeface="Arial" pitchFamily="34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sz="1400" b="1" kern="1200">
              <a:solidFill>
                <a:srgbClr val="000000"/>
              </a:solidFill>
              <a:latin typeface="Arial" pitchFamily="34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sz="1400" b="1" kern="1200">
              <a:solidFill>
                <a:srgbClr val="000000"/>
              </a:solidFill>
              <a:latin typeface="Arial" pitchFamily="34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sz="1400" b="1" kern="1200">
              <a:solidFill>
                <a:srgbClr val="000000"/>
              </a:solidFill>
              <a:latin typeface="Arial" pitchFamily="34" charset="0"/>
            </a:defRPr>
          </a:lvl5pPr>
          <a:lvl6pPr marL="2286000" algn="l" defTabSz="914400" rtl="0" eaLnBrk="1" latinLnBrk="0" hangingPunct="1">
            <a:defRPr sz="1400" b="1" kern="1200">
              <a:solidFill>
                <a:srgbClr val="000000"/>
              </a:solidFill>
              <a:latin typeface="Arial" pitchFamily="34" charset="0"/>
            </a:defRPr>
          </a:lvl6pPr>
          <a:lvl7pPr marL="2743200" algn="l" defTabSz="914400" rtl="0" eaLnBrk="1" latinLnBrk="0" hangingPunct="1">
            <a:defRPr sz="1400" b="1" kern="1200">
              <a:solidFill>
                <a:srgbClr val="000000"/>
              </a:solidFill>
              <a:latin typeface="Arial" pitchFamily="34" charset="0"/>
            </a:defRPr>
          </a:lvl7pPr>
          <a:lvl8pPr marL="3200400" algn="l" defTabSz="914400" rtl="0" eaLnBrk="1" latinLnBrk="0" hangingPunct="1">
            <a:defRPr sz="1400" b="1" kern="1200">
              <a:solidFill>
                <a:srgbClr val="000000"/>
              </a:solidFill>
              <a:latin typeface="Arial" pitchFamily="34" charset="0"/>
            </a:defRPr>
          </a:lvl8pPr>
          <a:lvl9pPr marL="3657600" algn="l" defTabSz="914400" rtl="0" eaLnBrk="1" latinLnBrk="0" hangingPunct="1">
            <a:defRPr sz="1400" b="1" kern="1200">
              <a:solidFill>
                <a:srgbClr val="000000"/>
              </a:solidFill>
              <a:latin typeface="Arial" pitchFamily="34" charset="0"/>
            </a:defRPr>
          </a:lvl9pPr>
        </a:lstStyle>
        <a:p xmlns:a="http://schemas.openxmlformats.org/drawingml/2006/main">
          <a:r>
            <a:rPr lang="en-GB" dirty="0" smtClean="0"/>
            <a:t>*</a:t>
          </a:r>
          <a:endParaRPr lang="en-US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22225" y="-36513"/>
            <a:ext cx="2895600" cy="533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l">
              <a:defRPr sz="1000" i="1">
                <a:latin typeface="Arial" charset="0"/>
              </a:defRPr>
            </a:lvl1pPr>
          </a:lstStyle>
          <a:p>
            <a:pPr>
              <a:defRPr/>
            </a:pPr>
            <a:r>
              <a:rPr lang="en-GB"/>
              <a:t>Julian Walters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87775" y="-36513"/>
            <a:ext cx="2895600" cy="533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defRPr sz="1000" i="1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-22225" y="9336088"/>
            <a:ext cx="2895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l">
              <a:defRPr sz="1000" i="1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87775" y="9336088"/>
            <a:ext cx="2895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defRPr sz="1000" i="1">
                <a:latin typeface="Arial" charset="0"/>
              </a:defRPr>
            </a:lvl1pPr>
          </a:lstStyle>
          <a:p>
            <a:pPr>
              <a:defRPr/>
            </a:pPr>
            <a:fld id="{2CD891B4-72B4-4180-A826-35690AA3BB8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35730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1588" y="0"/>
            <a:ext cx="2886076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l" defTabSz="920750">
              <a:defRPr sz="1000" i="1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6663" y="0"/>
            <a:ext cx="28860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 defTabSz="920750">
              <a:defRPr sz="1000" i="1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83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84238" y="747713"/>
            <a:ext cx="4892675" cy="3670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7413" y="4670425"/>
            <a:ext cx="4886325" cy="442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-1588" y="9340850"/>
            <a:ext cx="2886076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l" defTabSz="920750">
              <a:defRPr sz="1000" i="1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6663" y="9340850"/>
            <a:ext cx="28860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 defTabSz="920750">
              <a:defRPr sz="1000" i="1">
                <a:latin typeface="Arial" charset="0"/>
              </a:defRPr>
            </a:lvl1pPr>
          </a:lstStyle>
          <a:p>
            <a:pPr>
              <a:defRPr/>
            </a:pPr>
            <a:fld id="{204BB2CE-5487-4C99-971D-1F1F093F594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30275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9207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8788" algn="l" defTabSz="9207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7575" algn="l" defTabSz="9207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7950" algn="l" defTabSz="9207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36738" algn="l" defTabSz="9207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750"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defTabSz="92075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defTabSz="92075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defTabSz="92075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defTabSz="92075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BBD92C11-C053-4405-9C48-10001B68D1E8}" type="slidenum">
              <a:rPr lang="en-GB" sz="1000" smtClean="0">
                <a:latin typeface="Arial" charset="0"/>
              </a:rPr>
              <a:pPr/>
              <a:t>1</a:t>
            </a:fld>
            <a:endParaRPr lang="en-GB" sz="1000" smtClean="0">
              <a:latin typeface="Arial" charset="0"/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750"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defTabSz="92075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defTabSz="92075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defTabSz="92075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defTabSz="92075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8543A7A1-DE5E-40B2-9734-863AD33A6F35}" type="slidenum">
              <a:rPr lang="en-GB" sz="1000" smtClean="0">
                <a:latin typeface="Arial" charset="0"/>
              </a:rPr>
              <a:pPr/>
              <a:t>10</a:t>
            </a:fld>
            <a:endParaRPr lang="en-GB" sz="1000" smtClean="0">
              <a:latin typeface="Arial" charset="0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750"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defTabSz="92075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defTabSz="92075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defTabSz="92075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defTabSz="92075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A3AA941D-98D2-48E2-95DB-C7C03DF881CD}" type="slidenum">
              <a:rPr lang="en-GB" sz="1000" smtClean="0">
                <a:latin typeface="Arial" charset="0"/>
              </a:rPr>
              <a:pPr/>
              <a:t>11</a:t>
            </a:fld>
            <a:endParaRPr lang="en-GB" sz="1000" smtClean="0">
              <a:latin typeface="Arial" charset="0"/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750"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defTabSz="92075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defTabSz="92075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defTabSz="92075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defTabSz="92075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2A95AFBA-5A17-4A4F-9974-821C53DEF403}" type="slidenum">
              <a:rPr lang="en-GB" sz="1000" smtClean="0">
                <a:latin typeface="Arial" charset="0"/>
              </a:rPr>
              <a:pPr/>
              <a:t>12</a:t>
            </a:fld>
            <a:endParaRPr lang="en-GB" sz="1000" smtClean="0">
              <a:latin typeface="Arial" charset="0"/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750"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defTabSz="92075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defTabSz="92075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defTabSz="92075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defTabSz="92075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2604E125-F275-42EC-83A2-4A8C31C1E2DD}" type="slidenum">
              <a:rPr lang="en-GB" sz="1000" smtClean="0">
                <a:latin typeface="Arial" charset="0"/>
              </a:rPr>
              <a:pPr/>
              <a:t>13</a:t>
            </a:fld>
            <a:endParaRPr lang="en-GB" sz="1000" smtClean="0">
              <a:latin typeface="Arial" charset="0"/>
            </a:endParaRP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750"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defTabSz="92075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defTabSz="92075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defTabSz="92075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defTabSz="92075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C82D2C20-53BE-40C4-997A-C68A3F1955CF}" type="slidenum">
              <a:rPr lang="en-GB" sz="1000" smtClean="0">
                <a:latin typeface="Arial" charset="0"/>
              </a:rPr>
              <a:pPr/>
              <a:t>15</a:t>
            </a:fld>
            <a:endParaRPr lang="en-GB" sz="1000" smtClean="0">
              <a:latin typeface="Arial" charset="0"/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750"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defTabSz="92075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defTabSz="92075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defTabSz="92075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defTabSz="92075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F0F0D771-1B1C-4540-BFF1-8BF578509D58}" type="slidenum">
              <a:rPr lang="en-GB" sz="1000" smtClean="0">
                <a:latin typeface="Arial" charset="0"/>
              </a:rPr>
              <a:pPr/>
              <a:t>16</a:t>
            </a:fld>
            <a:endParaRPr lang="en-GB" sz="1000" smtClean="0">
              <a:latin typeface="Arial" charset="0"/>
            </a:endParaRPr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7"/>
          <p:cNvSpPr txBox="1">
            <a:spLocks noGrp="1" noChangeArrowheads="1"/>
          </p:cNvSpPr>
          <p:nvPr/>
        </p:nvSpPr>
        <p:spPr bwMode="auto">
          <a:xfrm>
            <a:off x="3776663" y="9340850"/>
            <a:ext cx="288607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 defTabSz="920750"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defTabSz="92075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defTabSz="92075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defTabSz="92075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defTabSz="92075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r"/>
            <a:fld id="{F3E4DE73-6A76-4638-9245-1ADB3819B69F}" type="slidenum">
              <a:rPr lang="en-GB" sz="1000" i="1">
                <a:latin typeface="Arial" charset="0"/>
              </a:rPr>
              <a:pPr algn="r"/>
              <a:t>17</a:t>
            </a:fld>
            <a:endParaRPr lang="en-GB" sz="1000" i="1">
              <a:latin typeface="Arial" charset="0"/>
            </a:endParaRPr>
          </a:p>
        </p:txBody>
      </p:sp>
      <p:sp>
        <p:nvSpPr>
          <p:cNvPr id="141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750"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defTabSz="92075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defTabSz="92075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defTabSz="92075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defTabSz="92075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A9EF13BB-4CB2-4AD4-99F7-9DBB9C3A2B11}" type="slidenum">
              <a:rPr lang="en-GB" sz="1000" smtClean="0">
                <a:latin typeface="Arial" charset="0"/>
              </a:rPr>
              <a:pPr/>
              <a:t>18</a:t>
            </a:fld>
            <a:endParaRPr lang="en-GB" sz="1000" smtClean="0">
              <a:latin typeface="Arial" charset="0"/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750"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defTabSz="92075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defTabSz="92075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defTabSz="92075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defTabSz="92075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0EF90D90-C064-4DCC-A777-85FDEF3AC583}" type="slidenum">
              <a:rPr lang="en-GB" sz="1000" smtClean="0">
                <a:latin typeface="Arial" charset="0"/>
              </a:rPr>
              <a:pPr/>
              <a:t>19</a:t>
            </a:fld>
            <a:endParaRPr lang="en-GB" sz="1000" smtClean="0">
              <a:latin typeface="Arial" charset="0"/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750"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defTabSz="92075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defTabSz="92075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defTabSz="92075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defTabSz="92075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FD665C4B-AE2D-47D7-A2A4-A92D44F55625}" type="slidenum">
              <a:rPr lang="en-GB" sz="1000" smtClean="0">
                <a:latin typeface="Arial" charset="0"/>
              </a:rPr>
              <a:pPr/>
              <a:t>20</a:t>
            </a:fld>
            <a:endParaRPr lang="en-GB" sz="1000" smtClean="0">
              <a:latin typeface="Arial" charset="0"/>
            </a:endParaRPr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/>
          <p:cNvSpPr txBox="1">
            <a:spLocks noGrp="1" noChangeArrowheads="1"/>
          </p:cNvSpPr>
          <p:nvPr/>
        </p:nvSpPr>
        <p:spPr bwMode="auto">
          <a:xfrm>
            <a:off x="3776663" y="9340850"/>
            <a:ext cx="288607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 defTabSz="920750"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defTabSz="92075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defTabSz="92075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defTabSz="92075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defTabSz="92075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r"/>
            <a:fld id="{D3F15FEE-7C7B-4120-BBFA-5747E7088884}" type="slidenum">
              <a:rPr lang="en-GB" sz="1000" i="1">
                <a:latin typeface="Arial" charset="0"/>
              </a:rPr>
              <a:pPr algn="r"/>
              <a:t>21</a:t>
            </a:fld>
            <a:endParaRPr lang="en-GB" sz="1000" i="1">
              <a:latin typeface="Arial" charset="0"/>
            </a:endParaRPr>
          </a:p>
        </p:txBody>
      </p:sp>
      <p:sp>
        <p:nvSpPr>
          <p:cNvPr id="131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750"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defTabSz="92075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defTabSz="92075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defTabSz="92075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defTabSz="92075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8149DDE4-16B0-48D2-82DA-CFBAEA6748B1}" type="slidenum">
              <a:rPr lang="en-GB" sz="1000" smtClean="0">
                <a:latin typeface="Arial" charset="0"/>
              </a:rPr>
              <a:pPr/>
              <a:t>22</a:t>
            </a:fld>
            <a:endParaRPr lang="en-GB" sz="1000" smtClean="0">
              <a:latin typeface="Arial" charset="0"/>
            </a:endParaRPr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750"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defTabSz="92075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defTabSz="92075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defTabSz="92075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defTabSz="92075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81E6DDD4-24EA-4E4A-9257-2B2DAC47DEF7}" type="slidenum">
              <a:rPr lang="en-GB" sz="1000" smtClean="0">
                <a:latin typeface="Arial" charset="0"/>
              </a:rPr>
              <a:pPr/>
              <a:t>23</a:t>
            </a:fld>
            <a:endParaRPr lang="en-GB" sz="1000" smtClean="0">
              <a:latin typeface="Arial" charset="0"/>
            </a:endParaRPr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750"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defTabSz="92075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defTabSz="92075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defTabSz="92075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defTabSz="92075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7E996CDD-EF00-44BE-97CD-C22628D12D2D}" type="slidenum">
              <a:rPr lang="en-GB" sz="1000" smtClean="0">
                <a:latin typeface="Arial" charset="0"/>
              </a:rPr>
              <a:pPr/>
              <a:t>24</a:t>
            </a:fld>
            <a:endParaRPr lang="en-GB" sz="1000" smtClean="0">
              <a:latin typeface="Arial" charset="0"/>
            </a:endParaRPr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750"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defTabSz="92075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defTabSz="92075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defTabSz="92075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defTabSz="92075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CBFBF135-CED9-40C6-A7BB-178649F25916}" type="slidenum">
              <a:rPr lang="en-GB" sz="1000" smtClean="0">
                <a:latin typeface="Arial" charset="0"/>
              </a:rPr>
              <a:pPr/>
              <a:t>25</a:t>
            </a:fld>
            <a:endParaRPr lang="en-GB" sz="1000" smtClean="0">
              <a:latin typeface="Arial" charset="0"/>
            </a:endParaRPr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 txBox="1">
            <a:spLocks noGrp="1" noChangeArrowheads="1"/>
          </p:cNvSpPr>
          <p:nvPr/>
        </p:nvSpPr>
        <p:spPr bwMode="auto">
          <a:xfrm>
            <a:off x="3776663" y="9340850"/>
            <a:ext cx="288607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 defTabSz="920750"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defTabSz="92075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defTabSz="92075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defTabSz="92075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defTabSz="92075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r"/>
            <a:fld id="{BF1947CB-A7B2-4616-99B4-9BDF7B9FB1E6}" type="slidenum">
              <a:rPr lang="en-GB" sz="1000" i="1">
                <a:latin typeface="Arial" charset="0"/>
              </a:rPr>
              <a:pPr algn="r"/>
              <a:t>26</a:t>
            </a:fld>
            <a:endParaRPr lang="en-GB" sz="1000" i="1">
              <a:latin typeface="Arial" charset="0"/>
            </a:endParaRPr>
          </a:p>
        </p:txBody>
      </p:sp>
      <p:sp>
        <p:nvSpPr>
          <p:cNvPr id="137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750"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defTabSz="92075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defTabSz="92075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defTabSz="92075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defTabSz="92075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B167F2E5-BE4C-481A-AECC-92DED8167E36}" type="slidenum">
              <a:rPr lang="en-GB" sz="1000" smtClean="0">
                <a:latin typeface="Arial" charset="0"/>
              </a:rPr>
              <a:pPr/>
              <a:t>27</a:t>
            </a:fld>
            <a:endParaRPr lang="en-GB" sz="1000" smtClean="0">
              <a:latin typeface="Arial" charset="0"/>
            </a:endParaRPr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 txBox="1">
            <a:spLocks noGrp="1" noChangeArrowheads="1"/>
          </p:cNvSpPr>
          <p:nvPr/>
        </p:nvSpPr>
        <p:spPr bwMode="auto">
          <a:xfrm>
            <a:off x="3776663" y="9340850"/>
            <a:ext cx="288607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 defTabSz="920750"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defTabSz="92075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defTabSz="92075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defTabSz="92075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defTabSz="92075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r"/>
            <a:fld id="{2B29ACBA-13D4-4F37-A86E-10ADE87F3DC7}" type="slidenum">
              <a:rPr lang="en-GB" sz="1000" i="1">
                <a:latin typeface="Arial" charset="0"/>
              </a:rPr>
              <a:pPr algn="r"/>
              <a:t>28</a:t>
            </a:fld>
            <a:endParaRPr lang="en-GB" sz="1000" i="1">
              <a:latin typeface="Arial" charset="0"/>
            </a:endParaRPr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 txBox="1">
            <a:spLocks noGrp="1" noChangeArrowheads="1"/>
          </p:cNvSpPr>
          <p:nvPr/>
        </p:nvSpPr>
        <p:spPr bwMode="auto">
          <a:xfrm>
            <a:off x="3776663" y="9340850"/>
            <a:ext cx="288607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 defTabSz="920750"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defTabSz="92075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defTabSz="92075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defTabSz="92075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defTabSz="92075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r"/>
            <a:fld id="{834D0267-3622-4921-A544-E96582B32243}" type="slidenum">
              <a:rPr lang="en-GB" sz="1000" i="1">
                <a:latin typeface="Arial" charset="0"/>
              </a:rPr>
              <a:pPr algn="r"/>
              <a:t>29</a:t>
            </a:fld>
            <a:endParaRPr lang="en-GB" sz="1000" i="1">
              <a:latin typeface="Arial" charset="0"/>
            </a:endParaRPr>
          </a:p>
        </p:txBody>
      </p:sp>
      <p:sp>
        <p:nvSpPr>
          <p:cNvPr id="139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750"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defTabSz="92075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defTabSz="92075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defTabSz="92075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defTabSz="92075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9303D28A-8977-4EF4-BBE3-90ECA5583D3C}" type="slidenum">
              <a:rPr lang="en-GB" sz="1000" smtClean="0">
                <a:latin typeface="Arial" charset="0"/>
              </a:rPr>
              <a:pPr/>
              <a:t>30</a:t>
            </a:fld>
            <a:endParaRPr lang="en-GB" sz="1000" smtClean="0">
              <a:latin typeface="Arial" charset="0"/>
            </a:endParaRPr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750"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defTabSz="92075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defTabSz="92075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defTabSz="92075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defTabSz="92075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691E670D-0525-44A0-AF82-BF38965C9AF8}" type="slidenum">
              <a:rPr lang="en-GB" sz="1000" smtClean="0">
                <a:latin typeface="Arial" charset="0"/>
              </a:rPr>
              <a:pPr/>
              <a:t>32</a:t>
            </a:fld>
            <a:endParaRPr lang="en-GB" sz="1000" smtClean="0">
              <a:latin typeface="Arial" charset="0"/>
            </a:endParaRPr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750"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defTabSz="92075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defTabSz="92075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defTabSz="92075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defTabSz="92075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2C142D99-A50E-4B33-974F-64405B560969}" type="slidenum">
              <a:rPr lang="en-GB" sz="1000" smtClean="0">
                <a:latin typeface="Arial" charset="0"/>
              </a:rPr>
              <a:pPr/>
              <a:t>4</a:t>
            </a:fld>
            <a:endParaRPr lang="en-GB" sz="1000" smtClean="0">
              <a:latin typeface="Arial" charset="0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750"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defTabSz="92075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defTabSz="92075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defTabSz="92075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defTabSz="92075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5F540E42-B79E-4ED8-9C7A-DF1A1FFCC9DB}" type="slidenum">
              <a:rPr lang="en-GB" sz="1000" smtClean="0">
                <a:latin typeface="Arial" charset="0"/>
              </a:rPr>
              <a:pPr/>
              <a:t>45</a:t>
            </a:fld>
            <a:endParaRPr lang="en-GB" sz="1000" smtClean="0">
              <a:latin typeface="Arial" charset="0"/>
            </a:endParaRPr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4238" y="747713"/>
            <a:ext cx="4894262" cy="3670300"/>
          </a:xfrm>
          <a:ln cap="flat"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750"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defTabSz="92075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defTabSz="92075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defTabSz="92075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defTabSz="92075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14CC6B44-4DCF-4ED7-A592-7906B5D967C6}" type="slidenum">
              <a:rPr lang="en-GB" sz="1000" smtClean="0">
                <a:latin typeface="Arial" charset="0"/>
              </a:rPr>
              <a:pPr/>
              <a:t>46</a:t>
            </a:fld>
            <a:endParaRPr lang="en-GB" sz="1000" smtClean="0">
              <a:latin typeface="Arial" charset="0"/>
            </a:endParaRPr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750"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defTabSz="92075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defTabSz="92075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defTabSz="92075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defTabSz="92075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83829E50-A162-4753-95E7-CFF90022FEFC}" type="slidenum">
              <a:rPr lang="en-GB" sz="1000" smtClean="0">
                <a:latin typeface="Arial" charset="0"/>
              </a:rPr>
              <a:pPr/>
              <a:t>47</a:t>
            </a:fld>
            <a:endParaRPr lang="en-GB" sz="1000" smtClean="0">
              <a:latin typeface="Arial" charset="0"/>
            </a:endParaRPr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4238" y="747713"/>
            <a:ext cx="4894262" cy="3670300"/>
          </a:xfrm>
          <a:ln cap="flat"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750"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defTabSz="92075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defTabSz="92075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defTabSz="92075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defTabSz="92075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E6F97872-A28F-4645-9611-246DADDE5CA5}" type="slidenum">
              <a:rPr lang="en-GB" sz="1000" smtClean="0">
                <a:latin typeface="Arial" charset="0"/>
              </a:rPr>
              <a:pPr/>
              <a:t>5</a:t>
            </a:fld>
            <a:endParaRPr lang="en-GB" sz="1000" smtClean="0">
              <a:latin typeface="Arial" charset="0"/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750"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defTabSz="92075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defTabSz="92075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defTabSz="92075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defTabSz="92075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5263B54E-6C99-43CC-B911-B6C55FB2E1CE}" type="slidenum">
              <a:rPr lang="en-GB" sz="1000" smtClean="0">
                <a:latin typeface="Arial" charset="0"/>
              </a:rPr>
              <a:pPr/>
              <a:t>52</a:t>
            </a:fld>
            <a:endParaRPr lang="en-GB" sz="1000" smtClean="0">
              <a:latin typeface="Arial" charset="0"/>
            </a:endParaRPr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750"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defTabSz="92075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defTabSz="92075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defTabSz="92075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defTabSz="92075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873B5634-14CF-4608-8535-C2ECC27D35DB}" type="slidenum">
              <a:rPr lang="en-GB" sz="1000" smtClean="0">
                <a:latin typeface="Arial" charset="0"/>
              </a:rPr>
              <a:pPr/>
              <a:t>53</a:t>
            </a:fld>
            <a:endParaRPr lang="en-GB" sz="1000" smtClean="0">
              <a:latin typeface="Arial" charset="0"/>
            </a:endParaRPr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E28FFE98-8F0D-4FC5-8779-FB185C53B5A6}" type="slidenum">
              <a:rPr lang="en-GB" sz="1200" smtClean="0">
                <a:latin typeface="Arial" pitchFamily="34" charset="0"/>
              </a:rPr>
              <a:pPr eaLnBrk="1" hangingPunct="1"/>
              <a:t>54</a:t>
            </a:fld>
            <a:endParaRPr lang="en-GB" sz="1200" smtClean="0">
              <a:latin typeface="Arial" pitchFamily="34" charset="0"/>
            </a:endParaRPr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8C11F931-DB30-4058-825B-1100B9B227A7}" type="slidenum">
              <a:rPr lang="en-GB" sz="1200" smtClean="0">
                <a:latin typeface="Arial" pitchFamily="34" charset="0"/>
              </a:rPr>
              <a:pPr eaLnBrk="1" hangingPunct="1"/>
              <a:t>55</a:t>
            </a:fld>
            <a:endParaRPr lang="en-GB" sz="1200" smtClean="0">
              <a:latin typeface="Arial" pitchFamily="34" charset="0"/>
            </a:endParaRPr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750"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defTabSz="92075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defTabSz="92075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defTabSz="92075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defTabSz="92075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33879C1E-4361-43D4-A1E8-665EA3EA7965}" type="slidenum">
              <a:rPr lang="en-GB" sz="1000" smtClean="0">
                <a:latin typeface="Arial" charset="0"/>
              </a:rPr>
              <a:pPr/>
              <a:t>57</a:t>
            </a:fld>
            <a:endParaRPr lang="en-GB" sz="1000" smtClean="0">
              <a:latin typeface="Arial" charset="0"/>
            </a:endParaRPr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750"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defTabSz="92075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defTabSz="92075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defTabSz="92075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defTabSz="92075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B66EA0A9-9A82-421E-870D-5FF30D0A2EDF}" type="slidenum">
              <a:rPr lang="en-GB" sz="1000" smtClean="0">
                <a:latin typeface="Arial" charset="0"/>
              </a:rPr>
              <a:pPr/>
              <a:t>58</a:t>
            </a:fld>
            <a:endParaRPr lang="en-GB" sz="1000" smtClean="0">
              <a:latin typeface="Arial" charset="0"/>
            </a:endParaRPr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750"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defTabSz="92075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defTabSz="92075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defTabSz="92075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defTabSz="92075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B35234DF-C621-4983-9AE1-F20520E8BF0B}" type="slidenum">
              <a:rPr lang="en-GB" sz="1000" smtClean="0">
                <a:latin typeface="Arial" charset="0"/>
              </a:rPr>
              <a:pPr/>
              <a:t>60</a:t>
            </a:fld>
            <a:endParaRPr lang="en-GB" sz="1000" smtClean="0">
              <a:latin typeface="Arial" charset="0"/>
            </a:endParaRPr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84263" y="984250"/>
            <a:ext cx="4494212" cy="3370263"/>
          </a:xfrm>
          <a:solidFill>
            <a:srgbClr val="FFFFFF"/>
          </a:solidFill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16000" y="4679950"/>
            <a:ext cx="4635500" cy="37417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750"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defTabSz="92075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defTabSz="92075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defTabSz="92075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defTabSz="92075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D4649DC9-2E39-4304-833A-E0513F59D224}" type="slidenum">
              <a:rPr lang="en-GB" sz="1000" smtClean="0">
                <a:latin typeface="Arial" charset="0"/>
              </a:rPr>
              <a:pPr/>
              <a:t>6</a:t>
            </a:fld>
            <a:endParaRPr lang="en-GB" sz="1000" smtClean="0">
              <a:latin typeface="Arial" charset="0"/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750"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defTabSz="92075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defTabSz="92075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defTabSz="92075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defTabSz="92075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C274191A-1CC2-4B5B-9E03-64D3C46D3760}" type="slidenum">
              <a:rPr lang="en-GB" sz="1000" smtClean="0">
                <a:latin typeface="Arial" charset="0"/>
              </a:rPr>
              <a:pPr/>
              <a:t>61</a:t>
            </a:fld>
            <a:endParaRPr lang="en-GB" sz="1000" smtClean="0">
              <a:latin typeface="Arial" charset="0"/>
            </a:endParaRPr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84263" y="984250"/>
            <a:ext cx="4494212" cy="3370263"/>
          </a:xfrm>
          <a:solidFill>
            <a:srgbClr val="FFFFFF"/>
          </a:solidFill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16000" y="4679950"/>
            <a:ext cx="4635500" cy="37417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750"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defTabSz="92075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defTabSz="92075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defTabSz="92075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defTabSz="92075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9CD4264E-9B68-4F18-BB91-96087B91835F}" type="slidenum">
              <a:rPr lang="en-GB" sz="1000" smtClean="0">
                <a:latin typeface="Arial" charset="0"/>
              </a:rPr>
              <a:pPr/>
              <a:t>62</a:t>
            </a:fld>
            <a:endParaRPr lang="en-GB" sz="1000" smtClean="0">
              <a:latin typeface="Arial" charset="0"/>
            </a:endParaRPr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750"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defTabSz="92075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defTabSz="92075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defTabSz="92075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defTabSz="92075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03F6F061-DC1C-4B94-A61E-8990EA27170E}" type="slidenum">
              <a:rPr lang="en-GB" sz="1000" smtClean="0">
                <a:latin typeface="Arial" charset="0"/>
              </a:rPr>
              <a:pPr/>
              <a:t>7</a:t>
            </a:fld>
            <a:endParaRPr lang="en-GB" sz="1000" smtClean="0">
              <a:latin typeface="Arial" charset="0"/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750"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defTabSz="92075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defTabSz="92075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defTabSz="92075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defTabSz="92075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2492EFF9-2E23-4AFC-ABC5-894AA909E2CC}" type="slidenum">
              <a:rPr lang="en-GB" sz="1000" smtClean="0">
                <a:latin typeface="Arial" charset="0"/>
              </a:rPr>
              <a:pPr/>
              <a:t>8</a:t>
            </a:fld>
            <a:endParaRPr lang="en-GB" sz="1000" smtClean="0">
              <a:latin typeface="Arial" charset="0"/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750"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defTabSz="92075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defTabSz="92075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defTabSz="92075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defTabSz="92075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CA3E795A-5C72-4785-8D1A-324EE4A8D29F}" type="slidenum">
              <a:rPr lang="en-GB" sz="1000" smtClean="0">
                <a:latin typeface="Arial" charset="0"/>
              </a:rPr>
              <a:pPr/>
              <a:t>9</a:t>
            </a:fld>
            <a:endParaRPr lang="en-GB" sz="1000" smtClean="0">
              <a:latin typeface="Arial" charset="0"/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79FA8C-61B6-4E1F-BE95-2694E5C3ABC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0495120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6F0DC8-561F-44D2-92B7-A8A378EC2F4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503582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81000"/>
            <a:ext cx="19431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81000"/>
            <a:ext cx="567690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1E14D1-17B4-4564-B554-23347025862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3888405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A479C3-376D-43EC-A9A4-DD2EFAA716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5871576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97EA95-2A65-4E53-8C0A-79130208912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3243726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447800"/>
            <a:ext cx="3810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3810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7BBC27-9D9A-4E34-B586-67CB36BA92C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5231922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0A7B49-CE6C-421D-B992-15A1E7A0178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6790976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DEEB70-17EA-47E9-979B-3BA1F880976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8871559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8EA69C-42C1-422E-A7E4-0EE792C0C1D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3518897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C76247-E836-4709-98D8-0328A529EFF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6638051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BD422A-BA54-4EC3-AEAF-6C306445216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8146388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81000"/>
            <a:ext cx="7772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5650" y="1412875"/>
            <a:ext cx="7772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617476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502400" y="6477000"/>
            <a:ext cx="210026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rgbClr val="006699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17477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02663" y="6477000"/>
            <a:ext cx="406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rgbClr val="006699"/>
                </a:solidFill>
              </a:defRPr>
            </a:lvl1pPr>
          </a:lstStyle>
          <a:p>
            <a:pPr>
              <a:defRPr/>
            </a:pPr>
            <a:fld id="{F955E5C4-865F-4D9E-B6F4-04DA28DB390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685800" y="1295400"/>
            <a:ext cx="7788275" cy="0"/>
          </a:xfrm>
          <a:prstGeom prst="line">
            <a:avLst/>
          </a:prstGeom>
          <a:noFill/>
          <a:ln w="28575">
            <a:solidFill>
              <a:srgbClr val="0066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</p:sldLayoutIdLst>
  <p:transition spd="med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0066"/>
          </a:solidFill>
          <a:latin typeface="Calibri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0066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0066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0066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0066"/>
          </a:solidFill>
          <a:latin typeface="Calibri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0066"/>
          </a:solidFill>
          <a:latin typeface="Comic Sans MS" pitchFamily="66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0066"/>
          </a:solidFill>
          <a:latin typeface="Comic Sans MS" pitchFamily="66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0066"/>
          </a:solidFill>
          <a:latin typeface="Comic Sans MS" pitchFamily="66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0066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200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Calibri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Calibri" pitchFamily="34" charset="0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buChar char="–"/>
        <a:defRPr>
          <a:solidFill>
            <a:schemeClr val="tx1"/>
          </a:solidFill>
          <a:latin typeface="Calibri" pitchFamily="34" charset="0"/>
        </a:defRPr>
      </a:lvl4pPr>
      <a:lvl5pPr marL="2057400" indent="-228600" algn="r" rtl="0" eaLnBrk="0" fontAlgn="base" hangingPunct="0">
        <a:spcBef>
          <a:spcPct val="20000"/>
        </a:spcBef>
        <a:spcAft>
          <a:spcPct val="0"/>
        </a:spcAft>
        <a:defRPr sz="1600" b="1">
          <a:solidFill>
            <a:srgbClr val="091171"/>
          </a:solidFill>
          <a:latin typeface="Calibri" pitchFamily="34" charset="0"/>
        </a:defRPr>
      </a:lvl5pPr>
      <a:lvl6pPr marL="2514600" indent="-228600" algn="r" rtl="0" eaLnBrk="0" fontAlgn="base" hangingPunct="0">
        <a:spcBef>
          <a:spcPct val="20000"/>
        </a:spcBef>
        <a:spcAft>
          <a:spcPct val="0"/>
        </a:spcAft>
        <a:defRPr sz="1600" b="1">
          <a:solidFill>
            <a:srgbClr val="091171"/>
          </a:solidFill>
          <a:latin typeface="+mn-lt"/>
        </a:defRPr>
      </a:lvl6pPr>
      <a:lvl7pPr marL="2971800" indent="-228600" algn="r" rtl="0" eaLnBrk="0" fontAlgn="base" hangingPunct="0">
        <a:spcBef>
          <a:spcPct val="20000"/>
        </a:spcBef>
        <a:spcAft>
          <a:spcPct val="0"/>
        </a:spcAft>
        <a:defRPr sz="1600" b="1">
          <a:solidFill>
            <a:srgbClr val="091171"/>
          </a:solidFill>
          <a:latin typeface="+mn-lt"/>
        </a:defRPr>
      </a:lvl7pPr>
      <a:lvl8pPr marL="3429000" indent="-228600" algn="r" rtl="0" eaLnBrk="0" fontAlgn="base" hangingPunct="0">
        <a:spcBef>
          <a:spcPct val="20000"/>
        </a:spcBef>
        <a:spcAft>
          <a:spcPct val="0"/>
        </a:spcAft>
        <a:defRPr sz="1600" b="1">
          <a:solidFill>
            <a:srgbClr val="091171"/>
          </a:solidFill>
          <a:latin typeface="+mn-lt"/>
        </a:defRPr>
      </a:lvl8pPr>
      <a:lvl9pPr marL="3886200" indent="-228600" algn="r" rtl="0" eaLnBrk="0" fontAlgn="base" hangingPunct="0">
        <a:spcBef>
          <a:spcPct val="20000"/>
        </a:spcBef>
        <a:spcAft>
          <a:spcPct val="0"/>
        </a:spcAft>
        <a:defRPr sz="1600" b="1">
          <a:solidFill>
            <a:srgbClr val="09117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2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notesSlide" Target="../notesSlides/notesSlide54.xml"/><Relationship Id="rId7" Type="http://schemas.openxmlformats.org/officeDocument/2006/relationships/image" Target="../media/image16.w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15.wmf"/><Relationship Id="rId5" Type="http://schemas.openxmlformats.org/officeDocument/2006/relationships/image" Target="../media/image14.wmf"/><Relationship Id="rId4" Type="http://schemas.openxmlformats.org/officeDocument/2006/relationships/image" Target="../media/image13.wmf"/><Relationship Id="rId9" Type="http://schemas.openxmlformats.org/officeDocument/2006/relationships/image" Target="../media/image18.jpe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457200"/>
            <a:ext cx="7586663" cy="955576"/>
          </a:xfrm>
        </p:spPr>
        <p:txBody>
          <a:bodyPr/>
          <a:lstStyle/>
          <a:p>
            <a:r>
              <a:rPr lang="en-GB" sz="2800" b="0" dirty="0" smtClean="0">
                <a:latin typeface="Arial" pitchFamily="34" charset="0"/>
                <a:cs typeface="Arial" pitchFamily="34" charset="0"/>
              </a:rPr>
              <a:t>BSc in Gastroenterology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14388" y="1628800"/>
            <a:ext cx="7574035" cy="4320480"/>
          </a:xfrm>
        </p:spPr>
        <p:txBody>
          <a:bodyPr/>
          <a:lstStyle/>
          <a:p>
            <a:r>
              <a:rPr lang="en-GB" sz="540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Sugar </a:t>
            </a:r>
            <a:r>
              <a:rPr lang="en-GB" sz="5400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malabsorption</a:t>
            </a:r>
            <a:r>
              <a:rPr lang="en-GB" sz="540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GB" sz="540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IBS</a:t>
            </a:r>
            <a:endParaRPr lang="en-GB" sz="5400" dirty="0" smtClean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  <a:p>
            <a:endParaRPr lang="en-GB" sz="2000" dirty="0" smtClean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GB" sz="240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16 </a:t>
            </a:r>
            <a:r>
              <a:rPr lang="en-GB" sz="240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October 2012</a:t>
            </a:r>
          </a:p>
          <a:p>
            <a:endParaRPr lang="en-GB" sz="2400" dirty="0" smtClean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60000"/>
              </a:lnSpc>
            </a:pPr>
            <a:r>
              <a:rPr lang="en-GB" sz="320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Julian RF Walters</a:t>
            </a:r>
          </a:p>
          <a:p>
            <a:pPr>
              <a:lnSpc>
                <a:spcPct val="60000"/>
              </a:lnSpc>
            </a:pPr>
            <a:r>
              <a:rPr lang="en-GB" sz="200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Gastroenterology</a:t>
            </a:r>
          </a:p>
          <a:p>
            <a:pPr>
              <a:lnSpc>
                <a:spcPct val="60000"/>
              </a:lnSpc>
            </a:pPr>
            <a:r>
              <a:rPr lang="en-GB" sz="200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Hammersmith Hospital</a:t>
            </a:r>
          </a:p>
          <a:p>
            <a:pPr>
              <a:lnSpc>
                <a:spcPct val="60000"/>
              </a:lnSpc>
            </a:pPr>
            <a:r>
              <a:rPr lang="en-GB" sz="200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Imperial College London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/>
          <a:lstStyle/>
          <a:p>
            <a:r>
              <a:rPr lang="en-GB" smtClean="0"/>
              <a:t>Sugar Maldigestion / Malabsorption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2075" tIns="46038" rIns="92075" bIns="46038"/>
          <a:lstStyle/>
          <a:p>
            <a:r>
              <a:rPr lang="en-GB" sz="2000" smtClean="0"/>
              <a:t>520 patients with functional dyspepsia</a:t>
            </a:r>
          </a:p>
          <a:p>
            <a:r>
              <a:rPr lang="en-GB" sz="2000" smtClean="0"/>
              <a:t>Lactose (25g), fructose (25g), sorbitol (5g)</a:t>
            </a:r>
          </a:p>
          <a:p>
            <a:r>
              <a:rPr lang="en-GB" sz="2000" smtClean="0"/>
              <a:t>Breath hydrogen and small bowel transit time measurements</a:t>
            </a:r>
          </a:p>
          <a:p>
            <a:r>
              <a:rPr lang="en-GB" sz="2000" smtClean="0"/>
              <a:t>Malabsorption of Lactose </a:t>
            </a:r>
          </a:p>
          <a:p>
            <a:pPr lvl="1">
              <a:buFontTx/>
              <a:buNone/>
            </a:pPr>
            <a:r>
              <a:rPr lang="en-GB" sz="2000" smtClean="0"/>
              <a:t>25% N. Europeans</a:t>
            </a:r>
          </a:p>
          <a:p>
            <a:pPr lvl="1">
              <a:buFontTx/>
              <a:buNone/>
            </a:pPr>
            <a:r>
              <a:rPr lang="en-GB" sz="2000" smtClean="0"/>
              <a:t>65-70% Greeks, Italians, Jews, Arabs</a:t>
            </a:r>
          </a:p>
          <a:p>
            <a:pPr lvl="1">
              <a:buFontTx/>
              <a:buNone/>
            </a:pPr>
            <a:r>
              <a:rPr lang="en-GB" sz="2000" smtClean="0"/>
              <a:t>85% Asians, Africans</a:t>
            </a:r>
          </a:p>
          <a:p>
            <a:r>
              <a:rPr lang="en-GB" sz="2000" smtClean="0"/>
              <a:t>Malabsorption of Fructose and Sorbitol</a:t>
            </a:r>
          </a:p>
          <a:p>
            <a:pPr lvl="1">
              <a:buFontTx/>
              <a:buNone/>
            </a:pPr>
            <a:r>
              <a:rPr lang="en-GB" sz="2000" smtClean="0"/>
              <a:t>40-65% overall</a:t>
            </a:r>
          </a:p>
          <a:p>
            <a:pPr lvl="1">
              <a:buFontTx/>
              <a:buNone/>
            </a:pPr>
            <a:endParaRPr lang="en-GB" sz="2000" smtClean="0"/>
          </a:p>
          <a:p>
            <a:pPr lvl="4"/>
            <a:r>
              <a:rPr lang="en-GB" sz="1400" smtClean="0"/>
              <a:t>(Mishkin et  al. Dig Dis Sci 1997)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1681163" y="17145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7175500" cy="838200"/>
          </a:xfrm>
        </p:spPr>
        <p:txBody>
          <a:bodyPr/>
          <a:lstStyle/>
          <a:p>
            <a:r>
              <a:rPr lang="en-GB" sz="2000" smtClean="0">
                <a:cs typeface="Times New Roman" pitchFamily="18" charset="0"/>
              </a:rPr>
              <a:t>Glucose-hydrogen Breath Test for Small Intestinal Bacterial Overgrowth. </a:t>
            </a:r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1676400" y="17097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13317" name="Object 5"/>
          <p:cNvGraphicFramePr>
            <a:graphicFrameLocks noChangeAspect="1"/>
          </p:cNvGraphicFramePr>
          <p:nvPr/>
        </p:nvGraphicFramePr>
        <p:xfrm>
          <a:off x="1981200" y="1511300"/>
          <a:ext cx="2667000" cy="4887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3" r:id="rId4" imgW="8877217" imgH="5257872" progId="MSDraw.Drawing.8.2">
                  <p:embed/>
                </p:oleObj>
              </mc:Choice>
              <mc:Fallback>
                <p:oleObj r:id="rId4" imgW="8877217" imgH="5257872" progId="MSDraw.Drawing.8.2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7592" r="50000"/>
                      <a:stretch>
                        <a:fillRect/>
                      </a:stretch>
                    </p:blipFill>
                    <p:spPr bwMode="auto">
                      <a:xfrm>
                        <a:off x="1981200" y="1511300"/>
                        <a:ext cx="2667000" cy="4887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4495800" y="1600200"/>
            <a:ext cx="4343400" cy="351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GB" sz="1600" b="1" i="1">
                <a:latin typeface="Arial" charset="0"/>
              </a:rPr>
              <a:t>Normal 		SI bacterial overgrowth</a:t>
            </a:r>
          </a:p>
          <a:p>
            <a:pPr algn="l">
              <a:spcBef>
                <a:spcPct val="50000"/>
              </a:spcBef>
            </a:pPr>
            <a:r>
              <a:rPr lang="en-GB" sz="1600" b="1" i="1">
                <a:solidFill>
                  <a:schemeClr val="tx2"/>
                </a:solidFill>
                <a:latin typeface="Arial" charset="0"/>
              </a:rPr>
              <a:t>Breath H2</a:t>
            </a:r>
          </a:p>
          <a:p>
            <a:pPr algn="l">
              <a:spcBef>
                <a:spcPct val="50000"/>
              </a:spcBef>
            </a:pPr>
            <a:r>
              <a:rPr lang="en-GB" sz="1600" b="1" i="1">
                <a:solidFill>
                  <a:schemeClr val="tx2"/>
                </a:solidFill>
                <a:latin typeface="Arial" charset="0"/>
              </a:rPr>
              <a:t>	</a:t>
            </a:r>
            <a:r>
              <a:rPr lang="en-GB" sz="1600" b="1">
                <a:solidFill>
                  <a:schemeClr val="tx2"/>
                </a:solidFill>
                <a:latin typeface="Arial" charset="0"/>
              </a:rPr>
              <a:t>Low		High</a:t>
            </a:r>
          </a:p>
          <a:p>
            <a:pPr algn="l">
              <a:spcBef>
                <a:spcPct val="50000"/>
              </a:spcBef>
            </a:pPr>
            <a:endParaRPr lang="en-GB" sz="1600" b="1">
              <a:solidFill>
                <a:schemeClr val="tx2"/>
              </a:solidFill>
              <a:latin typeface="Arial" charset="0"/>
            </a:endParaRPr>
          </a:p>
          <a:p>
            <a:pPr algn="l">
              <a:spcBef>
                <a:spcPct val="50000"/>
              </a:spcBef>
            </a:pPr>
            <a:r>
              <a:rPr lang="en-GB" sz="1600" b="1" i="1">
                <a:solidFill>
                  <a:schemeClr val="tx2"/>
                </a:solidFill>
                <a:latin typeface="Arial" charset="0"/>
              </a:rPr>
              <a:t>Small intestine</a:t>
            </a:r>
          </a:p>
          <a:p>
            <a:pPr algn="l">
              <a:spcBef>
                <a:spcPct val="50000"/>
              </a:spcBef>
            </a:pPr>
            <a:r>
              <a:rPr lang="en-GB" sz="1600" b="1">
                <a:solidFill>
                  <a:schemeClr val="tx2"/>
                </a:solidFill>
                <a:latin typeface="Arial" charset="0"/>
              </a:rPr>
              <a:t>Bacterial counts</a:t>
            </a:r>
          </a:p>
          <a:p>
            <a:pPr algn="l">
              <a:spcBef>
                <a:spcPct val="50000"/>
              </a:spcBef>
            </a:pPr>
            <a:r>
              <a:rPr lang="en-GB" sz="1600" b="1">
                <a:solidFill>
                  <a:schemeClr val="tx2"/>
                </a:solidFill>
                <a:latin typeface="Arial" charset="0"/>
              </a:rPr>
              <a:t>	Low		High</a:t>
            </a:r>
          </a:p>
          <a:p>
            <a:pPr algn="l">
              <a:spcBef>
                <a:spcPct val="50000"/>
              </a:spcBef>
            </a:pPr>
            <a:r>
              <a:rPr lang="en-GB" sz="1600" b="1">
                <a:solidFill>
                  <a:schemeClr val="tx2"/>
                </a:solidFill>
                <a:latin typeface="Arial" charset="0"/>
              </a:rPr>
              <a:t>Glucose</a:t>
            </a:r>
          </a:p>
          <a:p>
            <a:pPr algn="l">
              <a:spcBef>
                <a:spcPct val="50000"/>
              </a:spcBef>
            </a:pPr>
            <a:r>
              <a:rPr lang="en-GB" sz="1600" b="1">
                <a:solidFill>
                  <a:schemeClr val="tx2"/>
                </a:solidFill>
                <a:latin typeface="Arial" charset="0"/>
              </a:rPr>
              <a:t>	Absorbed   Some metabolised			to H2</a:t>
            </a:r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381000" y="2133600"/>
            <a:ext cx="1600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GB" sz="1600" b="1">
                <a:solidFill>
                  <a:schemeClr val="tx2"/>
                </a:solidFill>
                <a:latin typeface="Arial" charset="0"/>
              </a:rPr>
              <a:t>Oral glucose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Causes of Small Intestinal Bacterial Overgrowth</a:t>
            </a:r>
            <a:br>
              <a:rPr lang="en-GB" smtClean="0"/>
            </a:br>
            <a:endParaRPr lang="en-GB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mtClean="0"/>
              <a:t>Gastric surgery &amp; achlorhydria </a:t>
            </a:r>
          </a:p>
          <a:p>
            <a:r>
              <a:rPr lang="en-GB" smtClean="0"/>
              <a:t>Jejunal diverticula</a:t>
            </a:r>
          </a:p>
          <a:p>
            <a:r>
              <a:rPr lang="en-GB" smtClean="0"/>
              <a:t>Intestinal blind loops after surgery (as in Crohn's)</a:t>
            </a:r>
          </a:p>
          <a:p>
            <a:r>
              <a:rPr lang="en-GB" smtClean="0"/>
              <a:t>Intestinal strictures (as in Crohn's)</a:t>
            </a:r>
          </a:p>
          <a:p>
            <a:r>
              <a:rPr lang="en-GB" smtClean="0"/>
              <a:t>Fistulae (as in Crohn's disease)</a:t>
            </a:r>
          </a:p>
          <a:p>
            <a:r>
              <a:rPr lang="en-GB" smtClean="0"/>
              <a:t>Impaired peristalsis (fibrosis, amyloid, myopathy, neuropathy)</a:t>
            </a:r>
          </a:p>
          <a:p>
            <a:endParaRPr lang="en-GB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Lactulose hydrogen breath test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mtClean="0"/>
              <a:t>Lactulose not digested or absorbed by small intestine</a:t>
            </a:r>
          </a:p>
          <a:p>
            <a:pPr lvl="1"/>
            <a:r>
              <a:rPr lang="en-GB" smtClean="0"/>
              <a:t>Basis of use as laxative</a:t>
            </a:r>
          </a:p>
          <a:p>
            <a:r>
              <a:rPr lang="en-GB" smtClean="0"/>
              <a:t>Broken down by bacteria to give H</a:t>
            </a:r>
            <a:r>
              <a:rPr lang="en-GB" baseline="-25000" smtClean="0"/>
              <a:t>2</a:t>
            </a:r>
          </a:p>
          <a:p>
            <a:pPr lvl="1"/>
            <a:r>
              <a:rPr lang="en-GB" smtClean="0"/>
              <a:t>Normal colonic flora</a:t>
            </a:r>
          </a:p>
          <a:p>
            <a:pPr lvl="1"/>
            <a:r>
              <a:rPr lang="en-GB" smtClean="0"/>
              <a:t>Small intestinal flora in SIBO </a:t>
            </a:r>
          </a:p>
          <a:p>
            <a:r>
              <a:rPr lang="en-GB" smtClean="0"/>
              <a:t>Rise in breath hydrogen measures </a:t>
            </a:r>
          </a:p>
          <a:p>
            <a:pPr lvl="1"/>
            <a:r>
              <a:rPr lang="en-GB" smtClean="0"/>
              <a:t>SI transit time</a:t>
            </a:r>
          </a:p>
          <a:p>
            <a:pPr lvl="1"/>
            <a:r>
              <a:rPr lang="en-GB" smtClean="0"/>
              <a:t>SI bacterial overgrowth</a:t>
            </a:r>
          </a:p>
          <a:p>
            <a:pPr lvl="1"/>
            <a:endParaRPr lang="en-GB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Practical: Sugar absorption</a:t>
            </a:r>
            <a:br>
              <a:rPr lang="en-GB" smtClean="0"/>
            </a:br>
            <a:r>
              <a:rPr lang="en-GB" smtClean="0"/>
              <a:t>Summary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mtClean="0"/>
              <a:t>To take part in a study of lactose absorption</a:t>
            </a:r>
            <a:endParaRPr lang="en-US" smtClean="0"/>
          </a:p>
          <a:p>
            <a:r>
              <a:rPr lang="en-GB" smtClean="0"/>
              <a:t>To review mechanisms of carbohydrate digestion</a:t>
            </a:r>
            <a:endParaRPr lang="en-US" smtClean="0"/>
          </a:p>
          <a:p>
            <a:r>
              <a:rPr lang="en-GB" smtClean="0"/>
              <a:t>To understand the basis for breath hydrogen tests</a:t>
            </a:r>
            <a:endParaRPr lang="en-US" smtClean="0"/>
          </a:p>
          <a:p>
            <a:r>
              <a:rPr lang="en-GB" smtClean="0"/>
              <a:t>To appreciate genetic variation in nutrient absorption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Functional GI disorders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mtClean="0"/>
              <a:t>Psychogenic vomiting</a:t>
            </a:r>
          </a:p>
          <a:p>
            <a:r>
              <a:rPr lang="en-GB" smtClean="0"/>
              <a:t>Functional dyspepsia</a:t>
            </a:r>
          </a:p>
          <a:p>
            <a:r>
              <a:rPr lang="en-GB" smtClean="0"/>
              <a:t>Chronic abdominal pain</a:t>
            </a:r>
          </a:p>
          <a:p>
            <a:r>
              <a:rPr lang="en-GB" smtClean="0"/>
              <a:t>Irritable Bowel Syndrome</a:t>
            </a:r>
          </a:p>
          <a:p>
            <a:endParaRPr lang="en-GB" smtClean="0"/>
          </a:p>
          <a:p>
            <a:endParaRPr lang="en-GB" smtClean="0"/>
          </a:p>
          <a:p>
            <a:pPr>
              <a:buFont typeface="Wingdings" pitchFamily="2" charset="2"/>
              <a:buNone/>
            </a:pPr>
            <a:r>
              <a:rPr lang="en-GB" smtClean="0">
                <a:solidFill>
                  <a:schemeClr val="tx2"/>
                </a:solidFill>
              </a:rPr>
              <a:t>Classifications according to Rome criteria (I, II,) III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2000" smtClean="0"/>
              <a:t>Rome III Functional Gastrointestinal Disorders</a:t>
            </a:r>
            <a:br>
              <a:rPr lang="en-GB" sz="2000" smtClean="0"/>
            </a:br>
            <a:r>
              <a:rPr lang="en-GB" sz="1400" smtClean="0"/>
              <a:t>Gastroenterology 2006; 130:1377-1556</a:t>
            </a:r>
          </a:p>
        </p:txBody>
      </p:sp>
      <p:sp>
        <p:nvSpPr>
          <p:cNvPr id="1402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17538" y="1411288"/>
            <a:ext cx="4386262" cy="5257800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400" smtClean="0">
                <a:solidFill>
                  <a:schemeClr val="tx2"/>
                </a:solidFill>
              </a:rPr>
              <a:t>A. Functional Esophageal Disorders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1000" smtClean="0">
                <a:solidFill>
                  <a:schemeClr val="tx2"/>
                </a:solidFill>
              </a:rPr>
              <a:t>A1. Functional Heartburn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1000" smtClean="0">
                <a:solidFill>
                  <a:schemeClr val="tx2"/>
                </a:solidFill>
              </a:rPr>
              <a:t>A2. Functional Chest Pain of Presumed Esophageal Origin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1000" smtClean="0">
                <a:solidFill>
                  <a:schemeClr val="tx2"/>
                </a:solidFill>
              </a:rPr>
              <a:t>A3. Functional Dysphagia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1000" smtClean="0">
                <a:solidFill>
                  <a:schemeClr val="tx2"/>
                </a:solidFill>
              </a:rPr>
              <a:t>A4. Globus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1000" smtClean="0">
              <a:solidFill>
                <a:schemeClr val="tx2"/>
              </a:solidFill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400" smtClean="0">
                <a:solidFill>
                  <a:schemeClr val="tx2"/>
                </a:solidFill>
              </a:rPr>
              <a:t>B. Functional Gastroduodenal Disorders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1000" smtClean="0">
                <a:solidFill>
                  <a:schemeClr val="tx2"/>
                </a:solidFill>
              </a:rPr>
              <a:t>B1. FUNCTIONAL DYSPEPSIA</a:t>
            </a:r>
          </a:p>
          <a:p>
            <a:pPr lvl="2">
              <a:lnSpc>
                <a:spcPct val="80000"/>
              </a:lnSpc>
              <a:buFontTx/>
              <a:buNone/>
            </a:pPr>
            <a:r>
              <a:rPr lang="en-US" sz="900" smtClean="0">
                <a:solidFill>
                  <a:schemeClr val="tx2"/>
                </a:solidFill>
              </a:rPr>
              <a:t>B1a. Postprandial Distress Syndrome</a:t>
            </a:r>
          </a:p>
          <a:p>
            <a:pPr lvl="2">
              <a:lnSpc>
                <a:spcPct val="80000"/>
              </a:lnSpc>
              <a:buFontTx/>
              <a:buNone/>
            </a:pPr>
            <a:r>
              <a:rPr lang="en-US" sz="900" smtClean="0">
                <a:solidFill>
                  <a:schemeClr val="tx2"/>
                </a:solidFill>
              </a:rPr>
              <a:t>B1b. Epigastric Pain Syndrome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1000" smtClean="0">
                <a:solidFill>
                  <a:schemeClr val="tx2"/>
                </a:solidFill>
              </a:rPr>
              <a:t>B2. BELCHING DISORDERS</a:t>
            </a:r>
          </a:p>
          <a:p>
            <a:pPr lvl="2">
              <a:lnSpc>
                <a:spcPct val="80000"/>
              </a:lnSpc>
              <a:buFontTx/>
              <a:buNone/>
            </a:pPr>
            <a:r>
              <a:rPr lang="en-US" sz="900" smtClean="0">
                <a:solidFill>
                  <a:schemeClr val="tx2"/>
                </a:solidFill>
              </a:rPr>
              <a:t>B2a. Aerophagia</a:t>
            </a:r>
          </a:p>
          <a:p>
            <a:pPr lvl="2">
              <a:lnSpc>
                <a:spcPct val="80000"/>
              </a:lnSpc>
              <a:buFontTx/>
              <a:buNone/>
            </a:pPr>
            <a:r>
              <a:rPr lang="en-US" sz="900" smtClean="0">
                <a:solidFill>
                  <a:schemeClr val="tx2"/>
                </a:solidFill>
              </a:rPr>
              <a:t>B2b. Unspecified Excessive Belching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1000" smtClean="0">
                <a:solidFill>
                  <a:schemeClr val="tx2"/>
                </a:solidFill>
              </a:rPr>
              <a:t>B3. NAUSEA AND VOMITING DISORDERS</a:t>
            </a:r>
          </a:p>
          <a:p>
            <a:pPr lvl="2">
              <a:lnSpc>
                <a:spcPct val="80000"/>
              </a:lnSpc>
              <a:buFontTx/>
              <a:buNone/>
            </a:pPr>
            <a:r>
              <a:rPr lang="en-US" sz="900" smtClean="0">
                <a:solidFill>
                  <a:schemeClr val="tx2"/>
                </a:solidFill>
              </a:rPr>
              <a:t>B3a. Chronic Idiopathic Nausea</a:t>
            </a:r>
          </a:p>
          <a:p>
            <a:pPr lvl="2">
              <a:lnSpc>
                <a:spcPct val="80000"/>
              </a:lnSpc>
              <a:buFontTx/>
              <a:buNone/>
            </a:pPr>
            <a:r>
              <a:rPr lang="en-US" sz="900" smtClean="0">
                <a:solidFill>
                  <a:schemeClr val="tx2"/>
                </a:solidFill>
              </a:rPr>
              <a:t>B3b. Functional Vomiting</a:t>
            </a:r>
          </a:p>
          <a:p>
            <a:pPr lvl="2">
              <a:lnSpc>
                <a:spcPct val="80000"/>
              </a:lnSpc>
              <a:buFontTx/>
              <a:buNone/>
            </a:pPr>
            <a:r>
              <a:rPr lang="en-US" sz="900" smtClean="0">
                <a:solidFill>
                  <a:schemeClr val="tx2"/>
                </a:solidFill>
              </a:rPr>
              <a:t>B3c. Cyclic Vomiting Syndrome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1000" smtClean="0">
                <a:solidFill>
                  <a:schemeClr val="tx2"/>
                </a:solidFill>
              </a:rPr>
              <a:t>B4. Rumination Syndrome in Adults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1000" smtClean="0">
              <a:solidFill>
                <a:schemeClr val="tx2"/>
              </a:solidFill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400" smtClean="0">
                <a:solidFill>
                  <a:schemeClr val="tx2"/>
                </a:solidFill>
              </a:rPr>
              <a:t>C. Functional Bowel Disorders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1000" smtClean="0">
                <a:solidFill>
                  <a:schemeClr val="tx2"/>
                </a:solidFill>
              </a:rPr>
              <a:t>C1. Irritable Bowel Syndrome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1000" smtClean="0">
                <a:solidFill>
                  <a:schemeClr val="tx2"/>
                </a:solidFill>
              </a:rPr>
              <a:t>C2. Functional Bloating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1000" smtClean="0">
                <a:solidFill>
                  <a:schemeClr val="tx2"/>
                </a:solidFill>
              </a:rPr>
              <a:t>C3. Functional Constipation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1000" smtClean="0">
                <a:solidFill>
                  <a:schemeClr val="tx2"/>
                </a:solidFill>
              </a:rPr>
              <a:t>C4. Functional Diarrhea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1000" smtClean="0">
                <a:solidFill>
                  <a:schemeClr val="tx2"/>
                </a:solidFill>
              </a:rPr>
              <a:t>C5. Unspecified Functional Bowel Disorder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1000" smtClean="0">
              <a:solidFill>
                <a:schemeClr val="tx2"/>
              </a:solidFill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400" smtClean="0">
                <a:solidFill>
                  <a:schemeClr val="tx2"/>
                </a:solidFill>
              </a:rPr>
              <a:t>D. Functional Abdominal Pain Syndrome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000" smtClean="0">
                <a:solidFill>
                  <a:schemeClr val="tx2"/>
                </a:solidFill>
              </a:rPr>
              <a:t>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400" smtClean="0">
                <a:solidFill>
                  <a:schemeClr val="tx2"/>
                </a:solidFill>
              </a:rPr>
              <a:t>E. Functional Gallbladder and Sphincter of Oddi Disorders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1000" smtClean="0">
                <a:solidFill>
                  <a:schemeClr val="tx2"/>
                </a:solidFill>
              </a:rPr>
              <a:t>E1. Functional Gallbladder Disorder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1000" smtClean="0">
                <a:solidFill>
                  <a:schemeClr val="tx2"/>
                </a:solidFill>
              </a:rPr>
              <a:t>E2. Functional Biliary Sphincter of Oddi Disorder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1000" smtClean="0">
                <a:solidFill>
                  <a:schemeClr val="tx2"/>
                </a:solidFill>
              </a:rPr>
              <a:t>E3. Functional Pancreatic Sphincter of Oddi Disorder</a:t>
            </a:r>
          </a:p>
        </p:txBody>
      </p:sp>
      <p:sp>
        <p:nvSpPr>
          <p:cNvPr id="14029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718050" y="1411288"/>
            <a:ext cx="4175125" cy="5329237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400" smtClean="0">
                <a:solidFill>
                  <a:schemeClr val="tx2"/>
                </a:solidFill>
              </a:rPr>
              <a:t>F. Functional Anorectal Disorders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900" smtClean="0">
                <a:solidFill>
                  <a:schemeClr val="tx2"/>
                </a:solidFill>
              </a:rPr>
              <a:t>F1. Functional Fecal Incontinence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900" smtClean="0">
                <a:solidFill>
                  <a:schemeClr val="tx2"/>
                </a:solidFill>
              </a:rPr>
              <a:t>F2. FUNCTIONAL ANORECTAL PAIN</a:t>
            </a:r>
          </a:p>
          <a:p>
            <a:pPr lvl="2">
              <a:lnSpc>
                <a:spcPct val="80000"/>
              </a:lnSpc>
              <a:buFontTx/>
              <a:buNone/>
            </a:pPr>
            <a:r>
              <a:rPr lang="en-US" sz="900" smtClean="0">
                <a:solidFill>
                  <a:schemeClr val="tx2"/>
                </a:solidFill>
              </a:rPr>
              <a:t>F2a. Chronic Proctalgia.</a:t>
            </a:r>
          </a:p>
          <a:p>
            <a:pPr lvl="2">
              <a:lnSpc>
                <a:spcPct val="80000"/>
              </a:lnSpc>
              <a:buFontTx/>
              <a:buNone/>
            </a:pPr>
            <a:r>
              <a:rPr lang="en-US" sz="900" smtClean="0">
                <a:solidFill>
                  <a:schemeClr val="tx2"/>
                </a:solidFill>
              </a:rPr>
              <a:t>F2a.1. Levator Ani Syndrome</a:t>
            </a:r>
          </a:p>
          <a:p>
            <a:pPr lvl="2">
              <a:lnSpc>
                <a:spcPct val="80000"/>
              </a:lnSpc>
              <a:buFontTx/>
              <a:buNone/>
            </a:pPr>
            <a:r>
              <a:rPr lang="en-US" sz="900" smtClean="0">
                <a:solidFill>
                  <a:schemeClr val="tx2"/>
                </a:solidFill>
              </a:rPr>
              <a:t>F2a.2. Unspecified Functional Anorectal Pain</a:t>
            </a:r>
          </a:p>
          <a:p>
            <a:pPr lvl="2">
              <a:lnSpc>
                <a:spcPct val="80000"/>
              </a:lnSpc>
              <a:buFontTx/>
              <a:buNone/>
            </a:pPr>
            <a:r>
              <a:rPr lang="en-US" sz="900" smtClean="0">
                <a:solidFill>
                  <a:schemeClr val="tx2"/>
                </a:solidFill>
              </a:rPr>
              <a:t>F2b. Proctalgia Fugax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900" smtClean="0">
                <a:solidFill>
                  <a:schemeClr val="tx2"/>
                </a:solidFill>
              </a:rPr>
              <a:t>F3. Functional Defecation Disorders</a:t>
            </a:r>
          </a:p>
          <a:p>
            <a:pPr lvl="2">
              <a:lnSpc>
                <a:spcPct val="80000"/>
              </a:lnSpc>
              <a:buFontTx/>
              <a:buNone/>
            </a:pPr>
            <a:r>
              <a:rPr lang="en-US" sz="900" smtClean="0">
                <a:solidFill>
                  <a:schemeClr val="tx2"/>
                </a:solidFill>
              </a:rPr>
              <a:t>F3a. Dyssynergic Defecation</a:t>
            </a:r>
          </a:p>
          <a:p>
            <a:pPr lvl="2">
              <a:lnSpc>
                <a:spcPct val="80000"/>
              </a:lnSpc>
              <a:buFontTx/>
              <a:buNone/>
            </a:pPr>
            <a:r>
              <a:rPr lang="en-US" sz="900" smtClean="0">
                <a:solidFill>
                  <a:schemeClr val="tx2"/>
                </a:solidFill>
              </a:rPr>
              <a:t>F3b. Inadequate Defecatory Propulsion</a:t>
            </a:r>
          </a:p>
          <a:p>
            <a:pPr lvl="1">
              <a:lnSpc>
                <a:spcPct val="80000"/>
              </a:lnSpc>
              <a:buFontTx/>
              <a:buNone/>
            </a:pPr>
            <a:endParaRPr lang="en-US" sz="1000" smtClean="0">
              <a:solidFill>
                <a:schemeClr val="tx2"/>
              </a:solidFill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400" smtClean="0">
                <a:solidFill>
                  <a:schemeClr val="tx2"/>
                </a:solidFill>
              </a:rPr>
              <a:t>G. Childhood Functional GI Disorders: Infant/Toddler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900" smtClean="0">
                <a:solidFill>
                  <a:schemeClr val="tx2"/>
                </a:solidFill>
              </a:rPr>
              <a:t>G1. Infant Regurgitation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900" smtClean="0">
                <a:solidFill>
                  <a:schemeClr val="tx2"/>
                </a:solidFill>
              </a:rPr>
              <a:t>G2. Infant Rumination Syndrome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900" smtClean="0">
                <a:solidFill>
                  <a:schemeClr val="tx2"/>
                </a:solidFill>
              </a:rPr>
              <a:t>G3. Cyclic Vomiting Syndrome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900" smtClean="0">
                <a:solidFill>
                  <a:schemeClr val="tx2"/>
                </a:solidFill>
              </a:rPr>
              <a:t>G4. Infant Colic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900" smtClean="0">
                <a:solidFill>
                  <a:schemeClr val="tx2"/>
                </a:solidFill>
              </a:rPr>
              <a:t>G5. Functional Diarrhea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900" smtClean="0">
                <a:solidFill>
                  <a:schemeClr val="tx2"/>
                </a:solidFill>
              </a:rPr>
              <a:t>G6. Infant Dyschezia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900" smtClean="0">
                <a:solidFill>
                  <a:schemeClr val="tx2"/>
                </a:solidFill>
              </a:rPr>
              <a:t>G7. Functional Constipation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900" smtClean="0">
              <a:solidFill>
                <a:schemeClr val="tx2"/>
              </a:solidFill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400" smtClean="0">
                <a:solidFill>
                  <a:schemeClr val="tx2"/>
                </a:solidFill>
              </a:rPr>
              <a:t>H. Childhood Functional GI Disorders: Child/Adolescent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900" smtClean="0">
                <a:solidFill>
                  <a:schemeClr val="tx2"/>
                </a:solidFill>
              </a:rPr>
              <a:t>H1. VOMITING AND AEROPHAGIA</a:t>
            </a:r>
          </a:p>
          <a:p>
            <a:pPr lvl="2">
              <a:lnSpc>
                <a:spcPct val="80000"/>
              </a:lnSpc>
              <a:buFontTx/>
              <a:buNone/>
            </a:pPr>
            <a:r>
              <a:rPr lang="en-US" sz="900" smtClean="0">
                <a:solidFill>
                  <a:schemeClr val="tx2"/>
                </a:solidFill>
              </a:rPr>
              <a:t>H1a. Adolescent Rumination Syndrome</a:t>
            </a:r>
          </a:p>
          <a:p>
            <a:pPr lvl="2">
              <a:lnSpc>
                <a:spcPct val="80000"/>
              </a:lnSpc>
              <a:buFontTx/>
              <a:buNone/>
            </a:pPr>
            <a:r>
              <a:rPr lang="en-US" sz="900" smtClean="0">
                <a:solidFill>
                  <a:schemeClr val="tx2"/>
                </a:solidFill>
              </a:rPr>
              <a:t>H1b. Cyclic Vomiting Syndrome</a:t>
            </a:r>
          </a:p>
          <a:p>
            <a:pPr lvl="2">
              <a:lnSpc>
                <a:spcPct val="80000"/>
              </a:lnSpc>
              <a:buFontTx/>
              <a:buNone/>
            </a:pPr>
            <a:r>
              <a:rPr lang="en-US" sz="900" smtClean="0">
                <a:solidFill>
                  <a:schemeClr val="tx2"/>
                </a:solidFill>
              </a:rPr>
              <a:t>H1c. Aerophagia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900" smtClean="0">
                <a:solidFill>
                  <a:schemeClr val="tx2"/>
                </a:solidFill>
              </a:rPr>
              <a:t>H2. ABDOMINAL PAIN-RELATED FUNCTIONAL GI DISORDERS</a:t>
            </a:r>
          </a:p>
          <a:p>
            <a:pPr lvl="2">
              <a:lnSpc>
                <a:spcPct val="80000"/>
              </a:lnSpc>
              <a:buFontTx/>
              <a:buNone/>
            </a:pPr>
            <a:r>
              <a:rPr lang="en-US" sz="900" smtClean="0">
                <a:solidFill>
                  <a:schemeClr val="tx2"/>
                </a:solidFill>
              </a:rPr>
              <a:t>H2a. Functional Dyspepsia</a:t>
            </a:r>
          </a:p>
          <a:p>
            <a:pPr lvl="2">
              <a:lnSpc>
                <a:spcPct val="80000"/>
              </a:lnSpc>
              <a:buFontTx/>
              <a:buNone/>
            </a:pPr>
            <a:r>
              <a:rPr lang="en-US" sz="900" smtClean="0">
                <a:solidFill>
                  <a:schemeClr val="tx2"/>
                </a:solidFill>
              </a:rPr>
              <a:t>H2b. Irritable Bowel Syndrome</a:t>
            </a:r>
          </a:p>
          <a:p>
            <a:pPr lvl="2">
              <a:lnSpc>
                <a:spcPct val="80000"/>
              </a:lnSpc>
              <a:buFontTx/>
              <a:buNone/>
            </a:pPr>
            <a:r>
              <a:rPr lang="en-US" sz="900" smtClean="0">
                <a:solidFill>
                  <a:schemeClr val="tx2"/>
                </a:solidFill>
              </a:rPr>
              <a:t>H2c. Abdominal Migraine</a:t>
            </a:r>
          </a:p>
          <a:p>
            <a:pPr lvl="2">
              <a:lnSpc>
                <a:spcPct val="80000"/>
              </a:lnSpc>
              <a:buFontTx/>
              <a:buNone/>
            </a:pPr>
            <a:r>
              <a:rPr lang="en-US" sz="900" smtClean="0">
                <a:solidFill>
                  <a:schemeClr val="tx2"/>
                </a:solidFill>
              </a:rPr>
              <a:t>H2d. Childhood Functional Abdominal Pain</a:t>
            </a:r>
          </a:p>
          <a:p>
            <a:pPr lvl="2">
              <a:lnSpc>
                <a:spcPct val="80000"/>
              </a:lnSpc>
              <a:buFontTx/>
              <a:buNone/>
            </a:pPr>
            <a:r>
              <a:rPr lang="en-US" sz="900" smtClean="0">
                <a:solidFill>
                  <a:schemeClr val="tx2"/>
                </a:solidFill>
              </a:rPr>
              <a:t>H2d1. Childhood Functional Abdominal Pain Syndrome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900" smtClean="0">
                <a:solidFill>
                  <a:schemeClr val="tx2"/>
                </a:solidFill>
              </a:rPr>
              <a:t>H3. CONSTIPATION AND INCONTINENCE</a:t>
            </a:r>
          </a:p>
          <a:p>
            <a:pPr lvl="2">
              <a:lnSpc>
                <a:spcPct val="80000"/>
              </a:lnSpc>
              <a:buFontTx/>
              <a:buNone/>
            </a:pPr>
            <a:r>
              <a:rPr lang="en-US" sz="900" smtClean="0">
                <a:solidFill>
                  <a:schemeClr val="tx2"/>
                </a:solidFill>
              </a:rPr>
              <a:t>H3a. Functional Constipation</a:t>
            </a:r>
          </a:p>
          <a:p>
            <a:pPr lvl="2">
              <a:lnSpc>
                <a:spcPct val="80000"/>
              </a:lnSpc>
              <a:buFontTx/>
              <a:buNone/>
            </a:pPr>
            <a:r>
              <a:rPr lang="en-US" sz="900" smtClean="0">
                <a:solidFill>
                  <a:schemeClr val="tx2"/>
                </a:solidFill>
              </a:rPr>
              <a:t>H3b. Nonretentive Fecal Incontinence</a:t>
            </a:r>
            <a:endParaRPr lang="en-GB" sz="90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Oval 2"/>
          <p:cNvSpPr>
            <a:spLocks noChangeArrowheads="1"/>
          </p:cNvSpPr>
          <p:nvPr/>
        </p:nvSpPr>
        <p:spPr bwMode="auto">
          <a:xfrm>
            <a:off x="2705100" y="2590800"/>
            <a:ext cx="3733800" cy="3733800"/>
          </a:xfrm>
          <a:prstGeom prst="ellipse">
            <a:avLst/>
          </a:prstGeom>
          <a:noFill/>
          <a:ln w="762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1800">
              <a:latin typeface="Arial" charset="0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Irritable Bowel Syndrome</a:t>
            </a:r>
            <a:br>
              <a:rPr lang="en-GB" smtClean="0"/>
            </a:br>
            <a:r>
              <a:rPr lang="en-GB" smtClean="0"/>
              <a:t>Interacting Mechanisms</a:t>
            </a:r>
          </a:p>
        </p:txBody>
      </p:sp>
      <p:grpSp>
        <p:nvGrpSpPr>
          <p:cNvPr id="18436" name="Group 4"/>
          <p:cNvGrpSpPr>
            <a:grpSpLocks/>
          </p:cNvGrpSpPr>
          <p:nvPr/>
        </p:nvGrpSpPr>
        <p:grpSpPr bwMode="auto">
          <a:xfrm>
            <a:off x="3352800" y="1981200"/>
            <a:ext cx="2438400" cy="1600200"/>
            <a:chOff x="2112" y="1248"/>
            <a:chExt cx="1536" cy="1008"/>
          </a:xfrm>
        </p:grpSpPr>
        <p:sp>
          <p:nvSpPr>
            <p:cNvPr id="18445" name="Oval 5"/>
            <p:cNvSpPr>
              <a:spLocks noChangeArrowheads="1"/>
            </p:cNvSpPr>
            <p:nvPr/>
          </p:nvSpPr>
          <p:spPr bwMode="auto">
            <a:xfrm>
              <a:off x="2112" y="1248"/>
              <a:ext cx="1536" cy="100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800">
                <a:latin typeface="Arial" charset="0"/>
              </a:endParaRPr>
            </a:p>
          </p:txBody>
        </p:sp>
        <p:sp>
          <p:nvSpPr>
            <p:cNvPr id="18446" name="Text Box 6"/>
            <p:cNvSpPr txBox="1">
              <a:spLocks noChangeArrowheads="1"/>
            </p:cNvSpPr>
            <p:nvPr/>
          </p:nvSpPr>
          <p:spPr bwMode="auto">
            <a:xfrm>
              <a:off x="2256" y="1488"/>
              <a:ext cx="1248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sz="1800" b="1">
                  <a:solidFill>
                    <a:srgbClr val="99FF99"/>
                  </a:solidFill>
                  <a:latin typeface="Arial" charset="0"/>
                </a:rPr>
                <a:t>Psychological response</a:t>
              </a:r>
            </a:p>
          </p:txBody>
        </p:sp>
      </p:grpSp>
      <p:grpSp>
        <p:nvGrpSpPr>
          <p:cNvPr id="18437" name="Group 7"/>
          <p:cNvGrpSpPr>
            <a:grpSpLocks/>
          </p:cNvGrpSpPr>
          <p:nvPr/>
        </p:nvGrpSpPr>
        <p:grpSpPr bwMode="auto">
          <a:xfrm>
            <a:off x="6172200" y="3657600"/>
            <a:ext cx="2438400" cy="1600200"/>
            <a:chOff x="2112" y="1248"/>
            <a:chExt cx="1536" cy="1008"/>
          </a:xfrm>
        </p:grpSpPr>
        <p:sp>
          <p:nvSpPr>
            <p:cNvPr id="18443" name="Oval 8"/>
            <p:cNvSpPr>
              <a:spLocks noChangeArrowheads="1"/>
            </p:cNvSpPr>
            <p:nvPr/>
          </p:nvSpPr>
          <p:spPr bwMode="auto">
            <a:xfrm>
              <a:off x="2112" y="1248"/>
              <a:ext cx="1536" cy="100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800">
                <a:latin typeface="Arial" charset="0"/>
              </a:endParaRPr>
            </a:p>
          </p:txBody>
        </p:sp>
        <p:sp>
          <p:nvSpPr>
            <p:cNvPr id="18444" name="Text Box 9"/>
            <p:cNvSpPr txBox="1">
              <a:spLocks noChangeArrowheads="1"/>
            </p:cNvSpPr>
            <p:nvPr/>
          </p:nvSpPr>
          <p:spPr bwMode="auto">
            <a:xfrm>
              <a:off x="2256" y="1488"/>
              <a:ext cx="1248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sz="1800" b="1">
                  <a:solidFill>
                    <a:srgbClr val="FFFF00"/>
                  </a:solidFill>
                  <a:latin typeface="Arial" charset="0"/>
                </a:rPr>
                <a:t>Gastrointestinal motility</a:t>
              </a:r>
            </a:p>
          </p:txBody>
        </p:sp>
      </p:grpSp>
      <p:grpSp>
        <p:nvGrpSpPr>
          <p:cNvPr id="18438" name="Group 10"/>
          <p:cNvGrpSpPr>
            <a:grpSpLocks/>
          </p:cNvGrpSpPr>
          <p:nvPr/>
        </p:nvGrpSpPr>
        <p:grpSpPr bwMode="auto">
          <a:xfrm>
            <a:off x="685800" y="3657600"/>
            <a:ext cx="2438400" cy="1600200"/>
            <a:chOff x="2112" y="1248"/>
            <a:chExt cx="1536" cy="1008"/>
          </a:xfrm>
        </p:grpSpPr>
        <p:sp>
          <p:nvSpPr>
            <p:cNvPr id="18441" name="Oval 11"/>
            <p:cNvSpPr>
              <a:spLocks noChangeArrowheads="1"/>
            </p:cNvSpPr>
            <p:nvPr/>
          </p:nvSpPr>
          <p:spPr bwMode="auto">
            <a:xfrm>
              <a:off x="2112" y="1248"/>
              <a:ext cx="1536" cy="100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800">
                <a:latin typeface="Arial" charset="0"/>
              </a:endParaRPr>
            </a:p>
          </p:txBody>
        </p:sp>
        <p:sp>
          <p:nvSpPr>
            <p:cNvPr id="18442" name="Text Box 12"/>
            <p:cNvSpPr txBox="1">
              <a:spLocks noChangeArrowheads="1"/>
            </p:cNvSpPr>
            <p:nvPr/>
          </p:nvSpPr>
          <p:spPr bwMode="auto">
            <a:xfrm>
              <a:off x="2256" y="1488"/>
              <a:ext cx="1248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sz="1800" b="1">
                  <a:solidFill>
                    <a:srgbClr val="FFCC99"/>
                  </a:solidFill>
                  <a:latin typeface="Arial" charset="0"/>
                </a:rPr>
                <a:t>Visceral perception</a:t>
              </a:r>
            </a:p>
          </p:txBody>
        </p:sp>
      </p:grpSp>
      <p:sp>
        <p:nvSpPr>
          <p:cNvPr id="18439" name="Oval 13"/>
          <p:cNvSpPr>
            <a:spLocks noChangeArrowheads="1"/>
          </p:cNvSpPr>
          <p:nvPr/>
        </p:nvSpPr>
        <p:spPr bwMode="auto">
          <a:xfrm>
            <a:off x="3352800" y="5029200"/>
            <a:ext cx="2438400" cy="1600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800">
              <a:latin typeface="Arial" charset="0"/>
            </a:endParaRPr>
          </a:p>
        </p:txBody>
      </p:sp>
      <p:sp>
        <p:nvSpPr>
          <p:cNvPr id="18440" name="Text Box 14"/>
          <p:cNvSpPr txBox="1">
            <a:spLocks noChangeArrowheads="1"/>
          </p:cNvSpPr>
          <p:nvPr/>
        </p:nvSpPr>
        <p:spPr bwMode="auto">
          <a:xfrm>
            <a:off x="3581400" y="5233988"/>
            <a:ext cx="19812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1800" b="1">
                <a:solidFill>
                  <a:srgbClr val="FFFFFF"/>
                </a:solidFill>
                <a:latin typeface="Arial" charset="0"/>
              </a:rPr>
              <a:t>Luminal factors (gas, digestible CHO, bile salts, allergens)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Irritable Bowel Syndrome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mtClean="0"/>
              <a:t>Constipation predominant</a:t>
            </a:r>
          </a:p>
          <a:p>
            <a:pPr lvl="1"/>
            <a:endParaRPr lang="en-GB" smtClean="0"/>
          </a:p>
          <a:p>
            <a:pPr lvl="1"/>
            <a:endParaRPr lang="en-GB" smtClean="0"/>
          </a:p>
          <a:p>
            <a:r>
              <a:rPr lang="en-GB" smtClean="0"/>
              <a:t>Diarrhoea predominant</a:t>
            </a:r>
          </a:p>
          <a:p>
            <a:pPr lvl="1"/>
            <a:endParaRPr lang="en-GB" smtClean="0"/>
          </a:p>
          <a:p>
            <a:pPr lvl="1"/>
            <a:endParaRPr lang="en-GB" smtClean="0"/>
          </a:p>
          <a:p>
            <a:r>
              <a:rPr lang="en-GB" smtClean="0"/>
              <a:t>Abdominal pain &amp; Bloating</a:t>
            </a:r>
          </a:p>
          <a:p>
            <a:pPr lvl="1"/>
            <a:endParaRPr lang="en-GB" smtClean="0"/>
          </a:p>
          <a:p>
            <a:pPr lvl="1"/>
            <a:endParaRPr lang="en-GB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Practical: Sugar absorption</a:t>
            </a:r>
            <a:br>
              <a:rPr lang="en-GB" smtClean="0"/>
            </a:br>
            <a:r>
              <a:rPr lang="en-GB" smtClean="0"/>
              <a:t>Summary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84313"/>
            <a:ext cx="7772400" cy="4572000"/>
          </a:xfrm>
        </p:spPr>
        <p:txBody>
          <a:bodyPr/>
          <a:lstStyle/>
          <a:p>
            <a:r>
              <a:rPr lang="en-GB" smtClean="0"/>
              <a:t>To take part in a study of lactose absorption</a:t>
            </a:r>
            <a:endParaRPr lang="en-US" smtClean="0"/>
          </a:p>
          <a:p>
            <a:r>
              <a:rPr lang="en-GB" smtClean="0"/>
              <a:t>To review mechanisms of carbohydrate digestion</a:t>
            </a:r>
            <a:endParaRPr lang="en-US" smtClean="0"/>
          </a:p>
          <a:p>
            <a:r>
              <a:rPr lang="en-GB" smtClean="0"/>
              <a:t>To understand the basis for breath hydrogen tests</a:t>
            </a:r>
            <a:endParaRPr lang="en-US" smtClean="0"/>
          </a:p>
          <a:p>
            <a:r>
              <a:rPr lang="en-GB" smtClean="0"/>
              <a:t>To appreciate genetic variation in nutrient absorption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2200" smtClean="0">
                <a:latin typeface="Arial" charset="0"/>
              </a:rPr>
              <a:t>Rome II diagnostic criteria for Irritable Bowel Syndrome</a:t>
            </a:r>
          </a:p>
        </p:txBody>
      </p:sp>
      <p:sp>
        <p:nvSpPr>
          <p:cNvPr id="64922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8382000" cy="4572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sz="1800" smtClean="0">
                <a:latin typeface="Arial" charset="0"/>
              </a:rPr>
              <a:t>At least 12 weeks, which need not be consecutive, in the preceding 12 months of </a:t>
            </a:r>
            <a:r>
              <a:rPr lang="en-GB" sz="1800" b="1" i="1" smtClean="0">
                <a:solidFill>
                  <a:schemeClr val="tx2"/>
                </a:solidFill>
                <a:latin typeface="Arial" charset="0"/>
              </a:rPr>
              <a:t>abdominal discomfort or pain</a:t>
            </a:r>
            <a:r>
              <a:rPr lang="en-GB" sz="1800" smtClean="0">
                <a:latin typeface="Arial" charset="0"/>
              </a:rPr>
              <a:t> that has 2 of 3 features: </a:t>
            </a:r>
            <a:r>
              <a:rPr lang="en-GB" sz="2500" smtClean="0">
                <a:latin typeface="Arial" charset="0"/>
              </a:rPr>
              <a:t>  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GB" sz="1800" smtClean="0">
                <a:latin typeface="Arial" charset="0"/>
              </a:rPr>
              <a:t>1. </a:t>
            </a:r>
            <a:r>
              <a:rPr lang="en-GB" sz="1800" b="1" i="1" smtClean="0">
                <a:solidFill>
                  <a:schemeClr val="tx2"/>
                </a:solidFill>
                <a:latin typeface="Arial" charset="0"/>
              </a:rPr>
              <a:t>Relieved with defecation</a:t>
            </a:r>
            <a:r>
              <a:rPr lang="en-GB" sz="1800" smtClean="0">
                <a:latin typeface="Arial" charset="0"/>
              </a:rPr>
              <a:t>; and/or   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GB" sz="1800" smtClean="0">
                <a:latin typeface="Arial" charset="0"/>
              </a:rPr>
              <a:t>2. Onset associated with a </a:t>
            </a:r>
            <a:r>
              <a:rPr lang="en-GB" sz="1800" b="1" i="1" smtClean="0">
                <a:solidFill>
                  <a:schemeClr val="tx2"/>
                </a:solidFill>
                <a:latin typeface="Arial" charset="0"/>
              </a:rPr>
              <a:t>change in frequency</a:t>
            </a:r>
            <a:r>
              <a:rPr lang="en-GB" sz="1800" smtClean="0">
                <a:latin typeface="Arial" charset="0"/>
              </a:rPr>
              <a:t> of stool; and/or   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GB" sz="1800" smtClean="0">
                <a:latin typeface="Arial" charset="0"/>
              </a:rPr>
              <a:t>3. Onset associated with a </a:t>
            </a:r>
            <a:r>
              <a:rPr lang="en-GB" sz="1800" b="1" i="1" smtClean="0">
                <a:solidFill>
                  <a:schemeClr val="tx2"/>
                </a:solidFill>
                <a:latin typeface="Arial" charset="0"/>
              </a:rPr>
              <a:t>change in form</a:t>
            </a:r>
            <a:r>
              <a:rPr lang="en-GB" sz="1800" smtClean="0">
                <a:latin typeface="Arial" charset="0"/>
              </a:rPr>
              <a:t> (appearance) of stool.</a:t>
            </a:r>
          </a:p>
          <a:p>
            <a:pPr lvl="1">
              <a:lnSpc>
                <a:spcPct val="90000"/>
              </a:lnSpc>
              <a:buFontTx/>
              <a:buNone/>
            </a:pPr>
            <a:endParaRPr lang="en-GB" sz="1800" smtClean="0">
              <a:latin typeface="Arial" charset="0"/>
            </a:endParaRPr>
          </a:p>
          <a:p>
            <a:pPr>
              <a:lnSpc>
                <a:spcPct val="90000"/>
              </a:lnSpc>
            </a:pPr>
            <a:r>
              <a:rPr lang="en-GB" sz="1800" smtClean="0">
                <a:latin typeface="Arial" charset="0"/>
              </a:rPr>
              <a:t>Symptoms that cumulatively support the diagnosis of IBS:   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GB" sz="1800" smtClean="0">
                <a:latin typeface="Arial" charset="0"/>
              </a:rPr>
              <a:t>1. Abnormal stool frequency (&gt;3/ day or &lt; 3 / week);   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GB" sz="1800" smtClean="0">
                <a:latin typeface="Arial" charset="0"/>
              </a:rPr>
              <a:t>2. Abnormal stool form (lumpy/hard or loose/watery stool);   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GB" sz="1800" smtClean="0">
                <a:latin typeface="Arial" charset="0"/>
              </a:rPr>
              <a:t>3. Abnormal stool passage (straining, urgency, or feeling of incomplete evacuation);   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GB" sz="1800" smtClean="0">
                <a:latin typeface="Arial" charset="0"/>
              </a:rPr>
              <a:t>4. Passage of mucus;   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GB" sz="1800" smtClean="0">
                <a:latin typeface="Arial" charset="0"/>
              </a:rPr>
              <a:t>5. Bloating or feeling of abdominal distension.</a:t>
            </a:r>
          </a:p>
          <a:p>
            <a:pPr lvl="3">
              <a:lnSpc>
                <a:spcPct val="90000"/>
              </a:lnSpc>
              <a:buFontTx/>
              <a:buNone/>
            </a:pPr>
            <a:r>
              <a:rPr lang="en-GB" sz="1400" i="1" smtClean="0">
                <a:latin typeface="Arial" charset="0"/>
              </a:rPr>
              <a:t>	</a:t>
            </a:r>
          </a:p>
          <a:p>
            <a:pPr lvl="3">
              <a:lnSpc>
                <a:spcPct val="90000"/>
              </a:lnSpc>
              <a:buFontTx/>
              <a:buNone/>
            </a:pPr>
            <a:r>
              <a:rPr lang="en-GB" sz="1400" i="1" smtClean="0">
                <a:solidFill>
                  <a:srgbClr val="CC0000"/>
                </a:solidFill>
                <a:latin typeface="Arial" charset="0"/>
              </a:rPr>
              <a:t>NOTE. The diagnosis of a functional bowel disorder always presumes the absence of a structural or biochemical explanation for the symptoms</a:t>
            </a:r>
            <a:r>
              <a:rPr lang="en-GB" sz="1400" i="1" smtClean="0">
                <a:latin typeface="Arial" charset="0"/>
              </a:rPr>
              <a:t>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92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92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92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92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92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922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922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922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922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9220" grpId="0" build="p" bldLvl="2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smtClean="0">
                <a:latin typeface="Arial" charset="0"/>
              </a:rPr>
              <a:t>Rome III diagnostic criteria:</a:t>
            </a:r>
          </a:p>
        </p:txBody>
      </p:sp>
      <p:sp>
        <p:nvSpPr>
          <p:cNvPr id="649220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611188" y="1341438"/>
            <a:ext cx="8135937" cy="4824412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GB" sz="1800" i="1" smtClean="0"/>
              <a:t>C. Functional Bowel Disorders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GB" sz="1800" b="1" smtClean="0"/>
              <a:t>C1. Irritable Bowel Syndrome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GB" sz="1800" i="1" smtClean="0"/>
              <a:t>Diagnostic criterion*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GB" sz="1800" smtClean="0"/>
              <a:t>Recurrent abdominal pain or discomfort** at least </a:t>
            </a:r>
            <a:r>
              <a:rPr lang="en-GB" sz="1800" b="1" smtClean="0"/>
              <a:t>3 days/month in last 3 months</a:t>
            </a:r>
            <a:r>
              <a:rPr lang="en-GB" sz="1800" smtClean="0"/>
              <a:t> associated with </a:t>
            </a:r>
            <a:r>
              <a:rPr lang="en-GB" sz="1800" b="1" i="1" smtClean="0"/>
              <a:t>two or more</a:t>
            </a:r>
            <a:r>
              <a:rPr lang="en-GB" sz="1800" i="1" smtClean="0"/>
              <a:t> </a:t>
            </a:r>
            <a:r>
              <a:rPr lang="en-GB" sz="1800" smtClean="0"/>
              <a:t>of the following: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GB" sz="1800" smtClean="0"/>
          </a:p>
          <a:p>
            <a:pPr lvl="1">
              <a:lnSpc>
                <a:spcPct val="90000"/>
              </a:lnSpc>
              <a:buFontTx/>
              <a:buNone/>
            </a:pPr>
            <a:r>
              <a:rPr lang="en-GB" sz="1800" smtClean="0"/>
              <a:t>1. Improvement with defecation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GB" sz="1800" smtClean="0"/>
              <a:t>2. Onset associated with a change in frequency of stool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GB" sz="1800" smtClean="0"/>
              <a:t>3. Onset associated with a change in form (appearance) of stool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GB" sz="1800" smtClean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GB" sz="1800" smtClean="0"/>
              <a:t>* Criterion fulfilled for the last 3 months with symptom onset at least 6 months prior to diagnosis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GB" sz="1800" smtClean="0"/>
              <a:t>**“Discomfort” means an uncomfortable sensation not described as pain.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GB" sz="1800" smtClean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GB" sz="1800" smtClean="0"/>
              <a:t>In pathophysiology research and clinical trials, a pain/discomfort frequency of at least 2 days a week during the screening evaluation is recommended for subject eligibility.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92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92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92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92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922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922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922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9220" grpId="0" build="p" bldLvl="2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stoo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457200"/>
            <a:ext cx="4194175" cy="603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990600" y="1905000"/>
            <a:ext cx="2438400" cy="405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/>
              <a:t>Constipation</a:t>
            </a:r>
          </a:p>
          <a:p>
            <a:pPr>
              <a:spcBef>
                <a:spcPct val="50000"/>
              </a:spcBef>
            </a:pPr>
            <a:endParaRPr lang="en-GB">
              <a:sym typeface="Symbol" pitchFamily="18" charset="2"/>
            </a:endParaRPr>
          </a:p>
          <a:p>
            <a:pPr>
              <a:spcBef>
                <a:spcPct val="50000"/>
              </a:spcBef>
              <a:buFont typeface="Symbol" pitchFamily="18" charset="2"/>
              <a:buChar char="¯"/>
            </a:pPr>
            <a:r>
              <a:rPr lang="en-GB">
                <a:sym typeface="Symbol" pitchFamily="18" charset="2"/>
              </a:rPr>
              <a:t> </a:t>
            </a:r>
          </a:p>
          <a:p>
            <a:pPr>
              <a:spcBef>
                <a:spcPct val="50000"/>
              </a:spcBef>
              <a:buFont typeface="Symbol" pitchFamily="18" charset="2"/>
              <a:buChar char="¯"/>
            </a:pPr>
            <a:r>
              <a:rPr lang="en-GB">
                <a:sym typeface="Symbol" pitchFamily="18" charset="2"/>
              </a:rPr>
              <a:t> </a:t>
            </a:r>
          </a:p>
          <a:p>
            <a:pPr>
              <a:spcBef>
                <a:spcPct val="50000"/>
              </a:spcBef>
              <a:buFont typeface="Symbol" pitchFamily="18" charset="2"/>
              <a:buChar char="¯"/>
            </a:pPr>
            <a:r>
              <a:rPr lang="en-GB">
                <a:sym typeface="Symbol" pitchFamily="18" charset="2"/>
              </a:rPr>
              <a:t> </a:t>
            </a:r>
          </a:p>
          <a:p>
            <a:pPr>
              <a:spcBef>
                <a:spcPct val="50000"/>
              </a:spcBef>
              <a:buFont typeface="Symbol" pitchFamily="18" charset="2"/>
              <a:buChar char="¯"/>
            </a:pPr>
            <a:r>
              <a:rPr lang="en-GB">
                <a:sym typeface="Symbol" pitchFamily="18" charset="2"/>
              </a:rPr>
              <a:t> </a:t>
            </a:r>
          </a:p>
          <a:p>
            <a:pPr>
              <a:spcBef>
                <a:spcPct val="50000"/>
              </a:spcBef>
              <a:buFont typeface="Symbol" pitchFamily="18" charset="2"/>
              <a:buChar char="¯"/>
            </a:pPr>
            <a:endParaRPr lang="en-GB"/>
          </a:p>
          <a:p>
            <a:pPr>
              <a:spcBef>
                <a:spcPct val="50000"/>
              </a:spcBef>
              <a:buFont typeface="Symbol" pitchFamily="18" charset="2"/>
              <a:buNone/>
            </a:pPr>
            <a:r>
              <a:rPr lang="en-GB"/>
              <a:t>Diarrhoea</a:t>
            </a:r>
          </a:p>
          <a:p>
            <a:pPr>
              <a:spcBef>
                <a:spcPct val="50000"/>
              </a:spcBef>
            </a:pPr>
            <a:endParaRPr lang="en-GB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mtClean="0">
                <a:latin typeface="Arial" charset="0"/>
              </a:rPr>
              <a:t> </a:t>
            </a:r>
            <a:r>
              <a:rPr lang="en-GB" sz="2200" smtClean="0">
                <a:latin typeface="Arial" charset="0"/>
              </a:rPr>
              <a:t>“</a:t>
            </a:r>
            <a:r>
              <a:rPr lang="en-GB" sz="2200" smtClean="0">
                <a:solidFill>
                  <a:srgbClr val="CC0000"/>
                </a:solidFill>
                <a:latin typeface="Arial" charset="0"/>
              </a:rPr>
              <a:t>Red flags</a:t>
            </a:r>
            <a:r>
              <a:rPr lang="en-GB" sz="2200" smtClean="0">
                <a:latin typeface="Arial" charset="0"/>
              </a:rPr>
              <a:t>” in the diagnosis of IBS</a:t>
            </a:r>
          </a:p>
        </p:txBody>
      </p:sp>
      <p:sp>
        <p:nvSpPr>
          <p:cNvPr id="64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2000" smtClean="0">
                <a:latin typeface="Arial" charset="0"/>
              </a:rPr>
              <a:t>Weight loss</a:t>
            </a:r>
          </a:p>
          <a:p>
            <a:r>
              <a:rPr lang="en-GB" sz="2000" smtClean="0">
                <a:latin typeface="Arial" charset="0"/>
              </a:rPr>
              <a:t>Anaemia</a:t>
            </a:r>
          </a:p>
          <a:p>
            <a:r>
              <a:rPr lang="en-GB" sz="2000" smtClean="0">
                <a:latin typeface="Arial" charset="0"/>
              </a:rPr>
              <a:t>Occult blood in stool</a:t>
            </a:r>
          </a:p>
          <a:p>
            <a:r>
              <a:rPr lang="en-GB" sz="2000" smtClean="0">
                <a:latin typeface="Arial" charset="0"/>
              </a:rPr>
              <a:t>Travel history to locations with endemic parasitic diseases</a:t>
            </a:r>
          </a:p>
          <a:p>
            <a:r>
              <a:rPr lang="en-GB" sz="2000" smtClean="0">
                <a:latin typeface="Arial" charset="0"/>
              </a:rPr>
              <a:t>Night-time symptoms</a:t>
            </a:r>
          </a:p>
          <a:p>
            <a:r>
              <a:rPr lang="en-GB" sz="2000" smtClean="0">
                <a:latin typeface="Arial" charset="0"/>
              </a:rPr>
              <a:t>New onset after age 50</a:t>
            </a:r>
          </a:p>
          <a:p>
            <a:r>
              <a:rPr lang="en-GB" sz="2000" smtClean="0">
                <a:latin typeface="Arial" charset="0"/>
              </a:rPr>
              <a:t>Family history of colon cancer or IBD</a:t>
            </a:r>
          </a:p>
          <a:p>
            <a:r>
              <a:rPr lang="en-GB" sz="2000" smtClean="0">
                <a:latin typeface="Arial" charset="0"/>
              </a:rPr>
              <a:t>Arthritis or dermatitis on physical examination</a:t>
            </a:r>
          </a:p>
          <a:p>
            <a:r>
              <a:rPr lang="en-GB" sz="2000" smtClean="0">
                <a:latin typeface="Arial" charset="0"/>
              </a:rPr>
              <a:t>Signs of malabsorption</a:t>
            </a:r>
          </a:p>
          <a:p>
            <a:r>
              <a:rPr lang="en-GB" sz="2000" smtClean="0">
                <a:latin typeface="Arial" charset="0"/>
              </a:rPr>
              <a:t>Signs of thyroid dysfunction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6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6147" grpId="0" build="p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latin typeface="Arial" charset="0"/>
              </a:rPr>
              <a:t>Symptoms associated with IBS–related psychiatric disorders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55650" y="1412875"/>
            <a:ext cx="3810000" cy="4572000"/>
          </a:xfrm>
        </p:spPr>
        <p:txBody>
          <a:bodyPr/>
          <a:lstStyle/>
          <a:p>
            <a:endParaRPr lang="en-GB" sz="2000" smtClean="0">
              <a:latin typeface="Arial" charset="0"/>
            </a:endParaRPr>
          </a:p>
          <a:p>
            <a:r>
              <a:rPr lang="en-GB" sz="2000" smtClean="0">
                <a:latin typeface="Arial" charset="0"/>
              </a:rPr>
              <a:t>Panic disorder   </a:t>
            </a:r>
          </a:p>
          <a:p>
            <a:r>
              <a:rPr lang="en-GB" sz="2000" smtClean="0">
                <a:latin typeface="Arial" charset="0"/>
              </a:rPr>
              <a:t>Palpations   </a:t>
            </a:r>
          </a:p>
          <a:p>
            <a:r>
              <a:rPr lang="en-GB" sz="2000" smtClean="0">
                <a:latin typeface="Arial" charset="0"/>
              </a:rPr>
              <a:t>Early insomnia   </a:t>
            </a:r>
          </a:p>
          <a:p>
            <a:r>
              <a:rPr lang="en-GB" sz="2000" smtClean="0">
                <a:latin typeface="Arial" charset="0"/>
              </a:rPr>
              <a:t>Ruminative thinking   </a:t>
            </a:r>
          </a:p>
          <a:p>
            <a:r>
              <a:rPr lang="en-GB" sz="2000" smtClean="0">
                <a:latin typeface="Arial" charset="0"/>
              </a:rPr>
              <a:t>Diaphoresis   </a:t>
            </a:r>
          </a:p>
          <a:p>
            <a:r>
              <a:rPr lang="en-GB" sz="2000" smtClean="0">
                <a:latin typeface="Arial" charset="0"/>
              </a:rPr>
              <a:t>Constant worries   </a:t>
            </a:r>
          </a:p>
          <a:p>
            <a:r>
              <a:rPr lang="en-GB" sz="2000" smtClean="0">
                <a:latin typeface="Arial" charset="0"/>
              </a:rPr>
              <a:t>Agoraphobia</a:t>
            </a:r>
          </a:p>
          <a:p>
            <a:r>
              <a:rPr lang="en-GB" sz="2000" smtClean="0">
                <a:latin typeface="Arial" charset="0"/>
              </a:rPr>
              <a:t>Depression  </a:t>
            </a:r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718050" y="1412875"/>
            <a:ext cx="3810000" cy="4572000"/>
          </a:xfrm>
        </p:spPr>
        <p:txBody>
          <a:bodyPr/>
          <a:lstStyle/>
          <a:p>
            <a:endParaRPr lang="en-GB" sz="2000" smtClean="0">
              <a:latin typeface="Arial" charset="0"/>
            </a:endParaRPr>
          </a:p>
          <a:p>
            <a:r>
              <a:rPr lang="en-GB" sz="2000" smtClean="0">
                <a:latin typeface="Arial" charset="0"/>
              </a:rPr>
              <a:t>Change in appetite   </a:t>
            </a:r>
          </a:p>
          <a:p>
            <a:r>
              <a:rPr lang="en-GB" sz="2000" smtClean="0">
                <a:latin typeface="Arial" charset="0"/>
              </a:rPr>
              <a:t>Late insomnia   </a:t>
            </a:r>
          </a:p>
          <a:p>
            <a:r>
              <a:rPr lang="en-GB" sz="2000" smtClean="0">
                <a:latin typeface="Arial" charset="0"/>
              </a:rPr>
              <a:t>Loss of interest    </a:t>
            </a:r>
          </a:p>
          <a:p>
            <a:r>
              <a:rPr lang="en-GB" sz="2000" smtClean="0">
                <a:latin typeface="Arial" charset="0"/>
              </a:rPr>
              <a:t>Decreased libido   </a:t>
            </a:r>
          </a:p>
          <a:p>
            <a:r>
              <a:rPr lang="en-GB" sz="2000" smtClean="0">
                <a:latin typeface="Arial" charset="0"/>
              </a:rPr>
              <a:t>Fatigue</a:t>
            </a:r>
          </a:p>
          <a:p>
            <a:r>
              <a:rPr lang="en-GB" sz="2000" smtClean="0">
                <a:latin typeface="Arial" charset="0"/>
              </a:rPr>
              <a:t>Somatization complaints  </a:t>
            </a:r>
          </a:p>
          <a:p>
            <a:r>
              <a:rPr lang="en-GB" sz="2000" smtClean="0">
                <a:latin typeface="Arial" charset="0"/>
              </a:rPr>
              <a:t>Symptoms referable to &gt;5 organ systems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2200" smtClean="0">
                <a:latin typeface="Arial" charset="0"/>
              </a:rPr>
              <a:t>Rome III criteria for </a:t>
            </a:r>
            <a:r>
              <a:rPr lang="en-US" sz="2200" smtClean="0">
                <a:latin typeface="Arial" charset="0"/>
              </a:rPr>
              <a:t>Functional Constipation:</a:t>
            </a:r>
            <a:endParaRPr lang="en-GB" sz="2200" smtClean="0">
              <a:latin typeface="Arial" charset="0"/>
            </a:endParaRPr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84213" y="1447800"/>
            <a:ext cx="7848600" cy="4789488"/>
          </a:xfrm>
        </p:spPr>
        <p:txBody>
          <a:bodyPr/>
          <a:lstStyle/>
          <a:p>
            <a:pPr marL="381000" indent="-381000">
              <a:lnSpc>
                <a:spcPct val="90000"/>
              </a:lnSpc>
              <a:buFont typeface="Wingdings" pitchFamily="2" charset="2"/>
              <a:buNone/>
            </a:pPr>
            <a:r>
              <a:rPr lang="en-US" sz="1800" b="1" smtClean="0"/>
              <a:t>C3. Functional Constipation</a:t>
            </a:r>
          </a:p>
          <a:p>
            <a:pPr marL="381000" indent="-381000">
              <a:lnSpc>
                <a:spcPct val="90000"/>
              </a:lnSpc>
              <a:buFont typeface="Wingdings" pitchFamily="2" charset="2"/>
              <a:buNone/>
            </a:pPr>
            <a:r>
              <a:rPr lang="en-US" sz="1800" i="1" smtClean="0"/>
              <a:t>Diagnostic criteria*</a:t>
            </a:r>
          </a:p>
          <a:p>
            <a:pPr marL="381000" indent="-381000">
              <a:lnSpc>
                <a:spcPct val="90000"/>
              </a:lnSpc>
              <a:buFont typeface="Wingdings" pitchFamily="2" charset="2"/>
              <a:buNone/>
            </a:pPr>
            <a:endParaRPr lang="en-US" sz="1800" i="1" smtClean="0"/>
          </a:p>
          <a:p>
            <a:pPr marL="381000" indent="-3810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sz="1800" smtClean="0"/>
              <a:t>Must include </a:t>
            </a:r>
            <a:r>
              <a:rPr lang="en-US" sz="1800" b="1" smtClean="0"/>
              <a:t>two or more</a:t>
            </a:r>
            <a:r>
              <a:rPr lang="en-US" sz="1800" smtClean="0"/>
              <a:t> of the following:</a:t>
            </a:r>
          </a:p>
          <a:p>
            <a:pPr marL="838200" lvl="1" indent="-381000">
              <a:lnSpc>
                <a:spcPct val="90000"/>
              </a:lnSpc>
              <a:buFontTx/>
              <a:buNone/>
            </a:pPr>
            <a:r>
              <a:rPr lang="en-US" sz="1800" smtClean="0"/>
              <a:t>a. Straining during at least 25% of defecations</a:t>
            </a:r>
          </a:p>
          <a:p>
            <a:pPr marL="838200" lvl="1" indent="-381000">
              <a:lnSpc>
                <a:spcPct val="90000"/>
              </a:lnSpc>
              <a:buFontTx/>
              <a:buNone/>
            </a:pPr>
            <a:r>
              <a:rPr lang="en-US" sz="1800" smtClean="0"/>
              <a:t>b. Lumpy or hard stools in at least 25% of defecations</a:t>
            </a:r>
          </a:p>
          <a:p>
            <a:pPr marL="838200" lvl="1" indent="-381000">
              <a:lnSpc>
                <a:spcPct val="90000"/>
              </a:lnSpc>
              <a:buFontTx/>
              <a:buNone/>
            </a:pPr>
            <a:r>
              <a:rPr lang="en-US" sz="1800" smtClean="0"/>
              <a:t>c. Sensation of incomplete evacuation for at least 25% of defecations</a:t>
            </a:r>
          </a:p>
          <a:p>
            <a:pPr marL="838200" lvl="1" indent="-381000">
              <a:lnSpc>
                <a:spcPct val="90000"/>
              </a:lnSpc>
              <a:buFontTx/>
              <a:buNone/>
            </a:pPr>
            <a:r>
              <a:rPr lang="en-US" sz="1800" smtClean="0"/>
              <a:t>d. Sensation of anorectal obstruction / blockage for at least 25% of defecations</a:t>
            </a:r>
          </a:p>
          <a:p>
            <a:pPr marL="838200" lvl="1" indent="-381000">
              <a:lnSpc>
                <a:spcPct val="90000"/>
              </a:lnSpc>
              <a:buFontTx/>
              <a:buNone/>
            </a:pPr>
            <a:r>
              <a:rPr lang="en-US" sz="1800" smtClean="0"/>
              <a:t>e. Manual maneuvers to facilitate at least 25% of defecations (e.g. digital evacuation, support of the pelvic floor)</a:t>
            </a:r>
          </a:p>
          <a:p>
            <a:pPr marL="838200" lvl="1" indent="-381000">
              <a:lnSpc>
                <a:spcPct val="90000"/>
              </a:lnSpc>
              <a:buFontTx/>
              <a:buNone/>
            </a:pPr>
            <a:r>
              <a:rPr lang="en-US" sz="1800" smtClean="0"/>
              <a:t>f. Fewer than three defecations per week</a:t>
            </a:r>
          </a:p>
          <a:p>
            <a:pPr marL="381000" indent="-381000">
              <a:lnSpc>
                <a:spcPct val="90000"/>
              </a:lnSpc>
              <a:buFont typeface="Wingdings" pitchFamily="2" charset="2"/>
              <a:buNone/>
            </a:pPr>
            <a:r>
              <a:rPr lang="en-US" sz="1800" smtClean="0"/>
              <a:t>2. Loose stools are rarely present without the use of laxatives</a:t>
            </a:r>
          </a:p>
          <a:p>
            <a:pPr marL="381000" indent="-381000">
              <a:lnSpc>
                <a:spcPct val="90000"/>
              </a:lnSpc>
              <a:buFont typeface="Wingdings" pitchFamily="2" charset="2"/>
              <a:buNone/>
            </a:pPr>
            <a:r>
              <a:rPr lang="en-US" sz="1800" smtClean="0"/>
              <a:t>3. Insufficient criteria for irritable bowel syndrome</a:t>
            </a:r>
          </a:p>
          <a:p>
            <a:pPr marL="381000" indent="-381000">
              <a:lnSpc>
                <a:spcPct val="90000"/>
              </a:lnSpc>
              <a:buFont typeface="Wingdings" pitchFamily="2" charset="2"/>
              <a:buNone/>
            </a:pPr>
            <a:endParaRPr lang="en-US" sz="1800" smtClean="0"/>
          </a:p>
          <a:p>
            <a:pPr marL="381000" indent="-381000">
              <a:lnSpc>
                <a:spcPct val="90000"/>
              </a:lnSpc>
              <a:buFont typeface="Wingdings" pitchFamily="2" charset="2"/>
              <a:buNone/>
            </a:pPr>
            <a:r>
              <a:rPr lang="en-US" sz="1800" smtClean="0"/>
              <a:t>* Criteria fulfilled for the last 3 months with symptom onset at least 6 months prior to diagnosis</a:t>
            </a:r>
            <a:r>
              <a:rPr lang="en-GB" sz="1800" smtClean="0"/>
              <a:t> </a:t>
            </a:r>
            <a:br>
              <a:rPr lang="en-GB" sz="1800" smtClean="0"/>
            </a:br>
            <a:endParaRPr lang="en-GB" sz="180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sz="2200" smtClean="0">
                <a:latin typeface="Arial" charset="0"/>
              </a:rPr>
              <a:t>Rome III criteria for </a:t>
            </a:r>
            <a:r>
              <a:rPr lang="en-US" sz="2200" smtClean="0">
                <a:latin typeface="Arial" charset="0"/>
              </a:rPr>
              <a:t>Functional Bloating:</a:t>
            </a:r>
            <a:endParaRPr lang="en-GB" sz="2200" smtClean="0">
              <a:latin typeface="Arial" charset="0"/>
            </a:endParaRPr>
          </a:p>
        </p:txBody>
      </p:sp>
      <p:sp>
        <p:nvSpPr>
          <p:cNvPr id="136195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84213" y="1447800"/>
            <a:ext cx="7848600" cy="4789488"/>
          </a:xfrm>
        </p:spPr>
        <p:txBody>
          <a:bodyPr/>
          <a:lstStyle/>
          <a:p>
            <a:pPr marL="381000" indent="-381000">
              <a:lnSpc>
                <a:spcPct val="90000"/>
              </a:lnSpc>
              <a:buFont typeface="Wingdings" pitchFamily="2" charset="2"/>
              <a:buNone/>
            </a:pPr>
            <a:r>
              <a:rPr lang="en-US" sz="1800" b="1" smtClean="0"/>
              <a:t>C2. Functional Bloating</a:t>
            </a:r>
          </a:p>
          <a:p>
            <a:pPr marL="381000" indent="-381000">
              <a:lnSpc>
                <a:spcPct val="90000"/>
              </a:lnSpc>
              <a:buFont typeface="Wingdings" pitchFamily="2" charset="2"/>
              <a:buNone/>
            </a:pPr>
            <a:r>
              <a:rPr lang="en-US" sz="1800" i="1" smtClean="0"/>
              <a:t>Diagnostic criteria*</a:t>
            </a:r>
          </a:p>
          <a:p>
            <a:pPr marL="381000" indent="-381000">
              <a:lnSpc>
                <a:spcPct val="90000"/>
              </a:lnSpc>
              <a:buFont typeface="Wingdings" pitchFamily="2" charset="2"/>
              <a:buNone/>
            </a:pPr>
            <a:endParaRPr lang="en-US" sz="1800" i="1" smtClean="0"/>
          </a:p>
          <a:p>
            <a:pPr marL="381000" indent="-381000">
              <a:lnSpc>
                <a:spcPct val="90000"/>
              </a:lnSpc>
              <a:buFont typeface="Wingdings" pitchFamily="2" charset="2"/>
              <a:buNone/>
            </a:pPr>
            <a:r>
              <a:rPr lang="en-US" sz="1800" smtClean="0"/>
              <a:t>Must include both of the following:</a:t>
            </a:r>
          </a:p>
          <a:p>
            <a:pPr marL="381000" indent="-381000">
              <a:lnSpc>
                <a:spcPct val="90000"/>
              </a:lnSpc>
              <a:buFont typeface="Wingdings" pitchFamily="2" charset="2"/>
              <a:buNone/>
            </a:pPr>
            <a:endParaRPr lang="en-US" sz="1800" smtClean="0"/>
          </a:p>
          <a:p>
            <a:pPr marL="838200" lvl="1" indent="-381000">
              <a:lnSpc>
                <a:spcPct val="90000"/>
              </a:lnSpc>
              <a:buFontTx/>
              <a:buNone/>
            </a:pPr>
            <a:r>
              <a:rPr lang="en-US" sz="1800" smtClean="0"/>
              <a:t>1. Recurrent feeling of bloating or visible distension at least  days/month in the last 3 months</a:t>
            </a:r>
          </a:p>
          <a:p>
            <a:pPr marL="838200" lvl="1" indent="-381000">
              <a:lnSpc>
                <a:spcPct val="90000"/>
              </a:lnSpc>
              <a:buFontTx/>
              <a:buNone/>
            </a:pPr>
            <a:r>
              <a:rPr lang="en-US" sz="1800" smtClean="0"/>
              <a:t>2. Insufficient criteria for a diagnosis of functional dyspepsia, irritable bowel syndrome, or other functional GI disorder</a:t>
            </a:r>
          </a:p>
          <a:p>
            <a:pPr marL="381000" indent="-381000">
              <a:lnSpc>
                <a:spcPct val="90000"/>
              </a:lnSpc>
              <a:buFont typeface="Wingdings" pitchFamily="2" charset="2"/>
              <a:buNone/>
            </a:pPr>
            <a:endParaRPr lang="en-US" sz="1800" smtClean="0"/>
          </a:p>
          <a:p>
            <a:pPr marL="381000" indent="-381000">
              <a:lnSpc>
                <a:spcPct val="90000"/>
              </a:lnSpc>
              <a:buFont typeface="Wingdings" pitchFamily="2" charset="2"/>
              <a:buNone/>
            </a:pPr>
            <a:r>
              <a:rPr lang="en-US" sz="1800" smtClean="0"/>
              <a:t>* Criteria fulfilled for the last 3 months with symptom onset at least 6 months prior to diagnosis</a:t>
            </a:r>
            <a:r>
              <a:rPr lang="en-GB" sz="1800" smtClean="0"/>
              <a:t/>
            </a:r>
            <a:br>
              <a:rPr lang="en-GB" sz="1800" smtClean="0"/>
            </a:br>
            <a:endParaRPr lang="en-GB" sz="180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Constipation-predominant IBS: Treatment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772400" cy="4800600"/>
          </a:xfrm>
        </p:spPr>
        <p:txBody>
          <a:bodyPr/>
          <a:lstStyle/>
          <a:p>
            <a:r>
              <a:rPr lang="en-GB" smtClean="0"/>
              <a:t>Exclude obstruction (carcinoma etc.), hypothyroid, drugs (opiates, tricyclics)</a:t>
            </a:r>
          </a:p>
          <a:p>
            <a:r>
              <a:rPr lang="en-GB" smtClean="0"/>
              <a:t>Diet: </a:t>
            </a:r>
          </a:p>
          <a:p>
            <a:pPr lvl="1"/>
            <a:r>
              <a:rPr lang="en-GB" smtClean="0"/>
              <a:t>fibre &amp; fluids</a:t>
            </a:r>
          </a:p>
          <a:p>
            <a:r>
              <a:rPr lang="en-GB" smtClean="0"/>
              <a:t>Bulking agents</a:t>
            </a:r>
          </a:p>
          <a:p>
            <a:pPr lvl="1"/>
            <a:r>
              <a:rPr lang="en-GB" smtClean="0"/>
              <a:t>ispaghula, cellulose</a:t>
            </a:r>
          </a:p>
          <a:p>
            <a:r>
              <a:rPr lang="en-GB" smtClean="0"/>
              <a:t>Osmotic laxatives</a:t>
            </a:r>
          </a:p>
          <a:p>
            <a:pPr lvl="1"/>
            <a:r>
              <a:rPr lang="en-GB" smtClean="0"/>
              <a:t>Mg</a:t>
            </a:r>
            <a:r>
              <a:rPr lang="en-GB" baseline="30000" smtClean="0"/>
              <a:t>2+</a:t>
            </a:r>
            <a:r>
              <a:rPr lang="en-GB" smtClean="0"/>
              <a:t> salts, lactulose, etc.</a:t>
            </a:r>
          </a:p>
          <a:p>
            <a:pPr lvl="1"/>
            <a:r>
              <a:rPr lang="en-GB" smtClean="0"/>
              <a:t>PEG/salts (Movicol)</a:t>
            </a:r>
          </a:p>
          <a:p>
            <a:r>
              <a:rPr lang="en-GB" smtClean="0"/>
              <a:t>Evacuation assessment, biofeedback / training</a:t>
            </a:r>
          </a:p>
          <a:p>
            <a:r>
              <a:rPr lang="en-GB" smtClean="0"/>
              <a:t>Psychological support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smtClean="0"/>
              <a:t>Irritable Bowel Syndrome – Dietary Factors</a:t>
            </a:r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GB" smtClean="0"/>
              <a:t>Constipation predominant</a:t>
            </a:r>
          </a:p>
          <a:p>
            <a:pPr lvl="1"/>
            <a:r>
              <a:rPr lang="en-GB" smtClean="0">
                <a:solidFill>
                  <a:schemeClr val="tx2"/>
                </a:solidFill>
              </a:rPr>
              <a:t>Fibre</a:t>
            </a:r>
          </a:p>
          <a:p>
            <a:pPr lvl="1"/>
            <a:r>
              <a:rPr lang="en-GB" smtClean="0">
                <a:solidFill>
                  <a:schemeClr val="tx2"/>
                </a:solidFill>
              </a:rPr>
              <a:t>Water</a:t>
            </a:r>
          </a:p>
          <a:p>
            <a:r>
              <a:rPr lang="en-GB" smtClean="0"/>
              <a:t>Diarrhoea predominant</a:t>
            </a:r>
          </a:p>
          <a:p>
            <a:pPr lvl="1"/>
            <a:r>
              <a:rPr lang="en-GB" smtClean="0">
                <a:solidFill>
                  <a:schemeClr val="tx2"/>
                </a:solidFill>
              </a:rPr>
              <a:t>Lactose</a:t>
            </a:r>
          </a:p>
          <a:p>
            <a:pPr lvl="1"/>
            <a:r>
              <a:rPr lang="en-GB" smtClean="0">
                <a:solidFill>
                  <a:schemeClr val="tx2"/>
                </a:solidFill>
              </a:rPr>
              <a:t>Fat / Bile Acid Malabsorption</a:t>
            </a:r>
          </a:p>
          <a:p>
            <a:r>
              <a:rPr lang="en-GB" smtClean="0"/>
              <a:t>Abdominal pain &amp; Bloating</a:t>
            </a:r>
          </a:p>
          <a:p>
            <a:pPr lvl="1"/>
            <a:r>
              <a:rPr lang="en-GB" smtClean="0">
                <a:solidFill>
                  <a:schemeClr val="tx2"/>
                </a:solidFill>
              </a:rPr>
              <a:t>Meal size</a:t>
            </a:r>
          </a:p>
          <a:p>
            <a:pPr lvl="1"/>
            <a:r>
              <a:rPr lang="en-GB" smtClean="0">
                <a:solidFill>
                  <a:schemeClr val="tx2"/>
                </a:solidFill>
              </a:rPr>
              <a:t>Gas consumption</a:t>
            </a:r>
          </a:p>
          <a:p>
            <a:pPr lvl="1"/>
            <a:r>
              <a:rPr lang="en-GB" smtClean="0">
                <a:solidFill>
                  <a:schemeClr val="tx2"/>
                </a:solidFill>
              </a:rPr>
              <a:t>Gas production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sz="2200" smtClean="0">
                <a:latin typeface="Arial" charset="0"/>
              </a:rPr>
              <a:t>Rome III criteria for </a:t>
            </a:r>
            <a:r>
              <a:rPr lang="en-US" sz="2200" smtClean="0">
                <a:latin typeface="Arial" charset="0"/>
              </a:rPr>
              <a:t>Functional Diarrhoea:</a:t>
            </a:r>
            <a:endParaRPr lang="en-GB" sz="2200" smtClean="0">
              <a:latin typeface="Arial" charset="0"/>
            </a:endParaRPr>
          </a:p>
        </p:txBody>
      </p:sp>
      <p:sp>
        <p:nvSpPr>
          <p:cNvPr id="138243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84213" y="1447800"/>
            <a:ext cx="7848600" cy="4789488"/>
          </a:xfrm>
        </p:spPr>
        <p:txBody>
          <a:bodyPr/>
          <a:lstStyle/>
          <a:p>
            <a:pPr marL="381000" indent="-381000">
              <a:buFont typeface="Wingdings" pitchFamily="2" charset="2"/>
              <a:buNone/>
            </a:pPr>
            <a:r>
              <a:rPr lang="en-GB" sz="1800" b="1" smtClean="0"/>
              <a:t>C4. Functional Diarrhea</a:t>
            </a:r>
          </a:p>
          <a:p>
            <a:pPr marL="381000" indent="-381000">
              <a:buFont typeface="Wingdings" pitchFamily="2" charset="2"/>
              <a:buNone/>
            </a:pPr>
            <a:r>
              <a:rPr lang="en-GB" sz="1800" i="1" smtClean="0"/>
              <a:t>Diagnostic criterion*</a:t>
            </a:r>
          </a:p>
          <a:p>
            <a:pPr marL="381000" indent="-381000">
              <a:buFont typeface="Wingdings" pitchFamily="2" charset="2"/>
              <a:buNone/>
            </a:pPr>
            <a:endParaRPr lang="en-GB" sz="1800" i="1" smtClean="0"/>
          </a:p>
          <a:p>
            <a:pPr marL="381000" indent="-381000">
              <a:buFont typeface="Wingdings" pitchFamily="2" charset="2"/>
              <a:buNone/>
            </a:pPr>
            <a:r>
              <a:rPr lang="en-GB" sz="1800" smtClean="0"/>
              <a:t>Loose (mushy) or watery stools without pain occurring in at least 25% of stools</a:t>
            </a:r>
          </a:p>
          <a:p>
            <a:pPr marL="381000" indent="-381000">
              <a:buFont typeface="Wingdings" pitchFamily="2" charset="2"/>
              <a:buNone/>
            </a:pPr>
            <a:endParaRPr lang="en-GB" sz="1800" smtClean="0"/>
          </a:p>
          <a:p>
            <a:pPr marL="381000" indent="-381000">
              <a:buFont typeface="Wingdings" pitchFamily="2" charset="2"/>
              <a:buNone/>
            </a:pPr>
            <a:r>
              <a:rPr lang="en-GB" sz="1800" smtClean="0"/>
              <a:t>* Criterion fulfilled for the last 3 months with symptom onset at least 6 months prior to diagnosis</a:t>
            </a:r>
          </a:p>
          <a:p>
            <a:pPr marL="381000" indent="-381000">
              <a:buFont typeface="Wingdings" pitchFamily="2" charset="2"/>
              <a:buNone/>
            </a:pPr>
            <a:endParaRPr lang="en-GB" sz="180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Sugar Breath Tests</a:t>
            </a:r>
            <a:endParaRPr lang="en-US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mtClean="0"/>
              <a:t>Lactose</a:t>
            </a:r>
          </a:p>
          <a:p>
            <a:r>
              <a:rPr lang="en-GB" smtClean="0"/>
              <a:t>Fructose / Sorbitol</a:t>
            </a:r>
          </a:p>
          <a:p>
            <a:r>
              <a:rPr lang="en-GB" smtClean="0"/>
              <a:t>Glucose</a:t>
            </a:r>
          </a:p>
          <a:p>
            <a:r>
              <a:rPr lang="en-GB" smtClean="0"/>
              <a:t>Lactulose</a:t>
            </a:r>
          </a:p>
          <a:p>
            <a:endParaRPr lang="en-GB" smtClean="0"/>
          </a:p>
          <a:p>
            <a:pPr>
              <a:buFont typeface="Wingdings" pitchFamily="2" charset="2"/>
              <a:buNone/>
            </a:pPr>
            <a:r>
              <a:rPr lang="en-GB" b="1" smtClean="0">
                <a:solidFill>
                  <a:schemeClr val="tx2"/>
                </a:solidFill>
              </a:rPr>
              <a:t>Principles:</a:t>
            </a:r>
          </a:p>
          <a:p>
            <a:pPr>
              <a:buFont typeface="Wingdings" pitchFamily="2" charset="2"/>
              <a:buNone/>
            </a:pPr>
            <a:r>
              <a:rPr lang="en-GB" smtClean="0"/>
              <a:t>H</a:t>
            </a:r>
            <a:r>
              <a:rPr lang="en-GB" baseline="-25000" smtClean="0"/>
              <a:t>2</a:t>
            </a:r>
            <a:r>
              <a:rPr lang="en-GB" smtClean="0"/>
              <a:t> only produced by bacterial action on sugars</a:t>
            </a:r>
          </a:p>
          <a:p>
            <a:pPr>
              <a:buFont typeface="Wingdings" pitchFamily="2" charset="2"/>
              <a:buNone/>
            </a:pPr>
            <a:r>
              <a:rPr lang="en-GB" smtClean="0"/>
              <a:t>Fasting breath H</a:t>
            </a:r>
            <a:r>
              <a:rPr lang="en-GB" baseline="-25000" smtClean="0"/>
              <a:t>2 </a:t>
            </a:r>
            <a:r>
              <a:rPr lang="en-GB" smtClean="0"/>
              <a:t>&lt; 20 ppm</a:t>
            </a:r>
          </a:p>
          <a:p>
            <a:pPr>
              <a:buFont typeface="Wingdings" pitchFamily="2" charset="2"/>
              <a:buNone/>
            </a:pPr>
            <a:r>
              <a:rPr lang="en-GB" smtClean="0"/>
              <a:t>Sugar taken by mouth</a:t>
            </a:r>
          </a:p>
          <a:p>
            <a:pPr>
              <a:buFont typeface="Wingdings" pitchFamily="2" charset="2"/>
              <a:buNone/>
            </a:pPr>
            <a:r>
              <a:rPr lang="en-GB" smtClean="0"/>
              <a:t>Breath samples every 30 mins for 2-3 hours</a:t>
            </a:r>
          </a:p>
          <a:p>
            <a:pPr>
              <a:buFont typeface="Wingdings" pitchFamily="2" charset="2"/>
              <a:buNone/>
            </a:pPr>
            <a:r>
              <a:rPr lang="en-GB" smtClean="0"/>
              <a:t>Increase of 20 ppm significant</a:t>
            </a:r>
            <a:endParaRPr lang="en-GB" baseline="-25000" smtClean="0"/>
          </a:p>
          <a:p>
            <a:pPr>
              <a:buFont typeface="Wingdings" pitchFamily="2" charset="2"/>
              <a:buNone/>
            </a:pPr>
            <a:endParaRPr lang="en-US" baseline="-2500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Chronic Diarrhoea or IBS?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mtClean="0"/>
              <a:t>Consider Malabsorption</a:t>
            </a:r>
          </a:p>
          <a:p>
            <a:pPr lvl="1"/>
            <a:r>
              <a:rPr lang="en-GB" smtClean="0"/>
              <a:t>Coeliac</a:t>
            </a:r>
          </a:p>
          <a:p>
            <a:pPr lvl="1"/>
            <a:r>
              <a:rPr lang="en-GB" smtClean="0"/>
              <a:t>SI Bacterial overgrowth</a:t>
            </a:r>
          </a:p>
          <a:p>
            <a:pPr lvl="1"/>
            <a:r>
              <a:rPr lang="en-GB" smtClean="0"/>
              <a:t>Chronic pancreatitis</a:t>
            </a:r>
          </a:p>
          <a:p>
            <a:pPr lvl="1"/>
            <a:r>
              <a:rPr lang="en-GB" smtClean="0"/>
              <a:t>Lactose malabsorption</a:t>
            </a:r>
          </a:p>
          <a:p>
            <a:pPr lvl="1"/>
            <a:r>
              <a:rPr lang="en-GB" smtClean="0"/>
              <a:t>Bile acid malabsorption</a:t>
            </a:r>
          </a:p>
          <a:p>
            <a:pPr lvl="1"/>
            <a:r>
              <a:rPr lang="en-GB" smtClean="0"/>
              <a:t>… </a:t>
            </a:r>
          </a:p>
          <a:p>
            <a:pPr lvl="1"/>
            <a:endParaRPr lang="en-GB" smtClean="0"/>
          </a:p>
          <a:p>
            <a:pPr lvl="1"/>
            <a:endParaRPr lang="en-GB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Mechanism of Bile Acid Diarrhoea</a:t>
            </a:r>
          </a:p>
        </p:txBody>
      </p:sp>
      <p:sp>
        <p:nvSpPr>
          <p:cNvPr id="792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mtClean="0"/>
              <a:t>Excess bile acids in colon – unabsorbed by the small intestine </a:t>
            </a:r>
          </a:p>
          <a:p>
            <a:r>
              <a:rPr lang="en-GB" smtClean="0"/>
              <a:t>Deconjugation of bile acids by bacteria</a:t>
            </a:r>
          </a:p>
          <a:p>
            <a:r>
              <a:rPr lang="en-GB" smtClean="0"/>
              <a:t>Unconjugated bile acids stimulate colonic secretion</a:t>
            </a:r>
          </a:p>
          <a:p>
            <a:pPr lvl="1"/>
            <a:r>
              <a:rPr lang="en-GB" smtClean="0"/>
              <a:t>Anion secretion</a:t>
            </a:r>
          </a:p>
          <a:p>
            <a:pPr lvl="1"/>
            <a:r>
              <a:rPr lang="en-GB" smtClean="0"/>
              <a:t>Motility changes</a:t>
            </a:r>
          </a:p>
          <a:p>
            <a:r>
              <a:rPr lang="en-GB" smtClean="0"/>
              <a:t>Diarrhoea </a:t>
            </a:r>
          </a:p>
          <a:p>
            <a:pPr lvl="1"/>
            <a:r>
              <a:rPr lang="en-GB" smtClean="0"/>
              <a:t>Typically watery, nocturnal</a:t>
            </a:r>
          </a:p>
          <a:p>
            <a:r>
              <a:rPr lang="en-GB" smtClean="0"/>
              <a:t>Bile acid sequestrants are effective treatments</a:t>
            </a:r>
          </a:p>
          <a:p>
            <a:pPr lvl="1"/>
            <a:r>
              <a:rPr lang="en-GB" smtClean="0"/>
              <a:t>Colestyramine, Colestipol, Colesevelam</a:t>
            </a:r>
          </a:p>
          <a:p>
            <a:pPr lvl="1"/>
            <a:endParaRPr lang="en-GB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2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2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2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2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2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2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2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2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2579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A Classification of Types of Bile Acid Malabsorption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3100" y="1854200"/>
            <a:ext cx="7954963" cy="4038600"/>
          </a:xfrm>
        </p:spPr>
        <p:txBody>
          <a:bodyPr/>
          <a:lstStyle/>
          <a:p>
            <a:r>
              <a:rPr lang="en-GB" smtClean="0"/>
              <a:t>Type 1 -  Secondary, following ileal resection, ileal disease (Crohn’s), bypass</a:t>
            </a:r>
          </a:p>
          <a:p>
            <a:pPr lvl="1"/>
            <a:endParaRPr lang="en-GB" smtClean="0"/>
          </a:p>
          <a:p>
            <a:r>
              <a:rPr lang="en-GB" smtClean="0"/>
              <a:t>Type 2 -  Primary, idiopathic malabsorption</a:t>
            </a:r>
          </a:p>
          <a:p>
            <a:pPr lvl="1"/>
            <a:endParaRPr lang="en-GB" smtClean="0"/>
          </a:p>
          <a:p>
            <a:r>
              <a:rPr lang="en-GB" smtClean="0"/>
              <a:t>Type 3 -  Miscellaneous causes: post-cholecystectomy, ulcer surgery, chronic pancreatitis, coeliac disease, diabetes mellitus, etc.</a:t>
            </a:r>
          </a:p>
          <a:p>
            <a:endParaRPr lang="en-GB" smtClean="0"/>
          </a:p>
          <a:p>
            <a:pPr lvl="4"/>
            <a:r>
              <a:rPr lang="en-GB" smtClean="0"/>
              <a:t>Fromm &amp; Malavolti 1986</a:t>
            </a:r>
          </a:p>
          <a:p>
            <a:endParaRPr lang="en-GB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Freeform 2"/>
          <p:cNvSpPr>
            <a:spLocks/>
          </p:cNvSpPr>
          <p:nvPr/>
        </p:nvSpPr>
        <p:spPr bwMode="auto">
          <a:xfrm>
            <a:off x="1619250" y="2241550"/>
            <a:ext cx="2090738" cy="3046413"/>
          </a:xfrm>
          <a:custGeom>
            <a:avLst/>
            <a:gdLst>
              <a:gd name="T0" fmla="*/ 2090738 w 1317"/>
              <a:gd name="T1" fmla="*/ 2892425 h 1919"/>
              <a:gd name="T2" fmla="*/ 1090613 w 1317"/>
              <a:gd name="T3" fmla="*/ 2635250 h 1919"/>
              <a:gd name="T4" fmla="*/ 590550 w 1317"/>
              <a:gd name="T5" fmla="*/ 1597025 h 1919"/>
              <a:gd name="T6" fmla="*/ 681038 w 1317"/>
              <a:gd name="T7" fmla="*/ 368300 h 1919"/>
              <a:gd name="T8" fmla="*/ 682625 w 1317"/>
              <a:gd name="T9" fmla="*/ 196850 h 1919"/>
              <a:gd name="T10" fmla="*/ 685800 w 1317"/>
              <a:gd name="T11" fmla="*/ 49213 h 1919"/>
              <a:gd name="T12" fmla="*/ 638175 w 1317"/>
              <a:gd name="T13" fmla="*/ 63500 h 1919"/>
              <a:gd name="T14" fmla="*/ 609600 w 1317"/>
              <a:gd name="T15" fmla="*/ 434975 h 1919"/>
              <a:gd name="T16" fmla="*/ 304800 w 1317"/>
              <a:gd name="T17" fmla="*/ 315913 h 1919"/>
              <a:gd name="T18" fmla="*/ 47625 w 1317"/>
              <a:gd name="T19" fmla="*/ 182563 h 1919"/>
              <a:gd name="T20" fmla="*/ 33338 w 1317"/>
              <a:gd name="T21" fmla="*/ 211138 h 1919"/>
              <a:gd name="T22" fmla="*/ 252413 w 1317"/>
              <a:gd name="T23" fmla="*/ 349250 h 1919"/>
              <a:gd name="T24" fmla="*/ 571500 w 1317"/>
              <a:gd name="T25" fmla="*/ 582613 h 1919"/>
              <a:gd name="T26" fmla="*/ 476250 w 1317"/>
              <a:gd name="T27" fmla="*/ 1563688 h 1919"/>
              <a:gd name="T28" fmla="*/ 704850 w 1317"/>
              <a:gd name="T29" fmla="*/ 2325688 h 1919"/>
              <a:gd name="T30" fmla="*/ 776288 w 1317"/>
              <a:gd name="T31" fmla="*/ 3016250 h 1919"/>
              <a:gd name="T32" fmla="*/ 857250 w 1317"/>
              <a:gd name="T33" fmla="*/ 2997200 h 1919"/>
              <a:gd name="T34" fmla="*/ 781050 w 1317"/>
              <a:gd name="T35" fmla="*/ 2397125 h 1919"/>
              <a:gd name="T36" fmla="*/ 1014413 w 1317"/>
              <a:gd name="T37" fmla="*/ 2806700 h 1919"/>
              <a:gd name="T38" fmla="*/ 1114425 w 1317"/>
              <a:gd name="T39" fmla="*/ 2987675 h 1919"/>
              <a:gd name="T40" fmla="*/ 1195388 w 1317"/>
              <a:gd name="T41" fmla="*/ 2982913 h 1919"/>
              <a:gd name="T42" fmla="*/ 971550 w 1317"/>
              <a:gd name="T43" fmla="*/ 2606675 h 1919"/>
              <a:gd name="T44" fmla="*/ 1257300 w 1317"/>
              <a:gd name="T45" fmla="*/ 2801938 h 1919"/>
              <a:gd name="T46" fmla="*/ 1795463 w 1317"/>
              <a:gd name="T47" fmla="*/ 2930525 h 1919"/>
              <a:gd name="T48" fmla="*/ 2090738 w 1317"/>
              <a:gd name="T49" fmla="*/ 2892425 h 1919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1317"/>
              <a:gd name="T76" fmla="*/ 0 h 1919"/>
              <a:gd name="T77" fmla="*/ 1317 w 1317"/>
              <a:gd name="T78" fmla="*/ 1919 h 1919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1317" h="1919">
                <a:moveTo>
                  <a:pt x="1317" y="1822"/>
                </a:moveTo>
                <a:cubicBezTo>
                  <a:pt x="1179" y="1807"/>
                  <a:pt x="844" y="1796"/>
                  <a:pt x="687" y="1660"/>
                </a:cubicBezTo>
                <a:cubicBezTo>
                  <a:pt x="530" y="1524"/>
                  <a:pt x="415" y="1244"/>
                  <a:pt x="372" y="1006"/>
                </a:cubicBezTo>
                <a:cubicBezTo>
                  <a:pt x="328" y="766"/>
                  <a:pt x="419" y="379"/>
                  <a:pt x="429" y="232"/>
                </a:cubicBezTo>
                <a:cubicBezTo>
                  <a:pt x="439" y="85"/>
                  <a:pt x="430" y="157"/>
                  <a:pt x="430" y="124"/>
                </a:cubicBezTo>
                <a:cubicBezTo>
                  <a:pt x="430" y="91"/>
                  <a:pt x="437" y="45"/>
                  <a:pt x="432" y="31"/>
                </a:cubicBezTo>
                <a:cubicBezTo>
                  <a:pt x="432" y="31"/>
                  <a:pt x="410" y="0"/>
                  <a:pt x="402" y="40"/>
                </a:cubicBezTo>
                <a:cubicBezTo>
                  <a:pt x="390" y="142"/>
                  <a:pt x="390" y="163"/>
                  <a:pt x="384" y="274"/>
                </a:cubicBezTo>
                <a:cubicBezTo>
                  <a:pt x="306" y="244"/>
                  <a:pt x="251" y="225"/>
                  <a:pt x="192" y="199"/>
                </a:cubicBezTo>
                <a:cubicBezTo>
                  <a:pt x="133" y="173"/>
                  <a:pt x="59" y="126"/>
                  <a:pt x="30" y="115"/>
                </a:cubicBezTo>
                <a:cubicBezTo>
                  <a:pt x="1" y="104"/>
                  <a:pt x="0" y="116"/>
                  <a:pt x="21" y="133"/>
                </a:cubicBezTo>
                <a:cubicBezTo>
                  <a:pt x="42" y="150"/>
                  <a:pt x="103" y="181"/>
                  <a:pt x="159" y="220"/>
                </a:cubicBezTo>
                <a:cubicBezTo>
                  <a:pt x="215" y="259"/>
                  <a:pt x="294" y="259"/>
                  <a:pt x="360" y="367"/>
                </a:cubicBezTo>
                <a:cubicBezTo>
                  <a:pt x="333" y="580"/>
                  <a:pt x="288" y="802"/>
                  <a:pt x="300" y="985"/>
                </a:cubicBezTo>
                <a:cubicBezTo>
                  <a:pt x="333" y="1222"/>
                  <a:pt x="405" y="1309"/>
                  <a:pt x="444" y="1465"/>
                </a:cubicBezTo>
                <a:cubicBezTo>
                  <a:pt x="462" y="1612"/>
                  <a:pt x="473" y="1830"/>
                  <a:pt x="489" y="1900"/>
                </a:cubicBezTo>
                <a:cubicBezTo>
                  <a:pt x="535" y="1885"/>
                  <a:pt x="492" y="1888"/>
                  <a:pt x="540" y="1888"/>
                </a:cubicBezTo>
                <a:cubicBezTo>
                  <a:pt x="495" y="1696"/>
                  <a:pt x="477" y="1630"/>
                  <a:pt x="492" y="1510"/>
                </a:cubicBezTo>
                <a:cubicBezTo>
                  <a:pt x="558" y="1576"/>
                  <a:pt x="604" y="1706"/>
                  <a:pt x="639" y="1768"/>
                </a:cubicBezTo>
                <a:cubicBezTo>
                  <a:pt x="674" y="1830"/>
                  <a:pt x="683" y="1864"/>
                  <a:pt x="702" y="1882"/>
                </a:cubicBezTo>
                <a:cubicBezTo>
                  <a:pt x="721" y="1900"/>
                  <a:pt x="768" y="1919"/>
                  <a:pt x="753" y="1879"/>
                </a:cubicBezTo>
                <a:cubicBezTo>
                  <a:pt x="738" y="1839"/>
                  <a:pt x="606" y="1661"/>
                  <a:pt x="612" y="1642"/>
                </a:cubicBezTo>
                <a:cubicBezTo>
                  <a:pt x="622" y="1622"/>
                  <a:pt x="706" y="1731"/>
                  <a:pt x="792" y="1765"/>
                </a:cubicBezTo>
                <a:cubicBezTo>
                  <a:pt x="878" y="1799"/>
                  <a:pt x="1044" y="1837"/>
                  <a:pt x="1131" y="1846"/>
                </a:cubicBezTo>
                <a:cubicBezTo>
                  <a:pt x="1230" y="1840"/>
                  <a:pt x="1125" y="1846"/>
                  <a:pt x="1317" y="1822"/>
                </a:cubicBezTo>
                <a:close/>
              </a:path>
            </a:pathLst>
          </a:cu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92075" tIns="46038" rIns="92075" bIns="46038" anchor="ctr"/>
          <a:lstStyle/>
          <a:p>
            <a:endParaRPr lang="en-GB"/>
          </a:p>
        </p:txBody>
      </p:sp>
      <p:sp>
        <p:nvSpPr>
          <p:cNvPr id="30723" name="Freeform 3"/>
          <p:cNvSpPr>
            <a:spLocks/>
          </p:cNvSpPr>
          <p:nvPr/>
        </p:nvSpPr>
        <p:spPr bwMode="auto">
          <a:xfrm>
            <a:off x="676275" y="1368425"/>
            <a:ext cx="2327275" cy="1566863"/>
          </a:xfrm>
          <a:custGeom>
            <a:avLst/>
            <a:gdLst>
              <a:gd name="T0" fmla="*/ 200025 w 1466"/>
              <a:gd name="T1" fmla="*/ 1444625 h 987"/>
              <a:gd name="T2" fmla="*/ 6350 w 1466"/>
              <a:gd name="T3" fmla="*/ 663575 h 987"/>
              <a:gd name="T4" fmla="*/ 238125 w 1466"/>
              <a:gd name="T5" fmla="*/ 220663 h 987"/>
              <a:gd name="T6" fmla="*/ 730250 w 1466"/>
              <a:gd name="T7" fmla="*/ 57150 h 987"/>
              <a:gd name="T8" fmla="*/ 1296988 w 1466"/>
              <a:gd name="T9" fmla="*/ 25400 h 987"/>
              <a:gd name="T10" fmla="*/ 2139950 w 1466"/>
              <a:gd name="T11" fmla="*/ 214313 h 987"/>
              <a:gd name="T12" fmla="*/ 2038350 w 1466"/>
              <a:gd name="T13" fmla="*/ 736600 h 987"/>
              <a:gd name="T14" fmla="*/ 1689100 w 1466"/>
              <a:gd name="T15" fmla="*/ 906463 h 987"/>
              <a:gd name="T16" fmla="*/ 1355725 w 1466"/>
              <a:gd name="T17" fmla="*/ 971550 h 987"/>
              <a:gd name="T18" fmla="*/ 1035050 w 1466"/>
              <a:gd name="T19" fmla="*/ 1020763 h 987"/>
              <a:gd name="T20" fmla="*/ 862013 w 1466"/>
              <a:gd name="T21" fmla="*/ 1200150 h 987"/>
              <a:gd name="T22" fmla="*/ 650875 w 1466"/>
              <a:gd name="T23" fmla="*/ 1444625 h 987"/>
              <a:gd name="T24" fmla="*/ 200025 w 1466"/>
              <a:gd name="T25" fmla="*/ 1444625 h 98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466"/>
              <a:gd name="T40" fmla="*/ 0 h 987"/>
              <a:gd name="T41" fmla="*/ 1466 w 1466"/>
              <a:gd name="T42" fmla="*/ 987 h 98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466" h="987">
                <a:moveTo>
                  <a:pt x="126" y="910"/>
                </a:moveTo>
                <a:cubicBezTo>
                  <a:pt x="48" y="833"/>
                  <a:pt x="0" y="546"/>
                  <a:pt x="4" y="418"/>
                </a:cubicBezTo>
                <a:cubicBezTo>
                  <a:pt x="8" y="290"/>
                  <a:pt x="75" y="225"/>
                  <a:pt x="150" y="139"/>
                </a:cubicBezTo>
                <a:cubicBezTo>
                  <a:pt x="243" y="60"/>
                  <a:pt x="333" y="45"/>
                  <a:pt x="460" y="36"/>
                </a:cubicBezTo>
                <a:cubicBezTo>
                  <a:pt x="571" y="16"/>
                  <a:pt x="669" y="0"/>
                  <a:pt x="817" y="16"/>
                </a:cubicBezTo>
                <a:cubicBezTo>
                  <a:pt x="963" y="19"/>
                  <a:pt x="1211" y="7"/>
                  <a:pt x="1348" y="135"/>
                </a:cubicBezTo>
                <a:cubicBezTo>
                  <a:pt x="1466" y="318"/>
                  <a:pt x="1338" y="414"/>
                  <a:pt x="1284" y="464"/>
                </a:cubicBezTo>
                <a:cubicBezTo>
                  <a:pt x="1210" y="530"/>
                  <a:pt x="1130" y="545"/>
                  <a:pt x="1064" y="571"/>
                </a:cubicBezTo>
                <a:cubicBezTo>
                  <a:pt x="985" y="592"/>
                  <a:pt x="936" y="602"/>
                  <a:pt x="854" y="612"/>
                </a:cubicBezTo>
                <a:cubicBezTo>
                  <a:pt x="785" y="624"/>
                  <a:pt x="695" y="634"/>
                  <a:pt x="652" y="643"/>
                </a:cubicBezTo>
                <a:cubicBezTo>
                  <a:pt x="600" y="667"/>
                  <a:pt x="573" y="716"/>
                  <a:pt x="543" y="756"/>
                </a:cubicBezTo>
                <a:cubicBezTo>
                  <a:pt x="503" y="800"/>
                  <a:pt x="462" y="868"/>
                  <a:pt x="410" y="910"/>
                </a:cubicBezTo>
                <a:cubicBezTo>
                  <a:pt x="363" y="934"/>
                  <a:pt x="204" y="987"/>
                  <a:pt x="126" y="910"/>
                </a:cubicBezTo>
                <a:close/>
              </a:path>
            </a:pathLst>
          </a:custGeom>
          <a:solidFill>
            <a:srgbClr val="66006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/>
          <a:p>
            <a:endParaRPr lang="en-GB"/>
          </a:p>
        </p:txBody>
      </p:sp>
      <p:sp>
        <p:nvSpPr>
          <p:cNvPr id="30724" name="Freeform 4"/>
          <p:cNvSpPr>
            <a:spLocks/>
          </p:cNvSpPr>
          <p:nvPr/>
        </p:nvSpPr>
        <p:spPr bwMode="auto">
          <a:xfrm>
            <a:off x="1228725" y="2324100"/>
            <a:ext cx="1498600" cy="1004888"/>
          </a:xfrm>
          <a:custGeom>
            <a:avLst/>
            <a:gdLst>
              <a:gd name="T0" fmla="*/ 757238 w 944"/>
              <a:gd name="T1" fmla="*/ 23813 h 633"/>
              <a:gd name="T2" fmla="*/ 823913 w 944"/>
              <a:gd name="T3" fmla="*/ 14288 h 633"/>
              <a:gd name="T4" fmla="*/ 881063 w 944"/>
              <a:gd name="T5" fmla="*/ 228600 h 633"/>
              <a:gd name="T6" fmla="*/ 1141413 w 944"/>
              <a:gd name="T7" fmla="*/ 460375 h 633"/>
              <a:gd name="T8" fmla="*/ 1484313 w 944"/>
              <a:gd name="T9" fmla="*/ 696913 h 633"/>
              <a:gd name="T10" fmla="*/ 1412875 w 944"/>
              <a:gd name="T11" fmla="*/ 796925 h 633"/>
              <a:gd name="T12" fmla="*/ 1085850 w 944"/>
              <a:gd name="T13" fmla="*/ 538163 h 633"/>
              <a:gd name="T14" fmla="*/ 833438 w 944"/>
              <a:gd name="T15" fmla="*/ 347663 h 633"/>
              <a:gd name="T16" fmla="*/ 566738 w 944"/>
              <a:gd name="T17" fmla="*/ 476250 h 633"/>
              <a:gd name="T18" fmla="*/ 500063 w 944"/>
              <a:gd name="T19" fmla="*/ 581025 h 633"/>
              <a:gd name="T20" fmla="*/ 400050 w 944"/>
              <a:gd name="T21" fmla="*/ 862013 h 633"/>
              <a:gd name="T22" fmla="*/ 106363 w 944"/>
              <a:gd name="T23" fmla="*/ 927100 h 633"/>
              <a:gd name="T24" fmla="*/ 138113 w 944"/>
              <a:gd name="T25" fmla="*/ 604838 h 633"/>
              <a:gd name="T26" fmla="*/ 409575 w 944"/>
              <a:gd name="T27" fmla="*/ 452438 h 633"/>
              <a:gd name="T28" fmla="*/ 542925 w 944"/>
              <a:gd name="T29" fmla="*/ 414338 h 633"/>
              <a:gd name="T30" fmla="*/ 804863 w 944"/>
              <a:gd name="T31" fmla="*/ 300038 h 633"/>
              <a:gd name="T32" fmla="*/ 741363 w 944"/>
              <a:gd name="T33" fmla="*/ 203200 h 633"/>
              <a:gd name="T34" fmla="*/ 476250 w 944"/>
              <a:gd name="T35" fmla="*/ 71438 h 633"/>
              <a:gd name="T36" fmla="*/ 528638 w 944"/>
              <a:gd name="T37" fmla="*/ 57150 h 633"/>
              <a:gd name="T38" fmla="*/ 633413 w 944"/>
              <a:gd name="T39" fmla="*/ 109538 h 633"/>
              <a:gd name="T40" fmla="*/ 733425 w 944"/>
              <a:gd name="T41" fmla="*/ 128588 h 633"/>
              <a:gd name="T42" fmla="*/ 757238 w 944"/>
              <a:gd name="T43" fmla="*/ 23813 h 633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944"/>
              <a:gd name="T67" fmla="*/ 0 h 633"/>
              <a:gd name="T68" fmla="*/ 944 w 944"/>
              <a:gd name="T69" fmla="*/ 633 h 633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944" h="633">
                <a:moveTo>
                  <a:pt x="477" y="15"/>
                </a:moveTo>
                <a:cubicBezTo>
                  <a:pt x="570" y="0"/>
                  <a:pt x="456" y="12"/>
                  <a:pt x="519" y="9"/>
                </a:cubicBezTo>
                <a:cubicBezTo>
                  <a:pt x="510" y="84"/>
                  <a:pt x="533" y="121"/>
                  <a:pt x="555" y="144"/>
                </a:cubicBezTo>
                <a:cubicBezTo>
                  <a:pt x="597" y="190"/>
                  <a:pt x="656" y="241"/>
                  <a:pt x="719" y="290"/>
                </a:cubicBezTo>
                <a:cubicBezTo>
                  <a:pt x="768" y="335"/>
                  <a:pt x="884" y="396"/>
                  <a:pt x="935" y="439"/>
                </a:cubicBezTo>
                <a:cubicBezTo>
                  <a:pt x="944" y="477"/>
                  <a:pt x="918" y="514"/>
                  <a:pt x="890" y="502"/>
                </a:cubicBezTo>
                <a:cubicBezTo>
                  <a:pt x="852" y="454"/>
                  <a:pt x="747" y="376"/>
                  <a:pt x="684" y="339"/>
                </a:cubicBezTo>
                <a:cubicBezTo>
                  <a:pt x="626" y="297"/>
                  <a:pt x="579" y="243"/>
                  <a:pt x="525" y="219"/>
                </a:cubicBezTo>
                <a:cubicBezTo>
                  <a:pt x="465" y="228"/>
                  <a:pt x="405" y="258"/>
                  <a:pt x="357" y="300"/>
                </a:cubicBezTo>
                <a:cubicBezTo>
                  <a:pt x="323" y="325"/>
                  <a:pt x="325" y="331"/>
                  <a:pt x="315" y="366"/>
                </a:cubicBezTo>
                <a:cubicBezTo>
                  <a:pt x="327" y="435"/>
                  <a:pt x="300" y="480"/>
                  <a:pt x="252" y="543"/>
                </a:cubicBezTo>
                <a:cubicBezTo>
                  <a:pt x="186" y="591"/>
                  <a:pt x="162" y="633"/>
                  <a:pt x="67" y="584"/>
                </a:cubicBezTo>
                <a:cubicBezTo>
                  <a:pt x="0" y="504"/>
                  <a:pt x="3" y="456"/>
                  <a:pt x="87" y="381"/>
                </a:cubicBezTo>
                <a:cubicBezTo>
                  <a:pt x="192" y="309"/>
                  <a:pt x="225" y="300"/>
                  <a:pt x="258" y="285"/>
                </a:cubicBezTo>
                <a:cubicBezTo>
                  <a:pt x="294" y="264"/>
                  <a:pt x="303" y="288"/>
                  <a:pt x="342" y="261"/>
                </a:cubicBezTo>
                <a:cubicBezTo>
                  <a:pt x="380" y="243"/>
                  <a:pt x="484" y="209"/>
                  <a:pt x="507" y="189"/>
                </a:cubicBezTo>
                <a:cubicBezTo>
                  <a:pt x="480" y="147"/>
                  <a:pt x="498" y="162"/>
                  <a:pt x="467" y="128"/>
                </a:cubicBezTo>
                <a:cubicBezTo>
                  <a:pt x="442" y="105"/>
                  <a:pt x="351" y="114"/>
                  <a:pt x="300" y="45"/>
                </a:cubicBezTo>
                <a:cubicBezTo>
                  <a:pt x="366" y="30"/>
                  <a:pt x="240" y="54"/>
                  <a:pt x="333" y="36"/>
                </a:cubicBezTo>
                <a:cubicBezTo>
                  <a:pt x="372" y="51"/>
                  <a:pt x="377" y="63"/>
                  <a:pt x="399" y="69"/>
                </a:cubicBezTo>
                <a:cubicBezTo>
                  <a:pt x="420" y="76"/>
                  <a:pt x="449" y="90"/>
                  <a:pt x="462" y="81"/>
                </a:cubicBezTo>
                <a:cubicBezTo>
                  <a:pt x="471" y="66"/>
                  <a:pt x="468" y="63"/>
                  <a:pt x="477" y="15"/>
                </a:cubicBezTo>
                <a:close/>
              </a:path>
            </a:pathLst>
          </a:cu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92075" tIns="46038" rIns="92075" bIns="46038" anchor="ctr"/>
          <a:lstStyle/>
          <a:p>
            <a:endParaRPr lang="en-GB"/>
          </a:p>
        </p:txBody>
      </p:sp>
      <p:sp>
        <p:nvSpPr>
          <p:cNvPr id="30725" name="Freeform 5"/>
          <p:cNvSpPr>
            <a:spLocks/>
          </p:cNvSpPr>
          <p:nvPr/>
        </p:nvSpPr>
        <p:spPr bwMode="auto">
          <a:xfrm>
            <a:off x="1738313" y="1357313"/>
            <a:ext cx="3148012" cy="4624387"/>
          </a:xfrm>
          <a:custGeom>
            <a:avLst/>
            <a:gdLst>
              <a:gd name="T0" fmla="*/ 1338262 w 1983"/>
              <a:gd name="T1" fmla="*/ 1485900 h 2913"/>
              <a:gd name="T2" fmla="*/ 1085850 w 1983"/>
              <a:gd name="T3" fmla="*/ 2071687 h 2913"/>
              <a:gd name="T4" fmla="*/ 1647825 w 1983"/>
              <a:gd name="T5" fmla="*/ 2400300 h 2913"/>
              <a:gd name="T6" fmla="*/ 2800350 w 1983"/>
              <a:gd name="T7" fmla="*/ 2300287 h 2913"/>
              <a:gd name="T8" fmla="*/ 2868612 w 1983"/>
              <a:gd name="T9" fmla="*/ 2757487 h 2913"/>
              <a:gd name="T10" fmla="*/ 1571625 w 1983"/>
              <a:gd name="T11" fmla="*/ 2814637 h 2913"/>
              <a:gd name="T12" fmla="*/ 1066800 w 1983"/>
              <a:gd name="T13" fmla="*/ 3033712 h 2913"/>
              <a:gd name="T14" fmla="*/ 1719262 w 1983"/>
              <a:gd name="T15" fmla="*/ 3281362 h 2913"/>
              <a:gd name="T16" fmla="*/ 2868612 w 1983"/>
              <a:gd name="T17" fmla="*/ 3214687 h 2913"/>
              <a:gd name="T18" fmla="*/ 3014662 w 1983"/>
              <a:gd name="T19" fmla="*/ 3786187 h 2913"/>
              <a:gd name="T20" fmla="*/ 2122487 w 1983"/>
              <a:gd name="T21" fmla="*/ 3976687 h 2913"/>
              <a:gd name="T22" fmla="*/ 842962 w 1983"/>
              <a:gd name="T23" fmla="*/ 4119562 h 2913"/>
              <a:gd name="T24" fmla="*/ 565150 w 1983"/>
              <a:gd name="T25" fmla="*/ 4357687 h 2913"/>
              <a:gd name="T26" fmla="*/ 293687 w 1983"/>
              <a:gd name="T27" fmla="*/ 4510087 h 2913"/>
              <a:gd name="T28" fmla="*/ 22225 w 1983"/>
              <a:gd name="T29" fmla="*/ 3367087 h 2913"/>
              <a:gd name="T30" fmla="*/ 157162 w 1983"/>
              <a:gd name="T31" fmla="*/ 2909887 h 2913"/>
              <a:gd name="T32" fmla="*/ 428625 w 1983"/>
              <a:gd name="T33" fmla="*/ 2909887 h 2913"/>
              <a:gd name="T34" fmla="*/ 495300 w 1983"/>
              <a:gd name="T35" fmla="*/ 3876675 h 2913"/>
              <a:gd name="T36" fmla="*/ 1471612 w 1983"/>
              <a:gd name="T37" fmla="*/ 3814762 h 2913"/>
              <a:gd name="T38" fmla="*/ 2665412 w 1983"/>
              <a:gd name="T39" fmla="*/ 3671887 h 2913"/>
              <a:gd name="T40" fmla="*/ 2738437 w 1983"/>
              <a:gd name="T41" fmla="*/ 3352800 h 2913"/>
              <a:gd name="T42" fmla="*/ 1728787 w 1983"/>
              <a:gd name="T43" fmla="*/ 3443287 h 2913"/>
              <a:gd name="T44" fmla="*/ 928687 w 1983"/>
              <a:gd name="T45" fmla="*/ 3114675 h 2913"/>
              <a:gd name="T46" fmla="*/ 1397000 w 1983"/>
              <a:gd name="T47" fmla="*/ 2659062 h 2913"/>
              <a:gd name="T48" fmla="*/ 2752725 w 1983"/>
              <a:gd name="T49" fmla="*/ 2647950 h 2913"/>
              <a:gd name="T50" fmla="*/ 2724150 w 1983"/>
              <a:gd name="T51" fmla="*/ 2486025 h 2913"/>
              <a:gd name="T52" fmla="*/ 1652587 w 1983"/>
              <a:gd name="T53" fmla="*/ 2614612 h 2913"/>
              <a:gd name="T54" fmla="*/ 903287 w 1983"/>
              <a:gd name="T55" fmla="*/ 2147887 h 2913"/>
              <a:gd name="T56" fmla="*/ 1309687 w 1983"/>
              <a:gd name="T57" fmla="*/ 1233487 h 2913"/>
              <a:gd name="T58" fmla="*/ 1241425 w 1983"/>
              <a:gd name="T59" fmla="*/ 14287 h 2913"/>
              <a:gd name="T60" fmla="*/ 1512887 w 1983"/>
              <a:gd name="T61" fmla="*/ 623887 h 2913"/>
              <a:gd name="T62" fmla="*/ 2055812 w 1983"/>
              <a:gd name="T63" fmla="*/ 776287 h 2913"/>
              <a:gd name="T64" fmla="*/ 1676400 w 1983"/>
              <a:gd name="T65" fmla="*/ 1528762 h 2913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983"/>
              <a:gd name="T100" fmla="*/ 0 h 2913"/>
              <a:gd name="T101" fmla="*/ 1983 w 1983"/>
              <a:gd name="T102" fmla="*/ 2913 h 2913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983" h="2913">
                <a:moveTo>
                  <a:pt x="1056" y="963"/>
                </a:moveTo>
                <a:cubicBezTo>
                  <a:pt x="983" y="993"/>
                  <a:pt x="898" y="912"/>
                  <a:pt x="843" y="936"/>
                </a:cubicBezTo>
                <a:cubicBezTo>
                  <a:pt x="788" y="960"/>
                  <a:pt x="749" y="1046"/>
                  <a:pt x="723" y="1107"/>
                </a:cubicBezTo>
                <a:cubicBezTo>
                  <a:pt x="697" y="1168"/>
                  <a:pt x="677" y="1245"/>
                  <a:pt x="684" y="1305"/>
                </a:cubicBezTo>
                <a:cubicBezTo>
                  <a:pt x="691" y="1365"/>
                  <a:pt x="709" y="1429"/>
                  <a:pt x="768" y="1464"/>
                </a:cubicBezTo>
                <a:cubicBezTo>
                  <a:pt x="827" y="1499"/>
                  <a:pt x="936" y="1507"/>
                  <a:pt x="1038" y="1512"/>
                </a:cubicBezTo>
                <a:cubicBezTo>
                  <a:pt x="1140" y="1517"/>
                  <a:pt x="1259" y="1507"/>
                  <a:pt x="1380" y="1497"/>
                </a:cubicBezTo>
                <a:cubicBezTo>
                  <a:pt x="1501" y="1487"/>
                  <a:pt x="1679" y="1433"/>
                  <a:pt x="1764" y="1449"/>
                </a:cubicBezTo>
                <a:cubicBezTo>
                  <a:pt x="1849" y="1465"/>
                  <a:pt x="1885" y="1545"/>
                  <a:pt x="1892" y="1593"/>
                </a:cubicBezTo>
                <a:cubicBezTo>
                  <a:pt x="1899" y="1641"/>
                  <a:pt x="1885" y="1705"/>
                  <a:pt x="1807" y="1737"/>
                </a:cubicBezTo>
                <a:cubicBezTo>
                  <a:pt x="1728" y="1769"/>
                  <a:pt x="1559" y="1779"/>
                  <a:pt x="1423" y="1785"/>
                </a:cubicBezTo>
                <a:cubicBezTo>
                  <a:pt x="1287" y="1791"/>
                  <a:pt x="1104" y="1776"/>
                  <a:pt x="990" y="1773"/>
                </a:cubicBezTo>
                <a:cubicBezTo>
                  <a:pt x="855" y="1767"/>
                  <a:pt x="777" y="1773"/>
                  <a:pt x="705" y="1794"/>
                </a:cubicBezTo>
                <a:cubicBezTo>
                  <a:pt x="666" y="1848"/>
                  <a:pt x="678" y="1848"/>
                  <a:pt x="672" y="1911"/>
                </a:cubicBezTo>
                <a:cubicBezTo>
                  <a:pt x="678" y="1950"/>
                  <a:pt x="685" y="1999"/>
                  <a:pt x="753" y="2025"/>
                </a:cubicBezTo>
                <a:cubicBezTo>
                  <a:pt x="821" y="2051"/>
                  <a:pt x="971" y="2067"/>
                  <a:pt x="1083" y="2067"/>
                </a:cubicBezTo>
                <a:cubicBezTo>
                  <a:pt x="1195" y="2067"/>
                  <a:pt x="1302" y="2032"/>
                  <a:pt x="1423" y="2025"/>
                </a:cubicBezTo>
                <a:cubicBezTo>
                  <a:pt x="1544" y="2018"/>
                  <a:pt x="1716" y="1997"/>
                  <a:pt x="1807" y="2025"/>
                </a:cubicBezTo>
                <a:cubicBezTo>
                  <a:pt x="1898" y="2053"/>
                  <a:pt x="1953" y="2109"/>
                  <a:pt x="1968" y="2193"/>
                </a:cubicBezTo>
                <a:cubicBezTo>
                  <a:pt x="1983" y="2253"/>
                  <a:pt x="1950" y="2337"/>
                  <a:pt x="1899" y="2385"/>
                </a:cubicBezTo>
                <a:cubicBezTo>
                  <a:pt x="1836" y="2424"/>
                  <a:pt x="1772" y="2437"/>
                  <a:pt x="1679" y="2457"/>
                </a:cubicBezTo>
                <a:cubicBezTo>
                  <a:pt x="1586" y="2477"/>
                  <a:pt x="1458" y="2489"/>
                  <a:pt x="1337" y="2505"/>
                </a:cubicBezTo>
                <a:cubicBezTo>
                  <a:pt x="1216" y="2521"/>
                  <a:pt x="1087" y="2538"/>
                  <a:pt x="953" y="2553"/>
                </a:cubicBezTo>
                <a:cubicBezTo>
                  <a:pt x="819" y="2568"/>
                  <a:pt x="636" y="2588"/>
                  <a:pt x="531" y="2595"/>
                </a:cubicBezTo>
                <a:cubicBezTo>
                  <a:pt x="428" y="2583"/>
                  <a:pt x="381" y="2580"/>
                  <a:pt x="324" y="2598"/>
                </a:cubicBezTo>
                <a:cubicBezTo>
                  <a:pt x="318" y="2661"/>
                  <a:pt x="327" y="2685"/>
                  <a:pt x="356" y="2745"/>
                </a:cubicBezTo>
                <a:cubicBezTo>
                  <a:pt x="354" y="2785"/>
                  <a:pt x="341" y="2825"/>
                  <a:pt x="313" y="2841"/>
                </a:cubicBezTo>
                <a:cubicBezTo>
                  <a:pt x="284" y="2857"/>
                  <a:pt x="231" y="2849"/>
                  <a:pt x="185" y="2841"/>
                </a:cubicBezTo>
                <a:cubicBezTo>
                  <a:pt x="139" y="2833"/>
                  <a:pt x="68" y="2913"/>
                  <a:pt x="39" y="2793"/>
                </a:cubicBezTo>
                <a:cubicBezTo>
                  <a:pt x="10" y="2673"/>
                  <a:pt x="18" y="2289"/>
                  <a:pt x="14" y="2121"/>
                </a:cubicBezTo>
                <a:cubicBezTo>
                  <a:pt x="10" y="1953"/>
                  <a:pt x="0" y="1833"/>
                  <a:pt x="14" y="1785"/>
                </a:cubicBezTo>
                <a:cubicBezTo>
                  <a:pt x="28" y="1737"/>
                  <a:pt x="71" y="1825"/>
                  <a:pt x="99" y="1833"/>
                </a:cubicBezTo>
                <a:cubicBezTo>
                  <a:pt x="127" y="1841"/>
                  <a:pt x="157" y="1833"/>
                  <a:pt x="185" y="1833"/>
                </a:cubicBezTo>
                <a:cubicBezTo>
                  <a:pt x="213" y="1833"/>
                  <a:pt x="257" y="1785"/>
                  <a:pt x="270" y="1833"/>
                </a:cubicBezTo>
                <a:cubicBezTo>
                  <a:pt x="283" y="1881"/>
                  <a:pt x="258" y="2020"/>
                  <a:pt x="265" y="2121"/>
                </a:cubicBezTo>
                <a:cubicBezTo>
                  <a:pt x="272" y="2222"/>
                  <a:pt x="280" y="2388"/>
                  <a:pt x="312" y="2442"/>
                </a:cubicBezTo>
                <a:cubicBezTo>
                  <a:pt x="357" y="2433"/>
                  <a:pt x="232" y="2468"/>
                  <a:pt x="460" y="2447"/>
                </a:cubicBezTo>
                <a:cubicBezTo>
                  <a:pt x="562" y="2441"/>
                  <a:pt x="784" y="2417"/>
                  <a:pt x="927" y="2403"/>
                </a:cubicBezTo>
                <a:cubicBezTo>
                  <a:pt x="1070" y="2389"/>
                  <a:pt x="1195" y="2376"/>
                  <a:pt x="1320" y="2361"/>
                </a:cubicBezTo>
                <a:cubicBezTo>
                  <a:pt x="1445" y="2346"/>
                  <a:pt x="1594" y="2335"/>
                  <a:pt x="1679" y="2313"/>
                </a:cubicBezTo>
                <a:cubicBezTo>
                  <a:pt x="1764" y="2291"/>
                  <a:pt x="1825" y="2262"/>
                  <a:pt x="1833" y="2229"/>
                </a:cubicBezTo>
                <a:cubicBezTo>
                  <a:pt x="1827" y="2172"/>
                  <a:pt x="1806" y="2145"/>
                  <a:pt x="1725" y="2112"/>
                </a:cubicBezTo>
                <a:cubicBezTo>
                  <a:pt x="1593" y="2103"/>
                  <a:pt x="1543" y="2123"/>
                  <a:pt x="1437" y="2133"/>
                </a:cubicBezTo>
                <a:cubicBezTo>
                  <a:pt x="1331" y="2143"/>
                  <a:pt x="1207" y="2169"/>
                  <a:pt x="1089" y="2169"/>
                </a:cubicBezTo>
                <a:cubicBezTo>
                  <a:pt x="971" y="2169"/>
                  <a:pt x="810" y="2164"/>
                  <a:pt x="726" y="2130"/>
                </a:cubicBezTo>
                <a:cubicBezTo>
                  <a:pt x="642" y="2096"/>
                  <a:pt x="604" y="2029"/>
                  <a:pt x="585" y="1962"/>
                </a:cubicBezTo>
                <a:cubicBezTo>
                  <a:pt x="566" y="1895"/>
                  <a:pt x="565" y="1775"/>
                  <a:pt x="614" y="1727"/>
                </a:cubicBezTo>
                <a:cubicBezTo>
                  <a:pt x="663" y="1679"/>
                  <a:pt x="763" y="1682"/>
                  <a:pt x="880" y="1675"/>
                </a:cubicBezTo>
                <a:cubicBezTo>
                  <a:pt x="998" y="1668"/>
                  <a:pt x="1177" y="1687"/>
                  <a:pt x="1319" y="1686"/>
                </a:cubicBezTo>
                <a:cubicBezTo>
                  <a:pt x="1461" y="1685"/>
                  <a:pt x="1656" y="1683"/>
                  <a:pt x="1734" y="1668"/>
                </a:cubicBezTo>
                <a:cubicBezTo>
                  <a:pt x="1812" y="1653"/>
                  <a:pt x="1788" y="1616"/>
                  <a:pt x="1785" y="1599"/>
                </a:cubicBezTo>
                <a:cubicBezTo>
                  <a:pt x="1782" y="1582"/>
                  <a:pt x="1781" y="1563"/>
                  <a:pt x="1716" y="1566"/>
                </a:cubicBezTo>
                <a:cubicBezTo>
                  <a:pt x="1653" y="1569"/>
                  <a:pt x="1507" y="1601"/>
                  <a:pt x="1395" y="1614"/>
                </a:cubicBezTo>
                <a:cubicBezTo>
                  <a:pt x="1283" y="1627"/>
                  <a:pt x="1152" y="1650"/>
                  <a:pt x="1041" y="1647"/>
                </a:cubicBezTo>
                <a:cubicBezTo>
                  <a:pt x="930" y="1644"/>
                  <a:pt x="805" y="1642"/>
                  <a:pt x="726" y="1593"/>
                </a:cubicBezTo>
                <a:cubicBezTo>
                  <a:pt x="570" y="1494"/>
                  <a:pt x="588" y="1449"/>
                  <a:pt x="569" y="1353"/>
                </a:cubicBezTo>
                <a:cubicBezTo>
                  <a:pt x="550" y="1257"/>
                  <a:pt x="569" y="1113"/>
                  <a:pt x="612" y="1017"/>
                </a:cubicBezTo>
                <a:cubicBezTo>
                  <a:pt x="654" y="921"/>
                  <a:pt x="780" y="867"/>
                  <a:pt x="825" y="777"/>
                </a:cubicBezTo>
                <a:cubicBezTo>
                  <a:pt x="870" y="687"/>
                  <a:pt x="889" y="602"/>
                  <a:pt x="882" y="474"/>
                </a:cubicBezTo>
                <a:lnTo>
                  <a:pt x="782" y="9"/>
                </a:lnTo>
                <a:cubicBezTo>
                  <a:pt x="945" y="9"/>
                  <a:pt x="708" y="0"/>
                  <a:pt x="868" y="9"/>
                </a:cubicBezTo>
                <a:cubicBezTo>
                  <a:pt x="868" y="9"/>
                  <a:pt x="888" y="201"/>
                  <a:pt x="953" y="393"/>
                </a:cubicBezTo>
                <a:cubicBezTo>
                  <a:pt x="1041" y="321"/>
                  <a:pt x="1110" y="281"/>
                  <a:pt x="1167" y="297"/>
                </a:cubicBezTo>
                <a:cubicBezTo>
                  <a:pt x="1223" y="313"/>
                  <a:pt x="1276" y="413"/>
                  <a:pt x="1295" y="489"/>
                </a:cubicBezTo>
                <a:cubicBezTo>
                  <a:pt x="1314" y="565"/>
                  <a:pt x="1324" y="677"/>
                  <a:pt x="1284" y="756"/>
                </a:cubicBezTo>
                <a:cubicBezTo>
                  <a:pt x="1244" y="835"/>
                  <a:pt x="1170" y="906"/>
                  <a:pt x="1056" y="963"/>
                </a:cubicBezTo>
                <a:close/>
              </a:path>
            </a:pathLst>
          </a:cu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/>
          <a:p>
            <a:endParaRPr lang="en-GB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150938" y="1676400"/>
            <a:ext cx="746125" cy="533400"/>
            <a:chOff x="725" y="1056"/>
            <a:chExt cx="470" cy="336"/>
          </a:xfrm>
        </p:grpSpPr>
        <p:grpSp>
          <p:nvGrpSpPr>
            <p:cNvPr id="30729" name="Group 7"/>
            <p:cNvGrpSpPr>
              <a:grpSpLocks/>
            </p:cNvGrpSpPr>
            <p:nvPr/>
          </p:nvGrpSpPr>
          <p:grpSpPr bwMode="auto">
            <a:xfrm>
              <a:off x="1024" y="1056"/>
              <a:ext cx="171" cy="288"/>
              <a:chOff x="1104" y="1728"/>
              <a:chExt cx="192" cy="288"/>
            </a:xfrm>
          </p:grpSpPr>
          <p:sp>
            <p:nvSpPr>
              <p:cNvPr id="30737" name="Oval 8"/>
              <p:cNvSpPr>
                <a:spLocks noChangeArrowheads="1"/>
              </p:cNvSpPr>
              <p:nvPr/>
            </p:nvSpPr>
            <p:spPr bwMode="auto">
              <a:xfrm>
                <a:off x="1104" y="1920"/>
                <a:ext cx="48" cy="48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 anchor="ctr"/>
              <a:lstStyle/>
              <a:p>
                <a:endParaRPr lang="en-US"/>
              </a:p>
            </p:txBody>
          </p:sp>
          <p:sp>
            <p:nvSpPr>
              <p:cNvPr id="30738" name="Oval 9"/>
              <p:cNvSpPr>
                <a:spLocks noChangeArrowheads="1"/>
              </p:cNvSpPr>
              <p:nvPr/>
            </p:nvSpPr>
            <p:spPr bwMode="auto">
              <a:xfrm>
                <a:off x="1104" y="1872"/>
                <a:ext cx="48" cy="48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 anchor="ctr"/>
              <a:lstStyle/>
              <a:p>
                <a:endParaRPr lang="en-US"/>
              </a:p>
            </p:txBody>
          </p:sp>
          <p:sp>
            <p:nvSpPr>
              <p:cNvPr id="30739" name="Oval 10"/>
              <p:cNvSpPr>
                <a:spLocks noChangeArrowheads="1"/>
              </p:cNvSpPr>
              <p:nvPr/>
            </p:nvSpPr>
            <p:spPr bwMode="auto">
              <a:xfrm>
                <a:off x="1152" y="1872"/>
                <a:ext cx="48" cy="48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 anchor="ctr"/>
              <a:lstStyle/>
              <a:p>
                <a:endParaRPr lang="en-US"/>
              </a:p>
            </p:txBody>
          </p:sp>
          <p:sp>
            <p:nvSpPr>
              <p:cNvPr id="30740" name="Oval 11"/>
              <p:cNvSpPr>
                <a:spLocks noChangeArrowheads="1"/>
              </p:cNvSpPr>
              <p:nvPr/>
            </p:nvSpPr>
            <p:spPr bwMode="auto">
              <a:xfrm>
                <a:off x="1200" y="1824"/>
                <a:ext cx="48" cy="48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 anchor="ctr"/>
              <a:lstStyle/>
              <a:p>
                <a:endParaRPr lang="en-US"/>
              </a:p>
            </p:txBody>
          </p:sp>
          <p:sp>
            <p:nvSpPr>
              <p:cNvPr id="30741" name="Oval 12"/>
              <p:cNvSpPr>
                <a:spLocks noChangeArrowheads="1"/>
              </p:cNvSpPr>
              <p:nvPr/>
            </p:nvSpPr>
            <p:spPr bwMode="auto">
              <a:xfrm>
                <a:off x="1248" y="1728"/>
                <a:ext cx="48" cy="48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 anchor="ctr"/>
              <a:lstStyle/>
              <a:p>
                <a:endParaRPr lang="en-US"/>
              </a:p>
            </p:txBody>
          </p:sp>
          <p:sp>
            <p:nvSpPr>
              <p:cNvPr id="30742" name="Oval 13"/>
              <p:cNvSpPr>
                <a:spLocks noChangeArrowheads="1"/>
              </p:cNvSpPr>
              <p:nvPr/>
            </p:nvSpPr>
            <p:spPr bwMode="auto">
              <a:xfrm>
                <a:off x="1200" y="1968"/>
                <a:ext cx="48" cy="48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 anchor="ctr"/>
              <a:lstStyle/>
              <a:p>
                <a:endParaRPr lang="en-US"/>
              </a:p>
            </p:txBody>
          </p:sp>
        </p:grpSp>
        <p:grpSp>
          <p:nvGrpSpPr>
            <p:cNvPr id="30730" name="Group 14"/>
            <p:cNvGrpSpPr>
              <a:grpSpLocks/>
            </p:cNvGrpSpPr>
            <p:nvPr/>
          </p:nvGrpSpPr>
          <p:grpSpPr bwMode="auto">
            <a:xfrm>
              <a:off x="725" y="1104"/>
              <a:ext cx="171" cy="288"/>
              <a:chOff x="1200" y="1824"/>
              <a:chExt cx="192" cy="288"/>
            </a:xfrm>
          </p:grpSpPr>
          <p:sp>
            <p:nvSpPr>
              <p:cNvPr id="30731" name="Oval 15"/>
              <p:cNvSpPr>
                <a:spLocks noChangeArrowheads="1"/>
              </p:cNvSpPr>
              <p:nvPr/>
            </p:nvSpPr>
            <p:spPr bwMode="auto">
              <a:xfrm>
                <a:off x="1200" y="2016"/>
                <a:ext cx="48" cy="48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 anchor="ctr"/>
              <a:lstStyle/>
              <a:p>
                <a:endParaRPr lang="en-US"/>
              </a:p>
            </p:txBody>
          </p:sp>
          <p:sp>
            <p:nvSpPr>
              <p:cNvPr id="30732" name="Oval 16"/>
              <p:cNvSpPr>
                <a:spLocks noChangeArrowheads="1"/>
              </p:cNvSpPr>
              <p:nvPr/>
            </p:nvSpPr>
            <p:spPr bwMode="auto">
              <a:xfrm>
                <a:off x="1200" y="1968"/>
                <a:ext cx="48" cy="48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 anchor="ctr"/>
              <a:lstStyle/>
              <a:p>
                <a:endParaRPr lang="en-US"/>
              </a:p>
            </p:txBody>
          </p:sp>
          <p:sp>
            <p:nvSpPr>
              <p:cNvPr id="30733" name="Oval 17"/>
              <p:cNvSpPr>
                <a:spLocks noChangeArrowheads="1"/>
              </p:cNvSpPr>
              <p:nvPr/>
            </p:nvSpPr>
            <p:spPr bwMode="auto">
              <a:xfrm>
                <a:off x="1248" y="1968"/>
                <a:ext cx="48" cy="48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 anchor="ctr"/>
              <a:lstStyle/>
              <a:p>
                <a:endParaRPr lang="en-US"/>
              </a:p>
            </p:txBody>
          </p:sp>
          <p:sp>
            <p:nvSpPr>
              <p:cNvPr id="30734" name="Oval 18"/>
              <p:cNvSpPr>
                <a:spLocks noChangeArrowheads="1"/>
              </p:cNvSpPr>
              <p:nvPr/>
            </p:nvSpPr>
            <p:spPr bwMode="auto">
              <a:xfrm>
                <a:off x="1296" y="1920"/>
                <a:ext cx="48" cy="48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 anchor="ctr"/>
              <a:lstStyle/>
              <a:p>
                <a:endParaRPr lang="en-US"/>
              </a:p>
            </p:txBody>
          </p:sp>
          <p:sp>
            <p:nvSpPr>
              <p:cNvPr id="30735" name="Oval 19"/>
              <p:cNvSpPr>
                <a:spLocks noChangeArrowheads="1"/>
              </p:cNvSpPr>
              <p:nvPr/>
            </p:nvSpPr>
            <p:spPr bwMode="auto">
              <a:xfrm>
                <a:off x="1344" y="1824"/>
                <a:ext cx="48" cy="48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 anchor="ctr"/>
              <a:lstStyle/>
              <a:p>
                <a:endParaRPr lang="en-US"/>
              </a:p>
            </p:txBody>
          </p:sp>
          <p:sp>
            <p:nvSpPr>
              <p:cNvPr id="30736" name="Oval 20"/>
              <p:cNvSpPr>
                <a:spLocks noChangeArrowheads="1"/>
              </p:cNvSpPr>
              <p:nvPr/>
            </p:nvSpPr>
            <p:spPr bwMode="auto">
              <a:xfrm>
                <a:off x="1296" y="2064"/>
                <a:ext cx="48" cy="48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 anchor="ctr"/>
              <a:lstStyle/>
              <a:p>
                <a:endParaRPr lang="en-US"/>
              </a:p>
            </p:txBody>
          </p:sp>
        </p:grpSp>
      </p:grpSp>
      <p:sp>
        <p:nvSpPr>
          <p:cNvPr id="30727" name="Text Box 21"/>
          <p:cNvSpPr txBox="1">
            <a:spLocks noChangeArrowheads="1"/>
          </p:cNvSpPr>
          <p:nvPr/>
        </p:nvSpPr>
        <p:spPr bwMode="auto">
          <a:xfrm>
            <a:off x="4876800" y="1600200"/>
            <a:ext cx="3860800" cy="141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>
              <a:spcBef>
                <a:spcPct val="20000"/>
              </a:spcBef>
              <a:spcAft>
                <a:spcPct val="30000"/>
              </a:spcAft>
              <a:buClr>
                <a:srgbClr val="FF33CC"/>
              </a:buClr>
              <a:buSzPct val="100000"/>
              <a:buFont typeface="Wingdings" pitchFamily="2" charset="2"/>
              <a:buNone/>
            </a:pPr>
            <a:r>
              <a:rPr lang="en-GB" sz="1800" b="1">
                <a:solidFill>
                  <a:schemeClr val="tx2"/>
                </a:solidFill>
                <a:latin typeface="Arial" charset="0"/>
              </a:rPr>
              <a:t>Hepatic synthesis from cholesterol</a:t>
            </a:r>
          </a:p>
          <a:p>
            <a:pPr algn="l">
              <a:spcBef>
                <a:spcPct val="20000"/>
              </a:spcBef>
              <a:spcAft>
                <a:spcPct val="30000"/>
              </a:spcAft>
              <a:buClr>
                <a:srgbClr val="FF33CC"/>
              </a:buClr>
              <a:buSzPct val="100000"/>
              <a:buFont typeface="Wingdings" pitchFamily="2" charset="2"/>
              <a:buNone/>
            </a:pPr>
            <a:r>
              <a:rPr lang="en-GB" sz="1800" b="1">
                <a:solidFill>
                  <a:schemeClr val="tx2"/>
                </a:solidFill>
                <a:latin typeface="Arial" charset="0"/>
              </a:rPr>
              <a:t>Conjugated with glycine or taurine</a:t>
            </a:r>
          </a:p>
        </p:txBody>
      </p:sp>
      <p:sp>
        <p:nvSpPr>
          <p:cNvPr id="30728" name="Rectangle 2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ENTEROHEPATIC CIRCULATION OF BILE SALTS</a:t>
            </a:r>
            <a:endParaRPr lang="en-US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Freeform 2"/>
          <p:cNvSpPr>
            <a:spLocks/>
          </p:cNvSpPr>
          <p:nvPr/>
        </p:nvSpPr>
        <p:spPr bwMode="auto">
          <a:xfrm>
            <a:off x="1619250" y="2241550"/>
            <a:ext cx="2090738" cy="3046413"/>
          </a:xfrm>
          <a:custGeom>
            <a:avLst/>
            <a:gdLst>
              <a:gd name="T0" fmla="*/ 2090738 w 1317"/>
              <a:gd name="T1" fmla="*/ 2892425 h 1919"/>
              <a:gd name="T2" fmla="*/ 1090613 w 1317"/>
              <a:gd name="T3" fmla="*/ 2635250 h 1919"/>
              <a:gd name="T4" fmla="*/ 590550 w 1317"/>
              <a:gd name="T5" fmla="*/ 1597025 h 1919"/>
              <a:gd name="T6" fmla="*/ 681038 w 1317"/>
              <a:gd name="T7" fmla="*/ 368300 h 1919"/>
              <a:gd name="T8" fmla="*/ 682625 w 1317"/>
              <a:gd name="T9" fmla="*/ 196850 h 1919"/>
              <a:gd name="T10" fmla="*/ 685800 w 1317"/>
              <a:gd name="T11" fmla="*/ 49213 h 1919"/>
              <a:gd name="T12" fmla="*/ 638175 w 1317"/>
              <a:gd name="T13" fmla="*/ 63500 h 1919"/>
              <a:gd name="T14" fmla="*/ 609600 w 1317"/>
              <a:gd name="T15" fmla="*/ 434975 h 1919"/>
              <a:gd name="T16" fmla="*/ 304800 w 1317"/>
              <a:gd name="T17" fmla="*/ 315913 h 1919"/>
              <a:gd name="T18" fmla="*/ 47625 w 1317"/>
              <a:gd name="T19" fmla="*/ 182563 h 1919"/>
              <a:gd name="T20" fmla="*/ 33338 w 1317"/>
              <a:gd name="T21" fmla="*/ 211138 h 1919"/>
              <a:gd name="T22" fmla="*/ 252413 w 1317"/>
              <a:gd name="T23" fmla="*/ 349250 h 1919"/>
              <a:gd name="T24" fmla="*/ 571500 w 1317"/>
              <a:gd name="T25" fmla="*/ 582613 h 1919"/>
              <a:gd name="T26" fmla="*/ 476250 w 1317"/>
              <a:gd name="T27" fmla="*/ 1563688 h 1919"/>
              <a:gd name="T28" fmla="*/ 704850 w 1317"/>
              <a:gd name="T29" fmla="*/ 2325688 h 1919"/>
              <a:gd name="T30" fmla="*/ 776288 w 1317"/>
              <a:gd name="T31" fmla="*/ 3016250 h 1919"/>
              <a:gd name="T32" fmla="*/ 857250 w 1317"/>
              <a:gd name="T33" fmla="*/ 2997200 h 1919"/>
              <a:gd name="T34" fmla="*/ 781050 w 1317"/>
              <a:gd name="T35" fmla="*/ 2397125 h 1919"/>
              <a:gd name="T36" fmla="*/ 1014413 w 1317"/>
              <a:gd name="T37" fmla="*/ 2806700 h 1919"/>
              <a:gd name="T38" fmla="*/ 1114425 w 1317"/>
              <a:gd name="T39" fmla="*/ 2987675 h 1919"/>
              <a:gd name="T40" fmla="*/ 1195388 w 1317"/>
              <a:gd name="T41" fmla="*/ 2982913 h 1919"/>
              <a:gd name="T42" fmla="*/ 971550 w 1317"/>
              <a:gd name="T43" fmla="*/ 2606675 h 1919"/>
              <a:gd name="T44" fmla="*/ 1257300 w 1317"/>
              <a:gd name="T45" fmla="*/ 2801938 h 1919"/>
              <a:gd name="T46" fmla="*/ 1795463 w 1317"/>
              <a:gd name="T47" fmla="*/ 2930525 h 1919"/>
              <a:gd name="T48" fmla="*/ 2090738 w 1317"/>
              <a:gd name="T49" fmla="*/ 2892425 h 1919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1317"/>
              <a:gd name="T76" fmla="*/ 0 h 1919"/>
              <a:gd name="T77" fmla="*/ 1317 w 1317"/>
              <a:gd name="T78" fmla="*/ 1919 h 1919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1317" h="1919">
                <a:moveTo>
                  <a:pt x="1317" y="1822"/>
                </a:moveTo>
                <a:cubicBezTo>
                  <a:pt x="1179" y="1807"/>
                  <a:pt x="844" y="1796"/>
                  <a:pt x="687" y="1660"/>
                </a:cubicBezTo>
                <a:cubicBezTo>
                  <a:pt x="530" y="1524"/>
                  <a:pt x="415" y="1244"/>
                  <a:pt x="372" y="1006"/>
                </a:cubicBezTo>
                <a:cubicBezTo>
                  <a:pt x="328" y="766"/>
                  <a:pt x="419" y="379"/>
                  <a:pt x="429" y="232"/>
                </a:cubicBezTo>
                <a:cubicBezTo>
                  <a:pt x="439" y="85"/>
                  <a:pt x="430" y="157"/>
                  <a:pt x="430" y="124"/>
                </a:cubicBezTo>
                <a:cubicBezTo>
                  <a:pt x="430" y="91"/>
                  <a:pt x="437" y="45"/>
                  <a:pt x="432" y="31"/>
                </a:cubicBezTo>
                <a:cubicBezTo>
                  <a:pt x="432" y="31"/>
                  <a:pt x="410" y="0"/>
                  <a:pt x="402" y="40"/>
                </a:cubicBezTo>
                <a:cubicBezTo>
                  <a:pt x="390" y="142"/>
                  <a:pt x="390" y="163"/>
                  <a:pt x="384" y="274"/>
                </a:cubicBezTo>
                <a:cubicBezTo>
                  <a:pt x="306" y="244"/>
                  <a:pt x="251" y="225"/>
                  <a:pt x="192" y="199"/>
                </a:cubicBezTo>
                <a:cubicBezTo>
                  <a:pt x="133" y="173"/>
                  <a:pt x="59" y="126"/>
                  <a:pt x="30" y="115"/>
                </a:cubicBezTo>
                <a:cubicBezTo>
                  <a:pt x="1" y="104"/>
                  <a:pt x="0" y="116"/>
                  <a:pt x="21" y="133"/>
                </a:cubicBezTo>
                <a:cubicBezTo>
                  <a:pt x="42" y="150"/>
                  <a:pt x="103" y="181"/>
                  <a:pt x="159" y="220"/>
                </a:cubicBezTo>
                <a:cubicBezTo>
                  <a:pt x="215" y="259"/>
                  <a:pt x="294" y="259"/>
                  <a:pt x="360" y="367"/>
                </a:cubicBezTo>
                <a:cubicBezTo>
                  <a:pt x="333" y="580"/>
                  <a:pt x="288" y="802"/>
                  <a:pt x="300" y="985"/>
                </a:cubicBezTo>
                <a:cubicBezTo>
                  <a:pt x="333" y="1222"/>
                  <a:pt x="405" y="1309"/>
                  <a:pt x="444" y="1465"/>
                </a:cubicBezTo>
                <a:cubicBezTo>
                  <a:pt x="462" y="1612"/>
                  <a:pt x="473" y="1830"/>
                  <a:pt x="489" y="1900"/>
                </a:cubicBezTo>
                <a:cubicBezTo>
                  <a:pt x="535" y="1885"/>
                  <a:pt x="492" y="1888"/>
                  <a:pt x="540" y="1888"/>
                </a:cubicBezTo>
                <a:cubicBezTo>
                  <a:pt x="495" y="1696"/>
                  <a:pt x="477" y="1630"/>
                  <a:pt x="492" y="1510"/>
                </a:cubicBezTo>
                <a:cubicBezTo>
                  <a:pt x="558" y="1576"/>
                  <a:pt x="604" y="1706"/>
                  <a:pt x="639" y="1768"/>
                </a:cubicBezTo>
                <a:cubicBezTo>
                  <a:pt x="674" y="1830"/>
                  <a:pt x="683" y="1864"/>
                  <a:pt x="702" y="1882"/>
                </a:cubicBezTo>
                <a:cubicBezTo>
                  <a:pt x="721" y="1900"/>
                  <a:pt x="768" y="1919"/>
                  <a:pt x="753" y="1879"/>
                </a:cubicBezTo>
                <a:cubicBezTo>
                  <a:pt x="738" y="1839"/>
                  <a:pt x="606" y="1661"/>
                  <a:pt x="612" y="1642"/>
                </a:cubicBezTo>
                <a:cubicBezTo>
                  <a:pt x="622" y="1622"/>
                  <a:pt x="706" y="1731"/>
                  <a:pt x="792" y="1765"/>
                </a:cubicBezTo>
                <a:cubicBezTo>
                  <a:pt x="878" y="1799"/>
                  <a:pt x="1044" y="1837"/>
                  <a:pt x="1131" y="1846"/>
                </a:cubicBezTo>
                <a:cubicBezTo>
                  <a:pt x="1230" y="1840"/>
                  <a:pt x="1125" y="1846"/>
                  <a:pt x="1317" y="1822"/>
                </a:cubicBezTo>
                <a:close/>
              </a:path>
            </a:pathLst>
          </a:cu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92075" tIns="46038" rIns="92075" bIns="46038" anchor="ctr"/>
          <a:lstStyle/>
          <a:p>
            <a:endParaRPr lang="en-GB"/>
          </a:p>
        </p:txBody>
      </p:sp>
      <p:sp>
        <p:nvSpPr>
          <p:cNvPr id="31747" name="Freeform 3"/>
          <p:cNvSpPr>
            <a:spLocks/>
          </p:cNvSpPr>
          <p:nvPr/>
        </p:nvSpPr>
        <p:spPr bwMode="auto">
          <a:xfrm>
            <a:off x="676275" y="1368425"/>
            <a:ext cx="2327275" cy="1566863"/>
          </a:xfrm>
          <a:custGeom>
            <a:avLst/>
            <a:gdLst>
              <a:gd name="T0" fmla="*/ 200025 w 1466"/>
              <a:gd name="T1" fmla="*/ 1444625 h 987"/>
              <a:gd name="T2" fmla="*/ 6350 w 1466"/>
              <a:gd name="T3" fmla="*/ 663575 h 987"/>
              <a:gd name="T4" fmla="*/ 238125 w 1466"/>
              <a:gd name="T5" fmla="*/ 220663 h 987"/>
              <a:gd name="T6" fmla="*/ 730250 w 1466"/>
              <a:gd name="T7" fmla="*/ 57150 h 987"/>
              <a:gd name="T8" fmla="*/ 1296988 w 1466"/>
              <a:gd name="T9" fmla="*/ 25400 h 987"/>
              <a:gd name="T10" fmla="*/ 2139950 w 1466"/>
              <a:gd name="T11" fmla="*/ 214313 h 987"/>
              <a:gd name="T12" fmla="*/ 2038350 w 1466"/>
              <a:gd name="T13" fmla="*/ 736600 h 987"/>
              <a:gd name="T14" fmla="*/ 1689100 w 1466"/>
              <a:gd name="T15" fmla="*/ 906463 h 987"/>
              <a:gd name="T16" fmla="*/ 1355725 w 1466"/>
              <a:gd name="T17" fmla="*/ 971550 h 987"/>
              <a:gd name="T18" fmla="*/ 1035050 w 1466"/>
              <a:gd name="T19" fmla="*/ 1020763 h 987"/>
              <a:gd name="T20" fmla="*/ 862013 w 1466"/>
              <a:gd name="T21" fmla="*/ 1200150 h 987"/>
              <a:gd name="T22" fmla="*/ 650875 w 1466"/>
              <a:gd name="T23" fmla="*/ 1444625 h 987"/>
              <a:gd name="T24" fmla="*/ 200025 w 1466"/>
              <a:gd name="T25" fmla="*/ 1444625 h 98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466"/>
              <a:gd name="T40" fmla="*/ 0 h 987"/>
              <a:gd name="T41" fmla="*/ 1466 w 1466"/>
              <a:gd name="T42" fmla="*/ 987 h 98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466" h="987">
                <a:moveTo>
                  <a:pt x="126" y="910"/>
                </a:moveTo>
                <a:cubicBezTo>
                  <a:pt x="48" y="833"/>
                  <a:pt x="0" y="546"/>
                  <a:pt x="4" y="418"/>
                </a:cubicBezTo>
                <a:cubicBezTo>
                  <a:pt x="8" y="290"/>
                  <a:pt x="75" y="225"/>
                  <a:pt x="150" y="139"/>
                </a:cubicBezTo>
                <a:cubicBezTo>
                  <a:pt x="243" y="60"/>
                  <a:pt x="333" y="45"/>
                  <a:pt x="460" y="36"/>
                </a:cubicBezTo>
                <a:cubicBezTo>
                  <a:pt x="571" y="16"/>
                  <a:pt x="669" y="0"/>
                  <a:pt x="817" y="16"/>
                </a:cubicBezTo>
                <a:cubicBezTo>
                  <a:pt x="963" y="19"/>
                  <a:pt x="1211" y="7"/>
                  <a:pt x="1348" y="135"/>
                </a:cubicBezTo>
                <a:cubicBezTo>
                  <a:pt x="1466" y="318"/>
                  <a:pt x="1338" y="414"/>
                  <a:pt x="1284" y="464"/>
                </a:cubicBezTo>
                <a:cubicBezTo>
                  <a:pt x="1210" y="530"/>
                  <a:pt x="1130" y="545"/>
                  <a:pt x="1064" y="571"/>
                </a:cubicBezTo>
                <a:cubicBezTo>
                  <a:pt x="985" y="592"/>
                  <a:pt x="936" y="602"/>
                  <a:pt x="854" y="612"/>
                </a:cubicBezTo>
                <a:cubicBezTo>
                  <a:pt x="785" y="624"/>
                  <a:pt x="695" y="634"/>
                  <a:pt x="652" y="643"/>
                </a:cubicBezTo>
                <a:cubicBezTo>
                  <a:pt x="600" y="667"/>
                  <a:pt x="573" y="716"/>
                  <a:pt x="543" y="756"/>
                </a:cubicBezTo>
                <a:cubicBezTo>
                  <a:pt x="503" y="800"/>
                  <a:pt x="462" y="868"/>
                  <a:pt x="410" y="910"/>
                </a:cubicBezTo>
                <a:cubicBezTo>
                  <a:pt x="363" y="934"/>
                  <a:pt x="204" y="987"/>
                  <a:pt x="126" y="910"/>
                </a:cubicBezTo>
                <a:close/>
              </a:path>
            </a:pathLst>
          </a:custGeom>
          <a:solidFill>
            <a:srgbClr val="BCB7A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/>
          <a:p>
            <a:endParaRPr lang="en-GB"/>
          </a:p>
        </p:txBody>
      </p:sp>
      <p:sp>
        <p:nvSpPr>
          <p:cNvPr id="31748" name="Freeform 4"/>
          <p:cNvSpPr>
            <a:spLocks/>
          </p:cNvSpPr>
          <p:nvPr/>
        </p:nvSpPr>
        <p:spPr bwMode="auto">
          <a:xfrm>
            <a:off x="1228725" y="2324100"/>
            <a:ext cx="1498600" cy="1004888"/>
          </a:xfrm>
          <a:custGeom>
            <a:avLst/>
            <a:gdLst>
              <a:gd name="T0" fmla="*/ 757238 w 944"/>
              <a:gd name="T1" fmla="*/ 23813 h 633"/>
              <a:gd name="T2" fmla="*/ 823913 w 944"/>
              <a:gd name="T3" fmla="*/ 14288 h 633"/>
              <a:gd name="T4" fmla="*/ 881063 w 944"/>
              <a:gd name="T5" fmla="*/ 228600 h 633"/>
              <a:gd name="T6" fmla="*/ 1141413 w 944"/>
              <a:gd name="T7" fmla="*/ 460375 h 633"/>
              <a:gd name="T8" fmla="*/ 1484313 w 944"/>
              <a:gd name="T9" fmla="*/ 696913 h 633"/>
              <a:gd name="T10" fmla="*/ 1412875 w 944"/>
              <a:gd name="T11" fmla="*/ 796925 h 633"/>
              <a:gd name="T12" fmla="*/ 1085850 w 944"/>
              <a:gd name="T13" fmla="*/ 538163 h 633"/>
              <a:gd name="T14" fmla="*/ 833438 w 944"/>
              <a:gd name="T15" fmla="*/ 347663 h 633"/>
              <a:gd name="T16" fmla="*/ 566738 w 944"/>
              <a:gd name="T17" fmla="*/ 476250 h 633"/>
              <a:gd name="T18" fmla="*/ 500063 w 944"/>
              <a:gd name="T19" fmla="*/ 581025 h 633"/>
              <a:gd name="T20" fmla="*/ 400050 w 944"/>
              <a:gd name="T21" fmla="*/ 862013 h 633"/>
              <a:gd name="T22" fmla="*/ 106363 w 944"/>
              <a:gd name="T23" fmla="*/ 927100 h 633"/>
              <a:gd name="T24" fmla="*/ 138113 w 944"/>
              <a:gd name="T25" fmla="*/ 604838 h 633"/>
              <a:gd name="T26" fmla="*/ 409575 w 944"/>
              <a:gd name="T27" fmla="*/ 452438 h 633"/>
              <a:gd name="T28" fmla="*/ 542925 w 944"/>
              <a:gd name="T29" fmla="*/ 414338 h 633"/>
              <a:gd name="T30" fmla="*/ 804863 w 944"/>
              <a:gd name="T31" fmla="*/ 300038 h 633"/>
              <a:gd name="T32" fmla="*/ 741363 w 944"/>
              <a:gd name="T33" fmla="*/ 203200 h 633"/>
              <a:gd name="T34" fmla="*/ 476250 w 944"/>
              <a:gd name="T35" fmla="*/ 71438 h 633"/>
              <a:gd name="T36" fmla="*/ 528638 w 944"/>
              <a:gd name="T37" fmla="*/ 57150 h 633"/>
              <a:gd name="T38" fmla="*/ 633413 w 944"/>
              <a:gd name="T39" fmla="*/ 109538 h 633"/>
              <a:gd name="T40" fmla="*/ 733425 w 944"/>
              <a:gd name="T41" fmla="*/ 128588 h 633"/>
              <a:gd name="T42" fmla="*/ 757238 w 944"/>
              <a:gd name="T43" fmla="*/ 23813 h 633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944"/>
              <a:gd name="T67" fmla="*/ 0 h 633"/>
              <a:gd name="T68" fmla="*/ 944 w 944"/>
              <a:gd name="T69" fmla="*/ 633 h 633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944" h="633">
                <a:moveTo>
                  <a:pt x="477" y="15"/>
                </a:moveTo>
                <a:cubicBezTo>
                  <a:pt x="570" y="0"/>
                  <a:pt x="456" y="12"/>
                  <a:pt x="519" y="9"/>
                </a:cubicBezTo>
                <a:cubicBezTo>
                  <a:pt x="510" y="84"/>
                  <a:pt x="533" y="121"/>
                  <a:pt x="555" y="144"/>
                </a:cubicBezTo>
                <a:cubicBezTo>
                  <a:pt x="597" y="190"/>
                  <a:pt x="656" y="241"/>
                  <a:pt x="719" y="290"/>
                </a:cubicBezTo>
                <a:cubicBezTo>
                  <a:pt x="768" y="335"/>
                  <a:pt x="884" y="396"/>
                  <a:pt x="935" y="439"/>
                </a:cubicBezTo>
                <a:cubicBezTo>
                  <a:pt x="944" y="477"/>
                  <a:pt x="918" y="514"/>
                  <a:pt x="890" y="502"/>
                </a:cubicBezTo>
                <a:cubicBezTo>
                  <a:pt x="852" y="454"/>
                  <a:pt x="747" y="376"/>
                  <a:pt x="684" y="339"/>
                </a:cubicBezTo>
                <a:cubicBezTo>
                  <a:pt x="626" y="297"/>
                  <a:pt x="579" y="243"/>
                  <a:pt x="525" y="219"/>
                </a:cubicBezTo>
                <a:cubicBezTo>
                  <a:pt x="465" y="228"/>
                  <a:pt x="405" y="258"/>
                  <a:pt x="357" y="300"/>
                </a:cubicBezTo>
                <a:cubicBezTo>
                  <a:pt x="323" y="325"/>
                  <a:pt x="325" y="331"/>
                  <a:pt x="315" y="366"/>
                </a:cubicBezTo>
                <a:cubicBezTo>
                  <a:pt x="327" y="435"/>
                  <a:pt x="300" y="480"/>
                  <a:pt x="252" y="543"/>
                </a:cubicBezTo>
                <a:cubicBezTo>
                  <a:pt x="186" y="591"/>
                  <a:pt x="162" y="633"/>
                  <a:pt x="67" y="584"/>
                </a:cubicBezTo>
                <a:cubicBezTo>
                  <a:pt x="0" y="504"/>
                  <a:pt x="3" y="456"/>
                  <a:pt x="87" y="381"/>
                </a:cubicBezTo>
                <a:cubicBezTo>
                  <a:pt x="192" y="309"/>
                  <a:pt x="225" y="300"/>
                  <a:pt x="258" y="285"/>
                </a:cubicBezTo>
                <a:cubicBezTo>
                  <a:pt x="294" y="264"/>
                  <a:pt x="303" y="288"/>
                  <a:pt x="342" y="261"/>
                </a:cubicBezTo>
                <a:cubicBezTo>
                  <a:pt x="380" y="243"/>
                  <a:pt x="484" y="209"/>
                  <a:pt x="507" y="189"/>
                </a:cubicBezTo>
                <a:cubicBezTo>
                  <a:pt x="480" y="147"/>
                  <a:pt x="498" y="162"/>
                  <a:pt x="467" y="128"/>
                </a:cubicBezTo>
                <a:cubicBezTo>
                  <a:pt x="442" y="105"/>
                  <a:pt x="351" y="114"/>
                  <a:pt x="300" y="45"/>
                </a:cubicBezTo>
                <a:cubicBezTo>
                  <a:pt x="366" y="30"/>
                  <a:pt x="240" y="54"/>
                  <a:pt x="333" y="36"/>
                </a:cubicBezTo>
                <a:cubicBezTo>
                  <a:pt x="372" y="51"/>
                  <a:pt x="377" y="63"/>
                  <a:pt x="399" y="69"/>
                </a:cubicBezTo>
                <a:cubicBezTo>
                  <a:pt x="420" y="76"/>
                  <a:pt x="449" y="90"/>
                  <a:pt x="462" y="81"/>
                </a:cubicBezTo>
                <a:cubicBezTo>
                  <a:pt x="471" y="66"/>
                  <a:pt x="468" y="63"/>
                  <a:pt x="477" y="15"/>
                </a:cubicBezTo>
                <a:close/>
              </a:path>
            </a:pathLst>
          </a:custGeom>
          <a:solidFill>
            <a:srgbClr val="FFCC6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92075" tIns="46038" rIns="92075" bIns="46038" anchor="ctr"/>
          <a:lstStyle/>
          <a:p>
            <a:endParaRPr lang="en-GB"/>
          </a:p>
        </p:txBody>
      </p:sp>
      <p:sp>
        <p:nvSpPr>
          <p:cNvPr id="31749" name="Freeform 5"/>
          <p:cNvSpPr>
            <a:spLocks/>
          </p:cNvSpPr>
          <p:nvPr/>
        </p:nvSpPr>
        <p:spPr bwMode="auto">
          <a:xfrm>
            <a:off x="1738313" y="1357313"/>
            <a:ext cx="3148012" cy="4624387"/>
          </a:xfrm>
          <a:custGeom>
            <a:avLst/>
            <a:gdLst>
              <a:gd name="T0" fmla="*/ 1338262 w 1983"/>
              <a:gd name="T1" fmla="*/ 1485900 h 2913"/>
              <a:gd name="T2" fmla="*/ 1085850 w 1983"/>
              <a:gd name="T3" fmla="*/ 2071687 h 2913"/>
              <a:gd name="T4" fmla="*/ 1647825 w 1983"/>
              <a:gd name="T5" fmla="*/ 2400300 h 2913"/>
              <a:gd name="T6" fmla="*/ 2800350 w 1983"/>
              <a:gd name="T7" fmla="*/ 2300287 h 2913"/>
              <a:gd name="T8" fmla="*/ 2868612 w 1983"/>
              <a:gd name="T9" fmla="*/ 2757487 h 2913"/>
              <a:gd name="T10" fmla="*/ 1571625 w 1983"/>
              <a:gd name="T11" fmla="*/ 2814637 h 2913"/>
              <a:gd name="T12" fmla="*/ 1066800 w 1983"/>
              <a:gd name="T13" fmla="*/ 3033712 h 2913"/>
              <a:gd name="T14" fmla="*/ 1719262 w 1983"/>
              <a:gd name="T15" fmla="*/ 3281362 h 2913"/>
              <a:gd name="T16" fmla="*/ 2868612 w 1983"/>
              <a:gd name="T17" fmla="*/ 3214687 h 2913"/>
              <a:gd name="T18" fmla="*/ 3014662 w 1983"/>
              <a:gd name="T19" fmla="*/ 3786187 h 2913"/>
              <a:gd name="T20" fmla="*/ 2122487 w 1983"/>
              <a:gd name="T21" fmla="*/ 3976687 h 2913"/>
              <a:gd name="T22" fmla="*/ 842962 w 1983"/>
              <a:gd name="T23" fmla="*/ 4119562 h 2913"/>
              <a:gd name="T24" fmla="*/ 565150 w 1983"/>
              <a:gd name="T25" fmla="*/ 4357687 h 2913"/>
              <a:gd name="T26" fmla="*/ 293687 w 1983"/>
              <a:gd name="T27" fmla="*/ 4510087 h 2913"/>
              <a:gd name="T28" fmla="*/ 22225 w 1983"/>
              <a:gd name="T29" fmla="*/ 3367087 h 2913"/>
              <a:gd name="T30" fmla="*/ 157162 w 1983"/>
              <a:gd name="T31" fmla="*/ 2909887 h 2913"/>
              <a:gd name="T32" fmla="*/ 428625 w 1983"/>
              <a:gd name="T33" fmla="*/ 2909887 h 2913"/>
              <a:gd name="T34" fmla="*/ 495300 w 1983"/>
              <a:gd name="T35" fmla="*/ 3876675 h 2913"/>
              <a:gd name="T36" fmla="*/ 1471612 w 1983"/>
              <a:gd name="T37" fmla="*/ 3814762 h 2913"/>
              <a:gd name="T38" fmla="*/ 2665412 w 1983"/>
              <a:gd name="T39" fmla="*/ 3671887 h 2913"/>
              <a:gd name="T40" fmla="*/ 2738437 w 1983"/>
              <a:gd name="T41" fmla="*/ 3352800 h 2913"/>
              <a:gd name="T42" fmla="*/ 1728787 w 1983"/>
              <a:gd name="T43" fmla="*/ 3443287 h 2913"/>
              <a:gd name="T44" fmla="*/ 928687 w 1983"/>
              <a:gd name="T45" fmla="*/ 3114675 h 2913"/>
              <a:gd name="T46" fmla="*/ 1397000 w 1983"/>
              <a:gd name="T47" fmla="*/ 2659062 h 2913"/>
              <a:gd name="T48" fmla="*/ 2752725 w 1983"/>
              <a:gd name="T49" fmla="*/ 2647950 h 2913"/>
              <a:gd name="T50" fmla="*/ 2724150 w 1983"/>
              <a:gd name="T51" fmla="*/ 2486025 h 2913"/>
              <a:gd name="T52" fmla="*/ 1652587 w 1983"/>
              <a:gd name="T53" fmla="*/ 2614612 h 2913"/>
              <a:gd name="T54" fmla="*/ 903287 w 1983"/>
              <a:gd name="T55" fmla="*/ 2147887 h 2913"/>
              <a:gd name="T56" fmla="*/ 1309687 w 1983"/>
              <a:gd name="T57" fmla="*/ 1233487 h 2913"/>
              <a:gd name="T58" fmla="*/ 1241425 w 1983"/>
              <a:gd name="T59" fmla="*/ 14287 h 2913"/>
              <a:gd name="T60" fmla="*/ 1512887 w 1983"/>
              <a:gd name="T61" fmla="*/ 623887 h 2913"/>
              <a:gd name="T62" fmla="*/ 2055812 w 1983"/>
              <a:gd name="T63" fmla="*/ 776287 h 2913"/>
              <a:gd name="T64" fmla="*/ 1676400 w 1983"/>
              <a:gd name="T65" fmla="*/ 1528762 h 2913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983"/>
              <a:gd name="T100" fmla="*/ 0 h 2913"/>
              <a:gd name="T101" fmla="*/ 1983 w 1983"/>
              <a:gd name="T102" fmla="*/ 2913 h 2913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983" h="2913">
                <a:moveTo>
                  <a:pt x="1056" y="963"/>
                </a:moveTo>
                <a:cubicBezTo>
                  <a:pt x="983" y="993"/>
                  <a:pt x="898" y="912"/>
                  <a:pt x="843" y="936"/>
                </a:cubicBezTo>
                <a:cubicBezTo>
                  <a:pt x="788" y="960"/>
                  <a:pt x="749" y="1046"/>
                  <a:pt x="723" y="1107"/>
                </a:cubicBezTo>
                <a:cubicBezTo>
                  <a:pt x="697" y="1168"/>
                  <a:pt x="677" y="1245"/>
                  <a:pt x="684" y="1305"/>
                </a:cubicBezTo>
                <a:cubicBezTo>
                  <a:pt x="691" y="1365"/>
                  <a:pt x="709" y="1429"/>
                  <a:pt x="768" y="1464"/>
                </a:cubicBezTo>
                <a:cubicBezTo>
                  <a:pt x="827" y="1499"/>
                  <a:pt x="936" y="1507"/>
                  <a:pt x="1038" y="1512"/>
                </a:cubicBezTo>
                <a:cubicBezTo>
                  <a:pt x="1140" y="1517"/>
                  <a:pt x="1259" y="1507"/>
                  <a:pt x="1380" y="1497"/>
                </a:cubicBezTo>
                <a:cubicBezTo>
                  <a:pt x="1501" y="1487"/>
                  <a:pt x="1679" y="1433"/>
                  <a:pt x="1764" y="1449"/>
                </a:cubicBezTo>
                <a:cubicBezTo>
                  <a:pt x="1849" y="1465"/>
                  <a:pt x="1885" y="1545"/>
                  <a:pt x="1892" y="1593"/>
                </a:cubicBezTo>
                <a:cubicBezTo>
                  <a:pt x="1899" y="1641"/>
                  <a:pt x="1885" y="1705"/>
                  <a:pt x="1807" y="1737"/>
                </a:cubicBezTo>
                <a:cubicBezTo>
                  <a:pt x="1728" y="1769"/>
                  <a:pt x="1559" y="1779"/>
                  <a:pt x="1423" y="1785"/>
                </a:cubicBezTo>
                <a:cubicBezTo>
                  <a:pt x="1287" y="1791"/>
                  <a:pt x="1104" y="1776"/>
                  <a:pt x="990" y="1773"/>
                </a:cubicBezTo>
                <a:cubicBezTo>
                  <a:pt x="855" y="1767"/>
                  <a:pt x="777" y="1773"/>
                  <a:pt x="705" y="1794"/>
                </a:cubicBezTo>
                <a:cubicBezTo>
                  <a:pt x="666" y="1848"/>
                  <a:pt x="678" y="1848"/>
                  <a:pt x="672" y="1911"/>
                </a:cubicBezTo>
                <a:cubicBezTo>
                  <a:pt x="678" y="1950"/>
                  <a:pt x="685" y="1999"/>
                  <a:pt x="753" y="2025"/>
                </a:cubicBezTo>
                <a:cubicBezTo>
                  <a:pt x="821" y="2051"/>
                  <a:pt x="971" y="2067"/>
                  <a:pt x="1083" y="2067"/>
                </a:cubicBezTo>
                <a:cubicBezTo>
                  <a:pt x="1195" y="2067"/>
                  <a:pt x="1302" y="2032"/>
                  <a:pt x="1423" y="2025"/>
                </a:cubicBezTo>
                <a:cubicBezTo>
                  <a:pt x="1544" y="2018"/>
                  <a:pt x="1716" y="1997"/>
                  <a:pt x="1807" y="2025"/>
                </a:cubicBezTo>
                <a:cubicBezTo>
                  <a:pt x="1898" y="2053"/>
                  <a:pt x="1953" y="2109"/>
                  <a:pt x="1968" y="2193"/>
                </a:cubicBezTo>
                <a:cubicBezTo>
                  <a:pt x="1983" y="2253"/>
                  <a:pt x="1950" y="2337"/>
                  <a:pt x="1899" y="2385"/>
                </a:cubicBezTo>
                <a:cubicBezTo>
                  <a:pt x="1836" y="2424"/>
                  <a:pt x="1772" y="2437"/>
                  <a:pt x="1679" y="2457"/>
                </a:cubicBezTo>
                <a:cubicBezTo>
                  <a:pt x="1586" y="2477"/>
                  <a:pt x="1458" y="2489"/>
                  <a:pt x="1337" y="2505"/>
                </a:cubicBezTo>
                <a:cubicBezTo>
                  <a:pt x="1216" y="2521"/>
                  <a:pt x="1087" y="2538"/>
                  <a:pt x="953" y="2553"/>
                </a:cubicBezTo>
                <a:cubicBezTo>
                  <a:pt x="819" y="2568"/>
                  <a:pt x="636" y="2588"/>
                  <a:pt x="531" y="2595"/>
                </a:cubicBezTo>
                <a:cubicBezTo>
                  <a:pt x="428" y="2583"/>
                  <a:pt x="381" y="2580"/>
                  <a:pt x="324" y="2598"/>
                </a:cubicBezTo>
                <a:cubicBezTo>
                  <a:pt x="318" y="2661"/>
                  <a:pt x="327" y="2685"/>
                  <a:pt x="356" y="2745"/>
                </a:cubicBezTo>
                <a:cubicBezTo>
                  <a:pt x="354" y="2785"/>
                  <a:pt x="341" y="2825"/>
                  <a:pt x="313" y="2841"/>
                </a:cubicBezTo>
                <a:cubicBezTo>
                  <a:pt x="284" y="2857"/>
                  <a:pt x="231" y="2849"/>
                  <a:pt x="185" y="2841"/>
                </a:cubicBezTo>
                <a:cubicBezTo>
                  <a:pt x="139" y="2833"/>
                  <a:pt x="68" y="2913"/>
                  <a:pt x="39" y="2793"/>
                </a:cubicBezTo>
                <a:cubicBezTo>
                  <a:pt x="10" y="2673"/>
                  <a:pt x="18" y="2289"/>
                  <a:pt x="14" y="2121"/>
                </a:cubicBezTo>
                <a:cubicBezTo>
                  <a:pt x="10" y="1953"/>
                  <a:pt x="0" y="1833"/>
                  <a:pt x="14" y="1785"/>
                </a:cubicBezTo>
                <a:cubicBezTo>
                  <a:pt x="28" y="1737"/>
                  <a:pt x="71" y="1825"/>
                  <a:pt x="99" y="1833"/>
                </a:cubicBezTo>
                <a:cubicBezTo>
                  <a:pt x="127" y="1841"/>
                  <a:pt x="157" y="1833"/>
                  <a:pt x="185" y="1833"/>
                </a:cubicBezTo>
                <a:cubicBezTo>
                  <a:pt x="213" y="1833"/>
                  <a:pt x="257" y="1785"/>
                  <a:pt x="270" y="1833"/>
                </a:cubicBezTo>
                <a:cubicBezTo>
                  <a:pt x="283" y="1881"/>
                  <a:pt x="258" y="2020"/>
                  <a:pt x="265" y="2121"/>
                </a:cubicBezTo>
                <a:cubicBezTo>
                  <a:pt x="272" y="2222"/>
                  <a:pt x="280" y="2388"/>
                  <a:pt x="312" y="2442"/>
                </a:cubicBezTo>
                <a:cubicBezTo>
                  <a:pt x="357" y="2433"/>
                  <a:pt x="232" y="2468"/>
                  <a:pt x="460" y="2447"/>
                </a:cubicBezTo>
                <a:cubicBezTo>
                  <a:pt x="562" y="2441"/>
                  <a:pt x="784" y="2417"/>
                  <a:pt x="927" y="2403"/>
                </a:cubicBezTo>
                <a:cubicBezTo>
                  <a:pt x="1070" y="2389"/>
                  <a:pt x="1195" y="2376"/>
                  <a:pt x="1320" y="2361"/>
                </a:cubicBezTo>
                <a:cubicBezTo>
                  <a:pt x="1445" y="2346"/>
                  <a:pt x="1594" y="2335"/>
                  <a:pt x="1679" y="2313"/>
                </a:cubicBezTo>
                <a:cubicBezTo>
                  <a:pt x="1764" y="2291"/>
                  <a:pt x="1825" y="2262"/>
                  <a:pt x="1833" y="2229"/>
                </a:cubicBezTo>
                <a:cubicBezTo>
                  <a:pt x="1827" y="2172"/>
                  <a:pt x="1806" y="2145"/>
                  <a:pt x="1725" y="2112"/>
                </a:cubicBezTo>
                <a:cubicBezTo>
                  <a:pt x="1593" y="2103"/>
                  <a:pt x="1543" y="2123"/>
                  <a:pt x="1437" y="2133"/>
                </a:cubicBezTo>
                <a:cubicBezTo>
                  <a:pt x="1331" y="2143"/>
                  <a:pt x="1207" y="2169"/>
                  <a:pt x="1089" y="2169"/>
                </a:cubicBezTo>
                <a:cubicBezTo>
                  <a:pt x="971" y="2169"/>
                  <a:pt x="810" y="2164"/>
                  <a:pt x="726" y="2130"/>
                </a:cubicBezTo>
                <a:cubicBezTo>
                  <a:pt x="642" y="2096"/>
                  <a:pt x="604" y="2029"/>
                  <a:pt x="585" y="1962"/>
                </a:cubicBezTo>
                <a:cubicBezTo>
                  <a:pt x="566" y="1895"/>
                  <a:pt x="565" y="1775"/>
                  <a:pt x="614" y="1727"/>
                </a:cubicBezTo>
                <a:cubicBezTo>
                  <a:pt x="663" y="1679"/>
                  <a:pt x="763" y="1682"/>
                  <a:pt x="880" y="1675"/>
                </a:cubicBezTo>
                <a:cubicBezTo>
                  <a:pt x="998" y="1668"/>
                  <a:pt x="1177" y="1687"/>
                  <a:pt x="1319" y="1686"/>
                </a:cubicBezTo>
                <a:cubicBezTo>
                  <a:pt x="1461" y="1685"/>
                  <a:pt x="1656" y="1683"/>
                  <a:pt x="1734" y="1668"/>
                </a:cubicBezTo>
                <a:cubicBezTo>
                  <a:pt x="1812" y="1653"/>
                  <a:pt x="1788" y="1616"/>
                  <a:pt x="1785" y="1599"/>
                </a:cubicBezTo>
                <a:cubicBezTo>
                  <a:pt x="1782" y="1582"/>
                  <a:pt x="1781" y="1563"/>
                  <a:pt x="1716" y="1566"/>
                </a:cubicBezTo>
                <a:cubicBezTo>
                  <a:pt x="1653" y="1569"/>
                  <a:pt x="1507" y="1601"/>
                  <a:pt x="1395" y="1614"/>
                </a:cubicBezTo>
                <a:cubicBezTo>
                  <a:pt x="1283" y="1627"/>
                  <a:pt x="1152" y="1650"/>
                  <a:pt x="1041" y="1647"/>
                </a:cubicBezTo>
                <a:cubicBezTo>
                  <a:pt x="930" y="1644"/>
                  <a:pt x="805" y="1642"/>
                  <a:pt x="726" y="1593"/>
                </a:cubicBezTo>
                <a:cubicBezTo>
                  <a:pt x="570" y="1494"/>
                  <a:pt x="588" y="1449"/>
                  <a:pt x="569" y="1353"/>
                </a:cubicBezTo>
                <a:cubicBezTo>
                  <a:pt x="550" y="1257"/>
                  <a:pt x="569" y="1113"/>
                  <a:pt x="612" y="1017"/>
                </a:cubicBezTo>
                <a:cubicBezTo>
                  <a:pt x="654" y="921"/>
                  <a:pt x="780" y="867"/>
                  <a:pt x="825" y="777"/>
                </a:cubicBezTo>
                <a:cubicBezTo>
                  <a:pt x="870" y="687"/>
                  <a:pt x="889" y="602"/>
                  <a:pt x="882" y="474"/>
                </a:cubicBezTo>
                <a:lnTo>
                  <a:pt x="782" y="9"/>
                </a:lnTo>
                <a:cubicBezTo>
                  <a:pt x="945" y="9"/>
                  <a:pt x="708" y="0"/>
                  <a:pt x="868" y="9"/>
                </a:cubicBezTo>
                <a:cubicBezTo>
                  <a:pt x="868" y="9"/>
                  <a:pt x="888" y="201"/>
                  <a:pt x="953" y="393"/>
                </a:cubicBezTo>
                <a:cubicBezTo>
                  <a:pt x="1041" y="321"/>
                  <a:pt x="1110" y="281"/>
                  <a:pt x="1167" y="297"/>
                </a:cubicBezTo>
                <a:cubicBezTo>
                  <a:pt x="1223" y="313"/>
                  <a:pt x="1276" y="413"/>
                  <a:pt x="1295" y="489"/>
                </a:cubicBezTo>
                <a:cubicBezTo>
                  <a:pt x="1314" y="565"/>
                  <a:pt x="1324" y="677"/>
                  <a:pt x="1284" y="756"/>
                </a:cubicBezTo>
                <a:cubicBezTo>
                  <a:pt x="1244" y="835"/>
                  <a:pt x="1170" y="906"/>
                  <a:pt x="1056" y="963"/>
                </a:cubicBezTo>
                <a:close/>
              </a:path>
            </a:pathLst>
          </a:cu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/>
          <a:p>
            <a:endParaRPr lang="en-GB"/>
          </a:p>
        </p:txBody>
      </p:sp>
      <p:sp>
        <p:nvSpPr>
          <p:cNvPr id="31750" name="Text Box 6"/>
          <p:cNvSpPr txBox="1">
            <a:spLocks noChangeArrowheads="1"/>
          </p:cNvSpPr>
          <p:nvPr/>
        </p:nvSpPr>
        <p:spPr bwMode="auto">
          <a:xfrm>
            <a:off x="4876800" y="1600200"/>
            <a:ext cx="3860800" cy="209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>
              <a:spcBef>
                <a:spcPct val="20000"/>
              </a:spcBef>
              <a:spcAft>
                <a:spcPct val="30000"/>
              </a:spcAft>
              <a:buClr>
                <a:srgbClr val="FF33CC"/>
              </a:buClr>
              <a:buSzPct val="100000"/>
              <a:buFont typeface="Wingdings" pitchFamily="2" charset="2"/>
              <a:buNone/>
            </a:pPr>
            <a:r>
              <a:rPr lang="en-GB" sz="1800" b="1">
                <a:solidFill>
                  <a:srgbClr val="BCB7A6"/>
                </a:solidFill>
                <a:latin typeface="Arial" charset="0"/>
              </a:rPr>
              <a:t>Hepatic synthesis from cholesterol</a:t>
            </a:r>
          </a:p>
          <a:p>
            <a:pPr algn="l">
              <a:spcBef>
                <a:spcPct val="20000"/>
              </a:spcBef>
              <a:spcAft>
                <a:spcPct val="30000"/>
              </a:spcAft>
              <a:buClr>
                <a:srgbClr val="FF33CC"/>
              </a:buClr>
              <a:buSzPct val="100000"/>
              <a:buFont typeface="Wingdings" pitchFamily="2" charset="2"/>
              <a:buNone/>
            </a:pPr>
            <a:r>
              <a:rPr lang="en-GB" sz="1800" b="1">
                <a:solidFill>
                  <a:srgbClr val="BCB7A6"/>
                </a:solidFill>
                <a:latin typeface="Arial" charset="0"/>
              </a:rPr>
              <a:t>Conjugated with glycine or taurine</a:t>
            </a:r>
          </a:p>
          <a:p>
            <a:pPr algn="l">
              <a:spcBef>
                <a:spcPct val="20000"/>
              </a:spcBef>
              <a:spcAft>
                <a:spcPct val="30000"/>
              </a:spcAft>
              <a:buClr>
                <a:srgbClr val="FF33CC"/>
              </a:buClr>
              <a:buSzPct val="100000"/>
              <a:buFont typeface="Wingdings" pitchFamily="2" charset="2"/>
              <a:buNone/>
            </a:pPr>
            <a:r>
              <a:rPr lang="en-GB" sz="1800" b="1">
                <a:solidFill>
                  <a:schemeClr val="tx2"/>
                </a:solidFill>
                <a:latin typeface="Arial" charset="0"/>
              </a:rPr>
              <a:t>Secreted via biliary tree into intestine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1409700" y="2603500"/>
            <a:ext cx="1185863" cy="596900"/>
            <a:chOff x="888" y="1640"/>
            <a:chExt cx="747" cy="376"/>
          </a:xfrm>
        </p:grpSpPr>
        <p:grpSp>
          <p:nvGrpSpPr>
            <p:cNvPr id="31753" name="Group 8"/>
            <p:cNvGrpSpPr>
              <a:grpSpLocks/>
            </p:cNvGrpSpPr>
            <p:nvPr/>
          </p:nvGrpSpPr>
          <p:grpSpPr bwMode="auto">
            <a:xfrm>
              <a:off x="888" y="1752"/>
              <a:ext cx="605" cy="264"/>
              <a:chOff x="888" y="1752"/>
              <a:chExt cx="605" cy="264"/>
            </a:xfrm>
          </p:grpSpPr>
          <p:sp>
            <p:nvSpPr>
              <p:cNvPr id="31756" name="Oval 9"/>
              <p:cNvSpPr>
                <a:spLocks noChangeArrowheads="1"/>
              </p:cNvSpPr>
              <p:nvPr/>
            </p:nvSpPr>
            <p:spPr bwMode="auto">
              <a:xfrm>
                <a:off x="939" y="1920"/>
                <a:ext cx="43" cy="48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 anchor="ctr"/>
              <a:lstStyle/>
              <a:p>
                <a:endParaRPr lang="en-US"/>
              </a:p>
            </p:txBody>
          </p:sp>
          <p:sp>
            <p:nvSpPr>
              <p:cNvPr id="31757" name="Oval 10"/>
              <p:cNvSpPr>
                <a:spLocks noChangeArrowheads="1"/>
              </p:cNvSpPr>
              <p:nvPr/>
            </p:nvSpPr>
            <p:spPr bwMode="auto">
              <a:xfrm>
                <a:off x="939" y="1872"/>
                <a:ext cx="43" cy="48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 anchor="ctr"/>
              <a:lstStyle/>
              <a:p>
                <a:endParaRPr lang="en-US"/>
              </a:p>
            </p:txBody>
          </p:sp>
          <p:sp>
            <p:nvSpPr>
              <p:cNvPr id="31758" name="Oval 11"/>
              <p:cNvSpPr>
                <a:spLocks noChangeArrowheads="1"/>
              </p:cNvSpPr>
              <p:nvPr/>
            </p:nvSpPr>
            <p:spPr bwMode="auto">
              <a:xfrm>
                <a:off x="982" y="1872"/>
                <a:ext cx="42" cy="48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 anchor="ctr"/>
              <a:lstStyle/>
              <a:p>
                <a:endParaRPr lang="en-US"/>
              </a:p>
            </p:txBody>
          </p:sp>
          <p:sp>
            <p:nvSpPr>
              <p:cNvPr id="31759" name="Oval 12"/>
              <p:cNvSpPr>
                <a:spLocks noChangeArrowheads="1"/>
              </p:cNvSpPr>
              <p:nvPr/>
            </p:nvSpPr>
            <p:spPr bwMode="auto">
              <a:xfrm>
                <a:off x="1024" y="1824"/>
                <a:ext cx="43" cy="48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 anchor="ctr"/>
              <a:lstStyle/>
              <a:p>
                <a:endParaRPr lang="en-US"/>
              </a:p>
            </p:txBody>
          </p:sp>
          <p:sp>
            <p:nvSpPr>
              <p:cNvPr id="31760" name="Oval 13"/>
              <p:cNvSpPr>
                <a:spLocks noChangeArrowheads="1"/>
              </p:cNvSpPr>
              <p:nvPr/>
            </p:nvSpPr>
            <p:spPr bwMode="auto">
              <a:xfrm>
                <a:off x="1451" y="1752"/>
                <a:ext cx="42" cy="48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 anchor="ctr"/>
              <a:lstStyle/>
              <a:p>
                <a:endParaRPr lang="en-US"/>
              </a:p>
            </p:txBody>
          </p:sp>
          <p:sp>
            <p:nvSpPr>
              <p:cNvPr id="31761" name="Oval 14"/>
              <p:cNvSpPr>
                <a:spLocks noChangeArrowheads="1"/>
              </p:cNvSpPr>
              <p:nvPr/>
            </p:nvSpPr>
            <p:spPr bwMode="auto">
              <a:xfrm>
                <a:off x="888" y="1968"/>
                <a:ext cx="43" cy="48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 anchor="ctr"/>
              <a:lstStyle/>
              <a:p>
                <a:endParaRPr lang="en-US"/>
              </a:p>
            </p:txBody>
          </p:sp>
        </p:grpSp>
        <p:sp>
          <p:nvSpPr>
            <p:cNvPr id="31754" name="Oval 15"/>
            <p:cNvSpPr>
              <a:spLocks noChangeArrowheads="1"/>
            </p:cNvSpPr>
            <p:nvPr/>
          </p:nvSpPr>
          <p:spPr bwMode="auto">
            <a:xfrm>
              <a:off x="1312" y="1640"/>
              <a:ext cx="43" cy="48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31755" name="Oval 16"/>
            <p:cNvSpPr>
              <a:spLocks noChangeArrowheads="1"/>
            </p:cNvSpPr>
            <p:nvPr/>
          </p:nvSpPr>
          <p:spPr bwMode="auto">
            <a:xfrm>
              <a:off x="1592" y="1848"/>
              <a:ext cx="43" cy="48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</p:grpSp>
      <p:sp>
        <p:nvSpPr>
          <p:cNvPr id="31752" name="Rectangle 17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/>
          <a:lstStyle/>
          <a:p>
            <a:r>
              <a:rPr lang="en-GB" smtClean="0"/>
              <a:t>ENTEROHEPATIC CIRCULATION OF BILE SALTS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Freeform 2"/>
          <p:cNvSpPr>
            <a:spLocks/>
          </p:cNvSpPr>
          <p:nvPr/>
        </p:nvSpPr>
        <p:spPr bwMode="auto">
          <a:xfrm>
            <a:off x="1619250" y="2241550"/>
            <a:ext cx="2090738" cy="3046413"/>
          </a:xfrm>
          <a:custGeom>
            <a:avLst/>
            <a:gdLst>
              <a:gd name="T0" fmla="*/ 2090738 w 1317"/>
              <a:gd name="T1" fmla="*/ 2892425 h 1919"/>
              <a:gd name="T2" fmla="*/ 1090613 w 1317"/>
              <a:gd name="T3" fmla="*/ 2635250 h 1919"/>
              <a:gd name="T4" fmla="*/ 590550 w 1317"/>
              <a:gd name="T5" fmla="*/ 1597025 h 1919"/>
              <a:gd name="T6" fmla="*/ 681038 w 1317"/>
              <a:gd name="T7" fmla="*/ 368300 h 1919"/>
              <a:gd name="T8" fmla="*/ 682625 w 1317"/>
              <a:gd name="T9" fmla="*/ 196850 h 1919"/>
              <a:gd name="T10" fmla="*/ 685800 w 1317"/>
              <a:gd name="T11" fmla="*/ 49213 h 1919"/>
              <a:gd name="T12" fmla="*/ 638175 w 1317"/>
              <a:gd name="T13" fmla="*/ 63500 h 1919"/>
              <a:gd name="T14" fmla="*/ 609600 w 1317"/>
              <a:gd name="T15" fmla="*/ 434975 h 1919"/>
              <a:gd name="T16" fmla="*/ 304800 w 1317"/>
              <a:gd name="T17" fmla="*/ 315913 h 1919"/>
              <a:gd name="T18" fmla="*/ 47625 w 1317"/>
              <a:gd name="T19" fmla="*/ 182563 h 1919"/>
              <a:gd name="T20" fmla="*/ 33338 w 1317"/>
              <a:gd name="T21" fmla="*/ 211138 h 1919"/>
              <a:gd name="T22" fmla="*/ 252413 w 1317"/>
              <a:gd name="T23" fmla="*/ 349250 h 1919"/>
              <a:gd name="T24" fmla="*/ 571500 w 1317"/>
              <a:gd name="T25" fmla="*/ 582613 h 1919"/>
              <a:gd name="T26" fmla="*/ 476250 w 1317"/>
              <a:gd name="T27" fmla="*/ 1563688 h 1919"/>
              <a:gd name="T28" fmla="*/ 704850 w 1317"/>
              <a:gd name="T29" fmla="*/ 2325688 h 1919"/>
              <a:gd name="T30" fmla="*/ 776288 w 1317"/>
              <a:gd name="T31" fmla="*/ 3016250 h 1919"/>
              <a:gd name="T32" fmla="*/ 857250 w 1317"/>
              <a:gd name="T33" fmla="*/ 2997200 h 1919"/>
              <a:gd name="T34" fmla="*/ 781050 w 1317"/>
              <a:gd name="T35" fmla="*/ 2397125 h 1919"/>
              <a:gd name="T36" fmla="*/ 1014413 w 1317"/>
              <a:gd name="T37" fmla="*/ 2806700 h 1919"/>
              <a:gd name="T38" fmla="*/ 1114425 w 1317"/>
              <a:gd name="T39" fmla="*/ 2987675 h 1919"/>
              <a:gd name="T40" fmla="*/ 1195388 w 1317"/>
              <a:gd name="T41" fmla="*/ 2982913 h 1919"/>
              <a:gd name="T42" fmla="*/ 971550 w 1317"/>
              <a:gd name="T43" fmla="*/ 2606675 h 1919"/>
              <a:gd name="T44" fmla="*/ 1257300 w 1317"/>
              <a:gd name="T45" fmla="*/ 2801938 h 1919"/>
              <a:gd name="T46" fmla="*/ 1795463 w 1317"/>
              <a:gd name="T47" fmla="*/ 2930525 h 1919"/>
              <a:gd name="T48" fmla="*/ 2090738 w 1317"/>
              <a:gd name="T49" fmla="*/ 2892425 h 1919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1317"/>
              <a:gd name="T76" fmla="*/ 0 h 1919"/>
              <a:gd name="T77" fmla="*/ 1317 w 1317"/>
              <a:gd name="T78" fmla="*/ 1919 h 1919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1317" h="1919">
                <a:moveTo>
                  <a:pt x="1317" y="1822"/>
                </a:moveTo>
                <a:cubicBezTo>
                  <a:pt x="1179" y="1807"/>
                  <a:pt x="844" y="1796"/>
                  <a:pt x="687" y="1660"/>
                </a:cubicBezTo>
                <a:cubicBezTo>
                  <a:pt x="530" y="1524"/>
                  <a:pt x="415" y="1244"/>
                  <a:pt x="372" y="1006"/>
                </a:cubicBezTo>
                <a:cubicBezTo>
                  <a:pt x="328" y="766"/>
                  <a:pt x="419" y="379"/>
                  <a:pt x="429" y="232"/>
                </a:cubicBezTo>
                <a:cubicBezTo>
                  <a:pt x="439" y="85"/>
                  <a:pt x="430" y="157"/>
                  <a:pt x="430" y="124"/>
                </a:cubicBezTo>
                <a:cubicBezTo>
                  <a:pt x="430" y="91"/>
                  <a:pt x="437" y="45"/>
                  <a:pt x="432" y="31"/>
                </a:cubicBezTo>
                <a:cubicBezTo>
                  <a:pt x="432" y="31"/>
                  <a:pt x="410" y="0"/>
                  <a:pt x="402" y="40"/>
                </a:cubicBezTo>
                <a:cubicBezTo>
                  <a:pt x="390" y="142"/>
                  <a:pt x="390" y="163"/>
                  <a:pt x="384" y="274"/>
                </a:cubicBezTo>
                <a:cubicBezTo>
                  <a:pt x="306" y="244"/>
                  <a:pt x="251" y="225"/>
                  <a:pt x="192" y="199"/>
                </a:cubicBezTo>
                <a:cubicBezTo>
                  <a:pt x="133" y="173"/>
                  <a:pt x="59" y="126"/>
                  <a:pt x="30" y="115"/>
                </a:cubicBezTo>
                <a:cubicBezTo>
                  <a:pt x="1" y="104"/>
                  <a:pt x="0" y="116"/>
                  <a:pt x="21" y="133"/>
                </a:cubicBezTo>
                <a:cubicBezTo>
                  <a:pt x="42" y="150"/>
                  <a:pt x="103" y="181"/>
                  <a:pt x="159" y="220"/>
                </a:cubicBezTo>
                <a:cubicBezTo>
                  <a:pt x="215" y="259"/>
                  <a:pt x="294" y="259"/>
                  <a:pt x="360" y="367"/>
                </a:cubicBezTo>
                <a:cubicBezTo>
                  <a:pt x="333" y="580"/>
                  <a:pt x="288" y="802"/>
                  <a:pt x="300" y="985"/>
                </a:cubicBezTo>
                <a:cubicBezTo>
                  <a:pt x="333" y="1222"/>
                  <a:pt x="405" y="1309"/>
                  <a:pt x="444" y="1465"/>
                </a:cubicBezTo>
                <a:cubicBezTo>
                  <a:pt x="462" y="1612"/>
                  <a:pt x="473" y="1830"/>
                  <a:pt x="489" y="1900"/>
                </a:cubicBezTo>
                <a:cubicBezTo>
                  <a:pt x="535" y="1885"/>
                  <a:pt x="492" y="1888"/>
                  <a:pt x="540" y="1888"/>
                </a:cubicBezTo>
                <a:cubicBezTo>
                  <a:pt x="495" y="1696"/>
                  <a:pt x="477" y="1630"/>
                  <a:pt x="492" y="1510"/>
                </a:cubicBezTo>
                <a:cubicBezTo>
                  <a:pt x="558" y="1576"/>
                  <a:pt x="604" y="1706"/>
                  <a:pt x="639" y="1768"/>
                </a:cubicBezTo>
                <a:cubicBezTo>
                  <a:pt x="674" y="1830"/>
                  <a:pt x="683" y="1864"/>
                  <a:pt x="702" y="1882"/>
                </a:cubicBezTo>
                <a:cubicBezTo>
                  <a:pt x="721" y="1900"/>
                  <a:pt x="768" y="1919"/>
                  <a:pt x="753" y="1879"/>
                </a:cubicBezTo>
                <a:cubicBezTo>
                  <a:pt x="738" y="1839"/>
                  <a:pt x="606" y="1661"/>
                  <a:pt x="612" y="1642"/>
                </a:cubicBezTo>
                <a:cubicBezTo>
                  <a:pt x="622" y="1622"/>
                  <a:pt x="706" y="1731"/>
                  <a:pt x="792" y="1765"/>
                </a:cubicBezTo>
                <a:cubicBezTo>
                  <a:pt x="878" y="1799"/>
                  <a:pt x="1044" y="1837"/>
                  <a:pt x="1131" y="1846"/>
                </a:cubicBezTo>
                <a:cubicBezTo>
                  <a:pt x="1230" y="1840"/>
                  <a:pt x="1125" y="1846"/>
                  <a:pt x="1317" y="1822"/>
                </a:cubicBezTo>
                <a:close/>
              </a:path>
            </a:pathLst>
          </a:cu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92075" tIns="46038" rIns="92075" bIns="46038" anchor="ctr"/>
          <a:lstStyle/>
          <a:p>
            <a:endParaRPr lang="en-GB"/>
          </a:p>
        </p:txBody>
      </p:sp>
      <p:sp>
        <p:nvSpPr>
          <p:cNvPr id="32771" name="Freeform 3"/>
          <p:cNvSpPr>
            <a:spLocks/>
          </p:cNvSpPr>
          <p:nvPr/>
        </p:nvSpPr>
        <p:spPr bwMode="auto">
          <a:xfrm>
            <a:off x="676275" y="1368425"/>
            <a:ext cx="2327275" cy="1566863"/>
          </a:xfrm>
          <a:custGeom>
            <a:avLst/>
            <a:gdLst>
              <a:gd name="T0" fmla="*/ 200025 w 1466"/>
              <a:gd name="T1" fmla="*/ 1444625 h 987"/>
              <a:gd name="T2" fmla="*/ 6350 w 1466"/>
              <a:gd name="T3" fmla="*/ 663575 h 987"/>
              <a:gd name="T4" fmla="*/ 238125 w 1466"/>
              <a:gd name="T5" fmla="*/ 220663 h 987"/>
              <a:gd name="T6" fmla="*/ 730250 w 1466"/>
              <a:gd name="T7" fmla="*/ 57150 h 987"/>
              <a:gd name="T8" fmla="*/ 1296988 w 1466"/>
              <a:gd name="T9" fmla="*/ 25400 h 987"/>
              <a:gd name="T10" fmla="*/ 2139950 w 1466"/>
              <a:gd name="T11" fmla="*/ 214313 h 987"/>
              <a:gd name="T12" fmla="*/ 2038350 w 1466"/>
              <a:gd name="T13" fmla="*/ 736600 h 987"/>
              <a:gd name="T14" fmla="*/ 1689100 w 1466"/>
              <a:gd name="T15" fmla="*/ 906463 h 987"/>
              <a:gd name="T16" fmla="*/ 1355725 w 1466"/>
              <a:gd name="T17" fmla="*/ 971550 h 987"/>
              <a:gd name="T18" fmla="*/ 1035050 w 1466"/>
              <a:gd name="T19" fmla="*/ 1020763 h 987"/>
              <a:gd name="T20" fmla="*/ 862013 w 1466"/>
              <a:gd name="T21" fmla="*/ 1200150 h 987"/>
              <a:gd name="T22" fmla="*/ 650875 w 1466"/>
              <a:gd name="T23" fmla="*/ 1444625 h 987"/>
              <a:gd name="T24" fmla="*/ 200025 w 1466"/>
              <a:gd name="T25" fmla="*/ 1444625 h 98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466"/>
              <a:gd name="T40" fmla="*/ 0 h 987"/>
              <a:gd name="T41" fmla="*/ 1466 w 1466"/>
              <a:gd name="T42" fmla="*/ 987 h 98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466" h="987">
                <a:moveTo>
                  <a:pt x="126" y="910"/>
                </a:moveTo>
                <a:cubicBezTo>
                  <a:pt x="48" y="833"/>
                  <a:pt x="0" y="546"/>
                  <a:pt x="4" y="418"/>
                </a:cubicBezTo>
                <a:cubicBezTo>
                  <a:pt x="8" y="290"/>
                  <a:pt x="75" y="225"/>
                  <a:pt x="150" y="139"/>
                </a:cubicBezTo>
                <a:cubicBezTo>
                  <a:pt x="243" y="60"/>
                  <a:pt x="333" y="45"/>
                  <a:pt x="460" y="36"/>
                </a:cubicBezTo>
                <a:cubicBezTo>
                  <a:pt x="571" y="16"/>
                  <a:pt x="669" y="0"/>
                  <a:pt x="817" y="16"/>
                </a:cubicBezTo>
                <a:cubicBezTo>
                  <a:pt x="963" y="19"/>
                  <a:pt x="1211" y="7"/>
                  <a:pt x="1348" y="135"/>
                </a:cubicBezTo>
                <a:cubicBezTo>
                  <a:pt x="1466" y="318"/>
                  <a:pt x="1338" y="414"/>
                  <a:pt x="1284" y="464"/>
                </a:cubicBezTo>
                <a:cubicBezTo>
                  <a:pt x="1210" y="530"/>
                  <a:pt x="1130" y="545"/>
                  <a:pt x="1064" y="571"/>
                </a:cubicBezTo>
                <a:cubicBezTo>
                  <a:pt x="985" y="592"/>
                  <a:pt x="936" y="602"/>
                  <a:pt x="854" y="612"/>
                </a:cubicBezTo>
                <a:cubicBezTo>
                  <a:pt x="785" y="624"/>
                  <a:pt x="695" y="634"/>
                  <a:pt x="652" y="643"/>
                </a:cubicBezTo>
                <a:cubicBezTo>
                  <a:pt x="600" y="667"/>
                  <a:pt x="573" y="716"/>
                  <a:pt x="543" y="756"/>
                </a:cubicBezTo>
                <a:cubicBezTo>
                  <a:pt x="503" y="800"/>
                  <a:pt x="462" y="868"/>
                  <a:pt x="410" y="910"/>
                </a:cubicBezTo>
                <a:cubicBezTo>
                  <a:pt x="363" y="934"/>
                  <a:pt x="204" y="987"/>
                  <a:pt x="126" y="910"/>
                </a:cubicBezTo>
                <a:close/>
              </a:path>
            </a:pathLst>
          </a:custGeom>
          <a:solidFill>
            <a:srgbClr val="BCB7A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/>
          <a:p>
            <a:endParaRPr lang="en-GB"/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ENTEROHEPATIC CIRCULATION OF BILE SALTS</a:t>
            </a:r>
          </a:p>
        </p:txBody>
      </p:sp>
      <p:sp>
        <p:nvSpPr>
          <p:cNvPr id="32773" name="Freeform 5"/>
          <p:cNvSpPr>
            <a:spLocks/>
          </p:cNvSpPr>
          <p:nvPr/>
        </p:nvSpPr>
        <p:spPr bwMode="auto">
          <a:xfrm>
            <a:off x="1228725" y="2324100"/>
            <a:ext cx="1498600" cy="1004888"/>
          </a:xfrm>
          <a:custGeom>
            <a:avLst/>
            <a:gdLst>
              <a:gd name="T0" fmla="*/ 757238 w 944"/>
              <a:gd name="T1" fmla="*/ 23813 h 633"/>
              <a:gd name="T2" fmla="*/ 823913 w 944"/>
              <a:gd name="T3" fmla="*/ 14288 h 633"/>
              <a:gd name="T4" fmla="*/ 881063 w 944"/>
              <a:gd name="T5" fmla="*/ 228600 h 633"/>
              <a:gd name="T6" fmla="*/ 1141413 w 944"/>
              <a:gd name="T7" fmla="*/ 460375 h 633"/>
              <a:gd name="T8" fmla="*/ 1484313 w 944"/>
              <a:gd name="T9" fmla="*/ 696913 h 633"/>
              <a:gd name="T10" fmla="*/ 1412875 w 944"/>
              <a:gd name="T11" fmla="*/ 796925 h 633"/>
              <a:gd name="T12" fmla="*/ 1085850 w 944"/>
              <a:gd name="T13" fmla="*/ 538163 h 633"/>
              <a:gd name="T14" fmla="*/ 833438 w 944"/>
              <a:gd name="T15" fmla="*/ 347663 h 633"/>
              <a:gd name="T16" fmla="*/ 566738 w 944"/>
              <a:gd name="T17" fmla="*/ 476250 h 633"/>
              <a:gd name="T18" fmla="*/ 500063 w 944"/>
              <a:gd name="T19" fmla="*/ 581025 h 633"/>
              <a:gd name="T20" fmla="*/ 400050 w 944"/>
              <a:gd name="T21" fmla="*/ 862013 h 633"/>
              <a:gd name="T22" fmla="*/ 106363 w 944"/>
              <a:gd name="T23" fmla="*/ 927100 h 633"/>
              <a:gd name="T24" fmla="*/ 138113 w 944"/>
              <a:gd name="T25" fmla="*/ 604838 h 633"/>
              <a:gd name="T26" fmla="*/ 409575 w 944"/>
              <a:gd name="T27" fmla="*/ 452438 h 633"/>
              <a:gd name="T28" fmla="*/ 542925 w 944"/>
              <a:gd name="T29" fmla="*/ 414338 h 633"/>
              <a:gd name="T30" fmla="*/ 804863 w 944"/>
              <a:gd name="T31" fmla="*/ 300038 h 633"/>
              <a:gd name="T32" fmla="*/ 741363 w 944"/>
              <a:gd name="T33" fmla="*/ 203200 h 633"/>
              <a:gd name="T34" fmla="*/ 476250 w 944"/>
              <a:gd name="T35" fmla="*/ 71438 h 633"/>
              <a:gd name="T36" fmla="*/ 528638 w 944"/>
              <a:gd name="T37" fmla="*/ 57150 h 633"/>
              <a:gd name="T38" fmla="*/ 633413 w 944"/>
              <a:gd name="T39" fmla="*/ 109538 h 633"/>
              <a:gd name="T40" fmla="*/ 733425 w 944"/>
              <a:gd name="T41" fmla="*/ 128588 h 633"/>
              <a:gd name="T42" fmla="*/ 757238 w 944"/>
              <a:gd name="T43" fmla="*/ 23813 h 633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944"/>
              <a:gd name="T67" fmla="*/ 0 h 633"/>
              <a:gd name="T68" fmla="*/ 944 w 944"/>
              <a:gd name="T69" fmla="*/ 633 h 633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944" h="633">
                <a:moveTo>
                  <a:pt x="477" y="15"/>
                </a:moveTo>
                <a:cubicBezTo>
                  <a:pt x="570" y="0"/>
                  <a:pt x="456" y="12"/>
                  <a:pt x="519" y="9"/>
                </a:cubicBezTo>
                <a:cubicBezTo>
                  <a:pt x="510" y="84"/>
                  <a:pt x="533" y="121"/>
                  <a:pt x="555" y="144"/>
                </a:cubicBezTo>
                <a:cubicBezTo>
                  <a:pt x="597" y="190"/>
                  <a:pt x="656" y="241"/>
                  <a:pt x="719" y="290"/>
                </a:cubicBezTo>
                <a:cubicBezTo>
                  <a:pt x="768" y="335"/>
                  <a:pt x="884" y="396"/>
                  <a:pt x="935" y="439"/>
                </a:cubicBezTo>
                <a:cubicBezTo>
                  <a:pt x="944" y="477"/>
                  <a:pt x="918" y="514"/>
                  <a:pt x="890" y="502"/>
                </a:cubicBezTo>
                <a:cubicBezTo>
                  <a:pt x="852" y="454"/>
                  <a:pt x="747" y="376"/>
                  <a:pt x="684" y="339"/>
                </a:cubicBezTo>
                <a:cubicBezTo>
                  <a:pt x="626" y="297"/>
                  <a:pt x="579" y="243"/>
                  <a:pt x="525" y="219"/>
                </a:cubicBezTo>
                <a:cubicBezTo>
                  <a:pt x="465" y="228"/>
                  <a:pt x="405" y="258"/>
                  <a:pt x="357" y="300"/>
                </a:cubicBezTo>
                <a:cubicBezTo>
                  <a:pt x="323" y="325"/>
                  <a:pt x="325" y="331"/>
                  <a:pt x="315" y="366"/>
                </a:cubicBezTo>
                <a:cubicBezTo>
                  <a:pt x="327" y="435"/>
                  <a:pt x="300" y="480"/>
                  <a:pt x="252" y="543"/>
                </a:cubicBezTo>
                <a:cubicBezTo>
                  <a:pt x="186" y="591"/>
                  <a:pt x="162" y="633"/>
                  <a:pt x="67" y="584"/>
                </a:cubicBezTo>
                <a:cubicBezTo>
                  <a:pt x="0" y="504"/>
                  <a:pt x="3" y="456"/>
                  <a:pt x="87" y="381"/>
                </a:cubicBezTo>
                <a:cubicBezTo>
                  <a:pt x="192" y="309"/>
                  <a:pt x="225" y="300"/>
                  <a:pt x="258" y="285"/>
                </a:cubicBezTo>
                <a:cubicBezTo>
                  <a:pt x="294" y="264"/>
                  <a:pt x="303" y="288"/>
                  <a:pt x="342" y="261"/>
                </a:cubicBezTo>
                <a:cubicBezTo>
                  <a:pt x="380" y="243"/>
                  <a:pt x="484" y="209"/>
                  <a:pt x="507" y="189"/>
                </a:cubicBezTo>
                <a:cubicBezTo>
                  <a:pt x="480" y="147"/>
                  <a:pt x="498" y="162"/>
                  <a:pt x="467" y="128"/>
                </a:cubicBezTo>
                <a:cubicBezTo>
                  <a:pt x="442" y="105"/>
                  <a:pt x="351" y="114"/>
                  <a:pt x="300" y="45"/>
                </a:cubicBezTo>
                <a:cubicBezTo>
                  <a:pt x="366" y="30"/>
                  <a:pt x="240" y="54"/>
                  <a:pt x="333" y="36"/>
                </a:cubicBezTo>
                <a:cubicBezTo>
                  <a:pt x="372" y="51"/>
                  <a:pt x="377" y="63"/>
                  <a:pt x="399" y="69"/>
                </a:cubicBezTo>
                <a:cubicBezTo>
                  <a:pt x="420" y="76"/>
                  <a:pt x="449" y="90"/>
                  <a:pt x="462" y="81"/>
                </a:cubicBezTo>
                <a:cubicBezTo>
                  <a:pt x="471" y="66"/>
                  <a:pt x="468" y="63"/>
                  <a:pt x="477" y="15"/>
                </a:cubicBezTo>
                <a:close/>
              </a:path>
            </a:pathLst>
          </a:custGeom>
          <a:solidFill>
            <a:srgbClr val="BCB7A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92075" tIns="46038" rIns="92075" bIns="46038" anchor="ctr"/>
          <a:lstStyle/>
          <a:p>
            <a:endParaRPr lang="en-GB"/>
          </a:p>
        </p:txBody>
      </p:sp>
      <p:sp>
        <p:nvSpPr>
          <p:cNvPr id="32774" name="Freeform 6"/>
          <p:cNvSpPr>
            <a:spLocks/>
          </p:cNvSpPr>
          <p:nvPr/>
        </p:nvSpPr>
        <p:spPr bwMode="auto">
          <a:xfrm>
            <a:off x="1738313" y="1357313"/>
            <a:ext cx="3148012" cy="4624387"/>
          </a:xfrm>
          <a:custGeom>
            <a:avLst/>
            <a:gdLst>
              <a:gd name="T0" fmla="*/ 1338262 w 1983"/>
              <a:gd name="T1" fmla="*/ 1485900 h 2913"/>
              <a:gd name="T2" fmla="*/ 1085850 w 1983"/>
              <a:gd name="T3" fmla="*/ 2071687 h 2913"/>
              <a:gd name="T4" fmla="*/ 1647825 w 1983"/>
              <a:gd name="T5" fmla="*/ 2400300 h 2913"/>
              <a:gd name="T6" fmla="*/ 2800350 w 1983"/>
              <a:gd name="T7" fmla="*/ 2300287 h 2913"/>
              <a:gd name="T8" fmla="*/ 2868612 w 1983"/>
              <a:gd name="T9" fmla="*/ 2757487 h 2913"/>
              <a:gd name="T10" fmla="*/ 1571625 w 1983"/>
              <a:gd name="T11" fmla="*/ 2814637 h 2913"/>
              <a:gd name="T12" fmla="*/ 1066800 w 1983"/>
              <a:gd name="T13" fmla="*/ 3033712 h 2913"/>
              <a:gd name="T14" fmla="*/ 1719262 w 1983"/>
              <a:gd name="T15" fmla="*/ 3281362 h 2913"/>
              <a:gd name="T16" fmla="*/ 2868612 w 1983"/>
              <a:gd name="T17" fmla="*/ 3214687 h 2913"/>
              <a:gd name="T18" fmla="*/ 3014662 w 1983"/>
              <a:gd name="T19" fmla="*/ 3786187 h 2913"/>
              <a:gd name="T20" fmla="*/ 2122487 w 1983"/>
              <a:gd name="T21" fmla="*/ 3976687 h 2913"/>
              <a:gd name="T22" fmla="*/ 842962 w 1983"/>
              <a:gd name="T23" fmla="*/ 4119562 h 2913"/>
              <a:gd name="T24" fmla="*/ 565150 w 1983"/>
              <a:gd name="T25" fmla="*/ 4357687 h 2913"/>
              <a:gd name="T26" fmla="*/ 293687 w 1983"/>
              <a:gd name="T27" fmla="*/ 4510087 h 2913"/>
              <a:gd name="T28" fmla="*/ 22225 w 1983"/>
              <a:gd name="T29" fmla="*/ 3367087 h 2913"/>
              <a:gd name="T30" fmla="*/ 157162 w 1983"/>
              <a:gd name="T31" fmla="*/ 2909887 h 2913"/>
              <a:gd name="T32" fmla="*/ 428625 w 1983"/>
              <a:gd name="T33" fmla="*/ 2909887 h 2913"/>
              <a:gd name="T34" fmla="*/ 495300 w 1983"/>
              <a:gd name="T35" fmla="*/ 3876675 h 2913"/>
              <a:gd name="T36" fmla="*/ 1471612 w 1983"/>
              <a:gd name="T37" fmla="*/ 3814762 h 2913"/>
              <a:gd name="T38" fmla="*/ 2665412 w 1983"/>
              <a:gd name="T39" fmla="*/ 3671887 h 2913"/>
              <a:gd name="T40" fmla="*/ 2738437 w 1983"/>
              <a:gd name="T41" fmla="*/ 3352800 h 2913"/>
              <a:gd name="T42" fmla="*/ 1728787 w 1983"/>
              <a:gd name="T43" fmla="*/ 3443287 h 2913"/>
              <a:gd name="T44" fmla="*/ 928687 w 1983"/>
              <a:gd name="T45" fmla="*/ 3114675 h 2913"/>
              <a:gd name="T46" fmla="*/ 1397000 w 1983"/>
              <a:gd name="T47" fmla="*/ 2659062 h 2913"/>
              <a:gd name="T48" fmla="*/ 2752725 w 1983"/>
              <a:gd name="T49" fmla="*/ 2647950 h 2913"/>
              <a:gd name="T50" fmla="*/ 2724150 w 1983"/>
              <a:gd name="T51" fmla="*/ 2486025 h 2913"/>
              <a:gd name="T52" fmla="*/ 1652587 w 1983"/>
              <a:gd name="T53" fmla="*/ 2614612 h 2913"/>
              <a:gd name="T54" fmla="*/ 903287 w 1983"/>
              <a:gd name="T55" fmla="*/ 2147887 h 2913"/>
              <a:gd name="T56" fmla="*/ 1309687 w 1983"/>
              <a:gd name="T57" fmla="*/ 1233487 h 2913"/>
              <a:gd name="T58" fmla="*/ 1241425 w 1983"/>
              <a:gd name="T59" fmla="*/ 14287 h 2913"/>
              <a:gd name="T60" fmla="*/ 1512887 w 1983"/>
              <a:gd name="T61" fmla="*/ 623887 h 2913"/>
              <a:gd name="T62" fmla="*/ 2055812 w 1983"/>
              <a:gd name="T63" fmla="*/ 776287 h 2913"/>
              <a:gd name="T64" fmla="*/ 1676400 w 1983"/>
              <a:gd name="T65" fmla="*/ 1528762 h 2913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983"/>
              <a:gd name="T100" fmla="*/ 0 h 2913"/>
              <a:gd name="T101" fmla="*/ 1983 w 1983"/>
              <a:gd name="T102" fmla="*/ 2913 h 2913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983" h="2913">
                <a:moveTo>
                  <a:pt x="1056" y="963"/>
                </a:moveTo>
                <a:cubicBezTo>
                  <a:pt x="983" y="993"/>
                  <a:pt x="898" y="912"/>
                  <a:pt x="843" y="936"/>
                </a:cubicBezTo>
                <a:cubicBezTo>
                  <a:pt x="788" y="960"/>
                  <a:pt x="749" y="1046"/>
                  <a:pt x="723" y="1107"/>
                </a:cubicBezTo>
                <a:cubicBezTo>
                  <a:pt x="697" y="1168"/>
                  <a:pt x="677" y="1245"/>
                  <a:pt x="684" y="1305"/>
                </a:cubicBezTo>
                <a:cubicBezTo>
                  <a:pt x="691" y="1365"/>
                  <a:pt x="709" y="1429"/>
                  <a:pt x="768" y="1464"/>
                </a:cubicBezTo>
                <a:cubicBezTo>
                  <a:pt x="827" y="1499"/>
                  <a:pt x="936" y="1507"/>
                  <a:pt x="1038" y="1512"/>
                </a:cubicBezTo>
                <a:cubicBezTo>
                  <a:pt x="1140" y="1517"/>
                  <a:pt x="1259" y="1507"/>
                  <a:pt x="1380" y="1497"/>
                </a:cubicBezTo>
                <a:cubicBezTo>
                  <a:pt x="1501" y="1487"/>
                  <a:pt x="1679" y="1433"/>
                  <a:pt x="1764" y="1449"/>
                </a:cubicBezTo>
                <a:cubicBezTo>
                  <a:pt x="1849" y="1465"/>
                  <a:pt x="1885" y="1545"/>
                  <a:pt x="1892" y="1593"/>
                </a:cubicBezTo>
                <a:cubicBezTo>
                  <a:pt x="1899" y="1641"/>
                  <a:pt x="1885" y="1705"/>
                  <a:pt x="1807" y="1737"/>
                </a:cubicBezTo>
                <a:cubicBezTo>
                  <a:pt x="1728" y="1769"/>
                  <a:pt x="1559" y="1779"/>
                  <a:pt x="1423" y="1785"/>
                </a:cubicBezTo>
                <a:cubicBezTo>
                  <a:pt x="1287" y="1791"/>
                  <a:pt x="1104" y="1776"/>
                  <a:pt x="990" y="1773"/>
                </a:cubicBezTo>
                <a:cubicBezTo>
                  <a:pt x="855" y="1767"/>
                  <a:pt x="777" y="1773"/>
                  <a:pt x="705" y="1794"/>
                </a:cubicBezTo>
                <a:cubicBezTo>
                  <a:pt x="666" y="1848"/>
                  <a:pt x="678" y="1848"/>
                  <a:pt x="672" y="1911"/>
                </a:cubicBezTo>
                <a:cubicBezTo>
                  <a:pt x="678" y="1950"/>
                  <a:pt x="685" y="1999"/>
                  <a:pt x="753" y="2025"/>
                </a:cubicBezTo>
                <a:cubicBezTo>
                  <a:pt x="821" y="2051"/>
                  <a:pt x="971" y="2067"/>
                  <a:pt x="1083" y="2067"/>
                </a:cubicBezTo>
                <a:cubicBezTo>
                  <a:pt x="1195" y="2067"/>
                  <a:pt x="1302" y="2032"/>
                  <a:pt x="1423" y="2025"/>
                </a:cubicBezTo>
                <a:cubicBezTo>
                  <a:pt x="1544" y="2018"/>
                  <a:pt x="1716" y="1997"/>
                  <a:pt x="1807" y="2025"/>
                </a:cubicBezTo>
                <a:cubicBezTo>
                  <a:pt x="1898" y="2053"/>
                  <a:pt x="1953" y="2109"/>
                  <a:pt x="1968" y="2193"/>
                </a:cubicBezTo>
                <a:cubicBezTo>
                  <a:pt x="1983" y="2253"/>
                  <a:pt x="1950" y="2337"/>
                  <a:pt x="1899" y="2385"/>
                </a:cubicBezTo>
                <a:cubicBezTo>
                  <a:pt x="1836" y="2424"/>
                  <a:pt x="1772" y="2437"/>
                  <a:pt x="1679" y="2457"/>
                </a:cubicBezTo>
                <a:cubicBezTo>
                  <a:pt x="1586" y="2477"/>
                  <a:pt x="1458" y="2489"/>
                  <a:pt x="1337" y="2505"/>
                </a:cubicBezTo>
                <a:cubicBezTo>
                  <a:pt x="1216" y="2521"/>
                  <a:pt x="1087" y="2538"/>
                  <a:pt x="953" y="2553"/>
                </a:cubicBezTo>
                <a:cubicBezTo>
                  <a:pt x="819" y="2568"/>
                  <a:pt x="636" y="2588"/>
                  <a:pt x="531" y="2595"/>
                </a:cubicBezTo>
                <a:cubicBezTo>
                  <a:pt x="428" y="2583"/>
                  <a:pt x="381" y="2580"/>
                  <a:pt x="324" y="2598"/>
                </a:cubicBezTo>
                <a:cubicBezTo>
                  <a:pt x="318" y="2661"/>
                  <a:pt x="327" y="2685"/>
                  <a:pt x="356" y="2745"/>
                </a:cubicBezTo>
                <a:cubicBezTo>
                  <a:pt x="354" y="2785"/>
                  <a:pt x="341" y="2825"/>
                  <a:pt x="313" y="2841"/>
                </a:cubicBezTo>
                <a:cubicBezTo>
                  <a:pt x="284" y="2857"/>
                  <a:pt x="231" y="2849"/>
                  <a:pt x="185" y="2841"/>
                </a:cubicBezTo>
                <a:cubicBezTo>
                  <a:pt x="139" y="2833"/>
                  <a:pt x="68" y="2913"/>
                  <a:pt x="39" y="2793"/>
                </a:cubicBezTo>
                <a:cubicBezTo>
                  <a:pt x="10" y="2673"/>
                  <a:pt x="18" y="2289"/>
                  <a:pt x="14" y="2121"/>
                </a:cubicBezTo>
                <a:cubicBezTo>
                  <a:pt x="10" y="1953"/>
                  <a:pt x="0" y="1833"/>
                  <a:pt x="14" y="1785"/>
                </a:cubicBezTo>
                <a:cubicBezTo>
                  <a:pt x="28" y="1737"/>
                  <a:pt x="71" y="1825"/>
                  <a:pt x="99" y="1833"/>
                </a:cubicBezTo>
                <a:cubicBezTo>
                  <a:pt x="127" y="1841"/>
                  <a:pt x="157" y="1833"/>
                  <a:pt x="185" y="1833"/>
                </a:cubicBezTo>
                <a:cubicBezTo>
                  <a:pt x="213" y="1833"/>
                  <a:pt x="257" y="1785"/>
                  <a:pt x="270" y="1833"/>
                </a:cubicBezTo>
                <a:cubicBezTo>
                  <a:pt x="283" y="1881"/>
                  <a:pt x="258" y="2020"/>
                  <a:pt x="265" y="2121"/>
                </a:cubicBezTo>
                <a:cubicBezTo>
                  <a:pt x="272" y="2222"/>
                  <a:pt x="280" y="2388"/>
                  <a:pt x="312" y="2442"/>
                </a:cubicBezTo>
                <a:cubicBezTo>
                  <a:pt x="357" y="2433"/>
                  <a:pt x="232" y="2468"/>
                  <a:pt x="460" y="2447"/>
                </a:cubicBezTo>
                <a:cubicBezTo>
                  <a:pt x="562" y="2441"/>
                  <a:pt x="784" y="2417"/>
                  <a:pt x="927" y="2403"/>
                </a:cubicBezTo>
                <a:cubicBezTo>
                  <a:pt x="1070" y="2389"/>
                  <a:pt x="1195" y="2376"/>
                  <a:pt x="1320" y="2361"/>
                </a:cubicBezTo>
                <a:cubicBezTo>
                  <a:pt x="1445" y="2346"/>
                  <a:pt x="1594" y="2335"/>
                  <a:pt x="1679" y="2313"/>
                </a:cubicBezTo>
                <a:cubicBezTo>
                  <a:pt x="1764" y="2291"/>
                  <a:pt x="1825" y="2262"/>
                  <a:pt x="1833" y="2229"/>
                </a:cubicBezTo>
                <a:cubicBezTo>
                  <a:pt x="1827" y="2172"/>
                  <a:pt x="1806" y="2145"/>
                  <a:pt x="1725" y="2112"/>
                </a:cubicBezTo>
                <a:cubicBezTo>
                  <a:pt x="1593" y="2103"/>
                  <a:pt x="1543" y="2123"/>
                  <a:pt x="1437" y="2133"/>
                </a:cubicBezTo>
                <a:cubicBezTo>
                  <a:pt x="1331" y="2143"/>
                  <a:pt x="1207" y="2169"/>
                  <a:pt x="1089" y="2169"/>
                </a:cubicBezTo>
                <a:cubicBezTo>
                  <a:pt x="971" y="2169"/>
                  <a:pt x="810" y="2164"/>
                  <a:pt x="726" y="2130"/>
                </a:cubicBezTo>
                <a:cubicBezTo>
                  <a:pt x="642" y="2096"/>
                  <a:pt x="604" y="2029"/>
                  <a:pt x="585" y="1962"/>
                </a:cubicBezTo>
                <a:cubicBezTo>
                  <a:pt x="566" y="1895"/>
                  <a:pt x="565" y="1775"/>
                  <a:pt x="614" y="1727"/>
                </a:cubicBezTo>
                <a:cubicBezTo>
                  <a:pt x="663" y="1679"/>
                  <a:pt x="763" y="1682"/>
                  <a:pt x="880" y="1675"/>
                </a:cubicBezTo>
                <a:cubicBezTo>
                  <a:pt x="998" y="1668"/>
                  <a:pt x="1177" y="1687"/>
                  <a:pt x="1319" y="1686"/>
                </a:cubicBezTo>
                <a:cubicBezTo>
                  <a:pt x="1461" y="1685"/>
                  <a:pt x="1656" y="1683"/>
                  <a:pt x="1734" y="1668"/>
                </a:cubicBezTo>
                <a:cubicBezTo>
                  <a:pt x="1812" y="1653"/>
                  <a:pt x="1788" y="1616"/>
                  <a:pt x="1785" y="1599"/>
                </a:cubicBezTo>
                <a:cubicBezTo>
                  <a:pt x="1782" y="1582"/>
                  <a:pt x="1781" y="1563"/>
                  <a:pt x="1716" y="1566"/>
                </a:cubicBezTo>
                <a:cubicBezTo>
                  <a:pt x="1653" y="1569"/>
                  <a:pt x="1507" y="1601"/>
                  <a:pt x="1395" y="1614"/>
                </a:cubicBezTo>
                <a:cubicBezTo>
                  <a:pt x="1283" y="1627"/>
                  <a:pt x="1152" y="1650"/>
                  <a:pt x="1041" y="1647"/>
                </a:cubicBezTo>
                <a:cubicBezTo>
                  <a:pt x="930" y="1644"/>
                  <a:pt x="805" y="1642"/>
                  <a:pt x="726" y="1593"/>
                </a:cubicBezTo>
                <a:cubicBezTo>
                  <a:pt x="570" y="1494"/>
                  <a:pt x="588" y="1449"/>
                  <a:pt x="569" y="1353"/>
                </a:cubicBezTo>
                <a:cubicBezTo>
                  <a:pt x="550" y="1257"/>
                  <a:pt x="569" y="1113"/>
                  <a:pt x="612" y="1017"/>
                </a:cubicBezTo>
                <a:cubicBezTo>
                  <a:pt x="654" y="921"/>
                  <a:pt x="780" y="867"/>
                  <a:pt x="825" y="777"/>
                </a:cubicBezTo>
                <a:cubicBezTo>
                  <a:pt x="870" y="687"/>
                  <a:pt x="889" y="602"/>
                  <a:pt x="882" y="474"/>
                </a:cubicBezTo>
                <a:lnTo>
                  <a:pt x="782" y="9"/>
                </a:lnTo>
                <a:cubicBezTo>
                  <a:pt x="945" y="9"/>
                  <a:pt x="708" y="0"/>
                  <a:pt x="868" y="9"/>
                </a:cubicBezTo>
                <a:cubicBezTo>
                  <a:pt x="868" y="9"/>
                  <a:pt x="888" y="201"/>
                  <a:pt x="953" y="393"/>
                </a:cubicBezTo>
                <a:cubicBezTo>
                  <a:pt x="1041" y="321"/>
                  <a:pt x="1110" y="281"/>
                  <a:pt x="1167" y="297"/>
                </a:cubicBezTo>
                <a:cubicBezTo>
                  <a:pt x="1223" y="313"/>
                  <a:pt x="1276" y="413"/>
                  <a:pt x="1295" y="489"/>
                </a:cubicBezTo>
                <a:cubicBezTo>
                  <a:pt x="1314" y="565"/>
                  <a:pt x="1324" y="677"/>
                  <a:pt x="1284" y="756"/>
                </a:cubicBezTo>
                <a:cubicBezTo>
                  <a:pt x="1244" y="835"/>
                  <a:pt x="1170" y="906"/>
                  <a:pt x="1056" y="963"/>
                </a:cubicBezTo>
                <a:close/>
              </a:path>
            </a:pathLst>
          </a:cu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/>
          <a:p>
            <a:endParaRPr lang="en-GB"/>
          </a:p>
        </p:txBody>
      </p:sp>
      <p:sp>
        <p:nvSpPr>
          <p:cNvPr id="32775" name="Freeform 7"/>
          <p:cNvSpPr>
            <a:spLocks/>
          </p:cNvSpPr>
          <p:nvPr/>
        </p:nvSpPr>
        <p:spPr bwMode="auto">
          <a:xfrm>
            <a:off x="2103438" y="2695575"/>
            <a:ext cx="2779712" cy="2792413"/>
          </a:xfrm>
          <a:custGeom>
            <a:avLst/>
            <a:gdLst>
              <a:gd name="T0" fmla="*/ 969962 w 1751"/>
              <a:gd name="T1" fmla="*/ 153988 h 1759"/>
              <a:gd name="T2" fmla="*/ 779462 w 1751"/>
              <a:gd name="T3" fmla="*/ 425450 h 1759"/>
              <a:gd name="T4" fmla="*/ 717550 w 1751"/>
              <a:gd name="T5" fmla="*/ 739775 h 1759"/>
              <a:gd name="T6" fmla="*/ 850900 w 1751"/>
              <a:gd name="T7" fmla="*/ 992188 h 1759"/>
              <a:gd name="T8" fmla="*/ 1279525 w 1751"/>
              <a:gd name="T9" fmla="*/ 1068388 h 1759"/>
              <a:gd name="T10" fmla="*/ 1822450 w 1751"/>
              <a:gd name="T11" fmla="*/ 1044575 h 1759"/>
              <a:gd name="T12" fmla="*/ 2432050 w 1751"/>
              <a:gd name="T13" fmla="*/ 968375 h 1759"/>
              <a:gd name="T14" fmla="*/ 2635250 w 1751"/>
              <a:gd name="T15" fmla="*/ 1196975 h 1759"/>
              <a:gd name="T16" fmla="*/ 2500312 w 1751"/>
              <a:gd name="T17" fmla="*/ 1425575 h 1759"/>
              <a:gd name="T18" fmla="*/ 1890712 w 1751"/>
              <a:gd name="T19" fmla="*/ 1501775 h 1759"/>
              <a:gd name="T20" fmla="*/ 1203325 w 1751"/>
              <a:gd name="T21" fmla="*/ 1482725 h 1759"/>
              <a:gd name="T22" fmla="*/ 750887 w 1751"/>
              <a:gd name="T23" fmla="*/ 1516063 h 1759"/>
              <a:gd name="T24" fmla="*/ 698500 w 1751"/>
              <a:gd name="T25" fmla="*/ 1701800 h 1759"/>
              <a:gd name="T26" fmla="*/ 827087 w 1751"/>
              <a:gd name="T27" fmla="*/ 1882775 h 1759"/>
              <a:gd name="T28" fmla="*/ 1350962 w 1751"/>
              <a:gd name="T29" fmla="*/ 1949450 h 1759"/>
              <a:gd name="T30" fmla="*/ 1890712 w 1751"/>
              <a:gd name="T31" fmla="*/ 1882775 h 1759"/>
              <a:gd name="T32" fmla="*/ 2500312 w 1751"/>
              <a:gd name="T33" fmla="*/ 1882775 h 1759"/>
              <a:gd name="T34" fmla="*/ 2755900 w 1751"/>
              <a:gd name="T35" fmla="*/ 2149475 h 1759"/>
              <a:gd name="T36" fmla="*/ 2646362 w 1751"/>
              <a:gd name="T37" fmla="*/ 2454275 h 1759"/>
              <a:gd name="T38" fmla="*/ 2297112 w 1751"/>
              <a:gd name="T39" fmla="*/ 2568575 h 1759"/>
              <a:gd name="T40" fmla="*/ 1754187 w 1751"/>
              <a:gd name="T41" fmla="*/ 2644775 h 1759"/>
              <a:gd name="T42" fmla="*/ 1144587 w 1751"/>
              <a:gd name="T43" fmla="*/ 2720975 h 1759"/>
              <a:gd name="T44" fmla="*/ 474662 w 1751"/>
              <a:gd name="T45" fmla="*/ 2787650 h 1759"/>
              <a:gd name="T46" fmla="*/ 146050 w 1751"/>
              <a:gd name="T47" fmla="*/ 2792413 h 1759"/>
              <a:gd name="T48" fmla="*/ 127000 w 1751"/>
              <a:gd name="T49" fmla="*/ 2544763 h 1759"/>
              <a:gd name="T50" fmla="*/ 361950 w 1751"/>
              <a:gd name="T51" fmla="*/ 2552700 h 1759"/>
              <a:gd name="T52" fmla="*/ 1103312 w 1751"/>
              <a:gd name="T53" fmla="*/ 2482850 h 1759"/>
              <a:gd name="T54" fmla="*/ 1727200 w 1751"/>
              <a:gd name="T55" fmla="*/ 2416175 h 1759"/>
              <a:gd name="T56" fmla="*/ 2297112 w 1751"/>
              <a:gd name="T57" fmla="*/ 2339975 h 1759"/>
              <a:gd name="T58" fmla="*/ 2541587 w 1751"/>
              <a:gd name="T59" fmla="*/ 2206625 h 1759"/>
              <a:gd name="T60" fmla="*/ 2370137 w 1751"/>
              <a:gd name="T61" fmla="*/ 2020888 h 1759"/>
              <a:gd name="T62" fmla="*/ 1912937 w 1751"/>
              <a:gd name="T63" fmla="*/ 2054225 h 1759"/>
              <a:gd name="T64" fmla="*/ 1360487 w 1751"/>
              <a:gd name="T65" fmla="*/ 2111375 h 1759"/>
              <a:gd name="T66" fmla="*/ 784225 w 1751"/>
              <a:gd name="T67" fmla="*/ 2049463 h 1759"/>
              <a:gd name="T68" fmla="*/ 560387 w 1751"/>
              <a:gd name="T69" fmla="*/ 1782763 h 1759"/>
              <a:gd name="T70" fmla="*/ 606425 w 1751"/>
              <a:gd name="T71" fmla="*/ 1409700 h 1759"/>
              <a:gd name="T72" fmla="*/ 1028700 w 1751"/>
              <a:gd name="T73" fmla="*/ 1327150 h 1759"/>
              <a:gd name="T74" fmla="*/ 1725612 w 1751"/>
              <a:gd name="T75" fmla="*/ 1344613 h 1759"/>
              <a:gd name="T76" fmla="*/ 2384425 w 1751"/>
              <a:gd name="T77" fmla="*/ 1316038 h 1759"/>
              <a:gd name="T78" fmla="*/ 2465387 w 1751"/>
              <a:gd name="T79" fmla="*/ 1206500 h 1759"/>
              <a:gd name="T80" fmla="*/ 2355850 w 1751"/>
              <a:gd name="T81" fmla="*/ 1154113 h 1759"/>
              <a:gd name="T82" fmla="*/ 1846262 w 1751"/>
              <a:gd name="T83" fmla="*/ 1230313 h 1759"/>
              <a:gd name="T84" fmla="*/ 1284287 w 1751"/>
              <a:gd name="T85" fmla="*/ 1282700 h 1759"/>
              <a:gd name="T86" fmla="*/ 784225 w 1751"/>
              <a:gd name="T87" fmla="*/ 1196975 h 1759"/>
              <a:gd name="T88" fmla="*/ 534987 w 1751"/>
              <a:gd name="T89" fmla="*/ 815975 h 1759"/>
              <a:gd name="T90" fmla="*/ 603250 w 1751"/>
              <a:gd name="T91" fmla="*/ 282575 h 1759"/>
              <a:gd name="T92" fmla="*/ 811212 w 1751"/>
              <a:gd name="T93" fmla="*/ 0 h 1759"/>
              <a:gd name="T94" fmla="*/ 969962 w 1751"/>
              <a:gd name="T95" fmla="*/ 153988 h 1759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1751"/>
              <a:gd name="T145" fmla="*/ 0 h 1759"/>
              <a:gd name="T146" fmla="*/ 1751 w 1751"/>
              <a:gd name="T147" fmla="*/ 1759 h 1759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1751" h="1759">
                <a:moveTo>
                  <a:pt x="611" y="97"/>
                </a:moveTo>
                <a:cubicBezTo>
                  <a:pt x="594" y="152"/>
                  <a:pt x="517" y="207"/>
                  <a:pt x="491" y="268"/>
                </a:cubicBezTo>
                <a:cubicBezTo>
                  <a:pt x="465" y="329"/>
                  <a:pt x="445" y="406"/>
                  <a:pt x="452" y="466"/>
                </a:cubicBezTo>
                <a:cubicBezTo>
                  <a:pt x="459" y="526"/>
                  <a:pt x="477" y="590"/>
                  <a:pt x="536" y="625"/>
                </a:cubicBezTo>
                <a:cubicBezTo>
                  <a:pt x="595" y="660"/>
                  <a:pt x="704" y="668"/>
                  <a:pt x="806" y="673"/>
                </a:cubicBezTo>
                <a:cubicBezTo>
                  <a:pt x="908" y="678"/>
                  <a:pt x="1027" y="668"/>
                  <a:pt x="1148" y="658"/>
                </a:cubicBezTo>
                <a:cubicBezTo>
                  <a:pt x="1269" y="648"/>
                  <a:pt x="1447" y="594"/>
                  <a:pt x="1532" y="610"/>
                </a:cubicBezTo>
                <a:cubicBezTo>
                  <a:pt x="1617" y="626"/>
                  <a:pt x="1653" y="706"/>
                  <a:pt x="1660" y="754"/>
                </a:cubicBezTo>
                <a:cubicBezTo>
                  <a:pt x="1667" y="802"/>
                  <a:pt x="1653" y="866"/>
                  <a:pt x="1575" y="898"/>
                </a:cubicBezTo>
                <a:cubicBezTo>
                  <a:pt x="1496" y="930"/>
                  <a:pt x="1327" y="940"/>
                  <a:pt x="1191" y="946"/>
                </a:cubicBezTo>
                <a:cubicBezTo>
                  <a:pt x="1055" y="952"/>
                  <a:pt x="872" y="937"/>
                  <a:pt x="758" y="934"/>
                </a:cubicBezTo>
                <a:cubicBezTo>
                  <a:pt x="623" y="928"/>
                  <a:pt x="545" y="934"/>
                  <a:pt x="473" y="955"/>
                </a:cubicBezTo>
                <a:cubicBezTo>
                  <a:pt x="434" y="1009"/>
                  <a:pt x="446" y="1009"/>
                  <a:pt x="440" y="1072"/>
                </a:cubicBezTo>
                <a:cubicBezTo>
                  <a:pt x="446" y="1111"/>
                  <a:pt x="453" y="1160"/>
                  <a:pt x="521" y="1186"/>
                </a:cubicBezTo>
                <a:cubicBezTo>
                  <a:pt x="589" y="1212"/>
                  <a:pt x="739" y="1228"/>
                  <a:pt x="851" y="1228"/>
                </a:cubicBezTo>
                <a:cubicBezTo>
                  <a:pt x="963" y="1228"/>
                  <a:pt x="1070" y="1193"/>
                  <a:pt x="1191" y="1186"/>
                </a:cubicBezTo>
                <a:cubicBezTo>
                  <a:pt x="1312" y="1179"/>
                  <a:pt x="1484" y="1158"/>
                  <a:pt x="1575" y="1186"/>
                </a:cubicBezTo>
                <a:cubicBezTo>
                  <a:pt x="1666" y="1214"/>
                  <a:pt x="1721" y="1270"/>
                  <a:pt x="1736" y="1354"/>
                </a:cubicBezTo>
                <a:cubicBezTo>
                  <a:pt x="1751" y="1414"/>
                  <a:pt x="1718" y="1498"/>
                  <a:pt x="1667" y="1546"/>
                </a:cubicBezTo>
                <a:cubicBezTo>
                  <a:pt x="1604" y="1585"/>
                  <a:pt x="1540" y="1598"/>
                  <a:pt x="1447" y="1618"/>
                </a:cubicBezTo>
                <a:cubicBezTo>
                  <a:pt x="1354" y="1638"/>
                  <a:pt x="1226" y="1650"/>
                  <a:pt x="1105" y="1666"/>
                </a:cubicBezTo>
                <a:cubicBezTo>
                  <a:pt x="984" y="1682"/>
                  <a:pt x="855" y="1699"/>
                  <a:pt x="721" y="1714"/>
                </a:cubicBezTo>
                <a:cubicBezTo>
                  <a:pt x="587" y="1729"/>
                  <a:pt x="404" y="1749"/>
                  <a:pt x="299" y="1756"/>
                </a:cubicBezTo>
                <a:cubicBezTo>
                  <a:pt x="196" y="1744"/>
                  <a:pt x="149" y="1741"/>
                  <a:pt x="92" y="1759"/>
                </a:cubicBezTo>
                <a:cubicBezTo>
                  <a:pt x="56" y="1734"/>
                  <a:pt x="57" y="1628"/>
                  <a:pt x="80" y="1603"/>
                </a:cubicBezTo>
                <a:cubicBezTo>
                  <a:pt x="125" y="1594"/>
                  <a:pt x="0" y="1629"/>
                  <a:pt x="228" y="1608"/>
                </a:cubicBezTo>
                <a:cubicBezTo>
                  <a:pt x="330" y="1602"/>
                  <a:pt x="552" y="1578"/>
                  <a:pt x="695" y="1564"/>
                </a:cubicBezTo>
                <a:cubicBezTo>
                  <a:pt x="838" y="1550"/>
                  <a:pt x="963" y="1537"/>
                  <a:pt x="1088" y="1522"/>
                </a:cubicBezTo>
                <a:cubicBezTo>
                  <a:pt x="1213" y="1507"/>
                  <a:pt x="1362" y="1496"/>
                  <a:pt x="1447" y="1474"/>
                </a:cubicBezTo>
                <a:cubicBezTo>
                  <a:pt x="1532" y="1452"/>
                  <a:pt x="1593" y="1423"/>
                  <a:pt x="1601" y="1390"/>
                </a:cubicBezTo>
                <a:cubicBezTo>
                  <a:pt x="1595" y="1333"/>
                  <a:pt x="1574" y="1306"/>
                  <a:pt x="1493" y="1273"/>
                </a:cubicBezTo>
                <a:cubicBezTo>
                  <a:pt x="1361" y="1264"/>
                  <a:pt x="1311" y="1284"/>
                  <a:pt x="1205" y="1294"/>
                </a:cubicBezTo>
                <a:cubicBezTo>
                  <a:pt x="1099" y="1304"/>
                  <a:pt x="975" y="1330"/>
                  <a:pt x="857" y="1330"/>
                </a:cubicBezTo>
                <a:cubicBezTo>
                  <a:pt x="739" y="1330"/>
                  <a:pt x="578" y="1325"/>
                  <a:pt x="494" y="1291"/>
                </a:cubicBezTo>
                <a:cubicBezTo>
                  <a:pt x="410" y="1257"/>
                  <a:pt x="372" y="1190"/>
                  <a:pt x="353" y="1123"/>
                </a:cubicBezTo>
                <a:cubicBezTo>
                  <a:pt x="334" y="1056"/>
                  <a:pt x="333" y="936"/>
                  <a:pt x="382" y="888"/>
                </a:cubicBezTo>
                <a:cubicBezTo>
                  <a:pt x="431" y="840"/>
                  <a:pt x="531" y="843"/>
                  <a:pt x="648" y="836"/>
                </a:cubicBezTo>
                <a:cubicBezTo>
                  <a:pt x="766" y="829"/>
                  <a:pt x="945" y="848"/>
                  <a:pt x="1087" y="847"/>
                </a:cubicBezTo>
                <a:cubicBezTo>
                  <a:pt x="1229" y="846"/>
                  <a:pt x="1424" y="844"/>
                  <a:pt x="1502" y="829"/>
                </a:cubicBezTo>
                <a:cubicBezTo>
                  <a:pt x="1580" y="814"/>
                  <a:pt x="1556" y="777"/>
                  <a:pt x="1553" y="760"/>
                </a:cubicBezTo>
                <a:cubicBezTo>
                  <a:pt x="1550" y="743"/>
                  <a:pt x="1549" y="724"/>
                  <a:pt x="1484" y="727"/>
                </a:cubicBezTo>
                <a:cubicBezTo>
                  <a:pt x="1421" y="730"/>
                  <a:pt x="1275" y="762"/>
                  <a:pt x="1163" y="775"/>
                </a:cubicBezTo>
                <a:cubicBezTo>
                  <a:pt x="1051" y="788"/>
                  <a:pt x="920" y="811"/>
                  <a:pt x="809" y="808"/>
                </a:cubicBezTo>
                <a:cubicBezTo>
                  <a:pt x="698" y="805"/>
                  <a:pt x="573" y="803"/>
                  <a:pt x="494" y="754"/>
                </a:cubicBezTo>
                <a:cubicBezTo>
                  <a:pt x="338" y="655"/>
                  <a:pt x="356" y="610"/>
                  <a:pt x="337" y="514"/>
                </a:cubicBezTo>
                <a:cubicBezTo>
                  <a:pt x="318" y="418"/>
                  <a:pt x="351" y="264"/>
                  <a:pt x="380" y="178"/>
                </a:cubicBezTo>
                <a:cubicBezTo>
                  <a:pt x="409" y="92"/>
                  <a:pt x="427" y="90"/>
                  <a:pt x="511" y="0"/>
                </a:cubicBezTo>
                <a:cubicBezTo>
                  <a:pt x="559" y="24"/>
                  <a:pt x="590" y="77"/>
                  <a:pt x="611" y="97"/>
                </a:cubicBezTo>
                <a:close/>
              </a:path>
            </a:pathLst>
          </a:custGeom>
          <a:solidFill>
            <a:srgbClr val="FF996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/>
          <a:p>
            <a:endParaRPr lang="en-GB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2709863" y="2962275"/>
            <a:ext cx="1965325" cy="2362200"/>
            <a:chOff x="1707" y="1866"/>
            <a:chExt cx="1238" cy="1488"/>
          </a:xfrm>
        </p:grpSpPr>
        <p:sp>
          <p:nvSpPr>
            <p:cNvPr id="32778" name="Oval 9"/>
            <p:cNvSpPr>
              <a:spLocks noChangeArrowheads="1"/>
            </p:cNvSpPr>
            <p:nvPr/>
          </p:nvSpPr>
          <p:spPr bwMode="auto">
            <a:xfrm>
              <a:off x="1793" y="2298"/>
              <a:ext cx="42" cy="48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32779" name="Oval 10"/>
            <p:cNvSpPr>
              <a:spLocks noChangeArrowheads="1"/>
            </p:cNvSpPr>
            <p:nvPr/>
          </p:nvSpPr>
          <p:spPr bwMode="auto">
            <a:xfrm>
              <a:off x="2305" y="2562"/>
              <a:ext cx="42" cy="48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32780" name="Oval 11"/>
            <p:cNvSpPr>
              <a:spLocks noChangeArrowheads="1"/>
            </p:cNvSpPr>
            <p:nvPr/>
          </p:nvSpPr>
          <p:spPr bwMode="auto">
            <a:xfrm>
              <a:off x="1793" y="2562"/>
              <a:ext cx="42" cy="48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32781" name="Oval 12"/>
            <p:cNvSpPr>
              <a:spLocks noChangeArrowheads="1"/>
            </p:cNvSpPr>
            <p:nvPr/>
          </p:nvSpPr>
          <p:spPr bwMode="auto">
            <a:xfrm>
              <a:off x="2646" y="2394"/>
              <a:ext cx="43" cy="48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32782" name="Oval 13"/>
            <p:cNvSpPr>
              <a:spLocks noChangeArrowheads="1"/>
            </p:cNvSpPr>
            <p:nvPr/>
          </p:nvSpPr>
          <p:spPr bwMode="auto">
            <a:xfrm>
              <a:off x="1750" y="1866"/>
              <a:ext cx="43" cy="48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32783" name="Oval 14"/>
            <p:cNvSpPr>
              <a:spLocks noChangeArrowheads="1"/>
            </p:cNvSpPr>
            <p:nvPr/>
          </p:nvSpPr>
          <p:spPr bwMode="auto">
            <a:xfrm>
              <a:off x="1707" y="2010"/>
              <a:ext cx="43" cy="48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32784" name="Oval 15"/>
            <p:cNvSpPr>
              <a:spLocks noChangeArrowheads="1"/>
            </p:cNvSpPr>
            <p:nvPr/>
          </p:nvSpPr>
          <p:spPr bwMode="auto">
            <a:xfrm>
              <a:off x="2006" y="2442"/>
              <a:ext cx="43" cy="48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32785" name="Oval 16"/>
            <p:cNvSpPr>
              <a:spLocks noChangeArrowheads="1"/>
            </p:cNvSpPr>
            <p:nvPr/>
          </p:nvSpPr>
          <p:spPr bwMode="auto">
            <a:xfrm>
              <a:off x="1707" y="2202"/>
              <a:ext cx="43" cy="48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32786" name="Oval 17"/>
            <p:cNvSpPr>
              <a:spLocks noChangeArrowheads="1"/>
            </p:cNvSpPr>
            <p:nvPr/>
          </p:nvSpPr>
          <p:spPr bwMode="auto">
            <a:xfrm>
              <a:off x="2305" y="2406"/>
              <a:ext cx="42" cy="48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32787" name="Oval 18"/>
            <p:cNvSpPr>
              <a:spLocks noChangeArrowheads="1"/>
            </p:cNvSpPr>
            <p:nvPr/>
          </p:nvSpPr>
          <p:spPr bwMode="auto">
            <a:xfrm>
              <a:off x="1707" y="2826"/>
              <a:ext cx="43" cy="48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32788" name="Oval 19"/>
            <p:cNvSpPr>
              <a:spLocks noChangeArrowheads="1"/>
            </p:cNvSpPr>
            <p:nvPr/>
          </p:nvSpPr>
          <p:spPr bwMode="auto">
            <a:xfrm>
              <a:off x="1793" y="2922"/>
              <a:ext cx="42" cy="48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32789" name="Oval 20"/>
            <p:cNvSpPr>
              <a:spLocks noChangeArrowheads="1"/>
            </p:cNvSpPr>
            <p:nvPr/>
          </p:nvSpPr>
          <p:spPr bwMode="auto">
            <a:xfrm>
              <a:off x="1963" y="2922"/>
              <a:ext cx="43" cy="48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32790" name="Oval 21"/>
            <p:cNvSpPr>
              <a:spLocks noChangeArrowheads="1"/>
            </p:cNvSpPr>
            <p:nvPr/>
          </p:nvSpPr>
          <p:spPr bwMode="auto">
            <a:xfrm>
              <a:off x="2134" y="2562"/>
              <a:ext cx="43" cy="48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32791" name="Oval 22"/>
            <p:cNvSpPr>
              <a:spLocks noChangeArrowheads="1"/>
            </p:cNvSpPr>
            <p:nvPr/>
          </p:nvSpPr>
          <p:spPr bwMode="auto">
            <a:xfrm>
              <a:off x="2603" y="2538"/>
              <a:ext cx="43" cy="48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32792" name="Oval 23"/>
            <p:cNvSpPr>
              <a:spLocks noChangeArrowheads="1"/>
            </p:cNvSpPr>
            <p:nvPr/>
          </p:nvSpPr>
          <p:spPr bwMode="auto">
            <a:xfrm>
              <a:off x="2134" y="3306"/>
              <a:ext cx="43" cy="48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32793" name="Oval 24"/>
            <p:cNvSpPr>
              <a:spLocks noChangeArrowheads="1"/>
            </p:cNvSpPr>
            <p:nvPr/>
          </p:nvSpPr>
          <p:spPr bwMode="auto">
            <a:xfrm>
              <a:off x="2518" y="3210"/>
              <a:ext cx="43" cy="48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32794" name="Oval 25"/>
            <p:cNvSpPr>
              <a:spLocks noChangeArrowheads="1"/>
            </p:cNvSpPr>
            <p:nvPr/>
          </p:nvSpPr>
          <p:spPr bwMode="auto">
            <a:xfrm>
              <a:off x="2433" y="2922"/>
              <a:ext cx="42" cy="48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32795" name="Oval 26"/>
            <p:cNvSpPr>
              <a:spLocks noChangeArrowheads="1"/>
            </p:cNvSpPr>
            <p:nvPr/>
          </p:nvSpPr>
          <p:spPr bwMode="auto">
            <a:xfrm>
              <a:off x="2817" y="3210"/>
              <a:ext cx="42" cy="48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32796" name="Oval 27"/>
            <p:cNvSpPr>
              <a:spLocks noChangeArrowheads="1"/>
            </p:cNvSpPr>
            <p:nvPr/>
          </p:nvSpPr>
          <p:spPr bwMode="auto">
            <a:xfrm>
              <a:off x="2902" y="2442"/>
              <a:ext cx="43" cy="48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</p:grpSp>
      <p:sp>
        <p:nvSpPr>
          <p:cNvPr id="32777" name="Text Box 28"/>
          <p:cNvSpPr txBox="1">
            <a:spLocks noChangeArrowheads="1"/>
          </p:cNvSpPr>
          <p:nvPr/>
        </p:nvSpPr>
        <p:spPr bwMode="auto">
          <a:xfrm>
            <a:off x="4879975" y="1600200"/>
            <a:ext cx="3860800" cy="315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>
              <a:spcBef>
                <a:spcPct val="20000"/>
              </a:spcBef>
              <a:spcAft>
                <a:spcPct val="30000"/>
              </a:spcAft>
              <a:buClr>
                <a:srgbClr val="FF33CC"/>
              </a:buClr>
              <a:buSzPct val="100000"/>
              <a:buFont typeface="Wingdings" pitchFamily="2" charset="2"/>
              <a:buNone/>
            </a:pPr>
            <a:r>
              <a:rPr lang="en-GB" sz="1800" b="1">
                <a:solidFill>
                  <a:srgbClr val="BCB7A6"/>
                </a:solidFill>
                <a:latin typeface="Arial" charset="0"/>
              </a:rPr>
              <a:t>Hepatic synthesis from cholesterol</a:t>
            </a:r>
          </a:p>
          <a:p>
            <a:pPr algn="l">
              <a:spcBef>
                <a:spcPct val="20000"/>
              </a:spcBef>
              <a:spcAft>
                <a:spcPct val="30000"/>
              </a:spcAft>
              <a:buClr>
                <a:srgbClr val="FF33CC"/>
              </a:buClr>
              <a:buSzPct val="100000"/>
              <a:buFont typeface="Wingdings" pitchFamily="2" charset="2"/>
              <a:buNone/>
            </a:pPr>
            <a:r>
              <a:rPr lang="en-GB" sz="1800" b="1">
                <a:solidFill>
                  <a:srgbClr val="BCB7A6"/>
                </a:solidFill>
                <a:latin typeface="Arial" charset="0"/>
              </a:rPr>
              <a:t>Conjugated with glycine or taurine</a:t>
            </a:r>
          </a:p>
          <a:p>
            <a:pPr algn="l">
              <a:spcBef>
                <a:spcPct val="20000"/>
              </a:spcBef>
              <a:spcAft>
                <a:spcPct val="30000"/>
              </a:spcAft>
              <a:buClr>
                <a:srgbClr val="FF33CC"/>
              </a:buClr>
              <a:buSzPct val="100000"/>
              <a:buFont typeface="Wingdings" pitchFamily="2" charset="2"/>
              <a:buNone/>
            </a:pPr>
            <a:r>
              <a:rPr lang="en-GB" sz="1800" b="1">
                <a:solidFill>
                  <a:srgbClr val="BCB7A6"/>
                </a:solidFill>
                <a:latin typeface="Arial" charset="0"/>
              </a:rPr>
              <a:t>Secreted via biliary tree into intestine</a:t>
            </a:r>
          </a:p>
          <a:p>
            <a:pPr algn="l">
              <a:spcBef>
                <a:spcPct val="20000"/>
              </a:spcBef>
              <a:spcAft>
                <a:spcPct val="30000"/>
              </a:spcAft>
              <a:buClr>
                <a:srgbClr val="FF33CC"/>
              </a:buClr>
              <a:buSzPct val="100000"/>
              <a:buFont typeface="Wingdings" pitchFamily="2" charset="2"/>
              <a:buNone/>
            </a:pPr>
            <a:r>
              <a:rPr lang="en-GB" sz="1800" b="1">
                <a:solidFill>
                  <a:schemeClr val="tx2"/>
                </a:solidFill>
                <a:latin typeface="Arial" charset="0"/>
              </a:rPr>
              <a:t>Solubilise lipids in micelles for absorption</a:t>
            </a:r>
          </a:p>
          <a:p>
            <a:pPr>
              <a:spcBef>
                <a:spcPct val="50000"/>
              </a:spcBef>
              <a:spcAft>
                <a:spcPct val="50000"/>
              </a:spcAft>
              <a:buClr>
                <a:srgbClr val="FF33CC"/>
              </a:buClr>
              <a:buSzPct val="100000"/>
              <a:buFont typeface="Wingdings" pitchFamily="2" charset="2"/>
              <a:buChar char="n"/>
            </a:pPr>
            <a:endParaRPr lang="en-GB" sz="1600">
              <a:solidFill>
                <a:schemeClr val="tx2"/>
              </a:solidFill>
              <a:latin typeface="Arial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Freeform 2"/>
          <p:cNvSpPr>
            <a:spLocks/>
          </p:cNvSpPr>
          <p:nvPr/>
        </p:nvSpPr>
        <p:spPr bwMode="auto">
          <a:xfrm>
            <a:off x="1619250" y="2241550"/>
            <a:ext cx="2090738" cy="3046413"/>
          </a:xfrm>
          <a:custGeom>
            <a:avLst/>
            <a:gdLst>
              <a:gd name="T0" fmla="*/ 2090738 w 1317"/>
              <a:gd name="T1" fmla="*/ 2892425 h 1919"/>
              <a:gd name="T2" fmla="*/ 1090613 w 1317"/>
              <a:gd name="T3" fmla="*/ 2635250 h 1919"/>
              <a:gd name="T4" fmla="*/ 590550 w 1317"/>
              <a:gd name="T5" fmla="*/ 1597025 h 1919"/>
              <a:gd name="T6" fmla="*/ 681038 w 1317"/>
              <a:gd name="T7" fmla="*/ 368300 h 1919"/>
              <a:gd name="T8" fmla="*/ 682625 w 1317"/>
              <a:gd name="T9" fmla="*/ 196850 h 1919"/>
              <a:gd name="T10" fmla="*/ 685800 w 1317"/>
              <a:gd name="T11" fmla="*/ 49213 h 1919"/>
              <a:gd name="T12" fmla="*/ 638175 w 1317"/>
              <a:gd name="T13" fmla="*/ 63500 h 1919"/>
              <a:gd name="T14" fmla="*/ 609600 w 1317"/>
              <a:gd name="T15" fmla="*/ 434975 h 1919"/>
              <a:gd name="T16" fmla="*/ 304800 w 1317"/>
              <a:gd name="T17" fmla="*/ 315913 h 1919"/>
              <a:gd name="T18" fmla="*/ 47625 w 1317"/>
              <a:gd name="T19" fmla="*/ 182563 h 1919"/>
              <a:gd name="T20" fmla="*/ 33338 w 1317"/>
              <a:gd name="T21" fmla="*/ 211138 h 1919"/>
              <a:gd name="T22" fmla="*/ 252413 w 1317"/>
              <a:gd name="T23" fmla="*/ 349250 h 1919"/>
              <a:gd name="T24" fmla="*/ 571500 w 1317"/>
              <a:gd name="T25" fmla="*/ 582613 h 1919"/>
              <a:gd name="T26" fmla="*/ 476250 w 1317"/>
              <a:gd name="T27" fmla="*/ 1563688 h 1919"/>
              <a:gd name="T28" fmla="*/ 704850 w 1317"/>
              <a:gd name="T29" fmla="*/ 2325688 h 1919"/>
              <a:gd name="T30" fmla="*/ 776288 w 1317"/>
              <a:gd name="T31" fmla="*/ 3016250 h 1919"/>
              <a:gd name="T32" fmla="*/ 857250 w 1317"/>
              <a:gd name="T33" fmla="*/ 2997200 h 1919"/>
              <a:gd name="T34" fmla="*/ 781050 w 1317"/>
              <a:gd name="T35" fmla="*/ 2397125 h 1919"/>
              <a:gd name="T36" fmla="*/ 1014413 w 1317"/>
              <a:gd name="T37" fmla="*/ 2806700 h 1919"/>
              <a:gd name="T38" fmla="*/ 1114425 w 1317"/>
              <a:gd name="T39" fmla="*/ 2987675 h 1919"/>
              <a:gd name="T40" fmla="*/ 1195388 w 1317"/>
              <a:gd name="T41" fmla="*/ 2982913 h 1919"/>
              <a:gd name="T42" fmla="*/ 971550 w 1317"/>
              <a:gd name="T43" fmla="*/ 2606675 h 1919"/>
              <a:gd name="T44" fmla="*/ 1257300 w 1317"/>
              <a:gd name="T45" fmla="*/ 2801938 h 1919"/>
              <a:gd name="T46" fmla="*/ 1795463 w 1317"/>
              <a:gd name="T47" fmla="*/ 2930525 h 1919"/>
              <a:gd name="T48" fmla="*/ 2090738 w 1317"/>
              <a:gd name="T49" fmla="*/ 2892425 h 1919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1317"/>
              <a:gd name="T76" fmla="*/ 0 h 1919"/>
              <a:gd name="T77" fmla="*/ 1317 w 1317"/>
              <a:gd name="T78" fmla="*/ 1919 h 1919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1317" h="1919">
                <a:moveTo>
                  <a:pt x="1317" y="1822"/>
                </a:moveTo>
                <a:cubicBezTo>
                  <a:pt x="1179" y="1807"/>
                  <a:pt x="844" y="1796"/>
                  <a:pt x="687" y="1660"/>
                </a:cubicBezTo>
                <a:cubicBezTo>
                  <a:pt x="530" y="1524"/>
                  <a:pt x="415" y="1244"/>
                  <a:pt x="372" y="1006"/>
                </a:cubicBezTo>
                <a:cubicBezTo>
                  <a:pt x="328" y="766"/>
                  <a:pt x="419" y="379"/>
                  <a:pt x="429" y="232"/>
                </a:cubicBezTo>
                <a:cubicBezTo>
                  <a:pt x="439" y="85"/>
                  <a:pt x="430" y="157"/>
                  <a:pt x="430" y="124"/>
                </a:cubicBezTo>
                <a:cubicBezTo>
                  <a:pt x="430" y="91"/>
                  <a:pt x="437" y="45"/>
                  <a:pt x="432" y="31"/>
                </a:cubicBezTo>
                <a:cubicBezTo>
                  <a:pt x="432" y="31"/>
                  <a:pt x="410" y="0"/>
                  <a:pt x="402" y="40"/>
                </a:cubicBezTo>
                <a:cubicBezTo>
                  <a:pt x="390" y="142"/>
                  <a:pt x="390" y="163"/>
                  <a:pt x="384" y="274"/>
                </a:cubicBezTo>
                <a:cubicBezTo>
                  <a:pt x="306" y="244"/>
                  <a:pt x="251" y="225"/>
                  <a:pt x="192" y="199"/>
                </a:cubicBezTo>
                <a:cubicBezTo>
                  <a:pt x="133" y="173"/>
                  <a:pt x="59" y="126"/>
                  <a:pt x="30" y="115"/>
                </a:cubicBezTo>
                <a:cubicBezTo>
                  <a:pt x="1" y="104"/>
                  <a:pt x="0" y="116"/>
                  <a:pt x="21" y="133"/>
                </a:cubicBezTo>
                <a:cubicBezTo>
                  <a:pt x="42" y="150"/>
                  <a:pt x="103" y="181"/>
                  <a:pt x="159" y="220"/>
                </a:cubicBezTo>
                <a:cubicBezTo>
                  <a:pt x="215" y="259"/>
                  <a:pt x="294" y="259"/>
                  <a:pt x="360" y="367"/>
                </a:cubicBezTo>
                <a:cubicBezTo>
                  <a:pt x="333" y="580"/>
                  <a:pt x="288" y="802"/>
                  <a:pt x="300" y="985"/>
                </a:cubicBezTo>
                <a:cubicBezTo>
                  <a:pt x="333" y="1222"/>
                  <a:pt x="405" y="1309"/>
                  <a:pt x="444" y="1465"/>
                </a:cubicBezTo>
                <a:cubicBezTo>
                  <a:pt x="462" y="1612"/>
                  <a:pt x="473" y="1830"/>
                  <a:pt x="489" y="1900"/>
                </a:cubicBezTo>
                <a:cubicBezTo>
                  <a:pt x="535" y="1885"/>
                  <a:pt x="492" y="1888"/>
                  <a:pt x="540" y="1888"/>
                </a:cubicBezTo>
                <a:cubicBezTo>
                  <a:pt x="495" y="1696"/>
                  <a:pt x="477" y="1630"/>
                  <a:pt x="492" y="1510"/>
                </a:cubicBezTo>
                <a:cubicBezTo>
                  <a:pt x="558" y="1576"/>
                  <a:pt x="604" y="1706"/>
                  <a:pt x="639" y="1768"/>
                </a:cubicBezTo>
                <a:cubicBezTo>
                  <a:pt x="674" y="1830"/>
                  <a:pt x="683" y="1864"/>
                  <a:pt x="702" y="1882"/>
                </a:cubicBezTo>
                <a:cubicBezTo>
                  <a:pt x="721" y="1900"/>
                  <a:pt x="768" y="1919"/>
                  <a:pt x="753" y="1879"/>
                </a:cubicBezTo>
                <a:cubicBezTo>
                  <a:pt x="738" y="1839"/>
                  <a:pt x="606" y="1661"/>
                  <a:pt x="612" y="1642"/>
                </a:cubicBezTo>
                <a:cubicBezTo>
                  <a:pt x="622" y="1622"/>
                  <a:pt x="706" y="1731"/>
                  <a:pt x="792" y="1765"/>
                </a:cubicBezTo>
                <a:cubicBezTo>
                  <a:pt x="878" y="1799"/>
                  <a:pt x="1044" y="1837"/>
                  <a:pt x="1131" y="1846"/>
                </a:cubicBezTo>
                <a:cubicBezTo>
                  <a:pt x="1230" y="1840"/>
                  <a:pt x="1125" y="1846"/>
                  <a:pt x="1317" y="1822"/>
                </a:cubicBezTo>
                <a:close/>
              </a:path>
            </a:pathLst>
          </a:custGeom>
          <a:solidFill>
            <a:srgbClr val="FF9999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92075" tIns="46038" rIns="92075" bIns="46038" anchor="ctr"/>
          <a:lstStyle/>
          <a:p>
            <a:endParaRPr lang="en-GB"/>
          </a:p>
        </p:txBody>
      </p:sp>
      <p:sp>
        <p:nvSpPr>
          <p:cNvPr id="33795" name="Freeform 3"/>
          <p:cNvSpPr>
            <a:spLocks/>
          </p:cNvSpPr>
          <p:nvPr/>
        </p:nvSpPr>
        <p:spPr bwMode="auto">
          <a:xfrm>
            <a:off x="676275" y="1368425"/>
            <a:ext cx="2327275" cy="1566863"/>
          </a:xfrm>
          <a:custGeom>
            <a:avLst/>
            <a:gdLst>
              <a:gd name="T0" fmla="*/ 200025 w 1466"/>
              <a:gd name="T1" fmla="*/ 1444625 h 987"/>
              <a:gd name="T2" fmla="*/ 6350 w 1466"/>
              <a:gd name="T3" fmla="*/ 663575 h 987"/>
              <a:gd name="T4" fmla="*/ 238125 w 1466"/>
              <a:gd name="T5" fmla="*/ 220663 h 987"/>
              <a:gd name="T6" fmla="*/ 730250 w 1466"/>
              <a:gd name="T7" fmla="*/ 57150 h 987"/>
              <a:gd name="T8" fmla="*/ 1296988 w 1466"/>
              <a:gd name="T9" fmla="*/ 25400 h 987"/>
              <a:gd name="T10" fmla="*/ 2139950 w 1466"/>
              <a:gd name="T11" fmla="*/ 214313 h 987"/>
              <a:gd name="T12" fmla="*/ 2038350 w 1466"/>
              <a:gd name="T13" fmla="*/ 736600 h 987"/>
              <a:gd name="T14" fmla="*/ 1689100 w 1466"/>
              <a:gd name="T15" fmla="*/ 906463 h 987"/>
              <a:gd name="T16" fmla="*/ 1355725 w 1466"/>
              <a:gd name="T17" fmla="*/ 971550 h 987"/>
              <a:gd name="T18" fmla="*/ 1035050 w 1466"/>
              <a:gd name="T19" fmla="*/ 1020763 h 987"/>
              <a:gd name="T20" fmla="*/ 862013 w 1466"/>
              <a:gd name="T21" fmla="*/ 1200150 h 987"/>
              <a:gd name="T22" fmla="*/ 650875 w 1466"/>
              <a:gd name="T23" fmla="*/ 1444625 h 987"/>
              <a:gd name="T24" fmla="*/ 200025 w 1466"/>
              <a:gd name="T25" fmla="*/ 1444625 h 98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466"/>
              <a:gd name="T40" fmla="*/ 0 h 987"/>
              <a:gd name="T41" fmla="*/ 1466 w 1466"/>
              <a:gd name="T42" fmla="*/ 987 h 98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466" h="987">
                <a:moveTo>
                  <a:pt x="126" y="910"/>
                </a:moveTo>
                <a:cubicBezTo>
                  <a:pt x="48" y="833"/>
                  <a:pt x="0" y="546"/>
                  <a:pt x="4" y="418"/>
                </a:cubicBezTo>
                <a:cubicBezTo>
                  <a:pt x="8" y="290"/>
                  <a:pt x="75" y="225"/>
                  <a:pt x="150" y="139"/>
                </a:cubicBezTo>
                <a:cubicBezTo>
                  <a:pt x="243" y="60"/>
                  <a:pt x="333" y="45"/>
                  <a:pt x="460" y="36"/>
                </a:cubicBezTo>
                <a:cubicBezTo>
                  <a:pt x="571" y="16"/>
                  <a:pt x="669" y="0"/>
                  <a:pt x="817" y="16"/>
                </a:cubicBezTo>
                <a:cubicBezTo>
                  <a:pt x="963" y="19"/>
                  <a:pt x="1211" y="7"/>
                  <a:pt x="1348" y="135"/>
                </a:cubicBezTo>
                <a:cubicBezTo>
                  <a:pt x="1466" y="318"/>
                  <a:pt x="1338" y="414"/>
                  <a:pt x="1284" y="464"/>
                </a:cubicBezTo>
                <a:cubicBezTo>
                  <a:pt x="1210" y="530"/>
                  <a:pt x="1130" y="545"/>
                  <a:pt x="1064" y="571"/>
                </a:cubicBezTo>
                <a:cubicBezTo>
                  <a:pt x="985" y="592"/>
                  <a:pt x="936" y="602"/>
                  <a:pt x="854" y="612"/>
                </a:cubicBezTo>
                <a:cubicBezTo>
                  <a:pt x="785" y="624"/>
                  <a:pt x="695" y="634"/>
                  <a:pt x="652" y="643"/>
                </a:cubicBezTo>
                <a:cubicBezTo>
                  <a:pt x="600" y="667"/>
                  <a:pt x="573" y="716"/>
                  <a:pt x="543" y="756"/>
                </a:cubicBezTo>
                <a:cubicBezTo>
                  <a:pt x="503" y="800"/>
                  <a:pt x="462" y="868"/>
                  <a:pt x="410" y="910"/>
                </a:cubicBezTo>
                <a:cubicBezTo>
                  <a:pt x="363" y="934"/>
                  <a:pt x="204" y="987"/>
                  <a:pt x="126" y="910"/>
                </a:cubicBezTo>
                <a:close/>
              </a:path>
            </a:pathLst>
          </a:custGeom>
          <a:solidFill>
            <a:srgbClr val="BCB7A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/>
          <a:p>
            <a:endParaRPr lang="en-GB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ENTEROHEPATIC CIRCULATION OF BILE SALTS</a:t>
            </a:r>
          </a:p>
        </p:txBody>
      </p:sp>
      <p:sp>
        <p:nvSpPr>
          <p:cNvPr id="33797" name="Freeform 5"/>
          <p:cNvSpPr>
            <a:spLocks/>
          </p:cNvSpPr>
          <p:nvPr/>
        </p:nvSpPr>
        <p:spPr bwMode="auto">
          <a:xfrm>
            <a:off x="1228725" y="2324100"/>
            <a:ext cx="1498600" cy="1004888"/>
          </a:xfrm>
          <a:custGeom>
            <a:avLst/>
            <a:gdLst>
              <a:gd name="T0" fmla="*/ 757238 w 944"/>
              <a:gd name="T1" fmla="*/ 23813 h 633"/>
              <a:gd name="T2" fmla="*/ 823913 w 944"/>
              <a:gd name="T3" fmla="*/ 14288 h 633"/>
              <a:gd name="T4" fmla="*/ 881063 w 944"/>
              <a:gd name="T5" fmla="*/ 228600 h 633"/>
              <a:gd name="T6" fmla="*/ 1141413 w 944"/>
              <a:gd name="T7" fmla="*/ 460375 h 633"/>
              <a:gd name="T8" fmla="*/ 1484313 w 944"/>
              <a:gd name="T9" fmla="*/ 696913 h 633"/>
              <a:gd name="T10" fmla="*/ 1412875 w 944"/>
              <a:gd name="T11" fmla="*/ 796925 h 633"/>
              <a:gd name="T12" fmla="*/ 1085850 w 944"/>
              <a:gd name="T13" fmla="*/ 538163 h 633"/>
              <a:gd name="T14" fmla="*/ 833438 w 944"/>
              <a:gd name="T15" fmla="*/ 347663 h 633"/>
              <a:gd name="T16" fmla="*/ 566738 w 944"/>
              <a:gd name="T17" fmla="*/ 476250 h 633"/>
              <a:gd name="T18" fmla="*/ 500063 w 944"/>
              <a:gd name="T19" fmla="*/ 581025 h 633"/>
              <a:gd name="T20" fmla="*/ 400050 w 944"/>
              <a:gd name="T21" fmla="*/ 862013 h 633"/>
              <a:gd name="T22" fmla="*/ 106363 w 944"/>
              <a:gd name="T23" fmla="*/ 927100 h 633"/>
              <a:gd name="T24" fmla="*/ 138113 w 944"/>
              <a:gd name="T25" fmla="*/ 604838 h 633"/>
              <a:gd name="T26" fmla="*/ 409575 w 944"/>
              <a:gd name="T27" fmla="*/ 452438 h 633"/>
              <a:gd name="T28" fmla="*/ 542925 w 944"/>
              <a:gd name="T29" fmla="*/ 414338 h 633"/>
              <a:gd name="T30" fmla="*/ 804863 w 944"/>
              <a:gd name="T31" fmla="*/ 300038 h 633"/>
              <a:gd name="T32" fmla="*/ 741363 w 944"/>
              <a:gd name="T33" fmla="*/ 203200 h 633"/>
              <a:gd name="T34" fmla="*/ 476250 w 944"/>
              <a:gd name="T35" fmla="*/ 71438 h 633"/>
              <a:gd name="T36" fmla="*/ 528638 w 944"/>
              <a:gd name="T37" fmla="*/ 57150 h 633"/>
              <a:gd name="T38" fmla="*/ 633413 w 944"/>
              <a:gd name="T39" fmla="*/ 109538 h 633"/>
              <a:gd name="T40" fmla="*/ 733425 w 944"/>
              <a:gd name="T41" fmla="*/ 128588 h 633"/>
              <a:gd name="T42" fmla="*/ 757238 w 944"/>
              <a:gd name="T43" fmla="*/ 23813 h 633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944"/>
              <a:gd name="T67" fmla="*/ 0 h 633"/>
              <a:gd name="T68" fmla="*/ 944 w 944"/>
              <a:gd name="T69" fmla="*/ 633 h 633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944" h="633">
                <a:moveTo>
                  <a:pt x="477" y="15"/>
                </a:moveTo>
                <a:cubicBezTo>
                  <a:pt x="570" y="0"/>
                  <a:pt x="456" y="12"/>
                  <a:pt x="519" y="9"/>
                </a:cubicBezTo>
                <a:cubicBezTo>
                  <a:pt x="510" y="84"/>
                  <a:pt x="533" y="121"/>
                  <a:pt x="555" y="144"/>
                </a:cubicBezTo>
                <a:cubicBezTo>
                  <a:pt x="597" y="190"/>
                  <a:pt x="656" y="241"/>
                  <a:pt x="719" y="290"/>
                </a:cubicBezTo>
                <a:cubicBezTo>
                  <a:pt x="768" y="335"/>
                  <a:pt x="884" y="396"/>
                  <a:pt x="935" y="439"/>
                </a:cubicBezTo>
                <a:cubicBezTo>
                  <a:pt x="944" y="477"/>
                  <a:pt x="918" y="514"/>
                  <a:pt x="890" y="502"/>
                </a:cubicBezTo>
                <a:cubicBezTo>
                  <a:pt x="852" y="454"/>
                  <a:pt x="747" y="376"/>
                  <a:pt x="684" y="339"/>
                </a:cubicBezTo>
                <a:cubicBezTo>
                  <a:pt x="626" y="297"/>
                  <a:pt x="579" y="243"/>
                  <a:pt x="525" y="219"/>
                </a:cubicBezTo>
                <a:cubicBezTo>
                  <a:pt x="465" y="228"/>
                  <a:pt x="405" y="258"/>
                  <a:pt x="357" y="300"/>
                </a:cubicBezTo>
                <a:cubicBezTo>
                  <a:pt x="323" y="325"/>
                  <a:pt x="325" y="331"/>
                  <a:pt x="315" y="366"/>
                </a:cubicBezTo>
                <a:cubicBezTo>
                  <a:pt x="327" y="435"/>
                  <a:pt x="300" y="480"/>
                  <a:pt x="252" y="543"/>
                </a:cubicBezTo>
                <a:cubicBezTo>
                  <a:pt x="186" y="591"/>
                  <a:pt x="162" y="633"/>
                  <a:pt x="67" y="584"/>
                </a:cubicBezTo>
                <a:cubicBezTo>
                  <a:pt x="0" y="504"/>
                  <a:pt x="3" y="456"/>
                  <a:pt x="87" y="381"/>
                </a:cubicBezTo>
                <a:cubicBezTo>
                  <a:pt x="192" y="309"/>
                  <a:pt x="225" y="300"/>
                  <a:pt x="258" y="285"/>
                </a:cubicBezTo>
                <a:cubicBezTo>
                  <a:pt x="294" y="264"/>
                  <a:pt x="303" y="288"/>
                  <a:pt x="342" y="261"/>
                </a:cubicBezTo>
                <a:cubicBezTo>
                  <a:pt x="380" y="243"/>
                  <a:pt x="484" y="209"/>
                  <a:pt x="507" y="189"/>
                </a:cubicBezTo>
                <a:cubicBezTo>
                  <a:pt x="480" y="147"/>
                  <a:pt x="498" y="162"/>
                  <a:pt x="467" y="128"/>
                </a:cubicBezTo>
                <a:cubicBezTo>
                  <a:pt x="442" y="105"/>
                  <a:pt x="351" y="114"/>
                  <a:pt x="300" y="45"/>
                </a:cubicBezTo>
                <a:cubicBezTo>
                  <a:pt x="366" y="30"/>
                  <a:pt x="240" y="54"/>
                  <a:pt x="333" y="36"/>
                </a:cubicBezTo>
                <a:cubicBezTo>
                  <a:pt x="372" y="51"/>
                  <a:pt x="377" y="63"/>
                  <a:pt x="399" y="69"/>
                </a:cubicBezTo>
                <a:cubicBezTo>
                  <a:pt x="420" y="76"/>
                  <a:pt x="449" y="90"/>
                  <a:pt x="462" y="81"/>
                </a:cubicBezTo>
                <a:cubicBezTo>
                  <a:pt x="471" y="66"/>
                  <a:pt x="468" y="63"/>
                  <a:pt x="477" y="15"/>
                </a:cubicBezTo>
                <a:close/>
              </a:path>
            </a:pathLst>
          </a:custGeom>
          <a:solidFill>
            <a:srgbClr val="BCB7A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92075" tIns="46038" rIns="92075" bIns="46038" anchor="ctr"/>
          <a:lstStyle/>
          <a:p>
            <a:endParaRPr lang="en-GB"/>
          </a:p>
        </p:txBody>
      </p:sp>
      <p:sp>
        <p:nvSpPr>
          <p:cNvPr id="33798" name="Freeform 6"/>
          <p:cNvSpPr>
            <a:spLocks/>
          </p:cNvSpPr>
          <p:nvPr/>
        </p:nvSpPr>
        <p:spPr bwMode="auto">
          <a:xfrm>
            <a:off x="1738313" y="1357313"/>
            <a:ext cx="3148012" cy="4624387"/>
          </a:xfrm>
          <a:custGeom>
            <a:avLst/>
            <a:gdLst>
              <a:gd name="T0" fmla="*/ 1338262 w 1983"/>
              <a:gd name="T1" fmla="*/ 1485900 h 2913"/>
              <a:gd name="T2" fmla="*/ 1085850 w 1983"/>
              <a:gd name="T3" fmla="*/ 2071687 h 2913"/>
              <a:gd name="T4" fmla="*/ 1647825 w 1983"/>
              <a:gd name="T5" fmla="*/ 2400300 h 2913"/>
              <a:gd name="T6" fmla="*/ 2800350 w 1983"/>
              <a:gd name="T7" fmla="*/ 2300287 h 2913"/>
              <a:gd name="T8" fmla="*/ 2868612 w 1983"/>
              <a:gd name="T9" fmla="*/ 2757487 h 2913"/>
              <a:gd name="T10" fmla="*/ 1571625 w 1983"/>
              <a:gd name="T11" fmla="*/ 2814637 h 2913"/>
              <a:gd name="T12" fmla="*/ 1066800 w 1983"/>
              <a:gd name="T13" fmla="*/ 3033712 h 2913"/>
              <a:gd name="T14" fmla="*/ 1719262 w 1983"/>
              <a:gd name="T15" fmla="*/ 3281362 h 2913"/>
              <a:gd name="T16" fmla="*/ 2868612 w 1983"/>
              <a:gd name="T17" fmla="*/ 3214687 h 2913"/>
              <a:gd name="T18" fmla="*/ 3014662 w 1983"/>
              <a:gd name="T19" fmla="*/ 3786187 h 2913"/>
              <a:gd name="T20" fmla="*/ 2122487 w 1983"/>
              <a:gd name="T21" fmla="*/ 3976687 h 2913"/>
              <a:gd name="T22" fmla="*/ 842962 w 1983"/>
              <a:gd name="T23" fmla="*/ 4119562 h 2913"/>
              <a:gd name="T24" fmla="*/ 565150 w 1983"/>
              <a:gd name="T25" fmla="*/ 4357687 h 2913"/>
              <a:gd name="T26" fmla="*/ 293687 w 1983"/>
              <a:gd name="T27" fmla="*/ 4510087 h 2913"/>
              <a:gd name="T28" fmla="*/ 22225 w 1983"/>
              <a:gd name="T29" fmla="*/ 3367087 h 2913"/>
              <a:gd name="T30" fmla="*/ 157162 w 1983"/>
              <a:gd name="T31" fmla="*/ 2909887 h 2913"/>
              <a:gd name="T32" fmla="*/ 428625 w 1983"/>
              <a:gd name="T33" fmla="*/ 2909887 h 2913"/>
              <a:gd name="T34" fmla="*/ 495300 w 1983"/>
              <a:gd name="T35" fmla="*/ 3876675 h 2913"/>
              <a:gd name="T36" fmla="*/ 1471612 w 1983"/>
              <a:gd name="T37" fmla="*/ 3814762 h 2913"/>
              <a:gd name="T38" fmla="*/ 2665412 w 1983"/>
              <a:gd name="T39" fmla="*/ 3671887 h 2913"/>
              <a:gd name="T40" fmla="*/ 2738437 w 1983"/>
              <a:gd name="T41" fmla="*/ 3352800 h 2913"/>
              <a:gd name="T42" fmla="*/ 1728787 w 1983"/>
              <a:gd name="T43" fmla="*/ 3443287 h 2913"/>
              <a:gd name="T44" fmla="*/ 928687 w 1983"/>
              <a:gd name="T45" fmla="*/ 3114675 h 2913"/>
              <a:gd name="T46" fmla="*/ 1397000 w 1983"/>
              <a:gd name="T47" fmla="*/ 2659062 h 2913"/>
              <a:gd name="T48" fmla="*/ 2752725 w 1983"/>
              <a:gd name="T49" fmla="*/ 2647950 h 2913"/>
              <a:gd name="T50" fmla="*/ 2724150 w 1983"/>
              <a:gd name="T51" fmla="*/ 2486025 h 2913"/>
              <a:gd name="T52" fmla="*/ 1652587 w 1983"/>
              <a:gd name="T53" fmla="*/ 2614612 h 2913"/>
              <a:gd name="T54" fmla="*/ 903287 w 1983"/>
              <a:gd name="T55" fmla="*/ 2147887 h 2913"/>
              <a:gd name="T56" fmla="*/ 1309687 w 1983"/>
              <a:gd name="T57" fmla="*/ 1233487 h 2913"/>
              <a:gd name="T58" fmla="*/ 1241425 w 1983"/>
              <a:gd name="T59" fmla="*/ 14287 h 2913"/>
              <a:gd name="T60" fmla="*/ 1512887 w 1983"/>
              <a:gd name="T61" fmla="*/ 623887 h 2913"/>
              <a:gd name="T62" fmla="*/ 2055812 w 1983"/>
              <a:gd name="T63" fmla="*/ 776287 h 2913"/>
              <a:gd name="T64" fmla="*/ 1676400 w 1983"/>
              <a:gd name="T65" fmla="*/ 1528762 h 2913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983"/>
              <a:gd name="T100" fmla="*/ 0 h 2913"/>
              <a:gd name="T101" fmla="*/ 1983 w 1983"/>
              <a:gd name="T102" fmla="*/ 2913 h 2913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983" h="2913">
                <a:moveTo>
                  <a:pt x="1056" y="963"/>
                </a:moveTo>
                <a:cubicBezTo>
                  <a:pt x="983" y="993"/>
                  <a:pt x="898" y="912"/>
                  <a:pt x="843" y="936"/>
                </a:cubicBezTo>
                <a:cubicBezTo>
                  <a:pt x="788" y="960"/>
                  <a:pt x="749" y="1046"/>
                  <a:pt x="723" y="1107"/>
                </a:cubicBezTo>
                <a:cubicBezTo>
                  <a:pt x="697" y="1168"/>
                  <a:pt x="677" y="1245"/>
                  <a:pt x="684" y="1305"/>
                </a:cubicBezTo>
                <a:cubicBezTo>
                  <a:pt x="691" y="1365"/>
                  <a:pt x="709" y="1429"/>
                  <a:pt x="768" y="1464"/>
                </a:cubicBezTo>
                <a:cubicBezTo>
                  <a:pt x="827" y="1499"/>
                  <a:pt x="936" y="1507"/>
                  <a:pt x="1038" y="1512"/>
                </a:cubicBezTo>
                <a:cubicBezTo>
                  <a:pt x="1140" y="1517"/>
                  <a:pt x="1259" y="1507"/>
                  <a:pt x="1380" y="1497"/>
                </a:cubicBezTo>
                <a:cubicBezTo>
                  <a:pt x="1501" y="1487"/>
                  <a:pt x="1679" y="1433"/>
                  <a:pt x="1764" y="1449"/>
                </a:cubicBezTo>
                <a:cubicBezTo>
                  <a:pt x="1849" y="1465"/>
                  <a:pt x="1885" y="1545"/>
                  <a:pt x="1892" y="1593"/>
                </a:cubicBezTo>
                <a:cubicBezTo>
                  <a:pt x="1899" y="1641"/>
                  <a:pt x="1885" y="1705"/>
                  <a:pt x="1807" y="1737"/>
                </a:cubicBezTo>
                <a:cubicBezTo>
                  <a:pt x="1728" y="1769"/>
                  <a:pt x="1559" y="1779"/>
                  <a:pt x="1423" y="1785"/>
                </a:cubicBezTo>
                <a:cubicBezTo>
                  <a:pt x="1287" y="1791"/>
                  <a:pt x="1104" y="1776"/>
                  <a:pt x="990" y="1773"/>
                </a:cubicBezTo>
                <a:cubicBezTo>
                  <a:pt x="855" y="1767"/>
                  <a:pt x="777" y="1773"/>
                  <a:pt x="705" y="1794"/>
                </a:cubicBezTo>
                <a:cubicBezTo>
                  <a:pt x="666" y="1848"/>
                  <a:pt x="678" y="1848"/>
                  <a:pt x="672" y="1911"/>
                </a:cubicBezTo>
                <a:cubicBezTo>
                  <a:pt x="678" y="1950"/>
                  <a:pt x="685" y="1999"/>
                  <a:pt x="753" y="2025"/>
                </a:cubicBezTo>
                <a:cubicBezTo>
                  <a:pt x="821" y="2051"/>
                  <a:pt x="971" y="2067"/>
                  <a:pt x="1083" y="2067"/>
                </a:cubicBezTo>
                <a:cubicBezTo>
                  <a:pt x="1195" y="2067"/>
                  <a:pt x="1302" y="2032"/>
                  <a:pt x="1423" y="2025"/>
                </a:cubicBezTo>
                <a:cubicBezTo>
                  <a:pt x="1544" y="2018"/>
                  <a:pt x="1716" y="1997"/>
                  <a:pt x="1807" y="2025"/>
                </a:cubicBezTo>
                <a:cubicBezTo>
                  <a:pt x="1898" y="2053"/>
                  <a:pt x="1953" y="2109"/>
                  <a:pt x="1968" y="2193"/>
                </a:cubicBezTo>
                <a:cubicBezTo>
                  <a:pt x="1983" y="2253"/>
                  <a:pt x="1950" y="2337"/>
                  <a:pt x="1899" y="2385"/>
                </a:cubicBezTo>
                <a:cubicBezTo>
                  <a:pt x="1836" y="2424"/>
                  <a:pt x="1772" y="2437"/>
                  <a:pt x="1679" y="2457"/>
                </a:cubicBezTo>
                <a:cubicBezTo>
                  <a:pt x="1586" y="2477"/>
                  <a:pt x="1458" y="2489"/>
                  <a:pt x="1337" y="2505"/>
                </a:cubicBezTo>
                <a:cubicBezTo>
                  <a:pt x="1216" y="2521"/>
                  <a:pt x="1087" y="2538"/>
                  <a:pt x="953" y="2553"/>
                </a:cubicBezTo>
                <a:cubicBezTo>
                  <a:pt x="819" y="2568"/>
                  <a:pt x="636" y="2588"/>
                  <a:pt x="531" y="2595"/>
                </a:cubicBezTo>
                <a:cubicBezTo>
                  <a:pt x="428" y="2583"/>
                  <a:pt x="381" y="2580"/>
                  <a:pt x="324" y="2598"/>
                </a:cubicBezTo>
                <a:cubicBezTo>
                  <a:pt x="318" y="2661"/>
                  <a:pt x="327" y="2685"/>
                  <a:pt x="356" y="2745"/>
                </a:cubicBezTo>
                <a:cubicBezTo>
                  <a:pt x="354" y="2785"/>
                  <a:pt x="341" y="2825"/>
                  <a:pt x="313" y="2841"/>
                </a:cubicBezTo>
                <a:cubicBezTo>
                  <a:pt x="284" y="2857"/>
                  <a:pt x="231" y="2849"/>
                  <a:pt x="185" y="2841"/>
                </a:cubicBezTo>
                <a:cubicBezTo>
                  <a:pt x="139" y="2833"/>
                  <a:pt x="68" y="2913"/>
                  <a:pt x="39" y="2793"/>
                </a:cubicBezTo>
                <a:cubicBezTo>
                  <a:pt x="10" y="2673"/>
                  <a:pt x="18" y="2289"/>
                  <a:pt x="14" y="2121"/>
                </a:cubicBezTo>
                <a:cubicBezTo>
                  <a:pt x="10" y="1953"/>
                  <a:pt x="0" y="1833"/>
                  <a:pt x="14" y="1785"/>
                </a:cubicBezTo>
                <a:cubicBezTo>
                  <a:pt x="28" y="1737"/>
                  <a:pt x="71" y="1825"/>
                  <a:pt x="99" y="1833"/>
                </a:cubicBezTo>
                <a:cubicBezTo>
                  <a:pt x="127" y="1841"/>
                  <a:pt x="157" y="1833"/>
                  <a:pt x="185" y="1833"/>
                </a:cubicBezTo>
                <a:cubicBezTo>
                  <a:pt x="213" y="1833"/>
                  <a:pt x="257" y="1785"/>
                  <a:pt x="270" y="1833"/>
                </a:cubicBezTo>
                <a:cubicBezTo>
                  <a:pt x="283" y="1881"/>
                  <a:pt x="258" y="2020"/>
                  <a:pt x="265" y="2121"/>
                </a:cubicBezTo>
                <a:cubicBezTo>
                  <a:pt x="272" y="2222"/>
                  <a:pt x="280" y="2388"/>
                  <a:pt x="312" y="2442"/>
                </a:cubicBezTo>
                <a:cubicBezTo>
                  <a:pt x="357" y="2433"/>
                  <a:pt x="232" y="2468"/>
                  <a:pt x="460" y="2447"/>
                </a:cubicBezTo>
                <a:cubicBezTo>
                  <a:pt x="562" y="2441"/>
                  <a:pt x="784" y="2417"/>
                  <a:pt x="927" y="2403"/>
                </a:cubicBezTo>
                <a:cubicBezTo>
                  <a:pt x="1070" y="2389"/>
                  <a:pt x="1195" y="2376"/>
                  <a:pt x="1320" y="2361"/>
                </a:cubicBezTo>
                <a:cubicBezTo>
                  <a:pt x="1445" y="2346"/>
                  <a:pt x="1594" y="2335"/>
                  <a:pt x="1679" y="2313"/>
                </a:cubicBezTo>
                <a:cubicBezTo>
                  <a:pt x="1764" y="2291"/>
                  <a:pt x="1825" y="2262"/>
                  <a:pt x="1833" y="2229"/>
                </a:cubicBezTo>
                <a:cubicBezTo>
                  <a:pt x="1827" y="2172"/>
                  <a:pt x="1806" y="2145"/>
                  <a:pt x="1725" y="2112"/>
                </a:cubicBezTo>
                <a:cubicBezTo>
                  <a:pt x="1593" y="2103"/>
                  <a:pt x="1543" y="2123"/>
                  <a:pt x="1437" y="2133"/>
                </a:cubicBezTo>
                <a:cubicBezTo>
                  <a:pt x="1331" y="2143"/>
                  <a:pt x="1207" y="2169"/>
                  <a:pt x="1089" y="2169"/>
                </a:cubicBezTo>
                <a:cubicBezTo>
                  <a:pt x="971" y="2169"/>
                  <a:pt x="810" y="2164"/>
                  <a:pt x="726" y="2130"/>
                </a:cubicBezTo>
                <a:cubicBezTo>
                  <a:pt x="642" y="2096"/>
                  <a:pt x="604" y="2029"/>
                  <a:pt x="585" y="1962"/>
                </a:cubicBezTo>
                <a:cubicBezTo>
                  <a:pt x="566" y="1895"/>
                  <a:pt x="565" y="1775"/>
                  <a:pt x="614" y="1727"/>
                </a:cubicBezTo>
                <a:cubicBezTo>
                  <a:pt x="663" y="1679"/>
                  <a:pt x="763" y="1682"/>
                  <a:pt x="880" y="1675"/>
                </a:cubicBezTo>
                <a:cubicBezTo>
                  <a:pt x="998" y="1668"/>
                  <a:pt x="1177" y="1687"/>
                  <a:pt x="1319" y="1686"/>
                </a:cubicBezTo>
                <a:cubicBezTo>
                  <a:pt x="1461" y="1685"/>
                  <a:pt x="1656" y="1683"/>
                  <a:pt x="1734" y="1668"/>
                </a:cubicBezTo>
                <a:cubicBezTo>
                  <a:pt x="1812" y="1653"/>
                  <a:pt x="1788" y="1616"/>
                  <a:pt x="1785" y="1599"/>
                </a:cubicBezTo>
                <a:cubicBezTo>
                  <a:pt x="1782" y="1582"/>
                  <a:pt x="1781" y="1563"/>
                  <a:pt x="1716" y="1566"/>
                </a:cubicBezTo>
                <a:cubicBezTo>
                  <a:pt x="1653" y="1569"/>
                  <a:pt x="1507" y="1601"/>
                  <a:pt x="1395" y="1614"/>
                </a:cubicBezTo>
                <a:cubicBezTo>
                  <a:pt x="1283" y="1627"/>
                  <a:pt x="1152" y="1650"/>
                  <a:pt x="1041" y="1647"/>
                </a:cubicBezTo>
                <a:cubicBezTo>
                  <a:pt x="930" y="1644"/>
                  <a:pt x="805" y="1642"/>
                  <a:pt x="726" y="1593"/>
                </a:cubicBezTo>
                <a:cubicBezTo>
                  <a:pt x="570" y="1494"/>
                  <a:pt x="588" y="1449"/>
                  <a:pt x="569" y="1353"/>
                </a:cubicBezTo>
                <a:cubicBezTo>
                  <a:pt x="550" y="1257"/>
                  <a:pt x="569" y="1113"/>
                  <a:pt x="612" y="1017"/>
                </a:cubicBezTo>
                <a:cubicBezTo>
                  <a:pt x="654" y="921"/>
                  <a:pt x="780" y="867"/>
                  <a:pt x="825" y="777"/>
                </a:cubicBezTo>
                <a:cubicBezTo>
                  <a:pt x="870" y="687"/>
                  <a:pt x="889" y="602"/>
                  <a:pt x="882" y="474"/>
                </a:cubicBezTo>
                <a:lnTo>
                  <a:pt x="782" y="9"/>
                </a:lnTo>
                <a:cubicBezTo>
                  <a:pt x="945" y="9"/>
                  <a:pt x="708" y="0"/>
                  <a:pt x="868" y="9"/>
                </a:cubicBezTo>
                <a:cubicBezTo>
                  <a:pt x="868" y="9"/>
                  <a:pt x="888" y="201"/>
                  <a:pt x="953" y="393"/>
                </a:cubicBezTo>
                <a:cubicBezTo>
                  <a:pt x="1041" y="321"/>
                  <a:pt x="1110" y="281"/>
                  <a:pt x="1167" y="297"/>
                </a:cubicBezTo>
                <a:cubicBezTo>
                  <a:pt x="1223" y="313"/>
                  <a:pt x="1276" y="413"/>
                  <a:pt x="1295" y="489"/>
                </a:cubicBezTo>
                <a:cubicBezTo>
                  <a:pt x="1314" y="565"/>
                  <a:pt x="1324" y="677"/>
                  <a:pt x="1284" y="756"/>
                </a:cubicBezTo>
                <a:cubicBezTo>
                  <a:pt x="1244" y="835"/>
                  <a:pt x="1170" y="906"/>
                  <a:pt x="1056" y="963"/>
                </a:cubicBezTo>
                <a:close/>
              </a:path>
            </a:pathLst>
          </a:cu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/>
          <a:p>
            <a:endParaRPr lang="en-GB"/>
          </a:p>
        </p:txBody>
      </p:sp>
      <p:sp>
        <p:nvSpPr>
          <p:cNvPr id="33799" name="Freeform 7"/>
          <p:cNvSpPr>
            <a:spLocks/>
          </p:cNvSpPr>
          <p:nvPr/>
        </p:nvSpPr>
        <p:spPr bwMode="auto">
          <a:xfrm>
            <a:off x="2103438" y="2695575"/>
            <a:ext cx="2779712" cy="2792413"/>
          </a:xfrm>
          <a:custGeom>
            <a:avLst/>
            <a:gdLst>
              <a:gd name="T0" fmla="*/ 969962 w 1751"/>
              <a:gd name="T1" fmla="*/ 153988 h 1759"/>
              <a:gd name="T2" fmla="*/ 779462 w 1751"/>
              <a:gd name="T3" fmla="*/ 425450 h 1759"/>
              <a:gd name="T4" fmla="*/ 717550 w 1751"/>
              <a:gd name="T5" fmla="*/ 739775 h 1759"/>
              <a:gd name="T6" fmla="*/ 850900 w 1751"/>
              <a:gd name="T7" fmla="*/ 992188 h 1759"/>
              <a:gd name="T8" fmla="*/ 1279525 w 1751"/>
              <a:gd name="T9" fmla="*/ 1068388 h 1759"/>
              <a:gd name="T10" fmla="*/ 1822450 w 1751"/>
              <a:gd name="T11" fmla="*/ 1044575 h 1759"/>
              <a:gd name="T12" fmla="*/ 2432050 w 1751"/>
              <a:gd name="T13" fmla="*/ 968375 h 1759"/>
              <a:gd name="T14" fmla="*/ 2635250 w 1751"/>
              <a:gd name="T15" fmla="*/ 1196975 h 1759"/>
              <a:gd name="T16" fmla="*/ 2500312 w 1751"/>
              <a:gd name="T17" fmla="*/ 1425575 h 1759"/>
              <a:gd name="T18" fmla="*/ 1890712 w 1751"/>
              <a:gd name="T19" fmla="*/ 1501775 h 1759"/>
              <a:gd name="T20" fmla="*/ 1203325 w 1751"/>
              <a:gd name="T21" fmla="*/ 1482725 h 1759"/>
              <a:gd name="T22" fmla="*/ 750887 w 1751"/>
              <a:gd name="T23" fmla="*/ 1516063 h 1759"/>
              <a:gd name="T24" fmla="*/ 698500 w 1751"/>
              <a:gd name="T25" fmla="*/ 1701800 h 1759"/>
              <a:gd name="T26" fmla="*/ 827087 w 1751"/>
              <a:gd name="T27" fmla="*/ 1882775 h 1759"/>
              <a:gd name="T28" fmla="*/ 1350962 w 1751"/>
              <a:gd name="T29" fmla="*/ 1949450 h 1759"/>
              <a:gd name="T30" fmla="*/ 1890712 w 1751"/>
              <a:gd name="T31" fmla="*/ 1882775 h 1759"/>
              <a:gd name="T32" fmla="*/ 2500312 w 1751"/>
              <a:gd name="T33" fmla="*/ 1882775 h 1759"/>
              <a:gd name="T34" fmla="*/ 2755900 w 1751"/>
              <a:gd name="T35" fmla="*/ 2149475 h 1759"/>
              <a:gd name="T36" fmla="*/ 2646362 w 1751"/>
              <a:gd name="T37" fmla="*/ 2454275 h 1759"/>
              <a:gd name="T38" fmla="*/ 2297112 w 1751"/>
              <a:gd name="T39" fmla="*/ 2568575 h 1759"/>
              <a:gd name="T40" fmla="*/ 1754187 w 1751"/>
              <a:gd name="T41" fmla="*/ 2644775 h 1759"/>
              <a:gd name="T42" fmla="*/ 1144587 w 1751"/>
              <a:gd name="T43" fmla="*/ 2720975 h 1759"/>
              <a:gd name="T44" fmla="*/ 474662 w 1751"/>
              <a:gd name="T45" fmla="*/ 2787650 h 1759"/>
              <a:gd name="T46" fmla="*/ 146050 w 1751"/>
              <a:gd name="T47" fmla="*/ 2792413 h 1759"/>
              <a:gd name="T48" fmla="*/ 127000 w 1751"/>
              <a:gd name="T49" fmla="*/ 2544763 h 1759"/>
              <a:gd name="T50" fmla="*/ 361950 w 1751"/>
              <a:gd name="T51" fmla="*/ 2552700 h 1759"/>
              <a:gd name="T52" fmla="*/ 1103312 w 1751"/>
              <a:gd name="T53" fmla="*/ 2482850 h 1759"/>
              <a:gd name="T54" fmla="*/ 1727200 w 1751"/>
              <a:gd name="T55" fmla="*/ 2416175 h 1759"/>
              <a:gd name="T56" fmla="*/ 2297112 w 1751"/>
              <a:gd name="T57" fmla="*/ 2339975 h 1759"/>
              <a:gd name="T58" fmla="*/ 2541587 w 1751"/>
              <a:gd name="T59" fmla="*/ 2206625 h 1759"/>
              <a:gd name="T60" fmla="*/ 2370137 w 1751"/>
              <a:gd name="T61" fmla="*/ 2020888 h 1759"/>
              <a:gd name="T62" fmla="*/ 1912937 w 1751"/>
              <a:gd name="T63" fmla="*/ 2054225 h 1759"/>
              <a:gd name="T64" fmla="*/ 1360487 w 1751"/>
              <a:gd name="T65" fmla="*/ 2111375 h 1759"/>
              <a:gd name="T66" fmla="*/ 784225 w 1751"/>
              <a:gd name="T67" fmla="*/ 2049463 h 1759"/>
              <a:gd name="T68" fmla="*/ 560387 w 1751"/>
              <a:gd name="T69" fmla="*/ 1782763 h 1759"/>
              <a:gd name="T70" fmla="*/ 606425 w 1751"/>
              <a:gd name="T71" fmla="*/ 1409700 h 1759"/>
              <a:gd name="T72" fmla="*/ 1028700 w 1751"/>
              <a:gd name="T73" fmla="*/ 1327150 h 1759"/>
              <a:gd name="T74" fmla="*/ 1725612 w 1751"/>
              <a:gd name="T75" fmla="*/ 1344613 h 1759"/>
              <a:gd name="T76" fmla="*/ 2384425 w 1751"/>
              <a:gd name="T77" fmla="*/ 1316038 h 1759"/>
              <a:gd name="T78" fmla="*/ 2465387 w 1751"/>
              <a:gd name="T79" fmla="*/ 1206500 h 1759"/>
              <a:gd name="T80" fmla="*/ 2355850 w 1751"/>
              <a:gd name="T81" fmla="*/ 1154113 h 1759"/>
              <a:gd name="T82" fmla="*/ 1846262 w 1751"/>
              <a:gd name="T83" fmla="*/ 1230313 h 1759"/>
              <a:gd name="T84" fmla="*/ 1284287 w 1751"/>
              <a:gd name="T85" fmla="*/ 1282700 h 1759"/>
              <a:gd name="T86" fmla="*/ 784225 w 1751"/>
              <a:gd name="T87" fmla="*/ 1196975 h 1759"/>
              <a:gd name="T88" fmla="*/ 534987 w 1751"/>
              <a:gd name="T89" fmla="*/ 815975 h 1759"/>
              <a:gd name="T90" fmla="*/ 603250 w 1751"/>
              <a:gd name="T91" fmla="*/ 282575 h 1759"/>
              <a:gd name="T92" fmla="*/ 811212 w 1751"/>
              <a:gd name="T93" fmla="*/ 0 h 1759"/>
              <a:gd name="T94" fmla="*/ 969962 w 1751"/>
              <a:gd name="T95" fmla="*/ 153988 h 1759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1751"/>
              <a:gd name="T145" fmla="*/ 0 h 1759"/>
              <a:gd name="T146" fmla="*/ 1751 w 1751"/>
              <a:gd name="T147" fmla="*/ 1759 h 1759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1751" h="1759">
                <a:moveTo>
                  <a:pt x="611" y="97"/>
                </a:moveTo>
                <a:cubicBezTo>
                  <a:pt x="594" y="152"/>
                  <a:pt x="517" y="207"/>
                  <a:pt x="491" y="268"/>
                </a:cubicBezTo>
                <a:cubicBezTo>
                  <a:pt x="465" y="329"/>
                  <a:pt x="445" y="406"/>
                  <a:pt x="452" y="466"/>
                </a:cubicBezTo>
                <a:cubicBezTo>
                  <a:pt x="459" y="526"/>
                  <a:pt x="477" y="590"/>
                  <a:pt x="536" y="625"/>
                </a:cubicBezTo>
                <a:cubicBezTo>
                  <a:pt x="595" y="660"/>
                  <a:pt x="704" y="668"/>
                  <a:pt x="806" y="673"/>
                </a:cubicBezTo>
                <a:cubicBezTo>
                  <a:pt x="908" y="678"/>
                  <a:pt x="1027" y="668"/>
                  <a:pt x="1148" y="658"/>
                </a:cubicBezTo>
                <a:cubicBezTo>
                  <a:pt x="1269" y="648"/>
                  <a:pt x="1447" y="594"/>
                  <a:pt x="1532" y="610"/>
                </a:cubicBezTo>
                <a:cubicBezTo>
                  <a:pt x="1617" y="626"/>
                  <a:pt x="1653" y="706"/>
                  <a:pt x="1660" y="754"/>
                </a:cubicBezTo>
                <a:cubicBezTo>
                  <a:pt x="1667" y="802"/>
                  <a:pt x="1653" y="866"/>
                  <a:pt x="1575" y="898"/>
                </a:cubicBezTo>
                <a:cubicBezTo>
                  <a:pt x="1496" y="930"/>
                  <a:pt x="1327" y="940"/>
                  <a:pt x="1191" y="946"/>
                </a:cubicBezTo>
                <a:cubicBezTo>
                  <a:pt x="1055" y="952"/>
                  <a:pt x="872" y="937"/>
                  <a:pt x="758" y="934"/>
                </a:cubicBezTo>
                <a:cubicBezTo>
                  <a:pt x="623" y="928"/>
                  <a:pt x="545" y="934"/>
                  <a:pt x="473" y="955"/>
                </a:cubicBezTo>
                <a:cubicBezTo>
                  <a:pt x="434" y="1009"/>
                  <a:pt x="446" y="1009"/>
                  <a:pt x="440" y="1072"/>
                </a:cubicBezTo>
                <a:cubicBezTo>
                  <a:pt x="446" y="1111"/>
                  <a:pt x="453" y="1160"/>
                  <a:pt x="521" y="1186"/>
                </a:cubicBezTo>
                <a:cubicBezTo>
                  <a:pt x="589" y="1212"/>
                  <a:pt x="739" y="1228"/>
                  <a:pt x="851" y="1228"/>
                </a:cubicBezTo>
                <a:cubicBezTo>
                  <a:pt x="963" y="1228"/>
                  <a:pt x="1070" y="1193"/>
                  <a:pt x="1191" y="1186"/>
                </a:cubicBezTo>
                <a:cubicBezTo>
                  <a:pt x="1312" y="1179"/>
                  <a:pt x="1484" y="1158"/>
                  <a:pt x="1575" y="1186"/>
                </a:cubicBezTo>
                <a:cubicBezTo>
                  <a:pt x="1666" y="1214"/>
                  <a:pt x="1721" y="1270"/>
                  <a:pt x="1736" y="1354"/>
                </a:cubicBezTo>
                <a:cubicBezTo>
                  <a:pt x="1751" y="1414"/>
                  <a:pt x="1718" y="1498"/>
                  <a:pt x="1667" y="1546"/>
                </a:cubicBezTo>
                <a:cubicBezTo>
                  <a:pt x="1604" y="1585"/>
                  <a:pt x="1540" y="1598"/>
                  <a:pt x="1447" y="1618"/>
                </a:cubicBezTo>
                <a:cubicBezTo>
                  <a:pt x="1354" y="1638"/>
                  <a:pt x="1226" y="1650"/>
                  <a:pt x="1105" y="1666"/>
                </a:cubicBezTo>
                <a:cubicBezTo>
                  <a:pt x="984" y="1682"/>
                  <a:pt x="855" y="1699"/>
                  <a:pt x="721" y="1714"/>
                </a:cubicBezTo>
                <a:cubicBezTo>
                  <a:pt x="587" y="1729"/>
                  <a:pt x="404" y="1749"/>
                  <a:pt x="299" y="1756"/>
                </a:cubicBezTo>
                <a:cubicBezTo>
                  <a:pt x="196" y="1744"/>
                  <a:pt x="149" y="1741"/>
                  <a:pt x="92" y="1759"/>
                </a:cubicBezTo>
                <a:cubicBezTo>
                  <a:pt x="56" y="1734"/>
                  <a:pt x="57" y="1628"/>
                  <a:pt x="80" y="1603"/>
                </a:cubicBezTo>
                <a:cubicBezTo>
                  <a:pt x="125" y="1594"/>
                  <a:pt x="0" y="1629"/>
                  <a:pt x="228" y="1608"/>
                </a:cubicBezTo>
                <a:cubicBezTo>
                  <a:pt x="330" y="1602"/>
                  <a:pt x="552" y="1578"/>
                  <a:pt x="695" y="1564"/>
                </a:cubicBezTo>
                <a:cubicBezTo>
                  <a:pt x="838" y="1550"/>
                  <a:pt x="963" y="1537"/>
                  <a:pt x="1088" y="1522"/>
                </a:cubicBezTo>
                <a:cubicBezTo>
                  <a:pt x="1213" y="1507"/>
                  <a:pt x="1362" y="1496"/>
                  <a:pt x="1447" y="1474"/>
                </a:cubicBezTo>
                <a:cubicBezTo>
                  <a:pt x="1532" y="1452"/>
                  <a:pt x="1593" y="1423"/>
                  <a:pt x="1601" y="1390"/>
                </a:cubicBezTo>
                <a:cubicBezTo>
                  <a:pt x="1595" y="1333"/>
                  <a:pt x="1574" y="1306"/>
                  <a:pt x="1493" y="1273"/>
                </a:cubicBezTo>
                <a:cubicBezTo>
                  <a:pt x="1361" y="1264"/>
                  <a:pt x="1311" y="1284"/>
                  <a:pt x="1205" y="1294"/>
                </a:cubicBezTo>
                <a:cubicBezTo>
                  <a:pt x="1099" y="1304"/>
                  <a:pt x="975" y="1330"/>
                  <a:pt x="857" y="1330"/>
                </a:cubicBezTo>
                <a:cubicBezTo>
                  <a:pt x="739" y="1330"/>
                  <a:pt x="578" y="1325"/>
                  <a:pt x="494" y="1291"/>
                </a:cubicBezTo>
                <a:cubicBezTo>
                  <a:pt x="410" y="1257"/>
                  <a:pt x="372" y="1190"/>
                  <a:pt x="353" y="1123"/>
                </a:cubicBezTo>
                <a:cubicBezTo>
                  <a:pt x="334" y="1056"/>
                  <a:pt x="333" y="936"/>
                  <a:pt x="382" y="888"/>
                </a:cubicBezTo>
                <a:cubicBezTo>
                  <a:pt x="431" y="840"/>
                  <a:pt x="531" y="843"/>
                  <a:pt x="648" y="836"/>
                </a:cubicBezTo>
                <a:cubicBezTo>
                  <a:pt x="766" y="829"/>
                  <a:pt x="945" y="848"/>
                  <a:pt x="1087" y="847"/>
                </a:cubicBezTo>
                <a:cubicBezTo>
                  <a:pt x="1229" y="846"/>
                  <a:pt x="1424" y="844"/>
                  <a:pt x="1502" y="829"/>
                </a:cubicBezTo>
                <a:cubicBezTo>
                  <a:pt x="1580" y="814"/>
                  <a:pt x="1556" y="777"/>
                  <a:pt x="1553" y="760"/>
                </a:cubicBezTo>
                <a:cubicBezTo>
                  <a:pt x="1550" y="743"/>
                  <a:pt x="1549" y="724"/>
                  <a:pt x="1484" y="727"/>
                </a:cubicBezTo>
                <a:cubicBezTo>
                  <a:pt x="1421" y="730"/>
                  <a:pt x="1275" y="762"/>
                  <a:pt x="1163" y="775"/>
                </a:cubicBezTo>
                <a:cubicBezTo>
                  <a:pt x="1051" y="788"/>
                  <a:pt x="920" y="811"/>
                  <a:pt x="809" y="808"/>
                </a:cubicBezTo>
                <a:cubicBezTo>
                  <a:pt x="698" y="805"/>
                  <a:pt x="573" y="803"/>
                  <a:pt x="494" y="754"/>
                </a:cubicBezTo>
                <a:cubicBezTo>
                  <a:pt x="338" y="655"/>
                  <a:pt x="356" y="610"/>
                  <a:pt x="337" y="514"/>
                </a:cubicBezTo>
                <a:cubicBezTo>
                  <a:pt x="318" y="418"/>
                  <a:pt x="351" y="264"/>
                  <a:pt x="380" y="178"/>
                </a:cubicBezTo>
                <a:cubicBezTo>
                  <a:pt x="409" y="92"/>
                  <a:pt x="427" y="90"/>
                  <a:pt x="511" y="0"/>
                </a:cubicBezTo>
                <a:cubicBezTo>
                  <a:pt x="559" y="24"/>
                  <a:pt x="590" y="77"/>
                  <a:pt x="611" y="97"/>
                </a:cubicBezTo>
                <a:close/>
              </a:path>
            </a:pathLst>
          </a:custGeom>
          <a:solidFill>
            <a:srgbClr val="BCB7A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/>
          <a:p>
            <a:endParaRPr lang="en-GB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2100263" y="2971800"/>
            <a:ext cx="2641600" cy="2438400"/>
            <a:chOff x="1323" y="1872"/>
            <a:chExt cx="1664" cy="1536"/>
          </a:xfrm>
        </p:grpSpPr>
        <p:sp>
          <p:nvSpPr>
            <p:cNvPr id="33802" name="Oval 9"/>
            <p:cNvSpPr>
              <a:spLocks noChangeArrowheads="1"/>
            </p:cNvSpPr>
            <p:nvPr/>
          </p:nvSpPr>
          <p:spPr bwMode="auto">
            <a:xfrm>
              <a:off x="1579" y="3360"/>
              <a:ext cx="42" cy="48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33803" name="Oval 10"/>
            <p:cNvSpPr>
              <a:spLocks noChangeArrowheads="1"/>
            </p:cNvSpPr>
            <p:nvPr/>
          </p:nvSpPr>
          <p:spPr bwMode="auto">
            <a:xfrm>
              <a:off x="1707" y="3360"/>
              <a:ext cx="42" cy="48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33804" name="Oval 11"/>
            <p:cNvSpPr>
              <a:spLocks noChangeArrowheads="1"/>
            </p:cNvSpPr>
            <p:nvPr/>
          </p:nvSpPr>
          <p:spPr bwMode="auto">
            <a:xfrm>
              <a:off x="1877" y="3360"/>
              <a:ext cx="43" cy="48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33805" name="Oval 12"/>
            <p:cNvSpPr>
              <a:spLocks noChangeArrowheads="1"/>
            </p:cNvSpPr>
            <p:nvPr/>
          </p:nvSpPr>
          <p:spPr bwMode="auto">
            <a:xfrm>
              <a:off x="2005" y="3360"/>
              <a:ext cx="43" cy="48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33806" name="Oval 13"/>
            <p:cNvSpPr>
              <a:spLocks noChangeArrowheads="1"/>
            </p:cNvSpPr>
            <p:nvPr/>
          </p:nvSpPr>
          <p:spPr bwMode="auto">
            <a:xfrm>
              <a:off x="2176" y="3312"/>
              <a:ext cx="43" cy="48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33807" name="Oval 14"/>
            <p:cNvSpPr>
              <a:spLocks noChangeArrowheads="1"/>
            </p:cNvSpPr>
            <p:nvPr/>
          </p:nvSpPr>
          <p:spPr bwMode="auto">
            <a:xfrm>
              <a:off x="2901" y="3168"/>
              <a:ext cx="43" cy="48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33808" name="Oval 15"/>
            <p:cNvSpPr>
              <a:spLocks noChangeArrowheads="1"/>
            </p:cNvSpPr>
            <p:nvPr/>
          </p:nvSpPr>
          <p:spPr bwMode="auto">
            <a:xfrm>
              <a:off x="2475" y="3264"/>
              <a:ext cx="42" cy="48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33809" name="Oval 16"/>
            <p:cNvSpPr>
              <a:spLocks noChangeArrowheads="1"/>
            </p:cNvSpPr>
            <p:nvPr/>
          </p:nvSpPr>
          <p:spPr bwMode="auto">
            <a:xfrm>
              <a:off x="2944" y="2976"/>
              <a:ext cx="43" cy="48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33810" name="Oval 17"/>
            <p:cNvSpPr>
              <a:spLocks noChangeArrowheads="1"/>
            </p:cNvSpPr>
            <p:nvPr/>
          </p:nvSpPr>
          <p:spPr bwMode="auto">
            <a:xfrm>
              <a:off x="1656" y="3152"/>
              <a:ext cx="43" cy="48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33811" name="Oval 18"/>
            <p:cNvSpPr>
              <a:spLocks noChangeArrowheads="1"/>
            </p:cNvSpPr>
            <p:nvPr/>
          </p:nvSpPr>
          <p:spPr bwMode="auto">
            <a:xfrm>
              <a:off x="1323" y="2208"/>
              <a:ext cx="42" cy="48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33812" name="Oval 19"/>
            <p:cNvSpPr>
              <a:spLocks noChangeArrowheads="1"/>
            </p:cNvSpPr>
            <p:nvPr/>
          </p:nvSpPr>
          <p:spPr bwMode="auto">
            <a:xfrm>
              <a:off x="1576" y="2992"/>
              <a:ext cx="43" cy="48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33813" name="Oval 20"/>
            <p:cNvSpPr>
              <a:spLocks noChangeArrowheads="1"/>
            </p:cNvSpPr>
            <p:nvPr/>
          </p:nvSpPr>
          <p:spPr bwMode="auto">
            <a:xfrm>
              <a:off x="1408" y="2640"/>
              <a:ext cx="43" cy="48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33814" name="Oval 21"/>
            <p:cNvSpPr>
              <a:spLocks noChangeArrowheads="1"/>
            </p:cNvSpPr>
            <p:nvPr/>
          </p:nvSpPr>
          <p:spPr bwMode="auto">
            <a:xfrm>
              <a:off x="1501" y="3232"/>
              <a:ext cx="43" cy="48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33815" name="Oval 22"/>
            <p:cNvSpPr>
              <a:spLocks noChangeArrowheads="1"/>
            </p:cNvSpPr>
            <p:nvPr/>
          </p:nvSpPr>
          <p:spPr bwMode="auto">
            <a:xfrm>
              <a:off x="1493" y="2880"/>
              <a:ext cx="43" cy="48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33816" name="Oval 23"/>
            <p:cNvSpPr>
              <a:spLocks noChangeArrowheads="1"/>
            </p:cNvSpPr>
            <p:nvPr/>
          </p:nvSpPr>
          <p:spPr bwMode="auto">
            <a:xfrm>
              <a:off x="2347" y="3264"/>
              <a:ext cx="42" cy="48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33817" name="Oval 24"/>
            <p:cNvSpPr>
              <a:spLocks noChangeArrowheads="1"/>
            </p:cNvSpPr>
            <p:nvPr/>
          </p:nvSpPr>
          <p:spPr bwMode="auto">
            <a:xfrm>
              <a:off x="1357" y="2448"/>
              <a:ext cx="43" cy="48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33818" name="Oval 25"/>
            <p:cNvSpPr>
              <a:spLocks noChangeArrowheads="1"/>
            </p:cNvSpPr>
            <p:nvPr/>
          </p:nvSpPr>
          <p:spPr bwMode="auto">
            <a:xfrm>
              <a:off x="1363" y="1872"/>
              <a:ext cx="42" cy="48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33819" name="Oval 26"/>
            <p:cNvSpPr>
              <a:spLocks noChangeArrowheads="1"/>
            </p:cNvSpPr>
            <p:nvPr/>
          </p:nvSpPr>
          <p:spPr bwMode="auto">
            <a:xfrm>
              <a:off x="2048" y="2928"/>
              <a:ext cx="43" cy="48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</p:grpSp>
      <p:sp>
        <p:nvSpPr>
          <p:cNvPr id="33801" name="Text Box 27"/>
          <p:cNvSpPr txBox="1">
            <a:spLocks noChangeArrowheads="1"/>
          </p:cNvSpPr>
          <p:nvPr/>
        </p:nvSpPr>
        <p:spPr bwMode="auto">
          <a:xfrm>
            <a:off x="4876800" y="1600200"/>
            <a:ext cx="3860800" cy="478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>
              <a:spcBef>
                <a:spcPct val="20000"/>
              </a:spcBef>
              <a:spcAft>
                <a:spcPct val="30000"/>
              </a:spcAft>
              <a:buClr>
                <a:srgbClr val="FF33CC"/>
              </a:buClr>
              <a:buSzPct val="100000"/>
              <a:buFont typeface="Wingdings" pitchFamily="2" charset="2"/>
              <a:buNone/>
            </a:pPr>
            <a:r>
              <a:rPr lang="en-GB" sz="1800" b="1">
                <a:solidFill>
                  <a:srgbClr val="BCB7A6"/>
                </a:solidFill>
                <a:latin typeface="Arial" charset="0"/>
              </a:rPr>
              <a:t>Hepatic synthesis from cholesterol</a:t>
            </a:r>
          </a:p>
          <a:p>
            <a:pPr algn="l">
              <a:spcBef>
                <a:spcPct val="20000"/>
              </a:spcBef>
              <a:spcAft>
                <a:spcPct val="30000"/>
              </a:spcAft>
              <a:buClr>
                <a:srgbClr val="FF33CC"/>
              </a:buClr>
              <a:buSzPct val="100000"/>
              <a:buFont typeface="Wingdings" pitchFamily="2" charset="2"/>
              <a:buNone/>
            </a:pPr>
            <a:r>
              <a:rPr lang="en-GB" sz="1800" b="1">
                <a:solidFill>
                  <a:srgbClr val="BCB7A6"/>
                </a:solidFill>
                <a:latin typeface="Arial" charset="0"/>
              </a:rPr>
              <a:t>Conjugated with glycine or taurine</a:t>
            </a:r>
          </a:p>
          <a:p>
            <a:pPr algn="l">
              <a:spcBef>
                <a:spcPct val="20000"/>
              </a:spcBef>
              <a:spcAft>
                <a:spcPct val="30000"/>
              </a:spcAft>
              <a:buClr>
                <a:srgbClr val="FF33CC"/>
              </a:buClr>
              <a:buSzPct val="100000"/>
              <a:buFont typeface="Wingdings" pitchFamily="2" charset="2"/>
              <a:buNone/>
            </a:pPr>
            <a:r>
              <a:rPr lang="en-GB" sz="1800" b="1">
                <a:solidFill>
                  <a:srgbClr val="BCB7A6"/>
                </a:solidFill>
                <a:latin typeface="Arial" charset="0"/>
              </a:rPr>
              <a:t>Secreted via biliary tree into intestine</a:t>
            </a:r>
          </a:p>
          <a:p>
            <a:pPr algn="l">
              <a:spcBef>
                <a:spcPct val="20000"/>
              </a:spcBef>
              <a:spcAft>
                <a:spcPct val="30000"/>
              </a:spcAft>
              <a:buClr>
                <a:srgbClr val="FF33CC"/>
              </a:buClr>
              <a:buSzPct val="100000"/>
              <a:buFont typeface="Wingdings" pitchFamily="2" charset="2"/>
              <a:buNone/>
            </a:pPr>
            <a:r>
              <a:rPr lang="en-GB" sz="1800" b="1">
                <a:solidFill>
                  <a:srgbClr val="BCB7A6"/>
                </a:solidFill>
                <a:latin typeface="Arial" charset="0"/>
              </a:rPr>
              <a:t>Solubilise lipids in micelles for absorption</a:t>
            </a:r>
          </a:p>
          <a:p>
            <a:pPr algn="l">
              <a:spcBef>
                <a:spcPct val="20000"/>
              </a:spcBef>
              <a:spcAft>
                <a:spcPct val="30000"/>
              </a:spcAft>
              <a:buClr>
                <a:srgbClr val="FF33CC"/>
              </a:buClr>
              <a:buSzPct val="100000"/>
              <a:buFont typeface="Wingdings" pitchFamily="2" charset="2"/>
              <a:buNone/>
            </a:pPr>
            <a:r>
              <a:rPr lang="en-GB" sz="1800" b="1">
                <a:solidFill>
                  <a:schemeClr val="tx2"/>
                </a:solidFill>
                <a:latin typeface="Arial" charset="0"/>
              </a:rPr>
              <a:t>Reabsorbed in distal intestine:</a:t>
            </a:r>
          </a:p>
          <a:p>
            <a:pPr lvl="1" algn="l">
              <a:spcBef>
                <a:spcPct val="20000"/>
              </a:spcBef>
              <a:spcAft>
                <a:spcPct val="30000"/>
              </a:spcAft>
              <a:buClr>
                <a:schemeClr val="tx2"/>
              </a:buClr>
              <a:buSzPct val="100000"/>
            </a:pPr>
            <a:r>
              <a:rPr lang="en-GB" sz="1600" b="1">
                <a:solidFill>
                  <a:schemeClr val="tx2"/>
                </a:solidFill>
                <a:latin typeface="Arial" charset="0"/>
              </a:rPr>
              <a:t>Passive absorption in jejunum (unconjugated)</a:t>
            </a:r>
          </a:p>
          <a:p>
            <a:pPr lvl="1" algn="l">
              <a:spcBef>
                <a:spcPct val="20000"/>
              </a:spcBef>
              <a:spcAft>
                <a:spcPct val="30000"/>
              </a:spcAft>
              <a:buClr>
                <a:schemeClr val="tx2"/>
              </a:buClr>
              <a:buSzPct val="100000"/>
            </a:pPr>
            <a:r>
              <a:rPr lang="en-GB" sz="1600" b="1">
                <a:solidFill>
                  <a:schemeClr val="tx2"/>
                </a:solidFill>
                <a:latin typeface="Arial" charset="0"/>
              </a:rPr>
              <a:t>Active absorption in ileum (conjugated)</a:t>
            </a:r>
          </a:p>
          <a:p>
            <a:pPr>
              <a:spcBef>
                <a:spcPct val="50000"/>
              </a:spcBef>
              <a:spcAft>
                <a:spcPct val="50000"/>
              </a:spcAft>
              <a:buClr>
                <a:srgbClr val="FF33CC"/>
              </a:buClr>
              <a:buSzPct val="100000"/>
              <a:buFont typeface="Wingdings" pitchFamily="2" charset="2"/>
              <a:buChar char="n"/>
            </a:pPr>
            <a:endParaRPr lang="en-GB" sz="1600">
              <a:solidFill>
                <a:schemeClr val="tx2"/>
              </a:solidFill>
              <a:latin typeface="Arial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Freeform 2"/>
          <p:cNvSpPr>
            <a:spLocks/>
          </p:cNvSpPr>
          <p:nvPr/>
        </p:nvSpPr>
        <p:spPr bwMode="auto">
          <a:xfrm>
            <a:off x="1619250" y="2241550"/>
            <a:ext cx="2090738" cy="3046413"/>
          </a:xfrm>
          <a:custGeom>
            <a:avLst/>
            <a:gdLst>
              <a:gd name="T0" fmla="*/ 2090738 w 1317"/>
              <a:gd name="T1" fmla="*/ 2892425 h 1919"/>
              <a:gd name="T2" fmla="*/ 1090613 w 1317"/>
              <a:gd name="T3" fmla="*/ 2635250 h 1919"/>
              <a:gd name="T4" fmla="*/ 590550 w 1317"/>
              <a:gd name="T5" fmla="*/ 1597025 h 1919"/>
              <a:gd name="T6" fmla="*/ 681038 w 1317"/>
              <a:gd name="T7" fmla="*/ 368300 h 1919"/>
              <a:gd name="T8" fmla="*/ 682625 w 1317"/>
              <a:gd name="T9" fmla="*/ 196850 h 1919"/>
              <a:gd name="T10" fmla="*/ 685800 w 1317"/>
              <a:gd name="T11" fmla="*/ 49213 h 1919"/>
              <a:gd name="T12" fmla="*/ 638175 w 1317"/>
              <a:gd name="T13" fmla="*/ 63500 h 1919"/>
              <a:gd name="T14" fmla="*/ 609600 w 1317"/>
              <a:gd name="T15" fmla="*/ 434975 h 1919"/>
              <a:gd name="T16" fmla="*/ 304800 w 1317"/>
              <a:gd name="T17" fmla="*/ 315913 h 1919"/>
              <a:gd name="T18" fmla="*/ 47625 w 1317"/>
              <a:gd name="T19" fmla="*/ 182563 h 1919"/>
              <a:gd name="T20" fmla="*/ 33338 w 1317"/>
              <a:gd name="T21" fmla="*/ 211138 h 1919"/>
              <a:gd name="T22" fmla="*/ 252413 w 1317"/>
              <a:gd name="T23" fmla="*/ 349250 h 1919"/>
              <a:gd name="T24" fmla="*/ 571500 w 1317"/>
              <a:gd name="T25" fmla="*/ 582613 h 1919"/>
              <a:gd name="T26" fmla="*/ 476250 w 1317"/>
              <a:gd name="T27" fmla="*/ 1563688 h 1919"/>
              <a:gd name="T28" fmla="*/ 704850 w 1317"/>
              <a:gd name="T29" fmla="*/ 2325688 h 1919"/>
              <a:gd name="T30" fmla="*/ 776288 w 1317"/>
              <a:gd name="T31" fmla="*/ 3016250 h 1919"/>
              <a:gd name="T32" fmla="*/ 857250 w 1317"/>
              <a:gd name="T33" fmla="*/ 2997200 h 1919"/>
              <a:gd name="T34" fmla="*/ 781050 w 1317"/>
              <a:gd name="T35" fmla="*/ 2397125 h 1919"/>
              <a:gd name="T36" fmla="*/ 1014413 w 1317"/>
              <a:gd name="T37" fmla="*/ 2806700 h 1919"/>
              <a:gd name="T38" fmla="*/ 1114425 w 1317"/>
              <a:gd name="T39" fmla="*/ 2987675 h 1919"/>
              <a:gd name="T40" fmla="*/ 1195388 w 1317"/>
              <a:gd name="T41" fmla="*/ 2982913 h 1919"/>
              <a:gd name="T42" fmla="*/ 971550 w 1317"/>
              <a:gd name="T43" fmla="*/ 2606675 h 1919"/>
              <a:gd name="T44" fmla="*/ 1257300 w 1317"/>
              <a:gd name="T45" fmla="*/ 2801938 h 1919"/>
              <a:gd name="T46" fmla="*/ 1795463 w 1317"/>
              <a:gd name="T47" fmla="*/ 2930525 h 1919"/>
              <a:gd name="T48" fmla="*/ 2090738 w 1317"/>
              <a:gd name="T49" fmla="*/ 2892425 h 1919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1317"/>
              <a:gd name="T76" fmla="*/ 0 h 1919"/>
              <a:gd name="T77" fmla="*/ 1317 w 1317"/>
              <a:gd name="T78" fmla="*/ 1919 h 1919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1317" h="1919">
                <a:moveTo>
                  <a:pt x="1317" y="1822"/>
                </a:moveTo>
                <a:cubicBezTo>
                  <a:pt x="1179" y="1807"/>
                  <a:pt x="844" y="1796"/>
                  <a:pt x="687" y="1660"/>
                </a:cubicBezTo>
                <a:cubicBezTo>
                  <a:pt x="530" y="1524"/>
                  <a:pt x="415" y="1244"/>
                  <a:pt x="372" y="1006"/>
                </a:cubicBezTo>
                <a:cubicBezTo>
                  <a:pt x="328" y="766"/>
                  <a:pt x="419" y="379"/>
                  <a:pt x="429" y="232"/>
                </a:cubicBezTo>
                <a:cubicBezTo>
                  <a:pt x="439" y="85"/>
                  <a:pt x="430" y="157"/>
                  <a:pt x="430" y="124"/>
                </a:cubicBezTo>
                <a:cubicBezTo>
                  <a:pt x="430" y="91"/>
                  <a:pt x="437" y="45"/>
                  <a:pt x="432" y="31"/>
                </a:cubicBezTo>
                <a:cubicBezTo>
                  <a:pt x="432" y="31"/>
                  <a:pt x="410" y="0"/>
                  <a:pt x="402" y="40"/>
                </a:cubicBezTo>
                <a:cubicBezTo>
                  <a:pt x="390" y="142"/>
                  <a:pt x="390" y="163"/>
                  <a:pt x="384" y="274"/>
                </a:cubicBezTo>
                <a:cubicBezTo>
                  <a:pt x="306" y="244"/>
                  <a:pt x="251" y="225"/>
                  <a:pt x="192" y="199"/>
                </a:cubicBezTo>
                <a:cubicBezTo>
                  <a:pt x="133" y="173"/>
                  <a:pt x="59" y="126"/>
                  <a:pt x="30" y="115"/>
                </a:cubicBezTo>
                <a:cubicBezTo>
                  <a:pt x="1" y="104"/>
                  <a:pt x="0" y="116"/>
                  <a:pt x="21" y="133"/>
                </a:cubicBezTo>
                <a:cubicBezTo>
                  <a:pt x="42" y="150"/>
                  <a:pt x="103" y="181"/>
                  <a:pt x="159" y="220"/>
                </a:cubicBezTo>
                <a:cubicBezTo>
                  <a:pt x="215" y="259"/>
                  <a:pt x="294" y="259"/>
                  <a:pt x="360" y="367"/>
                </a:cubicBezTo>
                <a:cubicBezTo>
                  <a:pt x="333" y="580"/>
                  <a:pt x="288" y="802"/>
                  <a:pt x="300" y="985"/>
                </a:cubicBezTo>
                <a:cubicBezTo>
                  <a:pt x="333" y="1222"/>
                  <a:pt x="405" y="1309"/>
                  <a:pt x="444" y="1465"/>
                </a:cubicBezTo>
                <a:cubicBezTo>
                  <a:pt x="462" y="1612"/>
                  <a:pt x="473" y="1830"/>
                  <a:pt x="489" y="1900"/>
                </a:cubicBezTo>
                <a:cubicBezTo>
                  <a:pt x="535" y="1885"/>
                  <a:pt x="492" y="1888"/>
                  <a:pt x="540" y="1888"/>
                </a:cubicBezTo>
                <a:cubicBezTo>
                  <a:pt x="495" y="1696"/>
                  <a:pt x="477" y="1630"/>
                  <a:pt x="492" y="1510"/>
                </a:cubicBezTo>
                <a:cubicBezTo>
                  <a:pt x="558" y="1576"/>
                  <a:pt x="604" y="1706"/>
                  <a:pt x="639" y="1768"/>
                </a:cubicBezTo>
                <a:cubicBezTo>
                  <a:pt x="674" y="1830"/>
                  <a:pt x="683" y="1864"/>
                  <a:pt x="702" y="1882"/>
                </a:cubicBezTo>
                <a:cubicBezTo>
                  <a:pt x="721" y="1900"/>
                  <a:pt x="768" y="1919"/>
                  <a:pt x="753" y="1879"/>
                </a:cubicBezTo>
                <a:cubicBezTo>
                  <a:pt x="738" y="1839"/>
                  <a:pt x="606" y="1661"/>
                  <a:pt x="612" y="1642"/>
                </a:cubicBezTo>
                <a:cubicBezTo>
                  <a:pt x="622" y="1622"/>
                  <a:pt x="706" y="1731"/>
                  <a:pt x="792" y="1765"/>
                </a:cubicBezTo>
                <a:cubicBezTo>
                  <a:pt x="878" y="1799"/>
                  <a:pt x="1044" y="1837"/>
                  <a:pt x="1131" y="1846"/>
                </a:cubicBezTo>
                <a:cubicBezTo>
                  <a:pt x="1230" y="1840"/>
                  <a:pt x="1125" y="1846"/>
                  <a:pt x="1317" y="1822"/>
                </a:cubicBezTo>
                <a:close/>
              </a:path>
            </a:pathLst>
          </a:custGeom>
          <a:solidFill>
            <a:srgbClr val="FF9999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92075" tIns="46038" rIns="92075" bIns="46038" anchor="ctr"/>
          <a:lstStyle/>
          <a:p>
            <a:endParaRPr lang="en-GB"/>
          </a:p>
        </p:txBody>
      </p:sp>
      <p:sp>
        <p:nvSpPr>
          <p:cNvPr id="34819" name="Freeform 3"/>
          <p:cNvSpPr>
            <a:spLocks/>
          </p:cNvSpPr>
          <p:nvPr/>
        </p:nvSpPr>
        <p:spPr bwMode="auto">
          <a:xfrm>
            <a:off x="676275" y="1368425"/>
            <a:ext cx="2327275" cy="1566863"/>
          </a:xfrm>
          <a:custGeom>
            <a:avLst/>
            <a:gdLst>
              <a:gd name="T0" fmla="*/ 200025 w 1466"/>
              <a:gd name="T1" fmla="*/ 1444625 h 987"/>
              <a:gd name="T2" fmla="*/ 6350 w 1466"/>
              <a:gd name="T3" fmla="*/ 663575 h 987"/>
              <a:gd name="T4" fmla="*/ 238125 w 1466"/>
              <a:gd name="T5" fmla="*/ 220663 h 987"/>
              <a:gd name="T6" fmla="*/ 730250 w 1466"/>
              <a:gd name="T7" fmla="*/ 57150 h 987"/>
              <a:gd name="T8" fmla="*/ 1296988 w 1466"/>
              <a:gd name="T9" fmla="*/ 25400 h 987"/>
              <a:gd name="T10" fmla="*/ 2139950 w 1466"/>
              <a:gd name="T11" fmla="*/ 214313 h 987"/>
              <a:gd name="T12" fmla="*/ 2038350 w 1466"/>
              <a:gd name="T13" fmla="*/ 736600 h 987"/>
              <a:gd name="T14" fmla="*/ 1689100 w 1466"/>
              <a:gd name="T15" fmla="*/ 906463 h 987"/>
              <a:gd name="T16" fmla="*/ 1355725 w 1466"/>
              <a:gd name="T17" fmla="*/ 971550 h 987"/>
              <a:gd name="T18" fmla="*/ 1035050 w 1466"/>
              <a:gd name="T19" fmla="*/ 1020763 h 987"/>
              <a:gd name="T20" fmla="*/ 862013 w 1466"/>
              <a:gd name="T21" fmla="*/ 1200150 h 987"/>
              <a:gd name="T22" fmla="*/ 650875 w 1466"/>
              <a:gd name="T23" fmla="*/ 1444625 h 987"/>
              <a:gd name="T24" fmla="*/ 200025 w 1466"/>
              <a:gd name="T25" fmla="*/ 1444625 h 98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466"/>
              <a:gd name="T40" fmla="*/ 0 h 987"/>
              <a:gd name="T41" fmla="*/ 1466 w 1466"/>
              <a:gd name="T42" fmla="*/ 987 h 98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466" h="987">
                <a:moveTo>
                  <a:pt x="126" y="910"/>
                </a:moveTo>
                <a:cubicBezTo>
                  <a:pt x="48" y="833"/>
                  <a:pt x="0" y="546"/>
                  <a:pt x="4" y="418"/>
                </a:cubicBezTo>
                <a:cubicBezTo>
                  <a:pt x="8" y="290"/>
                  <a:pt x="75" y="225"/>
                  <a:pt x="150" y="139"/>
                </a:cubicBezTo>
                <a:cubicBezTo>
                  <a:pt x="243" y="60"/>
                  <a:pt x="333" y="45"/>
                  <a:pt x="460" y="36"/>
                </a:cubicBezTo>
                <a:cubicBezTo>
                  <a:pt x="571" y="16"/>
                  <a:pt x="669" y="0"/>
                  <a:pt x="817" y="16"/>
                </a:cubicBezTo>
                <a:cubicBezTo>
                  <a:pt x="963" y="19"/>
                  <a:pt x="1211" y="7"/>
                  <a:pt x="1348" y="135"/>
                </a:cubicBezTo>
                <a:cubicBezTo>
                  <a:pt x="1466" y="318"/>
                  <a:pt x="1338" y="414"/>
                  <a:pt x="1284" y="464"/>
                </a:cubicBezTo>
                <a:cubicBezTo>
                  <a:pt x="1210" y="530"/>
                  <a:pt x="1130" y="545"/>
                  <a:pt x="1064" y="571"/>
                </a:cubicBezTo>
                <a:cubicBezTo>
                  <a:pt x="985" y="592"/>
                  <a:pt x="936" y="602"/>
                  <a:pt x="854" y="612"/>
                </a:cubicBezTo>
                <a:cubicBezTo>
                  <a:pt x="785" y="624"/>
                  <a:pt x="695" y="634"/>
                  <a:pt x="652" y="643"/>
                </a:cubicBezTo>
                <a:cubicBezTo>
                  <a:pt x="600" y="667"/>
                  <a:pt x="573" y="716"/>
                  <a:pt x="543" y="756"/>
                </a:cubicBezTo>
                <a:cubicBezTo>
                  <a:pt x="503" y="800"/>
                  <a:pt x="462" y="868"/>
                  <a:pt x="410" y="910"/>
                </a:cubicBezTo>
                <a:cubicBezTo>
                  <a:pt x="363" y="934"/>
                  <a:pt x="204" y="987"/>
                  <a:pt x="126" y="910"/>
                </a:cubicBezTo>
                <a:close/>
              </a:path>
            </a:pathLst>
          </a:custGeom>
          <a:solidFill>
            <a:srgbClr val="66006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/>
          <a:p>
            <a:endParaRPr lang="en-GB"/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ENTEROHEPATIC CIRCULATION OF BILE SALTS</a:t>
            </a:r>
          </a:p>
        </p:txBody>
      </p:sp>
      <p:sp>
        <p:nvSpPr>
          <p:cNvPr id="34821" name="Freeform 5"/>
          <p:cNvSpPr>
            <a:spLocks/>
          </p:cNvSpPr>
          <p:nvPr/>
        </p:nvSpPr>
        <p:spPr bwMode="auto">
          <a:xfrm>
            <a:off x="1228725" y="2324100"/>
            <a:ext cx="1498600" cy="1004888"/>
          </a:xfrm>
          <a:custGeom>
            <a:avLst/>
            <a:gdLst>
              <a:gd name="T0" fmla="*/ 757238 w 944"/>
              <a:gd name="T1" fmla="*/ 23813 h 633"/>
              <a:gd name="T2" fmla="*/ 823913 w 944"/>
              <a:gd name="T3" fmla="*/ 14288 h 633"/>
              <a:gd name="T4" fmla="*/ 881063 w 944"/>
              <a:gd name="T5" fmla="*/ 228600 h 633"/>
              <a:gd name="T6" fmla="*/ 1141413 w 944"/>
              <a:gd name="T7" fmla="*/ 460375 h 633"/>
              <a:gd name="T8" fmla="*/ 1484313 w 944"/>
              <a:gd name="T9" fmla="*/ 696913 h 633"/>
              <a:gd name="T10" fmla="*/ 1412875 w 944"/>
              <a:gd name="T11" fmla="*/ 796925 h 633"/>
              <a:gd name="T12" fmla="*/ 1085850 w 944"/>
              <a:gd name="T13" fmla="*/ 538163 h 633"/>
              <a:gd name="T14" fmla="*/ 833438 w 944"/>
              <a:gd name="T15" fmla="*/ 347663 h 633"/>
              <a:gd name="T16" fmla="*/ 566738 w 944"/>
              <a:gd name="T17" fmla="*/ 476250 h 633"/>
              <a:gd name="T18" fmla="*/ 500063 w 944"/>
              <a:gd name="T19" fmla="*/ 581025 h 633"/>
              <a:gd name="T20" fmla="*/ 400050 w 944"/>
              <a:gd name="T21" fmla="*/ 862013 h 633"/>
              <a:gd name="T22" fmla="*/ 106363 w 944"/>
              <a:gd name="T23" fmla="*/ 927100 h 633"/>
              <a:gd name="T24" fmla="*/ 138113 w 944"/>
              <a:gd name="T25" fmla="*/ 604838 h 633"/>
              <a:gd name="T26" fmla="*/ 409575 w 944"/>
              <a:gd name="T27" fmla="*/ 452438 h 633"/>
              <a:gd name="T28" fmla="*/ 542925 w 944"/>
              <a:gd name="T29" fmla="*/ 414338 h 633"/>
              <a:gd name="T30" fmla="*/ 804863 w 944"/>
              <a:gd name="T31" fmla="*/ 300038 h 633"/>
              <a:gd name="T32" fmla="*/ 741363 w 944"/>
              <a:gd name="T33" fmla="*/ 203200 h 633"/>
              <a:gd name="T34" fmla="*/ 476250 w 944"/>
              <a:gd name="T35" fmla="*/ 71438 h 633"/>
              <a:gd name="T36" fmla="*/ 528638 w 944"/>
              <a:gd name="T37" fmla="*/ 57150 h 633"/>
              <a:gd name="T38" fmla="*/ 633413 w 944"/>
              <a:gd name="T39" fmla="*/ 109538 h 633"/>
              <a:gd name="T40" fmla="*/ 733425 w 944"/>
              <a:gd name="T41" fmla="*/ 128588 h 633"/>
              <a:gd name="T42" fmla="*/ 757238 w 944"/>
              <a:gd name="T43" fmla="*/ 23813 h 633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944"/>
              <a:gd name="T67" fmla="*/ 0 h 633"/>
              <a:gd name="T68" fmla="*/ 944 w 944"/>
              <a:gd name="T69" fmla="*/ 633 h 633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944" h="633">
                <a:moveTo>
                  <a:pt x="477" y="15"/>
                </a:moveTo>
                <a:cubicBezTo>
                  <a:pt x="570" y="0"/>
                  <a:pt x="456" y="12"/>
                  <a:pt x="519" y="9"/>
                </a:cubicBezTo>
                <a:cubicBezTo>
                  <a:pt x="510" y="84"/>
                  <a:pt x="533" y="121"/>
                  <a:pt x="555" y="144"/>
                </a:cubicBezTo>
                <a:cubicBezTo>
                  <a:pt x="597" y="190"/>
                  <a:pt x="656" y="241"/>
                  <a:pt x="719" y="290"/>
                </a:cubicBezTo>
                <a:cubicBezTo>
                  <a:pt x="768" y="335"/>
                  <a:pt x="884" y="396"/>
                  <a:pt x="935" y="439"/>
                </a:cubicBezTo>
                <a:cubicBezTo>
                  <a:pt x="944" y="477"/>
                  <a:pt x="918" y="514"/>
                  <a:pt x="890" y="502"/>
                </a:cubicBezTo>
                <a:cubicBezTo>
                  <a:pt x="852" y="454"/>
                  <a:pt x="747" y="376"/>
                  <a:pt x="684" y="339"/>
                </a:cubicBezTo>
                <a:cubicBezTo>
                  <a:pt x="626" y="297"/>
                  <a:pt x="579" y="243"/>
                  <a:pt x="525" y="219"/>
                </a:cubicBezTo>
                <a:cubicBezTo>
                  <a:pt x="465" y="228"/>
                  <a:pt x="405" y="258"/>
                  <a:pt x="357" y="300"/>
                </a:cubicBezTo>
                <a:cubicBezTo>
                  <a:pt x="323" y="325"/>
                  <a:pt x="325" y="331"/>
                  <a:pt x="315" y="366"/>
                </a:cubicBezTo>
                <a:cubicBezTo>
                  <a:pt x="327" y="435"/>
                  <a:pt x="300" y="480"/>
                  <a:pt x="252" y="543"/>
                </a:cubicBezTo>
                <a:cubicBezTo>
                  <a:pt x="186" y="591"/>
                  <a:pt x="162" y="633"/>
                  <a:pt x="67" y="584"/>
                </a:cubicBezTo>
                <a:cubicBezTo>
                  <a:pt x="0" y="504"/>
                  <a:pt x="3" y="456"/>
                  <a:pt x="87" y="381"/>
                </a:cubicBezTo>
                <a:cubicBezTo>
                  <a:pt x="192" y="309"/>
                  <a:pt x="225" y="300"/>
                  <a:pt x="258" y="285"/>
                </a:cubicBezTo>
                <a:cubicBezTo>
                  <a:pt x="294" y="264"/>
                  <a:pt x="303" y="288"/>
                  <a:pt x="342" y="261"/>
                </a:cubicBezTo>
                <a:cubicBezTo>
                  <a:pt x="380" y="243"/>
                  <a:pt x="484" y="209"/>
                  <a:pt x="507" y="189"/>
                </a:cubicBezTo>
                <a:cubicBezTo>
                  <a:pt x="480" y="147"/>
                  <a:pt x="498" y="162"/>
                  <a:pt x="467" y="128"/>
                </a:cubicBezTo>
                <a:cubicBezTo>
                  <a:pt x="442" y="105"/>
                  <a:pt x="351" y="114"/>
                  <a:pt x="300" y="45"/>
                </a:cubicBezTo>
                <a:cubicBezTo>
                  <a:pt x="366" y="30"/>
                  <a:pt x="240" y="54"/>
                  <a:pt x="333" y="36"/>
                </a:cubicBezTo>
                <a:cubicBezTo>
                  <a:pt x="372" y="51"/>
                  <a:pt x="377" y="63"/>
                  <a:pt x="399" y="69"/>
                </a:cubicBezTo>
                <a:cubicBezTo>
                  <a:pt x="420" y="76"/>
                  <a:pt x="449" y="90"/>
                  <a:pt x="462" y="81"/>
                </a:cubicBezTo>
                <a:cubicBezTo>
                  <a:pt x="471" y="66"/>
                  <a:pt x="468" y="63"/>
                  <a:pt x="477" y="15"/>
                </a:cubicBezTo>
                <a:close/>
              </a:path>
            </a:pathLst>
          </a:custGeom>
          <a:solidFill>
            <a:srgbClr val="FFCC6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92075" tIns="46038" rIns="92075" bIns="46038" anchor="ctr"/>
          <a:lstStyle/>
          <a:p>
            <a:endParaRPr lang="en-GB"/>
          </a:p>
        </p:txBody>
      </p:sp>
      <p:sp>
        <p:nvSpPr>
          <p:cNvPr id="34822" name="Freeform 6"/>
          <p:cNvSpPr>
            <a:spLocks/>
          </p:cNvSpPr>
          <p:nvPr/>
        </p:nvSpPr>
        <p:spPr bwMode="auto">
          <a:xfrm>
            <a:off x="1738313" y="1357313"/>
            <a:ext cx="3148012" cy="4624387"/>
          </a:xfrm>
          <a:custGeom>
            <a:avLst/>
            <a:gdLst>
              <a:gd name="T0" fmla="*/ 1338262 w 1983"/>
              <a:gd name="T1" fmla="*/ 1485900 h 2913"/>
              <a:gd name="T2" fmla="*/ 1085850 w 1983"/>
              <a:gd name="T3" fmla="*/ 2071687 h 2913"/>
              <a:gd name="T4" fmla="*/ 1647825 w 1983"/>
              <a:gd name="T5" fmla="*/ 2400300 h 2913"/>
              <a:gd name="T6" fmla="*/ 2800350 w 1983"/>
              <a:gd name="T7" fmla="*/ 2300287 h 2913"/>
              <a:gd name="T8" fmla="*/ 2868612 w 1983"/>
              <a:gd name="T9" fmla="*/ 2757487 h 2913"/>
              <a:gd name="T10" fmla="*/ 1571625 w 1983"/>
              <a:gd name="T11" fmla="*/ 2814637 h 2913"/>
              <a:gd name="T12" fmla="*/ 1066800 w 1983"/>
              <a:gd name="T13" fmla="*/ 3033712 h 2913"/>
              <a:gd name="T14" fmla="*/ 1719262 w 1983"/>
              <a:gd name="T15" fmla="*/ 3281362 h 2913"/>
              <a:gd name="T16" fmla="*/ 2868612 w 1983"/>
              <a:gd name="T17" fmla="*/ 3214687 h 2913"/>
              <a:gd name="T18" fmla="*/ 3014662 w 1983"/>
              <a:gd name="T19" fmla="*/ 3786187 h 2913"/>
              <a:gd name="T20" fmla="*/ 2122487 w 1983"/>
              <a:gd name="T21" fmla="*/ 3976687 h 2913"/>
              <a:gd name="T22" fmla="*/ 842962 w 1983"/>
              <a:gd name="T23" fmla="*/ 4119562 h 2913"/>
              <a:gd name="T24" fmla="*/ 565150 w 1983"/>
              <a:gd name="T25" fmla="*/ 4357687 h 2913"/>
              <a:gd name="T26" fmla="*/ 293687 w 1983"/>
              <a:gd name="T27" fmla="*/ 4510087 h 2913"/>
              <a:gd name="T28" fmla="*/ 22225 w 1983"/>
              <a:gd name="T29" fmla="*/ 3367087 h 2913"/>
              <a:gd name="T30" fmla="*/ 157162 w 1983"/>
              <a:gd name="T31" fmla="*/ 2909887 h 2913"/>
              <a:gd name="T32" fmla="*/ 428625 w 1983"/>
              <a:gd name="T33" fmla="*/ 2909887 h 2913"/>
              <a:gd name="T34" fmla="*/ 495300 w 1983"/>
              <a:gd name="T35" fmla="*/ 3876675 h 2913"/>
              <a:gd name="T36" fmla="*/ 1471612 w 1983"/>
              <a:gd name="T37" fmla="*/ 3814762 h 2913"/>
              <a:gd name="T38" fmla="*/ 2665412 w 1983"/>
              <a:gd name="T39" fmla="*/ 3671887 h 2913"/>
              <a:gd name="T40" fmla="*/ 2738437 w 1983"/>
              <a:gd name="T41" fmla="*/ 3352800 h 2913"/>
              <a:gd name="T42" fmla="*/ 1728787 w 1983"/>
              <a:gd name="T43" fmla="*/ 3443287 h 2913"/>
              <a:gd name="T44" fmla="*/ 928687 w 1983"/>
              <a:gd name="T45" fmla="*/ 3114675 h 2913"/>
              <a:gd name="T46" fmla="*/ 1397000 w 1983"/>
              <a:gd name="T47" fmla="*/ 2659062 h 2913"/>
              <a:gd name="T48" fmla="*/ 2752725 w 1983"/>
              <a:gd name="T49" fmla="*/ 2647950 h 2913"/>
              <a:gd name="T50" fmla="*/ 2724150 w 1983"/>
              <a:gd name="T51" fmla="*/ 2486025 h 2913"/>
              <a:gd name="T52" fmla="*/ 1652587 w 1983"/>
              <a:gd name="T53" fmla="*/ 2614612 h 2913"/>
              <a:gd name="T54" fmla="*/ 903287 w 1983"/>
              <a:gd name="T55" fmla="*/ 2147887 h 2913"/>
              <a:gd name="T56" fmla="*/ 1309687 w 1983"/>
              <a:gd name="T57" fmla="*/ 1233487 h 2913"/>
              <a:gd name="T58" fmla="*/ 1241425 w 1983"/>
              <a:gd name="T59" fmla="*/ 14287 h 2913"/>
              <a:gd name="T60" fmla="*/ 1512887 w 1983"/>
              <a:gd name="T61" fmla="*/ 623887 h 2913"/>
              <a:gd name="T62" fmla="*/ 2055812 w 1983"/>
              <a:gd name="T63" fmla="*/ 776287 h 2913"/>
              <a:gd name="T64" fmla="*/ 1676400 w 1983"/>
              <a:gd name="T65" fmla="*/ 1528762 h 2913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983"/>
              <a:gd name="T100" fmla="*/ 0 h 2913"/>
              <a:gd name="T101" fmla="*/ 1983 w 1983"/>
              <a:gd name="T102" fmla="*/ 2913 h 2913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983" h="2913">
                <a:moveTo>
                  <a:pt x="1056" y="963"/>
                </a:moveTo>
                <a:cubicBezTo>
                  <a:pt x="983" y="993"/>
                  <a:pt x="898" y="912"/>
                  <a:pt x="843" y="936"/>
                </a:cubicBezTo>
                <a:cubicBezTo>
                  <a:pt x="788" y="960"/>
                  <a:pt x="749" y="1046"/>
                  <a:pt x="723" y="1107"/>
                </a:cubicBezTo>
                <a:cubicBezTo>
                  <a:pt x="697" y="1168"/>
                  <a:pt x="677" y="1245"/>
                  <a:pt x="684" y="1305"/>
                </a:cubicBezTo>
                <a:cubicBezTo>
                  <a:pt x="691" y="1365"/>
                  <a:pt x="709" y="1429"/>
                  <a:pt x="768" y="1464"/>
                </a:cubicBezTo>
                <a:cubicBezTo>
                  <a:pt x="827" y="1499"/>
                  <a:pt x="936" y="1507"/>
                  <a:pt x="1038" y="1512"/>
                </a:cubicBezTo>
                <a:cubicBezTo>
                  <a:pt x="1140" y="1517"/>
                  <a:pt x="1259" y="1507"/>
                  <a:pt x="1380" y="1497"/>
                </a:cubicBezTo>
                <a:cubicBezTo>
                  <a:pt x="1501" y="1487"/>
                  <a:pt x="1679" y="1433"/>
                  <a:pt x="1764" y="1449"/>
                </a:cubicBezTo>
                <a:cubicBezTo>
                  <a:pt x="1849" y="1465"/>
                  <a:pt x="1885" y="1545"/>
                  <a:pt x="1892" y="1593"/>
                </a:cubicBezTo>
                <a:cubicBezTo>
                  <a:pt x="1899" y="1641"/>
                  <a:pt x="1885" y="1705"/>
                  <a:pt x="1807" y="1737"/>
                </a:cubicBezTo>
                <a:cubicBezTo>
                  <a:pt x="1728" y="1769"/>
                  <a:pt x="1559" y="1779"/>
                  <a:pt x="1423" y="1785"/>
                </a:cubicBezTo>
                <a:cubicBezTo>
                  <a:pt x="1287" y="1791"/>
                  <a:pt x="1104" y="1776"/>
                  <a:pt x="990" y="1773"/>
                </a:cubicBezTo>
                <a:cubicBezTo>
                  <a:pt x="855" y="1767"/>
                  <a:pt x="777" y="1773"/>
                  <a:pt x="705" y="1794"/>
                </a:cubicBezTo>
                <a:cubicBezTo>
                  <a:pt x="666" y="1848"/>
                  <a:pt x="678" y="1848"/>
                  <a:pt x="672" y="1911"/>
                </a:cubicBezTo>
                <a:cubicBezTo>
                  <a:pt x="678" y="1950"/>
                  <a:pt x="685" y="1999"/>
                  <a:pt x="753" y="2025"/>
                </a:cubicBezTo>
                <a:cubicBezTo>
                  <a:pt x="821" y="2051"/>
                  <a:pt x="971" y="2067"/>
                  <a:pt x="1083" y="2067"/>
                </a:cubicBezTo>
                <a:cubicBezTo>
                  <a:pt x="1195" y="2067"/>
                  <a:pt x="1302" y="2032"/>
                  <a:pt x="1423" y="2025"/>
                </a:cubicBezTo>
                <a:cubicBezTo>
                  <a:pt x="1544" y="2018"/>
                  <a:pt x="1716" y="1997"/>
                  <a:pt x="1807" y="2025"/>
                </a:cubicBezTo>
                <a:cubicBezTo>
                  <a:pt x="1898" y="2053"/>
                  <a:pt x="1953" y="2109"/>
                  <a:pt x="1968" y="2193"/>
                </a:cubicBezTo>
                <a:cubicBezTo>
                  <a:pt x="1983" y="2253"/>
                  <a:pt x="1950" y="2337"/>
                  <a:pt x="1899" y="2385"/>
                </a:cubicBezTo>
                <a:cubicBezTo>
                  <a:pt x="1836" y="2424"/>
                  <a:pt x="1772" y="2437"/>
                  <a:pt x="1679" y="2457"/>
                </a:cubicBezTo>
                <a:cubicBezTo>
                  <a:pt x="1586" y="2477"/>
                  <a:pt x="1458" y="2489"/>
                  <a:pt x="1337" y="2505"/>
                </a:cubicBezTo>
                <a:cubicBezTo>
                  <a:pt x="1216" y="2521"/>
                  <a:pt x="1087" y="2538"/>
                  <a:pt x="953" y="2553"/>
                </a:cubicBezTo>
                <a:cubicBezTo>
                  <a:pt x="819" y="2568"/>
                  <a:pt x="636" y="2588"/>
                  <a:pt x="531" y="2595"/>
                </a:cubicBezTo>
                <a:cubicBezTo>
                  <a:pt x="428" y="2583"/>
                  <a:pt x="381" y="2580"/>
                  <a:pt x="324" y="2598"/>
                </a:cubicBezTo>
                <a:cubicBezTo>
                  <a:pt x="318" y="2661"/>
                  <a:pt x="327" y="2685"/>
                  <a:pt x="356" y="2745"/>
                </a:cubicBezTo>
                <a:cubicBezTo>
                  <a:pt x="354" y="2785"/>
                  <a:pt x="341" y="2825"/>
                  <a:pt x="313" y="2841"/>
                </a:cubicBezTo>
                <a:cubicBezTo>
                  <a:pt x="284" y="2857"/>
                  <a:pt x="231" y="2849"/>
                  <a:pt x="185" y="2841"/>
                </a:cubicBezTo>
                <a:cubicBezTo>
                  <a:pt x="139" y="2833"/>
                  <a:pt x="68" y="2913"/>
                  <a:pt x="39" y="2793"/>
                </a:cubicBezTo>
                <a:cubicBezTo>
                  <a:pt x="10" y="2673"/>
                  <a:pt x="18" y="2289"/>
                  <a:pt x="14" y="2121"/>
                </a:cubicBezTo>
                <a:cubicBezTo>
                  <a:pt x="10" y="1953"/>
                  <a:pt x="0" y="1833"/>
                  <a:pt x="14" y="1785"/>
                </a:cubicBezTo>
                <a:cubicBezTo>
                  <a:pt x="28" y="1737"/>
                  <a:pt x="71" y="1825"/>
                  <a:pt x="99" y="1833"/>
                </a:cubicBezTo>
                <a:cubicBezTo>
                  <a:pt x="127" y="1841"/>
                  <a:pt x="157" y="1833"/>
                  <a:pt x="185" y="1833"/>
                </a:cubicBezTo>
                <a:cubicBezTo>
                  <a:pt x="213" y="1833"/>
                  <a:pt x="257" y="1785"/>
                  <a:pt x="270" y="1833"/>
                </a:cubicBezTo>
                <a:cubicBezTo>
                  <a:pt x="283" y="1881"/>
                  <a:pt x="258" y="2020"/>
                  <a:pt x="265" y="2121"/>
                </a:cubicBezTo>
                <a:cubicBezTo>
                  <a:pt x="272" y="2222"/>
                  <a:pt x="280" y="2388"/>
                  <a:pt x="312" y="2442"/>
                </a:cubicBezTo>
                <a:cubicBezTo>
                  <a:pt x="357" y="2433"/>
                  <a:pt x="232" y="2468"/>
                  <a:pt x="460" y="2447"/>
                </a:cubicBezTo>
                <a:cubicBezTo>
                  <a:pt x="562" y="2441"/>
                  <a:pt x="784" y="2417"/>
                  <a:pt x="927" y="2403"/>
                </a:cubicBezTo>
                <a:cubicBezTo>
                  <a:pt x="1070" y="2389"/>
                  <a:pt x="1195" y="2376"/>
                  <a:pt x="1320" y="2361"/>
                </a:cubicBezTo>
                <a:cubicBezTo>
                  <a:pt x="1445" y="2346"/>
                  <a:pt x="1594" y="2335"/>
                  <a:pt x="1679" y="2313"/>
                </a:cubicBezTo>
                <a:cubicBezTo>
                  <a:pt x="1764" y="2291"/>
                  <a:pt x="1825" y="2262"/>
                  <a:pt x="1833" y="2229"/>
                </a:cubicBezTo>
                <a:cubicBezTo>
                  <a:pt x="1827" y="2172"/>
                  <a:pt x="1806" y="2145"/>
                  <a:pt x="1725" y="2112"/>
                </a:cubicBezTo>
                <a:cubicBezTo>
                  <a:pt x="1593" y="2103"/>
                  <a:pt x="1543" y="2123"/>
                  <a:pt x="1437" y="2133"/>
                </a:cubicBezTo>
                <a:cubicBezTo>
                  <a:pt x="1331" y="2143"/>
                  <a:pt x="1207" y="2169"/>
                  <a:pt x="1089" y="2169"/>
                </a:cubicBezTo>
                <a:cubicBezTo>
                  <a:pt x="971" y="2169"/>
                  <a:pt x="810" y="2164"/>
                  <a:pt x="726" y="2130"/>
                </a:cubicBezTo>
                <a:cubicBezTo>
                  <a:pt x="642" y="2096"/>
                  <a:pt x="604" y="2029"/>
                  <a:pt x="585" y="1962"/>
                </a:cubicBezTo>
                <a:cubicBezTo>
                  <a:pt x="566" y="1895"/>
                  <a:pt x="565" y="1775"/>
                  <a:pt x="614" y="1727"/>
                </a:cubicBezTo>
                <a:cubicBezTo>
                  <a:pt x="663" y="1679"/>
                  <a:pt x="763" y="1682"/>
                  <a:pt x="880" y="1675"/>
                </a:cubicBezTo>
                <a:cubicBezTo>
                  <a:pt x="998" y="1668"/>
                  <a:pt x="1177" y="1687"/>
                  <a:pt x="1319" y="1686"/>
                </a:cubicBezTo>
                <a:cubicBezTo>
                  <a:pt x="1461" y="1685"/>
                  <a:pt x="1656" y="1683"/>
                  <a:pt x="1734" y="1668"/>
                </a:cubicBezTo>
                <a:cubicBezTo>
                  <a:pt x="1812" y="1653"/>
                  <a:pt x="1788" y="1616"/>
                  <a:pt x="1785" y="1599"/>
                </a:cubicBezTo>
                <a:cubicBezTo>
                  <a:pt x="1782" y="1582"/>
                  <a:pt x="1781" y="1563"/>
                  <a:pt x="1716" y="1566"/>
                </a:cubicBezTo>
                <a:cubicBezTo>
                  <a:pt x="1653" y="1569"/>
                  <a:pt x="1507" y="1601"/>
                  <a:pt x="1395" y="1614"/>
                </a:cubicBezTo>
                <a:cubicBezTo>
                  <a:pt x="1283" y="1627"/>
                  <a:pt x="1152" y="1650"/>
                  <a:pt x="1041" y="1647"/>
                </a:cubicBezTo>
                <a:cubicBezTo>
                  <a:pt x="930" y="1644"/>
                  <a:pt x="805" y="1642"/>
                  <a:pt x="726" y="1593"/>
                </a:cubicBezTo>
                <a:cubicBezTo>
                  <a:pt x="570" y="1494"/>
                  <a:pt x="588" y="1449"/>
                  <a:pt x="569" y="1353"/>
                </a:cubicBezTo>
                <a:cubicBezTo>
                  <a:pt x="550" y="1257"/>
                  <a:pt x="569" y="1113"/>
                  <a:pt x="612" y="1017"/>
                </a:cubicBezTo>
                <a:cubicBezTo>
                  <a:pt x="654" y="921"/>
                  <a:pt x="780" y="867"/>
                  <a:pt x="825" y="777"/>
                </a:cubicBezTo>
                <a:cubicBezTo>
                  <a:pt x="870" y="687"/>
                  <a:pt x="889" y="602"/>
                  <a:pt x="882" y="474"/>
                </a:cubicBezTo>
                <a:lnTo>
                  <a:pt x="782" y="9"/>
                </a:lnTo>
                <a:cubicBezTo>
                  <a:pt x="945" y="9"/>
                  <a:pt x="708" y="0"/>
                  <a:pt x="868" y="9"/>
                </a:cubicBezTo>
                <a:cubicBezTo>
                  <a:pt x="868" y="9"/>
                  <a:pt x="888" y="201"/>
                  <a:pt x="953" y="393"/>
                </a:cubicBezTo>
                <a:cubicBezTo>
                  <a:pt x="1041" y="321"/>
                  <a:pt x="1110" y="281"/>
                  <a:pt x="1167" y="297"/>
                </a:cubicBezTo>
                <a:cubicBezTo>
                  <a:pt x="1223" y="313"/>
                  <a:pt x="1276" y="413"/>
                  <a:pt x="1295" y="489"/>
                </a:cubicBezTo>
                <a:cubicBezTo>
                  <a:pt x="1314" y="565"/>
                  <a:pt x="1324" y="677"/>
                  <a:pt x="1284" y="756"/>
                </a:cubicBezTo>
                <a:cubicBezTo>
                  <a:pt x="1244" y="835"/>
                  <a:pt x="1170" y="906"/>
                  <a:pt x="1056" y="963"/>
                </a:cubicBezTo>
                <a:close/>
              </a:path>
            </a:pathLst>
          </a:cu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/>
          <a:p>
            <a:endParaRPr lang="en-GB"/>
          </a:p>
        </p:txBody>
      </p:sp>
      <p:sp>
        <p:nvSpPr>
          <p:cNvPr id="34823" name="Freeform 7"/>
          <p:cNvSpPr>
            <a:spLocks/>
          </p:cNvSpPr>
          <p:nvPr/>
        </p:nvSpPr>
        <p:spPr bwMode="auto">
          <a:xfrm>
            <a:off x="2103438" y="2695575"/>
            <a:ext cx="2779712" cy="2792413"/>
          </a:xfrm>
          <a:custGeom>
            <a:avLst/>
            <a:gdLst>
              <a:gd name="T0" fmla="*/ 969962 w 1751"/>
              <a:gd name="T1" fmla="*/ 153988 h 1759"/>
              <a:gd name="T2" fmla="*/ 779462 w 1751"/>
              <a:gd name="T3" fmla="*/ 425450 h 1759"/>
              <a:gd name="T4" fmla="*/ 717550 w 1751"/>
              <a:gd name="T5" fmla="*/ 739775 h 1759"/>
              <a:gd name="T6" fmla="*/ 850900 w 1751"/>
              <a:gd name="T7" fmla="*/ 992188 h 1759"/>
              <a:gd name="T8" fmla="*/ 1279525 w 1751"/>
              <a:gd name="T9" fmla="*/ 1068388 h 1759"/>
              <a:gd name="T10" fmla="*/ 1822450 w 1751"/>
              <a:gd name="T11" fmla="*/ 1044575 h 1759"/>
              <a:gd name="T12" fmla="*/ 2432050 w 1751"/>
              <a:gd name="T13" fmla="*/ 968375 h 1759"/>
              <a:gd name="T14" fmla="*/ 2635250 w 1751"/>
              <a:gd name="T15" fmla="*/ 1196975 h 1759"/>
              <a:gd name="T16" fmla="*/ 2500312 w 1751"/>
              <a:gd name="T17" fmla="*/ 1425575 h 1759"/>
              <a:gd name="T18" fmla="*/ 1890712 w 1751"/>
              <a:gd name="T19" fmla="*/ 1501775 h 1759"/>
              <a:gd name="T20" fmla="*/ 1203325 w 1751"/>
              <a:gd name="T21" fmla="*/ 1482725 h 1759"/>
              <a:gd name="T22" fmla="*/ 750887 w 1751"/>
              <a:gd name="T23" fmla="*/ 1516063 h 1759"/>
              <a:gd name="T24" fmla="*/ 698500 w 1751"/>
              <a:gd name="T25" fmla="*/ 1701800 h 1759"/>
              <a:gd name="T26" fmla="*/ 827087 w 1751"/>
              <a:gd name="T27" fmla="*/ 1882775 h 1759"/>
              <a:gd name="T28" fmla="*/ 1350962 w 1751"/>
              <a:gd name="T29" fmla="*/ 1949450 h 1759"/>
              <a:gd name="T30" fmla="*/ 1890712 w 1751"/>
              <a:gd name="T31" fmla="*/ 1882775 h 1759"/>
              <a:gd name="T32" fmla="*/ 2500312 w 1751"/>
              <a:gd name="T33" fmla="*/ 1882775 h 1759"/>
              <a:gd name="T34" fmla="*/ 2755900 w 1751"/>
              <a:gd name="T35" fmla="*/ 2149475 h 1759"/>
              <a:gd name="T36" fmla="*/ 2646362 w 1751"/>
              <a:gd name="T37" fmla="*/ 2454275 h 1759"/>
              <a:gd name="T38" fmla="*/ 2297112 w 1751"/>
              <a:gd name="T39" fmla="*/ 2568575 h 1759"/>
              <a:gd name="T40" fmla="*/ 1754187 w 1751"/>
              <a:gd name="T41" fmla="*/ 2644775 h 1759"/>
              <a:gd name="T42" fmla="*/ 1144587 w 1751"/>
              <a:gd name="T43" fmla="*/ 2720975 h 1759"/>
              <a:gd name="T44" fmla="*/ 474662 w 1751"/>
              <a:gd name="T45" fmla="*/ 2787650 h 1759"/>
              <a:gd name="T46" fmla="*/ 146050 w 1751"/>
              <a:gd name="T47" fmla="*/ 2792413 h 1759"/>
              <a:gd name="T48" fmla="*/ 127000 w 1751"/>
              <a:gd name="T49" fmla="*/ 2544763 h 1759"/>
              <a:gd name="T50" fmla="*/ 361950 w 1751"/>
              <a:gd name="T51" fmla="*/ 2552700 h 1759"/>
              <a:gd name="T52" fmla="*/ 1103312 w 1751"/>
              <a:gd name="T53" fmla="*/ 2482850 h 1759"/>
              <a:gd name="T54" fmla="*/ 1727200 w 1751"/>
              <a:gd name="T55" fmla="*/ 2416175 h 1759"/>
              <a:gd name="T56" fmla="*/ 2297112 w 1751"/>
              <a:gd name="T57" fmla="*/ 2339975 h 1759"/>
              <a:gd name="T58" fmla="*/ 2541587 w 1751"/>
              <a:gd name="T59" fmla="*/ 2206625 h 1759"/>
              <a:gd name="T60" fmla="*/ 2370137 w 1751"/>
              <a:gd name="T61" fmla="*/ 2020888 h 1759"/>
              <a:gd name="T62" fmla="*/ 1912937 w 1751"/>
              <a:gd name="T63" fmla="*/ 2054225 h 1759"/>
              <a:gd name="T64" fmla="*/ 1360487 w 1751"/>
              <a:gd name="T65" fmla="*/ 2111375 h 1759"/>
              <a:gd name="T66" fmla="*/ 784225 w 1751"/>
              <a:gd name="T67" fmla="*/ 2049463 h 1759"/>
              <a:gd name="T68" fmla="*/ 560387 w 1751"/>
              <a:gd name="T69" fmla="*/ 1782763 h 1759"/>
              <a:gd name="T70" fmla="*/ 606425 w 1751"/>
              <a:gd name="T71" fmla="*/ 1409700 h 1759"/>
              <a:gd name="T72" fmla="*/ 1028700 w 1751"/>
              <a:gd name="T73" fmla="*/ 1327150 h 1759"/>
              <a:gd name="T74" fmla="*/ 1725612 w 1751"/>
              <a:gd name="T75" fmla="*/ 1344613 h 1759"/>
              <a:gd name="T76" fmla="*/ 2384425 w 1751"/>
              <a:gd name="T77" fmla="*/ 1316038 h 1759"/>
              <a:gd name="T78" fmla="*/ 2465387 w 1751"/>
              <a:gd name="T79" fmla="*/ 1206500 h 1759"/>
              <a:gd name="T80" fmla="*/ 2355850 w 1751"/>
              <a:gd name="T81" fmla="*/ 1154113 h 1759"/>
              <a:gd name="T82" fmla="*/ 1846262 w 1751"/>
              <a:gd name="T83" fmla="*/ 1230313 h 1759"/>
              <a:gd name="T84" fmla="*/ 1284287 w 1751"/>
              <a:gd name="T85" fmla="*/ 1282700 h 1759"/>
              <a:gd name="T86" fmla="*/ 784225 w 1751"/>
              <a:gd name="T87" fmla="*/ 1196975 h 1759"/>
              <a:gd name="T88" fmla="*/ 534987 w 1751"/>
              <a:gd name="T89" fmla="*/ 815975 h 1759"/>
              <a:gd name="T90" fmla="*/ 603250 w 1751"/>
              <a:gd name="T91" fmla="*/ 282575 h 1759"/>
              <a:gd name="T92" fmla="*/ 811212 w 1751"/>
              <a:gd name="T93" fmla="*/ 0 h 1759"/>
              <a:gd name="T94" fmla="*/ 969962 w 1751"/>
              <a:gd name="T95" fmla="*/ 153988 h 1759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1751"/>
              <a:gd name="T145" fmla="*/ 0 h 1759"/>
              <a:gd name="T146" fmla="*/ 1751 w 1751"/>
              <a:gd name="T147" fmla="*/ 1759 h 1759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1751" h="1759">
                <a:moveTo>
                  <a:pt x="611" y="97"/>
                </a:moveTo>
                <a:cubicBezTo>
                  <a:pt x="594" y="152"/>
                  <a:pt x="517" y="207"/>
                  <a:pt x="491" y="268"/>
                </a:cubicBezTo>
                <a:cubicBezTo>
                  <a:pt x="465" y="329"/>
                  <a:pt x="445" y="406"/>
                  <a:pt x="452" y="466"/>
                </a:cubicBezTo>
                <a:cubicBezTo>
                  <a:pt x="459" y="526"/>
                  <a:pt x="477" y="590"/>
                  <a:pt x="536" y="625"/>
                </a:cubicBezTo>
                <a:cubicBezTo>
                  <a:pt x="595" y="660"/>
                  <a:pt x="704" y="668"/>
                  <a:pt x="806" y="673"/>
                </a:cubicBezTo>
                <a:cubicBezTo>
                  <a:pt x="908" y="678"/>
                  <a:pt x="1027" y="668"/>
                  <a:pt x="1148" y="658"/>
                </a:cubicBezTo>
                <a:cubicBezTo>
                  <a:pt x="1269" y="648"/>
                  <a:pt x="1447" y="594"/>
                  <a:pt x="1532" y="610"/>
                </a:cubicBezTo>
                <a:cubicBezTo>
                  <a:pt x="1617" y="626"/>
                  <a:pt x="1653" y="706"/>
                  <a:pt x="1660" y="754"/>
                </a:cubicBezTo>
                <a:cubicBezTo>
                  <a:pt x="1667" y="802"/>
                  <a:pt x="1653" y="866"/>
                  <a:pt x="1575" y="898"/>
                </a:cubicBezTo>
                <a:cubicBezTo>
                  <a:pt x="1496" y="930"/>
                  <a:pt x="1327" y="940"/>
                  <a:pt x="1191" y="946"/>
                </a:cubicBezTo>
                <a:cubicBezTo>
                  <a:pt x="1055" y="952"/>
                  <a:pt x="872" y="937"/>
                  <a:pt x="758" y="934"/>
                </a:cubicBezTo>
                <a:cubicBezTo>
                  <a:pt x="623" y="928"/>
                  <a:pt x="545" y="934"/>
                  <a:pt x="473" y="955"/>
                </a:cubicBezTo>
                <a:cubicBezTo>
                  <a:pt x="434" y="1009"/>
                  <a:pt x="446" y="1009"/>
                  <a:pt x="440" y="1072"/>
                </a:cubicBezTo>
                <a:cubicBezTo>
                  <a:pt x="446" y="1111"/>
                  <a:pt x="453" y="1160"/>
                  <a:pt x="521" y="1186"/>
                </a:cubicBezTo>
                <a:cubicBezTo>
                  <a:pt x="589" y="1212"/>
                  <a:pt x="739" y="1228"/>
                  <a:pt x="851" y="1228"/>
                </a:cubicBezTo>
                <a:cubicBezTo>
                  <a:pt x="963" y="1228"/>
                  <a:pt x="1070" y="1193"/>
                  <a:pt x="1191" y="1186"/>
                </a:cubicBezTo>
                <a:cubicBezTo>
                  <a:pt x="1312" y="1179"/>
                  <a:pt x="1484" y="1158"/>
                  <a:pt x="1575" y="1186"/>
                </a:cubicBezTo>
                <a:cubicBezTo>
                  <a:pt x="1666" y="1214"/>
                  <a:pt x="1721" y="1270"/>
                  <a:pt x="1736" y="1354"/>
                </a:cubicBezTo>
                <a:cubicBezTo>
                  <a:pt x="1751" y="1414"/>
                  <a:pt x="1718" y="1498"/>
                  <a:pt x="1667" y="1546"/>
                </a:cubicBezTo>
                <a:cubicBezTo>
                  <a:pt x="1604" y="1585"/>
                  <a:pt x="1540" y="1598"/>
                  <a:pt x="1447" y="1618"/>
                </a:cubicBezTo>
                <a:cubicBezTo>
                  <a:pt x="1354" y="1638"/>
                  <a:pt x="1226" y="1650"/>
                  <a:pt x="1105" y="1666"/>
                </a:cubicBezTo>
                <a:cubicBezTo>
                  <a:pt x="984" y="1682"/>
                  <a:pt x="855" y="1699"/>
                  <a:pt x="721" y="1714"/>
                </a:cubicBezTo>
                <a:cubicBezTo>
                  <a:pt x="587" y="1729"/>
                  <a:pt x="404" y="1749"/>
                  <a:pt x="299" y="1756"/>
                </a:cubicBezTo>
                <a:cubicBezTo>
                  <a:pt x="196" y="1744"/>
                  <a:pt x="149" y="1741"/>
                  <a:pt x="92" y="1759"/>
                </a:cubicBezTo>
                <a:cubicBezTo>
                  <a:pt x="56" y="1734"/>
                  <a:pt x="57" y="1628"/>
                  <a:pt x="80" y="1603"/>
                </a:cubicBezTo>
                <a:cubicBezTo>
                  <a:pt x="125" y="1594"/>
                  <a:pt x="0" y="1629"/>
                  <a:pt x="228" y="1608"/>
                </a:cubicBezTo>
                <a:cubicBezTo>
                  <a:pt x="330" y="1602"/>
                  <a:pt x="552" y="1578"/>
                  <a:pt x="695" y="1564"/>
                </a:cubicBezTo>
                <a:cubicBezTo>
                  <a:pt x="838" y="1550"/>
                  <a:pt x="963" y="1537"/>
                  <a:pt x="1088" y="1522"/>
                </a:cubicBezTo>
                <a:cubicBezTo>
                  <a:pt x="1213" y="1507"/>
                  <a:pt x="1362" y="1496"/>
                  <a:pt x="1447" y="1474"/>
                </a:cubicBezTo>
                <a:cubicBezTo>
                  <a:pt x="1532" y="1452"/>
                  <a:pt x="1593" y="1423"/>
                  <a:pt x="1601" y="1390"/>
                </a:cubicBezTo>
                <a:cubicBezTo>
                  <a:pt x="1595" y="1333"/>
                  <a:pt x="1574" y="1306"/>
                  <a:pt x="1493" y="1273"/>
                </a:cubicBezTo>
                <a:cubicBezTo>
                  <a:pt x="1361" y="1264"/>
                  <a:pt x="1311" y="1284"/>
                  <a:pt x="1205" y="1294"/>
                </a:cubicBezTo>
                <a:cubicBezTo>
                  <a:pt x="1099" y="1304"/>
                  <a:pt x="975" y="1330"/>
                  <a:pt x="857" y="1330"/>
                </a:cubicBezTo>
                <a:cubicBezTo>
                  <a:pt x="739" y="1330"/>
                  <a:pt x="578" y="1325"/>
                  <a:pt x="494" y="1291"/>
                </a:cubicBezTo>
                <a:cubicBezTo>
                  <a:pt x="410" y="1257"/>
                  <a:pt x="372" y="1190"/>
                  <a:pt x="353" y="1123"/>
                </a:cubicBezTo>
                <a:cubicBezTo>
                  <a:pt x="334" y="1056"/>
                  <a:pt x="333" y="936"/>
                  <a:pt x="382" y="888"/>
                </a:cubicBezTo>
                <a:cubicBezTo>
                  <a:pt x="431" y="840"/>
                  <a:pt x="531" y="843"/>
                  <a:pt x="648" y="836"/>
                </a:cubicBezTo>
                <a:cubicBezTo>
                  <a:pt x="766" y="829"/>
                  <a:pt x="945" y="848"/>
                  <a:pt x="1087" y="847"/>
                </a:cubicBezTo>
                <a:cubicBezTo>
                  <a:pt x="1229" y="846"/>
                  <a:pt x="1424" y="844"/>
                  <a:pt x="1502" y="829"/>
                </a:cubicBezTo>
                <a:cubicBezTo>
                  <a:pt x="1580" y="814"/>
                  <a:pt x="1556" y="777"/>
                  <a:pt x="1553" y="760"/>
                </a:cubicBezTo>
                <a:cubicBezTo>
                  <a:pt x="1550" y="743"/>
                  <a:pt x="1549" y="724"/>
                  <a:pt x="1484" y="727"/>
                </a:cubicBezTo>
                <a:cubicBezTo>
                  <a:pt x="1421" y="730"/>
                  <a:pt x="1275" y="762"/>
                  <a:pt x="1163" y="775"/>
                </a:cubicBezTo>
                <a:cubicBezTo>
                  <a:pt x="1051" y="788"/>
                  <a:pt x="920" y="811"/>
                  <a:pt x="809" y="808"/>
                </a:cubicBezTo>
                <a:cubicBezTo>
                  <a:pt x="698" y="805"/>
                  <a:pt x="573" y="803"/>
                  <a:pt x="494" y="754"/>
                </a:cubicBezTo>
                <a:cubicBezTo>
                  <a:pt x="338" y="655"/>
                  <a:pt x="356" y="610"/>
                  <a:pt x="337" y="514"/>
                </a:cubicBezTo>
                <a:cubicBezTo>
                  <a:pt x="318" y="418"/>
                  <a:pt x="351" y="264"/>
                  <a:pt x="380" y="178"/>
                </a:cubicBezTo>
                <a:cubicBezTo>
                  <a:pt x="409" y="92"/>
                  <a:pt x="427" y="90"/>
                  <a:pt x="511" y="0"/>
                </a:cubicBezTo>
                <a:cubicBezTo>
                  <a:pt x="559" y="24"/>
                  <a:pt x="590" y="77"/>
                  <a:pt x="611" y="97"/>
                </a:cubicBezTo>
                <a:close/>
              </a:path>
            </a:pathLst>
          </a:custGeom>
          <a:solidFill>
            <a:srgbClr val="BCB7A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/>
          <a:p>
            <a:endParaRPr lang="en-GB"/>
          </a:p>
        </p:txBody>
      </p:sp>
      <p:grpSp>
        <p:nvGrpSpPr>
          <p:cNvPr id="34824" name="Group 8"/>
          <p:cNvGrpSpPr>
            <a:grpSpLocks/>
          </p:cNvGrpSpPr>
          <p:nvPr/>
        </p:nvGrpSpPr>
        <p:grpSpPr bwMode="auto">
          <a:xfrm>
            <a:off x="2112963" y="2857500"/>
            <a:ext cx="1112837" cy="2501900"/>
            <a:chOff x="1331" y="1800"/>
            <a:chExt cx="701" cy="1576"/>
          </a:xfrm>
        </p:grpSpPr>
        <p:sp>
          <p:nvSpPr>
            <p:cNvPr id="34851" name="Oval 9"/>
            <p:cNvSpPr>
              <a:spLocks noChangeArrowheads="1"/>
            </p:cNvSpPr>
            <p:nvPr/>
          </p:nvSpPr>
          <p:spPr bwMode="auto">
            <a:xfrm>
              <a:off x="1523" y="3328"/>
              <a:ext cx="42" cy="48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34852" name="Oval 10"/>
            <p:cNvSpPr>
              <a:spLocks noChangeArrowheads="1"/>
            </p:cNvSpPr>
            <p:nvPr/>
          </p:nvSpPr>
          <p:spPr bwMode="auto">
            <a:xfrm>
              <a:off x="1691" y="3320"/>
              <a:ext cx="42" cy="48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34853" name="Oval 11"/>
            <p:cNvSpPr>
              <a:spLocks noChangeArrowheads="1"/>
            </p:cNvSpPr>
            <p:nvPr/>
          </p:nvSpPr>
          <p:spPr bwMode="auto">
            <a:xfrm>
              <a:off x="1877" y="3312"/>
              <a:ext cx="43" cy="48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34854" name="Oval 12"/>
            <p:cNvSpPr>
              <a:spLocks noChangeArrowheads="1"/>
            </p:cNvSpPr>
            <p:nvPr/>
          </p:nvSpPr>
          <p:spPr bwMode="auto">
            <a:xfrm>
              <a:off x="1989" y="3192"/>
              <a:ext cx="43" cy="48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34855" name="Oval 13"/>
            <p:cNvSpPr>
              <a:spLocks noChangeArrowheads="1"/>
            </p:cNvSpPr>
            <p:nvPr/>
          </p:nvSpPr>
          <p:spPr bwMode="auto">
            <a:xfrm>
              <a:off x="1656" y="3152"/>
              <a:ext cx="43" cy="48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34856" name="Oval 14"/>
            <p:cNvSpPr>
              <a:spLocks noChangeArrowheads="1"/>
            </p:cNvSpPr>
            <p:nvPr/>
          </p:nvSpPr>
          <p:spPr bwMode="auto">
            <a:xfrm>
              <a:off x="1331" y="2120"/>
              <a:ext cx="42" cy="48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34857" name="Oval 15"/>
            <p:cNvSpPr>
              <a:spLocks noChangeArrowheads="1"/>
            </p:cNvSpPr>
            <p:nvPr/>
          </p:nvSpPr>
          <p:spPr bwMode="auto">
            <a:xfrm>
              <a:off x="1576" y="2992"/>
              <a:ext cx="43" cy="48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34858" name="Oval 16"/>
            <p:cNvSpPr>
              <a:spLocks noChangeArrowheads="1"/>
            </p:cNvSpPr>
            <p:nvPr/>
          </p:nvSpPr>
          <p:spPr bwMode="auto">
            <a:xfrm>
              <a:off x="1408" y="2640"/>
              <a:ext cx="43" cy="48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34859" name="Oval 17"/>
            <p:cNvSpPr>
              <a:spLocks noChangeArrowheads="1"/>
            </p:cNvSpPr>
            <p:nvPr/>
          </p:nvSpPr>
          <p:spPr bwMode="auto">
            <a:xfrm>
              <a:off x="1501" y="3184"/>
              <a:ext cx="43" cy="48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34860" name="Oval 18"/>
            <p:cNvSpPr>
              <a:spLocks noChangeArrowheads="1"/>
            </p:cNvSpPr>
            <p:nvPr/>
          </p:nvSpPr>
          <p:spPr bwMode="auto">
            <a:xfrm>
              <a:off x="1485" y="2832"/>
              <a:ext cx="43" cy="48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34861" name="Oval 19"/>
            <p:cNvSpPr>
              <a:spLocks noChangeArrowheads="1"/>
            </p:cNvSpPr>
            <p:nvPr/>
          </p:nvSpPr>
          <p:spPr bwMode="auto">
            <a:xfrm>
              <a:off x="1341" y="2392"/>
              <a:ext cx="43" cy="48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34862" name="Oval 20"/>
            <p:cNvSpPr>
              <a:spLocks noChangeArrowheads="1"/>
            </p:cNvSpPr>
            <p:nvPr/>
          </p:nvSpPr>
          <p:spPr bwMode="auto">
            <a:xfrm>
              <a:off x="1379" y="1800"/>
              <a:ext cx="42" cy="48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</p:grpSp>
      <p:sp>
        <p:nvSpPr>
          <p:cNvPr id="34825" name="Text Box 21"/>
          <p:cNvSpPr txBox="1">
            <a:spLocks noChangeArrowheads="1"/>
          </p:cNvSpPr>
          <p:nvPr/>
        </p:nvSpPr>
        <p:spPr bwMode="auto">
          <a:xfrm>
            <a:off x="4876800" y="1600200"/>
            <a:ext cx="3860800" cy="502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>
              <a:spcBef>
                <a:spcPct val="20000"/>
              </a:spcBef>
              <a:spcAft>
                <a:spcPct val="30000"/>
              </a:spcAft>
              <a:buClr>
                <a:srgbClr val="FF33CC"/>
              </a:buClr>
              <a:buSzPct val="100000"/>
              <a:buFont typeface="Wingdings" pitchFamily="2" charset="2"/>
              <a:buNone/>
            </a:pPr>
            <a:r>
              <a:rPr lang="en-GB" sz="1800" b="1">
                <a:solidFill>
                  <a:srgbClr val="BCB7A6"/>
                </a:solidFill>
                <a:latin typeface="Arial" charset="0"/>
              </a:rPr>
              <a:t>Hepatic synthesis from cholesterol</a:t>
            </a:r>
          </a:p>
          <a:p>
            <a:pPr algn="l">
              <a:spcBef>
                <a:spcPct val="20000"/>
              </a:spcBef>
              <a:spcAft>
                <a:spcPct val="30000"/>
              </a:spcAft>
              <a:buClr>
                <a:srgbClr val="FF33CC"/>
              </a:buClr>
              <a:buSzPct val="100000"/>
              <a:buFont typeface="Wingdings" pitchFamily="2" charset="2"/>
              <a:buNone/>
            </a:pPr>
            <a:r>
              <a:rPr lang="en-GB" sz="1800" b="1">
                <a:solidFill>
                  <a:srgbClr val="BCB7A6"/>
                </a:solidFill>
                <a:latin typeface="Arial" charset="0"/>
              </a:rPr>
              <a:t>Conjugated with glycine or taurine</a:t>
            </a:r>
          </a:p>
          <a:p>
            <a:pPr algn="l">
              <a:spcBef>
                <a:spcPct val="20000"/>
              </a:spcBef>
              <a:spcAft>
                <a:spcPct val="30000"/>
              </a:spcAft>
              <a:buClr>
                <a:srgbClr val="FF33CC"/>
              </a:buClr>
              <a:buSzPct val="100000"/>
              <a:buFont typeface="Wingdings" pitchFamily="2" charset="2"/>
              <a:buNone/>
            </a:pPr>
            <a:r>
              <a:rPr lang="en-GB" sz="1800" b="1">
                <a:solidFill>
                  <a:srgbClr val="BCB7A6"/>
                </a:solidFill>
                <a:latin typeface="Arial" charset="0"/>
              </a:rPr>
              <a:t>Secreted via biliary tree into intestine</a:t>
            </a:r>
          </a:p>
          <a:p>
            <a:pPr algn="l">
              <a:spcBef>
                <a:spcPct val="20000"/>
              </a:spcBef>
              <a:spcAft>
                <a:spcPct val="30000"/>
              </a:spcAft>
              <a:buClr>
                <a:srgbClr val="FF33CC"/>
              </a:buClr>
              <a:buSzPct val="100000"/>
              <a:buFont typeface="Wingdings" pitchFamily="2" charset="2"/>
              <a:buNone/>
            </a:pPr>
            <a:r>
              <a:rPr lang="en-GB" sz="1800" b="1">
                <a:solidFill>
                  <a:srgbClr val="BCB7A6"/>
                </a:solidFill>
                <a:latin typeface="Arial" charset="0"/>
              </a:rPr>
              <a:t>Solubilise lipids in micelles for absorption</a:t>
            </a:r>
          </a:p>
          <a:p>
            <a:pPr algn="l">
              <a:spcBef>
                <a:spcPct val="20000"/>
              </a:spcBef>
              <a:spcAft>
                <a:spcPct val="30000"/>
              </a:spcAft>
              <a:buClr>
                <a:srgbClr val="FF33CC"/>
              </a:buClr>
              <a:buSzPct val="100000"/>
              <a:buFont typeface="Wingdings" pitchFamily="2" charset="2"/>
              <a:buNone/>
            </a:pPr>
            <a:r>
              <a:rPr lang="en-GB" sz="1800" b="1">
                <a:solidFill>
                  <a:srgbClr val="BCB7A6"/>
                </a:solidFill>
                <a:latin typeface="Arial" charset="0"/>
              </a:rPr>
              <a:t>Reabsorbed in distal intestine:</a:t>
            </a:r>
          </a:p>
          <a:p>
            <a:pPr lvl="1" algn="l">
              <a:spcBef>
                <a:spcPct val="20000"/>
              </a:spcBef>
              <a:spcAft>
                <a:spcPct val="30000"/>
              </a:spcAft>
              <a:buClr>
                <a:schemeClr val="tx2"/>
              </a:buClr>
              <a:buSzPct val="100000"/>
            </a:pPr>
            <a:r>
              <a:rPr lang="en-GB" sz="1600" b="1">
                <a:solidFill>
                  <a:srgbClr val="BCB7A6"/>
                </a:solidFill>
                <a:latin typeface="Arial" charset="0"/>
              </a:rPr>
              <a:t>Passive absorption in jejunum (unconjugated)</a:t>
            </a:r>
          </a:p>
          <a:p>
            <a:pPr lvl="1" algn="l">
              <a:spcBef>
                <a:spcPct val="20000"/>
              </a:spcBef>
              <a:spcAft>
                <a:spcPct val="30000"/>
              </a:spcAft>
              <a:buClr>
                <a:schemeClr val="tx2"/>
              </a:buClr>
              <a:buSzPct val="100000"/>
            </a:pPr>
            <a:r>
              <a:rPr lang="en-GB" sz="1600" b="1">
                <a:solidFill>
                  <a:srgbClr val="BCB7A6"/>
                </a:solidFill>
                <a:latin typeface="Arial" charset="0"/>
              </a:rPr>
              <a:t>Active absorption in ileum (conjugated)</a:t>
            </a:r>
          </a:p>
          <a:p>
            <a:pPr algn="l">
              <a:spcBef>
                <a:spcPct val="20000"/>
              </a:spcBef>
              <a:spcAft>
                <a:spcPct val="30000"/>
              </a:spcAft>
              <a:buClr>
                <a:srgbClr val="FF33CC"/>
              </a:buClr>
              <a:buSzPct val="100000"/>
              <a:buFont typeface="Wingdings" pitchFamily="2" charset="2"/>
              <a:buNone/>
            </a:pPr>
            <a:r>
              <a:rPr lang="en-GB" sz="1800" b="1">
                <a:solidFill>
                  <a:schemeClr val="tx2"/>
                </a:solidFill>
                <a:latin typeface="Arial" charset="0"/>
              </a:rPr>
              <a:t>Reuptake by hepatocytes and resecreted</a:t>
            </a:r>
          </a:p>
        </p:txBody>
      </p:sp>
      <p:grpSp>
        <p:nvGrpSpPr>
          <p:cNvPr id="34826" name="Group 22"/>
          <p:cNvGrpSpPr>
            <a:grpSpLocks/>
          </p:cNvGrpSpPr>
          <p:nvPr/>
        </p:nvGrpSpPr>
        <p:grpSpPr bwMode="auto">
          <a:xfrm>
            <a:off x="1150938" y="1600200"/>
            <a:ext cx="1490662" cy="609600"/>
            <a:chOff x="725" y="1008"/>
            <a:chExt cx="939" cy="384"/>
          </a:xfrm>
        </p:grpSpPr>
        <p:sp>
          <p:nvSpPr>
            <p:cNvPr id="34834" name="Oval 23"/>
            <p:cNvSpPr>
              <a:spLocks noChangeArrowheads="1"/>
            </p:cNvSpPr>
            <p:nvPr/>
          </p:nvSpPr>
          <p:spPr bwMode="auto">
            <a:xfrm>
              <a:off x="1621" y="1200"/>
              <a:ext cx="43" cy="48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34835" name="Oval 24"/>
            <p:cNvSpPr>
              <a:spLocks noChangeArrowheads="1"/>
            </p:cNvSpPr>
            <p:nvPr/>
          </p:nvSpPr>
          <p:spPr bwMode="auto">
            <a:xfrm>
              <a:off x="1579" y="1104"/>
              <a:ext cx="42" cy="48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34836" name="Oval 25"/>
            <p:cNvSpPr>
              <a:spLocks noChangeArrowheads="1"/>
            </p:cNvSpPr>
            <p:nvPr/>
          </p:nvSpPr>
          <p:spPr bwMode="auto">
            <a:xfrm>
              <a:off x="725" y="1344"/>
              <a:ext cx="43" cy="48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grpSp>
          <p:nvGrpSpPr>
            <p:cNvPr id="34837" name="Group 26"/>
            <p:cNvGrpSpPr>
              <a:grpSpLocks/>
            </p:cNvGrpSpPr>
            <p:nvPr/>
          </p:nvGrpSpPr>
          <p:grpSpPr bwMode="auto">
            <a:xfrm>
              <a:off x="1237" y="1056"/>
              <a:ext cx="171" cy="288"/>
              <a:chOff x="1104" y="1728"/>
              <a:chExt cx="192" cy="288"/>
            </a:xfrm>
          </p:grpSpPr>
          <p:sp>
            <p:nvSpPr>
              <p:cNvPr id="34845" name="Oval 27"/>
              <p:cNvSpPr>
                <a:spLocks noChangeArrowheads="1"/>
              </p:cNvSpPr>
              <p:nvPr/>
            </p:nvSpPr>
            <p:spPr bwMode="auto">
              <a:xfrm>
                <a:off x="1104" y="1920"/>
                <a:ext cx="48" cy="48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 anchor="ctr"/>
              <a:lstStyle/>
              <a:p>
                <a:endParaRPr lang="en-US"/>
              </a:p>
            </p:txBody>
          </p:sp>
          <p:sp>
            <p:nvSpPr>
              <p:cNvPr id="34846" name="Oval 28"/>
              <p:cNvSpPr>
                <a:spLocks noChangeArrowheads="1"/>
              </p:cNvSpPr>
              <p:nvPr/>
            </p:nvSpPr>
            <p:spPr bwMode="auto">
              <a:xfrm>
                <a:off x="1104" y="1872"/>
                <a:ext cx="48" cy="48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 anchor="ctr"/>
              <a:lstStyle/>
              <a:p>
                <a:endParaRPr lang="en-US"/>
              </a:p>
            </p:txBody>
          </p:sp>
          <p:sp>
            <p:nvSpPr>
              <p:cNvPr id="34847" name="Oval 29"/>
              <p:cNvSpPr>
                <a:spLocks noChangeArrowheads="1"/>
              </p:cNvSpPr>
              <p:nvPr/>
            </p:nvSpPr>
            <p:spPr bwMode="auto">
              <a:xfrm>
                <a:off x="1152" y="1872"/>
                <a:ext cx="48" cy="48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 anchor="ctr"/>
              <a:lstStyle/>
              <a:p>
                <a:endParaRPr lang="en-US"/>
              </a:p>
            </p:txBody>
          </p:sp>
          <p:sp>
            <p:nvSpPr>
              <p:cNvPr id="34848" name="Oval 30"/>
              <p:cNvSpPr>
                <a:spLocks noChangeArrowheads="1"/>
              </p:cNvSpPr>
              <p:nvPr/>
            </p:nvSpPr>
            <p:spPr bwMode="auto">
              <a:xfrm>
                <a:off x="1200" y="1824"/>
                <a:ext cx="48" cy="48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 anchor="ctr"/>
              <a:lstStyle/>
              <a:p>
                <a:endParaRPr lang="en-US"/>
              </a:p>
            </p:txBody>
          </p:sp>
          <p:sp>
            <p:nvSpPr>
              <p:cNvPr id="34849" name="Oval 31"/>
              <p:cNvSpPr>
                <a:spLocks noChangeArrowheads="1"/>
              </p:cNvSpPr>
              <p:nvPr/>
            </p:nvSpPr>
            <p:spPr bwMode="auto">
              <a:xfrm>
                <a:off x="1248" y="1728"/>
                <a:ext cx="48" cy="48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 anchor="ctr"/>
              <a:lstStyle/>
              <a:p>
                <a:endParaRPr lang="en-US"/>
              </a:p>
            </p:txBody>
          </p:sp>
          <p:sp>
            <p:nvSpPr>
              <p:cNvPr id="34850" name="Oval 32"/>
              <p:cNvSpPr>
                <a:spLocks noChangeArrowheads="1"/>
              </p:cNvSpPr>
              <p:nvPr/>
            </p:nvSpPr>
            <p:spPr bwMode="auto">
              <a:xfrm>
                <a:off x="1200" y="1968"/>
                <a:ext cx="48" cy="48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 anchor="ctr"/>
              <a:lstStyle/>
              <a:p>
                <a:endParaRPr lang="en-US"/>
              </a:p>
            </p:txBody>
          </p:sp>
        </p:grpSp>
        <p:grpSp>
          <p:nvGrpSpPr>
            <p:cNvPr id="34838" name="Group 33"/>
            <p:cNvGrpSpPr>
              <a:grpSpLocks/>
            </p:cNvGrpSpPr>
            <p:nvPr/>
          </p:nvGrpSpPr>
          <p:grpSpPr bwMode="auto">
            <a:xfrm>
              <a:off x="1024" y="1008"/>
              <a:ext cx="171" cy="288"/>
              <a:chOff x="1200" y="1824"/>
              <a:chExt cx="192" cy="288"/>
            </a:xfrm>
          </p:grpSpPr>
          <p:sp>
            <p:nvSpPr>
              <p:cNvPr id="34839" name="Oval 34"/>
              <p:cNvSpPr>
                <a:spLocks noChangeArrowheads="1"/>
              </p:cNvSpPr>
              <p:nvPr/>
            </p:nvSpPr>
            <p:spPr bwMode="auto">
              <a:xfrm>
                <a:off x="1200" y="2016"/>
                <a:ext cx="48" cy="48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 anchor="ctr"/>
              <a:lstStyle/>
              <a:p>
                <a:endParaRPr lang="en-US"/>
              </a:p>
            </p:txBody>
          </p:sp>
          <p:sp>
            <p:nvSpPr>
              <p:cNvPr id="34840" name="Oval 35"/>
              <p:cNvSpPr>
                <a:spLocks noChangeArrowheads="1"/>
              </p:cNvSpPr>
              <p:nvPr/>
            </p:nvSpPr>
            <p:spPr bwMode="auto">
              <a:xfrm>
                <a:off x="1200" y="1968"/>
                <a:ext cx="48" cy="48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 anchor="ctr"/>
              <a:lstStyle/>
              <a:p>
                <a:endParaRPr lang="en-US"/>
              </a:p>
            </p:txBody>
          </p:sp>
          <p:sp>
            <p:nvSpPr>
              <p:cNvPr id="34841" name="Oval 36"/>
              <p:cNvSpPr>
                <a:spLocks noChangeArrowheads="1"/>
              </p:cNvSpPr>
              <p:nvPr/>
            </p:nvSpPr>
            <p:spPr bwMode="auto">
              <a:xfrm>
                <a:off x="1248" y="1968"/>
                <a:ext cx="48" cy="48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 anchor="ctr"/>
              <a:lstStyle/>
              <a:p>
                <a:endParaRPr lang="en-US"/>
              </a:p>
            </p:txBody>
          </p:sp>
          <p:sp>
            <p:nvSpPr>
              <p:cNvPr id="34842" name="Oval 37"/>
              <p:cNvSpPr>
                <a:spLocks noChangeArrowheads="1"/>
              </p:cNvSpPr>
              <p:nvPr/>
            </p:nvSpPr>
            <p:spPr bwMode="auto">
              <a:xfrm>
                <a:off x="1296" y="1920"/>
                <a:ext cx="48" cy="48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 anchor="ctr"/>
              <a:lstStyle/>
              <a:p>
                <a:endParaRPr lang="en-US"/>
              </a:p>
            </p:txBody>
          </p:sp>
          <p:sp>
            <p:nvSpPr>
              <p:cNvPr id="34843" name="Oval 38"/>
              <p:cNvSpPr>
                <a:spLocks noChangeArrowheads="1"/>
              </p:cNvSpPr>
              <p:nvPr/>
            </p:nvSpPr>
            <p:spPr bwMode="auto">
              <a:xfrm>
                <a:off x="1344" y="1824"/>
                <a:ext cx="48" cy="48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 anchor="ctr"/>
              <a:lstStyle/>
              <a:p>
                <a:endParaRPr lang="en-US"/>
              </a:p>
            </p:txBody>
          </p:sp>
          <p:sp>
            <p:nvSpPr>
              <p:cNvPr id="34844" name="Oval 39"/>
              <p:cNvSpPr>
                <a:spLocks noChangeArrowheads="1"/>
              </p:cNvSpPr>
              <p:nvPr/>
            </p:nvSpPr>
            <p:spPr bwMode="auto">
              <a:xfrm>
                <a:off x="1296" y="2064"/>
                <a:ext cx="48" cy="48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 anchor="ctr"/>
              <a:lstStyle/>
              <a:p>
                <a:endParaRPr lang="en-US"/>
              </a:p>
            </p:txBody>
          </p:sp>
        </p:grpSp>
      </p:grpSp>
      <p:grpSp>
        <p:nvGrpSpPr>
          <p:cNvPr id="34827" name="Group 40"/>
          <p:cNvGrpSpPr>
            <a:grpSpLocks/>
          </p:cNvGrpSpPr>
          <p:nvPr/>
        </p:nvGrpSpPr>
        <p:grpSpPr bwMode="auto">
          <a:xfrm>
            <a:off x="1409700" y="2781300"/>
            <a:ext cx="960438" cy="419100"/>
            <a:chOff x="888" y="1752"/>
            <a:chExt cx="605" cy="264"/>
          </a:xfrm>
        </p:grpSpPr>
        <p:sp>
          <p:nvSpPr>
            <p:cNvPr id="34828" name="Oval 41"/>
            <p:cNvSpPr>
              <a:spLocks noChangeArrowheads="1"/>
            </p:cNvSpPr>
            <p:nvPr/>
          </p:nvSpPr>
          <p:spPr bwMode="auto">
            <a:xfrm>
              <a:off x="939" y="1920"/>
              <a:ext cx="43" cy="48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34829" name="Oval 42"/>
            <p:cNvSpPr>
              <a:spLocks noChangeArrowheads="1"/>
            </p:cNvSpPr>
            <p:nvPr/>
          </p:nvSpPr>
          <p:spPr bwMode="auto">
            <a:xfrm>
              <a:off x="939" y="1872"/>
              <a:ext cx="43" cy="48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34830" name="Oval 43"/>
            <p:cNvSpPr>
              <a:spLocks noChangeArrowheads="1"/>
            </p:cNvSpPr>
            <p:nvPr/>
          </p:nvSpPr>
          <p:spPr bwMode="auto">
            <a:xfrm>
              <a:off x="982" y="1872"/>
              <a:ext cx="42" cy="48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34831" name="Oval 44"/>
            <p:cNvSpPr>
              <a:spLocks noChangeArrowheads="1"/>
            </p:cNvSpPr>
            <p:nvPr/>
          </p:nvSpPr>
          <p:spPr bwMode="auto">
            <a:xfrm>
              <a:off x="1024" y="1824"/>
              <a:ext cx="43" cy="48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34832" name="Oval 45"/>
            <p:cNvSpPr>
              <a:spLocks noChangeArrowheads="1"/>
            </p:cNvSpPr>
            <p:nvPr/>
          </p:nvSpPr>
          <p:spPr bwMode="auto">
            <a:xfrm>
              <a:off x="1451" y="1752"/>
              <a:ext cx="42" cy="48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34833" name="Oval 46"/>
            <p:cNvSpPr>
              <a:spLocks noChangeArrowheads="1"/>
            </p:cNvSpPr>
            <p:nvPr/>
          </p:nvSpPr>
          <p:spPr bwMode="auto">
            <a:xfrm>
              <a:off x="888" y="1968"/>
              <a:ext cx="43" cy="48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ENTEROHEPATIC CIRCULATION OF BILE SALTS</a:t>
            </a:r>
          </a:p>
        </p:txBody>
      </p:sp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1308100" y="6032500"/>
            <a:ext cx="29210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457200" indent="-457200"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>
              <a:spcBef>
                <a:spcPct val="50000"/>
              </a:spcBef>
              <a:spcAft>
                <a:spcPct val="50000"/>
              </a:spcAft>
              <a:buClr>
                <a:srgbClr val="FF33CC"/>
              </a:buClr>
              <a:buSzPct val="100000"/>
            </a:pPr>
            <a:r>
              <a:rPr lang="en-GB" sz="1600" b="1">
                <a:solidFill>
                  <a:srgbClr val="996600"/>
                </a:solidFill>
              </a:rPr>
              <a:t>	</a:t>
            </a:r>
            <a:r>
              <a:rPr lang="en-GB" sz="1600" b="1">
                <a:solidFill>
                  <a:srgbClr val="996600"/>
                </a:solidFill>
                <a:latin typeface="Arial" charset="0"/>
              </a:rPr>
              <a:t>Bile salts entering the colon cause diarrhoea</a:t>
            </a:r>
            <a:endParaRPr lang="en-US" sz="1600" b="1">
              <a:solidFill>
                <a:srgbClr val="996600"/>
              </a:solidFill>
              <a:latin typeface="Arial" charset="0"/>
            </a:endParaRPr>
          </a:p>
        </p:txBody>
      </p:sp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4876800" y="1600200"/>
            <a:ext cx="3860800" cy="502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>
              <a:spcBef>
                <a:spcPct val="20000"/>
              </a:spcBef>
              <a:spcAft>
                <a:spcPct val="30000"/>
              </a:spcAft>
              <a:buClr>
                <a:srgbClr val="FF33CC"/>
              </a:buClr>
              <a:buSzPct val="100000"/>
              <a:buFont typeface="Wingdings" pitchFamily="2" charset="2"/>
              <a:buNone/>
            </a:pPr>
            <a:r>
              <a:rPr lang="en-GB" sz="1800" b="1">
                <a:solidFill>
                  <a:srgbClr val="BCB7A6"/>
                </a:solidFill>
                <a:latin typeface="Arial" charset="0"/>
              </a:rPr>
              <a:t>Hepatic synthesis from cholesterol</a:t>
            </a:r>
          </a:p>
          <a:p>
            <a:pPr algn="l">
              <a:spcBef>
                <a:spcPct val="20000"/>
              </a:spcBef>
              <a:spcAft>
                <a:spcPct val="30000"/>
              </a:spcAft>
              <a:buClr>
                <a:srgbClr val="FF33CC"/>
              </a:buClr>
              <a:buSzPct val="100000"/>
              <a:buFont typeface="Wingdings" pitchFamily="2" charset="2"/>
              <a:buNone/>
            </a:pPr>
            <a:r>
              <a:rPr lang="en-GB" sz="1800" b="1">
                <a:solidFill>
                  <a:srgbClr val="BCB7A6"/>
                </a:solidFill>
                <a:latin typeface="Arial" charset="0"/>
              </a:rPr>
              <a:t>Conjugated with glycine or taurine</a:t>
            </a:r>
          </a:p>
          <a:p>
            <a:pPr algn="l">
              <a:spcBef>
                <a:spcPct val="20000"/>
              </a:spcBef>
              <a:spcAft>
                <a:spcPct val="30000"/>
              </a:spcAft>
              <a:buClr>
                <a:srgbClr val="FF33CC"/>
              </a:buClr>
              <a:buSzPct val="100000"/>
              <a:buFont typeface="Wingdings" pitchFamily="2" charset="2"/>
              <a:buNone/>
            </a:pPr>
            <a:r>
              <a:rPr lang="en-GB" sz="1800" b="1">
                <a:solidFill>
                  <a:srgbClr val="BCB7A6"/>
                </a:solidFill>
                <a:latin typeface="Arial" charset="0"/>
              </a:rPr>
              <a:t>Secreted via biliary tree into intestine</a:t>
            </a:r>
          </a:p>
          <a:p>
            <a:pPr algn="l">
              <a:spcBef>
                <a:spcPct val="20000"/>
              </a:spcBef>
              <a:spcAft>
                <a:spcPct val="30000"/>
              </a:spcAft>
              <a:buClr>
                <a:srgbClr val="FF33CC"/>
              </a:buClr>
              <a:buSzPct val="100000"/>
              <a:buFont typeface="Wingdings" pitchFamily="2" charset="2"/>
              <a:buNone/>
            </a:pPr>
            <a:r>
              <a:rPr lang="en-GB" sz="1800" b="1">
                <a:solidFill>
                  <a:srgbClr val="BCB7A6"/>
                </a:solidFill>
                <a:latin typeface="Arial" charset="0"/>
              </a:rPr>
              <a:t>Solubilise lipids in micelles for absorption</a:t>
            </a:r>
          </a:p>
          <a:p>
            <a:pPr algn="l">
              <a:spcBef>
                <a:spcPct val="20000"/>
              </a:spcBef>
              <a:spcAft>
                <a:spcPct val="30000"/>
              </a:spcAft>
              <a:buClr>
                <a:srgbClr val="FF33CC"/>
              </a:buClr>
              <a:buSzPct val="100000"/>
              <a:buFont typeface="Wingdings" pitchFamily="2" charset="2"/>
              <a:buNone/>
            </a:pPr>
            <a:r>
              <a:rPr lang="en-GB" sz="1800" b="1">
                <a:solidFill>
                  <a:srgbClr val="BCB7A6"/>
                </a:solidFill>
                <a:latin typeface="Arial" charset="0"/>
              </a:rPr>
              <a:t>Reabsorbed in distal intestine:</a:t>
            </a:r>
          </a:p>
          <a:p>
            <a:pPr lvl="1" algn="l">
              <a:spcBef>
                <a:spcPct val="20000"/>
              </a:spcBef>
              <a:spcAft>
                <a:spcPct val="30000"/>
              </a:spcAft>
              <a:buClr>
                <a:schemeClr val="tx2"/>
              </a:buClr>
              <a:buSzPct val="100000"/>
            </a:pPr>
            <a:r>
              <a:rPr lang="en-GB" sz="1600" b="1">
                <a:solidFill>
                  <a:srgbClr val="BCB7A6"/>
                </a:solidFill>
                <a:latin typeface="Arial" charset="0"/>
              </a:rPr>
              <a:t>Passive absorption in jejunum (unconjugated)</a:t>
            </a:r>
          </a:p>
          <a:p>
            <a:pPr lvl="1" algn="l">
              <a:spcBef>
                <a:spcPct val="20000"/>
              </a:spcBef>
              <a:spcAft>
                <a:spcPct val="30000"/>
              </a:spcAft>
              <a:buClr>
                <a:schemeClr val="tx2"/>
              </a:buClr>
              <a:buSzPct val="100000"/>
            </a:pPr>
            <a:r>
              <a:rPr lang="en-GB" sz="1600" b="1">
                <a:solidFill>
                  <a:srgbClr val="BCB7A6"/>
                </a:solidFill>
                <a:latin typeface="Arial" charset="0"/>
              </a:rPr>
              <a:t>Active absorption in ileum (conjugated)</a:t>
            </a:r>
          </a:p>
          <a:p>
            <a:pPr algn="l">
              <a:spcBef>
                <a:spcPct val="20000"/>
              </a:spcBef>
              <a:spcAft>
                <a:spcPct val="30000"/>
              </a:spcAft>
              <a:buClr>
                <a:srgbClr val="FF33CC"/>
              </a:buClr>
              <a:buSzPct val="100000"/>
              <a:buFont typeface="Wingdings" pitchFamily="2" charset="2"/>
              <a:buNone/>
            </a:pPr>
            <a:r>
              <a:rPr lang="en-GB" sz="1800" b="1">
                <a:solidFill>
                  <a:srgbClr val="BCB7A6"/>
                </a:solidFill>
                <a:latin typeface="Arial" charset="0"/>
              </a:rPr>
              <a:t>Reuptake by hepatocytes and resecreted</a:t>
            </a:r>
          </a:p>
        </p:txBody>
      </p:sp>
      <p:grpSp>
        <p:nvGrpSpPr>
          <p:cNvPr id="35845" name="Group 5"/>
          <p:cNvGrpSpPr>
            <a:grpSpLocks/>
          </p:cNvGrpSpPr>
          <p:nvPr/>
        </p:nvGrpSpPr>
        <p:grpSpPr bwMode="auto">
          <a:xfrm>
            <a:off x="676275" y="1357313"/>
            <a:ext cx="4210050" cy="4984750"/>
            <a:chOff x="426" y="855"/>
            <a:chExt cx="2652" cy="3140"/>
          </a:xfrm>
        </p:grpSpPr>
        <p:sp>
          <p:nvSpPr>
            <p:cNvPr id="35846" name="Freeform 6"/>
            <p:cNvSpPr>
              <a:spLocks/>
            </p:cNvSpPr>
            <p:nvPr/>
          </p:nvSpPr>
          <p:spPr bwMode="auto">
            <a:xfrm>
              <a:off x="1095" y="855"/>
              <a:ext cx="1983" cy="2913"/>
            </a:xfrm>
            <a:custGeom>
              <a:avLst/>
              <a:gdLst>
                <a:gd name="T0" fmla="*/ 843 w 1983"/>
                <a:gd name="T1" fmla="*/ 936 h 2913"/>
                <a:gd name="T2" fmla="*/ 684 w 1983"/>
                <a:gd name="T3" fmla="*/ 1305 h 2913"/>
                <a:gd name="T4" fmla="*/ 1038 w 1983"/>
                <a:gd name="T5" fmla="*/ 1512 h 2913"/>
                <a:gd name="T6" fmla="*/ 1764 w 1983"/>
                <a:gd name="T7" fmla="*/ 1449 h 2913"/>
                <a:gd name="T8" fmla="*/ 1807 w 1983"/>
                <a:gd name="T9" fmla="*/ 1737 h 2913"/>
                <a:gd name="T10" fmla="*/ 990 w 1983"/>
                <a:gd name="T11" fmla="*/ 1773 h 2913"/>
                <a:gd name="T12" fmla="*/ 672 w 1983"/>
                <a:gd name="T13" fmla="*/ 1911 h 2913"/>
                <a:gd name="T14" fmla="*/ 1083 w 1983"/>
                <a:gd name="T15" fmla="*/ 2067 h 2913"/>
                <a:gd name="T16" fmla="*/ 1807 w 1983"/>
                <a:gd name="T17" fmla="*/ 2025 h 2913"/>
                <a:gd name="T18" fmla="*/ 1899 w 1983"/>
                <a:gd name="T19" fmla="*/ 2385 h 2913"/>
                <a:gd name="T20" fmla="*/ 1337 w 1983"/>
                <a:gd name="T21" fmla="*/ 2505 h 2913"/>
                <a:gd name="T22" fmla="*/ 531 w 1983"/>
                <a:gd name="T23" fmla="*/ 2595 h 2913"/>
                <a:gd name="T24" fmla="*/ 356 w 1983"/>
                <a:gd name="T25" fmla="*/ 2745 h 2913"/>
                <a:gd name="T26" fmla="*/ 185 w 1983"/>
                <a:gd name="T27" fmla="*/ 2841 h 2913"/>
                <a:gd name="T28" fmla="*/ 14 w 1983"/>
                <a:gd name="T29" fmla="*/ 2121 h 2913"/>
                <a:gd name="T30" fmla="*/ 99 w 1983"/>
                <a:gd name="T31" fmla="*/ 1833 h 2913"/>
                <a:gd name="T32" fmla="*/ 270 w 1983"/>
                <a:gd name="T33" fmla="*/ 1833 h 2913"/>
                <a:gd name="T34" fmla="*/ 312 w 1983"/>
                <a:gd name="T35" fmla="*/ 2442 h 2913"/>
                <a:gd name="T36" fmla="*/ 927 w 1983"/>
                <a:gd name="T37" fmla="*/ 2403 h 2913"/>
                <a:gd name="T38" fmla="*/ 1679 w 1983"/>
                <a:gd name="T39" fmla="*/ 2313 h 2913"/>
                <a:gd name="T40" fmla="*/ 1725 w 1983"/>
                <a:gd name="T41" fmla="*/ 2112 h 2913"/>
                <a:gd name="T42" fmla="*/ 1089 w 1983"/>
                <a:gd name="T43" fmla="*/ 2169 h 2913"/>
                <a:gd name="T44" fmla="*/ 585 w 1983"/>
                <a:gd name="T45" fmla="*/ 1962 h 2913"/>
                <a:gd name="T46" fmla="*/ 880 w 1983"/>
                <a:gd name="T47" fmla="*/ 1675 h 2913"/>
                <a:gd name="T48" fmla="*/ 1734 w 1983"/>
                <a:gd name="T49" fmla="*/ 1668 h 2913"/>
                <a:gd name="T50" fmla="*/ 1716 w 1983"/>
                <a:gd name="T51" fmla="*/ 1566 h 2913"/>
                <a:gd name="T52" fmla="*/ 1041 w 1983"/>
                <a:gd name="T53" fmla="*/ 1647 h 2913"/>
                <a:gd name="T54" fmla="*/ 569 w 1983"/>
                <a:gd name="T55" fmla="*/ 1353 h 2913"/>
                <a:gd name="T56" fmla="*/ 825 w 1983"/>
                <a:gd name="T57" fmla="*/ 777 h 2913"/>
                <a:gd name="T58" fmla="*/ 782 w 1983"/>
                <a:gd name="T59" fmla="*/ 9 h 2913"/>
                <a:gd name="T60" fmla="*/ 953 w 1983"/>
                <a:gd name="T61" fmla="*/ 393 h 2913"/>
                <a:gd name="T62" fmla="*/ 1295 w 1983"/>
                <a:gd name="T63" fmla="*/ 489 h 2913"/>
                <a:gd name="T64" fmla="*/ 1056 w 1983"/>
                <a:gd name="T65" fmla="*/ 963 h 291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983"/>
                <a:gd name="T100" fmla="*/ 0 h 2913"/>
                <a:gd name="T101" fmla="*/ 1983 w 1983"/>
                <a:gd name="T102" fmla="*/ 2913 h 291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983" h="2913">
                  <a:moveTo>
                    <a:pt x="1056" y="963"/>
                  </a:moveTo>
                  <a:cubicBezTo>
                    <a:pt x="983" y="993"/>
                    <a:pt x="898" y="912"/>
                    <a:pt x="843" y="936"/>
                  </a:cubicBezTo>
                  <a:cubicBezTo>
                    <a:pt x="788" y="960"/>
                    <a:pt x="749" y="1046"/>
                    <a:pt x="723" y="1107"/>
                  </a:cubicBezTo>
                  <a:cubicBezTo>
                    <a:pt x="697" y="1168"/>
                    <a:pt x="677" y="1245"/>
                    <a:pt x="684" y="1305"/>
                  </a:cubicBezTo>
                  <a:cubicBezTo>
                    <a:pt x="691" y="1365"/>
                    <a:pt x="709" y="1429"/>
                    <a:pt x="768" y="1464"/>
                  </a:cubicBezTo>
                  <a:cubicBezTo>
                    <a:pt x="827" y="1499"/>
                    <a:pt x="936" y="1507"/>
                    <a:pt x="1038" y="1512"/>
                  </a:cubicBezTo>
                  <a:cubicBezTo>
                    <a:pt x="1140" y="1517"/>
                    <a:pt x="1259" y="1507"/>
                    <a:pt x="1380" y="1497"/>
                  </a:cubicBezTo>
                  <a:cubicBezTo>
                    <a:pt x="1501" y="1487"/>
                    <a:pt x="1679" y="1433"/>
                    <a:pt x="1764" y="1449"/>
                  </a:cubicBezTo>
                  <a:cubicBezTo>
                    <a:pt x="1849" y="1465"/>
                    <a:pt x="1885" y="1545"/>
                    <a:pt x="1892" y="1593"/>
                  </a:cubicBezTo>
                  <a:cubicBezTo>
                    <a:pt x="1899" y="1641"/>
                    <a:pt x="1885" y="1705"/>
                    <a:pt x="1807" y="1737"/>
                  </a:cubicBezTo>
                  <a:cubicBezTo>
                    <a:pt x="1728" y="1769"/>
                    <a:pt x="1559" y="1779"/>
                    <a:pt x="1423" y="1785"/>
                  </a:cubicBezTo>
                  <a:cubicBezTo>
                    <a:pt x="1287" y="1791"/>
                    <a:pt x="1104" y="1776"/>
                    <a:pt x="990" y="1773"/>
                  </a:cubicBezTo>
                  <a:cubicBezTo>
                    <a:pt x="855" y="1767"/>
                    <a:pt x="777" y="1773"/>
                    <a:pt x="705" y="1794"/>
                  </a:cubicBezTo>
                  <a:cubicBezTo>
                    <a:pt x="666" y="1848"/>
                    <a:pt x="678" y="1848"/>
                    <a:pt x="672" y="1911"/>
                  </a:cubicBezTo>
                  <a:cubicBezTo>
                    <a:pt x="678" y="1950"/>
                    <a:pt x="685" y="1999"/>
                    <a:pt x="753" y="2025"/>
                  </a:cubicBezTo>
                  <a:cubicBezTo>
                    <a:pt x="821" y="2051"/>
                    <a:pt x="971" y="2067"/>
                    <a:pt x="1083" y="2067"/>
                  </a:cubicBezTo>
                  <a:cubicBezTo>
                    <a:pt x="1195" y="2067"/>
                    <a:pt x="1302" y="2032"/>
                    <a:pt x="1423" y="2025"/>
                  </a:cubicBezTo>
                  <a:cubicBezTo>
                    <a:pt x="1544" y="2018"/>
                    <a:pt x="1716" y="1997"/>
                    <a:pt x="1807" y="2025"/>
                  </a:cubicBezTo>
                  <a:cubicBezTo>
                    <a:pt x="1898" y="2053"/>
                    <a:pt x="1953" y="2109"/>
                    <a:pt x="1968" y="2193"/>
                  </a:cubicBezTo>
                  <a:cubicBezTo>
                    <a:pt x="1983" y="2253"/>
                    <a:pt x="1950" y="2337"/>
                    <a:pt x="1899" y="2385"/>
                  </a:cubicBezTo>
                  <a:cubicBezTo>
                    <a:pt x="1836" y="2424"/>
                    <a:pt x="1772" y="2437"/>
                    <a:pt x="1679" y="2457"/>
                  </a:cubicBezTo>
                  <a:cubicBezTo>
                    <a:pt x="1586" y="2477"/>
                    <a:pt x="1458" y="2489"/>
                    <a:pt x="1337" y="2505"/>
                  </a:cubicBezTo>
                  <a:cubicBezTo>
                    <a:pt x="1216" y="2521"/>
                    <a:pt x="1087" y="2538"/>
                    <a:pt x="953" y="2553"/>
                  </a:cubicBezTo>
                  <a:cubicBezTo>
                    <a:pt x="819" y="2568"/>
                    <a:pt x="636" y="2588"/>
                    <a:pt x="531" y="2595"/>
                  </a:cubicBezTo>
                  <a:cubicBezTo>
                    <a:pt x="428" y="2583"/>
                    <a:pt x="381" y="2580"/>
                    <a:pt x="324" y="2598"/>
                  </a:cubicBezTo>
                  <a:cubicBezTo>
                    <a:pt x="318" y="2661"/>
                    <a:pt x="327" y="2685"/>
                    <a:pt x="356" y="2745"/>
                  </a:cubicBezTo>
                  <a:cubicBezTo>
                    <a:pt x="354" y="2785"/>
                    <a:pt x="341" y="2825"/>
                    <a:pt x="313" y="2841"/>
                  </a:cubicBezTo>
                  <a:cubicBezTo>
                    <a:pt x="284" y="2857"/>
                    <a:pt x="231" y="2849"/>
                    <a:pt x="185" y="2841"/>
                  </a:cubicBezTo>
                  <a:cubicBezTo>
                    <a:pt x="139" y="2833"/>
                    <a:pt x="68" y="2913"/>
                    <a:pt x="39" y="2793"/>
                  </a:cubicBezTo>
                  <a:cubicBezTo>
                    <a:pt x="10" y="2673"/>
                    <a:pt x="18" y="2289"/>
                    <a:pt x="14" y="2121"/>
                  </a:cubicBezTo>
                  <a:cubicBezTo>
                    <a:pt x="10" y="1953"/>
                    <a:pt x="0" y="1833"/>
                    <a:pt x="14" y="1785"/>
                  </a:cubicBezTo>
                  <a:cubicBezTo>
                    <a:pt x="28" y="1737"/>
                    <a:pt x="71" y="1825"/>
                    <a:pt x="99" y="1833"/>
                  </a:cubicBezTo>
                  <a:cubicBezTo>
                    <a:pt x="127" y="1841"/>
                    <a:pt x="157" y="1833"/>
                    <a:pt x="185" y="1833"/>
                  </a:cubicBezTo>
                  <a:cubicBezTo>
                    <a:pt x="213" y="1833"/>
                    <a:pt x="257" y="1785"/>
                    <a:pt x="270" y="1833"/>
                  </a:cubicBezTo>
                  <a:cubicBezTo>
                    <a:pt x="283" y="1881"/>
                    <a:pt x="258" y="2020"/>
                    <a:pt x="265" y="2121"/>
                  </a:cubicBezTo>
                  <a:cubicBezTo>
                    <a:pt x="272" y="2222"/>
                    <a:pt x="280" y="2388"/>
                    <a:pt x="312" y="2442"/>
                  </a:cubicBezTo>
                  <a:cubicBezTo>
                    <a:pt x="357" y="2433"/>
                    <a:pt x="232" y="2468"/>
                    <a:pt x="460" y="2447"/>
                  </a:cubicBezTo>
                  <a:cubicBezTo>
                    <a:pt x="562" y="2441"/>
                    <a:pt x="784" y="2417"/>
                    <a:pt x="927" y="2403"/>
                  </a:cubicBezTo>
                  <a:cubicBezTo>
                    <a:pt x="1070" y="2389"/>
                    <a:pt x="1195" y="2376"/>
                    <a:pt x="1320" y="2361"/>
                  </a:cubicBezTo>
                  <a:cubicBezTo>
                    <a:pt x="1445" y="2346"/>
                    <a:pt x="1594" y="2335"/>
                    <a:pt x="1679" y="2313"/>
                  </a:cubicBezTo>
                  <a:cubicBezTo>
                    <a:pt x="1764" y="2291"/>
                    <a:pt x="1825" y="2262"/>
                    <a:pt x="1833" y="2229"/>
                  </a:cubicBezTo>
                  <a:cubicBezTo>
                    <a:pt x="1827" y="2172"/>
                    <a:pt x="1806" y="2145"/>
                    <a:pt x="1725" y="2112"/>
                  </a:cubicBezTo>
                  <a:cubicBezTo>
                    <a:pt x="1593" y="2103"/>
                    <a:pt x="1543" y="2123"/>
                    <a:pt x="1437" y="2133"/>
                  </a:cubicBezTo>
                  <a:cubicBezTo>
                    <a:pt x="1331" y="2143"/>
                    <a:pt x="1207" y="2169"/>
                    <a:pt x="1089" y="2169"/>
                  </a:cubicBezTo>
                  <a:cubicBezTo>
                    <a:pt x="971" y="2169"/>
                    <a:pt x="810" y="2164"/>
                    <a:pt x="726" y="2130"/>
                  </a:cubicBezTo>
                  <a:cubicBezTo>
                    <a:pt x="642" y="2096"/>
                    <a:pt x="604" y="2029"/>
                    <a:pt x="585" y="1962"/>
                  </a:cubicBezTo>
                  <a:cubicBezTo>
                    <a:pt x="566" y="1895"/>
                    <a:pt x="565" y="1775"/>
                    <a:pt x="614" y="1727"/>
                  </a:cubicBezTo>
                  <a:cubicBezTo>
                    <a:pt x="663" y="1679"/>
                    <a:pt x="763" y="1682"/>
                    <a:pt x="880" y="1675"/>
                  </a:cubicBezTo>
                  <a:cubicBezTo>
                    <a:pt x="998" y="1668"/>
                    <a:pt x="1177" y="1687"/>
                    <a:pt x="1319" y="1686"/>
                  </a:cubicBezTo>
                  <a:cubicBezTo>
                    <a:pt x="1461" y="1685"/>
                    <a:pt x="1656" y="1683"/>
                    <a:pt x="1734" y="1668"/>
                  </a:cubicBezTo>
                  <a:cubicBezTo>
                    <a:pt x="1812" y="1653"/>
                    <a:pt x="1788" y="1616"/>
                    <a:pt x="1785" y="1599"/>
                  </a:cubicBezTo>
                  <a:cubicBezTo>
                    <a:pt x="1782" y="1582"/>
                    <a:pt x="1781" y="1563"/>
                    <a:pt x="1716" y="1566"/>
                  </a:cubicBezTo>
                  <a:cubicBezTo>
                    <a:pt x="1653" y="1569"/>
                    <a:pt x="1507" y="1601"/>
                    <a:pt x="1395" y="1614"/>
                  </a:cubicBezTo>
                  <a:cubicBezTo>
                    <a:pt x="1283" y="1627"/>
                    <a:pt x="1152" y="1650"/>
                    <a:pt x="1041" y="1647"/>
                  </a:cubicBezTo>
                  <a:cubicBezTo>
                    <a:pt x="930" y="1644"/>
                    <a:pt x="805" y="1642"/>
                    <a:pt x="726" y="1593"/>
                  </a:cubicBezTo>
                  <a:cubicBezTo>
                    <a:pt x="570" y="1494"/>
                    <a:pt x="588" y="1449"/>
                    <a:pt x="569" y="1353"/>
                  </a:cubicBezTo>
                  <a:cubicBezTo>
                    <a:pt x="550" y="1257"/>
                    <a:pt x="569" y="1113"/>
                    <a:pt x="612" y="1017"/>
                  </a:cubicBezTo>
                  <a:cubicBezTo>
                    <a:pt x="654" y="921"/>
                    <a:pt x="780" y="867"/>
                    <a:pt x="825" y="777"/>
                  </a:cubicBezTo>
                  <a:cubicBezTo>
                    <a:pt x="870" y="687"/>
                    <a:pt x="889" y="602"/>
                    <a:pt x="882" y="474"/>
                  </a:cubicBezTo>
                  <a:lnTo>
                    <a:pt x="782" y="9"/>
                  </a:lnTo>
                  <a:cubicBezTo>
                    <a:pt x="945" y="9"/>
                    <a:pt x="708" y="0"/>
                    <a:pt x="868" y="9"/>
                  </a:cubicBezTo>
                  <a:cubicBezTo>
                    <a:pt x="868" y="9"/>
                    <a:pt x="888" y="201"/>
                    <a:pt x="953" y="393"/>
                  </a:cubicBezTo>
                  <a:cubicBezTo>
                    <a:pt x="1041" y="321"/>
                    <a:pt x="1110" y="281"/>
                    <a:pt x="1167" y="297"/>
                  </a:cubicBezTo>
                  <a:cubicBezTo>
                    <a:pt x="1223" y="313"/>
                    <a:pt x="1276" y="413"/>
                    <a:pt x="1295" y="489"/>
                  </a:cubicBezTo>
                  <a:cubicBezTo>
                    <a:pt x="1314" y="565"/>
                    <a:pt x="1324" y="677"/>
                    <a:pt x="1284" y="756"/>
                  </a:cubicBezTo>
                  <a:cubicBezTo>
                    <a:pt x="1244" y="835"/>
                    <a:pt x="1170" y="906"/>
                    <a:pt x="1056" y="963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/>
            <a:lstStyle/>
            <a:p>
              <a:endParaRPr lang="en-GB"/>
            </a:p>
          </p:txBody>
        </p:sp>
        <p:sp>
          <p:nvSpPr>
            <p:cNvPr id="35847" name="Freeform 7"/>
            <p:cNvSpPr>
              <a:spLocks/>
            </p:cNvSpPr>
            <p:nvPr/>
          </p:nvSpPr>
          <p:spPr bwMode="auto">
            <a:xfrm>
              <a:off x="1020" y="1412"/>
              <a:ext cx="1317" cy="1919"/>
            </a:xfrm>
            <a:custGeom>
              <a:avLst/>
              <a:gdLst>
                <a:gd name="T0" fmla="*/ 1317 w 1317"/>
                <a:gd name="T1" fmla="*/ 1822 h 1919"/>
                <a:gd name="T2" fmla="*/ 687 w 1317"/>
                <a:gd name="T3" fmla="*/ 1660 h 1919"/>
                <a:gd name="T4" fmla="*/ 372 w 1317"/>
                <a:gd name="T5" fmla="*/ 1006 h 1919"/>
                <a:gd name="T6" fmla="*/ 429 w 1317"/>
                <a:gd name="T7" fmla="*/ 232 h 1919"/>
                <a:gd name="T8" fmla="*/ 430 w 1317"/>
                <a:gd name="T9" fmla="*/ 124 h 1919"/>
                <a:gd name="T10" fmla="*/ 432 w 1317"/>
                <a:gd name="T11" fmla="*/ 31 h 1919"/>
                <a:gd name="T12" fmla="*/ 402 w 1317"/>
                <a:gd name="T13" fmla="*/ 40 h 1919"/>
                <a:gd name="T14" fmla="*/ 384 w 1317"/>
                <a:gd name="T15" fmla="*/ 274 h 1919"/>
                <a:gd name="T16" fmla="*/ 192 w 1317"/>
                <a:gd name="T17" fmla="*/ 199 h 1919"/>
                <a:gd name="T18" fmla="*/ 30 w 1317"/>
                <a:gd name="T19" fmla="*/ 115 h 1919"/>
                <a:gd name="T20" fmla="*/ 21 w 1317"/>
                <a:gd name="T21" fmla="*/ 133 h 1919"/>
                <a:gd name="T22" fmla="*/ 159 w 1317"/>
                <a:gd name="T23" fmla="*/ 220 h 1919"/>
                <a:gd name="T24" fmla="*/ 360 w 1317"/>
                <a:gd name="T25" fmla="*/ 367 h 1919"/>
                <a:gd name="T26" fmla="*/ 300 w 1317"/>
                <a:gd name="T27" fmla="*/ 985 h 1919"/>
                <a:gd name="T28" fmla="*/ 444 w 1317"/>
                <a:gd name="T29" fmla="*/ 1465 h 1919"/>
                <a:gd name="T30" fmla="*/ 489 w 1317"/>
                <a:gd name="T31" fmla="*/ 1900 h 1919"/>
                <a:gd name="T32" fmla="*/ 540 w 1317"/>
                <a:gd name="T33" fmla="*/ 1888 h 1919"/>
                <a:gd name="T34" fmla="*/ 492 w 1317"/>
                <a:gd name="T35" fmla="*/ 1510 h 1919"/>
                <a:gd name="T36" fmla="*/ 639 w 1317"/>
                <a:gd name="T37" fmla="*/ 1768 h 1919"/>
                <a:gd name="T38" fmla="*/ 702 w 1317"/>
                <a:gd name="T39" fmla="*/ 1882 h 1919"/>
                <a:gd name="T40" fmla="*/ 753 w 1317"/>
                <a:gd name="T41" fmla="*/ 1879 h 1919"/>
                <a:gd name="T42" fmla="*/ 612 w 1317"/>
                <a:gd name="T43" fmla="*/ 1642 h 1919"/>
                <a:gd name="T44" fmla="*/ 792 w 1317"/>
                <a:gd name="T45" fmla="*/ 1765 h 1919"/>
                <a:gd name="T46" fmla="*/ 1131 w 1317"/>
                <a:gd name="T47" fmla="*/ 1846 h 1919"/>
                <a:gd name="T48" fmla="*/ 1317 w 1317"/>
                <a:gd name="T49" fmla="*/ 1822 h 191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317"/>
                <a:gd name="T76" fmla="*/ 0 h 1919"/>
                <a:gd name="T77" fmla="*/ 1317 w 1317"/>
                <a:gd name="T78" fmla="*/ 1919 h 191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317" h="1919">
                  <a:moveTo>
                    <a:pt x="1317" y="1822"/>
                  </a:moveTo>
                  <a:cubicBezTo>
                    <a:pt x="1179" y="1807"/>
                    <a:pt x="844" y="1796"/>
                    <a:pt x="687" y="1660"/>
                  </a:cubicBezTo>
                  <a:cubicBezTo>
                    <a:pt x="530" y="1524"/>
                    <a:pt x="415" y="1244"/>
                    <a:pt x="372" y="1006"/>
                  </a:cubicBezTo>
                  <a:cubicBezTo>
                    <a:pt x="328" y="766"/>
                    <a:pt x="419" y="379"/>
                    <a:pt x="429" y="232"/>
                  </a:cubicBezTo>
                  <a:cubicBezTo>
                    <a:pt x="439" y="85"/>
                    <a:pt x="430" y="157"/>
                    <a:pt x="430" y="124"/>
                  </a:cubicBezTo>
                  <a:cubicBezTo>
                    <a:pt x="430" y="91"/>
                    <a:pt x="437" y="45"/>
                    <a:pt x="432" y="31"/>
                  </a:cubicBezTo>
                  <a:cubicBezTo>
                    <a:pt x="432" y="31"/>
                    <a:pt x="410" y="0"/>
                    <a:pt x="402" y="40"/>
                  </a:cubicBezTo>
                  <a:cubicBezTo>
                    <a:pt x="390" y="142"/>
                    <a:pt x="390" y="163"/>
                    <a:pt x="384" y="274"/>
                  </a:cubicBezTo>
                  <a:cubicBezTo>
                    <a:pt x="306" y="244"/>
                    <a:pt x="251" y="225"/>
                    <a:pt x="192" y="199"/>
                  </a:cubicBezTo>
                  <a:cubicBezTo>
                    <a:pt x="133" y="173"/>
                    <a:pt x="59" y="126"/>
                    <a:pt x="30" y="115"/>
                  </a:cubicBezTo>
                  <a:cubicBezTo>
                    <a:pt x="1" y="104"/>
                    <a:pt x="0" y="116"/>
                    <a:pt x="21" y="133"/>
                  </a:cubicBezTo>
                  <a:cubicBezTo>
                    <a:pt x="42" y="150"/>
                    <a:pt x="103" y="181"/>
                    <a:pt x="159" y="220"/>
                  </a:cubicBezTo>
                  <a:cubicBezTo>
                    <a:pt x="215" y="259"/>
                    <a:pt x="294" y="259"/>
                    <a:pt x="360" y="367"/>
                  </a:cubicBezTo>
                  <a:cubicBezTo>
                    <a:pt x="333" y="580"/>
                    <a:pt x="288" y="802"/>
                    <a:pt x="300" y="985"/>
                  </a:cubicBezTo>
                  <a:cubicBezTo>
                    <a:pt x="333" y="1222"/>
                    <a:pt x="405" y="1309"/>
                    <a:pt x="444" y="1465"/>
                  </a:cubicBezTo>
                  <a:cubicBezTo>
                    <a:pt x="462" y="1612"/>
                    <a:pt x="473" y="1830"/>
                    <a:pt x="489" y="1900"/>
                  </a:cubicBezTo>
                  <a:cubicBezTo>
                    <a:pt x="535" y="1885"/>
                    <a:pt x="492" y="1888"/>
                    <a:pt x="540" y="1888"/>
                  </a:cubicBezTo>
                  <a:cubicBezTo>
                    <a:pt x="495" y="1696"/>
                    <a:pt x="477" y="1630"/>
                    <a:pt x="492" y="1510"/>
                  </a:cubicBezTo>
                  <a:cubicBezTo>
                    <a:pt x="558" y="1576"/>
                    <a:pt x="604" y="1706"/>
                    <a:pt x="639" y="1768"/>
                  </a:cubicBezTo>
                  <a:cubicBezTo>
                    <a:pt x="674" y="1830"/>
                    <a:pt x="683" y="1864"/>
                    <a:pt x="702" y="1882"/>
                  </a:cubicBezTo>
                  <a:cubicBezTo>
                    <a:pt x="721" y="1900"/>
                    <a:pt x="768" y="1919"/>
                    <a:pt x="753" y="1879"/>
                  </a:cubicBezTo>
                  <a:cubicBezTo>
                    <a:pt x="738" y="1839"/>
                    <a:pt x="606" y="1661"/>
                    <a:pt x="612" y="1642"/>
                  </a:cubicBezTo>
                  <a:cubicBezTo>
                    <a:pt x="622" y="1622"/>
                    <a:pt x="706" y="1731"/>
                    <a:pt x="792" y="1765"/>
                  </a:cubicBezTo>
                  <a:cubicBezTo>
                    <a:pt x="878" y="1799"/>
                    <a:pt x="1044" y="1837"/>
                    <a:pt x="1131" y="1846"/>
                  </a:cubicBezTo>
                  <a:cubicBezTo>
                    <a:pt x="1230" y="1840"/>
                    <a:pt x="1125" y="1846"/>
                    <a:pt x="1317" y="1822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92075" tIns="46038" rIns="92075" bIns="46038" anchor="ctr"/>
            <a:lstStyle/>
            <a:p>
              <a:endParaRPr lang="en-GB"/>
            </a:p>
          </p:txBody>
        </p:sp>
        <p:sp>
          <p:nvSpPr>
            <p:cNvPr id="35848" name="Freeform 8"/>
            <p:cNvSpPr>
              <a:spLocks/>
            </p:cNvSpPr>
            <p:nvPr/>
          </p:nvSpPr>
          <p:spPr bwMode="auto">
            <a:xfrm>
              <a:off x="426" y="862"/>
              <a:ext cx="1466" cy="987"/>
            </a:xfrm>
            <a:custGeom>
              <a:avLst/>
              <a:gdLst>
                <a:gd name="T0" fmla="*/ 126 w 1466"/>
                <a:gd name="T1" fmla="*/ 910 h 987"/>
                <a:gd name="T2" fmla="*/ 4 w 1466"/>
                <a:gd name="T3" fmla="*/ 418 h 987"/>
                <a:gd name="T4" fmla="*/ 150 w 1466"/>
                <a:gd name="T5" fmla="*/ 139 h 987"/>
                <a:gd name="T6" fmla="*/ 460 w 1466"/>
                <a:gd name="T7" fmla="*/ 36 h 987"/>
                <a:gd name="T8" fmla="*/ 817 w 1466"/>
                <a:gd name="T9" fmla="*/ 16 h 987"/>
                <a:gd name="T10" fmla="*/ 1348 w 1466"/>
                <a:gd name="T11" fmla="*/ 135 h 987"/>
                <a:gd name="T12" fmla="*/ 1284 w 1466"/>
                <a:gd name="T13" fmla="*/ 464 h 987"/>
                <a:gd name="T14" fmla="*/ 1064 w 1466"/>
                <a:gd name="T15" fmla="*/ 571 h 987"/>
                <a:gd name="T16" fmla="*/ 854 w 1466"/>
                <a:gd name="T17" fmla="*/ 612 h 987"/>
                <a:gd name="T18" fmla="*/ 652 w 1466"/>
                <a:gd name="T19" fmla="*/ 643 h 987"/>
                <a:gd name="T20" fmla="*/ 543 w 1466"/>
                <a:gd name="T21" fmla="*/ 756 h 987"/>
                <a:gd name="T22" fmla="*/ 410 w 1466"/>
                <a:gd name="T23" fmla="*/ 910 h 987"/>
                <a:gd name="T24" fmla="*/ 126 w 1466"/>
                <a:gd name="T25" fmla="*/ 910 h 98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466"/>
                <a:gd name="T40" fmla="*/ 0 h 987"/>
                <a:gd name="T41" fmla="*/ 1466 w 1466"/>
                <a:gd name="T42" fmla="*/ 987 h 98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466" h="987">
                  <a:moveTo>
                    <a:pt x="126" y="910"/>
                  </a:moveTo>
                  <a:cubicBezTo>
                    <a:pt x="48" y="833"/>
                    <a:pt x="0" y="546"/>
                    <a:pt x="4" y="418"/>
                  </a:cubicBezTo>
                  <a:cubicBezTo>
                    <a:pt x="8" y="290"/>
                    <a:pt x="75" y="225"/>
                    <a:pt x="150" y="139"/>
                  </a:cubicBezTo>
                  <a:cubicBezTo>
                    <a:pt x="243" y="60"/>
                    <a:pt x="333" y="45"/>
                    <a:pt x="460" y="36"/>
                  </a:cubicBezTo>
                  <a:cubicBezTo>
                    <a:pt x="571" y="16"/>
                    <a:pt x="669" y="0"/>
                    <a:pt x="817" y="16"/>
                  </a:cubicBezTo>
                  <a:cubicBezTo>
                    <a:pt x="963" y="19"/>
                    <a:pt x="1211" y="7"/>
                    <a:pt x="1348" y="135"/>
                  </a:cubicBezTo>
                  <a:cubicBezTo>
                    <a:pt x="1466" y="318"/>
                    <a:pt x="1338" y="414"/>
                    <a:pt x="1284" y="464"/>
                  </a:cubicBezTo>
                  <a:cubicBezTo>
                    <a:pt x="1210" y="530"/>
                    <a:pt x="1130" y="545"/>
                    <a:pt x="1064" y="571"/>
                  </a:cubicBezTo>
                  <a:cubicBezTo>
                    <a:pt x="985" y="592"/>
                    <a:pt x="936" y="602"/>
                    <a:pt x="854" y="612"/>
                  </a:cubicBezTo>
                  <a:cubicBezTo>
                    <a:pt x="785" y="624"/>
                    <a:pt x="695" y="634"/>
                    <a:pt x="652" y="643"/>
                  </a:cubicBezTo>
                  <a:cubicBezTo>
                    <a:pt x="600" y="667"/>
                    <a:pt x="573" y="716"/>
                    <a:pt x="543" y="756"/>
                  </a:cubicBezTo>
                  <a:cubicBezTo>
                    <a:pt x="503" y="800"/>
                    <a:pt x="462" y="868"/>
                    <a:pt x="410" y="910"/>
                  </a:cubicBezTo>
                  <a:cubicBezTo>
                    <a:pt x="363" y="934"/>
                    <a:pt x="204" y="987"/>
                    <a:pt x="126" y="91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/>
            <a:lstStyle/>
            <a:p>
              <a:endParaRPr lang="en-GB"/>
            </a:p>
          </p:txBody>
        </p:sp>
        <p:sp>
          <p:nvSpPr>
            <p:cNvPr id="35849" name="Freeform 9"/>
            <p:cNvSpPr>
              <a:spLocks/>
            </p:cNvSpPr>
            <p:nvPr/>
          </p:nvSpPr>
          <p:spPr bwMode="auto">
            <a:xfrm>
              <a:off x="774" y="1456"/>
              <a:ext cx="944" cy="633"/>
            </a:xfrm>
            <a:custGeom>
              <a:avLst/>
              <a:gdLst>
                <a:gd name="T0" fmla="*/ 477 w 944"/>
                <a:gd name="T1" fmla="*/ 15 h 633"/>
                <a:gd name="T2" fmla="*/ 519 w 944"/>
                <a:gd name="T3" fmla="*/ 9 h 633"/>
                <a:gd name="T4" fmla="*/ 555 w 944"/>
                <a:gd name="T5" fmla="*/ 144 h 633"/>
                <a:gd name="T6" fmla="*/ 719 w 944"/>
                <a:gd name="T7" fmla="*/ 290 h 633"/>
                <a:gd name="T8" fmla="*/ 935 w 944"/>
                <a:gd name="T9" fmla="*/ 439 h 633"/>
                <a:gd name="T10" fmla="*/ 890 w 944"/>
                <a:gd name="T11" fmla="*/ 502 h 633"/>
                <a:gd name="T12" fmla="*/ 684 w 944"/>
                <a:gd name="T13" fmla="*/ 339 h 633"/>
                <a:gd name="T14" fmla="*/ 525 w 944"/>
                <a:gd name="T15" fmla="*/ 219 h 633"/>
                <a:gd name="T16" fmla="*/ 357 w 944"/>
                <a:gd name="T17" fmla="*/ 300 h 633"/>
                <a:gd name="T18" fmla="*/ 315 w 944"/>
                <a:gd name="T19" fmla="*/ 366 h 633"/>
                <a:gd name="T20" fmla="*/ 252 w 944"/>
                <a:gd name="T21" fmla="*/ 543 h 633"/>
                <a:gd name="T22" fmla="*/ 67 w 944"/>
                <a:gd name="T23" fmla="*/ 584 h 633"/>
                <a:gd name="T24" fmla="*/ 87 w 944"/>
                <a:gd name="T25" fmla="*/ 381 h 633"/>
                <a:gd name="T26" fmla="*/ 258 w 944"/>
                <a:gd name="T27" fmla="*/ 285 h 633"/>
                <a:gd name="T28" fmla="*/ 342 w 944"/>
                <a:gd name="T29" fmla="*/ 261 h 633"/>
                <a:gd name="T30" fmla="*/ 507 w 944"/>
                <a:gd name="T31" fmla="*/ 189 h 633"/>
                <a:gd name="T32" fmla="*/ 467 w 944"/>
                <a:gd name="T33" fmla="*/ 128 h 633"/>
                <a:gd name="T34" fmla="*/ 300 w 944"/>
                <a:gd name="T35" fmla="*/ 45 h 633"/>
                <a:gd name="T36" fmla="*/ 333 w 944"/>
                <a:gd name="T37" fmla="*/ 36 h 633"/>
                <a:gd name="T38" fmla="*/ 399 w 944"/>
                <a:gd name="T39" fmla="*/ 69 h 633"/>
                <a:gd name="T40" fmla="*/ 462 w 944"/>
                <a:gd name="T41" fmla="*/ 81 h 633"/>
                <a:gd name="T42" fmla="*/ 477 w 944"/>
                <a:gd name="T43" fmla="*/ 15 h 63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944"/>
                <a:gd name="T67" fmla="*/ 0 h 633"/>
                <a:gd name="T68" fmla="*/ 944 w 944"/>
                <a:gd name="T69" fmla="*/ 633 h 633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944" h="633">
                  <a:moveTo>
                    <a:pt x="477" y="15"/>
                  </a:moveTo>
                  <a:cubicBezTo>
                    <a:pt x="570" y="0"/>
                    <a:pt x="456" y="12"/>
                    <a:pt x="519" y="9"/>
                  </a:cubicBezTo>
                  <a:cubicBezTo>
                    <a:pt x="510" y="84"/>
                    <a:pt x="533" y="121"/>
                    <a:pt x="555" y="144"/>
                  </a:cubicBezTo>
                  <a:cubicBezTo>
                    <a:pt x="597" y="190"/>
                    <a:pt x="656" y="241"/>
                    <a:pt x="719" y="290"/>
                  </a:cubicBezTo>
                  <a:cubicBezTo>
                    <a:pt x="768" y="335"/>
                    <a:pt x="884" y="396"/>
                    <a:pt x="935" y="439"/>
                  </a:cubicBezTo>
                  <a:cubicBezTo>
                    <a:pt x="944" y="477"/>
                    <a:pt x="918" y="514"/>
                    <a:pt x="890" y="502"/>
                  </a:cubicBezTo>
                  <a:cubicBezTo>
                    <a:pt x="852" y="454"/>
                    <a:pt x="747" y="376"/>
                    <a:pt x="684" y="339"/>
                  </a:cubicBezTo>
                  <a:cubicBezTo>
                    <a:pt x="626" y="297"/>
                    <a:pt x="579" y="243"/>
                    <a:pt x="525" y="219"/>
                  </a:cubicBezTo>
                  <a:cubicBezTo>
                    <a:pt x="465" y="228"/>
                    <a:pt x="405" y="258"/>
                    <a:pt x="357" y="300"/>
                  </a:cubicBezTo>
                  <a:cubicBezTo>
                    <a:pt x="323" y="325"/>
                    <a:pt x="325" y="331"/>
                    <a:pt x="315" y="366"/>
                  </a:cubicBezTo>
                  <a:cubicBezTo>
                    <a:pt x="327" y="435"/>
                    <a:pt x="300" y="480"/>
                    <a:pt x="252" y="543"/>
                  </a:cubicBezTo>
                  <a:cubicBezTo>
                    <a:pt x="186" y="591"/>
                    <a:pt x="162" y="633"/>
                    <a:pt x="67" y="584"/>
                  </a:cubicBezTo>
                  <a:cubicBezTo>
                    <a:pt x="0" y="504"/>
                    <a:pt x="3" y="456"/>
                    <a:pt x="87" y="381"/>
                  </a:cubicBezTo>
                  <a:cubicBezTo>
                    <a:pt x="192" y="309"/>
                    <a:pt x="225" y="300"/>
                    <a:pt x="258" y="285"/>
                  </a:cubicBezTo>
                  <a:cubicBezTo>
                    <a:pt x="294" y="264"/>
                    <a:pt x="303" y="288"/>
                    <a:pt x="342" y="261"/>
                  </a:cubicBezTo>
                  <a:cubicBezTo>
                    <a:pt x="380" y="243"/>
                    <a:pt x="484" y="209"/>
                    <a:pt x="507" y="189"/>
                  </a:cubicBezTo>
                  <a:cubicBezTo>
                    <a:pt x="480" y="147"/>
                    <a:pt x="498" y="162"/>
                    <a:pt x="467" y="128"/>
                  </a:cubicBezTo>
                  <a:cubicBezTo>
                    <a:pt x="442" y="105"/>
                    <a:pt x="351" y="114"/>
                    <a:pt x="300" y="45"/>
                  </a:cubicBezTo>
                  <a:cubicBezTo>
                    <a:pt x="366" y="30"/>
                    <a:pt x="240" y="54"/>
                    <a:pt x="333" y="36"/>
                  </a:cubicBezTo>
                  <a:cubicBezTo>
                    <a:pt x="372" y="51"/>
                    <a:pt x="377" y="63"/>
                    <a:pt x="399" y="69"/>
                  </a:cubicBezTo>
                  <a:cubicBezTo>
                    <a:pt x="420" y="76"/>
                    <a:pt x="449" y="90"/>
                    <a:pt x="462" y="81"/>
                  </a:cubicBezTo>
                  <a:cubicBezTo>
                    <a:pt x="471" y="66"/>
                    <a:pt x="468" y="63"/>
                    <a:pt x="477" y="15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92075" tIns="46038" rIns="92075" bIns="46038" anchor="ctr"/>
            <a:lstStyle/>
            <a:p>
              <a:endParaRPr lang="en-GB"/>
            </a:p>
          </p:txBody>
        </p:sp>
        <p:sp>
          <p:nvSpPr>
            <p:cNvPr id="35850" name="Freeform 10"/>
            <p:cNvSpPr>
              <a:spLocks/>
            </p:cNvSpPr>
            <p:nvPr/>
          </p:nvSpPr>
          <p:spPr bwMode="auto">
            <a:xfrm>
              <a:off x="1095" y="2592"/>
              <a:ext cx="356" cy="1176"/>
            </a:xfrm>
            <a:custGeom>
              <a:avLst/>
              <a:gdLst>
                <a:gd name="T0" fmla="*/ 324 w 356"/>
                <a:gd name="T1" fmla="*/ 861 h 1176"/>
                <a:gd name="T2" fmla="*/ 356 w 356"/>
                <a:gd name="T3" fmla="*/ 1008 h 1176"/>
                <a:gd name="T4" fmla="*/ 313 w 356"/>
                <a:gd name="T5" fmla="*/ 1104 h 1176"/>
                <a:gd name="T6" fmla="*/ 185 w 356"/>
                <a:gd name="T7" fmla="*/ 1104 h 1176"/>
                <a:gd name="T8" fmla="*/ 39 w 356"/>
                <a:gd name="T9" fmla="*/ 1056 h 1176"/>
                <a:gd name="T10" fmla="*/ 14 w 356"/>
                <a:gd name="T11" fmla="*/ 384 h 1176"/>
                <a:gd name="T12" fmla="*/ 14 w 356"/>
                <a:gd name="T13" fmla="*/ 48 h 1176"/>
                <a:gd name="T14" fmla="*/ 99 w 356"/>
                <a:gd name="T15" fmla="*/ 96 h 1176"/>
                <a:gd name="T16" fmla="*/ 185 w 356"/>
                <a:gd name="T17" fmla="*/ 96 h 1176"/>
                <a:gd name="T18" fmla="*/ 270 w 356"/>
                <a:gd name="T19" fmla="*/ 96 h 1176"/>
                <a:gd name="T20" fmla="*/ 265 w 356"/>
                <a:gd name="T21" fmla="*/ 384 h 1176"/>
                <a:gd name="T22" fmla="*/ 312 w 356"/>
                <a:gd name="T23" fmla="*/ 705 h 117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56"/>
                <a:gd name="T37" fmla="*/ 0 h 1176"/>
                <a:gd name="T38" fmla="*/ 356 w 356"/>
                <a:gd name="T39" fmla="*/ 1176 h 117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56" h="1176">
                  <a:moveTo>
                    <a:pt x="324" y="861"/>
                  </a:moveTo>
                  <a:cubicBezTo>
                    <a:pt x="318" y="924"/>
                    <a:pt x="327" y="948"/>
                    <a:pt x="356" y="1008"/>
                  </a:cubicBezTo>
                  <a:cubicBezTo>
                    <a:pt x="354" y="1048"/>
                    <a:pt x="341" y="1088"/>
                    <a:pt x="313" y="1104"/>
                  </a:cubicBezTo>
                  <a:cubicBezTo>
                    <a:pt x="284" y="1120"/>
                    <a:pt x="231" y="1112"/>
                    <a:pt x="185" y="1104"/>
                  </a:cubicBezTo>
                  <a:cubicBezTo>
                    <a:pt x="139" y="1096"/>
                    <a:pt x="68" y="1176"/>
                    <a:pt x="39" y="1056"/>
                  </a:cubicBezTo>
                  <a:cubicBezTo>
                    <a:pt x="10" y="936"/>
                    <a:pt x="18" y="552"/>
                    <a:pt x="14" y="384"/>
                  </a:cubicBezTo>
                  <a:cubicBezTo>
                    <a:pt x="10" y="216"/>
                    <a:pt x="0" y="96"/>
                    <a:pt x="14" y="48"/>
                  </a:cubicBezTo>
                  <a:cubicBezTo>
                    <a:pt x="28" y="0"/>
                    <a:pt x="71" y="88"/>
                    <a:pt x="99" y="96"/>
                  </a:cubicBezTo>
                  <a:cubicBezTo>
                    <a:pt x="127" y="104"/>
                    <a:pt x="157" y="96"/>
                    <a:pt x="185" y="96"/>
                  </a:cubicBezTo>
                  <a:cubicBezTo>
                    <a:pt x="213" y="96"/>
                    <a:pt x="257" y="48"/>
                    <a:pt x="270" y="96"/>
                  </a:cubicBezTo>
                  <a:cubicBezTo>
                    <a:pt x="283" y="144"/>
                    <a:pt x="258" y="283"/>
                    <a:pt x="265" y="384"/>
                  </a:cubicBezTo>
                  <a:cubicBezTo>
                    <a:pt x="272" y="485"/>
                    <a:pt x="280" y="651"/>
                    <a:pt x="312" y="705"/>
                  </a:cubicBezTo>
                </a:path>
              </a:pathLst>
            </a:custGeom>
            <a:solidFill>
              <a:srgbClr val="99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/>
            <a:lstStyle/>
            <a:p>
              <a:endParaRPr lang="en-GB"/>
            </a:p>
          </p:txBody>
        </p:sp>
        <p:sp>
          <p:nvSpPr>
            <p:cNvPr id="35851" name="Oval 11"/>
            <p:cNvSpPr>
              <a:spLocks noChangeArrowheads="1"/>
            </p:cNvSpPr>
            <p:nvPr/>
          </p:nvSpPr>
          <p:spPr bwMode="auto">
            <a:xfrm>
              <a:off x="1211" y="3024"/>
              <a:ext cx="42" cy="48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35852" name="Oval 12"/>
            <p:cNvSpPr>
              <a:spLocks noChangeArrowheads="1"/>
            </p:cNvSpPr>
            <p:nvPr/>
          </p:nvSpPr>
          <p:spPr bwMode="auto">
            <a:xfrm>
              <a:off x="1243" y="3320"/>
              <a:ext cx="42" cy="48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35853" name="Oval 13"/>
            <p:cNvSpPr>
              <a:spLocks noChangeArrowheads="1"/>
            </p:cNvSpPr>
            <p:nvPr/>
          </p:nvSpPr>
          <p:spPr bwMode="auto">
            <a:xfrm>
              <a:off x="1208" y="2808"/>
              <a:ext cx="43" cy="48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35854" name="Oval 14"/>
            <p:cNvSpPr>
              <a:spLocks noChangeArrowheads="1"/>
            </p:cNvSpPr>
            <p:nvPr/>
          </p:nvSpPr>
          <p:spPr bwMode="auto">
            <a:xfrm>
              <a:off x="1253" y="3200"/>
              <a:ext cx="43" cy="48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35855" name="AutoShape 15"/>
            <p:cNvSpPr>
              <a:spLocks noChangeArrowheads="1"/>
            </p:cNvSpPr>
            <p:nvPr/>
          </p:nvSpPr>
          <p:spPr bwMode="auto">
            <a:xfrm rot="133142" flipV="1">
              <a:off x="672" y="2997"/>
              <a:ext cx="356" cy="998"/>
            </a:xfrm>
            <a:prstGeom prst="curvedRightArrow">
              <a:avLst>
                <a:gd name="adj1" fmla="val 56067"/>
                <a:gd name="adj2" fmla="val 112135"/>
                <a:gd name="adj3" fmla="val 33333"/>
              </a:avLst>
            </a:prstGeom>
            <a:solidFill>
              <a:srgbClr val="996600"/>
            </a:solidFill>
            <a:ln w="12700">
              <a:solidFill>
                <a:srgbClr val="996600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Diagnosis of Bile Acid Malabsorption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mtClean="0"/>
              <a:t>SeHCAT</a:t>
            </a:r>
          </a:p>
          <a:p>
            <a:pPr lvl="1"/>
            <a:r>
              <a:rPr lang="en-GB" smtClean="0"/>
              <a:t>Measure of BA retention</a:t>
            </a:r>
          </a:p>
          <a:p>
            <a:pPr lvl="1"/>
            <a:r>
              <a:rPr lang="en-GB" smtClean="0"/>
              <a:t>Nuclear medicine</a:t>
            </a:r>
          </a:p>
          <a:p>
            <a:pPr lvl="1"/>
            <a:r>
              <a:rPr lang="en-GB" smtClean="0"/>
              <a:t>7 day retention: normal values above 10-15%</a:t>
            </a:r>
          </a:p>
          <a:p>
            <a:pPr lvl="1"/>
            <a:r>
              <a:rPr lang="en-GB" smtClean="0"/>
              <a:t>Not available in USA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1681163" y="17145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6147" name="Object 3"/>
          <p:cNvGraphicFramePr>
            <a:graphicFrameLocks noChangeAspect="1"/>
          </p:cNvGraphicFramePr>
          <p:nvPr/>
        </p:nvGraphicFramePr>
        <p:xfrm>
          <a:off x="1752600" y="1706563"/>
          <a:ext cx="2819400" cy="5151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4" r:id="rId4" imgW="8869653" imgH="5250096" progId="MSDraw.Drawing.8.2">
                  <p:embed/>
                </p:oleObj>
              </mc:Choice>
              <mc:Fallback>
                <p:oleObj r:id="rId4" imgW="8869653" imgH="5250096" progId="MSDraw.Drawing.8.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6667" r="50877"/>
                      <a:stretch>
                        <a:fillRect/>
                      </a:stretch>
                    </p:blipFill>
                    <p:spPr bwMode="auto">
                      <a:xfrm>
                        <a:off x="1752600" y="1706563"/>
                        <a:ext cx="2819400" cy="5151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7175500" cy="838200"/>
          </a:xfrm>
        </p:spPr>
        <p:txBody>
          <a:bodyPr/>
          <a:lstStyle/>
          <a:p>
            <a:r>
              <a:rPr lang="en-GB" sz="2000" smtClean="0">
                <a:cs typeface="Times New Roman" pitchFamily="18" charset="0"/>
              </a:rPr>
              <a:t>Lactose-hydrogen Breath Test for Lactase Deficiency</a:t>
            </a:r>
            <a:endParaRPr lang="en-GB" smtClean="0"/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4953000" y="1828800"/>
            <a:ext cx="4191000" cy="461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GB" sz="1600" b="1" i="1">
                <a:latin typeface="Arial" charset="0"/>
              </a:rPr>
              <a:t>Lactase persistent      Deficient</a:t>
            </a:r>
            <a:endParaRPr lang="en-GB" sz="1600" b="1">
              <a:latin typeface="Arial" charset="0"/>
            </a:endParaRPr>
          </a:p>
          <a:p>
            <a:pPr algn="l">
              <a:spcBef>
                <a:spcPct val="50000"/>
              </a:spcBef>
            </a:pPr>
            <a:r>
              <a:rPr lang="en-GB" sz="1600" b="1">
                <a:solidFill>
                  <a:schemeClr val="tx2"/>
                </a:solidFill>
                <a:latin typeface="Arial" charset="0"/>
              </a:rPr>
              <a:t>Breath H2:</a:t>
            </a:r>
          </a:p>
          <a:p>
            <a:pPr algn="l">
              <a:spcBef>
                <a:spcPct val="50000"/>
              </a:spcBef>
            </a:pPr>
            <a:r>
              <a:rPr lang="en-GB" sz="1600" i="1">
                <a:solidFill>
                  <a:schemeClr val="tx2"/>
                </a:solidFill>
                <a:latin typeface="Arial" charset="0"/>
              </a:rPr>
              <a:t>	</a:t>
            </a:r>
            <a:r>
              <a:rPr lang="en-GB" sz="1600" b="1">
                <a:solidFill>
                  <a:schemeClr val="tx2"/>
                </a:solidFill>
                <a:latin typeface="Arial" charset="0"/>
              </a:rPr>
              <a:t>Low                  High</a:t>
            </a:r>
          </a:p>
          <a:p>
            <a:pPr algn="l">
              <a:spcBef>
                <a:spcPct val="50000"/>
              </a:spcBef>
            </a:pPr>
            <a:endParaRPr lang="en-GB" sz="1600" b="1">
              <a:solidFill>
                <a:schemeClr val="tx2"/>
              </a:solidFill>
              <a:latin typeface="Arial" charset="0"/>
            </a:endParaRPr>
          </a:p>
          <a:p>
            <a:pPr algn="l">
              <a:spcBef>
                <a:spcPct val="50000"/>
              </a:spcBef>
            </a:pPr>
            <a:r>
              <a:rPr lang="en-GB" sz="1600" b="1">
                <a:solidFill>
                  <a:schemeClr val="tx2"/>
                </a:solidFill>
                <a:latin typeface="Arial" charset="0"/>
              </a:rPr>
              <a:t>Small intestine:</a:t>
            </a:r>
          </a:p>
          <a:p>
            <a:pPr algn="l">
              <a:spcBef>
                <a:spcPct val="50000"/>
              </a:spcBef>
            </a:pPr>
            <a:r>
              <a:rPr lang="en-GB" sz="1600" b="1">
                <a:solidFill>
                  <a:schemeClr val="tx2"/>
                </a:solidFill>
                <a:latin typeface="Arial" charset="0"/>
              </a:rPr>
              <a:t>Lactase</a:t>
            </a:r>
          </a:p>
          <a:p>
            <a:pPr algn="l">
              <a:spcBef>
                <a:spcPct val="50000"/>
              </a:spcBef>
            </a:pPr>
            <a:r>
              <a:rPr lang="en-GB" sz="1600" b="1">
                <a:solidFill>
                  <a:schemeClr val="tx2"/>
                </a:solidFill>
                <a:latin typeface="Arial" charset="0"/>
              </a:rPr>
              <a:t>            Present	      Not present</a:t>
            </a:r>
          </a:p>
          <a:p>
            <a:pPr algn="l">
              <a:spcBef>
                <a:spcPct val="50000"/>
              </a:spcBef>
            </a:pPr>
            <a:r>
              <a:rPr lang="en-GB" sz="1600" b="1">
                <a:solidFill>
                  <a:schemeClr val="tx2"/>
                </a:solidFill>
                <a:latin typeface="Arial" charset="0"/>
              </a:rPr>
              <a:t>Glucose/galactose</a:t>
            </a:r>
          </a:p>
          <a:p>
            <a:pPr algn="l">
              <a:spcBef>
                <a:spcPct val="50000"/>
              </a:spcBef>
            </a:pPr>
            <a:r>
              <a:rPr lang="en-GB" sz="1600" b="1">
                <a:solidFill>
                  <a:schemeClr val="tx2"/>
                </a:solidFill>
                <a:latin typeface="Arial" charset="0"/>
              </a:rPr>
              <a:t>           Absorbed          Not formed</a:t>
            </a:r>
          </a:p>
          <a:p>
            <a:pPr algn="l">
              <a:spcBef>
                <a:spcPct val="50000"/>
              </a:spcBef>
            </a:pPr>
            <a:r>
              <a:rPr lang="en-GB" sz="1600" b="1">
                <a:solidFill>
                  <a:schemeClr val="tx2"/>
                </a:solidFill>
                <a:latin typeface="Arial" charset="0"/>
              </a:rPr>
              <a:t>Large intestine:</a:t>
            </a:r>
          </a:p>
          <a:p>
            <a:pPr algn="l">
              <a:spcBef>
                <a:spcPct val="50000"/>
              </a:spcBef>
            </a:pPr>
            <a:r>
              <a:rPr lang="en-GB" sz="1600">
                <a:solidFill>
                  <a:schemeClr val="tx2"/>
                </a:solidFill>
                <a:latin typeface="Arial" charset="0"/>
              </a:rPr>
              <a:t>            </a:t>
            </a:r>
            <a:r>
              <a:rPr lang="en-GB" sz="1600" b="1">
                <a:solidFill>
                  <a:schemeClr val="tx2"/>
                </a:solidFill>
                <a:latin typeface="Arial" charset="0"/>
              </a:rPr>
              <a:t>No lactose    Lactose substrate		  for bacterial action</a:t>
            </a:r>
          </a:p>
          <a:p>
            <a:pPr algn="l">
              <a:spcBef>
                <a:spcPct val="50000"/>
              </a:spcBef>
            </a:pPr>
            <a:r>
              <a:rPr lang="en-GB" sz="1600" b="1">
                <a:solidFill>
                  <a:schemeClr val="tx2"/>
                </a:solidFill>
                <a:latin typeface="Arial" charset="0"/>
              </a:rPr>
              <a:t>                                     H2 production</a:t>
            </a:r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381000" y="2330450"/>
            <a:ext cx="1600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GB" sz="1600" b="1">
                <a:solidFill>
                  <a:schemeClr val="tx2"/>
                </a:solidFill>
                <a:latin typeface="Arial" charset="0"/>
              </a:rPr>
              <a:t>Oral lactose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886200"/>
            <a:ext cx="31242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1938" y="3884613"/>
            <a:ext cx="3116262" cy="251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533400"/>
            <a:ext cx="11430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828800"/>
            <a:ext cx="35242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4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676400"/>
            <a:ext cx="1752600" cy="1227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5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57200"/>
            <a:ext cx="37338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6" name="Text Box 8"/>
          <p:cNvSpPr txBox="1">
            <a:spLocks noChangeArrowheads="1"/>
          </p:cNvSpPr>
          <p:nvPr/>
        </p:nvSpPr>
        <p:spPr bwMode="auto">
          <a:xfrm>
            <a:off x="2200275" y="6477000"/>
            <a:ext cx="47339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 eaLnBrk="1" hangingPunct="1"/>
            <a:r>
              <a:rPr lang="en-GB" sz="1800" b="1">
                <a:solidFill>
                  <a:schemeClr val="bg1"/>
                </a:solidFill>
                <a:latin typeface="Arial" charset="0"/>
              </a:rPr>
              <a:t>Normal retention at day 7 : </a:t>
            </a:r>
            <a:r>
              <a:rPr lang="en-GB" sz="1800" b="1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≥ 10%</a:t>
            </a:r>
            <a:endParaRPr lang="en-GB" sz="1800" b="1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7897" name="Text Box 9"/>
          <p:cNvSpPr txBox="1">
            <a:spLocks noChangeArrowheads="1"/>
          </p:cNvSpPr>
          <p:nvPr/>
        </p:nvSpPr>
        <p:spPr bwMode="auto">
          <a:xfrm>
            <a:off x="4572000" y="381000"/>
            <a:ext cx="3384550" cy="134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 eaLnBrk="1" hangingPunct="1"/>
            <a:r>
              <a:rPr lang="en-GB" sz="1800" b="1">
                <a:latin typeface="Arial" charset="0"/>
              </a:rPr>
              <a:t>SeHCAT</a:t>
            </a:r>
          </a:p>
          <a:p>
            <a:pPr algn="l" eaLnBrk="1" hangingPunct="1">
              <a:buFontTx/>
              <a:buChar char="•"/>
            </a:pPr>
            <a:r>
              <a:rPr lang="en-GB" sz="1600" b="1">
                <a:latin typeface="Arial" charset="0"/>
              </a:rPr>
              <a:t>Synthetic radioactive bile acid</a:t>
            </a:r>
          </a:p>
          <a:p>
            <a:pPr algn="l" eaLnBrk="1" hangingPunct="1">
              <a:buFontTx/>
              <a:buChar char="•"/>
            </a:pPr>
            <a:r>
              <a:rPr lang="en-GB" sz="1600" b="1">
                <a:latin typeface="Arial" charset="0"/>
              </a:rPr>
              <a:t>Not metabolised</a:t>
            </a:r>
          </a:p>
          <a:p>
            <a:pPr algn="l" eaLnBrk="1" hangingPunct="1">
              <a:buFontTx/>
              <a:buChar char="•"/>
            </a:pPr>
            <a:r>
              <a:rPr lang="en-GB" sz="1600" b="1">
                <a:latin typeface="Arial" charset="0"/>
              </a:rPr>
              <a:t>Not broken down by bacteria</a:t>
            </a:r>
          </a:p>
          <a:p>
            <a:pPr algn="l" eaLnBrk="1" hangingPunct="1">
              <a:buFontTx/>
              <a:buChar char="•"/>
            </a:pPr>
            <a:r>
              <a:rPr lang="en-GB" sz="1600" b="1">
                <a:latin typeface="Arial" charset="0"/>
              </a:rPr>
              <a:t>Tracks enterohepatic circulation</a:t>
            </a:r>
          </a:p>
        </p:txBody>
      </p:sp>
      <p:sp>
        <p:nvSpPr>
          <p:cNvPr id="37898" name="Text Box 10"/>
          <p:cNvSpPr txBox="1">
            <a:spLocks noChangeArrowheads="1"/>
          </p:cNvSpPr>
          <p:nvPr/>
        </p:nvSpPr>
        <p:spPr bwMode="auto">
          <a:xfrm>
            <a:off x="2514600" y="3030538"/>
            <a:ext cx="4114800" cy="85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 eaLnBrk="1" hangingPunct="1"/>
            <a:r>
              <a:rPr lang="en-GB" sz="1800" b="1">
                <a:latin typeface="Arial" charset="0"/>
              </a:rPr>
              <a:t>SeHCAT retention test procedure</a:t>
            </a:r>
          </a:p>
          <a:p>
            <a:pPr algn="l" eaLnBrk="1" hangingPunct="1">
              <a:buFontTx/>
              <a:buChar char="•"/>
            </a:pPr>
            <a:r>
              <a:rPr lang="en-GB" sz="1600" b="1">
                <a:latin typeface="Arial" charset="0"/>
              </a:rPr>
              <a:t>Uncollimated gamma camera</a:t>
            </a:r>
          </a:p>
          <a:p>
            <a:pPr algn="l" eaLnBrk="1" hangingPunct="1">
              <a:buFontTx/>
              <a:buChar char="•"/>
            </a:pPr>
            <a:r>
              <a:rPr lang="en-GB" sz="1600" b="1">
                <a:latin typeface="Arial" charset="0"/>
              </a:rPr>
              <a:t>5 minute AP, PA views and background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Bile Acid Malabsorption:  Frequency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14388" y="1641475"/>
            <a:ext cx="7289800" cy="1208088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GB" smtClean="0"/>
              <a:t>304 patients with diarrhoea</a:t>
            </a:r>
          </a:p>
          <a:p>
            <a:pPr lvl="4"/>
            <a:r>
              <a:rPr lang="en-GB" smtClean="0"/>
              <a:t>Smith </a:t>
            </a:r>
            <a:r>
              <a:rPr lang="en-GB" i="1" smtClean="0"/>
              <a:t>et al. </a:t>
            </a:r>
            <a:r>
              <a:rPr lang="en-GB" smtClean="0"/>
              <a:t> JRCP 2000</a:t>
            </a:r>
          </a:p>
          <a:p>
            <a:pPr lvl="4"/>
            <a:r>
              <a:rPr lang="en-GB" smtClean="0"/>
              <a:t>		</a:t>
            </a:r>
          </a:p>
        </p:txBody>
      </p:sp>
      <p:graphicFrame>
        <p:nvGraphicFramePr>
          <p:cNvPr id="803844" name="Group 4"/>
          <p:cNvGraphicFramePr>
            <a:graphicFrameLocks noGrp="1"/>
          </p:cNvGraphicFramePr>
          <p:nvPr/>
        </p:nvGraphicFramePr>
        <p:xfrm>
          <a:off x="881063" y="2476500"/>
          <a:ext cx="6948487" cy="3697599"/>
        </p:xfrm>
        <a:graphic>
          <a:graphicData uri="http://schemas.openxmlformats.org/drawingml/2006/table">
            <a:tbl>
              <a:tblPr/>
              <a:tblGrid>
                <a:gridCol w="2824162"/>
                <a:gridCol w="1933575"/>
                <a:gridCol w="2190750"/>
              </a:tblGrid>
              <a:tr h="5794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2075" marR="92075" marT="46034" marB="4603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SeHCAT retention &lt;10%</a:t>
                      </a:r>
                    </a:p>
                  </a:txBody>
                  <a:tcPr marL="92075" marR="92075" marT="46034" marB="460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Response in these to BA sequestrants</a:t>
                      </a:r>
                    </a:p>
                  </a:txBody>
                  <a:tcPr marL="92075" marR="92075" marT="46034" marB="460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7604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Crohn's with resection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2075" marR="92075" marT="46034" marB="4603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36 / 37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97%</a:t>
                      </a:r>
                    </a:p>
                  </a:txBody>
                  <a:tcPr marL="92075" marR="92075" marT="46034" marB="460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60%</a:t>
                      </a:r>
                    </a:p>
                  </a:txBody>
                  <a:tcPr marL="92075" marR="92075" marT="46034" marB="460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7572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Crohn's without resection</a:t>
                      </a:r>
                    </a:p>
                  </a:txBody>
                  <a:tcPr marL="92075" marR="92075" marT="46034" marB="4603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24 / 44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54%</a:t>
                      </a:r>
                    </a:p>
                  </a:txBody>
                  <a:tcPr marL="92075" marR="92075" marT="46034" marB="460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40%</a:t>
                      </a:r>
                    </a:p>
                  </a:txBody>
                  <a:tcPr marL="92075" marR="92075" marT="46034" marB="460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914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Vagotomy / pyloroplasty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(+/- cholecystectomy)</a:t>
                      </a:r>
                    </a:p>
                  </a:txBody>
                  <a:tcPr marL="92075" marR="92075" marT="46034" marB="4603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15 / 26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58%</a:t>
                      </a:r>
                    </a:p>
                  </a:txBody>
                  <a:tcPr marL="92075" marR="92075" marT="46034" marB="460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64%</a:t>
                      </a:r>
                    </a:p>
                  </a:txBody>
                  <a:tcPr marL="92075" marR="92075" marT="46034" marB="460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Diarrhoea-predominant IBS</a:t>
                      </a:r>
                    </a:p>
                  </a:txBody>
                  <a:tcPr marL="92075" marR="92075" marT="46034" marB="4603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65 / 197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33%</a:t>
                      </a:r>
                    </a:p>
                  </a:txBody>
                  <a:tcPr marL="92075" marR="92075" marT="46034" marB="460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70%</a:t>
                      </a:r>
                    </a:p>
                  </a:txBody>
                  <a:tcPr marL="92075" marR="92075" marT="46034" marB="460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Diagnosis of Bile Acid Malabsorption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mtClean="0">
                <a:solidFill>
                  <a:srgbClr val="969696"/>
                </a:solidFill>
              </a:rPr>
              <a:t>SeHCAT </a:t>
            </a:r>
          </a:p>
          <a:p>
            <a:pPr lvl="1"/>
            <a:r>
              <a:rPr lang="en-GB" smtClean="0">
                <a:solidFill>
                  <a:srgbClr val="969696"/>
                </a:solidFill>
              </a:rPr>
              <a:t>Nuclear medicine</a:t>
            </a:r>
          </a:p>
          <a:p>
            <a:pPr lvl="1"/>
            <a:r>
              <a:rPr lang="en-GB" smtClean="0">
                <a:solidFill>
                  <a:srgbClr val="969696"/>
                </a:solidFill>
              </a:rPr>
              <a:t>7 day retention: normal values above 10%</a:t>
            </a:r>
          </a:p>
          <a:p>
            <a:pPr lvl="1"/>
            <a:r>
              <a:rPr lang="en-GB" smtClean="0">
                <a:solidFill>
                  <a:srgbClr val="969696"/>
                </a:solidFill>
              </a:rPr>
              <a:t>Measure of BA retention</a:t>
            </a:r>
          </a:p>
          <a:p>
            <a:pPr lvl="1"/>
            <a:r>
              <a:rPr lang="en-GB" smtClean="0">
                <a:solidFill>
                  <a:srgbClr val="969696"/>
                </a:solidFill>
              </a:rPr>
              <a:t>Not available in USA</a:t>
            </a:r>
          </a:p>
          <a:p>
            <a:r>
              <a:rPr lang="en-GB" smtClean="0"/>
              <a:t>7</a:t>
            </a:r>
            <a:r>
              <a:rPr lang="en-GB" smtClean="0">
                <a:sym typeface="Symbol" pitchFamily="18" charset="2"/>
              </a:rPr>
              <a:t>-hydroxy-4-cholesten-3-one (C4)</a:t>
            </a:r>
          </a:p>
          <a:p>
            <a:pPr lvl="1"/>
            <a:r>
              <a:rPr lang="en-GB" smtClean="0"/>
              <a:t>CYP7A1 product</a:t>
            </a:r>
          </a:p>
          <a:p>
            <a:pPr lvl="1"/>
            <a:r>
              <a:rPr lang="en-GB" smtClean="0"/>
              <a:t>Measure of bile acid synthesis</a:t>
            </a:r>
          </a:p>
          <a:p>
            <a:pPr lvl="1"/>
            <a:r>
              <a:rPr lang="en-GB" smtClean="0">
                <a:sym typeface="Symbol" pitchFamily="18" charset="2"/>
              </a:rPr>
              <a:t>Measured by HPLC</a:t>
            </a:r>
          </a:p>
          <a:p>
            <a:pPr lvl="1"/>
            <a:r>
              <a:rPr lang="en-GB" smtClean="0">
                <a:sym typeface="Symbol" pitchFamily="18" charset="2"/>
              </a:rPr>
              <a:t>Inversely correlates with SeHCAT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Inverse relationship of SeHCAT &amp; C4</a:t>
            </a:r>
            <a:endParaRPr lang="en-US" smtClean="0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5880100"/>
            <a:ext cx="6299200" cy="6223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sz="2000" smtClean="0"/>
              <a:t>26 patients with chronic diarrhoea</a:t>
            </a:r>
          </a:p>
          <a:p>
            <a:pPr lvl="4">
              <a:lnSpc>
                <a:spcPct val="90000"/>
              </a:lnSpc>
            </a:pPr>
            <a:r>
              <a:rPr lang="en-GB" sz="1400" smtClean="0"/>
              <a:t>Bajor </a:t>
            </a:r>
            <a:r>
              <a:rPr lang="en-GB" sz="1400" i="1" smtClean="0"/>
              <a:t>et al.</a:t>
            </a:r>
            <a:r>
              <a:rPr lang="en-GB" sz="1400" smtClean="0"/>
              <a:t> 2006</a:t>
            </a:r>
            <a:endParaRPr lang="en-US" sz="1400" smtClean="0"/>
          </a:p>
        </p:txBody>
      </p:sp>
      <p:pic>
        <p:nvPicPr>
          <p:cNvPr id="40964" name="Picture 4" descr="bajor-c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5" y="1589088"/>
            <a:ext cx="5781675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5" name="Line 5"/>
          <p:cNvSpPr>
            <a:spLocks noChangeShapeType="1"/>
          </p:cNvSpPr>
          <p:nvPr/>
        </p:nvSpPr>
        <p:spPr bwMode="auto">
          <a:xfrm>
            <a:off x="1854200" y="4241800"/>
            <a:ext cx="48641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2075" tIns="46038" rIns="92075" bIns="46038" anchor="ctr"/>
          <a:lstStyle/>
          <a:p>
            <a:endParaRPr lang="en-GB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Bile Acid Malabsorption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What are the possible mechanisms of BAM?</a:t>
            </a:r>
          </a:p>
          <a:p>
            <a:r>
              <a:rPr lang="en-US" smtClean="0"/>
              <a:t>Secondary BAM</a:t>
            </a:r>
          </a:p>
          <a:p>
            <a:pPr lvl="1"/>
            <a:r>
              <a:rPr lang="en-US" smtClean="0"/>
              <a:t>Surgical removal of functioning ileal tissue</a:t>
            </a:r>
          </a:p>
          <a:p>
            <a:pPr lvl="1"/>
            <a:r>
              <a:rPr lang="en-US" smtClean="0"/>
              <a:t>Inflammatory changes leading to impaired ileal gene expression/function</a:t>
            </a:r>
          </a:p>
          <a:p>
            <a:r>
              <a:rPr lang="en-US" smtClean="0"/>
              <a:t>Primary BAM</a:t>
            </a:r>
          </a:p>
          <a:p>
            <a:pPr lvl="1"/>
            <a:r>
              <a:rPr lang="en-US" smtClean="0"/>
              <a:t>Normal structure and histology</a:t>
            </a:r>
          </a:p>
          <a:p>
            <a:pPr lvl="1"/>
            <a:r>
              <a:rPr lang="en-US" smtClean="0"/>
              <a:t>Abnormal transporter function</a:t>
            </a:r>
          </a:p>
          <a:p>
            <a:pPr lvl="2">
              <a:buFontTx/>
              <a:buNone/>
            </a:pPr>
            <a:r>
              <a:rPr lang="en-US" smtClean="0"/>
              <a:t>? Mutant proteins</a:t>
            </a:r>
          </a:p>
          <a:p>
            <a:pPr lvl="2">
              <a:buFontTx/>
              <a:buNone/>
            </a:pPr>
            <a:r>
              <a:rPr lang="en-US" smtClean="0"/>
              <a:t>? Reduced expression</a:t>
            </a:r>
          </a:p>
          <a:p>
            <a:pPr lvl="2"/>
            <a:endParaRPr lang="en-US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/>
          <a:lstStyle/>
          <a:p>
            <a:r>
              <a:rPr lang="en-GB" smtClean="0"/>
              <a:t>Ileal Absorption of Bile Salts</a:t>
            </a:r>
          </a:p>
        </p:txBody>
      </p:sp>
      <p:sp>
        <p:nvSpPr>
          <p:cNvPr id="43011" name="Rectangle 3"/>
          <p:cNvSpPr>
            <a:spLocks noChangeArrowheads="1"/>
          </p:cNvSpPr>
          <p:nvPr/>
        </p:nvSpPr>
        <p:spPr bwMode="auto">
          <a:xfrm>
            <a:off x="406400" y="3505200"/>
            <a:ext cx="5011738" cy="304800"/>
          </a:xfrm>
          <a:prstGeom prst="rect">
            <a:avLst/>
          </a:prstGeom>
          <a:solidFill>
            <a:srgbClr val="CFC9D5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43012" name="Freeform 4"/>
          <p:cNvSpPr>
            <a:spLocks/>
          </p:cNvSpPr>
          <p:nvPr/>
        </p:nvSpPr>
        <p:spPr bwMode="auto">
          <a:xfrm>
            <a:off x="609600" y="2209800"/>
            <a:ext cx="2325688" cy="3979863"/>
          </a:xfrm>
          <a:custGeom>
            <a:avLst/>
            <a:gdLst>
              <a:gd name="T0" fmla="*/ 79028 w 1648"/>
              <a:gd name="T1" fmla="*/ 1152525 h 2507"/>
              <a:gd name="T2" fmla="*/ 79028 w 1648"/>
              <a:gd name="T3" fmla="*/ 200025 h 2507"/>
              <a:gd name="T4" fmla="*/ 276599 w 1648"/>
              <a:gd name="T5" fmla="*/ 212725 h 2507"/>
              <a:gd name="T6" fmla="*/ 252608 w 1648"/>
              <a:gd name="T7" fmla="*/ 1139825 h 2507"/>
              <a:gd name="T8" fmla="*/ 403608 w 1648"/>
              <a:gd name="T9" fmla="*/ 1139825 h 2507"/>
              <a:gd name="T10" fmla="*/ 416309 w 1648"/>
              <a:gd name="T11" fmla="*/ 200025 h 2507"/>
              <a:gd name="T12" fmla="*/ 647749 w 1648"/>
              <a:gd name="T13" fmla="*/ 173038 h 2507"/>
              <a:gd name="T14" fmla="*/ 578600 w 1648"/>
              <a:gd name="T15" fmla="*/ 1139825 h 2507"/>
              <a:gd name="T16" fmla="*/ 729600 w 1648"/>
              <a:gd name="T17" fmla="*/ 1127125 h 2507"/>
              <a:gd name="T18" fmla="*/ 776170 w 1648"/>
              <a:gd name="T19" fmla="*/ 160338 h 2507"/>
              <a:gd name="T20" fmla="*/ 938460 w 1648"/>
              <a:gd name="T21" fmla="*/ 173038 h 2507"/>
              <a:gd name="T22" fmla="*/ 903180 w 1648"/>
              <a:gd name="T23" fmla="*/ 1114425 h 2507"/>
              <a:gd name="T24" fmla="*/ 1054180 w 1648"/>
              <a:gd name="T25" fmla="*/ 1114425 h 2507"/>
              <a:gd name="T26" fmla="*/ 1078171 w 1648"/>
              <a:gd name="T27" fmla="*/ 160338 h 2507"/>
              <a:gd name="T28" fmla="*/ 1263041 w 1648"/>
              <a:gd name="T29" fmla="*/ 160338 h 2507"/>
              <a:gd name="T30" fmla="*/ 1205181 w 1648"/>
              <a:gd name="T31" fmla="*/ 1127125 h 2507"/>
              <a:gd name="T32" fmla="*/ 1397106 w 1648"/>
              <a:gd name="T33" fmla="*/ 1122363 h 2507"/>
              <a:gd name="T34" fmla="*/ 1471901 w 1648"/>
              <a:gd name="T35" fmla="*/ 160338 h 2507"/>
              <a:gd name="T36" fmla="*/ 1635602 w 1648"/>
              <a:gd name="T37" fmla="*/ 185738 h 2507"/>
              <a:gd name="T38" fmla="*/ 1577742 w 1648"/>
              <a:gd name="T39" fmla="*/ 1127125 h 2507"/>
              <a:gd name="T40" fmla="*/ 1735799 w 1648"/>
              <a:gd name="T41" fmla="*/ 1122363 h 2507"/>
              <a:gd name="T42" fmla="*/ 1786603 w 1648"/>
              <a:gd name="T43" fmla="*/ 173038 h 2507"/>
              <a:gd name="T44" fmla="*/ 1971472 w 1648"/>
              <a:gd name="T45" fmla="*/ 173038 h 2507"/>
              <a:gd name="T46" fmla="*/ 1937603 w 1648"/>
              <a:gd name="T47" fmla="*/ 1114425 h 2507"/>
              <a:gd name="T48" fmla="*/ 2074491 w 1648"/>
              <a:gd name="T49" fmla="*/ 1122363 h 2507"/>
              <a:gd name="T50" fmla="*/ 2111183 w 1648"/>
              <a:gd name="T51" fmla="*/ 160338 h 2507"/>
              <a:gd name="T52" fmla="*/ 2297464 w 1648"/>
              <a:gd name="T53" fmla="*/ 212725 h 2507"/>
              <a:gd name="T54" fmla="*/ 2284763 w 1648"/>
              <a:gd name="T55" fmla="*/ 1165225 h 2507"/>
              <a:gd name="T56" fmla="*/ 2250893 w 1648"/>
              <a:gd name="T57" fmla="*/ 3190875 h 2507"/>
              <a:gd name="T58" fmla="*/ 2006753 w 1648"/>
              <a:gd name="T59" fmla="*/ 3789363 h 2507"/>
              <a:gd name="T60" fmla="*/ 416309 w 1648"/>
              <a:gd name="T61" fmla="*/ 3883025 h 2507"/>
              <a:gd name="T62" fmla="*/ 56449 w 1648"/>
              <a:gd name="T63" fmla="*/ 3203575 h 2507"/>
              <a:gd name="T64" fmla="*/ 79028 w 1648"/>
              <a:gd name="T65" fmla="*/ 1152525 h 2507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648"/>
              <a:gd name="T100" fmla="*/ 0 h 2507"/>
              <a:gd name="T101" fmla="*/ 1648 w 1648"/>
              <a:gd name="T102" fmla="*/ 2507 h 2507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648" h="2507">
                <a:moveTo>
                  <a:pt x="56" y="726"/>
                </a:moveTo>
                <a:cubicBezTo>
                  <a:pt x="59" y="411"/>
                  <a:pt x="33" y="225"/>
                  <a:pt x="56" y="126"/>
                </a:cubicBezTo>
                <a:cubicBezTo>
                  <a:pt x="79" y="27"/>
                  <a:pt x="176" y="36"/>
                  <a:pt x="196" y="134"/>
                </a:cubicBezTo>
                <a:cubicBezTo>
                  <a:pt x="216" y="232"/>
                  <a:pt x="164" y="621"/>
                  <a:pt x="179" y="718"/>
                </a:cubicBezTo>
                <a:cubicBezTo>
                  <a:pt x="194" y="815"/>
                  <a:pt x="267" y="817"/>
                  <a:pt x="286" y="718"/>
                </a:cubicBezTo>
                <a:cubicBezTo>
                  <a:pt x="305" y="619"/>
                  <a:pt x="266" y="227"/>
                  <a:pt x="295" y="126"/>
                </a:cubicBezTo>
                <a:cubicBezTo>
                  <a:pt x="324" y="25"/>
                  <a:pt x="440" y="10"/>
                  <a:pt x="459" y="109"/>
                </a:cubicBezTo>
                <a:cubicBezTo>
                  <a:pt x="478" y="208"/>
                  <a:pt x="400" y="618"/>
                  <a:pt x="410" y="718"/>
                </a:cubicBezTo>
                <a:cubicBezTo>
                  <a:pt x="420" y="818"/>
                  <a:pt x="494" y="813"/>
                  <a:pt x="517" y="710"/>
                </a:cubicBezTo>
                <a:cubicBezTo>
                  <a:pt x="540" y="607"/>
                  <a:pt x="525" y="201"/>
                  <a:pt x="550" y="101"/>
                </a:cubicBezTo>
                <a:cubicBezTo>
                  <a:pt x="575" y="1"/>
                  <a:pt x="650" y="9"/>
                  <a:pt x="665" y="109"/>
                </a:cubicBezTo>
                <a:cubicBezTo>
                  <a:pt x="680" y="209"/>
                  <a:pt x="626" y="603"/>
                  <a:pt x="640" y="702"/>
                </a:cubicBezTo>
                <a:cubicBezTo>
                  <a:pt x="654" y="801"/>
                  <a:pt x="726" y="802"/>
                  <a:pt x="747" y="702"/>
                </a:cubicBezTo>
                <a:cubicBezTo>
                  <a:pt x="768" y="602"/>
                  <a:pt x="739" y="201"/>
                  <a:pt x="764" y="101"/>
                </a:cubicBezTo>
                <a:cubicBezTo>
                  <a:pt x="789" y="1"/>
                  <a:pt x="880" y="0"/>
                  <a:pt x="895" y="101"/>
                </a:cubicBezTo>
                <a:cubicBezTo>
                  <a:pt x="910" y="202"/>
                  <a:pt x="838" y="609"/>
                  <a:pt x="854" y="710"/>
                </a:cubicBezTo>
                <a:cubicBezTo>
                  <a:pt x="870" y="811"/>
                  <a:pt x="959" y="808"/>
                  <a:pt x="990" y="707"/>
                </a:cubicBezTo>
                <a:cubicBezTo>
                  <a:pt x="1021" y="606"/>
                  <a:pt x="1015" y="199"/>
                  <a:pt x="1043" y="101"/>
                </a:cubicBezTo>
                <a:cubicBezTo>
                  <a:pt x="1071" y="3"/>
                  <a:pt x="1147" y="16"/>
                  <a:pt x="1159" y="117"/>
                </a:cubicBezTo>
                <a:cubicBezTo>
                  <a:pt x="1171" y="218"/>
                  <a:pt x="1106" y="612"/>
                  <a:pt x="1118" y="710"/>
                </a:cubicBezTo>
                <a:cubicBezTo>
                  <a:pt x="1130" y="808"/>
                  <a:pt x="1205" y="807"/>
                  <a:pt x="1230" y="707"/>
                </a:cubicBezTo>
                <a:cubicBezTo>
                  <a:pt x="1255" y="607"/>
                  <a:pt x="1238" y="209"/>
                  <a:pt x="1266" y="109"/>
                </a:cubicBezTo>
                <a:cubicBezTo>
                  <a:pt x="1294" y="9"/>
                  <a:pt x="1379" y="10"/>
                  <a:pt x="1397" y="109"/>
                </a:cubicBezTo>
                <a:cubicBezTo>
                  <a:pt x="1415" y="208"/>
                  <a:pt x="1361" y="602"/>
                  <a:pt x="1373" y="702"/>
                </a:cubicBezTo>
                <a:cubicBezTo>
                  <a:pt x="1385" y="802"/>
                  <a:pt x="1450" y="807"/>
                  <a:pt x="1470" y="707"/>
                </a:cubicBezTo>
                <a:cubicBezTo>
                  <a:pt x="1490" y="607"/>
                  <a:pt x="1470" y="197"/>
                  <a:pt x="1496" y="101"/>
                </a:cubicBezTo>
                <a:cubicBezTo>
                  <a:pt x="1522" y="5"/>
                  <a:pt x="1608" y="29"/>
                  <a:pt x="1628" y="134"/>
                </a:cubicBezTo>
                <a:cubicBezTo>
                  <a:pt x="1648" y="239"/>
                  <a:pt x="1624" y="421"/>
                  <a:pt x="1619" y="734"/>
                </a:cubicBezTo>
                <a:cubicBezTo>
                  <a:pt x="1614" y="1047"/>
                  <a:pt x="1628" y="1735"/>
                  <a:pt x="1595" y="2010"/>
                </a:cubicBezTo>
                <a:cubicBezTo>
                  <a:pt x="1562" y="2285"/>
                  <a:pt x="1639" y="2314"/>
                  <a:pt x="1422" y="2387"/>
                </a:cubicBezTo>
                <a:cubicBezTo>
                  <a:pt x="1205" y="2460"/>
                  <a:pt x="525" y="2507"/>
                  <a:pt x="295" y="2446"/>
                </a:cubicBezTo>
                <a:cubicBezTo>
                  <a:pt x="65" y="2385"/>
                  <a:pt x="80" y="2305"/>
                  <a:pt x="40" y="2018"/>
                </a:cubicBezTo>
                <a:cubicBezTo>
                  <a:pt x="0" y="1731"/>
                  <a:pt x="53" y="1041"/>
                  <a:pt x="56" y="726"/>
                </a:cubicBezTo>
                <a:close/>
              </a:path>
            </a:pathLst>
          </a:custGeom>
          <a:solidFill>
            <a:srgbClr val="CAAEC9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/>
          <a:p>
            <a:endParaRPr lang="en-GB"/>
          </a:p>
        </p:txBody>
      </p:sp>
      <p:sp>
        <p:nvSpPr>
          <p:cNvPr id="43013" name="Freeform 5"/>
          <p:cNvSpPr>
            <a:spLocks/>
          </p:cNvSpPr>
          <p:nvPr/>
        </p:nvSpPr>
        <p:spPr bwMode="auto">
          <a:xfrm>
            <a:off x="2979738" y="2209800"/>
            <a:ext cx="2325687" cy="3979863"/>
          </a:xfrm>
          <a:custGeom>
            <a:avLst/>
            <a:gdLst>
              <a:gd name="T0" fmla="*/ 79028 w 1648"/>
              <a:gd name="T1" fmla="*/ 1152525 h 2507"/>
              <a:gd name="T2" fmla="*/ 79028 w 1648"/>
              <a:gd name="T3" fmla="*/ 200025 h 2507"/>
              <a:gd name="T4" fmla="*/ 276599 w 1648"/>
              <a:gd name="T5" fmla="*/ 212725 h 2507"/>
              <a:gd name="T6" fmla="*/ 252608 w 1648"/>
              <a:gd name="T7" fmla="*/ 1139825 h 2507"/>
              <a:gd name="T8" fmla="*/ 403608 w 1648"/>
              <a:gd name="T9" fmla="*/ 1139825 h 2507"/>
              <a:gd name="T10" fmla="*/ 416309 w 1648"/>
              <a:gd name="T11" fmla="*/ 200025 h 2507"/>
              <a:gd name="T12" fmla="*/ 647749 w 1648"/>
              <a:gd name="T13" fmla="*/ 173038 h 2507"/>
              <a:gd name="T14" fmla="*/ 578599 w 1648"/>
              <a:gd name="T15" fmla="*/ 1139825 h 2507"/>
              <a:gd name="T16" fmla="*/ 729600 w 1648"/>
              <a:gd name="T17" fmla="*/ 1127125 h 2507"/>
              <a:gd name="T18" fmla="*/ 776170 w 1648"/>
              <a:gd name="T19" fmla="*/ 160338 h 2507"/>
              <a:gd name="T20" fmla="*/ 938460 w 1648"/>
              <a:gd name="T21" fmla="*/ 173038 h 2507"/>
              <a:gd name="T22" fmla="*/ 903179 w 1648"/>
              <a:gd name="T23" fmla="*/ 1114425 h 2507"/>
              <a:gd name="T24" fmla="*/ 1054180 w 1648"/>
              <a:gd name="T25" fmla="*/ 1114425 h 2507"/>
              <a:gd name="T26" fmla="*/ 1078170 w 1648"/>
              <a:gd name="T27" fmla="*/ 160338 h 2507"/>
              <a:gd name="T28" fmla="*/ 1263040 w 1648"/>
              <a:gd name="T29" fmla="*/ 160338 h 2507"/>
              <a:gd name="T30" fmla="*/ 1205180 w 1648"/>
              <a:gd name="T31" fmla="*/ 1127125 h 2507"/>
              <a:gd name="T32" fmla="*/ 1397106 w 1648"/>
              <a:gd name="T33" fmla="*/ 1122363 h 2507"/>
              <a:gd name="T34" fmla="*/ 1471900 w 1648"/>
              <a:gd name="T35" fmla="*/ 160338 h 2507"/>
              <a:gd name="T36" fmla="*/ 1635601 w 1648"/>
              <a:gd name="T37" fmla="*/ 185738 h 2507"/>
              <a:gd name="T38" fmla="*/ 1577742 w 1648"/>
              <a:gd name="T39" fmla="*/ 1127125 h 2507"/>
              <a:gd name="T40" fmla="*/ 1735798 w 1648"/>
              <a:gd name="T41" fmla="*/ 1122363 h 2507"/>
              <a:gd name="T42" fmla="*/ 1786602 w 1648"/>
              <a:gd name="T43" fmla="*/ 173038 h 2507"/>
              <a:gd name="T44" fmla="*/ 1971471 w 1648"/>
              <a:gd name="T45" fmla="*/ 173038 h 2507"/>
              <a:gd name="T46" fmla="*/ 1937602 w 1648"/>
              <a:gd name="T47" fmla="*/ 1114425 h 2507"/>
              <a:gd name="T48" fmla="*/ 2074490 w 1648"/>
              <a:gd name="T49" fmla="*/ 1122363 h 2507"/>
              <a:gd name="T50" fmla="*/ 2111182 w 1648"/>
              <a:gd name="T51" fmla="*/ 160338 h 2507"/>
              <a:gd name="T52" fmla="*/ 2297463 w 1648"/>
              <a:gd name="T53" fmla="*/ 212725 h 2507"/>
              <a:gd name="T54" fmla="*/ 2284762 w 1648"/>
              <a:gd name="T55" fmla="*/ 1165225 h 2507"/>
              <a:gd name="T56" fmla="*/ 2250892 w 1648"/>
              <a:gd name="T57" fmla="*/ 3190875 h 2507"/>
              <a:gd name="T58" fmla="*/ 2006752 w 1648"/>
              <a:gd name="T59" fmla="*/ 3789363 h 2507"/>
              <a:gd name="T60" fmla="*/ 416309 w 1648"/>
              <a:gd name="T61" fmla="*/ 3883025 h 2507"/>
              <a:gd name="T62" fmla="*/ 56449 w 1648"/>
              <a:gd name="T63" fmla="*/ 3203575 h 2507"/>
              <a:gd name="T64" fmla="*/ 79028 w 1648"/>
              <a:gd name="T65" fmla="*/ 1152525 h 2507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648"/>
              <a:gd name="T100" fmla="*/ 0 h 2507"/>
              <a:gd name="T101" fmla="*/ 1648 w 1648"/>
              <a:gd name="T102" fmla="*/ 2507 h 2507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648" h="2507">
                <a:moveTo>
                  <a:pt x="56" y="726"/>
                </a:moveTo>
                <a:cubicBezTo>
                  <a:pt x="59" y="411"/>
                  <a:pt x="33" y="225"/>
                  <a:pt x="56" y="126"/>
                </a:cubicBezTo>
                <a:cubicBezTo>
                  <a:pt x="79" y="27"/>
                  <a:pt x="176" y="36"/>
                  <a:pt x="196" y="134"/>
                </a:cubicBezTo>
                <a:cubicBezTo>
                  <a:pt x="216" y="232"/>
                  <a:pt x="164" y="621"/>
                  <a:pt x="179" y="718"/>
                </a:cubicBezTo>
                <a:cubicBezTo>
                  <a:pt x="194" y="815"/>
                  <a:pt x="267" y="817"/>
                  <a:pt x="286" y="718"/>
                </a:cubicBezTo>
                <a:cubicBezTo>
                  <a:pt x="305" y="619"/>
                  <a:pt x="266" y="227"/>
                  <a:pt x="295" y="126"/>
                </a:cubicBezTo>
                <a:cubicBezTo>
                  <a:pt x="324" y="25"/>
                  <a:pt x="440" y="10"/>
                  <a:pt x="459" y="109"/>
                </a:cubicBezTo>
                <a:cubicBezTo>
                  <a:pt x="478" y="208"/>
                  <a:pt x="400" y="618"/>
                  <a:pt x="410" y="718"/>
                </a:cubicBezTo>
                <a:cubicBezTo>
                  <a:pt x="420" y="818"/>
                  <a:pt x="494" y="813"/>
                  <a:pt x="517" y="710"/>
                </a:cubicBezTo>
                <a:cubicBezTo>
                  <a:pt x="540" y="607"/>
                  <a:pt x="525" y="201"/>
                  <a:pt x="550" y="101"/>
                </a:cubicBezTo>
                <a:cubicBezTo>
                  <a:pt x="575" y="1"/>
                  <a:pt x="650" y="9"/>
                  <a:pt x="665" y="109"/>
                </a:cubicBezTo>
                <a:cubicBezTo>
                  <a:pt x="680" y="209"/>
                  <a:pt x="626" y="603"/>
                  <a:pt x="640" y="702"/>
                </a:cubicBezTo>
                <a:cubicBezTo>
                  <a:pt x="654" y="801"/>
                  <a:pt x="726" y="802"/>
                  <a:pt x="747" y="702"/>
                </a:cubicBezTo>
                <a:cubicBezTo>
                  <a:pt x="768" y="602"/>
                  <a:pt x="739" y="201"/>
                  <a:pt x="764" y="101"/>
                </a:cubicBezTo>
                <a:cubicBezTo>
                  <a:pt x="789" y="1"/>
                  <a:pt x="880" y="0"/>
                  <a:pt x="895" y="101"/>
                </a:cubicBezTo>
                <a:cubicBezTo>
                  <a:pt x="910" y="202"/>
                  <a:pt x="838" y="609"/>
                  <a:pt x="854" y="710"/>
                </a:cubicBezTo>
                <a:cubicBezTo>
                  <a:pt x="870" y="811"/>
                  <a:pt x="959" y="808"/>
                  <a:pt x="990" y="707"/>
                </a:cubicBezTo>
                <a:cubicBezTo>
                  <a:pt x="1021" y="606"/>
                  <a:pt x="1015" y="199"/>
                  <a:pt x="1043" y="101"/>
                </a:cubicBezTo>
                <a:cubicBezTo>
                  <a:pt x="1071" y="3"/>
                  <a:pt x="1147" y="16"/>
                  <a:pt x="1159" y="117"/>
                </a:cubicBezTo>
                <a:cubicBezTo>
                  <a:pt x="1171" y="218"/>
                  <a:pt x="1106" y="612"/>
                  <a:pt x="1118" y="710"/>
                </a:cubicBezTo>
                <a:cubicBezTo>
                  <a:pt x="1130" y="808"/>
                  <a:pt x="1205" y="807"/>
                  <a:pt x="1230" y="707"/>
                </a:cubicBezTo>
                <a:cubicBezTo>
                  <a:pt x="1255" y="607"/>
                  <a:pt x="1238" y="209"/>
                  <a:pt x="1266" y="109"/>
                </a:cubicBezTo>
                <a:cubicBezTo>
                  <a:pt x="1294" y="9"/>
                  <a:pt x="1379" y="10"/>
                  <a:pt x="1397" y="109"/>
                </a:cubicBezTo>
                <a:cubicBezTo>
                  <a:pt x="1415" y="208"/>
                  <a:pt x="1361" y="602"/>
                  <a:pt x="1373" y="702"/>
                </a:cubicBezTo>
                <a:cubicBezTo>
                  <a:pt x="1385" y="802"/>
                  <a:pt x="1450" y="807"/>
                  <a:pt x="1470" y="707"/>
                </a:cubicBezTo>
                <a:cubicBezTo>
                  <a:pt x="1490" y="607"/>
                  <a:pt x="1470" y="197"/>
                  <a:pt x="1496" y="101"/>
                </a:cubicBezTo>
                <a:cubicBezTo>
                  <a:pt x="1522" y="5"/>
                  <a:pt x="1608" y="29"/>
                  <a:pt x="1628" y="134"/>
                </a:cubicBezTo>
                <a:cubicBezTo>
                  <a:pt x="1648" y="239"/>
                  <a:pt x="1624" y="421"/>
                  <a:pt x="1619" y="734"/>
                </a:cubicBezTo>
                <a:cubicBezTo>
                  <a:pt x="1614" y="1047"/>
                  <a:pt x="1628" y="1735"/>
                  <a:pt x="1595" y="2010"/>
                </a:cubicBezTo>
                <a:cubicBezTo>
                  <a:pt x="1562" y="2285"/>
                  <a:pt x="1639" y="2314"/>
                  <a:pt x="1422" y="2387"/>
                </a:cubicBezTo>
                <a:cubicBezTo>
                  <a:pt x="1205" y="2460"/>
                  <a:pt x="525" y="2507"/>
                  <a:pt x="295" y="2446"/>
                </a:cubicBezTo>
                <a:cubicBezTo>
                  <a:pt x="65" y="2385"/>
                  <a:pt x="80" y="2305"/>
                  <a:pt x="40" y="2018"/>
                </a:cubicBezTo>
                <a:cubicBezTo>
                  <a:pt x="0" y="1731"/>
                  <a:pt x="53" y="1041"/>
                  <a:pt x="56" y="726"/>
                </a:cubicBezTo>
                <a:close/>
              </a:path>
            </a:pathLst>
          </a:custGeom>
          <a:solidFill>
            <a:srgbClr val="CAAEC9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/>
          <a:p>
            <a:endParaRPr lang="en-GB"/>
          </a:p>
        </p:txBody>
      </p:sp>
      <p:sp>
        <p:nvSpPr>
          <p:cNvPr id="43014" name="Oval 6"/>
          <p:cNvSpPr>
            <a:spLocks noChangeArrowheads="1"/>
          </p:cNvSpPr>
          <p:nvPr/>
        </p:nvSpPr>
        <p:spPr bwMode="auto">
          <a:xfrm>
            <a:off x="1354138" y="1752600"/>
            <a:ext cx="203200" cy="228600"/>
          </a:xfrm>
          <a:prstGeom prst="ellipse">
            <a:avLst/>
          </a:prstGeom>
          <a:solidFill>
            <a:srgbClr val="FFFF00"/>
          </a:solidFill>
          <a:ln w="12700">
            <a:solidFill>
              <a:srgbClr val="FFFF00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43015" name="Oval 7"/>
          <p:cNvSpPr>
            <a:spLocks noChangeArrowheads="1"/>
          </p:cNvSpPr>
          <p:nvPr/>
        </p:nvSpPr>
        <p:spPr bwMode="auto">
          <a:xfrm>
            <a:off x="1963738" y="1752600"/>
            <a:ext cx="203200" cy="228600"/>
          </a:xfrm>
          <a:prstGeom prst="ellipse">
            <a:avLst/>
          </a:prstGeom>
          <a:solidFill>
            <a:srgbClr val="FFFF00"/>
          </a:solidFill>
          <a:ln w="12700">
            <a:solidFill>
              <a:srgbClr val="FFFF00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43016" name="Oval 8"/>
          <p:cNvSpPr>
            <a:spLocks noChangeArrowheads="1"/>
          </p:cNvSpPr>
          <p:nvPr/>
        </p:nvSpPr>
        <p:spPr bwMode="auto">
          <a:xfrm>
            <a:off x="1287463" y="4495800"/>
            <a:ext cx="609600" cy="1295400"/>
          </a:xfrm>
          <a:prstGeom prst="ellipse">
            <a:avLst/>
          </a:prstGeom>
          <a:solidFill>
            <a:srgbClr val="A486BA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/>
          <a:p>
            <a:endParaRPr lang="en-US"/>
          </a:p>
        </p:txBody>
      </p:sp>
      <p:grpSp>
        <p:nvGrpSpPr>
          <p:cNvPr id="43017" name="Group 9"/>
          <p:cNvGrpSpPr>
            <a:grpSpLocks/>
          </p:cNvGrpSpPr>
          <p:nvPr/>
        </p:nvGrpSpPr>
        <p:grpSpPr bwMode="auto">
          <a:xfrm>
            <a:off x="2916238" y="1700213"/>
            <a:ext cx="6003925" cy="1895475"/>
            <a:chOff x="1968" y="1056"/>
            <a:chExt cx="3792" cy="1493"/>
          </a:xfrm>
        </p:grpSpPr>
        <p:sp>
          <p:nvSpPr>
            <p:cNvPr id="43033" name="Oval 10"/>
            <p:cNvSpPr>
              <a:spLocks noChangeArrowheads="1"/>
            </p:cNvSpPr>
            <p:nvPr/>
          </p:nvSpPr>
          <p:spPr bwMode="auto">
            <a:xfrm>
              <a:off x="2309" y="1056"/>
              <a:ext cx="128" cy="144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rgbClr val="FFFF00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43034" name="Oval 11"/>
            <p:cNvSpPr>
              <a:spLocks noChangeArrowheads="1"/>
            </p:cNvSpPr>
            <p:nvPr/>
          </p:nvSpPr>
          <p:spPr bwMode="auto">
            <a:xfrm>
              <a:off x="2224" y="1440"/>
              <a:ext cx="171" cy="480"/>
            </a:xfrm>
            <a:prstGeom prst="ellipse">
              <a:avLst/>
            </a:prstGeom>
            <a:solidFill>
              <a:srgbClr val="66FF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43035" name="Freeform 12"/>
            <p:cNvSpPr>
              <a:spLocks/>
            </p:cNvSpPr>
            <p:nvPr/>
          </p:nvSpPr>
          <p:spPr bwMode="auto">
            <a:xfrm>
              <a:off x="2374" y="1200"/>
              <a:ext cx="149" cy="1155"/>
            </a:xfrm>
            <a:custGeom>
              <a:avLst/>
              <a:gdLst>
                <a:gd name="T0" fmla="*/ 62 w 167"/>
                <a:gd name="T1" fmla="*/ 0 h 1155"/>
                <a:gd name="T2" fmla="*/ 17 w 167"/>
                <a:gd name="T3" fmla="*/ 217 h 1155"/>
                <a:gd name="T4" fmla="*/ 3 w 167"/>
                <a:gd name="T5" fmla="*/ 422 h 1155"/>
                <a:gd name="T6" fmla="*/ 32 w 167"/>
                <a:gd name="T7" fmla="*/ 776 h 1155"/>
                <a:gd name="T8" fmla="*/ 149 w 167"/>
                <a:gd name="T9" fmla="*/ 1155 h 11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7"/>
                <a:gd name="T16" fmla="*/ 0 h 1155"/>
                <a:gd name="T17" fmla="*/ 167 w 167"/>
                <a:gd name="T18" fmla="*/ 1155 h 11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7" h="1155">
                  <a:moveTo>
                    <a:pt x="70" y="0"/>
                  </a:moveTo>
                  <a:cubicBezTo>
                    <a:pt x="62" y="36"/>
                    <a:pt x="30" y="147"/>
                    <a:pt x="19" y="217"/>
                  </a:cubicBezTo>
                  <a:cubicBezTo>
                    <a:pt x="8" y="287"/>
                    <a:pt x="0" y="329"/>
                    <a:pt x="3" y="422"/>
                  </a:cubicBezTo>
                  <a:cubicBezTo>
                    <a:pt x="6" y="515"/>
                    <a:pt x="9" y="654"/>
                    <a:pt x="36" y="776"/>
                  </a:cubicBezTo>
                  <a:cubicBezTo>
                    <a:pt x="63" y="898"/>
                    <a:pt x="140" y="1076"/>
                    <a:pt x="167" y="1155"/>
                  </a:cubicBezTo>
                </a:path>
              </a:pathLst>
            </a:custGeom>
            <a:noFill/>
            <a:ln w="76200" cap="flat" cmpd="sng">
              <a:solidFill>
                <a:srgbClr val="66FF33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2075" tIns="46038" rIns="92075" bIns="46038" anchor="ctr"/>
            <a:lstStyle/>
            <a:p>
              <a:endParaRPr lang="en-GB"/>
            </a:p>
          </p:txBody>
        </p:sp>
        <p:sp>
          <p:nvSpPr>
            <p:cNvPr id="43036" name="Freeform 13"/>
            <p:cNvSpPr>
              <a:spLocks/>
            </p:cNvSpPr>
            <p:nvPr/>
          </p:nvSpPr>
          <p:spPr bwMode="auto">
            <a:xfrm>
              <a:off x="2139" y="1248"/>
              <a:ext cx="86" cy="1132"/>
            </a:xfrm>
            <a:custGeom>
              <a:avLst/>
              <a:gdLst>
                <a:gd name="T0" fmla="*/ 28 w 193"/>
                <a:gd name="T1" fmla="*/ 0 h 1132"/>
                <a:gd name="T2" fmla="*/ 57 w 193"/>
                <a:gd name="T3" fmla="*/ 156 h 1132"/>
                <a:gd name="T4" fmla="*/ 83 w 193"/>
                <a:gd name="T5" fmla="*/ 395 h 1132"/>
                <a:gd name="T6" fmla="*/ 72 w 193"/>
                <a:gd name="T7" fmla="*/ 691 h 1132"/>
                <a:gd name="T8" fmla="*/ 0 w 193"/>
                <a:gd name="T9" fmla="*/ 1132 h 1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3"/>
                <a:gd name="T16" fmla="*/ 0 h 1132"/>
                <a:gd name="T17" fmla="*/ 193 w 193"/>
                <a:gd name="T18" fmla="*/ 1132 h 11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3" h="1132">
                  <a:moveTo>
                    <a:pt x="63" y="0"/>
                  </a:moveTo>
                  <a:cubicBezTo>
                    <a:pt x="74" y="26"/>
                    <a:pt x="108" y="90"/>
                    <a:pt x="129" y="156"/>
                  </a:cubicBezTo>
                  <a:cubicBezTo>
                    <a:pt x="150" y="222"/>
                    <a:pt x="182" y="306"/>
                    <a:pt x="187" y="395"/>
                  </a:cubicBezTo>
                  <a:cubicBezTo>
                    <a:pt x="192" y="484"/>
                    <a:pt x="193" y="568"/>
                    <a:pt x="162" y="691"/>
                  </a:cubicBezTo>
                  <a:cubicBezTo>
                    <a:pt x="131" y="814"/>
                    <a:pt x="34" y="1040"/>
                    <a:pt x="0" y="1132"/>
                  </a:cubicBezTo>
                </a:path>
              </a:pathLst>
            </a:custGeom>
            <a:noFill/>
            <a:ln w="76200" cap="flat" cmpd="sng">
              <a:solidFill>
                <a:srgbClr val="66FF33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2075" tIns="46038" rIns="92075" bIns="46038" anchor="ctr"/>
            <a:lstStyle/>
            <a:p>
              <a:endParaRPr lang="en-GB"/>
            </a:p>
          </p:txBody>
        </p:sp>
        <p:sp>
          <p:nvSpPr>
            <p:cNvPr id="43037" name="Text Box 14"/>
            <p:cNvSpPr txBox="1">
              <a:spLocks noChangeArrowheads="1"/>
            </p:cNvSpPr>
            <p:nvPr/>
          </p:nvSpPr>
          <p:spPr bwMode="auto">
            <a:xfrm>
              <a:off x="1968" y="1056"/>
              <a:ext cx="432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>
                <a:spcBef>
                  <a:spcPct val="50000"/>
                </a:spcBef>
                <a:spcAft>
                  <a:spcPct val="50000"/>
                </a:spcAft>
                <a:buClr>
                  <a:srgbClr val="FF33CC"/>
                </a:buClr>
                <a:buSzPct val="100000"/>
                <a:buFont typeface="Wingdings" pitchFamily="2" charset="2"/>
                <a:buNone/>
              </a:pPr>
              <a:r>
                <a:rPr lang="en-GB" sz="1400" b="1">
                  <a:solidFill>
                    <a:schemeClr val="tx2"/>
                  </a:solidFill>
                  <a:latin typeface="Arial" charset="0"/>
                </a:rPr>
                <a:t>Na</a:t>
              </a:r>
              <a:r>
                <a:rPr lang="en-GB" sz="1400" b="1" baseline="30000">
                  <a:solidFill>
                    <a:schemeClr val="tx2"/>
                  </a:solidFill>
                  <a:latin typeface="Arial" charset="0"/>
                </a:rPr>
                <a:t>+</a:t>
              </a:r>
            </a:p>
          </p:txBody>
        </p:sp>
        <p:sp>
          <p:nvSpPr>
            <p:cNvPr id="43038" name="Text Box 15"/>
            <p:cNvSpPr txBox="1">
              <a:spLocks noChangeArrowheads="1"/>
            </p:cNvSpPr>
            <p:nvPr/>
          </p:nvSpPr>
          <p:spPr bwMode="auto">
            <a:xfrm>
              <a:off x="3567" y="1489"/>
              <a:ext cx="2193" cy="1060"/>
            </a:xfrm>
            <a:prstGeom prst="rect">
              <a:avLst/>
            </a:prstGeom>
            <a:solidFill>
              <a:srgbClr val="FFFFFF"/>
            </a:solidFill>
            <a:ln w="31750">
              <a:solidFill>
                <a:srgbClr val="66FF33"/>
              </a:solidFill>
              <a:miter lim="800000"/>
              <a:headEnd/>
              <a:tailEnd/>
            </a:ln>
          </p:spPr>
          <p:txBody>
            <a:bodyPr lIns="92075" tIns="46038" rIns="92075" bIns="46038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l">
                <a:buClr>
                  <a:srgbClr val="FF33CC"/>
                </a:buClr>
                <a:buSzPct val="100000"/>
                <a:buFont typeface="Wingdings" pitchFamily="2" charset="2"/>
                <a:buNone/>
              </a:pPr>
              <a:r>
                <a:rPr lang="en-GB" sz="1600" b="1" i="1">
                  <a:solidFill>
                    <a:srgbClr val="330099"/>
                  </a:solidFill>
                  <a:latin typeface="Arial" charset="0"/>
                </a:rPr>
                <a:t>SLC10A2:</a:t>
              </a:r>
            </a:p>
            <a:p>
              <a:pPr algn="l">
                <a:buClr>
                  <a:srgbClr val="FF33CC"/>
                </a:buClr>
                <a:buSzPct val="100000"/>
                <a:buFont typeface="Wingdings" pitchFamily="2" charset="2"/>
                <a:buNone/>
              </a:pPr>
              <a:r>
                <a:rPr lang="en-GB" sz="1600">
                  <a:solidFill>
                    <a:srgbClr val="330099"/>
                  </a:solidFill>
                  <a:latin typeface="Arial" charset="0"/>
                  <a:cs typeface="Times New Roman" pitchFamily="18" charset="0"/>
                </a:rPr>
                <a:t>Also known as</a:t>
              </a:r>
            </a:p>
            <a:p>
              <a:pPr algn="l">
                <a:buClr>
                  <a:srgbClr val="FF33CC"/>
                </a:buClr>
                <a:buSzPct val="100000"/>
                <a:buFont typeface="Wingdings" pitchFamily="2" charset="2"/>
                <a:buNone/>
              </a:pPr>
              <a:r>
                <a:rPr lang="en-GB" sz="1600">
                  <a:solidFill>
                    <a:srgbClr val="330099"/>
                  </a:solidFill>
                  <a:latin typeface="Arial" charset="0"/>
                  <a:cs typeface="Times New Roman" pitchFamily="18" charset="0"/>
                </a:rPr>
                <a:t>Apical sodium-dependent bile acid transporter (</a:t>
              </a:r>
              <a:r>
                <a:rPr lang="en-GB" sz="1600" b="1">
                  <a:solidFill>
                    <a:srgbClr val="330099"/>
                  </a:solidFill>
                  <a:latin typeface="Arial" charset="0"/>
                  <a:cs typeface="Times New Roman" pitchFamily="18" charset="0"/>
                </a:rPr>
                <a:t>ASBT</a:t>
              </a:r>
              <a:r>
                <a:rPr lang="en-GB" sz="1600">
                  <a:solidFill>
                    <a:srgbClr val="330099"/>
                  </a:solidFill>
                  <a:latin typeface="Arial" charset="0"/>
                  <a:cs typeface="Times New Roman" pitchFamily="18" charset="0"/>
                </a:rPr>
                <a:t>)</a:t>
              </a:r>
            </a:p>
            <a:p>
              <a:pPr algn="l">
                <a:buClr>
                  <a:srgbClr val="FF33CC"/>
                </a:buClr>
                <a:buSzPct val="100000"/>
                <a:buFont typeface="Wingdings" pitchFamily="2" charset="2"/>
                <a:buNone/>
              </a:pPr>
              <a:r>
                <a:rPr lang="en-GB" sz="1600">
                  <a:solidFill>
                    <a:srgbClr val="330099"/>
                  </a:solidFill>
                  <a:latin typeface="Arial" charset="0"/>
                  <a:cs typeface="Times New Roman" pitchFamily="18" charset="0"/>
                </a:rPr>
                <a:t>Ileal bile acid transporter (IBAT) </a:t>
              </a:r>
            </a:p>
          </p:txBody>
        </p:sp>
      </p:grp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3776663" y="3810000"/>
            <a:ext cx="5214937" cy="1346200"/>
            <a:chOff x="2640" y="2400"/>
            <a:chExt cx="3696" cy="848"/>
          </a:xfrm>
        </p:grpSpPr>
        <p:grpSp>
          <p:nvGrpSpPr>
            <p:cNvPr id="43026" name="Group 17"/>
            <p:cNvGrpSpPr>
              <a:grpSpLocks/>
            </p:cNvGrpSpPr>
            <p:nvPr/>
          </p:nvGrpSpPr>
          <p:grpSpPr bwMode="auto">
            <a:xfrm>
              <a:off x="2640" y="2496"/>
              <a:ext cx="432" cy="240"/>
              <a:chOff x="2640" y="2496"/>
              <a:chExt cx="432" cy="240"/>
            </a:xfrm>
          </p:grpSpPr>
          <p:sp>
            <p:nvSpPr>
              <p:cNvPr id="43031" name="Oval 18"/>
              <p:cNvSpPr>
                <a:spLocks noChangeArrowheads="1"/>
              </p:cNvSpPr>
              <p:nvPr/>
            </p:nvSpPr>
            <p:spPr bwMode="auto">
              <a:xfrm>
                <a:off x="2736" y="2544"/>
                <a:ext cx="336" cy="19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 anchor="ctr"/>
              <a:lstStyle/>
              <a:p>
                <a:endParaRPr lang="en-US"/>
              </a:p>
            </p:txBody>
          </p:sp>
          <p:sp>
            <p:nvSpPr>
              <p:cNvPr id="43032" name="Oval 19"/>
              <p:cNvSpPr>
                <a:spLocks noChangeArrowheads="1"/>
              </p:cNvSpPr>
              <p:nvPr/>
            </p:nvSpPr>
            <p:spPr bwMode="auto">
              <a:xfrm>
                <a:off x="2640" y="2496"/>
                <a:ext cx="144" cy="144"/>
              </a:xfrm>
              <a:prstGeom prst="ellipse">
                <a:avLst/>
              </a:prstGeom>
              <a:solidFill>
                <a:srgbClr val="FFFF00"/>
              </a:solidFill>
              <a:ln w="1270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lIns="92075" tIns="46038" rIns="92075" bIns="46038" anchor="ctr"/>
              <a:lstStyle/>
              <a:p>
                <a:endParaRPr lang="en-US"/>
              </a:p>
            </p:txBody>
          </p:sp>
        </p:grpSp>
        <p:grpSp>
          <p:nvGrpSpPr>
            <p:cNvPr id="43027" name="Group 20"/>
            <p:cNvGrpSpPr>
              <a:grpSpLocks/>
            </p:cNvGrpSpPr>
            <p:nvPr/>
          </p:nvGrpSpPr>
          <p:grpSpPr bwMode="auto">
            <a:xfrm flipH="1">
              <a:off x="2832" y="2928"/>
              <a:ext cx="432" cy="240"/>
              <a:chOff x="2640" y="2496"/>
              <a:chExt cx="432" cy="240"/>
            </a:xfrm>
          </p:grpSpPr>
          <p:sp>
            <p:nvSpPr>
              <p:cNvPr id="43029" name="Oval 21"/>
              <p:cNvSpPr>
                <a:spLocks noChangeArrowheads="1"/>
              </p:cNvSpPr>
              <p:nvPr/>
            </p:nvSpPr>
            <p:spPr bwMode="auto">
              <a:xfrm>
                <a:off x="2736" y="2544"/>
                <a:ext cx="336" cy="19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 anchor="ctr"/>
              <a:lstStyle/>
              <a:p>
                <a:endParaRPr lang="en-US"/>
              </a:p>
            </p:txBody>
          </p:sp>
          <p:sp>
            <p:nvSpPr>
              <p:cNvPr id="43030" name="Oval 22"/>
              <p:cNvSpPr>
                <a:spLocks noChangeArrowheads="1"/>
              </p:cNvSpPr>
              <p:nvPr/>
            </p:nvSpPr>
            <p:spPr bwMode="auto">
              <a:xfrm>
                <a:off x="2640" y="2496"/>
                <a:ext cx="144" cy="144"/>
              </a:xfrm>
              <a:prstGeom prst="ellipse">
                <a:avLst/>
              </a:prstGeom>
              <a:solidFill>
                <a:srgbClr val="FFFF00"/>
              </a:solidFill>
              <a:ln w="1270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lIns="92075" tIns="46038" rIns="92075" bIns="46038" anchor="ctr"/>
              <a:lstStyle/>
              <a:p>
                <a:endParaRPr lang="en-US"/>
              </a:p>
            </p:txBody>
          </p:sp>
        </p:grpSp>
        <p:sp>
          <p:nvSpPr>
            <p:cNvPr id="43028" name="Rectangle 23"/>
            <p:cNvSpPr>
              <a:spLocks noChangeArrowheads="1"/>
            </p:cNvSpPr>
            <p:nvPr/>
          </p:nvSpPr>
          <p:spPr bwMode="auto">
            <a:xfrm>
              <a:off x="3840" y="2400"/>
              <a:ext cx="2496" cy="848"/>
            </a:xfrm>
            <a:prstGeom prst="rect">
              <a:avLst/>
            </a:prstGeom>
            <a:solidFill>
              <a:srgbClr val="FFFFFF"/>
            </a:solidFill>
            <a:ln w="31750">
              <a:solidFill>
                <a:srgbClr val="FF0000"/>
              </a:solidFill>
              <a:miter lim="800000"/>
              <a:headEnd/>
              <a:tailEnd/>
            </a:ln>
          </p:spPr>
          <p:txBody>
            <a:bodyPr lIns="92075" tIns="46038" rIns="92075" bIns="46038">
              <a:spAutoFit/>
            </a:bodyPr>
            <a:lstStyle/>
            <a:p>
              <a:pPr algn="l">
                <a:buClr>
                  <a:srgbClr val="FF33CC"/>
                </a:buClr>
                <a:buSzPct val="100000"/>
                <a:buFont typeface="Wingdings" pitchFamily="2" charset="2"/>
                <a:buNone/>
              </a:pPr>
              <a:r>
                <a:rPr lang="en-GB" sz="1600" b="1" i="1">
                  <a:solidFill>
                    <a:srgbClr val="330099"/>
                  </a:solidFill>
                  <a:latin typeface="Arial" charset="0"/>
                  <a:cs typeface="Times New Roman" pitchFamily="18" charset="0"/>
                </a:rPr>
                <a:t>FABP6:</a:t>
              </a:r>
              <a:endParaRPr lang="en-GB" sz="1600" b="1">
                <a:solidFill>
                  <a:srgbClr val="003366"/>
                </a:solidFill>
                <a:cs typeface="Times New Roman" pitchFamily="18" charset="0"/>
              </a:endParaRPr>
            </a:p>
            <a:p>
              <a:pPr algn="l">
                <a:buClr>
                  <a:srgbClr val="FF33CC"/>
                </a:buClr>
                <a:buSzPct val="100000"/>
                <a:buFont typeface="Wingdings" pitchFamily="2" charset="2"/>
                <a:buNone/>
              </a:pPr>
              <a:r>
                <a:rPr lang="en-GB" sz="1600">
                  <a:solidFill>
                    <a:srgbClr val="330099"/>
                  </a:solidFill>
                  <a:latin typeface="Arial" charset="0"/>
                  <a:cs typeface="Times New Roman" pitchFamily="18" charset="0"/>
                </a:rPr>
                <a:t>Also known as</a:t>
              </a:r>
            </a:p>
            <a:p>
              <a:pPr algn="l">
                <a:buClr>
                  <a:srgbClr val="FF33CC"/>
                </a:buClr>
                <a:buSzPct val="100000"/>
                <a:buFont typeface="Wingdings" pitchFamily="2" charset="2"/>
                <a:buNone/>
              </a:pPr>
              <a:r>
                <a:rPr lang="en-GB" sz="1600">
                  <a:solidFill>
                    <a:srgbClr val="330099"/>
                  </a:solidFill>
                  <a:latin typeface="Arial" charset="0"/>
                  <a:cs typeface="Times New Roman" pitchFamily="18" charset="0"/>
                </a:rPr>
                <a:t>Ileal lipid-binding protein (ILBP)</a:t>
              </a:r>
            </a:p>
            <a:p>
              <a:pPr algn="l">
                <a:buClr>
                  <a:srgbClr val="FF33CC"/>
                </a:buClr>
                <a:buSzPct val="100000"/>
                <a:buFont typeface="Wingdings" pitchFamily="2" charset="2"/>
                <a:buNone/>
              </a:pPr>
              <a:r>
                <a:rPr lang="en-GB" sz="1600">
                  <a:solidFill>
                    <a:srgbClr val="330099"/>
                  </a:solidFill>
                  <a:latin typeface="Arial" charset="0"/>
                  <a:cs typeface="Times New Roman" pitchFamily="18" charset="0"/>
                </a:rPr>
                <a:t>Ileal bile acid-binding protein (</a:t>
              </a:r>
              <a:r>
                <a:rPr lang="en-GB" sz="1600" b="1">
                  <a:solidFill>
                    <a:srgbClr val="330099"/>
                  </a:solidFill>
                  <a:latin typeface="Arial" charset="0"/>
                  <a:cs typeface="Times New Roman" pitchFamily="18" charset="0"/>
                </a:rPr>
                <a:t>IBABP</a:t>
              </a:r>
              <a:r>
                <a:rPr lang="en-GB" sz="1600">
                  <a:solidFill>
                    <a:srgbClr val="330099"/>
                  </a:solidFill>
                  <a:latin typeface="Arial" charset="0"/>
                  <a:cs typeface="Times New Roman" pitchFamily="18" charset="0"/>
                </a:rPr>
                <a:t>) </a:t>
              </a:r>
            </a:p>
          </p:txBody>
        </p:sp>
      </p:grpSp>
      <p:grpSp>
        <p:nvGrpSpPr>
          <p:cNvPr id="6" name="Group 24"/>
          <p:cNvGrpSpPr>
            <a:grpSpLocks/>
          </p:cNvGrpSpPr>
          <p:nvPr/>
        </p:nvGrpSpPr>
        <p:grpSpPr bwMode="auto">
          <a:xfrm>
            <a:off x="4211638" y="5445125"/>
            <a:ext cx="4787900" cy="1196975"/>
            <a:chOff x="2656" y="3120"/>
            <a:chExt cx="3008" cy="1104"/>
          </a:xfrm>
        </p:grpSpPr>
        <p:grpSp>
          <p:nvGrpSpPr>
            <p:cNvPr id="43020" name="Group 25"/>
            <p:cNvGrpSpPr>
              <a:grpSpLocks/>
            </p:cNvGrpSpPr>
            <p:nvPr/>
          </p:nvGrpSpPr>
          <p:grpSpPr bwMode="auto">
            <a:xfrm>
              <a:off x="2656" y="3120"/>
              <a:ext cx="944" cy="1104"/>
              <a:chOff x="2913" y="3464"/>
              <a:chExt cx="975" cy="760"/>
            </a:xfrm>
          </p:grpSpPr>
          <p:sp>
            <p:nvSpPr>
              <p:cNvPr id="43022" name="Oval 26"/>
              <p:cNvSpPr>
                <a:spLocks noChangeArrowheads="1"/>
              </p:cNvSpPr>
              <p:nvPr/>
            </p:nvSpPr>
            <p:spPr bwMode="auto">
              <a:xfrm>
                <a:off x="3744" y="4080"/>
                <a:ext cx="144" cy="144"/>
              </a:xfrm>
              <a:prstGeom prst="ellipse">
                <a:avLst/>
              </a:prstGeom>
              <a:solidFill>
                <a:srgbClr val="FFFF00"/>
              </a:solidFill>
              <a:ln w="1270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lIns="92075" tIns="46038" rIns="92075" bIns="46038" anchor="ctr"/>
              <a:lstStyle/>
              <a:p>
                <a:endParaRPr lang="en-US"/>
              </a:p>
            </p:txBody>
          </p:sp>
          <p:sp>
            <p:nvSpPr>
              <p:cNvPr id="43023" name="Oval 27"/>
              <p:cNvSpPr>
                <a:spLocks noChangeArrowheads="1"/>
              </p:cNvSpPr>
              <p:nvPr/>
            </p:nvSpPr>
            <p:spPr bwMode="auto">
              <a:xfrm flipV="1">
                <a:off x="3072" y="3600"/>
                <a:ext cx="192" cy="480"/>
              </a:xfrm>
              <a:prstGeom prst="ellipse">
                <a:avLst/>
              </a:prstGeom>
              <a:solidFill>
                <a:schemeClr val="tx2"/>
              </a:solidFill>
              <a:ln w="12700">
                <a:solidFill>
                  <a:srgbClr val="BCB7A6"/>
                </a:solidFill>
                <a:round/>
                <a:headEnd/>
                <a:tailEnd/>
              </a:ln>
            </p:spPr>
            <p:txBody>
              <a:bodyPr wrap="none" lIns="92075" tIns="46038" rIns="92075" bIns="46038" anchor="ctr"/>
              <a:lstStyle/>
              <a:p>
                <a:endParaRPr lang="en-US"/>
              </a:p>
            </p:txBody>
          </p:sp>
          <p:sp>
            <p:nvSpPr>
              <p:cNvPr id="43024" name="Freeform 28"/>
              <p:cNvSpPr>
                <a:spLocks/>
              </p:cNvSpPr>
              <p:nvPr/>
            </p:nvSpPr>
            <p:spPr bwMode="auto">
              <a:xfrm>
                <a:off x="3236" y="3464"/>
                <a:ext cx="316" cy="664"/>
              </a:xfrm>
              <a:custGeom>
                <a:avLst/>
                <a:gdLst>
                  <a:gd name="T0" fmla="*/ 47 w 316"/>
                  <a:gd name="T1" fmla="*/ 0 h 664"/>
                  <a:gd name="T2" fmla="*/ 6 w 316"/>
                  <a:gd name="T3" fmla="*/ 222 h 664"/>
                  <a:gd name="T4" fmla="*/ 23 w 316"/>
                  <a:gd name="T5" fmla="*/ 371 h 664"/>
                  <a:gd name="T6" fmla="*/ 146 w 316"/>
                  <a:gd name="T7" fmla="*/ 526 h 664"/>
                  <a:gd name="T8" fmla="*/ 316 w 316"/>
                  <a:gd name="T9" fmla="*/ 664 h 6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16"/>
                  <a:gd name="T16" fmla="*/ 0 h 664"/>
                  <a:gd name="T17" fmla="*/ 316 w 316"/>
                  <a:gd name="T18" fmla="*/ 664 h 66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16" h="664">
                    <a:moveTo>
                      <a:pt x="47" y="0"/>
                    </a:moveTo>
                    <a:cubicBezTo>
                      <a:pt x="39" y="38"/>
                      <a:pt x="10" y="160"/>
                      <a:pt x="6" y="222"/>
                    </a:cubicBezTo>
                    <a:cubicBezTo>
                      <a:pt x="2" y="284"/>
                      <a:pt x="0" y="320"/>
                      <a:pt x="23" y="371"/>
                    </a:cubicBezTo>
                    <a:cubicBezTo>
                      <a:pt x="46" y="422"/>
                      <a:pt x="97" y="477"/>
                      <a:pt x="146" y="526"/>
                    </a:cubicBezTo>
                    <a:cubicBezTo>
                      <a:pt x="195" y="575"/>
                      <a:pt x="281" y="636"/>
                      <a:pt x="316" y="664"/>
                    </a:cubicBezTo>
                  </a:path>
                </a:pathLst>
              </a:custGeom>
              <a:noFill/>
              <a:ln w="76200" cap="flat" cmpd="sng">
                <a:solidFill>
                  <a:schemeClr val="tx2"/>
                </a:solidFill>
                <a:prstDash val="solid"/>
                <a:round/>
                <a:headEnd type="non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92075" tIns="46038" rIns="92075" bIns="46038" anchor="ctr"/>
              <a:lstStyle/>
              <a:p>
                <a:endParaRPr lang="en-GB"/>
              </a:p>
            </p:txBody>
          </p:sp>
          <p:sp>
            <p:nvSpPr>
              <p:cNvPr id="43025" name="Freeform 29"/>
              <p:cNvSpPr>
                <a:spLocks/>
              </p:cNvSpPr>
              <p:nvPr/>
            </p:nvSpPr>
            <p:spPr bwMode="auto">
              <a:xfrm>
                <a:off x="2913" y="3497"/>
                <a:ext cx="159" cy="659"/>
              </a:xfrm>
              <a:custGeom>
                <a:avLst/>
                <a:gdLst>
                  <a:gd name="T0" fmla="*/ 30 w 159"/>
                  <a:gd name="T1" fmla="*/ 659 h 659"/>
                  <a:gd name="T2" fmla="*/ 96 w 159"/>
                  <a:gd name="T3" fmla="*/ 556 h 659"/>
                  <a:gd name="T4" fmla="*/ 154 w 159"/>
                  <a:gd name="T5" fmla="*/ 398 h 659"/>
                  <a:gd name="T6" fmla="*/ 129 w 159"/>
                  <a:gd name="T7" fmla="*/ 202 h 659"/>
                  <a:gd name="T8" fmla="*/ 0 w 159"/>
                  <a:gd name="T9" fmla="*/ 0 h 6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9"/>
                  <a:gd name="T16" fmla="*/ 0 h 659"/>
                  <a:gd name="T17" fmla="*/ 159 w 159"/>
                  <a:gd name="T18" fmla="*/ 659 h 6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9" h="659">
                    <a:moveTo>
                      <a:pt x="30" y="659"/>
                    </a:moveTo>
                    <a:cubicBezTo>
                      <a:pt x="41" y="642"/>
                      <a:pt x="75" y="600"/>
                      <a:pt x="96" y="556"/>
                    </a:cubicBezTo>
                    <a:cubicBezTo>
                      <a:pt x="117" y="512"/>
                      <a:pt x="149" y="457"/>
                      <a:pt x="154" y="398"/>
                    </a:cubicBezTo>
                    <a:cubicBezTo>
                      <a:pt x="159" y="339"/>
                      <a:pt x="155" y="268"/>
                      <a:pt x="129" y="202"/>
                    </a:cubicBezTo>
                    <a:cubicBezTo>
                      <a:pt x="103" y="136"/>
                      <a:pt x="27" y="42"/>
                      <a:pt x="0" y="0"/>
                    </a:cubicBezTo>
                  </a:path>
                </a:pathLst>
              </a:custGeom>
              <a:noFill/>
              <a:ln w="76200" cap="flat" cmpd="sng">
                <a:solidFill>
                  <a:schemeClr val="tx2"/>
                </a:solidFill>
                <a:prstDash val="solid"/>
                <a:round/>
                <a:headEnd type="non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92075" tIns="46038" rIns="92075" bIns="46038" anchor="ctr"/>
              <a:lstStyle/>
              <a:p>
                <a:endParaRPr lang="en-GB"/>
              </a:p>
            </p:txBody>
          </p:sp>
        </p:grpSp>
        <p:sp>
          <p:nvSpPr>
            <p:cNvPr id="43021" name="Rectangle 30"/>
            <p:cNvSpPr>
              <a:spLocks noChangeArrowheads="1"/>
            </p:cNvSpPr>
            <p:nvPr/>
          </p:nvSpPr>
          <p:spPr bwMode="auto">
            <a:xfrm>
              <a:off x="3445" y="3385"/>
              <a:ext cx="2219" cy="340"/>
            </a:xfrm>
            <a:prstGeom prst="rect">
              <a:avLst/>
            </a:prstGeom>
            <a:solidFill>
              <a:srgbClr val="FFFFFF"/>
            </a:solidFill>
            <a:ln w="31750">
              <a:solidFill>
                <a:srgbClr val="330099"/>
              </a:solidFill>
              <a:miter lim="800000"/>
              <a:headEnd/>
              <a:tailEnd/>
            </a:ln>
          </p:spPr>
          <p:txBody>
            <a:bodyPr lIns="92075" tIns="46038" rIns="92075" bIns="46038">
              <a:spAutoFit/>
            </a:bodyPr>
            <a:lstStyle/>
            <a:p>
              <a:pPr algn="l">
                <a:buClr>
                  <a:srgbClr val="FF33CC"/>
                </a:buClr>
                <a:buSzPct val="100000"/>
                <a:buFont typeface="Wingdings" pitchFamily="2" charset="2"/>
                <a:buNone/>
              </a:pPr>
              <a:r>
                <a:rPr lang="en-GB" sz="1600" b="1">
                  <a:solidFill>
                    <a:srgbClr val="330099"/>
                  </a:solidFill>
                  <a:latin typeface="Arial" charset="0"/>
                  <a:cs typeface="Times New Roman" pitchFamily="18" charset="0"/>
                </a:rPr>
                <a:t>OST-</a:t>
              </a:r>
              <a:r>
                <a:rPr lang="en-GB" sz="1600" b="1">
                  <a:solidFill>
                    <a:srgbClr val="330099"/>
                  </a:solidFill>
                  <a:latin typeface="Symbol" pitchFamily="18" charset="2"/>
                  <a:cs typeface="Times New Roman" pitchFamily="18" charset="0"/>
                  <a:sym typeface="Symbol" pitchFamily="18" charset="2"/>
                </a:rPr>
                <a:t>/</a:t>
              </a:r>
              <a:r>
                <a:rPr lang="en-GB" sz="1600" b="1">
                  <a:solidFill>
                    <a:srgbClr val="330099"/>
                  </a:solidFill>
                  <a:cs typeface="Times New Roman" pitchFamily="18" charset="0"/>
                  <a:sym typeface="Symbol" pitchFamily="18" charset="2"/>
                </a:rPr>
                <a:t>OST-</a:t>
              </a:r>
              <a:r>
                <a:rPr lang="en-GB" sz="1600" b="1">
                  <a:solidFill>
                    <a:srgbClr val="330099"/>
                  </a:solidFill>
                  <a:sym typeface="Symbol" pitchFamily="18" charset="2"/>
                </a:rPr>
                <a:t> heterodimer</a:t>
              </a:r>
              <a:endParaRPr lang="en-GB" sz="1600" b="1">
                <a:solidFill>
                  <a:srgbClr val="330099"/>
                </a:solidFill>
                <a:latin typeface="Symbol" pitchFamily="18" charset="2"/>
                <a:cs typeface="Times New Roman" pitchFamily="18" charset="0"/>
                <a:sym typeface="Symbol" pitchFamily="18" charset="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What causes Idiopathic Bile Acid Malabsorption?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1905000"/>
            <a:ext cx="7594600" cy="4038600"/>
          </a:xfrm>
        </p:spPr>
        <p:txBody>
          <a:bodyPr/>
          <a:lstStyle/>
          <a:p>
            <a:r>
              <a:rPr lang="en-GB" smtClean="0"/>
              <a:t>? Defective ileal BA transport</a:t>
            </a:r>
          </a:p>
          <a:p>
            <a:pPr lvl="1"/>
            <a:r>
              <a:rPr lang="en-GB" smtClean="0"/>
              <a:t>Rare cases of apical BST mutations</a:t>
            </a:r>
          </a:p>
          <a:p>
            <a:pPr lvl="1"/>
            <a:r>
              <a:rPr lang="en-GB" smtClean="0"/>
              <a:t>No evidence of other mutations</a:t>
            </a:r>
          </a:p>
          <a:p>
            <a:pPr lvl="1"/>
            <a:r>
              <a:rPr lang="en-GB" smtClean="0"/>
              <a:t>Normal expression levels</a:t>
            </a:r>
          </a:p>
          <a:p>
            <a:pPr lvl="1"/>
            <a:r>
              <a:rPr lang="en-GB" smtClean="0"/>
              <a:t>Possible disordered regulation via FXR</a:t>
            </a:r>
          </a:p>
          <a:p>
            <a:r>
              <a:rPr lang="en-GB" smtClean="0"/>
              <a:t>Evidence for normal BA uptake into ileal biopsies</a:t>
            </a:r>
          </a:p>
          <a:p>
            <a:r>
              <a:rPr lang="en-GB" smtClean="0"/>
              <a:t>Possible rapid SI transit</a:t>
            </a:r>
          </a:p>
          <a:p>
            <a:r>
              <a:rPr lang="en-GB" smtClean="0"/>
              <a:t>Deconjugation</a:t>
            </a:r>
          </a:p>
          <a:p>
            <a:r>
              <a:rPr lang="en-GB" smtClean="0"/>
              <a:t>Changes in BA pool size</a:t>
            </a:r>
          </a:p>
          <a:p>
            <a:pPr lvl="1">
              <a:buFontTx/>
              <a:buNone/>
            </a:pPr>
            <a:endParaRPr lang="en-GB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/>
          <a:lstStyle/>
          <a:p>
            <a:r>
              <a:rPr lang="en-GB" smtClean="0"/>
              <a:t>FGF19 (or FGF15) Regulation of Bile Acid Metabolism</a:t>
            </a:r>
          </a:p>
        </p:txBody>
      </p:sp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3124200" y="2057400"/>
            <a:ext cx="3521075" cy="2324100"/>
          </a:xfrm>
          <a:prstGeom prst="rect">
            <a:avLst/>
          </a:prstGeom>
          <a:solidFill>
            <a:srgbClr val="FFFFFF"/>
          </a:solidFill>
          <a:ln w="31750">
            <a:solidFill>
              <a:srgbClr val="A28B5C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l">
              <a:buClr>
                <a:srgbClr val="FF33CC"/>
              </a:buClr>
              <a:buSzPct val="100000"/>
              <a:buFont typeface="Wingdings" pitchFamily="2" charset="2"/>
              <a:buNone/>
            </a:pPr>
            <a:r>
              <a:rPr lang="en-GB" sz="1600" b="1" i="1">
                <a:latin typeface="Arial" charset="0"/>
                <a:cs typeface="Times New Roman" pitchFamily="18" charset="0"/>
              </a:rPr>
              <a:t>Ileum</a:t>
            </a:r>
          </a:p>
          <a:p>
            <a:pPr algn="l">
              <a:buClr>
                <a:srgbClr val="FF33CC"/>
              </a:buClr>
              <a:buSzPct val="100000"/>
              <a:buFont typeface="Wingdings" pitchFamily="2" charset="2"/>
              <a:buNone/>
            </a:pPr>
            <a:r>
              <a:rPr lang="en-GB" sz="1600">
                <a:latin typeface="Arial" charset="0"/>
                <a:cs typeface="Times New Roman" pitchFamily="18" charset="0"/>
              </a:rPr>
              <a:t>BA bind FXR</a:t>
            </a:r>
          </a:p>
          <a:p>
            <a:pPr algn="l">
              <a:buClr>
                <a:srgbClr val="FF33CC"/>
              </a:buClr>
              <a:buSzPct val="100000"/>
              <a:buFont typeface="Wingdings" pitchFamily="2" charset="2"/>
              <a:buNone/>
            </a:pPr>
            <a:r>
              <a:rPr lang="en-GB" sz="1600">
                <a:latin typeface="Arial" charset="0"/>
                <a:cs typeface="Times New Roman" pitchFamily="18" charset="0"/>
              </a:rPr>
              <a:t>FXR increases FGF19 expression</a:t>
            </a:r>
          </a:p>
          <a:p>
            <a:pPr algn="l">
              <a:buClr>
                <a:srgbClr val="FF33CC"/>
              </a:buClr>
              <a:buSzPct val="100000"/>
              <a:buFont typeface="Wingdings" pitchFamily="2" charset="2"/>
              <a:buNone/>
            </a:pPr>
            <a:r>
              <a:rPr lang="en-GB" sz="1600">
                <a:latin typeface="Arial" charset="0"/>
                <a:cs typeface="Times New Roman" pitchFamily="18" charset="0"/>
              </a:rPr>
              <a:t>FGF19 secreted </a:t>
            </a:r>
          </a:p>
          <a:p>
            <a:pPr algn="l">
              <a:buClr>
                <a:srgbClr val="FF33CC"/>
              </a:buClr>
              <a:buSzPct val="100000"/>
              <a:buFont typeface="Wingdings" pitchFamily="2" charset="2"/>
              <a:buNone/>
            </a:pPr>
            <a:r>
              <a:rPr lang="en-GB" sz="1600" b="1" i="1">
                <a:latin typeface="Arial" charset="0"/>
                <a:cs typeface="Times New Roman" pitchFamily="18" charset="0"/>
              </a:rPr>
              <a:t>Liver</a:t>
            </a:r>
          </a:p>
          <a:p>
            <a:pPr algn="l">
              <a:buClr>
                <a:srgbClr val="FF33CC"/>
              </a:buClr>
              <a:buSzPct val="100000"/>
              <a:buFont typeface="Wingdings" pitchFamily="2" charset="2"/>
              <a:buNone/>
            </a:pPr>
            <a:r>
              <a:rPr lang="en-GB" sz="1600">
                <a:latin typeface="Arial" charset="0"/>
                <a:cs typeface="Times New Roman" pitchFamily="18" charset="0"/>
              </a:rPr>
              <a:t>FGF19 binds to FGFR4 in liver</a:t>
            </a:r>
          </a:p>
          <a:p>
            <a:pPr algn="l">
              <a:buClr>
                <a:srgbClr val="FF33CC"/>
              </a:buClr>
              <a:buSzPct val="100000"/>
              <a:buFont typeface="Wingdings" pitchFamily="2" charset="2"/>
              <a:buNone/>
            </a:pPr>
            <a:r>
              <a:rPr lang="en-GB" sz="1600">
                <a:latin typeface="Arial" charset="0"/>
                <a:cs typeface="Times New Roman" pitchFamily="18" charset="0"/>
              </a:rPr>
              <a:t>Activated FGFR4 increases SHP </a:t>
            </a:r>
          </a:p>
          <a:p>
            <a:pPr algn="l">
              <a:buClr>
                <a:srgbClr val="FF33CC"/>
              </a:buClr>
              <a:buSzPct val="100000"/>
              <a:buFont typeface="Wingdings" pitchFamily="2" charset="2"/>
              <a:buNone/>
            </a:pPr>
            <a:r>
              <a:rPr lang="en-GB" sz="1600">
                <a:latin typeface="Arial" charset="0"/>
                <a:cs typeface="Times New Roman" pitchFamily="18" charset="0"/>
              </a:rPr>
              <a:t>SHP represses BA synthesis</a:t>
            </a:r>
          </a:p>
          <a:p>
            <a:pPr algn="l">
              <a:buClr>
                <a:srgbClr val="FF33CC"/>
              </a:buClr>
              <a:buSzPct val="100000"/>
              <a:buFont typeface="Wingdings" pitchFamily="2" charset="2"/>
              <a:buNone/>
            </a:pPr>
            <a:endParaRPr lang="en-GB" sz="1600">
              <a:solidFill>
                <a:srgbClr val="330099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3886200" y="5105400"/>
            <a:ext cx="609600" cy="21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GB" sz="1200" b="1">
                <a:solidFill>
                  <a:schemeClr val="accent1"/>
                </a:solidFill>
                <a:latin typeface="Arial" charset="0"/>
              </a:rPr>
              <a:t>FGF19</a:t>
            </a:r>
          </a:p>
        </p:txBody>
      </p:sp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1371600" y="4648200"/>
            <a:ext cx="609600" cy="21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GB" sz="1200" b="1">
                <a:solidFill>
                  <a:schemeClr val="accent1"/>
                </a:solidFill>
                <a:latin typeface="Arial" charset="0"/>
              </a:rPr>
              <a:t>FGF19</a:t>
            </a:r>
          </a:p>
        </p:txBody>
      </p:sp>
      <p:grpSp>
        <p:nvGrpSpPr>
          <p:cNvPr id="45062" name="Group 6"/>
          <p:cNvGrpSpPr>
            <a:grpSpLocks/>
          </p:cNvGrpSpPr>
          <p:nvPr/>
        </p:nvGrpSpPr>
        <p:grpSpPr bwMode="auto">
          <a:xfrm>
            <a:off x="457200" y="1992313"/>
            <a:ext cx="2133600" cy="2655887"/>
            <a:chOff x="288" y="1255"/>
            <a:chExt cx="1344" cy="1673"/>
          </a:xfrm>
        </p:grpSpPr>
        <p:grpSp>
          <p:nvGrpSpPr>
            <p:cNvPr id="45084" name="Group 7"/>
            <p:cNvGrpSpPr>
              <a:grpSpLocks/>
            </p:cNvGrpSpPr>
            <p:nvPr/>
          </p:nvGrpSpPr>
          <p:grpSpPr bwMode="auto">
            <a:xfrm>
              <a:off x="288" y="1255"/>
              <a:ext cx="1344" cy="1545"/>
              <a:chOff x="288" y="1255"/>
              <a:chExt cx="1344" cy="1545"/>
            </a:xfrm>
          </p:grpSpPr>
          <p:sp>
            <p:nvSpPr>
              <p:cNvPr id="45088" name="Freeform 8"/>
              <p:cNvSpPr>
                <a:spLocks/>
              </p:cNvSpPr>
              <p:nvPr/>
            </p:nvSpPr>
            <p:spPr bwMode="auto">
              <a:xfrm>
                <a:off x="384" y="1504"/>
                <a:ext cx="1248" cy="1296"/>
              </a:xfrm>
              <a:custGeom>
                <a:avLst/>
                <a:gdLst>
                  <a:gd name="T0" fmla="*/ 43 w 1248"/>
                  <a:gd name="T1" fmla="*/ 366 h 1296"/>
                  <a:gd name="T2" fmla="*/ 43 w 1248"/>
                  <a:gd name="T3" fmla="*/ 52 h 1296"/>
                  <a:gd name="T4" fmla="*/ 223 w 1248"/>
                  <a:gd name="T5" fmla="*/ 52 h 1296"/>
                  <a:gd name="T6" fmla="*/ 348 w 1248"/>
                  <a:gd name="T7" fmla="*/ 44 h 1296"/>
                  <a:gd name="T8" fmla="*/ 417 w 1248"/>
                  <a:gd name="T9" fmla="*/ 39 h 1296"/>
                  <a:gd name="T10" fmla="*/ 503 w 1248"/>
                  <a:gd name="T11" fmla="*/ 43 h 1296"/>
                  <a:gd name="T12" fmla="*/ 464 w 1248"/>
                  <a:gd name="T13" fmla="*/ 156 h 1296"/>
                  <a:gd name="T14" fmla="*/ 566 w 1248"/>
                  <a:gd name="T15" fmla="*/ 83 h 1296"/>
                  <a:gd name="T16" fmla="*/ 580 w 1248"/>
                  <a:gd name="T17" fmla="*/ 168 h 1296"/>
                  <a:gd name="T18" fmla="*/ 662 w 1248"/>
                  <a:gd name="T19" fmla="*/ 83 h 1296"/>
                  <a:gd name="T20" fmla="*/ 700 w 1248"/>
                  <a:gd name="T21" fmla="*/ 180 h 1296"/>
                  <a:gd name="T22" fmla="*/ 723 w 1248"/>
                  <a:gd name="T23" fmla="*/ 91 h 1296"/>
                  <a:gd name="T24" fmla="*/ 812 w 1248"/>
                  <a:gd name="T25" fmla="*/ 144 h 1296"/>
                  <a:gd name="T26" fmla="*/ 782 w 1248"/>
                  <a:gd name="T27" fmla="*/ 44 h 1296"/>
                  <a:gd name="T28" fmla="*/ 871 w 1248"/>
                  <a:gd name="T29" fmla="*/ 43 h 1296"/>
                  <a:gd name="T30" fmla="*/ 1058 w 1248"/>
                  <a:gd name="T31" fmla="*/ 43 h 1296"/>
                  <a:gd name="T32" fmla="*/ 1133 w 1248"/>
                  <a:gd name="T33" fmla="*/ 39 h 1296"/>
                  <a:gd name="T34" fmla="*/ 1233 w 1248"/>
                  <a:gd name="T35" fmla="*/ 56 h 1296"/>
                  <a:gd name="T36" fmla="*/ 1226 w 1248"/>
                  <a:gd name="T37" fmla="*/ 370 h 1296"/>
                  <a:gd name="T38" fmla="*/ 1208 w 1248"/>
                  <a:gd name="T39" fmla="*/ 1036 h 1296"/>
                  <a:gd name="T40" fmla="*/ 1077 w 1248"/>
                  <a:gd name="T41" fmla="*/ 1233 h 1296"/>
                  <a:gd name="T42" fmla="*/ 223 w 1248"/>
                  <a:gd name="T43" fmla="*/ 1264 h 1296"/>
                  <a:gd name="T44" fmla="*/ 31 w 1248"/>
                  <a:gd name="T45" fmla="*/ 1041 h 1296"/>
                  <a:gd name="T46" fmla="*/ 43 w 1248"/>
                  <a:gd name="T47" fmla="*/ 366 h 129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248"/>
                  <a:gd name="T73" fmla="*/ 0 h 1296"/>
                  <a:gd name="T74" fmla="*/ 1248 w 1248"/>
                  <a:gd name="T75" fmla="*/ 1296 h 129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248" h="1296">
                    <a:moveTo>
                      <a:pt x="43" y="366"/>
                    </a:moveTo>
                    <a:cubicBezTo>
                      <a:pt x="44" y="201"/>
                      <a:pt x="13" y="104"/>
                      <a:pt x="43" y="52"/>
                    </a:cubicBezTo>
                    <a:cubicBezTo>
                      <a:pt x="72" y="0"/>
                      <a:pt x="172" y="53"/>
                      <a:pt x="223" y="52"/>
                    </a:cubicBezTo>
                    <a:cubicBezTo>
                      <a:pt x="274" y="51"/>
                      <a:pt x="315" y="46"/>
                      <a:pt x="348" y="44"/>
                    </a:cubicBezTo>
                    <a:cubicBezTo>
                      <a:pt x="380" y="42"/>
                      <a:pt x="391" y="39"/>
                      <a:pt x="417" y="39"/>
                    </a:cubicBezTo>
                    <a:cubicBezTo>
                      <a:pt x="442" y="39"/>
                      <a:pt x="495" y="23"/>
                      <a:pt x="503" y="43"/>
                    </a:cubicBezTo>
                    <a:cubicBezTo>
                      <a:pt x="511" y="63"/>
                      <a:pt x="454" y="149"/>
                      <a:pt x="464" y="156"/>
                    </a:cubicBezTo>
                    <a:cubicBezTo>
                      <a:pt x="474" y="163"/>
                      <a:pt x="547" y="81"/>
                      <a:pt x="566" y="83"/>
                    </a:cubicBezTo>
                    <a:cubicBezTo>
                      <a:pt x="585" y="85"/>
                      <a:pt x="564" y="168"/>
                      <a:pt x="580" y="168"/>
                    </a:cubicBezTo>
                    <a:cubicBezTo>
                      <a:pt x="596" y="168"/>
                      <a:pt x="642" y="81"/>
                      <a:pt x="662" y="83"/>
                    </a:cubicBezTo>
                    <a:cubicBezTo>
                      <a:pt x="682" y="85"/>
                      <a:pt x="690" y="179"/>
                      <a:pt x="700" y="180"/>
                    </a:cubicBezTo>
                    <a:cubicBezTo>
                      <a:pt x="710" y="181"/>
                      <a:pt x="704" y="97"/>
                      <a:pt x="723" y="91"/>
                    </a:cubicBezTo>
                    <a:cubicBezTo>
                      <a:pt x="742" y="85"/>
                      <a:pt x="802" y="152"/>
                      <a:pt x="812" y="144"/>
                    </a:cubicBezTo>
                    <a:cubicBezTo>
                      <a:pt x="822" y="136"/>
                      <a:pt x="772" y="61"/>
                      <a:pt x="782" y="44"/>
                    </a:cubicBezTo>
                    <a:cubicBezTo>
                      <a:pt x="792" y="27"/>
                      <a:pt x="825" y="43"/>
                      <a:pt x="871" y="43"/>
                    </a:cubicBezTo>
                    <a:cubicBezTo>
                      <a:pt x="917" y="43"/>
                      <a:pt x="1015" y="44"/>
                      <a:pt x="1058" y="43"/>
                    </a:cubicBezTo>
                    <a:cubicBezTo>
                      <a:pt x="1101" y="43"/>
                      <a:pt x="1104" y="37"/>
                      <a:pt x="1133" y="39"/>
                    </a:cubicBezTo>
                    <a:cubicBezTo>
                      <a:pt x="1162" y="41"/>
                      <a:pt x="1217" y="2"/>
                      <a:pt x="1233" y="56"/>
                    </a:cubicBezTo>
                    <a:cubicBezTo>
                      <a:pt x="1248" y="111"/>
                      <a:pt x="1230" y="206"/>
                      <a:pt x="1226" y="370"/>
                    </a:cubicBezTo>
                    <a:cubicBezTo>
                      <a:pt x="1222" y="533"/>
                      <a:pt x="1233" y="893"/>
                      <a:pt x="1208" y="1036"/>
                    </a:cubicBezTo>
                    <a:cubicBezTo>
                      <a:pt x="1183" y="1180"/>
                      <a:pt x="1241" y="1195"/>
                      <a:pt x="1077" y="1233"/>
                    </a:cubicBezTo>
                    <a:cubicBezTo>
                      <a:pt x="912" y="1271"/>
                      <a:pt x="398" y="1296"/>
                      <a:pt x="223" y="1264"/>
                    </a:cubicBezTo>
                    <a:cubicBezTo>
                      <a:pt x="49" y="1232"/>
                      <a:pt x="60" y="1190"/>
                      <a:pt x="31" y="1041"/>
                    </a:cubicBezTo>
                    <a:cubicBezTo>
                      <a:pt x="0" y="891"/>
                      <a:pt x="40" y="530"/>
                      <a:pt x="43" y="366"/>
                    </a:cubicBezTo>
                    <a:close/>
                  </a:path>
                </a:pathLst>
              </a:custGeom>
              <a:solidFill>
                <a:srgbClr val="EAEAEA"/>
              </a:solidFill>
              <a:ln w="12700" cap="flat" cmpd="sng">
                <a:solidFill>
                  <a:srgbClr val="FF99CC"/>
                </a:solidFill>
                <a:prstDash val="solid"/>
                <a:round/>
                <a:headEnd/>
                <a:tailEnd/>
              </a:ln>
            </p:spPr>
            <p:txBody>
              <a:bodyPr wrap="none" lIns="92075" tIns="46038" rIns="92075" bIns="46038" anchor="ctr"/>
              <a:lstStyle/>
              <a:p>
                <a:endParaRPr lang="en-GB"/>
              </a:p>
            </p:txBody>
          </p:sp>
          <p:sp>
            <p:nvSpPr>
              <p:cNvPr id="45089" name="Oval 9"/>
              <p:cNvSpPr>
                <a:spLocks noChangeArrowheads="1"/>
              </p:cNvSpPr>
              <p:nvPr/>
            </p:nvSpPr>
            <p:spPr bwMode="auto">
              <a:xfrm>
                <a:off x="850" y="1255"/>
                <a:ext cx="62" cy="57"/>
              </a:xfrm>
              <a:prstGeom prst="ellipse">
                <a:avLst/>
              </a:prstGeom>
              <a:solidFill>
                <a:srgbClr val="FFFF00"/>
              </a:solidFill>
              <a:ln w="1270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lIns="92075" tIns="46038" rIns="92075" bIns="46038" anchor="ctr"/>
              <a:lstStyle/>
              <a:p>
                <a:endParaRPr lang="en-US"/>
              </a:p>
            </p:txBody>
          </p:sp>
          <p:sp>
            <p:nvSpPr>
              <p:cNvPr id="45090" name="Oval 10"/>
              <p:cNvSpPr>
                <a:spLocks noChangeArrowheads="1"/>
              </p:cNvSpPr>
              <p:nvPr/>
            </p:nvSpPr>
            <p:spPr bwMode="auto">
              <a:xfrm>
                <a:off x="720" y="1840"/>
                <a:ext cx="384" cy="528"/>
              </a:xfrm>
              <a:prstGeom prst="ellipse">
                <a:avLst/>
              </a:pr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 anchor="ctr"/>
              <a:lstStyle/>
              <a:p>
                <a:endParaRPr lang="en-US"/>
              </a:p>
            </p:txBody>
          </p:sp>
          <p:sp>
            <p:nvSpPr>
              <p:cNvPr id="45091" name="Oval 11"/>
              <p:cNvSpPr>
                <a:spLocks noChangeArrowheads="1"/>
              </p:cNvSpPr>
              <p:nvPr/>
            </p:nvSpPr>
            <p:spPr bwMode="auto">
              <a:xfrm>
                <a:off x="946" y="1351"/>
                <a:ext cx="62" cy="57"/>
              </a:xfrm>
              <a:prstGeom prst="ellipse">
                <a:avLst/>
              </a:prstGeom>
              <a:solidFill>
                <a:srgbClr val="FFFF00"/>
              </a:solidFill>
              <a:ln w="1270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lIns="92075" tIns="46038" rIns="92075" bIns="46038" anchor="ctr"/>
              <a:lstStyle/>
              <a:p>
                <a:endParaRPr lang="en-US"/>
              </a:p>
            </p:txBody>
          </p:sp>
          <p:sp>
            <p:nvSpPr>
              <p:cNvPr id="45092" name="Oval 12"/>
              <p:cNvSpPr>
                <a:spLocks noChangeArrowheads="1"/>
              </p:cNvSpPr>
              <p:nvPr/>
            </p:nvSpPr>
            <p:spPr bwMode="auto">
              <a:xfrm>
                <a:off x="288" y="2407"/>
                <a:ext cx="62" cy="57"/>
              </a:xfrm>
              <a:prstGeom prst="ellipse">
                <a:avLst/>
              </a:prstGeom>
              <a:solidFill>
                <a:srgbClr val="FFFF00"/>
              </a:solidFill>
              <a:ln w="1270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lIns="92075" tIns="46038" rIns="92075" bIns="46038" anchor="ctr"/>
              <a:lstStyle/>
              <a:p>
                <a:endParaRPr lang="en-US"/>
              </a:p>
            </p:txBody>
          </p:sp>
          <p:sp>
            <p:nvSpPr>
              <p:cNvPr id="45093" name="Oval 13"/>
              <p:cNvSpPr>
                <a:spLocks noChangeArrowheads="1"/>
              </p:cNvSpPr>
              <p:nvPr/>
            </p:nvSpPr>
            <p:spPr bwMode="auto">
              <a:xfrm>
                <a:off x="1042" y="1447"/>
                <a:ext cx="62" cy="57"/>
              </a:xfrm>
              <a:prstGeom prst="ellipse">
                <a:avLst/>
              </a:prstGeom>
              <a:solidFill>
                <a:srgbClr val="FFFF00"/>
              </a:solidFill>
              <a:ln w="1270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lIns="92075" tIns="46038" rIns="92075" bIns="46038" anchor="ctr"/>
              <a:lstStyle/>
              <a:p>
                <a:endParaRPr lang="en-US"/>
              </a:p>
            </p:txBody>
          </p:sp>
          <p:sp>
            <p:nvSpPr>
              <p:cNvPr id="45094" name="Oval 14"/>
              <p:cNvSpPr>
                <a:spLocks noChangeArrowheads="1"/>
              </p:cNvSpPr>
              <p:nvPr/>
            </p:nvSpPr>
            <p:spPr bwMode="auto">
              <a:xfrm>
                <a:off x="480" y="1984"/>
                <a:ext cx="62" cy="57"/>
              </a:xfrm>
              <a:prstGeom prst="ellipse">
                <a:avLst/>
              </a:prstGeom>
              <a:solidFill>
                <a:srgbClr val="FFFF00"/>
              </a:solidFill>
              <a:ln w="1270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lIns="92075" tIns="46038" rIns="92075" bIns="46038" anchor="ctr"/>
              <a:lstStyle/>
              <a:p>
                <a:endParaRPr lang="en-US"/>
              </a:p>
            </p:txBody>
          </p:sp>
          <p:sp>
            <p:nvSpPr>
              <p:cNvPr id="45095" name="Oval 15"/>
              <p:cNvSpPr>
                <a:spLocks noChangeArrowheads="1"/>
              </p:cNvSpPr>
              <p:nvPr/>
            </p:nvSpPr>
            <p:spPr bwMode="auto">
              <a:xfrm>
                <a:off x="1392" y="2656"/>
                <a:ext cx="62" cy="57"/>
              </a:xfrm>
              <a:prstGeom prst="ellipse">
                <a:avLst/>
              </a:prstGeom>
              <a:solidFill>
                <a:srgbClr val="FFFF00"/>
              </a:solidFill>
              <a:ln w="1270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lIns="92075" tIns="46038" rIns="92075" bIns="46038" anchor="ctr"/>
              <a:lstStyle/>
              <a:p>
                <a:endParaRPr lang="en-US"/>
              </a:p>
            </p:txBody>
          </p:sp>
          <p:sp>
            <p:nvSpPr>
              <p:cNvPr id="45096" name="Line 16"/>
              <p:cNvSpPr>
                <a:spLocks noChangeShapeType="1"/>
              </p:cNvSpPr>
              <p:nvPr/>
            </p:nvSpPr>
            <p:spPr bwMode="auto">
              <a:xfrm flipH="1" flipV="1">
                <a:off x="1104" y="1504"/>
                <a:ext cx="336" cy="960"/>
              </a:xfrm>
              <a:prstGeom prst="line">
                <a:avLst/>
              </a:prstGeom>
              <a:noFill/>
              <a:ln w="28575">
                <a:solidFill>
                  <a:srgbClr val="FFCC00"/>
                </a:solidFill>
                <a:round/>
                <a:headEnd/>
                <a:tailEnd type="stealth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5097" name="Text Box 17"/>
              <p:cNvSpPr txBox="1">
                <a:spLocks noChangeArrowheads="1"/>
              </p:cNvSpPr>
              <p:nvPr/>
            </p:nvSpPr>
            <p:spPr bwMode="auto">
              <a:xfrm>
                <a:off x="480" y="2519"/>
                <a:ext cx="240" cy="1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8000" tIns="18000" rIns="18000" bIns="18000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r>
                  <a:rPr lang="en-GB" sz="1200">
                    <a:latin typeface="Arial" charset="0"/>
                  </a:rPr>
                  <a:t>Chol</a:t>
                </a:r>
              </a:p>
            </p:txBody>
          </p:sp>
          <p:sp>
            <p:nvSpPr>
              <p:cNvPr id="45098" name="Text Box 18"/>
              <p:cNvSpPr txBox="1">
                <a:spLocks noChangeArrowheads="1"/>
              </p:cNvSpPr>
              <p:nvPr/>
            </p:nvSpPr>
            <p:spPr bwMode="auto">
              <a:xfrm>
                <a:off x="1296" y="2519"/>
                <a:ext cx="240" cy="1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8000" tIns="18000" rIns="18000" bIns="18000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r>
                  <a:rPr lang="en-GB" sz="1200">
                    <a:latin typeface="Arial" charset="0"/>
                  </a:rPr>
                  <a:t>BA</a:t>
                </a:r>
              </a:p>
            </p:txBody>
          </p:sp>
          <p:sp>
            <p:nvSpPr>
              <p:cNvPr id="45099" name="Line 19"/>
              <p:cNvSpPr>
                <a:spLocks noChangeShapeType="1"/>
              </p:cNvSpPr>
              <p:nvPr/>
            </p:nvSpPr>
            <p:spPr bwMode="auto">
              <a:xfrm>
                <a:off x="720" y="2615"/>
                <a:ext cx="28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5100" name="Line 20"/>
              <p:cNvSpPr>
                <a:spLocks noChangeShapeType="1"/>
              </p:cNvSpPr>
              <p:nvPr/>
            </p:nvSpPr>
            <p:spPr bwMode="auto">
              <a:xfrm>
                <a:off x="1152" y="2615"/>
                <a:ext cx="14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5101" name="Text Box 21"/>
              <p:cNvSpPr txBox="1">
                <a:spLocks noChangeArrowheads="1"/>
              </p:cNvSpPr>
              <p:nvPr/>
            </p:nvSpPr>
            <p:spPr bwMode="auto">
              <a:xfrm>
                <a:off x="672" y="2423"/>
                <a:ext cx="384" cy="1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8000" tIns="18000" rIns="18000" bIns="18000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r>
                  <a:rPr lang="en-GB" sz="1200" b="1">
                    <a:latin typeface="Arial" charset="0"/>
                  </a:rPr>
                  <a:t>CYP7A</a:t>
                </a:r>
              </a:p>
            </p:txBody>
          </p:sp>
          <p:sp>
            <p:nvSpPr>
              <p:cNvPr id="45102" name="Text Box 22"/>
              <p:cNvSpPr txBox="1">
                <a:spLocks noChangeArrowheads="1"/>
              </p:cNvSpPr>
              <p:nvPr/>
            </p:nvSpPr>
            <p:spPr bwMode="auto">
              <a:xfrm>
                <a:off x="576" y="1984"/>
                <a:ext cx="240" cy="1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8000" tIns="18000" rIns="18000" bIns="18000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r>
                  <a:rPr lang="en-GB" sz="1200">
                    <a:latin typeface="Arial" charset="0"/>
                  </a:rPr>
                  <a:t>FXR</a:t>
                </a:r>
              </a:p>
            </p:txBody>
          </p:sp>
          <p:sp>
            <p:nvSpPr>
              <p:cNvPr id="45103" name="Line 23"/>
              <p:cNvSpPr>
                <a:spLocks noChangeShapeType="1"/>
              </p:cNvSpPr>
              <p:nvPr/>
            </p:nvSpPr>
            <p:spPr bwMode="auto">
              <a:xfrm>
                <a:off x="624" y="2128"/>
                <a:ext cx="28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5104" name="Text Box 24"/>
              <p:cNvSpPr txBox="1">
                <a:spLocks noChangeArrowheads="1"/>
              </p:cNvSpPr>
              <p:nvPr/>
            </p:nvSpPr>
            <p:spPr bwMode="auto">
              <a:xfrm>
                <a:off x="960" y="2039"/>
                <a:ext cx="240" cy="1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8000" tIns="18000" rIns="18000" bIns="18000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r>
                  <a:rPr lang="en-GB" sz="1200">
                    <a:latin typeface="Arial" charset="0"/>
                  </a:rPr>
                  <a:t>SHP</a:t>
                </a:r>
              </a:p>
            </p:txBody>
          </p:sp>
          <p:sp>
            <p:nvSpPr>
              <p:cNvPr id="45105" name="Text Box 25"/>
              <p:cNvSpPr txBox="1">
                <a:spLocks noChangeArrowheads="1"/>
              </p:cNvSpPr>
              <p:nvPr/>
            </p:nvSpPr>
            <p:spPr bwMode="auto">
              <a:xfrm>
                <a:off x="816" y="2272"/>
                <a:ext cx="336" cy="1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8000" tIns="18000" rIns="18000" bIns="18000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r>
                  <a:rPr lang="en-GB" sz="1200">
                    <a:latin typeface="Arial" charset="0"/>
                  </a:rPr>
                  <a:t>LRH-1</a:t>
                </a:r>
              </a:p>
            </p:txBody>
          </p:sp>
          <p:sp>
            <p:nvSpPr>
              <p:cNvPr id="45106" name="Line 26"/>
              <p:cNvSpPr>
                <a:spLocks noChangeShapeType="1"/>
              </p:cNvSpPr>
              <p:nvPr/>
            </p:nvSpPr>
            <p:spPr bwMode="auto">
              <a:xfrm>
                <a:off x="1056" y="241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5107" name="Line 27"/>
              <p:cNvSpPr>
                <a:spLocks noChangeShapeType="1"/>
              </p:cNvSpPr>
              <p:nvPr/>
            </p:nvSpPr>
            <p:spPr bwMode="auto">
              <a:xfrm flipV="1">
                <a:off x="960" y="203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5108" name="Line 28"/>
              <p:cNvSpPr>
                <a:spLocks noChangeShapeType="1"/>
              </p:cNvSpPr>
              <p:nvPr/>
            </p:nvSpPr>
            <p:spPr bwMode="auto">
              <a:xfrm>
                <a:off x="1152" y="227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5109" name="Line 29"/>
              <p:cNvSpPr>
                <a:spLocks noChangeShapeType="1"/>
              </p:cNvSpPr>
              <p:nvPr/>
            </p:nvSpPr>
            <p:spPr bwMode="auto">
              <a:xfrm flipH="1">
                <a:off x="960" y="2167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diamond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5110" name="Oval 30"/>
              <p:cNvSpPr>
                <a:spLocks noChangeArrowheads="1"/>
              </p:cNvSpPr>
              <p:nvPr/>
            </p:nvSpPr>
            <p:spPr bwMode="auto">
              <a:xfrm>
                <a:off x="1104" y="1600"/>
                <a:ext cx="96" cy="144"/>
              </a:xfrm>
              <a:prstGeom prst="ellipse">
                <a:avLst/>
              </a:prstGeom>
              <a:solidFill>
                <a:srgbClr val="FF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5085" name="Text Box 31"/>
            <p:cNvSpPr txBox="1">
              <a:spLocks noChangeArrowheads="1"/>
            </p:cNvSpPr>
            <p:nvPr/>
          </p:nvSpPr>
          <p:spPr bwMode="auto">
            <a:xfrm>
              <a:off x="864" y="2791"/>
              <a:ext cx="384" cy="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8000" tIns="18000" rIns="18000" bIns="18000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r>
                <a:rPr lang="en-GB" sz="1200" b="1">
                  <a:solidFill>
                    <a:srgbClr val="993300"/>
                  </a:solidFill>
                  <a:latin typeface="Arial" charset="0"/>
                </a:rPr>
                <a:t>FGFR4</a:t>
              </a:r>
            </a:p>
          </p:txBody>
        </p:sp>
        <p:sp>
          <p:nvSpPr>
            <p:cNvPr id="45086" name="Line 32"/>
            <p:cNvSpPr>
              <a:spLocks noChangeShapeType="1"/>
            </p:cNvSpPr>
            <p:nvPr/>
          </p:nvSpPr>
          <p:spPr bwMode="auto">
            <a:xfrm>
              <a:off x="912" y="2791"/>
              <a:ext cx="336" cy="0"/>
            </a:xfrm>
            <a:prstGeom prst="line">
              <a:avLst/>
            </a:prstGeom>
            <a:noFill/>
            <a:ln w="38100">
              <a:solidFill>
                <a:srgbClr val="99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5087" name="Freeform 33"/>
            <p:cNvSpPr>
              <a:spLocks/>
            </p:cNvSpPr>
            <p:nvPr/>
          </p:nvSpPr>
          <p:spPr bwMode="auto">
            <a:xfrm>
              <a:off x="624" y="2167"/>
              <a:ext cx="432" cy="624"/>
            </a:xfrm>
            <a:custGeom>
              <a:avLst/>
              <a:gdLst>
                <a:gd name="T0" fmla="*/ 432 w 432"/>
                <a:gd name="T1" fmla="*/ 624 h 624"/>
                <a:gd name="T2" fmla="*/ 48 w 432"/>
                <a:gd name="T3" fmla="*/ 288 h 624"/>
                <a:gd name="T4" fmla="*/ 144 w 432"/>
                <a:gd name="T5" fmla="*/ 0 h 624"/>
                <a:gd name="T6" fmla="*/ 0 60000 65536"/>
                <a:gd name="T7" fmla="*/ 0 60000 65536"/>
                <a:gd name="T8" fmla="*/ 0 60000 65536"/>
                <a:gd name="T9" fmla="*/ 0 w 432"/>
                <a:gd name="T10" fmla="*/ 0 h 624"/>
                <a:gd name="T11" fmla="*/ 432 w 432"/>
                <a:gd name="T12" fmla="*/ 624 h 62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" h="624">
                  <a:moveTo>
                    <a:pt x="432" y="624"/>
                  </a:moveTo>
                  <a:cubicBezTo>
                    <a:pt x="264" y="508"/>
                    <a:pt x="96" y="392"/>
                    <a:pt x="48" y="288"/>
                  </a:cubicBezTo>
                  <a:cubicBezTo>
                    <a:pt x="0" y="184"/>
                    <a:pt x="128" y="56"/>
                    <a:pt x="144" y="0"/>
                  </a:cubicBezTo>
                </a:path>
              </a:pathLst>
            </a:custGeom>
            <a:noFill/>
            <a:ln w="12700" cap="flat" cmpd="sng">
              <a:solidFill>
                <a:srgbClr val="993300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45063" name="Freeform 34"/>
          <p:cNvSpPr>
            <a:spLocks/>
          </p:cNvSpPr>
          <p:nvPr/>
        </p:nvSpPr>
        <p:spPr bwMode="auto">
          <a:xfrm>
            <a:off x="1712913" y="4862513"/>
            <a:ext cx="2097087" cy="319087"/>
          </a:xfrm>
          <a:custGeom>
            <a:avLst/>
            <a:gdLst>
              <a:gd name="T0" fmla="*/ 2097087 w 1321"/>
              <a:gd name="T1" fmla="*/ 319087 h 585"/>
              <a:gd name="T2" fmla="*/ 493712 w 1321"/>
              <a:gd name="T3" fmla="*/ 184361 h 585"/>
              <a:gd name="T4" fmla="*/ 0 w 1321"/>
              <a:gd name="T5" fmla="*/ 0 h 585"/>
              <a:gd name="T6" fmla="*/ 0 60000 65536"/>
              <a:gd name="T7" fmla="*/ 0 60000 65536"/>
              <a:gd name="T8" fmla="*/ 0 60000 65536"/>
              <a:gd name="T9" fmla="*/ 0 w 1321"/>
              <a:gd name="T10" fmla="*/ 0 h 585"/>
              <a:gd name="T11" fmla="*/ 1321 w 1321"/>
              <a:gd name="T12" fmla="*/ 585 h 58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21" h="585">
                <a:moveTo>
                  <a:pt x="1321" y="585"/>
                </a:moveTo>
                <a:cubicBezTo>
                  <a:pt x="1153" y="544"/>
                  <a:pt x="531" y="435"/>
                  <a:pt x="311" y="338"/>
                </a:cubicBezTo>
                <a:cubicBezTo>
                  <a:pt x="91" y="241"/>
                  <a:pt x="65" y="71"/>
                  <a:pt x="0" y="0"/>
                </a:cubicBezTo>
              </a:path>
            </a:pathLst>
          </a:custGeom>
          <a:noFill/>
          <a:ln w="28575" cap="flat" cmpd="sng">
            <a:solidFill>
              <a:srgbClr val="993300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5064" name="Freeform 35"/>
          <p:cNvSpPr>
            <a:spLocks/>
          </p:cNvSpPr>
          <p:nvPr/>
        </p:nvSpPr>
        <p:spPr bwMode="auto">
          <a:xfrm>
            <a:off x="4572000" y="4340225"/>
            <a:ext cx="2932113" cy="917575"/>
          </a:xfrm>
          <a:custGeom>
            <a:avLst/>
            <a:gdLst>
              <a:gd name="T0" fmla="*/ 2932113 w 1847"/>
              <a:gd name="T1" fmla="*/ 0 h 905"/>
              <a:gd name="T2" fmla="*/ 1755775 w 1847"/>
              <a:gd name="T3" fmla="*/ 759407 h 905"/>
              <a:gd name="T4" fmla="*/ 0 w 1847"/>
              <a:gd name="T5" fmla="*/ 917575 h 905"/>
              <a:gd name="T6" fmla="*/ 0 60000 65536"/>
              <a:gd name="T7" fmla="*/ 0 60000 65536"/>
              <a:gd name="T8" fmla="*/ 0 60000 65536"/>
              <a:gd name="T9" fmla="*/ 0 w 1847"/>
              <a:gd name="T10" fmla="*/ 0 h 905"/>
              <a:gd name="T11" fmla="*/ 1847 w 1847"/>
              <a:gd name="T12" fmla="*/ 905 h 90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47" h="905">
                <a:moveTo>
                  <a:pt x="1847" y="0"/>
                </a:moveTo>
                <a:cubicBezTo>
                  <a:pt x="1724" y="125"/>
                  <a:pt x="1414" y="598"/>
                  <a:pt x="1106" y="749"/>
                </a:cubicBezTo>
                <a:cubicBezTo>
                  <a:pt x="798" y="900"/>
                  <a:pt x="230" y="873"/>
                  <a:pt x="0" y="905"/>
                </a:cubicBezTo>
              </a:path>
            </a:pathLst>
          </a:custGeom>
          <a:noFill/>
          <a:ln w="28575" cap="flat" cmpd="sng">
            <a:solidFill>
              <a:srgbClr val="993300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grpSp>
        <p:nvGrpSpPr>
          <p:cNvPr id="45065" name="Group 36"/>
          <p:cNvGrpSpPr>
            <a:grpSpLocks/>
          </p:cNvGrpSpPr>
          <p:nvPr/>
        </p:nvGrpSpPr>
        <p:grpSpPr bwMode="auto">
          <a:xfrm>
            <a:off x="7010400" y="1981200"/>
            <a:ext cx="1809750" cy="2489200"/>
            <a:chOff x="4416" y="1248"/>
            <a:chExt cx="1140" cy="1568"/>
          </a:xfrm>
        </p:grpSpPr>
        <p:grpSp>
          <p:nvGrpSpPr>
            <p:cNvPr id="45068" name="Group 37"/>
            <p:cNvGrpSpPr>
              <a:grpSpLocks/>
            </p:cNvGrpSpPr>
            <p:nvPr/>
          </p:nvGrpSpPr>
          <p:grpSpPr bwMode="auto">
            <a:xfrm>
              <a:off x="4416" y="1248"/>
              <a:ext cx="1140" cy="1568"/>
              <a:chOff x="4416" y="1248"/>
              <a:chExt cx="1140" cy="1568"/>
            </a:xfrm>
          </p:grpSpPr>
          <p:sp>
            <p:nvSpPr>
              <p:cNvPr id="45070" name="Freeform 38"/>
              <p:cNvSpPr>
                <a:spLocks/>
              </p:cNvSpPr>
              <p:nvPr/>
            </p:nvSpPr>
            <p:spPr bwMode="auto">
              <a:xfrm>
                <a:off x="4416" y="1461"/>
                <a:ext cx="1086" cy="1355"/>
              </a:xfrm>
              <a:custGeom>
                <a:avLst/>
                <a:gdLst>
                  <a:gd name="T0" fmla="*/ 37 w 1648"/>
                  <a:gd name="T1" fmla="*/ 392 h 2507"/>
                  <a:gd name="T2" fmla="*/ 37 w 1648"/>
                  <a:gd name="T3" fmla="*/ 68 h 2507"/>
                  <a:gd name="T4" fmla="*/ 129 w 1648"/>
                  <a:gd name="T5" fmla="*/ 72 h 2507"/>
                  <a:gd name="T6" fmla="*/ 118 w 1648"/>
                  <a:gd name="T7" fmla="*/ 388 h 2507"/>
                  <a:gd name="T8" fmla="*/ 188 w 1648"/>
                  <a:gd name="T9" fmla="*/ 388 h 2507"/>
                  <a:gd name="T10" fmla="*/ 194 w 1648"/>
                  <a:gd name="T11" fmla="*/ 68 h 2507"/>
                  <a:gd name="T12" fmla="*/ 302 w 1648"/>
                  <a:gd name="T13" fmla="*/ 59 h 2507"/>
                  <a:gd name="T14" fmla="*/ 270 w 1648"/>
                  <a:gd name="T15" fmla="*/ 388 h 2507"/>
                  <a:gd name="T16" fmla="*/ 341 w 1648"/>
                  <a:gd name="T17" fmla="*/ 384 h 2507"/>
                  <a:gd name="T18" fmla="*/ 362 w 1648"/>
                  <a:gd name="T19" fmla="*/ 55 h 2507"/>
                  <a:gd name="T20" fmla="*/ 438 w 1648"/>
                  <a:gd name="T21" fmla="*/ 59 h 2507"/>
                  <a:gd name="T22" fmla="*/ 422 w 1648"/>
                  <a:gd name="T23" fmla="*/ 379 h 2507"/>
                  <a:gd name="T24" fmla="*/ 492 w 1648"/>
                  <a:gd name="T25" fmla="*/ 379 h 2507"/>
                  <a:gd name="T26" fmla="*/ 503 w 1648"/>
                  <a:gd name="T27" fmla="*/ 55 h 2507"/>
                  <a:gd name="T28" fmla="*/ 590 w 1648"/>
                  <a:gd name="T29" fmla="*/ 55 h 2507"/>
                  <a:gd name="T30" fmla="*/ 563 w 1648"/>
                  <a:gd name="T31" fmla="*/ 384 h 2507"/>
                  <a:gd name="T32" fmla="*/ 652 w 1648"/>
                  <a:gd name="T33" fmla="*/ 382 h 2507"/>
                  <a:gd name="T34" fmla="*/ 687 w 1648"/>
                  <a:gd name="T35" fmla="*/ 55 h 2507"/>
                  <a:gd name="T36" fmla="*/ 764 w 1648"/>
                  <a:gd name="T37" fmla="*/ 63 h 2507"/>
                  <a:gd name="T38" fmla="*/ 737 w 1648"/>
                  <a:gd name="T39" fmla="*/ 384 h 2507"/>
                  <a:gd name="T40" fmla="*/ 811 w 1648"/>
                  <a:gd name="T41" fmla="*/ 382 h 2507"/>
                  <a:gd name="T42" fmla="*/ 834 w 1648"/>
                  <a:gd name="T43" fmla="*/ 59 h 2507"/>
                  <a:gd name="T44" fmla="*/ 921 w 1648"/>
                  <a:gd name="T45" fmla="*/ 59 h 2507"/>
                  <a:gd name="T46" fmla="*/ 905 w 1648"/>
                  <a:gd name="T47" fmla="*/ 379 h 2507"/>
                  <a:gd name="T48" fmla="*/ 969 w 1648"/>
                  <a:gd name="T49" fmla="*/ 382 h 2507"/>
                  <a:gd name="T50" fmla="*/ 986 w 1648"/>
                  <a:gd name="T51" fmla="*/ 55 h 2507"/>
                  <a:gd name="T52" fmla="*/ 1073 w 1648"/>
                  <a:gd name="T53" fmla="*/ 72 h 2507"/>
                  <a:gd name="T54" fmla="*/ 1067 w 1648"/>
                  <a:gd name="T55" fmla="*/ 397 h 2507"/>
                  <a:gd name="T56" fmla="*/ 1051 w 1648"/>
                  <a:gd name="T57" fmla="*/ 1086 h 2507"/>
                  <a:gd name="T58" fmla="*/ 937 w 1648"/>
                  <a:gd name="T59" fmla="*/ 1290 h 2507"/>
                  <a:gd name="T60" fmla="*/ 194 w 1648"/>
                  <a:gd name="T61" fmla="*/ 1322 h 2507"/>
                  <a:gd name="T62" fmla="*/ 26 w 1648"/>
                  <a:gd name="T63" fmla="*/ 1091 h 2507"/>
                  <a:gd name="T64" fmla="*/ 37 w 1648"/>
                  <a:gd name="T65" fmla="*/ 392 h 250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648"/>
                  <a:gd name="T100" fmla="*/ 0 h 2507"/>
                  <a:gd name="T101" fmla="*/ 1648 w 1648"/>
                  <a:gd name="T102" fmla="*/ 2507 h 250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648" h="2507">
                    <a:moveTo>
                      <a:pt x="56" y="726"/>
                    </a:moveTo>
                    <a:cubicBezTo>
                      <a:pt x="59" y="411"/>
                      <a:pt x="33" y="225"/>
                      <a:pt x="56" y="126"/>
                    </a:cubicBezTo>
                    <a:cubicBezTo>
                      <a:pt x="79" y="27"/>
                      <a:pt x="176" y="36"/>
                      <a:pt x="196" y="134"/>
                    </a:cubicBezTo>
                    <a:cubicBezTo>
                      <a:pt x="216" y="232"/>
                      <a:pt x="164" y="621"/>
                      <a:pt x="179" y="718"/>
                    </a:cubicBezTo>
                    <a:cubicBezTo>
                      <a:pt x="194" y="815"/>
                      <a:pt x="267" y="817"/>
                      <a:pt x="286" y="718"/>
                    </a:cubicBezTo>
                    <a:cubicBezTo>
                      <a:pt x="305" y="619"/>
                      <a:pt x="266" y="227"/>
                      <a:pt x="295" y="126"/>
                    </a:cubicBezTo>
                    <a:cubicBezTo>
                      <a:pt x="324" y="25"/>
                      <a:pt x="440" y="10"/>
                      <a:pt x="459" y="109"/>
                    </a:cubicBezTo>
                    <a:cubicBezTo>
                      <a:pt x="478" y="208"/>
                      <a:pt x="400" y="618"/>
                      <a:pt x="410" y="718"/>
                    </a:cubicBezTo>
                    <a:cubicBezTo>
                      <a:pt x="420" y="818"/>
                      <a:pt x="494" y="813"/>
                      <a:pt x="517" y="710"/>
                    </a:cubicBezTo>
                    <a:cubicBezTo>
                      <a:pt x="540" y="607"/>
                      <a:pt x="525" y="201"/>
                      <a:pt x="550" y="101"/>
                    </a:cubicBezTo>
                    <a:cubicBezTo>
                      <a:pt x="575" y="1"/>
                      <a:pt x="650" y="9"/>
                      <a:pt x="665" y="109"/>
                    </a:cubicBezTo>
                    <a:cubicBezTo>
                      <a:pt x="680" y="209"/>
                      <a:pt x="626" y="603"/>
                      <a:pt x="640" y="702"/>
                    </a:cubicBezTo>
                    <a:cubicBezTo>
                      <a:pt x="654" y="801"/>
                      <a:pt x="726" y="802"/>
                      <a:pt x="747" y="702"/>
                    </a:cubicBezTo>
                    <a:cubicBezTo>
                      <a:pt x="768" y="602"/>
                      <a:pt x="739" y="201"/>
                      <a:pt x="764" y="101"/>
                    </a:cubicBezTo>
                    <a:cubicBezTo>
                      <a:pt x="789" y="1"/>
                      <a:pt x="880" y="0"/>
                      <a:pt x="895" y="101"/>
                    </a:cubicBezTo>
                    <a:cubicBezTo>
                      <a:pt x="910" y="202"/>
                      <a:pt x="838" y="609"/>
                      <a:pt x="854" y="710"/>
                    </a:cubicBezTo>
                    <a:cubicBezTo>
                      <a:pt x="870" y="811"/>
                      <a:pt x="959" y="808"/>
                      <a:pt x="990" y="707"/>
                    </a:cubicBezTo>
                    <a:cubicBezTo>
                      <a:pt x="1021" y="606"/>
                      <a:pt x="1015" y="199"/>
                      <a:pt x="1043" y="101"/>
                    </a:cubicBezTo>
                    <a:cubicBezTo>
                      <a:pt x="1071" y="3"/>
                      <a:pt x="1147" y="16"/>
                      <a:pt x="1159" y="117"/>
                    </a:cubicBezTo>
                    <a:cubicBezTo>
                      <a:pt x="1171" y="218"/>
                      <a:pt x="1106" y="612"/>
                      <a:pt x="1118" y="710"/>
                    </a:cubicBezTo>
                    <a:cubicBezTo>
                      <a:pt x="1130" y="808"/>
                      <a:pt x="1205" y="807"/>
                      <a:pt x="1230" y="707"/>
                    </a:cubicBezTo>
                    <a:cubicBezTo>
                      <a:pt x="1255" y="607"/>
                      <a:pt x="1238" y="209"/>
                      <a:pt x="1266" y="109"/>
                    </a:cubicBezTo>
                    <a:cubicBezTo>
                      <a:pt x="1294" y="9"/>
                      <a:pt x="1379" y="10"/>
                      <a:pt x="1397" y="109"/>
                    </a:cubicBezTo>
                    <a:cubicBezTo>
                      <a:pt x="1415" y="208"/>
                      <a:pt x="1361" y="602"/>
                      <a:pt x="1373" y="702"/>
                    </a:cubicBezTo>
                    <a:cubicBezTo>
                      <a:pt x="1385" y="802"/>
                      <a:pt x="1450" y="807"/>
                      <a:pt x="1470" y="707"/>
                    </a:cubicBezTo>
                    <a:cubicBezTo>
                      <a:pt x="1490" y="607"/>
                      <a:pt x="1470" y="197"/>
                      <a:pt x="1496" y="101"/>
                    </a:cubicBezTo>
                    <a:cubicBezTo>
                      <a:pt x="1522" y="5"/>
                      <a:pt x="1608" y="29"/>
                      <a:pt x="1628" y="134"/>
                    </a:cubicBezTo>
                    <a:cubicBezTo>
                      <a:pt x="1648" y="239"/>
                      <a:pt x="1624" y="421"/>
                      <a:pt x="1619" y="734"/>
                    </a:cubicBezTo>
                    <a:cubicBezTo>
                      <a:pt x="1614" y="1047"/>
                      <a:pt x="1628" y="1735"/>
                      <a:pt x="1595" y="2010"/>
                    </a:cubicBezTo>
                    <a:cubicBezTo>
                      <a:pt x="1562" y="2285"/>
                      <a:pt x="1639" y="2314"/>
                      <a:pt x="1422" y="2387"/>
                    </a:cubicBezTo>
                    <a:cubicBezTo>
                      <a:pt x="1205" y="2460"/>
                      <a:pt x="525" y="2507"/>
                      <a:pt x="295" y="2446"/>
                    </a:cubicBezTo>
                    <a:cubicBezTo>
                      <a:pt x="65" y="2385"/>
                      <a:pt x="80" y="2305"/>
                      <a:pt x="40" y="2018"/>
                    </a:cubicBezTo>
                    <a:cubicBezTo>
                      <a:pt x="0" y="1731"/>
                      <a:pt x="53" y="1041"/>
                      <a:pt x="56" y="726"/>
                    </a:cubicBezTo>
                    <a:close/>
                  </a:path>
                </a:pathLst>
              </a:custGeom>
              <a:solidFill>
                <a:srgbClr val="EAEAEA"/>
              </a:solidFill>
              <a:ln w="12700" cap="flat" cmpd="sng">
                <a:solidFill>
                  <a:srgbClr val="A28B5C"/>
                </a:solidFill>
                <a:prstDash val="solid"/>
                <a:round/>
                <a:headEnd/>
                <a:tailEnd/>
              </a:ln>
            </p:spPr>
            <p:txBody>
              <a:bodyPr wrap="none" lIns="92075" tIns="46038" rIns="92075" bIns="46038" anchor="ctr"/>
              <a:lstStyle/>
              <a:p>
                <a:endParaRPr lang="en-GB"/>
              </a:p>
            </p:txBody>
          </p:sp>
          <p:sp>
            <p:nvSpPr>
              <p:cNvPr id="45071" name="Oval 39"/>
              <p:cNvSpPr>
                <a:spLocks noChangeArrowheads="1"/>
              </p:cNvSpPr>
              <p:nvPr/>
            </p:nvSpPr>
            <p:spPr bwMode="auto">
              <a:xfrm flipH="1">
                <a:off x="5057" y="1248"/>
                <a:ext cx="62" cy="58"/>
              </a:xfrm>
              <a:prstGeom prst="ellipse">
                <a:avLst/>
              </a:prstGeom>
              <a:solidFill>
                <a:srgbClr val="FFFF00"/>
              </a:solidFill>
              <a:ln w="1270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lIns="92075" tIns="46038" rIns="92075" bIns="46038" anchor="ctr"/>
              <a:lstStyle/>
              <a:p>
                <a:endParaRPr lang="en-US"/>
              </a:p>
            </p:txBody>
          </p:sp>
          <p:sp>
            <p:nvSpPr>
              <p:cNvPr id="45072" name="Oval 40"/>
              <p:cNvSpPr>
                <a:spLocks noChangeArrowheads="1"/>
              </p:cNvSpPr>
              <p:nvPr/>
            </p:nvSpPr>
            <p:spPr bwMode="auto">
              <a:xfrm>
                <a:off x="4752" y="2037"/>
                <a:ext cx="384" cy="528"/>
              </a:xfrm>
              <a:prstGeom prst="ellipse">
                <a:avLst/>
              </a:pr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 anchor="ctr"/>
              <a:lstStyle/>
              <a:p>
                <a:endParaRPr lang="en-US"/>
              </a:p>
            </p:txBody>
          </p:sp>
          <p:sp>
            <p:nvSpPr>
              <p:cNvPr id="45073" name="Oval 41"/>
              <p:cNvSpPr>
                <a:spLocks noChangeArrowheads="1"/>
              </p:cNvSpPr>
              <p:nvPr/>
            </p:nvSpPr>
            <p:spPr bwMode="auto">
              <a:xfrm flipH="1">
                <a:off x="5103" y="1611"/>
                <a:ext cx="100" cy="167"/>
              </a:xfrm>
              <a:prstGeom prst="ellipse">
                <a:avLst/>
              </a:prstGeom>
              <a:solidFill>
                <a:srgbClr val="66FF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 anchor="ctr"/>
              <a:lstStyle/>
              <a:p>
                <a:endParaRPr lang="en-US"/>
              </a:p>
            </p:txBody>
          </p:sp>
          <p:sp>
            <p:nvSpPr>
              <p:cNvPr id="45074" name="Oval 42"/>
              <p:cNvSpPr>
                <a:spLocks noChangeArrowheads="1"/>
              </p:cNvSpPr>
              <p:nvPr/>
            </p:nvSpPr>
            <p:spPr bwMode="auto">
              <a:xfrm flipH="1">
                <a:off x="5380" y="2563"/>
                <a:ext cx="85" cy="186"/>
              </a:xfrm>
              <a:prstGeom prst="ellipse">
                <a:avLst/>
              </a:prstGeom>
              <a:solidFill>
                <a:srgbClr val="33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 anchor="ctr"/>
              <a:lstStyle/>
              <a:p>
                <a:endParaRPr lang="en-US"/>
              </a:p>
            </p:txBody>
          </p:sp>
          <p:sp>
            <p:nvSpPr>
              <p:cNvPr id="45075" name="Line 43"/>
              <p:cNvSpPr>
                <a:spLocks noChangeShapeType="1"/>
              </p:cNvSpPr>
              <p:nvPr/>
            </p:nvSpPr>
            <p:spPr bwMode="auto">
              <a:xfrm>
                <a:off x="5167" y="1792"/>
                <a:ext cx="389" cy="945"/>
              </a:xfrm>
              <a:prstGeom prst="line">
                <a:avLst/>
              </a:prstGeom>
              <a:noFill/>
              <a:ln w="28575">
                <a:solidFill>
                  <a:srgbClr val="FFCC00"/>
                </a:solidFill>
                <a:round/>
                <a:headEnd/>
                <a:tailEnd type="stealth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5076" name="Oval 44"/>
              <p:cNvSpPr>
                <a:spLocks noChangeArrowheads="1"/>
              </p:cNvSpPr>
              <p:nvPr/>
            </p:nvSpPr>
            <p:spPr bwMode="auto">
              <a:xfrm flipH="1">
                <a:off x="4468" y="2188"/>
                <a:ext cx="62" cy="58"/>
              </a:xfrm>
              <a:prstGeom prst="ellipse">
                <a:avLst/>
              </a:prstGeom>
              <a:solidFill>
                <a:srgbClr val="FFFF00"/>
              </a:solidFill>
              <a:ln w="1270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lIns="92075" tIns="46038" rIns="92075" bIns="46038" anchor="ctr"/>
              <a:lstStyle/>
              <a:p>
                <a:endParaRPr lang="en-US"/>
              </a:p>
            </p:txBody>
          </p:sp>
          <p:sp>
            <p:nvSpPr>
              <p:cNvPr id="45077" name="Oval 45"/>
              <p:cNvSpPr>
                <a:spLocks noChangeArrowheads="1"/>
              </p:cNvSpPr>
              <p:nvPr/>
            </p:nvSpPr>
            <p:spPr bwMode="auto">
              <a:xfrm flipH="1">
                <a:off x="5057" y="1429"/>
                <a:ext cx="62" cy="58"/>
              </a:xfrm>
              <a:prstGeom prst="ellipse">
                <a:avLst/>
              </a:prstGeom>
              <a:solidFill>
                <a:srgbClr val="FFFF00"/>
              </a:solidFill>
              <a:ln w="1270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lIns="92075" tIns="46038" rIns="92075" bIns="46038" anchor="ctr"/>
              <a:lstStyle/>
              <a:p>
                <a:endParaRPr lang="en-US"/>
              </a:p>
            </p:txBody>
          </p:sp>
          <p:sp>
            <p:nvSpPr>
              <p:cNvPr id="45078" name="Oval 46"/>
              <p:cNvSpPr>
                <a:spLocks noChangeArrowheads="1"/>
              </p:cNvSpPr>
              <p:nvPr/>
            </p:nvSpPr>
            <p:spPr bwMode="auto">
              <a:xfrm flipH="1">
                <a:off x="5120" y="1637"/>
                <a:ext cx="62" cy="58"/>
              </a:xfrm>
              <a:prstGeom prst="ellipse">
                <a:avLst/>
              </a:prstGeom>
              <a:solidFill>
                <a:srgbClr val="FFFF00"/>
              </a:solidFill>
              <a:ln w="1270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lIns="92075" tIns="46038" rIns="92075" bIns="46038" anchor="ctr"/>
              <a:lstStyle/>
              <a:p>
                <a:endParaRPr lang="en-US"/>
              </a:p>
            </p:txBody>
          </p:sp>
          <p:sp>
            <p:nvSpPr>
              <p:cNvPr id="45079" name="Oval 47"/>
              <p:cNvSpPr>
                <a:spLocks noChangeArrowheads="1"/>
              </p:cNvSpPr>
              <p:nvPr/>
            </p:nvSpPr>
            <p:spPr bwMode="auto">
              <a:xfrm flipH="1">
                <a:off x="5420" y="2518"/>
                <a:ext cx="62" cy="58"/>
              </a:xfrm>
              <a:prstGeom prst="ellipse">
                <a:avLst/>
              </a:prstGeom>
              <a:solidFill>
                <a:srgbClr val="FFFF00"/>
              </a:solidFill>
              <a:ln w="1270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lIns="92075" tIns="46038" rIns="92075" bIns="46038" anchor="ctr"/>
              <a:lstStyle/>
              <a:p>
                <a:endParaRPr lang="en-US"/>
              </a:p>
            </p:txBody>
          </p:sp>
          <p:grpSp>
            <p:nvGrpSpPr>
              <p:cNvPr id="45080" name="Group 48"/>
              <p:cNvGrpSpPr>
                <a:grpSpLocks/>
              </p:cNvGrpSpPr>
              <p:nvPr/>
            </p:nvGrpSpPr>
            <p:grpSpPr bwMode="auto">
              <a:xfrm>
                <a:off x="5162" y="2200"/>
                <a:ext cx="213" cy="85"/>
                <a:chOff x="5088" y="3312"/>
                <a:chExt cx="213" cy="85"/>
              </a:xfrm>
            </p:grpSpPr>
            <p:sp>
              <p:nvSpPr>
                <p:cNvPr id="45082" name="Oval 49"/>
                <p:cNvSpPr>
                  <a:spLocks noChangeArrowheads="1"/>
                </p:cNvSpPr>
                <p:nvPr/>
              </p:nvSpPr>
              <p:spPr bwMode="auto">
                <a:xfrm flipH="1">
                  <a:off x="5088" y="3312"/>
                  <a:ext cx="145" cy="77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lIns="92075" tIns="46038" rIns="92075" bIns="46038" anchor="ctr"/>
                <a:lstStyle/>
                <a:p>
                  <a:endParaRPr lang="en-US"/>
                </a:p>
              </p:txBody>
            </p:sp>
            <p:sp>
              <p:nvSpPr>
                <p:cNvPr id="45083" name="Oval 50"/>
                <p:cNvSpPr>
                  <a:spLocks noChangeArrowheads="1"/>
                </p:cNvSpPr>
                <p:nvPr/>
              </p:nvSpPr>
              <p:spPr bwMode="auto">
                <a:xfrm flipH="1">
                  <a:off x="5239" y="3339"/>
                  <a:ext cx="62" cy="58"/>
                </a:xfrm>
                <a:prstGeom prst="ellipse">
                  <a:avLst/>
                </a:prstGeom>
                <a:solidFill>
                  <a:srgbClr val="FFFF00"/>
                </a:solidFill>
                <a:ln w="12700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 wrap="none" lIns="92075" tIns="46038" rIns="92075" bIns="46038" anchor="ctr"/>
                <a:lstStyle/>
                <a:p>
                  <a:endParaRPr lang="en-US"/>
                </a:p>
              </p:txBody>
            </p:sp>
          </p:grpSp>
          <p:sp>
            <p:nvSpPr>
              <p:cNvPr id="45081" name="Text Box 51"/>
              <p:cNvSpPr txBox="1">
                <a:spLocks noChangeArrowheads="1"/>
              </p:cNvSpPr>
              <p:nvPr/>
            </p:nvSpPr>
            <p:spPr bwMode="auto">
              <a:xfrm>
                <a:off x="4468" y="2245"/>
                <a:ext cx="240" cy="1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8000" tIns="18000" rIns="18000" bIns="18000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r>
                  <a:rPr lang="en-GB" sz="1200">
                    <a:latin typeface="Arial" charset="0"/>
                  </a:rPr>
                  <a:t>FXR</a:t>
                </a:r>
              </a:p>
            </p:txBody>
          </p:sp>
        </p:grpSp>
        <p:sp>
          <p:nvSpPr>
            <p:cNvPr id="45069" name="Text Box 52"/>
            <p:cNvSpPr txBox="1">
              <a:spLocks noChangeArrowheads="1"/>
            </p:cNvSpPr>
            <p:nvPr/>
          </p:nvSpPr>
          <p:spPr bwMode="auto">
            <a:xfrm>
              <a:off x="4560" y="2553"/>
              <a:ext cx="384" cy="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8000" tIns="18000" rIns="18000" bIns="18000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r>
                <a:rPr lang="en-GB" sz="1200" b="1">
                  <a:solidFill>
                    <a:schemeClr val="accent1"/>
                  </a:solidFill>
                  <a:latin typeface="Arial" charset="0"/>
                </a:rPr>
                <a:t>FGF19</a:t>
              </a:r>
            </a:p>
          </p:txBody>
        </p:sp>
      </p:grpSp>
      <p:sp>
        <p:nvSpPr>
          <p:cNvPr id="45066" name="Line 53"/>
          <p:cNvSpPr>
            <a:spLocks noChangeShapeType="1"/>
          </p:cNvSpPr>
          <p:nvPr/>
        </p:nvSpPr>
        <p:spPr bwMode="auto">
          <a:xfrm>
            <a:off x="7315200" y="3813175"/>
            <a:ext cx="15875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5067" name="Rectangle 54"/>
          <p:cNvSpPr>
            <a:spLocks noChangeArrowheads="1"/>
          </p:cNvSpPr>
          <p:nvPr/>
        </p:nvSpPr>
        <p:spPr bwMode="auto">
          <a:xfrm>
            <a:off x="3200400" y="5486400"/>
            <a:ext cx="4648200" cy="857250"/>
          </a:xfrm>
          <a:prstGeom prst="rect">
            <a:avLst/>
          </a:prstGeom>
          <a:solidFill>
            <a:srgbClr val="FFFFFF"/>
          </a:solidFill>
          <a:ln w="31750">
            <a:solidFill>
              <a:schemeClr val="bg2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l">
              <a:buClr>
                <a:srgbClr val="FF33CC"/>
              </a:buClr>
              <a:buSzPct val="100000"/>
              <a:buFont typeface="Wingdings" pitchFamily="2" charset="2"/>
              <a:buNone/>
            </a:pPr>
            <a:r>
              <a:rPr lang="en-GB" sz="1600">
                <a:latin typeface="Arial" charset="0"/>
                <a:cs typeface="Times New Roman" pitchFamily="18" charset="0"/>
              </a:rPr>
              <a:t>FGF19 in humans</a:t>
            </a:r>
          </a:p>
          <a:p>
            <a:pPr algn="l">
              <a:buClr>
                <a:srgbClr val="FF33CC"/>
              </a:buClr>
              <a:buSzPct val="100000"/>
              <a:buFont typeface="Wingdings" pitchFamily="2" charset="2"/>
              <a:buNone/>
            </a:pPr>
            <a:r>
              <a:rPr lang="en-GB" sz="1600">
                <a:latin typeface="Arial" charset="0"/>
                <a:cs typeface="Times New Roman" pitchFamily="18" charset="0"/>
              </a:rPr>
              <a:t>FGF15 in mice</a:t>
            </a:r>
          </a:p>
          <a:p>
            <a:pPr algn="l">
              <a:buClr>
                <a:srgbClr val="FF33CC"/>
              </a:buClr>
              <a:buSzPct val="100000"/>
              <a:buFont typeface="Wingdings" pitchFamily="2" charset="2"/>
              <a:buNone/>
            </a:pPr>
            <a:r>
              <a:rPr lang="en-GB" sz="1600">
                <a:latin typeface="Arial" charset="0"/>
                <a:cs typeface="Times New Roman" pitchFamily="18" charset="0"/>
              </a:rPr>
              <a:t>		</a:t>
            </a:r>
            <a:r>
              <a:rPr lang="en-GB" sz="1400" i="1">
                <a:solidFill>
                  <a:srgbClr val="330099"/>
                </a:solidFill>
                <a:latin typeface="Arial" charset="0"/>
                <a:cs typeface="Times New Roman" pitchFamily="18" charset="0"/>
              </a:rPr>
              <a:t>Inagaki et al. Cell Metab 2005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FGF19 &amp; Bile Acid Reabsorption - Normal</a:t>
            </a:r>
          </a:p>
        </p:txBody>
      </p:sp>
      <p:grpSp>
        <p:nvGrpSpPr>
          <p:cNvPr id="46083" name="Group 3"/>
          <p:cNvGrpSpPr>
            <a:grpSpLocks/>
          </p:cNvGrpSpPr>
          <p:nvPr/>
        </p:nvGrpSpPr>
        <p:grpSpPr bwMode="auto">
          <a:xfrm>
            <a:off x="2708275" y="1616075"/>
            <a:ext cx="4019550" cy="4351338"/>
            <a:chOff x="850" y="1002"/>
            <a:chExt cx="2532" cy="2741"/>
          </a:xfrm>
        </p:grpSpPr>
        <p:grpSp>
          <p:nvGrpSpPr>
            <p:cNvPr id="46085" name="Group 4"/>
            <p:cNvGrpSpPr>
              <a:grpSpLocks/>
            </p:cNvGrpSpPr>
            <p:nvPr/>
          </p:nvGrpSpPr>
          <p:grpSpPr bwMode="auto">
            <a:xfrm>
              <a:off x="850" y="1002"/>
              <a:ext cx="2532" cy="2741"/>
              <a:chOff x="850" y="1002"/>
              <a:chExt cx="2532" cy="2741"/>
            </a:xfrm>
          </p:grpSpPr>
          <p:grpSp>
            <p:nvGrpSpPr>
              <p:cNvPr id="46087" name="Group 5"/>
              <p:cNvGrpSpPr>
                <a:grpSpLocks/>
              </p:cNvGrpSpPr>
              <p:nvPr/>
            </p:nvGrpSpPr>
            <p:grpSpPr bwMode="auto">
              <a:xfrm>
                <a:off x="850" y="1002"/>
                <a:ext cx="2532" cy="2741"/>
                <a:chOff x="850" y="1002"/>
                <a:chExt cx="2532" cy="2741"/>
              </a:xfrm>
            </p:grpSpPr>
            <p:grpSp>
              <p:nvGrpSpPr>
                <p:cNvPr id="46091" name="Group 6"/>
                <p:cNvGrpSpPr>
                  <a:grpSpLocks/>
                </p:cNvGrpSpPr>
                <p:nvPr/>
              </p:nvGrpSpPr>
              <p:grpSpPr bwMode="auto">
                <a:xfrm>
                  <a:off x="850" y="1002"/>
                  <a:ext cx="2532" cy="2741"/>
                  <a:chOff x="850" y="1002"/>
                  <a:chExt cx="2532" cy="2741"/>
                </a:xfrm>
              </p:grpSpPr>
              <p:grpSp>
                <p:nvGrpSpPr>
                  <p:cNvPr id="46097" name="Group 7"/>
                  <p:cNvGrpSpPr>
                    <a:grpSpLocks/>
                  </p:cNvGrpSpPr>
                  <p:nvPr/>
                </p:nvGrpSpPr>
                <p:grpSpPr bwMode="auto">
                  <a:xfrm>
                    <a:off x="850" y="1002"/>
                    <a:ext cx="2374" cy="2465"/>
                    <a:chOff x="850" y="1002"/>
                    <a:chExt cx="2374" cy="2465"/>
                  </a:xfrm>
                </p:grpSpPr>
                <p:sp>
                  <p:nvSpPr>
                    <p:cNvPr id="46120" name="Freeform 8"/>
                    <p:cNvSpPr>
                      <a:spLocks/>
                    </p:cNvSpPr>
                    <p:nvPr/>
                  </p:nvSpPr>
                  <p:spPr bwMode="auto">
                    <a:xfrm>
                      <a:off x="850" y="2333"/>
                      <a:ext cx="860" cy="1134"/>
                    </a:xfrm>
                    <a:custGeom>
                      <a:avLst/>
                      <a:gdLst>
                        <a:gd name="T0" fmla="*/ 783 w 356"/>
                        <a:gd name="T1" fmla="*/ 830 h 1176"/>
                        <a:gd name="T2" fmla="*/ 860 w 356"/>
                        <a:gd name="T3" fmla="*/ 972 h 1176"/>
                        <a:gd name="T4" fmla="*/ 756 w 356"/>
                        <a:gd name="T5" fmla="*/ 1065 h 1176"/>
                        <a:gd name="T6" fmla="*/ 447 w 356"/>
                        <a:gd name="T7" fmla="*/ 1065 h 1176"/>
                        <a:gd name="T8" fmla="*/ 94 w 356"/>
                        <a:gd name="T9" fmla="*/ 1018 h 1176"/>
                        <a:gd name="T10" fmla="*/ 34 w 356"/>
                        <a:gd name="T11" fmla="*/ 370 h 1176"/>
                        <a:gd name="T12" fmla="*/ 34 w 356"/>
                        <a:gd name="T13" fmla="*/ 46 h 1176"/>
                        <a:gd name="T14" fmla="*/ 239 w 356"/>
                        <a:gd name="T15" fmla="*/ 93 h 1176"/>
                        <a:gd name="T16" fmla="*/ 447 w 356"/>
                        <a:gd name="T17" fmla="*/ 93 h 1176"/>
                        <a:gd name="T18" fmla="*/ 652 w 356"/>
                        <a:gd name="T19" fmla="*/ 93 h 1176"/>
                        <a:gd name="T20" fmla="*/ 640 w 356"/>
                        <a:gd name="T21" fmla="*/ 370 h 1176"/>
                        <a:gd name="T22" fmla="*/ 754 w 356"/>
                        <a:gd name="T23" fmla="*/ 680 h 117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w 356"/>
                        <a:gd name="T37" fmla="*/ 0 h 1176"/>
                        <a:gd name="T38" fmla="*/ 356 w 356"/>
                        <a:gd name="T39" fmla="*/ 1176 h 117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T36" t="T37" r="T38" b="T39"/>
                      <a:pathLst>
                        <a:path w="356" h="1176">
                          <a:moveTo>
                            <a:pt x="324" y="861"/>
                          </a:moveTo>
                          <a:cubicBezTo>
                            <a:pt x="318" y="924"/>
                            <a:pt x="327" y="948"/>
                            <a:pt x="356" y="1008"/>
                          </a:cubicBezTo>
                          <a:cubicBezTo>
                            <a:pt x="354" y="1048"/>
                            <a:pt x="341" y="1088"/>
                            <a:pt x="313" y="1104"/>
                          </a:cubicBezTo>
                          <a:cubicBezTo>
                            <a:pt x="284" y="1120"/>
                            <a:pt x="231" y="1112"/>
                            <a:pt x="185" y="1104"/>
                          </a:cubicBezTo>
                          <a:cubicBezTo>
                            <a:pt x="139" y="1096"/>
                            <a:pt x="68" y="1176"/>
                            <a:pt x="39" y="1056"/>
                          </a:cubicBezTo>
                          <a:cubicBezTo>
                            <a:pt x="10" y="936"/>
                            <a:pt x="18" y="552"/>
                            <a:pt x="14" y="384"/>
                          </a:cubicBezTo>
                          <a:cubicBezTo>
                            <a:pt x="10" y="216"/>
                            <a:pt x="0" y="96"/>
                            <a:pt x="14" y="48"/>
                          </a:cubicBezTo>
                          <a:cubicBezTo>
                            <a:pt x="28" y="0"/>
                            <a:pt x="71" y="88"/>
                            <a:pt x="99" y="96"/>
                          </a:cubicBezTo>
                          <a:cubicBezTo>
                            <a:pt x="127" y="104"/>
                            <a:pt x="157" y="96"/>
                            <a:pt x="185" y="96"/>
                          </a:cubicBezTo>
                          <a:cubicBezTo>
                            <a:pt x="213" y="96"/>
                            <a:pt x="257" y="48"/>
                            <a:pt x="270" y="96"/>
                          </a:cubicBezTo>
                          <a:cubicBezTo>
                            <a:pt x="283" y="144"/>
                            <a:pt x="258" y="283"/>
                            <a:pt x="265" y="384"/>
                          </a:cubicBezTo>
                          <a:cubicBezTo>
                            <a:pt x="272" y="485"/>
                            <a:pt x="280" y="651"/>
                            <a:pt x="312" y="705"/>
                          </a:cubicBezTo>
                        </a:path>
                      </a:pathLst>
                    </a:custGeom>
                    <a:solidFill>
                      <a:srgbClr val="DDDDDD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12700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lIns="92075" tIns="46038" rIns="92075" bIns="46038" anchor="ctr"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46121" name="Freeform 9"/>
                    <p:cNvSpPr>
                      <a:spLocks/>
                    </p:cNvSpPr>
                    <p:nvPr/>
                  </p:nvSpPr>
                  <p:spPr bwMode="auto">
                    <a:xfrm>
                      <a:off x="1022" y="1002"/>
                      <a:ext cx="2202" cy="2365"/>
                    </a:xfrm>
                    <a:custGeom>
                      <a:avLst/>
                      <a:gdLst>
                        <a:gd name="T0" fmla="*/ 1204 w 1618"/>
                        <a:gd name="T1" fmla="*/ 778 h 1702"/>
                        <a:gd name="T2" fmla="*/ 1066 w 1618"/>
                        <a:gd name="T3" fmla="*/ 1084 h 1702"/>
                        <a:gd name="T4" fmla="*/ 1375 w 1618"/>
                        <a:gd name="T5" fmla="*/ 1256 h 1702"/>
                        <a:gd name="T6" fmla="*/ 2010 w 1618"/>
                        <a:gd name="T7" fmla="*/ 1205 h 1702"/>
                        <a:gd name="T8" fmla="*/ 2048 w 1618"/>
                        <a:gd name="T9" fmla="*/ 1444 h 1702"/>
                        <a:gd name="T10" fmla="*/ 1334 w 1618"/>
                        <a:gd name="T11" fmla="*/ 1473 h 1702"/>
                        <a:gd name="T12" fmla="*/ 1055 w 1618"/>
                        <a:gd name="T13" fmla="*/ 1588 h 1702"/>
                        <a:gd name="T14" fmla="*/ 1414 w 1618"/>
                        <a:gd name="T15" fmla="*/ 1717 h 1702"/>
                        <a:gd name="T16" fmla="*/ 2048 w 1618"/>
                        <a:gd name="T17" fmla="*/ 1683 h 1702"/>
                        <a:gd name="T18" fmla="*/ 2129 w 1618"/>
                        <a:gd name="T19" fmla="*/ 1981 h 1702"/>
                        <a:gd name="T20" fmla="*/ 1637 w 1618"/>
                        <a:gd name="T21" fmla="*/ 2082 h 1702"/>
                        <a:gd name="T22" fmla="*/ 931 w 1618"/>
                        <a:gd name="T23" fmla="*/ 2157 h 1702"/>
                        <a:gd name="T24" fmla="*/ 691 w 1618"/>
                        <a:gd name="T25" fmla="*/ 2183 h 1702"/>
                        <a:gd name="T26" fmla="*/ 557 w 1618"/>
                        <a:gd name="T27" fmla="*/ 2183 h 1702"/>
                        <a:gd name="T28" fmla="*/ 60 w 1618"/>
                        <a:gd name="T29" fmla="*/ 2321 h 1702"/>
                        <a:gd name="T30" fmla="*/ 418 w 1618"/>
                        <a:gd name="T31" fmla="*/ 2023 h 1702"/>
                        <a:gd name="T32" fmla="*/ 588 w 1618"/>
                        <a:gd name="T33" fmla="*/ 2013 h 1702"/>
                        <a:gd name="T34" fmla="*/ 740 w 1618"/>
                        <a:gd name="T35" fmla="*/ 2029 h 1702"/>
                        <a:gd name="T36" fmla="*/ 1278 w 1618"/>
                        <a:gd name="T37" fmla="*/ 1997 h 1702"/>
                        <a:gd name="T38" fmla="*/ 1937 w 1618"/>
                        <a:gd name="T39" fmla="*/ 1922 h 1702"/>
                        <a:gd name="T40" fmla="*/ 1976 w 1618"/>
                        <a:gd name="T41" fmla="*/ 1755 h 1702"/>
                        <a:gd name="T42" fmla="*/ 1419 w 1618"/>
                        <a:gd name="T43" fmla="*/ 1802 h 1702"/>
                        <a:gd name="T44" fmla="*/ 979 w 1618"/>
                        <a:gd name="T45" fmla="*/ 1630 h 1702"/>
                        <a:gd name="T46" fmla="*/ 1237 w 1618"/>
                        <a:gd name="T47" fmla="*/ 1392 h 1702"/>
                        <a:gd name="T48" fmla="*/ 1984 w 1618"/>
                        <a:gd name="T49" fmla="*/ 1385 h 1702"/>
                        <a:gd name="T50" fmla="*/ 1968 w 1618"/>
                        <a:gd name="T51" fmla="*/ 1301 h 1702"/>
                        <a:gd name="T52" fmla="*/ 1377 w 1618"/>
                        <a:gd name="T53" fmla="*/ 1369 h 1702"/>
                        <a:gd name="T54" fmla="*/ 965 w 1618"/>
                        <a:gd name="T55" fmla="*/ 1124 h 1702"/>
                        <a:gd name="T56" fmla="*/ 1188 w 1618"/>
                        <a:gd name="T57" fmla="*/ 646 h 1702"/>
                        <a:gd name="T58" fmla="*/ 1151 w 1618"/>
                        <a:gd name="T59" fmla="*/ 7 h 1702"/>
                        <a:gd name="T60" fmla="*/ 1301 w 1618"/>
                        <a:gd name="T61" fmla="*/ 327 h 1702"/>
                        <a:gd name="T62" fmla="*/ 1600 w 1618"/>
                        <a:gd name="T63" fmla="*/ 406 h 1702"/>
                        <a:gd name="T64" fmla="*/ 1391 w 1618"/>
                        <a:gd name="T65" fmla="*/ 800 h 1702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w 1618"/>
                        <a:gd name="T100" fmla="*/ 0 h 1702"/>
                        <a:gd name="T101" fmla="*/ 1618 w 1618"/>
                        <a:gd name="T102" fmla="*/ 1702 h 1702"/>
                      </a:gdLst>
                      <a:ahLst/>
                      <a:cxnLst>
                        <a:cxn ang="T66">
                          <a:pos x="T0" y="T1"/>
                        </a:cxn>
                        <a:cxn ang="T67">
                          <a:pos x="T2" y="T3"/>
                        </a:cxn>
                        <a:cxn ang="T68">
                          <a:pos x="T4" y="T5"/>
                        </a:cxn>
                        <a:cxn ang="T69">
                          <a:pos x="T6" y="T7"/>
                        </a:cxn>
                        <a:cxn ang="T70">
                          <a:pos x="T8" y="T9"/>
                        </a:cxn>
                        <a:cxn ang="T71">
                          <a:pos x="T10" y="T11"/>
                        </a:cxn>
                        <a:cxn ang="T72">
                          <a:pos x="T12" y="T13"/>
                        </a:cxn>
                        <a:cxn ang="T73">
                          <a:pos x="T14" y="T15"/>
                        </a:cxn>
                        <a:cxn ang="T74">
                          <a:pos x="T16" y="T17"/>
                        </a:cxn>
                        <a:cxn ang="T75">
                          <a:pos x="T18" y="T19"/>
                        </a:cxn>
                        <a:cxn ang="T76">
                          <a:pos x="T20" y="T21"/>
                        </a:cxn>
                        <a:cxn ang="T77">
                          <a:pos x="T22" y="T23"/>
                        </a:cxn>
                        <a:cxn ang="T78">
                          <a:pos x="T24" y="T25"/>
                        </a:cxn>
                        <a:cxn ang="T79">
                          <a:pos x="T26" y="T27"/>
                        </a:cxn>
                        <a:cxn ang="T80">
                          <a:pos x="T28" y="T29"/>
                        </a:cxn>
                        <a:cxn ang="T81">
                          <a:pos x="T30" y="T31"/>
                        </a:cxn>
                        <a:cxn ang="T82">
                          <a:pos x="T32" y="T33"/>
                        </a:cxn>
                        <a:cxn ang="T83">
                          <a:pos x="T34" y="T35"/>
                        </a:cxn>
                        <a:cxn ang="T84">
                          <a:pos x="T36" y="T37"/>
                        </a:cxn>
                        <a:cxn ang="T85">
                          <a:pos x="T38" y="T39"/>
                        </a:cxn>
                        <a:cxn ang="T86">
                          <a:pos x="T40" y="T41"/>
                        </a:cxn>
                        <a:cxn ang="T87">
                          <a:pos x="T42" y="T43"/>
                        </a:cxn>
                        <a:cxn ang="T88">
                          <a:pos x="T44" y="T45"/>
                        </a:cxn>
                        <a:cxn ang="T89">
                          <a:pos x="T46" y="T47"/>
                        </a:cxn>
                        <a:cxn ang="T90">
                          <a:pos x="T48" y="T49"/>
                        </a:cxn>
                        <a:cxn ang="T91">
                          <a:pos x="T50" y="T51"/>
                        </a:cxn>
                        <a:cxn ang="T92">
                          <a:pos x="T52" y="T53"/>
                        </a:cxn>
                        <a:cxn ang="T93">
                          <a:pos x="T54" y="T55"/>
                        </a:cxn>
                        <a:cxn ang="T94">
                          <a:pos x="T56" y="T57"/>
                        </a:cxn>
                        <a:cxn ang="T95">
                          <a:pos x="T58" y="T59"/>
                        </a:cxn>
                        <a:cxn ang="T96">
                          <a:pos x="T60" y="T61"/>
                        </a:cxn>
                        <a:cxn ang="T97">
                          <a:pos x="T62" y="T63"/>
                        </a:cxn>
                        <a:cxn ang="T98">
                          <a:pos x="T64" y="T65"/>
                        </a:cxn>
                      </a:cxnLst>
                      <a:rect l="T99" t="T100" r="T101" b="T102"/>
                      <a:pathLst>
                        <a:path w="1618" h="1702">
                          <a:moveTo>
                            <a:pt x="1022" y="576"/>
                          </a:moveTo>
                          <a:cubicBezTo>
                            <a:pt x="975" y="594"/>
                            <a:pt x="920" y="545"/>
                            <a:pt x="885" y="560"/>
                          </a:cubicBezTo>
                          <a:cubicBezTo>
                            <a:pt x="850" y="574"/>
                            <a:pt x="825" y="626"/>
                            <a:pt x="808" y="662"/>
                          </a:cubicBezTo>
                          <a:cubicBezTo>
                            <a:pt x="791" y="698"/>
                            <a:pt x="778" y="745"/>
                            <a:pt x="783" y="780"/>
                          </a:cubicBezTo>
                          <a:cubicBezTo>
                            <a:pt x="787" y="816"/>
                            <a:pt x="799" y="855"/>
                            <a:pt x="837" y="875"/>
                          </a:cubicBezTo>
                          <a:cubicBezTo>
                            <a:pt x="875" y="896"/>
                            <a:pt x="945" y="901"/>
                            <a:pt x="1010" y="904"/>
                          </a:cubicBezTo>
                          <a:cubicBezTo>
                            <a:pt x="1076" y="907"/>
                            <a:pt x="1152" y="901"/>
                            <a:pt x="1230" y="895"/>
                          </a:cubicBezTo>
                          <a:cubicBezTo>
                            <a:pt x="1308" y="889"/>
                            <a:pt x="1423" y="857"/>
                            <a:pt x="1477" y="867"/>
                          </a:cubicBezTo>
                          <a:cubicBezTo>
                            <a:pt x="1532" y="876"/>
                            <a:pt x="1555" y="924"/>
                            <a:pt x="1559" y="953"/>
                          </a:cubicBezTo>
                          <a:cubicBezTo>
                            <a:pt x="1564" y="981"/>
                            <a:pt x="1555" y="1020"/>
                            <a:pt x="1505" y="1039"/>
                          </a:cubicBezTo>
                          <a:cubicBezTo>
                            <a:pt x="1454" y="1058"/>
                            <a:pt x="1345" y="1064"/>
                            <a:pt x="1258" y="1067"/>
                          </a:cubicBezTo>
                          <a:cubicBezTo>
                            <a:pt x="1170" y="1071"/>
                            <a:pt x="1053" y="1062"/>
                            <a:pt x="980" y="1060"/>
                          </a:cubicBezTo>
                          <a:cubicBezTo>
                            <a:pt x="893" y="1057"/>
                            <a:pt x="843" y="1060"/>
                            <a:pt x="796" y="1073"/>
                          </a:cubicBezTo>
                          <a:cubicBezTo>
                            <a:pt x="771" y="1105"/>
                            <a:pt x="779" y="1105"/>
                            <a:pt x="775" y="1143"/>
                          </a:cubicBezTo>
                          <a:cubicBezTo>
                            <a:pt x="779" y="1166"/>
                            <a:pt x="783" y="1195"/>
                            <a:pt x="827" y="1211"/>
                          </a:cubicBezTo>
                          <a:cubicBezTo>
                            <a:pt x="871" y="1227"/>
                            <a:pt x="967" y="1236"/>
                            <a:pt x="1039" y="1236"/>
                          </a:cubicBezTo>
                          <a:cubicBezTo>
                            <a:pt x="1111" y="1236"/>
                            <a:pt x="1180" y="1215"/>
                            <a:pt x="1258" y="1211"/>
                          </a:cubicBezTo>
                          <a:cubicBezTo>
                            <a:pt x="1336" y="1207"/>
                            <a:pt x="1446" y="1194"/>
                            <a:pt x="1505" y="1211"/>
                          </a:cubicBezTo>
                          <a:cubicBezTo>
                            <a:pt x="1563" y="1228"/>
                            <a:pt x="1599" y="1261"/>
                            <a:pt x="1608" y="1311"/>
                          </a:cubicBezTo>
                          <a:cubicBezTo>
                            <a:pt x="1618" y="1347"/>
                            <a:pt x="1597" y="1398"/>
                            <a:pt x="1564" y="1426"/>
                          </a:cubicBezTo>
                          <a:cubicBezTo>
                            <a:pt x="1523" y="1450"/>
                            <a:pt x="1482" y="1457"/>
                            <a:pt x="1423" y="1469"/>
                          </a:cubicBezTo>
                          <a:cubicBezTo>
                            <a:pt x="1363" y="1481"/>
                            <a:pt x="1280" y="1488"/>
                            <a:pt x="1203" y="1498"/>
                          </a:cubicBezTo>
                          <a:cubicBezTo>
                            <a:pt x="1125" y="1508"/>
                            <a:pt x="1042" y="1518"/>
                            <a:pt x="956" y="1527"/>
                          </a:cubicBezTo>
                          <a:cubicBezTo>
                            <a:pt x="870" y="1536"/>
                            <a:pt x="752" y="1548"/>
                            <a:pt x="684" y="1552"/>
                          </a:cubicBezTo>
                          <a:cubicBezTo>
                            <a:pt x="618" y="1545"/>
                            <a:pt x="588" y="1543"/>
                            <a:pt x="551" y="1554"/>
                          </a:cubicBezTo>
                          <a:cubicBezTo>
                            <a:pt x="547" y="1591"/>
                            <a:pt x="489" y="1535"/>
                            <a:pt x="508" y="1571"/>
                          </a:cubicBezTo>
                          <a:cubicBezTo>
                            <a:pt x="507" y="1594"/>
                            <a:pt x="470" y="1558"/>
                            <a:pt x="454" y="1558"/>
                          </a:cubicBezTo>
                          <a:cubicBezTo>
                            <a:pt x="438" y="1558"/>
                            <a:pt x="443" y="1564"/>
                            <a:pt x="409" y="1571"/>
                          </a:cubicBezTo>
                          <a:cubicBezTo>
                            <a:pt x="375" y="1578"/>
                            <a:pt x="310" y="1584"/>
                            <a:pt x="249" y="1600"/>
                          </a:cubicBezTo>
                          <a:cubicBezTo>
                            <a:pt x="188" y="1616"/>
                            <a:pt x="78" y="1702"/>
                            <a:pt x="44" y="1670"/>
                          </a:cubicBezTo>
                          <a:cubicBezTo>
                            <a:pt x="10" y="1638"/>
                            <a:pt x="0" y="1444"/>
                            <a:pt x="44" y="1408"/>
                          </a:cubicBezTo>
                          <a:cubicBezTo>
                            <a:pt x="88" y="1372"/>
                            <a:pt x="252" y="1448"/>
                            <a:pt x="307" y="1456"/>
                          </a:cubicBezTo>
                          <a:cubicBezTo>
                            <a:pt x="362" y="1464"/>
                            <a:pt x="356" y="1457"/>
                            <a:pt x="377" y="1456"/>
                          </a:cubicBezTo>
                          <a:cubicBezTo>
                            <a:pt x="398" y="1455"/>
                            <a:pt x="411" y="1450"/>
                            <a:pt x="432" y="1449"/>
                          </a:cubicBezTo>
                          <a:cubicBezTo>
                            <a:pt x="453" y="1448"/>
                            <a:pt x="483" y="1450"/>
                            <a:pt x="502" y="1452"/>
                          </a:cubicBezTo>
                          <a:cubicBezTo>
                            <a:pt x="521" y="1454"/>
                            <a:pt x="521" y="1458"/>
                            <a:pt x="544" y="1460"/>
                          </a:cubicBezTo>
                          <a:cubicBezTo>
                            <a:pt x="573" y="1455"/>
                            <a:pt x="492" y="1476"/>
                            <a:pt x="639" y="1463"/>
                          </a:cubicBezTo>
                          <a:cubicBezTo>
                            <a:pt x="704" y="1460"/>
                            <a:pt x="847" y="1445"/>
                            <a:pt x="939" y="1437"/>
                          </a:cubicBezTo>
                          <a:cubicBezTo>
                            <a:pt x="1031" y="1429"/>
                            <a:pt x="1111" y="1421"/>
                            <a:pt x="1192" y="1412"/>
                          </a:cubicBezTo>
                          <a:cubicBezTo>
                            <a:pt x="1272" y="1403"/>
                            <a:pt x="1368" y="1396"/>
                            <a:pt x="1423" y="1383"/>
                          </a:cubicBezTo>
                          <a:cubicBezTo>
                            <a:pt x="1477" y="1370"/>
                            <a:pt x="1516" y="1353"/>
                            <a:pt x="1522" y="1333"/>
                          </a:cubicBezTo>
                          <a:cubicBezTo>
                            <a:pt x="1518" y="1299"/>
                            <a:pt x="1504" y="1283"/>
                            <a:pt x="1452" y="1263"/>
                          </a:cubicBezTo>
                          <a:cubicBezTo>
                            <a:pt x="1367" y="1258"/>
                            <a:pt x="1335" y="1270"/>
                            <a:pt x="1267" y="1276"/>
                          </a:cubicBezTo>
                          <a:cubicBezTo>
                            <a:pt x="1199" y="1282"/>
                            <a:pt x="1119" y="1297"/>
                            <a:pt x="1043" y="1297"/>
                          </a:cubicBezTo>
                          <a:cubicBezTo>
                            <a:pt x="967" y="1297"/>
                            <a:pt x="864" y="1294"/>
                            <a:pt x="810" y="1274"/>
                          </a:cubicBezTo>
                          <a:cubicBezTo>
                            <a:pt x="756" y="1253"/>
                            <a:pt x="731" y="1213"/>
                            <a:pt x="719" y="1173"/>
                          </a:cubicBezTo>
                          <a:cubicBezTo>
                            <a:pt x="707" y="1133"/>
                            <a:pt x="706" y="1061"/>
                            <a:pt x="738" y="1033"/>
                          </a:cubicBezTo>
                          <a:cubicBezTo>
                            <a:pt x="769" y="1004"/>
                            <a:pt x="834" y="1006"/>
                            <a:pt x="909" y="1002"/>
                          </a:cubicBezTo>
                          <a:cubicBezTo>
                            <a:pt x="985" y="997"/>
                            <a:pt x="1100" y="1009"/>
                            <a:pt x="1191" y="1008"/>
                          </a:cubicBezTo>
                          <a:cubicBezTo>
                            <a:pt x="1282" y="1008"/>
                            <a:pt x="1408" y="1006"/>
                            <a:pt x="1458" y="997"/>
                          </a:cubicBezTo>
                          <a:cubicBezTo>
                            <a:pt x="1508" y="989"/>
                            <a:pt x="1493" y="966"/>
                            <a:pt x="1491" y="956"/>
                          </a:cubicBezTo>
                          <a:cubicBezTo>
                            <a:pt x="1489" y="946"/>
                            <a:pt x="1488" y="935"/>
                            <a:pt x="1446" y="936"/>
                          </a:cubicBezTo>
                          <a:cubicBezTo>
                            <a:pt x="1406" y="938"/>
                            <a:pt x="1312" y="957"/>
                            <a:pt x="1240" y="965"/>
                          </a:cubicBezTo>
                          <a:cubicBezTo>
                            <a:pt x="1168" y="973"/>
                            <a:pt x="1084" y="987"/>
                            <a:pt x="1012" y="985"/>
                          </a:cubicBezTo>
                          <a:cubicBezTo>
                            <a:pt x="941" y="983"/>
                            <a:pt x="861" y="982"/>
                            <a:pt x="810" y="953"/>
                          </a:cubicBezTo>
                          <a:cubicBezTo>
                            <a:pt x="709" y="893"/>
                            <a:pt x="721" y="867"/>
                            <a:pt x="709" y="809"/>
                          </a:cubicBezTo>
                          <a:cubicBezTo>
                            <a:pt x="697" y="752"/>
                            <a:pt x="709" y="666"/>
                            <a:pt x="736" y="608"/>
                          </a:cubicBezTo>
                          <a:cubicBezTo>
                            <a:pt x="763" y="551"/>
                            <a:pt x="845" y="518"/>
                            <a:pt x="873" y="465"/>
                          </a:cubicBezTo>
                          <a:cubicBezTo>
                            <a:pt x="902" y="411"/>
                            <a:pt x="915" y="360"/>
                            <a:pt x="910" y="283"/>
                          </a:cubicBezTo>
                          <a:lnTo>
                            <a:pt x="846" y="5"/>
                          </a:lnTo>
                          <a:cubicBezTo>
                            <a:pt x="951" y="5"/>
                            <a:pt x="798" y="0"/>
                            <a:pt x="901" y="5"/>
                          </a:cubicBezTo>
                          <a:cubicBezTo>
                            <a:pt x="901" y="5"/>
                            <a:pt x="914" y="120"/>
                            <a:pt x="956" y="235"/>
                          </a:cubicBezTo>
                          <a:cubicBezTo>
                            <a:pt x="1012" y="192"/>
                            <a:pt x="1057" y="168"/>
                            <a:pt x="1093" y="178"/>
                          </a:cubicBezTo>
                          <a:cubicBezTo>
                            <a:pt x="1129" y="187"/>
                            <a:pt x="1163" y="247"/>
                            <a:pt x="1176" y="292"/>
                          </a:cubicBezTo>
                          <a:cubicBezTo>
                            <a:pt x="1188" y="338"/>
                            <a:pt x="1194" y="405"/>
                            <a:pt x="1169" y="452"/>
                          </a:cubicBezTo>
                          <a:cubicBezTo>
                            <a:pt x="1143" y="499"/>
                            <a:pt x="1095" y="542"/>
                            <a:pt x="1022" y="576"/>
                          </a:cubicBezTo>
                          <a:close/>
                        </a:path>
                      </a:pathLst>
                    </a:custGeom>
                    <a:solidFill>
                      <a:srgbClr val="DDDDDD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12700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92075" tIns="46038" rIns="92075" bIns="46038" anchor="ctr"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46122" name="Freeform 10"/>
                    <p:cNvSpPr>
                      <a:spLocks/>
                    </p:cNvSpPr>
                    <p:nvPr/>
                  </p:nvSpPr>
                  <p:spPr bwMode="auto">
                    <a:xfrm>
                      <a:off x="1423" y="1465"/>
                      <a:ext cx="1153" cy="1595"/>
                    </a:xfrm>
                    <a:custGeom>
                      <a:avLst/>
                      <a:gdLst>
                        <a:gd name="T0" fmla="*/ 1153 w 1317"/>
                        <a:gd name="T1" fmla="*/ 1514 h 1919"/>
                        <a:gd name="T2" fmla="*/ 601 w 1317"/>
                        <a:gd name="T3" fmla="*/ 1380 h 1919"/>
                        <a:gd name="T4" fmla="*/ 326 w 1317"/>
                        <a:gd name="T5" fmla="*/ 836 h 1919"/>
                        <a:gd name="T6" fmla="*/ 376 w 1317"/>
                        <a:gd name="T7" fmla="*/ 193 h 1919"/>
                        <a:gd name="T8" fmla="*/ 376 w 1317"/>
                        <a:gd name="T9" fmla="*/ 103 h 1919"/>
                        <a:gd name="T10" fmla="*/ 378 w 1317"/>
                        <a:gd name="T11" fmla="*/ 26 h 1919"/>
                        <a:gd name="T12" fmla="*/ 352 w 1317"/>
                        <a:gd name="T13" fmla="*/ 33 h 1919"/>
                        <a:gd name="T14" fmla="*/ 336 w 1317"/>
                        <a:gd name="T15" fmla="*/ 228 h 1919"/>
                        <a:gd name="T16" fmla="*/ 168 w 1317"/>
                        <a:gd name="T17" fmla="*/ 165 h 1919"/>
                        <a:gd name="T18" fmla="*/ 26 w 1317"/>
                        <a:gd name="T19" fmla="*/ 96 h 1919"/>
                        <a:gd name="T20" fmla="*/ 18 w 1317"/>
                        <a:gd name="T21" fmla="*/ 111 h 1919"/>
                        <a:gd name="T22" fmla="*/ 139 w 1317"/>
                        <a:gd name="T23" fmla="*/ 183 h 1919"/>
                        <a:gd name="T24" fmla="*/ 315 w 1317"/>
                        <a:gd name="T25" fmla="*/ 305 h 1919"/>
                        <a:gd name="T26" fmla="*/ 263 w 1317"/>
                        <a:gd name="T27" fmla="*/ 819 h 1919"/>
                        <a:gd name="T28" fmla="*/ 389 w 1317"/>
                        <a:gd name="T29" fmla="*/ 1218 h 1919"/>
                        <a:gd name="T30" fmla="*/ 428 w 1317"/>
                        <a:gd name="T31" fmla="*/ 1579 h 1919"/>
                        <a:gd name="T32" fmla="*/ 473 w 1317"/>
                        <a:gd name="T33" fmla="*/ 1569 h 1919"/>
                        <a:gd name="T34" fmla="*/ 431 w 1317"/>
                        <a:gd name="T35" fmla="*/ 1255 h 1919"/>
                        <a:gd name="T36" fmla="*/ 559 w 1317"/>
                        <a:gd name="T37" fmla="*/ 1469 h 1919"/>
                        <a:gd name="T38" fmla="*/ 615 w 1317"/>
                        <a:gd name="T39" fmla="*/ 1564 h 1919"/>
                        <a:gd name="T40" fmla="*/ 659 w 1317"/>
                        <a:gd name="T41" fmla="*/ 1562 h 1919"/>
                        <a:gd name="T42" fmla="*/ 536 w 1317"/>
                        <a:gd name="T43" fmla="*/ 1365 h 1919"/>
                        <a:gd name="T44" fmla="*/ 693 w 1317"/>
                        <a:gd name="T45" fmla="*/ 1467 h 1919"/>
                        <a:gd name="T46" fmla="*/ 990 w 1317"/>
                        <a:gd name="T47" fmla="*/ 1534 h 1919"/>
                        <a:gd name="T48" fmla="*/ 1153 w 1317"/>
                        <a:gd name="T49" fmla="*/ 1514 h 1919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w 1317"/>
                        <a:gd name="T76" fmla="*/ 0 h 1919"/>
                        <a:gd name="T77" fmla="*/ 1317 w 1317"/>
                        <a:gd name="T78" fmla="*/ 1919 h 1919"/>
                      </a:gdLst>
                      <a:ahLst/>
                      <a:cxnLst>
                        <a:cxn ang="T50">
                          <a:pos x="T0" y="T1"/>
                        </a:cxn>
                        <a:cxn ang="T51">
                          <a:pos x="T2" y="T3"/>
                        </a:cxn>
                        <a:cxn ang="T52">
                          <a:pos x="T4" y="T5"/>
                        </a:cxn>
                        <a:cxn ang="T53">
                          <a:pos x="T6" y="T7"/>
                        </a:cxn>
                        <a:cxn ang="T54">
                          <a:pos x="T8" y="T9"/>
                        </a:cxn>
                        <a:cxn ang="T55">
                          <a:pos x="T10" y="T11"/>
                        </a:cxn>
                        <a:cxn ang="T56">
                          <a:pos x="T12" y="T13"/>
                        </a:cxn>
                        <a:cxn ang="T57">
                          <a:pos x="T14" y="T15"/>
                        </a:cxn>
                        <a:cxn ang="T58">
                          <a:pos x="T16" y="T17"/>
                        </a:cxn>
                        <a:cxn ang="T59">
                          <a:pos x="T18" y="T19"/>
                        </a:cxn>
                        <a:cxn ang="T60">
                          <a:pos x="T20" y="T21"/>
                        </a:cxn>
                        <a:cxn ang="T61">
                          <a:pos x="T22" y="T23"/>
                        </a:cxn>
                        <a:cxn ang="T62">
                          <a:pos x="T24" y="T25"/>
                        </a:cxn>
                        <a:cxn ang="T63">
                          <a:pos x="T26" y="T27"/>
                        </a:cxn>
                        <a:cxn ang="T64">
                          <a:pos x="T28" y="T29"/>
                        </a:cxn>
                        <a:cxn ang="T65">
                          <a:pos x="T30" y="T31"/>
                        </a:cxn>
                        <a:cxn ang="T66">
                          <a:pos x="T32" y="T33"/>
                        </a:cxn>
                        <a:cxn ang="T67">
                          <a:pos x="T34" y="T35"/>
                        </a:cxn>
                        <a:cxn ang="T68">
                          <a:pos x="T36" y="T37"/>
                        </a:cxn>
                        <a:cxn ang="T69">
                          <a:pos x="T38" y="T39"/>
                        </a:cxn>
                        <a:cxn ang="T70">
                          <a:pos x="T40" y="T41"/>
                        </a:cxn>
                        <a:cxn ang="T71">
                          <a:pos x="T42" y="T43"/>
                        </a:cxn>
                        <a:cxn ang="T72">
                          <a:pos x="T44" y="T45"/>
                        </a:cxn>
                        <a:cxn ang="T73">
                          <a:pos x="T46" y="T47"/>
                        </a:cxn>
                        <a:cxn ang="T74">
                          <a:pos x="T48" y="T49"/>
                        </a:cxn>
                      </a:cxnLst>
                      <a:rect l="T75" t="T76" r="T77" b="T78"/>
                      <a:pathLst>
                        <a:path w="1317" h="1919">
                          <a:moveTo>
                            <a:pt x="1317" y="1822"/>
                          </a:moveTo>
                          <a:cubicBezTo>
                            <a:pt x="1179" y="1807"/>
                            <a:pt x="844" y="1796"/>
                            <a:pt x="687" y="1660"/>
                          </a:cubicBezTo>
                          <a:cubicBezTo>
                            <a:pt x="530" y="1524"/>
                            <a:pt x="415" y="1244"/>
                            <a:pt x="372" y="1006"/>
                          </a:cubicBezTo>
                          <a:cubicBezTo>
                            <a:pt x="328" y="766"/>
                            <a:pt x="419" y="379"/>
                            <a:pt x="429" y="232"/>
                          </a:cubicBezTo>
                          <a:cubicBezTo>
                            <a:pt x="439" y="85"/>
                            <a:pt x="430" y="157"/>
                            <a:pt x="430" y="124"/>
                          </a:cubicBezTo>
                          <a:cubicBezTo>
                            <a:pt x="430" y="91"/>
                            <a:pt x="437" y="45"/>
                            <a:pt x="432" y="31"/>
                          </a:cubicBezTo>
                          <a:cubicBezTo>
                            <a:pt x="432" y="31"/>
                            <a:pt x="410" y="0"/>
                            <a:pt x="402" y="40"/>
                          </a:cubicBezTo>
                          <a:cubicBezTo>
                            <a:pt x="390" y="142"/>
                            <a:pt x="390" y="163"/>
                            <a:pt x="384" y="274"/>
                          </a:cubicBezTo>
                          <a:cubicBezTo>
                            <a:pt x="306" y="244"/>
                            <a:pt x="251" y="225"/>
                            <a:pt x="192" y="199"/>
                          </a:cubicBezTo>
                          <a:cubicBezTo>
                            <a:pt x="133" y="173"/>
                            <a:pt x="59" y="126"/>
                            <a:pt x="30" y="115"/>
                          </a:cubicBezTo>
                          <a:cubicBezTo>
                            <a:pt x="1" y="104"/>
                            <a:pt x="0" y="116"/>
                            <a:pt x="21" y="133"/>
                          </a:cubicBezTo>
                          <a:cubicBezTo>
                            <a:pt x="42" y="150"/>
                            <a:pt x="103" y="181"/>
                            <a:pt x="159" y="220"/>
                          </a:cubicBezTo>
                          <a:cubicBezTo>
                            <a:pt x="215" y="259"/>
                            <a:pt x="294" y="259"/>
                            <a:pt x="360" y="367"/>
                          </a:cubicBezTo>
                          <a:cubicBezTo>
                            <a:pt x="333" y="580"/>
                            <a:pt x="288" y="802"/>
                            <a:pt x="300" y="985"/>
                          </a:cubicBezTo>
                          <a:cubicBezTo>
                            <a:pt x="333" y="1222"/>
                            <a:pt x="405" y="1309"/>
                            <a:pt x="444" y="1465"/>
                          </a:cubicBezTo>
                          <a:cubicBezTo>
                            <a:pt x="462" y="1612"/>
                            <a:pt x="473" y="1830"/>
                            <a:pt x="489" y="1900"/>
                          </a:cubicBezTo>
                          <a:cubicBezTo>
                            <a:pt x="535" y="1885"/>
                            <a:pt x="492" y="1888"/>
                            <a:pt x="540" y="1888"/>
                          </a:cubicBezTo>
                          <a:cubicBezTo>
                            <a:pt x="495" y="1696"/>
                            <a:pt x="477" y="1630"/>
                            <a:pt x="492" y="1510"/>
                          </a:cubicBezTo>
                          <a:cubicBezTo>
                            <a:pt x="558" y="1576"/>
                            <a:pt x="604" y="1706"/>
                            <a:pt x="639" y="1768"/>
                          </a:cubicBezTo>
                          <a:cubicBezTo>
                            <a:pt x="674" y="1830"/>
                            <a:pt x="683" y="1864"/>
                            <a:pt x="702" y="1882"/>
                          </a:cubicBezTo>
                          <a:cubicBezTo>
                            <a:pt x="721" y="1900"/>
                            <a:pt x="768" y="1919"/>
                            <a:pt x="753" y="1879"/>
                          </a:cubicBezTo>
                          <a:cubicBezTo>
                            <a:pt x="738" y="1839"/>
                            <a:pt x="606" y="1661"/>
                            <a:pt x="612" y="1642"/>
                          </a:cubicBezTo>
                          <a:cubicBezTo>
                            <a:pt x="622" y="1622"/>
                            <a:pt x="706" y="1731"/>
                            <a:pt x="792" y="1765"/>
                          </a:cubicBezTo>
                          <a:cubicBezTo>
                            <a:pt x="878" y="1799"/>
                            <a:pt x="1044" y="1837"/>
                            <a:pt x="1131" y="1846"/>
                          </a:cubicBezTo>
                          <a:cubicBezTo>
                            <a:pt x="1230" y="1840"/>
                            <a:pt x="1125" y="1846"/>
                            <a:pt x="1317" y="1822"/>
                          </a:cubicBezTo>
                          <a:close/>
                        </a:path>
                      </a:pathLst>
                    </a:custGeom>
                    <a:solidFill>
                      <a:srgbClr val="DDDDDD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12700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lIns="92075" tIns="46038" rIns="92075" bIns="46038" anchor="ctr"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46123" name="Freeform 11"/>
                    <p:cNvSpPr>
                      <a:spLocks/>
                    </p:cNvSpPr>
                    <p:nvPr/>
                  </p:nvSpPr>
                  <p:spPr bwMode="auto">
                    <a:xfrm>
                      <a:off x="903" y="1008"/>
                      <a:ext cx="1284" cy="819"/>
                    </a:xfrm>
                    <a:custGeom>
                      <a:avLst/>
                      <a:gdLst>
                        <a:gd name="T0" fmla="*/ 110 w 1466"/>
                        <a:gd name="T1" fmla="*/ 755 h 987"/>
                        <a:gd name="T2" fmla="*/ 4 w 1466"/>
                        <a:gd name="T3" fmla="*/ 347 h 987"/>
                        <a:gd name="T4" fmla="*/ 131 w 1466"/>
                        <a:gd name="T5" fmla="*/ 115 h 987"/>
                        <a:gd name="T6" fmla="*/ 403 w 1466"/>
                        <a:gd name="T7" fmla="*/ 30 h 987"/>
                        <a:gd name="T8" fmla="*/ 716 w 1466"/>
                        <a:gd name="T9" fmla="*/ 13 h 987"/>
                        <a:gd name="T10" fmla="*/ 1181 w 1466"/>
                        <a:gd name="T11" fmla="*/ 112 h 987"/>
                        <a:gd name="T12" fmla="*/ 1125 w 1466"/>
                        <a:gd name="T13" fmla="*/ 385 h 987"/>
                        <a:gd name="T14" fmla="*/ 932 w 1466"/>
                        <a:gd name="T15" fmla="*/ 474 h 987"/>
                        <a:gd name="T16" fmla="*/ 748 w 1466"/>
                        <a:gd name="T17" fmla="*/ 508 h 987"/>
                        <a:gd name="T18" fmla="*/ 571 w 1466"/>
                        <a:gd name="T19" fmla="*/ 534 h 987"/>
                        <a:gd name="T20" fmla="*/ 476 w 1466"/>
                        <a:gd name="T21" fmla="*/ 627 h 987"/>
                        <a:gd name="T22" fmla="*/ 359 w 1466"/>
                        <a:gd name="T23" fmla="*/ 755 h 987"/>
                        <a:gd name="T24" fmla="*/ 110 w 1466"/>
                        <a:gd name="T25" fmla="*/ 755 h 987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w 1466"/>
                        <a:gd name="T40" fmla="*/ 0 h 987"/>
                        <a:gd name="T41" fmla="*/ 1466 w 1466"/>
                        <a:gd name="T42" fmla="*/ 987 h 987"/>
                      </a:gdLst>
                      <a:ahLst/>
                      <a:cxnLst>
                        <a:cxn ang="T26">
                          <a:pos x="T0" y="T1"/>
                        </a:cxn>
                        <a:cxn ang="T27">
                          <a:pos x="T2" y="T3"/>
                        </a:cxn>
                        <a:cxn ang="T28">
                          <a:pos x="T4" y="T5"/>
                        </a:cxn>
                        <a:cxn ang="T29">
                          <a:pos x="T6" y="T7"/>
                        </a:cxn>
                        <a:cxn ang="T30">
                          <a:pos x="T8" y="T9"/>
                        </a:cxn>
                        <a:cxn ang="T31">
                          <a:pos x="T10" y="T11"/>
                        </a:cxn>
                        <a:cxn ang="T32">
                          <a:pos x="T12" y="T13"/>
                        </a:cxn>
                        <a:cxn ang="T33">
                          <a:pos x="T14" y="T15"/>
                        </a:cxn>
                        <a:cxn ang="T34">
                          <a:pos x="T16" y="T17"/>
                        </a:cxn>
                        <a:cxn ang="T35">
                          <a:pos x="T18" y="T19"/>
                        </a:cxn>
                        <a:cxn ang="T36">
                          <a:pos x="T20" y="T21"/>
                        </a:cxn>
                        <a:cxn ang="T37">
                          <a:pos x="T22" y="T23"/>
                        </a:cxn>
                        <a:cxn ang="T38">
                          <a:pos x="T24" y="T25"/>
                        </a:cxn>
                      </a:cxnLst>
                      <a:rect l="T39" t="T40" r="T41" b="T42"/>
                      <a:pathLst>
                        <a:path w="1466" h="987">
                          <a:moveTo>
                            <a:pt x="126" y="910"/>
                          </a:moveTo>
                          <a:cubicBezTo>
                            <a:pt x="48" y="833"/>
                            <a:pt x="0" y="546"/>
                            <a:pt x="4" y="418"/>
                          </a:cubicBezTo>
                          <a:cubicBezTo>
                            <a:pt x="8" y="290"/>
                            <a:pt x="75" y="225"/>
                            <a:pt x="150" y="139"/>
                          </a:cubicBezTo>
                          <a:cubicBezTo>
                            <a:pt x="243" y="60"/>
                            <a:pt x="333" y="45"/>
                            <a:pt x="460" y="36"/>
                          </a:cubicBezTo>
                          <a:cubicBezTo>
                            <a:pt x="571" y="16"/>
                            <a:pt x="669" y="0"/>
                            <a:pt x="817" y="16"/>
                          </a:cubicBezTo>
                          <a:cubicBezTo>
                            <a:pt x="963" y="19"/>
                            <a:pt x="1211" y="7"/>
                            <a:pt x="1348" y="135"/>
                          </a:cubicBezTo>
                          <a:cubicBezTo>
                            <a:pt x="1466" y="318"/>
                            <a:pt x="1338" y="414"/>
                            <a:pt x="1284" y="464"/>
                          </a:cubicBezTo>
                          <a:cubicBezTo>
                            <a:pt x="1210" y="530"/>
                            <a:pt x="1130" y="545"/>
                            <a:pt x="1064" y="571"/>
                          </a:cubicBezTo>
                          <a:cubicBezTo>
                            <a:pt x="985" y="592"/>
                            <a:pt x="936" y="602"/>
                            <a:pt x="854" y="612"/>
                          </a:cubicBezTo>
                          <a:cubicBezTo>
                            <a:pt x="785" y="624"/>
                            <a:pt x="695" y="634"/>
                            <a:pt x="652" y="643"/>
                          </a:cubicBezTo>
                          <a:cubicBezTo>
                            <a:pt x="600" y="667"/>
                            <a:pt x="573" y="716"/>
                            <a:pt x="543" y="756"/>
                          </a:cubicBezTo>
                          <a:cubicBezTo>
                            <a:pt x="503" y="800"/>
                            <a:pt x="462" y="868"/>
                            <a:pt x="410" y="910"/>
                          </a:cubicBezTo>
                          <a:cubicBezTo>
                            <a:pt x="363" y="934"/>
                            <a:pt x="204" y="987"/>
                            <a:pt x="126" y="910"/>
                          </a:cubicBezTo>
                          <a:close/>
                        </a:path>
                      </a:pathLst>
                    </a:custGeom>
                    <a:solidFill>
                      <a:srgbClr val="DDDDDD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12700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92075" tIns="46038" rIns="92075" bIns="46038" anchor="ctr"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46124" name="Freeform 12"/>
                    <p:cNvSpPr>
                      <a:spLocks/>
                    </p:cNvSpPr>
                    <p:nvPr/>
                  </p:nvSpPr>
                  <p:spPr bwMode="auto">
                    <a:xfrm>
                      <a:off x="1208" y="1501"/>
                      <a:ext cx="826" cy="526"/>
                    </a:xfrm>
                    <a:custGeom>
                      <a:avLst/>
                      <a:gdLst>
                        <a:gd name="T0" fmla="*/ 417 w 944"/>
                        <a:gd name="T1" fmla="*/ 12 h 633"/>
                        <a:gd name="T2" fmla="*/ 454 w 944"/>
                        <a:gd name="T3" fmla="*/ 7 h 633"/>
                        <a:gd name="T4" fmla="*/ 486 w 944"/>
                        <a:gd name="T5" fmla="*/ 120 h 633"/>
                        <a:gd name="T6" fmla="*/ 629 w 944"/>
                        <a:gd name="T7" fmla="*/ 241 h 633"/>
                        <a:gd name="T8" fmla="*/ 818 w 944"/>
                        <a:gd name="T9" fmla="*/ 365 h 633"/>
                        <a:gd name="T10" fmla="*/ 779 w 944"/>
                        <a:gd name="T11" fmla="*/ 417 h 633"/>
                        <a:gd name="T12" fmla="*/ 599 w 944"/>
                        <a:gd name="T13" fmla="*/ 282 h 633"/>
                        <a:gd name="T14" fmla="*/ 459 w 944"/>
                        <a:gd name="T15" fmla="*/ 182 h 633"/>
                        <a:gd name="T16" fmla="*/ 312 w 944"/>
                        <a:gd name="T17" fmla="*/ 249 h 633"/>
                        <a:gd name="T18" fmla="*/ 276 w 944"/>
                        <a:gd name="T19" fmla="*/ 304 h 633"/>
                        <a:gd name="T20" fmla="*/ 221 w 944"/>
                        <a:gd name="T21" fmla="*/ 451 h 633"/>
                        <a:gd name="T22" fmla="*/ 59 w 944"/>
                        <a:gd name="T23" fmla="*/ 485 h 633"/>
                        <a:gd name="T24" fmla="*/ 76 w 944"/>
                        <a:gd name="T25" fmla="*/ 317 h 633"/>
                        <a:gd name="T26" fmla="*/ 226 w 944"/>
                        <a:gd name="T27" fmla="*/ 237 h 633"/>
                        <a:gd name="T28" fmla="*/ 299 w 944"/>
                        <a:gd name="T29" fmla="*/ 217 h 633"/>
                        <a:gd name="T30" fmla="*/ 444 w 944"/>
                        <a:gd name="T31" fmla="*/ 157 h 633"/>
                        <a:gd name="T32" fmla="*/ 409 w 944"/>
                        <a:gd name="T33" fmla="*/ 106 h 633"/>
                        <a:gd name="T34" fmla="*/ 263 w 944"/>
                        <a:gd name="T35" fmla="*/ 37 h 633"/>
                        <a:gd name="T36" fmla="*/ 291 w 944"/>
                        <a:gd name="T37" fmla="*/ 30 h 633"/>
                        <a:gd name="T38" fmla="*/ 349 w 944"/>
                        <a:gd name="T39" fmla="*/ 57 h 633"/>
                        <a:gd name="T40" fmla="*/ 404 w 944"/>
                        <a:gd name="T41" fmla="*/ 67 h 633"/>
                        <a:gd name="T42" fmla="*/ 417 w 944"/>
                        <a:gd name="T43" fmla="*/ 12 h 633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w 944"/>
                        <a:gd name="T67" fmla="*/ 0 h 633"/>
                        <a:gd name="T68" fmla="*/ 944 w 944"/>
                        <a:gd name="T69" fmla="*/ 633 h 633"/>
                      </a:gdLst>
                      <a:ahLst/>
                      <a:cxnLst>
                        <a:cxn ang="T44">
                          <a:pos x="T0" y="T1"/>
                        </a:cxn>
                        <a:cxn ang="T45">
                          <a:pos x="T2" y="T3"/>
                        </a:cxn>
                        <a:cxn ang="T46">
                          <a:pos x="T4" y="T5"/>
                        </a:cxn>
                        <a:cxn ang="T47">
                          <a:pos x="T6" y="T7"/>
                        </a:cxn>
                        <a:cxn ang="T48">
                          <a:pos x="T8" y="T9"/>
                        </a:cxn>
                        <a:cxn ang="T49">
                          <a:pos x="T10" y="T11"/>
                        </a:cxn>
                        <a:cxn ang="T50">
                          <a:pos x="T12" y="T13"/>
                        </a:cxn>
                        <a:cxn ang="T51">
                          <a:pos x="T14" y="T15"/>
                        </a:cxn>
                        <a:cxn ang="T52">
                          <a:pos x="T16" y="T17"/>
                        </a:cxn>
                        <a:cxn ang="T53">
                          <a:pos x="T18" y="T19"/>
                        </a:cxn>
                        <a:cxn ang="T54">
                          <a:pos x="T20" y="T21"/>
                        </a:cxn>
                        <a:cxn ang="T55">
                          <a:pos x="T22" y="T23"/>
                        </a:cxn>
                        <a:cxn ang="T56">
                          <a:pos x="T24" y="T25"/>
                        </a:cxn>
                        <a:cxn ang="T57">
                          <a:pos x="T26" y="T27"/>
                        </a:cxn>
                        <a:cxn ang="T58">
                          <a:pos x="T28" y="T29"/>
                        </a:cxn>
                        <a:cxn ang="T59">
                          <a:pos x="T30" y="T31"/>
                        </a:cxn>
                        <a:cxn ang="T60">
                          <a:pos x="T32" y="T33"/>
                        </a:cxn>
                        <a:cxn ang="T61">
                          <a:pos x="T34" y="T35"/>
                        </a:cxn>
                        <a:cxn ang="T62">
                          <a:pos x="T36" y="T37"/>
                        </a:cxn>
                        <a:cxn ang="T63">
                          <a:pos x="T38" y="T39"/>
                        </a:cxn>
                        <a:cxn ang="T64">
                          <a:pos x="T40" y="T41"/>
                        </a:cxn>
                        <a:cxn ang="T65">
                          <a:pos x="T42" y="T43"/>
                        </a:cxn>
                      </a:cxnLst>
                      <a:rect l="T66" t="T67" r="T68" b="T69"/>
                      <a:pathLst>
                        <a:path w="944" h="633">
                          <a:moveTo>
                            <a:pt x="477" y="15"/>
                          </a:moveTo>
                          <a:cubicBezTo>
                            <a:pt x="570" y="0"/>
                            <a:pt x="456" y="12"/>
                            <a:pt x="519" y="9"/>
                          </a:cubicBezTo>
                          <a:cubicBezTo>
                            <a:pt x="510" y="84"/>
                            <a:pt x="533" y="121"/>
                            <a:pt x="555" y="144"/>
                          </a:cubicBezTo>
                          <a:cubicBezTo>
                            <a:pt x="597" y="190"/>
                            <a:pt x="656" y="241"/>
                            <a:pt x="719" y="290"/>
                          </a:cubicBezTo>
                          <a:cubicBezTo>
                            <a:pt x="768" y="335"/>
                            <a:pt x="884" y="396"/>
                            <a:pt x="935" y="439"/>
                          </a:cubicBezTo>
                          <a:cubicBezTo>
                            <a:pt x="944" y="477"/>
                            <a:pt x="918" y="514"/>
                            <a:pt x="890" y="502"/>
                          </a:cubicBezTo>
                          <a:cubicBezTo>
                            <a:pt x="852" y="454"/>
                            <a:pt x="747" y="376"/>
                            <a:pt x="684" y="339"/>
                          </a:cubicBezTo>
                          <a:cubicBezTo>
                            <a:pt x="626" y="297"/>
                            <a:pt x="579" y="243"/>
                            <a:pt x="525" y="219"/>
                          </a:cubicBezTo>
                          <a:cubicBezTo>
                            <a:pt x="465" y="228"/>
                            <a:pt x="405" y="258"/>
                            <a:pt x="357" y="300"/>
                          </a:cubicBezTo>
                          <a:cubicBezTo>
                            <a:pt x="323" y="325"/>
                            <a:pt x="325" y="331"/>
                            <a:pt x="315" y="366"/>
                          </a:cubicBezTo>
                          <a:cubicBezTo>
                            <a:pt x="327" y="435"/>
                            <a:pt x="300" y="480"/>
                            <a:pt x="252" y="543"/>
                          </a:cubicBezTo>
                          <a:cubicBezTo>
                            <a:pt x="186" y="591"/>
                            <a:pt x="162" y="633"/>
                            <a:pt x="67" y="584"/>
                          </a:cubicBezTo>
                          <a:cubicBezTo>
                            <a:pt x="0" y="504"/>
                            <a:pt x="3" y="456"/>
                            <a:pt x="87" y="381"/>
                          </a:cubicBezTo>
                          <a:cubicBezTo>
                            <a:pt x="192" y="309"/>
                            <a:pt x="225" y="300"/>
                            <a:pt x="258" y="285"/>
                          </a:cubicBezTo>
                          <a:cubicBezTo>
                            <a:pt x="294" y="264"/>
                            <a:pt x="303" y="288"/>
                            <a:pt x="342" y="261"/>
                          </a:cubicBezTo>
                          <a:cubicBezTo>
                            <a:pt x="380" y="243"/>
                            <a:pt x="484" y="209"/>
                            <a:pt x="507" y="189"/>
                          </a:cubicBezTo>
                          <a:cubicBezTo>
                            <a:pt x="480" y="147"/>
                            <a:pt x="498" y="162"/>
                            <a:pt x="467" y="128"/>
                          </a:cubicBezTo>
                          <a:cubicBezTo>
                            <a:pt x="442" y="105"/>
                            <a:pt x="351" y="114"/>
                            <a:pt x="300" y="45"/>
                          </a:cubicBezTo>
                          <a:cubicBezTo>
                            <a:pt x="366" y="30"/>
                            <a:pt x="240" y="54"/>
                            <a:pt x="333" y="36"/>
                          </a:cubicBezTo>
                          <a:cubicBezTo>
                            <a:pt x="372" y="51"/>
                            <a:pt x="377" y="63"/>
                            <a:pt x="399" y="69"/>
                          </a:cubicBezTo>
                          <a:cubicBezTo>
                            <a:pt x="420" y="76"/>
                            <a:pt x="449" y="90"/>
                            <a:pt x="462" y="81"/>
                          </a:cubicBezTo>
                          <a:cubicBezTo>
                            <a:pt x="471" y="66"/>
                            <a:pt x="468" y="63"/>
                            <a:pt x="477" y="15"/>
                          </a:cubicBezTo>
                          <a:close/>
                        </a:path>
                      </a:pathLst>
                    </a:custGeom>
                    <a:solidFill>
                      <a:srgbClr val="DDDDDD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12700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lIns="92075" tIns="46038" rIns="92075" bIns="46038" anchor="ctr"/>
                    <a:lstStyle/>
                    <a:p>
                      <a:endParaRPr lang="en-GB"/>
                    </a:p>
                  </p:txBody>
                </p:sp>
              </p:grpSp>
              <p:sp>
                <p:nvSpPr>
                  <p:cNvPr id="46098" name="Freeform 13"/>
                  <p:cNvSpPr>
                    <a:spLocks/>
                  </p:cNvSpPr>
                  <p:nvPr/>
                </p:nvSpPr>
                <p:spPr bwMode="auto">
                  <a:xfrm>
                    <a:off x="1522" y="2593"/>
                    <a:ext cx="1412" cy="1026"/>
                  </a:xfrm>
                  <a:custGeom>
                    <a:avLst/>
                    <a:gdLst>
                      <a:gd name="T0" fmla="*/ 1054 w 1037"/>
                      <a:gd name="T1" fmla="*/ 0 h 739"/>
                      <a:gd name="T2" fmla="*/ 275 w 1037"/>
                      <a:gd name="T3" fmla="*/ 54 h 739"/>
                      <a:gd name="T4" fmla="*/ 22 w 1037"/>
                      <a:gd name="T5" fmla="*/ 573 h 739"/>
                      <a:gd name="T6" fmla="*/ 297 w 1037"/>
                      <a:gd name="T7" fmla="*/ 1026 h 739"/>
                      <a:gd name="T8" fmla="*/ 1206 w 1037"/>
                      <a:gd name="T9" fmla="*/ 947 h 739"/>
                      <a:gd name="T10" fmla="*/ 1412 w 1037"/>
                      <a:gd name="T11" fmla="*/ 432 h 739"/>
                      <a:gd name="T12" fmla="*/ 1054 w 1037"/>
                      <a:gd name="T13" fmla="*/ 0 h 739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037"/>
                      <a:gd name="T22" fmla="*/ 0 h 739"/>
                      <a:gd name="T23" fmla="*/ 1037 w 1037"/>
                      <a:gd name="T24" fmla="*/ 739 h 739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037" h="739">
                        <a:moveTo>
                          <a:pt x="774" y="0"/>
                        </a:moveTo>
                        <a:cubicBezTo>
                          <a:pt x="390" y="38"/>
                          <a:pt x="202" y="39"/>
                          <a:pt x="202" y="39"/>
                        </a:cubicBezTo>
                        <a:cubicBezTo>
                          <a:pt x="70" y="151"/>
                          <a:pt x="0" y="322"/>
                          <a:pt x="16" y="413"/>
                        </a:cubicBezTo>
                        <a:cubicBezTo>
                          <a:pt x="61" y="592"/>
                          <a:pt x="64" y="621"/>
                          <a:pt x="218" y="739"/>
                        </a:cubicBezTo>
                        <a:cubicBezTo>
                          <a:pt x="627" y="695"/>
                          <a:pt x="458" y="720"/>
                          <a:pt x="886" y="682"/>
                        </a:cubicBezTo>
                        <a:cubicBezTo>
                          <a:pt x="1014" y="519"/>
                          <a:pt x="1024" y="528"/>
                          <a:pt x="1037" y="311"/>
                        </a:cubicBezTo>
                        <a:cubicBezTo>
                          <a:pt x="970" y="109"/>
                          <a:pt x="918" y="115"/>
                          <a:pt x="774" y="0"/>
                        </a:cubicBezTo>
                        <a:close/>
                      </a:path>
                    </a:pathLst>
                  </a:custGeom>
                  <a:solidFill>
                    <a:srgbClr val="FFCC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2700" cap="flat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lIns="92075" tIns="46038" rIns="92075" bIns="46038" anchor="ctr"/>
                  <a:lstStyle/>
                  <a:p>
                    <a:endParaRPr lang="en-GB"/>
                  </a:p>
                </p:txBody>
              </p:sp>
              <p:sp>
                <p:nvSpPr>
                  <p:cNvPr id="46099" name="Rectangle 14"/>
                  <p:cNvSpPr>
                    <a:spLocks noChangeArrowheads="1"/>
                  </p:cNvSpPr>
                  <p:nvPr/>
                </p:nvSpPr>
                <p:spPr bwMode="auto">
                  <a:xfrm rot="-289847">
                    <a:off x="1551" y="2972"/>
                    <a:ext cx="1361" cy="392"/>
                  </a:xfrm>
                  <a:prstGeom prst="rect">
                    <a:avLst/>
                  </a:prstGeom>
                  <a:solidFill>
                    <a:srgbClr val="DDDDD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2700" algn="ctr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92075" tIns="46038" rIns="92075" bIns="46038" anchor="ctr"/>
                  <a:lstStyle/>
                  <a:p>
                    <a:endParaRPr lang="en-US"/>
                  </a:p>
                </p:txBody>
              </p:sp>
              <p:sp>
                <p:nvSpPr>
                  <p:cNvPr id="46100" name="AutoShape 15"/>
                  <p:cNvSpPr>
                    <a:spLocks noChangeArrowheads="1"/>
                  </p:cNvSpPr>
                  <p:nvPr/>
                </p:nvSpPr>
                <p:spPr bwMode="auto">
                  <a:xfrm rot="10800000">
                    <a:off x="1126" y="2621"/>
                    <a:ext cx="680" cy="622"/>
                  </a:xfrm>
                  <a:custGeom>
                    <a:avLst/>
                    <a:gdLst>
                      <a:gd name="T0" fmla="*/ 18 w 21600"/>
                      <a:gd name="T1" fmla="*/ 2 h 21600"/>
                      <a:gd name="T2" fmla="*/ 10 w 21600"/>
                      <a:gd name="T3" fmla="*/ 0 h 21600"/>
                      <a:gd name="T4" fmla="*/ 18 w 21600"/>
                      <a:gd name="T5" fmla="*/ 3 h 21600"/>
                      <a:gd name="T6" fmla="*/ 24 w 21600"/>
                      <a:gd name="T7" fmla="*/ 9 h 21600"/>
                      <a:gd name="T8" fmla="*/ 21 w 21600"/>
                      <a:gd name="T9" fmla="*/ 11 h 21600"/>
                      <a:gd name="T10" fmla="*/ 19 w 21600"/>
                      <a:gd name="T11" fmla="*/ 9 h 21600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3176 w 21600"/>
                      <a:gd name="T19" fmla="*/ 3160 h 21600"/>
                      <a:gd name="T20" fmla="*/ 18424 w 21600"/>
                      <a:gd name="T21" fmla="*/ 18440 h 21600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21600" h="21600">
                        <a:moveTo>
                          <a:pt x="21376" y="10903"/>
                        </a:moveTo>
                        <a:cubicBezTo>
                          <a:pt x="21376" y="10869"/>
                          <a:pt x="21377" y="10834"/>
                          <a:pt x="21377" y="10800"/>
                        </a:cubicBezTo>
                        <a:cubicBezTo>
                          <a:pt x="21377" y="4958"/>
                          <a:pt x="16641" y="223"/>
                          <a:pt x="10800" y="223"/>
                        </a:cubicBezTo>
                        <a:cubicBezTo>
                          <a:pt x="10565" y="222"/>
                          <a:pt x="10331" y="230"/>
                          <a:pt x="10097" y="246"/>
                        </a:cubicBezTo>
                        <a:lnTo>
                          <a:pt x="10082" y="23"/>
                        </a:lnTo>
                        <a:cubicBezTo>
                          <a:pt x="10321" y="7"/>
                          <a:pt x="10560" y="-1"/>
                          <a:pt x="10800" y="0"/>
                        </a:cubicBezTo>
                        <a:cubicBezTo>
                          <a:pt x="16764" y="0"/>
                          <a:pt x="21600" y="4835"/>
                          <a:pt x="21600" y="10800"/>
                        </a:cubicBezTo>
                        <a:cubicBezTo>
                          <a:pt x="21600" y="10835"/>
                          <a:pt x="21599" y="10870"/>
                          <a:pt x="21599" y="10906"/>
                        </a:cubicBezTo>
                        <a:lnTo>
                          <a:pt x="24299" y="10932"/>
                        </a:lnTo>
                        <a:lnTo>
                          <a:pt x="21460" y="13717"/>
                        </a:lnTo>
                        <a:lnTo>
                          <a:pt x="18676" y="10877"/>
                        </a:lnTo>
                        <a:lnTo>
                          <a:pt x="21376" y="10903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rot="10800000" wrap="none" lIns="92075" tIns="46038" rIns="92075" bIns="46038" anchor="ctr"/>
                  <a:lstStyle/>
                  <a:p>
                    <a:endParaRPr lang="en-GB"/>
                  </a:p>
                </p:txBody>
              </p:sp>
              <p:sp>
                <p:nvSpPr>
                  <p:cNvPr id="46101" name="AutoShape 16"/>
                  <p:cNvSpPr>
                    <a:spLocks noChangeArrowheads="1"/>
                  </p:cNvSpPr>
                  <p:nvPr/>
                </p:nvSpPr>
                <p:spPr bwMode="auto">
                  <a:xfrm rot="-410038">
                    <a:off x="2037" y="2804"/>
                    <a:ext cx="308" cy="272"/>
                  </a:xfrm>
                  <a:prstGeom prst="upArrow">
                    <a:avLst>
                      <a:gd name="adj1" fmla="val 39917"/>
                      <a:gd name="adj2" fmla="val 58292"/>
                    </a:avLst>
                  </a:prstGeom>
                  <a:solidFill>
                    <a:srgbClr val="FFFF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2700" algn="ctr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92075" tIns="46038" rIns="92075" bIns="46038" anchor="ctr"/>
                  <a:lstStyle/>
                  <a:p>
                    <a:endParaRPr lang="en-US"/>
                  </a:p>
                </p:txBody>
              </p:sp>
              <p:sp>
                <p:nvSpPr>
                  <p:cNvPr id="46102" name="AutoShape 17"/>
                  <p:cNvSpPr>
                    <a:spLocks noChangeArrowheads="1"/>
                  </p:cNvSpPr>
                  <p:nvPr/>
                </p:nvSpPr>
                <p:spPr bwMode="auto">
                  <a:xfrm rot="-5796464">
                    <a:off x="2419" y="2808"/>
                    <a:ext cx="343" cy="650"/>
                  </a:xfrm>
                  <a:prstGeom prst="upArrow">
                    <a:avLst>
                      <a:gd name="adj1" fmla="val 47639"/>
                      <a:gd name="adj2" fmla="val 51517"/>
                    </a:avLst>
                  </a:prstGeom>
                  <a:solidFill>
                    <a:srgbClr val="FFFF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2700" algn="ctr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92075" tIns="46038" rIns="92075" bIns="46038" anchor="ctr"/>
                  <a:lstStyle/>
                  <a:p>
                    <a:endParaRPr lang="en-US"/>
                  </a:p>
                </p:txBody>
              </p:sp>
              <p:sp>
                <p:nvSpPr>
                  <p:cNvPr id="46103" name="AutoShape 18"/>
                  <p:cNvSpPr>
                    <a:spLocks noChangeArrowheads="1"/>
                  </p:cNvSpPr>
                  <p:nvPr/>
                </p:nvSpPr>
                <p:spPr bwMode="auto">
                  <a:xfrm rot="-5664201">
                    <a:off x="1797" y="2894"/>
                    <a:ext cx="187" cy="636"/>
                  </a:xfrm>
                  <a:prstGeom prst="upArrow">
                    <a:avLst>
                      <a:gd name="adj1" fmla="val 5046"/>
                      <a:gd name="adj2" fmla="val 32625"/>
                    </a:avLst>
                  </a:prstGeom>
                  <a:solidFill>
                    <a:srgbClr val="FFFF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2700" algn="ctr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92075" tIns="46038" rIns="92075" bIns="46038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46104" name="Group 19"/>
                  <p:cNvGrpSpPr>
                    <a:grpSpLocks/>
                  </p:cNvGrpSpPr>
                  <p:nvPr/>
                </p:nvGrpSpPr>
                <p:grpSpPr bwMode="auto">
                  <a:xfrm>
                    <a:off x="1373" y="1337"/>
                    <a:ext cx="1184" cy="1153"/>
                    <a:chOff x="1373" y="1337"/>
                    <a:chExt cx="1184" cy="1153"/>
                  </a:xfrm>
                </p:grpSpPr>
                <p:sp>
                  <p:nvSpPr>
                    <p:cNvPr id="46118" name="AutoShape 20"/>
                    <p:cNvSpPr>
                      <a:spLocks noChangeArrowheads="1"/>
                    </p:cNvSpPr>
                    <p:nvPr/>
                  </p:nvSpPr>
                  <p:spPr bwMode="auto">
                    <a:xfrm rot="-7025184">
                      <a:off x="1474" y="1236"/>
                      <a:ext cx="981" cy="1184"/>
                    </a:xfrm>
                    <a:custGeom>
                      <a:avLst/>
                      <a:gdLst>
                        <a:gd name="T0" fmla="*/ 33 w 21600"/>
                        <a:gd name="T1" fmla="*/ 4 h 21600"/>
                        <a:gd name="T2" fmla="*/ 14 w 21600"/>
                        <a:gd name="T3" fmla="*/ 6 h 21600"/>
                        <a:gd name="T4" fmla="*/ 31 w 21600"/>
                        <a:gd name="T5" fmla="*/ 9 h 21600"/>
                        <a:gd name="T6" fmla="*/ 50 w 21600"/>
                        <a:gd name="T7" fmla="*/ 26 h 21600"/>
                        <a:gd name="T8" fmla="*/ 43 w 21600"/>
                        <a:gd name="T9" fmla="*/ 39 h 21600"/>
                        <a:gd name="T10" fmla="*/ 34 w 21600"/>
                        <a:gd name="T11" fmla="*/ 30 h 21600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3171 w 21600"/>
                        <a:gd name="T19" fmla="*/ 3156 h 21600"/>
                        <a:gd name="T20" fmla="*/ 18429 w 21600"/>
                        <a:gd name="T21" fmla="*/ 18444 h 21600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21600" h="21600">
                          <a:moveTo>
                            <a:pt x="19365" y="9402"/>
                          </a:moveTo>
                          <a:cubicBezTo>
                            <a:pt x="18680" y="5203"/>
                            <a:pt x="15053" y="2121"/>
                            <a:pt x="10800" y="2121"/>
                          </a:cubicBezTo>
                          <a:cubicBezTo>
                            <a:pt x="9570" y="2120"/>
                            <a:pt x="8354" y="2382"/>
                            <a:pt x="7233" y="2887"/>
                          </a:cubicBezTo>
                          <a:lnTo>
                            <a:pt x="6362" y="953"/>
                          </a:lnTo>
                          <a:cubicBezTo>
                            <a:pt x="7757" y="325"/>
                            <a:pt x="9269" y="-1"/>
                            <a:pt x="10800" y="0"/>
                          </a:cubicBezTo>
                          <a:cubicBezTo>
                            <a:pt x="16093" y="0"/>
                            <a:pt x="20606" y="3836"/>
                            <a:pt x="21458" y="9060"/>
                          </a:cubicBezTo>
                          <a:lnTo>
                            <a:pt x="24123" y="8625"/>
                          </a:lnTo>
                          <a:lnTo>
                            <a:pt x="21017" y="12943"/>
                          </a:lnTo>
                          <a:lnTo>
                            <a:pt x="16700" y="9836"/>
                          </a:lnTo>
                          <a:lnTo>
                            <a:pt x="19365" y="9402"/>
                          </a:lnTo>
                          <a:close/>
                        </a:path>
                      </a:pathLst>
                    </a:custGeom>
                    <a:solidFill>
                      <a:srgbClr val="FFFF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12700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vert="eaVert" wrap="none" lIns="92075" tIns="46038" rIns="92075" bIns="46038" anchor="ctr"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46119" name="Rectangle 21"/>
                    <p:cNvSpPr>
                      <a:spLocks noChangeArrowheads="1"/>
                    </p:cNvSpPr>
                    <p:nvPr/>
                  </p:nvSpPr>
                  <p:spPr bwMode="auto">
                    <a:xfrm rot="2561481">
                      <a:off x="1513" y="2380"/>
                      <a:ext cx="686" cy="110"/>
                    </a:xfrm>
                    <a:prstGeom prst="rect">
                      <a:avLst/>
                    </a:prstGeom>
                    <a:solidFill>
                      <a:srgbClr val="FFFF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12700" algn="ctr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92075" tIns="46038" rIns="92075" bIns="46038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46105" name="Group 22"/>
                  <p:cNvGrpSpPr>
                    <a:grpSpLocks/>
                  </p:cNvGrpSpPr>
                  <p:nvPr/>
                </p:nvGrpSpPr>
                <p:grpSpPr bwMode="auto">
                  <a:xfrm>
                    <a:off x="1817" y="1816"/>
                    <a:ext cx="1565" cy="1313"/>
                    <a:chOff x="1479" y="2347"/>
                    <a:chExt cx="1150" cy="945"/>
                  </a:xfrm>
                </p:grpSpPr>
                <p:sp>
                  <p:nvSpPr>
                    <p:cNvPr id="46116" name="AutoShape 23"/>
                    <p:cNvSpPr>
                      <a:spLocks noChangeArrowheads="1"/>
                    </p:cNvSpPr>
                    <p:nvPr/>
                  </p:nvSpPr>
                  <p:spPr bwMode="auto">
                    <a:xfrm rot="4556462">
                      <a:off x="1959" y="2622"/>
                      <a:ext cx="656" cy="684"/>
                    </a:xfrm>
                    <a:custGeom>
                      <a:avLst/>
                      <a:gdLst>
                        <a:gd name="T0" fmla="*/ 13 w 21600"/>
                        <a:gd name="T1" fmla="*/ 0 h 21600"/>
                        <a:gd name="T2" fmla="*/ 5 w 21600"/>
                        <a:gd name="T3" fmla="*/ 4 h 21600"/>
                        <a:gd name="T4" fmla="*/ 12 w 21600"/>
                        <a:gd name="T5" fmla="*/ 4 h 21600"/>
                        <a:gd name="T6" fmla="*/ 22 w 21600"/>
                        <a:gd name="T7" fmla="*/ 6 h 21600"/>
                        <a:gd name="T8" fmla="*/ 19 w 21600"/>
                        <a:gd name="T9" fmla="*/ 12 h 21600"/>
                        <a:gd name="T10" fmla="*/ 14 w 21600"/>
                        <a:gd name="T11" fmla="*/ 9 h 21600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3161 w 21600"/>
                        <a:gd name="T19" fmla="*/ 3158 h 21600"/>
                        <a:gd name="T20" fmla="*/ 18439 w 21600"/>
                        <a:gd name="T21" fmla="*/ 18442 h 21600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21600" h="21600">
                          <a:moveTo>
                            <a:pt x="17743" y="8144"/>
                          </a:moveTo>
                          <a:cubicBezTo>
                            <a:pt x="16642" y="5266"/>
                            <a:pt x="13881" y="3366"/>
                            <a:pt x="10800" y="3366"/>
                          </a:cubicBezTo>
                          <a:cubicBezTo>
                            <a:pt x="9124" y="3365"/>
                            <a:pt x="7498" y="3931"/>
                            <a:pt x="6185" y="4971"/>
                          </a:cubicBezTo>
                          <a:lnTo>
                            <a:pt x="4096" y="2332"/>
                          </a:lnTo>
                          <a:cubicBezTo>
                            <a:pt x="6004" y="821"/>
                            <a:pt x="8366" y="-1"/>
                            <a:pt x="10800" y="0"/>
                          </a:cubicBezTo>
                          <a:cubicBezTo>
                            <a:pt x="15276" y="0"/>
                            <a:pt x="19288" y="2761"/>
                            <a:pt x="20887" y="6941"/>
                          </a:cubicBezTo>
                          <a:lnTo>
                            <a:pt x="23409" y="5977"/>
                          </a:lnTo>
                          <a:lnTo>
                            <a:pt x="20881" y="11636"/>
                          </a:lnTo>
                          <a:lnTo>
                            <a:pt x="15221" y="9108"/>
                          </a:lnTo>
                          <a:lnTo>
                            <a:pt x="17743" y="8144"/>
                          </a:lnTo>
                          <a:close/>
                        </a:path>
                      </a:pathLst>
                    </a:custGeom>
                    <a:solidFill>
                      <a:srgbClr val="FFFF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12700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rot="10800000" vert="eaVert" wrap="none" lIns="92075" tIns="46038" rIns="92075" bIns="46038" anchor="ctr"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46117" name="Rectangle 24"/>
                    <p:cNvSpPr>
                      <a:spLocks noChangeArrowheads="1"/>
                    </p:cNvSpPr>
                    <p:nvPr/>
                  </p:nvSpPr>
                  <p:spPr bwMode="auto">
                    <a:xfrm rot="-8467782">
                      <a:off x="1479" y="2347"/>
                      <a:ext cx="1123" cy="102"/>
                    </a:xfrm>
                    <a:prstGeom prst="rect">
                      <a:avLst/>
                    </a:prstGeom>
                    <a:solidFill>
                      <a:srgbClr val="FFFF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12700" algn="ctr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92075" tIns="46038" rIns="92075" bIns="46038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46106" name="Text Box 2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546" y="1215"/>
                    <a:ext cx="164" cy="7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12700" algn="ctr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0" tIns="0" rIns="0" bIns="0">
                    <a:spAutoFit/>
                  </a:bodyPr>
                  <a:lstStyle>
                    <a:lvl1pPr marL="342900" indent="-34290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9pPr>
                  </a:lstStyle>
                  <a:p>
                    <a:pPr>
                      <a:spcBef>
                        <a:spcPct val="50000"/>
                      </a:spcBef>
                      <a:spcAft>
                        <a:spcPct val="50000"/>
                      </a:spcAft>
                      <a:buClr>
                        <a:srgbClr val="FF33CC"/>
                      </a:buClr>
                      <a:buSzPct val="100000"/>
                      <a:buFont typeface="Wingdings" pitchFamily="2" charset="2"/>
                      <a:buNone/>
                    </a:pPr>
                    <a:r>
                      <a:rPr lang="en-GB" sz="800" b="1">
                        <a:solidFill>
                          <a:schemeClr val="hlink"/>
                        </a:solidFill>
                        <a:latin typeface="Arial" charset="0"/>
                      </a:rPr>
                      <a:t>C4</a:t>
                    </a:r>
                  </a:p>
                </p:txBody>
              </p:sp>
              <p:sp>
                <p:nvSpPr>
                  <p:cNvPr id="46107" name="Text Box 2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046" y="1215"/>
                    <a:ext cx="264" cy="7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12700" algn="ctr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0" tIns="0" rIns="0" bIns="0">
                    <a:spAutoFit/>
                  </a:bodyPr>
                  <a:lstStyle>
                    <a:lvl1pPr marL="342900" indent="-34290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9pPr>
                  </a:lstStyle>
                  <a:p>
                    <a:pPr>
                      <a:spcBef>
                        <a:spcPct val="50000"/>
                      </a:spcBef>
                      <a:spcAft>
                        <a:spcPct val="50000"/>
                      </a:spcAft>
                      <a:buClr>
                        <a:srgbClr val="FF33CC"/>
                      </a:buClr>
                      <a:buSzPct val="100000"/>
                      <a:buFont typeface="Wingdings" pitchFamily="2" charset="2"/>
                      <a:buNone/>
                    </a:pPr>
                    <a:r>
                      <a:rPr lang="en-GB" sz="800" b="1">
                        <a:solidFill>
                          <a:schemeClr val="hlink"/>
                        </a:solidFill>
                        <a:latin typeface="Arial" charset="0"/>
                      </a:rPr>
                      <a:t>Chol</a:t>
                    </a:r>
                  </a:p>
                </p:txBody>
              </p:sp>
              <p:sp>
                <p:nvSpPr>
                  <p:cNvPr id="46108" name="Text Box 2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142" y="1328"/>
                    <a:ext cx="377" cy="7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12700" algn="ctr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0" tIns="0" rIns="0" bIns="0">
                    <a:spAutoFit/>
                  </a:bodyPr>
                  <a:lstStyle>
                    <a:lvl1pPr marL="342900" indent="-34290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9pPr>
                  </a:lstStyle>
                  <a:p>
                    <a:pPr>
                      <a:spcBef>
                        <a:spcPct val="50000"/>
                      </a:spcBef>
                      <a:spcAft>
                        <a:spcPct val="50000"/>
                      </a:spcAft>
                      <a:buClr>
                        <a:srgbClr val="FF33CC"/>
                      </a:buClr>
                      <a:buSzPct val="100000"/>
                      <a:buFont typeface="Wingdings" pitchFamily="2" charset="2"/>
                      <a:buNone/>
                    </a:pPr>
                    <a:r>
                      <a:rPr lang="en-GB" sz="800" b="1" i="1">
                        <a:solidFill>
                          <a:schemeClr val="hlink"/>
                        </a:solidFill>
                        <a:latin typeface="Arial" charset="0"/>
                      </a:rPr>
                      <a:t>CYP7A1</a:t>
                    </a:r>
                  </a:p>
                </p:txBody>
              </p:sp>
              <p:sp>
                <p:nvSpPr>
                  <p:cNvPr id="46109" name="Text Box 2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915" y="1215"/>
                    <a:ext cx="164" cy="7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12700" algn="ctr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0" tIns="0" rIns="0" bIns="0">
                    <a:spAutoFit/>
                  </a:bodyPr>
                  <a:lstStyle>
                    <a:lvl1pPr marL="342900" indent="-34290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9pPr>
                  </a:lstStyle>
                  <a:p>
                    <a:pPr>
                      <a:spcBef>
                        <a:spcPct val="50000"/>
                      </a:spcBef>
                      <a:spcAft>
                        <a:spcPct val="50000"/>
                      </a:spcAft>
                      <a:buClr>
                        <a:srgbClr val="FF33CC"/>
                      </a:buClr>
                      <a:buSzPct val="100000"/>
                      <a:buFont typeface="Wingdings" pitchFamily="2" charset="2"/>
                      <a:buNone/>
                    </a:pPr>
                    <a:r>
                      <a:rPr lang="en-GB" sz="800" b="1">
                        <a:solidFill>
                          <a:schemeClr val="hlink"/>
                        </a:solidFill>
                        <a:latin typeface="Arial" charset="0"/>
                      </a:rPr>
                      <a:t>BA</a:t>
                    </a:r>
                  </a:p>
                </p:txBody>
              </p:sp>
              <p:sp>
                <p:nvSpPr>
                  <p:cNvPr id="46110" name="AutoShape 29"/>
                  <p:cNvSpPr>
                    <a:spLocks noChangeArrowheads="1"/>
                  </p:cNvSpPr>
                  <p:nvPr/>
                </p:nvSpPr>
                <p:spPr bwMode="auto">
                  <a:xfrm rot="5275613" flipH="1">
                    <a:off x="1362" y="1158"/>
                    <a:ext cx="129" cy="217"/>
                  </a:xfrm>
                  <a:prstGeom prst="upArrow">
                    <a:avLst>
                      <a:gd name="adj1" fmla="val 3935"/>
                      <a:gd name="adj2" fmla="val 67816"/>
                    </a:avLst>
                  </a:prstGeom>
                  <a:solidFill>
                    <a:srgbClr val="FFFF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2700" algn="ctr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rot="10800000" vert="eaVert" wrap="none" lIns="92075" tIns="46038" rIns="92075" bIns="46038" anchor="ctr"/>
                  <a:lstStyle/>
                  <a:p>
                    <a:pPr marL="342900" indent="-342900">
                      <a:spcBef>
                        <a:spcPct val="50000"/>
                      </a:spcBef>
                      <a:spcAft>
                        <a:spcPct val="50000"/>
                      </a:spcAft>
                      <a:buClr>
                        <a:srgbClr val="FF33CC"/>
                      </a:buClr>
                      <a:buSzPct val="100000"/>
                      <a:buFont typeface="Wingdings" pitchFamily="2" charset="2"/>
                      <a:buChar char="n"/>
                    </a:pPr>
                    <a:endParaRPr lang="en-US">
                      <a:solidFill>
                        <a:srgbClr val="FFFF00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46111" name="Text Box 30"/>
                  <p:cNvSpPr txBox="1">
                    <a:spLocks noChangeArrowheads="1"/>
                  </p:cNvSpPr>
                  <p:nvPr/>
                </p:nvSpPr>
                <p:spPr bwMode="auto">
                  <a:xfrm rot="-522403">
                    <a:off x="2085" y="2690"/>
                    <a:ext cx="164" cy="7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12700" algn="ctr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0" tIns="0" rIns="0" bIns="0">
                    <a:spAutoFit/>
                  </a:bodyPr>
                  <a:lstStyle>
                    <a:lvl1pPr marL="342900" indent="-34290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9pPr>
                  </a:lstStyle>
                  <a:p>
                    <a:pPr>
                      <a:spcBef>
                        <a:spcPct val="50000"/>
                      </a:spcBef>
                      <a:spcAft>
                        <a:spcPct val="50000"/>
                      </a:spcAft>
                      <a:buClr>
                        <a:srgbClr val="FF33CC"/>
                      </a:buClr>
                      <a:buSzPct val="100000"/>
                      <a:buFont typeface="Wingdings" pitchFamily="2" charset="2"/>
                      <a:buNone/>
                    </a:pPr>
                    <a:r>
                      <a:rPr lang="en-GB" sz="800" b="1">
                        <a:solidFill>
                          <a:schemeClr val="hlink"/>
                        </a:solidFill>
                        <a:latin typeface="Arial" charset="0"/>
                      </a:rPr>
                      <a:t>BA</a:t>
                    </a:r>
                  </a:p>
                </p:txBody>
              </p:sp>
              <p:sp>
                <p:nvSpPr>
                  <p:cNvPr id="46112" name="Text Box 3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887" y="2782"/>
                    <a:ext cx="230" cy="7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12700" algn="ctr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0" tIns="0" rIns="0" bIns="0">
                    <a:spAutoFit/>
                  </a:bodyPr>
                  <a:lstStyle>
                    <a:lvl1pPr marL="342900" indent="-34290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9pPr>
                  </a:lstStyle>
                  <a:p>
                    <a:pPr>
                      <a:spcBef>
                        <a:spcPct val="50000"/>
                      </a:spcBef>
                      <a:spcAft>
                        <a:spcPct val="50000"/>
                      </a:spcAft>
                      <a:buClr>
                        <a:srgbClr val="FF33CC"/>
                      </a:buClr>
                      <a:buSzPct val="100000"/>
                      <a:buFont typeface="Wingdings" pitchFamily="2" charset="2"/>
                      <a:buNone/>
                    </a:pPr>
                    <a:r>
                      <a:rPr lang="en-GB" sz="800" b="1">
                        <a:solidFill>
                          <a:schemeClr val="hlink"/>
                        </a:solidFill>
                        <a:latin typeface="Arial" charset="0"/>
                      </a:rPr>
                      <a:t>FXR</a:t>
                    </a:r>
                  </a:p>
                </p:txBody>
              </p:sp>
              <p:sp>
                <p:nvSpPr>
                  <p:cNvPr id="46113" name="Text Box 3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789" y="2689"/>
                    <a:ext cx="278" cy="7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12700" algn="ctr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0" tIns="0" rIns="0" bIns="0">
                    <a:spAutoFit/>
                  </a:bodyPr>
                  <a:lstStyle>
                    <a:lvl1pPr marL="342900" indent="-34290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9pPr>
                  </a:lstStyle>
                  <a:p>
                    <a:pPr>
                      <a:spcBef>
                        <a:spcPct val="50000"/>
                      </a:spcBef>
                      <a:spcAft>
                        <a:spcPct val="50000"/>
                      </a:spcAft>
                      <a:buClr>
                        <a:srgbClr val="FF33CC"/>
                      </a:buClr>
                      <a:buSzPct val="100000"/>
                      <a:buFont typeface="Wingdings" pitchFamily="2" charset="2"/>
                      <a:buNone/>
                    </a:pPr>
                    <a:r>
                      <a:rPr lang="en-GB" sz="800" b="1">
                        <a:solidFill>
                          <a:srgbClr val="CC0099"/>
                        </a:solidFill>
                        <a:latin typeface="Arial" charset="0"/>
                      </a:rPr>
                      <a:t>FGF19</a:t>
                    </a:r>
                  </a:p>
                </p:txBody>
              </p:sp>
              <p:sp>
                <p:nvSpPr>
                  <p:cNvPr id="46114" name="Text Box 3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906" y="1927"/>
                    <a:ext cx="278" cy="7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12700" algn="ctr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0" tIns="0" rIns="0" bIns="0">
                    <a:spAutoFit/>
                  </a:bodyPr>
                  <a:lstStyle>
                    <a:lvl1pPr marL="342900" indent="-34290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9pPr>
                  </a:lstStyle>
                  <a:p>
                    <a:pPr>
                      <a:spcBef>
                        <a:spcPct val="50000"/>
                      </a:spcBef>
                      <a:spcAft>
                        <a:spcPct val="50000"/>
                      </a:spcAft>
                      <a:buClr>
                        <a:srgbClr val="FF33CC"/>
                      </a:buClr>
                      <a:buSzPct val="100000"/>
                      <a:buFont typeface="Wingdings" pitchFamily="2" charset="2"/>
                      <a:buNone/>
                    </a:pPr>
                    <a:r>
                      <a:rPr lang="en-GB" sz="800" b="1">
                        <a:solidFill>
                          <a:srgbClr val="CC0099"/>
                        </a:solidFill>
                        <a:latin typeface="Arial" charset="0"/>
                      </a:rPr>
                      <a:t>FGF19</a:t>
                    </a:r>
                  </a:p>
                </p:txBody>
              </p:sp>
              <p:sp>
                <p:nvSpPr>
                  <p:cNvPr id="46115" name="Oval 34"/>
                  <p:cNvSpPr>
                    <a:spLocks noChangeArrowheads="1"/>
                  </p:cNvSpPr>
                  <p:nvPr/>
                </p:nvSpPr>
                <p:spPr bwMode="auto">
                  <a:xfrm>
                    <a:off x="1525" y="2508"/>
                    <a:ext cx="1421" cy="1235"/>
                  </a:xfrm>
                  <a:prstGeom prst="ellipse">
                    <a:avLst/>
                  </a:prstGeom>
                  <a:noFill/>
                  <a:ln w="5715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lIns="92075" tIns="46038" rIns="92075" bIns="46038" anchor="ctr"/>
                  <a:lstStyle/>
                  <a:p>
                    <a:pPr marL="342900" indent="-342900">
                      <a:spcAft>
                        <a:spcPct val="50000"/>
                      </a:spcAft>
                      <a:buClr>
                        <a:srgbClr val="FF33CC"/>
                      </a:buClr>
                      <a:buSzPct val="100000"/>
                      <a:buFont typeface="Wingdings" pitchFamily="2" charset="2"/>
                      <a:buNone/>
                    </a:pPr>
                    <a:endParaRPr lang="en-US">
                      <a:solidFill>
                        <a:srgbClr val="CC9900"/>
                      </a:solidFill>
                      <a:latin typeface="Arial" charset="0"/>
                    </a:endParaRPr>
                  </a:p>
                </p:txBody>
              </p:sp>
            </p:grpSp>
            <p:grpSp>
              <p:nvGrpSpPr>
                <p:cNvPr id="46092" name="Group 35"/>
                <p:cNvGrpSpPr>
                  <a:grpSpLocks/>
                </p:cNvGrpSpPr>
                <p:nvPr/>
              </p:nvGrpSpPr>
              <p:grpSpPr bwMode="auto">
                <a:xfrm>
                  <a:off x="1038" y="1336"/>
                  <a:ext cx="273" cy="542"/>
                  <a:chOff x="1038" y="1336"/>
                  <a:chExt cx="273" cy="542"/>
                </a:xfrm>
              </p:grpSpPr>
              <p:grpSp>
                <p:nvGrpSpPr>
                  <p:cNvPr id="46093" name="Group 36"/>
                  <p:cNvGrpSpPr>
                    <a:grpSpLocks/>
                  </p:cNvGrpSpPr>
                  <p:nvPr/>
                </p:nvGrpSpPr>
                <p:grpSpPr bwMode="auto">
                  <a:xfrm>
                    <a:off x="1053" y="1336"/>
                    <a:ext cx="258" cy="384"/>
                    <a:chOff x="1053" y="1336"/>
                    <a:chExt cx="258" cy="384"/>
                  </a:xfrm>
                </p:grpSpPr>
                <p:sp>
                  <p:nvSpPr>
                    <p:cNvPr id="46095" name="Rectangle 37"/>
                    <p:cNvSpPr>
                      <a:spLocks noChangeArrowheads="1"/>
                    </p:cNvSpPr>
                    <p:nvPr/>
                  </p:nvSpPr>
                  <p:spPr bwMode="auto">
                    <a:xfrm rot="4804425">
                      <a:off x="1086" y="1408"/>
                      <a:ext cx="174" cy="30"/>
                    </a:xfrm>
                    <a:prstGeom prst="rect">
                      <a:avLst/>
                    </a:prstGeom>
                    <a:solidFill>
                      <a:srgbClr val="CC0099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12700" algn="ctr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lIns="92075" tIns="46038" rIns="92075" bIns="46038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6096" name="AutoShape 38"/>
                    <p:cNvSpPr>
                      <a:spLocks noChangeArrowheads="1"/>
                    </p:cNvSpPr>
                    <p:nvPr/>
                  </p:nvSpPr>
                  <p:spPr bwMode="auto">
                    <a:xfrm rot="-3463894">
                      <a:off x="1005" y="1414"/>
                      <a:ext cx="354" cy="258"/>
                    </a:xfrm>
                    <a:custGeom>
                      <a:avLst/>
                      <a:gdLst>
                        <a:gd name="T0" fmla="*/ 3 w 21600"/>
                        <a:gd name="T1" fmla="*/ 0 h 21600"/>
                        <a:gd name="T2" fmla="*/ 1 w 21600"/>
                        <a:gd name="T3" fmla="*/ 1 h 21600"/>
                        <a:gd name="T4" fmla="*/ 3 w 21600"/>
                        <a:gd name="T5" fmla="*/ 1 h 21600"/>
                        <a:gd name="T6" fmla="*/ 5 w 21600"/>
                        <a:gd name="T7" fmla="*/ 1 h 2160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1953 w 21600"/>
                        <a:gd name="T13" fmla="*/ 0 h 21600"/>
                        <a:gd name="T14" fmla="*/ 19647 w 21600"/>
                        <a:gd name="T15" fmla="*/ 6781 h 21600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1600" h="21600">
                          <a:moveTo>
                            <a:pt x="6025" y="5638"/>
                          </a:moveTo>
                          <a:cubicBezTo>
                            <a:pt x="7324" y="4436"/>
                            <a:pt x="9029" y="3768"/>
                            <a:pt x="10800" y="3769"/>
                          </a:cubicBezTo>
                          <a:cubicBezTo>
                            <a:pt x="12570" y="3769"/>
                            <a:pt x="14275" y="4436"/>
                            <a:pt x="15574" y="5638"/>
                          </a:cubicBezTo>
                          <a:lnTo>
                            <a:pt x="18133" y="2871"/>
                          </a:lnTo>
                          <a:cubicBezTo>
                            <a:pt x="16137" y="1025"/>
                            <a:pt x="13518" y="-1"/>
                            <a:pt x="10799" y="0"/>
                          </a:cubicBezTo>
                          <a:cubicBezTo>
                            <a:pt x="8081" y="0"/>
                            <a:pt x="5462" y="1025"/>
                            <a:pt x="3466" y="2871"/>
                          </a:cubicBezTo>
                          <a:lnTo>
                            <a:pt x="6025" y="5638"/>
                          </a:lnTo>
                          <a:close/>
                        </a:path>
                      </a:pathLst>
                    </a:custGeom>
                    <a:solidFill>
                      <a:srgbClr val="CC0099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12700" algn="ctr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lIns="92075" tIns="46038" rIns="92075" bIns="46038" anchor="ctr">
                      <a:spAutoFit/>
                    </a:bodyPr>
                    <a:lstStyle/>
                    <a:p>
                      <a:endParaRPr lang="en-GB"/>
                    </a:p>
                  </p:txBody>
                </p:sp>
              </p:grpSp>
              <p:sp>
                <p:nvSpPr>
                  <p:cNvPr id="46094" name="Rectangle 39"/>
                  <p:cNvSpPr>
                    <a:spLocks noChangeArrowheads="1"/>
                  </p:cNvSpPr>
                  <p:nvPr/>
                </p:nvSpPr>
                <p:spPr bwMode="auto">
                  <a:xfrm>
                    <a:off x="1038" y="1572"/>
                    <a:ext cx="50" cy="306"/>
                  </a:xfrm>
                  <a:prstGeom prst="rect">
                    <a:avLst/>
                  </a:prstGeom>
                  <a:solidFill>
                    <a:srgbClr val="CC00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2700" algn="ctr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92075" tIns="46038" rIns="92075" bIns="46038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46088" name="Group 40"/>
              <p:cNvGrpSpPr>
                <a:grpSpLocks/>
              </p:cNvGrpSpPr>
              <p:nvPr/>
            </p:nvGrpSpPr>
            <p:grpSpPr bwMode="auto">
              <a:xfrm>
                <a:off x="1036" y="1919"/>
                <a:ext cx="841" cy="560"/>
                <a:chOff x="1036" y="1919"/>
                <a:chExt cx="841" cy="560"/>
              </a:xfrm>
            </p:grpSpPr>
            <p:sp>
              <p:nvSpPr>
                <p:cNvPr id="46089" name="Rectangle 41"/>
                <p:cNvSpPr>
                  <a:spLocks noChangeArrowheads="1"/>
                </p:cNvSpPr>
                <p:nvPr/>
              </p:nvSpPr>
              <p:spPr bwMode="auto">
                <a:xfrm rot="2341836">
                  <a:off x="1036" y="2424"/>
                  <a:ext cx="841" cy="55"/>
                </a:xfrm>
                <a:prstGeom prst="rect">
                  <a:avLst/>
                </a:prstGeom>
                <a:solidFill>
                  <a:srgbClr val="CC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2075" tIns="46038" rIns="92075" bIns="46038" anchor="ctr"/>
                <a:lstStyle/>
                <a:p>
                  <a:endParaRPr lang="en-US"/>
                </a:p>
              </p:txBody>
            </p:sp>
            <p:sp>
              <p:nvSpPr>
                <p:cNvPr id="46090" name="AutoShape 42"/>
                <p:cNvSpPr>
                  <a:spLocks noChangeArrowheads="1"/>
                </p:cNvSpPr>
                <p:nvPr/>
              </p:nvSpPr>
              <p:spPr bwMode="auto">
                <a:xfrm rot="6198596">
                  <a:off x="1058" y="1912"/>
                  <a:ext cx="330" cy="343"/>
                </a:xfrm>
                <a:custGeom>
                  <a:avLst/>
                  <a:gdLst>
                    <a:gd name="T0" fmla="*/ 4 w 21600"/>
                    <a:gd name="T1" fmla="*/ 5 h 21600"/>
                    <a:gd name="T2" fmla="*/ 4 w 21600"/>
                    <a:gd name="T3" fmla="*/ 4 h 21600"/>
                    <a:gd name="T4" fmla="*/ 4 w 21600"/>
                    <a:gd name="T5" fmla="*/ 4 h 21600"/>
                    <a:gd name="T6" fmla="*/ 3 w 21600"/>
                    <a:gd name="T7" fmla="*/ 6 h 21600"/>
                    <a:gd name="T8" fmla="*/ 2 w 21600"/>
                    <a:gd name="T9" fmla="*/ 5 h 21600"/>
                    <a:gd name="T10" fmla="*/ 3 w 21600"/>
                    <a:gd name="T11" fmla="*/ 4 h 2160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3142 w 21600"/>
                    <a:gd name="T19" fmla="*/ 3149 h 21600"/>
                    <a:gd name="T20" fmla="*/ 18458 w 21600"/>
                    <a:gd name="T21" fmla="*/ 18451 h 2160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1600" h="21600">
                      <a:moveTo>
                        <a:pt x="12467" y="17802"/>
                      </a:moveTo>
                      <a:cubicBezTo>
                        <a:pt x="14565" y="17302"/>
                        <a:pt x="16328" y="15889"/>
                        <a:pt x="17271" y="13950"/>
                      </a:cubicBezTo>
                      <a:lnTo>
                        <a:pt x="20510" y="15527"/>
                      </a:lnTo>
                      <a:cubicBezTo>
                        <a:pt x="19094" y="18435"/>
                        <a:pt x="16449" y="20556"/>
                        <a:pt x="13302" y="21306"/>
                      </a:cubicBezTo>
                      <a:lnTo>
                        <a:pt x="13927" y="23932"/>
                      </a:lnTo>
                      <a:lnTo>
                        <a:pt x="8506" y="20597"/>
                      </a:lnTo>
                      <a:lnTo>
                        <a:pt x="11842" y="15175"/>
                      </a:lnTo>
                      <a:lnTo>
                        <a:pt x="12467" y="17802"/>
                      </a:lnTo>
                      <a:close/>
                    </a:path>
                  </a:pathLst>
                </a:custGeom>
                <a:solidFill>
                  <a:srgbClr val="CC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10800000" vert="eaVert" wrap="none" lIns="92075" tIns="46038" rIns="92075" bIns="46038" anchor="ctr"/>
                <a:lstStyle/>
                <a:p>
                  <a:endParaRPr lang="en-GB"/>
                </a:p>
              </p:txBody>
            </p:sp>
          </p:grpSp>
        </p:grpSp>
        <p:sp>
          <p:nvSpPr>
            <p:cNvPr id="46086" name="AutoShape 43"/>
            <p:cNvSpPr>
              <a:spLocks noChangeArrowheads="1"/>
            </p:cNvSpPr>
            <p:nvPr/>
          </p:nvSpPr>
          <p:spPr bwMode="auto">
            <a:xfrm rot="5275613" flipH="1">
              <a:off x="1738" y="1150"/>
              <a:ext cx="129" cy="217"/>
            </a:xfrm>
            <a:prstGeom prst="upArrow">
              <a:avLst>
                <a:gd name="adj1" fmla="val 3935"/>
                <a:gd name="adj2" fmla="val 67816"/>
              </a:avLst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vert="eaVert" wrap="none" lIns="92075" tIns="46038" rIns="92075" bIns="46038" anchor="ctr"/>
            <a:lstStyle/>
            <a:p>
              <a:pPr marL="342900" indent="-342900">
                <a:spcBef>
                  <a:spcPct val="50000"/>
                </a:spcBef>
                <a:spcAft>
                  <a:spcPct val="50000"/>
                </a:spcAft>
                <a:buClr>
                  <a:srgbClr val="FF33CC"/>
                </a:buClr>
                <a:buSzPct val="100000"/>
                <a:buFont typeface="Wingdings" pitchFamily="2" charset="2"/>
                <a:buChar char="n"/>
              </a:pPr>
              <a:endParaRPr lang="en-US">
                <a:solidFill>
                  <a:srgbClr val="FFFF00"/>
                </a:solidFill>
                <a:latin typeface="Arial" charset="0"/>
              </a:endParaRPr>
            </a:p>
          </p:txBody>
        </p:sp>
      </p:grpSp>
      <p:sp>
        <p:nvSpPr>
          <p:cNvPr id="813100" name="Rectangle 44"/>
          <p:cNvSpPr>
            <a:spLocks noChangeArrowheads="1"/>
          </p:cNvSpPr>
          <p:nvPr/>
        </p:nvSpPr>
        <p:spPr bwMode="auto">
          <a:xfrm>
            <a:off x="982663" y="6100763"/>
            <a:ext cx="72850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342900" indent="-342900">
              <a:spcAft>
                <a:spcPct val="50000"/>
              </a:spcAft>
              <a:buClr>
                <a:srgbClr val="FF33CC"/>
              </a:buClr>
              <a:buSzPct val="100000"/>
              <a:buFont typeface="Wingdings" pitchFamily="2" charset="2"/>
              <a:buNone/>
            </a:pPr>
            <a:r>
              <a:rPr lang="en-GB">
                <a:latin typeface="Arial" charset="0"/>
              </a:rPr>
              <a:t>Could defective FGF19 signalling cause primary BA diarrhoea?</a:t>
            </a:r>
            <a:endParaRPr lang="en-US">
              <a:latin typeface="Arial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3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3100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fgf19-fig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61" r="46649" b="2252"/>
          <a:stretch>
            <a:fillRect/>
          </a:stretch>
        </p:blipFill>
        <p:spPr bwMode="auto">
          <a:xfrm>
            <a:off x="774700" y="1663700"/>
            <a:ext cx="4371975" cy="438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7" name="Rectangle 3"/>
          <p:cNvSpPr>
            <a:spLocks noGrp="1" noChangeArrowheads="1"/>
          </p:cNvSpPr>
          <p:nvPr>
            <p:ph type="title"/>
          </p:nvPr>
        </p:nvSpPr>
        <p:spPr>
          <a:xfrm>
            <a:off x="706438" y="428625"/>
            <a:ext cx="7751762" cy="790575"/>
          </a:xfrm>
          <a:noFill/>
        </p:spPr>
        <p:txBody>
          <a:bodyPr lIns="92075" tIns="46038" rIns="92075" bIns="46038"/>
          <a:lstStyle/>
          <a:p>
            <a:r>
              <a:rPr lang="en-GB" smtClean="0"/>
              <a:t>Raised 7aOH-4-Cholesten-3-one (C4) in Patients with Chronic Diarrhoea </a:t>
            </a:r>
          </a:p>
        </p:txBody>
      </p:sp>
      <p:sp>
        <p:nvSpPr>
          <p:cNvPr id="47108" name="Text Box 4"/>
          <p:cNvSpPr txBox="1">
            <a:spLocks noChangeArrowheads="1"/>
          </p:cNvSpPr>
          <p:nvPr/>
        </p:nvSpPr>
        <p:spPr bwMode="auto">
          <a:xfrm>
            <a:off x="5626100" y="2171700"/>
            <a:ext cx="3149600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marL="342900" indent="-342900"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>
              <a:spcBef>
                <a:spcPct val="50000"/>
              </a:spcBef>
              <a:spcAft>
                <a:spcPct val="50000"/>
              </a:spcAft>
              <a:buClr>
                <a:srgbClr val="FF33CC"/>
              </a:buClr>
              <a:buSzPct val="100000"/>
              <a:buFont typeface="Wingdings" pitchFamily="2" charset="2"/>
              <a:buNone/>
            </a:pPr>
            <a:r>
              <a:rPr lang="en-GB">
                <a:solidFill>
                  <a:schemeClr val="tx2"/>
                </a:solidFill>
              </a:rPr>
              <a:t>Medians &amp; quartiles</a:t>
            </a:r>
          </a:p>
          <a:p>
            <a:pPr algn="l">
              <a:spcBef>
                <a:spcPct val="50000"/>
              </a:spcBef>
              <a:spcAft>
                <a:spcPct val="50000"/>
              </a:spcAft>
              <a:buClr>
                <a:srgbClr val="FF33CC"/>
              </a:buClr>
              <a:buSzPct val="100000"/>
              <a:buFont typeface="Wingdings" pitchFamily="2" charset="2"/>
              <a:buNone/>
            </a:pPr>
            <a:r>
              <a:rPr lang="en-GB" i="1">
                <a:solidFill>
                  <a:schemeClr val="tx2"/>
                </a:solidFill>
              </a:rPr>
              <a:t>p </a:t>
            </a:r>
            <a:r>
              <a:rPr lang="en-GB">
                <a:solidFill>
                  <a:schemeClr val="tx2"/>
                </a:solidFill>
              </a:rPr>
              <a:t>&lt; 0.001</a:t>
            </a:r>
          </a:p>
          <a:p>
            <a:pPr algn="l">
              <a:spcBef>
                <a:spcPct val="50000"/>
              </a:spcBef>
              <a:spcAft>
                <a:spcPct val="50000"/>
              </a:spcAft>
              <a:buClr>
                <a:srgbClr val="FF33CC"/>
              </a:buClr>
              <a:buSzPct val="100000"/>
              <a:buFont typeface="Wingdings" pitchFamily="2" charset="2"/>
              <a:buNone/>
            </a:pPr>
            <a:endParaRPr lang="en-GB" i="1">
              <a:solidFill>
                <a:schemeClr val="tx2"/>
              </a:solidFill>
              <a:latin typeface="Arial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Malabsorption of Sugars – Lactose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14388" y="1641475"/>
            <a:ext cx="7629525" cy="4343400"/>
          </a:xfrm>
        </p:spPr>
        <p:txBody>
          <a:bodyPr/>
          <a:lstStyle/>
          <a:p>
            <a:pPr>
              <a:buClr>
                <a:srgbClr val="CC0000"/>
              </a:buClr>
            </a:pPr>
            <a:r>
              <a:rPr lang="en-GB" smtClean="0"/>
              <a:t>Low lactase activity in the small intestinal brush-border membrane (</a:t>
            </a:r>
            <a:r>
              <a:rPr lang="en-GB" smtClean="0">
                <a:solidFill>
                  <a:srgbClr val="CC0000"/>
                </a:solidFill>
              </a:rPr>
              <a:t>hypolactasia</a:t>
            </a:r>
            <a:r>
              <a:rPr lang="en-GB" smtClean="0"/>
              <a:t>) results in failure to digest lactose</a:t>
            </a:r>
          </a:p>
          <a:p>
            <a:pPr lvl="1">
              <a:buClr>
                <a:srgbClr val="CC0000"/>
              </a:buClr>
              <a:buFont typeface="Wingdings" pitchFamily="2" charset="2"/>
              <a:buChar char="§"/>
            </a:pPr>
            <a:endParaRPr lang="en-GB" smtClean="0"/>
          </a:p>
          <a:p>
            <a:pPr>
              <a:buClr>
                <a:srgbClr val="CC0000"/>
              </a:buClr>
            </a:pPr>
            <a:r>
              <a:rPr lang="en-GB" smtClean="0"/>
              <a:t>Neonates all have high lactase  </a:t>
            </a:r>
          </a:p>
          <a:p>
            <a:pPr lvl="1">
              <a:buClr>
                <a:srgbClr val="CC0000"/>
              </a:buClr>
              <a:buFont typeface="Wingdings" pitchFamily="2" charset="2"/>
              <a:buChar char="§"/>
            </a:pPr>
            <a:r>
              <a:rPr lang="en-GB" smtClean="0">
                <a:solidFill>
                  <a:srgbClr val="CC0000"/>
                </a:solidFill>
              </a:rPr>
              <a:t>Lactase non-persistence</a:t>
            </a:r>
            <a:r>
              <a:rPr lang="en-GB" smtClean="0"/>
              <a:t> is the usual adult human phenotype worldwide</a:t>
            </a:r>
          </a:p>
          <a:p>
            <a:pPr lvl="1">
              <a:buClr>
                <a:srgbClr val="CC0000"/>
              </a:buClr>
              <a:buFont typeface="Wingdings" pitchFamily="2" charset="2"/>
              <a:buChar char="§"/>
            </a:pPr>
            <a:r>
              <a:rPr lang="en-GB" smtClean="0">
                <a:solidFill>
                  <a:srgbClr val="CC0000"/>
                </a:solidFill>
              </a:rPr>
              <a:t>Lactase persistence </a:t>
            </a:r>
            <a:r>
              <a:rPr lang="en-GB" smtClean="0"/>
              <a:t>occurs in most (but not all) Northern Europeans</a:t>
            </a:r>
          </a:p>
          <a:p>
            <a:pPr>
              <a:buClr>
                <a:srgbClr val="CC0000"/>
              </a:buClr>
            </a:pPr>
            <a:endParaRPr lang="en-GB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Reduced FGF19 in Patients with Chronic Diarrhoea</a:t>
            </a:r>
          </a:p>
        </p:txBody>
      </p:sp>
      <p:pic>
        <p:nvPicPr>
          <p:cNvPr id="48131" name="Picture 3" descr="fgf19-fig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53" t="11511"/>
          <a:stretch>
            <a:fillRect/>
          </a:stretch>
        </p:blipFill>
        <p:spPr bwMode="auto">
          <a:xfrm>
            <a:off x="723900" y="1727200"/>
            <a:ext cx="3978275" cy="449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2" name="Text Box 4"/>
          <p:cNvSpPr txBox="1">
            <a:spLocks noChangeArrowheads="1"/>
          </p:cNvSpPr>
          <p:nvPr/>
        </p:nvSpPr>
        <p:spPr bwMode="auto">
          <a:xfrm>
            <a:off x="5626100" y="2171700"/>
            <a:ext cx="3149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marL="342900" indent="-342900"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>
              <a:spcBef>
                <a:spcPct val="50000"/>
              </a:spcBef>
              <a:spcAft>
                <a:spcPct val="50000"/>
              </a:spcAft>
              <a:buClr>
                <a:srgbClr val="FF33CC"/>
              </a:buClr>
              <a:buSzPct val="100000"/>
              <a:buFont typeface="Wingdings" pitchFamily="2" charset="2"/>
              <a:buNone/>
            </a:pPr>
            <a:r>
              <a:rPr lang="en-GB">
                <a:solidFill>
                  <a:schemeClr val="tx2"/>
                </a:solidFill>
              </a:rPr>
              <a:t>Medians &amp; quartiles</a:t>
            </a:r>
          </a:p>
          <a:p>
            <a:pPr algn="l">
              <a:spcBef>
                <a:spcPct val="50000"/>
              </a:spcBef>
              <a:spcAft>
                <a:spcPct val="50000"/>
              </a:spcAft>
              <a:buClr>
                <a:srgbClr val="FF33CC"/>
              </a:buClr>
              <a:buSzPct val="100000"/>
              <a:buFont typeface="Wingdings" pitchFamily="2" charset="2"/>
              <a:buNone/>
            </a:pPr>
            <a:r>
              <a:rPr lang="en-GB" i="1">
                <a:solidFill>
                  <a:schemeClr val="tx2"/>
                </a:solidFill>
              </a:rPr>
              <a:t>p </a:t>
            </a:r>
            <a:r>
              <a:rPr lang="en-GB">
                <a:solidFill>
                  <a:schemeClr val="tx2"/>
                </a:solidFill>
              </a:rPr>
              <a:t>&lt; 0.005</a:t>
            </a:r>
            <a:endParaRPr lang="en-GB" i="1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460375" y="447675"/>
            <a:ext cx="8229600" cy="561975"/>
          </a:xfrm>
        </p:spPr>
        <p:txBody>
          <a:bodyPr/>
          <a:lstStyle/>
          <a:p>
            <a:r>
              <a:rPr lang="en-US" smtClean="0"/>
              <a:t>FGF19 &amp; Primary BA Diarrhea</a:t>
            </a:r>
          </a:p>
        </p:txBody>
      </p:sp>
      <p:grpSp>
        <p:nvGrpSpPr>
          <p:cNvPr id="49155" name="Group 3"/>
          <p:cNvGrpSpPr>
            <a:grpSpLocks/>
          </p:cNvGrpSpPr>
          <p:nvPr/>
        </p:nvGrpSpPr>
        <p:grpSpPr bwMode="auto">
          <a:xfrm>
            <a:off x="5349875" y="1638300"/>
            <a:ext cx="3332163" cy="3108325"/>
            <a:chOff x="850" y="1002"/>
            <a:chExt cx="2374" cy="2465"/>
          </a:xfrm>
        </p:grpSpPr>
        <p:sp>
          <p:nvSpPr>
            <p:cNvPr id="49231" name="Freeform 4"/>
            <p:cNvSpPr>
              <a:spLocks/>
            </p:cNvSpPr>
            <p:nvPr/>
          </p:nvSpPr>
          <p:spPr bwMode="auto">
            <a:xfrm>
              <a:off x="850" y="2333"/>
              <a:ext cx="860" cy="1134"/>
            </a:xfrm>
            <a:custGeom>
              <a:avLst/>
              <a:gdLst>
                <a:gd name="T0" fmla="*/ 783 w 356"/>
                <a:gd name="T1" fmla="*/ 830 h 1176"/>
                <a:gd name="T2" fmla="*/ 860 w 356"/>
                <a:gd name="T3" fmla="*/ 972 h 1176"/>
                <a:gd name="T4" fmla="*/ 756 w 356"/>
                <a:gd name="T5" fmla="*/ 1065 h 1176"/>
                <a:gd name="T6" fmla="*/ 447 w 356"/>
                <a:gd name="T7" fmla="*/ 1065 h 1176"/>
                <a:gd name="T8" fmla="*/ 94 w 356"/>
                <a:gd name="T9" fmla="*/ 1018 h 1176"/>
                <a:gd name="T10" fmla="*/ 34 w 356"/>
                <a:gd name="T11" fmla="*/ 370 h 1176"/>
                <a:gd name="T12" fmla="*/ 34 w 356"/>
                <a:gd name="T13" fmla="*/ 46 h 1176"/>
                <a:gd name="T14" fmla="*/ 239 w 356"/>
                <a:gd name="T15" fmla="*/ 93 h 1176"/>
                <a:gd name="T16" fmla="*/ 447 w 356"/>
                <a:gd name="T17" fmla="*/ 93 h 1176"/>
                <a:gd name="T18" fmla="*/ 652 w 356"/>
                <a:gd name="T19" fmla="*/ 93 h 1176"/>
                <a:gd name="T20" fmla="*/ 640 w 356"/>
                <a:gd name="T21" fmla="*/ 370 h 1176"/>
                <a:gd name="T22" fmla="*/ 754 w 356"/>
                <a:gd name="T23" fmla="*/ 680 h 117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56"/>
                <a:gd name="T37" fmla="*/ 0 h 1176"/>
                <a:gd name="T38" fmla="*/ 356 w 356"/>
                <a:gd name="T39" fmla="*/ 1176 h 117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56" h="1176">
                  <a:moveTo>
                    <a:pt x="324" y="861"/>
                  </a:moveTo>
                  <a:cubicBezTo>
                    <a:pt x="318" y="924"/>
                    <a:pt x="327" y="948"/>
                    <a:pt x="356" y="1008"/>
                  </a:cubicBezTo>
                  <a:cubicBezTo>
                    <a:pt x="354" y="1048"/>
                    <a:pt x="341" y="1088"/>
                    <a:pt x="313" y="1104"/>
                  </a:cubicBezTo>
                  <a:cubicBezTo>
                    <a:pt x="284" y="1120"/>
                    <a:pt x="231" y="1112"/>
                    <a:pt x="185" y="1104"/>
                  </a:cubicBezTo>
                  <a:cubicBezTo>
                    <a:pt x="139" y="1096"/>
                    <a:pt x="68" y="1176"/>
                    <a:pt x="39" y="1056"/>
                  </a:cubicBezTo>
                  <a:cubicBezTo>
                    <a:pt x="10" y="936"/>
                    <a:pt x="18" y="552"/>
                    <a:pt x="14" y="384"/>
                  </a:cubicBezTo>
                  <a:cubicBezTo>
                    <a:pt x="10" y="216"/>
                    <a:pt x="0" y="96"/>
                    <a:pt x="14" y="48"/>
                  </a:cubicBezTo>
                  <a:cubicBezTo>
                    <a:pt x="28" y="0"/>
                    <a:pt x="71" y="88"/>
                    <a:pt x="99" y="96"/>
                  </a:cubicBezTo>
                  <a:cubicBezTo>
                    <a:pt x="127" y="104"/>
                    <a:pt x="157" y="96"/>
                    <a:pt x="185" y="96"/>
                  </a:cubicBezTo>
                  <a:cubicBezTo>
                    <a:pt x="213" y="96"/>
                    <a:pt x="257" y="48"/>
                    <a:pt x="270" y="96"/>
                  </a:cubicBezTo>
                  <a:cubicBezTo>
                    <a:pt x="283" y="144"/>
                    <a:pt x="258" y="283"/>
                    <a:pt x="265" y="384"/>
                  </a:cubicBezTo>
                  <a:cubicBezTo>
                    <a:pt x="272" y="485"/>
                    <a:pt x="280" y="651"/>
                    <a:pt x="312" y="705"/>
                  </a:cubicBezTo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92075" tIns="46038" rIns="92075" bIns="46038" anchor="ctr"/>
            <a:lstStyle/>
            <a:p>
              <a:endParaRPr lang="en-GB"/>
            </a:p>
          </p:txBody>
        </p:sp>
        <p:sp>
          <p:nvSpPr>
            <p:cNvPr id="49232" name="Freeform 5"/>
            <p:cNvSpPr>
              <a:spLocks/>
            </p:cNvSpPr>
            <p:nvPr/>
          </p:nvSpPr>
          <p:spPr bwMode="auto">
            <a:xfrm>
              <a:off x="1022" y="1002"/>
              <a:ext cx="2202" cy="2365"/>
            </a:xfrm>
            <a:custGeom>
              <a:avLst/>
              <a:gdLst>
                <a:gd name="T0" fmla="*/ 1204 w 1618"/>
                <a:gd name="T1" fmla="*/ 778 h 1702"/>
                <a:gd name="T2" fmla="*/ 1066 w 1618"/>
                <a:gd name="T3" fmla="*/ 1084 h 1702"/>
                <a:gd name="T4" fmla="*/ 1375 w 1618"/>
                <a:gd name="T5" fmla="*/ 1256 h 1702"/>
                <a:gd name="T6" fmla="*/ 2010 w 1618"/>
                <a:gd name="T7" fmla="*/ 1205 h 1702"/>
                <a:gd name="T8" fmla="*/ 2048 w 1618"/>
                <a:gd name="T9" fmla="*/ 1444 h 1702"/>
                <a:gd name="T10" fmla="*/ 1334 w 1618"/>
                <a:gd name="T11" fmla="*/ 1473 h 1702"/>
                <a:gd name="T12" fmla="*/ 1055 w 1618"/>
                <a:gd name="T13" fmla="*/ 1588 h 1702"/>
                <a:gd name="T14" fmla="*/ 1414 w 1618"/>
                <a:gd name="T15" fmla="*/ 1717 h 1702"/>
                <a:gd name="T16" fmla="*/ 2048 w 1618"/>
                <a:gd name="T17" fmla="*/ 1683 h 1702"/>
                <a:gd name="T18" fmla="*/ 2129 w 1618"/>
                <a:gd name="T19" fmla="*/ 1981 h 1702"/>
                <a:gd name="T20" fmla="*/ 1637 w 1618"/>
                <a:gd name="T21" fmla="*/ 2082 h 1702"/>
                <a:gd name="T22" fmla="*/ 931 w 1618"/>
                <a:gd name="T23" fmla="*/ 2157 h 1702"/>
                <a:gd name="T24" fmla="*/ 691 w 1618"/>
                <a:gd name="T25" fmla="*/ 2183 h 1702"/>
                <a:gd name="T26" fmla="*/ 557 w 1618"/>
                <a:gd name="T27" fmla="*/ 2183 h 1702"/>
                <a:gd name="T28" fmla="*/ 60 w 1618"/>
                <a:gd name="T29" fmla="*/ 2321 h 1702"/>
                <a:gd name="T30" fmla="*/ 418 w 1618"/>
                <a:gd name="T31" fmla="*/ 2023 h 1702"/>
                <a:gd name="T32" fmla="*/ 588 w 1618"/>
                <a:gd name="T33" fmla="*/ 2013 h 1702"/>
                <a:gd name="T34" fmla="*/ 740 w 1618"/>
                <a:gd name="T35" fmla="*/ 2029 h 1702"/>
                <a:gd name="T36" fmla="*/ 1278 w 1618"/>
                <a:gd name="T37" fmla="*/ 1997 h 1702"/>
                <a:gd name="T38" fmla="*/ 1937 w 1618"/>
                <a:gd name="T39" fmla="*/ 1922 h 1702"/>
                <a:gd name="T40" fmla="*/ 1976 w 1618"/>
                <a:gd name="T41" fmla="*/ 1755 h 1702"/>
                <a:gd name="T42" fmla="*/ 1419 w 1618"/>
                <a:gd name="T43" fmla="*/ 1802 h 1702"/>
                <a:gd name="T44" fmla="*/ 979 w 1618"/>
                <a:gd name="T45" fmla="*/ 1630 h 1702"/>
                <a:gd name="T46" fmla="*/ 1237 w 1618"/>
                <a:gd name="T47" fmla="*/ 1392 h 1702"/>
                <a:gd name="T48" fmla="*/ 1984 w 1618"/>
                <a:gd name="T49" fmla="*/ 1385 h 1702"/>
                <a:gd name="T50" fmla="*/ 1968 w 1618"/>
                <a:gd name="T51" fmla="*/ 1301 h 1702"/>
                <a:gd name="T52" fmla="*/ 1377 w 1618"/>
                <a:gd name="T53" fmla="*/ 1369 h 1702"/>
                <a:gd name="T54" fmla="*/ 965 w 1618"/>
                <a:gd name="T55" fmla="*/ 1124 h 1702"/>
                <a:gd name="T56" fmla="*/ 1188 w 1618"/>
                <a:gd name="T57" fmla="*/ 646 h 1702"/>
                <a:gd name="T58" fmla="*/ 1151 w 1618"/>
                <a:gd name="T59" fmla="*/ 7 h 1702"/>
                <a:gd name="T60" fmla="*/ 1301 w 1618"/>
                <a:gd name="T61" fmla="*/ 327 h 1702"/>
                <a:gd name="T62" fmla="*/ 1600 w 1618"/>
                <a:gd name="T63" fmla="*/ 406 h 1702"/>
                <a:gd name="T64" fmla="*/ 1391 w 1618"/>
                <a:gd name="T65" fmla="*/ 800 h 170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618"/>
                <a:gd name="T100" fmla="*/ 0 h 1702"/>
                <a:gd name="T101" fmla="*/ 1618 w 1618"/>
                <a:gd name="T102" fmla="*/ 1702 h 170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618" h="1702">
                  <a:moveTo>
                    <a:pt x="1022" y="576"/>
                  </a:moveTo>
                  <a:cubicBezTo>
                    <a:pt x="975" y="594"/>
                    <a:pt x="920" y="545"/>
                    <a:pt x="885" y="560"/>
                  </a:cubicBezTo>
                  <a:cubicBezTo>
                    <a:pt x="850" y="574"/>
                    <a:pt x="825" y="626"/>
                    <a:pt x="808" y="662"/>
                  </a:cubicBezTo>
                  <a:cubicBezTo>
                    <a:pt x="791" y="698"/>
                    <a:pt x="778" y="745"/>
                    <a:pt x="783" y="780"/>
                  </a:cubicBezTo>
                  <a:cubicBezTo>
                    <a:pt x="787" y="816"/>
                    <a:pt x="799" y="855"/>
                    <a:pt x="837" y="875"/>
                  </a:cubicBezTo>
                  <a:cubicBezTo>
                    <a:pt x="875" y="896"/>
                    <a:pt x="945" y="901"/>
                    <a:pt x="1010" y="904"/>
                  </a:cubicBezTo>
                  <a:cubicBezTo>
                    <a:pt x="1076" y="907"/>
                    <a:pt x="1152" y="901"/>
                    <a:pt x="1230" y="895"/>
                  </a:cubicBezTo>
                  <a:cubicBezTo>
                    <a:pt x="1308" y="889"/>
                    <a:pt x="1423" y="857"/>
                    <a:pt x="1477" y="867"/>
                  </a:cubicBezTo>
                  <a:cubicBezTo>
                    <a:pt x="1532" y="876"/>
                    <a:pt x="1555" y="924"/>
                    <a:pt x="1559" y="953"/>
                  </a:cubicBezTo>
                  <a:cubicBezTo>
                    <a:pt x="1564" y="981"/>
                    <a:pt x="1555" y="1020"/>
                    <a:pt x="1505" y="1039"/>
                  </a:cubicBezTo>
                  <a:cubicBezTo>
                    <a:pt x="1454" y="1058"/>
                    <a:pt x="1345" y="1064"/>
                    <a:pt x="1258" y="1067"/>
                  </a:cubicBezTo>
                  <a:cubicBezTo>
                    <a:pt x="1170" y="1071"/>
                    <a:pt x="1053" y="1062"/>
                    <a:pt x="980" y="1060"/>
                  </a:cubicBezTo>
                  <a:cubicBezTo>
                    <a:pt x="893" y="1057"/>
                    <a:pt x="843" y="1060"/>
                    <a:pt x="796" y="1073"/>
                  </a:cubicBezTo>
                  <a:cubicBezTo>
                    <a:pt x="771" y="1105"/>
                    <a:pt x="779" y="1105"/>
                    <a:pt x="775" y="1143"/>
                  </a:cubicBezTo>
                  <a:cubicBezTo>
                    <a:pt x="779" y="1166"/>
                    <a:pt x="783" y="1195"/>
                    <a:pt x="827" y="1211"/>
                  </a:cubicBezTo>
                  <a:cubicBezTo>
                    <a:pt x="871" y="1227"/>
                    <a:pt x="967" y="1236"/>
                    <a:pt x="1039" y="1236"/>
                  </a:cubicBezTo>
                  <a:cubicBezTo>
                    <a:pt x="1111" y="1236"/>
                    <a:pt x="1180" y="1215"/>
                    <a:pt x="1258" y="1211"/>
                  </a:cubicBezTo>
                  <a:cubicBezTo>
                    <a:pt x="1336" y="1207"/>
                    <a:pt x="1446" y="1194"/>
                    <a:pt x="1505" y="1211"/>
                  </a:cubicBezTo>
                  <a:cubicBezTo>
                    <a:pt x="1563" y="1228"/>
                    <a:pt x="1599" y="1261"/>
                    <a:pt x="1608" y="1311"/>
                  </a:cubicBezTo>
                  <a:cubicBezTo>
                    <a:pt x="1618" y="1347"/>
                    <a:pt x="1597" y="1398"/>
                    <a:pt x="1564" y="1426"/>
                  </a:cubicBezTo>
                  <a:cubicBezTo>
                    <a:pt x="1523" y="1450"/>
                    <a:pt x="1482" y="1457"/>
                    <a:pt x="1423" y="1469"/>
                  </a:cubicBezTo>
                  <a:cubicBezTo>
                    <a:pt x="1363" y="1481"/>
                    <a:pt x="1280" y="1488"/>
                    <a:pt x="1203" y="1498"/>
                  </a:cubicBezTo>
                  <a:cubicBezTo>
                    <a:pt x="1125" y="1508"/>
                    <a:pt x="1042" y="1518"/>
                    <a:pt x="956" y="1527"/>
                  </a:cubicBezTo>
                  <a:cubicBezTo>
                    <a:pt x="870" y="1536"/>
                    <a:pt x="752" y="1548"/>
                    <a:pt x="684" y="1552"/>
                  </a:cubicBezTo>
                  <a:cubicBezTo>
                    <a:pt x="618" y="1545"/>
                    <a:pt x="588" y="1543"/>
                    <a:pt x="551" y="1554"/>
                  </a:cubicBezTo>
                  <a:cubicBezTo>
                    <a:pt x="547" y="1591"/>
                    <a:pt x="489" y="1535"/>
                    <a:pt x="508" y="1571"/>
                  </a:cubicBezTo>
                  <a:cubicBezTo>
                    <a:pt x="507" y="1594"/>
                    <a:pt x="470" y="1558"/>
                    <a:pt x="454" y="1558"/>
                  </a:cubicBezTo>
                  <a:cubicBezTo>
                    <a:pt x="438" y="1558"/>
                    <a:pt x="443" y="1564"/>
                    <a:pt x="409" y="1571"/>
                  </a:cubicBezTo>
                  <a:cubicBezTo>
                    <a:pt x="375" y="1578"/>
                    <a:pt x="310" y="1584"/>
                    <a:pt x="249" y="1600"/>
                  </a:cubicBezTo>
                  <a:cubicBezTo>
                    <a:pt x="188" y="1616"/>
                    <a:pt x="78" y="1702"/>
                    <a:pt x="44" y="1670"/>
                  </a:cubicBezTo>
                  <a:cubicBezTo>
                    <a:pt x="10" y="1638"/>
                    <a:pt x="0" y="1444"/>
                    <a:pt x="44" y="1408"/>
                  </a:cubicBezTo>
                  <a:cubicBezTo>
                    <a:pt x="88" y="1372"/>
                    <a:pt x="252" y="1448"/>
                    <a:pt x="307" y="1456"/>
                  </a:cubicBezTo>
                  <a:cubicBezTo>
                    <a:pt x="362" y="1464"/>
                    <a:pt x="356" y="1457"/>
                    <a:pt x="377" y="1456"/>
                  </a:cubicBezTo>
                  <a:cubicBezTo>
                    <a:pt x="398" y="1455"/>
                    <a:pt x="411" y="1450"/>
                    <a:pt x="432" y="1449"/>
                  </a:cubicBezTo>
                  <a:cubicBezTo>
                    <a:pt x="453" y="1448"/>
                    <a:pt x="483" y="1450"/>
                    <a:pt x="502" y="1452"/>
                  </a:cubicBezTo>
                  <a:cubicBezTo>
                    <a:pt x="521" y="1454"/>
                    <a:pt x="521" y="1458"/>
                    <a:pt x="544" y="1460"/>
                  </a:cubicBezTo>
                  <a:cubicBezTo>
                    <a:pt x="573" y="1455"/>
                    <a:pt x="492" y="1476"/>
                    <a:pt x="639" y="1463"/>
                  </a:cubicBezTo>
                  <a:cubicBezTo>
                    <a:pt x="704" y="1460"/>
                    <a:pt x="847" y="1445"/>
                    <a:pt x="939" y="1437"/>
                  </a:cubicBezTo>
                  <a:cubicBezTo>
                    <a:pt x="1031" y="1429"/>
                    <a:pt x="1111" y="1421"/>
                    <a:pt x="1192" y="1412"/>
                  </a:cubicBezTo>
                  <a:cubicBezTo>
                    <a:pt x="1272" y="1403"/>
                    <a:pt x="1368" y="1396"/>
                    <a:pt x="1423" y="1383"/>
                  </a:cubicBezTo>
                  <a:cubicBezTo>
                    <a:pt x="1477" y="1370"/>
                    <a:pt x="1516" y="1353"/>
                    <a:pt x="1522" y="1333"/>
                  </a:cubicBezTo>
                  <a:cubicBezTo>
                    <a:pt x="1518" y="1299"/>
                    <a:pt x="1504" y="1283"/>
                    <a:pt x="1452" y="1263"/>
                  </a:cubicBezTo>
                  <a:cubicBezTo>
                    <a:pt x="1367" y="1258"/>
                    <a:pt x="1335" y="1270"/>
                    <a:pt x="1267" y="1276"/>
                  </a:cubicBezTo>
                  <a:cubicBezTo>
                    <a:pt x="1199" y="1282"/>
                    <a:pt x="1119" y="1297"/>
                    <a:pt x="1043" y="1297"/>
                  </a:cubicBezTo>
                  <a:cubicBezTo>
                    <a:pt x="967" y="1297"/>
                    <a:pt x="864" y="1294"/>
                    <a:pt x="810" y="1274"/>
                  </a:cubicBezTo>
                  <a:cubicBezTo>
                    <a:pt x="756" y="1253"/>
                    <a:pt x="731" y="1213"/>
                    <a:pt x="719" y="1173"/>
                  </a:cubicBezTo>
                  <a:cubicBezTo>
                    <a:pt x="707" y="1133"/>
                    <a:pt x="706" y="1061"/>
                    <a:pt x="738" y="1033"/>
                  </a:cubicBezTo>
                  <a:cubicBezTo>
                    <a:pt x="769" y="1004"/>
                    <a:pt x="834" y="1006"/>
                    <a:pt x="909" y="1002"/>
                  </a:cubicBezTo>
                  <a:cubicBezTo>
                    <a:pt x="985" y="997"/>
                    <a:pt x="1100" y="1009"/>
                    <a:pt x="1191" y="1008"/>
                  </a:cubicBezTo>
                  <a:cubicBezTo>
                    <a:pt x="1282" y="1008"/>
                    <a:pt x="1408" y="1006"/>
                    <a:pt x="1458" y="997"/>
                  </a:cubicBezTo>
                  <a:cubicBezTo>
                    <a:pt x="1508" y="989"/>
                    <a:pt x="1493" y="966"/>
                    <a:pt x="1491" y="956"/>
                  </a:cubicBezTo>
                  <a:cubicBezTo>
                    <a:pt x="1489" y="946"/>
                    <a:pt x="1488" y="935"/>
                    <a:pt x="1446" y="936"/>
                  </a:cubicBezTo>
                  <a:cubicBezTo>
                    <a:pt x="1406" y="938"/>
                    <a:pt x="1312" y="957"/>
                    <a:pt x="1240" y="965"/>
                  </a:cubicBezTo>
                  <a:cubicBezTo>
                    <a:pt x="1168" y="973"/>
                    <a:pt x="1084" y="987"/>
                    <a:pt x="1012" y="985"/>
                  </a:cubicBezTo>
                  <a:cubicBezTo>
                    <a:pt x="941" y="983"/>
                    <a:pt x="861" y="982"/>
                    <a:pt x="810" y="953"/>
                  </a:cubicBezTo>
                  <a:cubicBezTo>
                    <a:pt x="709" y="893"/>
                    <a:pt x="721" y="867"/>
                    <a:pt x="709" y="809"/>
                  </a:cubicBezTo>
                  <a:cubicBezTo>
                    <a:pt x="697" y="752"/>
                    <a:pt x="709" y="666"/>
                    <a:pt x="736" y="608"/>
                  </a:cubicBezTo>
                  <a:cubicBezTo>
                    <a:pt x="763" y="551"/>
                    <a:pt x="845" y="518"/>
                    <a:pt x="873" y="465"/>
                  </a:cubicBezTo>
                  <a:cubicBezTo>
                    <a:pt x="902" y="411"/>
                    <a:pt x="915" y="360"/>
                    <a:pt x="910" y="283"/>
                  </a:cubicBezTo>
                  <a:lnTo>
                    <a:pt x="846" y="5"/>
                  </a:lnTo>
                  <a:cubicBezTo>
                    <a:pt x="951" y="5"/>
                    <a:pt x="798" y="0"/>
                    <a:pt x="901" y="5"/>
                  </a:cubicBezTo>
                  <a:cubicBezTo>
                    <a:pt x="901" y="5"/>
                    <a:pt x="914" y="120"/>
                    <a:pt x="956" y="235"/>
                  </a:cubicBezTo>
                  <a:cubicBezTo>
                    <a:pt x="1012" y="192"/>
                    <a:pt x="1057" y="168"/>
                    <a:pt x="1093" y="178"/>
                  </a:cubicBezTo>
                  <a:cubicBezTo>
                    <a:pt x="1129" y="187"/>
                    <a:pt x="1163" y="247"/>
                    <a:pt x="1176" y="292"/>
                  </a:cubicBezTo>
                  <a:cubicBezTo>
                    <a:pt x="1188" y="338"/>
                    <a:pt x="1194" y="405"/>
                    <a:pt x="1169" y="452"/>
                  </a:cubicBezTo>
                  <a:cubicBezTo>
                    <a:pt x="1143" y="499"/>
                    <a:pt x="1095" y="542"/>
                    <a:pt x="1022" y="576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/>
            <a:lstStyle/>
            <a:p>
              <a:endParaRPr lang="en-GB"/>
            </a:p>
          </p:txBody>
        </p:sp>
        <p:sp>
          <p:nvSpPr>
            <p:cNvPr id="49233" name="Freeform 6"/>
            <p:cNvSpPr>
              <a:spLocks/>
            </p:cNvSpPr>
            <p:nvPr/>
          </p:nvSpPr>
          <p:spPr bwMode="auto">
            <a:xfrm>
              <a:off x="1423" y="1465"/>
              <a:ext cx="1153" cy="1595"/>
            </a:xfrm>
            <a:custGeom>
              <a:avLst/>
              <a:gdLst>
                <a:gd name="T0" fmla="*/ 1153 w 1317"/>
                <a:gd name="T1" fmla="*/ 1514 h 1919"/>
                <a:gd name="T2" fmla="*/ 601 w 1317"/>
                <a:gd name="T3" fmla="*/ 1380 h 1919"/>
                <a:gd name="T4" fmla="*/ 326 w 1317"/>
                <a:gd name="T5" fmla="*/ 836 h 1919"/>
                <a:gd name="T6" fmla="*/ 376 w 1317"/>
                <a:gd name="T7" fmla="*/ 193 h 1919"/>
                <a:gd name="T8" fmla="*/ 376 w 1317"/>
                <a:gd name="T9" fmla="*/ 103 h 1919"/>
                <a:gd name="T10" fmla="*/ 378 w 1317"/>
                <a:gd name="T11" fmla="*/ 26 h 1919"/>
                <a:gd name="T12" fmla="*/ 352 w 1317"/>
                <a:gd name="T13" fmla="*/ 33 h 1919"/>
                <a:gd name="T14" fmla="*/ 336 w 1317"/>
                <a:gd name="T15" fmla="*/ 228 h 1919"/>
                <a:gd name="T16" fmla="*/ 168 w 1317"/>
                <a:gd name="T17" fmla="*/ 165 h 1919"/>
                <a:gd name="T18" fmla="*/ 26 w 1317"/>
                <a:gd name="T19" fmla="*/ 96 h 1919"/>
                <a:gd name="T20" fmla="*/ 18 w 1317"/>
                <a:gd name="T21" fmla="*/ 111 h 1919"/>
                <a:gd name="T22" fmla="*/ 139 w 1317"/>
                <a:gd name="T23" fmla="*/ 183 h 1919"/>
                <a:gd name="T24" fmla="*/ 315 w 1317"/>
                <a:gd name="T25" fmla="*/ 305 h 1919"/>
                <a:gd name="T26" fmla="*/ 263 w 1317"/>
                <a:gd name="T27" fmla="*/ 819 h 1919"/>
                <a:gd name="T28" fmla="*/ 389 w 1317"/>
                <a:gd name="T29" fmla="*/ 1218 h 1919"/>
                <a:gd name="T30" fmla="*/ 428 w 1317"/>
                <a:gd name="T31" fmla="*/ 1579 h 1919"/>
                <a:gd name="T32" fmla="*/ 473 w 1317"/>
                <a:gd name="T33" fmla="*/ 1569 h 1919"/>
                <a:gd name="T34" fmla="*/ 431 w 1317"/>
                <a:gd name="T35" fmla="*/ 1255 h 1919"/>
                <a:gd name="T36" fmla="*/ 559 w 1317"/>
                <a:gd name="T37" fmla="*/ 1469 h 1919"/>
                <a:gd name="T38" fmla="*/ 615 w 1317"/>
                <a:gd name="T39" fmla="*/ 1564 h 1919"/>
                <a:gd name="T40" fmla="*/ 659 w 1317"/>
                <a:gd name="T41" fmla="*/ 1562 h 1919"/>
                <a:gd name="T42" fmla="*/ 536 w 1317"/>
                <a:gd name="T43" fmla="*/ 1365 h 1919"/>
                <a:gd name="T44" fmla="*/ 693 w 1317"/>
                <a:gd name="T45" fmla="*/ 1467 h 1919"/>
                <a:gd name="T46" fmla="*/ 990 w 1317"/>
                <a:gd name="T47" fmla="*/ 1534 h 1919"/>
                <a:gd name="T48" fmla="*/ 1153 w 1317"/>
                <a:gd name="T49" fmla="*/ 1514 h 191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317"/>
                <a:gd name="T76" fmla="*/ 0 h 1919"/>
                <a:gd name="T77" fmla="*/ 1317 w 1317"/>
                <a:gd name="T78" fmla="*/ 1919 h 191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317" h="1919">
                  <a:moveTo>
                    <a:pt x="1317" y="1822"/>
                  </a:moveTo>
                  <a:cubicBezTo>
                    <a:pt x="1179" y="1807"/>
                    <a:pt x="844" y="1796"/>
                    <a:pt x="687" y="1660"/>
                  </a:cubicBezTo>
                  <a:cubicBezTo>
                    <a:pt x="530" y="1524"/>
                    <a:pt x="415" y="1244"/>
                    <a:pt x="372" y="1006"/>
                  </a:cubicBezTo>
                  <a:cubicBezTo>
                    <a:pt x="328" y="766"/>
                    <a:pt x="419" y="379"/>
                    <a:pt x="429" y="232"/>
                  </a:cubicBezTo>
                  <a:cubicBezTo>
                    <a:pt x="439" y="85"/>
                    <a:pt x="430" y="157"/>
                    <a:pt x="430" y="124"/>
                  </a:cubicBezTo>
                  <a:cubicBezTo>
                    <a:pt x="430" y="91"/>
                    <a:pt x="437" y="45"/>
                    <a:pt x="432" y="31"/>
                  </a:cubicBezTo>
                  <a:cubicBezTo>
                    <a:pt x="432" y="31"/>
                    <a:pt x="410" y="0"/>
                    <a:pt x="402" y="40"/>
                  </a:cubicBezTo>
                  <a:cubicBezTo>
                    <a:pt x="390" y="142"/>
                    <a:pt x="390" y="163"/>
                    <a:pt x="384" y="274"/>
                  </a:cubicBezTo>
                  <a:cubicBezTo>
                    <a:pt x="306" y="244"/>
                    <a:pt x="251" y="225"/>
                    <a:pt x="192" y="199"/>
                  </a:cubicBezTo>
                  <a:cubicBezTo>
                    <a:pt x="133" y="173"/>
                    <a:pt x="59" y="126"/>
                    <a:pt x="30" y="115"/>
                  </a:cubicBezTo>
                  <a:cubicBezTo>
                    <a:pt x="1" y="104"/>
                    <a:pt x="0" y="116"/>
                    <a:pt x="21" y="133"/>
                  </a:cubicBezTo>
                  <a:cubicBezTo>
                    <a:pt x="42" y="150"/>
                    <a:pt x="103" y="181"/>
                    <a:pt x="159" y="220"/>
                  </a:cubicBezTo>
                  <a:cubicBezTo>
                    <a:pt x="215" y="259"/>
                    <a:pt x="294" y="259"/>
                    <a:pt x="360" y="367"/>
                  </a:cubicBezTo>
                  <a:cubicBezTo>
                    <a:pt x="333" y="580"/>
                    <a:pt x="288" y="802"/>
                    <a:pt x="300" y="985"/>
                  </a:cubicBezTo>
                  <a:cubicBezTo>
                    <a:pt x="333" y="1222"/>
                    <a:pt x="405" y="1309"/>
                    <a:pt x="444" y="1465"/>
                  </a:cubicBezTo>
                  <a:cubicBezTo>
                    <a:pt x="462" y="1612"/>
                    <a:pt x="473" y="1830"/>
                    <a:pt x="489" y="1900"/>
                  </a:cubicBezTo>
                  <a:cubicBezTo>
                    <a:pt x="535" y="1885"/>
                    <a:pt x="492" y="1888"/>
                    <a:pt x="540" y="1888"/>
                  </a:cubicBezTo>
                  <a:cubicBezTo>
                    <a:pt x="495" y="1696"/>
                    <a:pt x="477" y="1630"/>
                    <a:pt x="492" y="1510"/>
                  </a:cubicBezTo>
                  <a:cubicBezTo>
                    <a:pt x="558" y="1576"/>
                    <a:pt x="604" y="1706"/>
                    <a:pt x="639" y="1768"/>
                  </a:cubicBezTo>
                  <a:cubicBezTo>
                    <a:pt x="674" y="1830"/>
                    <a:pt x="683" y="1864"/>
                    <a:pt x="702" y="1882"/>
                  </a:cubicBezTo>
                  <a:cubicBezTo>
                    <a:pt x="721" y="1900"/>
                    <a:pt x="768" y="1919"/>
                    <a:pt x="753" y="1879"/>
                  </a:cubicBezTo>
                  <a:cubicBezTo>
                    <a:pt x="738" y="1839"/>
                    <a:pt x="606" y="1661"/>
                    <a:pt x="612" y="1642"/>
                  </a:cubicBezTo>
                  <a:cubicBezTo>
                    <a:pt x="622" y="1622"/>
                    <a:pt x="706" y="1731"/>
                    <a:pt x="792" y="1765"/>
                  </a:cubicBezTo>
                  <a:cubicBezTo>
                    <a:pt x="878" y="1799"/>
                    <a:pt x="1044" y="1837"/>
                    <a:pt x="1131" y="1846"/>
                  </a:cubicBezTo>
                  <a:cubicBezTo>
                    <a:pt x="1230" y="1840"/>
                    <a:pt x="1125" y="1846"/>
                    <a:pt x="1317" y="1822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92075" tIns="46038" rIns="92075" bIns="46038" anchor="ctr"/>
            <a:lstStyle/>
            <a:p>
              <a:endParaRPr lang="en-GB"/>
            </a:p>
          </p:txBody>
        </p:sp>
        <p:sp>
          <p:nvSpPr>
            <p:cNvPr id="49234" name="Freeform 7"/>
            <p:cNvSpPr>
              <a:spLocks/>
            </p:cNvSpPr>
            <p:nvPr/>
          </p:nvSpPr>
          <p:spPr bwMode="auto">
            <a:xfrm>
              <a:off x="903" y="1008"/>
              <a:ext cx="1284" cy="819"/>
            </a:xfrm>
            <a:custGeom>
              <a:avLst/>
              <a:gdLst>
                <a:gd name="T0" fmla="*/ 110 w 1466"/>
                <a:gd name="T1" fmla="*/ 755 h 987"/>
                <a:gd name="T2" fmla="*/ 4 w 1466"/>
                <a:gd name="T3" fmla="*/ 347 h 987"/>
                <a:gd name="T4" fmla="*/ 131 w 1466"/>
                <a:gd name="T5" fmla="*/ 115 h 987"/>
                <a:gd name="T6" fmla="*/ 403 w 1466"/>
                <a:gd name="T7" fmla="*/ 30 h 987"/>
                <a:gd name="T8" fmla="*/ 716 w 1466"/>
                <a:gd name="T9" fmla="*/ 13 h 987"/>
                <a:gd name="T10" fmla="*/ 1181 w 1466"/>
                <a:gd name="T11" fmla="*/ 112 h 987"/>
                <a:gd name="T12" fmla="*/ 1125 w 1466"/>
                <a:gd name="T13" fmla="*/ 385 h 987"/>
                <a:gd name="T14" fmla="*/ 932 w 1466"/>
                <a:gd name="T15" fmla="*/ 474 h 987"/>
                <a:gd name="T16" fmla="*/ 748 w 1466"/>
                <a:gd name="T17" fmla="*/ 508 h 987"/>
                <a:gd name="T18" fmla="*/ 571 w 1466"/>
                <a:gd name="T19" fmla="*/ 534 h 987"/>
                <a:gd name="T20" fmla="*/ 476 w 1466"/>
                <a:gd name="T21" fmla="*/ 627 h 987"/>
                <a:gd name="T22" fmla="*/ 359 w 1466"/>
                <a:gd name="T23" fmla="*/ 755 h 987"/>
                <a:gd name="T24" fmla="*/ 110 w 1466"/>
                <a:gd name="T25" fmla="*/ 755 h 98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466"/>
                <a:gd name="T40" fmla="*/ 0 h 987"/>
                <a:gd name="T41" fmla="*/ 1466 w 1466"/>
                <a:gd name="T42" fmla="*/ 987 h 98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466" h="987">
                  <a:moveTo>
                    <a:pt x="126" y="910"/>
                  </a:moveTo>
                  <a:cubicBezTo>
                    <a:pt x="48" y="833"/>
                    <a:pt x="0" y="546"/>
                    <a:pt x="4" y="418"/>
                  </a:cubicBezTo>
                  <a:cubicBezTo>
                    <a:pt x="8" y="290"/>
                    <a:pt x="75" y="225"/>
                    <a:pt x="150" y="139"/>
                  </a:cubicBezTo>
                  <a:cubicBezTo>
                    <a:pt x="243" y="60"/>
                    <a:pt x="333" y="45"/>
                    <a:pt x="460" y="36"/>
                  </a:cubicBezTo>
                  <a:cubicBezTo>
                    <a:pt x="571" y="16"/>
                    <a:pt x="669" y="0"/>
                    <a:pt x="817" y="16"/>
                  </a:cubicBezTo>
                  <a:cubicBezTo>
                    <a:pt x="963" y="19"/>
                    <a:pt x="1211" y="7"/>
                    <a:pt x="1348" y="135"/>
                  </a:cubicBezTo>
                  <a:cubicBezTo>
                    <a:pt x="1466" y="318"/>
                    <a:pt x="1338" y="414"/>
                    <a:pt x="1284" y="464"/>
                  </a:cubicBezTo>
                  <a:cubicBezTo>
                    <a:pt x="1210" y="530"/>
                    <a:pt x="1130" y="545"/>
                    <a:pt x="1064" y="571"/>
                  </a:cubicBezTo>
                  <a:cubicBezTo>
                    <a:pt x="985" y="592"/>
                    <a:pt x="936" y="602"/>
                    <a:pt x="854" y="612"/>
                  </a:cubicBezTo>
                  <a:cubicBezTo>
                    <a:pt x="785" y="624"/>
                    <a:pt x="695" y="634"/>
                    <a:pt x="652" y="643"/>
                  </a:cubicBezTo>
                  <a:cubicBezTo>
                    <a:pt x="600" y="667"/>
                    <a:pt x="573" y="716"/>
                    <a:pt x="543" y="756"/>
                  </a:cubicBezTo>
                  <a:cubicBezTo>
                    <a:pt x="503" y="800"/>
                    <a:pt x="462" y="868"/>
                    <a:pt x="410" y="910"/>
                  </a:cubicBezTo>
                  <a:cubicBezTo>
                    <a:pt x="363" y="934"/>
                    <a:pt x="204" y="987"/>
                    <a:pt x="126" y="91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/>
            <a:lstStyle/>
            <a:p>
              <a:endParaRPr lang="en-GB"/>
            </a:p>
          </p:txBody>
        </p:sp>
        <p:sp>
          <p:nvSpPr>
            <p:cNvPr id="49235" name="Freeform 8"/>
            <p:cNvSpPr>
              <a:spLocks/>
            </p:cNvSpPr>
            <p:nvPr/>
          </p:nvSpPr>
          <p:spPr bwMode="auto">
            <a:xfrm>
              <a:off x="1208" y="1501"/>
              <a:ext cx="826" cy="526"/>
            </a:xfrm>
            <a:custGeom>
              <a:avLst/>
              <a:gdLst>
                <a:gd name="T0" fmla="*/ 417 w 944"/>
                <a:gd name="T1" fmla="*/ 12 h 633"/>
                <a:gd name="T2" fmla="*/ 454 w 944"/>
                <a:gd name="T3" fmla="*/ 7 h 633"/>
                <a:gd name="T4" fmla="*/ 486 w 944"/>
                <a:gd name="T5" fmla="*/ 120 h 633"/>
                <a:gd name="T6" fmla="*/ 629 w 944"/>
                <a:gd name="T7" fmla="*/ 241 h 633"/>
                <a:gd name="T8" fmla="*/ 818 w 944"/>
                <a:gd name="T9" fmla="*/ 365 h 633"/>
                <a:gd name="T10" fmla="*/ 779 w 944"/>
                <a:gd name="T11" fmla="*/ 417 h 633"/>
                <a:gd name="T12" fmla="*/ 599 w 944"/>
                <a:gd name="T13" fmla="*/ 282 h 633"/>
                <a:gd name="T14" fmla="*/ 459 w 944"/>
                <a:gd name="T15" fmla="*/ 182 h 633"/>
                <a:gd name="T16" fmla="*/ 312 w 944"/>
                <a:gd name="T17" fmla="*/ 249 h 633"/>
                <a:gd name="T18" fmla="*/ 276 w 944"/>
                <a:gd name="T19" fmla="*/ 304 h 633"/>
                <a:gd name="T20" fmla="*/ 221 w 944"/>
                <a:gd name="T21" fmla="*/ 451 h 633"/>
                <a:gd name="T22" fmla="*/ 59 w 944"/>
                <a:gd name="T23" fmla="*/ 485 h 633"/>
                <a:gd name="T24" fmla="*/ 76 w 944"/>
                <a:gd name="T25" fmla="*/ 317 h 633"/>
                <a:gd name="T26" fmla="*/ 226 w 944"/>
                <a:gd name="T27" fmla="*/ 237 h 633"/>
                <a:gd name="T28" fmla="*/ 299 w 944"/>
                <a:gd name="T29" fmla="*/ 217 h 633"/>
                <a:gd name="T30" fmla="*/ 444 w 944"/>
                <a:gd name="T31" fmla="*/ 157 h 633"/>
                <a:gd name="T32" fmla="*/ 409 w 944"/>
                <a:gd name="T33" fmla="*/ 106 h 633"/>
                <a:gd name="T34" fmla="*/ 263 w 944"/>
                <a:gd name="T35" fmla="*/ 37 h 633"/>
                <a:gd name="T36" fmla="*/ 291 w 944"/>
                <a:gd name="T37" fmla="*/ 30 h 633"/>
                <a:gd name="T38" fmla="*/ 349 w 944"/>
                <a:gd name="T39" fmla="*/ 57 h 633"/>
                <a:gd name="T40" fmla="*/ 404 w 944"/>
                <a:gd name="T41" fmla="*/ 67 h 633"/>
                <a:gd name="T42" fmla="*/ 417 w 944"/>
                <a:gd name="T43" fmla="*/ 12 h 63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944"/>
                <a:gd name="T67" fmla="*/ 0 h 633"/>
                <a:gd name="T68" fmla="*/ 944 w 944"/>
                <a:gd name="T69" fmla="*/ 633 h 633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944" h="633">
                  <a:moveTo>
                    <a:pt x="477" y="15"/>
                  </a:moveTo>
                  <a:cubicBezTo>
                    <a:pt x="570" y="0"/>
                    <a:pt x="456" y="12"/>
                    <a:pt x="519" y="9"/>
                  </a:cubicBezTo>
                  <a:cubicBezTo>
                    <a:pt x="510" y="84"/>
                    <a:pt x="533" y="121"/>
                    <a:pt x="555" y="144"/>
                  </a:cubicBezTo>
                  <a:cubicBezTo>
                    <a:pt x="597" y="190"/>
                    <a:pt x="656" y="241"/>
                    <a:pt x="719" y="290"/>
                  </a:cubicBezTo>
                  <a:cubicBezTo>
                    <a:pt x="768" y="335"/>
                    <a:pt x="884" y="396"/>
                    <a:pt x="935" y="439"/>
                  </a:cubicBezTo>
                  <a:cubicBezTo>
                    <a:pt x="944" y="477"/>
                    <a:pt x="918" y="514"/>
                    <a:pt x="890" y="502"/>
                  </a:cubicBezTo>
                  <a:cubicBezTo>
                    <a:pt x="852" y="454"/>
                    <a:pt x="747" y="376"/>
                    <a:pt x="684" y="339"/>
                  </a:cubicBezTo>
                  <a:cubicBezTo>
                    <a:pt x="626" y="297"/>
                    <a:pt x="579" y="243"/>
                    <a:pt x="525" y="219"/>
                  </a:cubicBezTo>
                  <a:cubicBezTo>
                    <a:pt x="465" y="228"/>
                    <a:pt x="405" y="258"/>
                    <a:pt x="357" y="300"/>
                  </a:cubicBezTo>
                  <a:cubicBezTo>
                    <a:pt x="323" y="325"/>
                    <a:pt x="325" y="331"/>
                    <a:pt x="315" y="366"/>
                  </a:cubicBezTo>
                  <a:cubicBezTo>
                    <a:pt x="327" y="435"/>
                    <a:pt x="300" y="480"/>
                    <a:pt x="252" y="543"/>
                  </a:cubicBezTo>
                  <a:cubicBezTo>
                    <a:pt x="186" y="591"/>
                    <a:pt x="162" y="633"/>
                    <a:pt x="67" y="584"/>
                  </a:cubicBezTo>
                  <a:cubicBezTo>
                    <a:pt x="0" y="504"/>
                    <a:pt x="3" y="456"/>
                    <a:pt x="87" y="381"/>
                  </a:cubicBezTo>
                  <a:cubicBezTo>
                    <a:pt x="192" y="309"/>
                    <a:pt x="225" y="300"/>
                    <a:pt x="258" y="285"/>
                  </a:cubicBezTo>
                  <a:cubicBezTo>
                    <a:pt x="294" y="264"/>
                    <a:pt x="303" y="288"/>
                    <a:pt x="342" y="261"/>
                  </a:cubicBezTo>
                  <a:cubicBezTo>
                    <a:pt x="380" y="243"/>
                    <a:pt x="484" y="209"/>
                    <a:pt x="507" y="189"/>
                  </a:cubicBezTo>
                  <a:cubicBezTo>
                    <a:pt x="480" y="147"/>
                    <a:pt x="498" y="162"/>
                    <a:pt x="467" y="128"/>
                  </a:cubicBezTo>
                  <a:cubicBezTo>
                    <a:pt x="442" y="105"/>
                    <a:pt x="351" y="114"/>
                    <a:pt x="300" y="45"/>
                  </a:cubicBezTo>
                  <a:cubicBezTo>
                    <a:pt x="366" y="30"/>
                    <a:pt x="240" y="54"/>
                    <a:pt x="333" y="36"/>
                  </a:cubicBezTo>
                  <a:cubicBezTo>
                    <a:pt x="372" y="51"/>
                    <a:pt x="377" y="63"/>
                    <a:pt x="399" y="69"/>
                  </a:cubicBezTo>
                  <a:cubicBezTo>
                    <a:pt x="420" y="76"/>
                    <a:pt x="449" y="90"/>
                    <a:pt x="462" y="81"/>
                  </a:cubicBezTo>
                  <a:cubicBezTo>
                    <a:pt x="471" y="66"/>
                    <a:pt x="468" y="63"/>
                    <a:pt x="477" y="15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92075" tIns="46038" rIns="92075" bIns="46038" anchor="ctr"/>
            <a:lstStyle/>
            <a:p>
              <a:endParaRPr lang="en-GB"/>
            </a:p>
          </p:txBody>
        </p:sp>
      </p:grpSp>
      <p:sp>
        <p:nvSpPr>
          <p:cNvPr id="49156" name="Freeform 9"/>
          <p:cNvSpPr>
            <a:spLocks/>
          </p:cNvSpPr>
          <p:nvPr/>
        </p:nvSpPr>
        <p:spPr bwMode="auto">
          <a:xfrm>
            <a:off x="6292850" y="3644900"/>
            <a:ext cx="1981200" cy="1293813"/>
          </a:xfrm>
          <a:custGeom>
            <a:avLst/>
            <a:gdLst>
              <a:gd name="T0" fmla="*/ 1478736 w 1037"/>
              <a:gd name="T1" fmla="*/ 0 h 739"/>
              <a:gd name="T2" fmla="*/ 385923 w 1037"/>
              <a:gd name="T3" fmla="*/ 68280 h 739"/>
              <a:gd name="T4" fmla="*/ 30568 w 1037"/>
              <a:gd name="T5" fmla="*/ 723065 h 739"/>
              <a:gd name="T6" fmla="*/ 416491 w 1037"/>
              <a:gd name="T7" fmla="*/ 1293813 h 739"/>
              <a:gd name="T8" fmla="*/ 1692713 w 1037"/>
              <a:gd name="T9" fmla="*/ 1194020 h 739"/>
              <a:gd name="T10" fmla="*/ 1981200 w 1037"/>
              <a:gd name="T11" fmla="*/ 544487 h 739"/>
              <a:gd name="T12" fmla="*/ 1478736 w 1037"/>
              <a:gd name="T13" fmla="*/ 0 h 73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037"/>
              <a:gd name="T22" fmla="*/ 0 h 739"/>
              <a:gd name="T23" fmla="*/ 1037 w 1037"/>
              <a:gd name="T24" fmla="*/ 739 h 73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037" h="739">
                <a:moveTo>
                  <a:pt x="774" y="0"/>
                </a:moveTo>
                <a:cubicBezTo>
                  <a:pt x="390" y="38"/>
                  <a:pt x="202" y="39"/>
                  <a:pt x="202" y="39"/>
                </a:cubicBezTo>
                <a:cubicBezTo>
                  <a:pt x="70" y="151"/>
                  <a:pt x="0" y="322"/>
                  <a:pt x="16" y="413"/>
                </a:cubicBezTo>
                <a:cubicBezTo>
                  <a:pt x="61" y="592"/>
                  <a:pt x="64" y="621"/>
                  <a:pt x="218" y="739"/>
                </a:cubicBezTo>
                <a:cubicBezTo>
                  <a:pt x="627" y="695"/>
                  <a:pt x="458" y="720"/>
                  <a:pt x="886" y="682"/>
                </a:cubicBezTo>
                <a:cubicBezTo>
                  <a:pt x="1014" y="519"/>
                  <a:pt x="1024" y="528"/>
                  <a:pt x="1037" y="311"/>
                </a:cubicBezTo>
                <a:cubicBezTo>
                  <a:pt x="970" y="109"/>
                  <a:pt x="918" y="115"/>
                  <a:pt x="774" y="0"/>
                </a:cubicBezTo>
                <a:close/>
              </a:path>
            </a:pathLst>
          </a:custGeom>
          <a:solidFill>
            <a:srgbClr val="FFCC99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/>
          <a:p>
            <a:endParaRPr lang="en-GB"/>
          </a:p>
        </p:txBody>
      </p:sp>
      <p:sp>
        <p:nvSpPr>
          <p:cNvPr id="49157" name="Rectangle 10"/>
          <p:cNvSpPr>
            <a:spLocks noChangeArrowheads="1"/>
          </p:cNvSpPr>
          <p:nvPr/>
        </p:nvSpPr>
        <p:spPr bwMode="auto">
          <a:xfrm rot="-289847">
            <a:off x="6334125" y="4122738"/>
            <a:ext cx="1909763" cy="493712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49158" name="AutoShape 11"/>
          <p:cNvSpPr>
            <a:spLocks noChangeArrowheads="1"/>
          </p:cNvSpPr>
          <p:nvPr/>
        </p:nvSpPr>
        <p:spPr bwMode="auto">
          <a:xfrm rot="10800000">
            <a:off x="5737225" y="3679825"/>
            <a:ext cx="954088" cy="784225"/>
          </a:xfrm>
          <a:custGeom>
            <a:avLst/>
            <a:gdLst>
              <a:gd name="T0" fmla="*/ 35831128 w 21600"/>
              <a:gd name="T1" fmla="*/ 4075792 h 21600"/>
              <a:gd name="T2" fmla="*/ 19807088 w 21600"/>
              <a:gd name="T3" fmla="*/ 1424966 h 21600"/>
              <a:gd name="T4" fmla="*/ 32933793 w 21600"/>
              <a:gd name="T5" fmla="*/ 6070192 h 21600"/>
              <a:gd name="T6" fmla="*/ 47379392 w 21600"/>
              <a:gd name="T7" fmla="*/ 15087872 h 21600"/>
              <a:gd name="T8" fmla="*/ 39700043 w 21600"/>
              <a:gd name="T9" fmla="*/ 19800338 h 21600"/>
              <a:gd name="T10" fmla="*/ 32725042 w 21600"/>
              <a:gd name="T11" fmla="*/ 1461330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9470" y="11215"/>
                </a:moveTo>
                <a:cubicBezTo>
                  <a:pt x="19476" y="11077"/>
                  <a:pt x="19480" y="10938"/>
                  <a:pt x="19480" y="10800"/>
                </a:cubicBezTo>
                <a:cubicBezTo>
                  <a:pt x="19480" y="6006"/>
                  <a:pt x="15593" y="2120"/>
                  <a:pt x="10800" y="2120"/>
                </a:cubicBezTo>
                <a:cubicBezTo>
                  <a:pt x="10607" y="2119"/>
                  <a:pt x="10415" y="2126"/>
                  <a:pt x="10223" y="2139"/>
                </a:cubicBezTo>
                <a:lnTo>
                  <a:pt x="10082" y="23"/>
                </a:lnTo>
                <a:cubicBezTo>
                  <a:pt x="10321" y="7"/>
                  <a:pt x="10560" y="-1"/>
                  <a:pt x="10800" y="0"/>
                </a:cubicBezTo>
                <a:cubicBezTo>
                  <a:pt x="16764" y="0"/>
                  <a:pt x="21600" y="4835"/>
                  <a:pt x="21600" y="10800"/>
                </a:cubicBezTo>
                <a:cubicBezTo>
                  <a:pt x="21600" y="10972"/>
                  <a:pt x="21595" y="11145"/>
                  <a:pt x="21587" y="11317"/>
                </a:cubicBezTo>
                <a:lnTo>
                  <a:pt x="24284" y="11446"/>
                </a:lnTo>
                <a:lnTo>
                  <a:pt x="20348" y="15021"/>
                </a:lnTo>
                <a:lnTo>
                  <a:pt x="16773" y="11086"/>
                </a:lnTo>
                <a:lnTo>
                  <a:pt x="19470" y="11215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wrap="none" lIns="92075" tIns="46038" rIns="92075" bIns="46038" anchor="ctr"/>
          <a:lstStyle/>
          <a:p>
            <a:endParaRPr lang="en-GB"/>
          </a:p>
        </p:txBody>
      </p:sp>
      <p:sp>
        <p:nvSpPr>
          <p:cNvPr id="49159" name="AutoShape 12"/>
          <p:cNvSpPr>
            <a:spLocks noChangeArrowheads="1"/>
          </p:cNvSpPr>
          <p:nvPr/>
        </p:nvSpPr>
        <p:spPr bwMode="auto">
          <a:xfrm rot="-410038">
            <a:off x="7015163" y="3910013"/>
            <a:ext cx="433387" cy="342900"/>
          </a:xfrm>
          <a:prstGeom prst="upArrow">
            <a:avLst>
              <a:gd name="adj1" fmla="val 48315"/>
              <a:gd name="adj2" fmla="val 57843"/>
            </a:avLst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49160" name="AutoShape 13"/>
          <p:cNvSpPr>
            <a:spLocks noChangeArrowheads="1"/>
          </p:cNvSpPr>
          <p:nvPr/>
        </p:nvSpPr>
        <p:spPr bwMode="auto">
          <a:xfrm rot="-5796464">
            <a:off x="7577138" y="3868737"/>
            <a:ext cx="431800" cy="911225"/>
          </a:xfrm>
          <a:prstGeom prst="upArrow">
            <a:avLst>
              <a:gd name="adj1" fmla="val 69481"/>
              <a:gd name="adj2" fmla="val 51263"/>
            </a:avLst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49161" name="AutoShape 14"/>
          <p:cNvSpPr>
            <a:spLocks noChangeArrowheads="1"/>
          </p:cNvSpPr>
          <p:nvPr/>
        </p:nvSpPr>
        <p:spPr bwMode="auto">
          <a:xfrm rot="-5664201">
            <a:off x="6692901" y="3978275"/>
            <a:ext cx="234950" cy="892175"/>
          </a:xfrm>
          <a:prstGeom prst="upArrow">
            <a:avLst>
              <a:gd name="adj1" fmla="val 42370"/>
              <a:gd name="adj2" fmla="val 30959"/>
            </a:avLst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/>
          <a:p>
            <a:endParaRPr lang="en-US"/>
          </a:p>
        </p:txBody>
      </p:sp>
      <p:grpSp>
        <p:nvGrpSpPr>
          <p:cNvPr id="49162" name="Group 15"/>
          <p:cNvGrpSpPr>
            <a:grpSpLocks/>
          </p:cNvGrpSpPr>
          <p:nvPr/>
        </p:nvGrpSpPr>
        <p:grpSpPr bwMode="auto">
          <a:xfrm>
            <a:off x="6070600" y="2041525"/>
            <a:ext cx="1654175" cy="1489075"/>
            <a:chOff x="3824" y="1286"/>
            <a:chExt cx="1042" cy="938"/>
          </a:xfrm>
        </p:grpSpPr>
        <p:sp>
          <p:nvSpPr>
            <p:cNvPr id="49229" name="AutoShape 16"/>
            <p:cNvSpPr>
              <a:spLocks noChangeArrowheads="1"/>
            </p:cNvSpPr>
            <p:nvPr/>
          </p:nvSpPr>
          <p:spPr bwMode="auto">
            <a:xfrm rot="-7025184">
              <a:off x="3955" y="1155"/>
              <a:ext cx="779" cy="1042"/>
            </a:xfrm>
            <a:custGeom>
              <a:avLst/>
              <a:gdLst>
                <a:gd name="T0" fmla="*/ 20 w 21600"/>
                <a:gd name="T1" fmla="*/ 3 h 21600"/>
                <a:gd name="T2" fmla="*/ 8 w 21600"/>
                <a:gd name="T3" fmla="*/ 5 h 21600"/>
                <a:gd name="T4" fmla="*/ 19 w 21600"/>
                <a:gd name="T5" fmla="*/ 7 h 21600"/>
                <a:gd name="T6" fmla="*/ 31 w 21600"/>
                <a:gd name="T7" fmla="*/ 20 h 21600"/>
                <a:gd name="T8" fmla="*/ 27 w 21600"/>
                <a:gd name="T9" fmla="*/ 30 h 21600"/>
                <a:gd name="T10" fmla="*/ 22 w 21600"/>
                <a:gd name="T11" fmla="*/ 23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61 w 21600"/>
                <a:gd name="T19" fmla="*/ 3172 h 21600"/>
                <a:gd name="T20" fmla="*/ 18439 w 21600"/>
                <a:gd name="T21" fmla="*/ 18428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9365" y="9402"/>
                  </a:moveTo>
                  <a:cubicBezTo>
                    <a:pt x="18680" y="5203"/>
                    <a:pt x="15053" y="2121"/>
                    <a:pt x="10800" y="2121"/>
                  </a:cubicBezTo>
                  <a:cubicBezTo>
                    <a:pt x="9432" y="2120"/>
                    <a:pt x="8084" y="2444"/>
                    <a:pt x="6865" y="3064"/>
                  </a:cubicBezTo>
                  <a:lnTo>
                    <a:pt x="5903" y="1173"/>
                  </a:lnTo>
                  <a:cubicBezTo>
                    <a:pt x="7420" y="402"/>
                    <a:pt x="9098" y="-1"/>
                    <a:pt x="10800" y="0"/>
                  </a:cubicBezTo>
                  <a:cubicBezTo>
                    <a:pt x="16093" y="0"/>
                    <a:pt x="20606" y="3836"/>
                    <a:pt x="21458" y="9060"/>
                  </a:cubicBezTo>
                  <a:lnTo>
                    <a:pt x="24123" y="8625"/>
                  </a:lnTo>
                  <a:lnTo>
                    <a:pt x="21017" y="12943"/>
                  </a:lnTo>
                  <a:lnTo>
                    <a:pt x="16700" y="9836"/>
                  </a:lnTo>
                  <a:lnTo>
                    <a:pt x="19365" y="9402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lIns="92075" tIns="46038" rIns="92075" bIns="46038" anchor="ctr"/>
            <a:lstStyle/>
            <a:p>
              <a:endParaRPr lang="en-GB"/>
            </a:p>
          </p:txBody>
        </p:sp>
        <p:sp>
          <p:nvSpPr>
            <p:cNvPr id="49230" name="Rectangle 17"/>
            <p:cNvSpPr>
              <a:spLocks noChangeArrowheads="1"/>
            </p:cNvSpPr>
            <p:nvPr/>
          </p:nvSpPr>
          <p:spPr bwMode="auto">
            <a:xfrm rot="2561481">
              <a:off x="3930" y="2133"/>
              <a:ext cx="606" cy="91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</p:grpSp>
      <p:grpSp>
        <p:nvGrpSpPr>
          <p:cNvPr id="49163" name="Group 18"/>
          <p:cNvGrpSpPr>
            <a:grpSpLocks/>
          </p:cNvGrpSpPr>
          <p:nvPr/>
        </p:nvGrpSpPr>
        <p:grpSpPr bwMode="auto">
          <a:xfrm>
            <a:off x="6697663" y="2636838"/>
            <a:ext cx="2116137" cy="1685925"/>
            <a:chOff x="4219" y="1661"/>
            <a:chExt cx="1333" cy="1062"/>
          </a:xfrm>
        </p:grpSpPr>
        <p:sp>
          <p:nvSpPr>
            <p:cNvPr id="49227" name="AutoShape 19"/>
            <p:cNvSpPr>
              <a:spLocks noChangeArrowheads="1"/>
            </p:cNvSpPr>
            <p:nvPr/>
          </p:nvSpPr>
          <p:spPr bwMode="auto">
            <a:xfrm rot="4556462">
              <a:off x="4824" y="1995"/>
              <a:ext cx="723" cy="733"/>
            </a:xfrm>
            <a:custGeom>
              <a:avLst/>
              <a:gdLst>
                <a:gd name="T0" fmla="*/ 15 w 21600"/>
                <a:gd name="T1" fmla="*/ 0 h 21600"/>
                <a:gd name="T2" fmla="*/ 7 w 21600"/>
                <a:gd name="T3" fmla="*/ 5 h 21600"/>
                <a:gd name="T4" fmla="*/ 13 w 21600"/>
                <a:gd name="T5" fmla="*/ 7 h 21600"/>
                <a:gd name="T6" fmla="*/ 26 w 21600"/>
                <a:gd name="T7" fmla="*/ 6 h 21600"/>
                <a:gd name="T8" fmla="*/ 23 w 21600"/>
                <a:gd name="T9" fmla="*/ 15 h 21600"/>
                <a:gd name="T10" fmla="*/ 14 w 21600"/>
                <a:gd name="T11" fmla="*/ 11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67 w 21600"/>
                <a:gd name="T19" fmla="*/ 3153 h 21600"/>
                <a:gd name="T20" fmla="*/ 18433 w 21600"/>
                <a:gd name="T21" fmla="*/ 18447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5306" y="8759"/>
                  </a:moveTo>
                  <a:cubicBezTo>
                    <a:pt x="14505" y="6989"/>
                    <a:pt x="12742" y="5853"/>
                    <a:pt x="10800" y="5853"/>
                  </a:cubicBezTo>
                  <a:cubicBezTo>
                    <a:pt x="9685" y="5852"/>
                    <a:pt x="8603" y="6229"/>
                    <a:pt x="7729" y="6921"/>
                  </a:cubicBezTo>
                  <a:lnTo>
                    <a:pt x="4096" y="2332"/>
                  </a:lnTo>
                  <a:cubicBezTo>
                    <a:pt x="6004" y="821"/>
                    <a:pt x="8366" y="-1"/>
                    <a:pt x="10800" y="0"/>
                  </a:cubicBezTo>
                  <a:cubicBezTo>
                    <a:pt x="15040" y="0"/>
                    <a:pt x="18888" y="2481"/>
                    <a:pt x="20638" y="6344"/>
                  </a:cubicBezTo>
                  <a:lnTo>
                    <a:pt x="23097" y="5230"/>
                  </a:lnTo>
                  <a:lnTo>
                    <a:pt x="20294" y="12677"/>
                  </a:lnTo>
                  <a:lnTo>
                    <a:pt x="12846" y="9873"/>
                  </a:lnTo>
                  <a:lnTo>
                    <a:pt x="15306" y="8759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vert="eaVert" wrap="none" lIns="92075" tIns="46038" rIns="92075" bIns="46038" anchor="ctr"/>
            <a:lstStyle/>
            <a:p>
              <a:endParaRPr lang="en-GB"/>
            </a:p>
          </p:txBody>
        </p:sp>
        <p:sp>
          <p:nvSpPr>
            <p:cNvPr id="49228" name="Rectangle 20"/>
            <p:cNvSpPr>
              <a:spLocks noChangeArrowheads="1"/>
            </p:cNvSpPr>
            <p:nvPr/>
          </p:nvSpPr>
          <p:spPr bwMode="auto">
            <a:xfrm rot="-8467782">
              <a:off x="4219" y="1661"/>
              <a:ext cx="1263" cy="191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</p:grpSp>
      <p:sp>
        <p:nvSpPr>
          <p:cNvPr id="49164" name="Text Box 21"/>
          <p:cNvSpPr txBox="1">
            <a:spLocks noChangeArrowheads="1"/>
          </p:cNvSpPr>
          <p:nvPr/>
        </p:nvSpPr>
        <p:spPr bwMode="auto">
          <a:xfrm>
            <a:off x="6326188" y="1906588"/>
            <a:ext cx="230187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342900" indent="-342900"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  <a:spcAft>
                <a:spcPct val="50000"/>
              </a:spcAft>
              <a:buClr>
                <a:srgbClr val="FF33CC"/>
              </a:buClr>
              <a:buSzPct val="100000"/>
              <a:buFont typeface="Wingdings" pitchFamily="2" charset="2"/>
              <a:buNone/>
            </a:pPr>
            <a:r>
              <a:rPr lang="en-GB" sz="800" b="1">
                <a:solidFill>
                  <a:schemeClr val="hlink"/>
                </a:solidFill>
                <a:latin typeface="Arial" charset="0"/>
              </a:rPr>
              <a:t>C4</a:t>
            </a:r>
          </a:p>
        </p:txBody>
      </p:sp>
      <p:sp>
        <p:nvSpPr>
          <p:cNvPr id="49165" name="Text Box 22"/>
          <p:cNvSpPr txBox="1">
            <a:spLocks noChangeArrowheads="1"/>
          </p:cNvSpPr>
          <p:nvPr/>
        </p:nvSpPr>
        <p:spPr bwMode="auto">
          <a:xfrm>
            <a:off x="5624513" y="1906588"/>
            <a:ext cx="371475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342900" indent="-342900"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  <a:spcAft>
                <a:spcPct val="50000"/>
              </a:spcAft>
              <a:buClr>
                <a:srgbClr val="FF33CC"/>
              </a:buClr>
              <a:buSzPct val="100000"/>
              <a:buFont typeface="Wingdings" pitchFamily="2" charset="2"/>
              <a:buNone/>
            </a:pPr>
            <a:r>
              <a:rPr lang="en-GB" sz="800" b="1">
                <a:solidFill>
                  <a:schemeClr val="hlink"/>
                </a:solidFill>
                <a:latin typeface="Arial" charset="0"/>
              </a:rPr>
              <a:t>Chol</a:t>
            </a:r>
          </a:p>
        </p:txBody>
      </p:sp>
      <p:sp>
        <p:nvSpPr>
          <p:cNvPr id="49166" name="Text Box 23"/>
          <p:cNvSpPr txBox="1">
            <a:spLocks noChangeArrowheads="1"/>
          </p:cNvSpPr>
          <p:nvPr/>
        </p:nvSpPr>
        <p:spPr bwMode="auto">
          <a:xfrm>
            <a:off x="5759450" y="2049463"/>
            <a:ext cx="528638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342900" indent="-342900"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  <a:spcAft>
                <a:spcPct val="50000"/>
              </a:spcAft>
              <a:buClr>
                <a:srgbClr val="FF33CC"/>
              </a:buClr>
              <a:buSzPct val="100000"/>
              <a:buFont typeface="Wingdings" pitchFamily="2" charset="2"/>
              <a:buNone/>
            </a:pPr>
            <a:r>
              <a:rPr lang="en-GB" sz="800" b="1" i="1">
                <a:solidFill>
                  <a:schemeClr val="hlink"/>
                </a:solidFill>
                <a:latin typeface="Arial" charset="0"/>
              </a:rPr>
              <a:t>CYP7A1</a:t>
            </a:r>
          </a:p>
        </p:txBody>
      </p:sp>
      <p:sp>
        <p:nvSpPr>
          <p:cNvPr id="49167" name="Text Box 24"/>
          <p:cNvSpPr txBox="1">
            <a:spLocks noChangeArrowheads="1"/>
          </p:cNvSpPr>
          <p:nvPr/>
        </p:nvSpPr>
        <p:spPr bwMode="auto">
          <a:xfrm>
            <a:off x="6843713" y="1906588"/>
            <a:ext cx="230187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342900" indent="-342900"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  <a:spcAft>
                <a:spcPct val="50000"/>
              </a:spcAft>
              <a:buClr>
                <a:srgbClr val="FF33CC"/>
              </a:buClr>
              <a:buSzPct val="100000"/>
              <a:buFont typeface="Wingdings" pitchFamily="2" charset="2"/>
              <a:buNone/>
            </a:pPr>
            <a:r>
              <a:rPr lang="en-GB" sz="800" b="1">
                <a:solidFill>
                  <a:schemeClr val="hlink"/>
                </a:solidFill>
                <a:latin typeface="Arial" charset="0"/>
              </a:rPr>
              <a:t>BA</a:t>
            </a:r>
          </a:p>
        </p:txBody>
      </p:sp>
      <p:sp>
        <p:nvSpPr>
          <p:cNvPr id="49168" name="AutoShape 25"/>
          <p:cNvSpPr>
            <a:spLocks noChangeArrowheads="1"/>
          </p:cNvSpPr>
          <p:nvPr/>
        </p:nvSpPr>
        <p:spPr bwMode="auto">
          <a:xfrm rot="5275613" flipH="1">
            <a:off x="6078537" y="1819276"/>
            <a:ext cx="161925" cy="304800"/>
          </a:xfrm>
          <a:prstGeom prst="upArrow">
            <a:avLst>
              <a:gd name="adj1" fmla="val 43361"/>
              <a:gd name="adj2" fmla="val 76061"/>
            </a:avLst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vert="eaVert" wrap="none" lIns="92075" tIns="46038" rIns="92075" bIns="46038" anchor="ctr"/>
          <a:lstStyle/>
          <a:p>
            <a:pPr marL="342900" indent="-342900">
              <a:spcBef>
                <a:spcPct val="50000"/>
              </a:spcBef>
              <a:spcAft>
                <a:spcPct val="50000"/>
              </a:spcAft>
              <a:buClr>
                <a:srgbClr val="FF33CC"/>
              </a:buClr>
              <a:buSzPct val="100000"/>
              <a:buFont typeface="Wingdings" pitchFamily="2" charset="2"/>
              <a:buChar char="n"/>
            </a:pPr>
            <a:endParaRPr lang="en-US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49169" name="Text Box 26"/>
          <p:cNvSpPr txBox="1">
            <a:spLocks noChangeArrowheads="1"/>
          </p:cNvSpPr>
          <p:nvPr/>
        </p:nvSpPr>
        <p:spPr bwMode="auto">
          <a:xfrm rot="-522403">
            <a:off x="7083425" y="3767138"/>
            <a:ext cx="230188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342900" indent="-342900"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  <a:spcAft>
                <a:spcPct val="50000"/>
              </a:spcAft>
              <a:buClr>
                <a:srgbClr val="FF33CC"/>
              </a:buClr>
              <a:buSzPct val="100000"/>
              <a:buFont typeface="Wingdings" pitchFamily="2" charset="2"/>
              <a:buNone/>
            </a:pPr>
            <a:r>
              <a:rPr lang="en-GB" sz="800" b="1">
                <a:solidFill>
                  <a:schemeClr val="hlink"/>
                </a:solidFill>
                <a:latin typeface="Arial" charset="0"/>
              </a:rPr>
              <a:t>BA</a:t>
            </a:r>
          </a:p>
        </p:txBody>
      </p:sp>
      <p:sp>
        <p:nvSpPr>
          <p:cNvPr id="49170" name="Text Box 27"/>
          <p:cNvSpPr txBox="1">
            <a:spLocks noChangeArrowheads="1"/>
          </p:cNvSpPr>
          <p:nvPr/>
        </p:nvSpPr>
        <p:spPr bwMode="auto">
          <a:xfrm>
            <a:off x="6805613" y="3883025"/>
            <a:ext cx="322262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342900" indent="-342900"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  <a:spcAft>
                <a:spcPct val="50000"/>
              </a:spcAft>
              <a:buClr>
                <a:srgbClr val="FF33CC"/>
              </a:buClr>
              <a:buSzPct val="100000"/>
              <a:buFont typeface="Wingdings" pitchFamily="2" charset="2"/>
              <a:buNone/>
            </a:pPr>
            <a:r>
              <a:rPr lang="en-GB" sz="800" b="1">
                <a:solidFill>
                  <a:schemeClr val="hlink"/>
                </a:solidFill>
                <a:latin typeface="Arial" charset="0"/>
              </a:rPr>
              <a:t>FXR</a:t>
            </a:r>
          </a:p>
        </p:txBody>
      </p:sp>
      <p:sp>
        <p:nvSpPr>
          <p:cNvPr id="49171" name="Text Box 28"/>
          <p:cNvSpPr txBox="1">
            <a:spLocks noChangeArrowheads="1"/>
          </p:cNvSpPr>
          <p:nvPr/>
        </p:nvSpPr>
        <p:spPr bwMode="auto">
          <a:xfrm>
            <a:off x="6667500" y="3765550"/>
            <a:ext cx="390525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342900" indent="-342900"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  <a:spcAft>
                <a:spcPct val="50000"/>
              </a:spcAft>
              <a:buClr>
                <a:srgbClr val="FF33CC"/>
              </a:buClr>
              <a:buSzPct val="100000"/>
              <a:buFont typeface="Wingdings" pitchFamily="2" charset="2"/>
              <a:buNone/>
            </a:pPr>
            <a:r>
              <a:rPr lang="en-GB" sz="800" b="1">
                <a:solidFill>
                  <a:srgbClr val="CC0099"/>
                </a:solidFill>
                <a:latin typeface="Arial" charset="0"/>
              </a:rPr>
              <a:t>FGF19</a:t>
            </a:r>
          </a:p>
        </p:txBody>
      </p:sp>
      <p:sp>
        <p:nvSpPr>
          <p:cNvPr id="49172" name="Text Box 29"/>
          <p:cNvSpPr txBox="1">
            <a:spLocks noChangeArrowheads="1"/>
          </p:cNvSpPr>
          <p:nvPr/>
        </p:nvSpPr>
        <p:spPr bwMode="auto">
          <a:xfrm>
            <a:off x="5429250" y="2805113"/>
            <a:ext cx="388938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342900" indent="-342900"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  <a:spcAft>
                <a:spcPct val="50000"/>
              </a:spcAft>
              <a:buClr>
                <a:srgbClr val="FF33CC"/>
              </a:buClr>
              <a:buSzPct val="100000"/>
              <a:buFont typeface="Wingdings" pitchFamily="2" charset="2"/>
              <a:buNone/>
            </a:pPr>
            <a:r>
              <a:rPr lang="en-GB" sz="800" b="1">
                <a:solidFill>
                  <a:srgbClr val="CC0099"/>
                </a:solidFill>
                <a:latin typeface="Arial" charset="0"/>
              </a:rPr>
              <a:t>FGF19</a:t>
            </a:r>
          </a:p>
        </p:txBody>
      </p:sp>
      <p:sp>
        <p:nvSpPr>
          <p:cNvPr id="49173" name="AutoShape 30"/>
          <p:cNvSpPr>
            <a:spLocks noChangeArrowheads="1"/>
          </p:cNvSpPr>
          <p:nvPr/>
        </p:nvSpPr>
        <p:spPr bwMode="auto">
          <a:xfrm rot="5902610">
            <a:off x="5735638" y="2711450"/>
            <a:ext cx="366712" cy="592138"/>
          </a:xfrm>
          <a:custGeom>
            <a:avLst/>
            <a:gdLst>
              <a:gd name="T0" fmla="*/ 4714609 w 21600"/>
              <a:gd name="T1" fmla="*/ 15075422 h 21600"/>
              <a:gd name="T2" fmla="*/ 5683934 w 21600"/>
              <a:gd name="T3" fmla="*/ 12392516 h 21600"/>
              <a:gd name="T4" fmla="*/ 4649484 w 21600"/>
              <a:gd name="T5" fmla="*/ 14792101 h 21600"/>
              <a:gd name="T6" fmla="*/ 3416126 w 21600"/>
              <a:gd name="T7" fmla="*/ 18230284 h 21600"/>
              <a:gd name="T8" fmla="*/ 2511655 w 21600"/>
              <a:gd name="T9" fmla="*/ 16214712 h 21600"/>
              <a:gd name="T10" fmla="*/ 3284993 w 21600"/>
              <a:gd name="T11" fmla="*/ 13855700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1607" y="21129"/>
                </a:moveTo>
                <a:cubicBezTo>
                  <a:pt x="14850" y="20875"/>
                  <a:pt x="17785" y="19114"/>
                  <a:pt x="19535" y="16372"/>
                </a:cubicBezTo>
                <a:lnTo>
                  <a:pt x="19905" y="16608"/>
                </a:lnTo>
                <a:cubicBezTo>
                  <a:pt x="18081" y="19466"/>
                  <a:pt x="15022" y="21302"/>
                  <a:pt x="11642" y="21567"/>
                </a:cubicBezTo>
                <a:lnTo>
                  <a:pt x="11852" y="24258"/>
                </a:lnTo>
                <a:lnTo>
                  <a:pt x="8714" y="21576"/>
                </a:lnTo>
                <a:lnTo>
                  <a:pt x="11397" y="18437"/>
                </a:lnTo>
                <a:lnTo>
                  <a:pt x="11607" y="21129"/>
                </a:lnTo>
                <a:close/>
              </a:path>
            </a:pathLst>
          </a:custGeom>
          <a:solidFill>
            <a:srgbClr val="CC0099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vert="eaVert" wrap="none" lIns="92075" tIns="46038" rIns="92075" bIns="46038" anchor="ctr"/>
          <a:lstStyle/>
          <a:p>
            <a:endParaRPr lang="en-GB"/>
          </a:p>
        </p:txBody>
      </p:sp>
      <p:sp>
        <p:nvSpPr>
          <p:cNvPr id="49174" name="Oval 31"/>
          <p:cNvSpPr>
            <a:spLocks noChangeArrowheads="1"/>
          </p:cNvSpPr>
          <p:nvPr/>
        </p:nvSpPr>
        <p:spPr bwMode="auto">
          <a:xfrm>
            <a:off x="6297613" y="3536950"/>
            <a:ext cx="1993900" cy="1557338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 anchor="ctr"/>
          <a:lstStyle/>
          <a:p>
            <a:pPr marL="342900" indent="-342900">
              <a:spcAft>
                <a:spcPct val="50000"/>
              </a:spcAft>
              <a:buClr>
                <a:srgbClr val="FF33CC"/>
              </a:buClr>
              <a:buSzPct val="100000"/>
              <a:buFont typeface="Wingdings" pitchFamily="2" charset="2"/>
              <a:buNone/>
            </a:pPr>
            <a:endParaRPr lang="en-US">
              <a:solidFill>
                <a:srgbClr val="CC9900"/>
              </a:solidFill>
              <a:latin typeface="Arial" charset="0"/>
            </a:endParaRPr>
          </a:p>
        </p:txBody>
      </p:sp>
      <p:sp>
        <p:nvSpPr>
          <p:cNvPr id="49175" name="AutoShape 32"/>
          <p:cNvSpPr>
            <a:spLocks noChangeArrowheads="1"/>
          </p:cNvSpPr>
          <p:nvPr/>
        </p:nvSpPr>
        <p:spPr bwMode="auto">
          <a:xfrm rot="5275613" flipH="1">
            <a:off x="6604793" y="1808957"/>
            <a:ext cx="163513" cy="304800"/>
          </a:xfrm>
          <a:prstGeom prst="upArrow">
            <a:avLst>
              <a:gd name="adj1" fmla="val 52657"/>
              <a:gd name="adj2" fmla="val 75633"/>
            </a:avLst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vert="eaVert" wrap="none" lIns="92075" tIns="46038" rIns="92075" bIns="46038" anchor="ctr"/>
          <a:lstStyle/>
          <a:p>
            <a:pPr marL="342900" indent="-342900">
              <a:spcBef>
                <a:spcPct val="50000"/>
              </a:spcBef>
              <a:spcAft>
                <a:spcPct val="50000"/>
              </a:spcAft>
              <a:buClr>
                <a:srgbClr val="FF33CC"/>
              </a:buClr>
              <a:buSzPct val="100000"/>
              <a:buFont typeface="Wingdings" pitchFamily="2" charset="2"/>
              <a:buChar char="n"/>
            </a:pPr>
            <a:endParaRPr lang="en-US">
              <a:solidFill>
                <a:srgbClr val="FFFF00"/>
              </a:solidFill>
              <a:latin typeface="Arial" charset="0"/>
            </a:endParaRPr>
          </a:p>
        </p:txBody>
      </p:sp>
      <p:grpSp>
        <p:nvGrpSpPr>
          <p:cNvPr id="49176" name="Group 33"/>
          <p:cNvGrpSpPr>
            <a:grpSpLocks/>
          </p:cNvGrpSpPr>
          <p:nvPr/>
        </p:nvGrpSpPr>
        <p:grpSpPr bwMode="auto">
          <a:xfrm>
            <a:off x="5619750" y="2109788"/>
            <a:ext cx="1089025" cy="1654175"/>
            <a:chOff x="1042" y="1376"/>
            <a:chExt cx="776" cy="1312"/>
          </a:xfrm>
        </p:grpSpPr>
        <p:sp>
          <p:nvSpPr>
            <p:cNvPr id="49223" name="Line 34"/>
            <p:cNvSpPr>
              <a:spLocks noChangeShapeType="1"/>
            </p:cNvSpPr>
            <p:nvPr/>
          </p:nvSpPr>
          <p:spPr bwMode="auto">
            <a:xfrm flipH="1" flipV="1">
              <a:off x="1128" y="2192"/>
              <a:ext cx="690" cy="496"/>
            </a:xfrm>
            <a:prstGeom prst="line">
              <a:avLst/>
            </a:prstGeom>
            <a:noFill/>
            <a:ln w="12700">
              <a:solidFill>
                <a:srgbClr val="CC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endParaRPr lang="en-GB"/>
            </a:p>
          </p:txBody>
        </p:sp>
        <p:grpSp>
          <p:nvGrpSpPr>
            <p:cNvPr id="49224" name="Group 35"/>
            <p:cNvGrpSpPr>
              <a:grpSpLocks/>
            </p:cNvGrpSpPr>
            <p:nvPr/>
          </p:nvGrpSpPr>
          <p:grpSpPr bwMode="auto">
            <a:xfrm>
              <a:off x="1042" y="1376"/>
              <a:ext cx="258" cy="546"/>
              <a:chOff x="1042" y="1376"/>
              <a:chExt cx="258" cy="546"/>
            </a:xfrm>
          </p:grpSpPr>
          <p:sp>
            <p:nvSpPr>
              <p:cNvPr id="49225" name="AutoShape 36"/>
              <p:cNvSpPr>
                <a:spLocks noChangeArrowheads="1"/>
              </p:cNvSpPr>
              <p:nvPr/>
            </p:nvSpPr>
            <p:spPr bwMode="auto">
              <a:xfrm rot="-3216519">
                <a:off x="1027" y="1400"/>
                <a:ext cx="298" cy="249"/>
              </a:xfrm>
              <a:custGeom>
                <a:avLst/>
                <a:gdLst>
                  <a:gd name="T0" fmla="*/ 2 w 21600"/>
                  <a:gd name="T1" fmla="*/ 0 h 21600"/>
                  <a:gd name="T2" fmla="*/ 1 w 21600"/>
                  <a:gd name="T3" fmla="*/ 1 h 21600"/>
                  <a:gd name="T4" fmla="*/ 2 w 21600"/>
                  <a:gd name="T5" fmla="*/ 0 h 21600"/>
                  <a:gd name="T6" fmla="*/ 4 w 21600"/>
                  <a:gd name="T7" fmla="*/ 1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1305 w 21600"/>
                  <a:gd name="T13" fmla="*/ 0 h 21600"/>
                  <a:gd name="T14" fmla="*/ 20295 w 21600"/>
                  <a:gd name="T15" fmla="*/ 5899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3199" y="4057"/>
                    </a:moveTo>
                    <a:cubicBezTo>
                      <a:pt x="5127" y="1884"/>
                      <a:pt x="7894" y="639"/>
                      <a:pt x="10800" y="640"/>
                    </a:cubicBezTo>
                    <a:cubicBezTo>
                      <a:pt x="13705" y="640"/>
                      <a:pt x="16472" y="1884"/>
                      <a:pt x="18400" y="4057"/>
                    </a:cubicBezTo>
                    <a:lnTo>
                      <a:pt x="18879" y="3632"/>
                    </a:lnTo>
                    <a:cubicBezTo>
                      <a:pt x="16829" y="1322"/>
                      <a:pt x="13888" y="-1"/>
                      <a:pt x="10799" y="0"/>
                    </a:cubicBezTo>
                    <a:cubicBezTo>
                      <a:pt x="7711" y="0"/>
                      <a:pt x="4770" y="1322"/>
                      <a:pt x="2720" y="3632"/>
                    </a:cubicBezTo>
                    <a:lnTo>
                      <a:pt x="3199" y="4057"/>
                    </a:lnTo>
                    <a:close/>
                  </a:path>
                </a:pathLst>
              </a:cu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49226" name="Line 37"/>
              <p:cNvSpPr>
                <a:spLocks noChangeShapeType="1"/>
              </p:cNvSpPr>
              <p:nvPr/>
            </p:nvSpPr>
            <p:spPr bwMode="auto">
              <a:xfrm flipH="1">
                <a:off x="1042" y="1562"/>
                <a:ext cx="4" cy="360"/>
              </a:xfrm>
              <a:prstGeom prst="line">
                <a:avLst/>
              </a:prstGeom>
              <a:noFill/>
              <a:ln w="12700">
                <a:solidFill>
                  <a:srgbClr val="CC00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endParaRPr lang="en-GB"/>
              </a:p>
            </p:txBody>
          </p:sp>
        </p:grpSp>
      </p:grpSp>
      <p:sp>
        <p:nvSpPr>
          <p:cNvPr id="49177" name="Line 38"/>
          <p:cNvSpPr>
            <a:spLocks noChangeShapeType="1"/>
          </p:cNvSpPr>
          <p:nvPr/>
        </p:nvSpPr>
        <p:spPr bwMode="auto">
          <a:xfrm>
            <a:off x="5784850" y="2076450"/>
            <a:ext cx="36513" cy="106363"/>
          </a:xfrm>
          <a:prstGeom prst="line">
            <a:avLst/>
          </a:prstGeom>
          <a:noFill/>
          <a:ln w="12700">
            <a:solidFill>
              <a:srgbClr val="CC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 anchor="ctr">
            <a:spAutoFit/>
          </a:bodyPr>
          <a:lstStyle/>
          <a:p>
            <a:endParaRPr lang="en-GB"/>
          </a:p>
        </p:txBody>
      </p:sp>
      <p:grpSp>
        <p:nvGrpSpPr>
          <p:cNvPr id="49178" name="Group 39"/>
          <p:cNvGrpSpPr>
            <a:grpSpLocks/>
          </p:cNvGrpSpPr>
          <p:nvPr/>
        </p:nvGrpSpPr>
        <p:grpSpPr bwMode="auto">
          <a:xfrm>
            <a:off x="844550" y="1657350"/>
            <a:ext cx="3305175" cy="3589338"/>
            <a:chOff x="850" y="1002"/>
            <a:chExt cx="2532" cy="2741"/>
          </a:xfrm>
        </p:grpSpPr>
        <p:grpSp>
          <p:nvGrpSpPr>
            <p:cNvPr id="49183" name="Group 40"/>
            <p:cNvGrpSpPr>
              <a:grpSpLocks/>
            </p:cNvGrpSpPr>
            <p:nvPr/>
          </p:nvGrpSpPr>
          <p:grpSpPr bwMode="auto">
            <a:xfrm>
              <a:off x="850" y="1002"/>
              <a:ext cx="2532" cy="2741"/>
              <a:chOff x="850" y="1002"/>
              <a:chExt cx="2532" cy="2741"/>
            </a:xfrm>
          </p:grpSpPr>
          <p:grpSp>
            <p:nvGrpSpPr>
              <p:cNvPr id="49185" name="Group 41"/>
              <p:cNvGrpSpPr>
                <a:grpSpLocks/>
              </p:cNvGrpSpPr>
              <p:nvPr/>
            </p:nvGrpSpPr>
            <p:grpSpPr bwMode="auto">
              <a:xfrm>
                <a:off x="850" y="1002"/>
                <a:ext cx="2532" cy="2741"/>
                <a:chOff x="850" y="1002"/>
                <a:chExt cx="2532" cy="2741"/>
              </a:xfrm>
            </p:grpSpPr>
            <p:grpSp>
              <p:nvGrpSpPr>
                <p:cNvPr id="49189" name="Group 42"/>
                <p:cNvGrpSpPr>
                  <a:grpSpLocks/>
                </p:cNvGrpSpPr>
                <p:nvPr/>
              </p:nvGrpSpPr>
              <p:grpSpPr bwMode="auto">
                <a:xfrm>
                  <a:off x="850" y="1002"/>
                  <a:ext cx="2532" cy="2741"/>
                  <a:chOff x="850" y="1002"/>
                  <a:chExt cx="2532" cy="2741"/>
                </a:xfrm>
              </p:grpSpPr>
              <p:grpSp>
                <p:nvGrpSpPr>
                  <p:cNvPr id="49195" name="Group 43"/>
                  <p:cNvGrpSpPr>
                    <a:grpSpLocks/>
                  </p:cNvGrpSpPr>
                  <p:nvPr/>
                </p:nvGrpSpPr>
                <p:grpSpPr bwMode="auto">
                  <a:xfrm>
                    <a:off x="850" y="1002"/>
                    <a:ext cx="2374" cy="2465"/>
                    <a:chOff x="850" y="1002"/>
                    <a:chExt cx="2374" cy="2465"/>
                  </a:xfrm>
                </p:grpSpPr>
                <p:sp>
                  <p:nvSpPr>
                    <p:cNvPr id="49218" name="Freeform 44"/>
                    <p:cNvSpPr>
                      <a:spLocks/>
                    </p:cNvSpPr>
                    <p:nvPr/>
                  </p:nvSpPr>
                  <p:spPr bwMode="auto">
                    <a:xfrm>
                      <a:off x="850" y="2333"/>
                      <a:ext cx="860" cy="1134"/>
                    </a:xfrm>
                    <a:custGeom>
                      <a:avLst/>
                      <a:gdLst>
                        <a:gd name="T0" fmla="*/ 783 w 356"/>
                        <a:gd name="T1" fmla="*/ 830 h 1176"/>
                        <a:gd name="T2" fmla="*/ 860 w 356"/>
                        <a:gd name="T3" fmla="*/ 972 h 1176"/>
                        <a:gd name="T4" fmla="*/ 756 w 356"/>
                        <a:gd name="T5" fmla="*/ 1065 h 1176"/>
                        <a:gd name="T6" fmla="*/ 447 w 356"/>
                        <a:gd name="T7" fmla="*/ 1065 h 1176"/>
                        <a:gd name="T8" fmla="*/ 94 w 356"/>
                        <a:gd name="T9" fmla="*/ 1018 h 1176"/>
                        <a:gd name="T10" fmla="*/ 34 w 356"/>
                        <a:gd name="T11" fmla="*/ 370 h 1176"/>
                        <a:gd name="T12" fmla="*/ 34 w 356"/>
                        <a:gd name="T13" fmla="*/ 46 h 1176"/>
                        <a:gd name="T14" fmla="*/ 239 w 356"/>
                        <a:gd name="T15" fmla="*/ 93 h 1176"/>
                        <a:gd name="T16" fmla="*/ 447 w 356"/>
                        <a:gd name="T17" fmla="*/ 93 h 1176"/>
                        <a:gd name="T18" fmla="*/ 652 w 356"/>
                        <a:gd name="T19" fmla="*/ 93 h 1176"/>
                        <a:gd name="T20" fmla="*/ 640 w 356"/>
                        <a:gd name="T21" fmla="*/ 370 h 1176"/>
                        <a:gd name="T22" fmla="*/ 754 w 356"/>
                        <a:gd name="T23" fmla="*/ 680 h 117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w 356"/>
                        <a:gd name="T37" fmla="*/ 0 h 1176"/>
                        <a:gd name="T38" fmla="*/ 356 w 356"/>
                        <a:gd name="T39" fmla="*/ 1176 h 117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T36" t="T37" r="T38" b="T39"/>
                      <a:pathLst>
                        <a:path w="356" h="1176">
                          <a:moveTo>
                            <a:pt x="324" y="861"/>
                          </a:moveTo>
                          <a:cubicBezTo>
                            <a:pt x="318" y="924"/>
                            <a:pt x="327" y="948"/>
                            <a:pt x="356" y="1008"/>
                          </a:cubicBezTo>
                          <a:cubicBezTo>
                            <a:pt x="354" y="1048"/>
                            <a:pt x="341" y="1088"/>
                            <a:pt x="313" y="1104"/>
                          </a:cubicBezTo>
                          <a:cubicBezTo>
                            <a:pt x="284" y="1120"/>
                            <a:pt x="231" y="1112"/>
                            <a:pt x="185" y="1104"/>
                          </a:cubicBezTo>
                          <a:cubicBezTo>
                            <a:pt x="139" y="1096"/>
                            <a:pt x="68" y="1176"/>
                            <a:pt x="39" y="1056"/>
                          </a:cubicBezTo>
                          <a:cubicBezTo>
                            <a:pt x="10" y="936"/>
                            <a:pt x="18" y="552"/>
                            <a:pt x="14" y="384"/>
                          </a:cubicBezTo>
                          <a:cubicBezTo>
                            <a:pt x="10" y="216"/>
                            <a:pt x="0" y="96"/>
                            <a:pt x="14" y="48"/>
                          </a:cubicBezTo>
                          <a:cubicBezTo>
                            <a:pt x="28" y="0"/>
                            <a:pt x="71" y="88"/>
                            <a:pt x="99" y="96"/>
                          </a:cubicBezTo>
                          <a:cubicBezTo>
                            <a:pt x="127" y="104"/>
                            <a:pt x="157" y="96"/>
                            <a:pt x="185" y="96"/>
                          </a:cubicBezTo>
                          <a:cubicBezTo>
                            <a:pt x="213" y="96"/>
                            <a:pt x="257" y="48"/>
                            <a:pt x="270" y="96"/>
                          </a:cubicBezTo>
                          <a:cubicBezTo>
                            <a:pt x="283" y="144"/>
                            <a:pt x="258" y="283"/>
                            <a:pt x="265" y="384"/>
                          </a:cubicBezTo>
                          <a:cubicBezTo>
                            <a:pt x="272" y="485"/>
                            <a:pt x="280" y="651"/>
                            <a:pt x="312" y="705"/>
                          </a:cubicBezTo>
                        </a:path>
                      </a:pathLst>
                    </a:custGeom>
                    <a:solidFill>
                      <a:srgbClr val="DDDDDD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12700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lIns="92075" tIns="46038" rIns="92075" bIns="46038" anchor="ctr"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49219" name="Freeform 45"/>
                    <p:cNvSpPr>
                      <a:spLocks/>
                    </p:cNvSpPr>
                    <p:nvPr/>
                  </p:nvSpPr>
                  <p:spPr bwMode="auto">
                    <a:xfrm>
                      <a:off x="1022" y="1002"/>
                      <a:ext cx="2202" cy="2365"/>
                    </a:xfrm>
                    <a:custGeom>
                      <a:avLst/>
                      <a:gdLst>
                        <a:gd name="T0" fmla="*/ 1204 w 1618"/>
                        <a:gd name="T1" fmla="*/ 778 h 1702"/>
                        <a:gd name="T2" fmla="*/ 1066 w 1618"/>
                        <a:gd name="T3" fmla="*/ 1084 h 1702"/>
                        <a:gd name="T4" fmla="*/ 1375 w 1618"/>
                        <a:gd name="T5" fmla="*/ 1256 h 1702"/>
                        <a:gd name="T6" fmla="*/ 2010 w 1618"/>
                        <a:gd name="T7" fmla="*/ 1205 h 1702"/>
                        <a:gd name="T8" fmla="*/ 2048 w 1618"/>
                        <a:gd name="T9" fmla="*/ 1444 h 1702"/>
                        <a:gd name="T10" fmla="*/ 1334 w 1618"/>
                        <a:gd name="T11" fmla="*/ 1473 h 1702"/>
                        <a:gd name="T12" fmla="*/ 1055 w 1618"/>
                        <a:gd name="T13" fmla="*/ 1588 h 1702"/>
                        <a:gd name="T14" fmla="*/ 1414 w 1618"/>
                        <a:gd name="T15" fmla="*/ 1717 h 1702"/>
                        <a:gd name="T16" fmla="*/ 2048 w 1618"/>
                        <a:gd name="T17" fmla="*/ 1683 h 1702"/>
                        <a:gd name="T18" fmla="*/ 2129 w 1618"/>
                        <a:gd name="T19" fmla="*/ 1981 h 1702"/>
                        <a:gd name="T20" fmla="*/ 1637 w 1618"/>
                        <a:gd name="T21" fmla="*/ 2082 h 1702"/>
                        <a:gd name="T22" fmla="*/ 931 w 1618"/>
                        <a:gd name="T23" fmla="*/ 2157 h 1702"/>
                        <a:gd name="T24" fmla="*/ 691 w 1618"/>
                        <a:gd name="T25" fmla="*/ 2183 h 1702"/>
                        <a:gd name="T26" fmla="*/ 557 w 1618"/>
                        <a:gd name="T27" fmla="*/ 2183 h 1702"/>
                        <a:gd name="T28" fmla="*/ 60 w 1618"/>
                        <a:gd name="T29" fmla="*/ 2321 h 1702"/>
                        <a:gd name="T30" fmla="*/ 418 w 1618"/>
                        <a:gd name="T31" fmla="*/ 2023 h 1702"/>
                        <a:gd name="T32" fmla="*/ 588 w 1618"/>
                        <a:gd name="T33" fmla="*/ 2013 h 1702"/>
                        <a:gd name="T34" fmla="*/ 740 w 1618"/>
                        <a:gd name="T35" fmla="*/ 2029 h 1702"/>
                        <a:gd name="T36" fmla="*/ 1278 w 1618"/>
                        <a:gd name="T37" fmla="*/ 1997 h 1702"/>
                        <a:gd name="T38" fmla="*/ 1937 w 1618"/>
                        <a:gd name="T39" fmla="*/ 1922 h 1702"/>
                        <a:gd name="T40" fmla="*/ 1976 w 1618"/>
                        <a:gd name="T41" fmla="*/ 1755 h 1702"/>
                        <a:gd name="T42" fmla="*/ 1419 w 1618"/>
                        <a:gd name="T43" fmla="*/ 1802 h 1702"/>
                        <a:gd name="T44" fmla="*/ 979 w 1618"/>
                        <a:gd name="T45" fmla="*/ 1630 h 1702"/>
                        <a:gd name="T46" fmla="*/ 1237 w 1618"/>
                        <a:gd name="T47" fmla="*/ 1392 h 1702"/>
                        <a:gd name="T48" fmla="*/ 1984 w 1618"/>
                        <a:gd name="T49" fmla="*/ 1385 h 1702"/>
                        <a:gd name="T50" fmla="*/ 1968 w 1618"/>
                        <a:gd name="T51" fmla="*/ 1301 h 1702"/>
                        <a:gd name="T52" fmla="*/ 1377 w 1618"/>
                        <a:gd name="T53" fmla="*/ 1369 h 1702"/>
                        <a:gd name="T54" fmla="*/ 965 w 1618"/>
                        <a:gd name="T55" fmla="*/ 1124 h 1702"/>
                        <a:gd name="T56" fmla="*/ 1188 w 1618"/>
                        <a:gd name="T57" fmla="*/ 646 h 1702"/>
                        <a:gd name="T58" fmla="*/ 1151 w 1618"/>
                        <a:gd name="T59" fmla="*/ 7 h 1702"/>
                        <a:gd name="T60" fmla="*/ 1301 w 1618"/>
                        <a:gd name="T61" fmla="*/ 327 h 1702"/>
                        <a:gd name="T62" fmla="*/ 1600 w 1618"/>
                        <a:gd name="T63" fmla="*/ 406 h 1702"/>
                        <a:gd name="T64" fmla="*/ 1391 w 1618"/>
                        <a:gd name="T65" fmla="*/ 800 h 1702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w 1618"/>
                        <a:gd name="T100" fmla="*/ 0 h 1702"/>
                        <a:gd name="T101" fmla="*/ 1618 w 1618"/>
                        <a:gd name="T102" fmla="*/ 1702 h 1702"/>
                      </a:gdLst>
                      <a:ahLst/>
                      <a:cxnLst>
                        <a:cxn ang="T66">
                          <a:pos x="T0" y="T1"/>
                        </a:cxn>
                        <a:cxn ang="T67">
                          <a:pos x="T2" y="T3"/>
                        </a:cxn>
                        <a:cxn ang="T68">
                          <a:pos x="T4" y="T5"/>
                        </a:cxn>
                        <a:cxn ang="T69">
                          <a:pos x="T6" y="T7"/>
                        </a:cxn>
                        <a:cxn ang="T70">
                          <a:pos x="T8" y="T9"/>
                        </a:cxn>
                        <a:cxn ang="T71">
                          <a:pos x="T10" y="T11"/>
                        </a:cxn>
                        <a:cxn ang="T72">
                          <a:pos x="T12" y="T13"/>
                        </a:cxn>
                        <a:cxn ang="T73">
                          <a:pos x="T14" y="T15"/>
                        </a:cxn>
                        <a:cxn ang="T74">
                          <a:pos x="T16" y="T17"/>
                        </a:cxn>
                        <a:cxn ang="T75">
                          <a:pos x="T18" y="T19"/>
                        </a:cxn>
                        <a:cxn ang="T76">
                          <a:pos x="T20" y="T21"/>
                        </a:cxn>
                        <a:cxn ang="T77">
                          <a:pos x="T22" y="T23"/>
                        </a:cxn>
                        <a:cxn ang="T78">
                          <a:pos x="T24" y="T25"/>
                        </a:cxn>
                        <a:cxn ang="T79">
                          <a:pos x="T26" y="T27"/>
                        </a:cxn>
                        <a:cxn ang="T80">
                          <a:pos x="T28" y="T29"/>
                        </a:cxn>
                        <a:cxn ang="T81">
                          <a:pos x="T30" y="T31"/>
                        </a:cxn>
                        <a:cxn ang="T82">
                          <a:pos x="T32" y="T33"/>
                        </a:cxn>
                        <a:cxn ang="T83">
                          <a:pos x="T34" y="T35"/>
                        </a:cxn>
                        <a:cxn ang="T84">
                          <a:pos x="T36" y="T37"/>
                        </a:cxn>
                        <a:cxn ang="T85">
                          <a:pos x="T38" y="T39"/>
                        </a:cxn>
                        <a:cxn ang="T86">
                          <a:pos x="T40" y="T41"/>
                        </a:cxn>
                        <a:cxn ang="T87">
                          <a:pos x="T42" y="T43"/>
                        </a:cxn>
                        <a:cxn ang="T88">
                          <a:pos x="T44" y="T45"/>
                        </a:cxn>
                        <a:cxn ang="T89">
                          <a:pos x="T46" y="T47"/>
                        </a:cxn>
                        <a:cxn ang="T90">
                          <a:pos x="T48" y="T49"/>
                        </a:cxn>
                        <a:cxn ang="T91">
                          <a:pos x="T50" y="T51"/>
                        </a:cxn>
                        <a:cxn ang="T92">
                          <a:pos x="T52" y="T53"/>
                        </a:cxn>
                        <a:cxn ang="T93">
                          <a:pos x="T54" y="T55"/>
                        </a:cxn>
                        <a:cxn ang="T94">
                          <a:pos x="T56" y="T57"/>
                        </a:cxn>
                        <a:cxn ang="T95">
                          <a:pos x="T58" y="T59"/>
                        </a:cxn>
                        <a:cxn ang="T96">
                          <a:pos x="T60" y="T61"/>
                        </a:cxn>
                        <a:cxn ang="T97">
                          <a:pos x="T62" y="T63"/>
                        </a:cxn>
                        <a:cxn ang="T98">
                          <a:pos x="T64" y="T65"/>
                        </a:cxn>
                      </a:cxnLst>
                      <a:rect l="T99" t="T100" r="T101" b="T102"/>
                      <a:pathLst>
                        <a:path w="1618" h="1702">
                          <a:moveTo>
                            <a:pt x="1022" y="576"/>
                          </a:moveTo>
                          <a:cubicBezTo>
                            <a:pt x="975" y="594"/>
                            <a:pt x="920" y="545"/>
                            <a:pt x="885" y="560"/>
                          </a:cubicBezTo>
                          <a:cubicBezTo>
                            <a:pt x="850" y="574"/>
                            <a:pt x="825" y="626"/>
                            <a:pt x="808" y="662"/>
                          </a:cubicBezTo>
                          <a:cubicBezTo>
                            <a:pt x="791" y="698"/>
                            <a:pt x="778" y="745"/>
                            <a:pt x="783" y="780"/>
                          </a:cubicBezTo>
                          <a:cubicBezTo>
                            <a:pt x="787" y="816"/>
                            <a:pt x="799" y="855"/>
                            <a:pt x="837" y="875"/>
                          </a:cubicBezTo>
                          <a:cubicBezTo>
                            <a:pt x="875" y="896"/>
                            <a:pt x="945" y="901"/>
                            <a:pt x="1010" y="904"/>
                          </a:cubicBezTo>
                          <a:cubicBezTo>
                            <a:pt x="1076" y="907"/>
                            <a:pt x="1152" y="901"/>
                            <a:pt x="1230" y="895"/>
                          </a:cubicBezTo>
                          <a:cubicBezTo>
                            <a:pt x="1308" y="889"/>
                            <a:pt x="1423" y="857"/>
                            <a:pt x="1477" y="867"/>
                          </a:cubicBezTo>
                          <a:cubicBezTo>
                            <a:pt x="1532" y="876"/>
                            <a:pt x="1555" y="924"/>
                            <a:pt x="1559" y="953"/>
                          </a:cubicBezTo>
                          <a:cubicBezTo>
                            <a:pt x="1564" y="981"/>
                            <a:pt x="1555" y="1020"/>
                            <a:pt x="1505" y="1039"/>
                          </a:cubicBezTo>
                          <a:cubicBezTo>
                            <a:pt x="1454" y="1058"/>
                            <a:pt x="1345" y="1064"/>
                            <a:pt x="1258" y="1067"/>
                          </a:cubicBezTo>
                          <a:cubicBezTo>
                            <a:pt x="1170" y="1071"/>
                            <a:pt x="1053" y="1062"/>
                            <a:pt x="980" y="1060"/>
                          </a:cubicBezTo>
                          <a:cubicBezTo>
                            <a:pt x="893" y="1057"/>
                            <a:pt x="843" y="1060"/>
                            <a:pt x="796" y="1073"/>
                          </a:cubicBezTo>
                          <a:cubicBezTo>
                            <a:pt x="771" y="1105"/>
                            <a:pt x="779" y="1105"/>
                            <a:pt x="775" y="1143"/>
                          </a:cubicBezTo>
                          <a:cubicBezTo>
                            <a:pt x="779" y="1166"/>
                            <a:pt x="783" y="1195"/>
                            <a:pt x="827" y="1211"/>
                          </a:cubicBezTo>
                          <a:cubicBezTo>
                            <a:pt x="871" y="1227"/>
                            <a:pt x="967" y="1236"/>
                            <a:pt x="1039" y="1236"/>
                          </a:cubicBezTo>
                          <a:cubicBezTo>
                            <a:pt x="1111" y="1236"/>
                            <a:pt x="1180" y="1215"/>
                            <a:pt x="1258" y="1211"/>
                          </a:cubicBezTo>
                          <a:cubicBezTo>
                            <a:pt x="1336" y="1207"/>
                            <a:pt x="1446" y="1194"/>
                            <a:pt x="1505" y="1211"/>
                          </a:cubicBezTo>
                          <a:cubicBezTo>
                            <a:pt x="1563" y="1228"/>
                            <a:pt x="1599" y="1261"/>
                            <a:pt x="1608" y="1311"/>
                          </a:cubicBezTo>
                          <a:cubicBezTo>
                            <a:pt x="1618" y="1347"/>
                            <a:pt x="1597" y="1398"/>
                            <a:pt x="1564" y="1426"/>
                          </a:cubicBezTo>
                          <a:cubicBezTo>
                            <a:pt x="1523" y="1450"/>
                            <a:pt x="1482" y="1457"/>
                            <a:pt x="1423" y="1469"/>
                          </a:cubicBezTo>
                          <a:cubicBezTo>
                            <a:pt x="1363" y="1481"/>
                            <a:pt x="1280" y="1488"/>
                            <a:pt x="1203" y="1498"/>
                          </a:cubicBezTo>
                          <a:cubicBezTo>
                            <a:pt x="1125" y="1508"/>
                            <a:pt x="1042" y="1518"/>
                            <a:pt x="956" y="1527"/>
                          </a:cubicBezTo>
                          <a:cubicBezTo>
                            <a:pt x="870" y="1536"/>
                            <a:pt x="752" y="1548"/>
                            <a:pt x="684" y="1552"/>
                          </a:cubicBezTo>
                          <a:cubicBezTo>
                            <a:pt x="618" y="1545"/>
                            <a:pt x="588" y="1543"/>
                            <a:pt x="551" y="1554"/>
                          </a:cubicBezTo>
                          <a:cubicBezTo>
                            <a:pt x="547" y="1591"/>
                            <a:pt x="489" y="1535"/>
                            <a:pt x="508" y="1571"/>
                          </a:cubicBezTo>
                          <a:cubicBezTo>
                            <a:pt x="507" y="1594"/>
                            <a:pt x="470" y="1558"/>
                            <a:pt x="454" y="1558"/>
                          </a:cubicBezTo>
                          <a:cubicBezTo>
                            <a:pt x="438" y="1558"/>
                            <a:pt x="443" y="1564"/>
                            <a:pt x="409" y="1571"/>
                          </a:cubicBezTo>
                          <a:cubicBezTo>
                            <a:pt x="375" y="1578"/>
                            <a:pt x="310" y="1584"/>
                            <a:pt x="249" y="1600"/>
                          </a:cubicBezTo>
                          <a:cubicBezTo>
                            <a:pt x="188" y="1616"/>
                            <a:pt x="78" y="1702"/>
                            <a:pt x="44" y="1670"/>
                          </a:cubicBezTo>
                          <a:cubicBezTo>
                            <a:pt x="10" y="1638"/>
                            <a:pt x="0" y="1444"/>
                            <a:pt x="44" y="1408"/>
                          </a:cubicBezTo>
                          <a:cubicBezTo>
                            <a:pt x="88" y="1372"/>
                            <a:pt x="252" y="1448"/>
                            <a:pt x="307" y="1456"/>
                          </a:cubicBezTo>
                          <a:cubicBezTo>
                            <a:pt x="362" y="1464"/>
                            <a:pt x="356" y="1457"/>
                            <a:pt x="377" y="1456"/>
                          </a:cubicBezTo>
                          <a:cubicBezTo>
                            <a:pt x="398" y="1455"/>
                            <a:pt x="411" y="1450"/>
                            <a:pt x="432" y="1449"/>
                          </a:cubicBezTo>
                          <a:cubicBezTo>
                            <a:pt x="453" y="1448"/>
                            <a:pt x="483" y="1450"/>
                            <a:pt x="502" y="1452"/>
                          </a:cubicBezTo>
                          <a:cubicBezTo>
                            <a:pt x="521" y="1454"/>
                            <a:pt x="521" y="1458"/>
                            <a:pt x="544" y="1460"/>
                          </a:cubicBezTo>
                          <a:cubicBezTo>
                            <a:pt x="573" y="1455"/>
                            <a:pt x="492" y="1476"/>
                            <a:pt x="639" y="1463"/>
                          </a:cubicBezTo>
                          <a:cubicBezTo>
                            <a:pt x="704" y="1460"/>
                            <a:pt x="847" y="1445"/>
                            <a:pt x="939" y="1437"/>
                          </a:cubicBezTo>
                          <a:cubicBezTo>
                            <a:pt x="1031" y="1429"/>
                            <a:pt x="1111" y="1421"/>
                            <a:pt x="1192" y="1412"/>
                          </a:cubicBezTo>
                          <a:cubicBezTo>
                            <a:pt x="1272" y="1403"/>
                            <a:pt x="1368" y="1396"/>
                            <a:pt x="1423" y="1383"/>
                          </a:cubicBezTo>
                          <a:cubicBezTo>
                            <a:pt x="1477" y="1370"/>
                            <a:pt x="1516" y="1353"/>
                            <a:pt x="1522" y="1333"/>
                          </a:cubicBezTo>
                          <a:cubicBezTo>
                            <a:pt x="1518" y="1299"/>
                            <a:pt x="1504" y="1283"/>
                            <a:pt x="1452" y="1263"/>
                          </a:cubicBezTo>
                          <a:cubicBezTo>
                            <a:pt x="1367" y="1258"/>
                            <a:pt x="1335" y="1270"/>
                            <a:pt x="1267" y="1276"/>
                          </a:cubicBezTo>
                          <a:cubicBezTo>
                            <a:pt x="1199" y="1282"/>
                            <a:pt x="1119" y="1297"/>
                            <a:pt x="1043" y="1297"/>
                          </a:cubicBezTo>
                          <a:cubicBezTo>
                            <a:pt x="967" y="1297"/>
                            <a:pt x="864" y="1294"/>
                            <a:pt x="810" y="1274"/>
                          </a:cubicBezTo>
                          <a:cubicBezTo>
                            <a:pt x="756" y="1253"/>
                            <a:pt x="731" y="1213"/>
                            <a:pt x="719" y="1173"/>
                          </a:cubicBezTo>
                          <a:cubicBezTo>
                            <a:pt x="707" y="1133"/>
                            <a:pt x="706" y="1061"/>
                            <a:pt x="738" y="1033"/>
                          </a:cubicBezTo>
                          <a:cubicBezTo>
                            <a:pt x="769" y="1004"/>
                            <a:pt x="834" y="1006"/>
                            <a:pt x="909" y="1002"/>
                          </a:cubicBezTo>
                          <a:cubicBezTo>
                            <a:pt x="985" y="997"/>
                            <a:pt x="1100" y="1009"/>
                            <a:pt x="1191" y="1008"/>
                          </a:cubicBezTo>
                          <a:cubicBezTo>
                            <a:pt x="1282" y="1008"/>
                            <a:pt x="1408" y="1006"/>
                            <a:pt x="1458" y="997"/>
                          </a:cubicBezTo>
                          <a:cubicBezTo>
                            <a:pt x="1508" y="989"/>
                            <a:pt x="1493" y="966"/>
                            <a:pt x="1491" y="956"/>
                          </a:cubicBezTo>
                          <a:cubicBezTo>
                            <a:pt x="1489" y="946"/>
                            <a:pt x="1488" y="935"/>
                            <a:pt x="1446" y="936"/>
                          </a:cubicBezTo>
                          <a:cubicBezTo>
                            <a:pt x="1406" y="938"/>
                            <a:pt x="1312" y="957"/>
                            <a:pt x="1240" y="965"/>
                          </a:cubicBezTo>
                          <a:cubicBezTo>
                            <a:pt x="1168" y="973"/>
                            <a:pt x="1084" y="987"/>
                            <a:pt x="1012" y="985"/>
                          </a:cubicBezTo>
                          <a:cubicBezTo>
                            <a:pt x="941" y="983"/>
                            <a:pt x="861" y="982"/>
                            <a:pt x="810" y="953"/>
                          </a:cubicBezTo>
                          <a:cubicBezTo>
                            <a:pt x="709" y="893"/>
                            <a:pt x="721" y="867"/>
                            <a:pt x="709" y="809"/>
                          </a:cubicBezTo>
                          <a:cubicBezTo>
                            <a:pt x="697" y="752"/>
                            <a:pt x="709" y="666"/>
                            <a:pt x="736" y="608"/>
                          </a:cubicBezTo>
                          <a:cubicBezTo>
                            <a:pt x="763" y="551"/>
                            <a:pt x="845" y="518"/>
                            <a:pt x="873" y="465"/>
                          </a:cubicBezTo>
                          <a:cubicBezTo>
                            <a:pt x="902" y="411"/>
                            <a:pt x="915" y="360"/>
                            <a:pt x="910" y="283"/>
                          </a:cubicBezTo>
                          <a:lnTo>
                            <a:pt x="846" y="5"/>
                          </a:lnTo>
                          <a:cubicBezTo>
                            <a:pt x="951" y="5"/>
                            <a:pt x="798" y="0"/>
                            <a:pt x="901" y="5"/>
                          </a:cubicBezTo>
                          <a:cubicBezTo>
                            <a:pt x="901" y="5"/>
                            <a:pt x="914" y="120"/>
                            <a:pt x="956" y="235"/>
                          </a:cubicBezTo>
                          <a:cubicBezTo>
                            <a:pt x="1012" y="192"/>
                            <a:pt x="1057" y="168"/>
                            <a:pt x="1093" y="178"/>
                          </a:cubicBezTo>
                          <a:cubicBezTo>
                            <a:pt x="1129" y="187"/>
                            <a:pt x="1163" y="247"/>
                            <a:pt x="1176" y="292"/>
                          </a:cubicBezTo>
                          <a:cubicBezTo>
                            <a:pt x="1188" y="338"/>
                            <a:pt x="1194" y="405"/>
                            <a:pt x="1169" y="452"/>
                          </a:cubicBezTo>
                          <a:cubicBezTo>
                            <a:pt x="1143" y="499"/>
                            <a:pt x="1095" y="542"/>
                            <a:pt x="1022" y="576"/>
                          </a:cubicBezTo>
                          <a:close/>
                        </a:path>
                      </a:pathLst>
                    </a:custGeom>
                    <a:solidFill>
                      <a:srgbClr val="DDDDDD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12700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92075" tIns="46038" rIns="92075" bIns="46038" anchor="ctr"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49220" name="Freeform 46"/>
                    <p:cNvSpPr>
                      <a:spLocks/>
                    </p:cNvSpPr>
                    <p:nvPr/>
                  </p:nvSpPr>
                  <p:spPr bwMode="auto">
                    <a:xfrm>
                      <a:off x="1423" y="1465"/>
                      <a:ext cx="1153" cy="1595"/>
                    </a:xfrm>
                    <a:custGeom>
                      <a:avLst/>
                      <a:gdLst>
                        <a:gd name="T0" fmla="*/ 1153 w 1317"/>
                        <a:gd name="T1" fmla="*/ 1514 h 1919"/>
                        <a:gd name="T2" fmla="*/ 601 w 1317"/>
                        <a:gd name="T3" fmla="*/ 1380 h 1919"/>
                        <a:gd name="T4" fmla="*/ 326 w 1317"/>
                        <a:gd name="T5" fmla="*/ 836 h 1919"/>
                        <a:gd name="T6" fmla="*/ 376 w 1317"/>
                        <a:gd name="T7" fmla="*/ 193 h 1919"/>
                        <a:gd name="T8" fmla="*/ 376 w 1317"/>
                        <a:gd name="T9" fmla="*/ 103 h 1919"/>
                        <a:gd name="T10" fmla="*/ 378 w 1317"/>
                        <a:gd name="T11" fmla="*/ 26 h 1919"/>
                        <a:gd name="T12" fmla="*/ 352 w 1317"/>
                        <a:gd name="T13" fmla="*/ 33 h 1919"/>
                        <a:gd name="T14" fmla="*/ 336 w 1317"/>
                        <a:gd name="T15" fmla="*/ 228 h 1919"/>
                        <a:gd name="T16" fmla="*/ 168 w 1317"/>
                        <a:gd name="T17" fmla="*/ 165 h 1919"/>
                        <a:gd name="T18" fmla="*/ 26 w 1317"/>
                        <a:gd name="T19" fmla="*/ 96 h 1919"/>
                        <a:gd name="T20" fmla="*/ 18 w 1317"/>
                        <a:gd name="T21" fmla="*/ 111 h 1919"/>
                        <a:gd name="T22" fmla="*/ 139 w 1317"/>
                        <a:gd name="T23" fmla="*/ 183 h 1919"/>
                        <a:gd name="T24" fmla="*/ 315 w 1317"/>
                        <a:gd name="T25" fmla="*/ 305 h 1919"/>
                        <a:gd name="T26" fmla="*/ 263 w 1317"/>
                        <a:gd name="T27" fmla="*/ 819 h 1919"/>
                        <a:gd name="T28" fmla="*/ 389 w 1317"/>
                        <a:gd name="T29" fmla="*/ 1218 h 1919"/>
                        <a:gd name="T30" fmla="*/ 428 w 1317"/>
                        <a:gd name="T31" fmla="*/ 1579 h 1919"/>
                        <a:gd name="T32" fmla="*/ 473 w 1317"/>
                        <a:gd name="T33" fmla="*/ 1569 h 1919"/>
                        <a:gd name="T34" fmla="*/ 431 w 1317"/>
                        <a:gd name="T35" fmla="*/ 1255 h 1919"/>
                        <a:gd name="T36" fmla="*/ 559 w 1317"/>
                        <a:gd name="T37" fmla="*/ 1469 h 1919"/>
                        <a:gd name="T38" fmla="*/ 615 w 1317"/>
                        <a:gd name="T39" fmla="*/ 1564 h 1919"/>
                        <a:gd name="T40" fmla="*/ 659 w 1317"/>
                        <a:gd name="T41" fmla="*/ 1562 h 1919"/>
                        <a:gd name="T42" fmla="*/ 536 w 1317"/>
                        <a:gd name="T43" fmla="*/ 1365 h 1919"/>
                        <a:gd name="T44" fmla="*/ 693 w 1317"/>
                        <a:gd name="T45" fmla="*/ 1467 h 1919"/>
                        <a:gd name="T46" fmla="*/ 990 w 1317"/>
                        <a:gd name="T47" fmla="*/ 1534 h 1919"/>
                        <a:gd name="T48" fmla="*/ 1153 w 1317"/>
                        <a:gd name="T49" fmla="*/ 1514 h 1919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w 1317"/>
                        <a:gd name="T76" fmla="*/ 0 h 1919"/>
                        <a:gd name="T77" fmla="*/ 1317 w 1317"/>
                        <a:gd name="T78" fmla="*/ 1919 h 1919"/>
                      </a:gdLst>
                      <a:ahLst/>
                      <a:cxnLst>
                        <a:cxn ang="T50">
                          <a:pos x="T0" y="T1"/>
                        </a:cxn>
                        <a:cxn ang="T51">
                          <a:pos x="T2" y="T3"/>
                        </a:cxn>
                        <a:cxn ang="T52">
                          <a:pos x="T4" y="T5"/>
                        </a:cxn>
                        <a:cxn ang="T53">
                          <a:pos x="T6" y="T7"/>
                        </a:cxn>
                        <a:cxn ang="T54">
                          <a:pos x="T8" y="T9"/>
                        </a:cxn>
                        <a:cxn ang="T55">
                          <a:pos x="T10" y="T11"/>
                        </a:cxn>
                        <a:cxn ang="T56">
                          <a:pos x="T12" y="T13"/>
                        </a:cxn>
                        <a:cxn ang="T57">
                          <a:pos x="T14" y="T15"/>
                        </a:cxn>
                        <a:cxn ang="T58">
                          <a:pos x="T16" y="T17"/>
                        </a:cxn>
                        <a:cxn ang="T59">
                          <a:pos x="T18" y="T19"/>
                        </a:cxn>
                        <a:cxn ang="T60">
                          <a:pos x="T20" y="T21"/>
                        </a:cxn>
                        <a:cxn ang="T61">
                          <a:pos x="T22" y="T23"/>
                        </a:cxn>
                        <a:cxn ang="T62">
                          <a:pos x="T24" y="T25"/>
                        </a:cxn>
                        <a:cxn ang="T63">
                          <a:pos x="T26" y="T27"/>
                        </a:cxn>
                        <a:cxn ang="T64">
                          <a:pos x="T28" y="T29"/>
                        </a:cxn>
                        <a:cxn ang="T65">
                          <a:pos x="T30" y="T31"/>
                        </a:cxn>
                        <a:cxn ang="T66">
                          <a:pos x="T32" y="T33"/>
                        </a:cxn>
                        <a:cxn ang="T67">
                          <a:pos x="T34" y="T35"/>
                        </a:cxn>
                        <a:cxn ang="T68">
                          <a:pos x="T36" y="T37"/>
                        </a:cxn>
                        <a:cxn ang="T69">
                          <a:pos x="T38" y="T39"/>
                        </a:cxn>
                        <a:cxn ang="T70">
                          <a:pos x="T40" y="T41"/>
                        </a:cxn>
                        <a:cxn ang="T71">
                          <a:pos x="T42" y="T43"/>
                        </a:cxn>
                        <a:cxn ang="T72">
                          <a:pos x="T44" y="T45"/>
                        </a:cxn>
                        <a:cxn ang="T73">
                          <a:pos x="T46" y="T47"/>
                        </a:cxn>
                        <a:cxn ang="T74">
                          <a:pos x="T48" y="T49"/>
                        </a:cxn>
                      </a:cxnLst>
                      <a:rect l="T75" t="T76" r="T77" b="T78"/>
                      <a:pathLst>
                        <a:path w="1317" h="1919">
                          <a:moveTo>
                            <a:pt x="1317" y="1822"/>
                          </a:moveTo>
                          <a:cubicBezTo>
                            <a:pt x="1179" y="1807"/>
                            <a:pt x="844" y="1796"/>
                            <a:pt x="687" y="1660"/>
                          </a:cubicBezTo>
                          <a:cubicBezTo>
                            <a:pt x="530" y="1524"/>
                            <a:pt x="415" y="1244"/>
                            <a:pt x="372" y="1006"/>
                          </a:cubicBezTo>
                          <a:cubicBezTo>
                            <a:pt x="328" y="766"/>
                            <a:pt x="419" y="379"/>
                            <a:pt x="429" y="232"/>
                          </a:cubicBezTo>
                          <a:cubicBezTo>
                            <a:pt x="439" y="85"/>
                            <a:pt x="430" y="157"/>
                            <a:pt x="430" y="124"/>
                          </a:cubicBezTo>
                          <a:cubicBezTo>
                            <a:pt x="430" y="91"/>
                            <a:pt x="437" y="45"/>
                            <a:pt x="432" y="31"/>
                          </a:cubicBezTo>
                          <a:cubicBezTo>
                            <a:pt x="432" y="31"/>
                            <a:pt x="410" y="0"/>
                            <a:pt x="402" y="40"/>
                          </a:cubicBezTo>
                          <a:cubicBezTo>
                            <a:pt x="390" y="142"/>
                            <a:pt x="390" y="163"/>
                            <a:pt x="384" y="274"/>
                          </a:cubicBezTo>
                          <a:cubicBezTo>
                            <a:pt x="306" y="244"/>
                            <a:pt x="251" y="225"/>
                            <a:pt x="192" y="199"/>
                          </a:cubicBezTo>
                          <a:cubicBezTo>
                            <a:pt x="133" y="173"/>
                            <a:pt x="59" y="126"/>
                            <a:pt x="30" y="115"/>
                          </a:cubicBezTo>
                          <a:cubicBezTo>
                            <a:pt x="1" y="104"/>
                            <a:pt x="0" y="116"/>
                            <a:pt x="21" y="133"/>
                          </a:cubicBezTo>
                          <a:cubicBezTo>
                            <a:pt x="42" y="150"/>
                            <a:pt x="103" y="181"/>
                            <a:pt x="159" y="220"/>
                          </a:cubicBezTo>
                          <a:cubicBezTo>
                            <a:pt x="215" y="259"/>
                            <a:pt x="294" y="259"/>
                            <a:pt x="360" y="367"/>
                          </a:cubicBezTo>
                          <a:cubicBezTo>
                            <a:pt x="333" y="580"/>
                            <a:pt x="288" y="802"/>
                            <a:pt x="300" y="985"/>
                          </a:cubicBezTo>
                          <a:cubicBezTo>
                            <a:pt x="333" y="1222"/>
                            <a:pt x="405" y="1309"/>
                            <a:pt x="444" y="1465"/>
                          </a:cubicBezTo>
                          <a:cubicBezTo>
                            <a:pt x="462" y="1612"/>
                            <a:pt x="473" y="1830"/>
                            <a:pt x="489" y="1900"/>
                          </a:cubicBezTo>
                          <a:cubicBezTo>
                            <a:pt x="535" y="1885"/>
                            <a:pt x="492" y="1888"/>
                            <a:pt x="540" y="1888"/>
                          </a:cubicBezTo>
                          <a:cubicBezTo>
                            <a:pt x="495" y="1696"/>
                            <a:pt x="477" y="1630"/>
                            <a:pt x="492" y="1510"/>
                          </a:cubicBezTo>
                          <a:cubicBezTo>
                            <a:pt x="558" y="1576"/>
                            <a:pt x="604" y="1706"/>
                            <a:pt x="639" y="1768"/>
                          </a:cubicBezTo>
                          <a:cubicBezTo>
                            <a:pt x="674" y="1830"/>
                            <a:pt x="683" y="1864"/>
                            <a:pt x="702" y="1882"/>
                          </a:cubicBezTo>
                          <a:cubicBezTo>
                            <a:pt x="721" y="1900"/>
                            <a:pt x="768" y="1919"/>
                            <a:pt x="753" y="1879"/>
                          </a:cubicBezTo>
                          <a:cubicBezTo>
                            <a:pt x="738" y="1839"/>
                            <a:pt x="606" y="1661"/>
                            <a:pt x="612" y="1642"/>
                          </a:cubicBezTo>
                          <a:cubicBezTo>
                            <a:pt x="622" y="1622"/>
                            <a:pt x="706" y="1731"/>
                            <a:pt x="792" y="1765"/>
                          </a:cubicBezTo>
                          <a:cubicBezTo>
                            <a:pt x="878" y="1799"/>
                            <a:pt x="1044" y="1837"/>
                            <a:pt x="1131" y="1846"/>
                          </a:cubicBezTo>
                          <a:cubicBezTo>
                            <a:pt x="1230" y="1840"/>
                            <a:pt x="1125" y="1846"/>
                            <a:pt x="1317" y="1822"/>
                          </a:cubicBezTo>
                          <a:close/>
                        </a:path>
                      </a:pathLst>
                    </a:custGeom>
                    <a:solidFill>
                      <a:srgbClr val="DDDDDD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12700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lIns="92075" tIns="46038" rIns="92075" bIns="46038" anchor="ctr"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49221" name="Freeform 47"/>
                    <p:cNvSpPr>
                      <a:spLocks/>
                    </p:cNvSpPr>
                    <p:nvPr/>
                  </p:nvSpPr>
                  <p:spPr bwMode="auto">
                    <a:xfrm>
                      <a:off x="903" y="1008"/>
                      <a:ext cx="1284" cy="819"/>
                    </a:xfrm>
                    <a:custGeom>
                      <a:avLst/>
                      <a:gdLst>
                        <a:gd name="T0" fmla="*/ 110 w 1466"/>
                        <a:gd name="T1" fmla="*/ 755 h 987"/>
                        <a:gd name="T2" fmla="*/ 4 w 1466"/>
                        <a:gd name="T3" fmla="*/ 347 h 987"/>
                        <a:gd name="T4" fmla="*/ 131 w 1466"/>
                        <a:gd name="T5" fmla="*/ 115 h 987"/>
                        <a:gd name="T6" fmla="*/ 403 w 1466"/>
                        <a:gd name="T7" fmla="*/ 30 h 987"/>
                        <a:gd name="T8" fmla="*/ 716 w 1466"/>
                        <a:gd name="T9" fmla="*/ 13 h 987"/>
                        <a:gd name="T10" fmla="*/ 1181 w 1466"/>
                        <a:gd name="T11" fmla="*/ 112 h 987"/>
                        <a:gd name="T12" fmla="*/ 1125 w 1466"/>
                        <a:gd name="T13" fmla="*/ 385 h 987"/>
                        <a:gd name="T14" fmla="*/ 932 w 1466"/>
                        <a:gd name="T15" fmla="*/ 474 h 987"/>
                        <a:gd name="T16" fmla="*/ 748 w 1466"/>
                        <a:gd name="T17" fmla="*/ 508 h 987"/>
                        <a:gd name="T18" fmla="*/ 571 w 1466"/>
                        <a:gd name="T19" fmla="*/ 534 h 987"/>
                        <a:gd name="T20" fmla="*/ 476 w 1466"/>
                        <a:gd name="T21" fmla="*/ 627 h 987"/>
                        <a:gd name="T22" fmla="*/ 359 w 1466"/>
                        <a:gd name="T23" fmla="*/ 755 h 987"/>
                        <a:gd name="T24" fmla="*/ 110 w 1466"/>
                        <a:gd name="T25" fmla="*/ 755 h 987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w 1466"/>
                        <a:gd name="T40" fmla="*/ 0 h 987"/>
                        <a:gd name="T41" fmla="*/ 1466 w 1466"/>
                        <a:gd name="T42" fmla="*/ 987 h 987"/>
                      </a:gdLst>
                      <a:ahLst/>
                      <a:cxnLst>
                        <a:cxn ang="T26">
                          <a:pos x="T0" y="T1"/>
                        </a:cxn>
                        <a:cxn ang="T27">
                          <a:pos x="T2" y="T3"/>
                        </a:cxn>
                        <a:cxn ang="T28">
                          <a:pos x="T4" y="T5"/>
                        </a:cxn>
                        <a:cxn ang="T29">
                          <a:pos x="T6" y="T7"/>
                        </a:cxn>
                        <a:cxn ang="T30">
                          <a:pos x="T8" y="T9"/>
                        </a:cxn>
                        <a:cxn ang="T31">
                          <a:pos x="T10" y="T11"/>
                        </a:cxn>
                        <a:cxn ang="T32">
                          <a:pos x="T12" y="T13"/>
                        </a:cxn>
                        <a:cxn ang="T33">
                          <a:pos x="T14" y="T15"/>
                        </a:cxn>
                        <a:cxn ang="T34">
                          <a:pos x="T16" y="T17"/>
                        </a:cxn>
                        <a:cxn ang="T35">
                          <a:pos x="T18" y="T19"/>
                        </a:cxn>
                        <a:cxn ang="T36">
                          <a:pos x="T20" y="T21"/>
                        </a:cxn>
                        <a:cxn ang="T37">
                          <a:pos x="T22" y="T23"/>
                        </a:cxn>
                        <a:cxn ang="T38">
                          <a:pos x="T24" y="T25"/>
                        </a:cxn>
                      </a:cxnLst>
                      <a:rect l="T39" t="T40" r="T41" b="T42"/>
                      <a:pathLst>
                        <a:path w="1466" h="987">
                          <a:moveTo>
                            <a:pt x="126" y="910"/>
                          </a:moveTo>
                          <a:cubicBezTo>
                            <a:pt x="48" y="833"/>
                            <a:pt x="0" y="546"/>
                            <a:pt x="4" y="418"/>
                          </a:cubicBezTo>
                          <a:cubicBezTo>
                            <a:pt x="8" y="290"/>
                            <a:pt x="75" y="225"/>
                            <a:pt x="150" y="139"/>
                          </a:cubicBezTo>
                          <a:cubicBezTo>
                            <a:pt x="243" y="60"/>
                            <a:pt x="333" y="45"/>
                            <a:pt x="460" y="36"/>
                          </a:cubicBezTo>
                          <a:cubicBezTo>
                            <a:pt x="571" y="16"/>
                            <a:pt x="669" y="0"/>
                            <a:pt x="817" y="16"/>
                          </a:cubicBezTo>
                          <a:cubicBezTo>
                            <a:pt x="963" y="19"/>
                            <a:pt x="1211" y="7"/>
                            <a:pt x="1348" y="135"/>
                          </a:cubicBezTo>
                          <a:cubicBezTo>
                            <a:pt x="1466" y="318"/>
                            <a:pt x="1338" y="414"/>
                            <a:pt x="1284" y="464"/>
                          </a:cubicBezTo>
                          <a:cubicBezTo>
                            <a:pt x="1210" y="530"/>
                            <a:pt x="1130" y="545"/>
                            <a:pt x="1064" y="571"/>
                          </a:cubicBezTo>
                          <a:cubicBezTo>
                            <a:pt x="985" y="592"/>
                            <a:pt x="936" y="602"/>
                            <a:pt x="854" y="612"/>
                          </a:cubicBezTo>
                          <a:cubicBezTo>
                            <a:pt x="785" y="624"/>
                            <a:pt x="695" y="634"/>
                            <a:pt x="652" y="643"/>
                          </a:cubicBezTo>
                          <a:cubicBezTo>
                            <a:pt x="600" y="667"/>
                            <a:pt x="573" y="716"/>
                            <a:pt x="543" y="756"/>
                          </a:cubicBezTo>
                          <a:cubicBezTo>
                            <a:pt x="503" y="800"/>
                            <a:pt x="462" y="868"/>
                            <a:pt x="410" y="910"/>
                          </a:cubicBezTo>
                          <a:cubicBezTo>
                            <a:pt x="363" y="934"/>
                            <a:pt x="204" y="987"/>
                            <a:pt x="126" y="910"/>
                          </a:cubicBezTo>
                          <a:close/>
                        </a:path>
                      </a:pathLst>
                    </a:custGeom>
                    <a:solidFill>
                      <a:srgbClr val="DDDDDD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12700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92075" tIns="46038" rIns="92075" bIns="46038" anchor="ctr"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49222" name="Freeform 48"/>
                    <p:cNvSpPr>
                      <a:spLocks/>
                    </p:cNvSpPr>
                    <p:nvPr/>
                  </p:nvSpPr>
                  <p:spPr bwMode="auto">
                    <a:xfrm>
                      <a:off x="1208" y="1501"/>
                      <a:ext cx="826" cy="526"/>
                    </a:xfrm>
                    <a:custGeom>
                      <a:avLst/>
                      <a:gdLst>
                        <a:gd name="T0" fmla="*/ 417 w 944"/>
                        <a:gd name="T1" fmla="*/ 12 h 633"/>
                        <a:gd name="T2" fmla="*/ 454 w 944"/>
                        <a:gd name="T3" fmla="*/ 7 h 633"/>
                        <a:gd name="T4" fmla="*/ 486 w 944"/>
                        <a:gd name="T5" fmla="*/ 120 h 633"/>
                        <a:gd name="T6" fmla="*/ 629 w 944"/>
                        <a:gd name="T7" fmla="*/ 241 h 633"/>
                        <a:gd name="T8" fmla="*/ 818 w 944"/>
                        <a:gd name="T9" fmla="*/ 365 h 633"/>
                        <a:gd name="T10" fmla="*/ 779 w 944"/>
                        <a:gd name="T11" fmla="*/ 417 h 633"/>
                        <a:gd name="T12" fmla="*/ 599 w 944"/>
                        <a:gd name="T13" fmla="*/ 282 h 633"/>
                        <a:gd name="T14" fmla="*/ 459 w 944"/>
                        <a:gd name="T15" fmla="*/ 182 h 633"/>
                        <a:gd name="T16" fmla="*/ 312 w 944"/>
                        <a:gd name="T17" fmla="*/ 249 h 633"/>
                        <a:gd name="T18" fmla="*/ 276 w 944"/>
                        <a:gd name="T19" fmla="*/ 304 h 633"/>
                        <a:gd name="T20" fmla="*/ 221 w 944"/>
                        <a:gd name="T21" fmla="*/ 451 h 633"/>
                        <a:gd name="T22" fmla="*/ 59 w 944"/>
                        <a:gd name="T23" fmla="*/ 485 h 633"/>
                        <a:gd name="T24" fmla="*/ 76 w 944"/>
                        <a:gd name="T25" fmla="*/ 317 h 633"/>
                        <a:gd name="T26" fmla="*/ 226 w 944"/>
                        <a:gd name="T27" fmla="*/ 237 h 633"/>
                        <a:gd name="T28" fmla="*/ 299 w 944"/>
                        <a:gd name="T29" fmla="*/ 217 h 633"/>
                        <a:gd name="T30" fmla="*/ 444 w 944"/>
                        <a:gd name="T31" fmla="*/ 157 h 633"/>
                        <a:gd name="T32" fmla="*/ 409 w 944"/>
                        <a:gd name="T33" fmla="*/ 106 h 633"/>
                        <a:gd name="T34" fmla="*/ 263 w 944"/>
                        <a:gd name="T35" fmla="*/ 37 h 633"/>
                        <a:gd name="T36" fmla="*/ 291 w 944"/>
                        <a:gd name="T37" fmla="*/ 30 h 633"/>
                        <a:gd name="T38" fmla="*/ 349 w 944"/>
                        <a:gd name="T39" fmla="*/ 57 h 633"/>
                        <a:gd name="T40" fmla="*/ 404 w 944"/>
                        <a:gd name="T41" fmla="*/ 67 h 633"/>
                        <a:gd name="T42" fmla="*/ 417 w 944"/>
                        <a:gd name="T43" fmla="*/ 12 h 633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w 944"/>
                        <a:gd name="T67" fmla="*/ 0 h 633"/>
                        <a:gd name="T68" fmla="*/ 944 w 944"/>
                        <a:gd name="T69" fmla="*/ 633 h 633"/>
                      </a:gdLst>
                      <a:ahLst/>
                      <a:cxnLst>
                        <a:cxn ang="T44">
                          <a:pos x="T0" y="T1"/>
                        </a:cxn>
                        <a:cxn ang="T45">
                          <a:pos x="T2" y="T3"/>
                        </a:cxn>
                        <a:cxn ang="T46">
                          <a:pos x="T4" y="T5"/>
                        </a:cxn>
                        <a:cxn ang="T47">
                          <a:pos x="T6" y="T7"/>
                        </a:cxn>
                        <a:cxn ang="T48">
                          <a:pos x="T8" y="T9"/>
                        </a:cxn>
                        <a:cxn ang="T49">
                          <a:pos x="T10" y="T11"/>
                        </a:cxn>
                        <a:cxn ang="T50">
                          <a:pos x="T12" y="T13"/>
                        </a:cxn>
                        <a:cxn ang="T51">
                          <a:pos x="T14" y="T15"/>
                        </a:cxn>
                        <a:cxn ang="T52">
                          <a:pos x="T16" y="T17"/>
                        </a:cxn>
                        <a:cxn ang="T53">
                          <a:pos x="T18" y="T19"/>
                        </a:cxn>
                        <a:cxn ang="T54">
                          <a:pos x="T20" y="T21"/>
                        </a:cxn>
                        <a:cxn ang="T55">
                          <a:pos x="T22" y="T23"/>
                        </a:cxn>
                        <a:cxn ang="T56">
                          <a:pos x="T24" y="T25"/>
                        </a:cxn>
                        <a:cxn ang="T57">
                          <a:pos x="T26" y="T27"/>
                        </a:cxn>
                        <a:cxn ang="T58">
                          <a:pos x="T28" y="T29"/>
                        </a:cxn>
                        <a:cxn ang="T59">
                          <a:pos x="T30" y="T31"/>
                        </a:cxn>
                        <a:cxn ang="T60">
                          <a:pos x="T32" y="T33"/>
                        </a:cxn>
                        <a:cxn ang="T61">
                          <a:pos x="T34" y="T35"/>
                        </a:cxn>
                        <a:cxn ang="T62">
                          <a:pos x="T36" y="T37"/>
                        </a:cxn>
                        <a:cxn ang="T63">
                          <a:pos x="T38" y="T39"/>
                        </a:cxn>
                        <a:cxn ang="T64">
                          <a:pos x="T40" y="T41"/>
                        </a:cxn>
                        <a:cxn ang="T65">
                          <a:pos x="T42" y="T43"/>
                        </a:cxn>
                      </a:cxnLst>
                      <a:rect l="T66" t="T67" r="T68" b="T69"/>
                      <a:pathLst>
                        <a:path w="944" h="633">
                          <a:moveTo>
                            <a:pt x="477" y="15"/>
                          </a:moveTo>
                          <a:cubicBezTo>
                            <a:pt x="570" y="0"/>
                            <a:pt x="456" y="12"/>
                            <a:pt x="519" y="9"/>
                          </a:cubicBezTo>
                          <a:cubicBezTo>
                            <a:pt x="510" y="84"/>
                            <a:pt x="533" y="121"/>
                            <a:pt x="555" y="144"/>
                          </a:cubicBezTo>
                          <a:cubicBezTo>
                            <a:pt x="597" y="190"/>
                            <a:pt x="656" y="241"/>
                            <a:pt x="719" y="290"/>
                          </a:cubicBezTo>
                          <a:cubicBezTo>
                            <a:pt x="768" y="335"/>
                            <a:pt x="884" y="396"/>
                            <a:pt x="935" y="439"/>
                          </a:cubicBezTo>
                          <a:cubicBezTo>
                            <a:pt x="944" y="477"/>
                            <a:pt x="918" y="514"/>
                            <a:pt x="890" y="502"/>
                          </a:cubicBezTo>
                          <a:cubicBezTo>
                            <a:pt x="852" y="454"/>
                            <a:pt x="747" y="376"/>
                            <a:pt x="684" y="339"/>
                          </a:cubicBezTo>
                          <a:cubicBezTo>
                            <a:pt x="626" y="297"/>
                            <a:pt x="579" y="243"/>
                            <a:pt x="525" y="219"/>
                          </a:cubicBezTo>
                          <a:cubicBezTo>
                            <a:pt x="465" y="228"/>
                            <a:pt x="405" y="258"/>
                            <a:pt x="357" y="300"/>
                          </a:cubicBezTo>
                          <a:cubicBezTo>
                            <a:pt x="323" y="325"/>
                            <a:pt x="325" y="331"/>
                            <a:pt x="315" y="366"/>
                          </a:cubicBezTo>
                          <a:cubicBezTo>
                            <a:pt x="327" y="435"/>
                            <a:pt x="300" y="480"/>
                            <a:pt x="252" y="543"/>
                          </a:cubicBezTo>
                          <a:cubicBezTo>
                            <a:pt x="186" y="591"/>
                            <a:pt x="162" y="633"/>
                            <a:pt x="67" y="584"/>
                          </a:cubicBezTo>
                          <a:cubicBezTo>
                            <a:pt x="0" y="504"/>
                            <a:pt x="3" y="456"/>
                            <a:pt x="87" y="381"/>
                          </a:cubicBezTo>
                          <a:cubicBezTo>
                            <a:pt x="192" y="309"/>
                            <a:pt x="225" y="300"/>
                            <a:pt x="258" y="285"/>
                          </a:cubicBezTo>
                          <a:cubicBezTo>
                            <a:pt x="294" y="264"/>
                            <a:pt x="303" y="288"/>
                            <a:pt x="342" y="261"/>
                          </a:cubicBezTo>
                          <a:cubicBezTo>
                            <a:pt x="380" y="243"/>
                            <a:pt x="484" y="209"/>
                            <a:pt x="507" y="189"/>
                          </a:cubicBezTo>
                          <a:cubicBezTo>
                            <a:pt x="480" y="147"/>
                            <a:pt x="498" y="162"/>
                            <a:pt x="467" y="128"/>
                          </a:cubicBezTo>
                          <a:cubicBezTo>
                            <a:pt x="442" y="105"/>
                            <a:pt x="351" y="114"/>
                            <a:pt x="300" y="45"/>
                          </a:cubicBezTo>
                          <a:cubicBezTo>
                            <a:pt x="366" y="30"/>
                            <a:pt x="240" y="54"/>
                            <a:pt x="333" y="36"/>
                          </a:cubicBezTo>
                          <a:cubicBezTo>
                            <a:pt x="372" y="51"/>
                            <a:pt x="377" y="63"/>
                            <a:pt x="399" y="69"/>
                          </a:cubicBezTo>
                          <a:cubicBezTo>
                            <a:pt x="420" y="76"/>
                            <a:pt x="449" y="90"/>
                            <a:pt x="462" y="81"/>
                          </a:cubicBezTo>
                          <a:cubicBezTo>
                            <a:pt x="471" y="66"/>
                            <a:pt x="468" y="63"/>
                            <a:pt x="477" y="15"/>
                          </a:cubicBezTo>
                          <a:close/>
                        </a:path>
                      </a:pathLst>
                    </a:custGeom>
                    <a:solidFill>
                      <a:srgbClr val="DDDDDD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12700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lIns="92075" tIns="46038" rIns="92075" bIns="46038" anchor="ctr"/>
                    <a:lstStyle/>
                    <a:p>
                      <a:endParaRPr lang="en-GB"/>
                    </a:p>
                  </p:txBody>
                </p:sp>
              </p:grpSp>
              <p:sp>
                <p:nvSpPr>
                  <p:cNvPr id="49196" name="Freeform 49"/>
                  <p:cNvSpPr>
                    <a:spLocks/>
                  </p:cNvSpPr>
                  <p:nvPr/>
                </p:nvSpPr>
                <p:spPr bwMode="auto">
                  <a:xfrm>
                    <a:off x="1522" y="2593"/>
                    <a:ext cx="1412" cy="1026"/>
                  </a:xfrm>
                  <a:custGeom>
                    <a:avLst/>
                    <a:gdLst>
                      <a:gd name="T0" fmla="*/ 1054 w 1037"/>
                      <a:gd name="T1" fmla="*/ 0 h 739"/>
                      <a:gd name="T2" fmla="*/ 275 w 1037"/>
                      <a:gd name="T3" fmla="*/ 54 h 739"/>
                      <a:gd name="T4" fmla="*/ 22 w 1037"/>
                      <a:gd name="T5" fmla="*/ 573 h 739"/>
                      <a:gd name="T6" fmla="*/ 297 w 1037"/>
                      <a:gd name="T7" fmla="*/ 1026 h 739"/>
                      <a:gd name="T8" fmla="*/ 1206 w 1037"/>
                      <a:gd name="T9" fmla="*/ 947 h 739"/>
                      <a:gd name="T10" fmla="*/ 1412 w 1037"/>
                      <a:gd name="T11" fmla="*/ 432 h 739"/>
                      <a:gd name="T12" fmla="*/ 1054 w 1037"/>
                      <a:gd name="T13" fmla="*/ 0 h 739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037"/>
                      <a:gd name="T22" fmla="*/ 0 h 739"/>
                      <a:gd name="T23" fmla="*/ 1037 w 1037"/>
                      <a:gd name="T24" fmla="*/ 739 h 739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037" h="739">
                        <a:moveTo>
                          <a:pt x="774" y="0"/>
                        </a:moveTo>
                        <a:cubicBezTo>
                          <a:pt x="390" y="38"/>
                          <a:pt x="202" y="39"/>
                          <a:pt x="202" y="39"/>
                        </a:cubicBezTo>
                        <a:cubicBezTo>
                          <a:pt x="70" y="151"/>
                          <a:pt x="0" y="322"/>
                          <a:pt x="16" y="413"/>
                        </a:cubicBezTo>
                        <a:cubicBezTo>
                          <a:pt x="61" y="592"/>
                          <a:pt x="64" y="621"/>
                          <a:pt x="218" y="739"/>
                        </a:cubicBezTo>
                        <a:cubicBezTo>
                          <a:pt x="627" y="695"/>
                          <a:pt x="458" y="720"/>
                          <a:pt x="886" y="682"/>
                        </a:cubicBezTo>
                        <a:cubicBezTo>
                          <a:pt x="1014" y="519"/>
                          <a:pt x="1024" y="528"/>
                          <a:pt x="1037" y="311"/>
                        </a:cubicBezTo>
                        <a:cubicBezTo>
                          <a:pt x="970" y="109"/>
                          <a:pt x="918" y="115"/>
                          <a:pt x="774" y="0"/>
                        </a:cubicBezTo>
                        <a:close/>
                      </a:path>
                    </a:pathLst>
                  </a:custGeom>
                  <a:solidFill>
                    <a:srgbClr val="FFCC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2700" cap="flat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lIns="92075" tIns="46038" rIns="92075" bIns="46038" anchor="ctr"/>
                  <a:lstStyle/>
                  <a:p>
                    <a:endParaRPr lang="en-GB"/>
                  </a:p>
                </p:txBody>
              </p:sp>
              <p:sp>
                <p:nvSpPr>
                  <p:cNvPr id="49197" name="Rectangle 50"/>
                  <p:cNvSpPr>
                    <a:spLocks noChangeArrowheads="1"/>
                  </p:cNvSpPr>
                  <p:nvPr/>
                </p:nvSpPr>
                <p:spPr bwMode="auto">
                  <a:xfrm rot="-289847">
                    <a:off x="1551" y="2972"/>
                    <a:ext cx="1361" cy="392"/>
                  </a:xfrm>
                  <a:prstGeom prst="rect">
                    <a:avLst/>
                  </a:prstGeom>
                  <a:solidFill>
                    <a:srgbClr val="DDDDD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2700" algn="ctr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92075" tIns="46038" rIns="92075" bIns="46038" anchor="ctr"/>
                  <a:lstStyle/>
                  <a:p>
                    <a:endParaRPr lang="en-US"/>
                  </a:p>
                </p:txBody>
              </p:sp>
              <p:sp>
                <p:nvSpPr>
                  <p:cNvPr id="49198" name="AutoShape 51"/>
                  <p:cNvSpPr>
                    <a:spLocks noChangeArrowheads="1"/>
                  </p:cNvSpPr>
                  <p:nvPr/>
                </p:nvSpPr>
                <p:spPr bwMode="auto">
                  <a:xfrm rot="10800000">
                    <a:off x="1126" y="2621"/>
                    <a:ext cx="680" cy="622"/>
                  </a:xfrm>
                  <a:custGeom>
                    <a:avLst/>
                    <a:gdLst>
                      <a:gd name="T0" fmla="*/ 18 w 21600"/>
                      <a:gd name="T1" fmla="*/ 2 h 21600"/>
                      <a:gd name="T2" fmla="*/ 10 w 21600"/>
                      <a:gd name="T3" fmla="*/ 0 h 21600"/>
                      <a:gd name="T4" fmla="*/ 18 w 21600"/>
                      <a:gd name="T5" fmla="*/ 3 h 21600"/>
                      <a:gd name="T6" fmla="*/ 24 w 21600"/>
                      <a:gd name="T7" fmla="*/ 9 h 21600"/>
                      <a:gd name="T8" fmla="*/ 21 w 21600"/>
                      <a:gd name="T9" fmla="*/ 11 h 21600"/>
                      <a:gd name="T10" fmla="*/ 19 w 21600"/>
                      <a:gd name="T11" fmla="*/ 9 h 21600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3176 w 21600"/>
                      <a:gd name="T19" fmla="*/ 3160 h 21600"/>
                      <a:gd name="T20" fmla="*/ 18424 w 21600"/>
                      <a:gd name="T21" fmla="*/ 18440 h 21600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21600" h="21600">
                        <a:moveTo>
                          <a:pt x="21376" y="10903"/>
                        </a:moveTo>
                        <a:cubicBezTo>
                          <a:pt x="21376" y="10869"/>
                          <a:pt x="21377" y="10834"/>
                          <a:pt x="21377" y="10800"/>
                        </a:cubicBezTo>
                        <a:cubicBezTo>
                          <a:pt x="21377" y="4958"/>
                          <a:pt x="16641" y="223"/>
                          <a:pt x="10800" y="223"/>
                        </a:cubicBezTo>
                        <a:cubicBezTo>
                          <a:pt x="10565" y="222"/>
                          <a:pt x="10331" y="230"/>
                          <a:pt x="10097" y="246"/>
                        </a:cubicBezTo>
                        <a:lnTo>
                          <a:pt x="10082" y="23"/>
                        </a:lnTo>
                        <a:cubicBezTo>
                          <a:pt x="10321" y="7"/>
                          <a:pt x="10560" y="-1"/>
                          <a:pt x="10800" y="0"/>
                        </a:cubicBezTo>
                        <a:cubicBezTo>
                          <a:pt x="16764" y="0"/>
                          <a:pt x="21600" y="4835"/>
                          <a:pt x="21600" y="10800"/>
                        </a:cubicBezTo>
                        <a:cubicBezTo>
                          <a:pt x="21600" y="10835"/>
                          <a:pt x="21599" y="10870"/>
                          <a:pt x="21599" y="10906"/>
                        </a:cubicBezTo>
                        <a:lnTo>
                          <a:pt x="24299" y="10932"/>
                        </a:lnTo>
                        <a:lnTo>
                          <a:pt x="21460" y="13717"/>
                        </a:lnTo>
                        <a:lnTo>
                          <a:pt x="18676" y="10877"/>
                        </a:lnTo>
                        <a:lnTo>
                          <a:pt x="21376" y="10903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rot="10800000" wrap="none" lIns="92075" tIns="46038" rIns="92075" bIns="46038" anchor="ctr"/>
                  <a:lstStyle/>
                  <a:p>
                    <a:endParaRPr lang="en-GB"/>
                  </a:p>
                </p:txBody>
              </p:sp>
              <p:sp>
                <p:nvSpPr>
                  <p:cNvPr id="49199" name="AutoShape 52"/>
                  <p:cNvSpPr>
                    <a:spLocks noChangeArrowheads="1"/>
                  </p:cNvSpPr>
                  <p:nvPr/>
                </p:nvSpPr>
                <p:spPr bwMode="auto">
                  <a:xfrm rot="-410038">
                    <a:off x="2037" y="2804"/>
                    <a:ext cx="308" cy="272"/>
                  </a:xfrm>
                  <a:prstGeom prst="upArrow">
                    <a:avLst>
                      <a:gd name="adj1" fmla="val 39917"/>
                      <a:gd name="adj2" fmla="val 58292"/>
                    </a:avLst>
                  </a:prstGeom>
                  <a:solidFill>
                    <a:srgbClr val="FFFF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2700" algn="ctr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92075" tIns="46038" rIns="92075" bIns="46038" anchor="ctr"/>
                  <a:lstStyle/>
                  <a:p>
                    <a:endParaRPr lang="en-US"/>
                  </a:p>
                </p:txBody>
              </p:sp>
              <p:sp>
                <p:nvSpPr>
                  <p:cNvPr id="49200" name="AutoShape 53"/>
                  <p:cNvSpPr>
                    <a:spLocks noChangeArrowheads="1"/>
                  </p:cNvSpPr>
                  <p:nvPr/>
                </p:nvSpPr>
                <p:spPr bwMode="auto">
                  <a:xfrm rot="-5796464">
                    <a:off x="2419" y="2808"/>
                    <a:ext cx="343" cy="650"/>
                  </a:xfrm>
                  <a:prstGeom prst="upArrow">
                    <a:avLst>
                      <a:gd name="adj1" fmla="val 47639"/>
                      <a:gd name="adj2" fmla="val 51517"/>
                    </a:avLst>
                  </a:prstGeom>
                  <a:solidFill>
                    <a:srgbClr val="FFFF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2700" algn="ctr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92075" tIns="46038" rIns="92075" bIns="46038" anchor="ctr"/>
                  <a:lstStyle/>
                  <a:p>
                    <a:endParaRPr lang="en-US"/>
                  </a:p>
                </p:txBody>
              </p:sp>
              <p:sp>
                <p:nvSpPr>
                  <p:cNvPr id="49201" name="AutoShape 54"/>
                  <p:cNvSpPr>
                    <a:spLocks noChangeArrowheads="1"/>
                  </p:cNvSpPr>
                  <p:nvPr/>
                </p:nvSpPr>
                <p:spPr bwMode="auto">
                  <a:xfrm rot="-5664201">
                    <a:off x="1797" y="2894"/>
                    <a:ext cx="187" cy="636"/>
                  </a:xfrm>
                  <a:prstGeom prst="upArrow">
                    <a:avLst>
                      <a:gd name="adj1" fmla="val 5046"/>
                      <a:gd name="adj2" fmla="val 32625"/>
                    </a:avLst>
                  </a:prstGeom>
                  <a:solidFill>
                    <a:srgbClr val="FFFF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2700" algn="ctr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92075" tIns="46038" rIns="92075" bIns="46038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49202" name="Group 55"/>
                  <p:cNvGrpSpPr>
                    <a:grpSpLocks/>
                  </p:cNvGrpSpPr>
                  <p:nvPr/>
                </p:nvGrpSpPr>
                <p:grpSpPr bwMode="auto">
                  <a:xfrm>
                    <a:off x="1373" y="1337"/>
                    <a:ext cx="1184" cy="1153"/>
                    <a:chOff x="1373" y="1337"/>
                    <a:chExt cx="1184" cy="1153"/>
                  </a:xfrm>
                </p:grpSpPr>
                <p:sp>
                  <p:nvSpPr>
                    <p:cNvPr id="49216" name="AutoShape 56"/>
                    <p:cNvSpPr>
                      <a:spLocks noChangeArrowheads="1"/>
                    </p:cNvSpPr>
                    <p:nvPr/>
                  </p:nvSpPr>
                  <p:spPr bwMode="auto">
                    <a:xfrm rot="-7025184">
                      <a:off x="1474" y="1236"/>
                      <a:ext cx="981" cy="1184"/>
                    </a:xfrm>
                    <a:custGeom>
                      <a:avLst/>
                      <a:gdLst>
                        <a:gd name="T0" fmla="*/ 33 w 21600"/>
                        <a:gd name="T1" fmla="*/ 4 h 21600"/>
                        <a:gd name="T2" fmla="*/ 14 w 21600"/>
                        <a:gd name="T3" fmla="*/ 6 h 21600"/>
                        <a:gd name="T4" fmla="*/ 31 w 21600"/>
                        <a:gd name="T5" fmla="*/ 9 h 21600"/>
                        <a:gd name="T6" fmla="*/ 50 w 21600"/>
                        <a:gd name="T7" fmla="*/ 26 h 21600"/>
                        <a:gd name="T8" fmla="*/ 43 w 21600"/>
                        <a:gd name="T9" fmla="*/ 39 h 21600"/>
                        <a:gd name="T10" fmla="*/ 34 w 21600"/>
                        <a:gd name="T11" fmla="*/ 30 h 21600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3171 w 21600"/>
                        <a:gd name="T19" fmla="*/ 3156 h 21600"/>
                        <a:gd name="T20" fmla="*/ 18429 w 21600"/>
                        <a:gd name="T21" fmla="*/ 18444 h 21600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21600" h="21600">
                          <a:moveTo>
                            <a:pt x="19365" y="9402"/>
                          </a:moveTo>
                          <a:cubicBezTo>
                            <a:pt x="18680" y="5203"/>
                            <a:pt x="15053" y="2121"/>
                            <a:pt x="10800" y="2121"/>
                          </a:cubicBezTo>
                          <a:cubicBezTo>
                            <a:pt x="9570" y="2120"/>
                            <a:pt x="8354" y="2382"/>
                            <a:pt x="7233" y="2887"/>
                          </a:cubicBezTo>
                          <a:lnTo>
                            <a:pt x="6362" y="953"/>
                          </a:lnTo>
                          <a:cubicBezTo>
                            <a:pt x="7757" y="325"/>
                            <a:pt x="9269" y="-1"/>
                            <a:pt x="10800" y="0"/>
                          </a:cubicBezTo>
                          <a:cubicBezTo>
                            <a:pt x="16093" y="0"/>
                            <a:pt x="20606" y="3836"/>
                            <a:pt x="21458" y="9060"/>
                          </a:cubicBezTo>
                          <a:lnTo>
                            <a:pt x="24123" y="8625"/>
                          </a:lnTo>
                          <a:lnTo>
                            <a:pt x="21017" y="12943"/>
                          </a:lnTo>
                          <a:lnTo>
                            <a:pt x="16700" y="9836"/>
                          </a:lnTo>
                          <a:lnTo>
                            <a:pt x="19365" y="9402"/>
                          </a:lnTo>
                          <a:close/>
                        </a:path>
                      </a:pathLst>
                    </a:custGeom>
                    <a:solidFill>
                      <a:srgbClr val="FFFF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12700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vert="eaVert" wrap="none" lIns="92075" tIns="46038" rIns="92075" bIns="46038" anchor="ctr"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49217" name="Rectangle 57"/>
                    <p:cNvSpPr>
                      <a:spLocks noChangeArrowheads="1"/>
                    </p:cNvSpPr>
                    <p:nvPr/>
                  </p:nvSpPr>
                  <p:spPr bwMode="auto">
                    <a:xfrm rot="2561481">
                      <a:off x="1513" y="2380"/>
                      <a:ext cx="686" cy="110"/>
                    </a:xfrm>
                    <a:prstGeom prst="rect">
                      <a:avLst/>
                    </a:prstGeom>
                    <a:solidFill>
                      <a:srgbClr val="FFFF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12700" algn="ctr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92075" tIns="46038" rIns="92075" bIns="46038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49203" name="Group 58"/>
                  <p:cNvGrpSpPr>
                    <a:grpSpLocks/>
                  </p:cNvGrpSpPr>
                  <p:nvPr/>
                </p:nvGrpSpPr>
                <p:grpSpPr bwMode="auto">
                  <a:xfrm>
                    <a:off x="1817" y="1816"/>
                    <a:ext cx="1565" cy="1313"/>
                    <a:chOff x="1479" y="2347"/>
                    <a:chExt cx="1150" cy="945"/>
                  </a:xfrm>
                </p:grpSpPr>
                <p:sp>
                  <p:nvSpPr>
                    <p:cNvPr id="49214" name="AutoShape 59"/>
                    <p:cNvSpPr>
                      <a:spLocks noChangeArrowheads="1"/>
                    </p:cNvSpPr>
                    <p:nvPr/>
                  </p:nvSpPr>
                  <p:spPr bwMode="auto">
                    <a:xfrm rot="4556462">
                      <a:off x="1959" y="2622"/>
                      <a:ext cx="656" cy="684"/>
                    </a:xfrm>
                    <a:custGeom>
                      <a:avLst/>
                      <a:gdLst>
                        <a:gd name="T0" fmla="*/ 13 w 21600"/>
                        <a:gd name="T1" fmla="*/ 0 h 21600"/>
                        <a:gd name="T2" fmla="*/ 5 w 21600"/>
                        <a:gd name="T3" fmla="*/ 4 h 21600"/>
                        <a:gd name="T4" fmla="*/ 12 w 21600"/>
                        <a:gd name="T5" fmla="*/ 4 h 21600"/>
                        <a:gd name="T6" fmla="*/ 22 w 21600"/>
                        <a:gd name="T7" fmla="*/ 6 h 21600"/>
                        <a:gd name="T8" fmla="*/ 19 w 21600"/>
                        <a:gd name="T9" fmla="*/ 12 h 21600"/>
                        <a:gd name="T10" fmla="*/ 14 w 21600"/>
                        <a:gd name="T11" fmla="*/ 9 h 21600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3161 w 21600"/>
                        <a:gd name="T19" fmla="*/ 3158 h 21600"/>
                        <a:gd name="T20" fmla="*/ 18439 w 21600"/>
                        <a:gd name="T21" fmla="*/ 18442 h 21600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21600" h="21600">
                          <a:moveTo>
                            <a:pt x="17743" y="8144"/>
                          </a:moveTo>
                          <a:cubicBezTo>
                            <a:pt x="16642" y="5266"/>
                            <a:pt x="13881" y="3366"/>
                            <a:pt x="10800" y="3366"/>
                          </a:cubicBezTo>
                          <a:cubicBezTo>
                            <a:pt x="9124" y="3365"/>
                            <a:pt x="7498" y="3931"/>
                            <a:pt x="6185" y="4971"/>
                          </a:cubicBezTo>
                          <a:lnTo>
                            <a:pt x="4096" y="2332"/>
                          </a:lnTo>
                          <a:cubicBezTo>
                            <a:pt x="6004" y="821"/>
                            <a:pt x="8366" y="-1"/>
                            <a:pt x="10800" y="0"/>
                          </a:cubicBezTo>
                          <a:cubicBezTo>
                            <a:pt x="15276" y="0"/>
                            <a:pt x="19288" y="2761"/>
                            <a:pt x="20887" y="6941"/>
                          </a:cubicBezTo>
                          <a:lnTo>
                            <a:pt x="23409" y="5977"/>
                          </a:lnTo>
                          <a:lnTo>
                            <a:pt x="20881" y="11636"/>
                          </a:lnTo>
                          <a:lnTo>
                            <a:pt x="15221" y="9108"/>
                          </a:lnTo>
                          <a:lnTo>
                            <a:pt x="17743" y="8144"/>
                          </a:lnTo>
                          <a:close/>
                        </a:path>
                      </a:pathLst>
                    </a:custGeom>
                    <a:solidFill>
                      <a:srgbClr val="FFFF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12700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rot="10800000" vert="eaVert" wrap="none" lIns="92075" tIns="46038" rIns="92075" bIns="46038" anchor="ctr"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49215" name="Rectangle 60"/>
                    <p:cNvSpPr>
                      <a:spLocks noChangeArrowheads="1"/>
                    </p:cNvSpPr>
                    <p:nvPr/>
                  </p:nvSpPr>
                  <p:spPr bwMode="auto">
                    <a:xfrm rot="-8467782">
                      <a:off x="1479" y="2347"/>
                      <a:ext cx="1123" cy="102"/>
                    </a:xfrm>
                    <a:prstGeom prst="rect">
                      <a:avLst/>
                    </a:prstGeom>
                    <a:solidFill>
                      <a:srgbClr val="FFFF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12700" algn="ctr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92075" tIns="46038" rIns="92075" bIns="46038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49204" name="Text Box 6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546" y="1214"/>
                    <a:ext cx="164" cy="9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12700" algn="ctr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0" tIns="0" rIns="0" bIns="0">
                    <a:spAutoFit/>
                  </a:bodyPr>
                  <a:lstStyle>
                    <a:lvl1pPr marL="342900" indent="-34290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9pPr>
                  </a:lstStyle>
                  <a:p>
                    <a:pPr>
                      <a:spcBef>
                        <a:spcPct val="50000"/>
                      </a:spcBef>
                      <a:spcAft>
                        <a:spcPct val="50000"/>
                      </a:spcAft>
                      <a:buClr>
                        <a:srgbClr val="FF33CC"/>
                      </a:buClr>
                      <a:buSzPct val="100000"/>
                      <a:buFont typeface="Wingdings" pitchFamily="2" charset="2"/>
                      <a:buNone/>
                    </a:pPr>
                    <a:r>
                      <a:rPr lang="en-GB" sz="800" b="1">
                        <a:solidFill>
                          <a:schemeClr val="hlink"/>
                        </a:solidFill>
                        <a:latin typeface="Arial" charset="0"/>
                      </a:rPr>
                      <a:t>C4</a:t>
                    </a:r>
                  </a:p>
                </p:txBody>
              </p:sp>
              <p:sp>
                <p:nvSpPr>
                  <p:cNvPr id="49205" name="Text Box 6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046" y="1214"/>
                    <a:ext cx="264" cy="9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12700" algn="ctr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0" tIns="0" rIns="0" bIns="0">
                    <a:spAutoFit/>
                  </a:bodyPr>
                  <a:lstStyle>
                    <a:lvl1pPr marL="342900" indent="-34290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9pPr>
                  </a:lstStyle>
                  <a:p>
                    <a:pPr>
                      <a:spcBef>
                        <a:spcPct val="50000"/>
                      </a:spcBef>
                      <a:spcAft>
                        <a:spcPct val="50000"/>
                      </a:spcAft>
                      <a:buClr>
                        <a:srgbClr val="FF33CC"/>
                      </a:buClr>
                      <a:buSzPct val="100000"/>
                      <a:buFont typeface="Wingdings" pitchFamily="2" charset="2"/>
                      <a:buNone/>
                    </a:pPr>
                    <a:r>
                      <a:rPr lang="en-GB" sz="800" b="1">
                        <a:solidFill>
                          <a:schemeClr val="hlink"/>
                        </a:solidFill>
                        <a:latin typeface="Arial" charset="0"/>
                      </a:rPr>
                      <a:t>Chol</a:t>
                    </a:r>
                  </a:p>
                </p:txBody>
              </p:sp>
              <p:sp>
                <p:nvSpPr>
                  <p:cNvPr id="49206" name="Text Box 6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142" y="1328"/>
                    <a:ext cx="377" cy="9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12700" algn="ctr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0" tIns="0" rIns="0" bIns="0">
                    <a:spAutoFit/>
                  </a:bodyPr>
                  <a:lstStyle>
                    <a:lvl1pPr marL="342900" indent="-34290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9pPr>
                  </a:lstStyle>
                  <a:p>
                    <a:pPr>
                      <a:spcBef>
                        <a:spcPct val="50000"/>
                      </a:spcBef>
                      <a:spcAft>
                        <a:spcPct val="50000"/>
                      </a:spcAft>
                      <a:buClr>
                        <a:srgbClr val="FF33CC"/>
                      </a:buClr>
                      <a:buSzPct val="100000"/>
                      <a:buFont typeface="Wingdings" pitchFamily="2" charset="2"/>
                      <a:buNone/>
                    </a:pPr>
                    <a:r>
                      <a:rPr lang="en-GB" sz="800" b="1" i="1">
                        <a:solidFill>
                          <a:schemeClr val="hlink"/>
                        </a:solidFill>
                        <a:latin typeface="Arial" charset="0"/>
                      </a:rPr>
                      <a:t>CYP7A1</a:t>
                    </a:r>
                  </a:p>
                </p:txBody>
              </p:sp>
              <p:sp>
                <p:nvSpPr>
                  <p:cNvPr id="49207" name="Text Box 6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915" y="1214"/>
                    <a:ext cx="165" cy="9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12700" algn="ctr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0" tIns="0" rIns="0" bIns="0">
                    <a:spAutoFit/>
                  </a:bodyPr>
                  <a:lstStyle>
                    <a:lvl1pPr marL="342900" indent="-34290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9pPr>
                  </a:lstStyle>
                  <a:p>
                    <a:pPr>
                      <a:spcBef>
                        <a:spcPct val="50000"/>
                      </a:spcBef>
                      <a:spcAft>
                        <a:spcPct val="50000"/>
                      </a:spcAft>
                      <a:buClr>
                        <a:srgbClr val="FF33CC"/>
                      </a:buClr>
                      <a:buSzPct val="100000"/>
                      <a:buFont typeface="Wingdings" pitchFamily="2" charset="2"/>
                      <a:buNone/>
                    </a:pPr>
                    <a:r>
                      <a:rPr lang="en-GB" sz="800" b="1">
                        <a:solidFill>
                          <a:schemeClr val="hlink"/>
                        </a:solidFill>
                        <a:latin typeface="Arial" charset="0"/>
                      </a:rPr>
                      <a:t>BA</a:t>
                    </a:r>
                  </a:p>
                </p:txBody>
              </p:sp>
              <p:sp>
                <p:nvSpPr>
                  <p:cNvPr id="49208" name="AutoShape 65"/>
                  <p:cNvSpPr>
                    <a:spLocks noChangeArrowheads="1"/>
                  </p:cNvSpPr>
                  <p:nvPr/>
                </p:nvSpPr>
                <p:spPr bwMode="auto">
                  <a:xfrm rot="5275613" flipH="1">
                    <a:off x="1362" y="1158"/>
                    <a:ext cx="129" cy="217"/>
                  </a:xfrm>
                  <a:prstGeom prst="upArrow">
                    <a:avLst>
                      <a:gd name="adj1" fmla="val 3935"/>
                      <a:gd name="adj2" fmla="val 67816"/>
                    </a:avLst>
                  </a:prstGeom>
                  <a:solidFill>
                    <a:srgbClr val="FFFF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2700" algn="ctr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rot="10800000" vert="eaVert" wrap="none" lIns="92075" tIns="46038" rIns="92075" bIns="46038" anchor="ctr"/>
                  <a:lstStyle/>
                  <a:p>
                    <a:pPr marL="342900" indent="-342900">
                      <a:spcBef>
                        <a:spcPct val="50000"/>
                      </a:spcBef>
                      <a:spcAft>
                        <a:spcPct val="50000"/>
                      </a:spcAft>
                      <a:buClr>
                        <a:srgbClr val="FF33CC"/>
                      </a:buClr>
                      <a:buSzPct val="100000"/>
                      <a:buFont typeface="Wingdings" pitchFamily="2" charset="2"/>
                      <a:buChar char="n"/>
                    </a:pPr>
                    <a:endParaRPr lang="en-US">
                      <a:solidFill>
                        <a:srgbClr val="FFFF00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49209" name="Text Box 66"/>
                  <p:cNvSpPr txBox="1">
                    <a:spLocks noChangeArrowheads="1"/>
                  </p:cNvSpPr>
                  <p:nvPr/>
                </p:nvSpPr>
                <p:spPr bwMode="auto">
                  <a:xfrm rot="-522403">
                    <a:off x="2086" y="2690"/>
                    <a:ext cx="164" cy="9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12700" algn="ctr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0" tIns="0" rIns="0" bIns="0">
                    <a:spAutoFit/>
                  </a:bodyPr>
                  <a:lstStyle>
                    <a:lvl1pPr marL="342900" indent="-34290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9pPr>
                  </a:lstStyle>
                  <a:p>
                    <a:pPr>
                      <a:spcBef>
                        <a:spcPct val="50000"/>
                      </a:spcBef>
                      <a:spcAft>
                        <a:spcPct val="50000"/>
                      </a:spcAft>
                      <a:buClr>
                        <a:srgbClr val="FF33CC"/>
                      </a:buClr>
                      <a:buSzPct val="100000"/>
                      <a:buFont typeface="Wingdings" pitchFamily="2" charset="2"/>
                      <a:buNone/>
                    </a:pPr>
                    <a:r>
                      <a:rPr lang="en-GB" sz="800" b="1">
                        <a:solidFill>
                          <a:schemeClr val="hlink"/>
                        </a:solidFill>
                        <a:latin typeface="Arial" charset="0"/>
                      </a:rPr>
                      <a:t>BA</a:t>
                    </a:r>
                  </a:p>
                </p:txBody>
              </p:sp>
              <p:sp>
                <p:nvSpPr>
                  <p:cNvPr id="49210" name="Text Box 6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887" y="2782"/>
                    <a:ext cx="230" cy="9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12700" algn="ctr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0" tIns="0" rIns="0" bIns="0">
                    <a:spAutoFit/>
                  </a:bodyPr>
                  <a:lstStyle>
                    <a:lvl1pPr marL="342900" indent="-34290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9pPr>
                  </a:lstStyle>
                  <a:p>
                    <a:pPr>
                      <a:spcBef>
                        <a:spcPct val="50000"/>
                      </a:spcBef>
                      <a:spcAft>
                        <a:spcPct val="50000"/>
                      </a:spcAft>
                      <a:buClr>
                        <a:srgbClr val="FF33CC"/>
                      </a:buClr>
                      <a:buSzPct val="100000"/>
                      <a:buFont typeface="Wingdings" pitchFamily="2" charset="2"/>
                      <a:buNone/>
                    </a:pPr>
                    <a:r>
                      <a:rPr lang="en-GB" sz="800" b="1">
                        <a:solidFill>
                          <a:schemeClr val="hlink"/>
                        </a:solidFill>
                        <a:latin typeface="Arial" charset="0"/>
                      </a:rPr>
                      <a:t>FXR</a:t>
                    </a:r>
                  </a:p>
                </p:txBody>
              </p:sp>
              <p:sp>
                <p:nvSpPr>
                  <p:cNvPr id="49211" name="Text Box 6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789" y="2690"/>
                    <a:ext cx="278" cy="9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12700" algn="ctr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0" tIns="0" rIns="0" bIns="0">
                    <a:spAutoFit/>
                  </a:bodyPr>
                  <a:lstStyle>
                    <a:lvl1pPr marL="342900" indent="-34290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9pPr>
                  </a:lstStyle>
                  <a:p>
                    <a:pPr>
                      <a:spcBef>
                        <a:spcPct val="50000"/>
                      </a:spcBef>
                      <a:spcAft>
                        <a:spcPct val="50000"/>
                      </a:spcAft>
                      <a:buClr>
                        <a:srgbClr val="FF33CC"/>
                      </a:buClr>
                      <a:buSzPct val="100000"/>
                      <a:buFont typeface="Wingdings" pitchFamily="2" charset="2"/>
                      <a:buNone/>
                    </a:pPr>
                    <a:r>
                      <a:rPr lang="en-GB" sz="800" b="1">
                        <a:solidFill>
                          <a:srgbClr val="CC0099"/>
                        </a:solidFill>
                        <a:latin typeface="Arial" charset="0"/>
                      </a:rPr>
                      <a:t>FGF19</a:t>
                    </a:r>
                  </a:p>
                </p:txBody>
              </p:sp>
              <p:sp>
                <p:nvSpPr>
                  <p:cNvPr id="49212" name="Text Box 6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906" y="1927"/>
                    <a:ext cx="278" cy="9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12700" algn="ctr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0" tIns="0" rIns="0" bIns="0">
                    <a:spAutoFit/>
                  </a:bodyPr>
                  <a:lstStyle>
                    <a:lvl1pPr marL="342900" indent="-34290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9pPr>
                  </a:lstStyle>
                  <a:p>
                    <a:pPr>
                      <a:spcBef>
                        <a:spcPct val="50000"/>
                      </a:spcBef>
                      <a:spcAft>
                        <a:spcPct val="50000"/>
                      </a:spcAft>
                      <a:buClr>
                        <a:srgbClr val="FF33CC"/>
                      </a:buClr>
                      <a:buSzPct val="100000"/>
                      <a:buFont typeface="Wingdings" pitchFamily="2" charset="2"/>
                      <a:buNone/>
                    </a:pPr>
                    <a:r>
                      <a:rPr lang="en-GB" sz="800" b="1">
                        <a:solidFill>
                          <a:srgbClr val="CC0099"/>
                        </a:solidFill>
                        <a:latin typeface="Arial" charset="0"/>
                      </a:rPr>
                      <a:t>FGF19</a:t>
                    </a:r>
                  </a:p>
                </p:txBody>
              </p:sp>
              <p:sp>
                <p:nvSpPr>
                  <p:cNvPr id="49213" name="Oval 70"/>
                  <p:cNvSpPr>
                    <a:spLocks noChangeArrowheads="1"/>
                  </p:cNvSpPr>
                  <p:nvPr/>
                </p:nvSpPr>
                <p:spPr bwMode="auto">
                  <a:xfrm>
                    <a:off x="1525" y="2508"/>
                    <a:ext cx="1421" cy="1235"/>
                  </a:xfrm>
                  <a:prstGeom prst="ellipse">
                    <a:avLst/>
                  </a:prstGeom>
                  <a:noFill/>
                  <a:ln w="5715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lIns="92075" tIns="46038" rIns="92075" bIns="46038" anchor="ctr"/>
                  <a:lstStyle/>
                  <a:p>
                    <a:pPr marL="342900" indent="-342900">
                      <a:spcAft>
                        <a:spcPct val="50000"/>
                      </a:spcAft>
                      <a:buClr>
                        <a:srgbClr val="FF33CC"/>
                      </a:buClr>
                      <a:buSzPct val="100000"/>
                      <a:buFont typeface="Wingdings" pitchFamily="2" charset="2"/>
                      <a:buNone/>
                    </a:pPr>
                    <a:endParaRPr lang="en-US">
                      <a:solidFill>
                        <a:srgbClr val="CC9900"/>
                      </a:solidFill>
                      <a:latin typeface="Arial" charset="0"/>
                    </a:endParaRPr>
                  </a:p>
                </p:txBody>
              </p:sp>
            </p:grpSp>
            <p:grpSp>
              <p:nvGrpSpPr>
                <p:cNvPr id="49190" name="Group 71"/>
                <p:cNvGrpSpPr>
                  <a:grpSpLocks/>
                </p:cNvGrpSpPr>
                <p:nvPr/>
              </p:nvGrpSpPr>
              <p:grpSpPr bwMode="auto">
                <a:xfrm>
                  <a:off x="1038" y="1336"/>
                  <a:ext cx="273" cy="542"/>
                  <a:chOff x="1038" y="1336"/>
                  <a:chExt cx="273" cy="542"/>
                </a:xfrm>
              </p:grpSpPr>
              <p:grpSp>
                <p:nvGrpSpPr>
                  <p:cNvPr id="49191" name="Group 72"/>
                  <p:cNvGrpSpPr>
                    <a:grpSpLocks/>
                  </p:cNvGrpSpPr>
                  <p:nvPr/>
                </p:nvGrpSpPr>
                <p:grpSpPr bwMode="auto">
                  <a:xfrm>
                    <a:off x="1053" y="1336"/>
                    <a:ext cx="258" cy="384"/>
                    <a:chOff x="1053" y="1336"/>
                    <a:chExt cx="258" cy="384"/>
                  </a:xfrm>
                </p:grpSpPr>
                <p:sp>
                  <p:nvSpPr>
                    <p:cNvPr id="49193" name="Rectangle 73"/>
                    <p:cNvSpPr>
                      <a:spLocks noChangeArrowheads="1"/>
                    </p:cNvSpPr>
                    <p:nvPr/>
                  </p:nvSpPr>
                  <p:spPr bwMode="auto">
                    <a:xfrm rot="4804425">
                      <a:off x="1086" y="1408"/>
                      <a:ext cx="174" cy="30"/>
                    </a:xfrm>
                    <a:prstGeom prst="rect">
                      <a:avLst/>
                    </a:prstGeom>
                    <a:solidFill>
                      <a:srgbClr val="CC0099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12700" algn="ctr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lIns="92075" tIns="46038" rIns="92075" bIns="46038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9194" name="AutoShape 74"/>
                    <p:cNvSpPr>
                      <a:spLocks noChangeArrowheads="1"/>
                    </p:cNvSpPr>
                    <p:nvPr/>
                  </p:nvSpPr>
                  <p:spPr bwMode="auto">
                    <a:xfrm rot="-3463894">
                      <a:off x="1005" y="1414"/>
                      <a:ext cx="354" cy="258"/>
                    </a:xfrm>
                    <a:custGeom>
                      <a:avLst/>
                      <a:gdLst>
                        <a:gd name="T0" fmla="*/ 3 w 21600"/>
                        <a:gd name="T1" fmla="*/ 0 h 21600"/>
                        <a:gd name="T2" fmla="*/ 1 w 21600"/>
                        <a:gd name="T3" fmla="*/ 1 h 21600"/>
                        <a:gd name="T4" fmla="*/ 3 w 21600"/>
                        <a:gd name="T5" fmla="*/ 1 h 21600"/>
                        <a:gd name="T6" fmla="*/ 5 w 21600"/>
                        <a:gd name="T7" fmla="*/ 1 h 2160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1953 w 21600"/>
                        <a:gd name="T13" fmla="*/ 0 h 21600"/>
                        <a:gd name="T14" fmla="*/ 19647 w 21600"/>
                        <a:gd name="T15" fmla="*/ 6781 h 21600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1600" h="21600">
                          <a:moveTo>
                            <a:pt x="6025" y="5638"/>
                          </a:moveTo>
                          <a:cubicBezTo>
                            <a:pt x="7324" y="4436"/>
                            <a:pt x="9029" y="3768"/>
                            <a:pt x="10800" y="3769"/>
                          </a:cubicBezTo>
                          <a:cubicBezTo>
                            <a:pt x="12570" y="3769"/>
                            <a:pt x="14275" y="4436"/>
                            <a:pt x="15574" y="5638"/>
                          </a:cubicBezTo>
                          <a:lnTo>
                            <a:pt x="18133" y="2871"/>
                          </a:lnTo>
                          <a:cubicBezTo>
                            <a:pt x="16137" y="1025"/>
                            <a:pt x="13518" y="-1"/>
                            <a:pt x="10799" y="0"/>
                          </a:cubicBezTo>
                          <a:cubicBezTo>
                            <a:pt x="8081" y="0"/>
                            <a:pt x="5462" y="1025"/>
                            <a:pt x="3466" y="2871"/>
                          </a:cubicBezTo>
                          <a:lnTo>
                            <a:pt x="6025" y="5638"/>
                          </a:lnTo>
                          <a:close/>
                        </a:path>
                      </a:pathLst>
                    </a:custGeom>
                    <a:solidFill>
                      <a:srgbClr val="CC0099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12700" algn="ctr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lIns="92075" tIns="46038" rIns="92075" bIns="46038" anchor="ctr">
                      <a:spAutoFit/>
                    </a:bodyPr>
                    <a:lstStyle/>
                    <a:p>
                      <a:endParaRPr lang="en-GB"/>
                    </a:p>
                  </p:txBody>
                </p:sp>
              </p:grpSp>
              <p:sp>
                <p:nvSpPr>
                  <p:cNvPr id="49192" name="Rectangle 75"/>
                  <p:cNvSpPr>
                    <a:spLocks noChangeArrowheads="1"/>
                  </p:cNvSpPr>
                  <p:nvPr/>
                </p:nvSpPr>
                <p:spPr bwMode="auto">
                  <a:xfrm>
                    <a:off x="1038" y="1572"/>
                    <a:ext cx="50" cy="306"/>
                  </a:xfrm>
                  <a:prstGeom prst="rect">
                    <a:avLst/>
                  </a:prstGeom>
                  <a:solidFill>
                    <a:srgbClr val="CC00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2700" algn="ctr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92075" tIns="46038" rIns="92075" bIns="46038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49186" name="Group 76"/>
              <p:cNvGrpSpPr>
                <a:grpSpLocks/>
              </p:cNvGrpSpPr>
              <p:nvPr/>
            </p:nvGrpSpPr>
            <p:grpSpPr bwMode="auto">
              <a:xfrm>
                <a:off x="1036" y="1919"/>
                <a:ext cx="841" cy="560"/>
                <a:chOff x="1036" y="1919"/>
                <a:chExt cx="841" cy="560"/>
              </a:xfrm>
            </p:grpSpPr>
            <p:sp>
              <p:nvSpPr>
                <p:cNvPr id="49187" name="Rectangle 77"/>
                <p:cNvSpPr>
                  <a:spLocks noChangeArrowheads="1"/>
                </p:cNvSpPr>
                <p:nvPr/>
              </p:nvSpPr>
              <p:spPr bwMode="auto">
                <a:xfrm rot="2341836">
                  <a:off x="1036" y="2424"/>
                  <a:ext cx="841" cy="55"/>
                </a:xfrm>
                <a:prstGeom prst="rect">
                  <a:avLst/>
                </a:prstGeom>
                <a:solidFill>
                  <a:srgbClr val="CC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2075" tIns="46038" rIns="92075" bIns="46038" anchor="ctr"/>
                <a:lstStyle/>
                <a:p>
                  <a:endParaRPr lang="en-US"/>
                </a:p>
              </p:txBody>
            </p:sp>
            <p:sp>
              <p:nvSpPr>
                <p:cNvPr id="49188" name="AutoShape 78"/>
                <p:cNvSpPr>
                  <a:spLocks noChangeArrowheads="1"/>
                </p:cNvSpPr>
                <p:nvPr/>
              </p:nvSpPr>
              <p:spPr bwMode="auto">
                <a:xfrm rot="6198596">
                  <a:off x="1058" y="1912"/>
                  <a:ext cx="330" cy="343"/>
                </a:xfrm>
                <a:custGeom>
                  <a:avLst/>
                  <a:gdLst>
                    <a:gd name="T0" fmla="*/ 4 w 21600"/>
                    <a:gd name="T1" fmla="*/ 5 h 21600"/>
                    <a:gd name="T2" fmla="*/ 4 w 21600"/>
                    <a:gd name="T3" fmla="*/ 4 h 21600"/>
                    <a:gd name="T4" fmla="*/ 4 w 21600"/>
                    <a:gd name="T5" fmla="*/ 4 h 21600"/>
                    <a:gd name="T6" fmla="*/ 3 w 21600"/>
                    <a:gd name="T7" fmla="*/ 6 h 21600"/>
                    <a:gd name="T8" fmla="*/ 2 w 21600"/>
                    <a:gd name="T9" fmla="*/ 5 h 21600"/>
                    <a:gd name="T10" fmla="*/ 3 w 21600"/>
                    <a:gd name="T11" fmla="*/ 4 h 2160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3142 w 21600"/>
                    <a:gd name="T19" fmla="*/ 3149 h 21600"/>
                    <a:gd name="T20" fmla="*/ 18458 w 21600"/>
                    <a:gd name="T21" fmla="*/ 18451 h 2160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1600" h="21600">
                      <a:moveTo>
                        <a:pt x="12467" y="17802"/>
                      </a:moveTo>
                      <a:cubicBezTo>
                        <a:pt x="14565" y="17302"/>
                        <a:pt x="16328" y="15889"/>
                        <a:pt x="17271" y="13950"/>
                      </a:cubicBezTo>
                      <a:lnTo>
                        <a:pt x="20510" y="15527"/>
                      </a:lnTo>
                      <a:cubicBezTo>
                        <a:pt x="19094" y="18435"/>
                        <a:pt x="16449" y="20556"/>
                        <a:pt x="13302" y="21306"/>
                      </a:cubicBezTo>
                      <a:lnTo>
                        <a:pt x="13927" y="23932"/>
                      </a:lnTo>
                      <a:lnTo>
                        <a:pt x="8506" y="20597"/>
                      </a:lnTo>
                      <a:lnTo>
                        <a:pt x="11842" y="15175"/>
                      </a:lnTo>
                      <a:lnTo>
                        <a:pt x="12467" y="17802"/>
                      </a:lnTo>
                      <a:close/>
                    </a:path>
                  </a:pathLst>
                </a:custGeom>
                <a:solidFill>
                  <a:srgbClr val="CC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10800000" vert="eaVert" wrap="none" lIns="92075" tIns="46038" rIns="92075" bIns="46038" anchor="ctr"/>
                <a:lstStyle/>
                <a:p>
                  <a:endParaRPr lang="en-GB"/>
                </a:p>
              </p:txBody>
            </p:sp>
          </p:grpSp>
        </p:grpSp>
        <p:sp>
          <p:nvSpPr>
            <p:cNvPr id="49184" name="AutoShape 79"/>
            <p:cNvSpPr>
              <a:spLocks noChangeArrowheads="1"/>
            </p:cNvSpPr>
            <p:nvPr/>
          </p:nvSpPr>
          <p:spPr bwMode="auto">
            <a:xfrm rot="5275613" flipH="1">
              <a:off x="1738" y="1150"/>
              <a:ext cx="129" cy="217"/>
            </a:xfrm>
            <a:prstGeom prst="upArrow">
              <a:avLst>
                <a:gd name="adj1" fmla="val 3935"/>
                <a:gd name="adj2" fmla="val 67816"/>
              </a:avLst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vert="eaVert" wrap="none" lIns="92075" tIns="46038" rIns="92075" bIns="46038" anchor="ctr"/>
            <a:lstStyle/>
            <a:p>
              <a:pPr marL="342900" indent="-342900">
                <a:spcBef>
                  <a:spcPct val="50000"/>
                </a:spcBef>
                <a:spcAft>
                  <a:spcPct val="50000"/>
                </a:spcAft>
                <a:buClr>
                  <a:srgbClr val="FF33CC"/>
                </a:buClr>
                <a:buSzPct val="100000"/>
                <a:buFont typeface="Wingdings" pitchFamily="2" charset="2"/>
                <a:buChar char="n"/>
              </a:pPr>
              <a:endParaRPr lang="en-US">
                <a:solidFill>
                  <a:srgbClr val="FFFF00"/>
                </a:solidFill>
                <a:latin typeface="Arial" charset="0"/>
              </a:endParaRPr>
            </a:p>
          </p:txBody>
        </p:sp>
      </p:grpSp>
      <p:sp>
        <p:nvSpPr>
          <p:cNvPr id="49179" name="Text Box 80"/>
          <p:cNvSpPr txBox="1">
            <a:spLocks noChangeArrowheads="1"/>
          </p:cNvSpPr>
          <p:nvPr/>
        </p:nvSpPr>
        <p:spPr bwMode="auto">
          <a:xfrm>
            <a:off x="5457825" y="5372100"/>
            <a:ext cx="1828800" cy="1201738"/>
          </a:xfrm>
          <a:prstGeom prst="rect">
            <a:avLst/>
          </a:prstGeom>
          <a:noFill/>
          <a:ln w="12700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2075" tIns="46038" rIns="92075" bIns="46038">
            <a:spAutoFit/>
          </a:bodyPr>
          <a:lstStyle>
            <a:lvl1pPr marL="342900" indent="-342900"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>
              <a:spcBef>
                <a:spcPct val="10000"/>
              </a:spcBef>
              <a:spcAft>
                <a:spcPct val="10000"/>
              </a:spcAft>
              <a:buClr>
                <a:srgbClr val="FF33CC"/>
              </a:buClr>
              <a:buSzPct val="100000"/>
              <a:buFont typeface="Wingdings" pitchFamily="2" charset="2"/>
              <a:buNone/>
            </a:pPr>
            <a:r>
              <a:rPr lang="en-GB" sz="1400" b="1">
                <a:solidFill>
                  <a:schemeClr val="tx2"/>
                </a:solidFill>
                <a:sym typeface="Symbol" pitchFamily="18" charset="2"/>
              </a:rPr>
              <a:t>Bile acid diarrhea:</a:t>
            </a:r>
          </a:p>
          <a:p>
            <a:pPr algn="l">
              <a:spcBef>
                <a:spcPct val="10000"/>
              </a:spcBef>
              <a:spcAft>
                <a:spcPct val="10000"/>
              </a:spcAft>
              <a:buClr>
                <a:srgbClr val="FF33CC"/>
              </a:buClr>
              <a:buSzPct val="100000"/>
              <a:buFont typeface="Wingdings" pitchFamily="2" charset="2"/>
              <a:buNone/>
            </a:pPr>
            <a:r>
              <a:rPr lang="en-GB" sz="1200" b="1">
                <a:solidFill>
                  <a:schemeClr val="tx2"/>
                </a:solidFill>
                <a:sym typeface="Symbol" pitchFamily="18" charset="2"/>
              </a:rPr>
              <a:t> FGF19</a:t>
            </a:r>
          </a:p>
          <a:p>
            <a:pPr algn="l">
              <a:spcBef>
                <a:spcPct val="10000"/>
              </a:spcBef>
              <a:spcAft>
                <a:spcPct val="10000"/>
              </a:spcAft>
              <a:buClr>
                <a:srgbClr val="FF33CC"/>
              </a:buClr>
              <a:buSzPct val="100000"/>
              <a:buFont typeface="Wingdings" pitchFamily="2" charset="2"/>
              <a:buNone/>
            </a:pPr>
            <a:r>
              <a:rPr lang="en-GB" sz="1200" b="1">
                <a:solidFill>
                  <a:schemeClr val="tx2"/>
                </a:solidFill>
                <a:sym typeface="Symbol" pitchFamily="18" charset="2"/>
              </a:rPr>
              <a:t> BA synthesis</a:t>
            </a:r>
          </a:p>
          <a:p>
            <a:pPr algn="l">
              <a:spcBef>
                <a:spcPct val="10000"/>
              </a:spcBef>
              <a:spcAft>
                <a:spcPct val="10000"/>
              </a:spcAft>
              <a:buClr>
                <a:srgbClr val="FF33CC"/>
              </a:buClr>
              <a:buSzPct val="100000"/>
              <a:buFont typeface="Symbol" pitchFamily="18" charset="2"/>
              <a:buNone/>
            </a:pPr>
            <a:r>
              <a:rPr lang="en-GB" sz="1200" b="1">
                <a:solidFill>
                  <a:schemeClr val="tx2"/>
                </a:solidFill>
                <a:sym typeface="Symbol" pitchFamily="18" charset="2"/>
              </a:rPr>
              <a:t> BA entering colon</a:t>
            </a:r>
          </a:p>
          <a:p>
            <a:pPr algn="l">
              <a:spcBef>
                <a:spcPct val="10000"/>
              </a:spcBef>
              <a:spcAft>
                <a:spcPct val="10000"/>
              </a:spcAft>
              <a:buClr>
                <a:srgbClr val="FF33CC"/>
              </a:buClr>
              <a:buSzPct val="100000"/>
              <a:buFont typeface="Symbol" pitchFamily="18" charset="2"/>
              <a:buNone/>
            </a:pPr>
            <a:r>
              <a:rPr lang="en-GB" sz="1200" b="1">
                <a:solidFill>
                  <a:schemeClr val="tx2"/>
                </a:solidFill>
                <a:sym typeface="Symbol" pitchFamily="18" charset="2"/>
              </a:rPr>
              <a:t> Secretory diarrhea</a:t>
            </a:r>
          </a:p>
        </p:txBody>
      </p:sp>
      <p:sp>
        <p:nvSpPr>
          <p:cNvPr id="49180" name="Text Box 81"/>
          <p:cNvSpPr txBox="1">
            <a:spLocks noChangeArrowheads="1"/>
          </p:cNvSpPr>
          <p:nvPr/>
        </p:nvSpPr>
        <p:spPr bwMode="auto">
          <a:xfrm>
            <a:off x="1120775" y="5407025"/>
            <a:ext cx="1828800" cy="317500"/>
          </a:xfrm>
          <a:prstGeom prst="rect">
            <a:avLst/>
          </a:prstGeom>
          <a:noFill/>
          <a:ln w="12700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2075" tIns="46038" rIns="92075" bIns="46038">
            <a:spAutoFit/>
          </a:bodyPr>
          <a:lstStyle>
            <a:lvl1pPr marL="342900" indent="-342900"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>
              <a:spcBef>
                <a:spcPct val="10000"/>
              </a:spcBef>
              <a:spcAft>
                <a:spcPct val="10000"/>
              </a:spcAft>
              <a:buClr>
                <a:srgbClr val="FF33CC"/>
              </a:buClr>
              <a:buSzPct val="100000"/>
              <a:buFont typeface="Wingdings" pitchFamily="2" charset="2"/>
              <a:buNone/>
            </a:pPr>
            <a:r>
              <a:rPr lang="en-GB" sz="1400" b="1">
                <a:solidFill>
                  <a:schemeClr val="tx2"/>
                </a:solidFill>
                <a:sym typeface="Symbol" pitchFamily="18" charset="2"/>
              </a:rPr>
              <a:t>Normal</a:t>
            </a:r>
          </a:p>
        </p:txBody>
      </p:sp>
      <p:sp>
        <p:nvSpPr>
          <p:cNvPr id="49181" name="Line 82"/>
          <p:cNvSpPr>
            <a:spLocks noChangeShapeType="1"/>
          </p:cNvSpPr>
          <p:nvPr/>
        </p:nvSpPr>
        <p:spPr bwMode="auto">
          <a:xfrm flipH="1" flipV="1">
            <a:off x="5743575" y="3343275"/>
            <a:ext cx="11113" cy="552450"/>
          </a:xfrm>
          <a:prstGeom prst="line">
            <a:avLst/>
          </a:prstGeom>
          <a:noFill/>
          <a:ln w="114300">
            <a:solidFill>
              <a:srgbClr val="99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 anchor="ctr">
            <a:spAutoFit/>
          </a:bodyPr>
          <a:lstStyle/>
          <a:p>
            <a:endParaRPr lang="en-GB"/>
          </a:p>
        </p:txBody>
      </p:sp>
      <p:sp>
        <p:nvSpPr>
          <p:cNvPr id="49182" name="Line 83"/>
          <p:cNvSpPr>
            <a:spLocks noChangeShapeType="1"/>
          </p:cNvSpPr>
          <p:nvPr/>
        </p:nvSpPr>
        <p:spPr bwMode="auto">
          <a:xfrm flipV="1">
            <a:off x="1216025" y="3530600"/>
            <a:ext cx="0" cy="409575"/>
          </a:xfrm>
          <a:prstGeom prst="line">
            <a:avLst/>
          </a:prstGeom>
          <a:noFill/>
          <a:ln w="6350">
            <a:solidFill>
              <a:srgbClr val="99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 anchor="ctr">
            <a:spAutoFit/>
          </a:bodyPr>
          <a:lstStyle/>
          <a:p>
            <a:endParaRPr lang="en-GB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Diarrhoea-predominant IBS: Treatment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Exclude carcinoma / IBD as appropriate</a:t>
            </a:r>
          </a:p>
          <a:p>
            <a:r>
              <a:rPr lang="en-GB" dirty="0" smtClean="0"/>
              <a:t>Exclude coeliac &amp; other malabsorption</a:t>
            </a:r>
          </a:p>
          <a:p>
            <a:r>
              <a:rPr lang="en-GB" dirty="0" smtClean="0"/>
              <a:t>? Spurious diarrhoea (in constipation)</a:t>
            </a:r>
          </a:p>
          <a:p>
            <a:r>
              <a:rPr lang="en-GB" dirty="0" smtClean="0"/>
              <a:t>? Dietary</a:t>
            </a:r>
          </a:p>
          <a:p>
            <a:pPr lvl="1"/>
            <a:r>
              <a:rPr lang="en-GB" dirty="0" smtClean="0"/>
              <a:t>Lactose intolerance: modify diet</a:t>
            </a:r>
          </a:p>
          <a:p>
            <a:r>
              <a:rPr lang="en-GB" dirty="0" smtClean="0"/>
              <a:t>? Bile acid malabsorption</a:t>
            </a:r>
          </a:p>
          <a:p>
            <a:pPr lvl="1"/>
            <a:r>
              <a:rPr lang="en-GB" dirty="0" smtClean="0"/>
              <a:t>colestyramine</a:t>
            </a:r>
          </a:p>
          <a:p>
            <a:r>
              <a:rPr lang="en-GB" dirty="0" smtClean="0"/>
              <a:t>Anti-diarrhoeals </a:t>
            </a:r>
          </a:p>
          <a:p>
            <a:pPr lvl="1"/>
            <a:r>
              <a:rPr lang="en-GB" dirty="0" smtClean="0"/>
              <a:t>Loperamide, diphenoxylate, codeine etc.</a:t>
            </a:r>
          </a:p>
          <a:p>
            <a:r>
              <a:rPr lang="en-GB" dirty="0" smtClean="0"/>
              <a:t>Psychological support</a:t>
            </a:r>
          </a:p>
          <a:p>
            <a:endParaRPr lang="en-GB" dirty="0" smtClean="0"/>
          </a:p>
          <a:p>
            <a:pPr lvl="1"/>
            <a:endParaRPr lang="en-GB" dirty="0" smtClean="0"/>
          </a:p>
          <a:p>
            <a:pPr lvl="1"/>
            <a:endParaRPr lang="en-GB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Bloating / pain-predominant IBS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smtClean="0"/>
          </a:p>
          <a:p>
            <a:r>
              <a:rPr lang="en-GB" smtClean="0"/>
              <a:t>Gas production</a:t>
            </a:r>
          </a:p>
          <a:p>
            <a:r>
              <a:rPr lang="en-GB" smtClean="0"/>
              <a:t>Bacterial fermentation</a:t>
            </a:r>
          </a:p>
          <a:p>
            <a:pPr lvl="1"/>
            <a:r>
              <a:rPr lang="en-GB" smtClean="0"/>
              <a:t>Colonic</a:t>
            </a:r>
          </a:p>
          <a:p>
            <a:pPr lvl="1"/>
            <a:r>
              <a:rPr lang="en-GB" smtClean="0"/>
              <a:t>Small Intestinal</a:t>
            </a:r>
          </a:p>
          <a:p>
            <a:r>
              <a:rPr lang="en-GB" smtClean="0"/>
              <a:t>Rapid small bowel transit</a:t>
            </a:r>
          </a:p>
          <a:p>
            <a:r>
              <a:rPr lang="en-GB" smtClean="0"/>
              <a:t>? Antibiotic treatment</a:t>
            </a:r>
          </a:p>
          <a:p>
            <a:r>
              <a:rPr lang="en-GB" smtClean="0"/>
              <a:t>Visceral hypersensitivity</a:t>
            </a:r>
          </a:p>
          <a:p>
            <a:pPr lvl="1"/>
            <a:endParaRPr lang="en-GB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879355" y="638175"/>
            <a:ext cx="7543800" cy="765175"/>
          </a:xfrm>
        </p:spPr>
        <p:txBody>
          <a:bodyPr/>
          <a:lstStyle/>
          <a:p>
            <a:pPr eaLnBrk="1" hangingPunct="1">
              <a:defRPr/>
            </a:pPr>
            <a:r>
              <a:rPr lang="en-AU" sz="2800" dirty="0" smtClean="0">
                <a:solidFill>
                  <a:srgbClr val="030000"/>
                </a:solidFill>
                <a:cs typeface="Calibri" pitchFamily="34" charset="0"/>
              </a:rPr>
              <a:t>What are FODMAPs?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79355" y="1895475"/>
            <a:ext cx="6915150" cy="5969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AU" sz="2400" b="1" dirty="0" smtClean="0">
                <a:solidFill>
                  <a:srgbClr val="FF0000"/>
                </a:solidFill>
                <a:cs typeface="Calibri" pitchFamily="34" charset="0"/>
              </a:rPr>
              <a:t>F</a:t>
            </a:r>
            <a:r>
              <a:rPr lang="en-AU" sz="2400" b="1" dirty="0" smtClean="0">
                <a:solidFill>
                  <a:schemeClr val="tx1"/>
                </a:solidFill>
                <a:cs typeface="Calibri" pitchFamily="34" charset="0"/>
              </a:rPr>
              <a:t>ermentable</a:t>
            </a:r>
          </a:p>
        </p:txBody>
      </p:sp>
      <p:sp>
        <p:nvSpPr>
          <p:cNvPr id="60420" name="Text Box 4"/>
          <p:cNvSpPr txBox="1">
            <a:spLocks noChangeArrowheads="1"/>
          </p:cNvSpPr>
          <p:nvPr/>
        </p:nvSpPr>
        <p:spPr bwMode="auto">
          <a:xfrm>
            <a:off x="879355" y="2622550"/>
            <a:ext cx="7704137" cy="46166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en-AU" sz="24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O</a:t>
            </a:r>
            <a:r>
              <a:rPr lang="en-AU" sz="2400" b="1" dirty="0">
                <a:latin typeface="Calibri" pitchFamily="34" charset="0"/>
                <a:cs typeface="Calibri" pitchFamily="34" charset="0"/>
              </a:rPr>
              <a:t>ligosaccharides</a:t>
            </a:r>
          </a:p>
        </p:txBody>
      </p:sp>
      <p:sp>
        <p:nvSpPr>
          <p:cNvPr id="60421" name="Text Box 5"/>
          <p:cNvSpPr txBox="1">
            <a:spLocks noChangeArrowheads="1"/>
          </p:cNvSpPr>
          <p:nvPr/>
        </p:nvSpPr>
        <p:spPr bwMode="auto">
          <a:xfrm>
            <a:off x="879355" y="3438525"/>
            <a:ext cx="7632700" cy="46166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en-AU" sz="24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D</a:t>
            </a:r>
            <a:r>
              <a:rPr lang="en-AU" sz="2400" b="1" dirty="0">
                <a:latin typeface="Calibri" pitchFamily="34" charset="0"/>
                <a:cs typeface="Calibri" pitchFamily="34" charset="0"/>
              </a:rPr>
              <a:t>isaccharides</a:t>
            </a:r>
          </a:p>
        </p:txBody>
      </p:sp>
      <p:sp>
        <p:nvSpPr>
          <p:cNvPr id="60422" name="Text Box 6"/>
          <p:cNvSpPr txBox="1">
            <a:spLocks noChangeArrowheads="1"/>
          </p:cNvSpPr>
          <p:nvPr/>
        </p:nvSpPr>
        <p:spPr bwMode="auto">
          <a:xfrm>
            <a:off x="879355" y="4203700"/>
            <a:ext cx="7345362" cy="46166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en-AU" sz="2400" b="1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M</a:t>
            </a:r>
            <a:r>
              <a:rPr lang="en-AU" sz="2400" b="1" dirty="0" err="1">
                <a:latin typeface="Calibri" pitchFamily="34" charset="0"/>
                <a:cs typeface="Calibri" pitchFamily="34" charset="0"/>
              </a:rPr>
              <a:t>onosaccharides</a:t>
            </a:r>
            <a:endParaRPr lang="en-AU" sz="24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0423" name="Text Box 7"/>
          <p:cNvSpPr txBox="1">
            <a:spLocks noChangeArrowheads="1"/>
          </p:cNvSpPr>
          <p:nvPr/>
        </p:nvSpPr>
        <p:spPr bwMode="auto">
          <a:xfrm>
            <a:off x="879355" y="4968875"/>
            <a:ext cx="7345362" cy="46166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en-AU" sz="24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A</a:t>
            </a:r>
            <a:r>
              <a:rPr lang="en-AU" sz="2400" b="1" dirty="0">
                <a:latin typeface="Calibri" pitchFamily="34" charset="0"/>
                <a:cs typeface="Calibri" pitchFamily="34" charset="0"/>
              </a:rPr>
              <a:t>nd </a:t>
            </a:r>
          </a:p>
        </p:txBody>
      </p:sp>
      <p:sp>
        <p:nvSpPr>
          <p:cNvPr id="60424" name="Text Box 8"/>
          <p:cNvSpPr txBox="1">
            <a:spLocks noChangeArrowheads="1"/>
          </p:cNvSpPr>
          <p:nvPr/>
        </p:nvSpPr>
        <p:spPr bwMode="auto">
          <a:xfrm>
            <a:off x="879355" y="5734050"/>
            <a:ext cx="7391400" cy="46166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AU" sz="2400" b="1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P</a:t>
            </a:r>
            <a:r>
              <a:rPr lang="en-AU" sz="2400" b="1" dirty="0" err="1">
                <a:latin typeface="Calibri" pitchFamily="34" charset="0"/>
                <a:cs typeface="Calibri" pitchFamily="34" charset="0"/>
              </a:rPr>
              <a:t>olyol</a:t>
            </a:r>
            <a:r>
              <a:rPr lang="en-AU" sz="2400" b="1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s</a:t>
            </a:r>
            <a:endParaRPr lang="en-US" sz="24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11" name="Group 4"/>
          <p:cNvGrpSpPr>
            <a:grpSpLocks/>
          </p:cNvGrpSpPr>
          <p:nvPr/>
        </p:nvGrpSpPr>
        <p:grpSpPr bwMode="auto">
          <a:xfrm>
            <a:off x="6228630" y="2216066"/>
            <a:ext cx="2664991" cy="888638"/>
            <a:chOff x="2472" y="1071"/>
            <a:chExt cx="2902" cy="953"/>
          </a:xfrm>
        </p:grpSpPr>
        <p:sp>
          <p:nvSpPr>
            <p:cNvPr id="12" name="Text Box 5"/>
            <p:cNvSpPr txBox="1">
              <a:spLocks noChangeArrowheads="1"/>
            </p:cNvSpPr>
            <p:nvPr/>
          </p:nvSpPr>
          <p:spPr bwMode="auto">
            <a:xfrm>
              <a:off x="2472" y="1661"/>
              <a:ext cx="254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AU" b="1" dirty="0" err="1">
                  <a:cs typeface="Times New Roman" pitchFamily="18" charset="0"/>
                </a:rPr>
                <a:t>fructans</a:t>
              </a:r>
              <a:r>
                <a:rPr lang="en-AU" b="1" dirty="0">
                  <a:solidFill>
                    <a:schemeClr val="bg1"/>
                  </a:solidFill>
                  <a:cs typeface="Times New Roman" pitchFamily="18" charset="0"/>
                </a:rPr>
                <a:t>, </a:t>
              </a:r>
              <a:r>
                <a:rPr lang="en-AU" b="1" dirty="0" err="1">
                  <a:cs typeface="Times New Roman" pitchFamily="18" charset="0"/>
                </a:rPr>
                <a:t>galactans</a:t>
              </a:r>
              <a:endParaRPr lang="en-AU" b="1" dirty="0">
                <a:cs typeface="Times New Roman" pitchFamily="18" charset="0"/>
              </a:endParaRPr>
            </a:p>
          </p:txBody>
        </p:sp>
        <p:grpSp>
          <p:nvGrpSpPr>
            <p:cNvPr id="13" name="Group 6"/>
            <p:cNvGrpSpPr>
              <a:grpSpLocks/>
            </p:cNvGrpSpPr>
            <p:nvPr/>
          </p:nvGrpSpPr>
          <p:grpSpPr bwMode="auto">
            <a:xfrm>
              <a:off x="4195" y="1071"/>
              <a:ext cx="1179" cy="953"/>
              <a:chOff x="3969" y="663"/>
              <a:chExt cx="1567" cy="1236"/>
            </a:xfrm>
          </p:grpSpPr>
          <p:pic>
            <p:nvPicPr>
              <p:cNvPr id="14" name="Picture 7" descr="fd00649_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13" y="663"/>
                <a:ext cx="1023" cy="7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15" name="Group 8"/>
              <p:cNvGrpSpPr>
                <a:grpSpLocks/>
              </p:cNvGrpSpPr>
              <p:nvPr/>
            </p:nvGrpSpPr>
            <p:grpSpPr bwMode="auto">
              <a:xfrm rot="2581263">
                <a:off x="3969" y="981"/>
                <a:ext cx="658" cy="587"/>
                <a:chOff x="2340" y="1021"/>
                <a:chExt cx="658" cy="587"/>
              </a:xfrm>
            </p:grpSpPr>
            <p:sp>
              <p:nvSpPr>
                <p:cNvPr id="22" name="Freeform 9"/>
                <p:cNvSpPr>
                  <a:spLocks/>
                </p:cNvSpPr>
                <p:nvPr/>
              </p:nvSpPr>
              <p:spPr bwMode="auto">
                <a:xfrm>
                  <a:off x="2340" y="1286"/>
                  <a:ext cx="142" cy="109"/>
                </a:xfrm>
                <a:custGeom>
                  <a:avLst/>
                  <a:gdLst>
                    <a:gd name="T0" fmla="*/ 0 w 425"/>
                    <a:gd name="T1" fmla="*/ 1 h 325"/>
                    <a:gd name="T2" fmla="*/ 0 w 425"/>
                    <a:gd name="T3" fmla="*/ 1 h 325"/>
                    <a:gd name="T4" fmla="*/ 1 w 425"/>
                    <a:gd name="T5" fmla="*/ 1 h 325"/>
                    <a:gd name="T6" fmla="*/ 1 w 425"/>
                    <a:gd name="T7" fmla="*/ 1 h 325"/>
                    <a:gd name="T8" fmla="*/ 2 w 425"/>
                    <a:gd name="T9" fmla="*/ 1 h 325"/>
                    <a:gd name="T10" fmla="*/ 3 w 425"/>
                    <a:gd name="T11" fmla="*/ 1 h 325"/>
                    <a:gd name="T12" fmla="*/ 5 w 425"/>
                    <a:gd name="T13" fmla="*/ 2 h 325"/>
                    <a:gd name="T14" fmla="*/ 6 w 425"/>
                    <a:gd name="T15" fmla="*/ 2 h 325"/>
                    <a:gd name="T16" fmla="*/ 7 w 425"/>
                    <a:gd name="T17" fmla="*/ 3 h 325"/>
                    <a:gd name="T18" fmla="*/ 9 w 425"/>
                    <a:gd name="T19" fmla="*/ 3 h 325"/>
                    <a:gd name="T20" fmla="*/ 10 w 425"/>
                    <a:gd name="T21" fmla="*/ 4 h 325"/>
                    <a:gd name="T22" fmla="*/ 11 w 425"/>
                    <a:gd name="T23" fmla="*/ 5 h 325"/>
                    <a:gd name="T24" fmla="*/ 12 w 425"/>
                    <a:gd name="T25" fmla="*/ 6 h 325"/>
                    <a:gd name="T26" fmla="*/ 13 w 425"/>
                    <a:gd name="T27" fmla="*/ 7 h 325"/>
                    <a:gd name="T28" fmla="*/ 14 w 425"/>
                    <a:gd name="T29" fmla="*/ 9 h 325"/>
                    <a:gd name="T30" fmla="*/ 15 w 425"/>
                    <a:gd name="T31" fmla="*/ 10 h 325"/>
                    <a:gd name="T32" fmla="*/ 15 w 425"/>
                    <a:gd name="T33" fmla="*/ 12 h 325"/>
                    <a:gd name="T34" fmla="*/ 15 w 425"/>
                    <a:gd name="T35" fmla="*/ 12 h 325"/>
                    <a:gd name="T36" fmla="*/ 15 w 425"/>
                    <a:gd name="T37" fmla="*/ 12 h 325"/>
                    <a:gd name="T38" fmla="*/ 15 w 425"/>
                    <a:gd name="T39" fmla="*/ 11 h 325"/>
                    <a:gd name="T40" fmla="*/ 16 w 425"/>
                    <a:gd name="T41" fmla="*/ 10 h 325"/>
                    <a:gd name="T42" fmla="*/ 16 w 425"/>
                    <a:gd name="T43" fmla="*/ 9 h 325"/>
                    <a:gd name="T44" fmla="*/ 16 w 425"/>
                    <a:gd name="T45" fmla="*/ 7 h 325"/>
                    <a:gd name="T46" fmla="*/ 16 w 425"/>
                    <a:gd name="T47" fmla="*/ 6 h 325"/>
                    <a:gd name="T48" fmla="*/ 15 w 425"/>
                    <a:gd name="T49" fmla="*/ 5 h 325"/>
                    <a:gd name="T50" fmla="*/ 15 w 425"/>
                    <a:gd name="T51" fmla="*/ 4 h 325"/>
                    <a:gd name="T52" fmla="*/ 14 w 425"/>
                    <a:gd name="T53" fmla="*/ 2 h 325"/>
                    <a:gd name="T54" fmla="*/ 13 w 425"/>
                    <a:gd name="T55" fmla="*/ 1 h 325"/>
                    <a:gd name="T56" fmla="*/ 11 w 425"/>
                    <a:gd name="T57" fmla="*/ 1 h 325"/>
                    <a:gd name="T58" fmla="*/ 9 w 425"/>
                    <a:gd name="T59" fmla="*/ 0 h 325"/>
                    <a:gd name="T60" fmla="*/ 7 w 425"/>
                    <a:gd name="T61" fmla="*/ 0 h 325"/>
                    <a:gd name="T62" fmla="*/ 4 w 425"/>
                    <a:gd name="T63" fmla="*/ 0 h 325"/>
                    <a:gd name="T64" fmla="*/ 0 w 425"/>
                    <a:gd name="T65" fmla="*/ 1 h 325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425"/>
                    <a:gd name="T100" fmla="*/ 0 h 325"/>
                    <a:gd name="T101" fmla="*/ 425 w 425"/>
                    <a:gd name="T102" fmla="*/ 325 h 325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425" h="325">
                      <a:moveTo>
                        <a:pt x="0" y="21"/>
                      </a:moveTo>
                      <a:lnTo>
                        <a:pt x="5" y="21"/>
                      </a:lnTo>
                      <a:lnTo>
                        <a:pt x="17" y="23"/>
                      </a:lnTo>
                      <a:lnTo>
                        <a:pt x="35" y="27"/>
                      </a:lnTo>
                      <a:lnTo>
                        <a:pt x="61" y="31"/>
                      </a:lnTo>
                      <a:lnTo>
                        <a:pt x="90" y="38"/>
                      </a:lnTo>
                      <a:lnTo>
                        <a:pt x="123" y="47"/>
                      </a:lnTo>
                      <a:lnTo>
                        <a:pt x="158" y="58"/>
                      </a:lnTo>
                      <a:lnTo>
                        <a:pt x="195" y="72"/>
                      </a:lnTo>
                      <a:lnTo>
                        <a:pt x="233" y="90"/>
                      </a:lnTo>
                      <a:lnTo>
                        <a:pt x="267" y="111"/>
                      </a:lnTo>
                      <a:lnTo>
                        <a:pt x="302" y="136"/>
                      </a:lnTo>
                      <a:lnTo>
                        <a:pt x="333" y="164"/>
                      </a:lnTo>
                      <a:lnTo>
                        <a:pt x="360" y="197"/>
                      </a:lnTo>
                      <a:lnTo>
                        <a:pt x="382" y="235"/>
                      </a:lnTo>
                      <a:lnTo>
                        <a:pt x="396" y="277"/>
                      </a:lnTo>
                      <a:lnTo>
                        <a:pt x="404" y="325"/>
                      </a:lnTo>
                      <a:lnTo>
                        <a:pt x="406" y="320"/>
                      </a:lnTo>
                      <a:lnTo>
                        <a:pt x="410" y="306"/>
                      </a:lnTo>
                      <a:lnTo>
                        <a:pt x="416" y="287"/>
                      </a:lnTo>
                      <a:lnTo>
                        <a:pt x="421" y="260"/>
                      </a:lnTo>
                      <a:lnTo>
                        <a:pt x="425" y="231"/>
                      </a:lnTo>
                      <a:lnTo>
                        <a:pt x="425" y="197"/>
                      </a:lnTo>
                      <a:lnTo>
                        <a:pt x="423" y="164"/>
                      </a:lnTo>
                      <a:lnTo>
                        <a:pt x="414" y="129"/>
                      </a:lnTo>
                      <a:lnTo>
                        <a:pt x="400" y="95"/>
                      </a:lnTo>
                      <a:lnTo>
                        <a:pt x="377" y="66"/>
                      </a:lnTo>
                      <a:lnTo>
                        <a:pt x="344" y="40"/>
                      </a:lnTo>
                      <a:lnTo>
                        <a:pt x="302" y="19"/>
                      </a:lnTo>
                      <a:lnTo>
                        <a:pt x="248" y="6"/>
                      </a:lnTo>
                      <a:lnTo>
                        <a:pt x="181" y="0"/>
                      </a:lnTo>
                      <a:lnTo>
                        <a:pt x="98" y="6"/>
                      </a:lnTo>
                      <a:lnTo>
                        <a:pt x="0" y="21"/>
                      </a:lnTo>
                      <a:close/>
                    </a:path>
                  </a:pathLst>
                </a:custGeom>
                <a:solidFill>
                  <a:srgbClr val="D19BC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3" name="Freeform 10"/>
                <p:cNvSpPr>
                  <a:spLocks/>
                </p:cNvSpPr>
                <p:nvPr/>
              </p:nvSpPr>
              <p:spPr bwMode="auto">
                <a:xfrm>
                  <a:off x="2348" y="1201"/>
                  <a:ext cx="151" cy="100"/>
                </a:xfrm>
                <a:custGeom>
                  <a:avLst/>
                  <a:gdLst>
                    <a:gd name="T0" fmla="*/ 0 w 453"/>
                    <a:gd name="T1" fmla="*/ 6 h 301"/>
                    <a:gd name="T2" fmla="*/ 0 w 453"/>
                    <a:gd name="T3" fmla="*/ 6 h 301"/>
                    <a:gd name="T4" fmla="*/ 0 w 453"/>
                    <a:gd name="T5" fmla="*/ 7 h 301"/>
                    <a:gd name="T6" fmla="*/ 1 w 453"/>
                    <a:gd name="T7" fmla="*/ 7 h 301"/>
                    <a:gd name="T8" fmla="*/ 2 w 453"/>
                    <a:gd name="T9" fmla="*/ 8 h 301"/>
                    <a:gd name="T10" fmla="*/ 3 w 453"/>
                    <a:gd name="T11" fmla="*/ 8 h 301"/>
                    <a:gd name="T12" fmla="*/ 4 w 453"/>
                    <a:gd name="T13" fmla="*/ 9 h 301"/>
                    <a:gd name="T14" fmla="*/ 5 w 453"/>
                    <a:gd name="T15" fmla="*/ 9 h 301"/>
                    <a:gd name="T16" fmla="*/ 6 w 453"/>
                    <a:gd name="T17" fmla="*/ 10 h 301"/>
                    <a:gd name="T18" fmla="*/ 7 w 453"/>
                    <a:gd name="T19" fmla="*/ 10 h 301"/>
                    <a:gd name="T20" fmla="*/ 8 w 453"/>
                    <a:gd name="T21" fmla="*/ 11 h 301"/>
                    <a:gd name="T22" fmla="*/ 10 w 453"/>
                    <a:gd name="T23" fmla="*/ 11 h 301"/>
                    <a:gd name="T24" fmla="*/ 11 w 453"/>
                    <a:gd name="T25" fmla="*/ 11 h 301"/>
                    <a:gd name="T26" fmla="*/ 12 w 453"/>
                    <a:gd name="T27" fmla="*/ 11 h 301"/>
                    <a:gd name="T28" fmla="*/ 13 w 453"/>
                    <a:gd name="T29" fmla="*/ 11 h 301"/>
                    <a:gd name="T30" fmla="*/ 14 w 453"/>
                    <a:gd name="T31" fmla="*/ 10 h 301"/>
                    <a:gd name="T32" fmla="*/ 15 w 453"/>
                    <a:gd name="T33" fmla="*/ 10 h 301"/>
                    <a:gd name="T34" fmla="*/ 15 w 453"/>
                    <a:gd name="T35" fmla="*/ 10 h 301"/>
                    <a:gd name="T36" fmla="*/ 15 w 453"/>
                    <a:gd name="T37" fmla="*/ 9 h 301"/>
                    <a:gd name="T38" fmla="*/ 15 w 453"/>
                    <a:gd name="T39" fmla="*/ 9 h 301"/>
                    <a:gd name="T40" fmla="*/ 15 w 453"/>
                    <a:gd name="T41" fmla="*/ 8 h 301"/>
                    <a:gd name="T42" fmla="*/ 15 w 453"/>
                    <a:gd name="T43" fmla="*/ 6 h 301"/>
                    <a:gd name="T44" fmla="*/ 16 w 453"/>
                    <a:gd name="T45" fmla="*/ 5 h 301"/>
                    <a:gd name="T46" fmla="*/ 16 w 453"/>
                    <a:gd name="T47" fmla="*/ 3 h 301"/>
                    <a:gd name="T48" fmla="*/ 17 w 453"/>
                    <a:gd name="T49" fmla="*/ 0 h 301"/>
                    <a:gd name="T50" fmla="*/ 17 w 453"/>
                    <a:gd name="T51" fmla="*/ 0 h 301"/>
                    <a:gd name="T52" fmla="*/ 17 w 453"/>
                    <a:gd name="T53" fmla="*/ 0 h 301"/>
                    <a:gd name="T54" fmla="*/ 16 w 453"/>
                    <a:gd name="T55" fmla="*/ 1 h 301"/>
                    <a:gd name="T56" fmla="*/ 16 w 453"/>
                    <a:gd name="T57" fmla="*/ 1 h 301"/>
                    <a:gd name="T58" fmla="*/ 15 w 453"/>
                    <a:gd name="T59" fmla="*/ 2 h 301"/>
                    <a:gd name="T60" fmla="*/ 15 w 453"/>
                    <a:gd name="T61" fmla="*/ 3 h 301"/>
                    <a:gd name="T62" fmla="*/ 14 w 453"/>
                    <a:gd name="T63" fmla="*/ 4 h 301"/>
                    <a:gd name="T64" fmla="*/ 13 w 453"/>
                    <a:gd name="T65" fmla="*/ 4 h 301"/>
                    <a:gd name="T66" fmla="*/ 12 w 453"/>
                    <a:gd name="T67" fmla="*/ 5 h 301"/>
                    <a:gd name="T68" fmla="*/ 11 w 453"/>
                    <a:gd name="T69" fmla="*/ 6 h 301"/>
                    <a:gd name="T70" fmla="*/ 9 w 453"/>
                    <a:gd name="T71" fmla="*/ 6 h 301"/>
                    <a:gd name="T72" fmla="*/ 8 w 453"/>
                    <a:gd name="T73" fmla="*/ 7 h 301"/>
                    <a:gd name="T74" fmla="*/ 6 w 453"/>
                    <a:gd name="T75" fmla="*/ 7 h 301"/>
                    <a:gd name="T76" fmla="*/ 4 w 453"/>
                    <a:gd name="T77" fmla="*/ 7 h 301"/>
                    <a:gd name="T78" fmla="*/ 2 w 453"/>
                    <a:gd name="T79" fmla="*/ 7 h 301"/>
                    <a:gd name="T80" fmla="*/ 0 w 453"/>
                    <a:gd name="T81" fmla="*/ 6 h 301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453"/>
                    <a:gd name="T124" fmla="*/ 0 h 301"/>
                    <a:gd name="T125" fmla="*/ 453 w 453"/>
                    <a:gd name="T126" fmla="*/ 301 h 301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453" h="301">
                      <a:moveTo>
                        <a:pt x="0" y="174"/>
                      </a:moveTo>
                      <a:lnTo>
                        <a:pt x="3" y="176"/>
                      </a:lnTo>
                      <a:lnTo>
                        <a:pt x="12" y="182"/>
                      </a:lnTo>
                      <a:lnTo>
                        <a:pt x="28" y="192"/>
                      </a:lnTo>
                      <a:lnTo>
                        <a:pt x="47" y="204"/>
                      </a:lnTo>
                      <a:lnTo>
                        <a:pt x="72" y="218"/>
                      </a:lnTo>
                      <a:lnTo>
                        <a:pt x="99" y="234"/>
                      </a:lnTo>
                      <a:lnTo>
                        <a:pt x="130" y="249"/>
                      </a:lnTo>
                      <a:lnTo>
                        <a:pt x="161" y="263"/>
                      </a:lnTo>
                      <a:lnTo>
                        <a:pt x="194" y="277"/>
                      </a:lnTo>
                      <a:lnTo>
                        <a:pt x="228" y="288"/>
                      </a:lnTo>
                      <a:lnTo>
                        <a:pt x="260" y="297"/>
                      </a:lnTo>
                      <a:lnTo>
                        <a:pt x="292" y="301"/>
                      </a:lnTo>
                      <a:lnTo>
                        <a:pt x="321" y="301"/>
                      </a:lnTo>
                      <a:lnTo>
                        <a:pt x="349" y="295"/>
                      </a:lnTo>
                      <a:lnTo>
                        <a:pt x="373" y="283"/>
                      </a:lnTo>
                      <a:lnTo>
                        <a:pt x="393" y="264"/>
                      </a:lnTo>
                      <a:lnTo>
                        <a:pt x="393" y="262"/>
                      </a:lnTo>
                      <a:lnTo>
                        <a:pt x="394" y="252"/>
                      </a:lnTo>
                      <a:lnTo>
                        <a:pt x="397" y="235"/>
                      </a:lnTo>
                      <a:lnTo>
                        <a:pt x="401" y="210"/>
                      </a:lnTo>
                      <a:lnTo>
                        <a:pt x="408" y="175"/>
                      </a:lnTo>
                      <a:lnTo>
                        <a:pt x="419" y="129"/>
                      </a:lnTo>
                      <a:lnTo>
                        <a:pt x="433" y="72"/>
                      </a:lnTo>
                      <a:lnTo>
                        <a:pt x="453" y="0"/>
                      </a:lnTo>
                      <a:lnTo>
                        <a:pt x="451" y="3"/>
                      </a:lnTo>
                      <a:lnTo>
                        <a:pt x="447" y="11"/>
                      </a:lnTo>
                      <a:lnTo>
                        <a:pt x="439" y="24"/>
                      </a:lnTo>
                      <a:lnTo>
                        <a:pt x="429" y="39"/>
                      </a:lnTo>
                      <a:lnTo>
                        <a:pt x="415" y="59"/>
                      </a:lnTo>
                      <a:lnTo>
                        <a:pt x="397" y="79"/>
                      </a:lnTo>
                      <a:lnTo>
                        <a:pt x="376" y="100"/>
                      </a:lnTo>
                      <a:lnTo>
                        <a:pt x="351" y="120"/>
                      </a:lnTo>
                      <a:lnTo>
                        <a:pt x="321" y="140"/>
                      </a:lnTo>
                      <a:lnTo>
                        <a:pt x="289" y="158"/>
                      </a:lnTo>
                      <a:lnTo>
                        <a:pt x="251" y="174"/>
                      </a:lnTo>
                      <a:lnTo>
                        <a:pt x="211" y="185"/>
                      </a:lnTo>
                      <a:lnTo>
                        <a:pt x="165" y="190"/>
                      </a:lnTo>
                      <a:lnTo>
                        <a:pt x="114" y="192"/>
                      </a:lnTo>
                      <a:lnTo>
                        <a:pt x="60" y="186"/>
                      </a:lnTo>
                      <a:lnTo>
                        <a:pt x="0" y="174"/>
                      </a:lnTo>
                      <a:close/>
                    </a:path>
                  </a:pathLst>
                </a:custGeom>
                <a:solidFill>
                  <a:srgbClr val="D19BC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4" name="Freeform 11"/>
                <p:cNvSpPr>
                  <a:spLocks/>
                </p:cNvSpPr>
                <p:nvPr/>
              </p:nvSpPr>
              <p:spPr bwMode="auto">
                <a:xfrm>
                  <a:off x="2459" y="1062"/>
                  <a:ext cx="515" cy="524"/>
                </a:xfrm>
                <a:custGeom>
                  <a:avLst/>
                  <a:gdLst>
                    <a:gd name="T0" fmla="*/ 21 w 1544"/>
                    <a:gd name="T1" fmla="*/ 58 h 1572"/>
                    <a:gd name="T2" fmla="*/ 23 w 1544"/>
                    <a:gd name="T3" fmla="*/ 58 h 1572"/>
                    <a:gd name="T4" fmla="*/ 26 w 1544"/>
                    <a:gd name="T5" fmla="*/ 58 h 1572"/>
                    <a:gd name="T6" fmla="*/ 28 w 1544"/>
                    <a:gd name="T7" fmla="*/ 58 h 1572"/>
                    <a:gd name="T8" fmla="*/ 31 w 1544"/>
                    <a:gd name="T9" fmla="*/ 57 h 1572"/>
                    <a:gd name="T10" fmla="*/ 34 w 1544"/>
                    <a:gd name="T11" fmla="*/ 57 h 1572"/>
                    <a:gd name="T12" fmla="*/ 37 w 1544"/>
                    <a:gd name="T13" fmla="*/ 56 h 1572"/>
                    <a:gd name="T14" fmla="*/ 39 w 1544"/>
                    <a:gd name="T15" fmla="*/ 54 h 1572"/>
                    <a:gd name="T16" fmla="*/ 42 w 1544"/>
                    <a:gd name="T17" fmla="*/ 53 h 1572"/>
                    <a:gd name="T18" fmla="*/ 45 w 1544"/>
                    <a:gd name="T19" fmla="*/ 51 h 1572"/>
                    <a:gd name="T20" fmla="*/ 47 w 1544"/>
                    <a:gd name="T21" fmla="*/ 49 h 1572"/>
                    <a:gd name="T22" fmla="*/ 49 w 1544"/>
                    <a:gd name="T23" fmla="*/ 47 h 1572"/>
                    <a:gd name="T24" fmla="*/ 52 w 1544"/>
                    <a:gd name="T25" fmla="*/ 45 h 1572"/>
                    <a:gd name="T26" fmla="*/ 53 w 1544"/>
                    <a:gd name="T27" fmla="*/ 42 h 1572"/>
                    <a:gd name="T28" fmla="*/ 55 w 1544"/>
                    <a:gd name="T29" fmla="*/ 40 h 1572"/>
                    <a:gd name="T30" fmla="*/ 56 w 1544"/>
                    <a:gd name="T31" fmla="*/ 37 h 1572"/>
                    <a:gd name="T32" fmla="*/ 57 w 1544"/>
                    <a:gd name="T33" fmla="*/ 33 h 1572"/>
                    <a:gd name="T34" fmla="*/ 57 w 1544"/>
                    <a:gd name="T35" fmla="*/ 27 h 1572"/>
                    <a:gd name="T36" fmla="*/ 56 w 1544"/>
                    <a:gd name="T37" fmla="*/ 21 h 1572"/>
                    <a:gd name="T38" fmla="*/ 53 w 1544"/>
                    <a:gd name="T39" fmla="*/ 16 h 1572"/>
                    <a:gd name="T40" fmla="*/ 50 w 1544"/>
                    <a:gd name="T41" fmla="*/ 11 h 1572"/>
                    <a:gd name="T42" fmla="*/ 46 w 1544"/>
                    <a:gd name="T43" fmla="*/ 7 h 1572"/>
                    <a:gd name="T44" fmla="*/ 42 w 1544"/>
                    <a:gd name="T45" fmla="*/ 4 h 1572"/>
                    <a:gd name="T46" fmla="*/ 37 w 1544"/>
                    <a:gd name="T47" fmla="*/ 1 h 1572"/>
                    <a:gd name="T48" fmla="*/ 34 w 1544"/>
                    <a:gd name="T49" fmla="*/ 0 h 1572"/>
                    <a:gd name="T50" fmla="*/ 32 w 1544"/>
                    <a:gd name="T51" fmla="*/ 0 h 1572"/>
                    <a:gd name="T52" fmla="*/ 29 w 1544"/>
                    <a:gd name="T53" fmla="*/ 0 h 1572"/>
                    <a:gd name="T54" fmla="*/ 27 w 1544"/>
                    <a:gd name="T55" fmla="*/ 0 h 1572"/>
                    <a:gd name="T56" fmla="*/ 24 w 1544"/>
                    <a:gd name="T57" fmla="*/ 1 h 1572"/>
                    <a:gd name="T58" fmla="*/ 22 w 1544"/>
                    <a:gd name="T59" fmla="*/ 1 h 1572"/>
                    <a:gd name="T60" fmla="*/ 19 w 1544"/>
                    <a:gd name="T61" fmla="*/ 2 h 1572"/>
                    <a:gd name="T62" fmla="*/ 17 w 1544"/>
                    <a:gd name="T63" fmla="*/ 4 h 1572"/>
                    <a:gd name="T64" fmla="*/ 14 w 1544"/>
                    <a:gd name="T65" fmla="*/ 5 h 1572"/>
                    <a:gd name="T66" fmla="*/ 12 w 1544"/>
                    <a:gd name="T67" fmla="*/ 7 h 1572"/>
                    <a:gd name="T68" fmla="*/ 9 w 1544"/>
                    <a:gd name="T69" fmla="*/ 8 h 1572"/>
                    <a:gd name="T70" fmla="*/ 7 w 1544"/>
                    <a:gd name="T71" fmla="*/ 10 h 1572"/>
                    <a:gd name="T72" fmla="*/ 6 w 1544"/>
                    <a:gd name="T73" fmla="*/ 13 h 1572"/>
                    <a:gd name="T74" fmla="*/ 4 w 1544"/>
                    <a:gd name="T75" fmla="*/ 15 h 1572"/>
                    <a:gd name="T76" fmla="*/ 2 w 1544"/>
                    <a:gd name="T77" fmla="*/ 18 h 1572"/>
                    <a:gd name="T78" fmla="*/ 1 w 1544"/>
                    <a:gd name="T79" fmla="*/ 21 h 1572"/>
                    <a:gd name="T80" fmla="*/ 0 w 1544"/>
                    <a:gd name="T81" fmla="*/ 25 h 1572"/>
                    <a:gd name="T82" fmla="*/ 0 w 1544"/>
                    <a:gd name="T83" fmla="*/ 31 h 1572"/>
                    <a:gd name="T84" fmla="*/ 1 w 1544"/>
                    <a:gd name="T85" fmla="*/ 37 h 1572"/>
                    <a:gd name="T86" fmla="*/ 3 w 1544"/>
                    <a:gd name="T87" fmla="*/ 42 h 1572"/>
                    <a:gd name="T88" fmla="*/ 6 w 1544"/>
                    <a:gd name="T89" fmla="*/ 47 h 1572"/>
                    <a:gd name="T90" fmla="*/ 9 w 1544"/>
                    <a:gd name="T91" fmla="*/ 51 h 1572"/>
                    <a:gd name="T92" fmla="*/ 13 w 1544"/>
                    <a:gd name="T93" fmla="*/ 55 h 1572"/>
                    <a:gd name="T94" fmla="*/ 18 w 1544"/>
                    <a:gd name="T95" fmla="*/ 57 h 1572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1544"/>
                    <a:gd name="T145" fmla="*/ 0 h 1572"/>
                    <a:gd name="T146" fmla="*/ 1544 w 1544"/>
                    <a:gd name="T147" fmla="*/ 1572 h 1572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1544" h="1572">
                      <a:moveTo>
                        <a:pt x="533" y="1557"/>
                      </a:moveTo>
                      <a:lnTo>
                        <a:pt x="562" y="1564"/>
                      </a:lnTo>
                      <a:lnTo>
                        <a:pt x="594" y="1568"/>
                      </a:lnTo>
                      <a:lnTo>
                        <a:pt x="626" y="1571"/>
                      </a:lnTo>
                      <a:lnTo>
                        <a:pt x="660" y="1572"/>
                      </a:lnTo>
                      <a:lnTo>
                        <a:pt x="693" y="1571"/>
                      </a:lnTo>
                      <a:lnTo>
                        <a:pt x="730" y="1569"/>
                      </a:lnTo>
                      <a:lnTo>
                        <a:pt x="766" y="1564"/>
                      </a:lnTo>
                      <a:lnTo>
                        <a:pt x="803" y="1558"/>
                      </a:lnTo>
                      <a:lnTo>
                        <a:pt x="839" y="1550"/>
                      </a:lnTo>
                      <a:lnTo>
                        <a:pt x="877" y="1540"/>
                      </a:lnTo>
                      <a:lnTo>
                        <a:pt x="914" y="1529"/>
                      </a:lnTo>
                      <a:lnTo>
                        <a:pt x="952" y="1516"/>
                      </a:lnTo>
                      <a:lnTo>
                        <a:pt x="990" y="1502"/>
                      </a:lnTo>
                      <a:lnTo>
                        <a:pt x="1028" y="1486"/>
                      </a:lnTo>
                      <a:lnTo>
                        <a:pt x="1064" y="1467"/>
                      </a:lnTo>
                      <a:lnTo>
                        <a:pt x="1102" y="1449"/>
                      </a:lnTo>
                      <a:lnTo>
                        <a:pt x="1137" y="1428"/>
                      </a:lnTo>
                      <a:lnTo>
                        <a:pt x="1173" y="1406"/>
                      </a:lnTo>
                      <a:lnTo>
                        <a:pt x="1207" y="1382"/>
                      </a:lnTo>
                      <a:lnTo>
                        <a:pt x="1240" y="1357"/>
                      </a:lnTo>
                      <a:lnTo>
                        <a:pt x="1274" y="1331"/>
                      </a:lnTo>
                      <a:lnTo>
                        <a:pt x="1304" y="1304"/>
                      </a:lnTo>
                      <a:lnTo>
                        <a:pt x="1335" y="1275"/>
                      </a:lnTo>
                      <a:lnTo>
                        <a:pt x="1363" y="1244"/>
                      </a:lnTo>
                      <a:lnTo>
                        <a:pt x="1390" y="1213"/>
                      </a:lnTo>
                      <a:lnTo>
                        <a:pt x="1415" y="1180"/>
                      </a:lnTo>
                      <a:lnTo>
                        <a:pt x="1439" y="1146"/>
                      </a:lnTo>
                      <a:lnTo>
                        <a:pt x="1460" y="1111"/>
                      </a:lnTo>
                      <a:lnTo>
                        <a:pt x="1479" y="1075"/>
                      </a:lnTo>
                      <a:lnTo>
                        <a:pt x="1496" y="1038"/>
                      </a:lnTo>
                      <a:lnTo>
                        <a:pt x="1510" y="999"/>
                      </a:lnTo>
                      <a:lnTo>
                        <a:pt x="1523" y="960"/>
                      </a:lnTo>
                      <a:lnTo>
                        <a:pt x="1538" y="881"/>
                      </a:lnTo>
                      <a:lnTo>
                        <a:pt x="1544" y="801"/>
                      </a:lnTo>
                      <a:lnTo>
                        <a:pt x="1538" y="723"/>
                      </a:lnTo>
                      <a:lnTo>
                        <a:pt x="1524" y="646"/>
                      </a:lnTo>
                      <a:lnTo>
                        <a:pt x="1503" y="570"/>
                      </a:lnTo>
                      <a:lnTo>
                        <a:pt x="1472" y="498"/>
                      </a:lnTo>
                      <a:lnTo>
                        <a:pt x="1436" y="428"/>
                      </a:lnTo>
                      <a:lnTo>
                        <a:pt x="1394" y="361"/>
                      </a:lnTo>
                      <a:lnTo>
                        <a:pt x="1348" y="298"/>
                      </a:lnTo>
                      <a:lnTo>
                        <a:pt x="1296" y="241"/>
                      </a:lnTo>
                      <a:lnTo>
                        <a:pt x="1242" y="188"/>
                      </a:lnTo>
                      <a:lnTo>
                        <a:pt x="1184" y="140"/>
                      </a:lnTo>
                      <a:lnTo>
                        <a:pt x="1127" y="100"/>
                      </a:lnTo>
                      <a:lnTo>
                        <a:pt x="1067" y="65"/>
                      </a:lnTo>
                      <a:lnTo>
                        <a:pt x="1008" y="37"/>
                      </a:lnTo>
                      <a:lnTo>
                        <a:pt x="949" y="17"/>
                      </a:lnTo>
                      <a:lnTo>
                        <a:pt x="920" y="10"/>
                      </a:lnTo>
                      <a:lnTo>
                        <a:pt x="889" y="4"/>
                      </a:lnTo>
                      <a:lnTo>
                        <a:pt x="858" y="2"/>
                      </a:lnTo>
                      <a:lnTo>
                        <a:pt x="826" y="0"/>
                      </a:lnTo>
                      <a:lnTo>
                        <a:pt x="793" y="0"/>
                      </a:lnTo>
                      <a:lnTo>
                        <a:pt x="759" y="3"/>
                      </a:lnTo>
                      <a:lnTo>
                        <a:pt x="726" y="6"/>
                      </a:lnTo>
                      <a:lnTo>
                        <a:pt x="691" y="11"/>
                      </a:lnTo>
                      <a:lnTo>
                        <a:pt x="656" y="18"/>
                      </a:lnTo>
                      <a:lnTo>
                        <a:pt x="621" y="28"/>
                      </a:lnTo>
                      <a:lnTo>
                        <a:pt x="586" y="38"/>
                      </a:lnTo>
                      <a:lnTo>
                        <a:pt x="551" y="51"/>
                      </a:lnTo>
                      <a:lnTo>
                        <a:pt x="516" y="65"/>
                      </a:lnTo>
                      <a:lnTo>
                        <a:pt x="482" y="80"/>
                      </a:lnTo>
                      <a:lnTo>
                        <a:pt x="447" y="97"/>
                      </a:lnTo>
                      <a:lnTo>
                        <a:pt x="414" y="115"/>
                      </a:lnTo>
                      <a:lnTo>
                        <a:pt x="382" y="134"/>
                      </a:lnTo>
                      <a:lnTo>
                        <a:pt x="348" y="155"/>
                      </a:lnTo>
                      <a:lnTo>
                        <a:pt x="317" y="178"/>
                      </a:lnTo>
                      <a:lnTo>
                        <a:pt x="287" y="202"/>
                      </a:lnTo>
                      <a:lnTo>
                        <a:pt x="256" y="228"/>
                      </a:lnTo>
                      <a:lnTo>
                        <a:pt x="228" y="255"/>
                      </a:lnTo>
                      <a:lnTo>
                        <a:pt x="200" y="283"/>
                      </a:lnTo>
                      <a:lnTo>
                        <a:pt x="173" y="312"/>
                      </a:lnTo>
                      <a:lnTo>
                        <a:pt x="150" y="343"/>
                      </a:lnTo>
                      <a:lnTo>
                        <a:pt x="126" y="375"/>
                      </a:lnTo>
                      <a:lnTo>
                        <a:pt x="103" y="408"/>
                      </a:lnTo>
                      <a:lnTo>
                        <a:pt x="84" y="443"/>
                      </a:lnTo>
                      <a:lnTo>
                        <a:pt x="66" y="480"/>
                      </a:lnTo>
                      <a:lnTo>
                        <a:pt x="50" y="516"/>
                      </a:lnTo>
                      <a:lnTo>
                        <a:pt x="36" y="555"/>
                      </a:lnTo>
                      <a:lnTo>
                        <a:pt x="24" y="594"/>
                      </a:lnTo>
                      <a:lnTo>
                        <a:pt x="7" y="674"/>
                      </a:lnTo>
                      <a:lnTo>
                        <a:pt x="0" y="753"/>
                      </a:lnTo>
                      <a:lnTo>
                        <a:pt x="1" y="833"/>
                      </a:lnTo>
                      <a:lnTo>
                        <a:pt x="11" y="911"/>
                      </a:lnTo>
                      <a:lnTo>
                        <a:pt x="29" y="988"/>
                      </a:lnTo>
                      <a:lnTo>
                        <a:pt x="53" y="1064"/>
                      </a:lnTo>
                      <a:lnTo>
                        <a:pt x="84" y="1135"/>
                      </a:lnTo>
                      <a:lnTo>
                        <a:pt x="119" y="1203"/>
                      </a:lnTo>
                      <a:lnTo>
                        <a:pt x="161" y="1268"/>
                      </a:lnTo>
                      <a:lnTo>
                        <a:pt x="205" y="1328"/>
                      </a:lnTo>
                      <a:lnTo>
                        <a:pt x="254" y="1382"/>
                      </a:lnTo>
                      <a:lnTo>
                        <a:pt x="306" y="1431"/>
                      </a:lnTo>
                      <a:lnTo>
                        <a:pt x="361" y="1473"/>
                      </a:lnTo>
                      <a:lnTo>
                        <a:pt x="418" y="1509"/>
                      </a:lnTo>
                      <a:lnTo>
                        <a:pt x="475" y="1537"/>
                      </a:lnTo>
                      <a:lnTo>
                        <a:pt x="533" y="1557"/>
                      </a:lnTo>
                      <a:close/>
                    </a:path>
                  </a:pathLst>
                </a:custGeom>
                <a:solidFill>
                  <a:srgbClr val="B5499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5" name="Freeform 12"/>
                <p:cNvSpPr>
                  <a:spLocks/>
                </p:cNvSpPr>
                <p:nvPr/>
              </p:nvSpPr>
              <p:spPr bwMode="auto">
                <a:xfrm>
                  <a:off x="2532" y="1021"/>
                  <a:ext cx="443" cy="263"/>
                </a:xfrm>
                <a:custGeom>
                  <a:avLst/>
                  <a:gdLst>
                    <a:gd name="T0" fmla="*/ 0 w 1328"/>
                    <a:gd name="T1" fmla="*/ 13 h 788"/>
                    <a:gd name="T2" fmla="*/ 1 w 1328"/>
                    <a:gd name="T3" fmla="*/ 11 h 788"/>
                    <a:gd name="T4" fmla="*/ 3 w 1328"/>
                    <a:gd name="T5" fmla="*/ 9 h 788"/>
                    <a:gd name="T6" fmla="*/ 7 w 1328"/>
                    <a:gd name="T7" fmla="*/ 6 h 788"/>
                    <a:gd name="T8" fmla="*/ 11 w 1328"/>
                    <a:gd name="T9" fmla="*/ 3 h 788"/>
                    <a:gd name="T10" fmla="*/ 16 w 1328"/>
                    <a:gd name="T11" fmla="*/ 1 h 788"/>
                    <a:gd name="T12" fmla="*/ 22 w 1328"/>
                    <a:gd name="T13" fmla="*/ 0 h 788"/>
                    <a:gd name="T14" fmla="*/ 29 w 1328"/>
                    <a:gd name="T15" fmla="*/ 1 h 788"/>
                    <a:gd name="T16" fmla="*/ 32 w 1328"/>
                    <a:gd name="T17" fmla="*/ 2 h 788"/>
                    <a:gd name="T18" fmla="*/ 34 w 1328"/>
                    <a:gd name="T19" fmla="*/ 3 h 788"/>
                    <a:gd name="T20" fmla="*/ 36 w 1328"/>
                    <a:gd name="T21" fmla="*/ 5 h 788"/>
                    <a:gd name="T22" fmla="*/ 39 w 1328"/>
                    <a:gd name="T23" fmla="*/ 7 h 788"/>
                    <a:gd name="T24" fmla="*/ 42 w 1328"/>
                    <a:gd name="T25" fmla="*/ 10 h 788"/>
                    <a:gd name="T26" fmla="*/ 45 w 1328"/>
                    <a:gd name="T27" fmla="*/ 15 h 788"/>
                    <a:gd name="T28" fmla="*/ 48 w 1328"/>
                    <a:gd name="T29" fmla="*/ 20 h 788"/>
                    <a:gd name="T30" fmla="*/ 49 w 1328"/>
                    <a:gd name="T31" fmla="*/ 26 h 788"/>
                    <a:gd name="T32" fmla="*/ 49 w 1328"/>
                    <a:gd name="T33" fmla="*/ 29 h 788"/>
                    <a:gd name="T34" fmla="*/ 49 w 1328"/>
                    <a:gd name="T35" fmla="*/ 28 h 788"/>
                    <a:gd name="T36" fmla="*/ 48 w 1328"/>
                    <a:gd name="T37" fmla="*/ 26 h 788"/>
                    <a:gd name="T38" fmla="*/ 47 w 1328"/>
                    <a:gd name="T39" fmla="*/ 24 h 788"/>
                    <a:gd name="T40" fmla="*/ 45 w 1328"/>
                    <a:gd name="T41" fmla="*/ 21 h 788"/>
                    <a:gd name="T42" fmla="*/ 43 w 1328"/>
                    <a:gd name="T43" fmla="*/ 18 h 788"/>
                    <a:gd name="T44" fmla="*/ 41 w 1328"/>
                    <a:gd name="T45" fmla="*/ 15 h 788"/>
                    <a:gd name="T46" fmla="*/ 38 w 1328"/>
                    <a:gd name="T47" fmla="*/ 11 h 788"/>
                    <a:gd name="T48" fmla="*/ 35 w 1328"/>
                    <a:gd name="T49" fmla="*/ 9 h 788"/>
                    <a:gd name="T50" fmla="*/ 32 w 1328"/>
                    <a:gd name="T51" fmla="*/ 6 h 788"/>
                    <a:gd name="T52" fmla="*/ 28 w 1328"/>
                    <a:gd name="T53" fmla="*/ 4 h 788"/>
                    <a:gd name="T54" fmla="*/ 23 w 1328"/>
                    <a:gd name="T55" fmla="*/ 3 h 788"/>
                    <a:gd name="T56" fmla="*/ 19 w 1328"/>
                    <a:gd name="T57" fmla="*/ 3 h 788"/>
                    <a:gd name="T58" fmla="*/ 14 w 1328"/>
                    <a:gd name="T59" fmla="*/ 4 h 788"/>
                    <a:gd name="T60" fmla="*/ 9 w 1328"/>
                    <a:gd name="T61" fmla="*/ 6 h 788"/>
                    <a:gd name="T62" fmla="*/ 3 w 1328"/>
                    <a:gd name="T63" fmla="*/ 10 h 788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1328"/>
                    <a:gd name="T97" fmla="*/ 0 h 788"/>
                    <a:gd name="T98" fmla="*/ 1328 w 1328"/>
                    <a:gd name="T99" fmla="*/ 788 h 788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1328" h="788">
                      <a:moveTo>
                        <a:pt x="0" y="347"/>
                      </a:moveTo>
                      <a:lnTo>
                        <a:pt x="4" y="341"/>
                      </a:lnTo>
                      <a:lnTo>
                        <a:pt x="15" y="325"/>
                      </a:lnTo>
                      <a:lnTo>
                        <a:pt x="34" y="301"/>
                      </a:lnTo>
                      <a:lnTo>
                        <a:pt x="60" y="269"/>
                      </a:lnTo>
                      <a:lnTo>
                        <a:pt x="94" y="232"/>
                      </a:lnTo>
                      <a:lnTo>
                        <a:pt x="133" y="193"/>
                      </a:lnTo>
                      <a:lnTo>
                        <a:pt x="180" y="154"/>
                      </a:lnTo>
                      <a:lnTo>
                        <a:pt x="234" y="115"/>
                      </a:lnTo>
                      <a:lnTo>
                        <a:pt x="292" y="79"/>
                      </a:lnTo>
                      <a:lnTo>
                        <a:pt x="358" y="48"/>
                      </a:lnTo>
                      <a:lnTo>
                        <a:pt x="429" y="23"/>
                      </a:lnTo>
                      <a:lnTo>
                        <a:pt x="506" y="7"/>
                      </a:lnTo>
                      <a:lnTo>
                        <a:pt x="589" y="0"/>
                      </a:lnTo>
                      <a:lnTo>
                        <a:pt x="677" y="7"/>
                      </a:lnTo>
                      <a:lnTo>
                        <a:pt x="769" y="28"/>
                      </a:lnTo>
                      <a:lnTo>
                        <a:pt x="867" y="65"/>
                      </a:lnTo>
                      <a:lnTo>
                        <a:pt x="873" y="67"/>
                      </a:lnTo>
                      <a:lnTo>
                        <a:pt x="887" y="74"/>
                      </a:lnTo>
                      <a:lnTo>
                        <a:pt x="909" y="88"/>
                      </a:lnTo>
                      <a:lnTo>
                        <a:pt x="940" y="107"/>
                      </a:lnTo>
                      <a:lnTo>
                        <a:pt x="975" y="130"/>
                      </a:lnTo>
                      <a:lnTo>
                        <a:pt x="1012" y="160"/>
                      </a:lnTo>
                      <a:lnTo>
                        <a:pt x="1054" y="195"/>
                      </a:lnTo>
                      <a:lnTo>
                        <a:pt x="1098" y="235"/>
                      </a:lnTo>
                      <a:lnTo>
                        <a:pt x="1141" y="283"/>
                      </a:lnTo>
                      <a:lnTo>
                        <a:pt x="1183" y="336"/>
                      </a:lnTo>
                      <a:lnTo>
                        <a:pt x="1221" y="394"/>
                      </a:lnTo>
                      <a:lnTo>
                        <a:pt x="1256" y="460"/>
                      </a:lnTo>
                      <a:lnTo>
                        <a:pt x="1286" y="533"/>
                      </a:lnTo>
                      <a:lnTo>
                        <a:pt x="1309" y="611"/>
                      </a:lnTo>
                      <a:lnTo>
                        <a:pt x="1323" y="696"/>
                      </a:lnTo>
                      <a:lnTo>
                        <a:pt x="1328" y="788"/>
                      </a:lnTo>
                      <a:lnTo>
                        <a:pt x="1327" y="784"/>
                      </a:lnTo>
                      <a:lnTo>
                        <a:pt x="1323" y="774"/>
                      </a:lnTo>
                      <a:lnTo>
                        <a:pt x="1316" y="759"/>
                      </a:lnTo>
                      <a:lnTo>
                        <a:pt x="1307" y="737"/>
                      </a:lnTo>
                      <a:lnTo>
                        <a:pt x="1295" y="710"/>
                      </a:lnTo>
                      <a:lnTo>
                        <a:pt x="1279" y="679"/>
                      </a:lnTo>
                      <a:lnTo>
                        <a:pt x="1263" y="644"/>
                      </a:lnTo>
                      <a:lnTo>
                        <a:pt x="1243" y="607"/>
                      </a:lnTo>
                      <a:lnTo>
                        <a:pt x="1221" y="568"/>
                      </a:lnTo>
                      <a:lnTo>
                        <a:pt x="1196" y="526"/>
                      </a:lnTo>
                      <a:lnTo>
                        <a:pt x="1168" y="482"/>
                      </a:lnTo>
                      <a:lnTo>
                        <a:pt x="1137" y="438"/>
                      </a:lnTo>
                      <a:lnTo>
                        <a:pt x="1103" y="394"/>
                      </a:lnTo>
                      <a:lnTo>
                        <a:pt x="1068" y="351"/>
                      </a:lnTo>
                      <a:lnTo>
                        <a:pt x="1031" y="309"/>
                      </a:lnTo>
                      <a:lnTo>
                        <a:pt x="990" y="269"/>
                      </a:lnTo>
                      <a:lnTo>
                        <a:pt x="947" y="231"/>
                      </a:lnTo>
                      <a:lnTo>
                        <a:pt x="901" y="195"/>
                      </a:lnTo>
                      <a:lnTo>
                        <a:pt x="852" y="164"/>
                      </a:lnTo>
                      <a:lnTo>
                        <a:pt x="801" y="136"/>
                      </a:lnTo>
                      <a:lnTo>
                        <a:pt x="748" y="114"/>
                      </a:lnTo>
                      <a:lnTo>
                        <a:pt x="692" y="95"/>
                      </a:lnTo>
                      <a:lnTo>
                        <a:pt x="633" y="84"/>
                      </a:lnTo>
                      <a:lnTo>
                        <a:pt x="573" y="79"/>
                      </a:lnTo>
                      <a:lnTo>
                        <a:pt x="510" y="81"/>
                      </a:lnTo>
                      <a:lnTo>
                        <a:pt x="445" y="91"/>
                      </a:lnTo>
                      <a:lnTo>
                        <a:pt x="376" y="109"/>
                      </a:lnTo>
                      <a:lnTo>
                        <a:pt x="306" y="137"/>
                      </a:lnTo>
                      <a:lnTo>
                        <a:pt x="234" y="174"/>
                      </a:lnTo>
                      <a:lnTo>
                        <a:pt x="158" y="220"/>
                      </a:lnTo>
                      <a:lnTo>
                        <a:pt x="80" y="278"/>
                      </a:lnTo>
                      <a:lnTo>
                        <a:pt x="0" y="34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6" name="Freeform 13"/>
                <p:cNvSpPr>
                  <a:spLocks/>
                </p:cNvSpPr>
                <p:nvPr/>
              </p:nvSpPr>
              <p:spPr bwMode="auto">
                <a:xfrm>
                  <a:off x="2377" y="1203"/>
                  <a:ext cx="120" cy="55"/>
                </a:xfrm>
                <a:custGeom>
                  <a:avLst/>
                  <a:gdLst>
                    <a:gd name="T0" fmla="*/ 13 w 360"/>
                    <a:gd name="T1" fmla="*/ 0 h 165"/>
                    <a:gd name="T2" fmla="*/ 13 w 360"/>
                    <a:gd name="T3" fmla="*/ 0 h 165"/>
                    <a:gd name="T4" fmla="*/ 13 w 360"/>
                    <a:gd name="T5" fmla="*/ 0 h 165"/>
                    <a:gd name="T6" fmla="*/ 13 w 360"/>
                    <a:gd name="T7" fmla="*/ 1 h 165"/>
                    <a:gd name="T8" fmla="*/ 12 w 360"/>
                    <a:gd name="T9" fmla="*/ 1 h 165"/>
                    <a:gd name="T10" fmla="*/ 12 w 360"/>
                    <a:gd name="T11" fmla="*/ 2 h 165"/>
                    <a:gd name="T12" fmla="*/ 11 w 360"/>
                    <a:gd name="T13" fmla="*/ 2 h 165"/>
                    <a:gd name="T14" fmla="*/ 10 w 360"/>
                    <a:gd name="T15" fmla="*/ 3 h 165"/>
                    <a:gd name="T16" fmla="*/ 9 w 360"/>
                    <a:gd name="T17" fmla="*/ 3 h 165"/>
                    <a:gd name="T18" fmla="*/ 8 w 360"/>
                    <a:gd name="T19" fmla="*/ 3 h 165"/>
                    <a:gd name="T20" fmla="*/ 7 w 360"/>
                    <a:gd name="T21" fmla="*/ 4 h 165"/>
                    <a:gd name="T22" fmla="*/ 6 w 360"/>
                    <a:gd name="T23" fmla="*/ 4 h 165"/>
                    <a:gd name="T24" fmla="*/ 5 w 360"/>
                    <a:gd name="T25" fmla="*/ 4 h 165"/>
                    <a:gd name="T26" fmla="*/ 4 w 360"/>
                    <a:gd name="T27" fmla="*/ 3 h 165"/>
                    <a:gd name="T28" fmla="*/ 3 w 360"/>
                    <a:gd name="T29" fmla="*/ 3 h 165"/>
                    <a:gd name="T30" fmla="*/ 1 w 360"/>
                    <a:gd name="T31" fmla="*/ 2 h 165"/>
                    <a:gd name="T32" fmla="*/ 0 w 360"/>
                    <a:gd name="T33" fmla="*/ 1 h 165"/>
                    <a:gd name="T34" fmla="*/ 0 w 360"/>
                    <a:gd name="T35" fmla="*/ 1 h 165"/>
                    <a:gd name="T36" fmla="*/ 0 w 360"/>
                    <a:gd name="T37" fmla="*/ 1 h 165"/>
                    <a:gd name="T38" fmla="*/ 1 w 360"/>
                    <a:gd name="T39" fmla="*/ 2 h 165"/>
                    <a:gd name="T40" fmla="*/ 1 w 360"/>
                    <a:gd name="T41" fmla="*/ 3 h 165"/>
                    <a:gd name="T42" fmla="*/ 2 w 360"/>
                    <a:gd name="T43" fmla="*/ 3 h 165"/>
                    <a:gd name="T44" fmla="*/ 2 w 360"/>
                    <a:gd name="T45" fmla="*/ 4 h 165"/>
                    <a:gd name="T46" fmla="*/ 3 w 360"/>
                    <a:gd name="T47" fmla="*/ 5 h 165"/>
                    <a:gd name="T48" fmla="*/ 4 w 360"/>
                    <a:gd name="T49" fmla="*/ 5 h 165"/>
                    <a:gd name="T50" fmla="*/ 5 w 360"/>
                    <a:gd name="T51" fmla="*/ 6 h 165"/>
                    <a:gd name="T52" fmla="*/ 6 w 360"/>
                    <a:gd name="T53" fmla="*/ 6 h 165"/>
                    <a:gd name="T54" fmla="*/ 7 w 360"/>
                    <a:gd name="T55" fmla="*/ 6 h 165"/>
                    <a:gd name="T56" fmla="*/ 8 w 360"/>
                    <a:gd name="T57" fmla="*/ 6 h 165"/>
                    <a:gd name="T58" fmla="*/ 9 w 360"/>
                    <a:gd name="T59" fmla="*/ 5 h 165"/>
                    <a:gd name="T60" fmla="*/ 11 w 360"/>
                    <a:gd name="T61" fmla="*/ 4 h 165"/>
                    <a:gd name="T62" fmla="*/ 12 w 360"/>
                    <a:gd name="T63" fmla="*/ 2 h 165"/>
                    <a:gd name="T64" fmla="*/ 13 w 360"/>
                    <a:gd name="T65" fmla="*/ 0 h 165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360"/>
                    <a:gd name="T100" fmla="*/ 0 h 165"/>
                    <a:gd name="T101" fmla="*/ 360 w 360"/>
                    <a:gd name="T102" fmla="*/ 165 h 165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360" h="165">
                      <a:moveTo>
                        <a:pt x="360" y="0"/>
                      </a:moveTo>
                      <a:lnTo>
                        <a:pt x="358" y="3"/>
                      </a:lnTo>
                      <a:lnTo>
                        <a:pt x="351" y="8"/>
                      </a:lnTo>
                      <a:lnTo>
                        <a:pt x="343" y="18"/>
                      </a:lnTo>
                      <a:lnTo>
                        <a:pt x="329" y="31"/>
                      </a:lnTo>
                      <a:lnTo>
                        <a:pt x="314" y="43"/>
                      </a:lnTo>
                      <a:lnTo>
                        <a:pt x="294" y="57"/>
                      </a:lnTo>
                      <a:lnTo>
                        <a:pt x="273" y="71"/>
                      </a:lnTo>
                      <a:lnTo>
                        <a:pt x="249" y="84"/>
                      </a:lnTo>
                      <a:lnTo>
                        <a:pt x="223" y="94"/>
                      </a:lnTo>
                      <a:lnTo>
                        <a:pt x="195" y="100"/>
                      </a:lnTo>
                      <a:lnTo>
                        <a:pt x="165" y="103"/>
                      </a:lnTo>
                      <a:lnTo>
                        <a:pt x="133" y="102"/>
                      </a:lnTo>
                      <a:lnTo>
                        <a:pt x="101" y="94"/>
                      </a:lnTo>
                      <a:lnTo>
                        <a:pt x="69" y="80"/>
                      </a:lnTo>
                      <a:lnTo>
                        <a:pt x="34" y="57"/>
                      </a:lnTo>
                      <a:lnTo>
                        <a:pt x="0" y="26"/>
                      </a:lnTo>
                      <a:lnTo>
                        <a:pt x="2" y="31"/>
                      </a:lnTo>
                      <a:lnTo>
                        <a:pt x="7" y="40"/>
                      </a:lnTo>
                      <a:lnTo>
                        <a:pt x="16" y="54"/>
                      </a:lnTo>
                      <a:lnTo>
                        <a:pt x="27" y="73"/>
                      </a:lnTo>
                      <a:lnTo>
                        <a:pt x="41" y="92"/>
                      </a:lnTo>
                      <a:lnTo>
                        <a:pt x="59" y="112"/>
                      </a:lnTo>
                      <a:lnTo>
                        <a:pt x="79" y="131"/>
                      </a:lnTo>
                      <a:lnTo>
                        <a:pt x="101" y="147"/>
                      </a:lnTo>
                      <a:lnTo>
                        <a:pt x="126" y="159"/>
                      </a:lnTo>
                      <a:lnTo>
                        <a:pt x="153" y="165"/>
                      </a:lnTo>
                      <a:lnTo>
                        <a:pt x="182" y="163"/>
                      </a:lnTo>
                      <a:lnTo>
                        <a:pt x="214" y="155"/>
                      </a:lnTo>
                      <a:lnTo>
                        <a:pt x="248" y="134"/>
                      </a:lnTo>
                      <a:lnTo>
                        <a:pt x="284" y="103"/>
                      </a:lnTo>
                      <a:lnTo>
                        <a:pt x="321" y="59"/>
                      </a:lnTo>
                      <a:lnTo>
                        <a:pt x="36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7" name="Freeform 14"/>
                <p:cNvSpPr>
                  <a:spLocks/>
                </p:cNvSpPr>
                <p:nvPr/>
              </p:nvSpPr>
              <p:spPr bwMode="auto">
                <a:xfrm>
                  <a:off x="2340" y="1299"/>
                  <a:ext cx="135" cy="57"/>
                </a:xfrm>
                <a:custGeom>
                  <a:avLst/>
                  <a:gdLst>
                    <a:gd name="T0" fmla="*/ 0 w 405"/>
                    <a:gd name="T1" fmla="*/ 2 h 172"/>
                    <a:gd name="T2" fmla="*/ 0 w 405"/>
                    <a:gd name="T3" fmla="*/ 2 h 172"/>
                    <a:gd name="T4" fmla="*/ 0 w 405"/>
                    <a:gd name="T5" fmla="*/ 1 h 172"/>
                    <a:gd name="T6" fmla="*/ 1 w 405"/>
                    <a:gd name="T7" fmla="*/ 1 h 172"/>
                    <a:gd name="T8" fmla="*/ 2 w 405"/>
                    <a:gd name="T9" fmla="*/ 1 h 172"/>
                    <a:gd name="T10" fmla="*/ 3 w 405"/>
                    <a:gd name="T11" fmla="*/ 1 h 172"/>
                    <a:gd name="T12" fmla="*/ 4 w 405"/>
                    <a:gd name="T13" fmla="*/ 0 h 172"/>
                    <a:gd name="T14" fmla="*/ 5 w 405"/>
                    <a:gd name="T15" fmla="*/ 0 h 172"/>
                    <a:gd name="T16" fmla="*/ 6 w 405"/>
                    <a:gd name="T17" fmla="*/ 0 h 172"/>
                    <a:gd name="T18" fmla="*/ 7 w 405"/>
                    <a:gd name="T19" fmla="*/ 0 h 172"/>
                    <a:gd name="T20" fmla="*/ 8 w 405"/>
                    <a:gd name="T21" fmla="*/ 0 h 172"/>
                    <a:gd name="T22" fmla="*/ 10 w 405"/>
                    <a:gd name="T23" fmla="*/ 1 h 172"/>
                    <a:gd name="T24" fmla="*/ 11 w 405"/>
                    <a:gd name="T25" fmla="*/ 1 h 172"/>
                    <a:gd name="T26" fmla="*/ 12 w 405"/>
                    <a:gd name="T27" fmla="*/ 2 h 172"/>
                    <a:gd name="T28" fmla="*/ 13 w 405"/>
                    <a:gd name="T29" fmla="*/ 3 h 172"/>
                    <a:gd name="T30" fmla="*/ 14 w 405"/>
                    <a:gd name="T31" fmla="*/ 5 h 172"/>
                    <a:gd name="T32" fmla="*/ 15 w 405"/>
                    <a:gd name="T33" fmla="*/ 6 h 172"/>
                    <a:gd name="T34" fmla="*/ 15 w 405"/>
                    <a:gd name="T35" fmla="*/ 6 h 172"/>
                    <a:gd name="T36" fmla="*/ 15 w 405"/>
                    <a:gd name="T37" fmla="*/ 6 h 172"/>
                    <a:gd name="T38" fmla="*/ 14 w 405"/>
                    <a:gd name="T39" fmla="*/ 6 h 172"/>
                    <a:gd name="T40" fmla="*/ 14 w 405"/>
                    <a:gd name="T41" fmla="*/ 5 h 172"/>
                    <a:gd name="T42" fmla="*/ 13 w 405"/>
                    <a:gd name="T43" fmla="*/ 5 h 172"/>
                    <a:gd name="T44" fmla="*/ 13 w 405"/>
                    <a:gd name="T45" fmla="*/ 4 h 172"/>
                    <a:gd name="T46" fmla="*/ 12 w 405"/>
                    <a:gd name="T47" fmla="*/ 4 h 172"/>
                    <a:gd name="T48" fmla="*/ 11 w 405"/>
                    <a:gd name="T49" fmla="*/ 3 h 172"/>
                    <a:gd name="T50" fmla="*/ 10 w 405"/>
                    <a:gd name="T51" fmla="*/ 3 h 172"/>
                    <a:gd name="T52" fmla="*/ 9 w 405"/>
                    <a:gd name="T53" fmla="*/ 2 h 172"/>
                    <a:gd name="T54" fmla="*/ 8 w 405"/>
                    <a:gd name="T55" fmla="*/ 2 h 172"/>
                    <a:gd name="T56" fmla="*/ 6 w 405"/>
                    <a:gd name="T57" fmla="*/ 1 h 172"/>
                    <a:gd name="T58" fmla="*/ 5 w 405"/>
                    <a:gd name="T59" fmla="*/ 1 h 172"/>
                    <a:gd name="T60" fmla="*/ 3 w 405"/>
                    <a:gd name="T61" fmla="*/ 1 h 172"/>
                    <a:gd name="T62" fmla="*/ 2 w 405"/>
                    <a:gd name="T63" fmla="*/ 1 h 172"/>
                    <a:gd name="T64" fmla="*/ 0 w 405"/>
                    <a:gd name="T65" fmla="*/ 2 h 172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405"/>
                    <a:gd name="T100" fmla="*/ 0 h 172"/>
                    <a:gd name="T101" fmla="*/ 405 w 405"/>
                    <a:gd name="T102" fmla="*/ 172 h 172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405" h="172">
                      <a:moveTo>
                        <a:pt x="0" y="47"/>
                      </a:moveTo>
                      <a:lnTo>
                        <a:pt x="3" y="46"/>
                      </a:lnTo>
                      <a:lnTo>
                        <a:pt x="13" y="40"/>
                      </a:lnTo>
                      <a:lnTo>
                        <a:pt x="27" y="33"/>
                      </a:lnTo>
                      <a:lnTo>
                        <a:pt x="46" y="26"/>
                      </a:lnTo>
                      <a:lnTo>
                        <a:pt x="70" y="18"/>
                      </a:lnTo>
                      <a:lnTo>
                        <a:pt x="96" y="10"/>
                      </a:lnTo>
                      <a:lnTo>
                        <a:pt x="126" y="4"/>
                      </a:lnTo>
                      <a:lnTo>
                        <a:pt x="158" y="0"/>
                      </a:lnTo>
                      <a:lnTo>
                        <a:pt x="192" y="0"/>
                      </a:lnTo>
                      <a:lnTo>
                        <a:pt x="225" y="4"/>
                      </a:lnTo>
                      <a:lnTo>
                        <a:pt x="259" y="14"/>
                      </a:lnTo>
                      <a:lnTo>
                        <a:pt x="292" y="29"/>
                      </a:lnTo>
                      <a:lnTo>
                        <a:pt x="324" y="53"/>
                      </a:lnTo>
                      <a:lnTo>
                        <a:pt x="354" y="82"/>
                      </a:lnTo>
                      <a:lnTo>
                        <a:pt x="382" y="123"/>
                      </a:lnTo>
                      <a:lnTo>
                        <a:pt x="405" y="172"/>
                      </a:lnTo>
                      <a:lnTo>
                        <a:pt x="404" y="169"/>
                      </a:lnTo>
                      <a:lnTo>
                        <a:pt x="398" y="163"/>
                      </a:lnTo>
                      <a:lnTo>
                        <a:pt x="389" y="155"/>
                      </a:lnTo>
                      <a:lnTo>
                        <a:pt x="376" y="142"/>
                      </a:lnTo>
                      <a:lnTo>
                        <a:pt x="361" y="128"/>
                      </a:lnTo>
                      <a:lnTo>
                        <a:pt x="343" y="114"/>
                      </a:lnTo>
                      <a:lnTo>
                        <a:pt x="320" y="99"/>
                      </a:lnTo>
                      <a:lnTo>
                        <a:pt x="295" y="84"/>
                      </a:lnTo>
                      <a:lnTo>
                        <a:pt x="267" y="68"/>
                      </a:lnTo>
                      <a:lnTo>
                        <a:pt x="236" y="56"/>
                      </a:lnTo>
                      <a:lnTo>
                        <a:pt x="203" y="44"/>
                      </a:lnTo>
                      <a:lnTo>
                        <a:pt x="168" y="37"/>
                      </a:lnTo>
                      <a:lnTo>
                        <a:pt x="129" y="33"/>
                      </a:lnTo>
                      <a:lnTo>
                        <a:pt x="88" y="32"/>
                      </a:lnTo>
                      <a:lnTo>
                        <a:pt x="45" y="37"/>
                      </a:lnTo>
                      <a:lnTo>
                        <a:pt x="0" y="4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8" name="Freeform 15"/>
                <p:cNvSpPr>
                  <a:spLocks/>
                </p:cNvSpPr>
                <p:nvPr/>
              </p:nvSpPr>
              <p:spPr bwMode="auto">
                <a:xfrm>
                  <a:off x="2485" y="1411"/>
                  <a:ext cx="419" cy="197"/>
                </a:xfrm>
                <a:custGeom>
                  <a:avLst/>
                  <a:gdLst>
                    <a:gd name="T0" fmla="*/ 0 w 1257"/>
                    <a:gd name="T1" fmla="*/ 0 h 590"/>
                    <a:gd name="T2" fmla="*/ 1 w 1257"/>
                    <a:gd name="T3" fmla="*/ 2 h 590"/>
                    <a:gd name="T4" fmla="*/ 2 w 1257"/>
                    <a:gd name="T5" fmla="*/ 5 h 590"/>
                    <a:gd name="T6" fmla="*/ 3 w 1257"/>
                    <a:gd name="T7" fmla="*/ 10 h 590"/>
                    <a:gd name="T8" fmla="*/ 6 w 1257"/>
                    <a:gd name="T9" fmla="*/ 14 h 590"/>
                    <a:gd name="T10" fmla="*/ 10 w 1257"/>
                    <a:gd name="T11" fmla="*/ 18 h 590"/>
                    <a:gd name="T12" fmla="*/ 15 w 1257"/>
                    <a:gd name="T13" fmla="*/ 21 h 590"/>
                    <a:gd name="T14" fmla="*/ 21 w 1257"/>
                    <a:gd name="T15" fmla="*/ 22 h 590"/>
                    <a:gd name="T16" fmla="*/ 25 w 1257"/>
                    <a:gd name="T17" fmla="*/ 22 h 590"/>
                    <a:gd name="T18" fmla="*/ 26 w 1257"/>
                    <a:gd name="T19" fmla="*/ 22 h 590"/>
                    <a:gd name="T20" fmla="*/ 28 w 1257"/>
                    <a:gd name="T21" fmla="*/ 22 h 590"/>
                    <a:gd name="T22" fmla="*/ 30 w 1257"/>
                    <a:gd name="T23" fmla="*/ 21 h 590"/>
                    <a:gd name="T24" fmla="*/ 33 w 1257"/>
                    <a:gd name="T25" fmla="*/ 20 h 590"/>
                    <a:gd name="T26" fmla="*/ 37 w 1257"/>
                    <a:gd name="T27" fmla="*/ 18 h 590"/>
                    <a:gd name="T28" fmla="*/ 41 w 1257"/>
                    <a:gd name="T29" fmla="*/ 15 h 590"/>
                    <a:gd name="T30" fmla="*/ 45 w 1257"/>
                    <a:gd name="T31" fmla="*/ 11 h 590"/>
                    <a:gd name="T32" fmla="*/ 46 w 1257"/>
                    <a:gd name="T33" fmla="*/ 9 h 590"/>
                    <a:gd name="T34" fmla="*/ 46 w 1257"/>
                    <a:gd name="T35" fmla="*/ 9 h 590"/>
                    <a:gd name="T36" fmla="*/ 44 w 1257"/>
                    <a:gd name="T37" fmla="*/ 10 h 590"/>
                    <a:gd name="T38" fmla="*/ 42 w 1257"/>
                    <a:gd name="T39" fmla="*/ 11 h 590"/>
                    <a:gd name="T40" fmla="*/ 40 w 1257"/>
                    <a:gd name="T41" fmla="*/ 12 h 590"/>
                    <a:gd name="T42" fmla="*/ 36 w 1257"/>
                    <a:gd name="T43" fmla="*/ 14 h 590"/>
                    <a:gd name="T44" fmla="*/ 33 w 1257"/>
                    <a:gd name="T45" fmla="*/ 15 h 590"/>
                    <a:gd name="T46" fmla="*/ 29 w 1257"/>
                    <a:gd name="T47" fmla="*/ 16 h 590"/>
                    <a:gd name="T48" fmla="*/ 26 w 1257"/>
                    <a:gd name="T49" fmla="*/ 17 h 590"/>
                    <a:gd name="T50" fmla="*/ 22 w 1257"/>
                    <a:gd name="T51" fmla="*/ 17 h 590"/>
                    <a:gd name="T52" fmla="*/ 18 w 1257"/>
                    <a:gd name="T53" fmla="*/ 17 h 590"/>
                    <a:gd name="T54" fmla="*/ 14 w 1257"/>
                    <a:gd name="T55" fmla="*/ 16 h 590"/>
                    <a:gd name="T56" fmla="*/ 10 w 1257"/>
                    <a:gd name="T57" fmla="*/ 14 h 590"/>
                    <a:gd name="T58" fmla="*/ 7 w 1257"/>
                    <a:gd name="T59" fmla="*/ 11 h 590"/>
                    <a:gd name="T60" fmla="*/ 4 w 1257"/>
                    <a:gd name="T61" fmla="*/ 8 h 590"/>
                    <a:gd name="T62" fmla="*/ 1 w 1257"/>
                    <a:gd name="T63" fmla="*/ 3 h 590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1257"/>
                    <a:gd name="T97" fmla="*/ 0 h 590"/>
                    <a:gd name="T98" fmla="*/ 1257 w 1257"/>
                    <a:gd name="T99" fmla="*/ 590 h 590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1257" h="590">
                      <a:moveTo>
                        <a:pt x="0" y="0"/>
                      </a:moveTo>
                      <a:lnTo>
                        <a:pt x="2" y="7"/>
                      </a:lnTo>
                      <a:lnTo>
                        <a:pt x="6" y="28"/>
                      </a:lnTo>
                      <a:lnTo>
                        <a:pt x="14" y="60"/>
                      </a:lnTo>
                      <a:lnTo>
                        <a:pt x="27" y="100"/>
                      </a:lnTo>
                      <a:lnTo>
                        <a:pt x="44" y="148"/>
                      </a:lnTo>
                      <a:lnTo>
                        <a:pt x="65" y="202"/>
                      </a:lnTo>
                      <a:lnTo>
                        <a:pt x="91" y="258"/>
                      </a:lnTo>
                      <a:lnTo>
                        <a:pt x="125" y="317"/>
                      </a:lnTo>
                      <a:lnTo>
                        <a:pt x="164" y="374"/>
                      </a:lnTo>
                      <a:lnTo>
                        <a:pt x="211" y="429"/>
                      </a:lnTo>
                      <a:lnTo>
                        <a:pt x="265" y="478"/>
                      </a:lnTo>
                      <a:lnTo>
                        <a:pt x="326" y="521"/>
                      </a:lnTo>
                      <a:lnTo>
                        <a:pt x="396" y="555"/>
                      </a:lnTo>
                      <a:lnTo>
                        <a:pt x="476" y="578"/>
                      </a:lnTo>
                      <a:lnTo>
                        <a:pt x="564" y="590"/>
                      </a:lnTo>
                      <a:lnTo>
                        <a:pt x="662" y="585"/>
                      </a:lnTo>
                      <a:lnTo>
                        <a:pt x="666" y="585"/>
                      </a:lnTo>
                      <a:lnTo>
                        <a:pt x="676" y="585"/>
                      </a:lnTo>
                      <a:lnTo>
                        <a:pt x="694" y="585"/>
                      </a:lnTo>
                      <a:lnTo>
                        <a:pt x="716" y="584"/>
                      </a:lnTo>
                      <a:lnTo>
                        <a:pt x="744" y="580"/>
                      </a:lnTo>
                      <a:lnTo>
                        <a:pt x="778" y="574"/>
                      </a:lnTo>
                      <a:lnTo>
                        <a:pt x="815" y="564"/>
                      </a:lnTo>
                      <a:lnTo>
                        <a:pt x="857" y="550"/>
                      </a:lnTo>
                      <a:lnTo>
                        <a:pt x="901" y="534"/>
                      </a:lnTo>
                      <a:lnTo>
                        <a:pt x="948" y="511"/>
                      </a:lnTo>
                      <a:lnTo>
                        <a:pt x="997" y="482"/>
                      </a:lnTo>
                      <a:lnTo>
                        <a:pt x="1049" y="447"/>
                      </a:lnTo>
                      <a:lnTo>
                        <a:pt x="1101" y="405"/>
                      </a:lnTo>
                      <a:lnTo>
                        <a:pt x="1152" y="356"/>
                      </a:lnTo>
                      <a:lnTo>
                        <a:pt x="1205" y="299"/>
                      </a:lnTo>
                      <a:lnTo>
                        <a:pt x="1257" y="232"/>
                      </a:lnTo>
                      <a:lnTo>
                        <a:pt x="1254" y="233"/>
                      </a:lnTo>
                      <a:lnTo>
                        <a:pt x="1246" y="239"/>
                      </a:lnTo>
                      <a:lnTo>
                        <a:pt x="1233" y="247"/>
                      </a:lnTo>
                      <a:lnTo>
                        <a:pt x="1215" y="257"/>
                      </a:lnTo>
                      <a:lnTo>
                        <a:pt x="1194" y="271"/>
                      </a:lnTo>
                      <a:lnTo>
                        <a:pt x="1168" y="285"/>
                      </a:lnTo>
                      <a:lnTo>
                        <a:pt x="1137" y="300"/>
                      </a:lnTo>
                      <a:lnTo>
                        <a:pt x="1103" y="318"/>
                      </a:lnTo>
                      <a:lnTo>
                        <a:pt x="1067" y="335"/>
                      </a:lnTo>
                      <a:lnTo>
                        <a:pt x="1028" y="353"/>
                      </a:lnTo>
                      <a:lnTo>
                        <a:pt x="985" y="370"/>
                      </a:lnTo>
                      <a:lnTo>
                        <a:pt x="940" y="387"/>
                      </a:lnTo>
                      <a:lnTo>
                        <a:pt x="894" y="404"/>
                      </a:lnTo>
                      <a:lnTo>
                        <a:pt x="845" y="418"/>
                      </a:lnTo>
                      <a:lnTo>
                        <a:pt x="794" y="432"/>
                      </a:lnTo>
                      <a:lnTo>
                        <a:pt x="744" y="441"/>
                      </a:lnTo>
                      <a:lnTo>
                        <a:pt x="691" y="450"/>
                      </a:lnTo>
                      <a:lnTo>
                        <a:pt x="639" y="455"/>
                      </a:lnTo>
                      <a:lnTo>
                        <a:pt x="586" y="457"/>
                      </a:lnTo>
                      <a:lnTo>
                        <a:pt x="533" y="455"/>
                      </a:lnTo>
                      <a:lnTo>
                        <a:pt x="480" y="450"/>
                      </a:lnTo>
                      <a:lnTo>
                        <a:pt x="428" y="439"/>
                      </a:lnTo>
                      <a:lnTo>
                        <a:pt x="376" y="423"/>
                      </a:lnTo>
                      <a:lnTo>
                        <a:pt x="326" y="402"/>
                      </a:lnTo>
                      <a:lnTo>
                        <a:pt x="277" y="376"/>
                      </a:lnTo>
                      <a:lnTo>
                        <a:pt x="230" y="344"/>
                      </a:lnTo>
                      <a:lnTo>
                        <a:pt x="185" y="304"/>
                      </a:lnTo>
                      <a:lnTo>
                        <a:pt x="143" y="260"/>
                      </a:lnTo>
                      <a:lnTo>
                        <a:pt x="102" y="207"/>
                      </a:lnTo>
                      <a:lnTo>
                        <a:pt x="65" y="145"/>
                      </a:lnTo>
                      <a:lnTo>
                        <a:pt x="31" y="7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9" name="Freeform 16"/>
                <p:cNvSpPr>
                  <a:spLocks/>
                </p:cNvSpPr>
                <p:nvPr/>
              </p:nvSpPr>
              <p:spPr bwMode="auto">
                <a:xfrm>
                  <a:off x="2920" y="1305"/>
                  <a:ext cx="78" cy="152"/>
                </a:xfrm>
                <a:custGeom>
                  <a:avLst/>
                  <a:gdLst>
                    <a:gd name="T0" fmla="*/ 6 w 232"/>
                    <a:gd name="T1" fmla="*/ 0 h 458"/>
                    <a:gd name="T2" fmla="*/ 6 w 232"/>
                    <a:gd name="T3" fmla="*/ 0 h 458"/>
                    <a:gd name="T4" fmla="*/ 6 w 232"/>
                    <a:gd name="T5" fmla="*/ 2 h 458"/>
                    <a:gd name="T6" fmla="*/ 6 w 232"/>
                    <a:gd name="T7" fmla="*/ 4 h 458"/>
                    <a:gd name="T8" fmla="*/ 6 w 232"/>
                    <a:gd name="T9" fmla="*/ 6 h 458"/>
                    <a:gd name="T10" fmla="*/ 5 w 232"/>
                    <a:gd name="T11" fmla="*/ 9 h 458"/>
                    <a:gd name="T12" fmla="*/ 4 w 232"/>
                    <a:gd name="T13" fmla="*/ 11 h 458"/>
                    <a:gd name="T14" fmla="*/ 3 w 232"/>
                    <a:gd name="T15" fmla="*/ 14 h 458"/>
                    <a:gd name="T16" fmla="*/ 0 w 232"/>
                    <a:gd name="T17" fmla="*/ 17 h 458"/>
                    <a:gd name="T18" fmla="*/ 0 w 232"/>
                    <a:gd name="T19" fmla="*/ 17 h 458"/>
                    <a:gd name="T20" fmla="*/ 1 w 232"/>
                    <a:gd name="T21" fmla="*/ 17 h 458"/>
                    <a:gd name="T22" fmla="*/ 1 w 232"/>
                    <a:gd name="T23" fmla="*/ 16 h 458"/>
                    <a:gd name="T24" fmla="*/ 2 w 232"/>
                    <a:gd name="T25" fmla="*/ 16 h 458"/>
                    <a:gd name="T26" fmla="*/ 3 w 232"/>
                    <a:gd name="T27" fmla="*/ 15 h 458"/>
                    <a:gd name="T28" fmla="*/ 4 w 232"/>
                    <a:gd name="T29" fmla="*/ 15 h 458"/>
                    <a:gd name="T30" fmla="*/ 5 w 232"/>
                    <a:gd name="T31" fmla="*/ 14 h 458"/>
                    <a:gd name="T32" fmla="*/ 6 w 232"/>
                    <a:gd name="T33" fmla="*/ 13 h 458"/>
                    <a:gd name="T34" fmla="*/ 7 w 232"/>
                    <a:gd name="T35" fmla="*/ 12 h 458"/>
                    <a:gd name="T36" fmla="*/ 8 w 232"/>
                    <a:gd name="T37" fmla="*/ 11 h 458"/>
                    <a:gd name="T38" fmla="*/ 9 w 232"/>
                    <a:gd name="T39" fmla="*/ 9 h 458"/>
                    <a:gd name="T40" fmla="*/ 9 w 232"/>
                    <a:gd name="T41" fmla="*/ 8 h 458"/>
                    <a:gd name="T42" fmla="*/ 9 w 232"/>
                    <a:gd name="T43" fmla="*/ 6 h 458"/>
                    <a:gd name="T44" fmla="*/ 8 w 232"/>
                    <a:gd name="T45" fmla="*/ 4 h 458"/>
                    <a:gd name="T46" fmla="*/ 7 w 232"/>
                    <a:gd name="T47" fmla="*/ 2 h 458"/>
                    <a:gd name="T48" fmla="*/ 6 w 232"/>
                    <a:gd name="T49" fmla="*/ 0 h 458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232"/>
                    <a:gd name="T76" fmla="*/ 0 h 458"/>
                    <a:gd name="T77" fmla="*/ 232 w 232"/>
                    <a:gd name="T78" fmla="*/ 458 h 458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232" h="458">
                      <a:moveTo>
                        <a:pt x="154" y="0"/>
                      </a:moveTo>
                      <a:lnTo>
                        <a:pt x="156" y="12"/>
                      </a:lnTo>
                      <a:lnTo>
                        <a:pt x="161" y="46"/>
                      </a:lnTo>
                      <a:lnTo>
                        <a:pt x="162" y="96"/>
                      </a:lnTo>
                      <a:lnTo>
                        <a:pt x="158" y="161"/>
                      </a:lnTo>
                      <a:lnTo>
                        <a:pt x="144" y="233"/>
                      </a:lnTo>
                      <a:lnTo>
                        <a:pt x="116" y="309"/>
                      </a:lnTo>
                      <a:lnTo>
                        <a:pt x="68" y="386"/>
                      </a:lnTo>
                      <a:lnTo>
                        <a:pt x="0" y="458"/>
                      </a:lnTo>
                      <a:lnTo>
                        <a:pt x="4" y="457"/>
                      </a:lnTo>
                      <a:lnTo>
                        <a:pt x="17" y="453"/>
                      </a:lnTo>
                      <a:lnTo>
                        <a:pt x="35" y="444"/>
                      </a:lnTo>
                      <a:lnTo>
                        <a:pt x="58" y="433"/>
                      </a:lnTo>
                      <a:lnTo>
                        <a:pt x="84" y="418"/>
                      </a:lnTo>
                      <a:lnTo>
                        <a:pt x="112" y="400"/>
                      </a:lnTo>
                      <a:lnTo>
                        <a:pt x="141" y="377"/>
                      </a:lnTo>
                      <a:lnTo>
                        <a:pt x="168" y="352"/>
                      </a:lnTo>
                      <a:lnTo>
                        <a:pt x="191" y="323"/>
                      </a:lnTo>
                      <a:lnTo>
                        <a:pt x="211" y="289"/>
                      </a:lnTo>
                      <a:lnTo>
                        <a:pt x="225" y="251"/>
                      </a:lnTo>
                      <a:lnTo>
                        <a:pt x="232" y="209"/>
                      </a:lnTo>
                      <a:lnTo>
                        <a:pt x="229" y="165"/>
                      </a:lnTo>
                      <a:lnTo>
                        <a:pt x="216" y="114"/>
                      </a:lnTo>
                      <a:lnTo>
                        <a:pt x="191" y="59"/>
                      </a:lnTo>
                      <a:lnTo>
                        <a:pt x="15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0" name="Freeform 17"/>
                <p:cNvSpPr>
                  <a:spLocks/>
                </p:cNvSpPr>
                <p:nvPr/>
              </p:nvSpPr>
              <p:spPr bwMode="auto">
                <a:xfrm>
                  <a:off x="2522" y="1077"/>
                  <a:ext cx="321" cy="276"/>
                </a:xfrm>
                <a:custGeom>
                  <a:avLst/>
                  <a:gdLst>
                    <a:gd name="T0" fmla="*/ 21 w 964"/>
                    <a:gd name="T1" fmla="*/ 0 h 828"/>
                    <a:gd name="T2" fmla="*/ 19 w 964"/>
                    <a:gd name="T3" fmla="*/ 0 h 828"/>
                    <a:gd name="T4" fmla="*/ 16 w 964"/>
                    <a:gd name="T5" fmla="*/ 1 h 828"/>
                    <a:gd name="T6" fmla="*/ 12 w 964"/>
                    <a:gd name="T7" fmla="*/ 3 h 828"/>
                    <a:gd name="T8" fmla="*/ 8 w 964"/>
                    <a:gd name="T9" fmla="*/ 6 h 828"/>
                    <a:gd name="T10" fmla="*/ 5 w 964"/>
                    <a:gd name="T11" fmla="*/ 10 h 828"/>
                    <a:gd name="T12" fmla="*/ 2 w 964"/>
                    <a:gd name="T13" fmla="*/ 17 h 828"/>
                    <a:gd name="T14" fmla="*/ 0 w 964"/>
                    <a:gd name="T15" fmla="*/ 25 h 828"/>
                    <a:gd name="T16" fmla="*/ 0 w 964"/>
                    <a:gd name="T17" fmla="*/ 31 h 828"/>
                    <a:gd name="T18" fmla="*/ 0 w 964"/>
                    <a:gd name="T19" fmla="*/ 30 h 828"/>
                    <a:gd name="T20" fmla="*/ 1 w 964"/>
                    <a:gd name="T21" fmla="*/ 29 h 828"/>
                    <a:gd name="T22" fmla="*/ 1 w 964"/>
                    <a:gd name="T23" fmla="*/ 27 h 828"/>
                    <a:gd name="T24" fmla="*/ 2 w 964"/>
                    <a:gd name="T25" fmla="*/ 25 h 828"/>
                    <a:gd name="T26" fmla="*/ 3 w 964"/>
                    <a:gd name="T27" fmla="*/ 23 h 828"/>
                    <a:gd name="T28" fmla="*/ 4 w 964"/>
                    <a:gd name="T29" fmla="*/ 21 h 828"/>
                    <a:gd name="T30" fmla="*/ 6 w 964"/>
                    <a:gd name="T31" fmla="*/ 18 h 828"/>
                    <a:gd name="T32" fmla="*/ 8 w 964"/>
                    <a:gd name="T33" fmla="*/ 16 h 828"/>
                    <a:gd name="T34" fmla="*/ 10 w 964"/>
                    <a:gd name="T35" fmla="*/ 13 h 828"/>
                    <a:gd name="T36" fmla="*/ 13 w 964"/>
                    <a:gd name="T37" fmla="*/ 11 h 828"/>
                    <a:gd name="T38" fmla="*/ 16 w 964"/>
                    <a:gd name="T39" fmla="*/ 10 h 828"/>
                    <a:gd name="T40" fmla="*/ 20 w 964"/>
                    <a:gd name="T41" fmla="*/ 8 h 828"/>
                    <a:gd name="T42" fmla="*/ 24 w 964"/>
                    <a:gd name="T43" fmla="*/ 7 h 828"/>
                    <a:gd name="T44" fmla="*/ 28 w 964"/>
                    <a:gd name="T45" fmla="*/ 7 h 828"/>
                    <a:gd name="T46" fmla="*/ 33 w 964"/>
                    <a:gd name="T47" fmla="*/ 7 h 828"/>
                    <a:gd name="T48" fmla="*/ 36 w 964"/>
                    <a:gd name="T49" fmla="*/ 8 h 828"/>
                    <a:gd name="T50" fmla="*/ 35 w 964"/>
                    <a:gd name="T51" fmla="*/ 7 h 828"/>
                    <a:gd name="T52" fmla="*/ 34 w 964"/>
                    <a:gd name="T53" fmla="*/ 6 h 828"/>
                    <a:gd name="T54" fmla="*/ 33 w 964"/>
                    <a:gd name="T55" fmla="*/ 5 h 828"/>
                    <a:gd name="T56" fmla="*/ 32 w 964"/>
                    <a:gd name="T57" fmla="*/ 3 h 828"/>
                    <a:gd name="T58" fmla="*/ 29 w 964"/>
                    <a:gd name="T59" fmla="*/ 2 h 828"/>
                    <a:gd name="T60" fmla="*/ 27 w 964"/>
                    <a:gd name="T61" fmla="*/ 1 h 828"/>
                    <a:gd name="T62" fmla="*/ 23 w 964"/>
                    <a:gd name="T63" fmla="*/ 0 h 828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964"/>
                    <a:gd name="T97" fmla="*/ 0 h 828"/>
                    <a:gd name="T98" fmla="*/ 964 w 964"/>
                    <a:gd name="T99" fmla="*/ 828 h 828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964" h="828">
                      <a:moveTo>
                        <a:pt x="579" y="0"/>
                      </a:moveTo>
                      <a:lnTo>
                        <a:pt x="572" y="0"/>
                      </a:lnTo>
                      <a:lnTo>
                        <a:pt x="554" y="2"/>
                      </a:lnTo>
                      <a:lnTo>
                        <a:pt x="525" y="7"/>
                      </a:lnTo>
                      <a:lnTo>
                        <a:pt x="485" y="16"/>
                      </a:lnTo>
                      <a:lnTo>
                        <a:pt x="441" y="30"/>
                      </a:lnTo>
                      <a:lnTo>
                        <a:pt x="390" y="50"/>
                      </a:lnTo>
                      <a:lnTo>
                        <a:pt x="337" y="76"/>
                      </a:lnTo>
                      <a:lnTo>
                        <a:pt x="283" y="113"/>
                      </a:lnTo>
                      <a:lnTo>
                        <a:pt x="228" y="158"/>
                      </a:lnTo>
                      <a:lnTo>
                        <a:pt x="175" y="213"/>
                      </a:lnTo>
                      <a:lnTo>
                        <a:pt x="126" y="280"/>
                      </a:lnTo>
                      <a:lnTo>
                        <a:pt x="83" y="360"/>
                      </a:lnTo>
                      <a:lnTo>
                        <a:pt x="46" y="454"/>
                      </a:lnTo>
                      <a:lnTo>
                        <a:pt x="20" y="561"/>
                      </a:lnTo>
                      <a:lnTo>
                        <a:pt x="3" y="687"/>
                      </a:lnTo>
                      <a:lnTo>
                        <a:pt x="0" y="828"/>
                      </a:lnTo>
                      <a:lnTo>
                        <a:pt x="0" y="825"/>
                      </a:lnTo>
                      <a:lnTo>
                        <a:pt x="3" y="820"/>
                      </a:lnTo>
                      <a:lnTo>
                        <a:pt x="6" y="809"/>
                      </a:lnTo>
                      <a:lnTo>
                        <a:pt x="9" y="795"/>
                      </a:lnTo>
                      <a:lnTo>
                        <a:pt x="14" y="778"/>
                      </a:lnTo>
                      <a:lnTo>
                        <a:pt x="21" y="757"/>
                      </a:lnTo>
                      <a:lnTo>
                        <a:pt x="30" y="735"/>
                      </a:lnTo>
                      <a:lnTo>
                        <a:pt x="39" y="709"/>
                      </a:lnTo>
                      <a:lnTo>
                        <a:pt x="51" y="681"/>
                      </a:lnTo>
                      <a:lnTo>
                        <a:pt x="65" y="652"/>
                      </a:lnTo>
                      <a:lnTo>
                        <a:pt x="80" y="623"/>
                      </a:lnTo>
                      <a:lnTo>
                        <a:pt x="97" y="591"/>
                      </a:lnTo>
                      <a:lnTo>
                        <a:pt x="115" y="559"/>
                      </a:lnTo>
                      <a:lnTo>
                        <a:pt x="136" y="525"/>
                      </a:lnTo>
                      <a:lnTo>
                        <a:pt x="160" y="493"/>
                      </a:lnTo>
                      <a:lnTo>
                        <a:pt x="185" y="459"/>
                      </a:lnTo>
                      <a:lnTo>
                        <a:pt x="213" y="427"/>
                      </a:lnTo>
                      <a:lnTo>
                        <a:pt x="244" y="395"/>
                      </a:lnTo>
                      <a:lnTo>
                        <a:pt x="276" y="364"/>
                      </a:lnTo>
                      <a:lnTo>
                        <a:pt x="311" y="336"/>
                      </a:lnTo>
                      <a:lnTo>
                        <a:pt x="348" y="308"/>
                      </a:lnTo>
                      <a:lnTo>
                        <a:pt x="389" y="283"/>
                      </a:lnTo>
                      <a:lnTo>
                        <a:pt x="432" y="260"/>
                      </a:lnTo>
                      <a:lnTo>
                        <a:pt x="480" y="240"/>
                      </a:lnTo>
                      <a:lnTo>
                        <a:pt x="529" y="223"/>
                      </a:lnTo>
                      <a:lnTo>
                        <a:pt x="581" y="209"/>
                      </a:lnTo>
                      <a:lnTo>
                        <a:pt x="636" y="198"/>
                      </a:lnTo>
                      <a:lnTo>
                        <a:pt x="695" y="192"/>
                      </a:lnTo>
                      <a:lnTo>
                        <a:pt x="757" y="190"/>
                      </a:lnTo>
                      <a:lnTo>
                        <a:pt x="822" y="192"/>
                      </a:lnTo>
                      <a:lnTo>
                        <a:pt x="891" y="199"/>
                      </a:lnTo>
                      <a:lnTo>
                        <a:pt x="964" y="212"/>
                      </a:lnTo>
                      <a:lnTo>
                        <a:pt x="962" y="209"/>
                      </a:lnTo>
                      <a:lnTo>
                        <a:pt x="959" y="204"/>
                      </a:lnTo>
                      <a:lnTo>
                        <a:pt x="952" y="194"/>
                      </a:lnTo>
                      <a:lnTo>
                        <a:pt x="944" y="181"/>
                      </a:lnTo>
                      <a:lnTo>
                        <a:pt x="932" y="166"/>
                      </a:lnTo>
                      <a:lnTo>
                        <a:pt x="918" y="149"/>
                      </a:lnTo>
                      <a:lnTo>
                        <a:pt x="899" y="131"/>
                      </a:lnTo>
                      <a:lnTo>
                        <a:pt x="878" y="111"/>
                      </a:lnTo>
                      <a:lnTo>
                        <a:pt x="855" y="92"/>
                      </a:lnTo>
                      <a:lnTo>
                        <a:pt x="827" y="74"/>
                      </a:lnTo>
                      <a:lnTo>
                        <a:pt x="794" y="56"/>
                      </a:lnTo>
                      <a:lnTo>
                        <a:pt x="760" y="39"/>
                      </a:lnTo>
                      <a:lnTo>
                        <a:pt x="720" y="25"/>
                      </a:lnTo>
                      <a:lnTo>
                        <a:pt x="677" y="14"/>
                      </a:lnTo>
                      <a:lnTo>
                        <a:pt x="631" y="5"/>
                      </a:lnTo>
                      <a:lnTo>
                        <a:pt x="579" y="0"/>
                      </a:lnTo>
                      <a:close/>
                    </a:path>
                  </a:pathLst>
                </a:custGeom>
                <a:solidFill>
                  <a:srgbClr val="C659A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1" name="Freeform 18"/>
                <p:cNvSpPr>
                  <a:spLocks/>
                </p:cNvSpPr>
                <p:nvPr/>
              </p:nvSpPr>
              <p:spPr bwMode="auto">
                <a:xfrm>
                  <a:off x="2385" y="1283"/>
                  <a:ext cx="98" cy="64"/>
                </a:xfrm>
                <a:custGeom>
                  <a:avLst/>
                  <a:gdLst>
                    <a:gd name="T0" fmla="*/ 0 w 294"/>
                    <a:gd name="T1" fmla="*/ 1 h 194"/>
                    <a:gd name="T2" fmla="*/ 0 w 294"/>
                    <a:gd name="T3" fmla="*/ 1 h 194"/>
                    <a:gd name="T4" fmla="*/ 0 w 294"/>
                    <a:gd name="T5" fmla="*/ 1 h 194"/>
                    <a:gd name="T6" fmla="*/ 1 w 294"/>
                    <a:gd name="T7" fmla="*/ 1 h 194"/>
                    <a:gd name="T8" fmla="*/ 1 w 294"/>
                    <a:gd name="T9" fmla="*/ 1 h 194"/>
                    <a:gd name="T10" fmla="*/ 2 w 294"/>
                    <a:gd name="T11" fmla="*/ 1 h 194"/>
                    <a:gd name="T12" fmla="*/ 3 w 294"/>
                    <a:gd name="T13" fmla="*/ 1 h 194"/>
                    <a:gd name="T14" fmla="*/ 3 w 294"/>
                    <a:gd name="T15" fmla="*/ 1 h 194"/>
                    <a:gd name="T16" fmla="*/ 4 w 294"/>
                    <a:gd name="T17" fmla="*/ 1 h 194"/>
                    <a:gd name="T18" fmla="*/ 5 w 294"/>
                    <a:gd name="T19" fmla="*/ 2 h 194"/>
                    <a:gd name="T20" fmla="*/ 6 w 294"/>
                    <a:gd name="T21" fmla="*/ 2 h 194"/>
                    <a:gd name="T22" fmla="*/ 7 w 294"/>
                    <a:gd name="T23" fmla="*/ 3 h 194"/>
                    <a:gd name="T24" fmla="*/ 8 w 294"/>
                    <a:gd name="T25" fmla="*/ 3 h 194"/>
                    <a:gd name="T26" fmla="*/ 9 w 294"/>
                    <a:gd name="T27" fmla="*/ 4 h 194"/>
                    <a:gd name="T28" fmla="*/ 9 w 294"/>
                    <a:gd name="T29" fmla="*/ 5 h 194"/>
                    <a:gd name="T30" fmla="*/ 10 w 294"/>
                    <a:gd name="T31" fmla="*/ 6 h 194"/>
                    <a:gd name="T32" fmla="*/ 11 w 294"/>
                    <a:gd name="T33" fmla="*/ 7 h 194"/>
                    <a:gd name="T34" fmla="*/ 11 w 294"/>
                    <a:gd name="T35" fmla="*/ 7 h 194"/>
                    <a:gd name="T36" fmla="*/ 11 w 294"/>
                    <a:gd name="T37" fmla="*/ 7 h 194"/>
                    <a:gd name="T38" fmla="*/ 11 w 294"/>
                    <a:gd name="T39" fmla="*/ 6 h 194"/>
                    <a:gd name="T40" fmla="*/ 11 w 294"/>
                    <a:gd name="T41" fmla="*/ 6 h 194"/>
                    <a:gd name="T42" fmla="*/ 11 w 294"/>
                    <a:gd name="T43" fmla="*/ 5 h 194"/>
                    <a:gd name="T44" fmla="*/ 11 w 294"/>
                    <a:gd name="T45" fmla="*/ 4 h 194"/>
                    <a:gd name="T46" fmla="*/ 11 w 294"/>
                    <a:gd name="T47" fmla="*/ 3 h 194"/>
                    <a:gd name="T48" fmla="*/ 10 w 294"/>
                    <a:gd name="T49" fmla="*/ 3 h 194"/>
                    <a:gd name="T50" fmla="*/ 10 w 294"/>
                    <a:gd name="T51" fmla="*/ 2 h 194"/>
                    <a:gd name="T52" fmla="*/ 9 w 294"/>
                    <a:gd name="T53" fmla="*/ 1 h 194"/>
                    <a:gd name="T54" fmla="*/ 8 w 294"/>
                    <a:gd name="T55" fmla="*/ 1 h 194"/>
                    <a:gd name="T56" fmla="*/ 7 w 294"/>
                    <a:gd name="T57" fmla="*/ 0 h 194"/>
                    <a:gd name="T58" fmla="*/ 6 w 294"/>
                    <a:gd name="T59" fmla="*/ 0 h 194"/>
                    <a:gd name="T60" fmla="*/ 4 w 294"/>
                    <a:gd name="T61" fmla="*/ 0 h 194"/>
                    <a:gd name="T62" fmla="*/ 2 w 294"/>
                    <a:gd name="T63" fmla="*/ 0 h 194"/>
                    <a:gd name="T64" fmla="*/ 0 w 294"/>
                    <a:gd name="T65" fmla="*/ 1 h 194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294"/>
                    <a:gd name="T100" fmla="*/ 0 h 194"/>
                    <a:gd name="T101" fmla="*/ 294 w 294"/>
                    <a:gd name="T102" fmla="*/ 194 h 194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294" h="194">
                      <a:moveTo>
                        <a:pt x="0" y="18"/>
                      </a:moveTo>
                      <a:lnTo>
                        <a:pt x="3" y="18"/>
                      </a:lnTo>
                      <a:lnTo>
                        <a:pt x="10" y="18"/>
                      </a:lnTo>
                      <a:lnTo>
                        <a:pt x="20" y="18"/>
                      </a:lnTo>
                      <a:lnTo>
                        <a:pt x="35" y="20"/>
                      </a:lnTo>
                      <a:lnTo>
                        <a:pt x="52" y="23"/>
                      </a:lnTo>
                      <a:lnTo>
                        <a:pt x="72" y="25"/>
                      </a:lnTo>
                      <a:lnTo>
                        <a:pt x="94" y="31"/>
                      </a:lnTo>
                      <a:lnTo>
                        <a:pt x="116" y="37"/>
                      </a:lnTo>
                      <a:lnTo>
                        <a:pt x="140" y="46"/>
                      </a:lnTo>
                      <a:lnTo>
                        <a:pt x="165" y="58"/>
                      </a:lnTo>
                      <a:lnTo>
                        <a:pt x="189" y="71"/>
                      </a:lnTo>
                      <a:lnTo>
                        <a:pt x="213" y="90"/>
                      </a:lnTo>
                      <a:lnTo>
                        <a:pt x="235" y="109"/>
                      </a:lnTo>
                      <a:lnTo>
                        <a:pt x="256" y="134"/>
                      </a:lnTo>
                      <a:lnTo>
                        <a:pt x="274" y="162"/>
                      </a:lnTo>
                      <a:lnTo>
                        <a:pt x="290" y="194"/>
                      </a:lnTo>
                      <a:lnTo>
                        <a:pt x="290" y="192"/>
                      </a:lnTo>
                      <a:lnTo>
                        <a:pt x="291" y="183"/>
                      </a:lnTo>
                      <a:lnTo>
                        <a:pt x="292" y="171"/>
                      </a:lnTo>
                      <a:lnTo>
                        <a:pt x="294" y="154"/>
                      </a:lnTo>
                      <a:lnTo>
                        <a:pt x="292" y="136"/>
                      </a:lnTo>
                      <a:lnTo>
                        <a:pt x="290" y="115"/>
                      </a:lnTo>
                      <a:lnTo>
                        <a:pt x="284" y="94"/>
                      </a:lnTo>
                      <a:lnTo>
                        <a:pt x="276" y="73"/>
                      </a:lnTo>
                      <a:lnTo>
                        <a:pt x="263" y="52"/>
                      </a:lnTo>
                      <a:lnTo>
                        <a:pt x="245" y="34"/>
                      </a:lnTo>
                      <a:lnTo>
                        <a:pt x="221" y="18"/>
                      </a:lnTo>
                      <a:lnTo>
                        <a:pt x="192" y="7"/>
                      </a:lnTo>
                      <a:lnTo>
                        <a:pt x="157" y="0"/>
                      </a:lnTo>
                      <a:lnTo>
                        <a:pt x="112" y="0"/>
                      </a:lnTo>
                      <a:lnTo>
                        <a:pt x="60" y="6"/>
                      </a:lnTo>
                      <a:lnTo>
                        <a:pt x="0" y="18"/>
                      </a:lnTo>
                      <a:close/>
                    </a:path>
                  </a:pathLst>
                </a:custGeom>
                <a:solidFill>
                  <a:srgbClr val="AD3F9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2" name="Freeform 19"/>
                <p:cNvSpPr>
                  <a:spLocks/>
                </p:cNvSpPr>
                <p:nvPr/>
              </p:nvSpPr>
              <p:spPr bwMode="auto">
                <a:xfrm>
                  <a:off x="2408" y="1212"/>
                  <a:ext cx="96" cy="76"/>
                </a:xfrm>
                <a:custGeom>
                  <a:avLst/>
                  <a:gdLst>
                    <a:gd name="T0" fmla="*/ 0 w 287"/>
                    <a:gd name="T1" fmla="*/ 8 h 228"/>
                    <a:gd name="T2" fmla="*/ 0 w 287"/>
                    <a:gd name="T3" fmla="*/ 8 h 228"/>
                    <a:gd name="T4" fmla="*/ 0 w 287"/>
                    <a:gd name="T5" fmla="*/ 8 h 228"/>
                    <a:gd name="T6" fmla="*/ 1 w 287"/>
                    <a:gd name="T7" fmla="*/ 8 h 228"/>
                    <a:gd name="T8" fmla="*/ 1 w 287"/>
                    <a:gd name="T9" fmla="*/ 8 h 228"/>
                    <a:gd name="T10" fmla="*/ 2 w 287"/>
                    <a:gd name="T11" fmla="*/ 7 h 228"/>
                    <a:gd name="T12" fmla="*/ 3 w 287"/>
                    <a:gd name="T13" fmla="*/ 7 h 228"/>
                    <a:gd name="T14" fmla="*/ 3 w 287"/>
                    <a:gd name="T15" fmla="*/ 7 h 228"/>
                    <a:gd name="T16" fmla="*/ 4 w 287"/>
                    <a:gd name="T17" fmla="*/ 7 h 228"/>
                    <a:gd name="T18" fmla="*/ 5 w 287"/>
                    <a:gd name="T19" fmla="*/ 6 h 228"/>
                    <a:gd name="T20" fmla="*/ 6 w 287"/>
                    <a:gd name="T21" fmla="*/ 6 h 228"/>
                    <a:gd name="T22" fmla="*/ 7 w 287"/>
                    <a:gd name="T23" fmla="*/ 5 h 228"/>
                    <a:gd name="T24" fmla="*/ 8 w 287"/>
                    <a:gd name="T25" fmla="*/ 5 h 228"/>
                    <a:gd name="T26" fmla="*/ 9 w 287"/>
                    <a:gd name="T27" fmla="*/ 4 h 228"/>
                    <a:gd name="T28" fmla="*/ 9 w 287"/>
                    <a:gd name="T29" fmla="*/ 3 h 228"/>
                    <a:gd name="T30" fmla="*/ 10 w 287"/>
                    <a:gd name="T31" fmla="*/ 1 h 228"/>
                    <a:gd name="T32" fmla="*/ 11 w 287"/>
                    <a:gd name="T33" fmla="*/ 0 h 228"/>
                    <a:gd name="T34" fmla="*/ 11 w 287"/>
                    <a:gd name="T35" fmla="*/ 0 h 228"/>
                    <a:gd name="T36" fmla="*/ 11 w 287"/>
                    <a:gd name="T37" fmla="*/ 0 h 228"/>
                    <a:gd name="T38" fmla="*/ 10 w 287"/>
                    <a:gd name="T39" fmla="*/ 1 h 228"/>
                    <a:gd name="T40" fmla="*/ 10 w 287"/>
                    <a:gd name="T41" fmla="*/ 2 h 228"/>
                    <a:gd name="T42" fmla="*/ 10 w 287"/>
                    <a:gd name="T43" fmla="*/ 3 h 228"/>
                    <a:gd name="T44" fmla="*/ 9 w 287"/>
                    <a:gd name="T45" fmla="*/ 3 h 228"/>
                    <a:gd name="T46" fmla="*/ 9 w 287"/>
                    <a:gd name="T47" fmla="*/ 4 h 228"/>
                    <a:gd name="T48" fmla="*/ 8 w 287"/>
                    <a:gd name="T49" fmla="*/ 5 h 228"/>
                    <a:gd name="T50" fmla="*/ 8 w 287"/>
                    <a:gd name="T51" fmla="*/ 6 h 228"/>
                    <a:gd name="T52" fmla="*/ 7 w 287"/>
                    <a:gd name="T53" fmla="*/ 7 h 228"/>
                    <a:gd name="T54" fmla="*/ 6 w 287"/>
                    <a:gd name="T55" fmla="*/ 8 h 228"/>
                    <a:gd name="T56" fmla="*/ 5 w 287"/>
                    <a:gd name="T57" fmla="*/ 8 h 228"/>
                    <a:gd name="T58" fmla="*/ 4 w 287"/>
                    <a:gd name="T59" fmla="*/ 8 h 228"/>
                    <a:gd name="T60" fmla="*/ 3 w 287"/>
                    <a:gd name="T61" fmla="*/ 8 h 228"/>
                    <a:gd name="T62" fmla="*/ 2 w 287"/>
                    <a:gd name="T63" fmla="*/ 8 h 228"/>
                    <a:gd name="T64" fmla="*/ 0 w 287"/>
                    <a:gd name="T65" fmla="*/ 8 h 228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287"/>
                    <a:gd name="T100" fmla="*/ 0 h 228"/>
                    <a:gd name="T101" fmla="*/ 287 w 287"/>
                    <a:gd name="T102" fmla="*/ 228 h 228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287" h="228">
                      <a:moveTo>
                        <a:pt x="0" y="207"/>
                      </a:moveTo>
                      <a:lnTo>
                        <a:pt x="3" y="207"/>
                      </a:lnTo>
                      <a:lnTo>
                        <a:pt x="10" y="207"/>
                      </a:lnTo>
                      <a:lnTo>
                        <a:pt x="20" y="207"/>
                      </a:lnTo>
                      <a:lnTo>
                        <a:pt x="34" y="205"/>
                      </a:lnTo>
                      <a:lnTo>
                        <a:pt x="50" y="202"/>
                      </a:lnTo>
                      <a:lnTo>
                        <a:pt x="70" y="198"/>
                      </a:lnTo>
                      <a:lnTo>
                        <a:pt x="91" y="193"/>
                      </a:lnTo>
                      <a:lnTo>
                        <a:pt x="115" y="184"/>
                      </a:lnTo>
                      <a:lnTo>
                        <a:pt x="137" y="174"/>
                      </a:lnTo>
                      <a:lnTo>
                        <a:pt x="162" y="161"/>
                      </a:lnTo>
                      <a:lnTo>
                        <a:pt x="186" y="144"/>
                      </a:lnTo>
                      <a:lnTo>
                        <a:pt x="208" y="124"/>
                      </a:lnTo>
                      <a:lnTo>
                        <a:pt x="231" y="99"/>
                      </a:lnTo>
                      <a:lnTo>
                        <a:pt x="252" y="71"/>
                      </a:lnTo>
                      <a:lnTo>
                        <a:pt x="270" y="38"/>
                      </a:lnTo>
                      <a:lnTo>
                        <a:pt x="287" y="0"/>
                      </a:lnTo>
                      <a:lnTo>
                        <a:pt x="285" y="3"/>
                      </a:lnTo>
                      <a:lnTo>
                        <a:pt x="284" y="12"/>
                      </a:lnTo>
                      <a:lnTo>
                        <a:pt x="280" y="28"/>
                      </a:lnTo>
                      <a:lnTo>
                        <a:pt x="273" y="47"/>
                      </a:lnTo>
                      <a:lnTo>
                        <a:pt x="264" y="68"/>
                      </a:lnTo>
                      <a:lnTo>
                        <a:pt x="255" y="93"/>
                      </a:lnTo>
                      <a:lnTo>
                        <a:pt x="242" y="117"/>
                      </a:lnTo>
                      <a:lnTo>
                        <a:pt x="227" y="142"/>
                      </a:lnTo>
                      <a:lnTo>
                        <a:pt x="208" y="166"/>
                      </a:lnTo>
                      <a:lnTo>
                        <a:pt x="189" y="187"/>
                      </a:lnTo>
                      <a:lnTo>
                        <a:pt x="165" y="205"/>
                      </a:lnTo>
                      <a:lnTo>
                        <a:pt x="139" y="219"/>
                      </a:lnTo>
                      <a:lnTo>
                        <a:pt x="109" y="226"/>
                      </a:lnTo>
                      <a:lnTo>
                        <a:pt x="76" y="228"/>
                      </a:lnTo>
                      <a:lnTo>
                        <a:pt x="41" y="222"/>
                      </a:lnTo>
                      <a:lnTo>
                        <a:pt x="0" y="207"/>
                      </a:lnTo>
                      <a:close/>
                    </a:path>
                  </a:pathLst>
                </a:custGeom>
                <a:solidFill>
                  <a:srgbClr val="D19BC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3" name="Freeform 20"/>
                <p:cNvSpPr>
                  <a:spLocks/>
                </p:cNvSpPr>
                <p:nvPr/>
              </p:nvSpPr>
              <p:spPr bwMode="auto">
                <a:xfrm>
                  <a:off x="2696" y="1231"/>
                  <a:ext cx="255" cy="323"/>
                </a:xfrm>
                <a:custGeom>
                  <a:avLst/>
                  <a:gdLst>
                    <a:gd name="T0" fmla="*/ 25 w 767"/>
                    <a:gd name="T1" fmla="*/ 0 h 969"/>
                    <a:gd name="T2" fmla="*/ 25 w 767"/>
                    <a:gd name="T3" fmla="*/ 0 h 969"/>
                    <a:gd name="T4" fmla="*/ 25 w 767"/>
                    <a:gd name="T5" fmla="*/ 0 h 969"/>
                    <a:gd name="T6" fmla="*/ 26 w 767"/>
                    <a:gd name="T7" fmla="*/ 1 h 969"/>
                    <a:gd name="T8" fmla="*/ 26 w 767"/>
                    <a:gd name="T9" fmla="*/ 1 h 969"/>
                    <a:gd name="T10" fmla="*/ 26 w 767"/>
                    <a:gd name="T11" fmla="*/ 2 h 969"/>
                    <a:gd name="T12" fmla="*/ 26 w 767"/>
                    <a:gd name="T13" fmla="*/ 2 h 969"/>
                    <a:gd name="T14" fmla="*/ 27 w 767"/>
                    <a:gd name="T15" fmla="*/ 3 h 969"/>
                    <a:gd name="T16" fmla="*/ 27 w 767"/>
                    <a:gd name="T17" fmla="*/ 4 h 969"/>
                    <a:gd name="T18" fmla="*/ 27 w 767"/>
                    <a:gd name="T19" fmla="*/ 5 h 969"/>
                    <a:gd name="T20" fmla="*/ 28 w 767"/>
                    <a:gd name="T21" fmla="*/ 6 h 969"/>
                    <a:gd name="T22" fmla="*/ 28 w 767"/>
                    <a:gd name="T23" fmla="*/ 8 h 969"/>
                    <a:gd name="T24" fmla="*/ 28 w 767"/>
                    <a:gd name="T25" fmla="*/ 9 h 969"/>
                    <a:gd name="T26" fmla="*/ 28 w 767"/>
                    <a:gd name="T27" fmla="*/ 10 h 969"/>
                    <a:gd name="T28" fmla="*/ 28 w 767"/>
                    <a:gd name="T29" fmla="*/ 12 h 969"/>
                    <a:gd name="T30" fmla="*/ 28 w 767"/>
                    <a:gd name="T31" fmla="*/ 13 h 969"/>
                    <a:gd name="T32" fmla="*/ 28 w 767"/>
                    <a:gd name="T33" fmla="*/ 14 h 969"/>
                    <a:gd name="T34" fmla="*/ 28 w 767"/>
                    <a:gd name="T35" fmla="*/ 16 h 969"/>
                    <a:gd name="T36" fmla="*/ 27 w 767"/>
                    <a:gd name="T37" fmla="*/ 17 h 969"/>
                    <a:gd name="T38" fmla="*/ 27 w 767"/>
                    <a:gd name="T39" fmla="*/ 19 h 969"/>
                    <a:gd name="T40" fmla="*/ 26 w 767"/>
                    <a:gd name="T41" fmla="*/ 20 h 969"/>
                    <a:gd name="T42" fmla="*/ 25 w 767"/>
                    <a:gd name="T43" fmla="*/ 22 h 969"/>
                    <a:gd name="T44" fmla="*/ 24 w 767"/>
                    <a:gd name="T45" fmla="*/ 23 h 969"/>
                    <a:gd name="T46" fmla="*/ 23 w 767"/>
                    <a:gd name="T47" fmla="*/ 25 h 969"/>
                    <a:gd name="T48" fmla="*/ 21 w 767"/>
                    <a:gd name="T49" fmla="*/ 26 h 969"/>
                    <a:gd name="T50" fmla="*/ 20 w 767"/>
                    <a:gd name="T51" fmla="*/ 28 h 969"/>
                    <a:gd name="T52" fmla="*/ 18 w 767"/>
                    <a:gd name="T53" fmla="*/ 29 h 969"/>
                    <a:gd name="T54" fmla="*/ 15 w 767"/>
                    <a:gd name="T55" fmla="*/ 30 h 969"/>
                    <a:gd name="T56" fmla="*/ 13 w 767"/>
                    <a:gd name="T57" fmla="*/ 32 h 969"/>
                    <a:gd name="T58" fmla="*/ 10 w 767"/>
                    <a:gd name="T59" fmla="*/ 33 h 969"/>
                    <a:gd name="T60" fmla="*/ 7 w 767"/>
                    <a:gd name="T61" fmla="*/ 34 h 969"/>
                    <a:gd name="T62" fmla="*/ 4 w 767"/>
                    <a:gd name="T63" fmla="*/ 35 h 969"/>
                    <a:gd name="T64" fmla="*/ 0 w 767"/>
                    <a:gd name="T65" fmla="*/ 36 h 969"/>
                    <a:gd name="T66" fmla="*/ 0 w 767"/>
                    <a:gd name="T67" fmla="*/ 36 h 969"/>
                    <a:gd name="T68" fmla="*/ 1 w 767"/>
                    <a:gd name="T69" fmla="*/ 36 h 969"/>
                    <a:gd name="T70" fmla="*/ 2 w 767"/>
                    <a:gd name="T71" fmla="*/ 35 h 969"/>
                    <a:gd name="T72" fmla="*/ 3 w 767"/>
                    <a:gd name="T73" fmla="*/ 34 h 969"/>
                    <a:gd name="T74" fmla="*/ 5 w 767"/>
                    <a:gd name="T75" fmla="*/ 33 h 969"/>
                    <a:gd name="T76" fmla="*/ 6 w 767"/>
                    <a:gd name="T77" fmla="*/ 32 h 969"/>
                    <a:gd name="T78" fmla="*/ 8 w 767"/>
                    <a:gd name="T79" fmla="*/ 31 h 969"/>
                    <a:gd name="T80" fmla="*/ 10 w 767"/>
                    <a:gd name="T81" fmla="*/ 29 h 969"/>
                    <a:gd name="T82" fmla="*/ 12 w 767"/>
                    <a:gd name="T83" fmla="*/ 27 h 969"/>
                    <a:gd name="T84" fmla="*/ 15 w 767"/>
                    <a:gd name="T85" fmla="*/ 24 h 969"/>
                    <a:gd name="T86" fmla="*/ 17 w 767"/>
                    <a:gd name="T87" fmla="*/ 21 h 969"/>
                    <a:gd name="T88" fmla="*/ 19 w 767"/>
                    <a:gd name="T89" fmla="*/ 18 h 969"/>
                    <a:gd name="T90" fmla="*/ 21 w 767"/>
                    <a:gd name="T91" fmla="*/ 14 h 969"/>
                    <a:gd name="T92" fmla="*/ 22 w 767"/>
                    <a:gd name="T93" fmla="*/ 10 h 969"/>
                    <a:gd name="T94" fmla="*/ 24 w 767"/>
                    <a:gd name="T95" fmla="*/ 5 h 969"/>
                    <a:gd name="T96" fmla="*/ 25 w 767"/>
                    <a:gd name="T97" fmla="*/ 0 h 969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767"/>
                    <a:gd name="T148" fmla="*/ 0 h 969"/>
                    <a:gd name="T149" fmla="*/ 767 w 767"/>
                    <a:gd name="T150" fmla="*/ 969 h 969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767" h="969">
                      <a:moveTo>
                        <a:pt x="685" y="0"/>
                      </a:moveTo>
                      <a:lnTo>
                        <a:pt x="686" y="1"/>
                      </a:lnTo>
                      <a:lnTo>
                        <a:pt x="689" y="8"/>
                      </a:lnTo>
                      <a:lnTo>
                        <a:pt x="695" y="18"/>
                      </a:lnTo>
                      <a:lnTo>
                        <a:pt x="702" y="30"/>
                      </a:lnTo>
                      <a:lnTo>
                        <a:pt x="709" y="47"/>
                      </a:lnTo>
                      <a:lnTo>
                        <a:pt x="717" y="67"/>
                      </a:lnTo>
                      <a:lnTo>
                        <a:pt x="727" y="91"/>
                      </a:lnTo>
                      <a:lnTo>
                        <a:pt x="735" y="116"/>
                      </a:lnTo>
                      <a:lnTo>
                        <a:pt x="744" y="144"/>
                      </a:lnTo>
                      <a:lnTo>
                        <a:pt x="751" y="173"/>
                      </a:lnTo>
                      <a:lnTo>
                        <a:pt x="758" y="205"/>
                      </a:lnTo>
                      <a:lnTo>
                        <a:pt x="763" y="239"/>
                      </a:lnTo>
                      <a:lnTo>
                        <a:pt x="766" y="275"/>
                      </a:lnTo>
                      <a:lnTo>
                        <a:pt x="767" y="311"/>
                      </a:lnTo>
                      <a:lnTo>
                        <a:pt x="766" y="349"/>
                      </a:lnTo>
                      <a:lnTo>
                        <a:pt x="762" y="388"/>
                      </a:lnTo>
                      <a:lnTo>
                        <a:pt x="753" y="429"/>
                      </a:lnTo>
                      <a:lnTo>
                        <a:pt x="742" y="469"/>
                      </a:lnTo>
                      <a:lnTo>
                        <a:pt x="727" y="510"/>
                      </a:lnTo>
                      <a:lnTo>
                        <a:pt x="707" y="550"/>
                      </a:lnTo>
                      <a:lnTo>
                        <a:pt x="684" y="591"/>
                      </a:lnTo>
                      <a:lnTo>
                        <a:pt x="654" y="631"/>
                      </a:lnTo>
                      <a:lnTo>
                        <a:pt x="619" y="670"/>
                      </a:lnTo>
                      <a:lnTo>
                        <a:pt x="579" y="710"/>
                      </a:lnTo>
                      <a:lnTo>
                        <a:pt x="531" y="749"/>
                      </a:lnTo>
                      <a:lnTo>
                        <a:pt x="478" y="785"/>
                      </a:lnTo>
                      <a:lnTo>
                        <a:pt x="418" y="820"/>
                      </a:lnTo>
                      <a:lnTo>
                        <a:pt x="349" y="855"/>
                      </a:lnTo>
                      <a:lnTo>
                        <a:pt x="275" y="887"/>
                      </a:lnTo>
                      <a:lnTo>
                        <a:pt x="191" y="916"/>
                      </a:lnTo>
                      <a:lnTo>
                        <a:pt x="101" y="944"/>
                      </a:lnTo>
                      <a:lnTo>
                        <a:pt x="0" y="969"/>
                      </a:lnTo>
                      <a:lnTo>
                        <a:pt x="5" y="967"/>
                      </a:lnTo>
                      <a:lnTo>
                        <a:pt x="22" y="960"/>
                      </a:lnTo>
                      <a:lnTo>
                        <a:pt x="49" y="947"/>
                      </a:lnTo>
                      <a:lnTo>
                        <a:pt x="82" y="928"/>
                      </a:lnTo>
                      <a:lnTo>
                        <a:pt x="124" y="901"/>
                      </a:lnTo>
                      <a:lnTo>
                        <a:pt x="172" y="867"/>
                      </a:lnTo>
                      <a:lnTo>
                        <a:pt x="224" y="827"/>
                      </a:lnTo>
                      <a:lnTo>
                        <a:pt x="278" y="777"/>
                      </a:lnTo>
                      <a:lnTo>
                        <a:pt x="335" y="718"/>
                      </a:lnTo>
                      <a:lnTo>
                        <a:pt x="393" y="648"/>
                      </a:lnTo>
                      <a:lnTo>
                        <a:pt x="450" y="570"/>
                      </a:lnTo>
                      <a:lnTo>
                        <a:pt x="506" y="479"/>
                      </a:lnTo>
                      <a:lnTo>
                        <a:pt x="558" y="378"/>
                      </a:lnTo>
                      <a:lnTo>
                        <a:pt x="607" y="265"/>
                      </a:lnTo>
                      <a:lnTo>
                        <a:pt x="649" y="139"/>
                      </a:lnTo>
                      <a:lnTo>
                        <a:pt x="685" y="0"/>
                      </a:lnTo>
                      <a:close/>
                    </a:path>
                  </a:pathLst>
                </a:custGeom>
                <a:solidFill>
                  <a:srgbClr val="8C004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4" name="Freeform 21"/>
                <p:cNvSpPr>
                  <a:spLocks/>
                </p:cNvSpPr>
                <p:nvPr/>
              </p:nvSpPr>
              <p:spPr bwMode="auto">
                <a:xfrm>
                  <a:off x="2506" y="1409"/>
                  <a:ext cx="385" cy="127"/>
                </a:xfrm>
                <a:custGeom>
                  <a:avLst/>
                  <a:gdLst>
                    <a:gd name="T0" fmla="*/ 0 w 1155"/>
                    <a:gd name="T1" fmla="*/ 0 h 380"/>
                    <a:gd name="T2" fmla="*/ 0 w 1155"/>
                    <a:gd name="T3" fmla="*/ 1 h 380"/>
                    <a:gd name="T4" fmla="*/ 1 w 1155"/>
                    <a:gd name="T5" fmla="*/ 2 h 380"/>
                    <a:gd name="T6" fmla="*/ 2 w 1155"/>
                    <a:gd name="T7" fmla="*/ 3 h 380"/>
                    <a:gd name="T8" fmla="*/ 3 w 1155"/>
                    <a:gd name="T9" fmla="*/ 5 h 380"/>
                    <a:gd name="T10" fmla="*/ 4 w 1155"/>
                    <a:gd name="T11" fmla="*/ 7 h 380"/>
                    <a:gd name="T12" fmla="*/ 6 w 1155"/>
                    <a:gd name="T13" fmla="*/ 8 h 380"/>
                    <a:gd name="T14" fmla="*/ 9 w 1155"/>
                    <a:gd name="T15" fmla="*/ 10 h 380"/>
                    <a:gd name="T16" fmla="*/ 11 w 1155"/>
                    <a:gd name="T17" fmla="*/ 12 h 380"/>
                    <a:gd name="T18" fmla="*/ 14 w 1155"/>
                    <a:gd name="T19" fmla="*/ 13 h 380"/>
                    <a:gd name="T20" fmla="*/ 17 w 1155"/>
                    <a:gd name="T21" fmla="*/ 14 h 380"/>
                    <a:gd name="T22" fmla="*/ 21 w 1155"/>
                    <a:gd name="T23" fmla="*/ 14 h 380"/>
                    <a:gd name="T24" fmla="*/ 25 w 1155"/>
                    <a:gd name="T25" fmla="*/ 14 h 380"/>
                    <a:gd name="T26" fmla="*/ 30 w 1155"/>
                    <a:gd name="T27" fmla="*/ 13 h 380"/>
                    <a:gd name="T28" fmla="*/ 35 w 1155"/>
                    <a:gd name="T29" fmla="*/ 11 h 380"/>
                    <a:gd name="T30" fmla="*/ 40 w 1155"/>
                    <a:gd name="T31" fmla="*/ 8 h 380"/>
                    <a:gd name="T32" fmla="*/ 43 w 1155"/>
                    <a:gd name="T33" fmla="*/ 6 h 380"/>
                    <a:gd name="T34" fmla="*/ 42 w 1155"/>
                    <a:gd name="T35" fmla="*/ 6 h 380"/>
                    <a:gd name="T36" fmla="*/ 41 w 1155"/>
                    <a:gd name="T37" fmla="*/ 7 h 380"/>
                    <a:gd name="T38" fmla="*/ 39 w 1155"/>
                    <a:gd name="T39" fmla="*/ 8 h 380"/>
                    <a:gd name="T40" fmla="*/ 37 w 1155"/>
                    <a:gd name="T41" fmla="*/ 8 h 380"/>
                    <a:gd name="T42" fmla="*/ 35 w 1155"/>
                    <a:gd name="T43" fmla="*/ 9 h 380"/>
                    <a:gd name="T44" fmla="*/ 32 w 1155"/>
                    <a:gd name="T45" fmla="*/ 10 h 380"/>
                    <a:gd name="T46" fmla="*/ 29 w 1155"/>
                    <a:gd name="T47" fmla="*/ 11 h 380"/>
                    <a:gd name="T48" fmla="*/ 26 w 1155"/>
                    <a:gd name="T49" fmla="*/ 11 h 380"/>
                    <a:gd name="T50" fmla="*/ 22 w 1155"/>
                    <a:gd name="T51" fmla="*/ 11 h 380"/>
                    <a:gd name="T52" fmla="*/ 19 w 1155"/>
                    <a:gd name="T53" fmla="*/ 11 h 380"/>
                    <a:gd name="T54" fmla="*/ 15 w 1155"/>
                    <a:gd name="T55" fmla="*/ 10 h 380"/>
                    <a:gd name="T56" fmla="*/ 12 w 1155"/>
                    <a:gd name="T57" fmla="*/ 9 h 380"/>
                    <a:gd name="T58" fmla="*/ 8 w 1155"/>
                    <a:gd name="T59" fmla="*/ 7 h 380"/>
                    <a:gd name="T60" fmla="*/ 5 w 1155"/>
                    <a:gd name="T61" fmla="*/ 5 h 380"/>
                    <a:gd name="T62" fmla="*/ 2 w 1155"/>
                    <a:gd name="T63" fmla="*/ 2 h 380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1155"/>
                    <a:gd name="T97" fmla="*/ 0 h 380"/>
                    <a:gd name="T98" fmla="*/ 1155 w 1155"/>
                    <a:gd name="T99" fmla="*/ 380 h 380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1155" h="380">
                      <a:moveTo>
                        <a:pt x="0" y="0"/>
                      </a:moveTo>
                      <a:lnTo>
                        <a:pt x="2" y="1"/>
                      </a:lnTo>
                      <a:lnTo>
                        <a:pt x="4" y="8"/>
                      </a:lnTo>
                      <a:lnTo>
                        <a:pt x="9" y="18"/>
                      </a:lnTo>
                      <a:lnTo>
                        <a:pt x="16" y="31"/>
                      </a:lnTo>
                      <a:lnTo>
                        <a:pt x="24" y="46"/>
                      </a:lnTo>
                      <a:lnTo>
                        <a:pt x="35" y="64"/>
                      </a:lnTo>
                      <a:lnTo>
                        <a:pt x="48" y="84"/>
                      </a:lnTo>
                      <a:lnTo>
                        <a:pt x="63" y="106"/>
                      </a:lnTo>
                      <a:lnTo>
                        <a:pt x="80" y="128"/>
                      </a:lnTo>
                      <a:lnTo>
                        <a:pt x="99" y="154"/>
                      </a:lnTo>
                      <a:lnTo>
                        <a:pt x="120" y="177"/>
                      </a:lnTo>
                      <a:lnTo>
                        <a:pt x="144" y="202"/>
                      </a:lnTo>
                      <a:lnTo>
                        <a:pt x="171" y="228"/>
                      </a:lnTo>
                      <a:lnTo>
                        <a:pt x="199" y="251"/>
                      </a:lnTo>
                      <a:lnTo>
                        <a:pt x="231" y="274"/>
                      </a:lnTo>
                      <a:lnTo>
                        <a:pt x="263" y="296"/>
                      </a:lnTo>
                      <a:lnTo>
                        <a:pt x="299" y="316"/>
                      </a:lnTo>
                      <a:lnTo>
                        <a:pt x="337" y="334"/>
                      </a:lnTo>
                      <a:lnTo>
                        <a:pt x="378" y="351"/>
                      </a:lnTo>
                      <a:lnTo>
                        <a:pt x="421" y="363"/>
                      </a:lnTo>
                      <a:lnTo>
                        <a:pt x="467" y="373"/>
                      </a:lnTo>
                      <a:lnTo>
                        <a:pt x="516" y="379"/>
                      </a:lnTo>
                      <a:lnTo>
                        <a:pt x="568" y="380"/>
                      </a:lnTo>
                      <a:lnTo>
                        <a:pt x="621" y="379"/>
                      </a:lnTo>
                      <a:lnTo>
                        <a:pt x="678" y="372"/>
                      </a:lnTo>
                      <a:lnTo>
                        <a:pt x="737" y="359"/>
                      </a:lnTo>
                      <a:lnTo>
                        <a:pt x="800" y="342"/>
                      </a:lnTo>
                      <a:lnTo>
                        <a:pt x="866" y="318"/>
                      </a:lnTo>
                      <a:lnTo>
                        <a:pt x="933" y="289"/>
                      </a:lnTo>
                      <a:lnTo>
                        <a:pt x="1004" y="254"/>
                      </a:lnTo>
                      <a:lnTo>
                        <a:pt x="1078" y="211"/>
                      </a:lnTo>
                      <a:lnTo>
                        <a:pt x="1155" y="161"/>
                      </a:lnTo>
                      <a:lnTo>
                        <a:pt x="1152" y="162"/>
                      </a:lnTo>
                      <a:lnTo>
                        <a:pt x="1147" y="165"/>
                      </a:lnTo>
                      <a:lnTo>
                        <a:pt x="1137" y="170"/>
                      </a:lnTo>
                      <a:lnTo>
                        <a:pt x="1123" y="177"/>
                      </a:lnTo>
                      <a:lnTo>
                        <a:pt x="1106" y="186"/>
                      </a:lnTo>
                      <a:lnTo>
                        <a:pt x="1085" y="194"/>
                      </a:lnTo>
                      <a:lnTo>
                        <a:pt x="1061" y="205"/>
                      </a:lnTo>
                      <a:lnTo>
                        <a:pt x="1035" y="215"/>
                      </a:lnTo>
                      <a:lnTo>
                        <a:pt x="1004" y="226"/>
                      </a:lnTo>
                      <a:lnTo>
                        <a:pt x="972" y="237"/>
                      </a:lnTo>
                      <a:lnTo>
                        <a:pt x="938" y="249"/>
                      </a:lnTo>
                      <a:lnTo>
                        <a:pt x="902" y="260"/>
                      </a:lnTo>
                      <a:lnTo>
                        <a:pt x="863" y="270"/>
                      </a:lnTo>
                      <a:lnTo>
                        <a:pt x="822" y="279"/>
                      </a:lnTo>
                      <a:lnTo>
                        <a:pt x="780" y="286"/>
                      </a:lnTo>
                      <a:lnTo>
                        <a:pt x="737" y="293"/>
                      </a:lnTo>
                      <a:lnTo>
                        <a:pt x="692" y="299"/>
                      </a:lnTo>
                      <a:lnTo>
                        <a:pt x="646" y="302"/>
                      </a:lnTo>
                      <a:lnTo>
                        <a:pt x="599" y="302"/>
                      </a:lnTo>
                      <a:lnTo>
                        <a:pt x="552" y="300"/>
                      </a:lnTo>
                      <a:lnTo>
                        <a:pt x="504" y="296"/>
                      </a:lnTo>
                      <a:lnTo>
                        <a:pt x="456" y="289"/>
                      </a:lnTo>
                      <a:lnTo>
                        <a:pt x="407" y="279"/>
                      </a:lnTo>
                      <a:lnTo>
                        <a:pt x="359" y="265"/>
                      </a:lnTo>
                      <a:lnTo>
                        <a:pt x="312" y="247"/>
                      </a:lnTo>
                      <a:lnTo>
                        <a:pt x="264" y="226"/>
                      </a:lnTo>
                      <a:lnTo>
                        <a:pt x="217" y="200"/>
                      </a:lnTo>
                      <a:lnTo>
                        <a:pt x="171" y="170"/>
                      </a:lnTo>
                      <a:lnTo>
                        <a:pt x="126" y="135"/>
                      </a:lnTo>
                      <a:lnTo>
                        <a:pt x="83" y="95"/>
                      </a:lnTo>
                      <a:lnTo>
                        <a:pt x="41" y="5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5" name="Freeform 22"/>
                <p:cNvSpPr>
                  <a:spLocks/>
                </p:cNvSpPr>
                <p:nvPr/>
              </p:nvSpPr>
              <p:spPr bwMode="auto">
                <a:xfrm>
                  <a:off x="2585" y="1113"/>
                  <a:ext cx="359" cy="189"/>
                </a:xfrm>
                <a:custGeom>
                  <a:avLst/>
                  <a:gdLst>
                    <a:gd name="T0" fmla="*/ 0 w 1078"/>
                    <a:gd name="T1" fmla="*/ 5 h 568"/>
                    <a:gd name="T2" fmla="*/ 1 w 1078"/>
                    <a:gd name="T3" fmla="*/ 4 h 568"/>
                    <a:gd name="T4" fmla="*/ 2 w 1078"/>
                    <a:gd name="T5" fmla="*/ 4 h 568"/>
                    <a:gd name="T6" fmla="*/ 3 w 1078"/>
                    <a:gd name="T7" fmla="*/ 3 h 568"/>
                    <a:gd name="T8" fmla="*/ 5 w 1078"/>
                    <a:gd name="T9" fmla="*/ 2 h 568"/>
                    <a:gd name="T10" fmla="*/ 7 w 1078"/>
                    <a:gd name="T11" fmla="*/ 1 h 568"/>
                    <a:gd name="T12" fmla="*/ 10 w 1078"/>
                    <a:gd name="T13" fmla="*/ 0 h 568"/>
                    <a:gd name="T14" fmla="*/ 12 w 1078"/>
                    <a:gd name="T15" fmla="*/ 0 h 568"/>
                    <a:gd name="T16" fmla="*/ 15 w 1078"/>
                    <a:gd name="T17" fmla="*/ 0 h 568"/>
                    <a:gd name="T18" fmla="*/ 19 w 1078"/>
                    <a:gd name="T19" fmla="*/ 0 h 568"/>
                    <a:gd name="T20" fmla="*/ 22 w 1078"/>
                    <a:gd name="T21" fmla="*/ 1 h 568"/>
                    <a:gd name="T22" fmla="*/ 25 w 1078"/>
                    <a:gd name="T23" fmla="*/ 3 h 568"/>
                    <a:gd name="T24" fmla="*/ 29 w 1078"/>
                    <a:gd name="T25" fmla="*/ 5 h 568"/>
                    <a:gd name="T26" fmla="*/ 32 w 1078"/>
                    <a:gd name="T27" fmla="*/ 9 h 568"/>
                    <a:gd name="T28" fmla="*/ 35 w 1078"/>
                    <a:gd name="T29" fmla="*/ 13 h 568"/>
                    <a:gd name="T30" fmla="*/ 38 w 1078"/>
                    <a:gd name="T31" fmla="*/ 18 h 568"/>
                    <a:gd name="T32" fmla="*/ 40 w 1078"/>
                    <a:gd name="T33" fmla="*/ 21 h 568"/>
                    <a:gd name="T34" fmla="*/ 40 w 1078"/>
                    <a:gd name="T35" fmla="*/ 20 h 568"/>
                    <a:gd name="T36" fmla="*/ 39 w 1078"/>
                    <a:gd name="T37" fmla="*/ 19 h 568"/>
                    <a:gd name="T38" fmla="*/ 38 w 1078"/>
                    <a:gd name="T39" fmla="*/ 18 h 568"/>
                    <a:gd name="T40" fmla="*/ 37 w 1078"/>
                    <a:gd name="T41" fmla="*/ 16 h 568"/>
                    <a:gd name="T42" fmla="*/ 35 w 1078"/>
                    <a:gd name="T43" fmla="*/ 14 h 568"/>
                    <a:gd name="T44" fmla="*/ 33 w 1078"/>
                    <a:gd name="T45" fmla="*/ 12 h 568"/>
                    <a:gd name="T46" fmla="*/ 31 w 1078"/>
                    <a:gd name="T47" fmla="*/ 9 h 568"/>
                    <a:gd name="T48" fmla="*/ 28 w 1078"/>
                    <a:gd name="T49" fmla="*/ 7 h 568"/>
                    <a:gd name="T50" fmla="*/ 26 w 1078"/>
                    <a:gd name="T51" fmla="*/ 5 h 568"/>
                    <a:gd name="T52" fmla="*/ 22 w 1078"/>
                    <a:gd name="T53" fmla="*/ 4 h 568"/>
                    <a:gd name="T54" fmla="*/ 19 w 1078"/>
                    <a:gd name="T55" fmla="*/ 3 h 568"/>
                    <a:gd name="T56" fmla="*/ 15 w 1078"/>
                    <a:gd name="T57" fmla="*/ 2 h 568"/>
                    <a:gd name="T58" fmla="*/ 11 w 1078"/>
                    <a:gd name="T59" fmla="*/ 2 h 568"/>
                    <a:gd name="T60" fmla="*/ 7 w 1078"/>
                    <a:gd name="T61" fmla="*/ 2 h 568"/>
                    <a:gd name="T62" fmla="*/ 2 w 1078"/>
                    <a:gd name="T63" fmla="*/ 4 h 568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1078"/>
                    <a:gd name="T97" fmla="*/ 0 h 568"/>
                    <a:gd name="T98" fmla="*/ 1078 w 1078"/>
                    <a:gd name="T99" fmla="*/ 568 h 568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1078" h="568">
                      <a:moveTo>
                        <a:pt x="0" y="125"/>
                      </a:moveTo>
                      <a:lnTo>
                        <a:pt x="1" y="123"/>
                      </a:lnTo>
                      <a:lnTo>
                        <a:pt x="7" y="119"/>
                      </a:lnTo>
                      <a:lnTo>
                        <a:pt x="17" y="113"/>
                      </a:lnTo>
                      <a:lnTo>
                        <a:pt x="28" y="106"/>
                      </a:lnTo>
                      <a:lnTo>
                        <a:pt x="43" y="97"/>
                      </a:lnTo>
                      <a:lnTo>
                        <a:pt x="63" y="87"/>
                      </a:lnTo>
                      <a:lnTo>
                        <a:pt x="84" y="76"/>
                      </a:lnTo>
                      <a:lnTo>
                        <a:pt x="108" y="64"/>
                      </a:lnTo>
                      <a:lnTo>
                        <a:pt x="134" y="53"/>
                      </a:lnTo>
                      <a:lnTo>
                        <a:pt x="164" y="42"/>
                      </a:lnTo>
                      <a:lnTo>
                        <a:pt x="194" y="31"/>
                      </a:lnTo>
                      <a:lnTo>
                        <a:pt x="227" y="21"/>
                      </a:lnTo>
                      <a:lnTo>
                        <a:pt x="263" y="13"/>
                      </a:lnTo>
                      <a:lnTo>
                        <a:pt x="299" y="7"/>
                      </a:lnTo>
                      <a:lnTo>
                        <a:pt x="337" y="3"/>
                      </a:lnTo>
                      <a:lnTo>
                        <a:pt x="378" y="0"/>
                      </a:lnTo>
                      <a:lnTo>
                        <a:pt x="418" y="0"/>
                      </a:lnTo>
                      <a:lnTo>
                        <a:pt x="460" y="4"/>
                      </a:lnTo>
                      <a:lnTo>
                        <a:pt x="503" y="11"/>
                      </a:lnTo>
                      <a:lnTo>
                        <a:pt x="547" y="23"/>
                      </a:lnTo>
                      <a:lnTo>
                        <a:pt x="592" y="37"/>
                      </a:lnTo>
                      <a:lnTo>
                        <a:pt x="636" y="56"/>
                      </a:lnTo>
                      <a:lnTo>
                        <a:pt x="682" y="80"/>
                      </a:lnTo>
                      <a:lnTo>
                        <a:pt x="727" y="109"/>
                      </a:lnTo>
                      <a:lnTo>
                        <a:pt x="773" y="144"/>
                      </a:lnTo>
                      <a:lnTo>
                        <a:pt x="818" y="185"/>
                      </a:lnTo>
                      <a:lnTo>
                        <a:pt x="863" y="231"/>
                      </a:lnTo>
                      <a:lnTo>
                        <a:pt x="907" y="284"/>
                      </a:lnTo>
                      <a:lnTo>
                        <a:pt x="952" y="344"/>
                      </a:lnTo>
                      <a:lnTo>
                        <a:pt x="994" y="411"/>
                      </a:lnTo>
                      <a:lnTo>
                        <a:pt x="1038" y="485"/>
                      </a:lnTo>
                      <a:lnTo>
                        <a:pt x="1078" y="568"/>
                      </a:lnTo>
                      <a:lnTo>
                        <a:pt x="1077" y="565"/>
                      </a:lnTo>
                      <a:lnTo>
                        <a:pt x="1074" y="559"/>
                      </a:lnTo>
                      <a:lnTo>
                        <a:pt x="1068" y="549"/>
                      </a:lnTo>
                      <a:lnTo>
                        <a:pt x="1060" y="535"/>
                      </a:lnTo>
                      <a:lnTo>
                        <a:pt x="1050" y="519"/>
                      </a:lnTo>
                      <a:lnTo>
                        <a:pt x="1039" y="499"/>
                      </a:lnTo>
                      <a:lnTo>
                        <a:pt x="1025" y="478"/>
                      </a:lnTo>
                      <a:lnTo>
                        <a:pt x="1008" y="454"/>
                      </a:lnTo>
                      <a:lnTo>
                        <a:pt x="990" y="428"/>
                      </a:lnTo>
                      <a:lnTo>
                        <a:pt x="969" y="401"/>
                      </a:lnTo>
                      <a:lnTo>
                        <a:pt x="947" y="373"/>
                      </a:lnTo>
                      <a:lnTo>
                        <a:pt x="921" y="344"/>
                      </a:lnTo>
                      <a:lnTo>
                        <a:pt x="895" y="315"/>
                      </a:lnTo>
                      <a:lnTo>
                        <a:pt x="866" y="285"/>
                      </a:lnTo>
                      <a:lnTo>
                        <a:pt x="835" y="256"/>
                      </a:lnTo>
                      <a:lnTo>
                        <a:pt x="801" y="227"/>
                      </a:lnTo>
                      <a:lnTo>
                        <a:pt x="766" y="200"/>
                      </a:lnTo>
                      <a:lnTo>
                        <a:pt x="730" y="173"/>
                      </a:lnTo>
                      <a:lnTo>
                        <a:pt x="691" y="148"/>
                      </a:lnTo>
                      <a:lnTo>
                        <a:pt x="649" y="126"/>
                      </a:lnTo>
                      <a:lnTo>
                        <a:pt x="605" y="105"/>
                      </a:lnTo>
                      <a:lnTo>
                        <a:pt x="561" y="87"/>
                      </a:lnTo>
                      <a:lnTo>
                        <a:pt x="513" y="71"/>
                      </a:lnTo>
                      <a:lnTo>
                        <a:pt x="464" y="60"/>
                      </a:lnTo>
                      <a:lnTo>
                        <a:pt x="413" y="52"/>
                      </a:lnTo>
                      <a:lnTo>
                        <a:pt x="359" y="48"/>
                      </a:lnTo>
                      <a:lnTo>
                        <a:pt x="305" y="48"/>
                      </a:lnTo>
                      <a:lnTo>
                        <a:pt x="248" y="52"/>
                      </a:lnTo>
                      <a:lnTo>
                        <a:pt x="189" y="62"/>
                      </a:lnTo>
                      <a:lnTo>
                        <a:pt x="127" y="77"/>
                      </a:lnTo>
                      <a:lnTo>
                        <a:pt x="64" y="98"/>
                      </a:lnTo>
                      <a:lnTo>
                        <a:pt x="0" y="125"/>
                      </a:lnTo>
                      <a:close/>
                    </a:path>
                  </a:pathLst>
                </a:custGeom>
                <a:solidFill>
                  <a:srgbClr val="D19BC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6" name="Freeform 23"/>
                <p:cNvSpPr>
                  <a:spLocks/>
                </p:cNvSpPr>
                <p:nvPr/>
              </p:nvSpPr>
              <p:spPr bwMode="auto">
                <a:xfrm>
                  <a:off x="2519" y="1369"/>
                  <a:ext cx="379" cy="79"/>
                </a:xfrm>
                <a:custGeom>
                  <a:avLst/>
                  <a:gdLst>
                    <a:gd name="T0" fmla="*/ 0 w 1137"/>
                    <a:gd name="T1" fmla="*/ 0 h 237"/>
                    <a:gd name="T2" fmla="*/ 0 w 1137"/>
                    <a:gd name="T3" fmla="*/ 0 h 237"/>
                    <a:gd name="T4" fmla="*/ 1 w 1137"/>
                    <a:gd name="T5" fmla="*/ 1 h 237"/>
                    <a:gd name="T6" fmla="*/ 2 w 1137"/>
                    <a:gd name="T7" fmla="*/ 2 h 237"/>
                    <a:gd name="T8" fmla="*/ 4 w 1137"/>
                    <a:gd name="T9" fmla="*/ 3 h 237"/>
                    <a:gd name="T10" fmla="*/ 5 w 1137"/>
                    <a:gd name="T11" fmla="*/ 4 h 237"/>
                    <a:gd name="T12" fmla="*/ 8 w 1137"/>
                    <a:gd name="T13" fmla="*/ 5 h 237"/>
                    <a:gd name="T14" fmla="*/ 10 w 1137"/>
                    <a:gd name="T15" fmla="*/ 6 h 237"/>
                    <a:gd name="T16" fmla="*/ 13 w 1137"/>
                    <a:gd name="T17" fmla="*/ 7 h 237"/>
                    <a:gd name="T18" fmla="*/ 16 w 1137"/>
                    <a:gd name="T19" fmla="*/ 7 h 237"/>
                    <a:gd name="T20" fmla="*/ 19 w 1137"/>
                    <a:gd name="T21" fmla="*/ 8 h 237"/>
                    <a:gd name="T22" fmla="*/ 23 w 1137"/>
                    <a:gd name="T23" fmla="*/ 9 h 237"/>
                    <a:gd name="T24" fmla="*/ 27 w 1137"/>
                    <a:gd name="T25" fmla="*/ 9 h 237"/>
                    <a:gd name="T26" fmla="*/ 31 w 1137"/>
                    <a:gd name="T27" fmla="*/ 9 h 237"/>
                    <a:gd name="T28" fmla="*/ 35 w 1137"/>
                    <a:gd name="T29" fmla="*/ 8 h 237"/>
                    <a:gd name="T30" fmla="*/ 40 w 1137"/>
                    <a:gd name="T31" fmla="*/ 7 h 237"/>
                    <a:gd name="T32" fmla="*/ 42 w 1137"/>
                    <a:gd name="T33" fmla="*/ 6 h 237"/>
                    <a:gd name="T34" fmla="*/ 42 w 1137"/>
                    <a:gd name="T35" fmla="*/ 6 h 237"/>
                    <a:gd name="T36" fmla="*/ 41 w 1137"/>
                    <a:gd name="T37" fmla="*/ 7 h 237"/>
                    <a:gd name="T38" fmla="*/ 39 w 1137"/>
                    <a:gd name="T39" fmla="*/ 7 h 237"/>
                    <a:gd name="T40" fmla="*/ 38 w 1137"/>
                    <a:gd name="T41" fmla="*/ 7 h 237"/>
                    <a:gd name="T42" fmla="*/ 36 w 1137"/>
                    <a:gd name="T43" fmla="*/ 7 h 237"/>
                    <a:gd name="T44" fmla="*/ 33 w 1137"/>
                    <a:gd name="T45" fmla="*/ 7 h 237"/>
                    <a:gd name="T46" fmla="*/ 30 w 1137"/>
                    <a:gd name="T47" fmla="*/ 7 h 237"/>
                    <a:gd name="T48" fmla="*/ 28 w 1137"/>
                    <a:gd name="T49" fmla="*/ 7 h 237"/>
                    <a:gd name="T50" fmla="*/ 24 w 1137"/>
                    <a:gd name="T51" fmla="*/ 7 h 237"/>
                    <a:gd name="T52" fmla="*/ 21 w 1137"/>
                    <a:gd name="T53" fmla="*/ 7 h 237"/>
                    <a:gd name="T54" fmla="*/ 17 w 1137"/>
                    <a:gd name="T55" fmla="*/ 6 h 237"/>
                    <a:gd name="T56" fmla="*/ 14 w 1137"/>
                    <a:gd name="T57" fmla="*/ 5 h 237"/>
                    <a:gd name="T58" fmla="*/ 10 w 1137"/>
                    <a:gd name="T59" fmla="*/ 4 h 237"/>
                    <a:gd name="T60" fmla="*/ 6 w 1137"/>
                    <a:gd name="T61" fmla="*/ 3 h 237"/>
                    <a:gd name="T62" fmla="*/ 2 w 1137"/>
                    <a:gd name="T63" fmla="*/ 1 h 237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1137"/>
                    <a:gd name="T97" fmla="*/ 0 h 237"/>
                    <a:gd name="T98" fmla="*/ 1137 w 1137"/>
                    <a:gd name="T99" fmla="*/ 237 h 237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1137" h="237">
                      <a:moveTo>
                        <a:pt x="0" y="0"/>
                      </a:moveTo>
                      <a:lnTo>
                        <a:pt x="1" y="1"/>
                      </a:lnTo>
                      <a:lnTo>
                        <a:pt x="6" y="4"/>
                      </a:lnTo>
                      <a:lnTo>
                        <a:pt x="11" y="10"/>
                      </a:lnTo>
                      <a:lnTo>
                        <a:pt x="19" y="16"/>
                      </a:lnTo>
                      <a:lnTo>
                        <a:pt x="31" y="25"/>
                      </a:lnTo>
                      <a:lnTo>
                        <a:pt x="45" y="35"/>
                      </a:lnTo>
                      <a:lnTo>
                        <a:pt x="61" y="44"/>
                      </a:lnTo>
                      <a:lnTo>
                        <a:pt x="80" y="57"/>
                      </a:lnTo>
                      <a:lnTo>
                        <a:pt x="99" y="70"/>
                      </a:lnTo>
                      <a:lnTo>
                        <a:pt x="123" y="84"/>
                      </a:lnTo>
                      <a:lnTo>
                        <a:pt x="148" y="98"/>
                      </a:lnTo>
                      <a:lnTo>
                        <a:pt x="175" y="112"/>
                      </a:lnTo>
                      <a:lnTo>
                        <a:pt x="205" y="125"/>
                      </a:lnTo>
                      <a:lnTo>
                        <a:pt x="236" y="139"/>
                      </a:lnTo>
                      <a:lnTo>
                        <a:pt x="270" y="153"/>
                      </a:lnTo>
                      <a:lnTo>
                        <a:pt x="306" y="166"/>
                      </a:lnTo>
                      <a:lnTo>
                        <a:pt x="344" y="180"/>
                      </a:lnTo>
                      <a:lnTo>
                        <a:pt x="384" y="191"/>
                      </a:lnTo>
                      <a:lnTo>
                        <a:pt x="426" y="202"/>
                      </a:lnTo>
                      <a:lnTo>
                        <a:pt x="470" y="212"/>
                      </a:lnTo>
                      <a:lnTo>
                        <a:pt x="516" y="220"/>
                      </a:lnTo>
                      <a:lnTo>
                        <a:pt x="563" y="227"/>
                      </a:lnTo>
                      <a:lnTo>
                        <a:pt x="612" y="232"/>
                      </a:lnTo>
                      <a:lnTo>
                        <a:pt x="664" y="236"/>
                      </a:lnTo>
                      <a:lnTo>
                        <a:pt x="717" y="237"/>
                      </a:lnTo>
                      <a:lnTo>
                        <a:pt x="772" y="236"/>
                      </a:lnTo>
                      <a:lnTo>
                        <a:pt x="829" y="232"/>
                      </a:lnTo>
                      <a:lnTo>
                        <a:pt x="888" y="226"/>
                      </a:lnTo>
                      <a:lnTo>
                        <a:pt x="946" y="216"/>
                      </a:lnTo>
                      <a:lnTo>
                        <a:pt x="1008" y="204"/>
                      </a:lnTo>
                      <a:lnTo>
                        <a:pt x="1072" y="188"/>
                      </a:lnTo>
                      <a:lnTo>
                        <a:pt x="1137" y="170"/>
                      </a:lnTo>
                      <a:lnTo>
                        <a:pt x="1135" y="170"/>
                      </a:lnTo>
                      <a:lnTo>
                        <a:pt x="1130" y="172"/>
                      </a:lnTo>
                      <a:lnTo>
                        <a:pt x="1123" y="173"/>
                      </a:lnTo>
                      <a:lnTo>
                        <a:pt x="1111" y="174"/>
                      </a:lnTo>
                      <a:lnTo>
                        <a:pt x="1098" y="177"/>
                      </a:lnTo>
                      <a:lnTo>
                        <a:pt x="1081" y="180"/>
                      </a:lnTo>
                      <a:lnTo>
                        <a:pt x="1063" y="181"/>
                      </a:lnTo>
                      <a:lnTo>
                        <a:pt x="1040" y="184"/>
                      </a:lnTo>
                      <a:lnTo>
                        <a:pt x="1016" y="187"/>
                      </a:lnTo>
                      <a:lnTo>
                        <a:pt x="988" y="190"/>
                      </a:lnTo>
                      <a:lnTo>
                        <a:pt x="960" y="191"/>
                      </a:lnTo>
                      <a:lnTo>
                        <a:pt x="928" y="194"/>
                      </a:lnTo>
                      <a:lnTo>
                        <a:pt x="896" y="194"/>
                      </a:lnTo>
                      <a:lnTo>
                        <a:pt x="860" y="195"/>
                      </a:lnTo>
                      <a:lnTo>
                        <a:pt x="823" y="195"/>
                      </a:lnTo>
                      <a:lnTo>
                        <a:pt x="784" y="194"/>
                      </a:lnTo>
                      <a:lnTo>
                        <a:pt x="744" y="193"/>
                      </a:lnTo>
                      <a:lnTo>
                        <a:pt x="702" y="190"/>
                      </a:lnTo>
                      <a:lnTo>
                        <a:pt x="658" y="187"/>
                      </a:lnTo>
                      <a:lnTo>
                        <a:pt x="612" y="181"/>
                      </a:lnTo>
                      <a:lnTo>
                        <a:pt x="566" y="176"/>
                      </a:lnTo>
                      <a:lnTo>
                        <a:pt x="519" y="169"/>
                      </a:lnTo>
                      <a:lnTo>
                        <a:pt x="470" y="160"/>
                      </a:lnTo>
                      <a:lnTo>
                        <a:pt x="421" y="149"/>
                      </a:lnTo>
                      <a:lnTo>
                        <a:pt x="370" y="138"/>
                      </a:lnTo>
                      <a:lnTo>
                        <a:pt x="319" y="124"/>
                      </a:lnTo>
                      <a:lnTo>
                        <a:pt x="267" y="109"/>
                      </a:lnTo>
                      <a:lnTo>
                        <a:pt x="214" y="91"/>
                      </a:lnTo>
                      <a:lnTo>
                        <a:pt x="161" y="71"/>
                      </a:lnTo>
                      <a:lnTo>
                        <a:pt x="108" y="50"/>
                      </a:lnTo>
                      <a:lnTo>
                        <a:pt x="54" y="2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7" name="Freeform 24"/>
                <p:cNvSpPr>
                  <a:spLocks/>
                </p:cNvSpPr>
                <p:nvPr/>
              </p:nvSpPr>
              <p:spPr bwMode="auto">
                <a:xfrm>
                  <a:off x="2553" y="1187"/>
                  <a:ext cx="374" cy="130"/>
                </a:xfrm>
                <a:custGeom>
                  <a:avLst/>
                  <a:gdLst>
                    <a:gd name="T0" fmla="*/ 0 w 1120"/>
                    <a:gd name="T1" fmla="*/ 2 h 390"/>
                    <a:gd name="T2" fmla="*/ 1 w 1120"/>
                    <a:gd name="T3" fmla="*/ 1 h 390"/>
                    <a:gd name="T4" fmla="*/ 1 w 1120"/>
                    <a:gd name="T5" fmla="*/ 1 h 390"/>
                    <a:gd name="T6" fmla="*/ 3 w 1120"/>
                    <a:gd name="T7" fmla="*/ 1 h 390"/>
                    <a:gd name="T8" fmla="*/ 4 w 1120"/>
                    <a:gd name="T9" fmla="*/ 0 h 390"/>
                    <a:gd name="T10" fmla="*/ 6 w 1120"/>
                    <a:gd name="T11" fmla="*/ 0 h 390"/>
                    <a:gd name="T12" fmla="*/ 9 w 1120"/>
                    <a:gd name="T13" fmla="*/ 0 h 390"/>
                    <a:gd name="T14" fmla="*/ 12 w 1120"/>
                    <a:gd name="T15" fmla="*/ 0 h 390"/>
                    <a:gd name="T16" fmla="*/ 14 w 1120"/>
                    <a:gd name="T17" fmla="*/ 0 h 390"/>
                    <a:gd name="T18" fmla="*/ 18 w 1120"/>
                    <a:gd name="T19" fmla="*/ 1 h 390"/>
                    <a:gd name="T20" fmla="*/ 21 w 1120"/>
                    <a:gd name="T21" fmla="*/ 2 h 390"/>
                    <a:gd name="T22" fmla="*/ 24 w 1120"/>
                    <a:gd name="T23" fmla="*/ 3 h 390"/>
                    <a:gd name="T24" fmla="*/ 28 w 1120"/>
                    <a:gd name="T25" fmla="*/ 4 h 390"/>
                    <a:gd name="T26" fmla="*/ 32 w 1120"/>
                    <a:gd name="T27" fmla="*/ 7 h 390"/>
                    <a:gd name="T28" fmla="*/ 36 w 1120"/>
                    <a:gd name="T29" fmla="*/ 9 h 390"/>
                    <a:gd name="T30" fmla="*/ 40 w 1120"/>
                    <a:gd name="T31" fmla="*/ 13 h 390"/>
                    <a:gd name="T32" fmla="*/ 42 w 1120"/>
                    <a:gd name="T33" fmla="*/ 14 h 390"/>
                    <a:gd name="T34" fmla="*/ 41 w 1120"/>
                    <a:gd name="T35" fmla="*/ 14 h 390"/>
                    <a:gd name="T36" fmla="*/ 40 w 1120"/>
                    <a:gd name="T37" fmla="*/ 13 h 390"/>
                    <a:gd name="T38" fmla="*/ 39 w 1120"/>
                    <a:gd name="T39" fmla="*/ 13 h 390"/>
                    <a:gd name="T40" fmla="*/ 37 w 1120"/>
                    <a:gd name="T41" fmla="*/ 11 h 390"/>
                    <a:gd name="T42" fmla="*/ 35 w 1120"/>
                    <a:gd name="T43" fmla="*/ 10 h 390"/>
                    <a:gd name="T44" fmla="*/ 33 w 1120"/>
                    <a:gd name="T45" fmla="*/ 9 h 390"/>
                    <a:gd name="T46" fmla="*/ 30 w 1120"/>
                    <a:gd name="T47" fmla="*/ 8 h 390"/>
                    <a:gd name="T48" fmla="*/ 27 w 1120"/>
                    <a:gd name="T49" fmla="*/ 6 h 390"/>
                    <a:gd name="T50" fmla="*/ 24 w 1120"/>
                    <a:gd name="T51" fmla="*/ 5 h 390"/>
                    <a:gd name="T52" fmla="*/ 21 w 1120"/>
                    <a:gd name="T53" fmla="*/ 4 h 390"/>
                    <a:gd name="T54" fmla="*/ 17 w 1120"/>
                    <a:gd name="T55" fmla="*/ 3 h 390"/>
                    <a:gd name="T56" fmla="*/ 14 w 1120"/>
                    <a:gd name="T57" fmla="*/ 2 h 390"/>
                    <a:gd name="T58" fmla="*/ 10 w 1120"/>
                    <a:gd name="T59" fmla="*/ 1 h 390"/>
                    <a:gd name="T60" fmla="*/ 6 w 1120"/>
                    <a:gd name="T61" fmla="*/ 1 h 390"/>
                    <a:gd name="T62" fmla="*/ 2 w 1120"/>
                    <a:gd name="T63" fmla="*/ 1 h 390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1120"/>
                    <a:gd name="T97" fmla="*/ 0 h 390"/>
                    <a:gd name="T98" fmla="*/ 1120 w 1120"/>
                    <a:gd name="T99" fmla="*/ 390 h 390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1120" h="390">
                      <a:moveTo>
                        <a:pt x="0" y="44"/>
                      </a:moveTo>
                      <a:lnTo>
                        <a:pt x="2" y="44"/>
                      </a:lnTo>
                      <a:lnTo>
                        <a:pt x="7" y="41"/>
                      </a:lnTo>
                      <a:lnTo>
                        <a:pt x="14" y="38"/>
                      </a:lnTo>
                      <a:lnTo>
                        <a:pt x="26" y="35"/>
                      </a:lnTo>
                      <a:lnTo>
                        <a:pt x="40" y="31"/>
                      </a:lnTo>
                      <a:lnTo>
                        <a:pt x="55" y="27"/>
                      </a:lnTo>
                      <a:lnTo>
                        <a:pt x="74" y="23"/>
                      </a:lnTo>
                      <a:lnTo>
                        <a:pt x="97" y="19"/>
                      </a:lnTo>
                      <a:lnTo>
                        <a:pt x="121" y="13"/>
                      </a:lnTo>
                      <a:lnTo>
                        <a:pt x="147" y="10"/>
                      </a:lnTo>
                      <a:lnTo>
                        <a:pt x="175" y="6"/>
                      </a:lnTo>
                      <a:lnTo>
                        <a:pt x="206" y="3"/>
                      </a:lnTo>
                      <a:lnTo>
                        <a:pt x="239" y="2"/>
                      </a:lnTo>
                      <a:lnTo>
                        <a:pt x="274" y="0"/>
                      </a:lnTo>
                      <a:lnTo>
                        <a:pt x="311" y="2"/>
                      </a:lnTo>
                      <a:lnTo>
                        <a:pt x="350" y="3"/>
                      </a:lnTo>
                      <a:lnTo>
                        <a:pt x="389" y="7"/>
                      </a:lnTo>
                      <a:lnTo>
                        <a:pt x="431" y="13"/>
                      </a:lnTo>
                      <a:lnTo>
                        <a:pt x="474" y="21"/>
                      </a:lnTo>
                      <a:lnTo>
                        <a:pt x="519" y="31"/>
                      </a:lnTo>
                      <a:lnTo>
                        <a:pt x="565" y="42"/>
                      </a:lnTo>
                      <a:lnTo>
                        <a:pt x="611" y="58"/>
                      </a:lnTo>
                      <a:lnTo>
                        <a:pt x="659" y="76"/>
                      </a:lnTo>
                      <a:lnTo>
                        <a:pt x="708" y="97"/>
                      </a:lnTo>
                      <a:lnTo>
                        <a:pt x="758" y="121"/>
                      </a:lnTo>
                      <a:lnTo>
                        <a:pt x="809" y="147"/>
                      </a:lnTo>
                      <a:lnTo>
                        <a:pt x="859" y="178"/>
                      </a:lnTo>
                      <a:lnTo>
                        <a:pt x="911" y="211"/>
                      </a:lnTo>
                      <a:lnTo>
                        <a:pt x="962" y="250"/>
                      </a:lnTo>
                      <a:lnTo>
                        <a:pt x="1015" y="292"/>
                      </a:lnTo>
                      <a:lnTo>
                        <a:pt x="1067" y="339"/>
                      </a:lnTo>
                      <a:lnTo>
                        <a:pt x="1120" y="390"/>
                      </a:lnTo>
                      <a:lnTo>
                        <a:pt x="1119" y="389"/>
                      </a:lnTo>
                      <a:lnTo>
                        <a:pt x="1113" y="386"/>
                      </a:lnTo>
                      <a:lnTo>
                        <a:pt x="1106" y="379"/>
                      </a:lnTo>
                      <a:lnTo>
                        <a:pt x="1095" y="372"/>
                      </a:lnTo>
                      <a:lnTo>
                        <a:pt x="1083" y="362"/>
                      </a:lnTo>
                      <a:lnTo>
                        <a:pt x="1066" y="351"/>
                      </a:lnTo>
                      <a:lnTo>
                        <a:pt x="1048" y="339"/>
                      </a:lnTo>
                      <a:lnTo>
                        <a:pt x="1025" y="325"/>
                      </a:lnTo>
                      <a:lnTo>
                        <a:pt x="1001" y="309"/>
                      </a:lnTo>
                      <a:lnTo>
                        <a:pt x="975" y="292"/>
                      </a:lnTo>
                      <a:lnTo>
                        <a:pt x="947" y="276"/>
                      </a:lnTo>
                      <a:lnTo>
                        <a:pt x="916" y="259"/>
                      </a:lnTo>
                      <a:lnTo>
                        <a:pt x="884" y="241"/>
                      </a:lnTo>
                      <a:lnTo>
                        <a:pt x="849" y="223"/>
                      </a:lnTo>
                      <a:lnTo>
                        <a:pt x="813" y="204"/>
                      </a:lnTo>
                      <a:lnTo>
                        <a:pt x="775" y="185"/>
                      </a:lnTo>
                      <a:lnTo>
                        <a:pt x="734" y="168"/>
                      </a:lnTo>
                      <a:lnTo>
                        <a:pt x="692" y="150"/>
                      </a:lnTo>
                      <a:lnTo>
                        <a:pt x="649" y="133"/>
                      </a:lnTo>
                      <a:lnTo>
                        <a:pt x="606" y="116"/>
                      </a:lnTo>
                      <a:lnTo>
                        <a:pt x="560" y="101"/>
                      </a:lnTo>
                      <a:lnTo>
                        <a:pt x="514" y="87"/>
                      </a:lnTo>
                      <a:lnTo>
                        <a:pt x="465" y="74"/>
                      </a:lnTo>
                      <a:lnTo>
                        <a:pt x="416" y="62"/>
                      </a:lnTo>
                      <a:lnTo>
                        <a:pt x="367" y="52"/>
                      </a:lnTo>
                      <a:lnTo>
                        <a:pt x="315" y="45"/>
                      </a:lnTo>
                      <a:lnTo>
                        <a:pt x="265" y="38"/>
                      </a:lnTo>
                      <a:lnTo>
                        <a:pt x="213" y="34"/>
                      </a:lnTo>
                      <a:lnTo>
                        <a:pt x="160" y="33"/>
                      </a:lnTo>
                      <a:lnTo>
                        <a:pt x="107" y="34"/>
                      </a:lnTo>
                      <a:lnTo>
                        <a:pt x="54" y="37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rgbClr val="D19BC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8" name="Freeform 25"/>
                <p:cNvSpPr>
                  <a:spLocks/>
                </p:cNvSpPr>
                <p:nvPr/>
              </p:nvSpPr>
              <p:spPr bwMode="auto">
                <a:xfrm>
                  <a:off x="2553" y="1301"/>
                  <a:ext cx="372" cy="80"/>
                </a:xfrm>
                <a:custGeom>
                  <a:avLst/>
                  <a:gdLst>
                    <a:gd name="T0" fmla="*/ 0 w 1115"/>
                    <a:gd name="T1" fmla="*/ 0 h 239"/>
                    <a:gd name="T2" fmla="*/ 1 w 1115"/>
                    <a:gd name="T3" fmla="*/ 0 h 239"/>
                    <a:gd name="T4" fmla="*/ 2 w 1115"/>
                    <a:gd name="T5" fmla="*/ 1 h 239"/>
                    <a:gd name="T6" fmla="*/ 3 w 1115"/>
                    <a:gd name="T7" fmla="*/ 1 h 239"/>
                    <a:gd name="T8" fmla="*/ 5 w 1115"/>
                    <a:gd name="T9" fmla="*/ 1 h 239"/>
                    <a:gd name="T10" fmla="*/ 7 w 1115"/>
                    <a:gd name="T11" fmla="*/ 2 h 239"/>
                    <a:gd name="T12" fmla="*/ 10 w 1115"/>
                    <a:gd name="T13" fmla="*/ 3 h 239"/>
                    <a:gd name="T14" fmla="*/ 13 w 1115"/>
                    <a:gd name="T15" fmla="*/ 4 h 239"/>
                    <a:gd name="T16" fmla="*/ 16 w 1115"/>
                    <a:gd name="T17" fmla="*/ 4 h 239"/>
                    <a:gd name="T18" fmla="*/ 19 w 1115"/>
                    <a:gd name="T19" fmla="*/ 5 h 239"/>
                    <a:gd name="T20" fmla="*/ 22 w 1115"/>
                    <a:gd name="T21" fmla="*/ 6 h 239"/>
                    <a:gd name="T22" fmla="*/ 26 w 1115"/>
                    <a:gd name="T23" fmla="*/ 7 h 239"/>
                    <a:gd name="T24" fmla="*/ 29 w 1115"/>
                    <a:gd name="T25" fmla="*/ 7 h 239"/>
                    <a:gd name="T26" fmla="*/ 33 w 1115"/>
                    <a:gd name="T27" fmla="*/ 8 h 239"/>
                    <a:gd name="T28" fmla="*/ 36 w 1115"/>
                    <a:gd name="T29" fmla="*/ 8 h 239"/>
                    <a:gd name="T30" fmla="*/ 40 w 1115"/>
                    <a:gd name="T31" fmla="*/ 8 h 239"/>
                    <a:gd name="T32" fmla="*/ 41 w 1115"/>
                    <a:gd name="T33" fmla="*/ 8 h 239"/>
                    <a:gd name="T34" fmla="*/ 41 w 1115"/>
                    <a:gd name="T35" fmla="*/ 9 h 239"/>
                    <a:gd name="T36" fmla="*/ 40 w 1115"/>
                    <a:gd name="T37" fmla="*/ 9 h 239"/>
                    <a:gd name="T38" fmla="*/ 39 w 1115"/>
                    <a:gd name="T39" fmla="*/ 9 h 239"/>
                    <a:gd name="T40" fmla="*/ 37 w 1115"/>
                    <a:gd name="T41" fmla="*/ 9 h 239"/>
                    <a:gd name="T42" fmla="*/ 35 w 1115"/>
                    <a:gd name="T43" fmla="*/ 9 h 239"/>
                    <a:gd name="T44" fmla="*/ 32 w 1115"/>
                    <a:gd name="T45" fmla="*/ 9 h 239"/>
                    <a:gd name="T46" fmla="*/ 30 w 1115"/>
                    <a:gd name="T47" fmla="*/ 9 h 239"/>
                    <a:gd name="T48" fmla="*/ 27 w 1115"/>
                    <a:gd name="T49" fmla="*/ 8 h 239"/>
                    <a:gd name="T50" fmla="*/ 24 w 1115"/>
                    <a:gd name="T51" fmla="*/ 8 h 239"/>
                    <a:gd name="T52" fmla="*/ 20 w 1115"/>
                    <a:gd name="T53" fmla="*/ 7 h 239"/>
                    <a:gd name="T54" fmla="*/ 17 w 1115"/>
                    <a:gd name="T55" fmla="*/ 7 h 239"/>
                    <a:gd name="T56" fmla="*/ 13 w 1115"/>
                    <a:gd name="T57" fmla="*/ 6 h 239"/>
                    <a:gd name="T58" fmla="*/ 10 w 1115"/>
                    <a:gd name="T59" fmla="*/ 4 h 239"/>
                    <a:gd name="T60" fmla="*/ 6 w 1115"/>
                    <a:gd name="T61" fmla="*/ 3 h 239"/>
                    <a:gd name="T62" fmla="*/ 2 w 1115"/>
                    <a:gd name="T63" fmla="*/ 1 h 239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1115"/>
                    <a:gd name="T97" fmla="*/ 0 h 239"/>
                    <a:gd name="T98" fmla="*/ 1115 w 1115"/>
                    <a:gd name="T99" fmla="*/ 239 h 239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1115" h="239">
                      <a:moveTo>
                        <a:pt x="0" y="0"/>
                      </a:moveTo>
                      <a:lnTo>
                        <a:pt x="2" y="0"/>
                      </a:lnTo>
                      <a:lnTo>
                        <a:pt x="7" y="3"/>
                      </a:lnTo>
                      <a:lnTo>
                        <a:pt x="17" y="5"/>
                      </a:lnTo>
                      <a:lnTo>
                        <a:pt x="28" y="9"/>
                      </a:lnTo>
                      <a:lnTo>
                        <a:pt x="44" y="14"/>
                      </a:lnTo>
                      <a:lnTo>
                        <a:pt x="62" y="19"/>
                      </a:lnTo>
                      <a:lnTo>
                        <a:pt x="83" y="26"/>
                      </a:lnTo>
                      <a:lnTo>
                        <a:pt x="108" y="33"/>
                      </a:lnTo>
                      <a:lnTo>
                        <a:pt x="135" y="40"/>
                      </a:lnTo>
                      <a:lnTo>
                        <a:pt x="163" y="49"/>
                      </a:lnTo>
                      <a:lnTo>
                        <a:pt x="193" y="58"/>
                      </a:lnTo>
                      <a:lnTo>
                        <a:pt x="227" y="67"/>
                      </a:lnTo>
                      <a:lnTo>
                        <a:pt x="262" y="77"/>
                      </a:lnTo>
                      <a:lnTo>
                        <a:pt x="300" y="86"/>
                      </a:lnTo>
                      <a:lnTo>
                        <a:pt x="339" y="98"/>
                      </a:lnTo>
                      <a:lnTo>
                        <a:pt x="379" y="107"/>
                      </a:lnTo>
                      <a:lnTo>
                        <a:pt x="420" y="117"/>
                      </a:lnTo>
                      <a:lnTo>
                        <a:pt x="463" y="128"/>
                      </a:lnTo>
                      <a:lnTo>
                        <a:pt x="508" y="138"/>
                      </a:lnTo>
                      <a:lnTo>
                        <a:pt x="553" y="148"/>
                      </a:lnTo>
                      <a:lnTo>
                        <a:pt x="599" y="158"/>
                      </a:lnTo>
                      <a:lnTo>
                        <a:pt x="645" y="167"/>
                      </a:lnTo>
                      <a:lnTo>
                        <a:pt x="692" y="176"/>
                      </a:lnTo>
                      <a:lnTo>
                        <a:pt x="740" y="184"/>
                      </a:lnTo>
                      <a:lnTo>
                        <a:pt x="788" y="193"/>
                      </a:lnTo>
                      <a:lnTo>
                        <a:pt x="835" y="201"/>
                      </a:lnTo>
                      <a:lnTo>
                        <a:pt x="883" y="207"/>
                      </a:lnTo>
                      <a:lnTo>
                        <a:pt x="930" y="214"/>
                      </a:lnTo>
                      <a:lnTo>
                        <a:pt x="978" y="218"/>
                      </a:lnTo>
                      <a:lnTo>
                        <a:pt x="1024" y="222"/>
                      </a:lnTo>
                      <a:lnTo>
                        <a:pt x="1070" y="225"/>
                      </a:lnTo>
                      <a:lnTo>
                        <a:pt x="1115" y="227"/>
                      </a:lnTo>
                      <a:lnTo>
                        <a:pt x="1113" y="227"/>
                      </a:lnTo>
                      <a:lnTo>
                        <a:pt x="1108" y="229"/>
                      </a:lnTo>
                      <a:lnTo>
                        <a:pt x="1101" y="229"/>
                      </a:lnTo>
                      <a:lnTo>
                        <a:pt x="1090" y="230"/>
                      </a:lnTo>
                      <a:lnTo>
                        <a:pt x="1076" y="232"/>
                      </a:lnTo>
                      <a:lnTo>
                        <a:pt x="1059" y="233"/>
                      </a:lnTo>
                      <a:lnTo>
                        <a:pt x="1041" y="234"/>
                      </a:lnTo>
                      <a:lnTo>
                        <a:pt x="1018" y="236"/>
                      </a:lnTo>
                      <a:lnTo>
                        <a:pt x="995" y="237"/>
                      </a:lnTo>
                      <a:lnTo>
                        <a:pt x="968" y="239"/>
                      </a:lnTo>
                      <a:lnTo>
                        <a:pt x="940" y="239"/>
                      </a:lnTo>
                      <a:lnTo>
                        <a:pt x="909" y="239"/>
                      </a:lnTo>
                      <a:lnTo>
                        <a:pt x="876" y="237"/>
                      </a:lnTo>
                      <a:lnTo>
                        <a:pt x="841" y="236"/>
                      </a:lnTo>
                      <a:lnTo>
                        <a:pt x="804" y="234"/>
                      </a:lnTo>
                      <a:lnTo>
                        <a:pt x="765" y="232"/>
                      </a:lnTo>
                      <a:lnTo>
                        <a:pt x="726" y="227"/>
                      </a:lnTo>
                      <a:lnTo>
                        <a:pt x="684" y="223"/>
                      </a:lnTo>
                      <a:lnTo>
                        <a:pt x="641" y="218"/>
                      </a:lnTo>
                      <a:lnTo>
                        <a:pt x="597" y="209"/>
                      </a:lnTo>
                      <a:lnTo>
                        <a:pt x="551" y="201"/>
                      </a:lnTo>
                      <a:lnTo>
                        <a:pt x="505" y="193"/>
                      </a:lnTo>
                      <a:lnTo>
                        <a:pt x="458" y="181"/>
                      </a:lnTo>
                      <a:lnTo>
                        <a:pt x="409" y="167"/>
                      </a:lnTo>
                      <a:lnTo>
                        <a:pt x="360" y="153"/>
                      </a:lnTo>
                      <a:lnTo>
                        <a:pt x="309" y="138"/>
                      </a:lnTo>
                      <a:lnTo>
                        <a:pt x="259" y="120"/>
                      </a:lnTo>
                      <a:lnTo>
                        <a:pt x="207" y="100"/>
                      </a:lnTo>
                      <a:lnTo>
                        <a:pt x="156" y="78"/>
                      </a:lnTo>
                      <a:lnTo>
                        <a:pt x="104" y="54"/>
                      </a:lnTo>
                      <a:lnTo>
                        <a:pt x="52" y="2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9" name="Freeform 26"/>
                <p:cNvSpPr>
                  <a:spLocks/>
                </p:cNvSpPr>
                <p:nvPr/>
              </p:nvSpPr>
              <p:spPr bwMode="auto">
                <a:xfrm>
                  <a:off x="2553" y="1245"/>
                  <a:ext cx="316" cy="92"/>
                </a:xfrm>
                <a:custGeom>
                  <a:avLst/>
                  <a:gdLst>
                    <a:gd name="T0" fmla="*/ 0 w 947"/>
                    <a:gd name="T1" fmla="*/ 0 h 278"/>
                    <a:gd name="T2" fmla="*/ 1 w 947"/>
                    <a:gd name="T3" fmla="*/ 0 h 278"/>
                    <a:gd name="T4" fmla="*/ 1 w 947"/>
                    <a:gd name="T5" fmla="*/ 0 h 278"/>
                    <a:gd name="T6" fmla="*/ 3 w 947"/>
                    <a:gd name="T7" fmla="*/ 0 h 278"/>
                    <a:gd name="T8" fmla="*/ 4 w 947"/>
                    <a:gd name="T9" fmla="*/ 1 h 278"/>
                    <a:gd name="T10" fmla="*/ 6 w 947"/>
                    <a:gd name="T11" fmla="*/ 1 h 278"/>
                    <a:gd name="T12" fmla="*/ 8 w 947"/>
                    <a:gd name="T13" fmla="*/ 2 h 278"/>
                    <a:gd name="T14" fmla="*/ 11 w 947"/>
                    <a:gd name="T15" fmla="*/ 2 h 278"/>
                    <a:gd name="T16" fmla="*/ 13 w 947"/>
                    <a:gd name="T17" fmla="*/ 3 h 278"/>
                    <a:gd name="T18" fmla="*/ 16 w 947"/>
                    <a:gd name="T19" fmla="*/ 3 h 278"/>
                    <a:gd name="T20" fmla="*/ 19 w 947"/>
                    <a:gd name="T21" fmla="*/ 4 h 278"/>
                    <a:gd name="T22" fmla="*/ 22 w 947"/>
                    <a:gd name="T23" fmla="*/ 5 h 278"/>
                    <a:gd name="T24" fmla="*/ 25 w 947"/>
                    <a:gd name="T25" fmla="*/ 6 h 278"/>
                    <a:gd name="T26" fmla="*/ 28 w 947"/>
                    <a:gd name="T27" fmla="*/ 7 h 278"/>
                    <a:gd name="T28" fmla="*/ 31 w 947"/>
                    <a:gd name="T29" fmla="*/ 8 h 278"/>
                    <a:gd name="T30" fmla="*/ 34 w 947"/>
                    <a:gd name="T31" fmla="*/ 9 h 278"/>
                    <a:gd name="T32" fmla="*/ 35 w 947"/>
                    <a:gd name="T33" fmla="*/ 10 h 278"/>
                    <a:gd name="T34" fmla="*/ 35 w 947"/>
                    <a:gd name="T35" fmla="*/ 10 h 278"/>
                    <a:gd name="T36" fmla="*/ 34 w 947"/>
                    <a:gd name="T37" fmla="*/ 10 h 278"/>
                    <a:gd name="T38" fmla="*/ 32 w 947"/>
                    <a:gd name="T39" fmla="*/ 9 h 278"/>
                    <a:gd name="T40" fmla="*/ 31 w 947"/>
                    <a:gd name="T41" fmla="*/ 9 h 278"/>
                    <a:gd name="T42" fmla="*/ 29 w 947"/>
                    <a:gd name="T43" fmla="*/ 8 h 278"/>
                    <a:gd name="T44" fmla="*/ 26 w 947"/>
                    <a:gd name="T45" fmla="*/ 7 h 278"/>
                    <a:gd name="T46" fmla="*/ 24 w 947"/>
                    <a:gd name="T47" fmla="*/ 7 h 278"/>
                    <a:gd name="T48" fmla="*/ 21 w 947"/>
                    <a:gd name="T49" fmla="*/ 6 h 278"/>
                    <a:gd name="T50" fmla="*/ 18 w 947"/>
                    <a:gd name="T51" fmla="*/ 5 h 278"/>
                    <a:gd name="T52" fmla="*/ 16 w 947"/>
                    <a:gd name="T53" fmla="*/ 4 h 278"/>
                    <a:gd name="T54" fmla="*/ 13 w 947"/>
                    <a:gd name="T55" fmla="*/ 3 h 278"/>
                    <a:gd name="T56" fmla="*/ 10 w 947"/>
                    <a:gd name="T57" fmla="*/ 3 h 278"/>
                    <a:gd name="T58" fmla="*/ 7 w 947"/>
                    <a:gd name="T59" fmla="*/ 2 h 278"/>
                    <a:gd name="T60" fmla="*/ 4 w 947"/>
                    <a:gd name="T61" fmla="*/ 1 h 278"/>
                    <a:gd name="T62" fmla="*/ 1 w 947"/>
                    <a:gd name="T63" fmla="*/ 0 h 278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947"/>
                    <a:gd name="T97" fmla="*/ 0 h 278"/>
                    <a:gd name="T98" fmla="*/ 947 w 947"/>
                    <a:gd name="T99" fmla="*/ 278 h 278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947" h="278">
                      <a:moveTo>
                        <a:pt x="0" y="0"/>
                      </a:moveTo>
                      <a:lnTo>
                        <a:pt x="2" y="0"/>
                      </a:lnTo>
                      <a:lnTo>
                        <a:pt x="6" y="1"/>
                      </a:lnTo>
                      <a:lnTo>
                        <a:pt x="14" y="2"/>
                      </a:lnTo>
                      <a:lnTo>
                        <a:pt x="24" y="4"/>
                      </a:lnTo>
                      <a:lnTo>
                        <a:pt x="37" y="5"/>
                      </a:lnTo>
                      <a:lnTo>
                        <a:pt x="52" y="8"/>
                      </a:lnTo>
                      <a:lnTo>
                        <a:pt x="70" y="11"/>
                      </a:lnTo>
                      <a:lnTo>
                        <a:pt x="90" y="15"/>
                      </a:lnTo>
                      <a:lnTo>
                        <a:pt x="112" y="19"/>
                      </a:lnTo>
                      <a:lnTo>
                        <a:pt x="136" y="23"/>
                      </a:lnTo>
                      <a:lnTo>
                        <a:pt x="163" y="29"/>
                      </a:lnTo>
                      <a:lnTo>
                        <a:pt x="191" y="35"/>
                      </a:lnTo>
                      <a:lnTo>
                        <a:pt x="220" y="42"/>
                      </a:lnTo>
                      <a:lnTo>
                        <a:pt x="251" y="49"/>
                      </a:lnTo>
                      <a:lnTo>
                        <a:pt x="284" y="56"/>
                      </a:lnTo>
                      <a:lnTo>
                        <a:pt x="318" y="64"/>
                      </a:lnTo>
                      <a:lnTo>
                        <a:pt x="353" y="72"/>
                      </a:lnTo>
                      <a:lnTo>
                        <a:pt x="389" y="82"/>
                      </a:lnTo>
                      <a:lnTo>
                        <a:pt x="427" y="92"/>
                      </a:lnTo>
                      <a:lnTo>
                        <a:pt x="465" y="102"/>
                      </a:lnTo>
                      <a:lnTo>
                        <a:pt x="504" y="113"/>
                      </a:lnTo>
                      <a:lnTo>
                        <a:pt x="543" y="124"/>
                      </a:lnTo>
                      <a:lnTo>
                        <a:pt x="583" y="137"/>
                      </a:lnTo>
                      <a:lnTo>
                        <a:pt x="624" y="151"/>
                      </a:lnTo>
                      <a:lnTo>
                        <a:pt x="665" y="163"/>
                      </a:lnTo>
                      <a:lnTo>
                        <a:pt x="705" y="178"/>
                      </a:lnTo>
                      <a:lnTo>
                        <a:pt x="746" y="192"/>
                      </a:lnTo>
                      <a:lnTo>
                        <a:pt x="788" y="208"/>
                      </a:lnTo>
                      <a:lnTo>
                        <a:pt x="828" y="225"/>
                      </a:lnTo>
                      <a:lnTo>
                        <a:pt x="867" y="241"/>
                      </a:lnTo>
                      <a:lnTo>
                        <a:pt x="908" y="260"/>
                      </a:lnTo>
                      <a:lnTo>
                        <a:pt x="947" y="278"/>
                      </a:lnTo>
                      <a:lnTo>
                        <a:pt x="946" y="278"/>
                      </a:lnTo>
                      <a:lnTo>
                        <a:pt x="940" y="275"/>
                      </a:lnTo>
                      <a:lnTo>
                        <a:pt x="932" y="274"/>
                      </a:lnTo>
                      <a:lnTo>
                        <a:pt x="922" y="269"/>
                      </a:lnTo>
                      <a:lnTo>
                        <a:pt x="908" y="265"/>
                      </a:lnTo>
                      <a:lnTo>
                        <a:pt x="891" y="260"/>
                      </a:lnTo>
                      <a:lnTo>
                        <a:pt x="871" y="254"/>
                      </a:lnTo>
                      <a:lnTo>
                        <a:pt x="850" y="247"/>
                      </a:lnTo>
                      <a:lnTo>
                        <a:pt x="827" y="239"/>
                      </a:lnTo>
                      <a:lnTo>
                        <a:pt x="800" y="230"/>
                      </a:lnTo>
                      <a:lnTo>
                        <a:pt x="772" y="222"/>
                      </a:lnTo>
                      <a:lnTo>
                        <a:pt x="743" y="212"/>
                      </a:lnTo>
                      <a:lnTo>
                        <a:pt x="712" y="202"/>
                      </a:lnTo>
                      <a:lnTo>
                        <a:pt x="679" y="192"/>
                      </a:lnTo>
                      <a:lnTo>
                        <a:pt x="645" y="183"/>
                      </a:lnTo>
                      <a:lnTo>
                        <a:pt x="610" y="172"/>
                      </a:lnTo>
                      <a:lnTo>
                        <a:pt x="574" y="160"/>
                      </a:lnTo>
                      <a:lnTo>
                        <a:pt x="536" y="149"/>
                      </a:lnTo>
                      <a:lnTo>
                        <a:pt x="498" y="137"/>
                      </a:lnTo>
                      <a:lnTo>
                        <a:pt x="459" y="125"/>
                      </a:lnTo>
                      <a:lnTo>
                        <a:pt x="420" y="114"/>
                      </a:lnTo>
                      <a:lnTo>
                        <a:pt x="381" y="103"/>
                      </a:lnTo>
                      <a:lnTo>
                        <a:pt x="340" y="90"/>
                      </a:lnTo>
                      <a:lnTo>
                        <a:pt x="301" y="79"/>
                      </a:lnTo>
                      <a:lnTo>
                        <a:pt x="262" y="68"/>
                      </a:lnTo>
                      <a:lnTo>
                        <a:pt x="223" y="57"/>
                      </a:lnTo>
                      <a:lnTo>
                        <a:pt x="184" y="47"/>
                      </a:lnTo>
                      <a:lnTo>
                        <a:pt x="144" y="36"/>
                      </a:lnTo>
                      <a:lnTo>
                        <a:pt x="108" y="26"/>
                      </a:lnTo>
                      <a:lnTo>
                        <a:pt x="70" y="16"/>
                      </a:lnTo>
                      <a:lnTo>
                        <a:pt x="35" y="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D19BC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16" name="Group 27"/>
              <p:cNvGrpSpPr>
                <a:grpSpLocks/>
              </p:cNvGrpSpPr>
              <p:nvPr/>
            </p:nvGrpSpPr>
            <p:grpSpPr bwMode="auto">
              <a:xfrm>
                <a:off x="4604" y="1344"/>
                <a:ext cx="628" cy="555"/>
                <a:chOff x="3107" y="2704"/>
                <a:chExt cx="771" cy="730"/>
              </a:xfrm>
            </p:grpSpPr>
            <p:pic>
              <p:nvPicPr>
                <p:cNvPr id="17" name="Picture 28" descr="MCj02508190000[1]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107" y="2886"/>
                  <a:ext cx="408" cy="32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8" name="Picture 29" descr="MCj02508190000[1]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470" y="2886"/>
                  <a:ext cx="408" cy="32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9" name="Picture 30" descr="MCj02508190000[1]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243" y="2976"/>
                  <a:ext cx="408" cy="32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0" name="Picture 31" descr="MCj02508190000[1]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379" y="3113"/>
                  <a:ext cx="408" cy="32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1" name="Picture 32" descr="MCj02508190000[1]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424" y="2704"/>
                  <a:ext cx="408" cy="32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</p:grpSp>
      <p:grpSp>
        <p:nvGrpSpPr>
          <p:cNvPr id="40" name="Group 4"/>
          <p:cNvGrpSpPr>
            <a:grpSpLocks/>
          </p:cNvGrpSpPr>
          <p:nvPr/>
        </p:nvGrpSpPr>
        <p:grpSpPr bwMode="auto">
          <a:xfrm>
            <a:off x="6942126" y="3476359"/>
            <a:ext cx="1872506" cy="423831"/>
            <a:chOff x="2472" y="2024"/>
            <a:chExt cx="2132" cy="635"/>
          </a:xfrm>
        </p:grpSpPr>
        <p:sp>
          <p:nvSpPr>
            <p:cNvPr id="41" name="Text Box 5"/>
            <p:cNvSpPr txBox="1">
              <a:spLocks noChangeArrowheads="1"/>
            </p:cNvSpPr>
            <p:nvPr/>
          </p:nvSpPr>
          <p:spPr bwMode="auto">
            <a:xfrm>
              <a:off x="2472" y="2069"/>
              <a:ext cx="1996" cy="4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AU" b="1" dirty="0">
                  <a:cs typeface="Times New Roman" pitchFamily="18" charset="0"/>
                </a:rPr>
                <a:t>lactose</a:t>
              </a:r>
            </a:p>
          </p:txBody>
        </p:sp>
        <p:grpSp>
          <p:nvGrpSpPr>
            <p:cNvPr id="42" name="Group 6"/>
            <p:cNvGrpSpPr>
              <a:grpSpLocks/>
            </p:cNvGrpSpPr>
            <p:nvPr/>
          </p:nvGrpSpPr>
          <p:grpSpPr bwMode="auto">
            <a:xfrm>
              <a:off x="3470" y="2024"/>
              <a:ext cx="1134" cy="635"/>
              <a:chOff x="3515" y="1979"/>
              <a:chExt cx="1315" cy="861"/>
            </a:xfrm>
          </p:grpSpPr>
          <p:grpSp>
            <p:nvGrpSpPr>
              <p:cNvPr id="43" name="Group 7"/>
              <p:cNvGrpSpPr>
                <a:grpSpLocks/>
              </p:cNvGrpSpPr>
              <p:nvPr/>
            </p:nvGrpSpPr>
            <p:grpSpPr bwMode="auto">
              <a:xfrm>
                <a:off x="3515" y="2024"/>
                <a:ext cx="816" cy="317"/>
                <a:chOff x="819" y="3047"/>
                <a:chExt cx="1038" cy="489"/>
              </a:xfrm>
            </p:grpSpPr>
            <p:sp>
              <p:nvSpPr>
                <p:cNvPr id="45" name="Freeform 8"/>
                <p:cNvSpPr>
                  <a:spLocks/>
                </p:cNvSpPr>
                <p:nvPr/>
              </p:nvSpPr>
              <p:spPr bwMode="auto">
                <a:xfrm>
                  <a:off x="1386" y="3310"/>
                  <a:ext cx="425" cy="226"/>
                </a:xfrm>
                <a:custGeom>
                  <a:avLst/>
                  <a:gdLst>
                    <a:gd name="T0" fmla="*/ 47 w 1277"/>
                    <a:gd name="T1" fmla="*/ 2 h 680"/>
                    <a:gd name="T2" fmla="*/ 47 w 1277"/>
                    <a:gd name="T3" fmla="*/ 3 h 680"/>
                    <a:gd name="T4" fmla="*/ 47 w 1277"/>
                    <a:gd name="T5" fmla="*/ 3 h 680"/>
                    <a:gd name="T6" fmla="*/ 47 w 1277"/>
                    <a:gd name="T7" fmla="*/ 4 h 680"/>
                    <a:gd name="T8" fmla="*/ 47 w 1277"/>
                    <a:gd name="T9" fmla="*/ 6 h 680"/>
                    <a:gd name="T10" fmla="*/ 47 w 1277"/>
                    <a:gd name="T11" fmla="*/ 7 h 680"/>
                    <a:gd name="T12" fmla="*/ 47 w 1277"/>
                    <a:gd name="T13" fmla="*/ 9 h 680"/>
                    <a:gd name="T14" fmla="*/ 46 w 1277"/>
                    <a:gd name="T15" fmla="*/ 11 h 680"/>
                    <a:gd name="T16" fmla="*/ 46 w 1277"/>
                    <a:gd name="T17" fmla="*/ 13 h 680"/>
                    <a:gd name="T18" fmla="*/ 45 w 1277"/>
                    <a:gd name="T19" fmla="*/ 15 h 680"/>
                    <a:gd name="T20" fmla="*/ 44 w 1277"/>
                    <a:gd name="T21" fmla="*/ 17 h 680"/>
                    <a:gd name="T22" fmla="*/ 42 w 1277"/>
                    <a:gd name="T23" fmla="*/ 19 h 680"/>
                    <a:gd name="T24" fmla="*/ 40 w 1277"/>
                    <a:gd name="T25" fmla="*/ 20 h 680"/>
                    <a:gd name="T26" fmla="*/ 38 w 1277"/>
                    <a:gd name="T27" fmla="*/ 22 h 680"/>
                    <a:gd name="T28" fmla="*/ 35 w 1277"/>
                    <a:gd name="T29" fmla="*/ 23 h 680"/>
                    <a:gd name="T30" fmla="*/ 32 w 1277"/>
                    <a:gd name="T31" fmla="*/ 24 h 680"/>
                    <a:gd name="T32" fmla="*/ 29 w 1277"/>
                    <a:gd name="T33" fmla="*/ 25 h 680"/>
                    <a:gd name="T34" fmla="*/ 29 w 1277"/>
                    <a:gd name="T35" fmla="*/ 25 h 680"/>
                    <a:gd name="T36" fmla="*/ 28 w 1277"/>
                    <a:gd name="T37" fmla="*/ 25 h 680"/>
                    <a:gd name="T38" fmla="*/ 27 w 1277"/>
                    <a:gd name="T39" fmla="*/ 25 h 680"/>
                    <a:gd name="T40" fmla="*/ 26 w 1277"/>
                    <a:gd name="T41" fmla="*/ 25 h 680"/>
                    <a:gd name="T42" fmla="*/ 25 w 1277"/>
                    <a:gd name="T43" fmla="*/ 25 h 680"/>
                    <a:gd name="T44" fmla="*/ 23 w 1277"/>
                    <a:gd name="T45" fmla="*/ 25 h 680"/>
                    <a:gd name="T46" fmla="*/ 22 w 1277"/>
                    <a:gd name="T47" fmla="*/ 25 h 680"/>
                    <a:gd name="T48" fmla="*/ 20 w 1277"/>
                    <a:gd name="T49" fmla="*/ 25 h 680"/>
                    <a:gd name="T50" fmla="*/ 18 w 1277"/>
                    <a:gd name="T51" fmla="*/ 25 h 680"/>
                    <a:gd name="T52" fmla="*/ 16 w 1277"/>
                    <a:gd name="T53" fmla="*/ 24 h 680"/>
                    <a:gd name="T54" fmla="*/ 14 w 1277"/>
                    <a:gd name="T55" fmla="*/ 24 h 680"/>
                    <a:gd name="T56" fmla="*/ 12 w 1277"/>
                    <a:gd name="T57" fmla="*/ 23 h 680"/>
                    <a:gd name="T58" fmla="*/ 10 w 1277"/>
                    <a:gd name="T59" fmla="*/ 22 h 680"/>
                    <a:gd name="T60" fmla="*/ 8 w 1277"/>
                    <a:gd name="T61" fmla="*/ 21 h 680"/>
                    <a:gd name="T62" fmla="*/ 7 w 1277"/>
                    <a:gd name="T63" fmla="*/ 20 h 680"/>
                    <a:gd name="T64" fmla="*/ 5 w 1277"/>
                    <a:gd name="T65" fmla="*/ 19 h 680"/>
                    <a:gd name="T66" fmla="*/ 3 w 1277"/>
                    <a:gd name="T67" fmla="*/ 16 h 680"/>
                    <a:gd name="T68" fmla="*/ 1 w 1277"/>
                    <a:gd name="T69" fmla="*/ 12 h 680"/>
                    <a:gd name="T70" fmla="*/ 0 w 1277"/>
                    <a:gd name="T71" fmla="*/ 9 h 680"/>
                    <a:gd name="T72" fmla="*/ 0 w 1277"/>
                    <a:gd name="T73" fmla="*/ 6 h 680"/>
                    <a:gd name="T74" fmla="*/ 0 w 1277"/>
                    <a:gd name="T75" fmla="*/ 4 h 680"/>
                    <a:gd name="T76" fmla="*/ 0 w 1277"/>
                    <a:gd name="T77" fmla="*/ 2 h 680"/>
                    <a:gd name="T78" fmla="*/ 1 w 1277"/>
                    <a:gd name="T79" fmla="*/ 1 h 680"/>
                    <a:gd name="T80" fmla="*/ 1 w 1277"/>
                    <a:gd name="T81" fmla="*/ 0 h 680"/>
                    <a:gd name="T82" fmla="*/ 47 w 1277"/>
                    <a:gd name="T83" fmla="*/ 2 h 680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1277"/>
                    <a:gd name="T127" fmla="*/ 0 h 680"/>
                    <a:gd name="T128" fmla="*/ 1277 w 1277"/>
                    <a:gd name="T129" fmla="*/ 680 h 680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1277" h="680">
                      <a:moveTo>
                        <a:pt x="1274" y="62"/>
                      </a:moveTo>
                      <a:lnTo>
                        <a:pt x="1274" y="68"/>
                      </a:lnTo>
                      <a:lnTo>
                        <a:pt x="1275" y="86"/>
                      </a:lnTo>
                      <a:lnTo>
                        <a:pt x="1277" y="114"/>
                      </a:lnTo>
                      <a:lnTo>
                        <a:pt x="1275" y="149"/>
                      </a:lnTo>
                      <a:lnTo>
                        <a:pt x="1272" y="191"/>
                      </a:lnTo>
                      <a:lnTo>
                        <a:pt x="1265" y="238"/>
                      </a:lnTo>
                      <a:lnTo>
                        <a:pt x="1253" y="289"/>
                      </a:lnTo>
                      <a:lnTo>
                        <a:pt x="1236" y="343"/>
                      </a:lnTo>
                      <a:lnTo>
                        <a:pt x="1213" y="397"/>
                      </a:lnTo>
                      <a:lnTo>
                        <a:pt x="1182" y="451"/>
                      </a:lnTo>
                      <a:lnTo>
                        <a:pt x="1142" y="502"/>
                      </a:lnTo>
                      <a:lnTo>
                        <a:pt x="1093" y="549"/>
                      </a:lnTo>
                      <a:lnTo>
                        <a:pt x="1033" y="591"/>
                      </a:lnTo>
                      <a:lnTo>
                        <a:pt x="961" y="628"/>
                      </a:lnTo>
                      <a:lnTo>
                        <a:pt x="878" y="656"/>
                      </a:lnTo>
                      <a:lnTo>
                        <a:pt x="780" y="673"/>
                      </a:lnTo>
                      <a:lnTo>
                        <a:pt x="776" y="673"/>
                      </a:lnTo>
                      <a:lnTo>
                        <a:pt x="761" y="676"/>
                      </a:lnTo>
                      <a:lnTo>
                        <a:pt x="738" y="678"/>
                      </a:lnTo>
                      <a:lnTo>
                        <a:pt x="709" y="679"/>
                      </a:lnTo>
                      <a:lnTo>
                        <a:pt x="672" y="680"/>
                      </a:lnTo>
                      <a:lnTo>
                        <a:pt x="630" y="680"/>
                      </a:lnTo>
                      <a:lnTo>
                        <a:pt x="584" y="679"/>
                      </a:lnTo>
                      <a:lnTo>
                        <a:pt x="535" y="676"/>
                      </a:lnTo>
                      <a:lnTo>
                        <a:pt x="482" y="670"/>
                      </a:lnTo>
                      <a:lnTo>
                        <a:pt x="430" y="660"/>
                      </a:lnTo>
                      <a:lnTo>
                        <a:pt x="377" y="647"/>
                      </a:lnTo>
                      <a:lnTo>
                        <a:pt x="323" y="629"/>
                      </a:lnTo>
                      <a:lnTo>
                        <a:pt x="272" y="607"/>
                      </a:lnTo>
                      <a:lnTo>
                        <a:pt x="224" y="581"/>
                      </a:lnTo>
                      <a:lnTo>
                        <a:pt x="180" y="548"/>
                      </a:lnTo>
                      <a:lnTo>
                        <a:pt x="139" y="508"/>
                      </a:lnTo>
                      <a:lnTo>
                        <a:pt x="75" y="420"/>
                      </a:lnTo>
                      <a:lnTo>
                        <a:pt x="32" y="334"/>
                      </a:lnTo>
                      <a:lnTo>
                        <a:pt x="9" y="251"/>
                      </a:lnTo>
                      <a:lnTo>
                        <a:pt x="0" y="176"/>
                      </a:lnTo>
                      <a:lnTo>
                        <a:pt x="2" y="111"/>
                      </a:lnTo>
                      <a:lnTo>
                        <a:pt x="10" y="58"/>
                      </a:lnTo>
                      <a:lnTo>
                        <a:pt x="21" y="20"/>
                      </a:lnTo>
                      <a:lnTo>
                        <a:pt x="28" y="0"/>
                      </a:lnTo>
                      <a:lnTo>
                        <a:pt x="1274" y="6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6" name="Freeform 9"/>
                <p:cNvSpPr>
                  <a:spLocks/>
                </p:cNvSpPr>
                <p:nvPr/>
              </p:nvSpPr>
              <p:spPr bwMode="auto">
                <a:xfrm>
                  <a:off x="1377" y="3047"/>
                  <a:ext cx="480" cy="437"/>
                </a:xfrm>
                <a:custGeom>
                  <a:avLst/>
                  <a:gdLst>
                    <a:gd name="T0" fmla="*/ 4 w 1440"/>
                    <a:gd name="T1" fmla="*/ 25 h 1312"/>
                    <a:gd name="T2" fmla="*/ 4 w 1440"/>
                    <a:gd name="T3" fmla="*/ 20 h 1312"/>
                    <a:gd name="T4" fmla="*/ 6 w 1440"/>
                    <a:gd name="T5" fmla="*/ 13 h 1312"/>
                    <a:gd name="T6" fmla="*/ 10 w 1440"/>
                    <a:gd name="T7" fmla="*/ 6 h 1312"/>
                    <a:gd name="T8" fmla="*/ 17 w 1440"/>
                    <a:gd name="T9" fmla="*/ 1 h 1312"/>
                    <a:gd name="T10" fmla="*/ 25 w 1440"/>
                    <a:gd name="T11" fmla="*/ 0 h 1312"/>
                    <a:gd name="T12" fmla="*/ 28 w 1440"/>
                    <a:gd name="T13" fmla="*/ 0 h 1312"/>
                    <a:gd name="T14" fmla="*/ 34 w 1440"/>
                    <a:gd name="T15" fmla="*/ 2 h 1312"/>
                    <a:gd name="T16" fmla="*/ 40 w 1440"/>
                    <a:gd name="T17" fmla="*/ 5 h 1312"/>
                    <a:gd name="T18" fmla="*/ 45 w 1440"/>
                    <a:gd name="T19" fmla="*/ 13 h 1312"/>
                    <a:gd name="T20" fmla="*/ 48 w 1440"/>
                    <a:gd name="T21" fmla="*/ 25 h 1312"/>
                    <a:gd name="T22" fmla="*/ 49 w 1440"/>
                    <a:gd name="T23" fmla="*/ 24 h 1312"/>
                    <a:gd name="T24" fmla="*/ 51 w 1440"/>
                    <a:gd name="T25" fmla="*/ 23 h 1312"/>
                    <a:gd name="T26" fmla="*/ 53 w 1440"/>
                    <a:gd name="T27" fmla="*/ 26 h 1312"/>
                    <a:gd name="T28" fmla="*/ 53 w 1440"/>
                    <a:gd name="T29" fmla="*/ 29 h 1312"/>
                    <a:gd name="T30" fmla="*/ 51 w 1440"/>
                    <a:gd name="T31" fmla="*/ 31 h 1312"/>
                    <a:gd name="T32" fmla="*/ 49 w 1440"/>
                    <a:gd name="T33" fmla="*/ 32 h 1312"/>
                    <a:gd name="T34" fmla="*/ 47 w 1440"/>
                    <a:gd name="T35" fmla="*/ 33 h 1312"/>
                    <a:gd name="T36" fmla="*/ 47 w 1440"/>
                    <a:gd name="T37" fmla="*/ 34 h 1312"/>
                    <a:gd name="T38" fmla="*/ 46 w 1440"/>
                    <a:gd name="T39" fmla="*/ 36 h 1312"/>
                    <a:gd name="T40" fmla="*/ 45 w 1440"/>
                    <a:gd name="T41" fmla="*/ 37 h 1312"/>
                    <a:gd name="T42" fmla="*/ 42 w 1440"/>
                    <a:gd name="T43" fmla="*/ 39 h 1312"/>
                    <a:gd name="T44" fmla="*/ 40 w 1440"/>
                    <a:gd name="T45" fmla="*/ 40 h 1312"/>
                    <a:gd name="T46" fmla="*/ 38 w 1440"/>
                    <a:gd name="T47" fmla="*/ 40 h 1312"/>
                    <a:gd name="T48" fmla="*/ 35 w 1440"/>
                    <a:gd name="T49" fmla="*/ 40 h 1312"/>
                    <a:gd name="T50" fmla="*/ 33 w 1440"/>
                    <a:gd name="T51" fmla="*/ 42 h 1312"/>
                    <a:gd name="T52" fmla="*/ 32 w 1440"/>
                    <a:gd name="T53" fmla="*/ 45 h 1312"/>
                    <a:gd name="T54" fmla="*/ 31 w 1440"/>
                    <a:gd name="T55" fmla="*/ 49 h 1312"/>
                    <a:gd name="T56" fmla="*/ 27 w 1440"/>
                    <a:gd name="T57" fmla="*/ 47 h 1312"/>
                    <a:gd name="T58" fmla="*/ 24 w 1440"/>
                    <a:gd name="T59" fmla="*/ 43 h 1312"/>
                    <a:gd name="T60" fmla="*/ 24 w 1440"/>
                    <a:gd name="T61" fmla="*/ 37 h 1312"/>
                    <a:gd name="T62" fmla="*/ 22 w 1440"/>
                    <a:gd name="T63" fmla="*/ 33 h 1312"/>
                    <a:gd name="T64" fmla="*/ 19 w 1440"/>
                    <a:gd name="T65" fmla="*/ 32 h 1312"/>
                    <a:gd name="T66" fmla="*/ 17 w 1440"/>
                    <a:gd name="T67" fmla="*/ 31 h 1312"/>
                    <a:gd name="T68" fmla="*/ 15 w 1440"/>
                    <a:gd name="T69" fmla="*/ 31 h 1312"/>
                    <a:gd name="T70" fmla="*/ 13 w 1440"/>
                    <a:gd name="T71" fmla="*/ 31 h 1312"/>
                    <a:gd name="T72" fmla="*/ 12 w 1440"/>
                    <a:gd name="T73" fmla="*/ 32 h 1312"/>
                    <a:gd name="T74" fmla="*/ 10 w 1440"/>
                    <a:gd name="T75" fmla="*/ 34 h 1312"/>
                    <a:gd name="T76" fmla="*/ 9 w 1440"/>
                    <a:gd name="T77" fmla="*/ 36 h 1312"/>
                    <a:gd name="T78" fmla="*/ 7 w 1440"/>
                    <a:gd name="T79" fmla="*/ 37 h 1312"/>
                    <a:gd name="T80" fmla="*/ 6 w 1440"/>
                    <a:gd name="T81" fmla="*/ 35 h 1312"/>
                    <a:gd name="T82" fmla="*/ 5 w 1440"/>
                    <a:gd name="T83" fmla="*/ 33 h 1312"/>
                    <a:gd name="T84" fmla="*/ 4 w 1440"/>
                    <a:gd name="T85" fmla="*/ 31 h 1312"/>
                    <a:gd name="T86" fmla="*/ 2 w 1440"/>
                    <a:gd name="T87" fmla="*/ 30 h 1312"/>
                    <a:gd name="T88" fmla="*/ 0 w 1440"/>
                    <a:gd name="T89" fmla="*/ 28 h 1312"/>
                    <a:gd name="T90" fmla="*/ 1 w 1440"/>
                    <a:gd name="T91" fmla="*/ 26 h 1312"/>
                    <a:gd name="T92" fmla="*/ 2 w 1440"/>
                    <a:gd name="T93" fmla="*/ 26 h 1312"/>
                    <a:gd name="T94" fmla="*/ 3 w 1440"/>
                    <a:gd name="T95" fmla="*/ 26 h 1312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1440"/>
                    <a:gd name="T145" fmla="*/ 0 h 1312"/>
                    <a:gd name="T146" fmla="*/ 1440 w 1440"/>
                    <a:gd name="T147" fmla="*/ 1312 h 1312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1440" h="1312">
                      <a:moveTo>
                        <a:pt x="98" y="701"/>
                      </a:moveTo>
                      <a:lnTo>
                        <a:pt x="98" y="694"/>
                      </a:lnTo>
                      <a:lnTo>
                        <a:pt x="98" y="671"/>
                      </a:lnTo>
                      <a:lnTo>
                        <a:pt x="98" y="637"/>
                      </a:lnTo>
                      <a:lnTo>
                        <a:pt x="101" y="592"/>
                      </a:lnTo>
                      <a:lnTo>
                        <a:pt x="106" y="539"/>
                      </a:lnTo>
                      <a:lnTo>
                        <a:pt x="115" y="479"/>
                      </a:lnTo>
                      <a:lnTo>
                        <a:pt x="130" y="417"/>
                      </a:lnTo>
                      <a:lnTo>
                        <a:pt x="152" y="351"/>
                      </a:lnTo>
                      <a:lnTo>
                        <a:pt x="180" y="287"/>
                      </a:lnTo>
                      <a:lnTo>
                        <a:pt x="215" y="224"/>
                      </a:lnTo>
                      <a:lnTo>
                        <a:pt x="260" y="164"/>
                      </a:lnTo>
                      <a:lnTo>
                        <a:pt x="315" y="111"/>
                      </a:lnTo>
                      <a:lnTo>
                        <a:pt x="381" y="66"/>
                      </a:lnTo>
                      <a:lnTo>
                        <a:pt x="459" y="32"/>
                      </a:lnTo>
                      <a:lnTo>
                        <a:pt x="551" y="9"/>
                      </a:lnTo>
                      <a:lnTo>
                        <a:pt x="656" y="2"/>
                      </a:lnTo>
                      <a:lnTo>
                        <a:pt x="663" y="2"/>
                      </a:lnTo>
                      <a:lnTo>
                        <a:pt x="682" y="0"/>
                      </a:lnTo>
                      <a:lnTo>
                        <a:pt x="714" y="2"/>
                      </a:lnTo>
                      <a:lnTo>
                        <a:pt x="754" y="5"/>
                      </a:lnTo>
                      <a:lnTo>
                        <a:pt x="800" y="12"/>
                      </a:lnTo>
                      <a:lnTo>
                        <a:pt x="854" y="24"/>
                      </a:lnTo>
                      <a:lnTo>
                        <a:pt x="910" y="41"/>
                      </a:lnTo>
                      <a:lnTo>
                        <a:pt x="968" y="66"/>
                      </a:lnTo>
                      <a:lnTo>
                        <a:pt x="1027" y="99"/>
                      </a:lnTo>
                      <a:lnTo>
                        <a:pt x="1084" y="143"/>
                      </a:lnTo>
                      <a:lnTo>
                        <a:pt x="1138" y="197"/>
                      </a:lnTo>
                      <a:lnTo>
                        <a:pt x="1184" y="265"/>
                      </a:lnTo>
                      <a:lnTo>
                        <a:pt x="1225" y="343"/>
                      </a:lnTo>
                      <a:lnTo>
                        <a:pt x="1258" y="438"/>
                      </a:lnTo>
                      <a:lnTo>
                        <a:pt x="1278" y="549"/>
                      </a:lnTo>
                      <a:lnTo>
                        <a:pt x="1285" y="677"/>
                      </a:lnTo>
                      <a:lnTo>
                        <a:pt x="1290" y="672"/>
                      </a:lnTo>
                      <a:lnTo>
                        <a:pt x="1300" y="662"/>
                      </a:lnTo>
                      <a:lnTo>
                        <a:pt x="1316" y="649"/>
                      </a:lnTo>
                      <a:lnTo>
                        <a:pt x="1335" y="637"/>
                      </a:lnTo>
                      <a:lnTo>
                        <a:pt x="1357" y="631"/>
                      </a:lnTo>
                      <a:lnTo>
                        <a:pt x="1380" y="631"/>
                      </a:lnTo>
                      <a:lnTo>
                        <a:pt x="1402" y="644"/>
                      </a:lnTo>
                      <a:lnTo>
                        <a:pt x="1421" y="672"/>
                      </a:lnTo>
                      <a:lnTo>
                        <a:pt x="1434" y="706"/>
                      </a:lnTo>
                      <a:lnTo>
                        <a:pt x="1440" y="737"/>
                      </a:lnTo>
                      <a:lnTo>
                        <a:pt x="1437" y="763"/>
                      </a:lnTo>
                      <a:lnTo>
                        <a:pt x="1430" y="786"/>
                      </a:lnTo>
                      <a:lnTo>
                        <a:pt x="1417" y="805"/>
                      </a:lnTo>
                      <a:lnTo>
                        <a:pt x="1401" y="820"/>
                      </a:lnTo>
                      <a:lnTo>
                        <a:pt x="1383" y="831"/>
                      </a:lnTo>
                      <a:lnTo>
                        <a:pt x="1364" y="840"/>
                      </a:lnTo>
                      <a:lnTo>
                        <a:pt x="1345" y="848"/>
                      </a:lnTo>
                      <a:lnTo>
                        <a:pt x="1323" y="855"/>
                      </a:lnTo>
                      <a:lnTo>
                        <a:pt x="1303" y="862"/>
                      </a:lnTo>
                      <a:lnTo>
                        <a:pt x="1284" y="871"/>
                      </a:lnTo>
                      <a:lnTo>
                        <a:pt x="1269" y="883"/>
                      </a:lnTo>
                      <a:lnTo>
                        <a:pt x="1258" y="896"/>
                      </a:lnTo>
                      <a:lnTo>
                        <a:pt x="1253" y="912"/>
                      </a:lnTo>
                      <a:lnTo>
                        <a:pt x="1256" y="932"/>
                      </a:lnTo>
                      <a:lnTo>
                        <a:pt x="1258" y="944"/>
                      </a:lnTo>
                      <a:lnTo>
                        <a:pt x="1255" y="957"/>
                      </a:lnTo>
                      <a:lnTo>
                        <a:pt x="1247" y="970"/>
                      </a:lnTo>
                      <a:lnTo>
                        <a:pt x="1236" y="983"/>
                      </a:lnTo>
                      <a:lnTo>
                        <a:pt x="1221" y="998"/>
                      </a:lnTo>
                      <a:lnTo>
                        <a:pt x="1205" y="1013"/>
                      </a:lnTo>
                      <a:lnTo>
                        <a:pt x="1186" y="1027"/>
                      </a:lnTo>
                      <a:lnTo>
                        <a:pt x="1165" y="1040"/>
                      </a:lnTo>
                      <a:lnTo>
                        <a:pt x="1145" y="1052"/>
                      </a:lnTo>
                      <a:lnTo>
                        <a:pt x="1123" y="1064"/>
                      </a:lnTo>
                      <a:lnTo>
                        <a:pt x="1101" y="1074"/>
                      </a:lnTo>
                      <a:lnTo>
                        <a:pt x="1079" y="1083"/>
                      </a:lnTo>
                      <a:lnTo>
                        <a:pt x="1059" y="1089"/>
                      </a:lnTo>
                      <a:lnTo>
                        <a:pt x="1040" y="1093"/>
                      </a:lnTo>
                      <a:lnTo>
                        <a:pt x="1024" y="1094"/>
                      </a:lnTo>
                      <a:lnTo>
                        <a:pt x="1009" y="1093"/>
                      </a:lnTo>
                      <a:lnTo>
                        <a:pt x="983" y="1089"/>
                      </a:lnTo>
                      <a:lnTo>
                        <a:pt x="955" y="1089"/>
                      </a:lnTo>
                      <a:lnTo>
                        <a:pt x="929" y="1094"/>
                      </a:lnTo>
                      <a:lnTo>
                        <a:pt x="904" y="1105"/>
                      </a:lnTo>
                      <a:lnTo>
                        <a:pt x="885" y="1122"/>
                      </a:lnTo>
                      <a:lnTo>
                        <a:pt x="870" y="1149"/>
                      </a:lnTo>
                      <a:lnTo>
                        <a:pt x="865" y="1184"/>
                      </a:lnTo>
                      <a:lnTo>
                        <a:pt x="869" y="1229"/>
                      </a:lnTo>
                      <a:lnTo>
                        <a:pt x="869" y="1271"/>
                      </a:lnTo>
                      <a:lnTo>
                        <a:pt x="856" y="1299"/>
                      </a:lnTo>
                      <a:lnTo>
                        <a:pt x="831" y="1312"/>
                      </a:lnTo>
                      <a:lnTo>
                        <a:pt x="799" y="1312"/>
                      </a:lnTo>
                      <a:lnTo>
                        <a:pt x="764" y="1300"/>
                      </a:lnTo>
                      <a:lnTo>
                        <a:pt x="729" y="1279"/>
                      </a:lnTo>
                      <a:lnTo>
                        <a:pt x="698" y="1245"/>
                      </a:lnTo>
                      <a:lnTo>
                        <a:pt x="675" y="1204"/>
                      </a:lnTo>
                      <a:lnTo>
                        <a:pt x="660" y="1157"/>
                      </a:lnTo>
                      <a:lnTo>
                        <a:pt x="653" y="1108"/>
                      </a:lnTo>
                      <a:lnTo>
                        <a:pt x="648" y="1059"/>
                      </a:lnTo>
                      <a:lnTo>
                        <a:pt x="644" y="1011"/>
                      </a:lnTo>
                      <a:lnTo>
                        <a:pt x="635" y="967"/>
                      </a:lnTo>
                      <a:lnTo>
                        <a:pt x="621" y="929"/>
                      </a:lnTo>
                      <a:lnTo>
                        <a:pt x="596" y="897"/>
                      </a:lnTo>
                      <a:lnTo>
                        <a:pt x="558" y="874"/>
                      </a:lnTo>
                      <a:lnTo>
                        <a:pt x="536" y="865"/>
                      </a:lnTo>
                      <a:lnTo>
                        <a:pt x="514" y="859"/>
                      </a:lnTo>
                      <a:lnTo>
                        <a:pt x="494" y="853"/>
                      </a:lnTo>
                      <a:lnTo>
                        <a:pt x="473" y="849"/>
                      </a:lnTo>
                      <a:lnTo>
                        <a:pt x="454" y="845"/>
                      </a:lnTo>
                      <a:lnTo>
                        <a:pt x="437" y="843"/>
                      </a:lnTo>
                      <a:lnTo>
                        <a:pt x="419" y="842"/>
                      </a:lnTo>
                      <a:lnTo>
                        <a:pt x="402" y="842"/>
                      </a:lnTo>
                      <a:lnTo>
                        <a:pt x="385" y="843"/>
                      </a:lnTo>
                      <a:lnTo>
                        <a:pt x="371" y="846"/>
                      </a:lnTo>
                      <a:lnTo>
                        <a:pt x="358" y="850"/>
                      </a:lnTo>
                      <a:lnTo>
                        <a:pt x="345" y="855"/>
                      </a:lnTo>
                      <a:lnTo>
                        <a:pt x="331" y="862"/>
                      </a:lnTo>
                      <a:lnTo>
                        <a:pt x="321" y="869"/>
                      </a:lnTo>
                      <a:lnTo>
                        <a:pt x="311" y="878"/>
                      </a:lnTo>
                      <a:lnTo>
                        <a:pt x="301" y="888"/>
                      </a:lnTo>
                      <a:lnTo>
                        <a:pt x="283" y="912"/>
                      </a:lnTo>
                      <a:lnTo>
                        <a:pt x="269" y="938"/>
                      </a:lnTo>
                      <a:lnTo>
                        <a:pt x="254" y="963"/>
                      </a:lnTo>
                      <a:lnTo>
                        <a:pt x="241" y="985"/>
                      </a:lnTo>
                      <a:lnTo>
                        <a:pt x="226" y="1001"/>
                      </a:lnTo>
                      <a:lnTo>
                        <a:pt x="212" y="1010"/>
                      </a:lnTo>
                      <a:lnTo>
                        <a:pt x="197" y="1007"/>
                      </a:lnTo>
                      <a:lnTo>
                        <a:pt x="180" y="991"/>
                      </a:lnTo>
                      <a:lnTo>
                        <a:pt x="165" y="967"/>
                      </a:lnTo>
                      <a:lnTo>
                        <a:pt x="156" y="944"/>
                      </a:lnTo>
                      <a:lnTo>
                        <a:pt x="150" y="921"/>
                      </a:lnTo>
                      <a:lnTo>
                        <a:pt x="146" y="900"/>
                      </a:lnTo>
                      <a:lnTo>
                        <a:pt x="143" y="881"/>
                      </a:lnTo>
                      <a:lnTo>
                        <a:pt x="139" y="865"/>
                      </a:lnTo>
                      <a:lnTo>
                        <a:pt x="130" y="852"/>
                      </a:lnTo>
                      <a:lnTo>
                        <a:pt x="117" y="845"/>
                      </a:lnTo>
                      <a:lnTo>
                        <a:pt x="98" y="839"/>
                      </a:lnTo>
                      <a:lnTo>
                        <a:pt x="73" y="830"/>
                      </a:lnTo>
                      <a:lnTo>
                        <a:pt x="49" y="818"/>
                      </a:lnTo>
                      <a:lnTo>
                        <a:pt x="26" y="804"/>
                      </a:lnTo>
                      <a:lnTo>
                        <a:pt x="9" y="785"/>
                      </a:lnTo>
                      <a:lnTo>
                        <a:pt x="0" y="763"/>
                      </a:lnTo>
                      <a:lnTo>
                        <a:pt x="3" y="737"/>
                      </a:lnTo>
                      <a:lnTo>
                        <a:pt x="20" y="706"/>
                      </a:lnTo>
                      <a:lnTo>
                        <a:pt x="23" y="704"/>
                      </a:lnTo>
                      <a:lnTo>
                        <a:pt x="29" y="700"/>
                      </a:lnTo>
                      <a:lnTo>
                        <a:pt x="38" y="696"/>
                      </a:lnTo>
                      <a:lnTo>
                        <a:pt x="49" y="690"/>
                      </a:lnTo>
                      <a:lnTo>
                        <a:pt x="63" y="687"/>
                      </a:lnTo>
                      <a:lnTo>
                        <a:pt x="76" y="687"/>
                      </a:lnTo>
                      <a:lnTo>
                        <a:pt x="87" y="691"/>
                      </a:lnTo>
                      <a:lnTo>
                        <a:pt x="98" y="70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7" name="Freeform 10"/>
                <p:cNvSpPr>
                  <a:spLocks/>
                </p:cNvSpPr>
                <p:nvPr/>
              </p:nvSpPr>
              <p:spPr bwMode="auto">
                <a:xfrm>
                  <a:off x="1400" y="3065"/>
                  <a:ext cx="342" cy="291"/>
                </a:xfrm>
                <a:custGeom>
                  <a:avLst/>
                  <a:gdLst>
                    <a:gd name="T0" fmla="*/ 21 w 1026"/>
                    <a:gd name="T1" fmla="*/ 19 h 875"/>
                    <a:gd name="T2" fmla="*/ 21 w 1026"/>
                    <a:gd name="T3" fmla="*/ 19 h 875"/>
                    <a:gd name="T4" fmla="*/ 19 w 1026"/>
                    <a:gd name="T5" fmla="*/ 19 h 875"/>
                    <a:gd name="T6" fmla="*/ 16 w 1026"/>
                    <a:gd name="T7" fmla="*/ 19 h 875"/>
                    <a:gd name="T8" fmla="*/ 13 w 1026"/>
                    <a:gd name="T9" fmla="*/ 20 h 875"/>
                    <a:gd name="T10" fmla="*/ 11 w 1026"/>
                    <a:gd name="T11" fmla="*/ 19 h 875"/>
                    <a:gd name="T12" fmla="*/ 10 w 1026"/>
                    <a:gd name="T13" fmla="*/ 19 h 875"/>
                    <a:gd name="T14" fmla="*/ 9 w 1026"/>
                    <a:gd name="T15" fmla="*/ 17 h 875"/>
                    <a:gd name="T16" fmla="*/ 8 w 1026"/>
                    <a:gd name="T17" fmla="*/ 16 h 875"/>
                    <a:gd name="T18" fmla="*/ 10 w 1026"/>
                    <a:gd name="T19" fmla="*/ 12 h 875"/>
                    <a:gd name="T20" fmla="*/ 15 w 1026"/>
                    <a:gd name="T21" fmla="*/ 7 h 875"/>
                    <a:gd name="T22" fmla="*/ 19 w 1026"/>
                    <a:gd name="T23" fmla="*/ 4 h 875"/>
                    <a:gd name="T24" fmla="*/ 24 w 1026"/>
                    <a:gd name="T25" fmla="*/ 3 h 875"/>
                    <a:gd name="T26" fmla="*/ 29 w 1026"/>
                    <a:gd name="T27" fmla="*/ 3 h 875"/>
                    <a:gd name="T28" fmla="*/ 34 w 1026"/>
                    <a:gd name="T29" fmla="*/ 4 h 875"/>
                    <a:gd name="T30" fmla="*/ 37 w 1026"/>
                    <a:gd name="T31" fmla="*/ 6 h 875"/>
                    <a:gd name="T32" fmla="*/ 38 w 1026"/>
                    <a:gd name="T33" fmla="*/ 6 h 875"/>
                    <a:gd name="T34" fmla="*/ 36 w 1026"/>
                    <a:gd name="T35" fmla="*/ 4 h 875"/>
                    <a:gd name="T36" fmla="*/ 33 w 1026"/>
                    <a:gd name="T37" fmla="*/ 3 h 875"/>
                    <a:gd name="T38" fmla="*/ 30 w 1026"/>
                    <a:gd name="T39" fmla="*/ 1 h 875"/>
                    <a:gd name="T40" fmla="*/ 28 w 1026"/>
                    <a:gd name="T41" fmla="*/ 1 h 875"/>
                    <a:gd name="T42" fmla="*/ 26 w 1026"/>
                    <a:gd name="T43" fmla="*/ 0 h 875"/>
                    <a:gd name="T44" fmla="*/ 25 w 1026"/>
                    <a:gd name="T45" fmla="*/ 0 h 875"/>
                    <a:gd name="T46" fmla="*/ 24 w 1026"/>
                    <a:gd name="T47" fmla="*/ 0 h 875"/>
                    <a:gd name="T48" fmla="*/ 21 w 1026"/>
                    <a:gd name="T49" fmla="*/ 0 h 875"/>
                    <a:gd name="T50" fmla="*/ 16 w 1026"/>
                    <a:gd name="T51" fmla="*/ 1 h 875"/>
                    <a:gd name="T52" fmla="*/ 11 w 1026"/>
                    <a:gd name="T53" fmla="*/ 3 h 875"/>
                    <a:gd name="T54" fmla="*/ 7 w 1026"/>
                    <a:gd name="T55" fmla="*/ 8 h 875"/>
                    <a:gd name="T56" fmla="*/ 5 w 1026"/>
                    <a:gd name="T57" fmla="*/ 11 h 875"/>
                    <a:gd name="T58" fmla="*/ 4 w 1026"/>
                    <a:gd name="T59" fmla="*/ 17 h 875"/>
                    <a:gd name="T60" fmla="*/ 4 w 1026"/>
                    <a:gd name="T61" fmla="*/ 25 h 875"/>
                    <a:gd name="T62" fmla="*/ 4 w 1026"/>
                    <a:gd name="T63" fmla="*/ 26 h 875"/>
                    <a:gd name="T64" fmla="*/ 2 w 1026"/>
                    <a:gd name="T65" fmla="*/ 26 h 875"/>
                    <a:gd name="T66" fmla="*/ 1 w 1026"/>
                    <a:gd name="T67" fmla="*/ 25 h 875"/>
                    <a:gd name="T68" fmla="*/ 0 w 1026"/>
                    <a:gd name="T69" fmla="*/ 26 h 875"/>
                    <a:gd name="T70" fmla="*/ 0 w 1026"/>
                    <a:gd name="T71" fmla="*/ 26 h 875"/>
                    <a:gd name="T72" fmla="*/ 2 w 1026"/>
                    <a:gd name="T73" fmla="*/ 27 h 875"/>
                    <a:gd name="T74" fmla="*/ 5 w 1026"/>
                    <a:gd name="T75" fmla="*/ 27 h 875"/>
                    <a:gd name="T76" fmla="*/ 5 w 1026"/>
                    <a:gd name="T77" fmla="*/ 27 h 875"/>
                    <a:gd name="T78" fmla="*/ 5 w 1026"/>
                    <a:gd name="T79" fmla="*/ 29 h 875"/>
                    <a:gd name="T80" fmla="*/ 4 w 1026"/>
                    <a:gd name="T81" fmla="*/ 30 h 875"/>
                    <a:gd name="T82" fmla="*/ 4 w 1026"/>
                    <a:gd name="T83" fmla="*/ 31 h 875"/>
                    <a:gd name="T84" fmla="*/ 5 w 1026"/>
                    <a:gd name="T85" fmla="*/ 32 h 875"/>
                    <a:gd name="T86" fmla="*/ 7 w 1026"/>
                    <a:gd name="T87" fmla="*/ 30 h 875"/>
                    <a:gd name="T88" fmla="*/ 8 w 1026"/>
                    <a:gd name="T89" fmla="*/ 27 h 875"/>
                    <a:gd name="T90" fmla="*/ 9 w 1026"/>
                    <a:gd name="T91" fmla="*/ 25 h 875"/>
                    <a:gd name="T92" fmla="*/ 11 w 1026"/>
                    <a:gd name="T93" fmla="*/ 24 h 875"/>
                    <a:gd name="T94" fmla="*/ 13 w 1026"/>
                    <a:gd name="T95" fmla="*/ 24 h 875"/>
                    <a:gd name="T96" fmla="*/ 15 w 1026"/>
                    <a:gd name="T97" fmla="*/ 24 h 875"/>
                    <a:gd name="T98" fmla="*/ 18 w 1026"/>
                    <a:gd name="T99" fmla="*/ 23 h 875"/>
                    <a:gd name="T100" fmla="*/ 20 w 1026"/>
                    <a:gd name="T101" fmla="*/ 21 h 875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1026"/>
                    <a:gd name="T154" fmla="*/ 0 h 875"/>
                    <a:gd name="T155" fmla="*/ 1026 w 1026"/>
                    <a:gd name="T156" fmla="*/ 875 h 875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1026" h="875">
                      <a:moveTo>
                        <a:pt x="548" y="561"/>
                      </a:moveTo>
                      <a:lnTo>
                        <a:pt x="567" y="540"/>
                      </a:lnTo>
                      <a:lnTo>
                        <a:pt x="577" y="526"/>
                      </a:lnTo>
                      <a:lnTo>
                        <a:pt x="579" y="515"/>
                      </a:lnTo>
                      <a:lnTo>
                        <a:pt x="573" y="510"/>
                      </a:lnTo>
                      <a:lnTo>
                        <a:pt x="561" y="507"/>
                      </a:lnTo>
                      <a:lnTo>
                        <a:pt x="545" y="507"/>
                      </a:lnTo>
                      <a:lnTo>
                        <a:pt x="525" y="510"/>
                      </a:lnTo>
                      <a:lnTo>
                        <a:pt x="502" y="513"/>
                      </a:lnTo>
                      <a:lnTo>
                        <a:pt x="477" y="517"/>
                      </a:lnTo>
                      <a:lnTo>
                        <a:pt x="449" y="523"/>
                      </a:lnTo>
                      <a:lnTo>
                        <a:pt x="423" y="527"/>
                      </a:lnTo>
                      <a:lnTo>
                        <a:pt x="396" y="532"/>
                      </a:lnTo>
                      <a:lnTo>
                        <a:pt x="373" y="534"/>
                      </a:lnTo>
                      <a:lnTo>
                        <a:pt x="351" y="534"/>
                      </a:lnTo>
                      <a:lnTo>
                        <a:pt x="334" y="533"/>
                      </a:lnTo>
                      <a:lnTo>
                        <a:pt x="320" y="527"/>
                      </a:lnTo>
                      <a:lnTo>
                        <a:pt x="309" y="520"/>
                      </a:lnTo>
                      <a:lnTo>
                        <a:pt x="296" y="514"/>
                      </a:lnTo>
                      <a:lnTo>
                        <a:pt x="281" y="507"/>
                      </a:lnTo>
                      <a:lnTo>
                        <a:pt x="266" y="501"/>
                      </a:lnTo>
                      <a:lnTo>
                        <a:pt x="253" y="492"/>
                      </a:lnTo>
                      <a:lnTo>
                        <a:pt x="240" y="483"/>
                      </a:lnTo>
                      <a:lnTo>
                        <a:pt x="230" y="472"/>
                      </a:lnTo>
                      <a:lnTo>
                        <a:pt x="224" y="459"/>
                      </a:lnTo>
                      <a:lnTo>
                        <a:pt x="221" y="441"/>
                      </a:lnTo>
                      <a:lnTo>
                        <a:pt x="224" y="421"/>
                      </a:lnTo>
                      <a:lnTo>
                        <a:pt x="233" y="396"/>
                      </a:lnTo>
                      <a:lnTo>
                        <a:pt x="247" y="368"/>
                      </a:lnTo>
                      <a:lnTo>
                        <a:pt x="271" y="334"/>
                      </a:lnTo>
                      <a:lnTo>
                        <a:pt x="301" y="295"/>
                      </a:lnTo>
                      <a:lnTo>
                        <a:pt x="342" y="250"/>
                      </a:lnTo>
                      <a:lnTo>
                        <a:pt x="393" y="197"/>
                      </a:lnTo>
                      <a:lnTo>
                        <a:pt x="436" y="159"/>
                      </a:lnTo>
                      <a:lnTo>
                        <a:pt x="480" y="128"/>
                      </a:lnTo>
                      <a:lnTo>
                        <a:pt x="525" y="105"/>
                      </a:lnTo>
                      <a:lnTo>
                        <a:pt x="569" y="87"/>
                      </a:lnTo>
                      <a:lnTo>
                        <a:pt x="614" y="76"/>
                      </a:lnTo>
                      <a:lnTo>
                        <a:pt x="659" y="70"/>
                      </a:lnTo>
                      <a:lnTo>
                        <a:pt x="703" y="68"/>
                      </a:lnTo>
                      <a:lnTo>
                        <a:pt x="747" y="70"/>
                      </a:lnTo>
                      <a:lnTo>
                        <a:pt x="788" y="76"/>
                      </a:lnTo>
                      <a:lnTo>
                        <a:pt x="829" y="84"/>
                      </a:lnTo>
                      <a:lnTo>
                        <a:pt x="868" y="95"/>
                      </a:lnTo>
                      <a:lnTo>
                        <a:pt x="905" y="108"/>
                      </a:lnTo>
                      <a:lnTo>
                        <a:pt x="940" y="121"/>
                      </a:lnTo>
                      <a:lnTo>
                        <a:pt x="972" y="136"/>
                      </a:lnTo>
                      <a:lnTo>
                        <a:pt x="1000" y="150"/>
                      </a:lnTo>
                      <a:lnTo>
                        <a:pt x="1026" y="163"/>
                      </a:lnTo>
                      <a:lnTo>
                        <a:pt x="1020" y="158"/>
                      </a:lnTo>
                      <a:lnTo>
                        <a:pt x="1016" y="153"/>
                      </a:lnTo>
                      <a:lnTo>
                        <a:pt x="1010" y="149"/>
                      </a:lnTo>
                      <a:lnTo>
                        <a:pt x="1004" y="143"/>
                      </a:lnTo>
                      <a:lnTo>
                        <a:pt x="976" y="121"/>
                      </a:lnTo>
                      <a:lnTo>
                        <a:pt x="948" y="101"/>
                      </a:lnTo>
                      <a:lnTo>
                        <a:pt x="921" y="83"/>
                      </a:lnTo>
                      <a:lnTo>
                        <a:pt x="893" y="68"/>
                      </a:lnTo>
                      <a:lnTo>
                        <a:pt x="865" y="55"/>
                      </a:lnTo>
                      <a:lnTo>
                        <a:pt x="837" y="45"/>
                      </a:lnTo>
                      <a:lnTo>
                        <a:pt x="813" y="35"/>
                      </a:lnTo>
                      <a:lnTo>
                        <a:pt x="788" y="27"/>
                      </a:lnTo>
                      <a:lnTo>
                        <a:pt x="764" y="22"/>
                      </a:lnTo>
                      <a:lnTo>
                        <a:pt x="744" y="17"/>
                      </a:lnTo>
                      <a:lnTo>
                        <a:pt x="726" y="13"/>
                      </a:lnTo>
                      <a:lnTo>
                        <a:pt x="710" y="10"/>
                      </a:lnTo>
                      <a:lnTo>
                        <a:pt x="697" y="9"/>
                      </a:lnTo>
                      <a:lnTo>
                        <a:pt x="687" y="7"/>
                      </a:lnTo>
                      <a:lnTo>
                        <a:pt x="681" y="7"/>
                      </a:lnTo>
                      <a:lnTo>
                        <a:pt x="680" y="7"/>
                      </a:lnTo>
                      <a:lnTo>
                        <a:pt x="675" y="6"/>
                      </a:lnTo>
                      <a:lnTo>
                        <a:pt x="664" y="4"/>
                      </a:lnTo>
                      <a:lnTo>
                        <a:pt x="645" y="3"/>
                      </a:lnTo>
                      <a:lnTo>
                        <a:pt x="618" y="0"/>
                      </a:lnTo>
                      <a:lnTo>
                        <a:pt x="588" y="0"/>
                      </a:lnTo>
                      <a:lnTo>
                        <a:pt x="554" y="1"/>
                      </a:lnTo>
                      <a:lnTo>
                        <a:pt x="515" y="4"/>
                      </a:lnTo>
                      <a:lnTo>
                        <a:pt x="474" y="11"/>
                      </a:lnTo>
                      <a:lnTo>
                        <a:pt x="431" y="23"/>
                      </a:lnTo>
                      <a:lnTo>
                        <a:pt x="388" y="38"/>
                      </a:lnTo>
                      <a:lnTo>
                        <a:pt x="344" y="60"/>
                      </a:lnTo>
                      <a:lnTo>
                        <a:pt x="301" y="87"/>
                      </a:lnTo>
                      <a:lnTo>
                        <a:pt x="259" y="121"/>
                      </a:lnTo>
                      <a:lnTo>
                        <a:pt x="221" y="163"/>
                      </a:lnTo>
                      <a:lnTo>
                        <a:pt x="186" y="215"/>
                      </a:lnTo>
                      <a:lnTo>
                        <a:pt x="155" y="274"/>
                      </a:lnTo>
                      <a:lnTo>
                        <a:pt x="151" y="283"/>
                      </a:lnTo>
                      <a:lnTo>
                        <a:pt x="141" y="309"/>
                      </a:lnTo>
                      <a:lnTo>
                        <a:pt x="128" y="350"/>
                      </a:lnTo>
                      <a:lnTo>
                        <a:pt x="114" y="403"/>
                      </a:lnTo>
                      <a:lnTo>
                        <a:pt x="103" y="464"/>
                      </a:lnTo>
                      <a:lnTo>
                        <a:pt x="97" y="533"/>
                      </a:lnTo>
                      <a:lnTo>
                        <a:pt x="98" y="605"/>
                      </a:lnTo>
                      <a:lnTo>
                        <a:pt x="112" y="678"/>
                      </a:lnTo>
                      <a:lnTo>
                        <a:pt x="112" y="684"/>
                      </a:lnTo>
                      <a:lnTo>
                        <a:pt x="107" y="698"/>
                      </a:lnTo>
                      <a:lnTo>
                        <a:pt x="97" y="710"/>
                      </a:lnTo>
                      <a:lnTo>
                        <a:pt x="78" y="711"/>
                      </a:lnTo>
                      <a:lnTo>
                        <a:pt x="65" y="707"/>
                      </a:lnTo>
                      <a:lnTo>
                        <a:pt x="52" y="701"/>
                      </a:lnTo>
                      <a:lnTo>
                        <a:pt x="38" y="695"/>
                      </a:lnTo>
                      <a:lnTo>
                        <a:pt x="27" y="691"/>
                      </a:lnTo>
                      <a:lnTo>
                        <a:pt x="17" y="689"/>
                      </a:lnTo>
                      <a:lnTo>
                        <a:pt x="8" y="689"/>
                      </a:lnTo>
                      <a:lnTo>
                        <a:pt x="2" y="692"/>
                      </a:lnTo>
                      <a:lnTo>
                        <a:pt x="0" y="701"/>
                      </a:lnTo>
                      <a:lnTo>
                        <a:pt x="0" y="704"/>
                      </a:lnTo>
                      <a:lnTo>
                        <a:pt x="2" y="707"/>
                      </a:lnTo>
                      <a:lnTo>
                        <a:pt x="2" y="710"/>
                      </a:lnTo>
                      <a:lnTo>
                        <a:pt x="3" y="713"/>
                      </a:lnTo>
                      <a:lnTo>
                        <a:pt x="31" y="721"/>
                      </a:lnTo>
                      <a:lnTo>
                        <a:pt x="59" y="726"/>
                      </a:lnTo>
                      <a:lnTo>
                        <a:pt x="85" y="727"/>
                      </a:lnTo>
                      <a:lnTo>
                        <a:pt x="110" y="729"/>
                      </a:lnTo>
                      <a:lnTo>
                        <a:pt x="129" y="729"/>
                      </a:lnTo>
                      <a:lnTo>
                        <a:pt x="142" y="729"/>
                      </a:lnTo>
                      <a:lnTo>
                        <a:pt x="148" y="733"/>
                      </a:lnTo>
                      <a:lnTo>
                        <a:pt x="145" y="740"/>
                      </a:lnTo>
                      <a:lnTo>
                        <a:pt x="138" y="752"/>
                      </a:lnTo>
                      <a:lnTo>
                        <a:pt x="130" y="770"/>
                      </a:lnTo>
                      <a:lnTo>
                        <a:pt x="123" y="792"/>
                      </a:lnTo>
                      <a:lnTo>
                        <a:pt x="117" y="815"/>
                      </a:lnTo>
                      <a:lnTo>
                        <a:pt x="117" y="819"/>
                      </a:lnTo>
                      <a:lnTo>
                        <a:pt x="117" y="824"/>
                      </a:lnTo>
                      <a:lnTo>
                        <a:pt x="117" y="828"/>
                      </a:lnTo>
                      <a:lnTo>
                        <a:pt x="116" y="831"/>
                      </a:lnTo>
                      <a:lnTo>
                        <a:pt x="117" y="844"/>
                      </a:lnTo>
                      <a:lnTo>
                        <a:pt x="123" y="859"/>
                      </a:lnTo>
                      <a:lnTo>
                        <a:pt x="132" y="869"/>
                      </a:lnTo>
                      <a:lnTo>
                        <a:pt x="145" y="875"/>
                      </a:lnTo>
                      <a:lnTo>
                        <a:pt x="155" y="853"/>
                      </a:lnTo>
                      <a:lnTo>
                        <a:pt x="166" y="830"/>
                      </a:lnTo>
                      <a:lnTo>
                        <a:pt x="176" y="805"/>
                      </a:lnTo>
                      <a:lnTo>
                        <a:pt x="187" y="778"/>
                      </a:lnTo>
                      <a:lnTo>
                        <a:pt x="199" y="754"/>
                      </a:lnTo>
                      <a:lnTo>
                        <a:pt x="212" y="729"/>
                      </a:lnTo>
                      <a:lnTo>
                        <a:pt x="225" y="705"/>
                      </a:lnTo>
                      <a:lnTo>
                        <a:pt x="239" y="686"/>
                      </a:lnTo>
                      <a:lnTo>
                        <a:pt x="249" y="676"/>
                      </a:lnTo>
                      <a:lnTo>
                        <a:pt x="260" y="667"/>
                      </a:lnTo>
                      <a:lnTo>
                        <a:pt x="274" y="662"/>
                      </a:lnTo>
                      <a:lnTo>
                        <a:pt x="290" y="657"/>
                      </a:lnTo>
                      <a:lnTo>
                        <a:pt x="306" y="654"/>
                      </a:lnTo>
                      <a:lnTo>
                        <a:pt x="325" y="651"/>
                      </a:lnTo>
                      <a:lnTo>
                        <a:pt x="344" y="648"/>
                      </a:lnTo>
                      <a:lnTo>
                        <a:pt x="364" y="646"/>
                      </a:lnTo>
                      <a:lnTo>
                        <a:pt x="386" y="643"/>
                      </a:lnTo>
                      <a:lnTo>
                        <a:pt x="408" y="637"/>
                      </a:lnTo>
                      <a:lnTo>
                        <a:pt x="430" y="631"/>
                      </a:lnTo>
                      <a:lnTo>
                        <a:pt x="453" y="622"/>
                      </a:lnTo>
                      <a:lnTo>
                        <a:pt x="477" y="612"/>
                      </a:lnTo>
                      <a:lnTo>
                        <a:pt x="502" y="599"/>
                      </a:lnTo>
                      <a:lnTo>
                        <a:pt x="525" y="581"/>
                      </a:lnTo>
                      <a:lnTo>
                        <a:pt x="548" y="561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8" name="Freeform 11"/>
                <p:cNvSpPr>
                  <a:spLocks/>
                </p:cNvSpPr>
                <p:nvPr/>
              </p:nvSpPr>
              <p:spPr bwMode="auto">
                <a:xfrm>
                  <a:off x="1401" y="3302"/>
                  <a:ext cx="48" cy="34"/>
                </a:xfrm>
                <a:custGeom>
                  <a:avLst/>
                  <a:gdLst>
                    <a:gd name="T0" fmla="*/ 0 w 145"/>
                    <a:gd name="T1" fmla="*/ 0 h 102"/>
                    <a:gd name="T2" fmla="*/ 0 w 145"/>
                    <a:gd name="T3" fmla="*/ 0 h 102"/>
                    <a:gd name="T4" fmla="*/ 1 w 145"/>
                    <a:gd name="T5" fmla="*/ 1 h 102"/>
                    <a:gd name="T6" fmla="*/ 1 w 145"/>
                    <a:gd name="T7" fmla="*/ 1 h 102"/>
                    <a:gd name="T8" fmla="*/ 2 w 145"/>
                    <a:gd name="T9" fmla="*/ 1 h 102"/>
                    <a:gd name="T10" fmla="*/ 2 w 145"/>
                    <a:gd name="T11" fmla="*/ 1 h 102"/>
                    <a:gd name="T12" fmla="*/ 3 w 145"/>
                    <a:gd name="T13" fmla="*/ 1 h 102"/>
                    <a:gd name="T14" fmla="*/ 3 w 145"/>
                    <a:gd name="T15" fmla="*/ 2 h 102"/>
                    <a:gd name="T16" fmla="*/ 3 w 145"/>
                    <a:gd name="T17" fmla="*/ 2 h 102"/>
                    <a:gd name="T18" fmla="*/ 4 w 145"/>
                    <a:gd name="T19" fmla="*/ 2 h 102"/>
                    <a:gd name="T20" fmla="*/ 4 w 145"/>
                    <a:gd name="T21" fmla="*/ 2 h 102"/>
                    <a:gd name="T22" fmla="*/ 4 w 145"/>
                    <a:gd name="T23" fmla="*/ 3 h 102"/>
                    <a:gd name="T24" fmla="*/ 4 w 145"/>
                    <a:gd name="T25" fmla="*/ 4 h 102"/>
                    <a:gd name="T26" fmla="*/ 4 w 145"/>
                    <a:gd name="T27" fmla="*/ 3 h 102"/>
                    <a:gd name="T28" fmla="*/ 5 w 145"/>
                    <a:gd name="T29" fmla="*/ 2 h 102"/>
                    <a:gd name="T30" fmla="*/ 5 w 145"/>
                    <a:gd name="T31" fmla="*/ 1 h 102"/>
                    <a:gd name="T32" fmla="*/ 5 w 145"/>
                    <a:gd name="T33" fmla="*/ 1 h 102"/>
                    <a:gd name="T34" fmla="*/ 5 w 145"/>
                    <a:gd name="T35" fmla="*/ 1 h 102"/>
                    <a:gd name="T36" fmla="*/ 5 w 145"/>
                    <a:gd name="T37" fmla="*/ 1 h 102"/>
                    <a:gd name="T38" fmla="*/ 5 w 145"/>
                    <a:gd name="T39" fmla="*/ 1 h 102"/>
                    <a:gd name="T40" fmla="*/ 4 w 145"/>
                    <a:gd name="T41" fmla="*/ 1 h 102"/>
                    <a:gd name="T42" fmla="*/ 3 w 145"/>
                    <a:gd name="T43" fmla="*/ 1 h 102"/>
                    <a:gd name="T44" fmla="*/ 2 w 145"/>
                    <a:gd name="T45" fmla="*/ 0 h 102"/>
                    <a:gd name="T46" fmla="*/ 1 w 145"/>
                    <a:gd name="T47" fmla="*/ 0 h 102"/>
                    <a:gd name="T48" fmla="*/ 0 w 145"/>
                    <a:gd name="T49" fmla="*/ 0 h 102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145"/>
                    <a:gd name="T76" fmla="*/ 0 h 102"/>
                    <a:gd name="T77" fmla="*/ 145 w 145"/>
                    <a:gd name="T78" fmla="*/ 102 h 102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145" h="102">
                      <a:moveTo>
                        <a:pt x="0" y="0"/>
                      </a:moveTo>
                      <a:lnTo>
                        <a:pt x="9" y="8"/>
                      </a:lnTo>
                      <a:lnTo>
                        <a:pt x="19" y="16"/>
                      </a:lnTo>
                      <a:lnTo>
                        <a:pt x="34" y="23"/>
                      </a:lnTo>
                      <a:lnTo>
                        <a:pt x="49" y="29"/>
                      </a:lnTo>
                      <a:lnTo>
                        <a:pt x="63" y="35"/>
                      </a:lnTo>
                      <a:lnTo>
                        <a:pt x="76" y="39"/>
                      </a:lnTo>
                      <a:lnTo>
                        <a:pt x="87" y="41"/>
                      </a:lnTo>
                      <a:lnTo>
                        <a:pt x="94" y="42"/>
                      </a:lnTo>
                      <a:lnTo>
                        <a:pt x="103" y="48"/>
                      </a:lnTo>
                      <a:lnTo>
                        <a:pt x="110" y="61"/>
                      </a:lnTo>
                      <a:lnTo>
                        <a:pt x="114" y="82"/>
                      </a:lnTo>
                      <a:lnTo>
                        <a:pt x="114" y="102"/>
                      </a:lnTo>
                      <a:lnTo>
                        <a:pt x="120" y="79"/>
                      </a:lnTo>
                      <a:lnTo>
                        <a:pt x="127" y="57"/>
                      </a:lnTo>
                      <a:lnTo>
                        <a:pt x="135" y="39"/>
                      </a:lnTo>
                      <a:lnTo>
                        <a:pt x="142" y="27"/>
                      </a:lnTo>
                      <a:lnTo>
                        <a:pt x="145" y="20"/>
                      </a:lnTo>
                      <a:lnTo>
                        <a:pt x="139" y="16"/>
                      </a:lnTo>
                      <a:lnTo>
                        <a:pt x="126" y="16"/>
                      </a:lnTo>
                      <a:lnTo>
                        <a:pt x="107" y="16"/>
                      </a:lnTo>
                      <a:lnTo>
                        <a:pt x="82" y="14"/>
                      </a:lnTo>
                      <a:lnTo>
                        <a:pt x="56" y="13"/>
                      </a:lnTo>
                      <a:lnTo>
                        <a:pt x="28" y="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9" name="Freeform 12"/>
                <p:cNvSpPr>
                  <a:spLocks/>
                </p:cNvSpPr>
                <p:nvPr/>
              </p:nvSpPr>
              <p:spPr bwMode="auto">
                <a:xfrm>
                  <a:off x="1552" y="3134"/>
                  <a:ext cx="288" cy="331"/>
                </a:xfrm>
                <a:custGeom>
                  <a:avLst/>
                  <a:gdLst>
                    <a:gd name="T0" fmla="*/ 30 w 863"/>
                    <a:gd name="T1" fmla="*/ 20 h 995"/>
                    <a:gd name="T2" fmla="*/ 32 w 863"/>
                    <a:gd name="T3" fmla="*/ 18 h 995"/>
                    <a:gd name="T4" fmla="*/ 32 w 863"/>
                    <a:gd name="T5" fmla="*/ 17 h 995"/>
                    <a:gd name="T6" fmla="*/ 32 w 863"/>
                    <a:gd name="T7" fmla="*/ 16 h 995"/>
                    <a:gd name="T8" fmla="*/ 30 w 863"/>
                    <a:gd name="T9" fmla="*/ 18 h 995"/>
                    <a:gd name="T10" fmla="*/ 28 w 863"/>
                    <a:gd name="T11" fmla="*/ 20 h 995"/>
                    <a:gd name="T12" fmla="*/ 25 w 863"/>
                    <a:gd name="T13" fmla="*/ 19 h 995"/>
                    <a:gd name="T14" fmla="*/ 23 w 863"/>
                    <a:gd name="T15" fmla="*/ 16 h 995"/>
                    <a:gd name="T16" fmla="*/ 22 w 863"/>
                    <a:gd name="T17" fmla="*/ 11 h 995"/>
                    <a:gd name="T18" fmla="*/ 21 w 863"/>
                    <a:gd name="T19" fmla="*/ 6 h 995"/>
                    <a:gd name="T20" fmla="*/ 19 w 863"/>
                    <a:gd name="T21" fmla="*/ 2 h 995"/>
                    <a:gd name="T22" fmla="*/ 14 w 863"/>
                    <a:gd name="T23" fmla="*/ 0 h 995"/>
                    <a:gd name="T24" fmla="*/ 6 w 863"/>
                    <a:gd name="T25" fmla="*/ 1 h 995"/>
                    <a:gd name="T26" fmla="*/ 2 w 863"/>
                    <a:gd name="T27" fmla="*/ 2 h 995"/>
                    <a:gd name="T28" fmla="*/ 0 w 863"/>
                    <a:gd name="T29" fmla="*/ 4 h 995"/>
                    <a:gd name="T30" fmla="*/ 0 w 863"/>
                    <a:gd name="T31" fmla="*/ 5 h 995"/>
                    <a:gd name="T32" fmla="*/ 1 w 863"/>
                    <a:gd name="T33" fmla="*/ 6 h 995"/>
                    <a:gd name="T34" fmla="*/ 3 w 863"/>
                    <a:gd name="T35" fmla="*/ 7 h 995"/>
                    <a:gd name="T36" fmla="*/ 5 w 863"/>
                    <a:gd name="T37" fmla="*/ 8 h 995"/>
                    <a:gd name="T38" fmla="*/ 8 w 863"/>
                    <a:gd name="T39" fmla="*/ 9 h 995"/>
                    <a:gd name="T40" fmla="*/ 10 w 863"/>
                    <a:gd name="T41" fmla="*/ 11 h 995"/>
                    <a:gd name="T42" fmla="*/ 11 w 863"/>
                    <a:gd name="T43" fmla="*/ 12 h 995"/>
                    <a:gd name="T44" fmla="*/ 11 w 863"/>
                    <a:gd name="T45" fmla="*/ 13 h 995"/>
                    <a:gd name="T46" fmla="*/ 9 w 863"/>
                    <a:gd name="T47" fmla="*/ 18 h 995"/>
                    <a:gd name="T48" fmla="*/ 8 w 863"/>
                    <a:gd name="T49" fmla="*/ 24 h 995"/>
                    <a:gd name="T50" fmla="*/ 8 w 863"/>
                    <a:gd name="T51" fmla="*/ 27 h 995"/>
                    <a:gd name="T52" fmla="*/ 9 w 863"/>
                    <a:gd name="T53" fmla="*/ 31 h 995"/>
                    <a:gd name="T54" fmla="*/ 10 w 863"/>
                    <a:gd name="T55" fmla="*/ 36 h 995"/>
                    <a:gd name="T56" fmla="*/ 11 w 863"/>
                    <a:gd name="T57" fmla="*/ 35 h 995"/>
                    <a:gd name="T58" fmla="*/ 10 w 863"/>
                    <a:gd name="T59" fmla="*/ 32 h 995"/>
                    <a:gd name="T60" fmla="*/ 11 w 863"/>
                    <a:gd name="T61" fmla="*/ 30 h 995"/>
                    <a:gd name="T62" fmla="*/ 11 w 863"/>
                    <a:gd name="T63" fmla="*/ 28 h 995"/>
                    <a:gd name="T64" fmla="*/ 12 w 863"/>
                    <a:gd name="T65" fmla="*/ 26 h 995"/>
                    <a:gd name="T66" fmla="*/ 12 w 863"/>
                    <a:gd name="T67" fmla="*/ 23 h 995"/>
                    <a:gd name="T68" fmla="*/ 14 w 863"/>
                    <a:gd name="T69" fmla="*/ 24 h 995"/>
                    <a:gd name="T70" fmla="*/ 15 w 863"/>
                    <a:gd name="T71" fmla="*/ 25 h 995"/>
                    <a:gd name="T72" fmla="*/ 16 w 863"/>
                    <a:gd name="T73" fmla="*/ 25 h 995"/>
                    <a:gd name="T74" fmla="*/ 18 w 863"/>
                    <a:gd name="T75" fmla="*/ 26 h 995"/>
                    <a:gd name="T76" fmla="*/ 21 w 863"/>
                    <a:gd name="T77" fmla="*/ 26 h 995"/>
                    <a:gd name="T78" fmla="*/ 23 w 863"/>
                    <a:gd name="T79" fmla="*/ 26 h 995"/>
                    <a:gd name="T80" fmla="*/ 24 w 863"/>
                    <a:gd name="T81" fmla="*/ 25 h 995"/>
                    <a:gd name="T82" fmla="*/ 25 w 863"/>
                    <a:gd name="T83" fmla="*/ 24 h 995"/>
                    <a:gd name="T84" fmla="*/ 26 w 863"/>
                    <a:gd name="T85" fmla="*/ 22 h 995"/>
                    <a:gd name="T86" fmla="*/ 27 w 863"/>
                    <a:gd name="T87" fmla="*/ 21 h 995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863"/>
                    <a:gd name="T133" fmla="*/ 0 h 995"/>
                    <a:gd name="T134" fmla="*/ 863 w 863"/>
                    <a:gd name="T135" fmla="*/ 995 h 995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863" h="995">
                      <a:moveTo>
                        <a:pt x="759" y="557"/>
                      </a:moveTo>
                      <a:lnTo>
                        <a:pt x="780" y="548"/>
                      </a:lnTo>
                      <a:lnTo>
                        <a:pt x="802" y="538"/>
                      </a:lnTo>
                      <a:lnTo>
                        <a:pt x="822" y="526"/>
                      </a:lnTo>
                      <a:lnTo>
                        <a:pt x="840" y="513"/>
                      </a:lnTo>
                      <a:lnTo>
                        <a:pt x="853" y="500"/>
                      </a:lnTo>
                      <a:lnTo>
                        <a:pt x="862" y="484"/>
                      </a:lnTo>
                      <a:lnTo>
                        <a:pt x="863" y="468"/>
                      </a:lnTo>
                      <a:lnTo>
                        <a:pt x="857" y="450"/>
                      </a:lnTo>
                      <a:lnTo>
                        <a:pt x="856" y="447"/>
                      </a:lnTo>
                      <a:lnTo>
                        <a:pt x="853" y="444"/>
                      </a:lnTo>
                      <a:lnTo>
                        <a:pt x="851" y="441"/>
                      </a:lnTo>
                      <a:lnTo>
                        <a:pt x="848" y="439"/>
                      </a:lnTo>
                      <a:lnTo>
                        <a:pt x="835" y="460"/>
                      </a:lnTo>
                      <a:lnTo>
                        <a:pt x="819" y="481"/>
                      </a:lnTo>
                      <a:lnTo>
                        <a:pt x="799" y="500"/>
                      </a:lnTo>
                      <a:lnTo>
                        <a:pt x="778" y="516"/>
                      </a:lnTo>
                      <a:lnTo>
                        <a:pt x="753" y="528"/>
                      </a:lnTo>
                      <a:lnTo>
                        <a:pt x="726" y="532"/>
                      </a:lnTo>
                      <a:lnTo>
                        <a:pt x="695" y="531"/>
                      </a:lnTo>
                      <a:lnTo>
                        <a:pt x="663" y="519"/>
                      </a:lnTo>
                      <a:lnTo>
                        <a:pt x="639" y="501"/>
                      </a:lnTo>
                      <a:lnTo>
                        <a:pt x="623" y="475"/>
                      </a:lnTo>
                      <a:lnTo>
                        <a:pt x="610" y="441"/>
                      </a:lnTo>
                      <a:lnTo>
                        <a:pt x="602" y="402"/>
                      </a:lnTo>
                      <a:lnTo>
                        <a:pt x="594" y="358"/>
                      </a:lnTo>
                      <a:lnTo>
                        <a:pt x="588" y="311"/>
                      </a:lnTo>
                      <a:lnTo>
                        <a:pt x="583" y="263"/>
                      </a:lnTo>
                      <a:lnTo>
                        <a:pt x="574" y="215"/>
                      </a:lnTo>
                      <a:lnTo>
                        <a:pt x="564" y="170"/>
                      </a:lnTo>
                      <a:lnTo>
                        <a:pt x="547" y="126"/>
                      </a:lnTo>
                      <a:lnTo>
                        <a:pt x="527" y="86"/>
                      </a:lnTo>
                      <a:lnTo>
                        <a:pt x="501" y="53"/>
                      </a:lnTo>
                      <a:lnTo>
                        <a:pt x="466" y="27"/>
                      </a:lnTo>
                      <a:lnTo>
                        <a:pt x="420" y="9"/>
                      </a:lnTo>
                      <a:lnTo>
                        <a:pt x="366" y="0"/>
                      </a:lnTo>
                      <a:lnTo>
                        <a:pt x="299" y="5"/>
                      </a:lnTo>
                      <a:lnTo>
                        <a:pt x="232" y="15"/>
                      </a:lnTo>
                      <a:lnTo>
                        <a:pt x="174" y="27"/>
                      </a:lnTo>
                      <a:lnTo>
                        <a:pt x="125" y="38"/>
                      </a:lnTo>
                      <a:lnTo>
                        <a:pt x="86" y="50"/>
                      </a:lnTo>
                      <a:lnTo>
                        <a:pt x="55" y="63"/>
                      </a:lnTo>
                      <a:lnTo>
                        <a:pt x="32" y="76"/>
                      </a:lnTo>
                      <a:lnTo>
                        <a:pt x="14" y="89"/>
                      </a:lnTo>
                      <a:lnTo>
                        <a:pt x="4" y="102"/>
                      </a:lnTo>
                      <a:lnTo>
                        <a:pt x="0" y="116"/>
                      </a:lnTo>
                      <a:lnTo>
                        <a:pt x="0" y="127"/>
                      </a:lnTo>
                      <a:lnTo>
                        <a:pt x="3" y="140"/>
                      </a:lnTo>
                      <a:lnTo>
                        <a:pt x="11" y="152"/>
                      </a:lnTo>
                      <a:lnTo>
                        <a:pt x="22" y="164"/>
                      </a:lnTo>
                      <a:lnTo>
                        <a:pt x="35" y="174"/>
                      </a:lnTo>
                      <a:lnTo>
                        <a:pt x="49" y="184"/>
                      </a:lnTo>
                      <a:lnTo>
                        <a:pt x="65" y="193"/>
                      </a:lnTo>
                      <a:lnTo>
                        <a:pt x="83" y="202"/>
                      </a:lnTo>
                      <a:lnTo>
                        <a:pt x="102" y="209"/>
                      </a:lnTo>
                      <a:lnTo>
                        <a:pt x="124" y="218"/>
                      </a:lnTo>
                      <a:lnTo>
                        <a:pt x="144" y="227"/>
                      </a:lnTo>
                      <a:lnTo>
                        <a:pt x="168" y="237"/>
                      </a:lnTo>
                      <a:lnTo>
                        <a:pt x="190" y="246"/>
                      </a:lnTo>
                      <a:lnTo>
                        <a:pt x="210" y="256"/>
                      </a:lnTo>
                      <a:lnTo>
                        <a:pt x="230" y="265"/>
                      </a:lnTo>
                      <a:lnTo>
                        <a:pt x="249" y="276"/>
                      </a:lnTo>
                      <a:lnTo>
                        <a:pt x="266" y="287"/>
                      </a:lnTo>
                      <a:lnTo>
                        <a:pt x="279" y="298"/>
                      </a:lnTo>
                      <a:lnTo>
                        <a:pt x="289" y="310"/>
                      </a:lnTo>
                      <a:lnTo>
                        <a:pt x="296" y="323"/>
                      </a:lnTo>
                      <a:lnTo>
                        <a:pt x="299" y="336"/>
                      </a:lnTo>
                      <a:lnTo>
                        <a:pt x="296" y="349"/>
                      </a:lnTo>
                      <a:lnTo>
                        <a:pt x="289" y="364"/>
                      </a:lnTo>
                      <a:lnTo>
                        <a:pt x="270" y="399"/>
                      </a:lnTo>
                      <a:lnTo>
                        <a:pt x="254" y="441"/>
                      </a:lnTo>
                      <a:lnTo>
                        <a:pt x="239" y="490"/>
                      </a:lnTo>
                      <a:lnTo>
                        <a:pt x="228" y="541"/>
                      </a:lnTo>
                      <a:lnTo>
                        <a:pt x="219" y="592"/>
                      </a:lnTo>
                      <a:lnTo>
                        <a:pt x="214" y="639"/>
                      </a:lnTo>
                      <a:lnTo>
                        <a:pt x="213" y="680"/>
                      </a:lnTo>
                      <a:lnTo>
                        <a:pt x="216" y="712"/>
                      </a:lnTo>
                      <a:lnTo>
                        <a:pt x="220" y="735"/>
                      </a:lnTo>
                      <a:lnTo>
                        <a:pt x="223" y="766"/>
                      </a:lnTo>
                      <a:lnTo>
                        <a:pt x="228" y="804"/>
                      </a:lnTo>
                      <a:lnTo>
                        <a:pt x="233" y="845"/>
                      </a:lnTo>
                      <a:lnTo>
                        <a:pt x="241" y="887"/>
                      </a:lnTo>
                      <a:lnTo>
                        <a:pt x="249" y="928"/>
                      </a:lnTo>
                      <a:lnTo>
                        <a:pt x="261" y="964"/>
                      </a:lnTo>
                      <a:lnTo>
                        <a:pt x="277" y="995"/>
                      </a:lnTo>
                      <a:lnTo>
                        <a:pt x="290" y="979"/>
                      </a:lnTo>
                      <a:lnTo>
                        <a:pt x="293" y="951"/>
                      </a:lnTo>
                      <a:lnTo>
                        <a:pt x="287" y="921"/>
                      </a:lnTo>
                      <a:lnTo>
                        <a:pt x="280" y="896"/>
                      </a:lnTo>
                      <a:lnTo>
                        <a:pt x="277" y="878"/>
                      </a:lnTo>
                      <a:lnTo>
                        <a:pt x="282" y="855"/>
                      </a:lnTo>
                      <a:lnTo>
                        <a:pt x="293" y="832"/>
                      </a:lnTo>
                      <a:lnTo>
                        <a:pt x="309" y="810"/>
                      </a:lnTo>
                      <a:lnTo>
                        <a:pt x="302" y="795"/>
                      </a:lnTo>
                      <a:lnTo>
                        <a:pt x="298" y="780"/>
                      </a:lnTo>
                      <a:lnTo>
                        <a:pt x="296" y="767"/>
                      </a:lnTo>
                      <a:lnTo>
                        <a:pt x="299" y="756"/>
                      </a:lnTo>
                      <a:lnTo>
                        <a:pt x="306" y="728"/>
                      </a:lnTo>
                      <a:lnTo>
                        <a:pt x="312" y="699"/>
                      </a:lnTo>
                      <a:lnTo>
                        <a:pt x="318" y="672"/>
                      </a:lnTo>
                      <a:lnTo>
                        <a:pt x="324" y="649"/>
                      </a:lnTo>
                      <a:lnTo>
                        <a:pt x="330" y="633"/>
                      </a:lnTo>
                      <a:lnTo>
                        <a:pt x="339" y="624"/>
                      </a:lnTo>
                      <a:lnTo>
                        <a:pt x="350" y="626"/>
                      </a:lnTo>
                      <a:lnTo>
                        <a:pt x="366" y="639"/>
                      </a:lnTo>
                      <a:lnTo>
                        <a:pt x="375" y="647"/>
                      </a:lnTo>
                      <a:lnTo>
                        <a:pt x="385" y="656"/>
                      </a:lnTo>
                      <a:lnTo>
                        <a:pt x="398" y="664"/>
                      </a:lnTo>
                      <a:lnTo>
                        <a:pt x="412" y="672"/>
                      </a:lnTo>
                      <a:lnTo>
                        <a:pt x="426" y="680"/>
                      </a:lnTo>
                      <a:lnTo>
                        <a:pt x="442" y="687"/>
                      </a:lnTo>
                      <a:lnTo>
                        <a:pt x="460" y="693"/>
                      </a:lnTo>
                      <a:lnTo>
                        <a:pt x="479" y="699"/>
                      </a:lnTo>
                      <a:lnTo>
                        <a:pt x="498" y="703"/>
                      </a:lnTo>
                      <a:lnTo>
                        <a:pt x="518" y="706"/>
                      </a:lnTo>
                      <a:lnTo>
                        <a:pt x="540" y="707"/>
                      </a:lnTo>
                      <a:lnTo>
                        <a:pt x="562" y="709"/>
                      </a:lnTo>
                      <a:lnTo>
                        <a:pt x="585" y="707"/>
                      </a:lnTo>
                      <a:lnTo>
                        <a:pt x="607" y="704"/>
                      </a:lnTo>
                      <a:lnTo>
                        <a:pt x="632" y="700"/>
                      </a:lnTo>
                      <a:lnTo>
                        <a:pt x="656" y="694"/>
                      </a:lnTo>
                      <a:lnTo>
                        <a:pt x="657" y="691"/>
                      </a:lnTo>
                      <a:lnTo>
                        <a:pt x="657" y="688"/>
                      </a:lnTo>
                      <a:lnTo>
                        <a:pt x="657" y="685"/>
                      </a:lnTo>
                      <a:lnTo>
                        <a:pt x="658" y="683"/>
                      </a:lnTo>
                      <a:lnTo>
                        <a:pt x="663" y="655"/>
                      </a:lnTo>
                      <a:lnTo>
                        <a:pt x="670" y="631"/>
                      </a:lnTo>
                      <a:lnTo>
                        <a:pt x="680" y="612"/>
                      </a:lnTo>
                      <a:lnTo>
                        <a:pt x="692" y="598"/>
                      </a:lnTo>
                      <a:lnTo>
                        <a:pt x="707" y="585"/>
                      </a:lnTo>
                      <a:lnTo>
                        <a:pt x="723" y="574"/>
                      </a:lnTo>
                      <a:lnTo>
                        <a:pt x="740" y="566"/>
                      </a:lnTo>
                      <a:lnTo>
                        <a:pt x="759" y="557"/>
                      </a:lnTo>
                      <a:close/>
                    </a:path>
                  </a:pathLst>
                </a:custGeom>
                <a:solidFill>
                  <a:srgbClr val="FFFF66"/>
                </a:solidFill>
                <a:ln w="9525">
                  <a:solidFill>
                    <a:srgbClr val="FFFF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0" name="Freeform 13"/>
                <p:cNvSpPr>
                  <a:spLocks/>
                </p:cNvSpPr>
                <p:nvPr/>
              </p:nvSpPr>
              <p:spPr bwMode="auto">
                <a:xfrm>
                  <a:off x="1651" y="3342"/>
                  <a:ext cx="120" cy="62"/>
                </a:xfrm>
                <a:custGeom>
                  <a:avLst/>
                  <a:gdLst>
                    <a:gd name="T0" fmla="*/ 3 w 360"/>
                    <a:gd name="T1" fmla="*/ 1 h 186"/>
                    <a:gd name="T2" fmla="*/ 2 w 360"/>
                    <a:gd name="T3" fmla="*/ 0 h 186"/>
                    <a:gd name="T4" fmla="*/ 2 w 360"/>
                    <a:gd name="T5" fmla="*/ 0 h 186"/>
                    <a:gd name="T6" fmla="*/ 1 w 360"/>
                    <a:gd name="T7" fmla="*/ 0 h 186"/>
                    <a:gd name="T8" fmla="*/ 1 w 360"/>
                    <a:gd name="T9" fmla="*/ 1 h 186"/>
                    <a:gd name="T10" fmla="*/ 1 w 360"/>
                    <a:gd name="T11" fmla="*/ 2 h 186"/>
                    <a:gd name="T12" fmla="*/ 1 w 360"/>
                    <a:gd name="T13" fmla="*/ 3 h 186"/>
                    <a:gd name="T14" fmla="*/ 0 w 360"/>
                    <a:gd name="T15" fmla="*/ 4 h 186"/>
                    <a:gd name="T16" fmla="*/ 0 w 360"/>
                    <a:gd name="T17" fmla="*/ 5 h 186"/>
                    <a:gd name="T18" fmla="*/ 0 w 360"/>
                    <a:gd name="T19" fmla="*/ 5 h 186"/>
                    <a:gd name="T20" fmla="*/ 0 w 360"/>
                    <a:gd name="T21" fmla="*/ 6 h 186"/>
                    <a:gd name="T22" fmla="*/ 0 w 360"/>
                    <a:gd name="T23" fmla="*/ 6 h 186"/>
                    <a:gd name="T24" fmla="*/ 0 w 360"/>
                    <a:gd name="T25" fmla="*/ 7 h 186"/>
                    <a:gd name="T26" fmla="*/ 1 w 360"/>
                    <a:gd name="T27" fmla="*/ 7 h 186"/>
                    <a:gd name="T28" fmla="*/ 1 w 360"/>
                    <a:gd name="T29" fmla="*/ 6 h 186"/>
                    <a:gd name="T30" fmla="*/ 1 w 360"/>
                    <a:gd name="T31" fmla="*/ 6 h 186"/>
                    <a:gd name="T32" fmla="*/ 2 w 360"/>
                    <a:gd name="T33" fmla="*/ 6 h 186"/>
                    <a:gd name="T34" fmla="*/ 2 w 360"/>
                    <a:gd name="T35" fmla="*/ 6 h 186"/>
                    <a:gd name="T36" fmla="*/ 2 w 360"/>
                    <a:gd name="T37" fmla="*/ 6 h 186"/>
                    <a:gd name="T38" fmla="*/ 3 w 360"/>
                    <a:gd name="T39" fmla="*/ 6 h 186"/>
                    <a:gd name="T40" fmla="*/ 3 w 360"/>
                    <a:gd name="T41" fmla="*/ 6 h 186"/>
                    <a:gd name="T42" fmla="*/ 3 w 360"/>
                    <a:gd name="T43" fmla="*/ 6 h 186"/>
                    <a:gd name="T44" fmla="*/ 4 w 360"/>
                    <a:gd name="T45" fmla="*/ 6 h 186"/>
                    <a:gd name="T46" fmla="*/ 5 w 360"/>
                    <a:gd name="T47" fmla="*/ 6 h 186"/>
                    <a:gd name="T48" fmla="*/ 5 w 360"/>
                    <a:gd name="T49" fmla="*/ 6 h 186"/>
                    <a:gd name="T50" fmla="*/ 6 w 360"/>
                    <a:gd name="T51" fmla="*/ 6 h 186"/>
                    <a:gd name="T52" fmla="*/ 7 w 360"/>
                    <a:gd name="T53" fmla="*/ 6 h 186"/>
                    <a:gd name="T54" fmla="*/ 8 w 360"/>
                    <a:gd name="T55" fmla="*/ 5 h 186"/>
                    <a:gd name="T56" fmla="*/ 9 w 360"/>
                    <a:gd name="T57" fmla="*/ 5 h 186"/>
                    <a:gd name="T58" fmla="*/ 9 w 360"/>
                    <a:gd name="T59" fmla="*/ 5 h 186"/>
                    <a:gd name="T60" fmla="*/ 10 w 360"/>
                    <a:gd name="T61" fmla="*/ 5 h 186"/>
                    <a:gd name="T62" fmla="*/ 11 w 360"/>
                    <a:gd name="T63" fmla="*/ 5 h 186"/>
                    <a:gd name="T64" fmla="*/ 12 w 360"/>
                    <a:gd name="T65" fmla="*/ 4 h 186"/>
                    <a:gd name="T66" fmla="*/ 12 w 360"/>
                    <a:gd name="T67" fmla="*/ 4 h 186"/>
                    <a:gd name="T68" fmla="*/ 13 w 360"/>
                    <a:gd name="T69" fmla="*/ 4 h 186"/>
                    <a:gd name="T70" fmla="*/ 13 w 360"/>
                    <a:gd name="T71" fmla="*/ 3 h 186"/>
                    <a:gd name="T72" fmla="*/ 13 w 360"/>
                    <a:gd name="T73" fmla="*/ 3 h 186"/>
                    <a:gd name="T74" fmla="*/ 12 w 360"/>
                    <a:gd name="T75" fmla="*/ 3 h 186"/>
                    <a:gd name="T76" fmla="*/ 12 w 360"/>
                    <a:gd name="T77" fmla="*/ 3 h 186"/>
                    <a:gd name="T78" fmla="*/ 11 w 360"/>
                    <a:gd name="T79" fmla="*/ 3 h 186"/>
                    <a:gd name="T80" fmla="*/ 10 w 360"/>
                    <a:gd name="T81" fmla="*/ 3 h 186"/>
                    <a:gd name="T82" fmla="*/ 9 w 360"/>
                    <a:gd name="T83" fmla="*/ 3 h 186"/>
                    <a:gd name="T84" fmla="*/ 8 w 360"/>
                    <a:gd name="T85" fmla="*/ 3 h 186"/>
                    <a:gd name="T86" fmla="*/ 7 w 360"/>
                    <a:gd name="T87" fmla="*/ 3 h 186"/>
                    <a:gd name="T88" fmla="*/ 7 w 360"/>
                    <a:gd name="T89" fmla="*/ 3 h 186"/>
                    <a:gd name="T90" fmla="*/ 6 w 360"/>
                    <a:gd name="T91" fmla="*/ 3 h 186"/>
                    <a:gd name="T92" fmla="*/ 5 w 360"/>
                    <a:gd name="T93" fmla="*/ 2 h 186"/>
                    <a:gd name="T94" fmla="*/ 5 w 360"/>
                    <a:gd name="T95" fmla="*/ 2 h 186"/>
                    <a:gd name="T96" fmla="*/ 4 w 360"/>
                    <a:gd name="T97" fmla="*/ 2 h 186"/>
                    <a:gd name="T98" fmla="*/ 4 w 360"/>
                    <a:gd name="T99" fmla="*/ 1 h 186"/>
                    <a:gd name="T100" fmla="*/ 3 w 360"/>
                    <a:gd name="T101" fmla="*/ 1 h 186"/>
                    <a:gd name="T102" fmla="*/ 3 w 360"/>
                    <a:gd name="T103" fmla="*/ 1 h 186"/>
                    <a:gd name="T104" fmla="*/ 3 w 360"/>
                    <a:gd name="T105" fmla="*/ 1 h 18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360"/>
                    <a:gd name="T160" fmla="*/ 0 h 186"/>
                    <a:gd name="T161" fmla="*/ 360 w 360"/>
                    <a:gd name="T162" fmla="*/ 186 h 186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360" h="186">
                      <a:moveTo>
                        <a:pt x="70" y="15"/>
                      </a:moveTo>
                      <a:lnTo>
                        <a:pt x="54" y="2"/>
                      </a:lnTo>
                      <a:lnTo>
                        <a:pt x="43" y="0"/>
                      </a:lnTo>
                      <a:lnTo>
                        <a:pt x="34" y="9"/>
                      </a:lnTo>
                      <a:lnTo>
                        <a:pt x="28" y="25"/>
                      </a:lnTo>
                      <a:lnTo>
                        <a:pt x="22" y="48"/>
                      </a:lnTo>
                      <a:lnTo>
                        <a:pt x="16" y="75"/>
                      </a:lnTo>
                      <a:lnTo>
                        <a:pt x="10" y="104"/>
                      </a:lnTo>
                      <a:lnTo>
                        <a:pt x="3" y="132"/>
                      </a:lnTo>
                      <a:lnTo>
                        <a:pt x="0" y="143"/>
                      </a:lnTo>
                      <a:lnTo>
                        <a:pt x="2" y="156"/>
                      </a:lnTo>
                      <a:lnTo>
                        <a:pt x="6" y="171"/>
                      </a:lnTo>
                      <a:lnTo>
                        <a:pt x="13" y="186"/>
                      </a:lnTo>
                      <a:lnTo>
                        <a:pt x="21" y="178"/>
                      </a:lnTo>
                      <a:lnTo>
                        <a:pt x="28" y="172"/>
                      </a:lnTo>
                      <a:lnTo>
                        <a:pt x="35" y="167"/>
                      </a:lnTo>
                      <a:lnTo>
                        <a:pt x="44" y="162"/>
                      </a:lnTo>
                      <a:lnTo>
                        <a:pt x="53" y="159"/>
                      </a:lnTo>
                      <a:lnTo>
                        <a:pt x="62" y="156"/>
                      </a:lnTo>
                      <a:lnTo>
                        <a:pt x="70" y="155"/>
                      </a:lnTo>
                      <a:lnTo>
                        <a:pt x="81" y="155"/>
                      </a:lnTo>
                      <a:lnTo>
                        <a:pt x="94" y="155"/>
                      </a:lnTo>
                      <a:lnTo>
                        <a:pt x="108" y="155"/>
                      </a:lnTo>
                      <a:lnTo>
                        <a:pt x="126" y="155"/>
                      </a:lnTo>
                      <a:lnTo>
                        <a:pt x="145" y="153"/>
                      </a:lnTo>
                      <a:lnTo>
                        <a:pt x="167" y="152"/>
                      </a:lnTo>
                      <a:lnTo>
                        <a:pt x="187" y="149"/>
                      </a:lnTo>
                      <a:lnTo>
                        <a:pt x="211" y="145"/>
                      </a:lnTo>
                      <a:lnTo>
                        <a:pt x="232" y="140"/>
                      </a:lnTo>
                      <a:lnTo>
                        <a:pt x="254" y="136"/>
                      </a:lnTo>
                      <a:lnTo>
                        <a:pt x="275" y="130"/>
                      </a:lnTo>
                      <a:lnTo>
                        <a:pt x="295" y="123"/>
                      </a:lnTo>
                      <a:lnTo>
                        <a:pt x="313" y="114"/>
                      </a:lnTo>
                      <a:lnTo>
                        <a:pt x="329" y="105"/>
                      </a:lnTo>
                      <a:lnTo>
                        <a:pt x="342" y="95"/>
                      </a:lnTo>
                      <a:lnTo>
                        <a:pt x="352" y="83"/>
                      </a:lnTo>
                      <a:lnTo>
                        <a:pt x="360" y="70"/>
                      </a:lnTo>
                      <a:lnTo>
                        <a:pt x="336" y="76"/>
                      </a:lnTo>
                      <a:lnTo>
                        <a:pt x="311" y="80"/>
                      </a:lnTo>
                      <a:lnTo>
                        <a:pt x="289" y="83"/>
                      </a:lnTo>
                      <a:lnTo>
                        <a:pt x="266" y="85"/>
                      </a:lnTo>
                      <a:lnTo>
                        <a:pt x="244" y="83"/>
                      </a:lnTo>
                      <a:lnTo>
                        <a:pt x="222" y="82"/>
                      </a:lnTo>
                      <a:lnTo>
                        <a:pt x="202" y="79"/>
                      </a:lnTo>
                      <a:lnTo>
                        <a:pt x="183" y="75"/>
                      </a:lnTo>
                      <a:lnTo>
                        <a:pt x="164" y="69"/>
                      </a:lnTo>
                      <a:lnTo>
                        <a:pt x="146" y="63"/>
                      </a:lnTo>
                      <a:lnTo>
                        <a:pt x="130" y="56"/>
                      </a:lnTo>
                      <a:lnTo>
                        <a:pt x="116" y="48"/>
                      </a:lnTo>
                      <a:lnTo>
                        <a:pt x="102" y="40"/>
                      </a:lnTo>
                      <a:lnTo>
                        <a:pt x="89" y="32"/>
                      </a:lnTo>
                      <a:lnTo>
                        <a:pt x="79" y="23"/>
                      </a:lnTo>
                      <a:lnTo>
                        <a:pt x="70" y="15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1" name="Freeform 14"/>
                <p:cNvSpPr>
                  <a:spLocks/>
                </p:cNvSpPr>
                <p:nvPr/>
              </p:nvSpPr>
              <p:spPr bwMode="auto">
                <a:xfrm>
                  <a:off x="1448" y="3087"/>
                  <a:ext cx="387" cy="379"/>
                </a:xfrm>
                <a:custGeom>
                  <a:avLst/>
                  <a:gdLst>
                    <a:gd name="T0" fmla="*/ 23 w 1161"/>
                    <a:gd name="T1" fmla="*/ 17 h 1136"/>
                    <a:gd name="T2" fmla="*/ 21 w 1161"/>
                    <a:gd name="T3" fmla="*/ 15 h 1136"/>
                    <a:gd name="T4" fmla="*/ 18 w 1161"/>
                    <a:gd name="T5" fmla="*/ 14 h 1136"/>
                    <a:gd name="T6" fmla="*/ 15 w 1161"/>
                    <a:gd name="T7" fmla="*/ 13 h 1136"/>
                    <a:gd name="T8" fmla="*/ 12 w 1161"/>
                    <a:gd name="T9" fmla="*/ 11 h 1136"/>
                    <a:gd name="T10" fmla="*/ 12 w 1161"/>
                    <a:gd name="T11" fmla="*/ 9 h 1136"/>
                    <a:gd name="T12" fmla="*/ 14 w 1161"/>
                    <a:gd name="T13" fmla="*/ 7 h 1136"/>
                    <a:gd name="T14" fmla="*/ 20 w 1161"/>
                    <a:gd name="T15" fmla="*/ 6 h 1136"/>
                    <a:gd name="T16" fmla="*/ 29 w 1161"/>
                    <a:gd name="T17" fmla="*/ 6 h 1136"/>
                    <a:gd name="T18" fmla="*/ 32 w 1161"/>
                    <a:gd name="T19" fmla="*/ 11 h 1136"/>
                    <a:gd name="T20" fmla="*/ 34 w 1161"/>
                    <a:gd name="T21" fmla="*/ 18 h 1136"/>
                    <a:gd name="T22" fmla="*/ 35 w 1161"/>
                    <a:gd name="T23" fmla="*/ 24 h 1136"/>
                    <a:gd name="T24" fmla="*/ 39 w 1161"/>
                    <a:gd name="T25" fmla="*/ 25 h 1136"/>
                    <a:gd name="T26" fmla="*/ 43 w 1161"/>
                    <a:gd name="T27" fmla="*/ 22 h 1136"/>
                    <a:gd name="T28" fmla="*/ 42 w 1161"/>
                    <a:gd name="T29" fmla="*/ 21 h 1136"/>
                    <a:gd name="T30" fmla="*/ 41 w 1161"/>
                    <a:gd name="T31" fmla="*/ 21 h 1136"/>
                    <a:gd name="T32" fmla="*/ 39 w 1161"/>
                    <a:gd name="T33" fmla="*/ 23 h 1136"/>
                    <a:gd name="T34" fmla="*/ 38 w 1161"/>
                    <a:gd name="T35" fmla="*/ 22 h 1136"/>
                    <a:gd name="T36" fmla="*/ 38 w 1161"/>
                    <a:gd name="T37" fmla="*/ 16 h 1136"/>
                    <a:gd name="T38" fmla="*/ 34 w 1161"/>
                    <a:gd name="T39" fmla="*/ 6 h 1136"/>
                    <a:gd name="T40" fmla="*/ 29 w 1161"/>
                    <a:gd name="T41" fmla="*/ 2 h 1136"/>
                    <a:gd name="T42" fmla="*/ 24 w 1161"/>
                    <a:gd name="T43" fmla="*/ 0 h 1136"/>
                    <a:gd name="T44" fmla="*/ 17 w 1161"/>
                    <a:gd name="T45" fmla="*/ 0 h 1136"/>
                    <a:gd name="T46" fmla="*/ 11 w 1161"/>
                    <a:gd name="T47" fmla="*/ 3 h 1136"/>
                    <a:gd name="T48" fmla="*/ 5 w 1161"/>
                    <a:gd name="T49" fmla="*/ 10 h 1136"/>
                    <a:gd name="T50" fmla="*/ 3 w 1161"/>
                    <a:gd name="T51" fmla="*/ 14 h 1136"/>
                    <a:gd name="T52" fmla="*/ 4 w 1161"/>
                    <a:gd name="T53" fmla="*/ 16 h 1136"/>
                    <a:gd name="T54" fmla="*/ 6 w 1161"/>
                    <a:gd name="T55" fmla="*/ 17 h 1136"/>
                    <a:gd name="T56" fmla="*/ 8 w 1161"/>
                    <a:gd name="T57" fmla="*/ 17 h 1136"/>
                    <a:gd name="T58" fmla="*/ 12 w 1161"/>
                    <a:gd name="T59" fmla="*/ 17 h 1136"/>
                    <a:gd name="T60" fmla="*/ 15 w 1161"/>
                    <a:gd name="T61" fmla="*/ 16 h 1136"/>
                    <a:gd name="T62" fmla="*/ 16 w 1161"/>
                    <a:gd name="T63" fmla="*/ 17 h 1136"/>
                    <a:gd name="T64" fmla="*/ 12 w 1161"/>
                    <a:gd name="T65" fmla="*/ 20 h 1136"/>
                    <a:gd name="T66" fmla="*/ 9 w 1161"/>
                    <a:gd name="T67" fmla="*/ 21 h 1136"/>
                    <a:gd name="T68" fmla="*/ 6 w 1161"/>
                    <a:gd name="T69" fmla="*/ 22 h 1136"/>
                    <a:gd name="T70" fmla="*/ 4 w 1161"/>
                    <a:gd name="T71" fmla="*/ 23 h 1136"/>
                    <a:gd name="T72" fmla="*/ 2 w 1161"/>
                    <a:gd name="T73" fmla="*/ 25 h 1136"/>
                    <a:gd name="T74" fmla="*/ 0 w 1161"/>
                    <a:gd name="T75" fmla="*/ 29 h 1136"/>
                    <a:gd name="T76" fmla="*/ 1 w 1161"/>
                    <a:gd name="T77" fmla="*/ 30 h 1136"/>
                    <a:gd name="T78" fmla="*/ 2 w 1161"/>
                    <a:gd name="T79" fmla="*/ 28 h 1136"/>
                    <a:gd name="T80" fmla="*/ 4 w 1161"/>
                    <a:gd name="T81" fmla="*/ 25 h 1136"/>
                    <a:gd name="T82" fmla="*/ 7 w 1161"/>
                    <a:gd name="T83" fmla="*/ 25 h 1136"/>
                    <a:gd name="T84" fmla="*/ 9 w 1161"/>
                    <a:gd name="T85" fmla="*/ 25 h 1136"/>
                    <a:gd name="T86" fmla="*/ 12 w 1161"/>
                    <a:gd name="T87" fmla="*/ 26 h 1136"/>
                    <a:gd name="T88" fmla="*/ 16 w 1161"/>
                    <a:gd name="T89" fmla="*/ 27 h 1136"/>
                    <a:gd name="T90" fmla="*/ 18 w 1161"/>
                    <a:gd name="T91" fmla="*/ 29 h 1136"/>
                    <a:gd name="T92" fmla="*/ 18 w 1161"/>
                    <a:gd name="T93" fmla="*/ 35 h 1136"/>
                    <a:gd name="T94" fmla="*/ 20 w 1161"/>
                    <a:gd name="T95" fmla="*/ 41 h 1136"/>
                    <a:gd name="T96" fmla="*/ 22 w 1161"/>
                    <a:gd name="T97" fmla="*/ 42 h 1136"/>
                    <a:gd name="T98" fmla="*/ 21 w 1161"/>
                    <a:gd name="T99" fmla="*/ 38 h 1136"/>
                    <a:gd name="T100" fmla="*/ 20 w 1161"/>
                    <a:gd name="T101" fmla="*/ 32 h 1136"/>
                    <a:gd name="T102" fmla="*/ 20 w 1161"/>
                    <a:gd name="T103" fmla="*/ 27 h 1136"/>
                    <a:gd name="T104" fmla="*/ 22 w 1161"/>
                    <a:gd name="T105" fmla="*/ 20 h 11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1161"/>
                    <a:gd name="T160" fmla="*/ 0 h 1136"/>
                    <a:gd name="T161" fmla="*/ 1161 w 1161"/>
                    <a:gd name="T162" fmla="*/ 1136 h 1136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1161" h="1136">
                      <a:moveTo>
                        <a:pt x="602" y="503"/>
                      </a:moveTo>
                      <a:lnTo>
                        <a:pt x="609" y="488"/>
                      </a:lnTo>
                      <a:lnTo>
                        <a:pt x="612" y="475"/>
                      </a:lnTo>
                      <a:lnTo>
                        <a:pt x="609" y="462"/>
                      </a:lnTo>
                      <a:lnTo>
                        <a:pt x="602" y="449"/>
                      </a:lnTo>
                      <a:lnTo>
                        <a:pt x="592" y="437"/>
                      </a:lnTo>
                      <a:lnTo>
                        <a:pt x="579" y="426"/>
                      </a:lnTo>
                      <a:lnTo>
                        <a:pt x="562" y="415"/>
                      </a:lnTo>
                      <a:lnTo>
                        <a:pt x="543" y="404"/>
                      </a:lnTo>
                      <a:lnTo>
                        <a:pt x="523" y="395"/>
                      </a:lnTo>
                      <a:lnTo>
                        <a:pt x="503" y="385"/>
                      </a:lnTo>
                      <a:lnTo>
                        <a:pt x="481" y="376"/>
                      </a:lnTo>
                      <a:lnTo>
                        <a:pt x="457" y="366"/>
                      </a:lnTo>
                      <a:lnTo>
                        <a:pt x="437" y="357"/>
                      </a:lnTo>
                      <a:lnTo>
                        <a:pt x="415" y="348"/>
                      </a:lnTo>
                      <a:lnTo>
                        <a:pt x="396" y="341"/>
                      </a:lnTo>
                      <a:lnTo>
                        <a:pt x="378" y="332"/>
                      </a:lnTo>
                      <a:lnTo>
                        <a:pt x="362" y="323"/>
                      </a:lnTo>
                      <a:lnTo>
                        <a:pt x="348" y="313"/>
                      </a:lnTo>
                      <a:lnTo>
                        <a:pt x="335" y="303"/>
                      </a:lnTo>
                      <a:lnTo>
                        <a:pt x="324" y="291"/>
                      </a:lnTo>
                      <a:lnTo>
                        <a:pt x="316" y="279"/>
                      </a:lnTo>
                      <a:lnTo>
                        <a:pt x="313" y="266"/>
                      </a:lnTo>
                      <a:lnTo>
                        <a:pt x="313" y="255"/>
                      </a:lnTo>
                      <a:lnTo>
                        <a:pt x="317" y="241"/>
                      </a:lnTo>
                      <a:lnTo>
                        <a:pt x="327" y="228"/>
                      </a:lnTo>
                      <a:lnTo>
                        <a:pt x="345" y="215"/>
                      </a:lnTo>
                      <a:lnTo>
                        <a:pt x="368" y="202"/>
                      </a:lnTo>
                      <a:lnTo>
                        <a:pt x="399" y="189"/>
                      </a:lnTo>
                      <a:lnTo>
                        <a:pt x="438" y="177"/>
                      </a:lnTo>
                      <a:lnTo>
                        <a:pt x="487" y="166"/>
                      </a:lnTo>
                      <a:lnTo>
                        <a:pt x="545" y="154"/>
                      </a:lnTo>
                      <a:lnTo>
                        <a:pt x="612" y="144"/>
                      </a:lnTo>
                      <a:lnTo>
                        <a:pt x="679" y="139"/>
                      </a:lnTo>
                      <a:lnTo>
                        <a:pt x="733" y="148"/>
                      </a:lnTo>
                      <a:lnTo>
                        <a:pt x="779" y="166"/>
                      </a:lnTo>
                      <a:lnTo>
                        <a:pt x="814" y="192"/>
                      </a:lnTo>
                      <a:lnTo>
                        <a:pt x="840" y="225"/>
                      </a:lnTo>
                      <a:lnTo>
                        <a:pt x="860" y="265"/>
                      </a:lnTo>
                      <a:lnTo>
                        <a:pt x="877" y="309"/>
                      </a:lnTo>
                      <a:lnTo>
                        <a:pt x="887" y="354"/>
                      </a:lnTo>
                      <a:lnTo>
                        <a:pt x="896" y="402"/>
                      </a:lnTo>
                      <a:lnTo>
                        <a:pt x="901" y="450"/>
                      </a:lnTo>
                      <a:lnTo>
                        <a:pt x="907" y="497"/>
                      </a:lnTo>
                      <a:lnTo>
                        <a:pt x="915" y="541"/>
                      </a:lnTo>
                      <a:lnTo>
                        <a:pt x="923" y="580"/>
                      </a:lnTo>
                      <a:lnTo>
                        <a:pt x="936" y="614"/>
                      </a:lnTo>
                      <a:lnTo>
                        <a:pt x="952" y="640"/>
                      </a:lnTo>
                      <a:lnTo>
                        <a:pt x="976" y="658"/>
                      </a:lnTo>
                      <a:lnTo>
                        <a:pt x="1008" y="670"/>
                      </a:lnTo>
                      <a:lnTo>
                        <a:pt x="1039" y="671"/>
                      </a:lnTo>
                      <a:lnTo>
                        <a:pt x="1066" y="667"/>
                      </a:lnTo>
                      <a:lnTo>
                        <a:pt x="1091" y="655"/>
                      </a:lnTo>
                      <a:lnTo>
                        <a:pt x="1112" y="639"/>
                      </a:lnTo>
                      <a:lnTo>
                        <a:pt x="1132" y="620"/>
                      </a:lnTo>
                      <a:lnTo>
                        <a:pt x="1148" y="599"/>
                      </a:lnTo>
                      <a:lnTo>
                        <a:pt x="1161" y="578"/>
                      </a:lnTo>
                      <a:lnTo>
                        <a:pt x="1153" y="567"/>
                      </a:lnTo>
                      <a:lnTo>
                        <a:pt x="1144" y="561"/>
                      </a:lnTo>
                      <a:lnTo>
                        <a:pt x="1135" y="559"/>
                      </a:lnTo>
                      <a:lnTo>
                        <a:pt x="1126" y="559"/>
                      </a:lnTo>
                      <a:lnTo>
                        <a:pt x="1118" y="563"/>
                      </a:lnTo>
                      <a:lnTo>
                        <a:pt x="1109" y="570"/>
                      </a:lnTo>
                      <a:lnTo>
                        <a:pt x="1101" y="579"/>
                      </a:lnTo>
                      <a:lnTo>
                        <a:pt x="1093" y="589"/>
                      </a:lnTo>
                      <a:lnTo>
                        <a:pt x="1082" y="602"/>
                      </a:lnTo>
                      <a:lnTo>
                        <a:pt x="1074" y="613"/>
                      </a:lnTo>
                      <a:lnTo>
                        <a:pt x="1064" y="621"/>
                      </a:lnTo>
                      <a:lnTo>
                        <a:pt x="1053" y="624"/>
                      </a:lnTo>
                      <a:lnTo>
                        <a:pt x="1045" y="624"/>
                      </a:lnTo>
                      <a:lnTo>
                        <a:pt x="1039" y="617"/>
                      </a:lnTo>
                      <a:lnTo>
                        <a:pt x="1033" y="602"/>
                      </a:lnTo>
                      <a:lnTo>
                        <a:pt x="1030" y="580"/>
                      </a:lnTo>
                      <a:lnTo>
                        <a:pt x="1027" y="545"/>
                      </a:lnTo>
                      <a:lnTo>
                        <a:pt x="1023" y="496"/>
                      </a:lnTo>
                      <a:lnTo>
                        <a:pt x="1015" y="433"/>
                      </a:lnTo>
                      <a:lnTo>
                        <a:pt x="1004" y="364"/>
                      </a:lnTo>
                      <a:lnTo>
                        <a:pt x="985" y="293"/>
                      </a:lnTo>
                      <a:lnTo>
                        <a:pt x="960" y="221"/>
                      </a:lnTo>
                      <a:lnTo>
                        <a:pt x="925" y="154"/>
                      </a:lnTo>
                      <a:lnTo>
                        <a:pt x="881" y="95"/>
                      </a:lnTo>
                      <a:lnTo>
                        <a:pt x="855" y="82"/>
                      </a:lnTo>
                      <a:lnTo>
                        <a:pt x="827" y="68"/>
                      </a:lnTo>
                      <a:lnTo>
                        <a:pt x="795" y="53"/>
                      </a:lnTo>
                      <a:lnTo>
                        <a:pt x="760" y="40"/>
                      </a:lnTo>
                      <a:lnTo>
                        <a:pt x="723" y="27"/>
                      </a:lnTo>
                      <a:lnTo>
                        <a:pt x="684" y="16"/>
                      </a:lnTo>
                      <a:lnTo>
                        <a:pt x="643" y="8"/>
                      </a:lnTo>
                      <a:lnTo>
                        <a:pt x="602" y="2"/>
                      </a:lnTo>
                      <a:lnTo>
                        <a:pt x="558" y="0"/>
                      </a:lnTo>
                      <a:lnTo>
                        <a:pt x="514" y="2"/>
                      </a:lnTo>
                      <a:lnTo>
                        <a:pt x="469" y="8"/>
                      </a:lnTo>
                      <a:lnTo>
                        <a:pt x="424" y="19"/>
                      </a:lnTo>
                      <a:lnTo>
                        <a:pt x="380" y="37"/>
                      </a:lnTo>
                      <a:lnTo>
                        <a:pt x="335" y="60"/>
                      </a:lnTo>
                      <a:lnTo>
                        <a:pt x="291" y="91"/>
                      </a:lnTo>
                      <a:lnTo>
                        <a:pt x="248" y="129"/>
                      </a:lnTo>
                      <a:lnTo>
                        <a:pt x="197" y="182"/>
                      </a:lnTo>
                      <a:lnTo>
                        <a:pt x="156" y="227"/>
                      </a:lnTo>
                      <a:lnTo>
                        <a:pt x="126" y="266"/>
                      </a:lnTo>
                      <a:lnTo>
                        <a:pt x="102" y="300"/>
                      </a:lnTo>
                      <a:lnTo>
                        <a:pt x="88" y="328"/>
                      </a:lnTo>
                      <a:lnTo>
                        <a:pt x="79" y="353"/>
                      </a:lnTo>
                      <a:lnTo>
                        <a:pt x="76" y="373"/>
                      </a:lnTo>
                      <a:lnTo>
                        <a:pt x="79" y="391"/>
                      </a:lnTo>
                      <a:lnTo>
                        <a:pt x="85" y="404"/>
                      </a:lnTo>
                      <a:lnTo>
                        <a:pt x="95" y="415"/>
                      </a:lnTo>
                      <a:lnTo>
                        <a:pt x="108" y="424"/>
                      </a:lnTo>
                      <a:lnTo>
                        <a:pt x="121" y="433"/>
                      </a:lnTo>
                      <a:lnTo>
                        <a:pt x="136" y="439"/>
                      </a:lnTo>
                      <a:lnTo>
                        <a:pt x="151" y="446"/>
                      </a:lnTo>
                      <a:lnTo>
                        <a:pt x="164" y="452"/>
                      </a:lnTo>
                      <a:lnTo>
                        <a:pt x="175" y="459"/>
                      </a:lnTo>
                      <a:lnTo>
                        <a:pt x="189" y="465"/>
                      </a:lnTo>
                      <a:lnTo>
                        <a:pt x="206" y="466"/>
                      </a:lnTo>
                      <a:lnTo>
                        <a:pt x="228" y="466"/>
                      </a:lnTo>
                      <a:lnTo>
                        <a:pt x="251" y="464"/>
                      </a:lnTo>
                      <a:lnTo>
                        <a:pt x="278" y="459"/>
                      </a:lnTo>
                      <a:lnTo>
                        <a:pt x="304" y="455"/>
                      </a:lnTo>
                      <a:lnTo>
                        <a:pt x="332" y="449"/>
                      </a:lnTo>
                      <a:lnTo>
                        <a:pt x="357" y="445"/>
                      </a:lnTo>
                      <a:lnTo>
                        <a:pt x="380" y="442"/>
                      </a:lnTo>
                      <a:lnTo>
                        <a:pt x="400" y="439"/>
                      </a:lnTo>
                      <a:lnTo>
                        <a:pt x="416" y="439"/>
                      </a:lnTo>
                      <a:lnTo>
                        <a:pt x="428" y="442"/>
                      </a:lnTo>
                      <a:lnTo>
                        <a:pt x="434" y="447"/>
                      </a:lnTo>
                      <a:lnTo>
                        <a:pt x="432" y="458"/>
                      </a:lnTo>
                      <a:lnTo>
                        <a:pt x="422" y="472"/>
                      </a:lnTo>
                      <a:lnTo>
                        <a:pt x="403" y="493"/>
                      </a:lnTo>
                      <a:lnTo>
                        <a:pt x="380" y="513"/>
                      </a:lnTo>
                      <a:lnTo>
                        <a:pt x="357" y="531"/>
                      </a:lnTo>
                      <a:lnTo>
                        <a:pt x="332" y="544"/>
                      </a:lnTo>
                      <a:lnTo>
                        <a:pt x="308" y="554"/>
                      </a:lnTo>
                      <a:lnTo>
                        <a:pt x="285" y="563"/>
                      </a:lnTo>
                      <a:lnTo>
                        <a:pt x="263" y="569"/>
                      </a:lnTo>
                      <a:lnTo>
                        <a:pt x="241" y="575"/>
                      </a:lnTo>
                      <a:lnTo>
                        <a:pt x="219" y="578"/>
                      </a:lnTo>
                      <a:lnTo>
                        <a:pt x="199" y="580"/>
                      </a:lnTo>
                      <a:lnTo>
                        <a:pt x="180" y="583"/>
                      </a:lnTo>
                      <a:lnTo>
                        <a:pt x="161" y="586"/>
                      </a:lnTo>
                      <a:lnTo>
                        <a:pt x="145" y="589"/>
                      </a:lnTo>
                      <a:lnTo>
                        <a:pt x="129" y="594"/>
                      </a:lnTo>
                      <a:lnTo>
                        <a:pt x="115" y="599"/>
                      </a:lnTo>
                      <a:lnTo>
                        <a:pt x="104" y="608"/>
                      </a:lnTo>
                      <a:lnTo>
                        <a:pt x="94" y="618"/>
                      </a:lnTo>
                      <a:lnTo>
                        <a:pt x="80" y="637"/>
                      </a:lnTo>
                      <a:lnTo>
                        <a:pt x="67" y="661"/>
                      </a:lnTo>
                      <a:lnTo>
                        <a:pt x="54" y="686"/>
                      </a:lnTo>
                      <a:lnTo>
                        <a:pt x="42" y="710"/>
                      </a:lnTo>
                      <a:lnTo>
                        <a:pt x="31" y="737"/>
                      </a:lnTo>
                      <a:lnTo>
                        <a:pt x="21" y="762"/>
                      </a:lnTo>
                      <a:lnTo>
                        <a:pt x="10" y="785"/>
                      </a:lnTo>
                      <a:lnTo>
                        <a:pt x="0" y="807"/>
                      </a:lnTo>
                      <a:lnTo>
                        <a:pt x="6" y="807"/>
                      </a:lnTo>
                      <a:lnTo>
                        <a:pt x="12" y="805"/>
                      </a:lnTo>
                      <a:lnTo>
                        <a:pt x="18" y="801"/>
                      </a:lnTo>
                      <a:lnTo>
                        <a:pt x="23" y="797"/>
                      </a:lnTo>
                      <a:lnTo>
                        <a:pt x="31" y="789"/>
                      </a:lnTo>
                      <a:lnTo>
                        <a:pt x="37" y="779"/>
                      </a:lnTo>
                      <a:lnTo>
                        <a:pt x="44" y="767"/>
                      </a:lnTo>
                      <a:lnTo>
                        <a:pt x="50" y="753"/>
                      </a:lnTo>
                      <a:lnTo>
                        <a:pt x="67" y="722"/>
                      </a:lnTo>
                      <a:lnTo>
                        <a:pt x="88" y="699"/>
                      </a:lnTo>
                      <a:lnTo>
                        <a:pt x="111" y="683"/>
                      </a:lnTo>
                      <a:lnTo>
                        <a:pt x="136" y="672"/>
                      </a:lnTo>
                      <a:lnTo>
                        <a:pt x="159" y="667"/>
                      </a:lnTo>
                      <a:lnTo>
                        <a:pt x="183" y="665"/>
                      </a:lnTo>
                      <a:lnTo>
                        <a:pt x="200" y="665"/>
                      </a:lnTo>
                      <a:lnTo>
                        <a:pt x="215" y="667"/>
                      </a:lnTo>
                      <a:lnTo>
                        <a:pt x="222" y="668"/>
                      </a:lnTo>
                      <a:lnTo>
                        <a:pt x="234" y="670"/>
                      </a:lnTo>
                      <a:lnTo>
                        <a:pt x="250" y="672"/>
                      </a:lnTo>
                      <a:lnTo>
                        <a:pt x="267" y="675"/>
                      </a:lnTo>
                      <a:lnTo>
                        <a:pt x="288" y="680"/>
                      </a:lnTo>
                      <a:lnTo>
                        <a:pt x="310" y="684"/>
                      </a:lnTo>
                      <a:lnTo>
                        <a:pt x="333" y="690"/>
                      </a:lnTo>
                      <a:lnTo>
                        <a:pt x="357" y="697"/>
                      </a:lnTo>
                      <a:lnTo>
                        <a:pt x="378" y="706"/>
                      </a:lnTo>
                      <a:lnTo>
                        <a:pt x="400" y="715"/>
                      </a:lnTo>
                      <a:lnTo>
                        <a:pt x="421" y="727"/>
                      </a:lnTo>
                      <a:lnTo>
                        <a:pt x="440" y="738"/>
                      </a:lnTo>
                      <a:lnTo>
                        <a:pt x="454" y="753"/>
                      </a:lnTo>
                      <a:lnTo>
                        <a:pt x="466" y="769"/>
                      </a:lnTo>
                      <a:lnTo>
                        <a:pt x="473" y="786"/>
                      </a:lnTo>
                      <a:lnTo>
                        <a:pt x="476" y="807"/>
                      </a:lnTo>
                      <a:lnTo>
                        <a:pt x="476" y="851"/>
                      </a:lnTo>
                      <a:lnTo>
                        <a:pt x="478" y="897"/>
                      </a:lnTo>
                      <a:lnTo>
                        <a:pt x="482" y="947"/>
                      </a:lnTo>
                      <a:lnTo>
                        <a:pt x="488" y="994"/>
                      </a:lnTo>
                      <a:lnTo>
                        <a:pt x="497" y="1038"/>
                      </a:lnTo>
                      <a:lnTo>
                        <a:pt x="511" y="1076"/>
                      </a:lnTo>
                      <a:lnTo>
                        <a:pt x="529" y="1106"/>
                      </a:lnTo>
                      <a:lnTo>
                        <a:pt x="554" y="1127"/>
                      </a:lnTo>
                      <a:lnTo>
                        <a:pt x="565" y="1133"/>
                      </a:lnTo>
                      <a:lnTo>
                        <a:pt x="574" y="1134"/>
                      </a:lnTo>
                      <a:lnTo>
                        <a:pt x="583" y="1136"/>
                      </a:lnTo>
                      <a:lnTo>
                        <a:pt x="590" y="1134"/>
                      </a:lnTo>
                      <a:lnTo>
                        <a:pt x="574" y="1103"/>
                      </a:lnTo>
                      <a:lnTo>
                        <a:pt x="562" y="1067"/>
                      </a:lnTo>
                      <a:lnTo>
                        <a:pt x="554" y="1026"/>
                      </a:lnTo>
                      <a:lnTo>
                        <a:pt x="546" y="984"/>
                      </a:lnTo>
                      <a:lnTo>
                        <a:pt x="541" y="943"/>
                      </a:lnTo>
                      <a:lnTo>
                        <a:pt x="536" y="905"/>
                      </a:lnTo>
                      <a:lnTo>
                        <a:pt x="533" y="874"/>
                      </a:lnTo>
                      <a:lnTo>
                        <a:pt x="529" y="851"/>
                      </a:lnTo>
                      <a:lnTo>
                        <a:pt x="526" y="819"/>
                      </a:lnTo>
                      <a:lnTo>
                        <a:pt x="527" y="778"/>
                      </a:lnTo>
                      <a:lnTo>
                        <a:pt x="532" y="731"/>
                      </a:lnTo>
                      <a:lnTo>
                        <a:pt x="541" y="680"/>
                      </a:lnTo>
                      <a:lnTo>
                        <a:pt x="552" y="629"/>
                      </a:lnTo>
                      <a:lnTo>
                        <a:pt x="567" y="580"/>
                      </a:lnTo>
                      <a:lnTo>
                        <a:pt x="583" y="538"/>
                      </a:lnTo>
                      <a:lnTo>
                        <a:pt x="602" y="503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2" name="Freeform 15"/>
                <p:cNvSpPr>
                  <a:spLocks/>
                </p:cNvSpPr>
                <p:nvPr/>
              </p:nvSpPr>
              <p:spPr bwMode="auto">
                <a:xfrm>
                  <a:off x="1447" y="3077"/>
                  <a:ext cx="136" cy="137"/>
                </a:xfrm>
                <a:custGeom>
                  <a:avLst/>
                  <a:gdLst>
                    <a:gd name="T0" fmla="*/ 14 w 409"/>
                    <a:gd name="T1" fmla="*/ 0 h 411"/>
                    <a:gd name="T2" fmla="*/ 14 w 409"/>
                    <a:gd name="T3" fmla="*/ 0 h 411"/>
                    <a:gd name="T4" fmla="*/ 13 w 409"/>
                    <a:gd name="T5" fmla="*/ 0 h 411"/>
                    <a:gd name="T6" fmla="*/ 13 w 409"/>
                    <a:gd name="T7" fmla="*/ 0 h 411"/>
                    <a:gd name="T8" fmla="*/ 12 w 409"/>
                    <a:gd name="T9" fmla="*/ 0 h 411"/>
                    <a:gd name="T10" fmla="*/ 12 w 409"/>
                    <a:gd name="T11" fmla="*/ 0 h 411"/>
                    <a:gd name="T12" fmla="*/ 11 w 409"/>
                    <a:gd name="T13" fmla="*/ 1 h 411"/>
                    <a:gd name="T14" fmla="*/ 10 w 409"/>
                    <a:gd name="T15" fmla="*/ 1 h 411"/>
                    <a:gd name="T16" fmla="*/ 9 w 409"/>
                    <a:gd name="T17" fmla="*/ 1 h 411"/>
                    <a:gd name="T18" fmla="*/ 8 w 409"/>
                    <a:gd name="T19" fmla="*/ 2 h 411"/>
                    <a:gd name="T20" fmla="*/ 7 w 409"/>
                    <a:gd name="T21" fmla="*/ 3 h 411"/>
                    <a:gd name="T22" fmla="*/ 6 w 409"/>
                    <a:gd name="T23" fmla="*/ 3 h 411"/>
                    <a:gd name="T24" fmla="*/ 5 w 409"/>
                    <a:gd name="T25" fmla="*/ 4 h 411"/>
                    <a:gd name="T26" fmla="*/ 4 w 409"/>
                    <a:gd name="T27" fmla="*/ 5 h 411"/>
                    <a:gd name="T28" fmla="*/ 3 w 409"/>
                    <a:gd name="T29" fmla="*/ 6 h 411"/>
                    <a:gd name="T30" fmla="*/ 2 w 409"/>
                    <a:gd name="T31" fmla="*/ 8 h 411"/>
                    <a:gd name="T32" fmla="*/ 2 w 409"/>
                    <a:gd name="T33" fmla="*/ 9 h 411"/>
                    <a:gd name="T34" fmla="*/ 1 w 409"/>
                    <a:gd name="T35" fmla="*/ 12 h 411"/>
                    <a:gd name="T36" fmla="*/ 0 w 409"/>
                    <a:gd name="T37" fmla="*/ 13 h 411"/>
                    <a:gd name="T38" fmla="*/ 0 w 409"/>
                    <a:gd name="T39" fmla="*/ 15 h 411"/>
                    <a:gd name="T40" fmla="*/ 0 w 409"/>
                    <a:gd name="T41" fmla="*/ 15 h 411"/>
                    <a:gd name="T42" fmla="*/ 1 w 409"/>
                    <a:gd name="T43" fmla="*/ 15 h 411"/>
                    <a:gd name="T44" fmla="*/ 1 w 409"/>
                    <a:gd name="T45" fmla="*/ 15 h 411"/>
                    <a:gd name="T46" fmla="*/ 2 w 409"/>
                    <a:gd name="T47" fmla="*/ 14 h 411"/>
                    <a:gd name="T48" fmla="*/ 2 w 409"/>
                    <a:gd name="T49" fmla="*/ 13 h 411"/>
                    <a:gd name="T50" fmla="*/ 3 w 409"/>
                    <a:gd name="T51" fmla="*/ 12 h 411"/>
                    <a:gd name="T52" fmla="*/ 3 w 409"/>
                    <a:gd name="T53" fmla="*/ 11 h 411"/>
                    <a:gd name="T54" fmla="*/ 4 w 409"/>
                    <a:gd name="T55" fmla="*/ 10 h 411"/>
                    <a:gd name="T56" fmla="*/ 5 w 409"/>
                    <a:gd name="T57" fmla="*/ 8 h 411"/>
                    <a:gd name="T58" fmla="*/ 5 w 409"/>
                    <a:gd name="T59" fmla="*/ 7 h 411"/>
                    <a:gd name="T60" fmla="*/ 6 w 409"/>
                    <a:gd name="T61" fmla="*/ 7 h 411"/>
                    <a:gd name="T62" fmla="*/ 7 w 409"/>
                    <a:gd name="T63" fmla="*/ 6 h 411"/>
                    <a:gd name="T64" fmla="*/ 8 w 409"/>
                    <a:gd name="T65" fmla="*/ 5 h 411"/>
                    <a:gd name="T66" fmla="*/ 9 w 409"/>
                    <a:gd name="T67" fmla="*/ 4 h 411"/>
                    <a:gd name="T68" fmla="*/ 9 w 409"/>
                    <a:gd name="T69" fmla="*/ 4 h 411"/>
                    <a:gd name="T70" fmla="*/ 10 w 409"/>
                    <a:gd name="T71" fmla="*/ 3 h 411"/>
                    <a:gd name="T72" fmla="*/ 11 w 409"/>
                    <a:gd name="T73" fmla="*/ 3 h 411"/>
                    <a:gd name="T74" fmla="*/ 11 w 409"/>
                    <a:gd name="T75" fmla="*/ 2 h 411"/>
                    <a:gd name="T76" fmla="*/ 12 w 409"/>
                    <a:gd name="T77" fmla="*/ 2 h 411"/>
                    <a:gd name="T78" fmla="*/ 13 w 409"/>
                    <a:gd name="T79" fmla="*/ 2 h 411"/>
                    <a:gd name="T80" fmla="*/ 13 w 409"/>
                    <a:gd name="T81" fmla="*/ 2 h 411"/>
                    <a:gd name="T82" fmla="*/ 14 w 409"/>
                    <a:gd name="T83" fmla="*/ 1 h 411"/>
                    <a:gd name="T84" fmla="*/ 14 w 409"/>
                    <a:gd name="T85" fmla="*/ 1 h 411"/>
                    <a:gd name="T86" fmla="*/ 15 w 409"/>
                    <a:gd name="T87" fmla="*/ 1 h 411"/>
                    <a:gd name="T88" fmla="*/ 15 w 409"/>
                    <a:gd name="T89" fmla="*/ 0 h 411"/>
                    <a:gd name="T90" fmla="*/ 15 w 409"/>
                    <a:gd name="T91" fmla="*/ 0 h 411"/>
                    <a:gd name="T92" fmla="*/ 15 w 409"/>
                    <a:gd name="T93" fmla="*/ 0 h 411"/>
                    <a:gd name="T94" fmla="*/ 14 w 409"/>
                    <a:gd name="T95" fmla="*/ 0 h 411"/>
                    <a:gd name="T96" fmla="*/ 14 w 409"/>
                    <a:gd name="T97" fmla="*/ 0 h 411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409"/>
                    <a:gd name="T148" fmla="*/ 0 h 411"/>
                    <a:gd name="T149" fmla="*/ 409 w 409"/>
                    <a:gd name="T150" fmla="*/ 411 h 411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409" h="411">
                      <a:moveTo>
                        <a:pt x="373" y="0"/>
                      </a:moveTo>
                      <a:lnTo>
                        <a:pt x="370" y="0"/>
                      </a:lnTo>
                      <a:lnTo>
                        <a:pt x="362" y="2"/>
                      </a:lnTo>
                      <a:lnTo>
                        <a:pt x="351" y="5"/>
                      </a:lnTo>
                      <a:lnTo>
                        <a:pt x="336" y="8"/>
                      </a:lnTo>
                      <a:lnTo>
                        <a:pt x="317" y="12"/>
                      </a:lnTo>
                      <a:lnTo>
                        <a:pt x="297" y="19"/>
                      </a:lnTo>
                      <a:lnTo>
                        <a:pt x="273" y="28"/>
                      </a:lnTo>
                      <a:lnTo>
                        <a:pt x="249" y="40"/>
                      </a:lnTo>
                      <a:lnTo>
                        <a:pt x="222" y="54"/>
                      </a:lnTo>
                      <a:lnTo>
                        <a:pt x="194" y="70"/>
                      </a:lnTo>
                      <a:lnTo>
                        <a:pt x="168" y="89"/>
                      </a:lnTo>
                      <a:lnTo>
                        <a:pt x="140" y="113"/>
                      </a:lnTo>
                      <a:lnTo>
                        <a:pt x="116" y="139"/>
                      </a:lnTo>
                      <a:lnTo>
                        <a:pt x="91" y="170"/>
                      </a:lnTo>
                      <a:lnTo>
                        <a:pt x="67" y="205"/>
                      </a:lnTo>
                      <a:lnTo>
                        <a:pt x="47" y="243"/>
                      </a:lnTo>
                      <a:lnTo>
                        <a:pt x="18" y="313"/>
                      </a:lnTo>
                      <a:lnTo>
                        <a:pt x="3" y="363"/>
                      </a:lnTo>
                      <a:lnTo>
                        <a:pt x="0" y="395"/>
                      </a:lnTo>
                      <a:lnTo>
                        <a:pt x="6" y="409"/>
                      </a:lnTo>
                      <a:lnTo>
                        <a:pt x="18" y="411"/>
                      </a:lnTo>
                      <a:lnTo>
                        <a:pt x="32" y="402"/>
                      </a:lnTo>
                      <a:lnTo>
                        <a:pt x="47" y="386"/>
                      </a:lnTo>
                      <a:lnTo>
                        <a:pt x="57" y="364"/>
                      </a:lnTo>
                      <a:lnTo>
                        <a:pt x="70" y="326"/>
                      </a:lnTo>
                      <a:lnTo>
                        <a:pt x="86" y="290"/>
                      </a:lnTo>
                      <a:lnTo>
                        <a:pt x="104" y="257"/>
                      </a:lnTo>
                      <a:lnTo>
                        <a:pt x="124" y="228"/>
                      </a:lnTo>
                      <a:lnTo>
                        <a:pt x="143" y="200"/>
                      </a:lnTo>
                      <a:lnTo>
                        <a:pt x="165" y="176"/>
                      </a:lnTo>
                      <a:lnTo>
                        <a:pt x="187" y="154"/>
                      </a:lnTo>
                      <a:lnTo>
                        <a:pt x="209" y="133"/>
                      </a:lnTo>
                      <a:lnTo>
                        <a:pt x="231" y="116"/>
                      </a:lnTo>
                      <a:lnTo>
                        <a:pt x="251" y="100"/>
                      </a:lnTo>
                      <a:lnTo>
                        <a:pt x="272" y="86"/>
                      </a:lnTo>
                      <a:lnTo>
                        <a:pt x="292" y="75"/>
                      </a:lnTo>
                      <a:lnTo>
                        <a:pt x="310" y="65"/>
                      </a:lnTo>
                      <a:lnTo>
                        <a:pt x="327" y="56"/>
                      </a:lnTo>
                      <a:lnTo>
                        <a:pt x="342" y="50"/>
                      </a:lnTo>
                      <a:lnTo>
                        <a:pt x="354" y="44"/>
                      </a:lnTo>
                      <a:lnTo>
                        <a:pt x="374" y="35"/>
                      </a:lnTo>
                      <a:lnTo>
                        <a:pt x="390" y="27"/>
                      </a:lnTo>
                      <a:lnTo>
                        <a:pt x="402" y="19"/>
                      </a:lnTo>
                      <a:lnTo>
                        <a:pt x="408" y="13"/>
                      </a:lnTo>
                      <a:lnTo>
                        <a:pt x="409" y="8"/>
                      </a:lnTo>
                      <a:lnTo>
                        <a:pt x="405" y="3"/>
                      </a:lnTo>
                      <a:lnTo>
                        <a:pt x="392" y="2"/>
                      </a:lnTo>
                      <a:lnTo>
                        <a:pt x="373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3" name="Freeform 16"/>
                <p:cNvSpPr>
                  <a:spLocks/>
                </p:cNvSpPr>
                <p:nvPr/>
              </p:nvSpPr>
              <p:spPr bwMode="auto">
                <a:xfrm>
                  <a:off x="1444" y="3357"/>
                  <a:ext cx="168" cy="159"/>
                </a:xfrm>
                <a:custGeom>
                  <a:avLst/>
                  <a:gdLst>
                    <a:gd name="T0" fmla="*/ 14 w 505"/>
                    <a:gd name="T1" fmla="*/ 2 h 477"/>
                    <a:gd name="T2" fmla="*/ 13 w 505"/>
                    <a:gd name="T3" fmla="*/ 2 h 477"/>
                    <a:gd name="T4" fmla="*/ 13 w 505"/>
                    <a:gd name="T5" fmla="*/ 1 h 477"/>
                    <a:gd name="T6" fmla="*/ 13 w 505"/>
                    <a:gd name="T7" fmla="*/ 1 h 477"/>
                    <a:gd name="T8" fmla="*/ 12 w 505"/>
                    <a:gd name="T9" fmla="*/ 1 h 477"/>
                    <a:gd name="T10" fmla="*/ 11 w 505"/>
                    <a:gd name="T11" fmla="*/ 0 h 477"/>
                    <a:gd name="T12" fmla="*/ 11 w 505"/>
                    <a:gd name="T13" fmla="*/ 0 h 477"/>
                    <a:gd name="T14" fmla="*/ 10 w 505"/>
                    <a:gd name="T15" fmla="*/ 0 h 477"/>
                    <a:gd name="T16" fmla="*/ 9 w 505"/>
                    <a:gd name="T17" fmla="*/ 0 h 477"/>
                    <a:gd name="T18" fmla="*/ 8 w 505"/>
                    <a:gd name="T19" fmla="*/ 0 h 477"/>
                    <a:gd name="T20" fmla="*/ 7 w 505"/>
                    <a:gd name="T21" fmla="*/ 0 h 477"/>
                    <a:gd name="T22" fmla="*/ 6 w 505"/>
                    <a:gd name="T23" fmla="*/ 0 h 477"/>
                    <a:gd name="T24" fmla="*/ 6 w 505"/>
                    <a:gd name="T25" fmla="*/ 0 h 477"/>
                    <a:gd name="T26" fmla="*/ 5 w 505"/>
                    <a:gd name="T27" fmla="*/ 0 h 477"/>
                    <a:gd name="T28" fmla="*/ 4 w 505"/>
                    <a:gd name="T29" fmla="*/ 1 h 477"/>
                    <a:gd name="T30" fmla="*/ 4 w 505"/>
                    <a:gd name="T31" fmla="*/ 1 h 477"/>
                    <a:gd name="T32" fmla="*/ 3 w 505"/>
                    <a:gd name="T33" fmla="*/ 1 h 477"/>
                    <a:gd name="T34" fmla="*/ 3 w 505"/>
                    <a:gd name="T35" fmla="*/ 1 h 477"/>
                    <a:gd name="T36" fmla="*/ 3 w 505"/>
                    <a:gd name="T37" fmla="*/ 1 h 477"/>
                    <a:gd name="T38" fmla="*/ 3 w 505"/>
                    <a:gd name="T39" fmla="*/ 1 h 477"/>
                    <a:gd name="T40" fmla="*/ 3 w 505"/>
                    <a:gd name="T41" fmla="*/ 1 h 477"/>
                    <a:gd name="T42" fmla="*/ 3 w 505"/>
                    <a:gd name="T43" fmla="*/ 2 h 477"/>
                    <a:gd name="T44" fmla="*/ 2 w 505"/>
                    <a:gd name="T45" fmla="*/ 2 h 477"/>
                    <a:gd name="T46" fmla="*/ 2 w 505"/>
                    <a:gd name="T47" fmla="*/ 2 h 477"/>
                    <a:gd name="T48" fmla="*/ 2 w 505"/>
                    <a:gd name="T49" fmla="*/ 3 h 477"/>
                    <a:gd name="T50" fmla="*/ 1 w 505"/>
                    <a:gd name="T51" fmla="*/ 3 h 477"/>
                    <a:gd name="T52" fmla="*/ 1 w 505"/>
                    <a:gd name="T53" fmla="*/ 3 h 477"/>
                    <a:gd name="T54" fmla="*/ 0 w 505"/>
                    <a:gd name="T55" fmla="*/ 3 h 477"/>
                    <a:gd name="T56" fmla="*/ 0 w 505"/>
                    <a:gd name="T57" fmla="*/ 3 h 477"/>
                    <a:gd name="T58" fmla="*/ 0 w 505"/>
                    <a:gd name="T59" fmla="*/ 3 h 477"/>
                    <a:gd name="T60" fmla="*/ 1 w 505"/>
                    <a:gd name="T61" fmla="*/ 4 h 477"/>
                    <a:gd name="T62" fmla="*/ 1 w 505"/>
                    <a:gd name="T63" fmla="*/ 5 h 477"/>
                    <a:gd name="T64" fmla="*/ 1 w 505"/>
                    <a:gd name="T65" fmla="*/ 6 h 477"/>
                    <a:gd name="T66" fmla="*/ 2 w 505"/>
                    <a:gd name="T67" fmla="*/ 7 h 477"/>
                    <a:gd name="T68" fmla="*/ 2 w 505"/>
                    <a:gd name="T69" fmla="*/ 8 h 477"/>
                    <a:gd name="T70" fmla="*/ 3 w 505"/>
                    <a:gd name="T71" fmla="*/ 9 h 477"/>
                    <a:gd name="T72" fmla="*/ 4 w 505"/>
                    <a:gd name="T73" fmla="*/ 10 h 477"/>
                    <a:gd name="T74" fmla="*/ 4 w 505"/>
                    <a:gd name="T75" fmla="*/ 11 h 477"/>
                    <a:gd name="T76" fmla="*/ 5 w 505"/>
                    <a:gd name="T77" fmla="*/ 12 h 477"/>
                    <a:gd name="T78" fmla="*/ 6 w 505"/>
                    <a:gd name="T79" fmla="*/ 13 h 477"/>
                    <a:gd name="T80" fmla="*/ 7 w 505"/>
                    <a:gd name="T81" fmla="*/ 14 h 477"/>
                    <a:gd name="T82" fmla="*/ 8 w 505"/>
                    <a:gd name="T83" fmla="*/ 15 h 477"/>
                    <a:gd name="T84" fmla="*/ 9 w 505"/>
                    <a:gd name="T85" fmla="*/ 16 h 477"/>
                    <a:gd name="T86" fmla="*/ 10 w 505"/>
                    <a:gd name="T87" fmla="*/ 16 h 477"/>
                    <a:gd name="T88" fmla="*/ 12 w 505"/>
                    <a:gd name="T89" fmla="*/ 17 h 477"/>
                    <a:gd name="T90" fmla="*/ 13 w 505"/>
                    <a:gd name="T91" fmla="*/ 17 h 477"/>
                    <a:gd name="T92" fmla="*/ 13 w 505"/>
                    <a:gd name="T93" fmla="*/ 17 h 477"/>
                    <a:gd name="T94" fmla="*/ 14 w 505"/>
                    <a:gd name="T95" fmla="*/ 17 h 477"/>
                    <a:gd name="T96" fmla="*/ 15 w 505"/>
                    <a:gd name="T97" fmla="*/ 17 h 477"/>
                    <a:gd name="T98" fmla="*/ 16 w 505"/>
                    <a:gd name="T99" fmla="*/ 18 h 477"/>
                    <a:gd name="T100" fmla="*/ 17 w 505"/>
                    <a:gd name="T101" fmla="*/ 18 h 477"/>
                    <a:gd name="T102" fmla="*/ 18 w 505"/>
                    <a:gd name="T103" fmla="*/ 18 h 477"/>
                    <a:gd name="T104" fmla="*/ 19 w 505"/>
                    <a:gd name="T105" fmla="*/ 18 h 477"/>
                    <a:gd name="T106" fmla="*/ 17 w 505"/>
                    <a:gd name="T107" fmla="*/ 16 h 477"/>
                    <a:gd name="T108" fmla="*/ 16 w 505"/>
                    <a:gd name="T109" fmla="*/ 14 h 477"/>
                    <a:gd name="T110" fmla="*/ 15 w 505"/>
                    <a:gd name="T111" fmla="*/ 12 h 477"/>
                    <a:gd name="T112" fmla="*/ 14 w 505"/>
                    <a:gd name="T113" fmla="*/ 10 h 477"/>
                    <a:gd name="T114" fmla="*/ 14 w 505"/>
                    <a:gd name="T115" fmla="*/ 8 h 477"/>
                    <a:gd name="T116" fmla="*/ 14 w 505"/>
                    <a:gd name="T117" fmla="*/ 6 h 477"/>
                    <a:gd name="T118" fmla="*/ 14 w 505"/>
                    <a:gd name="T119" fmla="*/ 4 h 477"/>
                    <a:gd name="T120" fmla="*/ 14 w 505"/>
                    <a:gd name="T121" fmla="*/ 2 h 477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505"/>
                    <a:gd name="T184" fmla="*/ 0 h 477"/>
                    <a:gd name="T185" fmla="*/ 505 w 505"/>
                    <a:gd name="T186" fmla="*/ 477 h 477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505" h="477">
                      <a:moveTo>
                        <a:pt x="368" y="66"/>
                      </a:moveTo>
                      <a:lnTo>
                        <a:pt x="364" y="49"/>
                      </a:lnTo>
                      <a:lnTo>
                        <a:pt x="356" y="34"/>
                      </a:lnTo>
                      <a:lnTo>
                        <a:pt x="345" y="22"/>
                      </a:lnTo>
                      <a:lnTo>
                        <a:pt x="329" y="14"/>
                      </a:lnTo>
                      <a:lnTo>
                        <a:pt x="311" y="8"/>
                      </a:lnTo>
                      <a:lnTo>
                        <a:pt x="291" y="3"/>
                      </a:lnTo>
                      <a:lnTo>
                        <a:pt x="269" y="0"/>
                      </a:lnTo>
                      <a:lnTo>
                        <a:pt x="247" y="0"/>
                      </a:lnTo>
                      <a:lnTo>
                        <a:pt x="222" y="0"/>
                      </a:lnTo>
                      <a:lnTo>
                        <a:pt x="199" y="2"/>
                      </a:lnTo>
                      <a:lnTo>
                        <a:pt x="175" y="5"/>
                      </a:lnTo>
                      <a:lnTo>
                        <a:pt x="153" y="8"/>
                      </a:lnTo>
                      <a:lnTo>
                        <a:pt x="131" y="12"/>
                      </a:lnTo>
                      <a:lnTo>
                        <a:pt x="112" y="15"/>
                      </a:lnTo>
                      <a:lnTo>
                        <a:pt x="96" y="19"/>
                      </a:lnTo>
                      <a:lnTo>
                        <a:pt x="82" y="22"/>
                      </a:lnTo>
                      <a:lnTo>
                        <a:pt x="80" y="27"/>
                      </a:lnTo>
                      <a:lnTo>
                        <a:pt x="80" y="30"/>
                      </a:lnTo>
                      <a:lnTo>
                        <a:pt x="79" y="34"/>
                      </a:lnTo>
                      <a:lnTo>
                        <a:pt x="77" y="37"/>
                      </a:lnTo>
                      <a:lnTo>
                        <a:pt x="72" y="49"/>
                      </a:lnTo>
                      <a:lnTo>
                        <a:pt x="64" y="59"/>
                      </a:lnTo>
                      <a:lnTo>
                        <a:pt x="57" y="65"/>
                      </a:lnTo>
                      <a:lnTo>
                        <a:pt x="47" y="69"/>
                      </a:lnTo>
                      <a:lnTo>
                        <a:pt x="35" y="72"/>
                      </a:lnTo>
                      <a:lnTo>
                        <a:pt x="23" y="72"/>
                      </a:lnTo>
                      <a:lnTo>
                        <a:pt x="12" y="70"/>
                      </a:lnTo>
                      <a:lnTo>
                        <a:pt x="0" y="68"/>
                      </a:lnTo>
                      <a:lnTo>
                        <a:pt x="7" y="89"/>
                      </a:lnTo>
                      <a:lnTo>
                        <a:pt x="15" y="113"/>
                      </a:lnTo>
                      <a:lnTo>
                        <a:pt x="25" y="136"/>
                      </a:lnTo>
                      <a:lnTo>
                        <a:pt x="35" y="163"/>
                      </a:lnTo>
                      <a:lnTo>
                        <a:pt x="48" y="189"/>
                      </a:lnTo>
                      <a:lnTo>
                        <a:pt x="63" y="215"/>
                      </a:lnTo>
                      <a:lnTo>
                        <a:pt x="79" y="243"/>
                      </a:lnTo>
                      <a:lnTo>
                        <a:pt x="96" y="269"/>
                      </a:lnTo>
                      <a:lnTo>
                        <a:pt x="117" y="297"/>
                      </a:lnTo>
                      <a:lnTo>
                        <a:pt x="139" y="323"/>
                      </a:lnTo>
                      <a:lnTo>
                        <a:pt x="162" y="350"/>
                      </a:lnTo>
                      <a:lnTo>
                        <a:pt x="188" y="374"/>
                      </a:lnTo>
                      <a:lnTo>
                        <a:pt x="216" y="398"/>
                      </a:lnTo>
                      <a:lnTo>
                        <a:pt x="248" y="420"/>
                      </a:lnTo>
                      <a:lnTo>
                        <a:pt x="280" y="440"/>
                      </a:lnTo>
                      <a:lnTo>
                        <a:pt x="317" y="459"/>
                      </a:lnTo>
                      <a:lnTo>
                        <a:pt x="340" y="464"/>
                      </a:lnTo>
                      <a:lnTo>
                        <a:pt x="364" y="466"/>
                      </a:lnTo>
                      <a:lnTo>
                        <a:pt x="387" y="471"/>
                      </a:lnTo>
                      <a:lnTo>
                        <a:pt x="410" y="472"/>
                      </a:lnTo>
                      <a:lnTo>
                        <a:pt x="434" y="475"/>
                      </a:lnTo>
                      <a:lnTo>
                        <a:pt x="459" y="477"/>
                      </a:lnTo>
                      <a:lnTo>
                        <a:pt x="482" y="477"/>
                      </a:lnTo>
                      <a:lnTo>
                        <a:pt x="505" y="477"/>
                      </a:lnTo>
                      <a:lnTo>
                        <a:pt x="457" y="426"/>
                      </a:lnTo>
                      <a:lnTo>
                        <a:pt x="424" y="371"/>
                      </a:lnTo>
                      <a:lnTo>
                        <a:pt x="400" y="316"/>
                      </a:lnTo>
                      <a:lnTo>
                        <a:pt x="386" y="260"/>
                      </a:lnTo>
                      <a:lnTo>
                        <a:pt x="377" y="206"/>
                      </a:lnTo>
                      <a:lnTo>
                        <a:pt x="372" y="155"/>
                      </a:lnTo>
                      <a:lnTo>
                        <a:pt x="371" y="108"/>
                      </a:lnTo>
                      <a:lnTo>
                        <a:pt x="368" y="66"/>
                      </a:lnTo>
                      <a:close/>
                    </a:path>
                  </a:pathLst>
                </a:custGeom>
                <a:solidFill>
                  <a:srgbClr val="89C9C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4" name="Freeform 17"/>
                <p:cNvSpPr>
                  <a:spLocks/>
                </p:cNvSpPr>
                <p:nvPr/>
              </p:nvSpPr>
              <p:spPr bwMode="auto">
                <a:xfrm>
                  <a:off x="1667" y="3363"/>
                  <a:ext cx="124" cy="139"/>
                </a:xfrm>
                <a:custGeom>
                  <a:avLst/>
                  <a:gdLst>
                    <a:gd name="T0" fmla="*/ 14 w 373"/>
                    <a:gd name="T1" fmla="*/ 0 h 418"/>
                    <a:gd name="T2" fmla="*/ 14 w 373"/>
                    <a:gd name="T3" fmla="*/ 0 h 418"/>
                    <a:gd name="T4" fmla="*/ 13 w 373"/>
                    <a:gd name="T5" fmla="*/ 1 h 418"/>
                    <a:gd name="T6" fmla="*/ 13 w 373"/>
                    <a:gd name="T7" fmla="*/ 2 h 418"/>
                    <a:gd name="T8" fmla="*/ 12 w 373"/>
                    <a:gd name="T9" fmla="*/ 3 h 418"/>
                    <a:gd name="T10" fmla="*/ 11 w 373"/>
                    <a:gd name="T11" fmla="*/ 4 h 418"/>
                    <a:gd name="T12" fmla="*/ 10 w 373"/>
                    <a:gd name="T13" fmla="*/ 5 h 418"/>
                    <a:gd name="T14" fmla="*/ 9 w 373"/>
                    <a:gd name="T15" fmla="*/ 5 h 418"/>
                    <a:gd name="T16" fmla="*/ 7 w 373"/>
                    <a:gd name="T17" fmla="*/ 5 h 418"/>
                    <a:gd name="T18" fmla="*/ 6 w 373"/>
                    <a:gd name="T19" fmla="*/ 5 h 418"/>
                    <a:gd name="T20" fmla="*/ 4 w 373"/>
                    <a:gd name="T21" fmla="*/ 5 h 418"/>
                    <a:gd name="T22" fmla="*/ 3 w 373"/>
                    <a:gd name="T23" fmla="*/ 5 h 418"/>
                    <a:gd name="T24" fmla="*/ 2 w 373"/>
                    <a:gd name="T25" fmla="*/ 6 h 418"/>
                    <a:gd name="T26" fmla="*/ 1 w 373"/>
                    <a:gd name="T27" fmla="*/ 6 h 418"/>
                    <a:gd name="T28" fmla="*/ 0 w 373"/>
                    <a:gd name="T29" fmla="*/ 7 h 418"/>
                    <a:gd name="T30" fmla="*/ 0 w 373"/>
                    <a:gd name="T31" fmla="*/ 8 h 418"/>
                    <a:gd name="T32" fmla="*/ 0 w 373"/>
                    <a:gd name="T33" fmla="*/ 10 h 418"/>
                    <a:gd name="T34" fmla="*/ 0 w 373"/>
                    <a:gd name="T35" fmla="*/ 11 h 418"/>
                    <a:gd name="T36" fmla="*/ 0 w 373"/>
                    <a:gd name="T37" fmla="*/ 11 h 418"/>
                    <a:gd name="T38" fmla="*/ 0 w 373"/>
                    <a:gd name="T39" fmla="*/ 12 h 418"/>
                    <a:gd name="T40" fmla="*/ 0 w 373"/>
                    <a:gd name="T41" fmla="*/ 12 h 418"/>
                    <a:gd name="T42" fmla="*/ 0 w 373"/>
                    <a:gd name="T43" fmla="*/ 13 h 418"/>
                    <a:gd name="T44" fmla="*/ 1 w 373"/>
                    <a:gd name="T45" fmla="*/ 13 h 418"/>
                    <a:gd name="T46" fmla="*/ 1 w 373"/>
                    <a:gd name="T47" fmla="*/ 13 h 418"/>
                    <a:gd name="T48" fmla="*/ 1 w 373"/>
                    <a:gd name="T49" fmla="*/ 14 h 418"/>
                    <a:gd name="T50" fmla="*/ 2 w 373"/>
                    <a:gd name="T51" fmla="*/ 14 h 418"/>
                    <a:gd name="T52" fmla="*/ 2 w 373"/>
                    <a:gd name="T53" fmla="*/ 15 h 418"/>
                    <a:gd name="T54" fmla="*/ 2 w 373"/>
                    <a:gd name="T55" fmla="*/ 15 h 418"/>
                    <a:gd name="T56" fmla="*/ 3 w 373"/>
                    <a:gd name="T57" fmla="*/ 15 h 418"/>
                    <a:gd name="T58" fmla="*/ 3 w 373"/>
                    <a:gd name="T59" fmla="*/ 15 h 418"/>
                    <a:gd name="T60" fmla="*/ 4 w 373"/>
                    <a:gd name="T61" fmla="*/ 15 h 418"/>
                    <a:gd name="T62" fmla="*/ 4 w 373"/>
                    <a:gd name="T63" fmla="*/ 15 h 418"/>
                    <a:gd name="T64" fmla="*/ 5 w 373"/>
                    <a:gd name="T65" fmla="*/ 15 h 418"/>
                    <a:gd name="T66" fmla="*/ 5 w 373"/>
                    <a:gd name="T67" fmla="*/ 14 h 418"/>
                    <a:gd name="T68" fmla="*/ 6 w 373"/>
                    <a:gd name="T69" fmla="*/ 14 h 418"/>
                    <a:gd name="T70" fmla="*/ 6 w 373"/>
                    <a:gd name="T71" fmla="*/ 14 h 418"/>
                    <a:gd name="T72" fmla="*/ 7 w 373"/>
                    <a:gd name="T73" fmla="*/ 13 h 418"/>
                    <a:gd name="T74" fmla="*/ 9 w 373"/>
                    <a:gd name="T75" fmla="*/ 12 h 418"/>
                    <a:gd name="T76" fmla="*/ 10 w 373"/>
                    <a:gd name="T77" fmla="*/ 10 h 418"/>
                    <a:gd name="T78" fmla="*/ 12 w 373"/>
                    <a:gd name="T79" fmla="*/ 8 h 418"/>
                    <a:gd name="T80" fmla="*/ 13 w 373"/>
                    <a:gd name="T81" fmla="*/ 6 h 418"/>
                    <a:gd name="T82" fmla="*/ 13 w 373"/>
                    <a:gd name="T83" fmla="*/ 4 h 418"/>
                    <a:gd name="T84" fmla="*/ 14 w 373"/>
                    <a:gd name="T85" fmla="*/ 2 h 418"/>
                    <a:gd name="T86" fmla="*/ 14 w 373"/>
                    <a:gd name="T87" fmla="*/ 1 h 418"/>
                    <a:gd name="T88" fmla="*/ 14 w 373"/>
                    <a:gd name="T89" fmla="*/ 0 h 418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373"/>
                    <a:gd name="T136" fmla="*/ 0 h 418"/>
                    <a:gd name="T137" fmla="*/ 373 w 373"/>
                    <a:gd name="T138" fmla="*/ 418 h 418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373" h="418">
                      <a:moveTo>
                        <a:pt x="373" y="0"/>
                      </a:moveTo>
                      <a:lnTo>
                        <a:pt x="370" y="6"/>
                      </a:lnTo>
                      <a:lnTo>
                        <a:pt x="361" y="23"/>
                      </a:lnTo>
                      <a:lnTo>
                        <a:pt x="347" y="47"/>
                      </a:lnTo>
                      <a:lnTo>
                        <a:pt x="328" y="74"/>
                      </a:lnTo>
                      <a:lnTo>
                        <a:pt x="301" y="101"/>
                      </a:lnTo>
                      <a:lnTo>
                        <a:pt x="272" y="123"/>
                      </a:lnTo>
                      <a:lnTo>
                        <a:pt x="237" y="137"/>
                      </a:lnTo>
                      <a:lnTo>
                        <a:pt x="198" y="140"/>
                      </a:lnTo>
                      <a:lnTo>
                        <a:pt x="151" y="137"/>
                      </a:lnTo>
                      <a:lnTo>
                        <a:pt x="110" y="137"/>
                      </a:lnTo>
                      <a:lnTo>
                        <a:pt x="73" y="143"/>
                      </a:lnTo>
                      <a:lnTo>
                        <a:pt x="43" y="152"/>
                      </a:lnTo>
                      <a:lnTo>
                        <a:pt x="19" y="168"/>
                      </a:lnTo>
                      <a:lnTo>
                        <a:pt x="5" y="193"/>
                      </a:lnTo>
                      <a:lnTo>
                        <a:pt x="0" y="225"/>
                      </a:lnTo>
                      <a:lnTo>
                        <a:pt x="8" y="267"/>
                      </a:lnTo>
                      <a:lnTo>
                        <a:pt x="11" y="285"/>
                      </a:lnTo>
                      <a:lnTo>
                        <a:pt x="12" y="299"/>
                      </a:lnTo>
                      <a:lnTo>
                        <a:pt x="9" y="314"/>
                      </a:lnTo>
                      <a:lnTo>
                        <a:pt x="3" y="326"/>
                      </a:lnTo>
                      <a:lnTo>
                        <a:pt x="9" y="339"/>
                      </a:lnTo>
                      <a:lnTo>
                        <a:pt x="16" y="352"/>
                      </a:lnTo>
                      <a:lnTo>
                        <a:pt x="25" y="364"/>
                      </a:lnTo>
                      <a:lnTo>
                        <a:pt x="34" y="375"/>
                      </a:lnTo>
                      <a:lnTo>
                        <a:pt x="44" y="387"/>
                      </a:lnTo>
                      <a:lnTo>
                        <a:pt x="54" y="397"/>
                      </a:lnTo>
                      <a:lnTo>
                        <a:pt x="66" y="408"/>
                      </a:lnTo>
                      <a:lnTo>
                        <a:pt x="78" y="418"/>
                      </a:lnTo>
                      <a:lnTo>
                        <a:pt x="91" y="412"/>
                      </a:lnTo>
                      <a:lnTo>
                        <a:pt x="104" y="406"/>
                      </a:lnTo>
                      <a:lnTo>
                        <a:pt x="117" y="400"/>
                      </a:lnTo>
                      <a:lnTo>
                        <a:pt x="130" y="393"/>
                      </a:lnTo>
                      <a:lnTo>
                        <a:pt x="144" y="387"/>
                      </a:lnTo>
                      <a:lnTo>
                        <a:pt x="155" y="380"/>
                      </a:lnTo>
                      <a:lnTo>
                        <a:pt x="167" y="371"/>
                      </a:lnTo>
                      <a:lnTo>
                        <a:pt x="179" y="364"/>
                      </a:lnTo>
                      <a:lnTo>
                        <a:pt x="236" y="315"/>
                      </a:lnTo>
                      <a:lnTo>
                        <a:pt x="279" y="263"/>
                      </a:lnTo>
                      <a:lnTo>
                        <a:pt x="314" y="209"/>
                      </a:lnTo>
                      <a:lnTo>
                        <a:pt x="339" y="158"/>
                      </a:lnTo>
                      <a:lnTo>
                        <a:pt x="357" y="108"/>
                      </a:lnTo>
                      <a:lnTo>
                        <a:pt x="369" y="64"/>
                      </a:lnTo>
                      <a:lnTo>
                        <a:pt x="373" y="28"/>
                      </a:lnTo>
                      <a:lnTo>
                        <a:pt x="373" y="0"/>
                      </a:lnTo>
                      <a:close/>
                    </a:path>
                  </a:pathLst>
                </a:custGeom>
                <a:solidFill>
                  <a:srgbClr val="1C5B5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5" name="Freeform 18"/>
                <p:cNvSpPr>
                  <a:spLocks/>
                </p:cNvSpPr>
                <p:nvPr/>
              </p:nvSpPr>
              <p:spPr bwMode="auto">
                <a:xfrm>
                  <a:off x="1471" y="3329"/>
                  <a:ext cx="222" cy="187"/>
                </a:xfrm>
                <a:custGeom>
                  <a:avLst/>
                  <a:gdLst>
                    <a:gd name="T0" fmla="*/ 21 w 666"/>
                    <a:gd name="T1" fmla="*/ 17 h 561"/>
                    <a:gd name="T2" fmla="*/ 19 w 666"/>
                    <a:gd name="T3" fmla="*/ 17 h 561"/>
                    <a:gd name="T4" fmla="*/ 17 w 666"/>
                    <a:gd name="T5" fmla="*/ 17 h 561"/>
                    <a:gd name="T6" fmla="*/ 15 w 666"/>
                    <a:gd name="T7" fmla="*/ 15 h 561"/>
                    <a:gd name="T8" fmla="*/ 14 w 666"/>
                    <a:gd name="T9" fmla="*/ 10 h 561"/>
                    <a:gd name="T10" fmla="*/ 13 w 666"/>
                    <a:gd name="T11" fmla="*/ 6 h 561"/>
                    <a:gd name="T12" fmla="*/ 13 w 666"/>
                    <a:gd name="T13" fmla="*/ 4 h 561"/>
                    <a:gd name="T14" fmla="*/ 12 w 666"/>
                    <a:gd name="T15" fmla="*/ 2 h 561"/>
                    <a:gd name="T16" fmla="*/ 10 w 666"/>
                    <a:gd name="T17" fmla="*/ 1 h 561"/>
                    <a:gd name="T18" fmla="*/ 8 w 666"/>
                    <a:gd name="T19" fmla="*/ 0 h 561"/>
                    <a:gd name="T20" fmla="*/ 5 w 666"/>
                    <a:gd name="T21" fmla="*/ 0 h 561"/>
                    <a:gd name="T22" fmla="*/ 3 w 666"/>
                    <a:gd name="T23" fmla="*/ 1 h 561"/>
                    <a:gd name="T24" fmla="*/ 1 w 666"/>
                    <a:gd name="T25" fmla="*/ 2 h 561"/>
                    <a:gd name="T26" fmla="*/ 0 w 666"/>
                    <a:gd name="T27" fmla="*/ 3 h 561"/>
                    <a:gd name="T28" fmla="*/ 1 w 666"/>
                    <a:gd name="T29" fmla="*/ 4 h 561"/>
                    <a:gd name="T30" fmla="*/ 2 w 666"/>
                    <a:gd name="T31" fmla="*/ 4 h 561"/>
                    <a:gd name="T32" fmla="*/ 3 w 666"/>
                    <a:gd name="T33" fmla="*/ 3 h 561"/>
                    <a:gd name="T34" fmla="*/ 5 w 666"/>
                    <a:gd name="T35" fmla="*/ 3 h 561"/>
                    <a:gd name="T36" fmla="*/ 7 w 666"/>
                    <a:gd name="T37" fmla="*/ 3 h 561"/>
                    <a:gd name="T38" fmla="*/ 8 w 666"/>
                    <a:gd name="T39" fmla="*/ 3 h 561"/>
                    <a:gd name="T40" fmla="*/ 10 w 666"/>
                    <a:gd name="T41" fmla="*/ 4 h 561"/>
                    <a:gd name="T42" fmla="*/ 10 w 666"/>
                    <a:gd name="T43" fmla="*/ 5 h 561"/>
                    <a:gd name="T44" fmla="*/ 11 w 666"/>
                    <a:gd name="T45" fmla="*/ 7 h 561"/>
                    <a:gd name="T46" fmla="*/ 11 w 666"/>
                    <a:gd name="T47" fmla="*/ 11 h 561"/>
                    <a:gd name="T48" fmla="*/ 12 w 666"/>
                    <a:gd name="T49" fmla="*/ 15 h 561"/>
                    <a:gd name="T50" fmla="*/ 14 w 666"/>
                    <a:gd name="T51" fmla="*/ 19 h 561"/>
                    <a:gd name="T52" fmla="*/ 16 w 666"/>
                    <a:gd name="T53" fmla="*/ 21 h 561"/>
                    <a:gd name="T54" fmla="*/ 17 w 666"/>
                    <a:gd name="T55" fmla="*/ 21 h 561"/>
                    <a:gd name="T56" fmla="*/ 19 w 666"/>
                    <a:gd name="T57" fmla="*/ 21 h 561"/>
                    <a:gd name="T58" fmla="*/ 20 w 666"/>
                    <a:gd name="T59" fmla="*/ 20 h 561"/>
                    <a:gd name="T60" fmla="*/ 21 w 666"/>
                    <a:gd name="T61" fmla="*/ 20 h 561"/>
                    <a:gd name="T62" fmla="*/ 22 w 666"/>
                    <a:gd name="T63" fmla="*/ 20 h 561"/>
                    <a:gd name="T64" fmla="*/ 23 w 666"/>
                    <a:gd name="T65" fmla="*/ 20 h 561"/>
                    <a:gd name="T66" fmla="*/ 24 w 666"/>
                    <a:gd name="T67" fmla="*/ 19 h 561"/>
                    <a:gd name="T68" fmla="*/ 24 w 666"/>
                    <a:gd name="T69" fmla="*/ 19 h 561"/>
                    <a:gd name="T70" fmla="*/ 23 w 666"/>
                    <a:gd name="T71" fmla="*/ 18 h 561"/>
                    <a:gd name="T72" fmla="*/ 23 w 666"/>
                    <a:gd name="T73" fmla="*/ 17 h 561"/>
                    <a:gd name="T74" fmla="*/ 22 w 666"/>
                    <a:gd name="T75" fmla="*/ 16 h 561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666"/>
                    <a:gd name="T115" fmla="*/ 0 h 561"/>
                    <a:gd name="T116" fmla="*/ 666 w 666"/>
                    <a:gd name="T117" fmla="*/ 561 h 561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666" h="561">
                      <a:moveTo>
                        <a:pt x="591" y="428"/>
                      </a:moveTo>
                      <a:lnTo>
                        <a:pt x="572" y="450"/>
                      </a:lnTo>
                      <a:lnTo>
                        <a:pt x="548" y="463"/>
                      </a:lnTo>
                      <a:lnTo>
                        <a:pt x="517" y="469"/>
                      </a:lnTo>
                      <a:lnTo>
                        <a:pt x="485" y="466"/>
                      </a:lnTo>
                      <a:lnTo>
                        <a:pt x="453" y="455"/>
                      </a:lnTo>
                      <a:lnTo>
                        <a:pt x="425" y="436"/>
                      </a:lnTo>
                      <a:lnTo>
                        <a:pt x="404" y="407"/>
                      </a:lnTo>
                      <a:lnTo>
                        <a:pt x="393" y="369"/>
                      </a:lnTo>
                      <a:lnTo>
                        <a:pt x="378" y="274"/>
                      </a:lnTo>
                      <a:lnTo>
                        <a:pt x="366" y="203"/>
                      </a:lnTo>
                      <a:lnTo>
                        <a:pt x="359" y="150"/>
                      </a:lnTo>
                      <a:lnTo>
                        <a:pt x="359" y="117"/>
                      </a:lnTo>
                      <a:lnTo>
                        <a:pt x="356" y="102"/>
                      </a:lnTo>
                      <a:lnTo>
                        <a:pt x="347" y="84"/>
                      </a:lnTo>
                      <a:lnTo>
                        <a:pt x="330" y="65"/>
                      </a:lnTo>
                      <a:lnTo>
                        <a:pt x="308" y="45"/>
                      </a:lnTo>
                      <a:lnTo>
                        <a:pt x="279" y="27"/>
                      </a:lnTo>
                      <a:lnTo>
                        <a:pt x="245" y="13"/>
                      </a:lnTo>
                      <a:lnTo>
                        <a:pt x="207" y="3"/>
                      </a:lnTo>
                      <a:lnTo>
                        <a:pt x="165" y="0"/>
                      </a:lnTo>
                      <a:lnTo>
                        <a:pt x="127" y="3"/>
                      </a:lnTo>
                      <a:lnTo>
                        <a:pt x="96" y="8"/>
                      </a:lnTo>
                      <a:lnTo>
                        <a:pt x="70" y="19"/>
                      </a:lnTo>
                      <a:lnTo>
                        <a:pt x="49" y="32"/>
                      </a:lnTo>
                      <a:lnTo>
                        <a:pt x="32" y="48"/>
                      </a:lnTo>
                      <a:lnTo>
                        <a:pt x="19" y="65"/>
                      </a:lnTo>
                      <a:lnTo>
                        <a:pt x="9" y="86"/>
                      </a:lnTo>
                      <a:lnTo>
                        <a:pt x="0" y="106"/>
                      </a:lnTo>
                      <a:lnTo>
                        <a:pt x="14" y="103"/>
                      </a:lnTo>
                      <a:lnTo>
                        <a:pt x="30" y="99"/>
                      </a:lnTo>
                      <a:lnTo>
                        <a:pt x="49" y="96"/>
                      </a:lnTo>
                      <a:lnTo>
                        <a:pt x="71" y="92"/>
                      </a:lnTo>
                      <a:lnTo>
                        <a:pt x="93" y="89"/>
                      </a:lnTo>
                      <a:lnTo>
                        <a:pt x="117" y="86"/>
                      </a:lnTo>
                      <a:lnTo>
                        <a:pt x="140" y="84"/>
                      </a:lnTo>
                      <a:lnTo>
                        <a:pt x="165" y="84"/>
                      </a:lnTo>
                      <a:lnTo>
                        <a:pt x="187" y="84"/>
                      </a:lnTo>
                      <a:lnTo>
                        <a:pt x="209" y="87"/>
                      </a:lnTo>
                      <a:lnTo>
                        <a:pt x="229" y="92"/>
                      </a:lnTo>
                      <a:lnTo>
                        <a:pt x="247" y="98"/>
                      </a:lnTo>
                      <a:lnTo>
                        <a:pt x="263" y="106"/>
                      </a:lnTo>
                      <a:lnTo>
                        <a:pt x="274" y="118"/>
                      </a:lnTo>
                      <a:lnTo>
                        <a:pt x="282" y="133"/>
                      </a:lnTo>
                      <a:lnTo>
                        <a:pt x="286" y="150"/>
                      </a:lnTo>
                      <a:lnTo>
                        <a:pt x="289" y="192"/>
                      </a:lnTo>
                      <a:lnTo>
                        <a:pt x="290" y="239"/>
                      </a:lnTo>
                      <a:lnTo>
                        <a:pt x="295" y="290"/>
                      </a:lnTo>
                      <a:lnTo>
                        <a:pt x="304" y="344"/>
                      </a:lnTo>
                      <a:lnTo>
                        <a:pt x="318" y="400"/>
                      </a:lnTo>
                      <a:lnTo>
                        <a:pt x="342" y="455"/>
                      </a:lnTo>
                      <a:lnTo>
                        <a:pt x="375" y="510"/>
                      </a:lnTo>
                      <a:lnTo>
                        <a:pt x="423" y="561"/>
                      </a:lnTo>
                      <a:lnTo>
                        <a:pt x="439" y="561"/>
                      </a:lnTo>
                      <a:lnTo>
                        <a:pt x="456" y="561"/>
                      </a:lnTo>
                      <a:lnTo>
                        <a:pt x="472" y="559"/>
                      </a:lnTo>
                      <a:lnTo>
                        <a:pt x="488" y="558"/>
                      </a:lnTo>
                      <a:lnTo>
                        <a:pt x="504" y="556"/>
                      </a:lnTo>
                      <a:lnTo>
                        <a:pt x="518" y="555"/>
                      </a:lnTo>
                      <a:lnTo>
                        <a:pt x="534" y="553"/>
                      </a:lnTo>
                      <a:lnTo>
                        <a:pt x="549" y="550"/>
                      </a:lnTo>
                      <a:lnTo>
                        <a:pt x="565" y="548"/>
                      </a:lnTo>
                      <a:lnTo>
                        <a:pt x="580" y="545"/>
                      </a:lnTo>
                      <a:lnTo>
                        <a:pt x="594" y="542"/>
                      </a:lnTo>
                      <a:lnTo>
                        <a:pt x="609" y="537"/>
                      </a:lnTo>
                      <a:lnTo>
                        <a:pt x="623" y="534"/>
                      </a:lnTo>
                      <a:lnTo>
                        <a:pt x="638" y="530"/>
                      </a:lnTo>
                      <a:lnTo>
                        <a:pt x="653" y="524"/>
                      </a:lnTo>
                      <a:lnTo>
                        <a:pt x="666" y="520"/>
                      </a:lnTo>
                      <a:lnTo>
                        <a:pt x="654" y="510"/>
                      </a:lnTo>
                      <a:lnTo>
                        <a:pt x="642" y="499"/>
                      </a:lnTo>
                      <a:lnTo>
                        <a:pt x="632" y="489"/>
                      </a:lnTo>
                      <a:lnTo>
                        <a:pt x="622" y="477"/>
                      </a:lnTo>
                      <a:lnTo>
                        <a:pt x="613" y="466"/>
                      </a:lnTo>
                      <a:lnTo>
                        <a:pt x="604" y="454"/>
                      </a:lnTo>
                      <a:lnTo>
                        <a:pt x="597" y="441"/>
                      </a:lnTo>
                      <a:lnTo>
                        <a:pt x="591" y="428"/>
                      </a:lnTo>
                      <a:close/>
                    </a:path>
                  </a:pathLst>
                </a:custGeom>
                <a:solidFill>
                  <a:srgbClr val="56969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6" name="Freeform 19"/>
                <p:cNvSpPr>
                  <a:spLocks/>
                </p:cNvSpPr>
                <p:nvPr/>
              </p:nvSpPr>
              <p:spPr bwMode="auto">
                <a:xfrm>
                  <a:off x="1407" y="3371"/>
                  <a:ext cx="108" cy="130"/>
                </a:xfrm>
                <a:custGeom>
                  <a:avLst/>
                  <a:gdLst>
                    <a:gd name="T0" fmla="*/ 8 w 323"/>
                    <a:gd name="T1" fmla="*/ 13 h 390"/>
                    <a:gd name="T2" fmla="*/ 8 w 323"/>
                    <a:gd name="T3" fmla="*/ 13 h 390"/>
                    <a:gd name="T4" fmla="*/ 9 w 323"/>
                    <a:gd name="T5" fmla="*/ 13 h 390"/>
                    <a:gd name="T6" fmla="*/ 9 w 323"/>
                    <a:gd name="T7" fmla="*/ 13 h 390"/>
                    <a:gd name="T8" fmla="*/ 10 w 323"/>
                    <a:gd name="T9" fmla="*/ 14 h 390"/>
                    <a:gd name="T10" fmla="*/ 10 w 323"/>
                    <a:gd name="T11" fmla="*/ 14 h 390"/>
                    <a:gd name="T12" fmla="*/ 11 w 323"/>
                    <a:gd name="T13" fmla="*/ 14 h 390"/>
                    <a:gd name="T14" fmla="*/ 11 w 323"/>
                    <a:gd name="T15" fmla="*/ 14 h 390"/>
                    <a:gd name="T16" fmla="*/ 12 w 323"/>
                    <a:gd name="T17" fmla="*/ 14 h 390"/>
                    <a:gd name="T18" fmla="*/ 11 w 323"/>
                    <a:gd name="T19" fmla="*/ 14 h 390"/>
                    <a:gd name="T20" fmla="*/ 10 w 323"/>
                    <a:gd name="T21" fmla="*/ 13 h 390"/>
                    <a:gd name="T22" fmla="*/ 9 w 323"/>
                    <a:gd name="T23" fmla="*/ 12 h 390"/>
                    <a:gd name="T24" fmla="*/ 8 w 323"/>
                    <a:gd name="T25" fmla="*/ 11 h 390"/>
                    <a:gd name="T26" fmla="*/ 7 w 323"/>
                    <a:gd name="T27" fmla="*/ 10 h 390"/>
                    <a:gd name="T28" fmla="*/ 6 w 323"/>
                    <a:gd name="T29" fmla="*/ 8 h 390"/>
                    <a:gd name="T30" fmla="*/ 5 w 323"/>
                    <a:gd name="T31" fmla="*/ 7 h 390"/>
                    <a:gd name="T32" fmla="*/ 4 w 323"/>
                    <a:gd name="T33" fmla="*/ 6 h 390"/>
                    <a:gd name="T34" fmla="*/ 4 w 323"/>
                    <a:gd name="T35" fmla="*/ 5 h 390"/>
                    <a:gd name="T36" fmla="*/ 3 w 323"/>
                    <a:gd name="T37" fmla="*/ 5 h 390"/>
                    <a:gd name="T38" fmla="*/ 3 w 323"/>
                    <a:gd name="T39" fmla="*/ 4 h 390"/>
                    <a:gd name="T40" fmla="*/ 2 w 323"/>
                    <a:gd name="T41" fmla="*/ 3 h 390"/>
                    <a:gd name="T42" fmla="*/ 2 w 323"/>
                    <a:gd name="T43" fmla="*/ 2 h 390"/>
                    <a:gd name="T44" fmla="*/ 2 w 323"/>
                    <a:gd name="T45" fmla="*/ 2 h 390"/>
                    <a:gd name="T46" fmla="*/ 2 w 323"/>
                    <a:gd name="T47" fmla="*/ 2 h 390"/>
                    <a:gd name="T48" fmla="*/ 2 w 323"/>
                    <a:gd name="T49" fmla="*/ 2 h 390"/>
                    <a:gd name="T50" fmla="*/ 2 w 323"/>
                    <a:gd name="T51" fmla="*/ 1 h 390"/>
                    <a:gd name="T52" fmla="*/ 1 w 323"/>
                    <a:gd name="T53" fmla="*/ 1 h 390"/>
                    <a:gd name="T54" fmla="*/ 1 w 323"/>
                    <a:gd name="T55" fmla="*/ 1 h 390"/>
                    <a:gd name="T56" fmla="*/ 1 w 323"/>
                    <a:gd name="T57" fmla="*/ 1 h 390"/>
                    <a:gd name="T58" fmla="*/ 1 w 323"/>
                    <a:gd name="T59" fmla="*/ 1 h 390"/>
                    <a:gd name="T60" fmla="*/ 1 w 323"/>
                    <a:gd name="T61" fmla="*/ 0 h 390"/>
                    <a:gd name="T62" fmla="*/ 0 w 323"/>
                    <a:gd name="T63" fmla="*/ 0 h 390"/>
                    <a:gd name="T64" fmla="*/ 0 w 323"/>
                    <a:gd name="T65" fmla="*/ 0 h 390"/>
                    <a:gd name="T66" fmla="*/ 0 w 323"/>
                    <a:gd name="T67" fmla="*/ 2 h 390"/>
                    <a:gd name="T68" fmla="*/ 1 w 323"/>
                    <a:gd name="T69" fmla="*/ 3 h 390"/>
                    <a:gd name="T70" fmla="*/ 1 w 323"/>
                    <a:gd name="T71" fmla="*/ 5 h 390"/>
                    <a:gd name="T72" fmla="*/ 2 w 323"/>
                    <a:gd name="T73" fmla="*/ 7 h 390"/>
                    <a:gd name="T74" fmla="*/ 3 w 323"/>
                    <a:gd name="T75" fmla="*/ 9 h 390"/>
                    <a:gd name="T76" fmla="*/ 4 w 323"/>
                    <a:gd name="T77" fmla="*/ 10 h 390"/>
                    <a:gd name="T78" fmla="*/ 6 w 323"/>
                    <a:gd name="T79" fmla="*/ 11 h 390"/>
                    <a:gd name="T80" fmla="*/ 8 w 323"/>
                    <a:gd name="T81" fmla="*/ 13 h 390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323"/>
                    <a:gd name="T124" fmla="*/ 0 h 390"/>
                    <a:gd name="T125" fmla="*/ 323 w 323"/>
                    <a:gd name="T126" fmla="*/ 390 h 390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323" h="390">
                      <a:moveTo>
                        <a:pt x="202" y="339"/>
                      </a:moveTo>
                      <a:lnTo>
                        <a:pt x="217" y="346"/>
                      </a:lnTo>
                      <a:lnTo>
                        <a:pt x="230" y="353"/>
                      </a:lnTo>
                      <a:lnTo>
                        <a:pt x="244" y="361"/>
                      </a:lnTo>
                      <a:lnTo>
                        <a:pt x="260" y="366"/>
                      </a:lnTo>
                      <a:lnTo>
                        <a:pt x="275" y="372"/>
                      </a:lnTo>
                      <a:lnTo>
                        <a:pt x="291" y="378"/>
                      </a:lnTo>
                      <a:lnTo>
                        <a:pt x="307" y="384"/>
                      </a:lnTo>
                      <a:lnTo>
                        <a:pt x="323" y="390"/>
                      </a:lnTo>
                      <a:lnTo>
                        <a:pt x="291" y="366"/>
                      </a:lnTo>
                      <a:lnTo>
                        <a:pt x="260" y="342"/>
                      </a:lnTo>
                      <a:lnTo>
                        <a:pt x="233" y="315"/>
                      </a:lnTo>
                      <a:lnTo>
                        <a:pt x="205" y="288"/>
                      </a:lnTo>
                      <a:lnTo>
                        <a:pt x="180" y="258"/>
                      </a:lnTo>
                      <a:lnTo>
                        <a:pt x="158" y="229"/>
                      </a:lnTo>
                      <a:lnTo>
                        <a:pt x="136" y="201"/>
                      </a:lnTo>
                      <a:lnTo>
                        <a:pt x="119" y="174"/>
                      </a:lnTo>
                      <a:lnTo>
                        <a:pt x="101" y="147"/>
                      </a:lnTo>
                      <a:lnTo>
                        <a:pt x="87" y="122"/>
                      </a:lnTo>
                      <a:lnTo>
                        <a:pt x="75" y="101"/>
                      </a:lnTo>
                      <a:lnTo>
                        <a:pt x="65" y="82"/>
                      </a:lnTo>
                      <a:lnTo>
                        <a:pt x="56" y="65"/>
                      </a:lnTo>
                      <a:lnTo>
                        <a:pt x="50" y="54"/>
                      </a:lnTo>
                      <a:lnTo>
                        <a:pt x="47" y="46"/>
                      </a:lnTo>
                      <a:lnTo>
                        <a:pt x="46" y="44"/>
                      </a:lnTo>
                      <a:lnTo>
                        <a:pt x="43" y="39"/>
                      </a:lnTo>
                      <a:lnTo>
                        <a:pt x="38" y="33"/>
                      </a:lnTo>
                      <a:lnTo>
                        <a:pt x="34" y="27"/>
                      </a:lnTo>
                      <a:lnTo>
                        <a:pt x="28" y="23"/>
                      </a:lnTo>
                      <a:lnTo>
                        <a:pt x="22" y="17"/>
                      </a:lnTo>
                      <a:lnTo>
                        <a:pt x="15" y="11"/>
                      </a:lnTo>
                      <a:lnTo>
                        <a:pt x="8" y="6"/>
                      </a:lnTo>
                      <a:lnTo>
                        <a:pt x="0" y="0"/>
                      </a:lnTo>
                      <a:lnTo>
                        <a:pt x="8" y="44"/>
                      </a:lnTo>
                      <a:lnTo>
                        <a:pt x="19" y="90"/>
                      </a:lnTo>
                      <a:lnTo>
                        <a:pt x="35" y="139"/>
                      </a:lnTo>
                      <a:lnTo>
                        <a:pt x="57" y="185"/>
                      </a:lnTo>
                      <a:lnTo>
                        <a:pt x="84" y="231"/>
                      </a:lnTo>
                      <a:lnTo>
                        <a:pt x="116" y="271"/>
                      </a:lnTo>
                      <a:lnTo>
                        <a:pt x="155" y="308"/>
                      </a:lnTo>
                      <a:lnTo>
                        <a:pt x="202" y="339"/>
                      </a:lnTo>
                      <a:close/>
                    </a:path>
                  </a:pathLst>
                </a:custGeom>
                <a:solidFill>
                  <a:srgbClr val="89C9C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7" name="Freeform 20"/>
                <p:cNvSpPr>
                  <a:spLocks/>
                </p:cNvSpPr>
                <p:nvPr/>
              </p:nvSpPr>
              <p:spPr bwMode="auto">
                <a:xfrm>
                  <a:off x="1406" y="3327"/>
                  <a:ext cx="143" cy="183"/>
                </a:xfrm>
                <a:custGeom>
                  <a:avLst/>
                  <a:gdLst>
                    <a:gd name="T0" fmla="*/ 2 w 431"/>
                    <a:gd name="T1" fmla="*/ 7 h 548"/>
                    <a:gd name="T2" fmla="*/ 2 w 431"/>
                    <a:gd name="T3" fmla="*/ 7 h 548"/>
                    <a:gd name="T4" fmla="*/ 3 w 431"/>
                    <a:gd name="T5" fmla="*/ 9 h 548"/>
                    <a:gd name="T6" fmla="*/ 4 w 431"/>
                    <a:gd name="T7" fmla="*/ 10 h 548"/>
                    <a:gd name="T8" fmla="*/ 5 w 431"/>
                    <a:gd name="T9" fmla="*/ 12 h 548"/>
                    <a:gd name="T10" fmla="*/ 7 w 431"/>
                    <a:gd name="T11" fmla="*/ 14 h 548"/>
                    <a:gd name="T12" fmla="*/ 9 w 431"/>
                    <a:gd name="T13" fmla="*/ 17 h 548"/>
                    <a:gd name="T14" fmla="*/ 11 w 431"/>
                    <a:gd name="T15" fmla="*/ 18 h 548"/>
                    <a:gd name="T16" fmla="*/ 12 w 431"/>
                    <a:gd name="T17" fmla="*/ 20 h 548"/>
                    <a:gd name="T18" fmla="*/ 13 w 431"/>
                    <a:gd name="T19" fmla="*/ 20 h 548"/>
                    <a:gd name="T20" fmla="*/ 14 w 431"/>
                    <a:gd name="T21" fmla="*/ 20 h 548"/>
                    <a:gd name="T22" fmla="*/ 15 w 431"/>
                    <a:gd name="T23" fmla="*/ 20 h 548"/>
                    <a:gd name="T24" fmla="*/ 14 w 431"/>
                    <a:gd name="T25" fmla="*/ 20 h 548"/>
                    <a:gd name="T26" fmla="*/ 12 w 431"/>
                    <a:gd name="T27" fmla="*/ 18 h 548"/>
                    <a:gd name="T28" fmla="*/ 10 w 431"/>
                    <a:gd name="T29" fmla="*/ 16 h 548"/>
                    <a:gd name="T30" fmla="*/ 9 w 431"/>
                    <a:gd name="T31" fmla="*/ 14 h 548"/>
                    <a:gd name="T32" fmla="*/ 7 w 431"/>
                    <a:gd name="T33" fmla="*/ 12 h 548"/>
                    <a:gd name="T34" fmla="*/ 6 w 431"/>
                    <a:gd name="T35" fmla="*/ 10 h 548"/>
                    <a:gd name="T36" fmla="*/ 5 w 431"/>
                    <a:gd name="T37" fmla="*/ 8 h 548"/>
                    <a:gd name="T38" fmla="*/ 4 w 431"/>
                    <a:gd name="T39" fmla="*/ 7 h 548"/>
                    <a:gd name="T40" fmla="*/ 4 w 431"/>
                    <a:gd name="T41" fmla="*/ 6 h 548"/>
                    <a:gd name="T42" fmla="*/ 3 w 431"/>
                    <a:gd name="T43" fmla="*/ 5 h 548"/>
                    <a:gd name="T44" fmla="*/ 3 w 431"/>
                    <a:gd name="T45" fmla="*/ 5 h 548"/>
                    <a:gd name="T46" fmla="*/ 2 w 431"/>
                    <a:gd name="T47" fmla="*/ 4 h 548"/>
                    <a:gd name="T48" fmla="*/ 2 w 431"/>
                    <a:gd name="T49" fmla="*/ 3 h 548"/>
                    <a:gd name="T50" fmla="*/ 1 w 431"/>
                    <a:gd name="T51" fmla="*/ 0 h 548"/>
                    <a:gd name="T52" fmla="*/ 0 w 431"/>
                    <a:gd name="T53" fmla="*/ 0 h 548"/>
                    <a:gd name="T54" fmla="*/ 0 w 431"/>
                    <a:gd name="T55" fmla="*/ 3 h 548"/>
                    <a:gd name="T56" fmla="*/ 0 w 431"/>
                    <a:gd name="T57" fmla="*/ 5 h 548"/>
                    <a:gd name="T58" fmla="*/ 1 w 431"/>
                    <a:gd name="T59" fmla="*/ 6 h 548"/>
                    <a:gd name="T60" fmla="*/ 1 w 431"/>
                    <a:gd name="T61" fmla="*/ 6 h 548"/>
                    <a:gd name="T62" fmla="*/ 2 w 431"/>
                    <a:gd name="T63" fmla="*/ 6 h 548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431"/>
                    <a:gd name="T97" fmla="*/ 0 h 548"/>
                    <a:gd name="T98" fmla="*/ 431 w 431"/>
                    <a:gd name="T99" fmla="*/ 548 h 548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431" h="548">
                      <a:moveTo>
                        <a:pt x="50" y="176"/>
                      </a:moveTo>
                      <a:lnTo>
                        <a:pt x="51" y="178"/>
                      </a:lnTo>
                      <a:lnTo>
                        <a:pt x="54" y="186"/>
                      </a:lnTo>
                      <a:lnTo>
                        <a:pt x="60" y="197"/>
                      </a:lnTo>
                      <a:lnTo>
                        <a:pt x="69" y="214"/>
                      </a:lnTo>
                      <a:lnTo>
                        <a:pt x="79" y="233"/>
                      </a:lnTo>
                      <a:lnTo>
                        <a:pt x="91" y="254"/>
                      </a:lnTo>
                      <a:lnTo>
                        <a:pt x="105" y="279"/>
                      </a:lnTo>
                      <a:lnTo>
                        <a:pt x="123" y="306"/>
                      </a:lnTo>
                      <a:lnTo>
                        <a:pt x="140" y="333"/>
                      </a:lnTo>
                      <a:lnTo>
                        <a:pt x="162" y="361"/>
                      </a:lnTo>
                      <a:lnTo>
                        <a:pt x="184" y="390"/>
                      </a:lnTo>
                      <a:lnTo>
                        <a:pt x="209" y="420"/>
                      </a:lnTo>
                      <a:lnTo>
                        <a:pt x="237" y="447"/>
                      </a:lnTo>
                      <a:lnTo>
                        <a:pt x="264" y="474"/>
                      </a:lnTo>
                      <a:lnTo>
                        <a:pt x="295" y="498"/>
                      </a:lnTo>
                      <a:lnTo>
                        <a:pt x="327" y="522"/>
                      </a:lnTo>
                      <a:lnTo>
                        <a:pt x="340" y="526"/>
                      </a:lnTo>
                      <a:lnTo>
                        <a:pt x="352" y="529"/>
                      </a:lnTo>
                      <a:lnTo>
                        <a:pt x="365" y="532"/>
                      </a:lnTo>
                      <a:lnTo>
                        <a:pt x="378" y="536"/>
                      </a:lnTo>
                      <a:lnTo>
                        <a:pt x="391" y="539"/>
                      </a:lnTo>
                      <a:lnTo>
                        <a:pt x="405" y="542"/>
                      </a:lnTo>
                      <a:lnTo>
                        <a:pt x="418" y="545"/>
                      </a:lnTo>
                      <a:lnTo>
                        <a:pt x="431" y="548"/>
                      </a:lnTo>
                      <a:lnTo>
                        <a:pt x="394" y="529"/>
                      </a:lnTo>
                      <a:lnTo>
                        <a:pt x="362" y="509"/>
                      </a:lnTo>
                      <a:lnTo>
                        <a:pt x="330" y="487"/>
                      </a:lnTo>
                      <a:lnTo>
                        <a:pt x="302" y="463"/>
                      </a:lnTo>
                      <a:lnTo>
                        <a:pt x="276" y="439"/>
                      </a:lnTo>
                      <a:lnTo>
                        <a:pt x="253" y="412"/>
                      </a:lnTo>
                      <a:lnTo>
                        <a:pt x="231" y="386"/>
                      </a:lnTo>
                      <a:lnTo>
                        <a:pt x="210" y="358"/>
                      </a:lnTo>
                      <a:lnTo>
                        <a:pt x="193" y="332"/>
                      </a:lnTo>
                      <a:lnTo>
                        <a:pt x="177" y="304"/>
                      </a:lnTo>
                      <a:lnTo>
                        <a:pt x="162" y="278"/>
                      </a:lnTo>
                      <a:lnTo>
                        <a:pt x="149" y="252"/>
                      </a:lnTo>
                      <a:lnTo>
                        <a:pt x="139" y="225"/>
                      </a:lnTo>
                      <a:lnTo>
                        <a:pt x="129" y="202"/>
                      </a:lnTo>
                      <a:lnTo>
                        <a:pt x="121" y="178"/>
                      </a:lnTo>
                      <a:lnTo>
                        <a:pt x="114" y="157"/>
                      </a:lnTo>
                      <a:lnTo>
                        <a:pt x="104" y="152"/>
                      </a:lnTo>
                      <a:lnTo>
                        <a:pt x="95" y="146"/>
                      </a:lnTo>
                      <a:lnTo>
                        <a:pt x="86" y="140"/>
                      </a:lnTo>
                      <a:lnTo>
                        <a:pt x="79" y="133"/>
                      </a:lnTo>
                      <a:lnTo>
                        <a:pt x="72" y="126"/>
                      </a:lnTo>
                      <a:lnTo>
                        <a:pt x="64" y="117"/>
                      </a:lnTo>
                      <a:lnTo>
                        <a:pt x="60" y="107"/>
                      </a:lnTo>
                      <a:lnTo>
                        <a:pt x="56" y="97"/>
                      </a:lnTo>
                      <a:lnTo>
                        <a:pt x="54" y="79"/>
                      </a:lnTo>
                      <a:lnTo>
                        <a:pt x="48" y="44"/>
                      </a:lnTo>
                      <a:lnTo>
                        <a:pt x="37" y="10"/>
                      </a:lnTo>
                      <a:lnTo>
                        <a:pt x="16" y="0"/>
                      </a:lnTo>
                      <a:lnTo>
                        <a:pt x="7" y="13"/>
                      </a:lnTo>
                      <a:lnTo>
                        <a:pt x="1" y="41"/>
                      </a:lnTo>
                      <a:lnTo>
                        <a:pt x="0" y="82"/>
                      </a:lnTo>
                      <a:lnTo>
                        <a:pt x="4" y="132"/>
                      </a:lnTo>
                      <a:lnTo>
                        <a:pt x="12" y="138"/>
                      </a:lnTo>
                      <a:lnTo>
                        <a:pt x="19" y="143"/>
                      </a:lnTo>
                      <a:lnTo>
                        <a:pt x="26" y="149"/>
                      </a:lnTo>
                      <a:lnTo>
                        <a:pt x="32" y="155"/>
                      </a:lnTo>
                      <a:lnTo>
                        <a:pt x="38" y="159"/>
                      </a:lnTo>
                      <a:lnTo>
                        <a:pt x="42" y="165"/>
                      </a:lnTo>
                      <a:lnTo>
                        <a:pt x="47" y="171"/>
                      </a:lnTo>
                      <a:lnTo>
                        <a:pt x="50" y="176"/>
                      </a:lnTo>
                      <a:close/>
                    </a:path>
                  </a:pathLst>
                </a:custGeom>
                <a:solidFill>
                  <a:srgbClr val="D3E5E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8" name="Freeform 21"/>
                <p:cNvSpPr>
                  <a:spLocks/>
                </p:cNvSpPr>
                <p:nvPr/>
              </p:nvSpPr>
              <p:spPr bwMode="auto">
                <a:xfrm>
                  <a:off x="819" y="3319"/>
                  <a:ext cx="623" cy="147"/>
                </a:xfrm>
                <a:custGeom>
                  <a:avLst/>
                  <a:gdLst>
                    <a:gd name="T0" fmla="*/ 65 w 1869"/>
                    <a:gd name="T1" fmla="*/ 5 h 442"/>
                    <a:gd name="T2" fmla="*/ 64 w 1869"/>
                    <a:gd name="T3" fmla="*/ 5 h 442"/>
                    <a:gd name="T4" fmla="*/ 62 w 1869"/>
                    <a:gd name="T5" fmla="*/ 5 h 442"/>
                    <a:gd name="T6" fmla="*/ 60 w 1869"/>
                    <a:gd name="T7" fmla="*/ 4 h 442"/>
                    <a:gd name="T8" fmla="*/ 56 w 1869"/>
                    <a:gd name="T9" fmla="*/ 4 h 442"/>
                    <a:gd name="T10" fmla="*/ 53 w 1869"/>
                    <a:gd name="T11" fmla="*/ 4 h 442"/>
                    <a:gd name="T12" fmla="*/ 49 w 1869"/>
                    <a:gd name="T13" fmla="*/ 3 h 442"/>
                    <a:gd name="T14" fmla="*/ 45 w 1869"/>
                    <a:gd name="T15" fmla="*/ 3 h 442"/>
                    <a:gd name="T16" fmla="*/ 40 w 1869"/>
                    <a:gd name="T17" fmla="*/ 3 h 442"/>
                    <a:gd name="T18" fmla="*/ 36 w 1869"/>
                    <a:gd name="T19" fmla="*/ 2 h 442"/>
                    <a:gd name="T20" fmla="*/ 32 w 1869"/>
                    <a:gd name="T21" fmla="*/ 2 h 442"/>
                    <a:gd name="T22" fmla="*/ 28 w 1869"/>
                    <a:gd name="T23" fmla="*/ 1 h 442"/>
                    <a:gd name="T24" fmla="*/ 24 w 1869"/>
                    <a:gd name="T25" fmla="*/ 1 h 442"/>
                    <a:gd name="T26" fmla="*/ 21 w 1869"/>
                    <a:gd name="T27" fmla="*/ 1 h 442"/>
                    <a:gd name="T28" fmla="*/ 19 w 1869"/>
                    <a:gd name="T29" fmla="*/ 1 h 442"/>
                    <a:gd name="T30" fmla="*/ 17 w 1869"/>
                    <a:gd name="T31" fmla="*/ 0 h 442"/>
                    <a:gd name="T32" fmla="*/ 16 w 1869"/>
                    <a:gd name="T33" fmla="*/ 0 h 442"/>
                    <a:gd name="T34" fmla="*/ 14 w 1869"/>
                    <a:gd name="T35" fmla="*/ 0 h 442"/>
                    <a:gd name="T36" fmla="*/ 12 w 1869"/>
                    <a:gd name="T37" fmla="*/ 0 h 442"/>
                    <a:gd name="T38" fmla="*/ 9 w 1869"/>
                    <a:gd name="T39" fmla="*/ 0 h 442"/>
                    <a:gd name="T40" fmla="*/ 6 w 1869"/>
                    <a:gd name="T41" fmla="*/ 0 h 442"/>
                    <a:gd name="T42" fmla="*/ 4 w 1869"/>
                    <a:gd name="T43" fmla="*/ 1 h 442"/>
                    <a:gd name="T44" fmla="*/ 2 w 1869"/>
                    <a:gd name="T45" fmla="*/ 3 h 442"/>
                    <a:gd name="T46" fmla="*/ 0 w 1869"/>
                    <a:gd name="T47" fmla="*/ 5 h 442"/>
                    <a:gd name="T48" fmla="*/ 0 w 1869"/>
                    <a:gd name="T49" fmla="*/ 7 h 442"/>
                    <a:gd name="T50" fmla="*/ 0 w 1869"/>
                    <a:gd name="T51" fmla="*/ 10 h 442"/>
                    <a:gd name="T52" fmla="*/ 1 w 1869"/>
                    <a:gd name="T53" fmla="*/ 12 h 442"/>
                    <a:gd name="T54" fmla="*/ 3 w 1869"/>
                    <a:gd name="T55" fmla="*/ 13 h 442"/>
                    <a:gd name="T56" fmla="*/ 5 w 1869"/>
                    <a:gd name="T57" fmla="*/ 14 h 442"/>
                    <a:gd name="T58" fmla="*/ 6 w 1869"/>
                    <a:gd name="T59" fmla="*/ 14 h 442"/>
                    <a:gd name="T60" fmla="*/ 7 w 1869"/>
                    <a:gd name="T61" fmla="*/ 14 h 442"/>
                    <a:gd name="T62" fmla="*/ 8 w 1869"/>
                    <a:gd name="T63" fmla="*/ 15 h 442"/>
                    <a:gd name="T64" fmla="*/ 9 w 1869"/>
                    <a:gd name="T65" fmla="*/ 15 h 442"/>
                    <a:gd name="T66" fmla="*/ 11 w 1869"/>
                    <a:gd name="T67" fmla="*/ 15 h 442"/>
                    <a:gd name="T68" fmla="*/ 12 w 1869"/>
                    <a:gd name="T69" fmla="*/ 15 h 442"/>
                    <a:gd name="T70" fmla="*/ 13 w 1869"/>
                    <a:gd name="T71" fmla="*/ 15 h 442"/>
                    <a:gd name="T72" fmla="*/ 15 w 1869"/>
                    <a:gd name="T73" fmla="*/ 15 h 442"/>
                    <a:gd name="T74" fmla="*/ 17 w 1869"/>
                    <a:gd name="T75" fmla="*/ 15 h 442"/>
                    <a:gd name="T76" fmla="*/ 20 w 1869"/>
                    <a:gd name="T77" fmla="*/ 15 h 442"/>
                    <a:gd name="T78" fmla="*/ 23 w 1869"/>
                    <a:gd name="T79" fmla="*/ 15 h 442"/>
                    <a:gd name="T80" fmla="*/ 27 w 1869"/>
                    <a:gd name="T81" fmla="*/ 15 h 442"/>
                    <a:gd name="T82" fmla="*/ 30 w 1869"/>
                    <a:gd name="T83" fmla="*/ 15 h 442"/>
                    <a:gd name="T84" fmla="*/ 35 w 1869"/>
                    <a:gd name="T85" fmla="*/ 15 h 442"/>
                    <a:gd name="T86" fmla="*/ 39 w 1869"/>
                    <a:gd name="T87" fmla="*/ 15 h 442"/>
                    <a:gd name="T88" fmla="*/ 43 w 1869"/>
                    <a:gd name="T89" fmla="*/ 15 h 442"/>
                    <a:gd name="T90" fmla="*/ 47 w 1869"/>
                    <a:gd name="T91" fmla="*/ 14 h 442"/>
                    <a:gd name="T92" fmla="*/ 51 w 1869"/>
                    <a:gd name="T93" fmla="*/ 14 h 442"/>
                    <a:gd name="T94" fmla="*/ 55 w 1869"/>
                    <a:gd name="T95" fmla="*/ 14 h 442"/>
                    <a:gd name="T96" fmla="*/ 58 w 1869"/>
                    <a:gd name="T97" fmla="*/ 14 h 442"/>
                    <a:gd name="T98" fmla="*/ 60 w 1869"/>
                    <a:gd name="T99" fmla="*/ 14 h 442"/>
                    <a:gd name="T100" fmla="*/ 63 w 1869"/>
                    <a:gd name="T101" fmla="*/ 14 h 442"/>
                    <a:gd name="T102" fmla="*/ 64 w 1869"/>
                    <a:gd name="T103" fmla="*/ 14 h 442"/>
                    <a:gd name="T104" fmla="*/ 65 w 1869"/>
                    <a:gd name="T105" fmla="*/ 14 h 442"/>
                    <a:gd name="T106" fmla="*/ 66 w 1869"/>
                    <a:gd name="T107" fmla="*/ 14 h 442"/>
                    <a:gd name="T108" fmla="*/ 67 w 1869"/>
                    <a:gd name="T109" fmla="*/ 15 h 442"/>
                    <a:gd name="T110" fmla="*/ 68 w 1869"/>
                    <a:gd name="T111" fmla="*/ 16 h 442"/>
                    <a:gd name="T112" fmla="*/ 69 w 1869"/>
                    <a:gd name="T113" fmla="*/ 16 h 442"/>
                    <a:gd name="T114" fmla="*/ 69 w 1869"/>
                    <a:gd name="T115" fmla="*/ 14 h 442"/>
                    <a:gd name="T116" fmla="*/ 69 w 1869"/>
                    <a:gd name="T117" fmla="*/ 10 h 442"/>
                    <a:gd name="T118" fmla="*/ 67 w 1869"/>
                    <a:gd name="T119" fmla="*/ 6 h 442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w 1869"/>
                    <a:gd name="T181" fmla="*/ 0 h 442"/>
                    <a:gd name="T182" fmla="*/ 1869 w 1869"/>
                    <a:gd name="T183" fmla="*/ 442 h 442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T180" t="T181" r="T182" b="T183"/>
                  <a:pathLst>
                    <a:path w="1869" h="442">
                      <a:moveTo>
                        <a:pt x="1758" y="129"/>
                      </a:moveTo>
                      <a:lnTo>
                        <a:pt x="1755" y="129"/>
                      </a:lnTo>
                      <a:lnTo>
                        <a:pt x="1744" y="128"/>
                      </a:lnTo>
                      <a:lnTo>
                        <a:pt x="1728" y="126"/>
                      </a:lnTo>
                      <a:lnTo>
                        <a:pt x="1706" y="125"/>
                      </a:lnTo>
                      <a:lnTo>
                        <a:pt x="1679" y="122"/>
                      </a:lnTo>
                      <a:lnTo>
                        <a:pt x="1647" y="119"/>
                      </a:lnTo>
                      <a:lnTo>
                        <a:pt x="1609" y="116"/>
                      </a:lnTo>
                      <a:lnTo>
                        <a:pt x="1568" y="111"/>
                      </a:lnTo>
                      <a:lnTo>
                        <a:pt x="1524" y="107"/>
                      </a:lnTo>
                      <a:lnTo>
                        <a:pt x="1476" y="103"/>
                      </a:lnTo>
                      <a:lnTo>
                        <a:pt x="1426" y="98"/>
                      </a:lnTo>
                      <a:lnTo>
                        <a:pt x="1372" y="94"/>
                      </a:lnTo>
                      <a:lnTo>
                        <a:pt x="1318" y="88"/>
                      </a:lnTo>
                      <a:lnTo>
                        <a:pt x="1261" y="84"/>
                      </a:lnTo>
                      <a:lnTo>
                        <a:pt x="1202" y="78"/>
                      </a:lnTo>
                      <a:lnTo>
                        <a:pt x="1144" y="72"/>
                      </a:lnTo>
                      <a:lnTo>
                        <a:pt x="1086" y="68"/>
                      </a:lnTo>
                      <a:lnTo>
                        <a:pt x="1027" y="62"/>
                      </a:lnTo>
                      <a:lnTo>
                        <a:pt x="969" y="56"/>
                      </a:lnTo>
                      <a:lnTo>
                        <a:pt x="912" y="52"/>
                      </a:lnTo>
                      <a:lnTo>
                        <a:pt x="856" y="46"/>
                      </a:lnTo>
                      <a:lnTo>
                        <a:pt x="802" y="41"/>
                      </a:lnTo>
                      <a:lnTo>
                        <a:pt x="751" y="37"/>
                      </a:lnTo>
                      <a:lnTo>
                        <a:pt x="701" y="33"/>
                      </a:lnTo>
                      <a:lnTo>
                        <a:pt x="656" y="28"/>
                      </a:lnTo>
                      <a:lnTo>
                        <a:pt x="614" y="24"/>
                      </a:lnTo>
                      <a:lnTo>
                        <a:pt x="574" y="21"/>
                      </a:lnTo>
                      <a:lnTo>
                        <a:pt x="541" y="18"/>
                      </a:lnTo>
                      <a:lnTo>
                        <a:pt x="512" y="15"/>
                      </a:lnTo>
                      <a:lnTo>
                        <a:pt x="487" y="14"/>
                      </a:lnTo>
                      <a:lnTo>
                        <a:pt x="469" y="12"/>
                      </a:lnTo>
                      <a:lnTo>
                        <a:pt x="456" y="11"/>
                      </a:lnTo>
                      <a:lnTo>
                        <a:pt x="434" y="9"/>
                      </a:lnTo>
                      <a:lnTo>
                        <a:pt x="409" y="6"/>
                      </a:lnTo>
                      <a:lnTo>
                        <a:pt x="379" y="5"/>
                      </a:lnTo>
                      <a:lnTo>
                        <a:pt x="346" y="2"/>
                      </a:lnTo>
                      <a:lnTo>
                        <a:pt x="311" y="0"/>
                      </a:lnTo>
                      <a:lnTo>
                        <a:pt x="275" y="0"/>
                      </a:lnTo>
                      <a:lnTo>
                        <a:pt x="237" y="2"/>
                      </a:lnTo>
                      <a:lnTo>
                        <a:pt x="200" y="5"/>
                      </a:lnTo>
                      <a:lnTo>
                        <a:pt x="164" y="11"/>
                      </a:lnTo>
                      <a:lnTo>
                        <a:pt x="129" y="19"/>
                      </a:lnTo>
                      <a:lnTo>
                        <a:pt x="97" y="33"/>
                      </a:lnTo>
                      <a:lnTo>
                        <a:pt x="67" y="49"/>
                      </a:lnTo>
                      <a:lnTo>
                        <a:pt x="43" y="69"/>
                      </a:lnTo>
                      <a:lnTo>
                        <a:pt x="24" y="95"/>
                      </a:lnTo>
                      <a:lnTo>
                        <a:pt x="9" y="126"/>
                      </a:lnTo>
                      <a:lnTo>
                        <a:pt x="2" y="163"/>
                      </a:lnTo>
                      <a:lnTo>
                        <a:pt x="0" y="196"/>
                      </a:lnTo>
                      <a:lnTo>
                        <a:pt x="3" y="228"/>
                      </a:lnTo>
                      <a:lnTo>
                        <a:pt x="9" y="259"/>
                      </a:lnTo>
                      <a:lnTo>
                        <a:pt x="21" y="287"/>
                      </a:lnTo>
                      <a:lnTo>
                        <a:pt x="37" y="312"/>
                      </a:lnTo>
                      <a:lnTo>
                        <a:pt x="57" y="335"/>
                      </a:lnTo>
                      <a:lnTo>
                        <a:pt x="84" y="354"/>
                      </a:lnTo>
                      <a:lnTo>
                        <a:pt x="114" y="370"/>
                      </a:lnTo>
                      <a:lnTo>
                        <a:pt x="127" y="374"/>
                      </a:lnTo>
                      <a:lnTo>
                        <a:pt x="141" y="379"/>
                      </a:lnTo>
                      <a:lnTo>
                        <a:pt x="155" y="383"/>
                      </a:lnTo>
                      <a:lnTo>
                        <a:pt x="170" y="386"/>
                      </a:lnTo>
                      <a:lnTo>
                        <a:pt x="186" y="389"/>
                      </a:lnTo>
                      <a:lnTo>
                        <a:pt x="202" y="392"/>
                      </a:lnTo>
                      <a:lnTo>
                        <a:pt x="219" y="393"/>
                      </a:lnTo>
                      <a:lnTo>
                        <a:pt x="237" y="396"/>
                      </a:lnTo>
                      <a:lnTo>
                        <a:pt x="254" y="398"/>
                      </a:lnTo>
                      <a:lnTo>
                        <a:pt x="273" y="399"/>
                      </a:lnTo>
                      <a:lnTo>
                        <a:pt x="291" y="399"/>
                      </a:lnTo>
                      <a:lnTo>
                        <a:pt x="310" y="401"/>
                      </a:lnTo>
                      <a:lnTo>
                        <a:pt x="328" y="402"/>
                      </a:lnTo>
                      <a:lnTo>
                        <a:pt x="346" y="404"/>
                      </a:lnTo>
                      <a:lnTo>
                        <a:pt x="364" y="404"/>
                      </a:lnTo>
                      <a:lnTo>
                        <a:pt x="382" y="405"/>
                      </a:lnTo>
                      <a:lnTo>
                        <a:pt x="403" y="407"/>
                      </a:lnTo>
                      <a:lnTo>
                        <a:pt x="430" y="407"/>
                      </a:lnTo>
                      <a:lnTo>
                        <a:pt x="459" y="408"/>
                      </a:lnTo>
                      <a:lnTo>
                        <a:pt x="494" y="408"/>
                      </a:lnTo>
                      <a:lnTo>
                        <a:pt x="532" y="408"/>
                      </a:lnTo>
                      <a:lnTo>
                        <a:pt x="574" y="408"/>
                      </a:lnTo>
                      <a:lnTo>
                        <a:pt x="620" y="407"/>
                      </a:lnTo>
                      <a:lnTo>
                        <a:pt x="666" y="407"/>
                      </a:lnTo>
                      <a:lnTo>
                        <a:pt x="716" y="405"/>
                      </a:lnTo>
                      <a:lnTo>
                        <a:pt x="769" y="404"/>
                      </a:lnTo>
                      <a:lnTo>
                        <a:pt x="823" y="402"/>
                      </a:lnTo>
                      <a:lnTo>
                        <a:pt x="877" y="401"/>
                      </a:lnTo>
                      <a:lnTo>
                        <a:pt x="934" y="399"/>
                      </a:lnTo>
                      <a:lnTo>
                        <a:pt x="989" y="398"/>
                      </a:lnTo>
                      <a:lnTo>
                        <a:pt x="1046" y="396"/>
                      </a:lnTo>
                      <a:lnTo>
                        <a:pt x="1105" y="395"/>
                      </a:lnTo>
                      <a:lnTo>
                        <a:pt x="1160" y="393"/>
                      </a:lnTo>
                      <a:lnTo>
                        <a:pt x="1217" y="390"/>
                      </a:lnTo>
                      <a:lnTo>
                        <a:pt x="1271" y="389"/>
                      </a:lnTo>
                      <a:lnTo>
                        <a:pt x="1325" y="388"/>
                      </a:lnTo>
                      <a:lnTo>
                        <a:pt x="1376" y="386"/>
                      </a:lnTo>
                      <a:lnTo>
                        <a:pt x="1427" y="385"/>
                      </a:lnTo>
                      <a:lnTo>
                        <a:pt x="1474" y="383"/>
                      </a:lnTo>
                      <a:lnTo>
                        <a:pt x="1519" y="382"/>
                      </a:lnTo>
                      <a:lnTo>
                        <a:pt x="1560" y="380"/>
                      </a:lnTo>
                      <a:lnTo>
                        <a:pt x="1600" y="380"/>
                      </a:lnTo>
                      <a:lnTo>
                        <a:pt x="1633" y="379"/>
                      </a:lnTo>
                      <a:lnTo>
                        <a:pt x="1664" y="379"/>
                      </a:lnTo>
                      <a:lnTo>
                        <a:pt x="1690" y="379"/>
                      </a:lnTo>
                      <a:lnTo>
                        <a:pt x="1712" y="377"/>
                      </a:lnTo>
                      <a:lnTo>
                        <a:pt x="1728" y="379"/>
                      </a:lnTo>
                      <a:lnTo>
                        <a:pt x="1739" y="379"/>
                      </a:lnTo>
                      <a:lnTo>
                        <a:pt x="1749" y="379"/>
                      </a:lnTo>
                      <a:lnTo>
                        <a:pt x="1763" y="382"/>
                      </a:lnTo>
                      <a:lnTo>
                        <a:pt x="1779" y="388"/>
                      </a:lnTo>
                      <a:lnTo>
                        <a:pt x="1797" y="395"/>
                      </a:lnTo>
                      <a:lnTo>
                        <a:pt x="1815" y="404"/>
                      </a:lnTo>
                      <a:lnTo>
                        <a:pt x="1832" y="415"/>
                      </a:lnTo>
                      <a:lnTo>
                        <a:pt x="1848" y="428"/>
                      </a:lnTo>
                      <a:lnTo>
                        <a:pt x="1861" y="442"/>
                      </a:lnTo>
                      <a:lnTo>
                        <a:pt x="1863" y="433"/>
                      </a:lnTo>
                      <a:lnTo>
                        <a:pt x="1867" y="408"/>
                      </a:lnTo>
                      <a:lnTo>
                        <a:pt x="1869" y="373"/>
                      </a:lnTo>
                      <a:lnTo>
                        <a:pt x="1867" y="328"/>
                      </a:lnTo>
                      <a:lnTo>
                        <a:pt x="1858" y="278"/>
                      </a:lnTo>
                      <a:lnTo>
                        <a:pt x="1839" y="225"/>
                      </a:lnTo>
                      <a:lnTo>
                        <a:pt x="1806" y="174"/>
                      </a:lnTo>
                      <a:lnTo>
                        <a:pt x="1758" y="12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9" name="Freeform 22"/>
                <p:cNvSpPr>
                  <a:spLocks/>
                </p:cNvSpPr>
                <p:nvPr/>
              </p:nvSpPr>
              <p:spPr bwMode="auto">
                <a:xfrm>
                  <a:off x="929" y="3388"/>
                  <a:ext cx="446" cy="42"/>
                </a:xfrm>
                <a:custGeom>
                  <a:avLst/>
                  <a:gdLst>
                    <a:gd name="T0" fmla="*/ 1 w 1338"/>
                    <a:gd name="T1" fmla="*/ 1 h 126"/>
                    <a:gd name="T2" fmla="*/ 0 w 1338"/>
                    <a:gd name="T3" fmla="*/ 1 h 126"/>
                    <a:gd name="T4" fmla="*/ 0 w 1338"/>
                    <a:gd name="T5" fmla="*/ 2 h 126"/>
                    <a:gd name="T6" fmla="*/ 0 w 1338"/>
                    <a:gd name="T7" fmla="*/ 4 h 126"/>
                    <a:gd name="T8" fmla="*/ 1 w 1338"/>
                    <a:gd name="T9" fmla="*/ 4 h 126"/>
                    <a:gd name="T10" fmla="*/ 1 w 1338"/>
                    <a:gd name="T11" fmla="*/ 4 h 126"/>
                    <a:gd name="T12" fmla="*/ 2 w 1338"/>
                    <a:gd name="T13" fmla="*/ 4 h 126"/>
                    <a:gd name="T14" fmla="*/ 3 w 1338"/>
                    <a:gd name="T15" fmla="*/ 4 h 126"/>
                    <a:gd name="T16" fmla="*/ 5 w 1338"/>
                    <a:gd name="T17" fmla="*/ 5 h 126"/>
                    <a:gd name="T18" fmla="*/ 8 w 1338"/>
                    <a:gd name="T19" fmla="*/ 5 h 126"/>
                    <a:gd name="T20" fmla="*/ 11 w 1338"/>
                    <a:gd name="T21" fmla="*/ 5 h 126"/>
                    <a:gd name="T22" fmla="*/ 14 w 1338"/>
                    <a:gd name="T23" fmla="*/ 5 h 126"/>
                    <a:gd name="T24" fmla="*/ 18 w 1338"/>
                    <a:gd name="T25" fmla="*/ 5 h 126"/>
                    <a:gd name="T26" fmla="*/ 21 w 1338"/>
                    <a:gd name="T27" fmla="*/ 5 h 126"/>
                    <a:gd name="T28" fmla="*/ 25 w 1338"/>
                    <a:gd name="T29" fmla="*/ 5 h 126"/>
                    <a:gd name="T30" fmla="*/ 29 w 1338"/>
                    <a:gd name="T31" fmla="*/ 4 h 126"/>
                    <a:gd name="T32" fmla="*/ 33 w 1338"/>
                    <a:gd name="T33" fmla="*/ 4 h 126"/>
                    <a:gd name="T34" fmla="*/ 37 w 1338"/>
                    <a:gd name="T35" fmla="*/ 4 h 126"/>
                    <a:gd name="T36" fmla="*/ 40 w 1338"/>
                    <a:gd name="T37" fmla="*/ 4 h 126"/>
                    <a:gd name="T38" fmla="*/ 44 w 1338"/>
                    <a:gd name="T39" fmla="*/ 4 h 126"/>
                    <a:gd name="T40" fmla="*/ 46 w 1338"/>
                    <a:gd name="T41" fmla="*/ 4 h 126"/>
                    <a:gd name="T42" fmla="*/ 49 w 1338"/>
                    <a:gd name="T43" fmla="*/ 4 h 126"/>
                    <a:gd name="T44" fmla="*/ 49 w 1338"/>
                    <a:gd name="T45" fmla="*/ 4 h 126"/>
                    <a:gd name="T46" fmla="*/ 47 w 1338"/>
                    <a:gd name="T47" fmla="*/ 4 h 126"/>
                    <a:gd name="T48" fmla="*/ 44 w 1338"/>
                    <a:gd name="T49" fmla="*/ 3 h 126"/>
                    <a:gd name="T50" fmla="*/ 41 w 1338"/>
                    <a:gd name="T51" fmla="*/ 3 h 126"/>
                    <a:gd name="T52" fmla="*/ 38 w 1338"/>
                    <a:gd name="T53" fmla="*/ 3 h 126"/>
                    <a:gd name="T54" fmla="*/ 34 w 1338"/>
                    <a:gd name="T55" fmla="*/ 2 h 126"/>
                    <a:gd name="T56" fmla="*/ 30 w 1338"/>
                    <a:gd name="T57" fmla="*/ 2 h 126"/>
                    <a:gd name="T58" fmla="*/ 27 w 1338"/>
                    <a:gd name="T59" fmla="*/ 1 h 126"/>
                    <a:gd name="T60" fmla="*/ 23 w 1338"/>
                    <a:gd name="T61" fmla="*/ 1 h 126"/>
                    <a:gd name="T62" fmla="*/ 19 w 1338"/>
                    <a:gd name="T63" fmla="*/ 1 h 126"/>
                    <a:gd name="T64" fmla="*/ 16 w 1338"/>
                    <a:gd name="T65" fmla="*/ 0 h 126"/>
                    <a:gd name="T66" fmla="*/ 12 w 1338"/>
                    <a:gd name="T67" fmla="*/ 0 h 126"/>
                    <a:gd name="T68" fmla="*/ 9 w 1338"/>
                    <a:gd name="T69" fmla="*/ 0 h 126"/>
                    <a:gd name="T70" fmla="*/ 7 w 1338"/>
                    <a:gd name="T71" fmla="*/ 0 h 126"/>
                    <a:gd name="T72" fmla="*/ 4 w 1338"/>
                    <a:gd name="T73" fmla="*/ 0 h 126"/>
                    <a:gd name="T74" fmla="*/ 3 w 1338"/>
                    <a:gd name="T75" fmla="*/ 0 h 12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1338"/>
                    <a:gd name="T115" fmla="*/ 0 h 126"/>
                    <a:gd name="T116" fmla="*/ 1338 w 1338"/>
                    <a:gd name="T117" fmla="*/ 126 h 126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1338" h="126">
                      <a:moveTo>
                        <a:pt x="62" y="7"/>
                      </a:moveTo>
                      <a:lnTo>
                        <a:pt x="37" y="14"/>
                      </a:lnTo>
                      <a:lnTo>
                        <a:pt x="19" y="25"/>
                      </a:lnTo>
                      <a:lnTo>
                        <a:pt x="8" y="38"/>
                      </a:lnTo>
                      <a:lnTo>
                        <a:pt x="2" y="51"/>
                      </a:lnTo>
                      <a:lnTo>
                        <a:pt x="0" y="66"/>
                      </a:lnTo>
                      <a:lnTo>
                        <a:pt x="3" y="82"/>
                      </a:lnTo>
                      <a:lnTo>
                        <a:pt x="11" y="98"/>
                      </a:lnTo>
                      <a:lnTo>
                        <a:pt x="21" y="115"/>
                      </a:lnTo>
                      <a:lnTo>
                        <a:pt x="24" y="117"/>
                      </a:lnTo>
                      <a:lnTo>
                        <a:pt x="27" y="117"/>
                      </a:lnTo>
                      <a:lnTo>
                        <a:pt x="28" y="117"/>
                      </a:lnTo>
                      <a:lnTo>
                        <a:pt x="31" y="117"/>
                      </a:lnTo>
                      <a:lnTo>
                        <a:pt x="43" y="118"/>
                      </a:lnTo>
                      <a:lnTo>
                        <a:pt x="60" y="120"/>
                      </a:lnTo>
                      <a:lnTo>
                        <a:pt x="82" y="121"/>
                      </a:lnTo>
                      <a:lnTo>
                        <a:pt x="107" y="123"/>
                      </a:lnTo>
                      <a:lnTo>
                        <a:pt x="136" y="123"/>
                      </a:lnTo>
                      <a:lnTo>
                        <a:pt x="170" y="124"/>
                      </a:lnTo>
                      <a:lnTo>
                        <a:pt x="206" y="124"/>
                      </a:lnTo>
                      <a:lnTo>
                        <a:pt x="246" y="124"/>
                      </a:lnTo>
                      <a:lnTo>
                        <a:pt x="287" y="126"/>
                      </a:lnTo>
                      <a:lnTo>
                        <a:pt x="332" y="126"/>
                      </a:lnTo>
                      <a:lnTo>
                        <a:pt x="379" y="126"/>
                      </a:lnTo>
                      <a:lnTo>
                        <a:pt x="427" y="126"/>
                      </a:lnTo>
                      <a:lnTo>
                        <a:pt x="477" y="124"/>
                      </a:lnTo>
                      <a:lnTo>
                        <a:pt x="528" y="124"/>
                      </a:lnTo>
                      <a:lnTo>
                        <a:pt x="580" y="124"/>
                      </a:lnTo>
                      <a:lnTo>
                        <a:pt x="633" y="124"/>
                      </a:lnTo>
                      <a:lnTo>
                        <a:pt x="686" y="123"/>
                      </a:lnTo>
                      <a:lnTo>
                        <a:pt x="740" y="123"/>
                      </a:lnTo>
                      <a:lnTo>
                        <a:pt x="792" y="121"/>
                      </a:lnTo>
                      <a:lnTo>
                        <a:pt x="845" y="121"/>
                      </a:lnTo>
                      <a:lnTo>
                        <a:pt x="897" y="120"/>
                      </a:lnTo>
                      <a:lnTo>
                        <a:pt x="948" y="120"/>
                      </a:lnTo>
                      <a:lnTo>
                        <a:pt x="998" y="118"/>
                      </a:lnTo>
                      <a:lnTo>
                        <a:pt x="1046" y="118"/>
                      </a:lnTo>
                      <a:lnTo>
                        <a:pt x="1092" y="118"/>
                      </a:lnTo>
                      <a:lnTo>
                        <a:pt x="1137" y="117"/>
                      </a:lnTo>
                      <a:lnTo>
                        <a:pt x="1178" y="117"/>
                      </a:lnTo>
                      <a:lnTo>
                        <a:pt x="1217" y="115"/>
                      </a:lnTo>
                      <a:lnTo>
                        <a:pt x="1252" y="115"/>
                      </a:lnTo>
                      <a:lnTo>
                        <a:pt x="1284" y="114"/>
                      </a:lnTo>
                      <a:lnTo>
                        <a:pt x="1314" y="114"/>
                      </a:lnTo>
                      <a:lnTo>
                        <a:pt x="1338" y="114"/>
                      </a:lnTo>
                      <a:lnTo>
                        <a:pt x="1315" y="109"/>
                      </a:lnTo>
                      <a:lnTo>
                        <a:pt x="1289" y="105"/>
                      </a:lnTo>
                      <a:lnTo>
                        <a:pt x="1258" y="101"/>
                      </a:lnTo>
                      <a:lnTo>
                        <a:pt x="1225" y="96"/>
                      </a:lnTo>
                      <a:lnTo>
                        <a:pt x="1188" y="90"/>
                      </a:lnTo>
                      <a:lnTo>
                        <a:pt x="1149" y="86"/>
                      </a:lnTo>
                      <a:lnTo>
                        <a:pt x="1108" y="80"/>
                      </a:lnTo>
                      <a:lnTo>
                        <a:pt x="1064" y="76"/>
                      </a:lnTo>
                      <a:lnTo>
                        <a:pt x="1019" y="70"/>
                      </a:lnTo>
                      <a:lnTo>
                        <a:pt x="970" y="64"/>
                      </a:lnTo>
                      <a:lnTo>
                        <a:pt x="922" y="58"/>
                      </a:lnTo>
                      <a:lnTo>
                        <a:pt x="872" y="54"/>
                      </a:lnTo>
                      <a:lnTo>
                        <a:pt x="823" y="48"/>
                      </a:lnTo>
                      <a:lnTo>
                        <a:pt x="772" y="42"/>
                      </a:lnTo>
                      <a:lnTo>
                        <a:pt x="719" y="38"/>
                      </a:lnTo>
                      <a:lnTo>
                        <a:pt x="668" y="32"/>
                      </a:lnTo>
                      <a:lnTo>
                        <a:pt x="617" y="28"/>
                      </a:lnTo>
                      <a:lnTo>
                        <a:pt x="567" y="23"/>
                      </a:lnTo>
                      <a:lnTo>
                        <a:pt x="518" y="19"/>
                      </a:lnTo>
                      <a:lnTo>
                        <a:pt x="468" y="16"/>
                      </a:lnTo>
                      <a:lnTo>
                        <a:pt x="421" y="12"/>
                      </a:lnTo>
                      <a:lnTo>
                        <a:pt x="374" y="9"/>
                      </a:lnTo>
                      <a:lnTo>
                        <a:pt x="331" y="6"/>
                      </a:lnTo>
                      <a:lnTo>
                        <a:pt x="288" y="4"/>
                      </a:lnTo>
                      <a:lnTo>
                        <a:pt x="249" y="3"/>
                      </a:lnTo>
                      <a:lnTo>
                        <a:pt x="212" y="1"/>
                      </a:lnTo>
                      <a:lnTo>
                        <a:pt x="179" y="0"/>
                      </a:lnTo>
                      <a:lnTo>
                        <a:pt x="148" y="0"/>
                      </a:lnTo>
                      <a:lnTo>
                        <a:pt x="120" y="1"/>
                      </a:lnTo>
                      <a:lnTo>
                        <a:pt x="97" y="3"/>
                      </a:lnTo>
                      <a:lnTo>
                        <a:pt x="78" y="4"/>
                      </a:lnTo>
                      <a:lnTo>
                        <a:pt x="62" y="7"/>
                      </a:lnTo>
                      <a:close/>
                    </a:path>
                  </a:pathLst>
                </a:custGeom>
                <a:solidFill>
                  <a:srgbClr val="1C5B5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60" name="Freeform 23"/>
                <p:cNvSpPr>
                  <a:spLocks/>
                </p:cNvSpPr>
                <p:nvPr/>
              </p:nvSpPr>
              <p:spPr bwMode="auto">
                <a:xfrm>
                  <a:off x="866" y="3374"/>
                  <a:ext cx="553" cy="52"/>
                </a:xfrm>
                <a:custGeom>
                  <a:avLst/>
                  <a:gdLst>
                    <a:gd name="T0" fmla="*/ 60 w 1659"/>
                    <a:gd name="T1" fmla="*/ 3 h 156"/>
                    <a:gd name="T2" fmla="*/ 58 w 1659"/>
                    <a:gd name="T3" fmla="*/ 3 h 156"/>
                    <a:gd name="T4" fmla="*/ 56 w 1659"/>
                    <a:gd name="T5" fmla="*/ 3 h 156"/>
                    <a:gd name="T6" fmla="*/ 53 w 1659"/>
                    <a:gd name="T7" fmla="*/ 3 h 156"/>
                    <a:gd name="T8" fmla="*/ 50 w 1659"/>
                    <a:gd name="T9" fmla="*/ 2 h 156"/>
                    <a:gd name="T10" fmla="*/ 46 w 1659"/>
                    <a:gd name="T11" fmla="*/ 2 h 156"/>
                    <a:gd name="T12" fmla="*/ 42 w 1659"/>
                    <a:gd name="T13" fmla="*/ 2 h 156"/>
                    <a:gd name="T14" fmla="*/ 38 w 1659"/>
                    <a:gd name="T15" fmla="*/ 1 h 156"/>
                    <a:gd name="T16" fmla="*/ 33 w 1659"/>
                    <a:gd name="T17" fmla="*/ 1 h 156"/>
                    <a:gd name="T18" fmla="*/ 29 w 1659"/>
                    <a:gd name="T19" fmla="*/ 1 h 156"/>
                    <a:gd name="T20" fmla="*/ 25 w 1659"/>
                    <a:gd name="T21" fmla="*/ 0 h 156"/>
                    <a:gd name="T22" fmla="*/ 21 w 1659"/>
                    <a:gd name="T23" fmla="*/ 0 h 156"/>
                    <a:gd name="T24" fmla="*/ 17 w 1659"/>
                    <a:gd name="T25" fmla="*/ 0 h 156"/>
                    <a:gd name="T26" fmla="*/ 13 w 1659"/>
                    <a:gd name="T27" fmla="*/ 0 h 156"/>
                    <a:gd name="T28" fmla="*/ 10 w 1659"/>
                    <a:gd name="T29" fmla="*/ 0 h 156"/>
                    <a:gd name="T30" fmla="*/ 7 w 1659"/>
                    <a:gd name="T31" fmla="*/ 0 h 156"/>
                    <a:gd name="T32" fmla="*/ 5 w 1659"/>
                    <a:gd name="T33" fmla="*/ 0 h 156"/>
                    <a:gd name="T34" fmla="*/ 2 w 1659"/>
                    <a:gd name="T35" fmla="*/ 1 h 156"/>
                    <a:gd name="T36" fmla="*/ 0 w 1659"/>
                    <a:gd name="T37" fmla="*/ 2 h 156"/>
                    <a:gd name="T38" fmla="*/ 0 w 1659"/>
                    <a:gd name="T39" fmla="*/ 4 h 156"/>
                    <a:gd name="T40" fmla="*/ 1 w 1659"/>
                    <a:gd name="T41" fmla="*/ 5 h 156"/>
                    <a:gd name="T42" fmla="*/ 3 w 1659"/>
                    <a:gd name="T43" fmla="*/ 5 h 156"/>
                    <a:gd name="T44" fmla="*/ 5 w 1659"/>
                    <a:gd name="T45" fmla="*/ 6 h 156"/>
                    <a:gd name="T46" fmla="*/ 7 w 1659"/>
                    <a:gd name="T47" fmla="*/ 6 h 156"/>
                    <a:gd name="T48" fmla="*/ 7 w 1659"/>
                    <a:gd name="T49" fmla="*/ 5 h 156"/>
                    <a:gd name="T50" fmla="*/ 7 w 1659"/>
                    <a:gd name="T51" fmla="*/ 4 h 156"/>
                    <a:gd name="T52" fmla="*/ 7 w 1659"/>
                    <a:gd name="T53" fmla="*/ 3 h 156"/>
                    <a:gd name="T54" fmla="*/ 8 w 1659"/>
                    <a:gd name="T55" fmla="*/ 2 h 156"/>
                    <a:gd name="T56" fmla="*/ 10 w 1659"/>
                    <a:gd name="T57" fmla="*/ 2 h 156"/>
                    <a:gd name="T58" fmla="*/ 12 w 1659"/>
                    <a:gd name="T59" fmla="*/ 2 h 156"/>
                    <a:gd name="T60" fmla="*/ 14 w 1659"/>
                    <a:gd name="T61" fmla="*/ 2 h 156"/>
                    <a:gd name="T62" fmla="*/ 16 w 1659"/>
                    <a:gd name="T63" fmla="*/ 2 h 156"/>
                    <a:gd name="T64" fmla="*/ 19 w 1659"/>
                    <a:gd name="T65" fmla="*/ 2 h 156"/>
                    <a:gd name="T66" fmla="*/ 23 w 1659"/>
                    <a:gd name="T67" fmla="*/ 2 h 156"/>
                    <a:gd name="T68" fmla="*/ 26 w 1659"/>
                    <a:gd name="T69" fmla="*/ 2 h 156"/>
                    <a:gd name="T70" fmla="*/ 30 w 1659"/>
                    <a:gd name="T71" fmla="*/ 3 h 156"/>
                    <a:gd name="T72" fmla="*/ 34 w 1659"/>
                    <a:gd name="T73" fmla="*/ 3 h 156"/>
                    <a:gd name="T74" fmla="*/ 38 w 1659"/>
                    <a:gd name="T75" fmla="*/ 3 h 156"/>
                    <a:gd name="T76" fmla="*/ 41 w 1659"/>
                    <a:gd name="T77" fmla="*/ 4 h 156"/>
                    <a:gd name="T78" fmla="*/ 45 w 1659"/>
                    <a:gd name="T79" fmla="*/ 4 h 156"/>
                    <a:gd name="T80" fmla="*/ 48 w 1659"/>
                    <a:gd name="T81" fmla="*/ 4 h 156"/>
                    <a:gd name="T82" fmla="*/ 51 w 1659"/>
                    <a:gd name="T83" fmla="*/ 5 h 156"/>
                    <a:gd name="T84" fmla="*/ 54 w 1659"/>
                    <a:gd name="T85" fmla="*/ 5 h 156"/>
                    <a:gd name="T86" fmla="*/ 56 w 1659"/>
                    <a:gd name="T87" fmla="*/ 6 h 156"/>
                    <a:gd name="T88" fmla="*/ 57 w 1659"/>
                    <a:gd name="T89" fmla="*/ 6 h 156"/>
                    <a:gd name="T90" fmla="*/ 59 w 1659"/>
                    <a:gd name="T91" fmla="*/ 6 h 156"/>
                    <a:gd name="T92" fmla="*/ 60 w 1659"/>
                    <a:gd name="T93" fmla="*/ 6 h 156"/>
                    <a:gd name="T94" fmla="*/ 61 w 1659"/>
                    <a:gd name="T95" fmla="*/ 6 h 156"/>
                    <a:gd name="T96" fmla="*/ 61 w 1659"/>
                    <a:gd name="T97" fmla="*/ 5 h 156"/>
                    <a:gd name="T98" fmla="*/ 61 w 1659"/>
                    <a:gd name="T99" fmla="*/ 4 h 15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w 1659"/>
                    <a:gd name="T151" fmla="*/ 0 h 156"/>
                    <a:gd name="T152" fmla="*/ 1659 w 1659"/>
                    <a:gd name="T153" fmla="*/ 156 h 156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T150" t="T151" r="T152" b="T153"/>
                  <a:pathLst>
                    <a:path w="1659" h="156">
                      <a:moveTo>
                        <a:pt x="1643" y="93"/>
                      </a:moveTo>
                      <a:lnTo>
                        <a:pt x="1626" y="91"/>
                      </a:lnTo>
                      <a:lnTo>
                        <a:pt x="1602" y="89"/>
                      </a:lnTo>
                      <a:lnTo>
                        <a:pt x="1575" y="86"/>
                      </a:lnTo>
                      <a:lnTo>
                        <a:pt x="1544" y="82"/>
                      </a:lnTo>
                      <a:lnTo>
                        <a:pt x="1509" y="79"/>
                      </a:lnTo>
                      <a:lnTo>
                        <a:pt x="1471" y="74"/>
                      </a:lnTo>
                      <a:lnTo>
                        <a:pt x="1430" y="70"/>
                      </a:lnTo>
                      <a:lnTo>
                        <a:pt x="1385" y="66"/>
                      </a:lnTo>
                      <a:lnTo>
                        <a:pt x="1338" y="61"/>
                      </a:lnTo>
                      <a:lnTo>
                        <a:pt x="1288" y="57"/>
                      </a:lnTo>
                      <a:lnTo>
                        <a:pt x="1237" y="53"/>
                      </a:lnTo>
                      <a:lnTo>
                        <a:pt x="1185" y="48"/>
                      </a:lnTo>
                      <a:lnTo>
                        <a:pt x="1131" y="42"/>
                      </a:lnTo>
                      <a:lnTo>
                        <a:pt x="1074" y="38"/>
                      </a:lnTo>
                      <a:lnTo>
                        <a:pt x="1017" y="34"/>
                      </a:lnTo>
                      <a:lnTo>
                        <a:pt x="960" y="29"/>
                      </a:lnTo>
                      <a:lnTo>
                        <a:pt x="901" y="25"/>
                      </a:lnTo>
                      <a:lnTo>
                        <a:pt x="843" y="22"/>
                      </a:lnTo>
                      <a:lnTo>
                        <a:pt x="786" y="17"/>
                      </a:lnTo>
                      <a:lnTo>
                        <a:pt x="728" y="15"/>
                      </a:lnTo>
                      <a:lnTo>
                        <a:pt x="671" y="10"/>
                      </a:lnTo>
                      <a:lnTo>
                        <a:pt x="615" y="7"/>
                      </a:lnTo>
                      <a:lnTo>
                        <a:pt x="561" y="6"/>
                      </a:lnTo>
                      <a:lnTo>
                        <a:pt x="507" y="3"/>
                      </a:lnTo>
                      <a:lnTo>
                        <a:pt x="456" y="1"/>
                      </a:lnTo>
                      <a:lnTo>
                        <a:pt x="406" y="1"/>
                      </a:lnTo>
                      <a:lnTo>
                        <a:pt x="359" y="0"/>
                      </a:lnTo>
                      <a:lnTo>
                        <a:pt x="316" y="0"/>
                      </a:lnTo>
                      <a:lnTo>
                        <a:pt x="273" y="1"/>
                      </a:lnTo>
                      <a:lnTo>
                        <a:pt x="235" y="3"/>
                      </a:lnTo>
                      <a:lnTo>
                        <a:pt x="200" y="4"/>
                      </a:lnTo>
                      <a:lnTo>
                        <a:pt x="170" y="7"/>
                      </a:lnTo>
                      <a:lnTo>
                        <a:pt x="124" y="13"/>
                      </a:lnTo>
                      <a:lnTo>
                        <a:pt x="85" y="22"/>
                      </a:lnTo>
                      <a:lnTo>
                        <a:pt x="53" y="34"/>
                      </a:lnTo>
                      <a:lnTo>
                        <a:pt x="28" y="47"/>
                      </a:lnTo>
                      <a:lnTo>
                        <a:pt x="9" y="63"/>
                      </a:lnTo>
                      <a:lnTo>
                        <a:pt x="0" y="80"/>
                      </a:lnTo>
                      <a:lnTo>
                        <a:pt x="0" y="102"/>
                      </a:lnTo>
                      <a:lnTo>
                        <a:pt x="9" y="127"/>
                      </a:lnTo>
                      <a:lnTo>
                        <a:pt x="35" y="136"/>
                      </a:lnTo>
                      <a:lnTo>
                        <a:pt x="61" y="143"/>
                      </a:lnTo>
                      <a:lnTo>
                        <a:pt x="89" y="148"/>
                      </a:lnTo>
                      <a:lnTo>
                        <a:pt x="117" y="152"/>
                      </a:lnTo>
                      <a:lnTo>
                        <a:pt x="145" y="153"/>
                      </a:lnTo>
                      <a:lnTo>
                        <a:pt x="170" y="155"/>
                      </a:lnTo>
                      <a:lnTo>
                        <a:pt x="193" y="156"/>
                      </a:lnTo>
                      <a:lnTo>
                        <a:pt x="212" y="156"/>
                      </a:lnTo>
                      <a:lnTo>
                        <a:pt x="202" y="139"/>
                      </a:lnTo>
                      <a:lnTo>
                        <a:pt x="194" y="123"/>
                      </a:lnTo>
                      <a:lnTo>
                        <a:pt x="191" y="107"/>
                      </a:lnTo>
                      <a:lnTo>
                        <a:pt x="193" y="92"/>
                      </a:lnTo>
                      <a:lnTo>
                        <a:pt x="199" y="79"/>
                      </a:lnTo>
                      <a:lnTo>
                        <a:pt x="210" y="66"/>
                      </a:lnTo>
                      <a:lnTo>
                        <a:pt x="228" y="55"/>
                      </a:lnTo>
                      <a:lnTo>
                        <a:pt x="253" y="48"/>
                      </a:lnTo>
                      <a:lnTo>
                        <a:pt x="269" y="45"/>
                      </a:lnTo>
                      <a:lnTo>
                        <a:pt x="288" y="44"/>
                      </a:lnTo>
                      <a:lnTo>
                        <a:pt x="311" y="42"/>
                      </a:lnTo>
                      <a:lnTo>
                        <a:pt x="339" y="41"/>
                      </a:lnTo>
                      <a:lnTo>
                        <a:pt x="370" y="41"/>
                      </a:lnTo>
                      <a:lnTo>
                        <a:pt x="403" y="42"/>
                      </a:lnTo>
                      <a:lnTo>
                        <a:pt x="440" y="44"/>
                      </a:lnTo>
                      <a:lnTo>
                        <a:pt x="479" y="45"/>
                      </a:lnTo>
                      <a:lnTo>
                        <a:pt x="522" y="47"/>
                      </a:lnTo>
                      <a:lnTo>
                        <a:pt x="565" y="50"/>
                      </a:lnTo>
                      <a:lnTo>
                        <a:pt x="612" y="53"/>
                      </a:lnTo>
                      <a:lnTo>
                        <a:pt x="659" y="57"/>
                      </a:lnTo>
                      <a:lnTo>
                        <a:pt x="709" y="60"/>
                      </a:lnTo>
                      <a:lnTo>
                        <a:pt x="758" y="64"/>
                      </a:lnTo>
                      <a:lnTo>
                        <a:pt x="808" y="69"/>
                      </a:lnTo>
                      <a:lnTo>
                        <a:pt x="859" y="73"/>
                      </a:lnTo>
                      <a:lnTo>
                        <a:pt x="910" y="79"/>
                      </a:lnTo>
                      <a:lnTo>
                        <a:pt x="963" y="83"/>
                      </a:lnTo>
                      <a:lnTo>
                        <a:pt x="1014" y="89"/>
                      </a:lnTo>
                      <a:lnTo>
                        <a:pt x="1063" y="95"/>
                      </a:lnTo>
                      <a:lnTo>
                        <a:pt x="1113" y="99"/>
                      </a:lnTo>
                      <a:lnTo>
                        <a:pt x="1161" y="105"/>
                      </a:lnTo>
                      <a:lnTo>
                        <a:pt x="1210" y="111"/>
                      </a:lnTo>
                      <a:lnTo>
                        <a:pt x="1255" y="117"/>
                      </a:lnTo>
                      <a:lnTo>
                        <a:pt x="1299" y="121"/>
                      </a:lnTo>
                      <a:lnTo>
                        <a:pt x="1340" y="127"/>
                      </a:lnTo>
                      <a:lnTo>
                        <a:pt x="1379" y="131"/>
                      </a:lnTo>
                      <a:lnTo>
                        <a:pt x="1416" y="137"/>
                      </a:lnTo>
                      <a:lnTo>
                        <a:pt x="1449" y="142"/>
                      </a:lnTo>
                      <a:lnTo>
                        <a:pt x="1480" y="146"/>
                      </a:lnTo>
                      <a:lnTo>
                        <a:pt x="1506" y="150"/>
                      </a:lnTo>
                      <a:lnTo>
                        <a:pt x="1529" y="155"/>
                      </a:lnTo>
                      <a:lnTo>
                        <a:pt x="1550" y="155"/>
                      </a:lnTo>
                      <a:lnTo>
                        <a:pt x="1570" y="155"/>
                      </a:lnTo>
                      <a:lnTo>
                        <a:pt x="1591" y="155"/>
                      </a:lnTo>
                      <a:lnTo>
                        <a:pt x="1610" y="155"/>
                      </a:lnTo>
                      <a:lnTo>
                        <a:pt x="1627" y="156"/>
                      </a:lnTo>
                      <a:lnTo>
                        <a:pt x="1642" y="156"/>
                      </a:lnTo>
                      <a:lnTo>
                        <a:pt x="1654" y="156"/>
                      </a:lnTo>
                      <a:lnTo>
                        <a:pt x="1659" y="156"/>
                      </a:lnTo>
                      <a:lnTo>
                        <a:pt x="1658" y="145"/>
                      </a:lnTo>
                      <a:lnTo>
                        <a:pt x="1655" y="130"/>
                      </a:lnTo>
                      <a:lnTo>
                        <a:pt x="1651" y="112"/>
                      </a:lnTo>
                      <a:lnTo>
                        <a:pt x="1643" y="93"/>
                      </a:lnTo>
                      <a:close/>
                    </a:path>
                  </a:pathLst>
                </a:custGeom>
                <a:solidFill>
                  <a:srgbClr val="56969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61" name="Freeform 24"/>
                <p:cNvSpPr>
                  <a:spLocks/>
                </p:cNvSpPr>
                <p:nvPr/>
              </p:nvSpPr>
              <p:spPr bwMode="auto">
                <a:xfrm>
                  <a:off x="841" y="3351"/>
                  <a:ext cx="572" cy="66"/>
                </a:xfrm>
                <a:custGeom>
                  <a:avLst/>
                  <a:gdLst>
                    <a:gd name="T0" fmla="*/ 10 w 1715"/>
                    <a:gd name="T1" fmla="*/ 3 h 197"/>
                    <a:gd name="T2" fmla="*/ 13 w 1715"/>
                    <a:gd name="T3" fmla="*/ 3 h 197"/>
                    <a:gd name="T4" fmla="*/ 16 w 1715"/>
                    <a:gd name="T5" fmla="*/ 3 h 197"/>
                    <a:gd name="T6" fmla="*/ 20 w 1715"/>
                    <a:gd name="T7" fmla="*/ 3 h 197"/>
                    <a:gd name="T8" fmla="*/ 24 w 1715"/>
                    <a:gd name="T9" fmla="*/ 3 h 197"/>
                    <a:gd name="T10" fmla="*/ 28 w 1715"/>
                    <a:gd name="T11" fmla="*/ 3 h 197"/>
                    <a:gd name="T12" fmla="*/ 32 w 1715"/>
                    <a:gd name="T13" fmla="*/ 3 h 197"/>
                    <a:gd name="T14" fmla="*/ 36 w 1715"/>
                    <a:gd name="T15" fmla="*/ 3 h 197"/>
                    <a:gd name="T16" fmla="*/ 41 w 1715"/>
                    <a:gd name="T17" fmla="*/ 4 h 197"/>
                    <a:gd name="T18" fmla="*/ 45 w 1715"/>
                    <a:gd name="T19" fmla="*/ 4 h 197"/>
                    <a:gd name="T20" fmla="*/ 49 w 1715"/>
                    <a:gd name="T21" fmla="*/ 4 h 197"/>
                    <a:gd name="T22" fmla="*/ 53 w 1715"/>
                    <a:gd name="T23" fmla="*/ 5 h 197"/>
                    <a:gd name="T24" fmla="*/ 56 w 1715"/>
                    <a:gd name="T25" fmla="*/ 5 h 197"/>
                    <a:gd name="T26" fmla="*/ 59 w 1715"/>
                    <a:gd name="T27" fmla="*/ 5 h 197"/>
                    <a:gd name="T28" fmla="*/ 61 w 1715"/>
                    <a:gd name="T29" fmla="*/ 6 h 197"/>
                    <a:gd name="T30" fmla="*/ 63 w 1715"/>
                    <a:gd name="T31" fmla="*/ 6 h 197"/>
                    <a:gd name="T32" fmla="*/ 63 w 1715"/>
                    <a:gd name="T33" fmla="*/ 6 h 197"/>
                    <a:gd name="T34" fmla="*/ 63 w 1715"/>
                    <a:gd name="T35" fmla="*/ 5 h 197"/>
                    <a:gd name="T36" fmla="*/ 14 w 1715"/>
                    <a:gd name="T37" fmla="*/ 0 h 197"/>
                    <a:gd name="T38" fmla="*/ 11 w 1715"/>
                    <a:gd name="T39" fmla="*/ 0 h 197"/>
                    <a:gd name="T40" fmla="*/ 9 w 1715"/>
                    <a:gd name="T41" fmla="*/ 0 h 197"/>
                    <a:gd name="T42" fmla="*/ 6 w 1715"/>
                    <a:gd name="T43" fmla="*/ 0 h 197"/>
                    <a:gd name="T44" fmla="*/ 5 w 1715"/>
                    <a:gd name="T45" fmla="*/ 0 h 197"/>
                    <a:gd name="T46" fmla="*/ 3 w 1715"/>
                    <a:gd name="T47" fmla="*/ 1 h 197"/>
                    <a:gd name="T48" fmla="*/ 2 w 1715"/>
                    <a:gd name="T49" fmla="*/ 1 h 197"/>
                    <a:gd name="T50" fmla="*/ 1 w 1715"/>
                    <a:gd name="T51" fmla="*/ 2 h 197"/>
                    <a:gd name="T52" fmla="*/ 0 w 1715"/>
                    <a:gd name="T53" fmla="*/ 2 h 197"/>
                    <a:gd name="T54" fmla="*/ 0 w 1715"/>
                    <a:gd name="T55" fmla="*/ 3 h 197"/>
                    <a:gd name="T56" fmla="*/ 0 w 1715"/>
                    <a:gd name="T57" fmla="*/ 3 h 197"/>
                    <a:gd name="T58" fmla="*/ 0 w 1715"/>
                    <a:gd name="T59" fmla="*/ 5 h 197"/>
                    <a:gd name="T60" fmla="*/ 1 w 1715"/>
                    <a:gd name="T61" fmla="*/ 6 h 197"/>
                    <a:gd name="T62" fmla="*/ 2 w 1715"/>
                    <a:gd name="T63" fmla="*/ 7 h 197"/>
                    <a:gd name="T64" fmla="*/ 3 w 1715"/>
                    <a:gd name="T65" fmla="*/ 7 h 197"/>
                    <a:gd name="T66" fmla="*/ 3 w 1715"/>
                    <a:gd name="T67" fmla="*/ 6 h 197"/>
                    <a:gd name="T68" fmla="*/ 4 w 1715"/>
                    <a:gd name="T69" fmla="*/ 4 h 197"/>
                    <a:gd name="T70" fmla="*/ 6 w 1715"/>
                    <a:gd name="T71" fmla="*/ 3 h 197"/>
                    <a:gd name="T72" fmla="*/ 9 w 1715"/>
                    <a:gd name="T73" fmla="*/ 3 h 197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1715"/>
                    <a:gd name="T112" fmla="*/ 0 h 197"/>
                    <a:gd name="T113" fmla="*/ 1715 w 1715"/>
                    <a:gd name="T114" fmla="*/ 197 h 197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1715" h="197">
                      <a:moveTo>
                        <a:pt x="243" y="77"/>
                      </a:moveTo>
                      <a:lnTo>
                        <a:pt x="275" y="74"/>
                      </a:lnTo>
                      <a:lnTo>
                        <a:pt x="310" y="71"/>
                      </a:lnTo>
                      <a:lnTo>
                        <a:pt x="348" y="70"/>
                      </a:lnTo>
                      <a:lnTo>
                        <a:pt x="390" y="70"/>
                      </a:lnTo>
                      <a:lnTo>
                        <a:pt x="435" y="68"/>
                      </a:lnTo>
                      <a:lnTo>
                        <a:pt x="482" y="70"/>
                      </a:lnTo>
                      <a:lnTo>
                        <a:pt x="533" y="70"/>
                      </a:lnTo>
                      <a:lnTo>
                        <a:pt x="584" y="71"/>
                      </a:lnTo>
                      <a:lnTo>
                        <a:pt x="638" y="73"/>
                      </a:lnTo>
                      <a:lnTo>
                        <a:pt x="694" y="76"/>
                      </a:lnTo>
                      <a:lnTo>
                        <a:pt x="751" y="79"/>
                      </a:lnTo>
                      <a:lnTo>
                        <a:pt x="808" y="82"/>
                      </a:lnTo>
                      <a:lnTo>
                        <a:pt x="866" y="85"/>
                      </a:lnTo>
                      <a:lnTo>
                        <a:pt x="925" y="89"/>
                      </a:lnTo>
                      <a:lnTo>
                        <a:pt x="983" y="92"/>
                      </a:lnTo>
                      <a:lnTo>
                        <a:pt x="1042" y="96"/>
                      </a:lnTo>
                      <a:lnTo>
                        <a:pt x="1099" y="101"/>
                      </a:lnTo>
                      <a:lnTo>
                        <a:pt x="1155" y="105"/>
                      </a:lnTo>
                      <a:lnTo>
                        <a:pt x="1212" y="109"/>
                      </a:lnTo>
                      <a:lnTo>
                        <a:pt x="1266" y="114"/>
                      </a:lnTo>
                      <a:lnTo>
                        <a:pt x="1321" y="120"/>
                      </a:lnTo>
                      <a:lnTo>
                        <a:pt x="1372" y="124"/>
                      </a:lnTo>
                      <a:lnTo>
                        <a:pt x="1420" y="128"/>
                      </a:lnTo>
                      <a:lnTo>
                        <a:pt x="1467" y="133"/>
                      </a:lnTo>
                      <a:lnTo>
                        <a:pt x="1510" y="137"/>
                      </a:lnTo>
                      <a:lnTo>
                        <a:pt x="1551" y="142"/>
                      </a:lnTo>
                      <a:lnTo>
                        <a:pt x="1588" y="144"/>
                      </a:lnTo>
                      <a:lnTo>
                        <a:pt x="1621" y="149"/>
                      </a:lnTo>
                      <a:lnTo>
                        <a:pt x="1652" y="152"/>
                      </a:lnTo>
                      <a:lnTo>
                        <a:pt x="1677" y="155"/>
                      </a:lnTo>
                      <a:lnTo>
                        <a:pt x="1699" y="158"/>
                      </a:lnTo>
                      <a:lnTo>
                        <a:pt x="1715" y="161"/>
                      </a:lnTo>
                      <a:lnTo>
                        <a:pt x="1712" y="152"/>
                      </a:lnTo>
                      <a:lnTo>
                        <a:pt x="1708" y="143"/>
                      </a:lnTo>
                      <a:lnTo>
                        <a:pt x="1703" y="134"/>
                      </a:lnTo>
                      <a:lnTo>
                        <a:pt x="1699" y="125"/>
                      </a:lnTo>
                      <a:lnTo>
                        <a:pt x="368" y="9"/>
                      </a:lnTo>
                      <a:lnTo>
                        <a:pt x="330" y="4"/>
                      </a:lnTo>
                      <a:lnTo>
                        <a:pt x="295" y="1"/>
                      </a:lnTo>
                      <a:lnTo>
                        <a:pt x="262" y="0"/>
                      </a:lnTo>
                      <a:lnTo>
                        <a:pt x="231" y="0"/>
                      </a:lnTo>
                      <a:lnTo>
                        <a:pt x="202" y="1"/>
                      </a:lnTo>
                      <a:lnTo>
                        <a:pt x="175" y="3"/>
                      </a:lnTo>
                      <a:lnTo>
                        <a:pt x="150" y="6"/>
                      </a:lnTo>
                      <a:lnTo>
                        <a:pt x="127" y="10"/>
                      </a:lnTo>
                      <a:lnTo>
                        <a:pt x="107" y="14"/>
                      </a:lnTo>
                      <a:lnTo>
                        <a:pt x="88" y="19"/>
                      </a:lnTo>
                      <a:lnTo>
                        <a:pt x="70" y="25"/>
                      </a:lnTo>
                      <a:lnTo>
                        <a:pt x="54" y="31"/>
                      </a:lnTo>
                      <a:lnTo>
                        <a:pt x="39" y="36"/>
                      </a:lnTo>
                      <a:lnTo>
                        <a:pt x="26" y="42"/>
                      </a:lnTo>
                      <a:lnTo>
                        <a:pt x="15" y="50"/>
                      </a:lnTo>
                      <a:lnTo>
                        <a:pt x="4" y="55"/>
                      </a:lnTo>
                      <a:lnTo>
                        <a:pt x="3" y="63"/>
                      </a:lnTo>
                      <a:lnTo>
                        <a:pt x="3" y="70"/>
                      </a:lnTo>
                      <a:lnTo>
                        <a:pt x="1" y="77"/>
                      </a:lnTo>
                      <a:lnTo>
                        <a:pt x="0" y="86"/>
                      </a:lnTo>
                      <a:lnTo>
                        <a:pt x="1" y="106"/>
                      </a:lnTo>
                      <a:lnTo>
                        <a:pt x="6" y="125"/>
                      </a:lnTo>
                      <a:lnTo>
                        <a:pt x="13" y="142"/>
                      </a:lnTo>
                      <a:lnTo>
                        <a:pt x="23" y="156"/>
                      </a:lnTo>
                      <a:lnTo>
                        <a:pt x="35" y="169"/>
                      </a:lnTo>
                      <a:lnTo>
                        <a:pt x="50" y="180"/>
                      </a:lnTo>
                      <a:lnTo>
                        <a:pt x="64" y="190"/>
                      </a:lnTo>
                      <a:lnTo>
                        <a:pt x="82" y="197"/>
                      </a:lnTo>
                      <a:lnTo>
                        <a:pt x="72" y="172"/>
                      </a:lnTo>
                      <a:lnTo>
                        <a:pt x="73" y="150"/>
                      </a:lnTo>
                      <a:lnTo>
                        <a:pt x="82" y="131"/>
                      </a:lnTo>
                      <a:lnTo>
                        <a:pt x="99" y="115"/>
                      </a:lnTo>
                      <a:lnTo>
                        <a:pt x="126" y="102"/>
                      </a:lnTo>
                      <a:lnTo>
                        <a:pt x="158" y="92"/>
                      </a:lnTo>
                      <a:lnTo>
                        <a:pt x="197" y="83"/>
                      </a:lnTo>
                      <a:lnTo>
                        <a:pt x="243" y="77"/>
                      </a:lnTo>
                      <a:close/>
                    </a:path>
                  </a:pathLst>
                </a:custGeom>
                <a:solidFill>
                  <a:srgbClr val="89C9C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62" name="Freeform 25"/>
                <p:cNvSpPr>
                  <a:spLocks/>
                </p:cNvSpPr>
                <p:nvPr/>
              </p:nvSpPr>
              <p:spPr bwMode="auto">
                <a:xfrm>
                  <a:off x="843" y="3338"/>
                  <a:ext cx="565" cy="55"/>
                </a:xfrm>
                <a:custGeom>
                  <a:avLst/>
                  <a:gdLst>
                    <a:gd name="T0" fmla="*/ 13 w 1695"/>
                    <a:gd name="T1" fmla="*/ 2 h 163"/>
                    <a:gd name="T2" fmla="*/ 63 w 1695"/>
                    <a:gd name="T3" fmla="*/ 6 h 163"/>
                    <a:gd name="T4" fmla="*/ 63 w 1695"/>
                    <a:gd name="T5" fmla="*/ 6 h 163"/>
                    <a:gd name="T6" fmla="*/ 62 w 1695"/>
                    <a:gd name="T7" fmla="*/ 6 h 163"/>
                    <a:gd name="T8" fmla="*/ 62 w 1695"/>
                    <a:gd name="T9" fmla="*/ 5 h 163"/>
                    <a:gd name="T10" fmla="*/ 62 w 1695"/>
                    <a:gd name="T11" fmla="*/ 5 h 163"/>
                    <a:gd name="T12" fmla="*/ 61 w 1695"/>
                    <a:gd name="T13" fmla="*/ 5 h 163"/>
                    <a:gd name="T14" fmla="*/ 60 w 1695"/>
                    <a:gd name="T15" fmla="*/ 5 h 163"/>
                    <a:gd name="T16" fmla="*/ 59 w 1695"/>
                    <a:gd name="T17" fmla="*/ 5 h 163"/>
                    <a:gd name="T18" fmla="*/ 58 w 1695"/>
                    <a:gd name="T19" fmla="*/ 4 h 163"/>
                    <a:gd name="T20" fmla="*/ 57 w 1695"/>
                    <a:gd name="T21" fmla="*/ 4 h 163"/>
                    <a:gd name="T22" fmla="*/ 55 w 1695"/>
                    <a:gd name="T23" fmla="*/ 4 h 163"/>
                    <a:gd name="T24" fmla="*/ 53 w 1695"/>
                    <a:gd name="T25" fmla="*/ 4 h 163"/>
                    <a:gd name="T26" fmla="*/ 52 w 1695"/>
                    <a:gd name="T27" fmla="*/ 4 h 163"/>
                    <a:gd name="T28" fmla="*/ 50 w 1695"/>
                    <a:gd name="T29" fmla="*/ 4 h 163"/>
                    <a:gd name="T30" fmla="*/ 48 w 1695"/>
                    <a:gd name="T31" fmla="*/ 3 h 163"/>
                    <a:gd name="T32" fmla="*/ 46 w 1695"/>
                    <a:gd name="T33" fmla="*/ 3 h 163"/>
                    <a:gd name="T34" fmla="*/ 43 w 1695"/>
                    <a:gd name="T35" fmla="*/ 3 h 163"/>
                    <a:gd name="T36" fmla="*/ 41 w 1695"/>
                    <a:gd name="T37" fmla="*/ 3 h 163"/>
                    <a:gd name="T38" fmla="*/ 39 w 1695"/>
                    <a:gd name="T39" fmla="*/ 2 h 163"/>
                    <a:gd name="T40" fmla="*/ 37 w 1695"/>
                    <a:gd name="T41" fmla="*/ 2 h 163"/>
                    <a:gd name="T42" fmla="*/ 35 w 1695"/>
                    <a:gd name="T43" fmla="*/ 2 h 163"/>
                    <a:gd name="T44" fmla="*/ 32 w 1695"/>
                    <a:gd name="T45" fmla="*/ 2 h 163"/>
                    <a:gd name="T46" fmla="*/ 30 w 1695"/>
                    <a:gd name="T47" fmla="*/ 2 h 163"/>
                    <a:gd name="T48" fmla="*/ 28 w 1695"/>
                    <a:gd name="T49" fmla="*/ 1 h 163"/>
                    <a:gd name="T50" fmla="*/ 26 w 1695"/>
                    <a:gd name="T51" fmla="*/ 1 h 163"/>
                    <a:gd name="T52" fmla="*/ 24 w 1695"/>
                    <a:gd name="T53" fmla="*/ 1 h 163"/>
                    <a:gd name="T54" fmla="*/ 22 w 1695"/>
                    <a:gd name="T55" fmla="*/ 1 h 163"/>
                    <a:gd name="T56" fmla="*/ 20 w 1695"/>
                    <a:gd name="T57" fmla="*/ 1 h 163"/>
                    <a:gd name="T58" fmla="*/ 18 w 1695"/>
                    <a:gd name="T59" fmla="*/ 1 h 163"/>
                    <a:gd name="T60" fmla="*/ 16 w 1695"/>
                    <a:gd name="T61" fmla="*/ 0 h 163"/>
                    <a:gd name="T62" fmla="*/ 15 w 1695"/>
                    <a:gd name="T63" fmla="*/ 0 h 163"/>
                    <a:gd name="T64" fmla="*/ 13 w 1695"/>
                    <a:gd name="T65" fmla="*/ 0 h 163"/>
                    <a:gd name="T66" fmla="*/ 12 w 1695"/>
                    <a:gd name="T67" fmla="*/ 0 h 163"/>
                    <a:gd name="T68" fmla="*/ 11 w 1695"/>
                    <a:gd name="T69" fmla="*/ 0 h 163"/>
                    <a:gd name="T70" fmla="*/ 10 w 1695"/>
                    <a:gd name="T71" fmla="*/ 0 h 163"/>
                    <a:gd name="T72" fmla="*/ 9 w 1695"/>
                    <a:gd name="T73" fmla="*/ 0 h 163"/>
                    <a:gd name="T74" fmla="*/ 9 w 1695"/>
                    <a:gd name="T75" fmla="*/ 0 h 163"/>
                    <a:gd name="T76" fmla="*/ 7 w 1695"/>
                    <a:gd name="T77" fmla="*/ 0 h 163"/>
                    <a:gd name="T78" fmla="*/ 5 w 1695"/>
                    <a:gd name="T79" fmla="*/ 0 h 163"/>
                    <a:gd name="T80" fmla="*/ 4 w 1695"/>
                    <a:gd name="T81" fmla="*/ 0 h 163"/>
                    <a:gd name="T82" fmla="*/ 3 w 1695"/>
                    <a:gd name="T83" fmla="*/ 1 h 163"/>
                    <a:gd name="T84" fmla="*/ 2 w 1695"/>
                    <a:gd name="T85" fmla="*/ 1 h 163"/>
                    <a:gd name="T86" fmla="*/ 1 w 1695"/>
                    <a:gd name="T87" fmla="*/ 2 h 163"/>
                    <a:gd name="T88" fmla="*/ 0 w 1695"/>
                    <a:gd name="T89" fmla="*/ 3 h 163"/>
                    <a:gd name="T90" fmla="*/ 0 w 1695"/>
                    <a:gd name="T91" fmla="*/ 3 h 163"/>
                    <a:gd name="T92" fmla="*/ 0 w 1695"/>
                    <a:gd name="T93" fmla="*/ 3 h 163"/>
                    <a:gd name="T94" fmla="*/ 1 w 1695"/>
                    <a:gd name="T95" fmla="*/ 3 h 163"/>
                    <a:gd name="T96" fmla="*/ 1 w 1695"/>
                    <a:gd name="T97" fmla="*/ 3 h 163"/>
                    <a:gd name="T98" fmla="*/ 2 w 1695"/>
                    <a:gd name="T99" fmla="*/ 3 h 163"/>
                    <a:gd name="T100" fmla="*/ 2 w 1695"/>
                    <a:gd name="T101" fmla="*/ 2 h 163"/>
                    <a:gd name="T102" fmla="*/ 3 w 1695"/>
                    <a:gd name="T103" fmla="*/ 2 h 163"/>
                    <a:gd name="T104" fmla="*/ 4 w 1695"/>
                    <a:gd name="T105" fmla="*/ 2 h 163"/>
                    <a:gd name="T106" fmla="*/ 5 w 1695"/>
                    <a:gd name="T107" fmla="*/ 2 h 163"/>
                    <a:gd name="T108" fmla="*/ 5 w 1695"/>
                    <a:gd name="T109" fmla="*/ 2 h 163"/>
                    <a:gd name="T110" fmla="*/ 6 w 1695"/>
                    <a:gd name="T111" fmla="*/ 2 h 163"/>
                    <a:gd name="T112" fmla="*/ 7 w 1695"/>
                    <a:gd name="T113" fmla="*/ 1 h 163"/>
                    <a:gd name="T114" fmla="*/ 8 w 1695"/>
                    <a:gd name="T115" fmla="*/ 1 h 163"/>
                    <a:gd name="T116" fmla="*/ 10 w 1695"/>
                    <a:gd name="T117" fmla="*/ 1 h 163"/>
                    <a:gd name="T118" fmla="*/ 11 w 1695"/>
                    <a:gd name="T119" fmla="*/ 1 h 163"/>
                    <a:gd name="T120" fmla="*/ 12 w 1695"/>
                    <a:gd name="T121" fmla="*/ 2 h 163"/>
                    <a:gd name="T122" fmla="*/ 13 w 1695"/>
                    <a:gd name="T123" fmla="*/ 2 h 163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w 1695"/>
                    <a:gd name="T187" fmla="*/ 0 h 163"/>
                    <a:gd name="T188" fmla="*/ 1695 w 1695"/>
                    <a:gd name="T189" fmla="*/ 163 h 163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T186" t="T187" r="T188" b="T189"/>
                  <a:pathLst>
                    <a:path w="1695" h="163">
                      <a:moveTo>
                        <a:pt x="364" y="47"/>
                      </a:moveTo>
                      <a:lnTo>
                        <a:pt x="1695" y="163"/>
                      </a:lnTo>
                      <a:lnTo>
                        <a:pt x="1690" y="155"/>
                      </a:lnTo>
                      <a:lnTo>
                        <a:pt x="1685" y="147"/>
                      </a:lnTo>
                      <a:lnTo>
                        <a:pt x="1677" y="139"/>
                      </a:lnTo>
                      <a:lnTo>
                        <a:pt x="1671" y="131"/>
                      </a:lnTo>
                      <a:lnTo>
                        <a:pt x="1652" y="128"/>
                      </a:lnTo>
                      <a:lnTo>
                        <a:pt x="1629" y="125"/>
                      </a:lnTo>
                      <a:lnTo>
                        <a:pt x="1600" y="123"/>
                      </a:lnTo>
                      <a:lnTo>
                        <a:pt x="1565" y="118"/>
                      </a:lnTo>
                      <a:lnTo>
                        <a:pt x="1527" y="114"/>
                      </a:lnTo>
                      <a:lnTo>
                        <a:pt x="1486" y="109"/>
                      </a:lnTo>
                      <a:lnTo>
                        <a:pt x="1441" y="105"/>
                      </a:lnTo>
                      <a:lnTo>
                        <a:pt x="1391" y="99"/>
                      </a:lnTo>
                      <a:lnTo>
                        <a:pt x="1340" y="95"/>
                      </a:lnTo>
                      <a:lnTo>
                        <a:pt x="1286" y="89"/>
                      </a:lnTo>
                      <a:lnTo>
                        <a:pt x="1230" y="83"/>
                      </a:lnTo>
                      <a:lnTo>
                        <a:pt x="1172" y="77"/>
                      </a:lnTo>
                      <a:lnTo>
                        <a:pt x="1113" y="71"/>
                      </a:lnTo>
                      <a:lnTo>
                        <a:pt x="1054" y="66"/>
                      </a:lnTo>
                      <a:lnTo>
                        <a:pt x="994" y="60"/>
                      </a:lnTo>
                      <a:lnTo>
                        <a:pt x="932" y="54"/>
                      </a:lnTo>
                      <a:lnTo>
                        <a:pt x="872" y="50"/>
                      </a:lnTo>
                      <a:lnTo>
                        <a:pt x="813" y="44"/>
                      </a:lnTo>
                      <a:lnTo>
                        <a:pt x="753" y="38"/>
                      </a:lnTo>
                      <a:lnTo>
                        <a:pt x="694" y="33"/>
                      </a:lnTo>
                      <a:lnTo>
                        <a:pt x="639" y="28"/>
                      </a:lnTo>
                      <a:lnTo>
                        <a:pt x="585" y="23"/>
                      </a:lnTo>
                      <a:lnTo>
                        <a:pt x="532" y="19"/>
                      </a:lnTo>
                      <a:lnTo>
                        <a:pt x="482" y="14"/>
                      </a:lnTo>
                      <a:lnTo>
                        <a:pt x="437" y="12"/>
                      </a:lnTo>
                      <a:lnTo>
                        <a:pt x="393" y="9"/>
                      </a:lnTo>
                      <a:lnTo>
                        <a:pt x="355" y="6"/>
                      </a:lnTo>
                      <a:lnTo>
                        <a:pt x="320" y="3"/>
                      </a:lnTo>
                      <a:lnTo>
                        <a:pt x="290" y="1"/>
                      </a:lnTo>
                      <a:lnTo>
                        <a:pt x="265" y="0"/>
                      </a:lnTo>
                      <a:lnTo>
                        <a:pt x="244" y="0"/>
                      </a:lnTo>
                      <a:lnTo>
                        <a:pt x="230" y="0"/>
                      </a:lnTo>
                      <a:lnTo>
                        <a:pt x="186" y="3"/>
                      </a:lnTo>
                      <a:lnTo>
                        <a:pt x="145" y="7"/>
                      </a:lnTo>
                      <a:lnTo>
                        <a:pt x="110" y="13"/>
                      </a:lnTo>
                      <a:lnTo>
                        <a:pt x="78" y="22"/>
                      </a:lnTo>
                      <a:lnTo>
                        <a:pt x="50" y="35"/>
                      </a:lnTo>
                      <a:lnTo>
                        <a:pt x="28" y="50"/>
                      </a:lnTo>
                      <a:lnTo>
                        <a:pt x="11" y="70"/>
                      </a:lnTo>
                      <a:lnTo>
                        <a:pt x="0" y="93"/>
                      </a:lnTo>
                      <a:lnTo>
                        <a:pt x="11" y="88"/>
                      </a:lnTo>
                      <a:lnTo>
                        <a:pt x="22" y="80"/>
                      </a:lnTo>
                      <a:lnTo>
                        <a:pt x="35" y="74"/>
                      </a:lnTo>
                      <a:lnTo>
                        <a:pt x="50" y="69"/>
                      </a:lnTo>
                      <a:lnTo>
                        <a:pt x="66" y="63"/>
                      </a:lnTo>
                      <a:lnTo>
                        <a:pt x="84" y="57"/>
                      </a:lnTo>
                      <a:lnTo>
                        <a:pt x="103" y="52"/>
                      </a:lnTo>
                      <a:lnTo>
                        <a:pt x="123" y="48"/>
                      </a:lnTo>
                      <a:lnTo>
                        <a:pt x="146" y="44"/>
                      </a:lnTo>
                      <a:lnTo>
                        <a:pt x="171" y="41"/>
                      </a:lnTo>
                      <a:lnTo>
                        <a:pt x="198" y="39"/>
                      </a:lnTo>
                      <a:lnTo>
                        <a:pt x="227" y="38"/>
                      </a:lnTo>
                      <a:lnTo>
                        <a:pt x="258" y="38"/>
                      </a:lnTo>
                      <a:lnTo>
                        <a:pt x="291" y="39"/>
                      </a:lnTo>
                      <a:lnTo>
                        <a:pt x="326" y="42"/>
                      </a:lnTo>
                      <a:lnTo>
                        <a:pt x="364" y="47"/>
                      </a:lnTo>
                      <a:close/>
                    </a:path>
                  </a:pathLst>
                </a:custGeom>
                <a:solidFill>
                  <a:srgbClr val="D3E5E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63" name="Freeform 26"/>
                <p:cNvSpPr>
                  <a:spLocks/>
                </p:cNvSpPr>
                <p:nvPr/>
              </p:nvSpPr>
              <p:spPr bwMode="auto">
                <a:xfrm>
                  <a:off x="922" y="3374"/>
                  <a:ext cx="491" cy="31"/>
                </a:xfrm>
                <a:custGeom>
                  <a:avLst/>
                  <a:gdLst>
                    <a:gd name="T0" fmla="*/ 55 w 1473"/>
                    <a:gd name="T1" fmla="*/ 3 h 95"/>
                    <a:gd name="T2" fmla="*/ 55 w 1473"/>
                    <a:gd name="T3" fmla="*/ 3 h 95"/>
                    <a:gd name="T4" fmla="*/ 54 w 1473"/>
                    <a:gd name="T5" fmla="*/ 3 h 95"/>
                    <a:gd name="T6" fmla="*/ 52 w 1473"/>
                    <a:gd name="T7" fmla="*/ 3 h 95"/>
                    <a:gd name="T8" fmla="*/ 50 w 1473"/>
                    <a:gd name="T9" fmla="*/ 3 h 95"/>
                    <a:gd name="T10" fmla="*/ 47 w 1473"/>
                    <a:gd name="T11" fmla="*/ 3 h 95"/>
                    <a:gd name="T12" fmla="*/ 44 w 1473"/>
                    <a:gd name="T13" fmla="*/ 2 h 95"/>
                    <a:gd name="T14" fmla="*/ 40 w 1473"/>
                    <a:gd name="T15" fmla="*/ 2 h 95"/>
                    <a:gd name="T16" fmla="*/ 36 w 1473"/>
                    <a:gd name="T17" fmla="*/ 1 h 95"/>
                    <a:gd name="T18" fmla="*/ 32 w 1473"/>
                    <a:gd name="T19" fmla="*/ 1 h 95"/>
                    <a:gd name="T20" fmla="*/ 27 w 1473"/>
                    <a:gd name="T21" fmla="*/ 1 h 95"/>
                    <a:gd name="T22" fmla="*/ 23 w 1473"/>
                    <a:gd name="T23" fmla="*/ 1 h 95"/>
                    <a:gd name="T24" fmla="*/ 19 w 1473"/>
                    <a:gd name="T25" fmla="*/ 0 h 95"/>
                    <a:gd name="T26" fmla="*/ 15 w 1473"/>
                    <a:gd name="T27" fmla="*/ 0 h 95"/>
                    <a:gd name="T28" fmla="*/ 11 w 1473"/>
                    <a:gd name="T29" fmla="*/ 0 h 95"/>
                    <a:gd name="T30" fmla="*/ 7 w 1473"/>
                    <a:gd name="T31" fmla="*/ 0 h 95"/>
                    <a:gd name="T32" fmla="*/ 4 w 1473"/>
                    <a:gd name="T33" fmla="*/ 0 h 95"/>
                    <a:gd name="T34" fmla="*/ 1 w 1473"/>
                    <a:gd name="T35" fmla="*/ 0 h 95"/>
                    <a:gd name="T36" fmla="*/ 1 w 1473"/>
                    <a:gd name="T37" fmla="*/ 0 h 95"/>
                    <a:gd name="T38" fmla="*/ 4 w 1473"/>
                    <a:gd name="T39" fmla="*/ 0 h 95"/>
                    <a:gd name="T40" fmla="*/ 7 w 1473"/>
                    <a:gd name="T41" fmla="*/ 0 h 95"/>
                    <a:gd name="T42" fmla="*/ 11 w 1473"/>
                    <a:gd name="T43" fmla="*/ 0 h 95"/>
                    <a:gd name="T44" fmla="*/ 14 w 1473"/>
                    <a:gd name="T45" fmla="*/ 0 h 95"/>
                    <a:gd name="T46" fmla="*/ 19 w 1473"/>
                    <a:gd name="T47" fmla="*/ 0 h 95"/>
                    <a:gd name="T48" fmla="*/ 23 w 1473"/>
                    <a:gd name="T49" fmla="*/ 1 h 95"/>
                    <a:gd name="T50" fmla="*/ 27 w 1473"/>
                    <a:gd name="T51" fmla="*/ 1 h 95"/>
                    <a:gd name="T52" fmla="*/ 31 w 1473"/>
                    <a:gd name="T53" fmla="*/ 1 h 95"/>
                    <a:gd name="T54" fmla="*/ 36 w 1473"/>
                    <a:gd name="T55" fmla="*/ 2 h 95"/>
                    <a:gd name="T56" fmla="*/ 40 w 1473"/>
                    <a:gd name="T57" fmla="*/ 2 h 95"/>
                    <a:gd name="T58" fmla="*/ 43 w 1473"/>
                    <a:gd name="T59" fmla="*/ 2 h 95"/>
                    <a:gd name="T60" fmla="*/ 47 w 1473"/>
                    <a:gd name="T61" fmla="*/ 3 h 95"/>
                    <a:gd name="T62" fmla="*/ 50 w 1473"/>
                    <a:gd name="T63" fmla="*/ 3 h 95"/>
                    <a:gd name="T64" fmla="*/ 52 w 1473"/>
                    <a:gd name="T65" fmla="*/ 3 h 95"/>
                    <a:gd name="T66" fmla="*/ 54 w 1473"/>
                    <a:gd name="T67" fmla="*/ 3 h 95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1473"/>
                    <a:gd name="T103" fmla="*/ 0 h 95"/>
                    <a:gd name="T104" fmla="*/ 1473 w 1473"/>
                    <a:gd name="T105" fmla="*/ 95 h 95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1473" h="95">
                      <a:moveTo>
                        <a:pt x="1473" y="95"/>
                      </a:moveTo>
                      <a:lnTo>
                        <a:pt x="1473" y="94"/>
                      </a:lnTo>
                      <a:lnTo>
                        <a:pt x="1472" y="93"/>
                      </a:lnTo>
                      <a:lnTo>
                        <a:pt x="1456" y="90"/>
                      </a:lnTo>
                      <a:lnTo>
                        <a:pt x="1434" y="87"/>
                      </a:lnTo>
                      <a:lnTo>
                        <a:pt x="1409" y="84"/>
                      </a:lnTo>
                      <a:lnTo>
                        <a:pt x="1378" y="81"/>
                      </a:lnTo>
                      <a:lnTo>
                        <a:pt x="1345" y="76"/>
                      </a:lnTo>
                      <a:lnTo>
                        <a:pt x="1308" y="74"/>
                      </a:lnTo>
                      <a:lnTo>
                        <a:pt x="1267" y="69"/>
                      </a:lnTo>
                      <a:lnTo>
                        <a:pt x="1224" y="65"/>
                      </a:lnTo>
                      <a:lnTo>
                        <a:pt x="1177" y="60"/>
                      </a:lnTo>
                      <a:lnTo>
                        <a:pt x="1129" y="56"/>
                      </a:lnTo>
                      <a:lnTo>
                        <a:pt x="1078" y="52"/>
                      </a:lnTo>
                      <a:lnTo>
                        <a:pt x="1023" y="46"/>
                      </a:lnTo>
                      <a:lnTo>
                        <a:pt x="969" y="41"/>
                      </a:lnTo>
                      <a:lnTo>
                        <a:pt x="912" y="37"/>
                      </a:lnTo>
                      <a:lnTo>
                        <a:pt x="856" y="33"/>
                      </a:lnTo>
                      <a:lnTo>
                        <a:pt x="799" y="28"/>
                      </a:lnTo>
                      <a:lnTo>
                        <a:pt x="740" y="24"/>
                      </a:lnTo>
                      <a:lnTo>
                        <a:pt x="682" y="21"/>
                      </a:lnTo>
                      <a:lnTo>
                        <a:pt x="623" y="17"/>
                      </a:lnTo>
                      <a:lnTo>
                        <a:pt x="565" y="14"/>
                      </a:lnTo>
                      <a:lnTo>
                        <a:pt x="508" y="11"/>
                      </a:lnTo>
                      <a:lnTo>
                        <a:pt x="451" y="8"/>
                      </a:lnTo>
                      <a:lnTo>
                        <a:pt x="395" y="5"/>
                      </a:lnTo>
                      <a:lnTo>
                        <a:pt x="341" y="3"/>
                      </a:lnTo>
                      <a:lnTo>
                        <a:pt x="290" y="2"/>
                      </a:lnTo>
                      <a:lnTo>
                        <a:pt x="239" y="2"/>
                      </a:lnTo>
                      <a:lnTo>
                        <a:pt x="192" y="0"/>
                      </a:lnTo>
                      <a:lnTo>
                        <a:pt x="147" y="2"/>
                      </a:lnTo>
                      <a:lnTo>
                        <a:pt x="105" y="2"/>
                      </a:lnTo>
                      <a:lnTo>
                        <a:pt x="67" y="3"/>
                      </a:lnTo>
                      <a:lnTo>
                        <a:pt x="32" y="6"/>
                      </a:lnTo>
                      <a:lnTo>
                        <a:pt x="0" y="9"/>
                      </a:lnTo>
                      <a:lnTo>
                        <a:pt x="30" y="6"/>
                      </a:lnTo>
                      <a:lnTo>
                        <a:pt x="65" y="5"/>
                      </a:lnTo>
                      <a:lnTo>
                        <a:pt x="103" y="3"/>
                      </a:lnTo>
                      <a:lnTo>
                        <a:pt x="146" y="2"/>
                      </a:lnTo>
                      <a:lnTo>
                        <a:pt x="189" y="2"/>
                      </a:lnTo>
                      <a:lnTo>
                        <a:pt x="236" y="3"/>
                      </a:lnTo>
                      <a:lnTo>
                        <a:pt x="286" y="3"/>
                      </a:lnTo>
                      <a:lnTo>
                        <a:pt x="337" y="5"/>
                      </a:lnTo>
                      <a:lnTo>
                        <a:pt x="391" y="8"/>
                      </a:lnTo>
                      <a:lnTo>
                        <a:pt x="445" y="9"/>
                      </a:lnTo>
                      <a:lnTo>
                        <a:pt x="501" y="12"/>
                      </a:lnTo>
                      <a:lnTo>
                        <a:pt x="558" y="17"/>
                      </a:lnTo>
                      <a:lnTo>
                        <a:pt x="616" y="19"/>
                      </a:lnTo>
                      <a:lnTo>
                        <a:pt x="673" y="24"/>
                      </a:lnTo>
                      <a:lnTo>
                        <a:pt x="731" y="27"/>
                      </a:lnTo>
                      <a:lnTo>
                        <a:pt x="790" y="31"/>
                      </a:lnTo>
                      <a:lnTo>
                        <a:pt x="847" y="36"/>
                      </a:lnTo>
                      <a:lnTo>
                        <a:pt x="904" y="40"/>
                      </a:lnTo>
                      <a:lnTo>
                        <a:pt x="961" y="44"/>
                      </a:lnTo>
                      <a:lnTo>
                        <a:pt x="1015" y="50"/>
                      </a:lnTo>
                      <a:lnTo>
                        <a:pt x="1067" y="55"/>
                      </a:lnTo>
                      <a:lnTo>
                        <a:pt x="1118" y="59"/>
                      </a:lnTo>
                      <a:lnTo>
                        <a:pt x="1168" y="63"/>
                      </a:lnTo>
                      <a:lnTo>
                        <a:pt x="1215" y="68"/>
                      </a:lnTo>
                      <a:lnTo>
                        <a:pt x="1260" y="72"/>
                      </a:lnTo>
                      <a:lnTo>
                        <a:pt x="1301" y="76"/>
                      </a:lnTo>
                      <a:lnTo>
                        <a:pt x="1339" y="81"/>
                      </a:lnTo>
                      <a:lnTo>
                        <a:pt x="1374" y="84"/>
                      </a:lnTo>
                      <a:lnTo>
                        <a:pt x="1405" y="88"/>
                      </a:lnTo>
                      <a:lnTo>
                        <a:pt x="1432" y="91"/>
                      </a:lnTo>
                      <a:lnTo>
                        <a:pt x="1456" y="93"/>
                      </a:lnTo>
                      <a:lnTo>
                        <a:pt x="1473" y="95"/>
                      </a:lnTo>
                      <a:close/>
                    </a:path>
                  </a:pathLst>
                </a:custGeom>
                <a:solidFill>
                  <a:srgbClr val="56969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pic>
            <p:nvPicPr>
              <p:cNvPr id="44" name="Picture 27" descr="MCj03000750000[1]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41" y="1979"/>
                <a:ext cx="589" cy="8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64" name="Group 4"/>
          <p:cNvGrpSpPr>
            <a:grpSpLocks/>
          </p:cNvGrpSpPr>
          <p:nvPr/>
        </p:nvGrpSpPr>
        <p:grpSpPr bwMode="auto">
          <a:xfrm>
            <a:off x="6156889" y="4006743"/>
            <a:ext cx="2736732" cy="990823"/>
            <a:chOff x="2223" y="2296"/>
            <a:chExt cx="3017" cy="964"/>
          </a:xfrm>
        </p:grpSpPr>
        <p:sp>
          <p:nvSpPr>
            <p:cNvPr id="65" name="Text Box 5"/>
            <p:cNvSpPr txBox="1">
              <a:spLocks noChangeArrowheads="1"/>
            </p:cNvSpPr>
            <p:nvPr/>
          </p:nvSpPr>
          <p:spPr bwMode="auto">
            <a:xfrm>
              <a:off x="2223" y="2751"/>
              <a:ext cx="2744" cy="5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AU" b="1" dirty="0">
                  <a:cs typeface="Times New Roman" pitchFamily="18" charset="0"/>
                </a:rPr>
                <a:t>fructose </a:t>
              </a:r>
              <a:br>
                <a:rPr lang="en-AU" b="1" dirty="0">
                  <a:cs typeface="Times New Roman" pitchFamily="18" charset="0"/>
                </a:rPr>
              </a:br>
              <a:r>
                <a:rPr lang="en-AU" b="1" dirty="0">
                  <a:cs typeface="Times New Roman" pitchFamily="18" charset="0"/>
                </a:rPr>
                <a:t>(in excess of glucose)</a:t>
              </a:r>
            </a:p>
          </p:txBody>
        </p:sp>
        <p:grpSp>
          <p:nvGrpSpPr>
            <p:cNvPr id="66" name="Group 6"/>
            <p:cNvGrpSpPr>
              <a:grpSpLocks/>
            </p:cNvGrpSpPr>
            <p:nvPr/>
          </p:nvGrpSpPr>
          <p:grpSpPr bwMode="auto">
            <a:xfrm>
              <a:off x="4468" y="2296"/>
              <a:ext cx="772" cy="771"/>
              <a:chOff x="4419" y="2659"/>
              <a:chExt cx="1341" cy="1326"/>
            </a:xfrm>
          </p:grpSpPr>
          <p:pic>
            <p:nvPicPr>
              <p:cNvPr id="67" name="Picture 7" descr="na01099_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68" y="2659"/>
                <a:ext cx="725" cy="6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8" name="Picture 8" descr="j0296182[1]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59" y="2886"/>
                <a:ext cx="601" cy="8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69" name="Group 9"/>
              <p:cNvGrpSpPr>
                <a:grpSpLocks/>
              </p:cNvGrpSpPr>
              <p:nvPr/>
            </p:nvGrpSpPr>
            <p:grpSpPr bwMode="auto">
              <a:xfrm>
                <a:off x="4419" y="3203"/>
                <a:ext cx="731" cy="782"/>
                <a:chOff x="4419" y="3203"/>
                <a:chExt cx="731" cy="782"/>
              </a:xfrm>
            </p:grpSpPr>
            <p:sp>
              <p:nvSpPr>
                <p:cNvPr id="70" name="AutoShape 10"/>
                <p:cNvSpPr>
                  <a:spLocks noChangeAspect="1" noChangeArrowheads="1" noTextEdit="1"/>
                </p:cNvSpPr>
                <p:nvPr/>
              </p:nvSpPr>
              <p:spPr bwMode="auto">
                <a:xfrm>
                  <a:off x="4422" y="3203"/>
                  <a:ext cx="728" cy="78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71" name="Freeform 11"/>
                <p:cNvSpPr>
                  <a:spLocks/>
                </p:cNvSpPr>
                <p:nvPr/>
              </p:nvSpPr>
              <p:spPr bwMode="auto">
                <a:xfrm>
                  <a:off x="4419" y="3268"/>
                  <a:ext cx="548" cy="677"/>
                </a:xfrm>
                <a:custGeom>
                  <a:avLst/>
                  <a:gdLst>
                    <a:gd name="T0" fmla="*/ 18 w 2740"/>
                    <a:gd name="T1" fmla="*/ 0 h 2708"/>
                    <a:gd name="T2" fmla="*/ 18 w 2740"/>
                    <a:gd name="T3" fmla="*/ 1 h 2708"/>
                    <a:gd name="T4" fmla="*/ 18 w 2740"/>
                    <a:gd name="T5" fmla="*/ 1 h 2708"/>
                    <a:gd name="T6" fmla="*/ 18 w 2740"/>
                    <a:gd name="T7" fmla="*/ 2 h 2708"/>
                    <a:gd name="T8" fmla="*/ 19 w 2740"/>
                    <a:gd name="T9" fmla="*/ 3 h 2708"/>
                    <a:gd name="T10" fmla="*/ 21 w 2740"/>
                    <a:gd name="T11" fmla="*/ 5 h 2708"/>
                    <a:gd name="T12" fmla="*/ 21 w 2740"/>
                    <a:gd name="T13" fmla="*/ 6 h 2708"/>
                    <a:gd name="T14" fmla="*/ 22 w 2740"/>
                    <a:gd name="T15" fmla="*/ 8 h 2708"/>
                    <a:gd name="T16" fmla="*/ 22 w 2740"/>
                    <a:gd name="T17" fmla="*/ 11 h 2708"/>
                    <a:gd name="T18" fmla="*/ 22 w 2740"/>
                    <a:gd name="T19" fmla="*/ 18 h 2708"/>
                    <a:gd name="T20" fmla="*/ 21 w 2740"/>
                    <a:gd name="T21" fmla="*/ 27 h 2708"/>
                    <a:gd name="T22" fmla="*/ 20 w 2740"/>
                    <a:gd name="T23" fmla="*/ 36 h 2708"/>
                    <a:gd name="T24" fmla="*/ 18 w 2740"/>
                    <a:gd name="T25" fmla="*/ 40 h 2708"/>
                    <a:gd name="T26" fmla="*/ 17 w 2740"/>
                    <a:gd name="T27" fmla="*/ 41 h 2708"/>
                    <a:gd name="T28" fmla="*/ 15 w 2740"/>
                    <a:gd name="T29" fmla="*/ 42 h 2708"/>
                    <a:gd name="T30" fmla="*/ 12 w 2740"/>
                    <a:gd name="T31" fmla="*/ 42 h 2708"/>
                    <a:gd name="T32" fmla="*/ 9 w 2740"/>
                    <a:gd name="T33" fmla="*/ 42 h 2708"/>
                    <a:gd name="T34" fmla="*/ 7 w 2740"/>
                    <a:gd name="T35" fmla="*/ 42 h 2708"/>
                    <a:gd name="T36" fmla="*/ 5 w 2740"/>
                    <a:gd name="T37" fmla="*/ 41 h 2708"/>
                    <a:gd name="T38" fmla="*/ 3 w 2740"/>
                    <a:gd name="T39" fmla="*/ 40 h 2708"/>
                    <a:gd name="T40" fmla="*/ 2 w 2740"/>
                    <a:gd name="T41" fmla="*/ 36 h 2708"/>
                    <a:gd name="T42" fmla="*/ 1 w 2740"/>
                    <a:gd name="T43" fmla="*/ 28 h 2708"/>
                    <a:gd name="T44" fmla="*/ 0 w 2740"/>
                    <a:gd name="T45" fmla="*/ 19 h 2708"/>
                    <a:gd name="T46" fmla="*/ 0 w 2740"/>
                    <a:gd name="T47" fmla="*/ 11 h 2708"/>
                    <a:gd name="T48" fmla="*/ 0 w 2740"/>
                    <a:gd name="T49" fmla="*/ 8 h 2708"/>
                    <a:gd name="T50" fmla="*/ 0 w 2740"/>
                    <a:gd name="T51" fmla="*/ 6 h 2708"/>
                    <a:gd name="T52" fmla="*/ 1 w 2740"/>
                    <a:gd name="T53" fmla="*/ 5 h 2708"/>
                    <a:gd name="T54" fmla="*/ 2 w 2740"/>
                    <a:gd name="T55" fmla="*/ 3 h 2708"/>
                    <a:gd name="T56" fmla="*/ 3 w 2740"/>
                    <a:gd name="T57" fmla="*/ 2 h 2708"/>
                    <a:gd name="T58" fmla="*/ 3 w 2740"/>
                    <a:gd name="T59" fmla="*/ 1 h 2708"/>
                    <a:gd name="T60" fmla="*/ 3 w 2740"/>
                    <a:gd name="T61" fmla="*/ 1 h 2708"/>
                    <a:gd name="T62" fmla="*/ 4 w 2740"/>
                    <a:gd name="T63" fmla="*/ 1 h 2708"/>
                    <a:gd name="T64" fmla="*/ 5 w 2740"/>
                    <a:gd name="T65" fmla="*/ 1 h 2708"/>
                    <a:gd name="T66" fmla="*/ 8 w 2740"/>
                    <a:gd name="T67" fmla="*/ 0 h 2708"/>
                    <a:gd name="T68" fmla="*/ 12 w 2740"/>
                    <a:gd name="T69" fmla="*/ 0 h 2708"/>
                    <a:gd name="T70" fmla="*/ 16 w 2740"/>
                    <a:gd name="T71" fmla="*/ 0 h 2708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2740"/>
                    <a:gd name="T109" fmla="*/ 0 h 2708"/>
                    <a:gd name="T110" fmla="*/ 2740 w 2740"/>
                    <a:gd name="T111" fmla="*/ 2708 h 2708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2740" h="2708">
                      <a:moveTo>
                        <a:pt x="2123" y="12"/>
                      </a:moveTo>
                      <a:lnTo>
                        <a:pt x="2213" y="24"/>
                      </a:lnTo>
                      <a:lnTo>
                        <a:pt x="2267" y="39"/>
                      </a:lnTo>
                      <a:lnTo>
                        <a:pt x="2292" y="54"/>
                      </a:lnTo>
                      <a:lnTo>
                        <a:pt x="2299" y="70"/>
                      </a:lnTo>
                      <a:lnTo>
                        <a:pt x="2296" y="85"/>
                      </a:lnTo>
                      <a:lnTo>
                        <a:pt x="2293" y="102"/>
                      </a:lnTo>
                      <a:lnTo>
                        <a:pt x="2299" y="117"/>
                      </a:lnTo>
                      <a:lnTo>
                        <a:pt x="2323" y="134"/>
                      </a:lnTo>
                      <a:lnTo>
                        <a:pt x="2429" y="182"/>
                      </a:lnTo>
                      <a:lnTo>
                        <a:pt x="2514" y="234"/>
                      </a:lnTo>
                      <a:lnTo>
                        <a:pt x="2580" y="288"/>
                      </a:lnTo>
                      <a:lnTo>
                        <a:pt x="2633" y="344"/>
                      </a:lnTo>
                      <a:lnTo>
                        <a:pt x="2670" y="399"/>
                      </a:lnTo>
                      <a:lnTo>
                        <a:pt x="2697" y="454"/>
                      </a:lnTo>
                      <a:lnTo>
                        <a:pt x="2717" y="508"/>
                      </a:lnTo>
                      <a:lnTo>
                        <a:pt x="2733" y="560"/>
                      </a:lnTo>
                      <a:lnTo>
                        <a:pt x="2740" y="676"/>
                      </a:lnTo>
                      <a:lnTo>
                        <a:pt x="2733" y="883"/>
                      </a:lnTo>
                      <a:lnTo>
                        <a:pt x="2708" y="1152"/>
                      </a:lnTo>
                      <a:lnTo>
                        <a:pt x="2670" y="1457"/>
                      </a:lnTo>
                      <a:lnTo>
                        <a:pt x="2613" y="1768"/>
                      </a:lnTo>
                      <a:lnTo>
                        <a:pt x="2543" y="2062"/>
                      </a:lnTo>
                      <a:lnTo>
                        <a:pt x="2455" y="2308"/>
                      </a:lnTo>
                      <a:lnTo>
                        <a:pt x="2352" y="2480"/>
                      </a:lnTo>
                      <a:lnTo>
                        <a:pt x="2290" y="2531"/>
                      </a:lnTo>
                      <a:lnTo>
                        <a:pt x="2203" y="2576"/>
                      </a:lnTo>
                      <a:lnTo>
                        <a:pt x="2093" y="2615"/>
                      </a:lnTo>
                      <a:lnTo>
                        <a:pt x="1965" y="2650"/>
                      </a:lnTo>
                      <a:lnTo>
                        <a:pt x="1818" y="2675"/>
                      </a:lnTo>
                      <a:lnTo>
                        <a:pt x="1661" y="2694"/>
                      </a:lnTo>
                      <a:lnTo>
                        <a:pt x="1494" y="2705"/>
                      </a:lnTo>
                      <a:lnTo>
                        <a:pt x="1322" y="2708"/>
                      </a:lnTo>
                      <a:lnTo>
                        <a:pt x="1155" y="2701"/>
                      </a:lnTo>
                      <a:lnTo>
                        <a:pt x="992" y="2688"/>
                      </a:lnTo>
                      <a:lnTo>
                        <a:pt x="836" y="2666"/>
                      </a:lnTo>
                      <a:lnTo>
                        <a:pt x="692" y="2639"/>
                      </a:lnTo>
                      <a:lnTo>
                        <a:pt x="565" y="2605"/>
                      </a:lnTo>
                      <a:lnTo>
                        <a:pt x="462" y="2567"/>
                      </a:lnTo>
                      <a:lnTo>
                        <a:pt x="386" y="2524"/>
                      </a:lnTo>
                      <a:lnTo>
                        <a:pt x="344" y="2477"/>
                      </a:lnTo>
                      <a:lnTo>
                        <a:pt x="272" y="2300"/>
                      </a:lnTo>
                      <a:lnTo>
                        <a:pt x="204" y="2068"/>
                      </a:lnTo>
                      <a:lnTo>
                        <a:pt x="143" y="1800"/>
                      </a:lnTo>
                      <a:lnTo>
                        <a:pt x="90" y="1516"/>
                      </a:lnTo>
                      <a:lnTo>
                        <a:pt x="46" y="1231"/>
                      </a:lnTo>
                      <a:lnTo>
                        <a:pt x="16" y="970"/>
                      </a:lnTo>
                      <a:lnTo>
                        <a:pt x="0" y="746"/>
                      </a:lnTo>
                      <a:lnTo>
                        <a:pt x="2" y="581"/>
                      </a:lnTo>
                      <a:lnTo>
                        <a:pt x="5" y="523"/>
                      </a:lnTo>
                      <a:lnTo>
                        <a:pt x="8" y="474"/>
                      </a:lnTo>
                      <a:lnTo>
                        <a:pt x="17" y="426"/>
                      </a:lnTo>
                      <a:lnTo>
                        <a:pt x="37" y="381"/>
                      </a:lnTo>
                      <a:lnTo>
                        <a:pt x="71" y="332"/>
                      </a:lnTo>
                      <a:lnTo>
                        <a:pt x="127" y="277"/>
                      </a:lnTo>
                      <a:lnTo>
                        <a:pt x="207" y="213"/>
                      </a:lnTo>
                      <a:lnTo>
                        <a:pt x="320" y="139"/>
                      </a:lnTo>
                      <a:lnTo>
                        <a:pt x="343" y="122"/>
                      </a:lnTo>
                      <a:lnTo>
                        <a:pt x="362" y="109"/>
                      </a:lnTo>
                      <a:lnTo>
                        <a:pt x="381" y="96"/>
                      </a:lnTo>
                      <a:lnTo>
                        <a:pt x="404" y="85"/>
                      </a:lnTo>
                      <a:lnTo>
                        <a:pt x="429" y="74"/>
                      </a:lnTo>
                      <a:lnTo>
                        <a:pt x="462" y="65"/>
                      </a:lnTo>
                      <a:lnTo>
                        <a:pt x="503" y="55"/>
                      </a:lnTo>
                      <a:lnTo>
                        <a:pt x="554" y="48"/>
                      </a:lnTo>
                      <a:lnTo>
                        <a:pt x="652" y="39"/>
                      </a:lnTo>
                      <a:lnTo>
                        <a:pt x="822" y="29"/>
                      </a:lnTo>
                      <a:lnTo>
                        <a:pt x="1037" y="17"/>
                      </a:lnTo>
                      <a:lnTo>
                        <a:pt x="1283" y="9"/>
                      </a:lnTo>
                      <a:lnTo>
                        <a:pt x="1534" y="2"/>
                      </a:lnTo>
                      <a:lnTo>
                        <a:pt x="1771" y="0"/>
                      </a:lnTo>
                      <a:lnTo>
                        <a:pt x="1974" y="2"/>
                      </a:lnTo>
                      <a:lnTo>
                        <a:pt x="2123" y="12"/>
                      </a:lnTo>
                      <a:close/>
                    </a:path>
                  </a:pathLst>
                </a:custGeom>
                <a:solidFill>
                  <a:srgbClr val="FFBF00"/>
                </a:solidFill>
                <a:ln w="0">
                  <a:solidFill>
                    <a:srgbClr val="FF8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72" name="Freeform 12"/>
                <p:cNvSpPr>
                  <a:spLocks/>
                </p:cNvSpPr>
                <p:nvPr/>
              </p:nvSpPr>
              <p:spPr bwMode="auto">
                <a:xfrm>
                  <a:off x="4721" y="3301"/>
                  <a:ext cx="241" cy="639"/>
                </a:xfrm>
                <a:custGeom>
                  <a:avLst/>
                  <a:gdLst>
                    <a:gd name="T0" fmla="*/ 7 w 1206"/>
                    <a:gd name="T1" fmla="*/ 3 h 2555"/>
                    <a:gd name="T2" fmla="*/ 7 w 1206"/>
                    <a:gd name="T3" fmla="*/ 3 h 2555"/>
                    <a:gd name="T4" fmla="*/ 7 w 1206"/>
                    <a:gd name="T5" fmla="*/ 3 h 2555"/>
                    <a:gd name="T6" fmla="*/ 8 w 1206"/>
                    <a:gd name="T7" fmla="*/ 3 h 2555"/>
                    <a:gd name="T8" fmla="*/ 8 w 1206"/>
                    <a:gd name="T9" fmla="*/ 4 h 2555"/>
                    <a:gd name="T10" fmla="*/ 9 w 1206"/>
                    <a:gd name="T11" fmla="*/ 4 h 2555"/>
                    <a:gd name="T12" fmla="*/ 9 w 1206"/>
                    <a:gd name="T13" fmla="*/ 5 h 2555"/>
                    <a:gd name="T14" fmla="*/ 10 w 1206"/>
                    <a:gd name="T15" fmla="*/ 6 h 2555"/>
                    <a:gd name="T16" fmla="*/ 10 w 1206"/>
                    <a:gd name="T17" fmla="*/ 8 h 2555"/>
                    <a:gd name="T18" fmla="*/ 9 w 1206"/>
                    <a:gd name="T19" fmla="*/ 10 h 2555"/>
                    <a:gd name="T20" fmla="*/ 9 w 1206"/>
                    <a:gd name="T21" fmla="*/ 14 h 2555"/>
                    <a:gd name="T22" fmla="*/ 9 w 1206"/>
                    <a:gd name="T23" fmla="*/ 19 h 2555"/>
                    <a:gd name="T24" fmla="*/ 9 w 1206"/>
                    <a:gd name="T25" fmla="*/ 24 h 2555"/>
                    <a:gd name="T26" fmla="*/ 8 w 1206"/>
                    <a:gd name="T27" fmla="*/ 28 h 2555"/>
                    <a:gd name="T28" fmla="*/ 7 w 1206"/>
                    <a:gd name="T29" fmla="*/ 32 h 2555"/>
                    <a:gd name="T30" fmla="*/ 7 w 1206"/>
                    <a:gd name="T31" fmla="*/ 36 h 2555"/>
                    <a:gd name="T32" fmla="*/ 6 w 1206"/>
                    <a:gd name="T33" fmla="*/ 37 h 2555"/>
                    <a:gd name="T34" fmla="*/ 6 w 1206"/>
                    <a:gd name="T35" fmla="*/ 38 h 2555"/>
                    <a:gd name="T36" fmla="*/ 5 w 1206"/>
                    <a:gd name="T37" fmla="*/ 38 h 2555"/>
                    <a:gd name="T38" fmla="*/ 4 w 1206"/>
                    <a:gd name="T39" fmla="*/ 39 h 2555"/>
                    <a:gd name="T40" fmla="*/ 4 w 1206"/>
                    <a:gd name="T41" fmla="*/ 39 h 2555"/>
                    <a:gd name="T42" fmla="*/ 3 w 1206"/>
                    <a:gd name="T43" fmla="*/ 40 h 2555"/>
                    <a:gd name="T44" fmla="*/ 2 w 1206"/>
                    <a:gd name="T45" fmla="*/ 40 h 2555"/>
                    <a:gd name="T46" fmla="*/ 1 w 1206"/>
                    <a:gd name="T47" fmla="*/ 40 h 2555"/>
                    <a:gd name="T48" fmla="*/ 1 w 1206"/>
                    <a:gd name="T49" fmla="*/ 40 h 2555"/>
                    <a:gd name="T50" fmla="*/ 0 w 1206"/>
                    <a:gd name="T51" fmla="*/ 38 h 2555"/>
                    <a:gd name="T52" fmla="*/ 0 w 1206"/>
                    <a:gd name="T53" fmla="*/ 35 h 2555"/>
                    <a:gd name="T54" fmla="*/ 0 w 1206"/>
                    <a:gd name="T55" fmla="*/ 30 h 2555"/>
                    <a:gd name="T56" fmla="*/ 0 w 1206"/>
                    <a:gd name="T57" fmla="*/ 24 h 2555"/>
                    <a:gd name="T58" fmla="*/ 0 w 1206"/>
                    <a:gd name="T59" fmla="*/ 18 h 2555"/>
                    <a:gd name="T60" fmla="*/ 0 w 1206"/>
                    <a:gd name="T61" fmla="*/ 12 h 2555"/>
                    <a:gd name="T62" fmla="*/ 1 w 1206"/>
                    <a:gd name="T63" fmla="*/ 7 h 2555"/>
                    <a:gd name="T64" fmla="*/ 1 w 1206"/>
                    <a:gd name="T65" fmla="*/ 4 h 2555"/>
                    <a:gd name="T66" fmla="*/ 1 w 1206"/>
                    <a:gd name="T67" fmla="*/ 2 h 2555"/>
                    <a:gd name="T68" fmla="*/ 1 w 1206"/>
                    <a:gd name="T69" fmla="*/ 1 h 2555"/>
                    <a:gd name="T70" fmla="*/ 2 w 1206"/>
                    <a:gd name="T71" fmla="*/ 0 h 2555"/>
                    <a:gd name="T72" fmla="*/ 3 w 1206"/>
                    <a:gd name="T73" fmla="*/ 0 h 2555"/>
                    <a:gd name="T74" fmla="*/ 5 w 1206"/>
                    <a:gd name="T75" fmla="*/ 1 h 2555"/>
                    <a:gd name="T76" fmla="*/ 6 w 1206"/>
                    <a:gd name="T77" fmla="*/ 2 h 2555"/>
                    <a:gd name="T78" fmla="*/ 6 w 1206"/>
                    <a:gd name="T79" fmla="*/ 2 h 2555"/>
                    <a:gd name="T80" fmla="*/ 7 w 1206"/>
                    <a:gd name="T81" fmla="*/ 3 h 2555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1206"/>
                    <a:gd name="T124" fmla="*/ 0 h 2555"/>
                    <a:gd name="T125" fmla="*/ 1206 w 1206"/>
                    <a:gd name="T126" fmla="*/ 2555 h 2555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1206" h="2555">
                      <a:moveTo>
                        <a:pt x="837" y="164"/>
                      </a:moveTo>
                      <a:lnTo>
                        <a:pt x="863" y="171"/>
                      </a:lnTo>
                      <a:lnTo>
                        <a:pt x="912" y="182"/>
                      </a:lnTo>
                      <a:lnTo>
                        <a:pt x="975" y="199"/>
                      </a:lnTo>
                      <a:lnTo>
                        <a:pt x="1044" y="224"/>
                      </a:lnTo>
                      <a:lnTo>
                        <a:pt x="1109" y="260"/>
                      </a:lnTo>
                      <a:lnTo>
                        <a:pt x="1163" y="312"/>
                      </a:lnTo>
                      <a:lnTo>
                        <a:pt x="1198" y="381"/>
                      </a:lnTo>
                      <a:lnTo>
                        <a:pt x="1206" y="471"/>
                      </a:lnTo>
                      <a:lnTo>
                        <a:pt x="1188" y="643"/>
                      </a:lnTo>
                      <a:lnTo>
                        <a:pt x="1159" y="889"/>
                      </a:lnTo>
                      <a:lnTo>
                        <a:pt x="1120" y="1182"/>
                      </a:lnTo>
                      <a:lnTo>
                        <a:pt x="1071" y="1494"/>
                      </a:lnTo>
                      <a:lnTo>
                        <a:pt x="1009" y="1797"/>
                      </a:lnTo>
                      <a:lnTo>
                        <a:pt x="937" y="2066"/>
                      </a:lnTo>
                      <a:lnTo>
                        <a:pt x="855" y="2271"/>
                      </a:lnTo>
                      <a:lnTo>
                        <a:pt x="762" y="2389"/>
                      </a:lnTo>
                      <a:lnTo>
                        <a:pt x="717" y="2409"/>
                      </a:lnTo>
                      <a:lnTo>
                        <a:pt x="642" y="2438"/>
                      </a:lnTo>
                      <a:lnTo>
                        <a:pt x="548" y="2469"/>
                      </a:lnTo>
                      <a:lnTo>
                        <a:pt x="442" y="2501"/>
                      </a:lnTo>
                      <a:lnTo>
                        <a:pt x="334" y="2528"/>
                      </a:lnTo>
                      <a:lnTo>
                        <a:pt x="236" y="2547"/>
                      </a:lnTo>
                      <a:lnTo>
                        <a:pt x="155" y="2555"/>
                      </a:lnTo>
                      <a:lnTo>
                        <a:pt x="103" y="2547"/>
                      </a:lnTo>
                      <a:lnTo>
                        <a:pt x="36" y="2434"/>
                      </a:lnTo>
                      <a:lnTo>
                        <a:pt x="4" y="2204"/>
                      </a:lnTo>
                      <a:lnTo>
                        <a:pt x="0" y="1889"/>
                      </a:lnTo>
                      <a:lnTo>
                        <a:pt x="14" y="1524"/>
                      </a:lnTo>
                      <a:lnTo>
                        <a:pt x="37" y="1143"/>
                      </a:lnTo>
                      <a:lnTo>
                        <a:pt x="61" y="780"/>
                      </a:lnTo>
                      <a:lnTo>
                        <a:pt x="76" y="469"/>
                      </a:lnTo>
                      <a:lnTo>
                        <a:pt x="79" y="245"/>
                      </a:lnTo>
                      <a:lnTo>
                        <a:pt x="98" y="102"/>
                      </a:lnTo>
                      <a:lnTo>
                        <a:pt x="176" y="24"/>
                      </a:lnTo>
                      <a:lnTo>
                        <a:pt x="292" y="0"/>
                      </a:lnTo>
                      <a:lnTo>
                        <a:pt x="430" y="14"/>
                      </a:lnTo>
                      <a:lnTo>
                        <a:pt x="570" y="50"/>
                      </a:lnTo>
                      <a:lnTo>
                        <a:pt x="696" y="98"/>
                      </a:lnTo>
                      <a:lnTo>
                        <a:pt x="791" y="140"/>
                      </a:lnTo>
                      <a:lnTo>
                        <a:pt x="837" y="164"/>
                      </a:lnTo>
                      <a:close/>
                    </a:path>
                  </a:pathLst>
                </a:custGeom>
                <a:solidFill>
                  <a:srgbClr val="FFB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73" name="Freeform 13"/>
                <p:cNvSpPr>
                  <a:spLocks/>
                </p:cNvSpPr>
                <p:nvPr/>
              </p:nvSpPr>
              <p:spPr bwMode="auto">
                <a:xfrm>
                  <a:off x="4732" y="3298"/>
                  <a:ext cx="229" cy="640"/>
                </a:xfrm>
                <a:custGeom>
                  <a:avLst/>
                  <a:gdLst>
                    <a:gd name="T0" fmla="*/ 6 w 1148"/>
                    <a:gd name="T1" fmla="*/ 2 h 2561"/>
                    <a:gd name="T2" fmla="*/ 7 w 1148"/>
                    <a:gd name="T3" fmla="*/ 3 h 2561"/>
                    <a:gd name="T4" fmla="*/ 7 w 1148"/>
                    <a:gd name="T5" fmla="*/ 3 h 2561"/>
                    <a:gd name="T6" fmla="*/ 7 w 1148"/>
                    <a:gd name="T7" fmla="*/ 3 h 2561"/>
                    <a:gd name="T8" fmla="*/ 8 w 1148"/>
                    <a:gd name="T9" fmla="*/ 3 h 2561"/>
                    <a:gd name="T10" fmla="*/ 8 w 1148"/>
                    <a:gd name="T11" fmla="*/ 4 h 2561"/>
                    <a:gd name="T12" fmla="*/ 9 w 1148"/>
                    <a:gd name="T13" fmla="*/ 5 h 2561"/>
                    <a:gd name="T14" fmla="*/ 9 w 1148"/>
                    <a:gd name="T15" fmla="*/ 6 h 2561"/>
                    <a:gd name="T16" fmla="*/ 9 w 1148"/>
                    <a:gd name="T17" fmla="*/ 7 h 2561"/>
                    <a:gd name="T18" fmla="*/ 9 w 1148"/>
                    <a:gd name="T19" fmla="*/ 10 h 2561"/>
                    <a:gd name="T20" fmla="*/ 9 w 1148"/>
                    <a:gd name="T21" fmla="*/ 14 h 2561"/>
                    <a:gd name="T22" fmla="*/ 8 w 1148"/>
                    <a:gd name="T23" fmla="*/ 18 h 2561"/>
                    <a:gd name="T24" fmla="*/ 8 w 1148"/>
                    <a:gd name="T25" fmla="*/ 23 h 2561"/>
                    <a:gd name="T26" fmla="*/ 8 w 1148"/>
                    <a:gd name="T27" fmla="*/ 28 h 2561"/>
                    <a:gd name="T28" fmla="*/ 7 w 1148"/>
                    <a:gd name="T29" fmla="*/ 32 h 2561"/>
                    <a:gd name="T30" fmla="*/ 6 w 1148"/>
                    <a:gd name="T31" fmla="*/ 35 h 2561"/>
                    <a:gd name="T32" fmla="*/ 6 w 1148"/>
                    <a:gd name="T33" fmla="*/ 37 h 2561"/>
                    <a:gd name="T34" fmla="*/ 5 w 1148"/>
                    <a:gd name="T35" fmla="*/ 38 h 2561"/>
                    <a:gd name="T36" fmla="*/ 5 w 1148"/>
                    <a:gd name="T37" fmla="*/ 38 h 2561"/>
                    <a:gd name="T38" fmla="*/ 4 w 1148"/>
                    <a:gd name="T39" fmla="*/ 39 h 2561"/>
                    <a:gd name="T40" fmla="*/ 3 w 1148"/>
                    <a:gd name="T41" fmla="*/ 39 h 2561"/>
                    <a:gd name="T42" fmla="*/ 3 w 1148"/>
                    <a:gd name="T43" fmla="*/ 39 h 2561"/>
                    <a:gd name="T44" fmla="*/ 2 w 1148"/>
                    <a:gd name="T45" fmla="*/ 40 h 2561"/>
                    <a:gd name="T46" fmla="*/ 1 w 1148"/>
                    <a:gd name="T47" fmla="*/ 40 h 2561"/>
                    <a:gd name="T48" fmla="*/ 1 w 1148"/>
                    <a:gd name="T49" fmla="*/ 40 h 2561"/>
                    <a:gd name="T50" fmla="*/ 0 w 1148"/>
                    <a:gd name="T51" fmla="*/ 38 h 2561"/>
                    <a:gd name="T52" fmla="*/ 0 w 1148"/>
                    <a:gd name="T53" fmla="*/ 34 h 2561"/>
                    <a:gd name="T54" fmla="*/ 0 w 1148"/>
                    <a:gd name="T55" fmla="*/ 30 h 2561"/>
                    <a:gd name="T56" fmla="*/ 0 w 1148"/>
                    <a:gd name="T57" fmla="*/ 24 h 2561"/>
                    <a:gd name="T58" fmla="*/ 0 w 1148"/>
                    <a:gd name="T59" fmla="*/ 18 h 2561"/>
                    <a:gd name="T60" fmla="*/ 0 w 1148"/>
                    <a:gd name="T61" fmla="*/ 12 h 2561"/>
                    <a:gd name="T62" fmla="*/ 1 w 1148"/>
                    <a:gd name="T63" fmla="*/ 7 h 2561"/>
                    <a:gd name="T64" fmla="*/ 1 w 1148"/>
                    <a:gd name="T65" fmla="*/ 4 h 2561"/>
                    <a:gd name="T66" fmla="*/ 1 w 1148"/>
                    <a:gd name="T67" fmla="*/ 2 h 2561"/>
                    <a:gd name="T68" fmla="*/ 1 w 1148"/>
                    <a:gd name="T69" fmla="*/ 0 h 2561"/>
                    <a:gd name="T70" fmla="*/ 2 w 1148"/>
                    <a:gd name="T71" fmla="*/ 0 h 2561"/>
                    <a:gd name="T72" fmla="*/ 3 w 1148"/>
                    <a:gd name="T73" fmla="*/ 0 h 2561"/>
                    <a:gd name="T74" fmla="*/ 4 w 1148"/>
                    <a:gd name="T75" fmla="*/ 1 h 2561"/>
                    <a:gd name="T76" fmla="*/ 5 w 1148"/>
                    <a:gd name="T77" fmla="*/ 1 h 2561"/>
                    <a:gd name="T78" fmla="*/ 6 w 1148"/>
                    <a:gd name="T79" fmla="*/ 2 h 2561"/>
                    <a:gd name="T80" fmla="*/ 6 w 1148"/>
                    <a:gd name="T81" fmla="*/ 2 h 2561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1148"/>
                    <a:gd name="T124" fmla="*/ 0 h 2561"/>
                    <a:gd name="T125" fmla="*/ 1148 w 1148"/>
                    <a:gd name="T126" fmla="*/ 2561 h 2561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1148" h="2561">
                      <a:moveTo>
                        <a:pt x="787" y="160"/>
                      </a:moveTo>
                      <a:lnTo>
                        <a:pt x="816" y="171"/>
                      </a:lnTo>
                      <a:lnTo>
                        <a:pt x="865" y="186"/>
                      </a:lnTo>
                      <a:lnTo>
                        <a:pt x="926" y="204"/>
                      </a:lnTo>
                      <a:lnTo>
                        <a:pt x="992" y="231"/>
                      </a:lnTo>
                      <a:lnTo>
                        <a:pt x="1055" y="268"/>
                      </a:lnTo>
                      <a:lnTo>
                        <a:pt x="1106" y="320"/>
                      </a:lnTo>
                      <a:lnTo>
                        <a:pt x="1140" y="389"/>
                      </a:lnTo>
                      <a:lnTo>
                        <a:pt x="1148" y="478"/>
                      </a:lnTo>
                      <a:lnTo>
                        <a:pt x="1130" y="651"/>
                      </a:lnTo>
                      <a:lnTo>
                        <a:pt x="1103" y="897"/>
                      </a:lnTo>
                      <a:lnTo>
                        <a:pt x="1063" y="1190"/>
                      </a:lnTo>
                      <a:lnTo>
                        <a:pt x="1013" y="1503"/>
                      </a:lnTo>
                      <a:lnTo>
                        <a:pt x="951" y="1806"/>
                      </a:lnTo>
                      <a:lnTo>
                        <a:pt x="882" y="2075"/>
                      </a:lnTo>
                      <a:lnTo>
                        <a:pt x="803" y="2281"/>
                      </a:lnTo>
                      <a:lnTo>
                        <a:pt x="716" y="2399"/>
                      </a:lnTo>
                      <a:lnTo>
                        <a:pt x="674" y="2420"/>
                      </a:lnTo>
                      <a:lnTo>
                        <a:pt x="605" y="2448"/>
                      </a:lnTo>
                      <a:lnTo>
                        <a:pt x="515" y="2479"/>
                      </a:lnTo>
                      <a:lnTo>
                        <a:pt x="417" y="2510"/>
                      </a:lnTo>
                      <a:lnTo>
                        <a:pt x="316" y="2536"/>
                      </a:lnTo>
                      <a:lnTo>
                        <a:pt x="223" y="2554"/>
                      </a:lnTo>
                      <a:lnTo>
                        <a:pt x="147" y="2561"/>
                      </a:lnTo>
                      <a:lnTo>
                        <a:pt x="97" y="2555"/>
                      </a:lnTo>
                      <a:lnTo>
                        <a:pt x="35" y="2444"/>
                      </a:lnTo>
                      <a:lnTo>
                        <a:pt x="5" y="2214"/>
                      </a:lnTo>
                      <a:lnTo>
                        <a:pt x="0" y="1900"/>
                      </a:lnTo>
                      <a:lnTo>
                        <a:pt x="14" y="1536"/>
                      </a:lnTo>
                      <a:lnTo>
                        <a:pt x="34" y="1155"/>
                      </a:lnTo>
                      <a:lnTo>
                        <a:pt x="57" y="792"/>
                      </a:lnTo>
                      <a:lnTo>
                        <a:pt x="71" y="481"/>
                      </a:lnTo>
                      <a:lnTo>
                        <a:pt x="72" y="256"/>
                      </a:lnTo>
                      <a:lnTo>
                        <a:pt x="93" y="111"/>
                      </a:lnTo>
                      <a:lnTo>
                        <a:pt x="165" y="30"/>
                      </a:lnTo>
                      <a:lnTo>
                        <a:pt x="273" y="0"/>
                      </a:lnTo>
                      <a:lnTo>
                        <a:pt x="402" y="10"/>
                      </a:lnTo>
                      <a:lnTo>
                        <a:pt x="533" y="43"/>
                      </a:lnTo>
                      <a:lnTo>
                        <a:pt x="652" y="88"/>
                      </a:lnTo>
                      <a:lnTo>
                        <a:pt x="742" y="131"/>
                      </a:lnTo>
                      <a:lnTo>
                        <a:pt x="787" y="160"/>
                      </a:lnTo>
                      <a:close/>
                    </a:path>
                  </a:pathLst>
                </a:custGeom>
                <a:solidFill>
                  <a:srgbClr val="FAB80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74" name="Freeform 14"/>
                <p:cNvSpPr>
                  <a:spLocks/>
                </p:cNvSpPr>
                <p:nvPr/>
              </p:nvSpPr>
              <p:spPr bwMode="auto">
                <a:xfrm>
                  <a:off x="4753" y="3292"/>
                  <a:ext cx="206" cy="643"/>
                </a:xfrm>
                <a:custGeom>
                  <a:avLst/>
                  <a:gdLst>
                    <a:gd name="T0" fmla="*/ 6 w 1028"/>
                    <a:gd name="T1" fmla="*/ 2 h 2573"/>
                    <a:gd name="T2" fmla="*/ 6 w 1028"/>
                    <a:gd name="T3" fmla="*/ 3 h 2573"/>
                    <a:gd name="T4" fmla="*/ 6 w 1028"/>
                    <a:gd name="T5" fmla="*/ 3 h 2573"/>
                    <a:gd name="T6" fmla="*/ 7 w 1028"/>
                    <a:gd name="T7" fmla="*/ 3 h 2573"/>
                    <a:gd name="T8" fmla="*/ 7 w 1028"/>
                    <a:gd name="T9" fmla="*/ 4 h 2573"/>
                    <a:gd name="T10" fmla="*/ 8 w 1028"/>
                    <a:gd name="T11" fmla="*/ 4 h 2573"/>
                    <a:gd name="T12" fmla="*/ 8 w 1028"/>
                    <a:gd name="T13" fmla="*/ 5 h 2573"/>
                    <a:gd name="T14" fmla="*/ 8 w 1028"/>
                    <a:gd name="T15" fmla="*/ 6 h 2573"/>
                    <a:gd name="T16" fmla="*/ 8 w 1028"/>
                    <a:gd name="T17" fmla="*/ 8 h 2573"/>
                    <a:gd name="T18" fmla="*/ 8 w 1028"/>
                    <a:gd name="T19" fmla="*/ 10 h 2573"/>
                    <a:gd name="T20" fmla="*/ 8 w 1028"/>
                    <a:gd name="T21" fmla="*/ 14 h 2573"/>
                    <a:gd name="T22" fmla="*/ 8 w 1028"/>
                    <a:gd name="T23" fmla="*/ 19 h 2573"/>
                    <a:gd name="T24" fmla="*/ 7 w 1028"/>
                    <a:gd name="T25" fmla="*/ 24 h 2573"/>
                    <a:gd name="T26" fmla="*/ 7 w 1028"/>
                    <a:gd name="T27" fmla="*/ 28 h 2573"/>
                    <a:gd name="T28" fmla="*/ 6 w 1028"/>
                    <a:gd name="T29" fmla="*/ 33 h 2573"/>
                    <a:gd name="T30" fmla="*/ 6 w 1028"/>
                    <a:gd name="T31" fmla="*/ 36 h 2573"/>
                    <a:gd name="T32" fmla="*/ 5 w 1028"/>
                    <a:gd name="T33" fmla="*/ 38 h 2573"/>
                    <a:gd name="T34" fmla="*/ 5 w 1028"/>
                    <a:gd name="T35" fmla="*/ 38 h 2573"/>
                    <a:gd name="T36" fmla="*/ 4 w 1028"/>
                    <a:gd name="T37" fmla="*/ 38 h 2573"/>
                    <a:gd name="T38" fmla="*/ 4 w 1028"/>
                    <a:gd name="T39" fmla="*/ 39 h 2573"/>
                    <a:gd name="T40" fmla="*/ 3 w 1028"/>
                    <a:gd name="T41" fmla="*/ 39 h 2573"/>
                    <a:gd name="T42" fmla="*/ 2 w 1028"/>
                    <a:gd name="T43" fmla="*/ 40 h 2573"/>
                    <a:gd name="T44" fmla="*/ 2 w 1028"/>
                    <a:gd name="T45" fmla="*/ 40 h 2573"/>
                    <a:gd name="T46" fmla="*/ 1 w 1028"/>
                    <a:gd name="T47" fmla="*/ 40 h 2573"/>
                    <a:gd name="T48" fmla="*/ 1 w 1028"/>
                    <a:gd name="T49" fmla="*/ 40 h 2573"/>
                    <a:gd name="T50" fmla="*/ 0 w 1028"/>
                    <a:gd name="T51" fmla="*/ 38 h 2573"/>
                    <a:gd name="T52" fmla="*/ 0 w 1028"/>
                    <a:gd name="T53" fmla="*/ 35 h 2573"/>
                    <a:gd name="T54" fmla="*/ 0 w 1028"/>
                    <a:gd name="T55" fmla="*/ 30 h 2573"/>
                    <a:gd name="T56" fmla="*/ 0 w 1028"/>
                    <a:gd name="T57" fmla="*/ 24 h 2573"/>
                    <a:gd name="T58" fmla="*/ 0 w 1028"/>
                    <a:gd name="T59" fmla="*/ 18 h 2573"/>
                    <a:gd name="T60" fmla="*/ 0 w 1028"/>
                    <a:gd name="T61" fmla="*/ 13 h 2573"/>
                    <a:gd name="T62" fmla="*/ 0 w 1028"/>
                    <a:gd name="T63" fmla="*/ 8 h 2573"/>
                    <a:gd name="T64" fmla="*/ 0 w 1028"/>
                    <a:gd name="T65" fmla="*/ 4 h 2573"/>
                    <a:gd name="T66" fmla="*/ 1 w 1028"/>
                    <a:gd name="T67" fmla="*/ 2 h 2573"/>
                    <a:gd name="T68" fmla="*/ 1 w 1028"/>
                    <a:gd name="T69" fmla="*/ 0 h 2573"/>
                    <a:gd name="T70" fmla="*/ 2 w 1028"/>
                    <a:gd name="T71" fmla="*/ 0 h 2573"/>
                    <a:gd name="T72" fmla="*/ 3 w 1028"/>
                    <a:gd name="T73" fmla="*/ 0 h 2573"/>
                    <a:gd name="T74" fmla="*/ 4 w 1028"/>
                    <a:gd name="T75" fmla="*/ 0 h 2573"/>
                    <a:gd name="T76" fmla="*/ 4 w 1028"/>
                    <a:gd name="T77" fmla="*/ 1 h 2573"/>
                    <a:gd name="T78" fmla="*/ 5 w 1028"/>
                    <a:gd name="T79" fmla="*/ 2 h 2573"/>
                    <a:gd name="T80" fmla="*/ 6 w 1028"/>
                    <a:gd name="T81" fmla="*/ 2 h 2573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1028"/>
                    <a:gd name="T124" fmla="*/ 0 h 2573"/>
                    <a:gd name="T125" fmla="*/ 1028 w 1028"/>
                    <a:gd name="T126" fmla="*/ 2573 h 2573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1028" h="2573">
                      <a:moveTo>
                        <a:pt x="692" y="152"/>
                      </a:moveTo>
                      <a:lnTo>
                        <a:pt x="721" y="173"/>
                      </a:lnTo>
                      <a:lnTo>
                        <a:pt x="768" y="193"/>
                      </a:lnTo>
                      <a:lnTo>
                        <a:pt x="823" y="215"/>
                      </a:lnTo>
                      <a:lnTo>
                        <a:pt x="883" y="244"/>
                      </a:lnTo>
                      <a:lnTo>
                        <a:pt x="939" y="281"/>
                      </a:lnTo>
                      <a:lnTo>
                        <a:pt x="987" y="332"/>
                      </a:lnTo>
                      <a:lnTo>
                        <a:pt x="1019" y="400"/>
                      </a:lnTo>
                      <a:lnTo>
                        <a:pt x="1028" y="491"/>
                      </a:lnTo>
                      <a:lnTo>
                        <a:pt x="1013" y="664"/>
                      </a:lnTo>
                      <a:lnTo>
                        <a:pt x="985" y="912"/>
                      </a:lnTo>
                      <a:lnTo>
                        <a:pt x="945" y="1205"/>
                      </a:lnTo>
                      <a:lnTo>
                        <a:pt x="896" y="1519"/>
                      </a:lnTo>
                      <a:lnTo>
                        <a:pt x="836" y="1823"/>
                      </a:lnTo>
                      <a:lnTo>
                        <a:pt x="771" y="2093"/>
                      </a:lnTo>
                      <a:lnTo>
                        <a:pt x="701" y="2300"/>
                      </a:lnTo>
                      <a:lnTo>
                        <a:pt x="628" y="2419"/>
                      </a:lnTo>
                      <a:lnTo>
                        <a:pt x="590" y="2441"/>
                      </a:lnTo>
                      <a:lnTo>
                        <a:pt x="529" y="2468"/>
                      </a:lnTo>
                      <a:lnTo>
                        <a:pt x="450" y="2497"/>
                      </a:lnTo>
                      <a:lnTo>
                        <a:pt x="362" y="2526"/>
                      </a:lnTo>
                      <a:lnTo>
                        <a:pt x="273" y="2549"/>
                      </a:lnTo>
                      <a:lnTo>
                        <a:pt x="191" y="2567"/>
                      </a:lnTo>
                      <a:lnTo>
                        <a:pt x="125" y="2573"/>
                      </a:lnTo>
                      <a:lnTo>
                        <a:pt x="84" y="2568"/>
                      </a:lnTo>
                      <a:lnTo>
                        <a:pt x="30" y="2459"/>
                      </a:lnTo>
                      <a:lnTo>
                        <a:pt x="5" y="2231"/>
                      </a:lnTo>
                      <a:lnTo>
                        <a:pt x="0" y="1918"/>
                      </a:lnTo>
                      <a:lnTo>
                        <a:pt x="11" y="1555"/>
                      </a:lnTo>
                      <a:lnTo>
                        <a:pt x="28" y="1174"/>
                      </a:lnTo>
                      <a:lnTo>
                        <a:pt x="46" y="812"/>
                      </a:lnTo>
                      <a:lnTo>
                        <a:pt x="59" y="500"/>
                      </a:lnTo>
                      <a:lnTo>
                        <a:pt x="60" y="277"/>
                      </a:lnTo>
                      <a:lnTo>
                        <a:pt x="76" y="128"/>
                      </a:lnTo>
                      <a:lnTo>
                        <a:pt x="137" y="41"/>
                      </a:lnTo>
                      <a:lnTo>
                        <a:pt x="228" y="1"/>
                      </a:lnTo>
                      <a:lnTo>
                        <a:pt x="339" y="0"/>
                      </a:lnTo>
                      <a:lnTo>
                        <a:pt x="451" y="23"/>
                      </a:lnTo>
                      <a:lnTo>
                        <a:pt x="558" y="64"/>
                      </a:lnTo>
                      <a:lnTo>
                        <a:pt x="642" y="111"/>
                      </a:lnTo>
                      <a:lnTo>
                        <a:pt x="692" y="152"/>
                      </a:lnTo>
                      <a:close/>
                    </a:path>
                  </a:pathLst>
                </a:custGeom>
                <a:solidFill>
                  <a:srgbClr val="F2AD0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75" name="Freeform 15"/>
                <p:cNvSpPr>
                  <a:spLocks/>
                </p:cNvSpPr>
                <p:nvPr/>
              </p:nvSpPr>
              <p:spPr bwMode="auto">
                <a:xfrm>
                  <a:off x="4764" y="3287"/>
                  <a:ext cx="193" cy="647"/>
                </a:xfrm>
                <a:custGeom>
                  <a:avLst/>
                  <a:gdLst>
                    <a:gd name="T0" fmla="*/ 5 w 966"/>
                    <a:gd name="T1" fmla="*/ 2 h 2589"/>
                    <a:gd name="T2" fmla="*/ 5 w 966"/>
                    <a:gd name="T3" fmla="*/ 3 h 2589"/>
                    <a:gd name="T4" fmla="*/ 6 w 966"/>
                    <a:gd name="T5" fmla="*/ 3 h 2589"/>
                    <a:gd name="T6" fmla="*/ 6 w 966"/>
                    <a:gd name="T7" fmla="*/ 3 h 2589"/>
                    <a:gd name="T8" fmla="*/ 7 w 966"/>
                    <a:gd name="T9" fmla="*/ 4 h 2589"/>
                    <a:gd name="T10" fmla="*/ 7 w 966"/>
                    <a:gd name="T11" fmla="*/ 4 h 2589"/>
                    <a:gd name="T12" fmla="*/ 7 w 966"/>
                    <a:gd name="T13" fmla="*/ 5 h 2589"/>
                    <a:gd name="T14" fmla="*/ 8 w 966"/>
                    <a:gd name="T15" fmla="*/ 6 h 2589"/>
                    <a:gd name="T16" fmla="*/ 8 w 966"/>
                    <a:gd name="T17" fmla="*/ 8 h 2589"/>
                    <a:gd name="T18" fmla="*/ 8 w 966"/>
                    <a:gd name="T19" fmla="*/ 10 h 2589"/>
                    <a:gd name="T20" fmla="*/ 7 w 966"/>
                    <a:gd name="T21" fmla="*/ 14 h 2589"/>
                    <a:gd name="T22" fmla="*/ 7 w 966"/>
                    <a:gd name="T23" fmla="*/ 19 h 2589"/>
                    <a:gd name="T24" fmla="*/ 7 w 966"/>
                    <a:gd name="T25" fmla="*/ 24 h 2589"/>
                    <a:gd name="T26" fmla="*/ 6 w 966"/>
                    <a:gd name="T27" fmla="*/ 29 h 2589"/>
                    <a:gd name="T28" fmla="*/ 6 w 966"/>
                    <a:gd name="T29" fmla="*/ 33 h 2589"/>
                    <a:gd name="T30" fmla="*/ 5 w 966"/>
                    <a:gd name="T31" fmla="*/ 36 h 2589"/>
                    <a:gd name="T32" fmla="*/ 5 w 966"/>
                    <a:gd name="T33" fmla="*/ 38 h 2589"/>
                    <a:gd name="T34" fmla="*/ 4 w 966"/>
                    <a:gd name="T35" fmla="*/ 38 h 2589"/>
                    <a:gd name="T36" fmla="*/ 4 w 966"/>
                    <a:gd name="T37" fmla="*/ 39 h 2589"/>
                    <a:gd name="T38" fmla="*/ 3 w 966"/>
                    <a:gd name="T39" fmla="*/ 39 h 2589"/>
                    <a:gd name="T40" fmla="*/ 3 w 966"/>
                    <a:gd name="T41" fmla="*/ 40 h 2589"/>
                    <a:gd name="T42" fmla="*/ 2 w 966"/>
                    <a:gd name="T43" fmla="*/ 40 h 2589"/>
                    <a:gd name="T44" fmla="*/ 1 w 966"/>
                    <a:gd name="T45" fmla="*/ 40 h 2589"/>
                    <a:gd name="T46" fmla="*/ 1 w 966"/>
                    <a:gd name="T47" fmla="*/ 40 h 2589"/>
                    <a:gd name="T48" fmla="*/ 1 w 966"/>
                    <a:gd name="T49" fmla="*/ 40 h 2589"/>
                    <a:gd name="T50" fmla="*/ 0 w 966"/>
                    <a:gd name="T51" fmla="*/ 38 h 2589"/>
                    <a:gd name="T52" fmla="*/ 0 w 966"/>
                    <a:gd name="T53" fmla="*/ 35 h 2589"/>
                    <a:gd name="T54" fmla="*/ 0 w 966"/>
                    <a:gd name="T55" fmla="*/ 30 h 2589"/>
                    <a:gd name="T56" fmla="*/ 0 w 966"/>
                    <a:gd name="T57" fmla="*/ 24 h 2589"/>
                    <a:gd name="T58" fmla="*/ 0 w 966"/>
                    <a:gd name="T59" fmla="*/ 18 h 2589"/>
                    <a:gd name="T60" fmla="*/ 0 w 966"/>
                    <a:gd name="T61" fmla="*/ 13 h 2589"/>
                    <a:gd name="T62" fmla="*/ 0 w 966"/>
                    <a:gd name="T63" fmla="*/ 8 h 2589"/>
                    <a:gd name="T64" fmla="*/ 0 w 966"/>
                    <a:gd name="T65" fmla="*/ 4 h 2589"/>
                    <a:gd name="T66" fmla="*/ 1 w 966"/>
                    <a:gd name="T67" fmla="*/ 2 h 2589"/>
                    <a:gd name="T68" fmla="*/ 1 w 966"/>
                    <a:gd name="T69" fmla="*/ 1 h 2589"/>
                    <a:gd name="T70" fmla="*/ 2 w 966"/>
                    <a:gd name="T71" fmla="*/ 0 h 2589"/>
                    <a:gd name="T72" fmla="*/ 2 w 966"/>
                    <a:gd name="T73" fmla="*/ 0 h 2589"/>
                    <a:gd name="T74" fmla="*/ 3 w 966"/>
                    <a:gd name="T75" fmla="*/ 0 h 2589"/>
                    <a:gd name="T76" fmla="*/ 4 w 966"/>
                    <a:gd name="T77" fmla="*/ 1 h 2589"/>
                    <a:gd name="T78" fmla="*/ 5 w 966"/>
                    <a:gd name="T79" fmla="*/ 2 h 2589"/>
                    <a:gd name="T80" fmla="*/ 5 w 966"/>
                    <a:gd name="T81" fmla="*/ 2 h 258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966"/>
                    <a:gd name="T124" fmla="*/ 0 h 2589"/>
                    <a:gd name="T125" fmla="*/ 966 w 966"/>
                    <a:gd name="T126" fmla="*/ 2589 h 2589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966" h="2589">
                      <a:moveTo>
                        <a:pt x="642" y="157"/>
                      </a:moveTo>
                      <a:lnTo>
                        <a:pt x="673" y="181"/>
                      </a:lnTo>
                      <a:lnTo>
                        <a:pt x="720" y="203"/>
                      </a:lnTo>
                      <a:lnTo>
                        <a:pt x="774" y="227"/>
                      </a:lnTo>
                      <a:lnTo>
                        <a:pt x="831" y="256"/>
                      </a:lnTo>
                      <a:lnTo>
                        <a:pt x="884" y="294"/>
                      </a:lnTo>
                      <a:lnTo>
                        <a:pt x="928" y="345"/>
                      </a:lnTo>
                      <a:lnTo>
                        <a:pt x="957" y="415"/>
                      </a:lnTo>
                      <a:lnTo>
                        <a:pt x="966" y="507"/>
                      </a:lnTo>
                      <a:lnTo>
                        <a:pt x="952" y="679"/>
                      </a:lnTo>
                      <a:lnTo>
                        <a:pt x="925" y="927"/>
                      </a:lnTo>
                      <a:lnTo>
                        <a:pt x="884" y="1220"/>
                      </a:lnTo>
                      <a:lnTo>
                        <a:pt x="835" y="1534"/>
                      </a:lnTo>
                      <a:lnTo>
                        <a:pt x="776" y="1838"/>
                      </a:lnTo>
                      <a:lnTo>
                        <a:pt x="714" y="2109"/>
                      </a:lnTo>
                      <a:lnTo>
                        <a:pt x="648" y="2316"/>
                      </a:lnTo>
                      <a:lnTo>
                        <a:pt x="583" y="2435"/>
                      </a:lnTo>
                      <a:lnTo>
                        <a:pt x="548" y="2457"/>
                      </a:lnTo>
                      <a:lnTo>
                        <a:pt x="491" y="2485"/>
                      </a:lnTo>
                      <a:lnTo>
                        <a:pt x="416" y="2513"/>
                      </a:lnTo>
                      <a:lnTo>
                        <a:pt x="335" y="2542"/>
                      </a:lnTo>
                      <a:lnTo>
                        <a:pt x="251" y="2564"/>
                      </a:lnTo>
                      <a:lnTo>
                        <a:pt x="175" y="2582"/>
                      </a:lnTo>
                      <a:lnTo>
                        <a:pt x="114" y="2589"/>
                      </a:lnTo>
                      <a:lnTo>
                        <a:pt x="78" y="2584"/>
                      </a:lnTo>
                      <a:lnTo>
                        <a:pt x="28" y="2474"/>
                      </a:lnTo>
                      <a:lnTo>
                        <a:pt x="5" y="2247"/>
                      </a:lnTo>
                      <a:lnTo>
                        <a:pt x="0" y="1934"/>
                      </a:lnTo>
                      <a:lnTo>
                        <a:pt x="10" y="1571"/>
                      </a:lnTo>
                      <a:lnTo>
                        <a:pt x="24" y="1190"/>
                      </a:lnTo>
                      <a:lnTo>
                        <a:pt x="42" y="828"/>
                      </a:lnTo>
                      <a:lnTo>
                        <a:pt x="53" y="516"/>
                      </a:lnTo>
                      <a:lnTo>
                        <a:pt x="53" y="292"/>
                      </a:lnTo>
                      <a:lnTo>
                        <a:pt x="67" y="142"/>
                      </a:lnTo>
                      <a:lnTo>
                        <a:pt x="124" y="51"/>
                      </a:lnTo>
                      <a:lnTo>
                        <a:pt x="206" y="6"/>
                      </a:lnTo>
                      <a:lnTo>
                        <a:pt x="307" y="0"/>
                      </a:lnTo>
                      <a:lnTo>
                        <a:pt x="411" y="21"/>
                      </a:lnTo>
                      <a:lnTo>
                        <a:pt x="511" y="60"/>
                      </a:lnTo>
                      <a:lnTo>
                        <a:pt x="590" y="108"/>
                      </a:lnTo>
                      <a:lnTo>
                        <a:pt x="642" y="157"/>
                      </a:lnTo>
                      <a:close/>
                    </a:path>
                  </a:pathLst>
                </a:custGeom>
                <a:solidFill>
                  <a:srgbClr val="F0AB1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76" name="Freeform 16"/>
                <p:cNvSpPr>
                  <a:spLocks/>
                </p:cNvSpPr>
                <p:nvPr/>
              </p:nvSpPr>
              <p:spPr bwMode="auto">
                <a:xfrm>
                  <a:off x="4774" y="3283"/>
                  <a:ext cx="182" cy="650"/>
                </a:xfrm>
                <a:custGeom>
                  <a:avLst/>
                  <a:gdLst>
                    <a:gd name="T0" fmla="*/ 5 w 907"/>
                    <a:gd name="T1" fmla="*/ 3 h 2599"/>
                    <a:gd name="T2" fmla="*/ 5 w 907"/>
                    <a:gd name="T3" fmla="*/ 3 h 2599"/>
                    <a:gd name="T4" fmla="*/ 5 w 907"/>
                    <a:gd name="T5" fmla="*/ 3 h 2599"/>
                    <a:gd name="T6" fmla="*/ 6 w 907"/>
                    <a:gd name="T7" fmla="*/ 4 h 2599"/>
                    <a:gd name="T8" fmla="*/ 6 w 907"/>
                    <a:gd name="T9" fmla="*/ 4 h 2599"/>
                    <a:gd name="T10" fmla="*/ 7 w 907"/>
                    <a:gd name="T11" fmla="*/ 5 h 2599"/>
                    <a:gd name="T12" fmla="*/ 7 w 907"/>
                    <a:gd name="T13" fmla="*/ 6 h 2599"/>
                    <a:gd name="T14" fmla="*/ 7 w 907"/>
                    <a:gd name="T15" fmla="*/ 7 h 2599"/>
                    <a:gd name="T16" fmla="*/ 7 w 907"/>
                    <a:gd name="T17" fmla="*/ 8 h 2599"/>
                    <a:gd name="T18" fmla="*/ 7 w 907"/>
                    <a:gd name="T19" fmla="*/ 11 h 2599"/>
                    <a:gd name="T20" fmla="*/ 7 w 907"/>
                    <a:gd name="T21" fmla="*/ 15 h 2599"/>
                    <a:gd name="T22" fmla="*/ 7 w 907"/>
                    <a:gd name="T23" fmla="*/ 19 h 2599"/>
                    <a:gd name="T24" fmla="*/ 6 w 907"/>
                    <a:gd name="T25" fmla="*/ 24 h 2599"/>
                    <a:gd name="T26" fmla="*/ 6 w 907"/>
                    <a:gd name="T27" fmla="*/ 29 h 2599"/>
                    <a:gd name="T28" fmla="*/ 5 w 907"/>
                    <a:gd name="T29" fmla="*/ 33 h 2599"/>
                    <a:gd name="T30" fmla="*/ 5 w 907"/>
                    <a:gd name="T31" fmla="*/ 37 h 2599"/>
                    <a:gd name="T32" fmla="*/ 4 w 907"/>
                    <a:gd name="T33" fmla="*/ 38 h 2599"/>
                    <a:gd name="T34" fmla="*/ 4 w 907"/>
                    <a:gd name="T35" fmla="*/ 39 h 2599"/>
                    <a:gd name="T36" fmla="*/ 4 w 907"/>
                    <a:gd name="T37" fmla="*/ 39 h 2599"/>
                    <a:gd name="T38" fmla="*/ 3 w 907"/>
                    <a:gd name="T39" fmla="*/ 40 h 2599"/>
                    <a:gd name="T40" fmla="*/ 2 w 907"/>
                    <a:gd name="T41" fmla="*/ 40 h 2599"/>
                    <a:gd name="T42" fmla="*/ 2 w 907"/>
                    <a:gd name="T43" fmla="*/ 40 h 2599"/>
                    <a:gd name="T44" fmla="*/ 1 w 907"/>
                    <a:gd name="T45" fmla="*/ 41 h 2599"/>
                    <a:gd name="T46" fmla="*/ 1 w 907"/>
                    <a:gd name="T47" fmla="*/ 41 h 2599"/>
                    <a:gd name="T48" fmla="*/ 1 w 907"/>
                    <a:gd name="T49" fmla="*/ 41 h 2599"/>
                    <a:gd name="T50" fmla="*/ 0 w 907"/>
                    <a:gd name="T51" fmla="*/ 39 h 2599"/>
                    <a:gd name="T52" fmla="*/ 0 w 907"/>
                    <a:gd name="T53" fmla="*/ 35 h 2599"/>
                    <a:gd name="T54" fmla="*/ 0 w 907"/>
                    <a:gd name="T55" fmla="*/ 31 h 2599"/>
                    <a:gd name="T56" fmla="*/ 0 w 907"/>
                    <a:gd name="T57" fmla="*/ 25 h 2599"/>
                    <a:gd name="T58" fmla="*/ 0 w 907"/>
                    <a:gd name="T59" fmla="*/ 19 h 2599"/>
                    <a:gd name="T60" fmla="*/ 0 w 907"/>
                    <a:gd name="T61" fmla="*/ 13 h 2599"/>
                    <a:gd name="T62" fmla="*/ 0 w 907"/>
                    <a:gd name="T63" fmla="*/ 8 h 2599"/>
                    <a:gd name="T64" fmla="*/ 0 w 907"/>
                    <a:gd name="T65" fmla="*/ 5 h 2599"/>
                    <a:gd name="T66" fmla="*/ 0 w 907"/>
                    <a:gd name="T67" fmla="*/ 3 h 2599"/>
                    <a:gd name="T68" fmla="*/ 1 w 907"/>
                    <a:gd name="T69" fmla="*/ 1 h 2599"/>
                    <a:gd name="T70" fmla="*/ 2 w 907"/>
                    <a:gd name="T71" fmla="*/ 0 h 2599"/>
                    <a:gd name="T72" fmla="*/ 2 w 907"/>
                    <a:gd name="T73" fmla="*/ 0 h 2599"/>
                    <a:gd name="T74" fmla="*/ 3 w 907"/>
                    <a:gd name="T75" fmla="*/ 0 h 2599"/>
                    <a:gd name="T76" fmla="*/ 4 w 907"/>
                    <a:gd name="T77" fmla="*/ 1 h 2599"/>
                    <a:gd name="T78" fmla="*/ 4 w 907"/>
                    <a:gd name="T79" fmla="*/ 2 h 2599"/>
                    <a:gd name="T80" fmla="*/ 5 w 907"/>
                    <a:gd name="T81" fmla="*/ 3 h 259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907"/>
                    <a:gd name="T124" fmla="*/ 0 h 2599"/>
                    <a:gd name="T125" fmla="*/ 907 w 907"/>
                    <a:gd name="T126" fmla="*/ 2599 h 2599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907" h="2599">
                      <a:moveTo>
                        <a:pt x="595" y="154"/>
                      </a:moveTo>
                      <a:lnTo>
                        <a:pt x="626" y="184"/>
                      </a:lnTo>
                      <a:lnTo>
                        <a:pt x="671" y="211"/>
                      </a:lnTo>
                      <a:lnTo>
                        <a:pt x="723" y="236"/>
                      </a:lnTo>
                      <a:lnTo>
                        <a:pt x="778" y="266"/>
                      </a:lnTo>
                      <a:lnTo>
                        <a:pt x="827" y="305"/>
                      </a:lnTo>
                      <a:lnTo>
                        <a:pt x="871" y="357"/>
                      </a:lnTo>
                      <a:lnTo>
                        <a:pt x="898" y="426"/>
                      </a:lnTo>
                      <a:lnTo>
                        <a:pt x="907" y="518"/>
                      </a:lnTo>
                      <a:lnTo>
                        <a:pt x="893" y="690"/>
                      </a:lnTo>
                      <a:lnTo>
                        <a:pt x="866" y="937"/>
                      </a:lnTo>
                      <a:lnTo>
                        <a:pt x="825" y="1231"/>
                      </a:lnTo>
                      <a:lnTo>
                        <a:pt x="777" y="1545"/>
                      </a:lnTo>
                      <a:lnTo>
                        <a:pt x="719" y="1851"/>
                      </a:lnTo>
                      <a:lnTo>
                        <a:pt x="659" y="2123"/>
                      </a:lnTo>
                      <a:lnTo>
                        <a:pt x="598" y="2331"/>
                      </a:lnTo>
                      <a:lnTo>
                        <a:pt x="540" y="2451"/>
                      </a:lnTo>
                      <a:lnTo>
                        <a:pt x="508" y="2473"/>
                      </a:lnTo>
                      <a:lnTo>
                        <a:pt x="454" y="2500"/>
                      </a:lnTo>
                      <a:lnTo>
                        <a:pt x="385" y="2528"/>
                      </a:lnTo>
                      <a:lnTo>
                        <a:pt x="308" y="2554"/>
                      </a:lnTo>
                      <a:lnTo>
                        <a:pt x="230" y="2576"/>
                      </a:lnTo>
                      <a:lnTo>
                        <a:pt x="159" y="2593"/>
                      </a:lnTo>
                      <a:lnTo>
                        <a:pt x="104" y="2599"/>
                      </a:lnTo>
                      <a:lnTo>
                        <a:pt x="72" y="2595"/>
                      </a:lnTo>
                      <a:lnTo>
                        <a:pt x="26" y="2485"/>
                      </a:lnTo>
                      <a:lnTo>
                        <a:pt x="5" y="2259"/>
                      </a:lnTo>
                      <a:lnTo>
                        <a:pt x="0" y="1946"/>
                      </a:lnTo>
                      <a:lnTo>
                        <a:pt x="9" y="1584"/>
                      </a:lnTo>
                      <a:lnTo>
                        <a:pt x="23" y="1203"/>
                      </a:lnTo>
                      <a:lnTo>
                        <a:pt x="38" y="842"/>
                      </a:lnTo>
                      <a:lnTo>
                        <a:pt x="49" y="531"/>
                      </a:lnTo>
                      <a:lnTo>
                        <a:pt x="50" y="308"/>
                      </a:lnTo>
                      <a:lnTo>
                        <a:pt x="62" y="156"/>
                      </a:lnTo>
                      <a:lnTo>
                        <a:pt x="111" y="60"/>
                      </a:lnTo>
                      <a:lnTo>
                        <a:pt x="187" y="11"/>
                      </a:lnTo>
                      <a:lnTo>
                        <a:pt x="278" y="0"/>
                      </a:lnTo>
                      <a:lnTo>
                        <a:pt x="374" y="15"/>
                      </a:lnTo>
                      <a:lnTo>
                        <a:pt x="465" y="53"/>
                      </a:lnTo>
                      <a:lnTo>
                        <a:pt x="542" y="102"/>
                      </a:lnTo>
                      <a:lnTo>
                        <a:pt x="595" y="154"/>
                      </a:lnTo>
                      <a:close/>
                    </a:path>
                  </a:pathLst>
                </a:custGeom>
                <a:solidFill>
                  <a:srgbClr val="EBA61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77" name="Freeform 17"/>
                <p:cNvSpPr>
                  <a:spLocks/>
                </p:cNvSpPr>
                <p:nvPr/>
              </p:nvSpPr>
              <p:spPr bwMode="auto">
                <a:xfrm>
                  <a:off x="4786" y="3279"/>
                  <a:ext cx="169" cy="653"/>
                </a:xfrm>
                <a:custGeom>
                  <a:avLst/>
                  <a:gdLst>
                    <a:gd name="T0" fmla="*/ 4 w 845"/>
                    <a:gd name="T1" fmla="*/ 3 h 2612"/>
                    <a:gd name="T2" fmla="*/ 5 w 845"/>
                    <a:gd name="T3" fmla="*/ 3 h 2612"/>
                    <a:gd name="T4" fmla="*/ 5 w 845"/>
                    <a:gd name="T5" fmla="*/ 3 h 2612"/>
                    <a:gd name="T6" fmla="*/ 5 w 845"/>
                    <a:gd name="T7" fmla="*/ 4 h 2612"/>
                    <a:gd name="T8" fmla="*/ 6 w 845"/>
                    <a:gd name="T9" fmla="*/ 5 h 2612"/>
                    <a:gd name="T10" fmla="*/ 6 w 845"/>
                    <a:gd name="T11" fmla="*/ 5 h 2612"/>
                    <a:gd name="T12" fmla="*/ 6 w 845"/>
                    <a:gd name="T13" fmla="*/ 6 h 2612"/>
                    <a:gd name="T14" fmla="*/ 7 w 845"/>
                    <a:gd name="T15" fmla="*/ 7 h 2612"/>
                    <a:gd name="T16" fmla="*/ 7 w 845"/>
                    <a:gd name="T17" fmla="*/ 8 h 2612"/>
                    <a:gd name="T18" fmla="*/ 7 w 845"/>
                    <a:gd name="T19" fmla="*/ 11 h 2612"/>
                    <a:gd name="T20" fmla="*/ 6 w 845"/>
                    <a:gd name="T21" fmla="*/ 15 h 2612"/>
                    <a:gd name="T22" fmla="*/ 6 w 845"/>
                    <a:gd name="T23" fmla="*/ 20 h 2612"/>
                    <a:gd name="T24" fmla="*/ 6 w 845"/>
                    <a:gd name="T25" fmla="*/ 24 h 2612"/>
                    <a:gd name="T26" fmla="*/ 5 w 845"/>
                    <a:gd name="T27" fmla="*/ 29 h 2612"/>
                    <a:gd name="T28" fmla="*/ 5 w 845"/>
                    <a:gd name="T29" fmla="*/ 34 h 2612"/>
                    <a:gd name="T30" fmla="*/ 4 w 845"/>
                    <a:gd name="T31" fmla="*/ 37 h 2612"/>
                    <a:gd name="T32" fmla="*/ 4 w 845"/>
                    <a:gd name="T33" fmla="*/ 39 h 2612"/>
                    <a:gd name="T34" fmla="*/ 4 w 845"/>
                    <a:gd name="T35" fmla="*/ 39 h 2612"/>
                    <a:gd name="T36" fmla="*/ 3 w 845"/>
                    <a:gd name="T37" fmla="*/ 39 h 2612"/>
                    <a:gd name="T38" fmla="*/ 3 w 845"/>
                    <a:gd name="T39" fmla="*/ 40 h 2612"/>
                    <a:gd name="T40" fmla="*/ 2 w 845"/>
                    <a:gd name="T41" fmla="*/ 40 h 2612"/>
                    <a:gd name="T42" fmla="*/ 2 w 845"/>
                    <a:gd name="T43" fmla="*/ 41 h 2612"/>
                    <a:gd name="T44" fmla="*/ 1 w 845"/>
                    <a:gd name="T45" fmla="*/ 41 h 2612"/>
                    <a:gd name="T46" fmla="*/ 1 w 845"/>
                    <a:gd name="T47" fmla="*/ 41 h 2612"/>
                    <a:gd name="T48" fmla="*/ 1 w 845"/>
                    <a:gd name="T49" fmla="*/ 41 h 2612"/>
                    <a:gd name="T50" fmla="*/ 0 w 845"/>
                    <a:gd name="T51" fmla="*/ 39 h 2612"/>
                    <a:gd name="T52" fmla="*/ 0 w 845"/>
                    <a:gd name="T53" fmla="*/ 36 h 2612"/>
                    <a:gd name="T54" fmla="*/ 0 w 845"/>
                    <a:gd name="T55" fmla="*/ 30 h 2612"/>
                    <a:gd name="T56" fmla="*/ 0 w 845"/>
                    <a:gd name="T57" fmla="*/ 25 h 2612"/>
                    <a:gd name="T58" fmla="*/ 0 w 845"/>
                    <a:gd name="T59" fmla="*/ 19 h 2612"/>
                    <a:gd name="T60" fmla="*/ 0 w 845"/>
                    <a:gd name="T61" fmla="*/ 13 h 2612"/>
                    <a:gd name="T62" fmla="*/ 0 w 845"/>
                    <a:gd name="T63" fmla="*/ 9 h 2612"/>
                    <a:gd name="T64" fmla="*/ 0 w 845"/>
                    <a:gd name="T65" fmla="*/ 5 h 2612"/>
                    <a:gd name="T66" fmla="*/ 0 w 845"/>
                    <a:gd name="T67" fmla="*/ 3 h 2612"/>
                    <a:gd name="T68" fmla="*/ 1 w 845"/>
                    <a:gd name="T69" fmla="*/ 1 h 2612"/>
                    <a:gd name="T70" fmla="*/ 1 w 845"/>
                    <a:gd name="T71" fmla="*/ 0 h 2612"/>
                    <a:gd name="T72" fmla="*/ 2 w 845"/>
                    <a:gd name="T73" fmla="*/ 0 h 2612"/>
                    <a:gd name="T74" fmla="*/ 3 w 845"/>
                    <a:gd name="T75" fmla="*/ 0 h 2612"/>
                    <a:gd name="T76" fmla="*/ 3 w 845"/>
                    <a:gd name="T77" fmla="*/ 1 h 2612"/>
                    <a:gd name="T78" fmla="*/ 4 w 845"/>
                    <a:gd name="T79" fmla="*/ 1 h 2612"/>
                    <a:gd name="T80" fmla="*/ 4 w 845"/>
                    <a:gd name="T81" fmla="*/ 3 h 2612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845"/>
                    <a:gd name="T124" fmla="*/ 0 h 2612"/>
                    <a:gd name="T125" fmla="*/ 845 w 845"/>
                    <a:gd name="T126" fmla="*/ 2612 h 2612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845" h="2612">
                      <a:moveTo>
                        <a:pt x="546" y="160"/>
                      </a:moveTo>
                      <a:lnTo>
                        <a:pt x="578" y="194"/>
                      </a:lnTo>
                      <a:lnTo>
                        <a:pt x="623" y="222"/>
                      </a:lnTo>
                      <a:lnTo>
                        <a:pt x="672" y="248"/>
                      </a:lnTo>
                      <a:lnTo>
                        <a:pt x="723" y="279"/>
                      </a:lnTo>
                      <a:lnTo>
                        <a:pt x="770" y="317"/>
                      </a:lnTo>
                      <a:lnTo>
                        <a:pt x="810" y="369"/>
                      </a:lnTo>
                      <a:lnTo>
                        <a:pt x="835" y="438"/>
                      </a:lnTo>
                      <a:lnTo>
                        <a:pt x="845" y="530"/>
                      </a:lnTo>
                      <a:lnTo>
                        <a:pt x="831" y="703"/>
                      </a:lnTo>
                      <a:lnTo>
                        <a:pt x="805" y="950"/>
                      </a:lnTo>
                      <a:lnTo>
                        <a:pt x="763" y="1244"/>
                      </a:lnTo>
                      <a:lnTo>
                        <a:pt x="715" y="1559"/>
                      </a:lnTo>
                      <a:lnTo>
                        <a:pt x="660" y="1865"/>
                      </a:lnTo>
                      <a:lnTo>
                        <a:pt x="602" y="2138"/>
                      </a:lnTo>
                      <a:lnTo>
                        <a:pt x="545" y="2346"/>
                      </a:lnTo>
                      <a:lnTo>
                        <a:pt x="493" y="2466"/>
                      </a:lnTo>
                      <a:lnTo>
                        <a:pt x="464" y="2489"/>
                      </a:lnTo>
                      <a:lnTo>
                        <a:pt x="415" y="2516"/>
                      </a:lnTo>
                      <a:lnTo>
                        <a:pt x="350" y="2542"/>
                      </a:lnTo>
                      <a:lnTo>
                        <a:pt x="280" y="2568"/>
                      </a:lnTo>
                      <a:lnTo>
                        <a:pt x="208" y="2589"/>
                      </a:lnTo>
                      <a:lnTo>
                        <a:pt x="144" y="2604"/>
                      </a:lnTo>
                      <a:lnTo>
                        <a:pt x="94" y="2612"/>
                      </a:lnTo>
                      <a:lnTo>
                        <a:pt x="65" y="2608"/>
                      </a:lnTo>
                      <a:lnTo>
                        <a:pt x="24" y="2499"/>
                      </a:lnTo>
                      <a:lnTo>
                        <a:pt x="4" y="2274"/>
                      </a:lnTo>
                      <a:lnTo>
                        <a:pt x="0" y="1961"/>
                      </a:lnTo>
                      <a:lnTo>
                        <a:pt x="7" y="1600"/>
                      </a:lnTo>
                      <a:lnTo>
                        <a:pt x="19" y="1219"/>
                      </a:lnTo>
                      <a:lnTo>
                        <a:pt x="33" y="859"/>
                      </a:lnTo>
                      <a:lnTo>
                        <a:pt x="42" y="547"/>
                      </a:lnTo>
                      <a:lnTo>
                        <a:pt x="43" y="324"/>
                      </a:lnTo>
                      <a:lnTo>
                        <a:pt x="53" y="171"/>
                      </a:lnTo>
                      <a:lnTo>
                        <a:pt x="97" y="71"/>
                      </a:lnTo>
                      <a:lnTo>
                        <a:pt x="163" y="16"/>
                      </a:lnTo>
                      <a:lnTo>
                        <a:pt x="246" y="0"/>
                      </a:lnTo>
                      <a:lnTo>
                        <a:pt x="332" y="12"/>
                      </a:lnTo>
                      <a:lnTo>
                        <a:pt x="418" y="48"/>
                      </a:lnTo>
                      <a:lnTo>
                        <a:pt x="491" y="99"/>
                      </a:lnTo>
                      <a:lnTo>
                        <a:pt x="546" y="160"/>
                      </a:lnTo>
                      <a:close/>
                    </a:path>
                  </a:pathLst>
                </a:custGeom>
                <a:solidFill>
                  <a:srgbClr val="E8A11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78" name="Freeform 18"/>
                <p:cNvSpPr>
                  <a:spLocks/>
                </p:cNvSpPr>
                <p:nvPr/>
              </p:nvSpPr>
              <p:spPr bwMode="auto">
                <a:xfrm>
                  <a:off x="4542" y="3297"/>
                  <a:ext cx="148" cy="140"/>
                </a:xfrm>
                <a:custGeom>
                  <a:avLst/>
                  <a:gdLst>
                    <a:gd name="T0" fmla="*/ 1 w 737"/>
                    <a:gd name="T1" fmla="*/ 2 h 561"/>
                    <a:gd name="T2" fmla="*/ 0 w 737"/>
                    <a:gd name="T3" fmla="*/ 3 h 561"/>
                    <a:gd name="T4" fmla="*/ 0 w 737"/>
                    <a:gd name="T5" fmla="*/ 3 h 561"/>
                    <a:gd name="T6" fmla="*/ 0 w 737"/>
                    <a:gd name="T7" fmla="*/ 4 h 561"/>
                    <a:gd name="T8" fmla="*/ 0 w 737"/>
                    <a:gd name="T9" fmla="*/ 4 h 561"/>
                    <a:gd name="T10" fmla="*/ 0 w 737"/>
                    <a:gd name="T11" fmla="*/ 5 h 561"/>
                    <a:gd name="T12" fmla="*/ 0 w 737"/>
                    <a:gd name="T13" fmla="*/ 5 h 561"/>
                    <a:gd name="T14" fmla="*/ 0 w 737"/>
                    <a:gd name="T15" fmla="*/ 6 h 561"/>
                    <a:gd name="T16" fmla="*/ 0 w 737"/>
                    <a:gd name="T17" fmla="*/ 6 h 561"/>
                    <a:gd name="T18" fmla="*/ 0 w 737"/>
                    <a:gd name="T19" fmla="*/ 7 h 561"/>
                    <a:gd name="T20" fmla="*/ 1 w 737"/>
                    <a:gd name="T21" fmla="*/ 8 h 561"/>
                    <a:gd name="T22" fmla="*/ 2 w 737"/>
                    <a:gd name="T23" fmla="*/ 8 h 561"/>
                    <a:gd name="T24" fmla="*/ 3 w 737"/>
                    <a:gd name="T25" fmla="*/ 9 h 561"/>
                    <a:gd name="T26" fmla="*/ 4 w 737"/>
                    <a:gd name="T27" fmla="*/ 9 h 561"/>
                    <a:gd name="T28" fmla="*/ 5 w 737"/>
                    <a:gd name="T29" fmla="*/ 8 h 561"/>
                    <a:gd name="T30" fmla="*/ 5 w 737"/>
                    <a:gd name="T31" fmla="*/ 8 h 561"/>
                    <a:gd name="T32" fmla="*/ 6 w 737"/>
                    <a:gd name="T33" fmla="*/ 7 h 561"/>
                    <a:gd name="T34" fmla="*/ 6 w 737"/>
                    <a:gd name="T35" fmla="*/ 7 h 561"/>
                    <a:gd name="T36" fmla="*/ 6 w 737"/>
                    <a:gd name="T37" fmla="*/ 6 h 561"/>
                    <a:gd name="T38" fmla="*/ 6 w 737"/>
                    <a:gd name="T39" fmla="*/ 6 h 561"/>
                    <a:gd name="T40" fmla="*/ 6 w 737"/>
                    <a:gd name="T41" fmla="*/ 5 h 561"/>
                    <a:gd name="T42" fmla="*/ 6 w 737"/>
                    <a:gd name="T43" fmla="*/ 4 h 561"/>
                    <a:gd name="T44" fmla="*/ 6 w 737"/>
                    <a:gd name="T45" fmla="*/ 4 h 561"/>
                    <a:gd name="T46" fmla="*/ 6 w 737"/>
                    <a:gd name="T47" fmla="*/ 3 h 561"/>
                    <a:gd name="T48" fmla="*/ 6 w 737"/>
                    <a:gd name="T49" fmla="*/ 3 h 561"/>
                    <a:gd name="T50" fmla="*/ 5 w 737"/>
                    <a:gd name="T51" fmla="*/ 1 h 561"/>
                    <a:gd name="T52" fmla="*/ 5 w 737"/>
                    <a:gd name="T53" fmla="*/ 0 h 561"/>
                    <a:gd name="T54" fmla="*/ 4 w 737"/>
                    <a:gd name="T55" fmla="*/ 0 h 561"/>
                    <a:gd name="T56" fmla="*/ 3 w 737"/>
                    <a:gd name="T57" fmla="*/ 0 h 561"/>
                    <a:gd name="T58" fmla="*/ 3 w 737"/>
                    <a:gd name="T59" fmla="*/ 0 h 561"/>
                    <a:gd name="T60" fmla="*/ 2 w 737"/>
                    <a:gd name="T61" fmla="*/ 1 h 561"/>
                    <a:gd name="T62" fmla="*/ 1 w 737"/>
                    <a:gd name="T63" fmla="*/ 1 h 561"/>
                    <a:gd name="T64" fmla="*/ 1 w 737"/>
                    <a:gd name="T65" fmla="*/ 2 h 561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737"/>
                    <a:gd name="T100" fmla="*/ 0 h 561"/>
                    <a:gd name="T101" fmla="*/ 737 w 737"/>
                    <a:gd name="T102" fmla="*/ 561 h 561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737" h="561">
                      <a:moveTo>
                        <a:pt x="98" y="143"/>
                      </a:moveTo>
                      <a:lnTo>
                        <a:pt x="60" y="187"/>
                      </a:lnTo>
                      <a:lnTo>
                        <a:pt x="33" y="223"/>
                      </a:lnTo>
                      <a:lnTo>
                        <a:pt x="15" y="251"/>
                      </a:lnTo>
                      <a:lnTo>
                        <a:pt x="5" y="277"/>
                      </a:lnTo>
                      <a:lnTo>
                        <a:pt x="0" y="303"/>
                      </a:lnTo>
                      <a:lnTo>
                        <a:pt x="1" y="333"/>
                      </a:lnTo>
                      <a:lnTo>
                        <a:pt x="6" y="370"/>
                      </a:lnTo>
                      <a:lnTo>
                        <a:pt x="14" y="419"/>
                      </a:lnTo>
                      <a:lnTo>
                        <a:pt x="47" y="475"/>
                      </a:lnTo>
                      <a:lnTo>
                        <a:pt x="120" y="519"/>
                      </a:lnTo>
                      <a:lnTo>
                        <a:pt x="218" y="547"/>
                      </a:lnTo>
                      <a:lnTo>
                        <a:pt x="333" y="561"/>
                      </a:lnTo>
                      <a:lnTo>
                        <a:pt x="451" y="559"/>
                      </a:lnTo>
                      <a:lnTo>
                        <a:pt x="562" y="541"/>
                      </a:lnTo>
                      <a:lnTo>
                        <a:pt x="654" y="508"/>
                      </a:lnTo>
                      <a:lnTo>
                        <a:pt x="715" y="461"/>
                      </a:lnTo>
                      <a:lnTo>
                        <a:pt x="725" y="436"/>
                      </a:lnTo>
                      <a:lnTo>
                        <a:pt x="733" y="405"/>
                      </a:lnTo>
                      <a:lnTo>
                        <a:pt x="736" y="368"/>
                      </a:lnTo>
                      <a:lnTo>
                        <a:pt x="737" y="329"/>
                      </a:lnTo>
                      <a:lnTo>
                        <a:pt x="735" y="288"/>
                      </a:lnTo>
                      <a:lnTo>
                        <a:pt x="731" y="250"/>
                      </a:lnTo>
                      <a:lnTo>
                        <a:pt x="725" y="215"/>
                      </a:lnTo>
                      <a:lnTo>
                        <a:pt x="721" y="186"/>
                      </a:lnTo>
                      <a:lnTo>
                        <a:pt x="676" y="90"/>
                      </a:lnTo>
                      <a:lnTo>
                        <a:pt x="608" y="31"/>
                      </a:lnTo>
                      <a:lnTo>
                        <a:pt x="520" y="2"/>
                      </a:lnTo>
                      <a:lnTo>
                        <a:pt x="423" y="0"/>
                      </a:lnTo>
                      <a:lnTo>
                        <a:pt x="324" y="17"/>
                      </a:lnTo>
                      <a:lnTo>
                        <a:pt x="231" y="50"/>
                      </a:lnTo>
                      <a:lnTo>
                        <a:pt x="153" y="93"/>
                      </a:lnTo>
                      <a:lnTo>
                        <a:pt x="98" y="143"/>
                      </a:lnTo>
                      <a:close/>
                    </a:path>
                  </a:pathLst>
                </a:custGeom>
                <a:solidFill>
                  <a:srgbClr val="FFCF3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79" name="Freeform 19"/>
                <p:cNvSpPr>
                  <a:spLocks/>
                </p:cNvSpPr>
                <p:nvPr/>
              </p:nvSpPr>
              <p:spPr bwMode="auto">
                <a:xfrm>
                  <a:off x="4448" y="3292"/>
                  <a:ext cx="114" cy="125"/>
                </a:xfrm>
                <a:custGeom>
                  <a:avLst/>
                  <a:gdLst>
                    <a:gd name="T0" fmla="*/ 0 w 570"/>
                    <a:gd name="T1" fmla="*/ 5 h 500"/>
                    <a:gd name="T2" fmla="*/ 0 w 570"/>
                    <a:gd name="T3" fmla="*/ 6 h 500"/>
                    <a:gd name="T4" fmla="*/ 0 w 570"/>
                    <a:gd name="T5" fmla="*/ 7 h 500"/>
                    <a:gd name="T6" fmla="*/ 1 w 570"/>
                    <a:gd name="T7" fmla="*/ 7 h 500"/>
                    <a:gd name="T8" fmla="*/ 2 w 570"/>
                    <a:gd name="T9" fmla="*/ 8 h 500"/>
                    <a:gd name="T10" fmla="*/ 2 w 570"/>
                    <a:gd name="T11" fmla="*/ 8 h 500"/>
                    <a:gd name="T12" fmla="*/ 3 w 570"/>
                    <a:gd name="T13" fmla="*/ 8 h 500"/>
                    <a:gd name="T14" fmla="*/ 4 w 570"/>
                    <a:gd name="T15" fmla="*/ 8 h 500"/>
                    <a:gd name="T16" fmla="*/ 4 w 570"/>
                    <a:gd name="T17" fmla="*/ 7 h 500"/>
                    <a:gd name="T18" fmla="*/ 4 w 570"/>
                    <a:gd name="T19" fmla="*/ 6 h 500"/>
                    <a:gd name="T20" fmla="*/ 4 w 570"/>
                    <a:gd name="T21" fmla="*/ 5 h 500"/>
                    <a:gd name="T22" fmla="*/ 4 w 570"/>
                    <a:gd name="T23" fmla="*/ 3 h 500"/>
                    <a:gd name="T24" fmla="*/ 5 w 570"/>
                    <a:gd name="T25" fmla="*/ 2 h 500"/>
                    <a:gd name="T26" fmla="*/ 4 w 570"/>
                    <a:gd name="T27" fmla="*/ 1 h 500"/>
                    <a:gd name="T28" fmla="*/ 4 w 570"/>
                    <a:gd name="T29" fmla="*/ 0 h 500"/>
                    <a:gd name="T30" fmla="*/ 3 w 570"/>
                    <a:gd name="T31" fmla="*/ 1 h 500"/>
                    <a:gd name="T32" fmla="*/ 1 w 570"/>
                    <a:gd name="T33" fmla="*/ 2 h 500"/>
                    <a:gd name="T34" fmla="*/ 1 w 570"/>
                    <a:gd name="T35" fmla="*/ 2 h 500"/>
                    <a:gd name="T36" fmla="*/ 1 w 570"/>
                    <a:gd name="T37" fmla="*/ 3 h 500"/>
                    <a:gd name="T38" fmla="*/ 1 w 570"/>
                    <a:gd name="T39" fmla="*/ 3 h 500"/>
                    <a:gd name="T40" fmla="*/ 1 w 570"/>
                    <a:gd name="T41" fmla="*/ 3 h 500"/>
                    <a:gd name="T42" fmla="*/ 0 w 570"/>
                    <a:gd name="T43" fmla="*/ 3 h 500"/>
                    <a:gd name="T44" fmla="*/ 0 w 570"/>
                    <a:gd name="T45" fmla="*/ 4 h 500"/>
                    <a:gd name="T46" fmla="*/ 0 w 570"/>
                    <a:gd name="T47" fmla="*/ 4 h 500"/>
                    <a:gd name="T48" fmla="*/ 0 w 570"/>
                    <a:gd name="T49" fmla="*/ 5 h 500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570"/>
                    <a:gd name="T76" fmla="*/ 0 h 500"/>
                    <a:gd name="T77" fmla="*/ 570 w 570"/>
                    <a:gd name="T78" fmla="*/ 500 h 500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570" h="500">
                      <a:moveTo>
                        <a:pt x="0" y="316"/>
                      </a:moveTo>
                      <a:lnTo>
                        <a:pt x="8" y="361"/>
                      </a:lnTo>
                      <a:lnTo>
                        <a:pt x="56" y="407"/>
                      </a:lnTo>
                      <a:lnTo>
                        <a:pt x="129" y="445"/>
                      </a:lnTo>
                      <a:lnTo>
                        <a:pt x="218" y="477"/>
                      </a:lnTo>
                      <a:lnTo>
                        <a:pt x="307" y="495"/>
                      </a:lnTo>
                      <a:lnTo>
                        <a:pt x="386" y="500"/>
                      </a:lnTo>
                      <a:lnTo>
                        <a:pt x="442" y="486"/>
                      </a:lnTo>
                      <a:lnTo>
                        <a:pt x="468" y="453"/>
                      </a:lnTo>
                      <a:lnTo>
                        <a:pt x="482" y="394"/>
                      </a:lnTo>
                      <a:lnTo>
                        <a:pt x="514" y="306"/>
                      </a:lnTo>
                      <a:lnTo>
                        <a:pt x="549" y="204"/>
                      </a:lnTo>
                      <a:lnTo>
                        <a:pt x="570" y="108"/>
                      </a:lnTo>
                      <a:lnTo>
                        <a:pt x="558" y="34"/>
                      </a:lnTo>
                      <a:lnTo>
                        <a:pt x="500" y="0"/>
                      </a:lnTo>
                      <a:lnTo>
                        <a:pt x="379" y="23"/>
                      </a:lnTo>
                      <a:lnTo>
                        <a:pt x="181" y="125"/>
                      </a:lnTo>
                      <a:lnTo>
                        <a:pt x="158" y="138"/>
                      </a:lnTo>
                      <a:lnTo>
                        <a:pt x="133" y="151"/>
                      </a:lnTo>
                      <a:lnTo>
                        <a:pt x="107" y="168"/>
                      </a:lnTo>
                      <a:lnTo>
                        <a:pt x="81" y="187"/>
                      </a:lnTo>
                      <a:lnTo>
                        <a:pt x="56" y="210"/>
                      </a:lnTo>
                      <a:lnTo>
                        <a:pt x="34" y="239"/>
                      </a:lnTo>
                      <a:lnTo>
                        <a:pt x="14" y="273"/>
                      </a:lnTo>
                      <a:lnTo>
                        <a:pt x="0" y="316"/>
                      </a:lnTo>
                      <a:close/>
                    </a:path>
                  </a:pathLst>
                </a:custGeom>
                <a:solidFill>
                  <a:srgbClr val="FFF2A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80" name="Freeform 20"/>
                <p:cNvSpPr>
                  <a:spLocks/>
                </p:cNvSpPr>
                <p:nvPr/>
              </p:nvSpPr>
              <p:spPr bwMode="auto">
                <a:xfrm>
                  <a:off x="4679" y="3293"/>
                  <a:ext cx="133" cy="145"/>
                </a:xfrm>
                <a:custGeom>
                  <a:avLst/>
                  <a:gdLst>
                    <a:gd name="T0" fmla="*/ 5 w 666"/>
                    <a:gd name="T1" fmla="*/ 2 h 582"/>
                    <a:gd name="T2" fmla="*/ 5 w 666"/>
                    <a:gd name="T3" fmla="*/ 3 h 582"/>
                    <a:gd name="T4" fmla="*/ 5 w 666"/>
                    <a:gd name="T5" fmla="*/ 4 h 582"/>
                    <a:gd name="T6" fmla="*/ 5 w 666"/>
                    <a:gd name="T7" fmla="*/ 5 h 582"/>
                    <a:gd name="T8" fmla="*/ 5 w 666"/>
                    <a:gd name="T9" fmla="*/ 5 h 582"/>
                    <a:gd name="T10" fmla="*/ 5 w 666"/>
                    <a:gd name="T11" fmla="*/ 6 h 582"/>
                    <a:gd name="T12" fmla="*/ 5 w 666"/>
                    <a:gd name="T13" fmla="*/ 6 h 582"/>
                    <a:gd name="T14" fmla="*/ 5 w 666"/>
                    <a:gd name="T15" fmla="*/ 7 h 582"/>
                    <a:gd name="T16" fmla="*/ 5 w 666"/>
                    <a:gd name="T17" fmla="*/ 8 h 582"/>
                    <a:gd name="T18" fmla="*/ 5 w 666"/>
                    <a:gd name="T19" fmla="*/ 8 h 582"/>
                    <a:gd name="T20" fmla="*/ 4 w 666"/>
                    <a:gd name="T21" fmla="*/ 8 h 582"/>
                    <a:gd name="T22" fmla="*/ 4 w 666"/>
                    <a:gd name="T23" fmla="*/ 9 h 582"/>
                    <a:gd name="T24" fmla="*/ 3 w 666"/>
                    <a:gd name="T25" fmla="*/ 9 h 582"/>
                    <a:gd name="T26" fmla="*/ 2 w 666"/>
                    <a:gd name="T27" fmla="*/ 9 h 582"/>
                    <a:gd name="T28" fmla="*/ 1 w 666"/>
                    <a:gd name="T29" fmla="*/ 9 h 582"/>
                    <a:gd name="T30" fmla="*/ 1 w 666"/>
                    <a:gd name="T31" fmla="*/ 8 h 582"/>
                    <a:gd name="T32" fmla="*/ 0 w 666"/>
                    <a:gd name="T33" fmla="*/ 8 h 582"/>
                    <a:gd name="T34" fmla="*/ 0 w 666"/>
                    <a:gd name="T35" fmla="*/ 7 h 582"/>
                    <a:gd name="T36" fmla="*/ 0 w 666"/>
                    <a:gd name="T37" fmla="*/ 6 h 582"/>
                    <a:gd name="T38" fmla="*/ 0 w 666"/>
                    <a:gd name="T39" fmla="*/ 6 h 582"/>
                    <a:gd name="T40" fmla="*/ 0 w 666"/>
                    <a:gd name="T41" fmla="*/ 5 h 582"/>
                    <a:gd name="T42" fmla="*/ 0 w 666"/>
                    <a:gd name="T43" fmla="*/ 4 h 582"/>
                    <a:gd name="T44" fmla="*/ 0 w 666"/>
                    <a:gd name="T45" fmla="*/ 3 h 582"/>
                    <a:gd name="T46" fmla="*/ 0 w 666"/>
                    <a:gd name="T47" fmla="*/ 2 h 582"/>
                    <a:gd name="T48" fmla="*/ 0 w 666"/>
                    <a:gd name="T49" fmla="*/ 2 h 582"/>
                    <a:gd name="T50" fmla="*/ 0 w 666"/>
                    <a:gd name="T51" fmla="*/ 1 h 582"/>
                    <a:gd name="T52" fmla="*/ 1 w 666"/>
                    <a:gd name="T53" fmla="*/ 0 h 582"/>
                    <a:gd name="T54" fmla="*/ 2 w 666"/>
                    <a:gd name="T55" fmla="*/ 0 h 582"/>
                    <a:gd name="T56" fmla="*/ 2 w 666"/>
                    <a:gd name="T57" fmla="*/ 0 h 582"/>
                    <a:gd name="T58" fmla="*/ 3 w 666"/>
                    <a:gd name="T59" fmla="*/ 0 h 582"/>
                    <a:gd name="T60" fmla="*/ 4 w 666"/>
                    <a:gd name="T61" fmla="*/ 1 h 582"/>
                    <a:gd name="T62" fmla="*/ 5 w 666"/>
                    <a:gd name="T63" fmla="*/ 1 h 582"/>
                    <a:gd name="T64" fmla="*/ 5 w 666"/>
                    <a:gd name="T65" fmla="*/ 2 h 582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666"/>
                    <a:gd name="T100" fmla="*/ 0 h 582"/>
                    <a:gd name="T101" fmla="*/ 666 w 666"/>
                    <a:gd name="T102" fmla="*/ 582 h 582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666" h="582">
                      <a:moveTo>
                        <a:pt x="599" y="156"/>
                      </a:moveTo>
                      <a:lnTo>
                        <a:pt x="611" y="210"/>
                      </a:lnTo>
                      <a:lnTo>
                        <a:pt x="625" y="257"/>
                      </a:lnTo>
                      <a:lnTo>
                        <a:pt x="640" y="300"/>
                      </a:lnTo>
                      <a:lnTo>
                        <a:pt x="654" y="340"/>
                      </a:lnTo>
                      <a:lnTo>
                        <a:pt x="663" y="377"/>
                      </a:lnTo>
                      <a:lnTo>
                        <a:pt x="666" y="414"/>
                      </a:lnTo>
                      <a:lnTo>
                        <a:pt x="663" y="453"/>
                      </a:lnTo>
                      <a:lnTo>
                        <a:pt x="651" y="495"/>
                      </a:lnTo>
                      <a:lnTo>
                        <a:pt x="616" y="527"/>
                      </a:lnTo>
                      <a:lnTo>
                        <a:pt x="549" y="554"/>
                      </a:lnTo>
                      <a:lnTo>
                        <a:pt x="457" y="572"/>
                      </a:lnTo>
                      <a:lnTo>
                        <a:pt x="357" y="582"/>
                      </a:lnTo>
                      <a:lnTo>
                        <a:pt x="250" y="580"/>
                      </a:lnTo>
                      <a:lnTo>
                        <a:pt x="153" y="565"/>
                      </a:lnTo>
                      <a:lnTo>
                        <a:pt x="72" y="537"/>
                      </a:lnTo>
                      <a:lnTo>
                        <a:pt x="22" y="492"/>
                      </a:lnTo>
                      <a:lnTo>
                        <a:pt x="9" y="460"/>
                      </a:lnTo>
                      <a:lnTo>
                        <a:pt x="3" y="419"/>
                      </a:lnTo>
                      <a:lnTo>
                        <a:pt x="0" y="369"/>
                      </a:lnTo>
                      <a:lnTo>
                        <a:pt x="3" y="314"/>
                      </a:lnTo>
                      <a:lnTo>
                        <a:pt x="5" y="257"/>
                      </a:lnTo>
                      <a:lnTo>
                        <a:pt x="10" y="204"/>
                      </a:lnTo>
                      <a:lnTo>
                        <a:pt x="14" y="155"/>
                      </a:lnTo>
                      <a:lnTo>
                        <a:pt x="18" y="116"/>
                      </a:lnTo>
                      <a:lnTo>
                        <a:pt x="46" y="53"/>
                      </a:lnTo>
                      <a:lnTo>
                        <a:pt x="111" y="15"/>
                      </a:lnTo>
                      <a:lnTo>
                        <a:pt x="200" y="0"/>
                      </a:lnTo>
                      <a:lnTo>
                        <a:pt x="303" y="4"/>
                      </a:lnTo>
                      <a:lnTo>
                        <a:pt x="405" y="23"/>
                      </a:lnTo>
                      <a:lnTo>
                        <a:pt x="497" y="57"/>
                      </a:lnTo>
                      <a:lnTo>
                        <a:pt x="564" y="102"/>
                      </a:lnTo>
                      <a:lnTo>
                        <a:pt x="599" y="156"/>
                      </a:lnTo>
                      <a:close/>
                    </a:path>
                  </a:pathLst>
                </a:custGeom>
                <a:solidFill>
                  <a:srgbClr val="FFC41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81" name="Freeform 21"/>
                <p:cNvSpPr>
                  <a:spLocks/>
                </p:cNvSpPr>
                <p:nvPr/>
              </p:nvSpPr>
              <p:spPr bwMode="auto">
                <a:xfrm>
                  <a:off x="4451" y="3248"/>
                  <a:ext cx="493" cy="106"/>
                </a:xfrm>
                <a:custGeom>
                  <a:avLst/>
                  <a:gdLst>
                    <a:gd name="T0" fmla="*/ 10 w 2468"/>
                    <a:gd name="T1" fmla="*/ 0 h 427"/>
                    <a:gd name="T2" fmla="*/ 11 w 2468"/>
                    <a:gd name="T3" fmla="*/ 0 h 427"/>
                    <a:gd name="T4" fmla="*/ 13 w 2468"/>
                    <a:gd name="T5" fmla="*/ 0 h 427"/>
                    <a:gd name="T6" fmla="*/ 14 w 2468"/>
                    <a:gd name="T7" fmla="*/ 0 h 427"/>
                    <a:gd name="T8" fmla="*/ 16 w 2468"/>
                    <a:gd name="T9" fmla="*/ 0 h 427"/>
                    <a:gd name="T10" fmla="*/ 17 w 2468"/>
                    <a:gd name="T11" fmla="*/ 0 h 427"/>
                    <a:gd name="T12" fmla="*/ 18 w 2468"/>
                    <a:gd name="T13" fmla="*/ 0 h 427"/>
                    <a:gd name="T14" fmla="*/ 19 w 2468"/>
                    <a:gd name="T15" fmla="*/ 0 h 427"/>
                    <a:gd name="T16" fmla="*/ 19 w 2468"/>
                    <a:gd name="T17" fmla="*/ 1 h 427"/>
                    <a:gd name="T18" fmla="*/ 20 w 2468"/>
                    <a:gd name="T19" fmla="*/ 1 h 427"/>
                    <a:gd name="T20" fmla="*/ 20 w 2468"/>
                    <a:gd name="T21" fmla="*/ 1 h 427"/>
                    <a:gd name="T22" fmla="*/ 20 w 2468"/>
                    <a:gd name="T23" fmla="*/ 1 h 427"/>
                    <a:gd name="T24" fmla="*/ 20 w 2468"/>
                    <a:gd name="T25" fmla="*/ 2 h 427"/>
                    <a:gd name="T26" fmla="*/ 20 w 2468"/>
                    <a:gd name="T27" fmla="*/ 2 h 427"/>
                    <a:gd name="T28" fmla="*/ 20 w 2468"/>
                    <a:gd name="T29" fmla="*/ 3 h 427"/>
                    <a:gd name="T30" fmla="*/ 20 w 2468"/>
                    <a:gd name="T31" fmla="*/ 3 h 427"/>
                    <a:gd name="T32" fmla="*/ 20 w 2468"/>
                    <a:gd name="T33" fmla="*/ 3 h 427"/>
                    <a:gd name="T34" fmla="*/ 19 w 2468"/>
                    <a:gd name="T35" fmla="*/ 4 h 427"/>
                    <a:gd name="T36" fmla="*/ 19 w 2468"/>
                    <a:gd name="T37" fmla="*/ 4 h 427"/>
                    <a:gd name="T38" fmla="*/ 18 w 2468"/>
                    <a:gd name="T39" fmla="*/ 5 h 427"/>
                    <a:gd name="T40" fmla="*/ 17 w 2468"/>
                    <a:gd name="T41" fmla="*/ 5 h 427"/>
                    <a:gd name="T42" fmla="*/ 15 w 2468"/>
                    <a:gd name="T43" fmla="*/ 6 h 427"/>
                    <a:gd name="T44" fmla="*/ 14 w 2468"/>
                    <a:gd name="T45" fmla="*/ 6 h 427"/>
                    <a:gd name="T46" fmla="*/ 12 w 2468"/>
                    <a:gd name="T47" fmla="*/ 6 h 427"/>
                    <a:gd name="T48" fmla="*/ 10 w 2468"/>
                    <a:gd name="T49" fmla="*/ 6 h 427"/>
                    <a:gd name="T50" fmla="*/ 8 w 2468"/>
                    <a:gd name="T51" fmla="*/ 6 h 427"/>
                    <a:gd name="T52" fmla="*/ 6 w 2468"/>
                    <a:gd name="T53" fmla="*/ 6 h 427"/>
                    <a:gd name="T54" fmla="*/ 4 w 2468"/>
                    <a:gd name="T55" fmla="*/ 6 h 427"/>
                    <a:gd name="T56" fmla="*/ 3 w 2468"/>
                    <a:gd name="T57" fmla="*/ 5 h 427"/>
                    <a:gd name="T58" fmla="*/ 2 w 2468"/>
                    <a:gd name="T59" fmla="*/ 5 h 427"/>
                    <a:gd name="T60" fmla="*/ 1 w 2468"/>
                    <a:gd name="T61" fmla="*/ 4 h 427"/>
                    <a:gd name="T62" fmla="*/ 0 w 2468"/>
                    <a:gd name="T63" fmla="*/ 4 h 427"/>
                    <a:gd name="T64" fmla="*/ 0 w 2468"/>
                    <a:gd name="T65" fmla="*/ 3 h 427"/>
                    <a:gd name="T66" fmla="*/ 0 w 2468"/>
                    <a:gd name="T67" fmla="*/ 3 h 427"/>
                    <a:gd name="T68" fmla="*/ 0 w 2468"/>
                    <a:gd name="T69" fmla="*/ 3 h 427"/>
                    <a:gd name="T70" fmla="*/ 0 w 2468"/>
                    <a:gd name="T71" fmla="*/ 2 h 427"/>
                    <a:gd name="T72" fmla="*/ 0 w 2468"/>
                    <a:gd name="T73" fmla="*/ 2 h 427"/>
                    <a:gd name="T74" fmla="*/ 0 w 2468"/>
                    <a:gd name="T75" fmla="*/ 1 h 427"/>
                    <a:gd name="T76" fmla="*/ 0 w 2468"/>
                    <a:gd name="T77" fmla="*/ 1 h 427"/>
                    <a:gd name="T78" fmla="*/ 0 w 2468"/>
                    <a:gd name="T79" fmla="*/ 1 h 427"/>
                    <a:gd name="T80" fmla="*/ 0 w 2468"/>
                    <a:gd name="T81" fmla="*/ 0 h 427"/>
                    <a:gd name="T82" fmla="*/ 1 w 2468"/>
                    <a:gd name="T83" fmla="*/ 0 h 427"/>
                    <a:gd name="T84" fmla="*/ 2 w 2468"/>
                    <a:gd name="T85" fmla="*/ 0 h 427"/>
                    <a:gd name="T86" fmla="*/ 3 w 2468"/>
                    <a:gd name="T87" fmla="*/ 0 h 427"/>
                    <a:gd name="T88" fmla="*/ 4 w 2468"/>
                    <a:gd name="T89" fmla="*/ 0 h 427"/>
                    <a:gd name="T90" fmla="*/ 5 w 2468"/>
                    <a:gd name="T91" fmla="*/ 0 h 427"/>
                    <a:gd name="T92" fmla="*/ 7 w 2468"/>
                    <a:gd name="T93" fmla="*/ 0 h 427"/>
                    <a:gd name="T94" fmla="*/ 8 w 2468"/>
                    <a:gd name="T95" fmla="*/ 0 h 427"/>
                    <a:gd name="T96" fmla="*/ 10 w 2468"/>
                    <a:gd name="T97" fmla="*/ 0 h 427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2468"/>
                    <a:gd name="T148" fmla="*/ 0 h 427"/>
                    <a:gd name="T149" fmla="*/ 2468 w 2468"/>
                    <a:gd name="T150" fmla="*/ 427 h 427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2468" h="427">
                      <a:moveTo>
                        <a:pt x="1231" y="40"/>
                      </a:moveTo>
                      <a:lnTo>
                        <a:pt x="1431" y="36"/>
                      </a:lnTo>
                      <a:lnTo>
                        <a:pt x="1624" y="30"/>
                      </a:lnTo>
                      <a:lnTo>
                        <a:pt x="1807" y="22"/>
                      </a:lnTo>
                      <a:lnTo>
                        <a:pt x="1977" y="15"/>
                      </a:lnTo>
                      <a:lnTo>
                        <a:pt x="2129" y="10"/>
                      </a:lnTo>
                      <a:lnTo>
                        <a:pt x="2259" y="12"/>
                      </a:lnTo>
                      <a:lnTo>
                        <a:pt x="2366" y="22"/>
                      </a:lnTo>
                      <a:lnTo>
                        <a:pt x="2445" y="44"/>
                      </a:lnTo>
                      <a:lnTo>
                        <a:pt x="2457" y="55"/>
                      </a:lnTo>
                      <a:lnTo>
                        <a:pt x="2464" y="76"/>
                      </a:lnTo>
                      <a:lnTo>
                        <a:pt x="2467" y="102"/>
                      </a:lnTo>
                      <a:lnTo>
                        <a:pt x="2468" y="132"/>
                      </a:lnTo>
                      <a:lnTo>
                        <a:pt x="2464" y="161"/>
                      </a:lnTo>
                      <a:lnTo>
                        <a:pt x="2462" y="188"/>
                      </a:lnTo>
                      <a:lnTo>
                        <a:pt x="2458" y="210"/>
                      </a:lnTo>
                      <a:lnTo>
                        <a:pt x="2458" y="223"/>
                      </a:lnTo>
                      <a:lnTo>
                        <a:pt x="2432" y="260"/>
                      </a:lnTo>
                      <a:lnTo>
                        <a:pt x="2360" y="297"/>
                      </a:lnTo>
                      <a:lnTo>
                        <a:pt x="2246" y="331"/>
                      </a:lnTo>
                      <a:lnTo>
                        <a:pt x="2097" y="362"/>
                      </a:lnTo>
                      <a:lnTo>
                        <a:pt x="1914" y="388"/>
                      </a:lnTo>
                      <a:lnTo>
                        <a:pt x="1706" y="408"/>
                      </a:lnTo>
                      <a:lnTo>
                        <a:pt x="1476" y="422"/>
                      </a:lnTo>
                      <a:lnTo>
                        <a:pt x="1231" y="427"/>
                      </a:lnTo>
                      <a:lnTo>
                        <a:pt x="983" y="422"/>
                      </a:lnTo>
                      <a:lnTo>
                        <a:pt x="753" y="408"/>
                      </a:lnTo>
                      <a:lnTo>
                        <a:pt x="544" y="388"/>
                      </a:lnTo>
                      <a:lnTo>
                        <a:pt x="362" y="362"/>
                      </a:lnTo>
                      <a:lnTo>
                        <a:pt x="211" y="331"/>
                      </a:lnTo>
                      <a:lnTo>
                        <a:pt x="97" y="297"/>
                      </a:lnTo>
                      <a:lnTo>
                        <a:pt x="25" y="260"/>
                      </a:lnTo>
                      <a:lnTo>
                        <a:pt x="1" y="223"/>
                      </a:lnTo>
                      <a:lnTo>
                        <a:pt x="0" y="210"/>
                      </a:lnTo>
                      <a:lnTo>
                        <a:pt x="0" y="188"/>
                      </a:lnTo>
                      <a:lnTo>
                        <a:pt x="0" y="161"/>
                      </a:lnTo>
                      <a:lnTo>
                        <a:pt x="1" y="131"/>
                      </a:lnTo>
                      <a:lnTo>
                        <a:pt x="3" y="100"/>
                      </a:lnTo>
                      <a:lnTo>
                        <a:pt x="9" y="73"/>
                      </a:lnTo>
                      <a:lnTo>
                        <a:pt x="18" y="51"/>
                      </a:lnTo>
                      <a:lnTo>
                        <a:pt x="32" y="38"/>
                      </a:lnTo>
                      <a:lnTo>
                        <a:pt x="106" y="13"/>
                      </a:lnTo>
                      <a:lnTo>
                        <a:pt x="212" y="2"/>
                      </a:lnTo>
                      <a:lnTo>
                        <a:pt x="342" y="0"/>
                      </a:lnTo>
                      <a:lnTo>
                        <a:pt x="493" y="6"/>
                      </a:lnTo>
                      <a:lnTo>
                        <a:pt x="661" y="16"/>
                      </a:lnTo>
                      <a:lnTo>
                        <a:pt x="843" y="27"/>
                      </a:lnTo>
                      <a:lnTo>
                        <a:pt x="1034" y="36"/>
                      </a:lnTo>
                      <a:lnTo>
                        <a:pt x="1231" y="40"/>
                      </a:lnTo>
                      <a:close/>
                    </a:path>
                  </a:pathLst>
                </a:custGeom>
                <a:solidFill>
                  <a:srgbClr val="FFFF1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82" name="Freeform 22"/>
                <p:cNvSpPr>
                  <a:spLocks/>
                </p:cNvSpPr>
                <p:nvPr/>
              </p:nvSpPr>
              <p:spPr bwMode="auto">
                <a:xfrm>
                  <a:off x="4907" y="3274"/>
                  <a:ext cx="1" cy="54"/>
                </a:xfrm>
                <a:custGeom>
                  <a:avLst/>
                  <a:gdLst>
                    <a:gd name="T0" fmla="*/ 0 w 1"/>
                    <a:gd name="T1" fmla="*/ 0 h 218"/>
                    <a:gd name="T2" fmla="*/ 0 w 1"/>
                    <a:gd name="T3" fmla="*/ 3 h 218"/>
                    <a:gd name="T4" fmla="*/ 0 w 1"/>
                    <a:gd name="T5" fmla="*/ 0 h 218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218"/>
                    <a:gd name="T11" fmla="*/ 1 w 1"/>
                    <a:gd name="T12" fmla="*/ 218 h 21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218">
                      <a:moveTo>
                        <a:pt x="0" y="0"/>
                      </a:moveTo>
                      <a:lnTo>
                        <a:pt x="0" y="21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83" name="Freeform 23"/>
                <p:cNvSpPr>
                  <a:spLocks/>
                </p:cNvSpPr>
                <p:nvPr/>
              </p:nvSpPr>
              <p:spPr bwMode="auto">
                <a:xfrm>
                  <a:off x="4905" y="3274"/>
                  <a:ext cx="4" cy="55"/>
                </a:xfrm>
                <a:custGeom>
                  <a:avLst/>
                  <a:gdLst>
                    <a:gd name="T0" fmla="*/ 0 w 24"/>
                    <a:gd name="T1" fmla="*/ 3 h 221"/>
                    <a:gd name="T2" fmla="*/ 0 w 24"/>
                    <a:gd name="T3" fmla="*/ 0 h 221"/>
                    <a:gd name="T4" fmla="*/ 0 w 24"/>
                    <a:gd name="T5" fmla="*/ 0 h 221"/>
                    <a:gd name="T6" fmla="*/ 0 w 24"/>
                    <a:gd name="T7" fmla="*/ 3 h 221"/>
                    <a:gd name="T8" fmla="*/ 0 w 24"/>
                    <a:gd name="T9" fmla="*/ 3 h 221"/>
                    <a:gd name="T10" fmla="*/ 0 w 24"/>
                    <a:gd name="T11" fmla="*/ 3 h 221"/>
                    <a:gd name="T12" fmla="*/ 0 w 24"/>
                    <a:gd name="T13" fmla="*/ 3 h 221"/>
                    <a:gd name="T14" fmla="*/ 0 w 24"/>
                    <a:gd name="T15" fmla="*/ 3 h 22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4"/>
                    <a:gd name="T25" fmla="*/ 0 h 221"/>
                    <a:gd name="T26" fmla="*/ 24 w 24"/>
                    <a:gd name="T27" fmla="*/ 221 h 221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4" h="221">
                      <a:moveTo>
                        <a:pt x="24" y="216"/>
                      </a:moveTo>
                      <a:lnTo>
                        <a:pt x="24" y="0"/>
                      </a:lnTo>
                      <a:lnTo>
                        <a:pt x="0" y="0"/>
                      </a:lnTo>
                      <a:lnTo>
                        <a:pt x="0" y="221"/>
                      </a:lnTo>
                      <a:lnTo>
                        <a:pt x="4" y="218"/>
                      </a:lnTo>
                      <a:lnTo>
                        <a:pt x="11" y="217"/>
                      </a:lnTo>
                      <a:lnTo>
                        <a:pt x="17" y="216"/>
                      </a:lnTo>
                      <a:lnTo>
                        <a:pt x="24" y="216"/>
                      </a:lnTo>
                      <a:close/>
                    </a:path>
                  </a:pathLst>
                </a:custGeom>
                <a:solidFill>
                  <a:srgbClr val="FFFFF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84" name="Freeform 24"/>
                <p:cNvSpPr>
                  <a:spLocks/>
                </p:cNvSpPr>
                <p:nvPr/>
              </p:nvSpPr>
              <p:spPr bwMode="auto">
                <a:xfrm>
                  <a:off x="4921" y="3270"/>
                  <a:ext cx="1" cy="53"/>
                </a:xfrm>
                <a:custGeom>
                  <a:avLst/>
                  <a:gdLst>
                    <a:gd name="T0" fmla="*/ 0 w 1"/>
                    <a:gd name="T1" fmla="*/ 0 h 212"/>
                    <a:gd name="T2" fmla="*/ 0 w 1"/>
                    <a:gd name="T3" fmla="*/ 3 h 212"/>
                    <a:gd name="T4" fmla="*/ 0 w 1"/>
                    <a:gd name="T5" fmla="*/ 0 h 212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212"/>
                    <a:gd name="T11" fmla="*/ 1 w 1"/>
                    <a:gd name="T12" fmla="*/ 212 h 21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212">
                      <a:moveTo>
                        <a:pt x="0" y="0"/>
                      </a:moveTo>
                      <a:lnTo>
                        <a:pt x="0" y="2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85" name="Freeform 25"/>
                <p:cNvSpPr>
                  <a:spLocks/>
                </p:cNvSpPr>
                <p:nvPr/>
              </p:nvSpPr>
              <p:spPr bwMode="auto">
                <a:xfrm>
                  <a:off x="4918" y="3270"/>
                  <a:ext cx="5" cy="54"/>
                </a:xfrm>
                <a:custGeom>
                  <a:avLst/>
                  <a:gdLst>
                    <a:gd name="T0" fmla="*/ 0 w 25"/>
                    <a:gd name="T1" fmla="*/ 3 h 214"/>
                    <a:gd name="T2" fmla="*/ 0 w 25"/>
                    <a:gd name="T3" fmla="*/ 0 h 214"/>
                    <a:gd name="T4" fmla="*/ 0 w 25"/>
                    <a:gd name="T5" fmla="*/ 0 h 214"/>
                    <a:gd name="T6" fmla="*/ 0 w 25"/>
                    <a:gd name="T7" fmla="*/ 4 h 214"/>
                    <a:gd name="T8" fmla="*/ 0 w 25"/>
                    <a:gd name="T9" fmla="*/ 3 h 214"/>
                    <a:gd name="T10" fmla="*/ 0 w 25"/>
                    <a:gd name="T11" fmla="*/ 3 h 214"/>
                    <a:gd name="T12" fmla="*/ 0 w 25"/>
                    <a:gd name="T13" fmla="*/ 3 h 214"/>
                    <a:gd name="T14" fmla="*/ 0 w 25"/>
                    <a:gd name="T15" fmla="*/ 3 h 21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5"/>
                    <a:gd name="T25" fmla="*/ 0 h 214"/>
                    <a:gd name="T26" fmla="*/ 25 w 25"/>
                    <a:gd name="T27" fmla="*/ 214 h 21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5" h="214">
                      <a:moveTo>
                        <a:pt x="25" y="206"/>
                      </a:moveTo>
                      <a:lnTo>
                        <a:pt x="25" y="0"/>
                      </a:lnTo>
                      <a:lnTo>
                        <a:pt x="0" y="0"/>
                      </a:lnTo>
                      <a:lnTo>
                        <a:pt x="0" y="214"/>
                      </a:lnTo>
                      <a:lnTo>
                        <a:pt x="4" y="212"/>
                      </a:lnTo>
                      <a:lnTo>
                        <a:pt x="11" y="210"/>
                      </a:lnTo>
                      <a:lnTo>
                        <a:pt x="18" y="208"/>
                      </a:lnTo>
                      <a:lnTo>
                        <a:pt x="25" y="206"/>
                      </a:lnTo>
                      <a:close/>
                    </a:path>
                  </a:pathLst>
                </a:custGeom>
                <a:solidFill>
                  <a:srgbClr val="FFFFF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86" name="Freeform 26"/>
                <p:cNvSpPr>
                  <a:spLocks/>
                </p:cNvSpPr>
                <p:nvPr/>
              </p:nvSpPr>
              <p:spPr bwMode="auto">
                <a:xfrm>
                  <a:off x="4935" y="3263"/>
                  <a:ext cx="1" cy="52"/>
                </a:xfrm>
                <a:custGeom>
                  <a:avLst/>
                  <a:gdLst>
                    <a:gd name="T0" fmla="*/ 0 w 1"/>
                    <a:gd name="T1" fmla="*/ 0 h 206"/>
                    <a:gd name="T2" fmla="*/ 0 w 1"/>
                    <a:gd name="T3" fmla="*/ 3 h 206"/>
                    <a:gd name="T4" fmla="*/ 0 w 1"/>
                    <a:gd name="T5" fmla="*/ 0 h 206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206"/>
                    <a:gd name="T11" fmla="*/ 1 w 1"/>
                    <a:gd name="T12" fmla="*/ 206 h 20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206">
                      <a:moveTo>
                        <a:pt x="0" y="0"/>
                      </a:moveTo>
                      <a:lnTo>
                        <a:pt x="0" y="20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87" name="Freeform 27"/>
                <p:cNvSpPr>
                  <a:spLocks/>
                </p:cNvSpPr>
                <p:nvPr/>
              </p:nvSpPr>
              <p:spPr bwMode="auto">
                <a:xfrm>
                  <a:off x="4932" y="3263"/>
                  <a:ext cx="5" cy="54"/>
                </a:xfrm>
                <a:custGeom>
                  <a:avLst/>
                  <a:gdLst>
                    <a:gd name="T0" fmla="*/ 0 w 25"/>
                    <a:gd name="T1" fmla="*/ 3 h 215"/>
                    <a:gd name="T2" fmla="*/ 0 w 25"/>
                    <a:gd name="T3" fmla="*/ 0 h 215"/>
                    <a:gd name="T4" fmla="*/ 0 w 25"/>
                    <a:gd name="T5" fmla="*/ 0 h 215"/>
                    <a:gd name="T6" fmla="*/ 0 w 25"/>
                    <a:gd name="T7" fmla="*/ 4 h 215"/>
                    <a:gd name="T8" fmla="*/ 0 w 25"/>
                    <a:gd name="T9" fmla="*/ 3 h 215"/>
                    <a:gd name="T10" fmla="*/ 0 w 25"/>
                    <a:gd name="T11" fmla="*/ 3 h 215"/>
                    <a:gd name="T12" fmla="*/ 0 w 25"/>
                    <a:gd name="T13" fmla="*/ 3 h 215"/>
                    <a:gd name="T14" fmla="*/ 0 w 25"/>
                    <a:gd name="T15" fmla="*/ 3 h 21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5"/>
                    <a:gd name="T25" fmla="*/ 0 h 215"/>
                    <a:gd name="T26" fmla="*/ 25 w 25"/>
                    <a:gd name="T27" fmla="*/ 215 h 215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5" h="215">
                      <a:moveTo>
                        <a:pt x="25" y="198"/>
                      </a:moveTo>
                      <a:lnTo>
                        <a:pt x="25" y="0"/>
                      </a:lnTo>
                      <a:lnTo>
                        <a:pt x="0" y="0"/>
                      </a:lnTo>
                      <a:lnTo>
                        <a:pt x="0" y="215"/>
                      </a:lnTo>
                      <a:lnTo>
                        <a:pt x="6" y="210"/>
                      </a:lnTo>
                      <a:lnTo>
                        <a:pt x="13" y="206"/>
                      </a:lnTo>
                      <a:lnTo>
                        <a:pt x="19" y="202"/>
                      </a:lnTo>
                      <a:lnTo>
                        <a:pt x="25" y="198"/>
                      </a:lnTo>
                      <a:close/>
                    </a:path>
                  </a:pathLst>
                </a:custGeom>
                <a:solidFill>
                  <a:srgbClr val="FFFFF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88" name="Freeform 28"/>
                <p:cNvSpPr>
                  <a:spLocks/>
                </p:cNvSpPr>
                <p:nvPr/>
              </p:nvSpPr>
              <p:spPr bwMode="auto">
                <a:xfrm>
                  <a:off x="4890" y="3287"/>
                  <a:ext cx="1" cy="46"/>
                </a:xfrm>
                <a:custGeom>
                  <a:avLst/>
                  <a:gdLst>
                    <a:gd name="T0" fmla="*/ 0 w 1"/>
                    <a:gd name="T1" fmla="*/ 0 h 185"/>
                    <a:gd name="T2" fmla="*/ 0 w 1"/>
                    <a:gd name="T3" fmla="*/ 3 h 185"/>
                    <a:gd name="T4" fmla="*/ 0 w 1"/>
                    <a:gd name="T5" fmla="*/ 0 h 185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85"/>
                    <a:gd name="T11" fmla="*/ 1 w 1"/>
                    <a:gd name="T12" fmla="*/ 185 h 18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85">
                      <a:moveTo>
                        <a:pt x="0" y="0"/>
                      </a:moveTo>
                      <a:lnTo>
                        <a:pt x="0" y="18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89" name="Freeform 29"/>
                <p:cNvSpPr>
                  <a:spLocks/>
                </p:cNvSpPr>
                <p:nvPr/>
              </p:nvSpPr>
              <p:spPr bwMode="auto">
                <a:xfrm>
                  <a:off x="4888" y="3287"/>
                  <a:ext cx="5" cy="47"/>
                </a:xfrm>
                <a:custGeom>
                  <a:avLst/>
                  <a:gdLst>
                    <a:gd name="T0" fmla="*/ 0 w 25"/>
                    <a:gd name="T1" fmla="*/ 3 h 189"/>
                    <a:gd name="T2" fmla="*/ 0 w 25"/>
                    <a:gd name="T3" fmla="*/ 0 h 189"/>
                    <a:gd name="T4" fmla="*/ 0 w 25"/>
                    <a:gd name="T5" fmla="*/ 0 h 189"/>
                    <a:gd name="T6" fmla="*/ 0 w 25"/>
                    <a:gd name="T7" fmla="*/ 3 h 189"/>
                    <a:gd name="T8" fmla="*/ 0 w 25"/>
                    <a:gd name="T9" fmla="*/ 3 h 189"/>
                    <a:gd name="T10" fmla="*/ 0 w 25"/>
                    <a:gd name="T11" fmla="*/ 3 h 189"/>
                    <a:gd name="T12" fmla="*/ 0 w 25"/>
                    <a:gd name="T13" fmla="*/ 3 h 189"/>
                    <a:gd name="T14" fmla="*/ 0 w 25"/>
                    <a:gd name="T15" fmla="*/ 3 h 18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5"/>
                    <a:gd name="T25" fmla="*/ 0 h 189"/>
                    <a:gd name="T26" fmla="*/ 25 w 25"/>
                    <a:gd name="T27" fmla="*/ 189 h 189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5" h="189">
                      <a:moveTo>
                        <a:pt x="25" y="183"/>
                      </a:moveTo>
                      <a:lnTo>
                        <a:pt x="25" y="0"/>
                      </a:lnTo>
                      <a:lnTo>
                        <a:pt x="0" y="0"/>
                      </a:lnTo>
                      <a:lnTo>
                        <a:pt x="0" y="189"/>
                      </a:lnTo>
                      <a:lnTo>
                        <a:pt x="4" y="188"/>
                      </a:lnTo>
                      <a:lnTo>
                        <a:pt x="11" y="187"/>
                      </a:lnTo>
                      <a:lnTo>
                        <a:pt x="18" y="184"/>
                      </a:lnTo>
                      <a:lnTo>
                        <a:pt x="25" y="183"/>
                      </a:lnTo>
                      <a:close/>
                    </a:path>
                  </a:pathLst>
                </a:custGeom>
                <a:solidFill>
                  <a:srgbClr val="FFFFF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90" name="Freeform 30"/>
                <p:cNvSpPr>
                  <a:spLocks/>
                </p:cNvSpPr>
                <p:nvPr/>
              </p:nvSpPr>
              <p:spPr bwMode="auto">
                <a:xfrm>
                  <a:off x="4872" y="3290"/>
                  <a:ext cx="1" cy="48"/>
                </a:xfrm>
                <a:custGeom>
                  <a:avLst/>
                  <a:gdLst>
                    <a:gd name="T0" fmla="*/ 0 w 1"/>
                    <a:gd name="T1" fmla="*/ 0 h 191"/>
                    <a:gd name="T2" fmla="*/ 0 w 1"/>
                    <a:gd name="T3" fmla="*/ 3 h 191"/>
                    <a:gd name="T4" fmla="*/ 0 w 1"/>
                    <a:gd name="T5" fmla="*/ 0 h 191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91"/>
                    <a:gd name="T11" fmla="*/ 1 w 1"/>
                    <a:gd name="T12" fmla="*/ 191 h 19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91">
                      <a:moveTo>
                        <a:pt x="0" y="0"/>
                      </a:moveTo>
                      <a:lnTo>
                        <a:pt x="0" y="19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91" name="Freeform 31"/>
                <p:cNvSpPr>
                  <a:spLocks/>
                </p:cNvSpPr>
                <p:nvPr/>
              </p:nvSpPr>
              <p:spPr bwMode="auto">
                <a:xfrm>
                  <a:off x="4870" y="3290"/>
                  <a:ext cx="5" cy="49"/>
                </a:xfrm>
                <a:custGeom>
                  <a:avLst/>
                  <a:gdLst>
                    <a:gd name="T0" fmla="*/ 0 w 24"/>
                    <a:gd name="T1" fmla="*/ 3 h 194"/>
                    <a:gd name="T2" fmla="*/ 0 w 24"/>
                    <a:gd name="T3" fmla="*/ 0 h 194"/>
                    <a:gd name="T4" fmla="*/ 0 w 24"/>
                    <a:gd name="T5" fmla="*/ 0 h 194"/>
                    <a:gd name="T6" fmla="*/ 0 w 24"/>
                    <a:gd name="T7" fmla="*/ 3 h 194"/>
                    <a:gd name="T8" fmla="*/ 0 w 24"/>
                    <a:gd name="T9" fmla="*/ 3 h 194"/>
                    <a:gd name="T10" fmla="*/ 0 w 24"/>
                    <a:gd name="T11" fmla="*/ 3 h 194"/>
                    <a:gd name="T12" fmla="*/ 0 w 24"/>
                    <a:gd name="T13" fmla="*/ 3 h 194"/>
                    <a:gd name="T14" fmla="*/ 0 w 24"/>
                    <a:gd name="T15" fmla="*/ 3 h 19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4"/>
                    <a:gd name="T25" fmla="*/ 0 h 194"/>
                    <a:gd name="T26" fmla="*/ 24 w 24"/>
                    <a:gd name="T27" fmla="*/ 194 h 19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4" h="194">
                      <a:moveTo>
                        <a:pt x="24" y="189"/>
                      </a:moveTo>
                      <a:lnTo>
                        <a:pt x="24" y="0"/>
                      </a:lnTo>
                      <a:lnTo>
                        <a:pt x="0" y="0"/>
                      </a:lnTo>
                      <a:lnTo>
                        <a:pt x="0" y="194"/>
                      </a:lnTo>
                      <a:lnTo>
                        <a:pt x="6" y="191"/>
                      </a:lnTo>
                      <a:lnTo>
                        <a:pt x="12" y="191"/>
                      </a:lnTo>
                      <a:lnTo>
                        <a:pt x="17" y="190"/>
                      </a:lnTo>
                      <a:lnTo>
                        <a:pt x="24" y="189"/>
                      </a:lnTo>
                      <a:close/>
                    </a:path>
                  </a:pathLst>
                </a:custGeom>
                <a:solidFill>
                  <a:srgbClr val="FFFFF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92" name="Freeform 32"/>
                <p:cNvSpPr>
                  <a:spLocks/>
                </p:cNvSpPr>
                <p:nvPr/>
              </p:nvSpPr>
              <p:spPr bwMode="auto">
                <a:xfrm>
                  <a:off x="4856" y="3289"/>
                  <a:ext cx="1" cy="52"/>
                </a:xfrm>
                <a:custGeom>
                  <a:avLst/>
                  <a:gdLst>
                    <a:gd name="T0" fmla="*/ 0 w 1"/>
                    <a:gd name="T1" fmla="*/ 0 h 209"/>
                    <a:gd name="T2" fmla="*/ 0 w 1"/>
                    <a:gd name="T3" fmla="*/ 3 h 209"/>
                    <a:gd name="T4" fmla="*/ 0 w 1"/>
                    <a:gd name="T5" fmla="*/ 0 h 209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209"/>
                    <a:gd name="T11" fmla="*/ 1 w 1"/>
                    <a:gd name="T12" fmla="*/ 209 h 20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209">
                      <a:moveTo>
                        <a:pt x="0" y="0"/>
                      </a:moveTo>
                      <a:lnTo>
                        <a:pt x="0" y="20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93" name="Freeform 33"/>
                <p:cNvSpPr>
                  <a:spLocks/>
                </p:cNvSpPr>
                <p:nvPr/>
              </p:nvSpPr>
              <p:spPr bwMode="auto">
                <a:xfrm>
                  <a:off x="4853" y="3289"/>
                  <a:ext cx="5" cy="53"/>
                </a:xfrm>
                <a:custGeom>
                  <a:avLst/>
                  <a:gdLst>
                    <a:gd name="T0" fmla="*/ 0 w 26"/>
                    <a:gd name="T1" fmla="*/ 3 h 213"/>
                    <a:gd name="T2" fmla="*/ 0 w 26"/>
                    <a:gd name="T3" fmla="*/ 0 h 213"/>
                    <a:gd name="T4" fmla="*/ 0 w 26"/>
                    <a:gd name="T5" fmla="*/ 0 h 213"/>
                    <a:gd name="T6" fmla="*/ 0 w 26"/>
                    <a:gd name="T7" fmla="*/ 3 h 213"/>
                    <a:gd name="T8" fmla="*/ 0 w 26"/>
                    <a:gd name="T9" fmla="*/ 3 h 213"/>
                    <a:gd name="T10" fmla="*/ 0 w 26"/>
                    <a:gd name="T11" fmla="*/ 3 h 213"/>
                    <a:gd name="T12" fmla="*/ 0 w 26"/>
                    <a:gd name="T13" fmla="*/ 3 h 213"/>
                    <a:gd name="T14" fmla="*/ 0 w 26"/>
                    <a:gd name="T15" fmla="*/ 3 h 21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6"/>
                    <a:gd name="T25" fmla="*/ 0 h 213"/>
                    <a:gd name="T26" fmla="*/ 26 w 26"/>
                    <a:gd name="T27" fmla="*/ 213 h 21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6" h="213">
                      <a:moveTo>
                        <a:pt x="26" y="206"/>
                      </a:moveTo>
                      <a:lnTo>
                        <a:pt x="26" y="0"/>
                      </a:lnTo>
                      <a:lnTo>
                        <a:pt x="0" y="0"/>
                      </a:lnTo>
                      <a:lnTo>
                        <a:pt x="0" y="213"/>
                      </a:lnTo>
                      <a:lnTo>
                        <a:pt x="6" y="209"/>
                      </a:lnTo>
                      <a:lnTo>
                        <a:pt x="12" y="209"/>
                      </a:lnTo>
                      <a:lnTo>
                        <a:pt x="18" y="207"/>
                      </a:lnTo>
                      <a:lnTo>
                        <a:pt x="26" y="206"/>
                      </a:lnTo>
                      <a:close/>
                    </a:path>
                  </a:pathLst>
                </a:custGeom>
                <a:solidFill>
                  <a:srgbClr val="FFFFF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94" name="Freeform 34"/>
                <p:cNvSpPr>
                  <a:spLocks/>
                </p:cNvSpPr>
                <p:nvPr/>
              </p:nvSpPr>
              <p:spPr bwMode="auto">
                <a:xfrm>
                  <a:off x="4464" y="3274"/>
                  <a:ext cx="1" cy="45"/>
                </a:xfrm>
                <a:custGeom>
                  <a:avLst/>
                  <a:gdLst>
                    <a:gd name="T0" fmla="*/ 0 w 1"/>
                    <a:gd name="T1" fmla="*/ 0 h 179"/>
                    <a:gd name="T2" fmla="*/ 0 w 1"/>
                    <a:gd name="T3" fmla="*/ 3 h 179"/>
                    <a:gd name="T4" fmla="*/ 0 w 1"/>
                    <a:gd name="T5" fmla="*/ 0 h 179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79"/>
                    <a:gd name="T11" fmla="*/ 1 w 1"/>
                    <a:gd name="T12" fmla="*/ 179 h 17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79">
                      <a:moveTo>
                        <a:pt x="0" y="0"/>
                      </a:moveTo>
                      <a:lnTo>
                        <a:pt x="0" y="17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95" name="Freeform 35"/>
                <p:cNvSpPr>
                  <a:spLocks/>
                </p:cNvSpPr>
                <p:nvPr/>
              </p:nvSpPr>
              <p:spPr bwMode="auto">
                <a:xfrm>
                  <a:off x="4462" y="3274"/>
                  <a:ext cx="5" cy="46"/>
                </a:xfrm>
                <a:custGeom>
                  <a:avLst/>
                  <a:gdLst>
                    <a:gd name="T0" fmla="*/ 0 w 25"/>
                    <a:gd name="T1" fmla="*/ 3 h 184"/>
                    <a:gd name="T2" fmla="*/ 0 w 25"/>
                    <a:gd name="T3" fmla="*/ 0 h 184"/>
                    <a:gd name="T4" fmla="*/ 0 w 25"/>
                    <a:gd name="T5" fmla="*/ 0 h 184"/>
                    <a:gd name="T6" fmla="*/ 0 w 25"/>
                    <a:gd name="T7" fmla="*/ 3 h 184"/>
                    <a:gd name="T8" fmla="*/ 0 w 25"/>
                    <a:gd name="T9" fmla="*/ 3 h 184"/>
                    <a:gd name="T10" fmla="*/ 0 w 25"/>
                    <a:gd name="T11" fmla="*/ 3 h 184"/>
                    <a:gd name="T12" fmla="*/ 0 w 25"/>
                    <a:gd name="T13" fmla="*/ 3 h 184"/>
                    <a:gd name="T14" fmla="*/ 0 w 25"/>
                    <a:gd name="T15" fmla="*/ 3 h 18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5"/>
                    <a:gd name="T25" fmla="*/ 0 h 184"/>
                    <a:gd name="T26" fmla="*/ 25 w 25"/>
                    <a:gd name="T27" fmla="*/ 184 h 18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5" h="184">
                      <a:moveTo>
                        <a:pt x="25" y="184"/>
                      </a:moveTo>
                      <a:lnTo>
                        <a:pt x="25" y="0"/>
                      </a:lnTo>
                      <a:lnTo>
                        <a:pt x="0" y="0"/>
                      </a:lnTo>
                      <a:lnTo>
                        <a:pt x="0" y="173"/>
                      </a:lnTo>
                      <a:lnTo>
                        <a:pt x="4" y="175"/>
                      </a:lnTo>
                      <a:lnTo>
                        <a:pt x="11" y="178"/>
                      </a:lnTo>
                      <a:lnTo>
                        <a:pt x="18" y="181"/>
                      </a:lnTo>
                      <a:lnTo>
                        <a:pt x="25" y="184"/>
                      </a:lnTo>
                      <a:close/>
                    </a:path>
                  </a:pathLst>
                </a:custGeom>
                <a:solidFill>
                  <a:srgbClr val="FFFFF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96" name="Freeform 36"/>
                <p:cNvSpPr>
                  <a:spLocks/>
                </p:cNvSpPr>
                <p:nvPr/>
              </p:nvSpPr>
              <p:spPr bwMode="auto">
                <a:xfrm>
                  <a:off x="4454" y="3264"/>
                  <a:ext cx="1" cy="47"/>
                </a:xfrm>
                <a:custGeom>
                  <a:avLst/>
                  <a:gdLst>
                    <a:gd name="T0" fmla="*/ 0 w 1"/>
                    <a:gd name="T1" fmla="*/ 0 h 189"/>
                    <a:gd name="T2" fmla="*/ 0 w 1"/>
                    <a:gd name="T3" fmla="*/ 3 h 189"/>
                    <a:gd name="T4" fmla="*/ 0 w 1"/>
                    <a:gd name="T5" fmla="*/ 0 h 189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89"/>
                    <a:gd name="T11" fmla="*/ 1 w 1"/>
                    <a:gd name="T12" fmla="*/ 189 h 18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89">
                      <a:moveTo>
                        <a:pt x="0" y="0"/>
                      </a:moveTo>
                      <a:lnTo>
                        <a:pt x="0" y="18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97" name="Freeform 37"/>
                <p:cNvSpPr>
                  <a:spLocks/>
                </p:cNvSpPr>
                <p:nvPr/>
              </p:nvSpPr>
              <p:spPr bwMode="auto">
                <a:xfrm>
                  <a:off x="4452" y="3264"/>
                  <a:ext cx="4" cy="49"/>
                </a:xfrm>
                <a:custGeom>
                  <a:avLst/>
                  <a:gdLst>
                    <a:gd name="T0" fmla="*/ 0 w 24"/>
                    <a:gd name="T1" fmla="*/ 3 h 199"/>
                    <a:gd name="T2" fmla="*/ 0 w 24"/>
                    <a:gd name="T3" fmla="*/ 3 h 199"/>
                    <a:gd name="T4" fmla="*/ 0 w 24"/>
                    <a:gd name="T5" fmla="*/ 0 h 199"/>
                    <a:gd name="T6" fmla="*/ 0 w 24"/>
                    <a:gd name="T7" fmla="*/ 0 h 199"/>
                    <a:gd name="T8" fmla="*/ 0 w 24"/>
                    <a:gd name="T9" fmla="*/ 0 h 199"/>
                    <a:gd name="T10" fmla="*/ 0 w 24"/>
                    <a:gd name="T11" fmla="*/ 0 h 199"/>
                    <a:gd name="T12" fmla="*/ 0 w 24"/>
                    <a:gd name="T13" fmla="*/ 0 h 199"/>
                    <a:gd name="T14" fmla="*/ 0 w 24"/>
                    <a:gd name="T15" fmla="*/ 0 h 199"/>
                    <a:gd name="T16" fmla="*/ 0 w 24"/>
                    <a:gd name="T17" fmla="*/ 0 h 199"/>
                    <a:gd name="T18" fmla="*/ 0 w 24"/>
                    <a:gd name="T19" fmla="*/ 0 h 199"/>
                    <a:gd name="T20" fmla="*/ 0 w 24"/>
                    <a:gd name="T21" fmla="*/ 2 h 199"/>
                    <a:gd name="T22" fmla="*/ 0 w 24"/>
                    <a:gd name="T23" fmla="*/ 3 h 199"/>
                    <a:gd name="T24" fmla="*/ 0 w 24"/>
                    <a:gd name="T25" fmla="*/ 3 h 199"/>
                    <a:gd name="T26" fmla="*/ 0 w 24"/>
                    <a:gd name="T27" fmla="*/ 3 h 199"/>
                    <a:gd name="T28" fmla="*/ 0 w 24"/>
                    <a:gd name="T29" fmla="*/ 3 h 199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24"/>
                    <a:gd name="T46" fmla="*/ 0 h 199"/>
                    <a:gd name="T47" fmla="*/ 24 w 24"/>
                    <a:gd name="T48" fmla="*/ 199 h 199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24" h="199">
                      <a:moveTo>
                        <a:pt x="21" y="199"/>
                      </a:moveTo>
                      <a:lnTo>
                        <a:pt x="24" y="199"/>
                      </a:lnTo>
                      <a:lnTo>
                        <a:pt x="24" y="0"/>
                      </a:lnTo>
                      <a:lnTo>
                        <a:pt x="8" y="0"/>
                      </a:lnTo>
                      <a:lnTo>
                        <a:pt x="3" y="9"/>
                      </a:lnTo>
                      <a:lnTo>
                        <a:pt x="2" y="20"/>
                      </a:lnTo>
                      <a:lnTo>
                        <a:pt x="1" y="25"/>
                      </a:lnTo>
                      <a:lnTo>
                        <a:pt x="1" y="30"/>
                      </a:lnTo>
                      <a:lnTo>
                        <a:pt x="0" y="36"/>
                      </a:lnTo>
                      <a:lnTo>
                        <a:pt x="0" y="42"/>
                      </a:lnTo>
                      <a:lnTo>
                        <a:pt x="0" y="172"/>
                      </a:lnTo>
                      <a:lnTo>
                        <a:pt x="2" y="179"/>
                      </a:lnTo>
                      <a:lnTo>
                        <a:pt x="7" y="185"/>
                      </a:lnTo>
                      <a:lnTo>
                        <a:pt x="14" y="191"/>
                      </a:lnTo>
                      <a:lnTo>
                        <a:pt x="21" y="199"/>
                      </a:lnTo>
                      <a:close/>
                    </a:path>
                  </a:pathLst>
                </a:custGeom>
                <a:solidFill>
                  <a:srgbClr val="FFFFF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98" name="Freeform 38"/>
                <p:cNvSpPr>
                  <a:spLocks/>
                </p:cNvSpPr>
                <p:nvPr/>
              </p:nvSpPr>
              <p:spPr bwMode="auto">
                <a:xfrm>
                  <a:off x="4514" y="3286"/>
                  <a:ext cx="1" cy="50"/>
                </a:xfrm>
                <a:custGeom>
                  <a:avLst/>
                  <a:gdLst>
                    <a:gd name="T0" fmla="*/ 0 w 1"/>
                    <a:gd name="T1" fmla="*/ 0 h 201"/>
                    <a:gd name="T2" fmla="*/ 0 w 1"/>
                    <a:gd name="T3" fmla="*/ 3 h 201"/>
                    <a:gd name="T4" fmla="*/ 0 w 1"/>
                    <a:gd name="T5" fmla="*/ 0 h 201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201"/>
                    <a:gd name="T11" fmla="*/ 1 w 1"/>
                    <a:gd name="T12" fmla="*/ 201 h 20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201">
                      <a:moveTo>
                        <a:pt x="0" y="0"/>
                      </a:moveTo>
                      <a:lnTo>
                        <a:pt x="0" y="20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99" name="Freeform 39"/>
                <p:cNvSpPr>
                  <a:spLocks/>
                </p:cNvSpPr>
                <p:nvPr/>
              </p:nvSpPr>
              <p:spPr bwMode="auto">
                <a:xfrm>
                  <a:off x="4512" y="3286"/>
                  <a:ext cx="5" cy="51"/>
                </a:xfrm>
                <a:custGeom>
                  <a:avLst/>
                  <a:gdLst>
                    <a:gd name="T0" fmla="*/ 0 w 25"/>
                    <a:gd name="T1" fmla="*/ 3 h 204"/>
                    <a:gd name="T2" fmla="*/ 0 w 25"/>
                    <a:gd name="T3" fmla="*/ 0 h 204"/>
                    <a:gd name="T4" fmla="*/ 0 w 25"/>
                    <a:gd name="T5" fmla="*/ 0 h 204"/>
                    <a:gd name="T6" fmla="*/ 0 w 25"/>
                    <a:gd name="T7" fmla="*/ 3 h 204"/>
                    <a:gd name="T8" fmla="*/ 0 w 25"/>
                    <a:gd name="T9" fmla="*/ 3 h 204"/>
                    <a:gd name="T10" fmla="*/ 0 w 25"/>
                    <a:gd name="T11" fmla="*/ 3 h 204"/>
                    <a:gd name="T12" fmla="*/ 0 w 25"/>
                    <a:gd name="T13" fmla="*/ 3 h 204"/>
                    <a:gd name="T14" fmla="*/ 0 w 25"/>
                    <a:gd name="T15" fmla="*/ 3 h 20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5"/>
                    <a:gd name="T25" fmla="*/ 0 h 204"/>
                    <a:gd name="T26" fmla="*/ 25 w 25"/>
                    <a:gd name="T27" fmla="*/ 204 h 20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5" h="204">
                      <a:moveTo>
                        <a:pt x="25" y="204"/>
                      </a:moveTo>
                      <a:lnTo>
                        <a:pt x="25" y="0"/>
                      </a:lnTo>
                      <a:lnTo>
                        <a:pt x="0" y="0"/>
                      </a:lnTo>
                      <a:lnTo>
                        <a:pt x="0" y="198"/>
                      </a:lnTo>
                      <a:lnTo>
                        <a:pt x="4" y="198"/>
                      </a:lnTo>
                      <a:lnTo>
                        <a:pt x="10" y="199"/>
                      </a:lnTo>
                      <a:lnTo>
                        <a:pt x="18" y="201"/>
                      </a:lnTo>
                      <a:lnTo>
                        <a:pt x="25" y="204"/>
                      </a:lnTo>
                      <a:close/>
                    </a:path>
                  </a:pathLst>
                </a:custGeom>
                <a:solidFill>
                  <a:srgbClr val="FFFFF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00" name="Freeform 40"/>
                <p:cNvSpPr>
                  <a:spLocks/>
                </p:cNvSpPr>
                <p:nvPr/>
              </p:nvSpPr>
              <p:spPr bwMode="auto">
                <a:xfrm>
                  <a:off x="4535" y="3291"/>
                  <a:ext cx="1" cy="49"/>
                </a:xfrm>
                <a:custGeom>
                  <a:avLst/>
                  <a:gdLst>
                    <a:gd name="T0" fmla="*/ 0 w 1"/>
                    <a:gd name="T1" fmla="*/ 0 h 195"/>
                    <a:gd name="T2" fmla="*/ 0 w 1"/>
                    <a:gd name="T3" fmla="*/ 3 h 195"/>
                    <a:gd name="T4" fmla="*/ 0 w 1"/>
                    <a:gd name="T5" fmla="*/ 0 h 195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95"/>
                    <a:gd name="T11" fmla="*/ 1 w 1"/>
                    <a:gd name="T12" fmla="*/ 195 h 19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95">
                      <a:moveTo>
                        <a:pt x="0" y="0"/>
                      </a:moveTo>
                      <a:lnTo>
                        <a:pt x="0" y="19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01" name="Freeform 41"/>
                <p:cNvSpPr>
                  <a:spLocks/>
                </p:cNvSpPr>
                <p:nvPr/>
              </p:nvSpPr>
              <p:spPr bwMode="auto">
                <a:xfrm>
                  <a:off x="4532" y="3291"/>
                  <a:ext cx="5" cy="50"/>
                </a:xfrm>
                <a:custGeom>
                  <a:avLst/>
                  <a:gdLst>
                    <a:gd name="T0" fmla="*/ 0 w 26"/>
                    <a:gd name="T1" fmla="*/ 3 h 198"/>
                    <a:gd name="T2" fmla="*/ 0 w 26"/>
                    <a:gd name="T3" fmla="*/ 0 h 198"/>
                    <a:gd name="T4" fmla="*/ 0 w 26"/>
                    <a:gd name="T5" fmla="*/ 0 h 198"/>
                    <a:gd name="T6" fmla="*/ 0 w 26"/>
                    <a:gd name="T7" fmla="*/ 3 h 198"/>
                    <a:gd name="T8" fmla="*/ 0 w 26"/>
                    <a:gd name="T9" fmla="*/ 3 h 198"/>
                    <a:gd name="T10" fmla="*/ 0 w 26"/>
                    <a:gd name="T11" fmla="*/ 3 h 198"/>
                    <a:gd name="T12" fmla="*/ 0 w 26"/>
                    <a:gd name="T13" fmla="*/ 3 h 198"/>
                    <a:gd name="T14" fmla="*/ 0 w 26"/>
                    <a:gd name="T15" fmla="*/ 3 h 19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6"/>
                    <a:gd name="T25" fmla="*/ 0 h 198"/>
                    <a:gd name="T26" fmla="*/ 26 w 26"/>
                    <a:gd name="T27" fmla="*/ 198 h 19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6" h="198">
                      <a:moveTo>
                        <a:pt x="26" y="198"/>
                      </a:moveTo>
                      <a:lnTo>
                        <a:pt x="26" y="0"/>
                      </a:lnTo>
                      <a:lnTo>
                        <a:pt x="0" y="0"/>
                      </a:lnTo>
                      <a:lnTo>
                        <a:pt x="0" y="195"/>
                      </a:lnTo>
                      <a:lnTo>
                        <a:pt x="6" y="195"/>
                      </a:lnTo>
                      <a:lnTo>
                        <a:pt x="12" y="196"/>
                      </a:lnTo>
                      <a:lnTo>
                        <a:pt x="18" y="197"/>
                      </a:lnTo>
                      <a:lnTo>
                        <a:pt x="26" y="198"/>
                      </a:lnTo>
                      <a:close/>
                    </a:path>
                  </a:pathLst>
                </a:custGeom>
                <a:solidFill>
                  <a:srgbClr val="FFFFF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02" name="Freeform 42"/>
                <p:cNvSpPr>
                  <a:spLocks/>
                </p:cNvSpPr>
                <p:nvPr/>
              </p:nvSpPr>
              <p:spPr bwMode="auto">
                <a:xfrm>
                  <a:off x="4559" y="3293"/>
                  <a:ext cx="1" cy="51"/>
                </a:xfrm>
                <a:custGeom>
                  <a:avLst/>
                  <a:gdLst>
                    <a:gd name="T0" fmla="*/ 0 w 1"/>
                    <a:gd name="T1" fmla="*/ 0 h 204"/>
                    <a:gd name="T2" fmla="*/ 0 w 1"/>
                    <a:gd name="T3" fmla="*/ 3 h 204"/>
                    <a:gd name="T4" fmla="*/ 0 w 1"/>
                    <a:gd name="T5" fmla="*/ 0 h 204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204"/>
                    <a:gd name="T11" fmla="*/ 1 w 1"/>
                    <a:gd name="T12" fmla="*/ 204 h 20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204">
                      <a:moveTo>
                        <a:pt x="0" y="0"/>
                      </a:moveTo>
                      <a:lnTo>
                        <a:pt x="0" y="20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03" name="Freeform 43"/>
                <p:cNvSpPr>
                  <a:spLocks/>
                </p:cNvSpPr>
                <p:nvPr/>
              </p:nvSpPr>
              <p:spPr bwMode="auto">
                <a:xfrm>
                  <a:off x="4556" y="3293"/>
                  <a:ext cx="5" cy="52"/>
                </a:xfrm>
                <a:custGeom>
                  <a:avLst/>
                  <a:gdLst>
                    <a:gd name="T0" fmla="*/ 0 w 24"/>
                    <a:gd name="T1" fmla="*/ 3 h 206"/>
                    <a:gd name="T2" fmla="*/ 0 w 24"/>
                    <a:gd name="T3" fmla="*/ 0 h 206"/>
                    <a:gd name="T4" fmla="*/ 0 w 24"/>
                    <a:gd name="T5" fmla="*/ 0 h 206"/>
                    <a:gd name="T6" fmla="*/ 0 w 24"/>
                    <a:gd name="T7" fmla="*/ 3 h 206"/>
                    <a:gd name="T8" fmla="*/ 0 w 24"/>
                    <a:gd name="T9" fmla="*/ 3 h 206"/>
                    <a:gd name="T10" fmla="*/ 0 w 24"/>
                    <a:gd name="T11" fmla="*/ 3 h 206"/>
                    <a:gd name="T12" fmla="*/ 0 w 24"/>
                    <a:gd name="T13" fmla="*/ 3 h 206"/>
                    <a:gd name="T14" fmla="*/ 0 w 24"/>
                    <a:gd name="T15" fmla="*/ 3 h 20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4"/>
                    <a:gd name="T25" fmla="*/ 0 h 206"/>
                    <a:gd name="T26" fmla="*/ 24 w 24"/>
                    <a:gd name="T27" fmla="*/ 206 h 20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4" h="206">
                      <a:moveTo>
                        <a:pt x="24" y="206"/>
                      </a:moveTo>
                      <a:lnTo>
                        <a:pt x="24" y="0"/>
                      </a:lnTo>
                      <a:lnTo>
                        <a:pt x="0" y="0"/>
                      </a:lnTo>
                      <a:lnTo>
                        <a:pt x="0" y="204"/>
                      </a:lnTo>
                      <a:lnTo>
                        <a:pt x="4" y="204"/>
                      </a:lnTo>
                      <a:lnTo>
                        <a:pt x="10" y="205"/>
                      </a:lnTo>
                      <a:lnTo>
                        <a:pt x="16" y="205"/>
                      </a:lnTo>
                      <a:lnTo>
                        <a:pt x="24" y="206"/>
                      </a:lnTo>
                      <a:close/>
                    </a:path>
                  </a:pathLst>
                </a:custGeom>
                <a:solidFill>
                  <a:srgbClr val="FFFFF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04" name="Freeform 44"/>
                <p:cNvSpPr>
                  <a:spLocks/>
                </p:cNvSpPr>
                <p:nvPr/>
              </p:nvSpPr>
              <p:spPr bwMode="auto">
                <a:xfrm>
                  <a:off x="4582" y="3289"/>
                  <a:ext cx="1" cy="59"/>
                </a:xfrm>
                <a:custGeom>
                  <a:avLst/>
                  <a:gdLst>
                    <a:gd name="T0" fmla="*/ 0 w 1"/>
                    <a:gd name="T1" fmla="*/ 0 h 236"/>
                    <a:gd name="T2" fmla="*/ 0 w 1"/>
                    <a:gd name="T3" fmla="*/ 4 h 236"/>
                    <a:gd name="T4" fmla="*/ 0 w 1"/>
                    <a:gd name="T5" fmla="*/ 0 h 236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236"/>
                    <a:gd name="T11" fmla="*/ 1 w 1"/>
                    <a:gd name="T12" fmla="*/ 236 h 2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236">
                      <a:moveTo>
                        <a:pt x="0" y="0"/>
                      </a:moveTo>
                      <a:lnTo>
                        <a:pt x="0" y="23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05" name="Freeform 45"/>
                <p:cNvSpPr>
                  <a:spLocks/>
                </p:cNvSpPr>
                <p:nvPr/>
              </p:nvSpPr>
              <p:spPr bwMode="auto">
                <a:xfrm>
                  <a:off x="4579" y="3289"/>
                  <a:ext cx="5" cy="59"/>
                </a:xfrm>
                <a:custGeom>
                  <a:avLst/>
                  <a:gdLst>
                    <a:gd name="T0" fmla="*/ 0 w 24"/>
                    <a:gd name="T1" fmla="*/ 4 h 238"/>
                    <a:gd name="T2" fmla="*/ 0 w 24"/>
                    <a:gd name="T3" fmla="*/ 0 h 238"/>
                    <a:gd name="T4" fmla="*/ 0 w 24"/>
                    <a:gd name="T5" fmla="*/ 0 h 238"/>
                    <a:gd name="T6" fmla="*/ 0 w 24"/>
                    <a:gd name="T7" fmla="*/ 4 h 238"/>
                    <a:gd name="T8" fmla="*/ 0 w 24"/>
                    <a:gd name="T9" fmla="*/ 4 h 238"/>
                    <a:gd name="T10" fmla="*/ 0 w 24"/>
                    <a:gd name="T11" fmla="*/ 4 h 238"/>
                    <a:gd name="T12" fmla="*/ 0 w 24"/>
                    <a:gd name="T13" fmla="*/ 4 h 238"/>
                    <a:gd name="T14" fmla="*/ 0 w 24"/>
                    <a:gd name="T15" fmla="*/ 4 h 23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4"/>
                    <a:gd name="T25" fmla="*/ 0 h 238"/>
                    <a:gd name="T26" fmla="*/ 24 w 24"/>
                    <a:gd name="T27" fmla="*/ 238 h 23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4" h="238">
                      <a:moveTo>
                        <a:pt x="24" y="238"/>
                      </a:moveTo>
                      <a:lnTo>
                        <a:pt x="24" y="0"/>
                      </a:lnTo>
                      <a:lnTo>
                        <a:pt x="0" y="0"/>
                      </a:lnTo>
                      <a:lnTo>
                        <a:pt x="0" y="236"/>
                      </a:lnTo>
                      <a:lnTo>
                        <a:pt x="6" y="236"/>
                      </a:lnTo>
                      <a:lnTo>
                        <a:pt x="12" y="236"/>
                      </a:lnTo>
                      <a:lnTo>
                        <a:pt x="18" y="236"/>
                      </a:lnTo>
                      <a:lnTo>
                        <a:pt x="24" y="238"/>
                      </a:lnTo>
                      <a:close/>
                    </a:path>
                  </a:pathLst>
                </a:custGeom>
                <a:solidFill>
                  <a:srgbClr val="FFFFF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06" name="Freeform 46"/>
                <p:cNvSpPr>
                  <a:spLocks/>
                </p:cNvSpPr>
                <p:nvPr/>
              </p:nvSpPr>
              <p:spPr bwMode="auto">
                <a:xfrm>
                  <a:off x="4604" y="3302"/>
                  <a:ext cx="1" cy="48"/>
                </a:xfrm>
                <a:custGeom>
                  <a:avLst/>
                  <a:gdLst>
                    <a:gd name="T0" fmla="*/ 0 w 1"/>
                    <a:gd name="T1" fmla="*/ 0 h 194"/>
                    <a:gd name="T2" fmla="*/ 0 w 1"/>
                    <a:gd name="T3" fmla="*/ 3 h 194"/>
                    <a:gd name="T4" fmla="*/ 0 w 1"/>
                    <a:gd name="T5" fmla="*/ 0 h 194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94"/>
                    <a:gd name="T11" fmla="*/ 1 w 1"/>
                    <a:gd name="T12" fmla="*/ 194 h 19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94">
                      <a:moveTo>
                        <a:pt x="0" y="0"/>
                      </a:moveTo>
                      <a:lnTo>
                        <a:pt x="0" y="19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07" name="Freeform 47"/>
                <p:cNvSpPr>
                  <a:spLocks/>
                </p:cNvSpPr>
                <p:nvPr/>
              </p:nvSpPr>
              <p:spPr bwMode="auto">
                <a:xfrm>
                  <a:off x="4602" y="3302"/>
                  <a:ext cx="5" cy="48"/>
                </a:xfrm>
                <a:custGeom>
                  <a:avLst/>
                  <a:gdLst>
                    <a:gd name="T0" fmla="*/ 0 w 23"/>
                    <a:gd name="T1" fmla="*/ 3 h 194"/>
                    <a:gd name="T2" fmla="*/ 0 w 23"/>
                    <a:gd name="T3" fmla="*/ 0 h 194"/>
                    <a:gd name="T4" fmla="*/ 0 w 23"/>
                    <a:gd name="T5" fmla="*/ 0 h 194"/>
                    <a:gd name="T6" fmla="*/ 0 w 23"/>
                    <a:gd name="T7" fmla="*/ 3 h 194"/>
                    <a:gd name="T8" fmla="*/ 0 w 23"/>
                    <a:gd name="T9" fmla="*/ 3 h 194"/>
                    <a:gd name="T10" fmla="*/ 0 w 23"/>
                    <a:gd name="T11" fmla="*/ 3 h 194"/>
                    <a:gd name="T12" fmla="*/ 0 w 23"/>
                    <a:gd name="T13" fmla="*/ 3 h 194"/>
                    <a:gd name="T14" fmla="*/ 0 w 23"/>
                    <a:gd name="T15" fmla="*/ 3 h 19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3"/>
                    <a:gd name="T25" fmla="*/ 0 h 194"/>
                    <a:gd name="T26" fmla="*/ 23 w 23"/>
                    <a:gd name="T27" fmla="*/ 194 h 19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3" h="194">
                      <a:moveTo>
                        <a:pt x="23" y="194"/>
                      </a:moveTo>
                      <a:lnTo>
                        <a:pt x="23" y="0"/>
                      </a:lnTo>
                      <a:lnTo>
                        <a:pt x="0" y="0"/>
                      </a:lnTo>
                      <a:lnTo>
                        <a:pt x="0" y="194"/>
                      </a:lnTo>
                      <a:lnTo>
                        <a:pt x="6" y="194"/>
                      </a:lnTo>
                      <a:lnTo>
                        <a:pt x="11" y="194"/>
                      </a:lnTo>
                      <a:lnTo>
                        <a:pt x="17" y="194"/>
                      </a:lnTo>
                      <a:lnTo>
                        <a:pt x="23" y="194"/>
                      </a:lnTo>
                      <a:close/>
                    </a:path>
                  </a:pathLst>
                </a:custGeom>
                <a:solidFill>
                  <a:srgbClr val="FFFFF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08" name="Freeform 48"/>
                <p:cNvSpPr>
                  <a:spLocks/>
                </p:cNvSpPr>
                <p:nvPr/>
              </p:nvSpPr>
              <p:spPr bwMode="auto">
                <a:xfrm>
                  <a:off x="4630" y="3299"/>
                  <a:ext cx="1" cy="53"/>
                </a:xfrm>
                <a:custGeom>
                  <a:avLst/>
                  <a:gdLst>
                    <a:gd name="T0" fmla="*/ 0 w 1"/>
                    <a:gd name="T1" fmla="*/ 0 h 213"/>
                    <a:gd name="T2" fmla="*/ 0 w 1"/>
                    <a:gd name="T3" fmla="*/ 3 h 213"/>
                    <a:gd name="T4" fmla="*/ 0 w 1"/>
                    <a:gd name="T5" fmla="*/ 0 h 213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213"/>
                    <a:gd name="T11" fmla="*/ 1 w 1"/>
                    <a:gd name="T12" fmla="*/ 213 h 21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213">
                      <a:moveTo>
                        <a:pt x="0" y="0"/>
                      </a:moveTo>
                      <a:lnTo>
                        <a:pt x="0" y="21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09" name="Freeform 49"/>
                <p:cNvSpPr>
                  <a:spLocks/>
                </p:cNvSpPr>
                <p:nvPr/>
              </p:nvSpPr>
              <p:spPr bwMode="auto">
                <a:xfrm>
                  <a:off x="4628" y="3299"/>
                  <a:ext cx="5" cy="53"/>
                </a:xfrm>
                <a:custGeom>
                  <a:avLst/>
                  <a:gdLst>
                    <a:gd name="T0" fmla="*/ 0 w 22"/>
                    <a:gd name="T1" fmla="*/ 3 h 213"/>
                    <a:gd name="T2" fmla="*/ 0 w 22"/>
                    <a:gd name="T3" fmla="*/ 0 h 213"/>
                    <a:gd name="T4" fmla="*/ 0 w 22"/>
                    <a:gd name="T5" fmla="*/ 0 h 213"/>
                    <a:gd name="T6" fmla="*/ 0 w 22"/>
                    <a:gd name="T7" fmla="*/ 3 h 213"/>
                    <a:gd name="T8" fmla="*/ 0 w 22"/>
                    <a:gd name="T9" fmla="*/ 3 h 213"/>
                    <a:gd name="T10" fmla="*/ 0 w 22"/>
                    <a:gd name="T11" fmla="*/ 3 h 213"/>
                    <a:gd name="T12" fmla="*/ 0 w 22"/>
                    <a:gd name="T13" fmla="*/ 3 h 213"/>
                    <a:gd name="T14" fmla="*/ 0 w 22"/>
                    <a:gd name="T15" fmla="*/ 3 h 21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2"/>
                    <a:gd name="T25" fmla="*/ 0 h 213"/>
                    <a:gd name="T26" fmla="*/ 22 w 22"/>
                    <a:gd name="T27" fmla="*/ 213 h 21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2" h="213">
                      <a:moveTo>
                        <a:pt x="22" y="213"/>
                      </a:moveTo>
                      <a:lnTo>
                        <a:pt x="22" y="0"/>
                      </a:lnTo>
                      <a:lnTo>
                        <a:pt x="0" y="0"/>
                      </a:lnTo>
                      <a:lnTo>
                        <a:pt x="0" y="213"/>
                      </a:lnTo>
                      <a:lnTo>
                        <a:pt x="4" y="213"/>
                      </a:lnTo>
                      <a:lnTo>
                        <a:pt x="11" y="213"/>
                      </a:lnTo>
                      <a:lnTo>
                        <a:pt x="16" y="213"/>
                      </a:lnTo>
                      <a:lnTo>
                        <a:pt x="22" y="213"/>
                      </a:lnTo>
                      <a:close/>
                    </a:path>
                  </a:pathLst>
                </a:custGeom>
                <a:solidFill>
                  <a:srgbClr val="FFFFF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10" name="Freeform 50"/>
                <p:cNvSpPr>
                  <a:spLocks/>
                </p:cNvSpPr>
                <p:nvPr/>
              </p:nvSpPr>
              <p:spPr bwMode="auto">
                <a:xfrm>
                  <a:off x="4654" y="3302"/>
                  <a:ext cx="1" cy="52"/>
                </a:xfrm>
                <a:custGeom>
                  <a:avLst/>
                  <a:gdLst>
                    <a:gd name="T0" fmla="*/ 0 w 1"/>
                    <a:gd name="T1" fmla="*/ 0 h 207"/>
                    <a:gd name="T2" fmla="*/ 0 w 1"/>
                    <a:gd name="T3" fmla="*/ 3 h 207"/>
                    <a:gd name="T4" fmla="*/ 0 w 1"/>
                    <a:gd name="T5" fmla="*/ 0 h 207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207"/>
                    <a:gd name="T11" fmla="*/ 1 w 1"/>
                    <a:gd name="T12" fmla="*/ 207 h 20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207">
                      <a:moveTo>
                        <a:pt x="0" y="0"/>
                      </a:moveTo>
                      <a:lnTo>
                        <a:pt x="0" y="20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11" name="Freeform 51"/>
                <p:cNvSpPr>
                  <a:spLocks/>
                </p:cNvSpPr>
                <p:nvPr/>
              </p:nvSpPr>
              <p:spPr bwMode="auto">
                <a:xfrm>
                  <a:off x="4652" y="3302"/>
                  <a:ext cx="5" cy="52"/>
                </a:xfrm>
                <a:custGeom>
                  <a:avLst/>
                  <a:gdLst>
                    <a:gd name="T0" fmla="*/ 0 w 24"/>
                    <a:gd name="T1" fmla="*/ 3 h 207"/>
                    <a:gd name="T2" fmla="*/ 0 w 24"/>
                    <a:gd name="T3" fmla="*/ 0 h 207"/>
                    <a:gd name="T4" fmla="*/ 0 w 24"/>
                    <a:gd name="T5" fmla="*/ 0 h 207"/>
                    <a:gd name="T6" fmla="*/ 0 w 24"/>
                    <a:gd name="T7" fmla="*/ 3 h 207"/>
                    <a:gd name="T8" fmla="*/ 0 w 24"/>
                    <a:gd name="T9" fmla="*/ 3 h 207"/>
                    <a:gd name="T10" fmla="*/ 0 w 24"/>
                    <a:gd name="T11" fmla="*/ 3 h 207"/>
                    <a:gd name="T12" fmla="*/ 0 w 24"/>
                    <a:gd name="T13" fmla="*/ 3 h 207"/>
                    <a:gd name="T14" fmla="*/ 0 w 24"/>
                    <a:gd name="T15" fmla="*/ 3 h 20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4"/>
                    <a:gd name="T25" fmla="*/ 0 h 207"/>
                    <a:gd name="T26" fmla="*/ 24 w 24"/>
                    <a:gd name="T27" fmla="*/ 207 h 207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4" h="207">
                      <a:moveTo>
                        <a:pt x="24" y="207"/>
                      </a:moveTo>
                      <a:lnTo>
                        <a:pt x="24" y="0"/>
                      </a:lnTo>
                      <a:lnTo>
                        <a:pt x="0" y="0"/>
                      </a:lnTo>
                      <a:lnTo>
                        <a:pt x="0" y="207"/>
                      </a:lnTo>
                      <a:lnTo>
                        <a:pt x="6" y="207"/>
                      </a:lnTo>
                      <a:lnTo>
                        <a:pt x="13" y="207"/>
                      </a:lnTo>
                      <a:lnTo>
                        <a:pt x="18" y="207"/>
                      </a:lnTo>
                      <a:lnTo>
                        <a:pt x="24" y="207"/>
                      </a:lnTo>
                      <a:close/>
                    </a:path>
                  </a:pathLst>
                </a:custGeom>
                <a:solidFill>
                  <a:srgbClr val="FFFFF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12" name="Freeform 52"/>
                <p:cNvSpPr>
                  <a:spLocks/>
                </p:cNvSpPr>
                <p:nvPr/>
              </p:nvSpPr>
              <p:spPr bwMode="auto">
                <a:xfrm>
                  <a:off x="4684" y="3305"/>
                  <a:ext cx="1" cy="49"/>
                </a:xfrm>
                <a:custGeom>
                  <a:avLst/>
                  <a:gdLst>
                    <a:gd name="T0" fmla="*/ 0 w 1"/>
                    <a:gd name="T1" fmla="*/ 0 h 198"/>
                    <a:gd name="T2" fmla="*/ 0 w 1"/>
                    <a:gd name="T3" fmla="*/ 3 h 198"/>
                    <a:gd name="T4" fmla="*/ 0 w 1"/>
                    <a:gd name="T5" fmla="*/ 0 h 198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98"/>
                    <a:gd name="T11" fmla="*/ 1 w 1"/>
                    <a:gd name="T12" fmla="*/ 198 h 19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98">
                      <a:moveTo>
                        <a:pt x="0" y="0"/>
                      </a:moveTo>
                      <a:lnTo>
                        <a:pt x="0" y="19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13" name="Freeform 53"/>
                <p:cNvSpPr>
                  <a:spLocks/>
                </p:cNvSpPr>
                <p:nvPr/>
              </p:nvSpPr>
              <p:spPr bwMode="auto">
                <a:xfrm>
                  <a:off x="4682" y="3305"/>
                  <a:ext cx="5" cy="49"/>
                </a:xfrm>
                <a:custGeom>
                  <a:avLst/>
                  <a:gdLst>
                    <a:gd name="T0" fmla="*/ 0 w 24"/>
                    <a:gd name="T1" fmla="*/ 3 h 198"/>
                    <a:gd name="T2" fmla="*/ 0 w 24"/>
                    <a:gd name="T3" fmla="*/ 0 h 198"/>
                    <a:gd name="T4" fmla="*/ 0 w 24"/>
                    <a:gd name="T5" fmla="*/ 0 h 198"/>
                    <a:gd name="T6" fmla="*/ 0 w 24"/>
                    <a:gd name="T7" fmla="*/ 3 h 198"/>
                    <a:gd name="T8" fmla="*/ 0 w 24"/>
                    <a:gd name="T9" fmla="*/ 3 h 198"/>
                    <a:gd name="T10" fmla="*/ 0 w 24"/>
                    <a:gd name="T11" fmla="*/ 3 h 198"/>
                    <a:gd name="T12" fmla="*/ 0 w 24"/>
                    <a:gd name="T13" fmla="*/ 3 h 198"/>
                    <a:gd name="T14" fmla="*/ 0 w 24"/>
                    <a:gd name="T15" fmla="*/ 3 h 19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4"/>
                    <a:gd name="T25" fmla="*/ 0 h 198"/>
                    <a:gd name="T26" fmla="*/ 24 w 24"/>
                    <a:gd name="T27" fmla="*/ 198 h 19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4" h="198">
                      <a:moveTo>
                        <a:pt x="24" y="198"/>
                      </a:moveTo>
                      <a:lnTo>
                        <a:pt x="24" y="0"/>
                      </a:lnTo>
                      <a:lnTo>
                        <a:pt x="0" y="0"/>
                      </a:lnTo>
                      <a:lnTo>
                        <a:pt x="0" y="198"/>
                      </a:lnTo>
                      <a:lnTo>
                        <a:pt x="6" y="198"/>
                      </a:lnTo>
                      <a:lnTo>
                        <a:pt x="13" y="198"/>
                      </a:lnTo>
                      <a:lnTo>
                        <a:pt x="18" y="198"/>
                      </a:lnTo>
                      <a:lnTo>
                        <a:pt x="24" y="198"/>
                      </a:lnTo>
                      <a:close/>
                    </a:path>
                  </a:pathLst>
                </a:custGeom>
                <a:solidFill>
                  <a:srgbClr val="FFFFF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14" name="Freeform 54"/>
                <p:cNvSpPr>
                  <a:spLocks/>
                </p:cNvSpPr>
                <p:nvPr/>
              </p:nvSpPr>
              <p:spPr bwMode="auto">
                <a:xfrm>
                  <a:off x="4739" y="3303"/>
                  <a:ext cx="1" cy="51"/>
                </a:xfrm>
                <a:custGeom>
                  <a:avLst/>
                  <a:gdLst>
                    <a:gd name="T0" fmla="*/ 0 w 1"/>
                    <a:gd name="T1" fmla="*/ 0 h 204"/>
                    <a:gd name="T2" fmla="*/ 0 w 1"/>
                    <a:gd name="T3" fmla="*/ 3 h 204"/>
                    <a:gd name="T4" fmla="*/ 0 w 1"/>
                    <a:gd name="T5" fmla="*/ 0 h 204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204"/>
                    <a:gd name="T11" fmla="*/ 1 w 1"/>
                    <a:gd name="T12" fmla="*/ 204 h 20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204">
                      <a:moveTo>
                        <a:pt x="0" y="0"/>
                      </a:moveTo>
                      <a:lnTo>
                        <a:pt x="0" y="20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15" name="Freeform 55"/>
                <p:cNvSpPr>
                  <a:spLocks/>
                </p:cNvSpPr>
                <p:nvPr/>
              </p:nvSpPr>
              <p:spPr bwMode="auto">
                <a:xfrm>
                  <a:off x="4737" y="3303"/>
                  <a:ext cx="5" cy="51"/>
                </a:xfrm>
                <a:custGeom>
                  <a:avLst/>
                  <a:gdLst>
                    <a:gd name="T0" fmla="*/ 0 w 24"/>
                    <a:gd name="T1" fmla="*/ 3 h 204"/>
                    <a:gd name="T2" fmla="*/ 0 w 24"/>
                    <a:gd name="T3" fmla="*/ 0 h 204"/>
                    <a:gd name="T4" fmla="*/ 0 w 24"/>
                    <a:gd name="T5" fmla="*/ 0 h 204"/>
                    <a:gd name="T6" fmla="*/ 0 w 24"/>
                    <a:gd name="T7" fmla="*/ 3 h 204"/>
                    <a:gd name="T8" fmla="*/ 0 w 24"/>
                    <a:gd name="T9" fmla="*/ 3 h 204"/>
                    <a:gd name="T10" fmla="*/ 0 w 24"/>
                    <a:gd name="T11" fmla="*/ 3 h 204"/>
                    <a:gd name="T12" fmla="*/ 0 w 24"/>
                    <a:gd name="T13" fmla="*/ 3 h 204"/>
                    <a:gd name="T14" fmla="*/ 0 w 24"/>
                    <a:gd name="T15" fmla="*/ 3 h 20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4"/>
                    <a:gd name="T25" fmla="*/ 0 h 204"/>
                    <a:gd name="T26" fmla="*/ 24 w 24"/>
                    <a:gd name="T27" fmla="*/ 204 h 20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4" h="204">
                      <a:moveTo>
                        <a:pt x="24" y="204"/>
                      </a:moveTo>
                      <a:lnTo>
                        <a:pt x="24" y="0"/>
                      </a:lnTo>
                      <a:lnTo>
                        <a:pt x="0" y="0"/>
                      </a:lnTo>
                      <a:lnTo>
                        <a:pt x="0" y="204"/>
                      </a:lnTo>
                      <a:lnTo>
                        <a:pt x="6" y="204"/>
                      </a:lnTo>
                      <a:lnTo>
                        <a:pt x="12" y="204"/>
                      </a:lnTo>
                      <a:lnTo>
                        <a:pt x="18" y="204"/>
                      </a:lnTo>
                      <a:lnTo>
                        <a:pt x="24" y="204"/>
                      </a:lnTo>
                      <a:close/>
                    </a:path>
                  </a:pathLst>
                </a:custGeom>
                <a:solidFill>
                  <a:srgbClr val="FFFFF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16" name="Freeform 56"/>
                <p:cNvSpPr>
                  <a:spLocks/>
                </p:cNvSpPr>
                <p:nvPr/>
              </p:nvSpPr>
              <p:spPr bwMode="auto">
                <a:xfrm>
                  <a:off x="4766" y="3303"/>
                  <a:ext cx="1" cy="49"/>
                </a:xfrm>
                <a:custGeom>
                  <a:avLst/>
                  <a:gdLst>
                    <a:gd name="T0" fmla="*/ 0 w 1"/>
                    <a:gd name="T1" fmla="*/ 0 h 199"/>
                    <a:gd name="T2" fmla="*/ 0 w 1"/>
                    <a:gd name="T3" fmla="*/ 3 h 199"/>
                    <a:gd name="T4" fmla="*/ 0 w 1"/>
                    <a:gd name="T5" fmla="*/ 0 h 199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99"/>
                    <a:gd name="T11" fmla="*/ 1 w 1"/>
                    <a:gd name="T12" fmla="*/ 199 h 19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99">
                      <a:moveTo>
                        <a:pt x="0" y="0"/>
                      </a:moveTo>
                      <a:lnTo>
                        <a:pt x="0" y="19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17" name="Freeform 57"/>
                <p:cNvSpPr>
                  <a:spLocks/>
                </p:cNvSpPr>
                <p:nvPr/>
              </p:nvSpPr>
              <p:spPr bwMode="auto">
                <a:xfrm>
                  <a:off x="4764" y="3303"/>
                  <a:ext cx="5" cy="49"/>
                </a:xfrm>
                <a:custGeom>
                  <a:avLst/>
                  <a:gdLst>
                    <a:gd name="T0" fmla="*/ 0 w 24"/>
                    <a:gd name="T1" fmla="*/ 3 h 199"/>
                    <a:gd name="T2" fmla="*/ 0 w 24"/>
                    <a:gd name="T3" fmla="*/ 0 h 199"/>
                    <a:gd name="T4" fmla="*/ 0 w 24"/>
                    <a:gd name="T5" fmla="*/ 0 h 199"/>
                    <a:gd name="T6" fmla="*/ 0 w 24"/>
                    <a:gd name="T7" fmla="*/ 3 h 199"/>
                    <a:gd name="T8" fmla="*/ 0 w 24"/>
                    <a:gd name="T9" fmla="*/ 3 h 199"/>
                    <a:gd name="T10" fmla="*/ 0 w 24"/>
                    <a:gd name="T11" fmla="*/ 3 h 199"/>
                    <a:gd name="T12" fmla="*/ 0 w 24"/>
                    <a:gd name="T13" fmla="*/ 3 h 199"/>
                    <a:gd name="T14" fmla="*/ 0 w 24"/>
                    <a:gd name="T15" fmla="*/ 3 h 19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4"/>
                    <a:gd name="T25" fmla="*/ 0 h 199"/>
                    <a:gd name="T26" fmla="*/ 24 w 24"/>
                    <a:gd name="T27" fmla="*/ 199 h 199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4" h="199">
                      <a:moveTo>
                        <a:pt x="24" y="196"/>
                      </a:moveTo>
                      <a:lnTo>
                        <a:pt x="24" y="0"/>
                      </a:lnTo>
                      <a:lnTo>
                        <a:pt x="0" y="0"/>
                      </a:lnTo>
                      <a:lnTo>
                        <a:pt x="0" y="199"/>
                      </a:lnTo>
                      <a:lnTo>
                        <a:pt x="6" y="198"/>
                      </a:lnTo>
                      <a:lnTo>
                        <a:pt x="12" y="198"/>
                      </a:lnTo>
                      <a:lnTo>
                        <a:pt x="18" y="197"/>
                      </a:lnTo>
                      <a:lnTo>
                        <a:pt x="24" y="196"/>
                      </a:lnTo>
                      <a:close/>
                    </a:path>
                  </a:pathLst>
                </a:custGeom>
                <a:solidFill>
                  <a:srgbClr val="FFFFF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18" name="Freeform 58"/>
                <p:cNvSpPr>
                  <a:spLocks/>
                </p:cNvSpPr>
                <p:nvPr/>
              </p:nvSpPr>
              <p:spPr bwMode="auto">
                <a:xfrm>
                  <a:off x="4789" y="3302"/>
                  <a:ext cx="1" cy="48"/>
                </a:xfrm>
                <a:custGeom>
                  <a:avLst/>
                  <a:gdLst>
                    <a:gd name="T0" fmla="*/ 0 w 1"/>
                    <a:gd name="T1" fmla="*/ 0 h 194"/>
                    <a:gd name="T2" fmla="*/ 0 w 1"/>
                    <a:gd name="T3" fmla="*/ 3 h 194"/>
                    <a:gd name="T4" fmla="*/ 0 w 1"/>
                    <a:gd name="T5" fmla="*/ 0 h 194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94"/>
                    <a:gd name="T11" fmla="*/ 1 w 1"/>
                    <a:gd name="T12" fmla="*/ 194 h 19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94">
                      <a:moveTo>
                        <a:pt x="0" y="0"/>
                      </a:moveTo>
                      <a:lnTo>
                        <a:pt x="0" y="19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19" name="Freeform 59"/>
                <p:cNvSpPr>
                  <a:spLocks/>
                </p:cNvSpPr>
                <p:nvPr/>
              </p:nvSpPr>
              <p:spPr bwMode="auto">
                <a:xfrm>
                  <a:off x="4787" y="3302"/>
                  <a:ext cx="5" cy="48"/>
                </a:xfrm>
                <a:custGeom>
                  <a:avLst/>
                  <a:gdLst>
                    <a:gd name="T0" fmla="*/ 0 w 24"/>
                    <a:gd name="T1" fmla="*/ 3 h 194"/>
                    <a:gd name="T2" fmla="*/ 0 w 24"/>
                    <a:gd name="T3" fmla="*/ 0 h 194"/>
                    <a:gd name="T4" fmla="*/ 0 w 24"/>
                    <a:gd name="T5" fmla="*/ 0 h 194"/>
                    <a:gd name="T6" fmla="*/ 0 w 24"/>
                    <a:gd name="T7" fmla="*/ 3 h 194"/>
                    <a:gd name="T8" fmla="*/ 0 w 24"/>
                    <a:gd name="T9" fmla="*/ 3 h 194"/>
                    <a:gd name="T10" fmla="*/ 0 w 24"/>
                    <a:gd name="T11" fmla="*/ 3 h 194"/>
                    <a:gd name="T12" fmla="*/ 0 w 24"/>
                    <a:gd name="T13" fmla="*/ 3 h 194"/>
                    <a:gd name="T14" fmla="*/ 0 w 24"/>
                    <a:gd name="T15" fmla="*/ 3 h 19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4"/>
                    <a:gd name="T25" fmla="*/ 0 h 194"/>
                    <a:gd name="T26" fmla="*/ 24 w 24"/>
                    <a:gd name="T27" fmla="*/ 194 h 19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4" h="194">
                      <a:moveTo>
                        <a:pt x="24" y="194"/>
                      </a:moveTo>
                      <a:lnTo>
                        <a:pt x="24" y="0"/>
                      </a:lnTo>
                      <a:lnTo>
                        <a:pt x="0" y="0"/>
                      </a:lnTo>
                      <a:lnTo>
                        <a:pt x="0" y="194"/>
                      </a:lnTo>
                      <a:lnTo>
                        <a:pt x="6" y="194"/>
                      </a:lnTo>
                      <a:lnTo>
                        <a:pt x="13" y="194"/>
                      </a:lnTo>
                      <a:lnTo>
                        <a:pt x="18" y="194"/>
                      </a:lnTo>
                      <a:lnTo>
                        <a:pt x="24" y="194"/>
                      </a:lnTo>
                      <a:close/>
                    </a:path>
                  </a:pathLst>
                </a:custGeom>
                <a:solidFill>
                  <a:srgbClr val="FFFFF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20" name="Freeform 60"/>
                <p:cNvSpPr>
                  <a:spLocks/>
                </p:cNvSpPr>
                <p:nvPr/>
              </p:nvSpPr>
              <p:spPr bwMode="auto">
                <a:xfrm>
                  <a:off x="4812" y="3301"/>
                  <a:ext cx="1" cy="47"/>
                </a:xfrm>
                <a:custGeom>
                  <a:avLst/>
                  <a:gdLst>
                    <a:gd name="T0" fmla="*/ 0 w 1"/>
                    <a:gd name="T1" fmla="*/ 0 h 185"/>
                    <a:gd name="T2" fmla="*/ 0 w 1"/>
                    <a:gd name="T3" fmla="*/ 3 h 185"/>
                    <a:gd name="T4" fmla="*/ 0 w 1"/>
                    <a:gd name="T5" fmla="*/ 0 h 185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85"/>
                    <a:gd name="T11" fmla="*/ 1 w 1"/>
                    <a:gd name="T12" fmla="*/ 185 h 18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85">
                      <a:moveTo>
                        <a:pt x="0" y="0"/>
                      </a:moveTo>
                      <a:lnTo>
                        <a:pt x="0" y="18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21" name="Freeform 61"/>
                <p:cNvSpPr>
                  <a:spLocks/>
                </p:cNvSpPr>
                <p:nvPr/>
              </p:nvSpPr>
              <p:spPr bwMode="auto">
                <a:xfrm>
                  <a:off x="4810" y="3301"/>
                  <a:ext cx="5" cy="47"/>
                </a:xfrm>
                <a:custGeom>
                  <a:avLst/>
                  <a:gdLst>
                    <a:gd name="T0" fmla="*/ 0 w 28"/>
                    <a:gd name="T1" fmla="*/ 3 h 187"/>
                    <a:gd name="T2" fmla="*/ 0 w 28"/>
                    <a:gd name="T3" fmla="*/ 0 h 187"/>
                    <a:gd name="T4" fmla="*/ 0 w 28"/>
                    <a:gd name="T5" fmla="*/ 0 h 187"/>
                    <a:gd name="T6" fmla="*/ 0 w 28"/>
                    <a:gd name="T7" fmla="*/ 3 h 187"/>
                    <a:gd name="T8" fmla="*/ 0 w 28"/>
                    <a:gd name="T9" fmla="*/ 3 h 187"/>
                    <a:gd name="T10" fmla="*/ 0 w 28"/>
                    <a:gd name="T11" fmla="*/ 3 h 187"/>
                    <a:gd name="T12" fmla="*/ 0 w 28"/>
                    <a:gd name="T13" fmla="*/ 3 h 187"/>
                    <a:gd name="T14" fmla="*/ 0 w 28"/>
                    <a:gd name="T15" fmla="*/ 3 h 18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8"/>
                    <a:gd name="T25" fmla="*/ 0 h 187"/>
                    <a:gd name="T26" fmla="*/ 28 w 28"/>
                    <a:gd name="T27" fmla="*/ 187 h 187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8" h="187">
                      <a:moveTo>
                        <a:pt x="28" y="185"/>
                      </a:moveTo>
                      <a:lnTo>
                        <a:pt x="28" y="0"/>
                      </a:lnTo>
                      <a:lnTo>
                        <a:pt x="0" y="0"/>
                      </a:lnTo>
                      <a:lnTo>
                        <a:pt x="0" y="187"/>
                      </a:lnTo>
                      <a:lnTo>
                        <a:pt x="6" y="185"/>
                      </a:lnTo>
                      <a:lnTo>
                        <a:pt x="13" y="185"/>
                      </a:lnTo>
                      <a:lnTo>
                        <a:pt x="21" y="185"/>
                      </a:lnTo>
                      <a:lnTo>
                        <a:pt x="28" y="185"/>
                      </a:lnTo>
                      <a:close/>
                    </a:path>
                  </a:pathLst>
                </a:custGeom>
                <a:solidFill>
                  <a:srgbClr val="FFFFF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22" name="Freeform 62"/>
                <p:cNvSpPr>
                  <a:spLocks/>
                </p:cNvSpPr>
                <p:nvPr/>
              </p:nvSpPr>
              <p:spPr bwMode="auto">
                <a:xfrm>
                  <a:off x="4836" y="3293"/>
                  <a:ext cx="1" cy="51"/>
                </a:xfrm>
                <a:custGeom>
                  <a:avLst/>
                  <a:gdLst>
                    <a:gd name="T0" fmla="*/ 0 w 1"/>
                    <a:gd name="T1" fmla="*/ 0 h 204"/>
                    <a:gd name="T2" fmla="*/ 0 w 1"/>
                    <a:gd name="T3" fmla="*/ 3 h 204"/>
                    <a:gd name="T4" fmla="*/ 0 w 1"/>
                    <a:gd name="T5" fmla="*/ 0 h 204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204"/>
                    <a:gd name="T11" fmla="*/ 1 w 1"/>
                    <a:gd name="T12" fmla="*/ 204 h 20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204">
                      <a:moveTo>
                        <a:pt x="0" y="0"/>
                      </a:moveTo>
                      <a:lnTo>
                        <a:pt x="0" y="20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23" name="Freeform 63"/>
                <p:cNvSpPr>
                  <a:spLocks/>
                </p:cNvSpPr>
                <p:nvPr/>
              </p:nvSpPr>
              <p:spPr bwMode="auto">
                <a:xfrm>
                  <a:off x="4833" y="3293"/>
                  <a:ext cx="5" cy="52"/>
                </a:xfrm>
                <a:custGeom>
                  <a:avLst/>
                  <a:gdLst>
                    <a:gd name="T0" fmla="*/ 0 w 24"/>
                    <a:gd name="T1" fmla="*/ 3 h 206"/>
                    <a:gd name="T2" fmla="*/ 0 w 24"/>
                    <a:gd name="T3" fmla="*/ 0 h 206"/>
                    <a:gd name="T4" fmla="*/ 0 w 24"/>
                    <a:gd name="T5" fmla="*/ 0 h 206"/>
                    <a:gd name="T6" fmla="*/ 0 w 24"/>
                    <a:gd name="T7" fmla="*/ 3 h 206"/>
                    <a:gd name="T8" fmla="*/ 0 w 24"/>
                    <a:gd name="T9" fmla="*/ 3 h 206"/>
                    <a:gd name="T10" fmla="*/ 0 w 24"/>
                    <a:gd name="T11" fmla="*/ 3 h 206"/>
                    <a:gd name="T12" fmla="*/ 0 w 24"/>
                    <a:gd name="T13" fmla="*/ 3 h 206"/>
                    <a:gd name="T14" fmla="*/ 0 w 24"/>
                    <a:gd name="T15" fmla="*/ 3 h 20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4"/>
                    <a:gd name="T25" fmla="*/ 0 h 206"/>
                    <a:gd name="T26" fmla="*/ 24 w 24"/>
                    <a:gd name="T27" fmla="*/ 206 h 20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4" h="206">
                      <a:moveTo>
                        <a:pt x="24" y="204"/>
                      </a:moveTo>
                      <a:lnTo>
                        <a:pt x="24" y="0"/>
                      </a:lnTo>
                      <a:lnTo>
                        <a:pt x="0" y="0"/>
                      </a:lnTo>
                      <a:lnTo>
                        <a:pt x="0" y="206"/>
                      </a:lnTo>
                      <a:lnTo>
                        <a:pt x="3" y="205"/>
                      </a:lnTo>
                      <a:lnTo>
                        <a:pt x="9" y="205"/>
                      </a:lnTo>
                      <a:lnTo>
                        <a:pt x="16" y="204"/>
                      </a:lnTo>
                      <a:lnTo>
                        <a:pt x="24" y="204"/>
                      </a:lnTo>
                      <a:close/>
                    </a:path>
                  </a:pathLst>
                </a:custGeom>
                <a:solidFill>
                  <a:srgbClr val="FFFFF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24" name="Freeform 64"/>
                <p:cNvSpPr>
                  <a:spLocks/>
                </p:cNvSpPr>
                <p:nvPr/>
              </p:nvSpPr>
              <p:spPr bwMode="auto">
                <a:xfrm>
                  <a:off x="4712" y="3305"/>
                  <a:ext cx="1" cy="49"/>
                </a:xfrm>
                <a:custGeom>
                  <a:avLst/>
                  <a:gdLst>
                    <a:gd name="T0" fmla="*/ 0 w 1"/>
                    <a:gd name="T1" fmla="*/ 0 h 196"/>
                    <a:gd name="T2" fmla="*/ 0 w 1"/>
                    <a:gd name="T3" fmla="*/ 3 h 196"/>
                    <a:gd name="T4" fmla="*/ 0 w 1"/>
                    <a:gd name="T5" fmla="*/ 0 h 196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96"/>
                    <a:gd name="T11" fmla="*/ 1 w 1"/>
                    <a:gd name="T12" fmla="*/ 196 h 19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96">
                      <a:moveTo>
                        <a:pt x="0" y="0"/>
                      </a:moveTo>
                      <a:lnTo>
                        <a:pt x="0" y="19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25" name="Freeform 65"/>
                <p:cNvSpPr>
                  <a:spLocks/>
                </p:cNvSpPr>
                <p:nvPr/>
              </p:nvSpPr>
              <p:spPr bwMode="auto">
                <a:xfrm>
                  <a:off x="4709" y="3305"/>
                  <a:ext cx="5" cy="49"/>
                </a:xfrm>
                <a:custGeom>
                  <a:avLst/>
                  <a:gdLst>
                    <a:gd name="T0" fmla="*/ 0 w 25"/>
                    <a:gd name="T1" fmla="*/ 3 h 196"/>
                    <a:gd name="T2" fmla="*/ 0 w 25"/>
                    <a:gd name="T3" fmla="*/ 0 h 196"/>
                    <a:gd name="T4" fmla="*/ 0 w 25"/>
                    <a:gd name="T5" fmla="*/ 0 h 196"/>
                    <a:gd name="T6" fmla="*/ 0 w 25"/>
                    <a:gd name="T7" fmla="*/ 3 h 196"/>
                    <a:gd name="T8" fmla="*/ 0 w 25"/>
                    <a:gd name="T9" fmla="*/ 3 h 196"/>
                    <a:gd name="T10" fmla="*/ 0 w 25"/>
                    <a:gd name="T11" fmla="*/ 3 h 196"/>
                    <a:gd name="T12" fmla="*/ 0 w 25"/>
                    <a:gd name="T13" fmla="*/ 3 h 196"/>
                    <a:gd name="T14" fmla="*/ 0 w 25"/>
                    <a:gd name="T15" fmla="*/ 3 h 19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5"/>
                    <a:gd name="T25" fmla="*/ 0 h 196"/>
                    <a:gd name="T26" fmla="*/ 25 w 25"/>
                    <a:gd name="T27" fmla="*/ 196 h 19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5" h="196">
                      <a:moveTo>
                        <a:pt x="25" y="196"/>
                      </a:moveTo>
                      <a:lnTo>
                        <a:pt x="25" y="0"/>
                      </a:lnTo>
                      <a:lnTo>
                        <a:pt x="0" y="0"/>
                      </a:lnTo>
                      <a:lnTo>
                        <a:pt x="0" y="196"/>
                      </a:lnTo>
                      <a:lnTo>
                        <a:pt x="6" y="196"/>
                      </a:lnTo>
                      <a:lnTo>
                        <a:pt x="12" y="196"/>
                      </a:lnTo>
                      <a:lnTo>
                        <a:pt x="18" y="196"/>
                      </a:lnTo>
                      <a:lnTo>
                        <a:pt x="25" y="196"/>
                      </a:lnTo>
                      <a:close/>
                    </a:path>
                  </a:pathLst>
                </a:custGeom>
                <a:solidFill>
                  <a:srgbClr val="FFFFF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26" name="Freeform 66"/>
                <p:cNvSpPr>
                  <a:spLocks/>
                </p:cNvSpPr>
                <p:nvPr/>
              </p:nvSpPr>
              <p:spPr bwMode="auto">
                <a:xfrm>
                  <a:off x="4496" y="3285"/>
                  <a:ext cx="1" cy="47"/>
                </a:xfrm>
                <a:custGeom>
                  <a:avLst/>
                  <a:gdLst>
                    <a:gd name="T0" fmla="*/ 0 w 1"/>
                    <a:gd name="T1" fmla="*/ 0 h 185"/>
                    <a:gd name="T2" fmla="*/ 0 w 1"/>
                    <a:gd name="T3" fmla="*/ 3 h 185"/>
                    <a:gd name="T4" fmla="*/ 0 w 1"/>
                    <a:gd name="T5" fmla="*/ 0 h 185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85"/>
                    <a:gd name="T11" fmla="*/ 1 w 1"/>
                    <a:gd name="T12" fmla="*/ 185 h 18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85">
                      <a:moveTo>
                        <a:pt x="0" y="0"/>
                      </a:moveTo>
                      <a:lnTo>
                        <a:pt x="0" y="18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27" name="Freeform 67"/>
                <p:cNvSpPr>
                  <a:spLocks/>
                </p:cNvSpPr>
                <p:nvPr/>
              </p:nvSpPr>
              <p:spPr bwMode="auto">
                <a:xfrm>
                  <a:off x="4494" y="3285"/>
                  <a:ext cx="5" cy="48"/>
                </a:xfrm>
                <a:custGeom>
                  <a:avLst/>
                  <a:gdLst>
                    <a:gd name="T0" fmla="*/ 0 w 24"/>
                    <a:gd name="T1" fmla="*/ 3 h 188"/>
                    <a:gd name="T2" fmla="*/ 0 w 24"/>
                    <a:gd name="T3" fmla="*/ 0 h 188"/>
                    <a:gd name="T4" fmla="*/ 0 w 24"/>
                    <a:gd name="T5" fmla="*/ 0 h 188"/>
                    <a:gd name="T6" fmla="*/ 0 w 24"/>
                    <a:gd name="T7" fmla="*/ 3 h 188"/>
                    <a:gd name="T8" fmla="*/ 0 w 24"/>
                    <a:gd name="T9" fmla="*/ 3 h 188"/>
                    <a:gd name="T10" fmla="*/ 0 w 24"/>
                    <a:gd name="T11" fmla="*/ 3 h 188"/>
                    <a:gd name="T12" fmla="*/ 0 w 24"/>
                    <a:gd name="T13" fmla="*/ 3 h 188"/>
                    <a:gd name="T14" fmla="*/ 0 w 24"/>
                    <a:gd name="T15" fmla="*/ 3 h 18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4"/>
                    <a:gd name="T25" fmla="*/ 0 h 188"/>
                    <a:gd name="T26" fmla="*/ 24 w 24"/>
                    <a:gd name="T27" fmla="*/ 188 h 18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4" h="188">
                      <a:moveTo>
                        <a:pt x="24" y="188"/>
                      </a:moveTo>
                      <a:lnTo>
                        <a:pt x="24" y="0"/>
                      </a:lnTo>
                      <a:lnTo>
                        <a:pt x="0" y="0"/>
                      </a:lnTo>
                      <a:lnTo>
                        <a:pt x="0" y="180"/>
                      </a:lnTo>
                      <a:lnTo>
                        <a:pt x="3" y="181"/>
                      </a:lnTo>
                      <a:lnTo>
                        <a:pt x="11" y="183"/>
                      </a:lnTo>
                      <a:lnTo>
                        <a:pt x="17" y="185"/>
                      </a:lnTo>
                      <a:lnTo>
                        <a:pt x="24" y="188"/>
                      </a:lnTo>
                      <a:close/>
                    </a:path>
                  </a:pathLst>
                </a:custGeom>
                <a:solidFill>
                  <a:srgbClr val="FFFFF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28" name="Freeform 68"/>
                <p:cNvSpPr>
                  <a:spLocks/>
                </p:cNvSpPr>
                <p:nvPr/>
              </p:nvSpPr>
              <p:spPr bwMode="auto">
                <a:xfrm>
                  <a:off x="4480" y="3272"/>
                  <a:ext cx="1" cy="54"/>
                </a:xfrm>
                <a:custGeom>
                  <a:avLst/>
                  <a:gdLst>
                    <a:gd name="T0" fmla="*/ 0 w 1"/>
                    <a:gd name="T1" fmla="*/ 0 h 215"/>
                    <a:gd name="T2" fmla="*/ 0 w 1"/>
                    <a:gd name="T3" fmla="*/ 4 h 215"/>
                    <a:gd name="T4" fmla="*/ 0 w 1"/>
                    <a:gd name="T5" fmla="*/ 0 h 215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215"/>
                    <a:gd name="T11" fmla="*/ 1 w 1"/>
                    <a:gd name="T12" fmla="*/ 215 h 21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215">
                      <a:moveTo>
                        <a:pt x="0" y="0"/>
                      </a:moveTo>
                      <a:lnTo>
                        <a:pt x="0" y="21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29" name="Freeform 69"/>
                <p:cNvSpPr>
                  <a:spLocks/>
                </p:cNvSpPr>
                <p:nvPr/>
              </p:nvSpPr>
              <p:spPr bwMode="auto">
                <a:xfrm>
                  <a:off x="4477" y="3272"/>
                  <a:ext cx="5" cy="55"/>
                </a:xfrm>
                <a:custGeom>
                  <a:avLst/>
                  <a:gdLst>
                    <a:gd name="T0" fmla="*/ 0 w 24"/>
                    <a:gd name="T1" fmla="*/ 3 h 220"/>
                    <a:gd name="T2" fmla="*/ 0 w 24"/>
                    <a:gd name="T3" fmla="*/ 0 h 220"/>
                    <a:gd name="T4" fmla="*/ 0 w 24"/>
                    <a:gd name="T5" fmla="*/ 0 h 220"/>
                    <a:gd name="T6" fmla="*/ 0 w 24"/>
                    <a:gd name="T7" fmla="*/ 3 h 220"/>
                    <a:gd name="T8" fmla="*/ 0 w 24"/>
                    <a:gd name="T9" fmla="*/ 3 h 220"/>
                    <a:gd name="T10" fmla="*/ 0 w 24"/>
                    <a:gd name="T11" fmla="*/ 3 h 220"/>
                    <a:gd name="T12" fmla="*/ 0 w 24"/>
                    <a:gd name="T13" fmla="*/ 3 h 220"/>
                    <a:gd name="T14" fmla="*/ 0 w 24"/>
                    <a:gd name="T15" fmla="*/ 3 h 22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4"/>
                    <a:gd name="T25" fmla="*/ 0 h 220"/>
                    <a:gd name="T26" fmla="*/ 24 w 24"/>
                    <a:gd name="T27" fmla="*/ 220 h 22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4" h="220">
                      <a:moveTo>
                        <a:pt x="24" y="220"/>
                      </a:moveTo>
                      <a:lnTo>
                        <a:pt x="24" y="0"/>
                      </a:lnTo>
                      <a:lnTo>
                        <a:pt x="0" y="0"/>
                      </a:lnTo>
                      <a:lnTo>
                        <a:pt x="0" y="212"/>
                      </a:lnTo>
                      <a:lnTo>
                        <a:pt x="5" y="213"/>
                      </a:lnTo>
                      <a:lnTo>
                        <a:pt x="11" y="216"/>
                      </a:lnTo>
                      <a:lnTo>
                        <a:pt x="17" y="217"/>
                      </a:lnTo>
                      <a:lnTo>
                        <a:pt x="24" y="220"/>
                      </a:lnTo>
                      <a:close/>
                    </a:path>
                  </a:pathLst>
                </a:custGeom>
                <a:solidFill>
                  <a:srgbClr val="FFFFF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30" name="Freeform 70"/>
                <p:cNvSpPr>
                  <a:spLocks/>
                </p:cNvSpPr>
                <p:nvPr/>
              </p:nvSpPr>
              <p:spPr bwMode="auto">
                <a:xfrm>
                  <a:off x="4452" y="3217"/>
                  <a:ext cx="489" cy="90"/>
                </a:xfrm>
                <a:custGeom>
                  <a:avLst/>
                  <a:gdLst>
                    <a:gd name="T0" fmla="*/ 10 w 2446"/>
                    <a:gd name="T1" fmla="*/ 0 h 359"/>
                    <a:gd name="T2" fmla="*/ 12 w 2446"/>
                    <a:gd name="T3" fmla="*/ 0 h 359"/>
                    <a:gd name="T4" fmla="*/ 14 w 2446"/>
                    <a:gd name="T5" fmla="*/ 0 h 359"/>
                    <a:gd name="T6" fmla="*/ 15 w 2446"/>
                    <a:gd name="T7" fmla="*/ 1 h 359"/>
                    <a:gd name="T8" fmla="*/ 17 w 2446"/>
                    <a:gd name="T9" fmla="*/ 1 h 359"/>
                    <a:gd name="T10" fmla="*/ 18 w 2446"/>
                    <a:gd name="T11" fmla="*/ 1 h 359"/>
                    <a:gd name="T12" fmla="*/ 19 w 2446"/>
                    <a:gd name="T13" fmla="*/ 2 h 359"/>
                    <a:gd name="T14" fmla="*/ 19 w 2446"/>
                    <a:gd name="T15" fmla="*/ 2 h 359"/>
                    <a:gd name="T16" fmla="*/ 20 w 2446"/>
                    <a:gd name="T17" fmla="*/ 3 h 359"/>
                    <a:gd name="T18" fmla="*/ 19 w 2446"/>
                    <a:gd name="T19" fmla="*/ 3 h 359"/>
                    <a:gd name="T20" fmla="*/ 19 w 2446"/>
                    <a:gd name="T21" fmla="*/ 4 h 359"/>
                    <a:gd name="T22" fmla="*/ 18 w 2446"/>
                    <a:gd name="T23" fmla="*/ 4 h 359"/>
                    <a:gd name="T24" fmla="*/ 17 w 2446"/>
                    <a:gd name="T25" fmla="*/ 5 h 359"/>
                    <a:gd name="T26" fmla="*/ 15 w 2446"/>
                    <a:gd name="T27" fmla="*/ 5 h 359"/>
                    <a:gd name="T28" fmla="*/ 14 w 2446"/>
                    <a:gd name="T29" fmla="*/ 6 h 359"/>
                    <a:gd name="T30" fmla="*/ 12 w 2446"/>
                    <a:gd name="T31" fmla="*/ 6 h 359"/>
                    <a:gd name="T32" fmla="*/ 10 w 2446"/>
                    <a:gd name="T33" fmla="*/ 6 h 359"/>
                    <a:gd name="T34" fmla="*/ 8 w 2446"/>
                    <a:gd name="T35" fmla="*/ 6 h 359"/>
                    <a:gd name="T36" fmla="*/ 6 w 2446"/>
                    <a:gd name="T37" fmla="*/ 6 h 359"/>
                    <a:gd name="T38" fmla="*/ 4 w 2446"/>
                    <a:gd name="T39" fmla="*/ 5 h 359"/>
                    <a:gd name="T40" fmla="*/ 3 w 2446"/>
                    <a:gd name="T41" fmla="*/ 5 h 359"/>
                    <a:gd name="T42" fmla="*/ 2 w 2446"/>
                    <a:gd name="T43" fmla="*/ 4 h 359"/>
                    <a:gd name="T44" fmla="*/ 1 w 2446"/>
                    <a:gd name="T45" fmla="*/ 4 h 359"/>
                    <a:gd name="T46" fmla="*/ 0 w 2446"/>
                    <a:gd name="T47" fmla="*/ 3 h 359"/>
                    <a:gd name="T48" fmla="*/ 0 w 2446"/>
                    <a:gd name="T49" fmla="*/ 3 h 359"/>
                    <a:gd name="T50" fmla="*/ 0 w 2446"/>
                    <a:gd name="T51" fmla="*/ 2 h 359"/>
                    <a:gd name="T52" fmla="*/ 1 w 2446"/>
                    <a:gd name="T53" fmla="*/ 2 h 359"/>
                    <a:gd name="T54" fmla="*/ 2 w 2446"/>
                    <a:gd name="T55" fmla="*/ 1 h 359"/>
                    <a:gd name="T56" fmla="*/ 3 w 2446"/>
                    <a:gd name="T57" fmla="*/ 1 h 359"/>
                    <a:gd name="T58" fmla="*/ 4 w 2446"/>
                    <a:gd name="T59" fmla="*/ 1 h 359"/>
                    <a:gd name="T60" fmla="*/ 6 w 2446"/>
                    <a:gd name="T61" fmla="*/ 0 h 359"/>
                    <a:gd name="T62" fmla="*/ 8 w 2446"/>
                    <a:gd name="T63" fmla="*/ 0 h 359"/>
                    <a:gd name="T64" fmla="*/ 10 w 2446"/>
                    <a:gd name="T65" fmla="*/ 0 h 359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2446"/>
                    <a:gd name="T100" fmla="*/ 0 h 359"/>
                    <a:gd name="T101" fmla="*/ 2446 w 2446"/>
                    <a:gd name="T102" fmla="*/ 359 h 359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2446" h="359">
                      <a:moveTo>
                        <a:pt x="1223" y="0"/>
                      </a:moveTo>
                      <a:lnTo>
                        <a:pt x="1468" y="3"/>
                      </a:lnTo>
                      <a:lnTo>
                        <a:pt x="1698" y="13"/>
                      </a:lnTo>
                      <a:lnTo>
                        <a:pt x="1905" y="28"/>
                      </a:lnTo>
                      <a:lnTo>
                        <a:pt x="2088" y="51"/>
                      </a:lnTo>
                      <a:lnTo>
                        <a:pt x="2236" y="77"/>
                      </a:lnTo>
                      <a:lnTo>
                        <a:pt x="2349" y="107"/>
                      </a:lnTo>
                      <a:lnTo>
                        <a:pt x="2421" y="140"/>
                      </a:lnTo>
                      <a:lnTo>
                        <a:pt x="2446" y="177"/>
                      </a:lnTo>
                      <a:lnTo>
                        <a:pt x="2421" y="211"/>
                      </a:lnTo>
                      <a:lnTo>
                        <a:pt x="2350" y="245"/>
                      </a:lnTo>
                      <a:lnTo>
                        <a:pt x="2237" y="276"/>
                      </a:lnTo>
                      <a:lnTo>
                        <a:pt x="2090" y="304"/>
                      </a:lnTo>
                      <a:lnTo>
                        <a:pt x="1909" y="325"/>
                      </a:lnTo>
                      <a:lnTo>
                        <a:pt x="1703" y="344"/>
                      </a:lnTo>
                      <a:lnTo>
                        <a:pt x="1474" y="354"/>
                      </a:lnTo>
                      <a:lnTo>
                        <a:pt x="1229" y="359"/>
                      </a:lnTo>
                      <a:lnTo>
                        <a:pt x="981" y="354"/>
                      </a:lnTo>
                      <a:lnTo>
                        <a:pt x="752" y="344"/>
                      </a:lnTo>
                      <a:lnTo>
                        <a:pt x="542" y="325"/>
                      </a:lnTo>
                      <a:lnTo>
                        <a:pt x="361" y="304"/>
                      </a:lnTo>
                      <a:lnTo>
                        <a:pt x="209" y="276"/>
                      </a:lnTo>
                      <a:lnTo>
                        <a:pt x="95" y="245"/>
                      </a:lnTo>
                      <a:lnTo>
                        <a:pt x="24" y="211"/>
                      </a:lnTo>
                      <a:lnTo>
                        <a:pt x="0" y="177"/>
                      </a:lnTo>
                      <a:lnTo>
                        <a:pt x="24" y="140"/>
                      </a:lnTo>
                      <a:lnTo>
                        <a:pt x="95" y="107"/>
                      </a:lnTo>
                      <a:lnTo>
                        <a:pt x="207" y="77"/>
                      </a:lnTo>
                      <a:lnTo>
                        <a:pt x="357" y="51"/>
                      </a:lnTo>
                      <a:lnTo>
                        <a:pt x="537" y="28"/>
                      </a:lnTo>
                      <a:lnTo>
                        <a:pt x="746" y="13"/>
                      </a:lnTo>
                      <a:lnTo>
                        <a:pt x="975" y="3"/>
                      </a:lnTo>
                      <a:lnTo>
                        <a:pt x="1223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31" name="Freeform 71"/>
                <p:cNvSpPr>
                  <a:spLocks/>
                </p:cNvSpPr>
                <p:nvPr/>
              </p:nvSpPr>
              <p:spPr bwMode="auto">
                <a:xfrm>
                  <a:off x="4468" y="3217"/>
                  <a:ext cx="472" cy="89"/>
                </a:xfrm>
                <a:custGeom>
                  <a:avLst/>
                  <a:gdLst>
                    <a:gd name="T0" fmla="*/ 9 w 2362"/>
                    <a:gd name="T1" fmla="*/ 0 h 355"/>
                    <a:gd name="T2" fmla="*/ 11 w 2362"/>
                    <a:gd name="T3" fmla="*/ 0 h 355"/>
                    <a:gd name="T4" fmla="*/ 13 w 2362"/>
                    <a:gd name="T5" fmla="*/ 0 h 355"/>
                    <a:gd name="T6" fmla="*/ 15 w 2362"/>
                    <a:gd name="T7" fmla="*/ 1 h 355"/>
                    <a:gd name="T8" fmla="*/ 16 w 2362"/>
                    <a:gd name="T9" fmla="*/ 1 h 355"/>
                    <a:gd name="T10" fmla="*/ 17 w 2362"/>
                    <a:gd name="T11" fmla="*/ 1 h 355"/>
                    <a:gd name="T12" fmla="*/ 18 w 2362"/>
                    <a:gd name="T13" fmla="*/ 2 h 355"/>
                    <a:gd name="T14" fmla="*/ 19 w 2362"/>
                    <a:gd name="T15" fmla="*/ 2 h 355"/>
                    <a:gd name="T16" fmla="*/ 19 w 2362"/>
                    <a:gd name="T17" fmla="*/ 3 h 355"/>
                    <a:gd name="T18" fmla="*/ 19 w 2362"/>
                    <a:gd name="T19" fmla="*/ 3 h 355"/>
                    <a:gd name="T20" fmla="*/ 18 w 2362"/>
                    <a:gd name="T21" fmla="*/ 4 h 355"/>
                    <a:gd name="T22" fmla="*/ 17 w 2362"/>
                    <a:gd name="T23" fmla="*/ 4 h 355"/>
                    <a:gd name="T24" fmla="*/ 16 w 2362"/>
                    <a:gd name="T25" fmla="*/ 5 h 355"/>
                    <a:gd name="T26" fmla="*/ 15 w 2362"/>
                    <a:gd name="T27" fmla="*/ 5 h 355"/>
                    <a:gd name="T28" fmla="*/ 13 w 2362"/>
                    <a:gd name="T29" fmla="*/ 5 h 355"/>
                    <a:gd name="T30" fmla="*/ 11 w 2362"/>
                    <a:gd name="T31" fmla="*/ 6 h 355"/>
                    <a:gd name="T32" fmla="*/ 9 w 2362"/>
                    <a:gd name="T33" fmla="*/ 6 h 355"/>
                    <a:gd name="T34" fmla="*/ 8 w 2362"/>
                    <a:gd name="T35" fmla="*/ 6 h 355"/>
                    <a:gd name="T36" fmla="*/ 6 w 2362"/>
                    <a:gd name="T37" fmla="*/ 5 h 355"/>
                    <a:gd name="T38" fmla="*/ 4 w 2362"/>
                    <a:gd name="T39" fmla="*/ 5 h 355"/>
                    <a:gd name="T40" fmla="*/ 3 w 2362"/>
                    <a:gd name="T41" fmla="*/ 5 h 355"/>
                    <a:gd name="T42" fmla="*/ 2 w 2362"/>
                    <a:gd name="T43" fmla="*/ 4 h 355"/>
                    <a:gd name="T44" fmla="*/ 1 w 2362"/>
                    <a:gd name="T45" fmla="*/ 4 h 355"/>
                    <a:gd name="T46" fmla="*/ 0 w 2362"/>
                    <a:gd name="T47" fmla="*/ 3 h 355"/>
                    <a:gd name="T48" fmla="*/ 0 w 2362"/>
                    <a:gd name="T49" fmla="*/ 3 h 355"/>
                    <a:gd name="T50" fmla="*/ 0 w 2362"/>
                    <a:gd name="T51" fmla="*/ 2 h 355"/>
                    <a:gd name="T52" fmla="*/ 1 w 2362"/>
                    <a:gd name="T53" fmla="*/ 2 h 355"/>
                    <a:gd name="T54" fmla="*/ 2 w 2362"/>
                    <a:gd name="T55" fmla="*/ 1 h 355"/>
                    <a:gd name="T56" fmla="*/ 3 w 2362"/>
                    <a:gd name="T57" fmla="*/ 1 h 355"/>
                    <a:gd name="T58" fmla="*/ 4 w 2362"/>
                    <a:gd name="T59" fmla="*/ 1 h 355"/>
                    <a:gd name="T60" fmla="*/ 6 w 2362"/>
                    <a:gd name="T61" fmla="*/ 0 h 355"/>
                    <a:gd name="T62" fmla="*/ 8 w 2362"/>
                    <a:gd name="T63" fmla="*/ 0 h 355"/>
                    <a:gd name="T64" fmla="*/ 9 w 2362"/>
                    <a:gd name="T65" fmla="*/ 0 h 355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2362"/>
                    <a:gd name="T100" fmla="*/ 0 h 355"/>
                    <a:gd name="T101" fmla="*/ 2362 w 2362"/>
                    <a:gd name="T102" fmla="*/ 355 h 355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2362" h="355">
                      <a:moveTo>
                        <a:pt x="1180" y="0"/>
                      </a:moveTo>
                      <a:lnTo>
                        <a:pt x="1417" y="3"/>
                      </a:lnTo>
                      <a:lnTo>
                        <a:pt x="1639" y="12"/>
                      </a:lnTo>
                      <a:lnTo>
                        <a:pt x="1839" y="28"/>
                      </a:lnTo>
                      <a:lnTo>
                        <a:pt x="2015" y="50"/>
                      </a:lnTo>
                      <a:lnTo>
                        <a:pt x="2159" y="75"/>
                      </a:lnTo>
                      <a:lnTo>
                        <a:pt x="2268" y="105"/>
                      </a:lnTo>
                      <a:lnTo>
                        <a:pt x="2337" y="137"/>
                      </a:lnTo>
                      <a:lnTo>
                        <a:pt x="2362" y="172"/>
                      </a:lnTo>
                      <a:lnTo>
                        <a:pt x="2337" y="206"/>
                      </a:lnTo>
                      <a:lnTo>
                        <a:pt x="2268" y="240"/>
                      </a:lnTo>
                      <a:lnTo>
                        <a:pt x="2160" y="271"/>
                      </a:lnTo>
                      <a:lnTo>
                        <a:pt x="2018" y="299"/>
                      </a:lnTo>
                      <a:lnTo>
                        <a:pt x="1844" y="321"/>
                      </a:lnTo>
                      <a:lnTo>
                        <a:pt x="1645" y="339"/>
                      </a:lnTo>
                      <a:lnTo>
                        <a:pt x="1424" y="350"/>
                      </a:lnTo>
                      <a:lnTo>
                        <a:pt x="1188" y="355"/>
                      </a:lnTo>
                      <a:lnTo>
                        <a:pt x="949" y="350"/>
                      </a:lnTo>
                      <a:lnTo>
                        <a:pt x="727" y="339"/>
                      </a:lnTo>
                      <a:lnTo>
                        <a:pt x="524" y="321"/>
                      </a:lnTo>
                      <a:lnTo>
                        <a:pt x="349" y="299"/>
                      </a:lnTo>
                      <a:lnTo>
                        <a:pt x="203" y="271"/>
                      </a:lnTo>
                      <a:lnTo>
                        <a:pt x="94" y="240"/>
                      </a:lnTo>
                      <a:lnTo>
                        <a:pt x="23" y="206"/>
                      </a:lnTo>
                      <a:lnTo>
                        <a:pt x="0" y="172"/>
                      </a:lnTo>
                      <a:lnTo>
                        <a:pt x="23" y="137"/>
                      </a:lnTo>
                      <a:lnTo>
                        <a:pt x="93" y="105"/>
                      </a:lnTo>
                      <a:lnTo>
                        <a:pt x="201" y="75"/>
                      </a:lnTo>
                      <a:lnTo>
                        <a:pt x="346" y="50"/>
                      </a:lnTo>
                      <a:lnTo>
                        <a:pt x="520" y="28"/>
                      </a:lnTo>
                      <a:lnTo>
                        <a:pt x="721" y="12"/>
                      </a:lnTo>
                      <a:lnTo>
                        <a:pt x="942" y="3"/>
                      </a:lnTo>
                      <a:lnTo>
                        <a:pt x="1180" y="0"/>
                      </a:lnTo>
                      <a:close/>
                    </a:path>
                  </a:pathLst>
                </a:custGeom>
                <a:solidFill>
                  <a:srgbClr val="FFFFF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32" name="Freeform 72"/>
                <p:cNvSpPr>
                  <a:spLocks/>
                </p:cNvSpPr>
                <p:nvPr/>
              </p:nvSpPr>
              <p:spPr bwMode="auto">
                <a:xfrm>
                  <a:off x="4485" y="3218"/>
                  <a:ext cx="455" cy="87"/>
                </a:xfrm>
                <a:custGeom>
                  <a:avLst/>
                  <a:gdLst>
                    <a:gd name="T0" fmla="*/ 9 w 2279"/>
                    <a:gd name="T1" fmla="*/ 0 h 349"/>
                    <a:gd name="T2" fmla="*/ 11 w 2279"/>
                    <a:gd name="T3" fmla="*/ 0 h 349"/>
                    <a:gd name="T4" fmla="*/ 13 w 2279"/>
                    <a:gd name="T5" fmla="*/ 0 h 349"/>
                    <a:gd name="T6" fmla="*/ 14 w 2279"/>
                    <a:gd name="T7" fmla="*/ 0 h 349"/>
                    <a:gd name="T8" fmla="*/ 15 w 2279"/>
                    <a:gd name="T9" fmla="*/ 1 h 349"/>
                    <a:gd name="T10" fmla="*/ 17 w 2279"/>
                    <a:gd name="T11" fmla="*/ 1 h 349"/>
                    <a:gd name="T12" fmla="*/ 17 w 2279"/>
                    <a:gd name="T13" fmla="*/ 1 h 349"/>
                    <a:gd name="T14" fmla="*/ 18 w 2279"/>
                    <a:gd name="T15" fmla="*/ 2 h 349"/>
                    <a:gd name="T16" fmla="*/ 18 w 2279"/>
                    <a:gd name="T17" fmla="*/ 2 h 349"/>
                    <a:gd name="T18" fmla="*/ 18 w 2279"/>
                    <a:gd name="T19" fmla="*/ 3 h 349"/>
                    <a:gd name="T20" fmla="*/ 17 w 2279"/>
                    <a:gd name="T21" fmla="*/ 4 h 349"/>
                    <a:gd name="T22" fmla="*/ 17 w 2279"/>
                    <a:gd name="T23" fmla="*/ 4 h 349"/>
                    <a:gd name="T24" fmla="*/ 16 w 2279"/>
                    <a:gd name="T25" fmla="*/ 4 h 349"/>
                    <a:gd name="T26" fmla="*/ 14 w 2279"/>
                    <a:gd name="T27" fmla="*/ 5 h 349"/>
                    <a:gd name="T28" fmla="*/ 13 w 2279"/>
                    <a:gd name="T29" fmla="*/ 5 h 349"/>
                    <a:gd name="T30" fmla="*/ 11 w 2279"/>
                    <a:gd name="T31" fmla="*/ 5 h 349"/>
                    <a:gd name="T32" fmla="*/ 9 w 2279"/>
                    <a:gd name="T33" fmla="*/ 5 h 349"/>
                    <a:gd name="T34" fmla="*/ 7 w 2279"/>
                    <a:gd name="T35" fmla="*/ 5 h 349"/>
                    <a:gd name="T36" fmla="*/ 6 w 2279"/>
                    <a:gd name="T37" fmla="*/ 5 h 349"/>
                    <a:gd name="T38" fmla="*/ 4 w 2279"/>
                    <a:gd name="T39" fmla="*/ 5 h 349"/>
                    <a:gd name="T40" fmla="*/ 3 w 2279"/>
                    <a:gd name="T41" fmla="*/ 4 h 349"/>
                    <a:gd name="T42" fmla="*/ 2 w 2279"/>
                    <a:gd name="T43" fmla="*/ 4 h 349"/>
                    <a:gd name="T44" fmla="*/ 1 w 2279"/>
                    <a:gd name="T45" fmla="*/ 4 h 349"/>
                    <a:gd name="T46" fmla="*/ 0 w 2279"/>
                    <a:gd name="T47" fmla="*/ 3 h 349"/>
                    <a:gd name="T48" fmla="*/ 0 w 2279"/>
                    <a:gd name="T49" fmla="*/ 2 h 349"/>
                    <a:gd name="T50" fmla="*/ 0 w 2279"/>
                    <a:gd name="T51" fmla="*/ 2 h 349"/>
                    <a:gd name="T52" fmla="*/ 1 w 2279"/>
                    <a:gd name="T53" fmla="*/ 1 h 349"/>
                    <a:gd name="T54" fmla="*/ 2 w 2279"/>
                    <a:gd name="T55" fmla="*/ 1 h 349"/>
                    <a:gd name="T56" fmla="*/ 3 w 2279"/>
                    <a:gd name="T57" fmla="*/ 1 h 349"/>
                    <a:gd name="T58" fmla="*/ 4 w 2279"/>
                    <a:gd name="T59" fmla="*/ 0 h 349"/>
                    <a:gd name="T60" fmla="*/ 6 w 2279"/>
                    <a:gd name="T61" fmla="*/ 0 h 349"/>
                    <a:gd name="T62" fmla="*/ 7 w 2279"/>
                    <a:gd name="T63" fmla="*/ 0 h 349"/>
                    <a:gd name="T64" fmla="*/ 9 w 2279"/>
                    <a:gd name="T65" fmla="*/ 0 h 349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2279"/>
                    <a:gd name="T100" fmla="*/ 0 h 349"/>
                    <a:gd name="T101" fmla="*/ 2279 w 2279"/>
                    <a:gd name="T102" fmla="*/ 349 h 349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2279" h="349">
                      <a:moveTo>
                        <a:pt x="1141" y="0"/>
                      </a:moveTo>
                      <a:lnTo>
                        <a:pt x="1368" y="3"/>
                      </a:lnTo>
                      <a:lnTo>
                        <a:pt x="1582" y="12"/>
                      </a:lnTo>
                      <a:lnTo>
                        <a:pt x="1775" y="28"/>
                      </a:lnTo>
                      <a:lnTo>
                        <a:pt x="1944" y="49"/>
                      </a:lnTo>
                      <a:lnTo>
                        <a:pt x="2082" y="74"/>
                      </a:lnTo>
                      <a:lnTo>
                        <a:pt x="2189" y="103"/>
                      </a:lnTo>
                      <a:lnTo>
                        <a:pt x="2255" y="134"/>
                      </a:lnTo>
                      <a:lnTo>
                        <a:pt x="2279" y="169"/>
                      </a:lnTo>
                      <a:lnTo>
                        <a:pt x="2255" y="203"/>
                      </a:lnTo>
                      <a:lnTo>
                        <a:pt x="2189" y="237"/>
                      </a:lnTo>
                      <a:lnTo>
                        <a:pt x="2083" y="267"/>
                      </a:lnTo>
                      <a:lnTo>
                        <a:pt x="1947" y="295"/>
                      </a:lnTo>
                      <a:lnTo>
                        <a:pt x="1777" y="316"/>
                      </a:lnTo>
                      <a:lnTo>
                        <a:pt x="1586" y="334"/>
                      </a:lnTo>
                      <a:lnTo>
                        <a:pt x="1372" y="344"/>
                      </a:lnTo>
                      <a:lnTo>
                        <a:pt x="1144" y="349"/>
                      </a:lnTo>
                      <a:lnTo>
                        <a:pt x="914" y="344"/>
                      </a:lnTo>
                      <a:lnTo>
                        <a:pt x="700" y="334"/>
                      </a:lnTo>
                      <a:lnTo>
                        <a:pt x="506" y="316"/>
                      </a:lnTo>
                      <a:lnTo>
                        <a:pt x="337" y="295"/>
                      </a:lnTo>
                      <a:lnTo>
                        <a:pt x="196" y="267"/>
                      </a:lnTo>
                      <a:lnTo>
                        <a:pt x="90" y="237"/>
                      </a:lnTo>
                      <a:lnTo>
                        <a:pt x="23" y="203"/>
                      </a:lnTo>
                      <a:lnTo>
                        <a:pt x="0" y="169"/>
                      </a:lnTo>
                      <a:lnTo>
                        <a:pt x="23" y="134"/>
                      </a:lnTo>
                      <a:lnTo>
                        <a:pt x="89" y="103"/>
                      </a:lnTo>
                      <a:lnTo>
                        <a:pt x="193" y="74"/>
                      </a:lnTo>
                      <a:lnTo>
                        <a:pt x="335" y="49"/>
                      </a:lnTo>
                      <a:lnTo>
                        <a:pt x="503" y="28"/>
                      </a:lnTo>
                      <a:lnTo>
                        <a:pt x="697" y="12"/>
                      </a:lnTo>
                      <a:lnTo>
                        <a:pt x="910" y="3"/>
                      </a:lnTo>
                      <a:lnTo>
                        <a:pt x="1141" y="0"/>
                      </a:lnTo>
                      <a:close/>
                    </a:path>
                  </a:pathLst>
                </a:custGeom>
                <a:solidFill>
                  <a:srgbClr val="FFFFF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33" name="Freeform 73"/>
                <p:cNvSpPr>
                  <a:spLocks/>
                </p:cNvSpPr>
                <p:nvPr/>
              </p:nvSpPr>
              <p:spPr bwMode="auto">
                <a:xfrm>
                  <a:off x="4502" y="3218"/>
                  <a:ext cx="438" cy="86"/>
                </a:xfrm>
                <a:custGeom>
                  <a:avLst/>
                  <a:gdLst>
                    <a:gd name="T0" fmla="*/ 9 w 2189"/>
                    <a:gd name="T1" fmla="*/ 0 h 342"/>
                    <a:gd name="T2" fmla="*/ 11 w 2189"/>
                    <a:gd name="T3" fmla="*/ 0 h 342"/>
                    <a:gd name="T4" fmla="*/ 12 w 2189"/>
                    <a:gd name="T5" fmla="*/ 0 h 342"/>
                    <a:gd name="T6" fmla="*/ 14 w 2189"/>
                    <a:gd name="T7" fmla="*/ 1 h 342"/>
                    <a:gd name="T8" fmla="*/ 15 w 2189"/>
                    <a:gd name="T9" fmla="*/ 1 h 342"/>
                    <a:gd name="T10" fmla="*/ 16 w 2189"/>
                    <a:gd name="T11" fmla="*/ 1 h 342"/>
                    <a:gd name="T12" fmla="*/ 17 w 2189"/>
                    <a:gd name="T13" fmla="*/ 2 h 342"/>
                    <a:gd name="T14" fmla="*/ 17 w 2189"/>
                    <a:gd name="T15" fmla="*/ 2 h 342"/>
                    <a:gd name="T16" fmla="*/ 18 w 2189"/>
                    <a:gd name="T17" fmla="*/ 3 h 342"/>
                    <a:gd name="T18" fmla="*/ 17 w 2189"/>
                    <a:gd name="T19" fmla="*/ 3 h 342"/>
                    <a:gd name="T20" fmla="*/ 17 w 2189"/>
                    <a:gd name="T21" fmla="*/ 4 h 342"/>
                    <a:gd name="T22" fmla="*/ 16 w 2189"/>
                    <a:gd name="T23" fmla="*/ 4 h 342"/>
                    <a:gd name="T24" fmla="*/ 15 w 2189"/>
                    <a:gd name="T25" fmla="*/ 5 h 342"/>
                    <a:gd name="T26" fmla="*/ 14 w 2189"/>
                    <a:gd name="T27" fmla="*/ 5 h 342"/>
                    <a:gd name="T28" fmla="*/ 12 w 2189"/>
                    <a:gd name="T29" fmla="*/ 5 h 342"/>
                    <a:gd name="T30" fmla="*/ 11 w 2189"/>
                    <a:gd name="T31" fmla="*/ 5 h 342"/>
                    <a:gd name="T32" fmla="*/ 9 w 2189"/>
                    <a:gd name="T33" fmla="*/ 6 h 342"/>
                    <a:gd name="T34" fmla="*/ 7 w 2189"/>
                    <a:gd name="T35" fmla="*/ 5 h 342"/>
                    <a:gd name="T36" fmla="*/ 5 w 2189"/>
                    <a:gd name="T37" fmla="*/ 5 h 342"/>
                    <a:gd name="T38" fmla="*/ 4 w 2189"/>
                    <a:gd name="T39" fmla="*/ 5 h 342"/>
                    <a:gd name="T40" fmla="*/ 3 w 2189"/>
                    <a:gd name="T41" fmla="*/ 5 h 342"/>
                    <a:gd name="T42" fmla="*/ 2 w 2189"/>
                    <a:gd name="T43" fmla="*/ 4 h 342"/>
                    <a:gd name="T44" fmla="*/ 1 w 2189"/>
                    <a:gd name="T45" fmla="*/ 4 h 342"/>
                    <a:gd name="T46" fmla="*/ 0 w 2189"/>
                    <a:gd name="T47" fmla="*/ 3 h 342"/>
                    <a:gd name="T48" fmla="*/ 0 w 2189"/>
                    <a:gd name="T49" fmla="*/ 3 h 342"/>
                    <a:gd name="T50" fmla="*/ 0 w 2189"/>
                    <a:gd name="T51" fmla="*/ 2 h 342"/>
                    <a:gd name="T52" fmla="*/ 1 w 2189"/>
                    <a:gd name="T53" fmla="*/ 2 h 342"/>
                    <a:gd name="T54" fmla="*/ 1 w 2189"/>
                    <a:gd name="T55" fmla="*/ 1 h 342"/>
                    <a:gd name="T56" fmla="*/ 3 w 2189"/>
                    <a:gd name="T57" fmla="*/ 1 h 342"/>
                    <a:gd name="T58" fmla="*/ 4 w 2189"/>
                    <a:gd name="T59" fmla="*/ 1 h 342"/>
                    <a:gd name="T60" fmla="*/ 5 w 2189"/>
                    <a:gd name="T61" fmla="*/ 0 h 342"/>
                    <a:gd name="T62" fmla="*/ 7 w 2189"/>
                    <a:gd name="T63" fmla="*/ 0 h 342"/>
                    <a:gd name="T64" fmla="*/ 9 w 2189"/>
                    <a:gd name="T65" fmla="*/ 0 h 342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2189"/>
                    <a:gd name="T100" fmla="*/ 0 h 342"/>
                    <a:gd name="T101" fmla="*/ 2189 w 2189"/>
                    <a:gd name="T102" fmla="*/ 342 h 342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2189" h="342">
                      <a:moveTo>
                        <a:pt x="1095" y="0"/>
                      </a:moveTo>
                      <a:lnTo>
                        <a:pt x="1315" y="3"/>
                      </a:lnTo>
                      <a:lnTo>
                        <a:pt x="1521" y="12"/>
                      </a:lnTo>
                      <a:lnTo>
                        <a:pt x="1706" y="28"/>
                      </a:lnTo>
                      <a:lnTo>
                        <a:pt x="1869" y="49"/>
                      </a:lnTo>
                      <a:lnTo>
                        <a:pt x="2002" y="74"/>
                      </a:lnTo>
                      <a:lnTo>
                        <a:pt x="2103" y="102"/>
                      </a:lnTo>
                      <a:lnTo>
                        <a:pt x="2166" y="133"/>
                      </a:lnTo>
                      <a:lnTo>
                        <a:pt x="2189" y="167"/>
                      </a:lnTo>
                      <a:lnTo>
                        <a:pt x="2166" y="200"/>
                      </a:lnTo>
                      <a:lnTo>
                        <a:pt x="2103" y="233"/>
                      </a:lnTo>
                      <a:lnTo>
                        <a:pt x="2002" y="262"/>
                      </a:lnTo>
                      <a:lnTo>
                        <a:pt x="1870" y="288"/>
                      </a:lnTo>
                      <a:lnTo>
                        <a:pt x="1708" y="310"/>
                      </a:lnTo>
                      <a:lnTo>
                        <a:pt x="1524" y="328"/>
                      </a:lnTo>
                      <a:lnTo>
                        <a:pt x="1320" y="338"/>
                      </a:lnTo>
                      <a:lnTo>
                        <a:pt x="1101" y="342"/>
                      </a:lnTo>
                      <a:lnTo>
                        <a:pt x="879" y="338"/>
                      </a:lnTo>
                      <a:lnTo>
                        <a:pt x="673" y="328"/>
                      </a:lnTo>
                      <a:lnTo>
                        <a:pt x="486" y="310"/>
                      </a:lnTo>
                      <a:lnTo>
                        <a:pt x="324" y="288"/>
                      </a:lnTo>
                      <a:lnTo>
                        <a:pt x="189" y="262"/>
                      </a:lnTo>
                      <a:lnTo>
                        <a:pt x="87" y="233"/>
                      </a:lnTo>
                      <a:lnTo>
                        <a:pt x="22" y="200"/>
                      </a:lnTo>
                      <a:lnTo>
                        <a:pt x="0" y="167"/>
                      </a:lnTo>
                      <a:lnTo>
                        <a:pt x="22" y="133"/>
                      </a:lnTo>
                      <a:lnTo>
                        <a:pt x="86" y="102"/>
                      </a:lnTo>
                      <a:lnTo>
                        <a:pt x="186" y="74"/>
                      </a:lnTo>
                      <a:lnTo>
                        <a:pt x="321" y="49"/>
                      </a:lnTo>
                      <a:lnTo>
                        <a:pt x="481" y="28"/>
                      </a:lnTo>
                      <a:lnTo>
                        <a:pt x="668" y="12"/>
                      </a:lnTo>
                      <a:lnTo>
                        <a:pt x="874" y="3"/>
                      </a:lnTo>
                      <a:lnTo>
                        <a:pt x="1095" y="0"/>
                      </a:lnTo>
                      <a:close/>
                    </a:path>
                  </a:pathLst>
                </a:custGeom>
                <a:solidFill>
                  <a:srgbClr val="FFFFF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34" name="Freeform 74"/>
                <p:cNvSpPr>
                  <a:spLocks/>
                </p:cNvSpPr>
                <p:nvPr/>
              </p:nvSpPr>
              <p:spPr bwMode="auto">
                <a:xfrm>
                  <a:off x="4519" y="3219"/>
                  <a:ext cx="420" cy="84"/>
                </a:xfrm>
                <a:custGeom>
                  <a:avLst/>
                  <a:gdLst>
                    <a:gd name="T0" fmla="*/ 8 w 2103"/>
                    <a:gd name="T1" fmla="*/ 0 h 336"/>
                    <a:gd name="T2" fmla="*/ 10 w 2103"/>
                    <a:gd name="T3" fmla="*/ 0 h 336"/>
                    <a:gd name="T4" fmla="*/ 12 w 2103"/>
                    <a:gd name="T5" fmla="*/ 0 h 336"/>
                    <a:gd name="T6" fmla="*/ 13 w 2103"/>
                    <a:gd name="T7" fmla="*/ 1 h 336"/>
                    <a:gd name="T8" fmla="*/ 14 w 2103"/>
                    <a:gd name="T9" fmla="*/ 1 h 336"/>
                    <a:gd name="T10" fmla="*/ 15 w 2103"/>
                    <a:gd name="T11" fmla="*/ 1 h 336"/>
                    <a:gd name="T12" fmla="*/ 16 w 2103"/>
                    <a:gd name="T13" fmla="*/ 1 h 336"/>
                    <a:gd name="T14" fmla="*/ 17 w 2103"/>
                    <a:gd name="T15" fmla="*/ 2 h 336"/>
                    <a:gd name="T16" fmla="*/ 17 w 2103"/>
                    <a:gd name="T17" fmla="*/ 3 h 336"/>
                    <a:gd name="T18" fmla="*/ 17 w 2103"/>
                    <a:gd name="T19" fmla="*/ 3 h 336"/>
                    <a:gd name="T20" fmla="*/ 16 w 2103"/>
                    <a:gd name="T21" fmla="*/ 3 h 336"/>
                    <a:gd name="T22" fmla="*/ 15 w 2103"/>
                    <a:gd name="T23" fmla="*/ 4 h 336"/>
                    <a:gd name="T24" fmla="*/ 14 w 2103"/>
                    <a:gd name="T25" fmla="*/ 5 h 336"/>
                    <a:gd name="T26" fmla="*/ 13 w 2103"/>
                    <a:gd name="T27" fmla="*/ 5 h 336"/>
                    <a:gd name="T28" fmla="*/ 12 w 2103"/>
                    <a:gd name="T29" fmla="*/ 5 h 336"/>
                    <a:gd name="T30" fmla="*/ 10 w 2103"/>
                    <a:gd name="T31" fmla="*/ 5 h 336"/>
                    <a:gd name="T32" fmla="*/ 8 w 2103"/>
                    <a:gd name="T33" fmla="*/ 5 h 336"/>
                    <a:gd name="T34" fmla="*/ 7 w 2103"/>
                    <a:gd name="T35" fmla="*/ 5 h 336"/>
                    <a:gd name="T36" fmla="*/ 5 w 2103"/>
                    <a:gd name="T37" fmla="*/ 5 h 336"/>
                    <a:gd name="T38" fmla="*/ 4 w 2103"/>
                    <a:gd name="T39" fmla="*/ 5 h 336"/>
                    <a:gd name="T40" fmla="*/ 2 w 2103"/>
                    <a:gd name="T41" fmla="*/ 5 h 336"/>
                    <a:gd name="T42" fmla="*/ 1 w 2103"/>
                    <a:gd name="T43" fmla="*/ 4 h 336"/>
                    <a:gd name="T44" fmla="*/ 1 w 2103"/>
                    <a:gd name="T45" fmla="*/ 3 h 336"/>
                    <a:gd name="T46" fmla="*/ 0 w 2103"/>
                    <a:gd name="T47" fmla="*/ 3 h 336"/>
                    <a:gd name="T48" fmla="*/ 0 w 2103"/>
                    <a:gd name="T49" fmla="*/ 3 h 336"/>
                    <a:gd name="T50" fmla="*/ 0 w 2103"/>
                    <a:gd name="T51" fmla="*/ 2 h 336"/>
                    <a:gd name="T52" fmla="*/ 1 w 2103"/>
                    <a:gd name="T53" fmla="*/ 1 h 336"/>
                    <a:gd name="T54" fmla="*/ 1 w 2103"/>
                    <a:gd name="T55" fmla="*/ 1 h 336"/>
                    <a:gd name="T56" fmla="*/ 2 w 2103"/>
                    <a:gd name="T57" fmla="*/ 1 h 336"/>
                    <a:gd name="T58" fmla="*/ 4 w 2103"/>
                    <a:gd name="T59" fmla="*/ 1 h 336"/>
                    <a:gd name="T60" fmla="*/ 5 w 2103"/>
                    <a:gd name="T61" fmla="*/ 0 h 336"/>
                    <a:gd name="T62" fmla="*/ 7 w 2103"/>
                    <a:gd name="T63" fmla="*/ 0 h 336"/>
                    <a:gd name="T64" fmla="*/ 8 w 2103"/>
                    <a:gd name="T65" fmla="*/ 0 h 3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2103"/>
                    <a:gd name="T100" fmla="*/ 0 h 336"/>
                    <a:gd name="T101" fmla="*/ 2103 w 2103"/>
                    <a:gd name="T102" fmla="*/ 336 h 3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2103" h="336">
                      <a:moveTo>
                        <a:pt x="1051" y="0"/>
                      </a:moveTo>
                      <a:lnTo>
                        <a:pt x="1261" y="3"/>
                      </a:lnTo>
                      <a:lnTo>
                        <a:pt x="1459" y="12"/>
                      </a:lnTo>
                      <a:lnTo>
                        <a:pt x="1636" y="27"/>
                      </a:lnTo>
                      <a:lnTo>
                        <a:pt x="1793" y="47"/>
                      </a:lnTo>
                      <a:lnTo>
                        <a:pt x="1922" y="71"/>
                      </a:lnTo>
                      <a:lnTo>
                        <a:pt x="2019" y="99"/>
                      </a:lnTo>
                      <a:lnTo>
                        <a:pt x="2080" y="130"/>
                      </a:lnTo>
                      <a:lnTo>
                        <a:pt x="2103" y="164"/>
                      </a:lnTo>
                      <a:lnTo>
                        <a:pt x="2081" y="197"/>
                      </a:lnTo>
                      <a:lnTo>
                        <a:pt x="2020" y="229"/>
                      </a:lnTo>
                      <a:lnTo>
                        <a:pt x="1923" y="258"/>
                      </a:lnTo>
                      <a:lnTo>
                        <a:pt x="1796" y="284"/>
                      </a:lnTo>
                      <a:lnTo>
                        <a:pt x="1640" y="305"/>
                      </a:lnTo>
                      <a:lnTo>
                        <a:pt x="1462" y="321"/>
                      </a:lnTo>
                      <a:lnTo>
                        <a:pt x="1267" y="332"/>
                      </a:lnTo>
                      <a:lnTo>
                        <a:pt x="1057" y="336"/>
                      </a:lnTo>
                      <a:lnTo>
                        <a:pt x="845" y="332"/>
                      </a:lnTo>
                      <a:lnTo>
                        <a:pt x="647" y="321"/>
                      </a:lnTo>
                      <a:lnTo>
                        <a:pt x="467" y="305"/>
                      </a:lnTo>
                      <a:lnTo>
                        <a:pt x="311" y="284"/>
                      </a:lnTo>
                      <a:lnTo>
                        <a:pt x="180" y="258"/>
                      </a:lnTo>
                      <a:lnTo>
                        <a:pt x="83" y="229"/>
                      </a:lnTo>
                      <a:lnTo>
                        <a:pt x="21" y="197"/>
                      </a:lnTo>
                      <a:lnTo>
                        <a:pt x="0" y="164"/>
                      </a:lnTo>
                      <a:lnTo>
                        <a:pt x="21" y="130"/>
                      </a:lnTo>
                      <a:lnTo>
                        <a:pt x="82" y="99"/>
                      </a:lnTo>
                      <a:lnTo>
                        <a:pt x="179" y="71"/>
                      </a:lnTo>
                      <a:lnTo>
                        <a:pt x="307" y="47"/>
                      </a:lnTo>
                      <a:lnTo>
                        <a:pt x="462" y="27"/>
                      </a:lnTo>
                      <a:lnTo>
                        <a:pt x="641" y="12"/>
                      </a:lnTo>
                      <a:lnTo>
                        <a:pt x="839" y="3"/>
                      </a:lnTo>
                      <a:lnTo>
                        <a:pt x="1051" y="0"/>
                      </a:lnTo>
                      <a:close/>
                    </a:path>
                  </a:pathLst>
                </a:custGeom>
                <a:solidFill>
                  <a:srgbClr val="FFFFF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35" name="Freeform 75"/>
                <p:cNvSpPr>
                  <a:spLocks/>
                </p:cNvSpPr>
                <p:nvPr/>
              </p:nvSpPr>
              <p:spPr bwMode="auto">
                <a:xfrm>
                  <a:off x="4535" y="3220"/>
                  <a:ext cx="403" cy="83"/>
                </a:xfrm>
                <a:custGeom>
                  <a:avLst/>
                  <a:gdLst>
                    <a:gd name="T0" fmla="*/ 8 w 2016"/>
                    <a:gd name="T1" fmla="*/ 0 h 331"/>
                    <a:gd name="T2" fmla="*/ 10 w 2016"/>
                    <a:gd name="T3" fmla="*/ 0 h 331"/>
                    <a:gd name="T4" fmla="*/ 11 w 2016"/>
                    <a:gd name="T5" fmla="*/ 0 h 331"/>
                    <a:gd name="T6" fmla="*/ 13 w 2016"/>
                    <a:gd name="T7" fmla="*/ 1 h 331"/>
                    <a:gd name="T8" fmla="*/ 14 w 2016"/>
                    <a:gd name="T9" fmla="*/ 1 h 331"/>
                    <a:gd name="T10" fmla="*/ 15 w 2016"/>
                    <a:gd name="T11" fmla="*/ 1 h 331"/>
                    <a:gd name="T12" fmla="*/ 15 w 2016"/>
                    <a:gd name="T13" fmla="*/ 2 h 331"/>
                    <a:gd name="T14" fmla="*/ 16 w 2016"/>
                    <a:gd name="T15" fmla="*/ 2 h 331"/>
                    <a:gd name="T16" fmla="*/ 16 w 2016"/>
                    <a:gd name="T17" fmla="*/ 3 h 331"/>
                    <a:gd name="T18" fmla="*/ 16 w 2016"/>
                    <a:gd name="T19" fmla="*/ 3 h 331"/>
                    <a:gd name="T20" fmla="*/ 15 w 2016"/>
                    <a:gd name="T21" fmla="*/ 4 h 331"/>
                    <a:gd name="T22" fmla="*/ 15 w 2016"/>
                    <a:gd name="T23" fmla="*/ 4 h 331"/>
                    <a:gd name="T24" fmla="*/ 14 w 2016"/>
                    <a:gd name="T25" fmla="*/ 5 h 331"/>
                    <a:gd name="T26" fmla="*/ 13 w 2016"/>
                    <a:gd name="T27" fmla="*/ 5 h 331"/>
                    <a:gd name="T28" fmla="*/ 11 w 2016"/>
                    <a:gd name="T29" fmla="*/ 5 h 331"/>
                    <a:gd name="T30" fmla="*/ 10 w 2016"/>
                    <a:gd name="T31" fmla="*/ 5 h 331"/>
                    <a:gd name="T32" fmla="*/ 8 w 2016"/>
                    <a:gd name="T33" fmla="*/ 5 h 331"/>
                    <a:gd name="T34" fmla="*/ 6 w 2016"/>
                    <a:gd name="T35" fmla="*/ 5 h 331"/>
                    <a:gd name="T36" fmla="*/ 5 w 2016"/>
                    <a:gd name="T37" fmla="*/ 5 h 331"/>
                    <a:gd name="T38" fmla="*/ 4 w 2016"/>
                    <a:gd name="T39" fmla="*/ 5 h 331"/>
                    <a:gd name="T40" fmla="*/ 2 w 2016"/>
                    <a:gd name="T41" fmla="*/ 5 h 331"/>
                    <a:gd name="T42" fmla="*/ 1 w 2016"/>
                    <a:gd name="T43" fmla="*/ 4 h 331"/>
                    <a:gd name="T44" fmla="*/ 1 w 2016"/>
                    <a:gd name="T45" fmla="*/ 4 h 331"/>
                    <a:gd name="T46" fmla="*/ 0 w 2016"/>
                    <a:gd name="T47" fmla="*/ 3 h 331"/>
                    <a:gd name="T48" fmla="*/ 0 w 2016"/>
                    <a:gd name="T49" fmla="*/ 3 h 331"/>
                    <a:gd name="T50" fmla="*/ 0 w 2016"/>
                    <a:gd name="T51" fmla="*/ 2 h 331"/>
                    <a:gd name="T52" fmla="*/ 1 w 2016"/>
                    <a:gd name="T53" fmla="*/ 2 h 331"/>
                    <a:gd name="T54" fmla="*/ 1 w 2016"/>
                    <a:gd name="T55" fmla="*/ 1 h 331"/>
                    <a:gd name="T56" fmla="*/ 2 w 2016"/>
                    <a:gd name="T57" fmla="*/ 1 h 331"/>
                    <a:gd name="T58" fmla="*/ 4 w 2016"/>
                    <a:gd name="T59" fmla="*/ 1 h 331"/>
                    <a:gd name="T60" fmla="*/ 5 w 2016"/>
                    <a:gd name="T61" fmla="*/ 0 h 331"/>
                    <a:gd name="T62" fmla="*/ 6 w 2016"/>
                    <a:gd name="T63" fmla="*/ 0 h 331"/>
                    <a:gd name="T64" fmla="*/ 8 w 2016"/>
                    <a:gd name="T65" fmla="*/ 0 h 331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2016"/>
                    <a:gd name="T100" fmla="*/ 0 h 331"/>
                    <a:gd name="T101" fmla="*/ 2016 w 2016"/>
                    <a:gd name="T102" fmla="*/ 331 h 331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2016" h="331">
                      <a:moveTo>
                        <a:pt x="1011" y="0"/>
                      </a:moveTo>
                      <a:lnTo>
                        <a:pt x="1211" y="3"/>
                      </a:lnTo>
                      <a:lnTo>
                        <a:pt x="1400" y="12"/>
                      </a:lnTo>
                      <a:lnTo>
                        <a:pt x="1570" y="27"/>
                      </a:lnTo>
                      <a:lnTo>
                        <a:pt x="1720" y="47"/>
                      </a:lnTo>
                      <a:lnTo>
                        <a:pt x="1842" y="71"/>
                      </a:lnTo>
                      <a:lnTo>
                        <a:pt x="1936" y="99"/>
                      </a:lnTo>
                      <a:lnTo>
                        <a:pt x="1995" y="128"/>
                      </a:lnTo>
                      <a:lnTo>
                        <a:pt x="2016" y="161"/>
                      </a:lnTo>
                      <a:lnTo>
                        <a:pt x="1995" y="194"/>
                      </a:lnTo>
                      <a:lnTo>
                        <a:pt x="1937" y="225"/>
                      </a:lnTo>
                      <a:lnTo>
                        <a:pt x="1843" y="254"/>
                      </a:lnTo>
                      <a:lnTo>
                        <a:pt x="1722" y="279"/>
                      </a:lnTo>
                      <a:lnTo>
                        <a:pt x="1574" y="300"/>
                      </a:lnTo>
                      <a:lnTo>
                        <a:pt x="1405" y="316"/>
                      </a:lnTo>
                      <a:lnTo>
                        <a:pt x="1216" y="327"/>
                      </a:lnTo>
                      <a:lnTo>
                        <a:pt x="1015" y="331"/>
                      </a:lnTo>
                      <a:lnTo>
                        <a:pt x="811" y="327"/>
                      </a:lnTo>
                      <a:lnTo>
                        <a:pt x="621" y="316"/>
                      </a:lnTo>
                      <a:lnTo>
                        <a:pt x="449" y="300"/>
                      </a:lnTo>
                      <a:lnTo>
                        <a:pt x="299" y="279"/>
                      </a:lnTo>
                      <a:lnTo>
                        <a:pt x="173" y="254"/>
                      </a:lnTo>
                      <a:lnTo>
                        <a:pt x="79" y="225"/>
                      </a:lnTo>
                      <a:lnTo>
                        <a:pt x="19" y="194"/>
                      </a:lnTo>
                      <a:lnTo>
                        <a:pt x="0" y="161"/>
                      </a:lnTo>
                      <a:lnTo>
                        <a:pt x="19" y="128"/>
                      </a:lnTo>
                      <a:lnTo>
                        <a:pt x="79" y="99"/>
                      </a:lnTo>
                      <a:lnTo>
                        <a:pt x="172" y="71"/>
                      </a:lnTo>
                      <a:lnTo>
                        <a:pt x="296" y="47"/>
                      </a:lnTo>
                      <a:lnTo>
                        <a:pt x="445" y="27"/>
                      </a:lnTo>
                      <a:lnTo>
                        <a:pt x="617" y="12"/>
                      </a:lnTo>
                      <a:lnTo>
                        <a:pt x="806" y="3"/>
                      </a:lnTo>
                      <a:lnTo>
                        <a:pt x="1011" y="0"/>
                      </a:lnTo>
                      <a:close/>
                    </a:path>
                  </a:pathLst>
                </a:custGeom>
                <a:solidFill>
                  <a:srgbClr val="FFFF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36" name="Freeform 76"/>
                <p:cNvSpPr>
                  <a:spLocks/>
                </p:cNvSpPr>
                <p:nvPr/>
              </p:nvSpPr>
              <p:spPr bwMode="auto">
                <a:xfrm>
                  <a:off x="4552" y="3221"/>
                  <a:ext cx="386" cy="81"/>
                </a:xfrm>
                <a:custGeom>
                  <a:avLst/>
                  <a:gdLst>
                    <a:gd name="T0" fmla="*/ 8 w 1930"/>
                    <a:gd name="T1" fmla="*/ 0 h 323"/>
                    <a:gd name="T2" fmla="*/ 9 w 1930"/>
                    <a:gd name="T3" fmla="*/ 0 h 323"/>
                    <a:gd name="T4" fmla="*/ 11 w 1930"/>
                    <a:gd name="T5" fmla="*/ 0 h 323"/>
                    <a:gd name="T6" fmla="*/ 12 w 1930"/>
                    <a:gd name="T7" fmla="*/ 1 h 323"/>
                    <a:gd name="T8" fmla="*/ 13 w 1930"/>
                    <a:gd name="T9" fmla="*/ 1 h 323"/>
                    <a:gd name="T10" fmla="*/ 14 w 1930"/>
                    <a:gd name="T11" fmla="*/ 1 h 323"/>
                    <a:gd name="T12" fmla="*/ 15 w 1930"/>
                    <a:gd name="T13" fmla="*/ 2 h 323"/>
                    <a:gd name="T14" fmla="*/ 15 w 1930"/>
                    <a:gd name="T15" fmla="*/ 2 h 323"/>
                    <a:gd name="T16" fmla="*/ 15 w 1930"/>
                    <a:gd name="T17" fmla="*/ 3 h 323"/>
                    <a:gd name="T18" fmla="*/ 15 w 1930"/>
                    <a:gd name="T19" fmla="*/ 3 h 323"/>
                    <a:gd name="T20" fmla="*/ 15 w 1930"/>
                    <a:gd name="T21" fmla="*/ 4 h 323"/>
                    <a:gd name="T22" fmla="*/ 14 w 1930"/>
                    <a:gd name="T23" fmla="*/ 4 h 323"/>
                    <a:gd name="T24" fmla="*/ 13 w 1930"/>
                    <a:gd name="T25" fmla="*/ 4 h 323"/>
                    <a:gd name="T26" fmla="*/ 12 w 1930"/>
                    <a:gd name="T27" fmla="*/ 5 h 323"/>
                    <a:gd name="T28" fmla="*/ 11 w 1930"/>
                    <a:gd name="T29" fmla="*/ 5 h 323"/>
                    <a:gd name="T30" fmla="*/ 9 w 1930"/>
                    <a:gd name="T31" fmla="*/ 5 h 323"/>
                    <a:gd name="T32" fmla="*/ 8 w 1930"/>
                    <a:gd name="T33" fmla="*/ 5 h 323"/>
                    <a:gd name="T34" fmla="*/ 6 w 1930"/>
                    <a:gd name="T35" fmla="*/ 5 h 323"/>
                    <a:gd name="T36" fmla="*/ 5 w 1930"/>
                    <a:gd name="T37" fmla="*/ 5 h 323"/>
                    <a:gd name="T38" fmla="*/ 3 w 1930"/>
                    <a:gd name="T39" fmla="*/ 5 h 323"/>
                    <a:gd name="T40" fmla="*/ 2 w 1930"/>
                    <a:gd name="T41" fmla="*/ 4 h 323"/>
                    <a:gd name="T42" fmla="*/ 1 w 1930"/>
                    <a:gd name="T43" fmla="*/ 4 h 323"/>
                    <a:gd name="T44" fmla="*/ 1 w 1930"/>
                    <a:gd name="T45" fmla="*/ 4 h 323"/>
                    <a:gd name="T46" fmla="*/ 0 w 1930"/>
                    <a:gd name="T47" fmla="*/ 3 h 323"/>
                    <a:gd name="T48" fmla="*/ 0 w 1930"/>
                    <a:gd name="T49" fmla="*/ 3 h 323"/>
                    <a:gd name="T50" fmla="*/ 0 w 1930"/>
                    <a:gd name="T51" fmla="*/ 2 h 323"/>
                    <a:gd name="T52" fmla="*/ 1 w 1930"/>
                    <a:gd name="T53" fmla="*/ 2 h 323"/>
                    <a:gd name="T54" fmla="*/ 1 w 1930"/>
                    <a:gd name="T55" fmla="*/ 1 h 323"/>
                    <a:gd name="T56" fmla="*/ 2 w 1930"/>
                    <a:gd name="T57" fmla="*/ 1 h 323"/>
                    <a:gd name="T58" fmla="*/ 3 w 1930"/>
                    <a:gd name="T59" fmla="*/ 1 h 323"/>
                    <a:gd name="T60" fmla="*/ 5 w 1930"/>
                    <a:gd name="T61" fmla="*/ 0 h 323"/>
                    <a:gd name="T62" fmla="*/ 6 w 1930"/>
                    <a:gd name="T63" fmla="*/ 0 h 323"/>
                    <a:gd name="T64" fmla="*/ 8 w 1930"/>
                    <a:gd name="T65" fmla="*/ 0 h 323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930"/>
                    <a:gd name="T100" fmla="*/ 0 h 323"/>
                    <a:gd name="T101" fmla="*/ 1930 w 1930"/>
                    <a:gd name="T102" fmla="*/ 323 h 323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930" h="323">
                      <a:moveTo>
                        <a:pt x="966" y="0"/>
                      </a:moveTo>
                      <a:lnTo>
                        <a:pt x="1159" y="2"/>
                      </a:lnTo>
                      <a:lnTo>
                        <a:pt x="1340" y="12"/>
                      </a:lnTo>
                      <a:lnTo>
                        <a:pt x="1503" y="26"/>
                      </a:lnTo>
                      <a:lnTo>
                        <a:pt x="1646" y="46"/>
                      </a:lnTo>
                      <a:lnTo>
                        <a:pt x="1763" y="67"/>
                      </a:lnTo>
                      <a:lnTo>
                        <a:pt x="1853" y="94"/>
                      </a:lnTo>
                      <a:lnTo>
                        <a:pt x="1910" y="124"/>
                      </a:lnTo>
                      <a:lnTo>
                        <a:pt x="1930" y="156"/>
                      </a:lnTo>
                      <a:lnTo>
                        <a:pt x="1910" y="189"/>
                      </a:lnTo>
                      <a:lnTo>
                        <a:pt x="1853" y="220"/>
                      </a:lnTo>
                      <a:lnTo>
                        <a:pt x="1765" y="248"/>
                      </a:lnTo>
                      <a:lnTo>
                        <a:pt x="1647" y="273"/>
                      </a:lnTo>
                      <a:lnTo>
                        <a:pt x="1504" y="293"/>
                      </a:lnTo>
                      <a:lnTo>
                        <a:pt x="1341" y="308"/>
                      </a:lnTo>
                      <a:lnTo>
                        <a:pt x="1160" y="319"/>
                      </a:lnTo>
                      <a:lnTo>
                        <a:pt x="968" y="323"/>
                      </a:lnTo>
                      <a:lnTo>
                        <a:pt x="773" y="319"/>
                      </a:lnTo>
                      <a:lnTo>
                        <a:pt x="593" y="308"/>
                      </a:lnTo>
                      <a:lnTo>
                        <a:pt x="427" y="293"/>
                      </a:lnTo>
                      <a:lnTo>
                        <a:pt x="285" y="273"/>
                      </a:lnTo>
                      <a:lnTo>
                        <a:pt x="166" y="248"/>
                      </a:lnTo>
                      <a:lnTo>
                        <a:pt x="76" y="220"/>
                      </a:lnTo>
                      <a:lnTo>
                        <a:pt x="20" y="189"/>
                      </a:lnTo>
                      <a:lnTo>
                        <a:pt x="0" y="156"/>
                      </a:lnTo>
                      <a:lnTo>
                        <a:pt x="20" y="124"/>
                      </a:lnTo>
                      <a:lnTo>
                        <a:pt x="76" y="94"/>
                      </a:lnTo>
                      <a:lnTo>
                        <a:pt x="165" y="67"/>
                      </a:lnTo>
                      <a:lnTo>
                        <a:pt x="283" y="46"/>
                      </a:lnTo>
                      <a:lnTo>
                        <a:pt x="426" y="26"/>
                      </a:lnTo>
                      <a:lnTo>
                        <a:pt x="591" y="12"/>
                      </a:lnTo>
                      <a:lnTo>
                        <a:pt x="770" y="2"/>
                      </a:lnTo>
                      <a:lnTo>
                        <a:pt x="966" y="0"/>
                      </a:lnTo>
                      <a:close/>
                    </a:path>
                  </a:pathLst>
                </a:custGeom>
                <a:solidFill>
                  <a:srgbClr val="FFFF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37" name="Freeform 77"/>
                <p:cNvSpPr>
                  <a:spLocks/>
                </p:cNvSpPr>
                <p:nvPr/>
              </p:nvSpPr>
              <p:spPr bwMode="auto">
                <a:xfrm>
                  <a:off x="4569" y="3221"/>
                  <a:ext cx="369" cy="80"/>
                </a:xfrm>
                <a:custGeom>
                  <a:avLst/>
                  <a:gdLst>
                    <a:gd name="T0" fmla="*/ 7 w 1845"/>
                    <a:gd name="T1" fmla="*/ 0 h 321"/>
                    <a:gd name="T2" fmla="*/ 9 w 1845"/>
                    <a:gd name="T3" fmla="*/ 0 h 321"/>
                    <a:gd name="T4" fmla="*/ 10 w 1845"/>
                    <a:gd name="T5" fmla="*/ 0 h 321"/>
                    <a:gd name="T6" fmla="*/ 11 w 1845"/>
                    <a:gd name="T7" fmla="*/ 0 h 321"/>
                    <a:gd name="T8" fmla="*/ 13 w 1845"/>
                    <a:gd name="T9" fmla="*/ 1 h 321"/>
                    <a:gd name="T10" fmla="*/ 13 w 1845"/>
                    <a:gd name="T11" fmla="*/ 1 h 321"/>
                    <a:gd name="T12" fmla="*/ 14 w 1845"/>
                    <a:gd name="T13" fmla="*/ 1 h 321"/>
                    <a:gd name="T14" fmla="*/ 15 w 1845"/>
                    <a:gd name="T15" fmla="*/ 2 h 321"/>
                    <a:gd name="T16" fmla="*/ 15 w 1845"/>
                    <a:gd name="T17" fmla="*/ 2 h 321"/>
                    <a:gd name="T18" fmla="*/ 15 w 1845"/>
                    <a:gd name="T19" fmla="*/ 3 h 321"/>
                    <a:gd name="T20" fmla="*/ 14 w 1845"/>
                    <a:gd name="T21" fmla="*/ 3 h 321"/>
                    <a:gd name="T22" fmla="*/ 14 w 1845"/>
                    <a:gd name="T23" fmla="*/ 4 h 321"/>
                    <a:gd name="T24" fmla="*/ 13 w 1845"/>
                    <a:gd name="T25" fmla="*/ 4 h 321"/>
                    <a:gd name="T26" fmla="*/ 12 w 1845"/>
                    <a:gd name="T27" fmla="*/ 4 h 321"/>
                    <a:gd name="T28" fmla="*/ 10 w 1845"/>
                    <a:gd name="T29" fmla="*/ 5 h 321"/>
                    <a:gd name="T30" fmla="*/ 9 w 1845"/>
                    <a:gd name="T31" fmla="*/ 5 h 321"/>
                    <a:gd name="T32" fmla="*/ 7 w 1845"/>
                    <a:gd name="T33" fmla="*/ 5 h 321"/>
                    <a:gd name="T34" fmla="*/ 6 w 1845"/>
                    <a:gd name="T35" fmla="*/ 5 h 321"/>
                    <a:gd name="T36" fmla="*/ 5 w 1845"/>
                    <a:gd name="T37" fmla="*/ 5 h 321"/>
                    <a:gd name="T38" fmla="*/ 3 w 1845"/>
                    <a:gd name="T39" fmla="*/ 4 h 321"/>
                    <a:gd name="T40" fmla="*/ 2 w 1845"/>
                    <a:gd name="T41" fmla="*/ 4 h 321"/>
                    <a:gd name="T42" fmla="*/ 1 w 1845"/>
                    <a:gd name="T43" fmla="*/ 4 h 321"/>
                    <a:gd name="T44" fmla="*/ 1 w 1845"/>
                    <a:gd name="T45" fmla="*/ 3 h 321"/>
                    <a:gd name="T46" fmla="*/ 0 w 1845"/>
                    <a:gd name="T47" fmla="*/ 3 h 321"/>
                    <a:gd name="T48" fmla="*/ 0 w 1845"/>
                    <a:gd name="T49" fmla="*/ 2 h 321"/>
                    <a:gd name="T50" fmla="*/ 0 w 1845"/>
                    <a:gd name="T51" fmla="*/ 2 h 321"/>
                    <a:gd name="T52" fmla="*/ 1 w 1845"/>
                    <a:gd name="T53" fmla="*/ 1 h 321"/>
                    <a:gd name="T54" fmla="*/ 1 w 1845"/>
                    <a:gd name="T55" fmla="*/ 1 h 321"/>
                    <a:gd name="T56" fmla="*/ 2 w 1845"/>
                    <a:gd name="T57" fmla="*/ 1 h 321"/>
                    <a:gd name="T58" fmla="*/ 3 w 1845"/>
                    <a:gd name="T59" fmla="*/ 0 h 321"/>
                    <a:gd name="T60" fmla="*/ 5 w 1845"/>
                    <a:gd name="T61" fmla="*/ 0 h 321"/>
                    <a:gd name="T62" fmla="*/ 6 w 1845"/>
                    <a:gd name="T63" fmla="*/ 0 h 321"/>
                    <a:gd name="T64" fmla="*/ 7 w 1845"/>
                    <a:gd name="T65" fmla="*/ 0 h 321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845"/>
                    <a:gd name="T100" fmla="*/ 0 h 321"/>
                    <a:gd name="T101" fmla="*/ 1845 w 1845"/>
                    <a:gd name="T102" fmla="*/ 321 h 321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845" h="321">
                      <a:moveTo>
                        <a:pt x="922" y="0"/>
                      </a:moveTo>
                      <a:lnTo>
                        <a:pt x="1107" y="2"/>
                      </a:lnTo>
                      <a:lnTo>
                        <a:pt x="1280" y="12"/>
                      </a:lnTo>
                      <a:lnTo>
                        <a:pt x="1436" y="26"/>
                      </a:lnTo>
                      <a:lnTo>
                        <a:pt x="1574" y="46"/>
                      </a:lnTo>
                      <a:lnTo>
                        <a:pt x="1685" y="68"/>
                      </a:lnTo>
                      <a:lnTo>
                        <a:pt x="1772" y="95"/>
                      </a:lnTo>
                      <a:lnTo>
                        <a:pt x="1826" y="124"/>
                      </a:lnTo>
                      <a:lnTo>
                        <a:pt x="1845" y="156"/>
                      </a:lnTo>
                      <a:lnTo>
                        <a:pt x="1826" y="187"/>
                      </a:lnTo>
                      <a:lnTo>
                        <a:pt x="1772" y="218"/>
                      </a:lnTo>
                      <a:lnTo>
                        <a:pt x="1688" y="245"/>
                      </a:lnTo>
                      <a:lnTo>
                        <a:pt x="1576" y="270"/>
                      </a:lnTo>
                      <a:lnTo>
                        <a:pt x="1439" y="291"/>
                      </a:lnTo>
                      <a:lnTo>
                        <a:pt x="1285" y="306"/>
                      </a:lnTo>
                      <a:lnTo>
                        <a:pt x="1112" y="317"/>
                      </a:lnTo>
                      <a:lnTo>
                        <a:pt x="928" y="321"/>
                      </a:lnTo>
                      <a:lnTo>
                        <a:pt x="741" y="317"/>
                      </a:lnTo>
                      <a:lnTo>
                        <a:pt x="569" y="306"/>
                      </a:lnTo>
                      <a:lnTo>
                        <a:pt x="410" y="291"/>
                      </a:lnTo>
                      <a:lnTo>
                        <a:pt x="274" y="270"/>
                      </a:lnTo>
                      <a:lnTo>
                        <a:pt x="159" y="245"/>
                      </a:lnTo>
                      <a:lnTo>
                        <a:pt x="73" y="218"/>
                      </a:lnTo>
                      <a:lnTo>
                        <a:pt x="18" y="187"/>
                      </a:lnTo>
                      <a:lnTo>
                        <a:pt x="0" y="156"/>
                      </a:lnTo>
                      <a:lnTo>
                        <a:pt x="18" y="124"/>
                      </a:lnTo>
                      <a:lnTo>
                        <a:pt x="72" y="95"/>
                      </a:lnTo>
                      <a:lnTo>
                        <a:pt x="157" y="68"/>
                      </a:lnTo>
                      <a:lnTo>
                        <a:pt x="271" y="46"/>
                      </a:lnTo>
                      <a:lnTo>
                        <a:pt x="407" y="26"/>
                      </a:lnTo>
                      <a:lnTo>
                        <a:pt x="564" y="12"/>
                      </a:lnTo>
                      <a:lnTo>
                        <a:pt x="737" y="2"/>
                      </a:lnTo>
                      <a:lnTo>
                        <a:pt x="922" y="0"/>
                      </a:lnTo>
                      <a:close/>
                    </a:path>
                  </a:pathLst>
                </a:custGeom>
                <a:solidFill>
                  <a:srgbClr val="FFFFE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38" name="Freeform 78"/>
                <p:cNvSpPr>
                  <a:spLocks/>
                </p:cNvSpPr>
                <p:nvPr/>
              </p:nvSpPr>
              <p:spPr bwMode="auto">
                <a:xfrm>
                  <a:off x="4586" y="3223"/>
                  <a:ext cx="351" cy="78"/>
                </a:xfrm>
                <a:custGeom>
                  <a:avLst/>
                  <a:gdLst>
                    <a:gd name="T0" fmla="*/ 7 w 1754"/>
                    <a:gd name="T1" fmla="*/ 0 h 313"/>
                    <a:gd name="T2" fmla="*/ 8 w 1754"/>
                    <a:gd name="T3" fmla="*/ 0 h 313"/>
                    <a:gd name="T4" fmla="*/ 10 w 1754"/>
                    <a:gd name="T5" fmla="*/ 0 h 313"/>
                    <a:gd name="T6" fmla="*/ 11 w 1754"/>
                    <a:gd name="T7" fmla="*/ 0 h 313"/>
                    <a:gd name="T8" fmla="*/ 12 w 1754"/>
                    <a:gd name="T9" fmla="*/ 1 h 313"/>
                    <a:gd name="T10" fmla="*/ 13 w 1754"/>
                    <a:gd name="T11" fmla="*/ 1 h 313"/>
                    <a:gd name="T12" fmla="*/ 13 w 1754"/>
                    <a:gd name="T13" fmla="*/ 1 h 313"/>
                    <a:gd name="T14" fmla="*/ 14 w 1754"/>
                    <a:gd name="T15" fmla="*/ 2 h 313"/>
                    <a:gd name="T16" fmla="*/ 14 w 1754"/>
                    <a:gd name="T17" fmla="*/ 2 h 313"/>
                    <a:gd name="T18" fmla="*/ 14 w 1754"/>
                    <a:gd name="T19" fmla="*/ 3 h 313"/>
                    <a:gd name="T20" fmla="*/ 13 w 1754"/>
                    <a:gd name="T21" fmla="*/ 3 h 313"/>
                    <a:gd name="T22" fmla="*/ 13 w 1754"/>
                    <a:gd name="T23" fmla="*/ 4 h 313"/>
                    <a:gd name="T24" fmla="*/ 12 w 1754"/>
                    <a:gd name="T25" fmla="*/ 4 h 313"/>
                    <a:gd name="T26" fmla="*/ 11 w 1754"/>
                    <a:gd name="T27" fmla="*/ 4 h 313"/>
                    <a:gd name="T28" fmla="*/ 10 w 1754"/>
                    <a:gd name="T29" fmla="*/ 4 h 313"/>
                    <a:gd name="T30" fmla="*/ 8 w 1754"/>
                    <a:gd name="T31" fmla="*/ 5 h 313"/>
                    <a:gd name="T32" fmla="*/ 7 w 1754"/>
                    <a:gd name="T33" fmla="*/ 5 h 313"/>
                    <a:gd name="T34" fmla="*/ 6 w 1754"/>
                    <a:gd name="T35" fmla="*/ 5 h 313"/>
                    <a:gd name="T36" fmla="*/ 4 w 1754"/>
                    <a:gd name="T37" fmla="*/ 4 h 313"/>
                    <a:gd name="T38" fmla="*/ 3 w 1754"/>
                    <a:gd name="T39" fmla="*/ 4 h 313"/>
                    <a:gd name="T40" fmla="*/ 2 w 1754"/>
                    <a:gd name="T41" fmla="*/ 4 h 313"/>
                    <a:gd name="T42" fmla="*/ 1 w 1754"/>
                    <a:gd name="T43" fmla="*/ 4 h 313"/>
                    <a:gd name="T44" fmla="*/ 1 w 1754"/>
                    <a:gd name="T45" fmla="*/ 3 h 313"/>
                    <a:gd name="T46" fmla="*/ 0 w 1754"/>
                    <a:gd name="T47" fmla="*/ 3 h 313"/>
                    <a:gd name="T48" fmla="*/ 0 w 1754"/>
                    <a:gd name="T49" fmla="*/ 2 h 313"/>
                    <a:gd name="T50" fmla="*/ 0 w 1754"/>
                    <a:gd name="T51" fmla="*/ 2 h 313"/>
                    <a:gd name="T52" fmla="*/ 1 w 1754"/>
                    <a:gd name="T53" fmla="*/ 1 h 313"/>
                    <a:gd name="T54" fmla="*/ 1 w 1754"/>
                    <a:gd name="T55" fmla="*/ 1 h 313"/>
                    <a:gd name="T56" fmla="*/ 2 w 1754"/>
                    <a:gd name="T57" fmla="*/ 1 h 313"/>
                    <a:gd name="T58" fmla="*/ 3 w 1754"/>
                    <a:gd name="T59" fmla="*/ 0 h 313"/>
                    <a:gd name="T60" fmla="*/ 4 w 1754"/>
                    <a:gd name="T61" fmla="*/ 0 h 313"/>
                    <a:gd name="T62" fmla="*/ 6 w 1754"/>
                    <a:gd name="T63" fmla="*/ 0 h 313"/>
                    <a:gd name="T64" fmla="*/ 7 w 1754"/>
                    <a:gd name="T65" fmla="*/ 0 h 313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754"/>
                    <a:gd name="T100" fmla="*/ 0 h 313"/>
                    <a:gd name="T101" fmla="*/ 1754 w 1754"/>
                    <a:gd name="T102" fmla="*/ 313 h 313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754" h="313">
                      <a:moveTo>
                        <a:pt x="875" y="0"/>
                      </a:moveTo>
                      <a:lnTo>
                        <a:pt x="1051" y="2"/>
                      </a:lnTo>
                      <a:lnTo>
                        <a:pt x="1216" y="12"/>
                      </a:lnTo>
                      <a:lnTo>
                        <a:pt x="1364" y="25"/>
                      </a:lnTo>
                      <a:lnTo>
                        <a:pt x="1496" y="44"/>
                      </a:lnTo>
                      <a:lnTo>
                        <a:pt x="1603" y="65"/>
                      </a:lnTo>
                      <a:lnTo>
                        <a:pt x="1685" y="91"/>
                      </a:lnTo>
                      <a:lnTo>
                        <a:pt x="1735" y="119"/>
                      </a:lnTo>
                      <a:lnTo>
                        <a:pt x="1754" y="151"/>
                      </a:lnTo>
                      <a:lnTo>
                        <a:pt x="1735" y="181"/>
                      </a:lnTo>
                      <a:lnTo>
                        <a:pt x="1685" y="212"/>
                      </a:lnTo>
                      <a:lnTo>
                        <a:pt x="1603" y="238"/>
                      </a:lnTo>
                      <a:lnTo>
                        <a:pt x="1498" y="263"/>
                      </a:lnTo>
                      <a:lnTo>
                        <a:pt x="1368" y="283"/>
                      </a:lnTo>
                      <a:lnTo>
                        <a:pt x="1220" y="298"/>
                      </a:lnTo>
                      <a:lnTo>
                        <a:pt x="1056" y="308"/>
                      </a:lnTo>
                      <a:lnTo>
                        <a:pt x="882" y="313"/>
                      </a:lnTo>
                      <a:lnTo>
                        <a:pt x="705" y="308"/>
                      </a:lnTo>
                      <a:lnTo>
                        <a:pt x="539" y="298"/>
                      </a:lnTo>
                      <a:lnTo>
                        <a:pt x="389" y="283"/>
                      </a:lnTo>
                      <a:lnTo>
                        <a:pt x="259" y="263"/>
                      </a:lnTo>
                      <a:lnTo>
                        <a:pt x="149" y="238"/>
                      </a:lnTo>
                      <a:lnTo>
                        <a:pt x="69" y="212"/>
                      </a:lnTo>
                      <a:lnTo>
                        <a:pt x="16" y="181"/>
                      </a:lnTo>
                      <a:lnTo>
                        <a:pt x="0" y="151"/>
                      </a:lnTo>
                      <a:lnTo>
                        <a:pt x="16" y="119"/>
                      </a:lnTo>
                      <a:lnTo>
                        <a:pt x="68" y="91"/>
                      </a:lnTo>
                      <a:lnTo>
                        <a:pt x="148" y="65"/>
                      </a:lnTo>
                      <a:lnTo>
                        <a:pt x="256" y="44"/>
                      </a:lnTo>
                      <a:lnTo>
                        <a:pt x="386" y="25"/>
                      </a:lnTo>
                      <a:lnTo>
                        <a:pt x="534" y="12"/>
                      </a:lnTo>
                      <a:lnTo>
                        <a:pt x="698" y="2"/>
                      </a:lnTo>
                      <a:lnTo>
                        <a:pt x="875" y="0"/>
                      </a:lnTo>
                      <a:close/>
                    </a:path>
                  </a:pathLst>
                </a:custGeom>
                <a:solidFill>
                  <a:srgbClr val="FFFFE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39" name="Freeform 79"/>
                <p:cNvSpPr>
                  <a:spLocks/>
                </p:cNvSpPr>
                <p:nvPr/>
              </p:nvSpPr>
              <p:spPr bwMode="auto">
                <a:xfrm>
                  <a:off x="4603" y="3223"/>
                  <a:ext cx="334" cy="76"/>
                </a:xfrm>
                <a:custGeom>
                  <a:avLst/>
                  <a:gdLst>
                    <a:gd name="T0" fmla="*/ 7 w 1667"/>
                    <a:gd name="T1" fmla="*/ 0 h 305"/>
                    <a:gd name="T2" fmla="*/ 8 w 1667"/>
                    <a:gd name="T3" fmla="*/ 0 h 305"/>
                    <a:gd name="T4" fmla="*/ 9 w 1667"/>
                    <a:gd name="T5" fmla="*/ 0 h 305"/>
                    <a:gd name="T6" fmla="*/ 10 w 1667"/>
                    <a:gd name="T7" fmla="*/ 0 h 305"/>
                    <a:gd name="T8" fmla="*/ 11 w 1667"/>
                    <a:gd name="T9" fmla="*/ 1 h 305"/>
                    <a:gd name="T10" fmla="*/ 12 w 1667"/>
                    <a:gd name="T11" fmla="*/ 1 h 305"/>
                    <a:gd name="T12" fmla="*/ 13 w 1667"/>
                    <a:gd name="T13" fmla="*/ 1 h 305"/>
                    <a:gd name="T14" fmla="*/ 13 w 1667"/>
                    <a:gd name="T15" fmla="*/ 2 h 305"/>
                    <a:gd name="T16" fmla="*/ 13 w 1667"/>
                    <a:gd name="T17" fmla="*/ 2 h 305"/>
                    <a:gd name="T18" fmla="*/ 13 w 1667"/>
                    <a:gd name="T19" fmla="*/ 3 h 305"/>
                    <a:gd name="T20" fmla="*/ 13 w 1667"/>
                    <a:gd name="T21" fmla="*/ 3 h 305"/>
                    <a:gd name="T22" fmla="*/ 12 w 1667"/>
                    <a:gd name="T23" fmla="*/ 4 h 305"/>
                    <a:gd name="T24" fmla="*/ 11 w 1667"/>
                    <a:gd name="T25" fmla="*/ 4 h 305"/>
                    <a:gd name="T26" fmla="*/ 10 w 1667"/>
                    <a:gd name="T27" fmla="*/ 4 h 305"/>
                    <a:gd name="T28" fmla="*/ 9 w 1667"/>
                    <a:gd name="T29" fmla="*/ 4 h 305"/>
                    <a:gd name="T30" fmla="*/ 8 w 1667"/>
                    <a:gd name="T31" fmla="*/ 5 h 305"/>
                    <a:gd name="T32" fmla="*/ 7 w 1667"/>
                    <a:gd name="T33" fmla="*/ 5 h 305"/>
                    <a:gd name="T34" fmla="*/ 5 w 1667"/>
                    <a:gd name="T35" fmla="*/ 5 h 305"/>
                    <a:gd name="T36" fmla="*/ 4 w 1667"/>
                    <a:gd name="T37" fmla="*/ 4 h 305"/>
                    <a:gd name="T38" fmla="*/ 3 w 1667"/>
                    <a:gd name="T39" fmla="*/ 4 h 305"/>
                    <a:gd name="T40" fmla="*/ 2 w 1667"/>
                    <a:gd name="T41" fmla="*/ 4 h 305"/>
                    <a:gd name="T42" fmla="*/ 1 w 1667"/>
                    <a:gd name="T43" fmla="*/ 4 h 305"/>
                    <a:gd name="T44" fmla="*/ 1 w 1667"/>
                    <a:gd name="T45" fmla="*/ 3 h 305"/>
                    <a:gd name="T46" fmla="*/ 0 w 1667"/>
                    <a:gd name="T47" fmla="*/ 3 h 305"/>
                    <a:gd name="T48" fmla="*/ 0 w 1667"/>
                    <a:gd name="T49" fmla="*/ 2 h 305"/>
                    <a:gd name="T50" fmla="*/ 0 w 1667"/>
                    <a:gd name="T51" fmla="*/ 2 h 305"/>
                    <a:gd name="T52" fmla="*/ 1 w 1667"/>
                    <a:gd name="T53" fmla="*/ 1 h 305"/>
                    <a:gd name="T54" fmla="*/ 1 w 1667"/>
                    <a:gd name="T55" fmla="*/ 1 h 305"/>
                    <a:gd name="T56" fmla="*/ 2 w 1667"/>
                    <a:gd name="T57" fmla="*/ 1 h 305"/>
                    <a:gd name="T58" fmla="*/ 3 w 1667"/>
                    <a:gd name="T59" fmla="*/ 0 h 305"/>
                    <a:gd name="T60" fmla="*/ 4 w 1667"/>
                    <a:gd name="T61" fmla="*/ 0 h 305"/>
                    <a:gd name="T62" fmla="*/ 5 w 1667"/>
                    <a:gd name="T63" fmla="*/ 0 h 305"/>
                    <a:gd name="T64" fmla="*/ 7 w 1667"/>
                    <a:gd name="T65" fmla="*/ 0 h 305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667"/>
                    <a:gd name="T100" fmla="*/ 0 h 305"/>
                    <a:gd name="T101" fmla="*/ 1667 w 1667"/>
                    <a:gd name="T102" fmla="*/ 305 h 305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667" h="305">
                      <a:moveTo>
                        <a:pt x="834" y="0"/>
                      </a:moveTo>
                      <a:lnTo>
                        <a:pt x="1001" y="2"/>
                      </a:lnTo>
                      <a:lnTo>
                        <a:pt x="1157" y="12"/>
                      </a:lnTo>
                      <a:lnTo>
                        <a:pt x="1298" y="25"/>
                      </a:lnTo>
                      <a:lnTo>
                        <a:pt x="1422" y="44"/>
                      </a:lnTo>
                      <a:lnTo>
                        <a:pt x="1524" y="65"/>
                      </a:lnTo>
                      <a:lnTo>
                        <a:pt x="1601" y="90"/>
                      </a:lnTo>
                      <a:lnTo>
                        <a:pt x="1649" y="118"/>
                      </a:lnTo>
                      <a:lnTo>
                        <a:pt x="1667" y="149"/>
                      </a:lnTo>
                      <a:lnTo>
                        <a:pt x="1649" y="179"/>
                      </a:lnTo>
                      <a:lnTo>
                        <a:pt x="1601" y="209"/>
                      </a:lnTo>
                      <a:lnTo>
                        <a:pt x="1525" y="235"/>
                      </a:lnTo>
                      <a:lnTo>
                        <a:pt x="1424" y="259"/>
                      </a:lnTo>
                      <a:lnTo>
                        <a:pt x="1301" y="277"/>
                      </a:lnTo>
                      <a:lnTo>
                        <a:pt x="1160" y="292"/>
                      </a:lnTo>
                      <a:lnTo>
                        <a:pt x="1005" y="301"/>
                      </a:lnTo>
                      <a:lnTo>
                        <a:pt x="838" y="305"/>
                      </a:lnTo>
                      <a:lnTo>
                        <a:pt x="669" y="301"/>
                      </a:lnTo>
                      <a:lnTo>
                        <a:pt x="512" y="292"/>
                      </a:lnTo>
                      <a:lnTo>
                        <a:pt x="369" y="277"/>
                      </a:lnTo>
                      <a:lnTo>
                        <a:pt x="245" y="259"/>
                      </a:lnTo>
                      <a:lnTo>
                        <a:pt x="142" y="235"/>
                      </a:lnTo>
                      <a:lnTo>
                        <a:pt x="65" y="209"/>
                      </a:lnTo>
                      <a:lnTo>
                        <a:pt x="16" y="179"/>
                      </a:lnTo>
                      <a:lnTo>
                        <a:pt x="0" y="149"/>
                      </a:lnTo>
                      <a:lnTo>
                        <a:pt x="15" y="118"/>
                      </a:lnTo>
                      <a:lnTo>
                        <a:pt x="64" y="90"/>
                      </a:lnTo>
                      <a:lnTo>
                        <a:pt x="141" y="65"/>
                      </a:lnTo>
                      <a:lnTo>
                        <a:pt x="244" y="44"/>
                      </a:lnTo>
                      <a:lnTo>
                        <a:pt x="368" y="25"/>
                      </a:lnTo>
                      <a:lnTo>
                        <a:pt x="509" y="12"/>
                      </a:lnTo>
                      <a:lnTo>
                        <a:pt x="665" y="2"/>
                      </a:lnTo>
                      <a:lnTo>
                        <a:pt x="834" y="0"/>
                      </a:lnTo>
                      <a:close/>
                    </a:path>
                  </a:pathLst>
                </a:custGeom>
                <a:solidFill>
                  <a:srgbClr val="FFFFD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40" name="Freeform 80"/>
                <p:cNvSpPr>
                  <a:spLocks/>
                </p:cNvSpPr>
                <p:nvPr/>
              </p:nvSpPr>
              <p:spPr bwMode="auto">
                <a:xfrm>
                  <a:off x="4620" y="3224"/>
                  <a:ext cx="317" cy="75"/>
                </a:xfrm>
                <a:custGeom>
                  <a:avLst/>
                  <a:gdLst>
                    <a:gd name="T0" fmla="*/ 6 w 1581"/>
                    <a:gd name="T1" fmla="*/ 0 h 299"/>
                    <a:gd name="T2" fmla="*/ 8 w 1581"/>
                    <a:gd name="T3" fmla="*/ 0 h 299"/>
                    <a:gd name="T4" fmla="*/ 9 w 1581"/>
                    <a:gd name="T5" fmla="*/ 0 h 299"/>
                    <a:gd name="T6" fmla="*/ 10 w 1581"/>
                    <a:gd name="T7" fmla="*/ 1 h 299"/>
                    <a:gd name="T8" fmla="*/ 11 w 1581"/>
                    <a:gd name="T9" fmla="*/ 1 h 299"/>
                    <a:gd name="T10" fmla="*/ 12 w 1581"/>
                    <a:gd name="T11" fmla="*/ 1 h 299"/>
                    <a:gd name="T12" fmla="*/ 12 w 1581"/>
                    <a:gd name="T13" fmla="*/ 2 h 299"/>
                    <a:gd name="T14" fmla="*/ 13 w 1581"/>
                    <a:gd name="T15" fmla="*/ 2 h 299"/>
                    <a:gd name="T16" fmla="*/ 13 w 1581"/>
                    <a:gd name="T17" fmla="*/ 2 h 299"/>
                    <a:gd name="T18" fmla="*/ 13 w 1581"/>
                    <a:gd name="T19" fmla="*/ 3 h 299"/>
                    <a:gd name="T20" fmla="*/ 12 w 1581"/>
                    <a:gd name="T21" fmla="*/ 3 h 299"/>
                    <a:gd name="T22" fmla="*/ 12 w 1581"/>
                    <a:gd name="T23" fmla="*/ 4 h 299"/>
                    <a:gd name="T24" fmla="*/ 11 w 1581"/>
                    <a:gd name="T25" fmla="*/ 4 h 299"/>
                    <a:gd name="T26" fmla="*/ 10 w 1581"/>
                    <a:gd name="T27" fmla="*/ 4 h 299"/>
                    <a:gd name="T28" fmla="*/ 9 w 1581"/>
                    <a:gd name="T29" fmla="*/ 5 h 299"/>
                    <a:gd name="T30" fmla="*/ 8 w 1581"/>
                    <a:gd name="T31" fmla="*/ 5 h 299"/>
                    <a:gd name="T32" fmla="*/ 6 w 1581"/>
                    <a:gd name="T33" fmla="*/ 5 h 299"/>
                    <a:gd name="T34" fmla="*/ 5 w 1581"/>
                    <a:gd name="T35" fmla="*/ 5 h 299"/>
                    <a:gd name="T36" fmla="*/ 4 w 1581"/>
                    <a:gd name="T37" fmla="*/ 5 h 299"/>
                    <a:gd name="T38" fmla="*/ 3 w 1581"/>
                    <a:gd name="T39" fmla="*/ 4 h 299"/>
                    <a:gd name="T40" fmla="*/ 2 w 1581"/>
                    <a:gd name="T41" fmla="*/ 4 h 299"/>
                    <a:gd name="T42" fmla="*/ 1 w 1581"/>
                    <a:gd name="T43" fmla="*/ 4 h 299"/>
                    <a:gd name="T44" fmla="*/ 0 w 1581"/>
                    <a:gd name="T45" fmla="*/ 3 h 299"/>
                    <a:gd name="T46" fmla="*/ 0 w 1581"/>
                    <a:gd name="T47" fmla="*/ 3 h 299"/>
                    <a:gd name="T48" fmla="*/ 0 w 1581"/>
                    <a:gd name="T49" fmla="*/ 2 h 299"/>
                    <a:gd name="T50" fmla="*/ 0 w 1581"/>
                    <a:gd name="T51" fmla="*/ 2 h 299"/>
                    <a:gd name="T52" fmla="*/ 0 w 1581"/>
                    <a:gd name="T53" fmla="*/ 2 h 299"/>
                    <a:gd name="T54" fmla="*/ 1 w 1581"/>
                    <a:gd name="T55" fmla="*/ 1 h 299"/>
                    <a:gd name="T56" fmla="*/ 2 w 1581"/>
                    <a:gd name="T57" fmla="*/ 1 h 299"/>
                    <a:gd name="T58" fmla="*/ 3 w 1581"/>
                    <a:gd name="T59" fmla="*/ 1 h 299"/>
                    <a:gd name="T60" fmla="*/ 4 w 1581"/>
                    <a:gd name="T61" fmla="*/ 0 h 299"/>
                    <a:gd name="T62" fmla="*/ 5 w 1581"/>
                    <a:gd name="T63" fmla="*/ 0 h 299"/>
                    <a:gd name="T64" fmla="*/ 6 w 1581"/>
                    <a:gd name="T65" fmla="*/ 0 h 299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581"/>
                    <a:gd name="T100" fmla="*/ 0 h 299"/>
                    <a:gd name="T101" fmla="*/ 1581 w 1581"/>
                    <a:gd name="T102" fmla="*/ 299 h 299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581" h="299">
                      <a:moveTo>
                        <a:pt x="789" y="0"/>
                      </a:moveTo>
                      <a:lnTo>
                        <a:pt x="947" y="3"/>
                      </a:lnTo>
                      <a:lnTo>
                        <a:pt x="1095" y="12"/>
                      </a:lnTo>
                      <a:lnTo>
                        <a:pt x="1229" y="24"/>
                      </a:lnTo>
                      <a:lnTo>
                        <a:pt x="1347" y="43"/>
                      </a:lnTo>
                      <a:lnTo>
                        <a:pt x="1443" y="64"/>
                      </a:lnTo>
                      <a:lnTo>
                        <a:pt x="1517" y="89"/>
                      </a:lnTo>
                      <a:lnTo>
                        <a:pt x="1564" y="116"/>
                      </a:lnTo>
                      <a:lnTo>
                        <a:pt x="1581" y="146"/>
                      </a:lnTo>
                      <a:lnTo>
                        <a:pt x="1564" y="176"/>
                      </a:lnTo>
                      <a:lnTo>
                        <a:pt x="1518" y="204"/>
                      </a:lnTo>
                      <a:lnTo>
                        <a:pt x="1444" y="229"/>
                      </a:lnTo>
                      <a:lnTo>
                        <a:pt x="1349" y="253"/>
                      </a:lnTo>
                      <a:lnTo>
                        <a:pt x="1232" y="271"/>
                      </a:lnTo>
                      <a:lnTo>
                        <a:pt x="1097" y="286"/>
                      </a:lnTo>
                      <a:lnTo>
                        <a:pt x="950" y="295"/>
                      </a:lnTo>
                      <a:lnTo>
                        <a:pt x="791" y="299"/>
                      </a:lnTo>
                      <a:lnTo>
                        <a:pt x="632" y="295"/>
                      </a:lnTo>
                      <a:lnTo>
                        <a:pt x="484" y="286"/>
                      </a:lnTo>
                      <a:lnTo>
                        <a:pt x="349" y="271"/>
                      </a:lnTo>
                      <a:lnTo>
                        <a:pt x="233" y="253"/>
                      </a:lnTo>
                      <a:lnTo>
                        <a:pt x="134" y="229"/>
                      </a:lnTo>
                      <a:lnTo>
                        <a:pt x="62" y="204"/>
                      </a:lnTo>
                      <a:lnTo>
                        <a:pt x="15" y="176"/>
                      </a:lnTo>
                      <a:lnTo>
                        <a:pt x="0" y="146"/>
                      </a:lnTo>
                      <a:lnTo>
                        <a:pt x="15" y="116"/>
                      </a:lnTo>
                      <a:lnTo>
                        <a:pt x="61" y="89"/>
                      </a:lnTo>
                      <a:lnTo>
                        <a:pt x="133" y="64"/>
                      </a:lnTo>
                      <a:lnTo>
                        <a:pt x="230" y="43"/>
                      </a:lnTo>
                      <a:lnTo>
                        <a:pt x="346" y="24"/>
                      </a:lnTo>
                      <a:lnTo>
                        <a:pt x="481" y="12"/>
                      </a:lnTo>
                      <a:lnTo>
                        <a:pt x="630" y="3"/>
                      </a:lnTo>
                      <a:lnTo>
                        <a:pt x="789" y="0"/>
                      </a:lnTo>
                      <a:close/>
                    </a:path>
                  </a:pathLst>
                </a:custGeom>
                <a:solidFill>
                  <a:srgbClr val="FFFFD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41" name="Freeform 81"/>
                <p:cNvSpPr>
                  <a:spLocks/>
                </p:cNvSpPr>
                <p:nvPr/>
              </p:nvSpPr>
              <p:spPr bwMode="auto">
                <a:xfrm>
                  <a:off x="4637" y="3225"/>
                  <a:ext cx="299" cy="73"/>
                </a:xfrm>
                <a:custGeom>
                  <a:avLst/>
                  <a:gdLst>
                    <a:gd name="T0" fmla="*/ 6 w 1495"/>
                    <a:gd name="T1" fmla="*/ 0 h 293"/>
                    <a:gd name="T2" fmla="*/ 7 w 1495"/>
                    <a:gd name="T3" fmla="*/ 0 h 293"/>
                    <a:gd name="T4" fmla="*/ 8 w 1495"/>
                    <a:gd name="T5" fmla="*/ 0 h 293"/>
                    <a:gd name="T6" fmla="*/ 9 w 1495"/>
                    <a:gd name="T7" fmla="*/ 0 h 293"/>
                    <a:gd name="T8" fmla="*/ 10 w 1495"/>
                    <a:gd name="T9" fmla="*/ 0 h 293"/>
                    <a:gd name="T10" fmla="*/ 11 w 1495"/>
                    <a:gd name="T11" fmla="*/ 1 h 293"/>
                    <a:gd name="T12" fmla="*/ 11 w 1495"/>
                    <a:gd name="T13" fmla="*/ 1 h 293"/>
                    <a:gd name="T14" fmla="*/ 12 w 1495"/>
                    <a:gd name="T15" fmla="*/ 2 h 293"/>
                    <a:gd name="T16" fmla="*/ 12 w 1495"/>
                    <a:gd name="T17" fmla="*/ 2 h 293"/>
                    <a:gd name="T18" fmla="*/ 12 w 1495"/>
                    <a:gd name="T19" fmla="*/ 2 h 293"/>
                    <a:gd name="T20" fmla="*/ 11 w 1495"/>
                    <a:gd name="T21" fmla="*/ 3 h 293"/>
                    <a:gd name="T22" fmla="*/ 11 w 1495"/>
                    <a:gd name="T23" fmla="*/ 3 h 293"/>
                    <a:gd name="T24" fmla="*/ 10 w 1495"/>
                    <a:gd name="T25" fmla="*/ 4 h 293"/>
                    <a:gd name="T26" fmla="*/ 9 w 1495"/>
                    <a:gd name="T27" fmla="*/ 4 h 293"/>
                    <a:gd name="T28" fmla="*/ 8 w 1495"/>
                    <a:gd name="T29" fmla="*/ 4 h 293"/>
                    <a:gd name="T30" fmla="*/ 7 w 1495"/>
                    <a:gd name="T31" fmla="*/ 4 h 293"/>
                    <a:gd name="T32" fmla="*/ 6 w 1495"/>
                    <a:gd name="T33" fmla="*/ 4 h 293"/>
                    <a:gd name="T34" fmla="*/ 5 w 1495"/>
                    <a:gd name="T35" fmla="*/ 4 h 293"/>
                    <a:gd name="T36" fmla="*/ 4 w 1495"/>
                    <a:gd name="T37" fmla="*/ 4 h 293"/>
                    <a:gd name="T38" fmla="*/ 3 w 1495"/>
                    <a:gd name="T39" fmla="*/ 4 h 293"/>
                    <a:gd name="T40" fmla="*/ 2 w 1495"/>
                    <a:gd name="T41" fmla="*/ 4 h 293"/>
                    <a:gd name="T42" fmla="*/ 1 w 1495"/>
                    <a:gd name="T43" fmla="*/ 3 h 293"/>
                    <a:gd name="T44" fmla="*/ 0 w 1495"/>
                    <a:gd name="T45" fmla="*/ 3 h 293"/>
                    <a:gd name="T46" fmla="*/ 0 w 1495"/>
                    <a:gd name="T47" fmla="*/ 2 h 293"/>
                    <a:gd name="T48" fmla="*/ 0 w 1495"/>
                    <a:gd name="T49" fmla="*/ 2 h 293"/>
                    <a:gd name="T50" fmla="*/ 0 w 1495"/>
                    <a:gd name="T51" fmla="*/ 2 h 293"/>
                    <a:gd name="T52" fmla="*/ 0 w 1495"/>
                    <a:gd name="T53" fmla="*/ 1 h 293"/>
                    <a:gd name="T54" fmla="*/ 1 w 1495"/>
                    <a:gd name="T55" fmla="*/ 1 h 293"/>
                    <a:gd name="T56" fmla="*/ 2 w 1495"/>
                    <a:gd name="T57" fmla="*/ 0 h 293"/>
                    <a:gd name="T58" fmla="*/ 3 w 1495"/>
                    <a:gd name="T59" fmla="*/ 0 h 293"/>
                    <a:gd name="T60" fmla="*/ 4 w 1495"/>
                    <a:gd name="T61" fmla="*/ 0 h 293"/>
                    <a:gd name="T62" fmla="*/ 5 w 1495"/>
                    <a:gd name="T63" fmla="*/ 0 h 293"/>
                    <a:gd name="T64" fmla="*/ 6 w 1495"/>
                    <a:gd name="T65" fmla="*/ 0 h 293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495"/>
                    <a:gd name="T100" fmla="*/ 0 h 293"/>
                    <a:gd name="T101" fmla="*/ 1495 w 1495"/>
                    <a:gd name="T102" fmla="*/ 293 h 293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495" h="293">
                      <a:moveTo>
                        <a:pt x="746" y="0"/>
                      </a:moveTo>
                      <a:lnTo>
                        <a:pt x="896" y="2"/>
                      </a:lnTo>
                      <a:lnTo>
                        <a:pt x="1036" y="10"/>
                      </a:lnTo>
                      <a:lnTo>
                        <a:pt x="1163" y="22"/>
                      </a:lnTo>
                      <a:lnTo>
                        <a:pt x="1275" y="41"/>
                      </a:lnTo>
                      <a:lnTo>
                        <a:pt x="1366" y="61"/>
                      </a:lnTo>
                      <a:lnTo>
                        <a:pt x="1435" y="85"/>
                      </a:lnTo>
                      <a:lnTo>
                        <a:pt x="1480" y="112"/>
                      </a:lnTo>
                      <a:lnTo>
                        <a:pt x="1495" y="142"/>
                      </a:lnTo>
                      <a:lnTo>
                        <a:pt x="1480" y="170"/>
                      </a:lnTo>
                      <a:lnTo>
                        <a:pt x="1436" y="198"/>
                      </a:lnTo>
                      <a:lnTo>
                        <a:pt x="1367" y="223"/>
                      </a:lnTo>
                      <a:lnTo>
                        <a:pt x="1277" y="247"/>
                      </a:lnTo>
                      <a:lnTo>
                        <a:pt x="1167" y="264"/>
                      </a:lnTo>
                      <a:lnTo>
                        <a:pt x="1041" y="280"/>
                      </a:lnTo>
                      <a:lnTo>
                        <a:pt x="900" y="289"/>
                      </a:lnTo>
                      <a:lnTo>
                        <a:pt x="752" y="293"/>
                      </a:lnTo>
                      <a:lnTo>
                        <a:pt x="599" y="289"/>
                      </a:lnTo>
                      <a:lnTo>
                        <a:pt x="459" y="280"/>
                      </a:lnTo>
                      <a:lnTo>
                        <a:pt x="331" y="264"/>
                      </a:lnTo>
                      <a:lnTo>
                        <a:pt x="220" y="247"/>
                      </a:lnTo>
                      <a:lnTo>
                        <a:pt x="128" y="223"/>
                      </a:lnTo>
                      <a:lnTo>
                        <a:pt x="58" y="198"/>
                      </a:lnTo>
                      <a:lnTo>
                        <a:pt x="14" y="170"/>
                      </a:lnTo>
                      <a:lnTo>
                        <a:pt x="0" y="142"/>
                      </a:lnTo>
                      <a:lnTo>
                        <a:pt x="14" y="112"/>
                      </a:lnTo>
                      <a:lnTo>
                        <a:pt x="58" y="85"/>
                      </a:lnTo>
                      <a:lnTo>
                        <a:pt x="127" y="61"/>
                      </a:lnTo>
                      <a:lnTo>
                        <a:pt x="218" y="41"/>
                      </a:lnTo>
                      <a:lnTo>
                        <a:pt x="327" y="22"/>
                      </a:lnTo>
                      <a:lnTo>
                        <a:pt x="455" y="10"/>
                      </a:lnTo>
                      <a:lnTo>
                        <a:pt x="594" y="2"/>
                      </a:lnTo>
                      <a:lnTo>
                        <a:pt x="746" y="0"/>
                      </a:lnTo>
                      <a:close/>
                    </a:path>
                  </a:pathLst>
                </a:custGeom>
                <a:solidFill>
                  <a:srgbClr val="FFFFD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42" name="Freeform 82"/>
                <p:cNvSpPr>
                  <a:spLocks/>
                </p:cNvSpPr>
                <p:nvPr/>
              </p:nvSpPr>
              <p:spPr bwMode="auto">
                <a:xfrm>
                  <a:off x="4654" y="3225"/>
                  <a:ext cx="281" cy="72"/>
                </a:xfrm>
                <a:custGeom>
                  <a:avLst/>
                  <a:gdLst>
                    <a:gd name="T0" fmla="*/ 6 w 1408"/>
                    <a:gd name="T1" fmla="*/ 0 h 288"/>
                    <a:gd name="T2" fmla="*/ 7 w 1408"/>
                    <a:gd name="T3" fmla="*/ 0 h 288"/>
                    <a:gd name="T4" fmla="*/ 8 w 1408"/>
                    <a:gd name="T5" fmla="*/ 0 h 288"/>
                    <a:gd name="T6" fmla="*/ 9 w 1408"/>
                    <a:gd name="T7" fmla="*/ 0 h 288"/>
                    <a:gd name="T8" fmla="*/ 10 w 1408"/>
                    <a:gd name="T9" fmla="*/ 1 h 288"/>
                    <a:gd name="T10" fmla="*/ 10 w 1408"/>
                    <a:gd name="T11" fmla="*/ 1 h 288"/>
                    <a:gd name="T12" fmla="*/ 11 w 1408"/>
                    <a:gd name="T13" fmla="*/ 1 h 288"/>
                    <a:gd name="T14" fmla="*/ 11 w 1408"/>
                    <a:gd name="T15" fmla="*/ 2 h 288"/>
                    <a:gd name="T16" fmla="*/ 11 w 1408"/>
                    <a:gd name="T17" fmla="*/ 2 h 288"/>
                    <a:gd name="T18" fmla="*/ 11 w 1408"/>
                    <a:gd name="T19" fmla="*/ 2 h 288"/>
                    <a:gd name="T20" fmla="*/ 11 w 1408"/>
                    <a:gd name="T21" fmla="*/ 3 h 288"/>
                    <a:gd name="T22" fmla="*/ 10 w 1408"/>
                    <a:gd name="T23" fmla="*/ 3 h 288"/>
                    <a:gd name="T24" fmla="*/ 10 w 1408"/>
                    <a:gd name="T25" fmla="*/ 4 h 288"/>
                    <a:gd name="T26" fmla="*/ 9 w 1408"/>
                    <a:gd name="T27" fmla="*/ 4 h 288"/>
                    <a:gd name="T28" fmla="*/ 8 w 1408"/>
                    <a:gd name="T29" fmla="*/ 4 h 288"/>
                    <a:gd name="T30" fmla="*/ 7 w 1408"/>
                    <a:gd name="T31" fmla="*/ 5 h 288"/>
                    <a:gd name="T32" fmla="*/ 6 w 1408"/>
                    <a:gd name="T33" fmla="*/ 5 h 288"/>
                    <a:gd name="T34" fmla="*/ 5 w 1408"/>
                    <a:gd name="T35" fmla="*/ 5 h 288"/>
                    <a:gd name="T36" fmla="*/ 3 w 1408"/>
                    <a:gd name="T37" fmla="*/ 4 h 288"/>
                    <a:gd name="T38" fmla="*/ 2 w 1408"/>
                    <a:gd name="T39" fmla="*/ 4 h 288"/>
                    <a:gd name="T40" fmla="*/ 2 w 1408"/>
                    <a:gd name="T41" fmla="*/ 4 h 288"/>
                    <a:gd name="T42" fmla="*/ 1 w 1408"/>
                    <a:gd name="T43" fmla="*/ 3 h 288"/>
                    <a:gd name="T44" fmla="*/ 0 w 1408"/>
                    <a:gd name="T45" fmla="*/ 3 h 288"/>
                    <a:gd name="T46" fmla="*/ 0 w 1408"/>
                    <a:gd name="T47" fmla="*/ 2 h 288"/>
                    <a:gd name="T48" fmla="*/ 0 w 1408"/>
                    <a:gd name="T49" fmla="*/ 2 h 288"/>
                    <a:gd name="T50" fmla="*/ 0 w 1408"/>
                    <a:gd name="T51" fmla="*/ 2 h 288"/>
                    <a:gd name="T52" fmla="*/ 0 w 1408"/>
                    <a:gd name="T53" fmla="*/ 1 h 288"/>
                    <a:gd name="T54" fmla="*/ 1 w 1408"/>
                    <a:gd name="T55" fmla="*/ 1 h 288"/>
                    <a:gd name="T56" fmla="*/ 2 w 1408"/>
                    <a:gd name="T57" fmla="*/ 1 h 288"/>
                    <a:gd name="T58" fmla="*/ 2 w 1408"/>
                    <a:gd name="T59" fmla="*/ 0 h 288"/>
                    <a:gd name="T60" fmla="*/ 3 w 1408"/>
                    <a:gd name="T61" fmla="*/ 0 h 288"/>
                    <a:gd name="T62" fmla="*/ 4 w 1408"/>
                    <a:gd name="T63" fmla="*/ 0 h 288"/>
                    <a:gd name="T64" fmla="*/ 6 w 1408"/>
                    <a:gd name="T65" fmla="*/ 0 h 288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408"/>
                    <a:gd name="T100" fmla="*/ 0 h 288"/>
                    <a:gd name="T101" fmla="*/ 1408 w 1408"/>
                    <a:gd name="T102" fmla="*/ 288 h 288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408" h="288">
                      <a:moveTo>
                        <a:pt x="705" y="0"/>
                      </a:moveTo>
                      <a:lnTo>
                        <a:pt x="845" y="2"/>
                      </a:lnTo>
                      <a:lnTo>
                        <a:pt x="977" y="10"/>
                      </a:lnTo>
                      <a:lnTo>
                        <a:pt x="1096" y="22"/>
                      </a:lnTo>
                      <a:lnTo>
                        <a:pt x="1200" y="41"/>
                      </a:lnTo>
                      <a:lnTo>
                        <a:pt x="1285" y="61"/>
                      </a:lnTo>
                      <a:lnTo>
                        <a:pt x="1351" y="85"/>
                      </a:lnTo>
                      <a:lnTo>
                        <a:pt x="1392" y="111"/>
                      </a:lnTo>
                      <a:lnTo>
                        <a:pt x="1408" y="140"/>
                      </a:lnTo>
                      <a:lnTo>
                        <a:pt x="1392" y="168"/>
                      </a:lnTo>
                      <a:lnTo>
                        <a:pt x="1351" y="195"/>
                      </a:lnTo>
                      <a:lnTo>
                        <a:pt x="1286" y="220"/>
                      </a:lnTo>
                      <a:lnTo>
                        <a:pt x="1201" y="243"/>
                      </a:lnTo>
                      <a:lnTo>
                        <a:pt x="1097" y="260"/>
                      </a:lnTo>
                      <a:lnTo>
                        <a:pt x="979" y="276"/>
                      </a:lnTo>
                      <a:lnTo>
                        <a:pt x="847" y="284"/>
                      </a:lnTo>
                      <a:lnTo>
                        <a:pt x="708" y="288"/>
                      </a:lnTo>
                      <a:lnTo>
                        <a:pt x="566" y="284"/>
                      </a:lnTo>
                      <a:lnTo>
                        <a:pt x="433" y="276"/>
                      </a:lnTo>
                      <a:lnTo>
                        <a:pt x="313" y="260"/>
                      </a:lnTo>
                      <a:lnTo>
                        <a:pt x="208" y="243"/>
                      </a:lnTo>
                      <a:lnTo>
                        <a:pt x="121" y="220"/>
                      </a:lnTo>
                      <a:lnTo>
                        <a:pt x="55" y="195"/>
                      </a:lnTo>
                      <a:lnTo>
                        <a:pt x="13" y="168"/>
                      </a:lnTo>
                      <a:lnTo>
                        <a:pt x="0" y="140"/>
                      </a:lnTo>
                      <a:lnTo>
                        <a:pt x="13" y="111"/>
                      </a:lnTo>
                      <a:lnTo>
                        <a:pt x="55" y="85"/>
                      </a:lnTo>
                      <a:lnTo>
                        <a:pt x="119" y="61"/>
                      </a:lnTo>
                      <a:lnTo>
                        <a:pt x="206" y="41"/>
                      </a:lnTo>
                      <a:lnTo>
                        <a:pt x="310" y="22"/>
                      </a:lnTo>
                      <a:lnTo>
                        <a:pt x="430" y="10"/>
                      </a:lnTo>
                      <a:lnTo>
                        <a:pt x="562" y="2"/>
                      </a:lnTo>
                      <a:lnTo>
                        <a:pt x="705" y="0"/>
                      </a:lnTo>
                      <a:close/>
                    </a:path>
                  </a:pathLst>
                </a:custGeom>
                <a:solidFill>
                  <a:srgbClr val="FFFF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43" name="Freeform 83"/>
                <p:cNvSpPr>
                  <a:spLocks/>
                </p:cNvSpPr>
                <p:nvPr/>
              </p:nvSpPr>
              <p:spPr bwMode="auto">
                <a:xfrm>
                  <a:off x="4671" y="3226"/>
                  <a:ext cx="264" cy="71"/>
                </a:xfrm>
                <a:custGeom>
                  <a:avLst/>
                  <a:gdLst>
                    <a:gd name="T0" fmla="*/ 5 w 1319"/>
                    <a:gd name="T1" fmla="*/ 0 h 283"/>
                    <a:gd name="T2" fmla="*/ 6 w 1319"/>
                    <a:gd name="T3" fmla="*/ 0 h 283"/>
                    <a:gd name="T4" fmla="*/ 7 w 1319"/>
                    <a:gd name="T5" fmla="*/ 0 h 283"/>
                    <a:gd name="T6" fmla="*/ 8 w 1319"/>
                    <a:gd name="T7" fmla="*/ 0 h 283"/>
                    <a:gd name="T8" fmla="*/ 9 w 1319"/>
                    <a:gd name="T9" fmla="*/ 1 h 283"/>
                    <a:gd name="T10" fmla="*/ 10 w 1319"/>
                    <a:gd name="T11" fmla="*/ 1 h 283"/>
                    <a:gd name="T12" fmla="*/ 10 w 1319"/>
                    <a:gd name="T13" fmla="*/ 1 h 283"/>
                    <a:gd name="T14" fmla="*/ 10 w 1319"/>
                    <a:gd name="T15" fmla="*/ 2 h 283"/>
                    <a:gd name="T16" fmla="*/ 11 w 1319"/>
                    <a:gd name="T17" fmla="*/ 2 h 283"/>
                    <a:gd name="T18" fmla="*/ 10 w 1319"/>
                    <a:gd name="T19" fmla="*/ 3 h 283"/>
                    <a:gd name="T20" fmla="*/ 10 w 1319"/>
                    <a:gd name="T21" fmla="*/ 3 h 283"/>
                    <a:gd name="T22" fmla="*/ 10 w 1319"/>
                    <a:gd name="T23" fmla="*/ 4 h 283"/>
                    <a:gd name="T24" fmla="*/ 9 w 1319"/>
                    <a:gd name="T25" fmla="*/ 4 h 283"/>
                    <a:gd name="T26" fmla="*/ 8 w 1319"/>
                    <a:gd name="T27" fmla="*/ 4 h 283"/>
                    <a:gd name="T28" fmla="*/ 7 w 1319"/>
                    <a:gd name="T29" fmla="*/ 4 h 283"/>
                    <a:gd name="T30" fmla="*/ 6 w 1319"/>
                    <a:gd name="T31" fmla="*/ 5 h 283"/>
                    <a:gd name="T32" fmla="*/ 5 w 1319"/>
                    <a:gd name="T33" fmla="*/ 5 h 283"/>
                    <a:gd name="T34" fmla="*/ 4 w 1319"/>
                    <a:gd name="T35" fmla="*/ 5 h 283"/>
                    <a:gd name="T36" fmla="*/ 3 w 1319"/>
                    <a:gd name="T37" fmla="*/ 4 h 283"/>
                    <a:gd name="T38" fmla="*/ 2 w 1319"/>
                    <a:gd name="T39" fmla="*/ 4 h 283"/>
                    <a:gd name="T40" fmla="*/ 2 w 1319"/>
                    <a:gd name="T41" fmla="*/ 4 h 283"/>
                    <a:gd name="T42" fmla="*/ 1 w 1319"/>
                    <a:gd name="T43" fmla="*/ 4 h 283"/>
                    <a:gd name="T44" fmla="*/ 0 w 1319"/>
                    <a:gd name="T45" fmla="*/ 3 h 283"/>
                    <a:gd name="T46" fmla="*/ 0 w 1319"/>
                    <a:gd name="T47" fmla="*/ 3 h 283"/>
                    <a:gd name="T48" fmla="*/ 0 w 1319"/>
                    <a:gd name="T49" fmla="*/ 2 h 283"/>
                    <a:gd name="T50" fmla="*/ 0 w 1319"/>
                    <a:gd name="T51" fmla="*/ 2 h 283"/>
                    <a:gd name="T52" fmla="*/ 0 w 1319"/>
                    <a:gd name="T53" fmla="*/ 1 h 283"/>
                    <a:gd name="T54" fmla="*/ 1 w 1319"/>
                    <a:gd name="T55" fmla="*/ 1 h 283"/>
                    <a:gd name="T56" fmla="*/ 2 w 1319"/>
                    <a:gd name="T57" fmla="*/ 1 h 283"/>
                    <a:gd name="T58" fmla="*/ 2 w 1319"/>
                    <a:gd name="T59" fmla="*/ 0 h 283"/>
                    <a:gd name="T60" fmla="*/ 3 w 1319"/>
                    <a:gd name="T61" fmla="*/ 0 h 283"/>
                    <a:gd name="T62" fmla="*/ 4 w 1319"/>
                    <a:gd name="T63" fmla="*/ 0 h 283"/>
                    <a:gd name="T64" fmla="*/ 5 w 1319"/>
                    <a:gd name="T65" fmla="*/ 0 h 283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319"/>
                    <a:gd name="T100" fmla="*/ 0 h 283"/>
                    <a:gd name="T101" fmla="*/ 1319 w 1319"/>
                    <a:gd name="T102" fmla="*/ 283 h 283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319" h="283">
                      <a:moveTo>
                        <a:pt x="660" y="0"/>
                      </a:moveTo>
                      <a:lnTo>
                        <a:pt x="790" y="2"/>
                      </a:lnTo>
                      <a:lnTo>
                        <a:pt x="915" y="10"/>
                      </a:lnTo>
                      <a:lnTo>
                        <a:pt x="1027" y="21"/>
                      </a:lnTo>
                      <a:lnTo>
                        <a:pt x="1125" y="39"/>
                      </a:lnTo>
                      <a:lnTo>
                        <a:pt x="1205" y="58"/>
                      </a:lnTo>
                      <a:lnTo>
                        <a:pt x="1266" y="82"/>
                      </a:lnTo>
                      <a:lnTo>
                        <a:pt x="1305" y="108"/>
                      </a:lnTo>
                      <a:lnTo>
                        <a:pt x="1319" y="137"/>
                      </a:lnTo>
                      <a:lnTo>
                        <a:pt x="1305" y="164"/>
                      </a:lnTo>
                      <a:lnTo>
                        <a:pt x="1268" y="191"/>
                      </a:lnTo>
                      <a:lnTo>
                        <a:pt x="1206" y="216"/>
                      </a:lnTo>
                      <a:lnTo>
                        <a:pt x="1127" y="239"/>
                      </a:lnTo>
                      <a:lnTo>
                        <a:pt x="1029" y="256"/>
                      </a:lnTo>
                      <a:lnTo>
                        <a:pt x="917" y="271"/>
                      </a:lnTo>
                      <a:lnTo>
                        <a:pt x="794" y="279"/>
                      </a:lnTo>
                      <a:lnTo>
                        <a:pt x="662" y="283"/>
                      </a:lnTo>
                      <a:lnTo>
                        <a:pt x="528" y="279"/>
                      </a:lnTo>
                      <a:lnTo>
                        <a:pt x="404" y="271"/>
                      </a:lnTo>
                      <a:lnTo>
                        <a:pt x="291" y="256"/>
                      </a:lnTo>
                      <a:lnTo>
                        <a:pt x="194" y="239"/>
                      </a:lnTo>
                      <a:lnTo>
                        <a:pt x="113" y="216"/>
                      </a:lnTo>
                      <a:lnTo>
                        <a:pt x="51" y="191"/>
                      </a:lnTo>
                      <a:lnTo>
                        <a:pt x="13" y="164"/>
                      </a:lnTo>
                      <a:lnTo>
                        <a:pt x="0" y="137"/>
                      </a:lnTo>
                      <a:lnTo>
                        <a:pt x="13" y="108"/>
                      </a:lnTo>
                      <a:lnTo>
                        <a:pt x="51" y="82"/>
                      </a:lnTo>
                      <a:lnTo>
                        <a:pt x="111" y="58"/>
                      </a:lnTo>
                      <a:lnTo>
                        <a:pt x="193" y="39"/>
                      </a:lnTo>
                      <a:lnTo>
                        <a:pt x="289" y="21"/>
                      </a:lnTo>
                      <a:lnTo>
                        <a:pt x="402" y="10"/>
                      </a:lnTo>
                      <a:lnTo>
                        <a:pt x="525" y="2"/>
                      </a:lnTo>
                      <a:lnTo>
                        <a:pt x="660" y="0"/>
                      </a:lnTo>
                      <a:close/>
                    </a:path>
                  </a:pathLst>
                </a:custGeom>
                <a:solidFill>
                  <a:srgbClr val="FFFFD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44" name="Freeform 84"/>
                <p:cNvSpPr>
                  <a:spLocks/>
                </p:cNvSpPr>
                <p:nvPr/>
              </p:nvSpPr>
              <p:spPr bwMode="auto">
                <a:xfrm>
                  <a:off x="4688" y="3226"/>
                  <a:ext cx="246" cy="70"/>
                </a:xfrm>
                <a:custGeom>
                  <a:avLst/>
                  <a:gdLst>
                    <a:gd name="T0" fmla="*/ 5 w 1233"/>
                    <a:gd name="T1" fmla="*/ 0 h 278"/>
                    <a:gd name="T2" fmla="*/ 6 w 1233"/>
                    <a:gd name="T3" fmla="*/ 0 h 278"/>
                    <a:gd name="T4" fmla="*/ 7 w 1233"/>
                    <a:gd name="T5" fmla="*/ 0 h 278"/>
                    <a:gd name="T6" fmla="*/ 8 w 1233"/>
                    <a:gd name="T7" fmla="*/ 0 h 278"/>
                    <a:gd name="T8" fmla="*/ 8 w 1233"/>
                    <a:gd name="T9" fmla="*/ 1 h 278"/>
                    <a:gd name="T10" fmla="*/ 9 w 1233"/>
                    <a:gd name="T11" fmla="*/ 1 h 278"/>
                    <a:gd name="T12" fmla="*/ 9 w 1233"/>
                    <a:gd name="T13" fmla="*/ 1 h 278"/>
                    <a:gd name="T14" fmla="*/ 10 w 1233"/>
                    <a:gd name="T15" fmla="*/ 2 h 278"/>
                    <a:gd name="T16" fmla="*/ 10 w 1233"/>
                    <a:gd name="T17" fmla="*/ 2 h 278"/>
                    <a:gd name="T18" fmla="*/ 10 w 1233"/>
                    <a:gd name="T19" fmla="*/ 3 h 278"/>
                    <a:gd name="T20" fmla="*/ 9 w 1233"/>
                    <a:gd name="T21" fmla="*/ 3 h 278"/>
                    <a:gd name="T22" fmla="*/ 9 w 1233"/>
                    <a:gd name="T23" fmla="*/ 4 h 278"/>
                    <a:gd name="T24" fmla="*/ 8 w 1233"/>
                    <a:gd name="T25" fmla="*/ 4 h 278"/>
                    <a:gd name="T26" fmla="*/ 8 w 1233"/>
                    <a:gd name="T27" fmla="*/ 4 h 278"/>
                    <a:gd name="T28" fmla="*/ 7 w 1233"/>
                    <a:gd name="T29" fmla="*/ 4 h 278"/>
                    <a:gd name="T30" fmla="*/ 6 w 1233"/>
                    <a:gd name="T31" fmla="*/ 4 h 278"/>
                    <a:gd name="T32" fmla="*/ 5 w 1233"/>
                    <a:gd name="T33" fmla="*/ 5 h 278"/>
                    <a:gd name="T34" fmla="*/ 4 w 1233"/>
                    <a:gd name="T35" fmla="*/ 4 h 278"/>
                    <a:gd name="T36" fmla="*/ 3 w 1233"/>
                    <a:gd name="T37" fmla="*/ 4 h 278"/>
                    <a:gd name="T38" fmla="*/ 2 w 1233"/>
                    <a:gd name="T39" fmla="*/ 4 h 278"/>
                    <a:gd name="T40" fmla="*/ 1 w 1233"/>
                    <a:gd name="T41" fmla="*/ 4 h 278"/>
                    <a:gd name="T42" fmla="*/ 1 w 1233"/>
                    <a:gd name="T43" fmla="*/ 4 h 278"/>
                    <a:gd name="T44" fmla="*/ 0 w 1233"/>
                    <a:gd name="T45" fmla="*/ 3 h 278"/>
                    <a:gd name="T46" fmla="*/ 0 w 1233"/>
                    <a:gd name="T47" fmla="*/ 3 h 278"/>
                    <a:gd name="T48" fmla="*/ 0 w 1233"/>
                    <a:gd name="T49" fmla="*/ 2 h 278"/>
                    <a:gd name="T50" fmla="*/ 0 w 1233"/>
                    <a:gd name="T51" fmla="*/ 2 h 278"/>
                    <a:gd name="T52" fmla="*/ 0 w 1233"/>
                    <a:gd name="T53" fmla="*/ 1 h 278"/>
                    <a:gd name="T54" fmla="*/ 1 w 1233"/>
                    <a:gd name="T55" fmla="*/ 1 h 278"/>
                    <a:gd name="T56" fmla="*/ 1 w 1233"/>
                    <a:gd name="T57" fmla="*/ 1 h 278"/>
                    <a:gd name="T58" fmla="*/ 2 w 1233"/>
                    <a:gd name="T59" fmla="*/ 0 h 278"/>
                    <a:gd name="T60" fmla="*/ 3 w 1233"/>
                    <a:gd name="T61" fmla="*/ 0 h 278"/>
                    <a:gd name="T62" fmla="*/ 4 w 1233"/>
                    <a:gd name="T63" fmla="*/ 0 h 278"/>
                    <a:gd name="T64" fmla="*/ 5 w 1233"/>
                    <a:gd name="T65" fmla="*/ 0 h 278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233"/>
                    <a:gd name="T100" fmla="*/ 0 h 278"/>
                    <a:gd name="T101" fmla="*/ 1233 w 1233"/>
                    <a:gd name="T102" fmla="*/ 278 h 278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233" h="278">
                      <a:moveTo>
                        <a:pt x="616" y="0"/>
                      </a:moveTo>
                      <a:lnTo>
                        <a:pt x="738" y="2"/>
                      </a:lnTo>
                      <a:lnTo>
                        <a:pt x="855" y="10"/>
                      </a:lnTo>
                      <a:lnTo>
                        <a:pt x="959" y="21"/>
                      </a:lnTo>
                      <a:lnTo>
                        <a:pt x="1051" y="39"/>
                      </a:lnTo>
                      <a:lnTo>
                        <a:pt x="1126" y="59"/>
                      </a:lnTo>
                      <a:lnTo>
                        <a:pt x="1183" y="82"/>
                      </a:lnTo>
                      <a:lnTo>
                        <a:pt x="1219" y="107"/>
                      </a:lnTo>
                      <a:lnTo>
                        <a:pt x="1233" y="135"/>
                      </a:lnTo>
                      <a:lnTo>
                        <a:pt x="1219" y="162"/>
                      </a:lnTo>
                      <a:lnTo>
                        <a:pt x="1183" y="189"/>
                      </a:lnTo>
                      <a:lnTo>
                        <a:pt x="1127" y="213"/>
                      </a:lnTo>
                      <a:lnTo>
                        <a:pt x="1053" y="235"/>
                      </a:lnTo>
                      <a:lnTo>
                        <a:pt x="960" y="252"/>
                      </a:lnTo>
                      <a:lnTo>
                        <a:pt x="857" y="266"/>
                      </a:lnTo>
                      <a:lnTo>
                        <a:pt x="742" y="275"/>
                      </a:lnTo>
                      <a:lnTo>
                        <a:pt x="620" y="278"/>
                      </a:lnTo>
                      <a:lnTo>
                        <a:pt x="495" y="275"/>
                      </a:lnTo>
                      <a:lnTo>
                        <a:pt x="379" y="266"/>
                      </a:lnTo>
                      <a:lnTo>
                        <a:pt x="273" y="252"/>
                      </a:lnTo>
                      <a:lnTo>
                        <a:pt x="182" y="235"/>
                      </a:lnTo>
                      <a:lnTo>
                        <a:pt x="105" y="213"/>
                      </a:lnTo>
                      <a:lnTo>
                        <a:pt x="48" y="189"/>
                      </a:lnTo>
                      <a:lnTo>
                        <a:pt x="12" y="162"/>
                      </a:lnTo>
                      <a:lnTo>
                        <a:pt x="0" y="135"/>
                      </a:lnTo>
                      <a:lnTo>
                        <a:pt x="12" y="107"/>
                      </a:lnTo>
                      <a:lnTo>
                        <a:pt x="48" y="82"/>
                      </a:lnTo>
                      <a:lnTo>
                        <a:pt x="104" y="59"/>
                      </a:lnTo>
                      <a:lnTo>
                        <a:pt x="180" y="39"/>
                      </a:lnTo>
                      <a:lnTo>
                        <a:pt x="271" y="21"/>
                      </a:lnTo>
                      <a:lnTo>
                        <a:pt x="376" y="10"/>
                      </a:lnTo>
                      <a:lnTo>
                        <a:pt x="491" y="2"/>
                      </a:lnTo>
                      <a:lnTo>
                        <a:pt x="616" y="0"/>
                      </a:lnTo>
                      <a:close/>
                    </a:path>
                  </a:pathLst>
                </a:custGeom>
                <a:solidFill>
                  <a:srgbClr val="FFFFC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45" name="Freeform 85"/>
                <p:cNvSpPr>
                  <a:spLocks/>
                </p:cNvSpPr>
                <p:nvPr/>
              </p:nvSpPr>
              <p:spPr bwMode="auto">
                <a:xfrm>
                  <a:off x="4446" y="3420"/>
                  <a:ext cx="59" cy="317"/>
                </a:xfrm>
                <a:custGeom>
                  <a:avLst/>
                  <a:gdLst>
                    <a:gd name="T0" fmla="*/ 2 w 292"/>
                    <a:gd name="T1" fmla="*/ 20 h 1268"/>
                    <a:gd name="T2" fmla="*/ 2 w 292"/>
                    <a:gd name="T3" fmla="*/ 20 h 1268"/>
                    <a:gd name="T4" fmla="*/ 2 w 292"/>
                    <a:gd name="T5" fmla="*/ 20 h 1268"/>
                    <a:gd name="T6" fmla="*/ 2 w 292"/>
                    <a:gd name="T7" fmla="*/ 20 h 1268"/>
                    <a:gd name="T8" fmla="*/ 2 w 292"/>
                    <a:gd name="T9" fmla="*/ 20 h 1268"/>
                    <a:gd name="T10" fmla="*/ 2 w 292"/>
                    <a:gd name="T11" fmla="*/ 19 h 1268"/>
                    <a:gd name="T12" fmla="*/ 2 w 292"/>
                    <a:gd name="T13" fmla="*/ 19 h 1268"/>
                    <a:gd name="T14" fmla="*/ 2 w 292"/>
                    <a:gd name="T15" fmla="*/ 18 h 1268"/>
                    <a:gd name="T16" fmla="*/ 2 w 292"/>
                    <a:gd name="T17" fmla="*/ 17 h 1268"/>
                    <a:gd name="T18" fmla="*/ 2 w 292"/>
                    <a:gd name="T19" fmla="*/ 16 h 1268"/>
                    <a:gd name="T20" fmla="*/ 2 w 292"/>
                    <a:gd name="T21" fmla="*/ 14 h 1268"/>
                    <a:gd name="T22" fmla="*/ 2 w 292"/>
                    <a:gd name="T23" fmla="*/ 11 h 1268"/>
                    <a:gd name="T24" fmla="*/ 2 w 292"/>
                    <a:gd name="T25" fmla="*/ 9 h 1268"/>
                    <a:gd name="T26" fmla="*/ 2 w 292"/>
                    <a:gd name="T27" fmla="*/ 6 h 1268"/>
                    <a:gd name="T28" fmla="*/ 2 w 292"/>
                    <a:gd name="T29" fmla="*/ 4 h 1268"/>
                    <a:gd name="T30" fmla="*/ 2 w 292"/>
                    <a:gd name="T31" fmla="*/ 2 h 1268"/>
                    <a:gd name="T32" fmla="*/ 2 w 292"/>
                    <a:gd name="T33" fmla="*/ 1 h 1268"/>
                    <a:gd name="T34" fmla="*/ 2 w 292"/>
                    <a:gd name="T35" fmla="*/ 1 h 1268"/>
                    <a:gd name="T36" fmla="*/ 1 w 292"/>
                    <a:gd name="T37" fmla="*/ 1 h 1268"/>
                    <a:gd name="T38" fmla="*/ 1 w 292"/>
                    <a:gd name="T39" fmla="*/ 0 h 1268"/>
                    <a:gd name="T40" fmla="*/ 1 w 292"/>
                    <a:gd name="T41" fmla="*/ 0 h 1268"/>
                    <a:gd name="T42" fmla="*/ 1 w 292"/>
                    <a:gd name="T43" fmla="*/ 0 h 1268"/>
                    <a:gd name="T44" fmla="*/ 1 w 292"/>
                    <a:gd name="T45" fmla="*/ 0 h 1268"/>
                    <a:gd name="T46" fmla="*/ 0 w 292"/>
                    <a:gd name="T47" fmla="*/ 0 h 1268"/>
                    <a:gd name="T48" fmla="*/ 0 w 292"/>
                    <a:gd name="T49" fmla="*/ 0 h 1268"/>
                    <a:gd name="T50" fmla="*/ 0 w 292"/>
                    <a:gd name="T51" fmla="*/ 2 h 1268"/>
                    <a:gd name="T52" fmla="*/ 0 w 292"/>
                    <a:gd name="T53" fmla="*/ 5 h 1268"/>
                    <a:gd name="T54" fmla="*/ 0 w 292"/>
                    <a:gd name="T55" fmla="*/ 8 h 1268"/>
                    <a:gd name="T56" fmla="*/ 1 w 292"/>
                    <a:gd name="T57" fmla="*/ 11 h 1268"/>
                    <a:gd name="T58" fmla="*/ 1 w 292"/>
                    <a:gd name="T59" fmla="*/ 14 h 1268"/>
                    <a:gd name="T60" fmla="*/ 1 w 292"/>
                    <a:gd name="T61" fmla="*/ 17 h 1268"/>
                    <a:gd name="T62" fmla="*/ 2 w 292"/>
                    <a:gd name="T63" fmla="*/ 19 h 1268"/>
                    <a:gd name="T64" fmla="*/ 2 w 292"/>
                    <a:gd name="T65" fmla="*/ 20 h 1268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292"/>
                    <a:gd name="T100" fmla="*/ 0 h 1268"/>
                    <a:gd name="T101" fmla="*/ 292 w 292"/>
                    <a:gd name="T102" fmla="*/ 1268 h 1268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292" h="1268">
                      <a:moveTo>
                        <a:pt x="229" y="1268"/>
                      </a:moveTo>
                      <a:lnTo>
                        <a:pt x="251" y="1264"/>
                      </a:lnTo>
                      <a:lnTo>
                        <a:pt x="269" y="1260"/>
                      </a:lnTo>
                      <a:lnTo>
                        <a:pt x="281" y="1253"/>
                      </a:lnTo>
                      <a:lnTo>
                        <a:pt x="289" y="1242"/>
                      </a:lnTo>
                      <a:lnTo>
                        <a:pt x="292" y="1222"/>
                      </a:lnTo>
                      <a:lnTo>
                        <a:pt x="292" y="1195"/>
                      </a:lnTo>
                      <a:lnTo>
                        <a:pt x="288" y="1157"/>
                      </a:lnTo>
                      <a:lnTo>
                        <a:pt x="282" y="1109"/>
                      </a:lnTo>
                      <a:lnTo>
                        <a:pt x="269" y="1025"/>
                      </a:lnTo>
                      <a:lnTo>
                        <a:pt x="253" y="899"/>
                      </a:lnTo>
                      <a:lnTo>
                        <a:pt x="236" y="743"/>
                      </a:lnTo>
                      <a:lnTo>
                        <a:pt x="221" y="574"/>
                      </a:lnTo>
                      <a:lnTo>
                        <a:pt x="206" y="405"/>
                      </a:lnTo>
                      <a:lnTo>
                        <a:pt x="198" y="254"/>
                      </a:lnTo>
                      <a:lnTo>
                        <a:pt x="196" y="135"/>
                      </a:lnTo>
                      <a:lnTo>
                        <a:pt x="205" y="63"/>
                      </a:lnTo>
                      <a:lnTo>
                        <a:pt x="200" y="45"/>
                      </a:lnTo>
                      <a:lnTo>
                        <a:pt x="185" y="30"/>
                      </a:lnTo>
                      <a:lnTo>
                        <a:pt x="158" y="15"/>
                      </a:lnTo>
                      <a:lnTo>
                        <a:pt x="127" y="6"/>
                      </a:lnTo>
                      <a:lnTo>
                        <a:pt x="94" y="0"/>
                      </a:lnTo>
                      <a:lnTo>
                        <a:pt x="62" y="0"/>
                      </a:lnTo>
                      <a:lnTo>
                        <a:pt x="37" y="7"/>
                      </a:lnTo>
                      <a:lnTo>
                        <a:pt x="23" y="23"/>
                      </a:lnTo>
                      <a:lnTo>
                        <a:pt x="0" y="130"/>
                      </a:lnTo>
                      <a:lnTo>
                        <a:pt x="4" y="297"/>
                      </a:lnTo>
                      <a:lnTo>
                        <a:pt x="27" y="501"/>
                      </a:lnTo>
                      <a:lnTo>
                        <a:pt x="65" y="718"/>
                      </a:lnTo>
                      <a:lnTo>
                        <a:pt x="108" y="925"/>
                      </a:lnTo>
                      <a:lnTo>
                        <a:pt x="155" y="1103"/>
                      </a:lnTo>
                      <a:lnTo>
                        <a:pt x="197" y="1223"/>
                      </a:lnTo>
                      <a:lnTo>
                        <a:pt x="229" y="1268"/>
                      </a:lnTo>
                      <a:close/>
                    </a:path>
                  </a:pathLst>
                </a:custGeom>
                <a:solidFill>
                  <a:srgbClr val="FFFFC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46" name="Freeform 86"/>
                <p:cNvSpPr>
                  <a:spLocks/>
                </p:cNvSpPr>
                <p:nvPr/>
              </p:nvSpPr>
              <p:spPr bwMode="auto">
                <a:xfrm>
                  <a:off x="4446" y="3428"/>
                  <a:ext cx="53" cy="293"/>
                </a:xfrm>
                <a:custGeom>
                  <a:avLst/>
                  <a:gdLst>
                    <a:gd name="T0" fmla="*/ 2 w 266"/>
                    <a:gd name="T1" fmla="*/ 18 h 1171"/>
                    <a:gd name="T2" fmla="*/ 2 w 266"/>
                    <a:gd name="T3" fmla="*/ 18 h 1171"/>
                    <a:gd name="T4" fmla="*/ 2 w 266"/>
                    <a:gd name="T5" fmla="*/ 18 h 1171"/>
                    <a:gd name="T6" fmla="*/ 2 w 266"/>
                    <a:gd name="T7" fmla="*/ 18 h 1171"/>
                    <a:gd name="T8" fmla="*/ 2 w 266"/>
                    <a:gd name="T9" fmla="*/ 18 h 1171"/>
                    <a:gd name="T10" fmla="*/ 2 w 266"/>
                    <a:gd name="T11" fmla="*/ 18 h 1171"/>
                    <a:gd name="T12" fmla="*/ 2 w 266"/>
                    <a:gd name="T13" fmla="*/ 17 h 1171"/>
                    <a:gd name="T14" fmla="*/ 2 w 266"/>
                    <a:gd name="T15" fmla="*/ 17 h 1171"/>
                    <a:gd name="T16" fmla="*/ 2 w 266"/>
                    <a:gd name="T17" fmla="*/ 16 h 1171"/>
                    <a:gd name="T18" fmla="*/ 2 w 266"/>
                    <a:gd name="T19" fmla="*/ 15 h 1171"/>
                    <a:gd name="T20" fmla="*/ 2 w 266"/>
                    <a:gd name="T21" fmla="*/ 13 h 1171"/>
                    <a:gd name="T22" fmla="*/ 2 w 266"/>
                    <a:gd name="T23" fmla="*/ 11 h 1171"/>
                    <a:gd name="T24" fmla="*/ 2 w 266"/>
                    <a:gd name="T25" fmla="*/ 9 h 1171"/>
                    <a:gd name="T26" fmla="*/ 1 w 266"/>
                    <a:gd name="T27" fmla="*/ 6 h 1171"/>
                    <a:gd name="T28" fmla="*/ 1 w 266"/>
                    <a:gd name="T29" fmla="*/ 4 h 1171"/>
                    <a:gd name="T30" fmla="*/ 1 w 266"/>
                    <a:gd name="T31" fmla="*/ 2 h 1171"/>
                    <a:gd name="T32" fmla="*/ 1 w 266"/>
                    <a:gd name="T33" fmla="*/ 1 h 1171"/>
                    <a:gd name="T34" fmla="*/ 1 w 266"/>
                    <a:gd name="T35" fmla="*/ 1 h 1171"/>
                    <a:gd name="T36" fmla="*/ 1 w 266"/>
                    <a:gd name="T37" fmla="*/ 1 h 1171"/>
                    <a:gd name="T38" fmla="*/ 1 w 266"/>
                    <a:gd name="T39" fmla="*/ 0 h 1171"/>
                    <a:gd name="T40" fmla="*/ 1 w 266"/>
                    <a:gd name="T41" fmla="*/ 0 h 1171"/>
                    <a:gd name="T42" fmla="*/ 1 w 266"/>
                    <a:gd name="T43" fmla="*/ 0 h 1171"/>
                    <a:gd name="T44" fmla="*/ 0 w 266"/>
                    <a:gd name="T45" fmla="*/ 0 h 1171"/>
                    <a:gd name="T46" fmla="*/ 0 w 266"/>
                    <a:gd name="T47" fmla="*/ 0 h 1171"/>
                    <a:gd name="T48" fmla="*/ 0 w 266"/>
                    <a:gd name="T49" fmla="*/ 0 h 1171"/>
                    <a:gd name="T50" fmla="*/ 0 w 266"/>
                    <a:gd name="T51" fmla="*/ 2 h 1171"/>
                    <a:gd name="T52" fmla="*/ 0 w 266"/>
                    <a:gd name="T53" fmla="*/ 4 h 1171"/>
                    <a:gd name="T54" fmla="*/ 0 w 266"/>
                    <a:gd name="T55" fmla="*/ 7 h 1171"/>
                    <a:gd name="T56" fmla="*/ 0 w 266"/>
                    <a:gd name="T57" fmla="*/ 10 h 1171"/>
                    <a:gd name="T58" fmla="*/ 1 w 266"/>
                    <a:gd name="T59" fmla="*/ 13 h 1171"/>
                    <a:gd name="T60" fmla="*/ 1 w 266"/>
                    <a:gd name="T61" fmla="*/ 16 h 1171"/>
                    <a:gd name="T62" fmla="*/ 1 w 266"/>
                    <a:gd name="T63" fmla="*/ 18 h 1171"/>
                    <a:gd name="T64" fmla="*/ 2 w 266"/>
                    <a:gd name="T65" fmla="*/ 18 h 1171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266"/>
                    <a:gd name="T100" fmla="*/ 0 h 1171"/>
                    <a:gd name="T101" fmla="*/ 266 w 266"/>
                    <a:gd name="T102" fmla="*/ 1171 h 1171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266" h="1171">
                      <a:moveTo>
                        <a:pt x="215" y="1171"/>
                      </a:moveTo>
                      <a:lnTo>
                        <a:pt x="233" y="1166"/>
                      </a:lnTo>
                      <a:lnTo>
                        <a:pt x="248" y="1162"/>
                      </a:lnTo>
                      <a:lnTo>
                        <a:pt x="258" y="1154"/>
                      </a:lnTo>
                      <a:lnTo>
                        <a:pt x="265" y="1143"/>
                      </a:lnTo>
                      <a:lnTo>
                        <a:pt x="266" y="1124"/>
                      </a:lnTo>
                      <a:lnTo>
                        <a:pt x="265" y="1100"/>
                      </a:lnTo>
                      <a:lnTo>
                        <a:pt x="261" y="1070"/>
                      </a:lnTo>
                      <a:lnTo>
                        <a:pt x="255" y="1030"/>
                      </a:lnTo>
                      <a:lnTo>
                        <a:pt x="245" y="957"/>
                      </a:lnTo>
                      <a:lnTo>
                        <a:pt x="231" y="842"/>
                      </a:lnTo>
                      <a:lnTo>
                        <a:pt x="216" y="696"/>
                      </a:lnTo>
                      <a:lnTo>
                        <a:pt x="201" y="538"/>
                      </a:lnTo>
                      <a:lnTo>
                        <a:pt x="188" y="379"/>
                      </a:lnTo>
                      <a:lnTo>
                        <a:pt x="180" y="236"/>
                      </a:lnTo>
                      <a:lnTo>
                        <a:pt x="177" y="122"/>
                      </a:lnTo>
                      <a:lnTo>
                        <a:pt x="185" y="55"/>
                      </a:lnTo>
                      <a:lnTo>
                        <a:pt x="181" y="40"/>
                      </a:lnTo>
                      <a:lnTo>
                        <a:pt x="167" y="26"/>
                      </a:lnTo>
                      <a:lnTo>
                        <a:pt x="144" y="14"/>
                      </a:lnTo>
                      <a:lnTo>
                        <a:pt x="116" y="6"/>
                      </a:lnTo>
                      <a:lnTo>
                        <a:pt x="85" y="0"/>
                      </a:lnTo>
                      <a:lnTo>
                        <a:pt x="58" y="1"/>
                      </a:lnTo>
                      <a:lnTo>
                        <a:pt x="34" y="7"/>
                      </a:lnTo>
                      <a:lnTo>
                        <a:pt x="20" y="20"/>
                      </a:lnTo>
                      <a:lnTo>
                        <a:pt x="0" y="117"/>
                      </a:lnTo>
                      <a:lnTo>
                        <a:pt x="5" y="271"/>
                      </a:lnTo>
                      <a:lnTo>
                        <a:pt x="26" y="457"/>
                      </a:lnTo>
                      <a:lnTo>
                        <a:pt x="61" y="659"/>
                      </a:lnTo>
                      <a:lnTo>
                        <a:pt x="102" y="852"/>
                      </a:lnTo>
                      <a:lnTo>
                        <a:pt x="145" y="1016"/>
                      </a:lnTo>
                      <a:lnTo>
                        <a:pt x="185" y="1128"/>
                      </a:lnTo>
                      <a:lnTo>
                        <a:pt x="215" y="1171"/>
                      </a:lnTo>
                      <a:close/>
                    </a:path>
                  </a:pathLst>
                </a:custGeom>
                <a:solidFill>
                  <a:srgbClr val="FFFFD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47" name="Freeform 87"/>
                <p:cNvSpPr>
                  <a:spLocks/>
                </p:cNvSpPr>
                <p:nvPr/>
              </p:nvSpPr>
              <p:spPr bwMode="auto">
                <a:xfrm>
                  <a:off x="4446" y="3436"/>
                  <a:ext cx="48" cy="267"/>
                </a:xfrm>
                <a:custGeom>
                  <a:avLst/>
                  <a:gdLst>
                    <a:gd name="T0" fmla="*/ 2 w 240"/>
                    <a:gd name="T1" fmla="*/ 17 h 1070"/>
                    <a:gd name="T2" fmla="*/ 2 w 240"/>
                    <a:gd name="T3" fmla="*/ 16 h 1070"/>
                    <a:gd name="T4" fmla="*/ 2 w 240"/>
                    <a:gd name="T5" fmla="*/ 16 h 1070"/>
                    <a:gd name="T6" fmla="*/ 2 w 240"/>
                    <a:gd name="T7" fmla="*/ 16 h 1070"/>
                    <a:gd name="T8" fmla="*/ 2 w 240"/>
                    <a:gd name="T9" fmla="*/ 16 h 1070"/>
                    <a:gd name="T10" fmla="*/ 2 w 240"/>
                    <a:gd name="T11" fmla="*/ 16 h 1070"/>
                    <a:gd name="T12" fmla="*/ 2 w 240"/>
                    <a:gd name="T13" fmla="*/ 16 h 1070"/>
                    <a:gd name="T14" fmla="*/ 2 w 240"/>
                    <a:gd name="T15" fmla="*/ 15 h 1070"/>
                    <a:gd name="T16" fmla="*/ 2 w 240"/>
                    <a:gd name="T17" fmla="*/ 15 h 1070"/>
                    <a:gd name="T18" fmla="*/ 2 w 240"/>
                    <a:gd name="T19" fmla="*/ 14 h 1070"/>
                    <a:gd name="T20" fmla="*/ 2 w 240"/>
                    <a:gd name="T21" fmla="*/ 12 h 1070"/>
                    <a:gd name="T22" fmla="*/ 2 w 240"/>
                    <a:gd name="T23" fmla="*/ 10 h 1070"/>
                    <a:gd name="T24" fmla="*/ 1 w 240"/>
                    <a:gd name="T25" fmla="*/ 8 h 1070"/>
                    <a:gd name="T26" fmla="*/ 1 w 240"/>
                    <a:gd name="T27" fmla="*/ 5 h 1070"/>
                    <a:gd name="T28" fmla="*/ 1 w 240"/>
                    <a:gd name="T29" fmla="*/ 3 h 1070"/>
                    <a:gd name="T30" fmla="*/ 1 w 240"/>
                    <a:gd name="T31" fmla="*/ 2 h 1070"/>
                    <a:gd name="T32" fmla="*/ 1 w 240"/>
                    <a:gd name="T33" fmla="*/ 1 h 1070"/>
                    <a:gd name="T34" fmla="*/ 1 w 240"/>
                    <a:gd name="T35" fmla="*/ 0 h 1070"/>
                    <a:gd name="T36" fmla="*/ 1 w 240"/>
                    <a:gd name="T37" fmla="*/ 0 h 1070"/>
                    <a:gd name="T38" fmla="*/ 1 w 240"/>
                    <a:gd name="T39" fmla="*/ 0 h 1070"/>
                    <a:gd name="T40" fmla="*/ 1 w 240"/>
                    <a:gd name="T41" fmla="*/ 0 h 1070"/>
                    <a:gd name="T42" fmla="*/ 1 w 240"/>
                    <a:gd name="T43" fmla="*/ 0 h 1070"/>
                    <a:gd name="T44" fmla="*/ 0 w 240"/>
                    <a:gd name="T45" fmla="*/ 0 h 1070"/>
                    <a:gd name="T46" fmla="*/ 0 w 240"/>
                    <a:gd name="T47" fmla="*/ 0 h 1070"/>
                    <a:gd name="T48" fmla="*/ 0 w 240"/>
                    <a:gd name="T49" fmla="*/ 0 h 1070"/>
                    <a:gd name="T50" fmla="*/ 0 w 240"/>
                    <a:gd name="T51" fmla="*/ 1 h 1070"/>
                    <a:gd name="T52" fmla="*/ 0 w 240"/>
                    <a:gd name="T53" fmla="*/ 4 h 1070"/>
                    <a:gd name="T54" fmla="*/ 0 w 240"/>
                    <a:gd name="T55" fmla="*/ 6 h 1070"/>
                    <a:gd name="T56" fmla="*/ 0 w 240"/>
                    <a:gd name="T57" fmla="*/ 9 h 1070"/>
                    <a:gd name="T58" fmla="*/ 1 w 240"/>
                    <a:gd name="T59" fmla="*/ 12 h 1070"/>
                    <a:gd name="T60" fmla="*/ 1 w 240"/>
                    <a:gd name="T61" fmla="*/ 14 h 1070"/>
                    <a:gd name="T62" fmla="*/ 1 w 240"/>
                    <a:gd name="T63" fmla="*/ 16 h 1070"/>
                    <a:gd name="T64" fmla="*/ 2 w 240"/>
                    <a:gd name="T65" fmla="*/ 17 h 1070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240"/>
                    <a:gd name="T100" fmla="*/ 0 h 1070"/>
                    <a:gd name="T101" fmla="*/ 240 w 240"/>
                    <a:gd name="T102" fmla="*/ 1070 h 1070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240" h="1070">
                      <a:moveTo>
                        <a:pt x="198" y="1070"/>
                      </a:moveTo>
                      <a:lnTo>
                        <a:pt x="215" y="1065"/>
                      </a:lnTo>
                      <a:lnTo>
                        <a:pt x="227" y="1060"/>
                      </a:lnTo>
                      <a:lnTo>
                        <a:pt x="235" y="1052"/>
                      </a:lnTo>
                      <a:lnTo>
                        <a:pt x="240" y="1042"/>
                      </a:lnTo>
                      <a:lnTo>
                        <a:pt x="240" y="1025"/>
                      </a:lnTo>
                      <a:lnTo>
                        <a:pt x="239" y="1006"/>
                      </a:lnTo>
                      <a:lnTo>
                        <a:pt x="235" y="980"/>
                      </a:lnTo>
                      <a:lnTo>
                        <a:pt x="229" y="950"/>
                      </a:lnTo>
                      <a:lnTo>
                        <a:pt x="220" y="888"/>
                      </a:lnTo>
                      <a:lnTo>
                        <a:pt x="206" y="783"/>
                      </a:lnTo>
                      <a:lnTo>
                        <a:pt x="192" y="649"/>
                      </a:lnTo>
                      <a:lnTo>
                        <a:pt x="179" y="501"/>
                      </a:lnTo>
                      <a:lnTo>
                        <a:pt x="167" y="351"/>
                      </a:lnTo>
                      <a:lnTo>
                        <a:pt x="160" y="217"/>
                      </a:lnTo>
                      <a:lnTo>
                        <a:pt x="157" y="111"/>
                      </a:lnTo>
                      <a:lnTo>
                        <a:pt x="164" y="49"/>
                      </a:lnTo>
                      <a:lnTo>
                        <a:pt x="160" y="35"/>
                      </a:lnTo>
                      <a:lnTo>
                        <a:pt x="146" y="22"/>
                      </a:lnTo>
                      <a:lnTo>
                        <a:pt x="125" y="11"/>
                      </a:lnTo>
                      <a:lnTo>
                        <a:pt x="101" y="4"/>
                      </a:lnTo>
                      <a:lnTo>
                        <a:pt x="73" y="0"/>
                      </a:lnTo>
                      <a:lnTo>
                        <a:pt x="49" y="0"/>
                      </a:lnTo>
                      <a:lnTo>
                        <a:pt x="29" y="6"/>
                      </a:lnTo>
                      <a:lnTo>
                        <a:pt x="17" y="18"/>
                      </a:lnTo>
                      <a:lnTo>
                        <a:pt x="0" y="105"/>
                      </a:lnTo>
                      <a:lnTo>
                        <a:pt x="6" y="244"/>
                      </a:lnTo>
                      <a:lnTo>
                        <a:pt x="28" y="416"/>
                      </a:lnTo>
                      <a:lnTo>
                        <a:pt x="60" y="601"/>
                      </a:lnTo>
                      <a:lnTo>
                        <a:pt x="97" y="777"/>
                      </a:lnTo>
                      <a:lnTo>
                        <a:pt x="137" y="927"/>
                      </a:lnTo>
                      <a:lnTo>
                        <a:pt x="172" y="1030"/>
                      </a:lnTo>
                      <a:lnTo>
                        <a:pt x="198" y="1070"/>
                      </a:lnTo>
                      <a:close/>
                    </a:path>
                  </a:pathLst>
                </a:custGeom>
                <a:solidFill>
                  <a:srgbClr val="FFFF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48" name="Freeform 88"/>
                <p:cNvSpPr>
                  <a:spLocks/>
                </p:cNvSpPr>
                <p:nvPr/>
              </p:nvSpPr>
              <p:spPr bwMode="auto">
                <a:xfrm>
                  <a:off x="4446" y="3444"/>
                  <a:ext cx="43" cy="243"/>
                </a:xfrm>
                <a:custGeom>
                  <a:avLst/>
                  <a:gdLst>
                    <a:gd name="T0" fmla="*/ 1 w 215"/>
                    <a:gd name="T1" fmla="*/ 15 h 973"/>
                    <a:gd name="T2" fmla="*/ 2 w 215"/>
                    <a:gd name="T3" fmla="*/ 15 h 973"/>
                    <a:gd name="T4" fmla="*/ 2 w 215"/>
                    <a:gd name="T5" fmla="*/ 15 h 973"/>
                    <a:gd name="T6" fmla="*/ 2 w 215"/>
                    <a:gd name="T7" fmla="*/ 15 h 973"/>
                    <a:gd name="T8" fmla="*/ 2 w 215"/>
                    <a:gd name="T9" fmla="*/ 15 h 973"/>
                    <a:gd name="T10" fmla="*/ 2 w 215"/>
                    <a:gd name="T11" fmla="*/ 14 h 973"/>
                    <a:gd name="T12" fmla="*/ 2 w 215"/>
                    <a:gd name="T13" fmla="*/ 14 h 973"/>
                    <a:gd name="T14" fmla="*/ 2 w 215"/>
                    <a:gd name="T15" fmla="*/ 14 h 973"/>
                    <a:gd name="T16" fmla="*/ 2 w 215"/>
                    <a:gd name="T17" fmla="*/ 13 h 973"/>
                    <a:gd name="T18" fmla="*/ 2 w 215"/>
                    <a:gd name="T19" fmla="*/ 13 h 973"/>
                    <a:gd name="T20" fmla="*/ 1 w 215"/>
                    <a:gd name="T21" fmla="*/ 11 h 973"/>
                    <a:gd name="T22" fmla="*/ 1 w 215"/>
                    <a:gd name="T23" fmla="*/ 9 h 973"/>
                    <a:gd name="T24" fmla="*/ 1 w 215"/>
                    <a:gd name="T25" fmla="*/ 7 h 973"/>
                    <a:gd name="T26" fmla="*/ 1 w 215"/>
                    <a:gd name="T27" fmla="*/ 5 h 973"/>
                    <a:gd name="T28" fmla="*/ 1 w 215"/>
                    <a:gd name="T29" fmla="*/ 3 h 973"/>
                    <a:gd name="T30" fmla="*/ 1 w 215"/>
                    <a:gd name="T31" fmla="*/ 1 h 973"/>
                    <a:gd name="T32" fmla="*/ 1 w 215"/>
                    <a:gd name="T33" fmla="*/ 0 h 973"/>
                    <a:gd name="T34" fmla="*/ 1 w 215"/>
                    <a:gd name="T35" fmla="*/ 0 h 973"/>
                    <a:gd name="T36" fmla="*/ 1 w 215"/>
                    <a:gd name="T37" fmla="*/ 0 h 973"/>
                    <a:gd name="T38" fmla="*/ 1 w 215"/>
                    <a:gd name="T39" fmla="*/ 0 h 973"/>
                    <a:gd name="T40" fmla="*/ 1 w 215"/>
                    <a:gd name="T41" fmla="*/ 0 h 973"/>
                    <a:gd name="T42" fmla="*/ 1 w 215"/>
                    <a:gd name="T43" fmla="*/ 0 h 973"/>
                    <a:gd name="T44" fmla="*/ 0 w 215"/>
                    <a:gd name="T45" fmla="*/ 0 h 973"/>
                    <a:gd name="T46" fmla="*/ 0 w 215"/>
                    <a:gd name="T47" fmla="*/ 0 h 973"/>
                    <a:gd name="T48" fmla="*/ 0 w 215"/>
                    <a:gd name="T49" fmla="*/ 0 h 973"/>
                    <a:gd name="T50" fmla="*/ 0 w 215"/>
                    <a:gd name="T51" fmla="*/ 1 h 973"/>
                    <a:gd name="T52" fmla="*/ 0 w 215"/>
                    <a:gd name="T53" fmla="*/ 3 h 973"/>
                    <a:gd name="T54" fmla="*/ 0 w 215"/>
                    <a:gd name="T55" fmla="*/ 6 h 973"/>
                    <a:gd name="T56" fmla="*/ 0 w 215"/>
                    <a:gd name="T57" fmla="*/ 8 h 973"/>
                    <a:gd name="T58" fmla="*/ 1 w 215"/>
                    <a:gd name="T59" fmla="*/ 11 h 973"/>
                    <a:gd name="T60" fmla="*/ 1 w 215"/>
                    <a:gd name="T61" fmla="*/ 13 h 973"/>
                    <a:gd name="T62" fmla="*/ 1 w 215"/>
                    <a:gd name="T63" fmla="*/ 14 h 973"/>
                    <a:gd name="T64" fmla="*/ 1 w 215"/>
                    <a:gd name="T65" fmla="*/ 15 h 973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215"/>
                    <a:gd name="T100" fmla="*/ 0 h 973"/>
                    <a:gd name="T101" fmla="*/ 215 w 215"/>
                    <a:gd name="T102" fmla="*/ 973 h 973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215" h="973">
                      <a:moveTo>
                        <a:pt x="183" y="973"/>
                      </a:moveTo>
                      <a:lnTo>
                        <a:pt x="196" y="968"/>
                      </a:lnTo>
                      <a:lnTo>
                        <a:pt x="207" y="962"/>
                      </a:lnTo>
                      <a:lnTo>
                        <a:pt x="211" y="953"/>
                      </a:lnTo>
                      <a:lnTo>
                        <a:pt x="215" y="943"/>
                      </a:lnTo>
                      <a:lnTo>
                        <a:pt x="214" y="927"/>
                      </a:lnTo>
                      <a:lnTo>
                        <a:pt x="211" y="912"/>
                      </a:lnTo>
                      <a:lnTo>
                        <a:pt x="205" y="892"/>
                      </a:lnTo>
                      <a:lnTo>
                        <a:pt x="201" y="872"/>
                      </a:lnTo>
                      <a:lnTo>
                        <a:pt x="191" y="820"/>
                      </a:lnTo>
                      <a:lnTo>
                        <a:pt x="180" y="727"/>
                      </a:lnTo>
                      <a:lnTo>
                        <a:pt x="168" y="604"/>
                      </a:lnTo>
                      <a:lnTo>
                        <a:pt x="156" y="465"/>
                      </a:lnTo>
                      <a:lnTo>
                        <a:pt x="145" y="325"/>
                      </a:lnTo>
                      <a:lnTo>
                        <a:pt x="139" y="199"/>
                      </a:lnTo>
                      <a:lnTo>
                        <a:pt x="137" y="100"/>
                      </a:lnTo>
                      <a:lnTo>
                        <a:pt x="142" y="42"/>
                      </a:lnTo>
                      <a:lnTo>
                        <a:pt x="139" y="30"/>
                      </a:lnTo>
                      <a:lnTo>
                        <a:pt x="127" y="19"/>
                      </a:lnTo>
                      <a:lnTo>
                        <a:pt x="109" y="10"/>
                      </a:lnTo>
                      <a:lnTo>
                        <a:pt x="89" y="4"/>
                      </a:lnTo>
                      <a:lnTo>
                        <a:pt x="65" y="0"/>
                      </a:lnTo>
                      <a:lnTo>
                        <a:pt x="44" y="1"/>
                      </a:lnTo>
                      <a:lnTo>
                        <a:pt x="26" y="5"/>
                      </a:lnTo>
                      <a:lnTo>
                        <a:pt x="16" y="16"/>
                      </a:lnTo>
                      <a:lnTo>
                        <a:pt x="0" y="93"/>
                      </a:lnTo>
                      <a:lnTo>
                        <a:pt x="5" y="220"/>
                      </a:lnTo>
                      <a:lnTo>
                        <a:pt x="24" y="376"/>
                      </a:lnTo>
                      <a:lnTo>
                        <a:pt x="56" y="544"/>
                      </a:lnTo>
                      <a:lnTo>
                        <a:pt x="90" y="705"/>
                      </a:lnTo>
                      <a:lnTo>
                        <a:pt x="126" y="842"/>
                      </a:lnTo>
                      <a:lnTo>
                        <a:pt x="157" y="936"/>
                      </a:lnTo>
                      <a:lnTo>
                        <a:pt x="183" y="973"/>
                      </a:lnTo>
                      <a:close/>
                    </a:path>
                  </a:pathLst>
                </a:custGeom>
                <a:solidFill>
                  <a:srgbClr val="FFFFD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49" name="Freeform 89"/>
                <p:cNvSpPr>
                  <a:spLocks/>
                </p:cNvSpPr>
                <p:nvPr/>
              </p:nvSpPr>
              <p:spPr bwMode="auto">
                <a:xfrm>
                  <a:off x="4446" y="3452"/>
                  <a:ext cx="38" cy="218"/>
                </a:xfrm>
                <a:custGeom>
                  <a:avLst/>
                  <a:gdLst>
                    <a:gd name="T0" fmla="*/ 1 w 190"/>
                    <a:gd name="T1" fmla="*/ 14 h 871"/>
                    <a:gd name="T2" fmla="*/ 1 w 190"/>
                    <a:gd name="T3" fmla="*/ 14 h 871"/>
                    <a:gd name="T4" fmla="*/ 1 w 190"/>
                    <a:gd name="T5" fmla="*/ 14 h 871"/>
                    <a:gd name="T6" fmla="*/ 1 w 190"/>
                    <a:gd name="T7" fmla="*/ 13 h 871"/>
                    <a:gd name="T8" fmla="*/ 2 w 190"/>
                    <a:gd name="T9" fmla="*/ 13 h 871"/>
                    <a:gd name="T10" fmla="*/ 1 w 190"/>
                    <a:gd name="T11" fmla="*/ 13 h 871"/>
                    <a:gd name="T12" fmla="*/ 1 w 190"/>
                    <a:gd name="T13" fmla="*/ 13 h 871"/>
                    <a:gd name="T14" fmla="*/ 1 w 190"/>
                    <a:gd name="T15" fmla="*/ 13 h 871"/>
                    <a:gd name="T16" fmla="*/ 1 w 190"/>
                    <a:gd name="T17" fmla="*/ 12 h 871"/>
                    <a:gd name="T18" fmla="*/ 1 w 190"/>
                    <a:gd name="T19" fmla="*/ 12 h 871"/>
                    <a:gd name="T20" fmla="*/ 1 w 190"/>
                    <a:gd name="T21" fmla="*/ 11 h 871"/>
                    <a:gd name="T22" fmla="*/ 1 w 190"/>
                    <a:gd name="T23" fmla="*/ 9 h 871"/>
                    <a:gd name="T24" fmla="*/ 1 w 190"/>
                    <a:gd name="T25" fmla="*/ 7 h 871"/>
                    <a:gd name="T26" fmla="*/ 1 w 190"/>
                    <a:gd name="T27" fmla="*/ 5 h 871"/>
                    <a:gd name="T28" fmla="*/ 1 w 190"/>
                    <a:gd name="T29" fmla="*/ 3 h 871"/>
                    <a:gd name="T30" fmla="*/ 1 w 190"/>
                    <a:gd name="T31" fmla="*/ 2 h 871"/>
                    <a:gd name="T32" fmla="*/ 1 w 190"/>
                    <a:gd name="T33" fmla="*/ 1 h 871"/>
                    <a:gd name="T34" fmla="*/ 1 w 190"/>
                    <a:gd name="T35" fmla="*/ 1 h 871"/>
                    <a:gd name="T36" fmla="*/ 1 w 190"/>
                    <a:gd name="T37" fmla="*/ 0 h 871"/>
                    <a:gd name="T38" fmla="*/ 1 w 190"/>
                    <a:gd name="T39" fmla="*/ 0 h 871"/>
                    <a:gd name="T40" fmla="*/ 1 w 190"/>
                    <a:gd name="T41" fmla="*/ 0 h 871"/>
                    <a:gd name="T42" fmla="*/ 0 w 190"/>
                    <a:gd name="T43" fmla="*/ 0 h 871"/>
                    <a:gd name="T44" fmla="*/ 0 w 190"/>
                    <a:gd name="T45" fmla="*/ 0 h 871"/>
                    <a:gd name="T46" fmla="*/ 0 w 190"/>
                    <a:gd name="T47" fmla="*/ 0 h 871"/>
                    <a:gd name="T48" fmla="*/ 0 w 190"/>
                    <a:gd name="T49" fmla="*/ 0 h 871"/>
                    <a:gd name="T50" fmla="*/ 0 w 190"/>
                    <a:gd name="T51" fmla="*/ 1 h 871"/>
                    <a:gd name="T52" fmla="*/ 0 w 190"/>
                    <a:gd name="T53" fmla="*/ 3 h 871"/>
                    <a:gd name="T54" fmla="*/ 0 w 190"/>
                    <a:gd name="T55" fmla="*/ 5 h 871"/>
                    <a:gd name="T56" fmla="*/ 0 w 190"/>
                    <a:gd name="T57" fmla="*/ 8 h 871"/>
                    <a:gd name="T58" fmla="*/ 1 w 190"/>
                    <a:gd name="T59" fmla="*/ 10 h 871"/>
                    <a:gd name="T60" fmla="*/ 1 w 190"/>
                    <a:gd name="T61" fmla="*/ 12 h 871"/>
                    <a:gd name="T62" fmla="*/ 1 w 190"/>
                    <a:gd name="T63" fmla="*/ 13 h 871"/>
                    <a:gd name="T64" fmla="*/ 1 w 190"/>
                    <a:gd name="T65" fmla="*/ 14 h 871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90"/>
                    <a:gd name="T100" fmla="*/ 0 h 871"/>
                    <a:gd name="T101" fmla="*/ 190 w 190"/>
                    <a:gd name="T102" fmla="*/ 871 h 871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90" h="871">
                      <a:moveTo>
                        <a:pt x="163" y="871"/>
                      </a:moveTo>
                      <a:lnTo>
                        <a:pt x="175" y="866"/>
                      </a:lnTo>
                      <a:lnTo>
                        <a:pt x="184" y="860"/>
                      </a:lnTo>
                      <a:lnTo>
                        <a:pt x="187" y="851"/>
                      </a:lnTo>
                      <a:lnTo>
                        <a:pt x="190" y="840"/>
                      </a:lnTo>
                      <a:lnTo>
                        <a:pt x="187" y="826"/>
                      </a:lnTo>
                      <a:lnTo>
                        <a:pt x="185" y="814"/>
                      </a:lnTo>
                      <a:lnTo>
                        <a:pt x="180" y="800"/>
                      </a:lnTo>
                      <a:lnTo>
                        <a:pt x="177" y="789"/>
                      </a:lnTo>
                      <a:lnTo>
                        <a:pt x="168" y="750"/>
                      </a:lnTo>
                      <a:lnTo>
                        <a:pt x="157" y="667"/>
                      </a:lnTo>
                      <a:lnTo>
                        <a:pt x="147" y="555"/>
                      </a:lnTo>
                      <a:lnTo>
                        <a:pt x="136" y="428"/>
                      </a:lnTo>
                      <a:lnTo>
                        <a:pt x="125" y="297"/>
                      </a:lnTo>
                      <a:lnTo>
                        <a:pt x="119" y="180"/>
                      </a:lnTo>
                      <a:lnTo>
                        <a:pt x="115" y="88"/>
                      </a:lnTo>
                      <a:lnTo>
                        <a:pt x="120" y="37"/>
                      </a:lnTo>
                      <a:lnTo>
                        <a:pt x="117" y="25"/>
                      </a:lnTo>
                      <a:lnTo>
                        <a:pt x="107" y="16"/>
                      </a:lnTo>
                      <a:lnTo>
                        <a:pt x="91" y="8"/>
                      </a:lnTo>
                      <a:lnTo>
                        <a:pt x="73" y="3"/>
                      </a:lnTo>
                      <a:lnTo>
                        <a:pt x="53" y="0"/>
                      </a:lnTo>
                      <a:lnTo>
                        <a:pt x="35" y="0"/>
                      </a:lnTo>
                      <a:lnTo>
                        <a:pt x="21" y="4"/>
                      </a:lnTo>
                      <a:lnTo>
                        <a:pt x="12" y="13"/>
                      </a:lnTo>
                      <a:lnTo>
                        <a:pt x="0" y="81"/>
                      </a:lnTo>
                      <a:lnTo>
                        <a:pt x="6" y="193"/>
                      </a:lnTo>
                      <a:lnTo>
                        <a:pt x="24" y="332"/>
                      </a:lnTo>
                      <a:lnTo>
                        <a:pt x="53" y="484"/>
                      </a:lnTo>
                      <a:lnTo>
                        <a:pt x="83" y="628"/>
                      </a:lnTo>
                      <a:lnTo>
                        <a:pt x="115" y="753"/>
                      </a:lnTo>
                      <a:lnTo>
                        <a:pt x="143" y="839"/>
                      </a:lnTo>
                      <a:lnTo>
                        <a:pt x="163" y="871"/>
                      </a:lnTo>
                      <a:close/>
                    </a:path>
                  </a:pathLst>
                </a:custGeom>
                <a:solidFill>
                  <a:srgbClr val="FFFFD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50" name="Freeform 90"/>
                <p:cNvSpPr>
                  <a:spLocks/>
                </p:cNvSpPr>
                <p:nvPr/>
              </p:nvSpPr>
              <p:spPr bwMode="auto">
                <a:xfrm>
                  <a:off x="4500" y="3443"/>
                  <a:ext cx="39" cy="261"/>
                </a:xfrm>
                <a:custGeom>
                  <a:avLst/>
                  <a:gdLst>
                    <a:gd name="T0" fmla="*/ 1 w 196"/>
                    <a:gd name="T1" fmla="*/ 16 h 1043"/>
                    <a:gd name="T2" fmla="*/ 1 w 196"/>
                    <a:gd name="T3" fmla="*/ 16 h 1043"/>
                    <a:gd name="T4" fmla="*/ 1 w 196"/>
                    <a:gd name="T5" fmla="*/ 16 h 1043"/>
                    <a:gd name="T6" fmla="*/ 2 w 196"/>
                    <a:gd name="T7" fmla="*/ 16 h 1043"/>
                    <a:gd name="T8" fmla="*/ 2 w 196"/>
                    <a:gd name="T9" fmla="*/ 16 h 1043"/>
                    <a:gd name="T10" fmla="*/ 2 w 196"/>
                    <a:gd name="T11" fmla="*/ 16 h 1043"/>
                    <a:gd name="T12" fmla="*/ 2 w 196"/>
                    <a:gd name="T13" fmla="*/ 15 h 1043"/>
                    <a:gd name="T14" fmla="*/ 2 w 196"/>
                    <a:gd name="T15" fmla="*/ 15 h 1043"/>
                    <a:gd name="T16" fmla="*/ 1 w 196"/>
                    <a:gd name="T17" fmla="*/ 15 h 1043"/>
                    <a:gd name="T18" fmla="*/ 1 w 196"/>
                    <a:gd name="T19" fmla="*/ 14 h 1043"/>
                    <a:gd name="T20" fmla="*/ 1 w 196"/>
                    <a:gd name="T21" fmla="*/ 13 h 1043"/>
                    <a:gd name="T22" fmla="*/ 1 w 196"/>
                    <a:gd name="T23" fmla="*/ 11 h 1043"/>
                    <a:gd name="T24" fmla="*/ 1 w 196"/>
                    <a:gd name="T25" fmla="*/ 8 h 1043"/>
                    <a:gd name="T26" fmla="*/ 1 w 196"/>
                    <a:gd name="T27" fmla="*/ 6 h 1043"/>
                    <a:gd name="T28" fmla="*/ 1 w 196"/>
                    <a:gd name="T29" fmla="*/ 4 h 1043"/>
                    <a:gd name="T30" fmla="*/ 1 w 196"/>
                    <a:gd name="T31" fmla="*/ 2 h 1043"/>
                    <a:gd name="T32" fmla="*/ 1 w 196"/>
                    <a:gd name="T33" fmla="*/ 1 h 1043"/>
                    <a:gd name="T34" fmla="*/ 1 w 196"/>
                    <a:gd name="T35" fmla="*/ 1 h 1043"/>
                    <a:gd name="T36" fmla="*/ 1 w 196"/>
                    <a:gd name="T37" fmla="*/ 0 h 1043"/>
                    <a:gd name="T38" fmla="*/ 1 w 196"/>
                    <a:gd name="T39" fmla="*/ 0 h 1043"/>
                    <a:gd name="T40" fmla="*/ 1 w 196"/>
                    <a:gd name="T41" fmla="*/ 0 h 1043"/>
                    <a:gd name="T42" fmla="*/ 1 w 196"/>
                    <a:gd name="T43" fmla="*/ 0 h 1043"/>
                    <a:gd name="T44" fmla="*/ 0 w 196"/>
                    <a:gd name="T45" fmla="*/ 0 h 1043"/>
                    <a:gd name="T46" fmla="*/ 0 w 196"/>
                    <a:gd name="T47" fmla="*/ 0 h 1043"/>
                    <a:gd name="T48" fmla="*/ 0 w 196"/>
                    <a:gd name="T49" fmla="*/ 0 h 1043"/>
                    <a:gd name="T50" fmla="*/ 0 w 196"/>
                    <a:gd name="T51" fmla="*/ 2 h 1043"/>
                    <a:gd name="T52" fmla="*/ 0 w 196"/>
                    <a:gd name="T53" fmla="*/ 4 h 1043"/>
                    <a:gd name="T54" fmla="*/ 0 w 196"/>
                    <a:gd name="T55" fmla="*/ 6 h 1043"/>
                    <a:gd name="T56" fmla="*/ 0 w 196"/>
                    <a:gd name="T57" fmla="*/ 9 h 1043"/>
                    <a:gd name="T58" fmla="*/ 1 w 196"/>
                    <a:gd name="T59" fmla="*/ 12 h 1043"/>
                    <a:gd name="T60" fmla="*/ 1 w 196"/>
                    <a:gd name="T61" fmla="*/ 14 h 1043"/>
                    <a:gd name="T62" fmla="*/ 1 w 196"/>
                    <a:gd name="T63" fmla="*/ 16 h 1043"/>
                    <a:gd name="T64" fmla="*/ 1 w 196"/>
                    <a:gd name="T65" fmla="*/ 16 h 1043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96"/>
                    <a:gd name="T100" fmla="*/ 0 h 1043"/>
                    <a:gd name="T101" fmla="*/ 196 w 196"/>
                    <a:gd name="T102" fmla="*/ 1043 h 1043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96" h="1043">
                      <a:moveTo>
                        <a:pt x="156" y="1043"/>
                      </a:moveTo>
                      <a:lnTo>
                        <a:pt x="171" y="1037"/>
                      </a:lnTo>
                      <a:lnTo>
                        <a:pt x="183" y="1030"/>
                      </a:lnTo>
                      <a:lnTo>
                        <a:pt x="190" y="1019"/>
                      </a:lnTo>
                      <a:lnTo>
                        <a:pt x="196" y="1006"/>
                      </a:lnTo>
                      <a:lnTo>
                        <a:pt x="196" y="991"/>
                      </a:lnTo>
                      <a:lnTo>
                        <a:pt x="195" y="976"/>
                      </a:lnTo>
                      <a:lnTo>
                        <a:pt x="191" y="959"/>
                      </a:lnTo>
                      <a:lnTo>
                        <a:pt x="187" y="945"/>
                      </a:lnTo>
                      <a:lnTo>
                        <a:pt x="178" y="897"/>
                      </a:lnTo>
                      <a:lnTo>
                        <a:pt x="170" y="799"/>
                      </a:lnTo>
                      <a:lnTo>
                        <a:pt x="160" y="665"/>
                      </a:lnTo>
                      <a:lnTo>
                        <a:pt x="152" y="513"/>
                      </a:lnTo>
                      <a:lnTo>
                        <a:pt x="145" y="356"/>
                      </a:lnTo>
                      <a:lnTo>
                        <a:pt x="141" y="216"/>
                      </a:lnTo>
                      <a:lnTo>
                        <a:pt x="142" y="105"/>
                      </a:lnTo>
                      <a:lnTo>
                        <a:pt x="150" y="42"/>
                      </a:lnTo>
                      <a:lnTo>
                        <a:pt x="145" y="29"/>
                      </a:lnTo>
                      <a:lnTo>
                        <a:pt x="133" y="18"/>
                      </a:lnTo>
                      <a:lnTo>
                        <a:pt x="114" y="9"/>
                      </a:lnTo>
                      <a:lnTo>
                        <a:pt x="92" y="4"/>
                      </a:lnTo>
                      <a:lnTo>
                        <a:pt x="68" y="0"/>
                      </a:lnTo>
                      <a:lnTo>
                        <a:pt x="45" y="0"/>
                      </a:lnTo>
                      <a:lnTo>
                        <a:pt x="27" y="4"/>
                      </a:lnTo>
                      <a:lnTo>
                        <a:pt x="16" y="15"/>
                      </a:lnTo>
                      <a:lnTo>
                        <a:pt x="0" y="97"/>
                      </a:lnTo>
                      <a:lnTo>
                        <a:pt x="2" y="232"/>
                      </a:lnTo>
                      <a:lnTo>
                        <a:pt x="16" y="398"/>
                      </a:lnTo>
                      <a:lnTo>
                        <a:pt x="42" y="580"/>
                      </a:lnTo>
                      <a:lnTo>
                        <a:pt x="70" y="753"/>
                      </a:lnTo>
                      <a:lnTo>
                        <a:pt x="103" y="901"/>
                      </a:lnTo>
                      <a:lnTo>
                        <a:pt x="132" y="1003"/>
                      </a:lnTo>
                      <a:lnTo>
                        <a:pt x="156" y="1043"/>
                      </a:lnTo>
                      <a:close/>
                    </a:path>
                  </a:pathLst>
                </a:custGeom>
                <a:solidFill>
                  <a:srgbClr val="FFF2A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51" name="Freeform 91"/>
                <p:cNvSpPr>
                  <a:spLocks/>
                </p:cNvSpPr>
                <p:nvPr/>
              </p:nvSpPr>
              <p:spPr bwMode="auto">
                <a:xfrm>
                  <a:off x="4496" y="3503"/>
                  <a:ext cx="398" cy="226"/>
                </a:xfrm>
                <a:custGeom>
                  <a:avLst/>
                  <a:gdLst>
                    <a:gd name="T0" fmla="*/ 3 w 1991"/>
                    <a:gd name="T1" fmla="*/ 0 h 905"/>
                    <a:gd name="T2" fmla="*/ 6 w 1991"/>
                    <a:gd name="T3" fmla="*/ 0 h 905"/>
                    <a:gd name="T4" fmla="*/ 10 w 1991"/>
                    <a:gd name="T5" fmla="*/ 0 h 905"/>
                    <a:gd name="T6" fmla="*/ 13 w 1991"/>
                    <a:gd name="T7" fmla="*/ 0 h 905"/>
                    <a:gd name="T8" fmla="*/ 15 w 1991"/>
                    <a:gd name="T9" fmla="*/ 0 h 905"/>
                    <a:gd name="T10" fmla="*/ 15 w 1991"/>
                    <a:gd name="T11" fmla="*/ 0 h 905"/>
                    <a:gd name="T12" fmla="*/ 16 w 1991"/>
                    <a:gd name="T13" fmla="*/ 1 h 905"/>
                    <a:gd name="T14" fmla="*/ 16 w 1991"/>
                    <a:gd name="T15" fmla="*/ 1 h 905"/>
                    <a:gd name="T16" fmla="*/ 16 w 1991"/>
                    <a:gd name="T17" fmla="*/ 3 h 905"/>
                    <a:gd name="T18" fmla="*/ 16 w 1991"/>
                    <a:gd name="T19" fmla="*/ 5 h 905"/>
                    <a:gd name="T20" fmla="*/ 16 w 1991"/>
                    <a:gd name="T21" fmla="*/ 8 h 905"/>
                    <a:gd name="T22" fmla="*/ 16 w 1991"/>
                    <a:gd name="T23" fmla="*/ 10 h 905"/>
                    <a:gd name="T24" fmla="*/ 16 w 1991"/>
                    <a:gd name="T25" fmla="*/ 11 h 905"/>
                    <a:gd name="T26" fmla="*/ 15 w 1991"/>
                    <a:gd name="T27" fmla="*/ 12 h 905"/>
                    <a:gd name="T28" fmla="*/ 15 w 1991"/>
                    <a:gd name="T29" fmla="*/ 13 h 905"/>
                    <a:gd name="T30" fmla="*/ 15 w 1991"/>
                    <a:gd name="T31" fmla="*/ 13 h 905"/>
                    <a:gd name="T32" fmla="*/ 13 w 1991"/>
                    <a:gd name="T33" fmla="*/ 14 h 905"/>
                    <a:gd name="T34" fmla="*/ 10 w 1991"/>
                    <a:gd name="T35" fmla="*/ 14 h 905"/>
                    <a:gd name="T36" fmla="*/ 6 w 1991"/>
                    <a:gd name="T37" fmla="*/ 14 h 905"/>
                    <a:gd name="T38" fmla="*/ 3 w 1991"/>
                    <a:gd name="T39" fmla="*/ 14 h 905"/>
                    <a:gd name="T40" fmla="*/ 1 w 1991"/>
                    <a:gd name="T41" fmla="*/ 13 h 905"/>
                    <a:gd name="T42" fmla="*/ 1 w 1991"/>
                    <a:gd name="T43" fmla="*/ 13 h 905"/>
                    <a:gd name="T44" fmla="*/ 1 w 1991"/>
                    <a:gd name="T45" fmla="*/ 12 h 905"/>
                    <a:gd name="T46" fmla="*/ 0 w 1991"/>
                    <a:gd name="T47" fmla="*/ 12 h 905"/>
                    <a:gd name="T48" fmla="*/ 0 w 1991"/>
                    <a:gd name="T49" fmla="*/ 10 h 905"/>
                    <a:gd name="T50" fmla="*/ 0 w 1991"/>
                    <a:gd name="T51" fmla="*/ 8 h 905"/>
                    <a:gd name="T52" fmla="*/ 0 w 1991"/>
                    <a:gd name="T53" fmla="*/ 5 h 905"/>
                    <a:gd name="T54" fmla="*/ 0 w 1991"/>
                    <a:gd name="T55" fmla="*/ 3 h 905"/>
                    <a:gd name="T56" fmla="*/ 0 w 1991"/>
                    <a:gd name="T57" fmla="*/ 1 h 905"/>
                    <a:gd name="T58" fmla="*/ 0 w 1991"/>
                    <a:gd name="T59" fmla="*/ 1 h 905"/>
                    <a:gd name="T60" fmla="*/ 1 w 1991"/>
                    <a:gd name="T61" fmla="*/ 0 h 905"/>
                    <a:gd name="T62" fmla="*/ 1 w 1991"/>
                    <a:gd name="T63" fmla="*/ 0 h 905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1991"/>
                    <a:gd name="T97" fmla="*/ 0 h 905"/>
                    <a:gd name="T98" fmla="*/ 1991 w 1991"/>
                    <a:gd name="T99" fmla="*/ 905 h 905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1991" h="905">
                      <a:moveTo>
                        <a:pt x="166" y="0"/>
                      </a:moveTo>
                      <a:lnTo>
                        <a:pt x="373" y="5"/>
                      </a:lnTo>
                      <a:lnTo>
                        <a:pt x="581" y="9"/>
                      </a:lnTo>
                      <a:lnTo>
                        <a:pt x="788" y="11"/>
                      </a:lnTo>
                      <a:lnTo>
                        <a:pt x="996" y="12"/>
                      </a:lnTo>
                      <a:lnTo>
                        <a:pt x="1202" y="11"/>
                      </a:lnTo>
                      <a:lnTo>
                        <a:pt x="1410" y="9"/>
                      </a:lnTo>
                      <a:lnTo>
                        <a:pt x="1617" y="5"/>
                      </a:lnTo>
                      <a:lnTo>
                        <a:pt x="1825" y="0"/>
                      </a:lnTo>
                      <a:lnTo>
                        <a:pt x="1856" y="1"/>
                      </a:lnTo>
                      <a:lnTo>
                        <a:pt x="1888" y="9"/>
                      </a:lnTo>
                      <a:lnTo>
                        <a:pt x="1917" y="20"/>
                      </a:lnTo>
                      <a:lnTo>
                        <a:pt x="1942" y="37"/>
                      </a:lnTo>
                      <a:lnTo>
                        <a:pt x="1963" y="56"/>
                      </a:lnTo>
                      <a:lnTo>
                        <a:pt x="1978" y="80"/>
                      </a:lnTo>
                      <a:lnTo>
                        <a:pt x="1988" y="105"/>
                      </a:lnTo>
                      <a:lnTo>
                        <a:pt x="1991" y="133"/>
                      </a:lnTo>
                      <a:lnTo>
                        <a:pt x="1987" y="205"/>
                      </a:lnTo>
                      <a:lnTo>
                        <a:pt x="1983" y="278"/>
                      </a:lnTo>
                      <a:lnTo>
                        <a:pt x="1978" y="351"/>
                      </a:lnTo>
                      <a:lnTo>
                        <a:pt x="1975" y="424"/>
                      </a:lnTo>
                      <a:lnTo>
                        <a:pt x="1970" y="497"/>
                      </a:lnTo>
                      <a:lnTo>
                        <a:pt x="1966" y="571"/>
                      </a:lnTo>
                      <a:lnTo>
                        <a:pt x="1961" y="645"/>
                      </a:lnTo>
                      <a:lnTo>
                        <a:pt x="1958" y="720"/>
                      </a:lnTo>
                      <a:lnTo>
                        <a:pt x="1952" y="745"/>
                      </a:lnTo>
                      <a:lnTo>
                        <a:pt x="1942" y="768"/>
                      </a:lnTo>
                      <a:lnTo>
                        <a:pt x="1925" y="789"/>
                      </a:lnTo>
                      <a:lnTo>
                        <a:pt x="1906" y="808"/>
                      </a:lnTo>
                      <a:lnTo>
                        <a:pt x="1881" y="823"/>
                      </a:lnTo>
                      <a:lnTo>
                        <a:pt x="1853" y="835"/>
                      </a:lnTo>
                      <a:lnTo>
                        <a:pt x="1822" y="846"/>
                      </a:lnTo>
                      <a:lnTo>
                        <a:pt x="1791" y="853"/>
                      </a:lnTo>
                      <a:lnTo>
                        <a:pt x="1593" y="875"/>
                      </a:lnTo>
                      <a:lnTo>
                        <a:pt x="1398" y="890"/>
                      </a:lnTo>
                      <a:lnTo>
                        <a:pt x="1200" y="899"/>
                      </a:lnTo>
                      <a:lnTo>
                        <a:pt x="1004" y="905"/>
                      </a:lnTo>
                      <a:lnTo>
                        <a:pt x="808" y="902"/>
                      </a:lnTo>
                      <a:lnTo>
                        <a:pt x="611" y="896"/>
                      </a:lnTo>
                      <a:lnTo>
                        <a:pt x="414" y="884"/>
                      </a:lnTo>
                      <a:lnTo>
                        <a:pt x="219" y="866"/>
                      </a:lnTo>
                      <a:lnTo>
                        <a:pt x="184" y="859"/>
                      </a:lnTo>
                      <a:lnTo>
                        <a:pt x="153" y="850"/>
                      </a:lnTo>
                      <a:lnTo>
                        <a:pt x="125" y="838"/>
                      </a:lnTo>
                      <a:lnTo>
                        <a:pt x="101" y="822"/>
                      </a:lnTo>
                      <a:lnTo>
                        <a:pt x="80" y="803"/>
                      </a:lnTo>
                      <a:lnTo>
                        <a:pt x="64" y="781"/>
                      </a:lnTo>
                      <a:lnTo>
                        <a:pt x="53" y="756"/>
                      </a:lnTo>
                      <a:lnTo>
                        <a:pt x="50" y="731"/>
                      </a:lnTo>
                      <a:lnTo>
                        <a:pt x="42" y="656"/>
                      </a:lnTo>
                      <a:lnTo>
                        <a:pt x="36" y="581"/>
                      </a:lnTo>
                      <a:lnTo>
                        <a:pt x="30" y="506"/>
                      </a:lnTo>
                      <a:lnTo>
                        <a:pt x="24" y="431"/>
                      </a:lnTo>
                      <a:lnTo>
                        <a:pt x="17" y="356"/>
                      </a:lnTo>
                      <a:lnTo>
                        <a:pt x="11" y="281"/>
                      </a:lnTo>
                      <a:lnTo>
                        <a:pt x="5" y="207"/>
                      </a:lnTo>
                      <a:lnTo>
                        <a:pt x="0" y="133"/>
                      </a:lnTo>
                      <a:lnTo>
                        <a:pt x="0" y="105"/>
                      </a:lnTo>
                      <a:lnTo>
                        <a:pt x="10" y="80"/>
                      </a:lnTo>
                      <a:lnTo>
                        <a:pt x="23" y="56"/>
                      </a:lnTo>
                      <a:lnTo>
                        <a:pt x="45" y="37"/>
                      </a:lnTo>
                      <a:lnTo>
                        <a:pt x="70" y="20"/>
                      </a:lnTo>
                      <a:lnTo>
                        <a:pt x="99" y="9"/>
                      </a:lnTo>
                      <a:lnTo>
                        <a:pt x="130" y="1"/>
                      </a:lnTo>
                      <a:lnTo>
                        <a:pt x="166" y="0"/>
                      </a:lnTo>
                      <a:close/>
                    </a:path>
                  </a:pathLst>
                </a:custGeom>
                <a:solidFill>
                  <a:srgbClr val="FFFFF2"/>
                </a:solidFill>
                <a:ln w="7938">
                  <a:solidFill>
                    <a:srgbClr val="FF8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52" name="Freeform 92"/>
                <p:cNvSpPr>
                  <a:spLocks/>
                </p:cNvSpPr>
                <p:nvPr/>
              </p:nvSpPr>
              <p:spPr bwMode="auto">
                <a:xfrm>
                  <a:off x="4551" y="3597"/>
                  <a:ext cx="60" cy="42"/>
                </a:xfrm>
                <a:custGeom>
                  <a:avLst/>
                  <a:gdLst>
                    <a:gd name="T0" fmla="*/ 1 w 299"/>
                    <a:gd name="T1" fmla="*/ 0 h 170"/>
                    <a:gd name="T2" fmla="*/ 1 w 299"/>
                    <a:gd name="T3" fmla="*/ 0 h 170"/>
                    <a:gd name="T4" fmla="*/ 1 w 299"/>
                    <a:gd name="T5" fmla="*/ 0 h 170"/>
                    <a:gd name="T6" fmla="*/ 1 w 299"/>
                    <a:gd name="T7" fmla="*/ 0 h 170"/>
                    <a:gd name="T8" fmla="*/ 1 w 299"/>
                    <a:gd name="T9" fmla="*/ 1 h 170"/>
                    <a:gd name="T10" fmla="*/ 2 w 299"/>
                    <a:gd name="T11" fmla="*/ 0 h 170"/>
                    <a:gd name="T12" fmla="*/ 2 w 299"/>
                    <a:gd name="T13" fmla="*/ 0 h 170"/>
                    <a:gd name="T14" fmla="*/ 2 w 299"/>
                    <a:gd name="T15" fmla="*/ 0 h 170"/>
                    <a:gd name="T16" fmla="*/ 2 w 299"/>
                    <a:gd name="T17" fmla="*/ 0 h 170"/>
                    <a:gd name="T18" fmla="*/ 1 w 299"/>
                    <a:gd name="T19" fmla="*/ 0 h 170"/>
                    <a:gd name="T20" fmla="*/ 2 w 299"/>
                    <a:gd name="T21" fmla="*/ 0 h 170"/>
                    <a:gd name="T22" fmla="*/ 2 w 299"/>
                    <a:gd name="T23" fmla="*/ 0 h 170"/>
                    <a:gd name="T24" fmla="*/ 2 w 299"/>
                    <a:gd name="T25" fmla="*/ 0 h 170"/>
                    <a:gd name="T26" fmla="*/ 2 w 299"/>
                    <a:gd name="T27" fmla="*/ 0 h 170"/>
                    <a:gd name="T28" fmla="*/ 2 w 299"/>
                    <a:gd name="T29" fmla="*/ 2 h 170"/>
                    <a:gd name="T30" fmla="*/ 2 w 299"/>
                    <a:gd name="T31" fmla="*/ 2 h 170"/>
                    <a:gd name="T32" fmla="*/ 2 w 299"/>
                    <a:gd name="T33" fmla="*/ 2 h 170"/>
                    <a:gd name="T34" fmla="*/ 2 w 299"/>
                    <a:gd name="T35" fmla="*/ 2 h 170"/>
                    <a:gd name="T36" fmla="*/ 2 w 299"/>
                    <a:gd name="T37" fmla="*/ 2 h 170"/>
                    <a:gd name="T38" fmla="*/ 1 w 299"/>
                    <a:gd name="T39" fmla="*/ 2 h 170"/>
                    <a:gd name="T40" fmla="*/ 2 w 299"/>
                    <a:gd name="T41" fmla="*/ 2 h 170"/>
                    <a:gd name="T42" fmla="*/ 2 w 299"/>
                    <a:gd name="T43" fmla="*/ 2 h 170"/>
                    <a:gd name="T44" fmla="*/ 2 w 299"/>
                    <a:gd name="T45" fmla="*/ 2 h 170"/>
                    <a:gd name="T46" fmla="*/ 2 w 299"/>
                    <a:gd name="T47" fmla="*/ 2 h 170"/>
                    <a:gd name="T48" fmla="*/ 2 w 299"/>
                    <a:gd name="T49" fmla="*/ 1 h 170"/>
                    <a:gd name="T50" fmla="*/ 1 w 299"/>
                    <a:gd name="T51" fmla="*/ 2 h 170"/>
                    <a:gd name="T52" fmla="*/ 1 w 299"/>
                    <a:gd name="T53" fmla="*/ 2 h 170"/>
                    <a:gd name="T54" fmla="*/ 1 w 299"/>
                    <a:gd name="T55" fmla="*/ 2 h 170"/>
                    <a:gd name="T56" fmla="*/ 1 w 299"/>
                    <a:gd name="T57" fmla="*/ 2 h 170"/>
                    <a:gd name="T58" fmla="*/ 0 w 299"/>
                    <a:gd name="T59" fmla="*/ 2 h 170"/>
                    <a:gd name="T60" fmla="*/ 0 w 299"/>
                    <a:gd name="T61" fmla="*/ 2 h 170"/>
                    <a:gd name="T62" fmla="*/ 0 w 299"/>
                    <a:gd name="T63" fmla="*/ 2 h 170"/>
                    <a:gd name="T64" fmla="*/ 0 w 299"/>
                    <a:gd name="T65" fmla="*/ 2 h 170"/>
                    <a:gd name="T66" fmla="*/ 0 w 299"/>
                    <a:gd name="T67" fmla="*/ 2 h 170"/>
                    <a:gd name="T68" fmla="*/ 0 w 299"/>
                    <a:gd name="T69" fmla="*/ 0 h 170"/>
                    <a:gd name="T70" fmla="*/ 0 w 299"/>
                    <a:gd name="T71" fmla="*/ 0 h 170"/>
                    <a:gd name="T72" fmla="*/ 0 w 299"/>
                    <a:gd name="T73" fmla="*/ 0 h 170"/>
                    <a:gd name="T74" fmla="*/ 0 w 299"/>
                    <a:gd name="T75" fmla="*/ 0 h 170"/>
                    <a:gd name="T76" fmla="*/ 0 w 299"/>
                    <a:gd name="T77" fmla="*/ 0 h 170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w 299"/>
                    <a:gd name="T118" fmla="*/ 0 h 170"/>
                    <a:gd name="T119" fmla="*/ 299 w 299"/>
                    <a:gd name="T120" fmla="*/ 170 h 170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T117" t="T118" r="T119" b="T120"/>
                  <a:pathLst>
                    <a:path w="299" h="170">
                      <a:moveTo>
                        <a:pt x="0" y="0"/>
                      </a:moveTo>
                      <a:lnTo>
                        <a:pt x="114" y="0"/>
                      </a:lnTo>
                      <a:lnTo>
                        <a:pt x="114" y="8"/>
                      </a:lnTo>
                      <a:lnTo>
                        <a:pt x="102" y="8"/>
                      </a:lnTo>
                      <a:lnTo>
                        <a:pt x="95" y="8"/>
                      </a:lnTo>
                      <a:lnTo>
                        <a:pt x="89" y="9"/>
                      </a:lnTo>
                      <a:lnTo>
                        <a:pt x="87" y="13"/>
                      </a:lnTo>
                      <a:lnTo>
                        <a:pt x="80" y="19"/>
                      </a:lnTo>
                      <a:lnTo>
                        <a:pt x="77" y="29"/>
                      </a:lnTo>
                      <a:lnTo>
                        <a:pt x="77" y="74"/>
                      </a:lnTo>
                      <a:lnTo>
                        <a:pt x="222" y="74"/>
                      </a:lnTo>
                      <a:lnTo>
                        <a:pt x="222" y="29"/>
                      </a:lnTo>
                      <a:lnTo>
                        <a:pt x="221" y="21"/>
                      </a:lnTo>
                      <a:lnTo>
                        <a:pt x="219" y="16"/>
                      </a:lnTo>
                      <a:lnTo>
                        <a:pt x="215" y="12"/>
                      </a:lnTo>
                      <a:lnTo>
                        <a:pt x="213" y="10"/>
                      </a:lnTo>
                      <a:lnTo>
                        <a:pt x="208" y="8"/>
                      </a:lnTo>
                      <a:lnTo>
                        <a:pt x="202" y="8"/>
                      </a:lnTo>
                      <a:lnTo>
                        <a:pt x="194" y="8"/>
                      </a:lnTo>
                      <a:lnTo>
                        <a:pt x="185" y="8"/>
                      </a:lnTo>
                      <a:lnTo>
                        <a:pt x="185" y="0"/>
                      </a:lnTo>
                      <a:lnTo>
                        <a:pt x="299" y="0"/>
                      </a:lnTo>
                      <a:lnTo>
                        <a:pt x="299" y="8"/>
                      </a:lnTo>
                      <a:lnTo>
                        <a:pt x="289" y="8"/>
                      </a:lnTo>
                      <a:lnTo>
                        <a:pt x="282" y="8"/>
                      </a:lnTo>
                      <a:lnTo>
                        <a:pt x="275" y="9"/>
                      </a:lnTo>
                      <a:lnTo>
                        <a:pt x="271" y="13"/>
                      </a:lnTo>
                      <a:lnTo>
                        <a:pt x="267" y="19"/>
                      </a:lnTo>
                      <a:lnTo>
                        <a:pt x="265" y="29"/>
                      </a:lnTo>
                      <a:lnTo>
                        <a:pt x="265" y="140"/>
                      </a:lnTo>
                      <a:lnTo>
                        <a:pt x="265" y="146"/>
                      </a:lnTo>
                      <a:lnTo>
                        <a:pt x="268" y="152"/>
                      </a:lnTo>
                      <a:lnTo>
                        <a:pt x="270" y="155"/>
                      </a:lnTo>
                      <a:lnTo>
                        <a:pt x="275" y="159"/>
                      </a:lnTo>
                      <a:lnTo>
                        <a:pt x="277" y="160"/>
                      </a:lnTo>
                      <a:lnTo>
                        <a:pt x="283" y="161"/>
                      </a:lnTo>
                      <a:lnTo>
                        <a:pt x="289" y="161"/>
                      </a:lnTo>
                      <a:lnTo>
                        <a:pt x="299" y="162"/>
                      </a:lnTo>
                      <a:lnTo>
                        <a:pt x="299" y="170"/>
                      </a:lnTo>
                      <a:lnTo>
                        <a:pt x="185" y="170"/>
                      </a:lnTo>
                      <a:lnTo>
                        <a:pt x="185" y="162"/>
                      </a:lnTo>
                      <a:lnTo>
                        <a:pt x="195" y="161"/>
                      </a:lnTo>
                      <a:lnTo>
                        <a:pt x="203" y="161"/>
                      </a:lnTo>
                      <a:lnTo>
                        <a:pt x="209" y="160"/>
                      </a:lnTo>
                      <a:lnTo>
                        <a:pt x="213" y="159"/>
                      </a:lnTo>
                      <a:lnTo>
                        <a:pt x="215" y="154"/>
                      </a:lnTo>
                      <a:lnTo>
                        <a:pt x="219" y="150"/>
                      </a:lnTo>
                      <a:lnTo>
                        <a:pt x="221" y="145"/>
                      </a:lnTo>
                      <a:lnTo>
                        <a:pt x="222" y="140"/>
                      </a:lnTo>
                      <a:lnTo>
                        <a:pt x="222" y="79"/>
                      </a:lnTo>
                      <a:lnTo>
                        <a:pt x="77" y="79"/>
                      </a:lnTo>
                      <a:lnTo>
                        <a:pt x="77" y="140"/>
                      </a:lnTo>
                      <a:lnTo>
                        <a:pt x="78" y="148"/>
                      </a:lnTo>
                      <a:lnTo>
                        <a:pt x="86" y="155"/>
                      </a:lnTo>
                      <a:lnTo>
                        <a:pt x="89" y="158"/>
                      </a:lnTo>
                      <a:lnTo>
                        <a:pt x="96" y="160"/>
                      </a:lnTo>
                      <a:lnTo>
                        <a:pt x="104" y="161"/>
                      </a:lnTo>
                      <a:lnTo>
                        <a:pt x="114" y="162"/>
                      </a:lnTo>
                      <a:lnTo>
                        <a:pt x="114" y="170"/>
                      </a:lnTo>
                      <a:lnTo>
                        <a:pt x="0" y="170"/>
                      </a:lnTo>
                      <a:lnTo>
                        <a:pt x="0" y="162"/>
                      </a:lnTo>
                      <a:lnTo>
                        <a:pt x="8" y="161"/>
                      </a:lnTo>
                      <a:lnTo>
                        <a:pt x="16" y="161"/>
                      </a:lnTo>
                      <a:lnTo>
                        <a:pt x="22" y="160"/>
                      </a:lnTo>
                      <a:lnTo>
                        <a:pt x="28" y="159"/>
                      </a:lnTo>
                      <a:lnTo>
                        <a:pt x="29" y="154"/>
                      </a:lnTo>
                      <a:lnTo>
                        <a:pt x="32" y="150"/>
                      </a:lnTo>
                      <a:lnTo>
                        <a:pt x="33" y="145"/>
                      </a:lnTo>
                      <a:lnTo>
                        <a:pt x="34" y="140"/>
                      </a:lnTo>
                      <a:lnTo>
                        <a:pt x="34" y="29"/>
                      </a:lnTo>
                      <a:lnTo>
                        <a:pt x="33" y="21"/>
                      </a:lnTo>
                      <a:lnTo>
                        <a:pt x="32" y="16"/>
                      </a:lnTo>
                      <a:lnTo>
                        <a:pt x="29" y="12"/>
                      </a:lnTo>
                      <a:lnTo>
                        <a:pt x="28" y="10"/>
                      </a:lnTo>
                      <a:lnTo>
                        <a:pt x="22" y="8"/>
                      </a:lnTo>
                      <a:lnTo>
                        <a:pt x="16" y="8"/>
                      </a:lnTo>
                      <a:lnTo>
                        <a:pt x="8" y="8"/>
                      </a:lnTo>
                      <a:lnTo>
                        <a:pt x="0" y="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8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53" name="Freeform 93"/>
                <p:cNvSpPr>
                  <a:spLocks noEditPoints="1"/>
                </p:cNvSpPr>
                <p:nvPr/>
              </p:nvSpPr>
              <p:spPr bwMode="auto">
                <a:xfrm>
                  <a:off x="4618" y="3596"/>
                  <a:ext cx="63" cy="44"/>
                </a:xfrm>
                <a:custGeom>
                  <a:avLst/>
                  <a:gdLst>
                    <a:gd name="T0" fmla="*/ 1 w 314"/>
                    <a:gd name="T1" fmla="*/ 0 h 174"/>
                    <a:gd name="T2" fmla="*/ 2 w 314"/>
                    <a:gd name="T3" fmla="*/ 0 h 174"/>
                    <a:gd name="T4" fmla="*/ 2 w 314"/>
                    <a:gd name="T5" fmla="*/ 0 h 174"/>
                    <a:gd name="T6" fmla="*/ 2 w 314"/>
                    <a:gd name="T7" fmla="*/ 0 h 174"/>
                    <a:gd name="T8" fmla="*/ 2 w 314"/>
                    <a:gd name="T9" fmla="*/ 1 h 174"/>
                    <a:gd name="T10" fmla="*/ 2 w 314"/>
                    <a:gd name="T11" fmla="*/ 1 h 174"/>
                    <a:gd name="T12" fmla="*/ 3 w 314"/>
                    <a:gd name="T13" fmla="*/ 1 h 174"/>
                    <a:gd name="T14" fmla="*/ 3 w 314"/>
                    <a:gd name="T15" fmla="*/ 1 h 174"/>
                    <a:gd name="T16" fmla="*/ 2 w 314"/>
                    <a:gd name="T17" fmla="*/ 2 h 174"/>
                    <a:gd name="T18" fmla="*/ 2 w 314"/>
                    <a:gd name="T19" fmla="*/ 2 h 174"/>
                    <a:gd name="T20" fmla="*/ 2 w 314"/>
                    <a:gd name="T21" fmla="*/ 2 h 174"/>
                    <a:gd name="T22" fmla="*/ 2 w 314"/>
                    <a:gd name="T23" fmla="*/ 3 h 174"/>
                    <a:gd name="T24" fmla="*/ 2 w 314"/>
                    <a:gd name="T25" fmla="*/ 3 h 174"/>
                    <a:gd name="T26" fmla="*/ 2 w 314"/>
                    <a:gd name="T27" fmla="*/ 3 h 174"/>
                    <a:gd name="T28" fmla="*/ 1 w 314"/>
                    <a:gd name="T29" fmla="*/ 3 h 174"/>
                    <a:gd name="T30" fmla="*/ 1 w 314"/>
                    <a:gd name="T31" fmla="*/ 3 h 174"/>
                    <a:gd name="T32" fmla="*/ 1 w 314"/>
                    <a:gd name="T33" fmla="*/ 3 h 174"/>
                    <a:gd name="T34" fmla="*/ 0 w 314"/>
                    <a:gd name="T35" fmla="*/ 3 h 174"/>
                    <a:gd name="T36" fmla="*/ 0 w 314"/>
                    <a:gd name="T37" fmla="*/ 2 h 174"/>
                    <a:gd name="T38" fmla="*/ 0 w 314"/>
                    <a:gd name="T39" fmla="*/ 2 h 174"/>
                    <a:gd name="T40" fmla="*/ 0 w 314"/>
                    <a:gd name="T41" fmla="*/ 2 h 174"/>
                    <a:gd name="T42" fmla="*/ 0 w 314"/>
                    <a:gd name="T43" fmla="*/ 1 h 174"/>
                    <a:gd name="T44" fmla="*/ 0 w 314"/>
                    <a:gd name="T45" fmla="*/ 1 h 174"/>
                    <a:gd name="T46" fmla="*/ 1 w 314"/>
                    <a:gd name="T47" fmla="*/ 0 h 174"/>
                    <a:gd name="T48" fmla="*/ 1 w 314"/>
                    <a:gd name="T49" fmla="*/ 0 h 174"/>
                    <a:gd name="T50" fmla="*/ 1 w 314"/>
                    <a:gd name="T51" fmla="*/ 0 h 174"/>
                    <a:gd name="T52" fmla="*/ 1 w 314"/>
                    <a:gd name="T53" fmla="*/ 0 h 174"/>
                    <a:gd name="T54" fmla="*/ 1 w 314"/>
                    <a:gd name="T55" fmla="*/ 0 h 174"/>
                    <a:gd name="T56" fmla="*/ 1 w 314"/>
                    <a:gd name="T57" fmla="*/ 1 h 174"/>
                    <a:gd name="T58" fmla="*/ 0 w 314"/>
                    <a:gd name="T59" fmla="*/ 1 h 174"/>
                    <a:gd name="T60" fmla="*/ 0 w 314"/>
                    <a:gd name="T61" fmla="*/ 1 h 174"/>
                    <a:gd name="T62" fmla="*/ 0 w 314"/>
                    <a:gd name="T63" fmla="*/ 1 h 174"/>
                    <a:gd name="T64" fmla="*/ 0 w 314"/>
                    <a:gd name="T65" fmla="*/ 2 h 174"/>
                    <a:gd name="T66" fmla="*/ 0 w 314"/>
                    <a:gd name="T67" fmla="*/ 2 h 174"/>
                    <a:gd name="T68" fmla="*/ 1 w 314"/>
                    <a:gd name="T69" fmla="*/ 2 h 174"/>
                    <a:gd name="T70" fmla="*/ 1 w 314"/>
                    <a:gd name="T71" fmla="*/ 3 h 174"/>
                    <a:gd name="T72" fmla="*/ 1 w 314"/>
                    <a:gd name="T73" fmla="*/ 3 h 174"/>
                    <a:gd name="T74" fmla="*/ 2 w 314"/>
                    <a:gd name="T75" fmla="*/ 3 h 174"/>
                    <a:gd name="T76" fmla="*/ 2 w 314"/>
                    <a:gd name="T77" fmla="*/ 3 h 174"/>
                    <a:gd name="T78" fmla="*/ 2 w 314"/>
                    <a:gd name="T79" fmla="*/ 2 h 174"/>
                    <a:gd name="T80" fmla="*/ 2 w 314"/>
                    <a:gd name="T81" fmla="*/ 2 h 174"/>
                    <a:gd name="T82" fmla="*/ 2 w 314"/>
                    <a:gd name="T83" fmla="*/ 2 h 174"/>
                    <a:gd name="T84" fmla="*/ 2 w 314"/>
                    <a:gd name="T85" fmla="*/ 2 h 174"/>
                    <a:gd name="T86" fmla="*/ 2 w 314"/>
                    <a:gd name="T87" fmla="*/ 1 h 174"/>
                    <a:gd name="T88" fmla="*/ 2 w 314"/>
                    <a:gd name="T89" fmla="*/ 1 h 174"/>
                    <a:gd name="T90" fmla="*/ 2 w 314"/>
                    <a:gd name="T91" fmla="*/ 1 h 174"/>
                    <a:gd name="T92" fmla="*/ 2 w 314"/>
                    <a:gd name="T93" fmla="*/ 1 h 174"/>
                    <a:gd name="T94" fmla="*/ 1 w 314"/>
                    <a:gd name="T95" fmla="*/ 0 h 174"/>
                    <a:gd name="T96" fmla="*/ 1 w 314"/>
                    <a:gd name="T97" fmla="*/ 0 h 174"/>
                    <a:gd name="T98" fmla="*/ 1 w 314"/>
                    <a:gd name="T99" fmla="*/ 0 h 174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w 314"/>
                    <a:gd name="T151" fmla="*/ 0 h 174"/>
                    <a:gd name="T152" fmla="*/ 314 w 314"/>
                    <a:gd name="T153" fmla="*/ 174 h 174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T150" t="T151" r="T152" b="T153"/>
                  <a:pathLst>
                    <a:path w="314" h="174">
                      <a:moveTo>
                        <a:pt x="169" y="0"/>
                      </a:moveTo>
                      <a:lnTo>
                        <a:pt x="177" y="0"/>
                      </a:lnTo>
                      <a:lnTo>
                        <a:pt x="186" y="0"/>
                      </a:lnTo>
                      <a:lnTo>
                        <a:pt x="194" y="0"/>
                      </a:lnTo>
                      <a:lnTo>
                        <a:pt x="204" y="1"/>
                      </a:lnTo>
                      <a:lnTo>
                        <a:pt x="212" y="1"/>
                      </a:lnTo>
                      <a:lnTo>
                        <a:pt x="221" y="3"/>
                      </a:lnTo>
                      <a:lnTo>
                        <a:pt x="228" y="4"/>
                      </a:lnTo>
                      <a:lnTo>
                        <a:pt x="236" y="7"/>
                      </a:lnTo>
                      <a:lnTo>
                        <a:pt x="243" y="8"/>
                      </a:lnTo>
                      <a:lnTo>
                        <a:pt x="251" y="11"/>
                      </a:lnTo>
                      <a:lnTo>
                        <a:pt x="258" y="14"/>
                      </a:lnTo>
                      <a:lnTo>
                        <a:pt x="266" y="18"/>
                      </a:lnTo>
                      <a:lnTo>
                        <a:pt x="272" y="21"/>
                      </a:lnTo>
                      <a:lnTo>
                        <a:pt x="279" y="26"/>
                      </a:lnTo>
                      <a:lnTo>
                        <a:pt x="285" y="29"/>
                      </a:lnTo>
                      <a:lnTo>
                        <a:pt x="293" y="34"/>
                      </a:lnTo>
                      <a:lnTo>
                        <a:pt x="300" y="43"/>
                      </a:lnTo>
                      <a:lnTo>
                        <a:pt x="307" y="54"/>
                      </a:lnTo>
                      <a:lnTo>
                        <a:pt x="309" y="61"/>
                      </a:lnTo>
                      <a:lnTo>
                        <a:pt x="312" y="67"/>
                      </a:lnTo>
                      <a:lnTo>
                        <a:pt x="313" y="73"/>
                      </a:lnTo>
                      <a:lnTo>
                        <a:pt x="314" y="79"/>
                      </a:lnTo>
                      <a:lnTo>
                        <a:pt x="313" y="85"/>
                      </a:lnTo>
                      <a:lnTo>
                        <a:pt x="312" y="93"/>
                      </a:lnTo>
                      <a:lnTo>
                        <a:pt x="309" y="99"/>
                      </a:lnTo>
                      <a:lnTo>
                        <a:pt x="307" y="106"/>
                      </a:lnTo>
                      <a:lnTo>
                        <a:pt x="302" y="111"/>
                      </a:lnTo>
                      <a:lnTo>
                        <a:pt x="297" y="117"/>
                      </a:lnTo>
                      <a:lnTo>
                        <a:pt x="291" y="122"/>
                      </a:lnTo>
                      <a:lnTo>
                        <a:pt x="287" y="129"/>
                      </a:lnTo>
                      <a:lnTo>
                        <a:pt x="278" y="134"/>
                      </a:lnTo>
                      <a:lnTo>
                        <a:pt x="271" y="139"/>
                      </a:lnTo>
                      <a:lnTo>
                        <a:pt x="263" y="144"/>
                      </a:lnTo>
                      <a:lnTo>
                        <a:pt x="255" y="149"/>
                      </a:lnTo>
                      <a:lnTo>
                        <a:pt x="247" y="152"/>
                      </a:lnTo>
                      <a:lnTo>
                        <a:pt x="239" y="156"/>
                      </a:lnTo>
                      <a:lnTo>
                        <a:pt x="230" y="160"/>
                      </a:lnTo>
                      <a:lnTo>
                        <a:pt x="222" y="164"/>
                      </a:lnTo>
                      <a:lnTo>
                        <a:pt x="211" y="166"/>
                      </a:lnTo>
                      <a:lnTo>
                        <a:pt x="200" y="168"/>
                      </a:lnTo>
                      <a:lnTo>
                        <a:pt x="191" y="170"/>
                      </a:lnTo>
                      <a:lnTo>
                        <a:pt x="181" y="172"/>
                      </a:lnTo>
                      <a:lnTo>
                        <a:pt x="170" y="172"/>
                      </a:lnTo>
                      <a:lnTo>
                        <a:pt x="161" y="173"/>
                      </a:lnTo>
                      <a:lnTo>
                        <a:pt x="151" y="173"/>
                      </a:lnTo>
                      <a:lnTo>
                        <a:pt x="141" y="174"/>
                      </a:lnTo>
                      <a:lnTo>
                        <a:pt x="126" y="173"/>
                      </a:lnTo>
                      <a:lnTo>
                        <a:pt x="111" y="172"/>
                      </a:lnTo>
                      <a:lnTo>
                        <a:pt x="97" y="170"/>
                      </a:lnTo>
                      <a:lnTo>
                        <a:pt x="85" y="168"/>
                      </a:lnTo>
                      <a:lnTo>
                        <a:pt x="72" y="164"/>
                      </a:lnTo>
                      <a:lnTo>
                        <a:pt x="60" y="160"/>
                      </a:lnTo>
                      <a:lnTo>
                        <a:pt x="49" y="154"/>
                      </a:lnTo>
                      <a:lnTo>
                        <a:pt x="39" y="150"/>
                      </a:lnTo>
                      <a:lnTo>
                        <a:pt x="29" y="144"/>
                      </a:lnTo>
                      <a:lnTo>
                        <a:pt x="20" y="138"/>
                      </a:lnTo>
                      <a:lnTo>
                        <a:pt x="13" y="132"/>
                      </a:lnTo>
                      <a:lnTo>
                        <a:pt x="8" y="125"/>
                      </a:lnTo>
                      <a:lnTo>
                        <a:pt x="3" y="117"/>
                      </a:lnTo>
                      <a:lnTo>
                        <a:pt x="1" y="110"/>
                      </a:lnTo>
                      <a:lnTo>
                        <a:pt x="0" y="102"/>
                      </a:lnTo>
                      <a:lnTo>
                        <a:pt x="0" y="95"/>
                      </a:lnTo>
                      <a:lnTo>
                        <a:pt x="0" y="84"/>
                      </a:lnTo>
                      <a:lnTo>
                        <a:pt x="2" y="75"/>
                      </a:lnTo>
                      <a:lnTo>
                        <a:pt x="6" y="66"/>
                      </a:lnTo>
                      <a:lnTo>
                        <a:pt x="13" y="59"/>
                      </a:lnTo>
                      <a:lnTo>
                        <a:pt x="19" y="49"/>
                      </a:lnTo>
                      <a:lnTo>
                        <a:pt x="29" y="42"/>
                      </a:lnTo>
                      <a:lnTo>
                        <a:pt x="38" y="35"/>
                      </a:lnTo>
                      <a:lnTo>
                        <a:pt x="51" y="29"/>
                      </a:lnTo>
                      <a:lnTo>
                        <a:pt x="63" y="20"/>
                      </a:lnTo>
                      <a:lnTo>
                        <a:pt x="77" y="14"/>
                      </a:lnTo>
                      <a:lnTo>
                        <a:pt x="91" y="9"/>
                      </a:lnTo>
                      <a:lnTo>
                        <a:pt x="105" y="6"/>
                      </a:lnTo>
                      <a:lnTo>
                        <a:pt x="120" y="2"/>
                      </a:lnTo>
                      <a:lnTo>
                        <a:pt x="135" y="1"/>
                      </a:lnTo>
                      <a:lnTo>
                        <a:pt x="151" y="0"/>
                      </a:lnTo>
                      <a:lnTo>
                        <a:pt x="169" y="0"/>
                      </a:lnTo>
                      <a:close/>
                      <a:moveTo>
                        <a:pt x="138" y="10"/>
                      </a:moveTo>
                      <a:lnTo>
                        <a:pt x="127" y="10"/>
                      </a:lnTo>
                      <a:lnTo>
                        <a:pt x="116" y="11"/>
                      </a:lnTo>
                      <a:lnTo>
                        <a:pt x="107" y="12"/>
                      </a:lnTo>
                      <a:lnTo>
                        <a:pt x="98" y="15"/>
                      </a:lnTo>
                      <a:lnTo>
                        <a:pt x="90" y="17"/>
                      </a:lnTo>
                      <a:lnTo>
                        <a:pt x="81" y="20"/>
                      </a:lnTo>
                      <a:lnTo>
                        <a:pt x="74" y="24"/>
                      </a:lnTo>
                      <a:lnTo>
                        <a:pt x="67" y="29"/>
                      </a:lnTo>
                      <a:lnTo>
                        <a:pt x="60" y="32"/>
                      </a:lnTo>
                      <a:lnTo>
                        <a:pt x="54" y="37"/>
                      </a:lnTo>
                      <a:lnTo>
                        <a:pt x="49" y="41"/>
                      </a:lnTo>
                      <a:lnTo>
                        <a:pt x="45" y="47"/>
                      </a:lnTo>
                      <a:lnTo>
                        <a:pt x="42" y="53"/>
                      </a:lnTo>
                      <a:lnTo>
                        <a:pt x="41" y="60"/>
                      </a:lnTo>
                      <a:lnTo>
                        <a:pt x="39" y="66"/>
                      </a:lnTo>
                      <a:lnTo>
                        <a:pt x="39" y="73"/>
                      </a:lnTo>
                      <a:lnTo>
                        <a:pt x="39" y="82"/>
                      </a:lnTo>
                      <a:lnTo>
                        <a:pt x="41" y="91"/>
                      </a:lnTo>
                      <a:lnTo>
                        <a:pt x="44" y="100"/>
                      </a:lnTo>
                      <a:lnTo>
                        <a:pt x="49" y="109"/>
                      </a:lnTo>
                      <a:lnTo>
                        <a:pt x="54" y="116"/>
                      </a:lnTo>
                      <a:lnTo>
                        <a:pt x="62" y="123"/>
                      </a:lnTo>
                      <a:lnTo>
                        <a:pt x="71" y="130"/>
                      </a:lnTo>
                      <a:lnTo>
                        <a:pt x="83" y="137"/>
                      </a:lnTo>
                      <a:lnTo>
                        <a:pt x="92" y="142"/>
                      </a:lnTo>
                      <a:lnTo>
                        <a:pt x="103" y="148"/>
                      </a:lnTo>
                      <a:lnTo>
                        <a:pt x="114" y="152"/>
                      </a:lnTo>
                      <a:lnTo>
                        <a:pt x="126" y="156"/>
                      </a:lnTo>
                      <a:lnTo>
                        <a:pt x="137" y="158"/>
                      </a:lnTo>
                      <a:lnTo>
                        <a:pt x="150" y="162"/>
                      </a:lnTo>
                      <a:lnTo>
                        <a:pt x="162" y="163"/>
                      </a:lnTo>
                      <a:lnTo>
                        <a:pt x="175" y="164"/>
                      </a:lnTo>
                      <a:lnTo>
                        <a:pt x="183" y="163"/>
                      </a:lnTo>
                      <a:lnTo>
                        <a:pt x="193" y="162"/>
                      </a:lnTo>
                      <a:lnTo>
                        <a:pt x="203" y="160"/>
                      </a:lnTo>
                      <a:lnTo>
                        <a:pt x="212" y="157"/>
                      </a:lnTo>
                      <a:lnTo>
                        <a:pt x="221" y="154"/>
                      </a:lnTo>
                      <a:lnTo>
                        <a:pt x="229" y="151"/>
                      </a:lnTo>
                      <a:lnTo>
                        <a:pt x="237" y="148"/>
                      </a:lnTo>
                      <a:lnTo>
                        <a:pt x="246" y="145"/>
                      </a:lnTo>
                      <a:lnTo>
                        <a:pt x="252" y="140"/>
                      </a:lnTo>
                      <a:lnTo>
                        <a:pt x="258" y="136"/>
                      </a:lnTo>
                      <a:lnTo>
                        <a:pt x="261" y="131"/>
                      </a:lnTo>
                      <a:lnTo>
                        <a:pt x="266" y="127"/>
                      </a:lnTo>
                      <a:lnTo>
                        <a:pt x="269" y="120"/>
                      </a:lnTo>
                      <a:lnTo>
                        <a:pt x="271" y="115"/>
                      </a:lnTo>
                      <a:lnTo>
                        <a:pt x="272" y="109"/>
                      </a:lnTo>
                      <a:lnTo>
                        <a:pt x="273" y="103"/>
                      </a:lnTo>
                      <a:lnTo>
                        <a:pt x="272" y="96"/>
                      </a:lnTo>
                      <a:lnTo>
                        <a:pt x="271" y="89"/>
                      </a:lnTo>
                      <a:lnTo>
                        <a:pt x="270" y="83"/>
                      </a:lnTo>
                      <a:lnTo>
                        <a:pt x="269" y="77"/>
                      </a:lnTo>
                      <a:lnTo>
                        <a:pt x="263" y="66"/>
                      </a:lnTo>
                      <a:lnTo>
                        <a:pt x="255" y="55"/>
                      </a:lnTo>
                      <a:lnTo>
                        <a:pt x="248" y="49"/>
                      </a:lnTo>
                      <a:lnTo>
                        <a:pt x="242" y="43"/>
                      </a:lnTo>
                      <a:lnTo>
                        <a:pt x="236" y="38"/>
                      </a:lnTo>
                      <a:lnTo>
                        <a:pt x="230" y="35"/>
                      </a:lnTo>
                      <a:lnTo>
                        <a:pt x="223" y="31"/>
                      </a:lnTo>
                      <a:lnTo>
                        <a:pt x="216" y="28"/>
                      </a:lnTo>
                      <a:lnTo>
                        <a:pt x="207" y="24"/>
                      </a:lnTo>
                      <a:lnTo>
                        <a:pt x="200" y="23"/>
                      </a:lnTo>
                      <a:lnTo>
                        <a:pt x="192" y="20"/>
                      </a:lnTo>
                      <a:lnTo>
                        <a:pt x="183" y="17"/>
                      </a:lnTo>
                      <a:lnTo>
                        <a:pt x="176" y="14"/>
                      </a:lnTo>
                      <a:lnTo>
                        <a:pt x="169" y="13"/>
                      </a:lnTo>
                      <a:lnTo>
                        <a:pt x="161" y="11"/>
                      </a:lnTo>
                      <a:lnTo>
                        <a:pt x="153" y="10"/>
                      </a:lnTo>
                      <a:lnTo>
                        <a:pt x="145" y="10"/>
                      </a:lnTo>
                      <a:lnTo>
                        <a:pt x="138" y="10"/>
                      </a:lnTo>
                      <a:close/>
                    </a:path>
                  </a:pathLst>
                </a:custGeom>
                <a:solidFill>
                  <a:srgbClr val="FF8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54" name="Freeform 94"/>
                <p:cNvSpPr>
                  <a:spLocks/>
                </p:cNvSpPr>
                <p:nvPr/>
              </p:nvSpPr>
              <p:spPr bwMode="auto">
                <a:xfrm>
                  <a:off x="4687" y="3597"/>
                  <a:ext cx="63" cy="44"/>
                </a:xfrm>
                <a:custGeom>
                  <a:avLst/>
                  <a:gdLst>
                    <a:gd name="T0" fmla="*/ 1 w 315"/>
                    <a:gd name="T1" fmla="*/ 0 h 175"/>
                    <a:gd name="T2" fmla="*/ 2 w 315"/>
                    <a:gd name="T3" fmla="*/ 2 h 175"/>
                    <a:gd name="T4" fmla="*/ 2 w 315"/>
                    <a:gd name="T5" fmla="*/ 1 h 175"/>
                    <a:gd name="T6" fmla="*/ 2 w 315"/>
                    <a:gd name="T7" fmla="*/ 1 h 175"/>
                    <a:gd name="T8" fmla="*/ 2 w 315"/>
                    <a:gd name="T9" fmla="*/ 1 h 175"/>
                    <a:gd name="T10" fmla="*/ 2 w 315"/>
                    <a:gd name="T11" fmla="*/ 1 h 175"/>
                    <a:gd name="T12" fmla="*/ 2 w 315"/>
                    <a:gd name="T13" fmla="*/ 0 h 175"/>
                    <a:gd name="T14" fmla="*/ 2 w 315"/>
                    <a:gd name="T15" fmla="*/ 0 h 175"/>
                    <a:gd name="T16" fmla="*/ 3 w 315"/>
                    <a:gd name="T17" fmla="*/ 0 h 175"/>
                    <a:gd name="T18" fmla="*/ 2 w 315"/>
                    <a:gd name="T19" fmla="*/ 0 h 175"/>
                    <a:gd name="T20" fmla="*/ 2 w 315"/>
                    <a:gd name="T21" fmla="*/ 0 h 175"/>
                    <a:gd name="T22" fmla="*/ 2 w 315"/>
                    <a:gd name="T23" fmla="*/ 1 h 175"/>
                    <a:gd name="T24" fmla="*/ 2 w 315"/>
                    <a:gd name="T25" fmla="*/ 1 h 175"/>
                    <a:gd name="T26" fmla="*/ 2 w 315"/>
                    <a:gd name="T27" fmla="*/ 3 h 175"/>
                    <a:gd name="T28" fmla="*/ 0 w 315"/>
                    <a:gd name="T29" fmla="*/ 0 h 175"/>
                    <a:gd name="T30" fmla="*/ 0 w 315"/>
                    <a:gd name="T31" fmla="*/ 1 h 175"/>
                    <a:gd name="T32" fmla="*/ 0 w 315"/>
                    <a:gd name="T33" fmla="*/ 2 h 175"/>
                    <a:gd name="T34" fmla="*/ 0 w 315"/>
                    <a:gd name="T35" fmla="*/ 2 h 175"/>
                    <a:gd name="T36" fmla="*/ 1 w 315"/>
                    <a:gd name="T37" fmla="*/ 2 h 175"/>
                    <a:gd name="T38" fmla="*/ 1 w 315"/>
                    <a:gd name="T39" fmla="*/ 2 h 175"/>
                    <a:gd name="T40" fmla="*/ 1 w 315"/>
                    <a:gd name="T41" fmla="*/ 3 h 175"/>
                    <a:gd name="T42" fmla="*/ 1 w 315"/>
                    <a:gd name="T43" fmla="*/ 3 h 175"/>
                    <a:gd name="T44" fmla="*/ 0 w 315"/>
                    <a:gd name="T45" fmla="*/ 3 h 175"/>
                    <a:gd name="T46" fmla="*/ 0 w 315"/>
                    <a:gd name="T47" fmla="*/ 3 h 175"/>
                    <a:gd name="T48" fmla="*/ 0 w 315"/>
                    <a:gd name="T49" fmla="*/ 2 h 175"/>
                    <a:gd name="T50" fmla="*/ 0 w 315"/>
                    <a:gd name="T51" fmla="*/ 2 h 175"/>
                    <a:gd name="T52" fmla="*/ 0 w 315"/>
                    <a:gd name="T53" fmla="*/ 1 h 175"/>
                    <a:gd name="T54" fmla="*/ 0 w 315"/>
                    <a:gd name="T55" fmla="*/ 0 h 175"/>
                    <a:gd name="T56" fmla="*/ 0 w 315"/>
                    <a:gd name="T57" fmla="*/ 0 h 175"/>
                    <a:gd name="T58" fmla="*/ 0 w 315"/>
                    <a:gd name="T59" fmla="*/ 0 h 175"/>
                    <a:gd name="T60" fmla="*/ 0 w 315"/>
                    <a:gd name="T61" fmla="*/ 0 h 175"/>
                    <a:gd name="T62" fmla="*/ 0 w 315"/>
                    <a:gd name="T63" fmla="*/ 0 h 175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315"/>
                    <a:gd name="T97" fmla="*/ 0 h 175"/>
                    <a:gd name="T98" fmla="*/ 315 w 315"/>
                    <a:gd name="T99" fmla="*/ 175 h 175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315" h="175">
                      <a:moveTo>
                        <a:pt x="7" y="0"/>
                      </a:moveTo>
                      <a:lnTo>
                        <a:pt x="86" y="0"/>
                      </a:lnTo>
                      <a:lnTo>
                        <a:pt x="257" y="130"/>
                      </a:lnTo>
                      <a:lnTo>
                        <a:pt x="257" y="89"/>
                      </a:lnTo>
                      <a:lnTo>
                        <a:pt x="256" y="80"/>
                      </a:lnTo>
                      <a:lnTo>
                        <a:pt x="256" y="71"/>
                      </a:lnTo>
                      <a:lnTo>
                        <a:pt x="254" y="63"/>
                      </a:lnTo>
                      <a:lnTo>
                        <a:pt x="253" y="55"/>
                      </a:lnTo>
                      <a:lnTo>
                        <a:pt x="251" y="48"/>
                      </a:lnTo>
                      <a:lnTo>
                        <a:pt x="248" y="41"/>
                      </a:lnTo>
                      <a:lnTo>
                        <a:pt x="246" y="35"/>
                      </a:lnTo>
                      <a:lnTo>
                        <a:pt x="244" y="29"/>
                      </a:lnTo>
                      <a:lnTo>
                        <a:pt x="238" y="19"/>
                      </a:lnTo>
                      <a:lnTo>
                        <a:pt x="232" y="13"/>
                      </a:lnTo>
                      <a:lnTo>
                        <a:pt x="223" y="9"/>
                      </a:lnTo>
                      <a:lnTo>
                        <a:pt x="214" y="8"/>
                      </a:lnTo>
                      <a:lnTo>
                        <a:pt x="214" y="0"/>
                      </a:lnTo>
                      <a:lnTo>
                        <a:pt x="315" y="0"/>
                      </a:lnTo>
                      <a:lnTo>
                        <a:pt x="315" y="8"/>
                      </a:lnTo>
                      <a:lnTo>
                        <a:pt x="305" y="8"/>
                      </a:lnTo>
                      <a:lnTo>
                        <a:pt x="296" y="12"/>
                      </a:lnTo>
                      <a:lnTo>
                        <a:pt x="288" y="18"/>
                      </a:lnTo>
                      <a:lnTo>
                        <a:pt x="283" y="28"/>
                      </a:lnTo>
                      <a:lnTo>
                        <a:pt x="277" y="38"/>
                      </a:lnTo>
                      <a:lnTo>
                        <a:pt x="275" y="51"/>
                      </a:lnTo>
                      <a:lnTo>
                        <a:pt x="272" y="66"/>
                      </a:lnTo>
                      <a:lnTo>
                        <a:pt x="272" y="84"/>
                      </a:lnTo>
                      <a:lnTo>
                        <a:pt x="272" y="175"/>
                      </a:lnTo>
                      <a:lnTo>
                        <a:pt x="263" y="175"/>
                      </a:lnTo>
                      <a:lnTo>
                        <a:pt x="59" y="21"/>
                      </a:lnTo>
                      <a:lnTo>
                        <a:pt x="59" y="71"/>
                      </a:lnTo>
                      <a:lnTo>
                        <a:pt x="59" y="81"/>
                      </a:lnTo>
                      <a:lnTo>
                        <a:pt x="59" y="92"/>
                      </a:lnTo>
                      <a:lnTo>
                        <a:pt x="59" y="101"/>
                      </a:lnTo>
                      <a:lnTo>
                        <a:pt x="61" y="110"/>
                      </a:lnTo>
                      <a:lnTo>
                        <a:pt x="61" y="117"/>
                      </a:lnTo>
                      <a:lnTo>
                        <a:pt x="64" y="126"/>
                      </a:lnTo>
                      <a:lnTo>
                        <a:pt x="65" y="132"/>
                      </a:lnTo>
                      <a:lnTo>
                        <a:pt x="68" y="138"/>
                      </a:lnTo>
                      <a:lnTo>
                        <a:pt x="74" y="147"/>
                      </a:lnTo>
                      <a:lnTo>
                        <a:pt x="83" y="155"/>
                      </a:lnTo>
                      <a:lnTo>
                        <a:pt x="90" y="160"/>
                      </a:lnTo>
                      <a:lnTo>
                        <a:pt x="102" y="162"/>
                      </a:lnTo>
                      <a:lnTo>
                        <a:pt x="102" y="170"/>
                      </a:lnTo>
                      <a:lnTo>
                        <a:pt x="0" y="170"/>
                      </a:lnTo>
                      <a:lnTo>
                        <a:pt x="0" y="162"/>
                      </a:lnTo>
                      <a:lnTo>
                        <a:pt x="10" y="159"/>
                      </a:lnTo>
                      <a:lnTo>
                        <a:pt x="18" y="153"/>
                      </a:lnTo>
                      <a:lnTo>
                        <a:pt x="25" y="146"/>
                      </a:lnTo>
                      <a:lnTo>
                        <a:pt x="32" y="137"/>
                      </a:lnTo>
                      <a:lnTo>
                        <a:pt x="36" y="123"/>
                      </a:lnTo>
                      <a:lnTo>
                        <a:pt x="40" y="108"/>
                      </a:lnTo>
                      <a:lnTo>
                        <a:pt x="42" y="91"/>
                      </a:lnTo>
                      <a:lnTo>
                        <a:pt x="43" y="71"/>
                      </a:lnTo>
                      <a:lnTo>
                        <a:pt x="43" y="27"/>
                      </a:lnTo>
                      <a:lnTo>
                        <a:pt x="42" y="20"/>
                      </a:lnTo>
                      <a:lnTo>
                        <a:pt x="41" y="16"/>
                      </a:lnTo>
                      <a:lnTo>
                        <a:pt x="37" y="12"/>
                      </a:lnTo>
                      <a:lnTo>
                        <a:pt x="35" y="10"/>
                      </a:lnTo>
                      <a:lnTo>
                        <a:pt x="30" y="8"/>
                      </a:lnTo>
                      <a:lnTo>
                        <a:pt x="24" y="8"/>
                      </a:lnTo>
                      <a:lnTo>
                        <a:pt x="16" y="8"/>
                      </a:lnTo>
                      <a:lnTo>
                        <a:pt x="7" y="8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FF8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55" name="Freeform 95"/>
                <p:cNvSpPr>
                  <a:spLocks/>
                </p:cNvSpPr>
                <p:nvPr/>
              </p:nvSpPr>
              <p:spPr bwMode="auto">
                <a:xfrm>
                  <a:off x="4753" y="3595"/>
                  <a:ext cx="42" cy="46"/>
                </a:xfrm>
                <a:custGeom>
                  <a:avLst/>
                  <a:gdLst>
                    <a:gd name="T0" fmla="*/ 2 w 210"/>
                    <a:gd name="T1" fmla="*/ 0 h 180"/>
                    <a:gd name="T2" fmla="*/ 1 w 210"/>
                    <a:gd name="T3" fmla="*/ 1 h 180"/>
                    <a:gd name="T4" fmla="*/ 1 w 210"/>
                    <a:gd name="T5" fmla="*/ 1 h 180"/>
                    <a:gd name="T6" fmla="*/ 1 w 210"/>
                    <a:gd name="T7" fmla="*/ 0 h 180"/>
                    <a:gd name="T8" fmla="*/ 1 w 210"/>
                    <a:gd name="T9" fmla="*/ 0 h 180"/>
                    <a:gd name="T10" fmla="*/ 1 w 210"/>
                    <a:gd name="T11" fmla="*/ 0 h 180"/>
                    <a:gd name="T12" fmla="*/ 1 w 210"/>
                    <a:gd name="T13" fmla="*/ 0 h 180"/>
                    <a:gd name="T14" fmla="*/ 1 w 210"/>
                    <a:gd name="T15" fmla="*/ 0 h 180"/>
                    <a:gd name="T16" fmla="*/ 1 w 210"/>
                    <a:gd name="T17" fmla="*/ 0 h 180"/>
                    <a:gd name="T18" fmla="*/ 1 w 210"/>
                    <a:gd name="T19" fmla="*/ 1 h 180"/>
                    <a:gd name="T20" fmla="*/ 1 w 210"/>
                    <a:gd name="T21" fmla="*/ 1 h 180"/>
                    <a:gd name="T22" fmla="*/ 1 w 210"/>
                    <a:gd name="T23" fmla="*/ 1 h 180"/>
                    <a:gd name="T24" fmla="*/ 1 w 210"/>
                    <a:gd name="T25" fmla="*/ 1 h 180"/>
                    <a:gd name="T26" fmla="*/ 1 w 210"/>
                    <a:gd name="T27" fmla="*/ 1 h 180"/>
                    <a:gd name="T28" fmla="*/ 1 w 210"/>
                    <a:gd name="T29" fmla="*/ 1 h 180"/>
                    <a:gd name="T30" fmla="*/ 1 w 210"/>
                    <a:gd name="T31" fmla="*/ 1 h 180"/>
                    <a:gd name="T32" fmla="*/ 1 w 210"/>
                    <a:gd name="T33" fmla="*/ 2 h 180"/>
                    <a:gd name="T34" fmla="*/ 1 w 210"/>
                    <a:gd name="T35" fmla="*/ 3 h 180"/>
                    <a:gd name="T36" fmla="*/ 1 w 210"/>
                    <a:gd name="T37" fmla="*/ 3 h 180"/>
                    <a:gd name="T38" fmla="*/ 1 w 210"/>
                    <a:gd name="T39" fmla="*/ 3 h 180"/>
                    <a:gd name="T40" fmla="*/ 1 w 210"/>
                    <a:gd name="T41" fmla="*/ 2 h 180"/>
                    <a:gd name="T42" fmla="*/ 2 w 210"/>
                    <a:gd name="T43" fmla="*/ 2 h 180"/>
                    <a:gd name="T44" fmla="*/ 2 w 210"/>
                    <a:gd name="T45" fmla="*/ 3 h 180"/>
                    <a:gd name="T46" fmla="*/ 1 w 210"/>
                    <a:gd name="T47" fmla="*/ 3 h 180"/>
                    <a:gd name="T48" fmla="*/ 0 w 210"/>
                    <a:gd name="T49" fmla="*/ 3 h 180"/>
                    <a:gd name="T50" fmla="*/ 0 w 210"/>
                    <a:gd name="T51" fmla="*/ 3 h 180"/>
                    <a:gd name="T52" fmla="*/ 0 w 210"/>
                    <a:gd name="T53" fmla="*/ 3 h 180"/>
                    <a:gd name="T54" fmla="*/ 0 w 210"/>
                    <a:gd name="T55" fmla="*/ 3 h 180"/>
                    <a:gd name="T56" fmla="*/ 0 w 210"/>
                    <a:gd name="T57" fmla="*/ 3 h 180"/>
                    <a:gd name="T58" fmla="*/ 0 w 210"/>
                    <a:gd name="T59" fmla="*/ 1 h 180"/>
                    <a:gd name="T60" fmla="*/ 0 w 210"/>
                    <a:gd name="T61" fmla="*/ 0 h 180"/>
                    <a:gd name="T62" fmla="*/ 0 w 210"/>
                    <a:gd name="T63" fmla="*/ 0 h 180"/>
                    <a:gd name="T64" fmla="*/ 0 w 210"/>
                    <a:gd name="T65" fmla="*/ 0 h 180"/>
                    <a:gd name="T66" fmla="*/ 0 w 210"/>
                    <a:gd name="T67" fmla="*/ 0 h 180"/>
                    <a:gd name="T68" fmla="*/ 1 w 210"/>
                    <a:gd name="T69" fmla="*/ 0 h 180"/>
                    <a:gd name="T70" fmla="*/ 1 w 210"/>
                    <a:gd name="T71" fmla="*/ 0 h 180"/>
                    <a:gd name="T72" fmla="*/ 1 w 210"/>
                    <a:gd name="T73" fmla="*/ 0 h 180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210"/>
                    <a:gd name="T112" fmla="*/ 0 h 180"/>
                    <a:gd name="T113" fmla="*/ 210 w 210"/>
                    <a:gd name="T114" fmla="*/ 180 h 180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210" h="180">
                      <a:moveTo>
                        <a:pt x="183" y="0"/>
                      </a:moveTo>
                      <a:lnTo>
                        <a:pt x="195" y="0"/>
                      </a:lnTo>
                      <a:lnTo>
                        <a:pt x="195" y="50"/>
                      </a:lnTo>
                      <a:lnTo>
                        <a:pt x="177" y="50"/>
                      </a:lnTo>
                      <a:lnTo>
                        <a:pt x="174" y="40"/>
                      </a:lnTo>
                      <a:lnTo>
                        <a:pt x="171" y="33"/>
                      </a:lnTo>
                      <a:lnTo>
                        <a:pt x="165" y="25"/>
                      </a:lnTo>
                      <a:lnTo>
                        <a:pt x="158" y="21"/>
                      </a:lnTo>
                      <a:lnTo>
                        <a:pt x="150" y="18"/>
                      </a:lnTo>
                      <a:lnTo>
                        <a:pt x="144" y="17"/>
                      </a:lnTo>
                      <a:lnTo>
                        <a:pt x="137" y="15"/>
                      </a:lnTo>
                      <a:lnTo>
                        <a:pt x="131" y="14"/>
                      </a:lnTo>
                      <a:lnTo>
                        <a:pt x="123" y="13"/>
                      </a:lnTo>
                      <a:lnTo>
                        <a:pt x="114" y="13"/>
                      </a:lnTo>
                      <a:lnTo>
                        <a:pt x="105" y="13"/>
                      </a:lnTo>
                      <a:lnTo>
                        <a:pt x="96" y="13"/>
                      </a:lnTo>
                      <a:lnTo>
                        <a:pt x="77" y="13"/>
                      </a:lnTo>
                      <a:lnTo>
                        <a:pt x="76" y="18"/>
                      </a:lnTo>
                      <a:lnTo>
                        <a:pt x="76" y="24"/>
                      </a:lnTo>
                      <a:lnTo>
                        <a:pt x="75" y="31"/>
                      </a:lnTo>
                      <a:lnTo>
                        <a:pt x="75" y="37"/>
                      </a:lnTo>
                      <a:lnTo>
                        <a:pt x="75" y="47"/>
                      </a:lnTo>
                      <a:lnTo>
                        <a:pt x="78" y="56"/>
                      </a:lnTo>
                      <a:lnTo>
                        <a:pt x="84" y="64"/>
                      </a:lnTo>
                      <a:lnTo>
                        <a:pt x="93" y="71"/>
                      </a:lnTo>
                      <a:lnTo>
                        <a:pt x="100" y="75"/>
                      </a:lnTo>
                      <a:lnTo>
                        <a:pt x="112" y="79"/>
                      </a:lnTo>
                      <a:lnTo>
                        <a:pt x="117" y="80"/>
                      </a:lnTo>
                      <a:lnTo>
                        <a:pt x="125" y="81"/>
                      </a:lnTo>
                      <a:lnTo>
                        <a:pt x="132" y="81"/>
                      </a:lnTo>
                      <a:lnTo>
                        <a:pt x="142" y="82"/>
                      </a:lnTo>
                      <a:lnTo>
                        <a:pt x="164" y="82"/>
                      </a:lnTo>
                      <a:lnTo>
                        <a:pt x="164" y="89"/>
                      </a:lnTo>
                      <a:lnTo>
                        <a:pt x="77" y="92"/>
                      </a:lnTo>
                      <a:lnTo>
                        <a:pt x="77" y="167"/>
                      </a:lnTo>
                      <a:lnTo>
                        <a:pt x="102" y="167"/>
                      </a:lnTo>
                      <a:lnTo>
                        <a:pt x="120" y="166"/>
                      </a:lnTo>
                      <a:lnTo>
                        <a:pt x="137" y="164"/>
                      </a:lnTo>
                      <a:lnTo>
                        <a:pt x="152" y="159"/>
                      </a:lnTo>
                      <a:lnTo>
                        <a:pt x="165" y="156"/>
                      </a:lnTo>
                      <a:lnTo>
                        <a:pt x="174" y="149"/>
                      </a:lnTo>
                      <a:lnTo>
                        <a:pt x="183" y="143"/>
                      </a:lnTo>
                      <a:lnTo>
                        <a:pt x="189" y="134"/>
                      </a:lnTo>
                      <a:lnTo>
                        <a:pt x="195" y="124"/>
                      </a:lnTo>
                      <a:lnTo>
                        <a:pt x="210" y="124"/>
                      </a:lnTo>
                      <a:lnTo>
                        <a:pt x="191" y="180"/>
                      </a:lnTo>
                      <a:lnTo>
                        <a:pt x="179" y="180"/>
                      </a:lnTo>
                      <a:lnTo>
                        <a:pt x="177" y="175"/>
                      </a:lnTo>
                      <a:lnTo>
                        <a:pt x="170" y="175"/>
                      </a:lnTo>
                      <a:lnTo>
                        <a:pt x="0" y="175"/>
                      </a:lnTo>
                      <a:lnTo>
                        <a:pt x="0" y="167"/>
                      </a:lnTo>
                      <a:lnTo>
                        <a:pt x="8" y="166"/>
                      </a:lnTo>
                      <a:lnTo>
                        <a:pt x="16" y="166"/>
                      </a:lnTo>
                      <a:lnTo>
                        <a:pt x="22" y="165"/>
                      </a:lnTo>
                      <a:lnTo>
                        <a:pt x="28" y="164"/>
                      </a:lnTo>
                      <a:lnTo>
                        <a:pt x="30" y="159"/>
                      </a:lnTo>
                      <a:lnTo>
                        <a:pt x="33" y="155"/>
                      </a:lnTo>
                      <a:lnTo>
                        <a:pt x="33" y="150"/>
                      </a:lnTo>
                      <a:lnTo>
                        <a:pt x="34" y="145"/>
                      </a:lnTo>
                      <a:lnTo>
                        <a:pt x="34" y="34"/>
                      </a:lnTo>
                      <a:lnTo>
                        <a:pt x="33" y="26"/>
                      </a:lnTo>
                      <a:lnTo>
                        <a:pt x="33" y="21"/>
                      </a:lnTo>
                      <a:lnTo>
                        <a:pt x="30" y="17"/>
                      </a:lnTo>
                      <a:lnTo>
                        <a:pt x="28" y="15"/>
                      </a:lnTo>
                      <a:lnTo>
                        <a:pt x="22" y="13"/>
                      </a:lnTo>
                      <a:lnTo>
                        <a:pt x="16" y="13"/>
                      </a:lnTo>
                      <a:lnTo>
                        <a:pt x="8" y="13"/>
                      </a:lnTo>
                      <a:lnTo>
                        <a:pt x="0" y="13"/>
                      </a:lnTo>
                      <a:lnTo>
                        <a:pt x="0" y="5"/>
                      </a:lnTo>
                      <a:lnTo>
                        <a:pt x="167" y="5"/>
                      </a:lnTo>
                      <a:lnTo>
                        <a:pt x="173" y="4"/>
                      </a:lnTo>
                      <a:lnTo>
                        <a:pt x="178" y="4"/>
                      </a:lnTo>
                      <a:lnTo>
                        <a:pt x="180" y="2"/>
                      </a:lnTo>
                      <a:lnTo>
                        <a:pt x="183" y="0"/>
                      </a:lnTo>
                      <a:close/>
                    </a:path>
                  </a:pathLst>
                </a:custGeom>
                <a:solidFill>
                  <a:srgbClr val="FF8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56" name="Freeform 96"/>
                <p:cNvSpPr>
                  <a:spLocks/>
                </p:cNvSpPr>
                <p:nvPr/>
              </p:nvSpPr>
              <p:spPr bwMode="auto">
                <a:xfrm>
                  <a:off x="4798" y="3597"/>
                  <a:ext cx="56" cy="42"/>
                </a:xfrm>
                <a:custGeom>
                  <a:avLst/>
                  <a:gdLst>
                    <a:gd name="T0" fmla="*/ 0 w 281"/>
                    <a:gd name="T1" fmla="*/ 0 h 170"/>
                    <a:gd name="T2" fmla="*/ 1 w 281"/>
                    <a:gd name="T3" fmla="*/ 0 h 170"/>
                    <a:gd name="T4" fmla="*/ 1 w 281"/>
                    <a:gd name="T5" fmla="*/ 0 h 170"/>
                    <a:gd name="T6" fmla="*/ 1 w 281"/>
                    <a:gd name="T7" fmla="*/ 0 h 170"/>
                    <a:gd name="T8" fmla="*/ 1 w 281"/>
                    <a:gd name="T9" fmla="*/ 0 h 170"/>
                    <a:gd name="T10" fmla="*/ 1 w 281"/>
                    <a:gd name="T11" fmla="*/ 0 h 170"/>
                    <a:gd name="T12" fmla="*/ 1 w 281"/>
                    <a:gd name="T13" fmla="*/ 0 h 170"/>
                    <a:gd name="T14" fmla="*/ 1 w 281"/>
                    <a:gd name="T15" fmla="*/ 1 h 170"/>
                    <a:gd name="T16" fmla="*/ 1 w 281"/>
                    <a:gd name="T17" fmla="*/ 1 h 170"/>
                    <a:gd name="T18" fmla="*/ 1 w 281"/>
                    <a:gd name="T19" fmla="*/ 1 h 170"/>
                    <a:gd name="T20" fmla="*/ 1 w 281"/>
                    <a:gd name="T21" fmla="*/ 1 h 170"/>
                    <a:gd name="T22" fmla="*/ 2 w 281"/>
                    <a:gd name="T23" fmla="*/ 1 h 170"/>
                    <a:gd name="T24" fmla="*/ 2 w 281"/>
                    <a:gd name="T25" fmla="*/ 0 h 170"/>
                    <a:gd name="T26" fmla="*/ 2 w 281"/>
                    <a:gd name="T27" fmla="*/ 0 h 170"/>
                    <a:gd name="T28" fmla="*/ 2 w 281"/>
                    <a:gd name="T29" fmla="*/ 0 h 170"/>
                    <a:gd name="T30" fmla="*/ 2 w 281"/>
                    <a:gd name="T31" fmla="*/ 0 h 170"/>
                    <a:gd name="T32" fmla="*/ 2 w 281"/>
                    <a:gd name="T33" fmla="*/ 0 h 170"/>
                    <a:gd name="T34" fmla="*/ 2 w 281"/>
                    <a:gd name="T35" fmla="*/ 0 h 170"/>
                    <a:gd name="T36" fmla="*/ 2 w 281"/>
                    <a:gd name="T37" fmla="*/ 0 h 170"/>
                    <a:gd name="T38" fmla="*/ 1 w 281"/>
                    <a:gd name="T39" fmla="*/ 0 h 170"/>
                    <a:gd name="T40" fmla="*/ 1 w 281"/>
                    <a:gd name="T41" fmla="*/ 0 h 170"/>
                    <a:gd name="T42" fmla="*/ 1 w 281"/>
                    <a:gd name="T43" fmla="*/ 0 h 170"/>
                    <a:gd name="T44" fmla="*/ 1 w 281"/>
                    <a:gd name="T45" fmla="*/ 0 h 170"/>
                    <a:gd name="T46" fmla="*/ 2 w 281"/>
                    <a:gd name="T47" fmla="*/ 0 h 170"/>
                    <a:gd name="T48" fmla="*/ 2 w 281"/>
                    <a:gd name="T49" fmla="*/ 0 h 170"/>
                    <a:gd name="T50" fmla="*/ 2 w 281"/>
                    <a:gd name="T51" fmla="*/ 0 h 170"/>
                    <a:gd name="T52" fmla="*/ 2 w 281"/>
                    <a:gd name="T53" fmla="*/ 0 h 170"/>
                    <a:gd name="T54" fmla="*/ 2 w 281"/>
                    <a:gd name="T55" fmla="*/ 0 h 170"/>
                    <a:gd name="T56" fmla="*/ 2 w 281"/>
                    <a:gd name="T57" fmla="*/ 0 h 170"/>
                    <a:gd name="T58" fmla="*/ 2 w 281"/>
                    <a:gd name="T59" fmla="*/ 0 h 170"/>
                    <a:gd name="T60" fmla="*/ 2 w 281"/>
                    <a:gd name="T61" fmla="*/ 0 h 170"/>
                    <a:gd name="T62" fmla="*/ 2 w 281"/>
                    <a:gd name="T63" fmla="*/ 0 h 170"/>
                    <a:gd name="T64" fmla="*/ 2 w 281"/>
                    <a:gd name="T65" fmla="*/ 0 h 170"/>
                    <a:gd name="T66" fmla="*/ 1 w 281"/>
                    <a:gd name="T67" fmla="*/ 1 h 170"/>
                    <a:gd name="T68" fmla="*/ 1 w 281"/>
                    <a:gd name="T69" fmla="*/ 2 h 170"/>
                    <a:gd name="T70" fmla="*/ 1 w 281"/>
                    <a:gd name="T71" fmla="*/ 2 h 170"/>
                    <a:gd name="T72" fmla="*/ 1 w 281"/>
                    <a:gd name="T73" fmla="*/ 2 h 170"/>
                    <a:gd name="T74" fmla="*/ 1 w 281"/>
                    <a:gd name="T75" fmla="*/ 2 h 170"/>
                    <a:gd name="T76" fmla="*/ 1 w 281"/>
                    <a:gd name="T77" fmla="*/ 2 h 170"/>
                    <a:gd name="T78" fmla="*/ 1 w 281"/>
                    <a:gd name="T79" fmla="*/ 2 h 170"/>
                    <a:gd name="T80" fmla="*/ 2 w 281"/>
                    <a:gd name="T81" fmla="*/ 2 h 170"/>
                    <a:gd name="T82" fmla="*/ 2 w 281"/>
                    <a:gd name="T83" fmla="*/ 2 h 170"/>
                    <a:gd name="T84" fmla="*/ 1 w 281"/>
                    <a:gd name="T85" fmla="*/ 2 h 170"/>
                    <a:gd name="T86" fmla="*/ 1 w 281"/>
                    <a:gd name="T87" fmla="*/ 2 h 170"/>
                    <a:gd name="T88" fmla="*/ 1 w 281"/>
                    <a:gd name="T89" fmla="*/ 2 h 170"/>
                    <a:gd name="T90" fmla="*/ 1 w 281"/>
                    <a:gd name="T91" fmla="*/ 2 h 170"/>
                    <a:gd name="T92" fmla="*/ 1 w 281"/>
                    <a:gd name="T93" fmla="*/ 2 h 170"/>
                    <a:gd name="T94" fmla="*/ 1 w 281"/>
                    <a:gd name="T95" fmla="*/ 2 h 170"/>
                    <a:gd name="T96" fmla="*/ 1 w 281"/>
                    <a:gd name="T97" fmla="*/ 2 h 170"/>
                    <a:gd name="T98" fmla="*/ 1 w 281"/>
                    <a:gd name="T99" fmla="*/ 2 h 170"/>
                    <a:gd name="T100" fmla="*/ 1 w 281"/>
                    <a:gd name="T101" fmla="*/ 2 h 170"/>
                    <a:gd name="T102" fmla="*/ 1 w 281"/>
                    <a:gd name="T103" fmla="*/ 2 h 170"/>
                    <a:gd name="T104" fmla="*/ 1 w 281"/>
                    <a:gd name="T105" fmla="*/ 1 h 170"/>
                    <a:gd name="T106" fmla="*/ 0 w 281"/>
                    <a:gd name="T107" fmla="*/ 0 h 170"/>
                    <a:gd name="T108" fmla="*/ 0 w 281"/>
                    <a:gd name="T109" fmla="*/ 0 h 170"/>
                    <a:gd name="T110" fmla="*/ 0 w 281"/>
                    <a:gd name="T111" fmla="*/ 0 h 170"/>
                    <a:gd name="T112" fmla="*/ 0 w 281"/>
                    <a:gd name="T113" fmla="*/ 0 h 170"/>
                    <a:gd name="T114" fmla="*/ 0 w 281"/>
                    <a:gd name="T115" fmla="*/ 0 h 170"/>
                    <a:gd name="T116" fmla="*/ 0 w 281"/>
                    <a:gd name="T117" fmla="*/ 0 h 170"/>
                    <a:gd name="T118" fmla="*/ 0 w 281"/>
                    <a:gd name="T119" fmla="*/ 0 h 170"/>
                    <a:gd name="T120" fmla="*/ 0 w 281"/>
                    <a:gd name="T121" fmla="*/ 0 h 170"/>
                    <a:gd name="T122" fmla="*/ 0 w 281"/>
                    <a:gd name="T123" fmla="*/ 0 h 170"/>
                    <a:gd name="T124" fmla="*/ 0 w 281"/>
                    <a:gd name="T125" fmla="*/ 0 h 170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  <a:gd name="T189" fmla="*/ 0 w 281"/>
                    <a:gd name="T190" fmla="*/ 0 h 170"/>
                    <a:gd name="T191" fmla="*/ 281 w 281"/>
                    <a:gd name="T192" fmla="*/ 170 h 170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T189" t="T190" r="T191" b="T192"/>
                  <a:pathLst>
                    <a:path w="281" h="170">
                      <a:moveTo>
                        <a:pt x="0" y="0"/>
                      </a:moveTo>
                      <a:lnTo>
                        <a:pt x="87" y="0"/>
                      </a:lnTo>
                      <a:lnTo>
                        <a:pt x="87" y="8"/>
                      </a:lnTo>
                      <a:lnTo>
                        <a:pt x="80" y="8"/>
                      </a:lnTo>
                      <a:lnTo>
                        <a:pt x="77" y="10"/>
                      </a:lnTo>
                      <a:lnTo>
                        <a:pt x="77" y="11"/>
                      </a:lnTo>
                      <a:lnTo>
                        <a:pt x="77" y="13"/>
                      </a:lnTo>
                      <a:lnTo>
                        <a:pt x="151" y="96"/>
                      </a:lnTo>
                      <a:lnTo>
                        <a:pt x="163" y="82"/>
                      </a:lnTo>
                      <a:lnTo>
                        <a:pt x="175" y="71"/>
                      </a:lnTo>
                      <a:lnTo>
                        <a:pt x="184" y="60"/>
                      </a:lnTo>
                      <a:lnTo>
                        <a:pt x="192" y="50"/>
                      </a:lnTo>
                      <a:lnTo>
                        <a:pt x="198" y="41"/>
                      </a:lnTo>
                      <a:lnTo>
                        <a:pt x="203" y="34"/>
                      </a:lnTo>
                      <a:lnTo>
                        <a:pt x="205" y="27"/>
                      </a:lnTo>
                      <a:lnTo>
                        <a:pt x="207" y="21"/>
                      </a:lnTo>
                      <a:lnTo>
                        <a:pt x="204" y="14"/>
                      </a:lnTo>
                      <a:lnTo>
                        <a:pt x="201" y="10"/>
                      </a:lnTo>
                      <a:lnTo>
                        <a:pt x="193" y="8"/>
                      </a:lnTo>
                      <a:lnTo>
                        <a:pt x="187" y="8"/>
                      </a:lnTo>
                      <a:lnTo>
                        <a:pt x="178" y="8"/>
                      </a:lnTo>
                      <a:lnTo>
                        <a:pt x="169" y="8"/>
                      </a:lnTo>
                      <a:lnTo>
                        <a:pt x="169" y="0"/>
                      </a:lnTo>
                      <a:lnTo>
                        <a:pt x="281" y="0"/>
                      </a:lnTo>
                      <a:lnTo>
                        <a:pt x="281" y="8"/>
                      </a:lnTo>
                      <a:lnTo>
                        <a:pt x="274" y="8"/>
                      </a:lnTo>
                      <a:lnTo>
                        <a:pt x="267" y="9"/>
                      </a:lnTo>
                      <a:lnTo>
                        <a:pt x="261" y="10"/>
                      </a:lnTo>
                      <a:lnTo>
                        <a:pt x="256" y="13"/>
                      </a:lnTo>
                      <a:lnTo>
                        <a:pt x="247" y="16"/>
                      </a:lnTo>
                      <a:lnTo>
                        <a:pt x="240" y="22"/>
                      </a:lnTo>
                      <a:lnTo>
                        <a:pt x="232" y="29"/>
                      </a:lnTo>
                      <a:lnTo>
                        <a:pt x="226" y="37"/>
                      </a:lnTo>
                      <a:lnTo>
                        <a:pt x="155" y="103"/>
                      </a:lnTo>
                      <a:lnTo>
                        <a:pt x="155" y="140"/>
                      </a:lnTo>
                      <a:lnTo>
                        <a:pt x="156" y="148"/>
                      </a:lnTo>
                      <a:lnTo>
                        <a:pt x="163" y="155"/>
                      </a:lnTo>
                      <a:lnTo>
                        <a:pt x="167" y="158"/>
                      </a:lnTo>
                      <a:lnTo>
                        <a:pt x="174" y="160"/>
                      </a:lnTo>
                      <a:lnTo>
                        <a:pt x="181" y="161"/>
                      </a:lnTo>
                      <a:lnTo>
                        <a:pt x="191" y="162"/>
                      </a:lnTo>
                      <a:lnTo>
                        <a:pt x="191" y="170"/>
                      </a:lnTo>
                      <a:lnTo>
                        <a:pt x="77" y="170"/>
                      </a:lnTo>
                      <a:lnTo>
                        <a:pt x="77" y="162"/>
                      </a:lnTo>
                      <a:lnTo>
                        <a:pt x="86" y="161"/>
                      </a:lnTo>
                      <a:lnTo>
                        <a:pt x="93" y="161"/>
                      </a:lnTo>
                      <a:lnTo>
                        <a:pt x="99" y="160"/>
                      </a:lnTo>
                      <a:lnTo>
                        <a:pt x="105" y="159"/>
                      </a:lnTo>
                      <a:lnTo>
                        <a:pt x="107" y="154"/>
                      </a:lnTo>
                      <a:lnTo>
                        <a:pt x="110" y="150"/>
                      </a:lnTo>
                      <a:lnTo>
                        <a:pt x="111" y="145"/>
                      </a:lnTo>
                      <a:lnTo>
                        <a:pt x="112" y="140"/>
                      </a:lnTo>
                      <a:lnTo>
                        <a:pt x="112" y="103"/>
                      </a:lnTo>
                      <a:lnTo>
                        <a:pt x="53" y="40"/>
                      </a:lnTo>
                      <a:lnTo>
                        <a:pt x="46" y="32"/>
                      </a:lnTo>
                      <a:lnTo>
                        <a:pt x="39" y="26"/>
                      </a:lnTo>
                      <a:lnTo>
                        <a:pt x="32" y="19"/>
                      </a:lnTo>
                      <a:lnTo>
                        <a:pt x="28" y="16"/>
                      </a:lnTo>
                      <a:lnTo>
                        <a:pt x="21" y="12"/>
                      </a:lnTo>
                      <a:lnTo>
                        <a:pt x="14" y="9"/>
                      </a:lnTo>
                      <a:lnTo>
                        <a:pt x="6" y="8"/>
                      </a:lnTo>
                      <a:lnTo>
                        <a:pt x="0" y="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8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57" name="Freeform 97"/>
                <p:cNvSpPr>
                  <a:spLocks/>
                </p:cNvSpPr>
                <p:nvPr/>
              </p:nvSpPr>
              <p:spPr bwMode="auto">
                <a:xfrm>
                  <a:off x="4551" y="3597"/>
                  <a:ext cx="60" cy="42"/>
                </a:xfrm>
                <a:custGeom>
                  <a:avLst/>
                  <a:gdLst>
                    <a:gd name="T0" fmla="*/ 0 w 299"/>
                    <a:gd name="T1" fmla="*/ 0 h 170"/>
                    <a:gd name="T2" fmla="*/ 1 w 299"/>
                    <a:gd name="T3" fmla="*/ 0 h 170"/>
                    <a:gd name="T4" fmla="*/ 1 w 299"/>
                    <a:gd name="T5" fmla="*/ 0 h 170"/>
                    <a:gd name="T6" fmla="*/ 1 w 299"/>
                    <a:gd name="T7" fmla="*/ 0 h 170"/>
                    <a:gd name="T8" fmla="*/ 1 w 299"/>
                    <a:gd name="T9" fmla="*/ 0 h 170"/>
                    <a:gd name="T10" fmla="*/ 1 w 299"/>
                    <a:gd name="T11" fmla="*/ 0 h 170"/>
                    <a:gd name="T12" fmla="*/ 1 w 299"/>
                    <a:gd name="T13" fmla="*/ 0 h 170"/>
                    <a:gd name="T14" fmla="*/ 1 w 299"/>
                    <a:gd name="T15" fmla="*/ 0 h 170"/>
                    <a:gd name="T16" fmla="*/ 1 w 299"/>
                    <a:gd name="T17" fmla="*/ 0 h 170"/>
                    <a:gd name="T18" fmla="*/ 1 w 299"/>
                    <a:gd name="T19" fmla="*/ 1 h 170"/>
                    <a:gd name="T20" fmla="*/ 2 w 299"/>
                    <a:gd name="T21" fmla="*/ 1 h 170"/>
                    <a:gd name="T22" fmla="*/ 2 w 299"/>
                    <a:gd name="T23" fmla="*/ 0 h 170"/>
                    <a:gd name="T24" fmla="*/ 2 w 299"/>
                    <a:gd name="T25" fmla="*/ 0 h 170"/>
                    <a:gd name="T26" fmla="*/ 2 w 299"/>
                    <a:gd name="T27" fmla="*/ 0 h 170"/>
                    <a:gd name="T28" fmla="*/ 2 w 299"/>
                    <a:gd name="T29" fmla="*/ 0 h 170"/>
                    <a:gd name="T30" fmla="*/ 2 w 299"/>
                    <a:gd name="T31" fmla="*/ 0 h 170"/>
                    <a:gd name="T32" fmla="*/ 2 w 299"/>
                    <a:gd name="T33" fmla="*/ 0 h 170"/>
                    <a:gd name="T34" fmla="*/ 2 w 299"/>
                    <a:gd name="T35" fmla="*/ 0 h 170"/>
                    <a:gd name="T36" fmla="*/ 2 w 299"/>
                    <a:gd name="T37" fmla="*/ 0 h 170"/>
                    <a:gd name="T38" fmla="*/ 1 w 299"/>
                    <a:gd name="T39" fmla="*/ 0 h 170"/>
                    <a:gd name="T40" fmla="*/ 1 w 299"/>
                    <a:gd name="T41" fmla="*/ 0 h 170"/>
                    <a:gd name="T42" fmla="*/ 2 w 299"/>
                    <a:gd name="T43" fmla="*/ 0 h 170"/>
                    <a:gd name="T44" fmla="*/ 2 w 299"/>
                    <a:gd name="T45" fmla="*/ 0 h 170"/>
                    <a:gd name="T46" fmla="*/ 2 w 299"/>
                    <a:gd name="T47" fmla="*/ 0 h 170"/>
                    <a:gd name="T48" fmla="*/ 2 w 299"/>
                    <a:gd name="T49" fmla="*/ 0 h 170"/>
                    <a:gd name="T50" fmla="*/ 2 w 299"/>
                    <a:gd name="T51" fmla="*/ 0 h 170"/>
                    <a:gd name="T52" fmla="*/ 2 w 299"/>
                    <a:gd name="T53" fmla="*/ 0 h 170"/>
                    <a:gd name="T54" fmla="*/ 2 w 299"/>
                    <a:gd name="T55" fmla="*/ 0 h 170"/>
                    <a:gd name="T56" fmla="*/ 2 w 299"/>
                    <a:gd name="T57" fmla="*/ 0 h 170"/>
                    <a:gd name="T58" fmla="*/ 2 w 299"/>
                    <a:gd name="T59" fmla="*/ 2 h 170"/>
                    <a:gd name="T60" fmla="*/ 2 w 299"/>
                    <a:gd name="T61" fmla="*/ 2 h 170"/>
                    <a:gd name="T62" fmla="*/ 2 w 299"/>
                    <a:gd name="T63" fmla="*/ 2 h 170"/>
                    <a:gd name="T64" fmla="*/ 2 w 299"/>
                    <a:gd name="T65" fmla="*/ 2 h 170"/>
                    <a:gd name="T66" fmla="*/ 2 w 299"/>
                    <a:gd name="T67" fmla="*/ 2 h 170"/>
                    <a:gd name="T68" fmla="*/ 2 w 299"/>
                    <a:gd name="T69" fmla="*/ 2 h 170"/>
                    <a:gd name="T70" fmla="*/ 2 w 299"/>
                    <a:gd name="T71" fmla="*/ 2 h 170"/>
                    <a:gd name="T72" fmla="*/ 2 w 299"/>
                    <a:gd name="T73" fmla="*/ 2 h 170"/>
                    <a:gd name="T74" fmla="*/ 2 w 299"/>
                    <a:gd name="T75" fmla="*/ 2 h 170"/>
                    <a:gd name="T76" fmla="*/ 2 w 299"/>
                    <a:gd name="T77" fmla="*/ 2 h 170"/>
                    <a:gd name="T78" fmla="*/ 1 w 299"/>
                    <a:gd name="T79" fmla="*/ 2 h 170"/>
                    <a:gd name="T80" fmla="*/ 1 w 299"/>
                    <a:gd name="T81" fmla="*/ 2 h 170"/>
                    <a:gd name="T82" fmla="*/ 2 w 299"/>
                    <a:gd name="T83" fmla="*/ 2 h 170"/>
                    <a:gd name="T84" fmla="*/ 2 w 299"/>
                    <a:gd name="T85" fmla="*/ 2 h 170"/>
                    <a:gd name="T86" fmla="*/ 2 w 299"/>
                    <a:gd name="T87" fmla="*/ 2 h 170"/>
                    <a:gd name="T88" fmla="*/ 2 w 299"/>
                    <a:gd name="T89" fmla="*/ 2 h 170"/>
                    <a:gd name="T90" fmla="*/ 2 w 299"/>
                    <a:gd name="T91" fmla="*/ 2 h 170"/>
                    <a:gd name="T92" fmla="*/ 2 w 299"/>
                    <a:gd name="T93" fmla="*/ 2 h 170"/>
                    <a:gd name="T94" fmla="*/ 2 w 299"/>
                    <a:gd name="T95" fmla="*/ 2 h 170"/>
                    <a:gd name="T96" fmla="*/ 2 w 299"/>
                    <a:gd name="T97" fmla="*/ 2 h 170"/>
                    <a:gd name="T98" fmla="*/ 2 w 299"/>
                    <a:gd name="T99" fmla="*/ 1 h 170"/>
                    <a:gd name="T100" fmla="*/ 1 w 299"/>
                    <a:gd name="T101" fmla="*/ 1 h 170"/>
                    <a:gd name="T102" fmla="*/ 1 w 299"/>
                    <a:gd name="T103" fmla="*/ 2 h 170"/>
                    <a:gd name="T104" fmla="*/ 1 w 299"/>
                    <a:gd name="T105" fmla="*/ 2 h 170"/>
                    <a:gd name="T106" fmla="*/ 1 w 299"/>
                    <a:gd name="T107" fmla="*/ 2 h 170"/>
                    <a:gd name="T108" fmla="*/ 1 w 299"/>
                    <a:gd name="T109" fmla="*/ 2 h 170"/>
                    <a:gd name="T110" fmla="*/ 1 w 299"/>
                    <a:gd name="T111" fmla="*/ 2 h 170"/>
                    <a:gd name="T112" fmla="*/ 1 w 299"/>
                    <a:gd name="T113" fmla="*/ 2 h 170"/>
                    <a:gd name="T114" fmla="*/ 1 w 299"/>
                    <a:gd name="T115" fmla="*/ 2 h 170"/>
                    <a:gd name="T116" fmla="*/ 1 w 299"/>
                    <a:gd name="T117" fmla="*/ 2 h 170"/>
                    <a:gd name="T118" fmla="*/ 0 w 299"/>
                    <a:gd name="T119" fmla="*/ 2 h 170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w 299"/>
                    <a:gd name="T181" fmla="*/ 0 h 170"/>
                    <a:gd name="T182" fmla="*/ 299 w 299"/>
                    <a:gd name="T183" fmla="*/ 170 h 170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T180" t="T181" r="T182" b="T183"/>
                  <a:pathLst>
                    <a:path w="299" h="170">
                      <a:moveTo>
                        <a:pt x="0" y="0"/>
                      </a:moveTo>
                      <a:lnTo>
                        <a:pt x="114" y="0"/>
                      </a:lnTo>
                      <a:lnTo>
                        <a:pt x="114" y="8"/>
                      </a:lnTo>
                      <a:lnTo>
                        <a:pt x="102" y="8"/>
                      </a:lnTo>
                      <a:lnTo>
                        <a:pt x="95" y="8"/>
                      </a:lnTo>
                      <a:lnTo>
                        <a:pt x="89" y="9"/>
                      </a:lnTo>
                      <a:lnTo>
                        <a:pt x="87" y="13"/>
                      </a:lnTo>
                      <a:lnTo>
                        <a:pt x="80" y="19"/>
                      </a:lnTo>
                      <a:lnTo>
                        <a:pt x="77" y="29"/>
                      </a:lnTo>
                      <a:lnTo>
                        <a:pt x="77" y="74"/>
                      </a:lnTo>
                      <a:lnTo>
                        <a:pt x="222" y="74"/>
                      </a:lnTo>
                      <a:lnTo>
                        <a:pt x="222" y="29"/>
                      </a:lnTo>
                      <a:lnTo>
                        <a:pt x="221" y="21"/>
                      </a:lnTo>
                      <a:lnTo>
                        <a:pt x="219" y="16"/>
                      </a:lnTo>
                      <a:lnTo>
                        <a:pt x="215" y="12"/>
                      </a:lnTo>
                      <a:lnTo>
                        <a:pt x="213" y="10"/>
                      </a:lnTo>
                      <a:lnTo>
                        <a:pt x="208" y="8"/>
                      </a:lnTo>
                      <a:lnTo>
                        <a:pt x="202" y="8"/>
                      </a:lnTo>
                      <a:lnTo>
                        <a:pt x="194" y="8"/>
                      </a:lnTo>
                      <a:lnTo>
                        <a:pt x="185" y="8"/>
                      </a:lnTo>
                      <a:lnTo>
                        <a:pt x="185" y="0"/>
                      </a:lnTo>
                      <a:lnTo>
                        <a:pt x="299" y="0"/>
                      </a:lnTo>
                      <a:lnTo>
                        <a:pt x="299" y="8"/>
                      </a:lnTo>
                      <a:lnTo>
                        <a:pt x="289" y="8"/>
                      </a:lnTo>
                      <a:lnTo>
                        <a:pt x="282" y="8"/>
                      </a:lnTo>
                      <a:lnTo>
                        <a:pt x="275" y="9"/>
                      </a:lnTo>
                      <a:lnTo>
                        <a:pt x="271" y="13"/>
                      </a:lnTo>
                      <a:lnTo>
                        <a:pt x="267" y="19"/>
                      </a:lnTo>
                      <a:lnTo>
                        <a:pt x="265" y="29"/>
                      </a:lnTo>
                      <a:lnTo>
                        <a:pt x="265" y="140"/>
                      </a:lnTo>
                      <a:lnTo>
                        <a:pt x="265" y="146"/>
                      </a:lnTo>
                      <a:lnTo>
                        <a:pt x="268" y="152"/>
                      </a:lnTo>
                      <a:lnTo>
                        <a:pt x="270" y="155"/>
                      </a:lnTo>
                      <a:lnTo>
                        <a:pt x="275" y="159"/>
                      </a:lnTo>
                      <a:lnTo>
                        <a:pt x="277" y="160"/>
                      </a:lnTo>
                      <a:lnTo>
                        <a:pt x="283" y="161"/>
                      </a:lnTo>
                      <a:lnTo>
                        <a:pt x="289" y="161"/>
                      </a:lnTo>
                      <a:lnTo>
                        <a:pt x="299" y="162"/>
                      </a:lnTo>
                      <a:lnTo>
                        <a:pt x="299" y="170"/>
                      </a:lnTo>
                      <a:lnTo>
                        <a:pt x="185" y="170"/>
                      </a:lnTo>
                      <a:lnTo>
                        <a:pt x="185" y="162"/>
                      </a:lnTo>
                      <a:lnTo>
                        <a:pt x="195" y="161"/>
                      </a:lnTo>
                      <a:lnTo>
                        <a:pt x="203" y="161"/>
                      </a:lnTo>
                      <a:lnTo>
                        <a:pt x="209" y="160"/>
                      </a:lnTo>
                      <a:lnTo>
                        <a:pt x="213" y="159"/>
                      </a:lnTo>
                      <a:lnTo>
                        <a:pt x="215" y="154"/>
                      </a:lnTo>
                      <a:lnTo>
                        <a:pt x="219" y="150"/>
                      </a:lnTo>
                      <a:lnTo>
                        <a:pt x="221" y="145"/>
                      </a:lnTo>
                      <a:lnTo>
                        <a:pt x="222" y="140"/>
                      </a:lnTo>
                      <a:lnTo>
                        <a:pt x="222" y="79"/>
                      </a:lnTo>
                      <a:lnTo>
                        <a:pt x="77" y="79"/>
                      </a:lnTo>
                      <a:lnTo>
                        <a:pt x="77" y="140"/>
                      </a:lnTo>
                      <a:lnTo>
                        <a:pt x="78" y="148"/>
                      </a:lnTo>
                      <a:lnTo>
                        <a:pt x="86" y="155"/>
                      </a:lnTo>
                      <a:lnTo>
                        <a:pt x="89" y="158"/>
                      </a:lnTo>
                      <a:lnTo>
                        <a:pt x="96" y="160"/>
                      </a:lnTo>
                      <a:lnTo>
                        <a:pt x="104" y="161"/>
                      </a:lnTo>
                      <a:lnTo>
                        <a:pt x="114" y="162"/>
                      </a:lnTo>
                      <a:lnTo>
                        <a:pt x="114" y="170"/>
                      </a:lnTo>
                      <a:lnTo>
                        <a:pt x="0" y="170"/>
                      </a:lnTo>
                    </a:path>
                  </a:pathLst>
                </a:custGeom>
                <a:noFill/>
                <a:ln w="1588">
                  <a:solidFill>
                    <a:srgbClr val="FF4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58" name="Freeform 98"/>
                <p:cNvSpPr>
                  <a:spLocks/>
                </p:cNvSpPr>
                <p:nvPr/>
              </p:nvSpPr>
              <p:spPr bwMode="auto">
                <a:xfrm>
                  <a:off x="4551" y="3597"/>
                  <a:ext cx="7" cy="42"/>
                </a:xfrm>
                <a:custGeom>
                  <a:avLst/>
                  <a:gdLst>
                    <a:gd name="T0" fmla="*/ 0 w 34"/>
                    <a:gd name="T1" fmla="*/ 2 h 170"/>
                    <a:gd name="T2" fmla="*/ 0 w 34"/>
                    <a:gd name="T3" fmla="*/ 2 h 170"/>
                    <a:gd name="T4" fmla="*/ 0 w 34"/>
                    <a:gd name="T5" fmla="*/ 2 h 170"/>
                    <a:gd name="T6" fmla="*/ 0 w 34"/>
                    <a:gd name="T7" fmla="*/ 2 h 170"/>
                    <a:gd name="T8" fmla="*/ 0 w 34"/>
                    <a:gd name="T9" fmla="*/ 2 h 170"/>
                    <a:gd name="T10" fmla="*/ 0 w 34"/>
                    <a:gd name="T11" fmla="*/ 2 h 170"/>
                    <a:gd name="T12" fmla="*/ 0 w 34"/>
                    <a:gd name="T13" fmla="*/ 2 h 170"/>
                    <a:gd name="T14" fmla="*/ 0 w 34"/>
                    <a:gd name="T15" fmla="*/ 2 h 170"/>
                    <a:gd name="T16" fmla="*/ 0 w 34"/>
                    <a:gd name="T17" fmla="*/ 2 h 170"/>
                    <a:gd name="T18" fmla="*/ 0 w 34"/>
                    <a:gd name="T19" fmla="*/ 2 h 170"/>
                    <a:gd name="T20" fmla="*/ 0 w 34"/>
                    <a:gd name="T21" fmla="*/ 0 h 170"/>
                    <a:gd name="T22" fmla="*/ 0 w 34"/>
                    <a:gd name="T23" fmla="*/ 0 h 170"/>
                    <a:gd name="T24" fmla="*/ 0 w 34"/>
                    <a:gd name="T25" fmla="*/ 0 h 170"/>
                    <a:gd name="T26" fmla="*/ 0 w 34"/>
                    <a:gd name="T27" fmla="*/ 0 h 170"/>
                    <a:gd name="T28" fmla="*/ 0 w 34"/>
                    <a:gd name="T29" fmla="*/ 0 h 170"/>
                    <a:gd name="T30" fmla="*/ 0 w 34"/>
                    <a:gd name="T31" fmla="*/ 0 h 170"/>
                    <a:gd name="T32" fmla="*/ 0 w 34"/>
                    <a:gd name="T33" fmla="*/ 0 h 170"/>
                    <a:gd name="T34" fmla="*/ 0 w 34"/>
                    <a:gd name="T35" fmla="*/ 0 h 170"/>
                    <a:gd name="T36" fmla="*/ 0 w 34"/>
                    <a:gd name="T37" fmla="*/ 0 h 170"/>
                    <a:gd name="T38" fmla="*/ 0 w 34"/>
                    <a:gd name="T39" fmla="*/ 0 h 170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34"/>
                    <a:gd name="T61" fmla="*/ 0 h 170"/>
                    <a:gd name="T62" fmla="*/ 34 w 34"/>
                    <a:gd name="T63" fmla="*/ 170 h 170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34" h="170">
                      <a:moveTo>
                        <a:pt x="0" y="170"/>
                      </a:moveTo>
                      <a:lnTo>
                        <a:pt x="0" y="162"/>
                      </a:lnTo>
                      <a:lnTo>
                        <a:pt x="8" y="161"/>
                      </a:lnTo>
                      <a:lnTo>
                        <a:pt x="16" y="161"/>
                      </a:lnTo>
                      <a:lnTo>
                        <a:pt x="22" y="160"/>
                      </a:lnTo>
                      <a:lnTo>
                        <a:pt x="28" y="159"/>
                      </a:lnTo>
                      <a:lnTo>
                        <a:pt x="29" y="154"/>
                      </a:lnTo>
                      <a:lnTo>
                        <a:pt x="32" y="150"/>
                      </a:lnTo>
                      <a:lnTo>
                        <a:pt x="33" y="145"/>
                      </a:lnTo>
                      <a:lnTo>
                        <a:pt x="34" y="140"/>
                      </a:lnTo>
                      <a:lnTo>
                        <a:pt x="34" y="29"/>
                      </a:lnTo>
                      <a:lnTo>
                        <a:pt x="33" y="21"/>
                      </a:lnTo>
                      <a:lnTo>
                        <a:pt x="32" y="16"/>
                      </a:lnTo>
                      <a:lnTo>
                        <a:pt x="29" y="12"/>
                      </a:lnTo>
                      <a:lnTo>
                        <a:pt x="28" y="10"/>
                      </a:lnTo>
                      <a:lnTo>
                        <a:pt x="22" y="8"/>
                      </a:lnTo>
                      <a:lnTo>
                        <a:pt x="16" y="8"/>
                      </a:lnTo>
                      <a:lnTo>
                        <a:pt x="8" y="8"/>
                      </a:lnTo>
                      <a:lnTo>
                        <a:pt x="0" y="8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588">
                  <a:solidFill>
                    <a:srgbClr val="FF4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59" name="Freeform 99"/>
                <p:cNvSpPr>
                  <a:spLocks/>
                </p:cNvSpPr>
                <p:nvPr/>
              </p:nvSpPr>
              <p:spPr bwMode="auto">
                <a:xfrm>
                  <a:off x="4619" y="3596"/>
                  <a:ext cx="62" cy="44"/>
                </a:xfrm>
                <a:custGeom>
                  <a:avLst/>
                  <a:gdLst>
                    <a:gd name="T0" fmla="*/ 1 w 311"/>
                    <a:gd name="T1" fmla="*/ 0 h 174"/>
                    <a:gd name="T2" fmla="*/ 1 w 311"/>
                    <a:gd name="T3" fmla="*/ 0 h 174"/>
                    <a:gd name="T4" fmla="*/ 1 w 311"/>
                    <a:gd name="T5" fmla="*/ 0 h 174"/>
                    <a:gd name="T6" fmla="*/ 2 w 311"/>
                    <a:gd name="T7" fmla="*/ 0 h 174"/>
                    <a:gd name="T8" fmla="*/ 2 w 311"/>
                    <a:gd name="T9" fmla="*/ 0 h 174"/>
                    <a:gd name="T10" fmla="*/ 2 w 311"/>
                    <a:gd name="T11" fmla="*/ 0 h 174"/>
                    <a:gd name="T12" fmla="*/ 2 w 311"/>
                    <a:gd name="T13" fmla="*/ 0 h 174"/>
                    <a:gd name="T14" fmla="*/ 2 w 311"/>
                    <a:gd name="T15" fmla="*/ 0 h 174"/>
                    <a:gd name="T16" fmla="*/ 2 w 311"/>
                    <a:gd name="T17" fmla="*/ 0 h 174"/>
                    <a:gd name="T18" fmla="*/ 2 w 311"/>
                    <a:gd name="T19" fmla="*/ 0 h 174"/>
                    <a:gd name="T20" fmla="*/ 2 w 311"/>
                    <a:gd name="T21" fmla="*/ 0 h 174"/>
                    <a:gd name="T22" fmla="*/ 2 w 311"/>
                    <a:gd name="T23" fmla="*/ 0 h 174"/>
                    <a:gd name="T24" fmla="*/ 2 w 311"/>
                    <a:gd name="T25" fmla="*/ 0 h 174"/>
                    <a:gd name="T26" fmla="*/ 2 w 311"/>
                    <a:gd name="T27" fmla="*/ 0 h 174"/>
                    <a:gd name="T28" fmla="*/ 2 w 311"/>
                    <a:gd name="T29" fmla="*/ 1 h 174"/>
                    <a:gd name="T30" fmla="*/ 2 w 311"/>
                    <a:gd name="T31" fmla="*/ 1 h 174"/>
                    <a:gd name="T32" fmla="*/ 2 w 311"/>
                    <a:gd name="T33" fmla="*/ 1 h 174"/>
                    <a:gd name="T34" fmla="*/ 2 w 311"/>
                    <a:gd name="T35" fmla="*/ 1 h 174"/>
                    <a:gd name="T36" fmla="*/ 2 w 311"/>
                    <a:gd name="T37" fmla="*/ 1 h 174"/>
                    <a:gd name="T38" fmla="*/ 2 w 311"/>
                    <a:gd name="T39" fmla="*/ 1 h 174"/>
                    <a:gd name="T40" fmla="*/ 2 w 311"/>
                    <a:gd name="T41" fmla="*/ 1 h 174"/>
                    <a:gd name="T42" fmla="*/ 2 w 311"/>
                    <a:gd name="T43" fmla="*/ 1 h 174"/>
                    <a:gd name="T44" fmla="*/ 2 w 311"/>
                    <a:gd name="T45" fmla="*/ 1 h 174"/>
                    <a:gd name="T46" fmla="*/ 2 w 311"/>
                    <a:gd name="T47" fmla="*/ 1 h 174"/>
                    <a:gd name="T48" fmla="*/ 2 w 311"/>
                    <a:gd name="T49" fmla="*/ 2 h 174"/>
                    <a:gd name="T50" fmla="*/ 2 w 311"/>
                    <a:gd name="T51" fmla="*/ 2 h 174"/>
                    <a:gd name="T52" fmla="*/ 2 w 311"/>
                    <a:gd name="T53" fmla="*/ 2 h 174"/>
                    <a:gd name="T54" fmla="*/ 2 w 311"/>
                    <a:gd name="T55" fmla="*/ 2 h 174"/>
                    <a:gd name="T56" fmla="*/ 2 w 311"/>
                    <a:gd name="T57" fmla="*/ 2 h 174"/>
                    <a:gd name="T58" fmla="*/ 2 w 311"/>
                    <a:gd name="T59" fmla="*/ 2 h 174"/>
                    <a:gd name="T60" fmla="*/ 2 w 311"/>
                    <a:gd name="T61" fmla="*/ 2 h 174"/>
                    <a:gd name="T62" fmla="*/ 2 w 311"/>
                    <a:gd name="T63" fmla="*/ 2 h 174"/>
                    <a:gd name="T64" fmla="*/ 2 w 311"/>
                    <a:gd name="T65" fmla="*/ 2 h 174"/>
                    <a:gd name="T66" fmla="*/ 2 w 311"/>
                    <a:gd name="T67" fmla="*/ 2 h 174"/>
                    <a:gd name="T68" fmla="*/ 2 w 311"/>
                    <a:gd name="T69" fmla="*/ 3 h 174"/>
                    <a:gd name="T70" fmla="*/ 2 w 311"/>
                    <a:gd name="T71" fmla="*/ 3 h 174"/>
                    <a:gd name="T72" fmla="*/ 2 w 311"/>
                    <a:gd name="T73" fmla="*/ 3 h 174"/>
                    <a:gd name="T74" fmla="*/ 2 w 311"/>
                    <a:gd name="T75" fmla="*/ 3 h 174"/>
                    <a:gd name="T76" fmla="*/ 2 w 311"/>
                    <a:gd name="T77" fmla="*/ 3 h 174"/>
                    <a:gd name="T78" fmla="*/ 2 w 311"/>
                    <a:gd name="T79" fmla="*/ 3 h 174"/>
                    <a:gd name="T80" fmla="*/ 2 w 311"/>
                    <a:gd name="T81" fmla="*/ 3 h 174"/>
                    <a:gd name="T82" fmla="*/ 1 w 311"/>
                    <a:gd name="T83" fmla="*/ 3 h 174"/>
                    <a:gd name="T84" fmla="*/ 1 w 311"/>
                    <a:gd name="T85" fmla="*/ 3 h 174"/>
                    <a:gd name="T86" fmla="*/ 1 w 311"/>
                    <a:gd name="T87" fmla="*/ 3 h 174"/>
                    <a:gd name="T88" fmla="*/ 1 w 311"/>
                    <a:gd name="T89" fmla="*/ 3 h 174"/>
                    <a:gd name="T90" fmla="*/ 1 w 311"/>
                    <a:gd name="T91" fmla="*/ 3 h 174"/>
                    <a:gd name="T92" fmla="*/ 1 w 311"/>
                    <a:gd name="T93" fmla="*/ 3 h 174"/>
                    <a:gd name="T94" fmla="*/ 1 w 311"/>
                    <a:gd name="T95" fmla="*/ 3 h 174"/>
                    <a:gd name="T96" fmla="*/ 1 w 311"/>
                    <a:gd name="T97" fmla="*/ 3 h 174"/>
                    <a:gd name="T98" fmla="*/ 1 w 311"/>
                    <a:gd name="T99" fmla="*/ 3 h 174"/>
                    <a:gd name="T100" fmla="*/ 1 w 311"/>
                    <a:gd name="T101" fmla="*/ 3 h 174"/>
                    <a:gd name="T102" fmla="*/ 1 w 311"/>
                    <a:gd name="T103" fmla="*/ 3 h 174"/>
                    <a:gd name="T104" fmla="*/ 0 w 311"/>
                    <a:gd name="T105" fmla="*/ 3 h 174"/>
                    <a:gd name="T106" fmla="*/ 0 w 311"/>
                    <a:gd name="T107" fmla="*/ 3 h 174"/>
                    <a:gd name="T108" fmla="*/ 0 w 311"/>
                    <a:gd name="T109" fmla="*/ 3 h 174"/>
                    <a:gd name="T110" fmla="*/ 0 w 311"/>
                    <a:gd name="T111" fmla="*/ 2 h 174"/>
                    <a:gd name="T112" fmla="*/ 0 w 311"/>
                    <a:gd name="T113" fmla="*/ 2 h 174"/>
                    <a:gd name="T114" fmla="*/ 0 w 311"/>
                    <a:gd name="T115" fmla="*/ 2 h 174"/>
                    <a:gd name="T116" fmla="*/ 0 w 311"/>
                    <a:gd name="T117" fmla="*/ 2 h 174"/>
                    <a:gd name="T118" fmla="*/ 0 w 311"/>
                    <a:gd name="T119" fmla="*/ 2 h 174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w 311"/>
                    <a:gd name="T181" fmla="*/ 0 h 174"/>
                    <a:gd name="T182" fmla="*/ 311 w 311"/>
                    <a:gd name="T183" fmla="*/ 174 h 174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T180" t="T181" r="T182" b="T183"/>
                  <a:pathLst>
                    <a:path w="311" h="174">
                      <a:moveTo>
                        <a:pt x="166" y="0"/>
                      </a:moveTo>
                      <a:lnTo>
                        <a:pt x="174" y="0"/>
                      </a:lnTo>
                      <a:lnTo>
                        <a:pt x="183" y="0"/>
                      </a:lnTo>
                      <a:lnTo>
                        <a:pt x="191" y="0"/>
                      </a:lnTo>
                      <a:lnTo>
                        <a:pt x="201" y="1"/>
                      </a:lnTo>
                      <a:lnTo>
                        <a:pt x="209" y="1"/>
                      </a:lnTo>
                      <a:lnTo>
                        <a:pt x="218" y="3"/>
                      </a:lnTo>
                      <a:lnTo>
                        <a:pt x="225" y="4"/>
                      </a:lnTo>
                      <a:lnTo>
                        <a:pt x="233" y="7"/>
                      </a:lnTo>
                      <a:lnTo>
                        <a:pt x="240" y="8"/>
                      </a:lnTo>
                      <a:lnTo>
                        <a:pt x="248" y="11"/>
                      </a:lnTo>
                      <a:lnTo>
                        <a:pt x="255" y="14"/>
                      </a:lnTo>
                      <a:lnTo>
                        <a:pt x="263" y="18"/>
                      </a:lnTo>
                      <a:lnTo>
                        <a:pt x="269" y="21"/>
                      </a:lnTo>
                      <a:lnTo>
                        <a:pt x="276" y="26"/>
                      </a:lnTo>
                      <a:lnTo>
                        <a:pt x="282" y="29"/>
                      </a:lnTo>
                      <a:lnTo>
                        <a:pt x="290" y="34"/>
                      </a:lnTo>
                      <a:lnTo>
                        <a:pt x="297" y="43"/>
                      </a:lnTo>
                      <a:lnTo>
                        <a:pt x="304" y="54"/>
                      </a:lnTo>
                      <a:lnTo>
                        <a:pt x="306" y="61"/>
                      </a:lnTo>
                      <a:lnTo>
                        <a:pt x="309" y="67"/>
                      </a:lnTo>
                      <a:lnTo>
                        <a:pt x="310" y="73"/>
                      </a:lnTo>
                      <a:lnTo>
                        <a:pt x="311" y="79"/>
                      </a:lnTo>
                      <a:lnTo>
                        <a:pt x="310" y="85"/>
                      </a:lnTo>
                      <a:lnTo>
                        <a:pt x="309" y="93"/>
                      </a:lnTo>
                      <a:lnTo>
                        <a:pt x="306" y="99"/>
                      </a:lnTo>
                      <a:lnTo>
                        <a:pt x="304" y="106"/>
                      </a:lnTo>
                      <a:lnTo>
                        <a:pt x="299" y="111"/>
                      </a:lnTo>
                      <a:lnTo>
                        <a:pt x="294" y="117"/>
                      </a:lnTo>
                      <a:lnTo>
                        <a:pt x="288" y="122"/>
                      </a:lnTo>
                      <a:lnTo>
                        <a:pt x="284" y="129"/>
                      </a:lnTo>
                      <a:lnTo>
                        <a:pt x="275" y="134"/>
                      </a:lnTo>
                      <a:lnTo>
                        <a:pt x="268" y="139"/>
                      </a:lnTo>
                      <a:lnTo>
                        <a:pt x="260" y="144"/>
                      </a:lnTo>
                      <a:lnTo>
                        <a:pt x="252" y="149"/>
                      </a:lnTo>
                      <a:lnTo>
                        <a:pt x="244" y="152"/>
                      </a:lnTo>
                      <a:lnTo>
                        <a:pt x="236" y="156"/>
                      </a:lnTo>
                      <a:lnTo>
                        <a:pt x="227" y="160"/>
                      </a:lnTo>
                      <a:lnTo>
                        <a:pt x="219" y="164"/>
                      </a:lnTo>
                      <a:lnTo>
                        <a:pt x="208" y="166"/>
                      </a:lnTo>
                      <a:lnTo>
                        <a:pt x="197" y="168"/>
                      </a:lnTo>
                      <a:lnTo>
                        <a:pt x="188" y="170"/>
                      </a:lnTo>
                      <a:lnTo>
                        <a:pt x="178" y="172"/>
                      </a:lnTo>
                      <a:lnTo>
                        <a:pt x="167" y="172"/>
                      </a:lnTo>
                      <a:lnTo>
                        <a:pt x="158" y="173"/>
                      </a:lnTo>
                      <a:lnTo>
                        <a:pt x="148" y="173"/>
                      </a:lnTo>
                      <a:lnTo>
                        <a:pt x="138" y="174"/>
                      </a:lnTo>
                      <a:lnTo>
                        <a:pt x="123" y="173"/>
                      </a:lnTo>
                      <a:lnTo>
                        <a:pt x="108" y="172"/>
                      </a:lnTo>
                      <a:lnTo>
                        <a:pt x="94" y="170"/>
                      </a:lnTo>
                      <a:lnTo>
                        <a:pt x="82" y="168"/>
                      </a:lnTo>
                      <a:lnTo>
                        <a:pt x="69" y="164"/>
                      </a:lnTo>
                      <a:lnTo>
                        <a:pt x="57" y="160"/>
                      </a:lnTo>
                      <a:lnTo>
                        <a:pt x="46" y="154"/>
                      </a:lnTo>
                      <a:lnTo>
                        <a:pt x="36" y="150"/>
                      </a:lnTo>
                      <a:lnTo>
                        <a:pt x="26" y="144"/>
                      </a:lnTo>
                      <a:lnTo>
                        <a:pt x="17" y="138"/>
                      </a:lnTo>
                      <a:lnTo>
                        <a:pt x="10" y="132"/>
                      </a:lnTo>
                      <a:lnTo>
                        <a:pt x="5" y="125"/>
                      </a:lnTo>
                      <a:lnTo>
                        <a:pt x="0" y="117"/>
                      </a:lnTo>
                    </a:path>
                  </a:pathLst>
                </a:custGeom>
                <a:noFill/>
                <a:ln w="1588">
                  <a:solidFill>
                    <a:srgbClr val="FF4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0" name="Freeform 100"/>
                <p:cNvSpPr>
                  <a:spLocks/>
                </p:cNvSpPr>
                <p:nvPr/>
              </p:nvSpPr>
              <p:spPr bwMode="auto">
                <a:xfrm>
                  <a:off x="4618" y="3596"/>
                  <a:ext cx="34" cy="30"/>
                </a:xfrm>
                <a:custGeom>
                  <a:avLst/>
                  <a:gdLst>
                    <a:gd name="T0" fmla="*/ 0 w 169"/>
                    <a:gd name="T1" fmla="*/ 2 h 117"/>
                    <a:gd name="T2" fmla="*/ 0 w 169"/>
                    <a:gd name="T3" fmla="*/ 2 h 117"/>
                    <a:gd name="T4" fmla="*/ 0 w 169"/>
                    <a:gd name="T5" fmla="*/ 2 h 117"/>
                    <a:gd name="T6" fmla="*/ 0 w 169"/>
                    <a:gd name="T7" fmla="*/ 2 h 117"/>
                    <a:gd name="T8" fmla="*/ 0 w 169"/>
                    <a:gd name="T9" fmla="*/ 2 h 117"/>
                    <a:gd name="T10" fmla="*/ 0 w 169"/>
                    <a:gd name="T11" fmla="*/ 1 h 117"/>
                    <a:gd name="T12" fmla="*/ 0 w 169"/>
                    <a:gd name="T13" fmla="*/ 1 h 117"/>
                    <a:gd name="T14" fmla="*/ 0 w 169"/>
                    <a:gd name="T15" fmla="*/ 1 h 117"/>
                    <a:gd name="T16" fmla="*/ 0 w 169"/>
                    <a:gd name="T17" fmla="*/ 1 h 117"/>
                    <a:gd name="T18" fmla="*/ 0 w 169"/>
                    <a:gd name="T19" fmla="*/ 1 h 117"/>
                    <a:gd name="T20" fmla="*/ 0 w 169"/>
                    <a:gd name="T21" fmla="*/ 1 h 117"/>
                    <a:gd name="T22" fmla="*/ 0 w 169"/>
                    <a:gd name="T23" fmla="*/ 1 h 117"/>
                    <a:gd name="T24" fmla="*/ 1 w 169"/>
                    <a:gd name="T25" fmla="*/ 0 h 117"/>
                    <a:gd name="T26" fmla="*/ 1 w 169"/>
                    <a:gd name="T27" fmla="*/ 0 h 117"/>
                    <a:gd name="T28" fmla="*/ 1 w 169"/>
                    <a:gd name="T29" fmla="*/ 0 h 117"/>
                    <a:gd name="T30" fmla="*/ 1 w 169"/>
                    <a:gd name="T31" fmla="*/ 0 h 117"/>
                    <a:gd name="T32" fmla="*/ 1 w 169"/>
                    <a:gd name="T33" fmla="*/ 0 h 117"/>
                    <a:gd name="T34" fmla="*/ 1 w 169"/>
                    <a:gd name="T35" fmla="*/ 0 h 117"/>
                    <a:gd name="T36" fmla="*/ 1 w 169"/>
                    <a:gd name="T37" fmla="*/ 0 h 117"/>
                    <a:gd name="T38" fmla="*/ 1 w 169"/>
                    <a:gd name="T39" fmla="*/ 0 h 117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169"/>
                    <a:gd name="T61" fmla="*/ 0 h 117"/>
                    <a:gd name="T62" fmla="*/ 169 w 169"/>
                    <a:gd name="T63" fmla="*/ 117 h 117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169" h="117">
                      <a:moveTo>
                        <a:pt x="3" y="117"/>
                      </a:moveTo>
                      <a:lnTo>
                        <a:pt x="1" y="110"/>
                      </a:lnTo>
                      <a:lnTo>
                        <a:pt x="0" y="102"/>
                      </a:lnTo>
                      <a:lnTo>
                        <a:pt x="0" y="95"/>
                      </a:lnTo>
                      <a:lnTo>
                        <a:pt x="0" y="84"/>
                      </a:lnTo>
                      <a:lnTo>
                        <a:pt x="2" y="75"/>
                      </a:lnTo>
                      <a:lnTo>
                        <a:pt x="6" y="66"/>
                      </a:lnTo>
                      <a:lnTo>
                        <a:pt x="13" y="59"/>
                      </a:lnTo>
                      <a:lnTo>
                        <a:pt x="19" y="49"/>
                      </a:lnTo>
                      <a:lnTo>
                        <a:pt x="29" y="42"/>
                      </a:lnTo>
                      <a:lnTo>
                        <a:pt x="38" y="35"/>
                      </a:lnTo>
                      <a:lnTo>
                        <a:pt x="51" y="29"/>
                      </a:lnTo>
                      <a:lnTo>
                        <a:pt x="63" y="20"/>
                      </a:lnTo>
                      <a:lnTo>
                        <a:pt x="77" y="14"/>
                      </a:lnTo>
                      <a:lnTo>
                        <a:pt x="91" y="9"/>
                      </a:lnTo>
                      <a:lnTo>
                        <a:pt x="105" y="6"/>
                      </a:lnTo>
                      <a:lnTo>
                        <a:pt x="120" y="2"/>
                      </a:lnTo>
                      <a:lnTo>
                        <a:pt x="135" y="1"/>
                      </a:lnTo>
                      <a:lnTo>
                        <a:pt x="151" y="0"/>
                      </a:lnTo>
                      <a:lnTo>
                        <a:pt x="169" y="0"/>
                      </a:lnTo>
                    </a:path>
                  </a:pathLst>
                </a:custGeom>
                <a:noFill/>
                <a:ln w="1588">
                  <a:solidFill>
                    <a:srgbClr val="FF4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1" name="Freeform 101"/>
                <p:cNvSpPr>
                  <a:spLocks/>
                </p:cNvSpPr>
                <p:nvPr/>
              </p:nvSpPr>
              <p:spPr bwMode="auto">
                <a:xfrm>
                  <a:off x="4626" y="3599"/>
                  <a:ext cx="47" cy="38"/>
                </a:xfrm>
                <a:custGeom>
                  <a:avLst/>
                  <a:gdLst>
                    <a:gd name="T0" fmla="*/ 1 w 234"/>
                    <a:gd name="T1" fmla="*/ 0 h 154"/>
                    <a:gd name="T2" fmla="*/ 1 w 234"/>
                    <a:gd name="T3" fmla="*/ 0 h 154"/>
                    <a:gd name="T4" fmla="*/ 1 w 234"/>
                    <a:gd name="T5" fmla="*/ 0 h 154"/>
                    <a:gd name="T6" fmla="*/ 1 w 234"/>
                    <a:gd name="T7" fmla="*/ 0 h 154"/>
                    <a:gd name="T8" fmla="*/ 0 w 234"/>
                    <a:gd name="T9" fmla="*/ 0 h 154"/>
                    <a:gd name="T10" fmla="*/ 0 w 234"/>
                    <a:gd name="T11" fmla="*/ 0 h 154"/>
                    <a:gd name="T12" fmla="*/ 0 w 234"/>
                    <a:gd name="T13" fmla="*/ 0 h 154"/>
                    <a:gd name="T14" fmla="*/ 0 w 234"/>
                    <a:gd name="T15" fmla="*/ 0 h 154"/>
                    <a:gd name="T16" fmla="*/ 0 w 234"/>
                    <a:gd name="T17" fmla="*/ 0 h 154"/>
                    <a:gd name="T18" fmla="*/ 0 w 234"/>
                    <a:gd name="T19" fmla="*/ 0 h 154"/>
                    <a:gd name="T20" fmla="*/ 0 w 234"/>
                    <a:gd name="T21" fmla="*/ 0 h 154"/>
                    <a:gd name="T22" fmla="*/ 0 w 234"/>
                    <a:gd name="T23" fmla="*/ 0 h 154"/>
                    <a:gd name="T24" fmla="*/ 0 w 234"/>
                    <a:gd name="T25" fmla="*/ 0 h 154"/>
                    <a:gd name="T26" fmla="*/ 0 w 234"/>
                    <a:gd name="T27" fmla="*/ 1 h 154"/>
                    <a:gd name="T28" fmla="*/ 0 w 234"/>
                    <a:gd name="T29" fmla="*/ 1 h 154"/>
                    <a:gd name="T30" fmla="*/ 0 w 234"/>
                    <a:gd name="T31" fmla="*/ 1 h 154"/>
                    <a:gd name="T32" fmla="*/ 0 w 234"/>
                    <a:gd name="T33" fmla="*/ 1 h 154"/>
                    <a:gd name="T34" fmla="*/ 0 w 234"/>
                    <a:gd name="T35" fmla="*/ 1 h 154"/>
                    <a:gd name="T36" fmla="*/ 0 w 234"/>
                    <a:gd name="T37" fmla="*/ 1 h 154"/>
                    <a:gd name="T38" fmla="*/ 0 w 234"/>
                    <a:gd name="T39" fmla="*/ 1 h 154"/>
                    <a:gd name="T40" fmla="*/ 0 w 234"/>
                    <a:gd name="T41" fmla="*/ 1 h 154"/>
                    <a:gd name="T42" fmla="*/ 0 w 234"/>
                    <a:gd name="T43" fmla="*/ 1 h 154"/>
                    <a:gd name="T44" fmla="*/ 0 w 234"/>
                    <a:gd name="T45" fmla="*/ 2 h 154"/>
                    <a:gd name="T46" fmla="*/ 0 w 234"/>
                    <a:gd name="T47" fmla="*/ 2 h 154"/>
                    <a:gd name="T48" fmla="*/ 0 w 234"/>
                    <a:gd name="T49" fmla="*/ 2 h 154"/>
                    <a:gd name="T50" fmla="*/ 0 w 234"/>
                    <a:gd name="T51" fmla="*/ 2 h 154"/>
                    <a:gd name="T52" fmla="*/ 1 w 234"/>
                    <a:gd name="T53" fmla="*/ 2 h 154"/>
                    <a:gd name="T54" fmla="*/ 1 w 234"/>
                    <a:gd name="T55" fmla="*/ 2 h 154"/>
                    <a:gd name="T56" fmla="*/ 1 w 234"/>
                    <a:gd name="T57" fmla="*/ 2 h 154"/>
                    <a:gd name="T58" fmla="*/ 1 w 234"/>
                    <a:gd name="T59" fmla="*/ 2 h 154"/>
                    <a:gd name="T60" fmla="*/ 1 w 234"/>
                    <a:gd name="T61" fmla="*/ 2 h 154"/>
                    <a:gd name="T62" fmla="*/ 1 w 234"/>
                    <a:gd name="T63" fmla="*/ 2 h 154"/>
                    <a:gd name="T64" fmla="*/ 1 w 234"/>
                    <a:gd name="T65" fmla="*/ 2 h 154"/>
                    <a:gd name="T66" fmla="*/ 1 w 234"/>
                    <a:gd name="T67" fmla="*/ 2 h 154"/>
                    <a:gd name="T68" fmla="*/ 1 w 234"/>
                    <a:gd name="T69" fmla="*/ 2 h 154"/>
                    <a:gd name="T70" fmla="*/ 1 w 234"/>
                    <a:gd name="T71" fmla="*/ 2 h 154"/>
                    <a:gd name="T72" fmla="*/ 1 w 234"/>
                    <a:gd name="T73" fmla="*/ 2 h 154"/>
                    <a:gd name="T74" fmla="*/ 1 w 234"/>
                    <a:gd name="T75" fmla="*/ 2 h 154"/>
                    <a:gd name="T76" fmla="*/ 2 w 234"/>
                    <a:gd name="T77" fmla="*/ 2 h 154"/>
                    <a:gd name="T78" fmla="*/ 2 w 234"/>
                    <a:gd name="T79" fmla="*/ 2 h 154"/>
                    <a:gd name="T80" fmla="*/ 2 w 234"/>
                    <a:gd name="T81" fmla="*/ 2 h 154"/>
                    <a:gd name="T82" fmla="*/ 2 w 234"/>
                    <a:gd name="T83" fmla="*/ 2 h 154"/>
                    <a:gd name="T84" fmla="*/ 2 w 234"/>
                    <a:gd name="T85" fmla="*/ 2 h 154"/>
                    <a:gd name="T86" fmla="*/ 2 w 234"/>
                    <a:gd name="T87" fmla="*/ 2 h 154"/>
                    <a:gd name="T88" fmla="*/ 2 w 234"/>
                    <a:gd name="T89" fmla="*/ 2 h 154"/>
                    <a:gd name="T90" fmla="*/ 2 w 234"/>
                    <a:gd name="T91" fmla="*/ 2 h 154"/>
                    <a:gd name="T92" fmla="*/ 2 w 234"/>
                    <a:gd name="T93" fmla="*/ 1 h 154"/>
                    <a:gd name="T94" fmla="*/ 2 w 234"/>
                    <a:gd name="T95" fmla="*/ 1 h 154"/>
                    <a:gd name="T96" fmla="*/ 2 w 234"/>
                    <a:gd name="T97" fmla="*/ 1 h 154"/>
                    <a:gd name="T98" fmla="*/ 2 w 234"/>
                    <a:gd name="T99" fmla="*/ 1 h 154"/>
                    <a:gd name="T100" fmla="*/ 2 w 234"/>
                    <a:gd name="T101" fmla="*/ 1 h 154"/>
                    <a:gd name="T102" fmla="*/ 2 w 234"/>
                    <a:gd name="T103" fmla="*/ 1 h 154"/>
                    <a:gd name="T104" fmla="*/ 2 w 234"/>
                    <a:gd name="T105" fmla="*/ 1 h 154"/>
                    <a:gd name="T106" fmla="*/ 2 w 234"/>
                    <a:gd name="T107" fmla="*/ 1 h 154"/>
                    <a:gd name="T108" fmla="*/ 2 w 234"/>
                    <a:gd name="T109" fmla="*/ 1 h 154"/>
                    <a:gd name="T110" fmla="*/ 2 w 234"/>
                    <a:gd name="T111" fmla="*/ 0 h 154"/>
                    <a:gd name="T112" fmla="*/ 2 w 234"/>
                    <a:gd name="T113" fmla="*/ 0 h 154"/>
                    <a:gd name="T114" fmla="*/ 2 w 234"/>
                    <a:gd name="T115" fmla="*/ 0 h 154"/>
                    <a:gd name="T116" fmla="*/ 2 w 234"/>
                    <a:gd name="T117" fmla="*/ 0 h 154"/>
                    <a:gd name="T118" fmla="*/ 1 w 234"/>
                    <a:gd name="T119" fmla="*/ 0 h 154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w 234"/>
                    <a:gd name="T181" fmla="*/ 0 h 154"/>
                    <a:gd name="T182" fmla="*/ 234 w 234"/>
                    <a:gd name="T183" fmla="*/ 154 h 154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T180" t="T181" r="T182" b="T183"/>
                  <a:pathLst>
                    <a:path w="234" h="154">
                      <a:moveTo>
                        <a:pt x="99" y="0"/>
                      </a:moveTo>
                      <a:lnTo>
                        <a:pt x="88" y="0"/>
                      </a:lnTo>
                      <a:lnTo>
                        <a:pt x="77" y="1"/>
                      </a:lnTo>
                      <a:lnTo>
                        <a:pt x="68" y="2"/>
                      </a:lnTo>
                      <a:lnTo>
                        <a:pt x="59" y="5"/>
                      </a:lnTo>
                      <a:lnTo>
                        <a:pt x="51" y="7"/>
                      </a:lnTo>
                      <a:lnTo>
                        <a:pt x="42" y="10"/>
                      </a:lnTo>
                      <a:lnTo>
                        <a:pt x="35" y="14"/>
                      </a:lnTo>
                      <a:lnTo>
                        <a:pt x="28" y="19"/>
                      </a:lnTo>
                      <a:lnTo>
                        <a:pt x="21" y="22"/>
                      </a:lnTo>
                      <a:lnTo>
                        <a:pt x="15" y="27"/>
                      </a:lnTo>
                      <a:lnTo>
                        <a:pt x="10" y="31"/>
                      </a:lnTo>
                      <a:lnTo>
                        <a:pt x="6" y="37"/>
                      </a:lnTo>
                      <a:lnTo>
                        <a:pt x="3" y="43"/>
                      </a:lnTo>
                      <a:lnTo>
                        <a:pt x="2" y="50"/>
                      </a:lnTo>
                      <a:lnTo>
                        <a:pt x="0" y="56"/>
                      </a:lnTo>
                      <a:lnTo>
                        <a:pt x="0" y="63"/>
                      </a:lnTo>
                      <a:lnTo>
                        <a:pt x="0" y="72"/>
                      </a:lnTo>
                      <a:lnTo>
                        <a:pt x="2" y="81"/>
                      </a:lnTo>
                      <a:lnTo>
                        <a:pt x="5" y="90"/>
                      </a:lnTo>
                      <a:lnTo>
                        <a:pt x="10" y="99"/>
                      </a:lnTo>
                      <a:lnTo>
                        <a:pt x="15" y="106"/>
                      </a:lnTo>
                      <a:lnTo>
                        <a:pt x="23" y="113"/>
                      </a:lnTo>
                      <a:lnTo>
                        <a:pt x="32" y="120"/>
                      </a:lnTo>
                      <a:lnTo>
                        <a:pt x="44" y="127"/>
                      </a:lnTo>
                      <a:lnTo>
                        <a:pt x="53" y="132"/>
                      </a:lnTo>
                      <a:lnTo>
                        <a:pt x="64" y="138"/>
                      </a:lnTo>
                      <a:lnTo>
                        <a:pt x="75" y="142"/>
                      </a:lnTo>
                      <a:lnTo>
                        <a:pt x="87" y="146"/>
                      </a:lnTo>
                      <a:lnTo>
                        <a:pt x="98" y="148"/>
                      </a:lnTo>
                      <a:lnTo>
                        <a:pt x="111" y="152"/>
                      </a:lnTo>
                      <a:lnTo>
                        <a:pt x="123" y="153"/>
                      </a:lnTo>
                      <a:lnTo>
                        <a:pt x="136" y="154"/>
                      </a:lnTo>
                      <a:lnTo>
                        <a:pt x="144" y="153"/>
                      </a:lnTo>
                      <a:lnTo>
                        <a:pt x="154" y="152"/>
                      </a:lnTo>
                      <a:lnTo>
                        <a:pt x="164" y="150"/>
                      </a:lnTo>
                      <a:lnTo>
                        <a:pt x="173" y="147"/>
                      </a:lnTo>
                      <a:lnTo>
                        <a:pt x="182" y="144"/>
                      </a:lnTo>
                      <a:lnTo>
                        <a:pt x="190" y="141"/>
                      </a:lnTo>
                      <a:lnTo>
                        <a:pt x="198" y="138"/>
                      </a:lnTo>
                      <a:lnTo>
                        <a:pt x="207" y="135"/>
                      </a:lnTo>
                      <a:lnTo>
                        <a:pt x="213" y="130"/>
                      </a:lnTo>
                      <a:lnTo>
                        <a:pt x="219" y="126"/>
                      </a:lnTo>
                      <a:lnTo>
                        <a:pt x="222" y="121"/>
                      </a:lnTo>
                      <a:lnTo>
                        <a:pt x="227" y="117"/>
                      </a:lnTo>
                      <a:lnTo>
                        <a:pt x="230" y="110"/>
                      </a:lnTo>
                      <a:lnTo>
                        <a:pt x="232" y="105"/>
                      </a:lnTo>
                      <a:lnTo>
                        <a:pt x="233" y="99"/>
                      </a:lnTo>
                      <a:lnTo>
                        <a:pt x="234" y="93"/>
                      </a:lnTo>
                      <a:lnTo>
                        <a:pt x="233" y="86"/>
                      </a:lnTo>
                      <a:lnTo>
                        <a:pt x="232" y="79"/>
                      </a:lnTo>
                      <a:lnTo>
                        <a:pt x="231" y="73"/>
                      </a:lnTo>
                      <a:lnTo>
                        <a:pt x="230" y="67"/>
                      </a:lnTo>
                      <a:lnTo>
                        <a:pt x="224" y="56"/>
                      </a:lnTo>
                      <a:lnTo>
                        <a:pt x="216" y="45"/>
                      </a:lnTo>
                      <a:lnTo>
                        <a:pt x="209" y="39"/>
                      </a:lnTo>
                      <a:lnTo>
                        <a:pt x="203" y="33"/>
                      </a:lnTo>
                      <a:lnTo>
                        <a:pt x="197" y="28"/>
                      </a:lnTo>
                      <a:lnTo>
                        <a:pt x="191" y="25"/>
                      </a:lnTo>
                      <a:lnTo>
                        <a:pt x="184" y="21"/>
                      </a:lnTo>
                    </a:path>
                  </a:pathLst>
                </a:custGeom>
                <a:noFill/>
                <a:ln w="1588">
                  <a:solidFill>
                    <a:srgbClr val="FF4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2" name="Freeform 102"/>
                <p:cNvSpPr>
                  <a:spLocks/>
                </p:cNvSpPr>
                <p:nvPr/>
              </p:nvSpPr>
              <p:spPr bwMode="auto">
                <a:xfrm>
                  <a:off x="4646" y="3599"/>
                  <a:ext cx="17" cy="5"/>
                </a:xfrm>
                <a:custGeom>
                  <a:avLst/>
                  <a:gdLst>
                    <a:gd name="T0" fmla="*/ 1 w 85"/>
                    <a:gd name="T1" fmla="*/ 0 h 21"/>
                    <a:gd name="T2" fmla="*/ 1 w 85"/>
                    <a:gd name="T3" fmla="*/ 0 h 21"/>
                    <a:gd name="T4" fmla="*/ 1 w 85"/>
                    <a:gd name="T5" fmla="*/ 0 h 21"/>
                    <a:gd name="T6" fmla="*/ 0 w 85"/>
                    <a:gd name="T7" fmla="*/ 0 h 21"/>
                    <a:gd name="T8" fmla="*/ 0 w 85"/>
                    <a:gd name="T9" fmla="*/ 0 h 21"/>
                    <a:gd name="T10" fmla="*/ 0 w 85"/>
                    <a:gd name="T11" fmla="*/ 0 h 21"/>
                    <a:gd name="T12" fmla="*/ 0 w 85"/>
                    <a:gd name="T13" fmla="*/ 0 h 21"/>
                    <a:gd name="T14" fmla="*/ 0 w 85"/>
                    <a:gd name="T15" fmla="*/ 0 h 21"/>
                    <a:gd name="T16" fmla="*/ 0 w 85"/>
                    <a:gd name="T17" fmla="*/ 0 h 21"/>
                    <a:gd name="T18" fmla="*/ 0 w 85"/>
                    <a:gd name="T19" fmla="*/ 0 h 21"/>
                    <a:gd name="T20" fmla="*/ 0 w 85"/>
                    <a:gd name="T21" fmla="*/ 0 h 21"/>
                    <a:gd name="T22" fmla="*/ 0 w 85"/>
                    <a:gd name="T23" fmla="*/ 0 h 2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85"/>
                    <a:gd name="T37" fmla="*/ 0 h 21"/>
                    <a:gd name="T38" fmla="*/ 85 w 85"/>
                    <a:gd name="T39" fmla="*/ 21 h 21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85" h="21">
                      <a:moveTo>
                        <a:pt x="85" y="21"/>
                      </a:moveTo>
                      <a:lnTo>
                        <a:pt x="78" y="18"/>
                      </a:lnTo>
                      <a:lnTo>
                        <a:pt x="69" y="14"/>
                      </a:lnTo>
                      <a:lnTo>
                        <a:pt x="62" y="13"/>
                      </a:lnTo>
                      <a:lnTo>
                        <a:pt x="54" y="10"/>
                      </a:lnTo>
                      <a:lnTo>
                        <a:pt x="45" y="7"/>
                      </a:lnTo>
                      <a:lnTo>
                        <a:pt x="38" y="4"/>
                      </a:lnTo>
                      <a:lnTo>
                        <a:pt x="31" y="3"/>
                      </a:lnTo>
                      <a:lnTo>
                        <a:pt x="23" y="1"/>
                      </a:lnTo>
                      <a:lnTo>
                        <a:pt x="15" y="0"/>
                      </a:lnTo>
                      <a:lnTo>
                        <a:pt x="7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588">
                  <a:solidFill>
                    <a:srgbClr val="FF4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3" name="Freeform 103"/>
                <p:cNvSpPr>
                  <a:spLocks/>
                </p:cNvSpPr>
                <p:nvPr/>
              </p:nvSpPr>
              <p:spPr bwMode="auto">
                <a:xfrm>
                  <a:off x="4687" y="3597"/>
                  <a:ext cx="63" cy="44"/>
                </a:xfrm>
                <a:custGeom>
                  <a:avLst/>
                  <a:gdLst>
                    <a:gd name="T0" fmla="*/ 0 w 315"/>
                    <a:gd name="T1" fmla="*/ 0 h 175"/>
                    <a:gd name="T2" fmla="*/ 1 w 315"/>
                    <a:gd name="T3" fmla="*/ 0 h 175"/>
                    <a:gd name="T4" fmla="*/ 2 w 315"/>
                    <a:gd name="T5" fmla="*/ 2 h 175"/>
                    <a:gd name="T6" fmla="*/ 2 w 315"/>
                    <a:gd name="T7" fmla="*/ 2 h 175"/>
                    <a:gd name="T8" fmla="*/ 2 w 315"/>
                    <a:gd name="T9" fmla="*/ 1 h 175"/>
                    <a:gd name="T10" fmla="*/ 2 w 315"/>
                    <a:gd name="T11" fmla="*/ 1 h 175"/>
                    <a:gd name="T12" fmla="*/ 2 w 315"/>
                    <a:gd name="T13" fmla="*/ 1 h 175"/>
                    <a:gd name="T14" fmla="*/ 2 w 315"/>
                    <a:gd name="T15" fmla="*/ 1 h 175"/>
                    <a:gd name="T16" fmla="*/ 2 w 315"/>
                    <a:gd name="T17" fmla="*/ 1 h 175"/>
                    <a:gd name="T18" fmla="*/ 2 w 315"/>
                    <a:gd name="T19" fmla="*/ 1 h 175"/>
                    <a:gd name="T20" fmla="*/ 2 w 315"/>
                    <a:gd name="T21" fmla="*/ 1 h 175"/>
                    <a:gd name="T22" fmla="*/ 2 w 315"/>
                    <a:gd name="T23" fmla="*/ 1 h 175"/>
                    <a:gd name="T24" fmla="*/ 2 w 315"/>
                    <a:gd name="T25" fmla="*/ 0 h 175"/>
                    <a:gd name="T26" fmla="*/ 2 w 315"/>
                    <a:gd name="T27" fmla="*/ 0 h 175"/>
                    <a:gd name="T28" fmla="*/ 2 w 315"/>
                    <a:gd name="T29" fmla="*/ 0 h 175"/>
                    <a:gd name="T30" fmla="*/ 2 w 315"/>
                    <a:gd name="T31" fmla="*/ 0 h 175"/>
                    <a:gd name="T32" fmla="*/ 2 w 315"/>
                    <a:gd name="T33" fmla="*/ 0 h 175"/>
                    <a:gd name="T34" fmla="*/ 3 w 315"/>
                    <a:gd name="T35" fmla="*/ 0 h 175"/>
                    <a:gd name="T36" fmla="*/ 3 w 315"/>
                    <a:gd name="T37" fmla="*/ 0 h 175"/>
                    <a:gd name="T38" fmla="*/ 2 w 315"/>
                    <a:gd name="T39" fmla="*/ 0 h 175"/>
                    <a:gd name="T40" fmla="*/ 2 w 315"/>
                    <a:gd name="T41" fmla="*/ 0 h 175"/>
                    <a:gd name="T42" fmla="*/ 2 w 315"/>
                    <a:gd name="T43" fmla="*/ 0 h 175"/>
                    <a:gd name="T44" fmla="*/ 2 w 315"/>
                    <a:gd name="T45" fmla="*/ 1 h 175"/>
                    <a:gd name="T46" fmla="*/ 2 w 315"/>
                    <a:gd name="T47" fmla="*/ 1 h 175"/>
                    <a:gd name="T48" fmla="*/ 2 w 315"/>
                    <a:gd name="T49" fmla="*/ 1 h 175"/>
                    <a:gd name="T50" fmla="*/ 2 w 315"/>
                    <a:gd name="T51" fmla="*/ 1 h 175"/>
                    <a:gd name="T52" fmla="*/ 2 w 315"/>
                    <a:gd name="T53" fmla="*/ 1 h 175"/>
                    <a:gd name="T54" fmla="*/ 2 w 315"/>
                    <a:gd name="T55" fmla="*/ 3 h 175"/>
                    <a:gd name="T56" fmla="*/ 2 w 315"/>
                    <a:gd name="T57" fmla="*/ 3 h 175"/>
                    <a:gd name="T58" fmla="*/ 0 w 315"/>
                    <a:gd name="T59" fmla="*/ 0 h 175"/>
                    <a:gd name="T60" fmla="*/ 0 w 315"/>
                    <a:gd name="T61" fmla="*/ 1 h 175"/>
                    <a:gd name="T62" fmla="*/ 0 w 315"/>
                    <a:gd name="T63" fmla="*/ 1 h 175"/>
                    <a:gd name="T64" fmla="*/ 0 w 315"/>
                    <a:gd name="T65" fmla="*/ 2 h 175"/>
                    <a:gd name="T66" fmla="*/ 0 w 315"/>
                    <a:gd name="T67" fmla="*/ 2 h 175"/>
                    <a:gd name="T68" fmla="*/ 0 w 315"/>
                    <a:gd name="T69" fmla="*/ 2 h 175"/>
                    <a:gd name="T70" fmla="*/ 0 w 315"/>
                    <a:gd name="T71" fmla="*/ 2 h 175"/>
                    <a:gd name="T72" fmla="*/ 1 w 315"/>
                    <a:gd name="T73" fmla="*/ 2 h 175"/>
                    <a:gd name="T74" fmla="*/ 1 w 315"/>
                    <a:gd name="T75" fmla="*/ 2 h 175"/>
                    <a:gd name="T76" fmla="*/ 1 w 315"/>
                    <a:gd name="T77" fmla="*/ 2 h 175"/>
                    <a:gd name="T78" fmla="*/ 1 w 315"/>
                    <a:gd name="T79" fmla="*/ 2 h 175"/>
                    <a:gd name="T80" fmla="*/ 1 w 315"/>
                    <a:gd name="T81" fmla="*/ 3 h 175"/>
                    <a:gd name="T82" fmla="*/ 1 w 315"/>
                    <a:gd name="T83" fmla="*/ 3 h 175"/>
                    <a:gd name="T84" fmla="*/ 1 w 315"/>
                    <a:gd name="T85" fmla="*/ 3 h 175"/>
                    <a:gd name="T86" fmla="*/ 1 w 315"/>
                    <a:gd name="T87" fmla="*/ 3 h 175"/>
                    <a:gd name="T88" fmla="*/ 0 w 315"/>
                    <a:gd name="T89" fmla="*/ 3 h 175"/>
                    <a:gd name="T90" fmla="*/ 0 w 315"/>
                    <a:gd name="T91" fmla="*/ 3 h 175"/>
                    <a:gd name="T92" fmla="*/ 0 w 315"/>
                    <a:gd name="T93" fmla="*/ 3 h 175"/>
                    <a:gd name="T94" fmla="*/ 0 w 315"/>
                    <a:gd name="T95" fmla="*/ 3 h 175"/>
                    <a:gd name="T96" fmla="*/ 0 w 315"/>
                    <a:gd name="T97" fmla="*/ 2 h 175"/>
                    <a:gd name="T98" fmla="*/ 0 w 315"/>
                    <a:gd name="T99" fmla="*/ 2 h 175"/>
                    <a:gd name="T100" fmla="*/ 0 w 315"/>
                    <a:gd name="T101" fmla="*/ 2 h 175"/>
                    <a:gd name="T102" fmla="*/ 0 w 315"/>
                    <a:gd name="T103" fmla="*/ 2 h 175"/>
                    <a:gd name="T104" fmla="*/ 0 w 315"/>
                    <a:gd name="T105" fmla="*/ 2 h 175"/>
                    <a:gd name="T106" fmla="*/ 0 w 315"/>
                    <a:gd name="T107" fmla="*/ 1 h 175"/>
                    <a:gd name="T108" fmla="*/ 0 w 315"/>
                    <a:gd name="T109" fmla="*/ 1 h 175"/>
                    <a:gd name="T110" fmla="*/ 0 w 315"/>
                    <a:gd name="T111" fmla="*/ 0 h 175"/>
                    <a:gd name="T112" fmla="*/ 0 w 315"/>
                    <a:gd name="T113" fmla="*/ 0 h 175"/>
                    <a:gd name="T114" fmla="*/ 0 w 315"/>
                    <a:gd name="T115" fmla="*/ 0 h 175"/>
                    <a:gd name="T116" fmla="*/ 0 w 315"/>
                    <a:gd name="T117" fmla="*/ 0 h 175"/>
                    <a:gd name="T118" fmla="*/ 0 w 315"/>
                    <a:gd name="T119" fmla="*/ 0 h 175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w 315"/>
                    <a:gd name="T181" fmla="*/ 0 h 175"/>
                    <a:gd name="T182" fmla="*/ 315 w 315"/>
                    <a:gd name="T183" fmla="*/ 175 h 175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T180" t="T181" r="T182" b="T183"/>
                  <a:pathLst>
                    <a:path w="315" h="175">
                      <a:moveTo>
                        <a:pt x="7" y="0"/>
                      </a:moveTo>
                      <a:lnTo>
                        <a:pt x="86" y="0"/>
                      </a:lnTo>
                      <a:lnTo>
                        <a:pt x="257" y="130"/>
                      </a:lnTo>
                      <a:lnTo>
                        <a:pt x="257" y="89"/>
                      </a:lnTo>
                      <a:lnTo>
                        <a:pt x="256" y="80"/>
                      </a:lnTo>
                      <a:lnTo>
                        <a:pt x="256" y="71"/>
                      </a:lnTo>
                      <a:lnTo>
                        <a:pt x="254" y="63"/>
                      </a:lnTo>
                      <a:lnTo>
                        <a:pt x="253" y="55"/>
                      </a:lnTo>
                      <a:lnTo>
                        <a:pt x="251" y="48"/>
                      </a:lnTo>
                      <a:lnTo>
                        <a:pt x="248" y="41"/>
                      </a:lnTo>
                      <a:lnTo>
                        <a:pt x="246" y="35"/>
                      </a:lnTo>
                      <a:lnTo>
                        <a:pt x="244" y="29"/>
                      </a:lnTo>
                      <a:lnTo>
                        <a:pt x="238" y="19"/>
                      </a:lnTo>
                      <a:lnTo>
                        <a:pt x="232" y="13"/>
                      </a:lnTo>
                      <a:lnTo>
                        <a:pt x="223" y="9"/>
                      </a:lnTo>
                      <a:lnTo>
                        <a:pt x="214" y="8"/>
                      </a:lnTo>
                      <a:lnTo>
                        <a:pt x="214" y="0"/>
                      </a:lnTo>
                      <a:lnTo>
                        <a:pt x="315" y="0"/>
                      </a:lnTo>
                      <a:lnTo>
                        <a:pt x="315" y="8"/>
                      </a:lnTo>
                      <a:lnTo>
                        <a:pt x="305" y="8"/>
                      </a:lnTo>
                      <a:lnTo>
                        <a:pt x="296" y="12"/>
                      </a:lnTo>
                      <a:lnTo>
                        <a:pt x="288" y="18"/>
                      </a:lnTo>
                      <a:lnTo>
                        <a:pt x="283" y="28"/>
                      </a:lnTo>
                      <a:lnTo>
                        <a:pt x="277" y="38"/>
                      </a:lnTo>
                      <a:lnTo>
                        <a:pt x="275" y="51"/>
                      </a:lnTo>
                      <a:lnTo>
                        <a:pt x="272" y="66"/>
                      </a:lnTo>
                      <a:lnTo>
                        <a:pt x="272" y="84"/>
                      </a:lnTo>
                      <a:lnTo>
                        <a:pt x="272" y="175"/>
                      </a:lnTo>
                      <a:lnTo>
                        <a:pt x="263" y="175"/>
                      </a:lnTo>
                      <a:lnTo>
                        <a:pt x="59" y="21"/>
                      </a:lnTo>
                      <a:lnTo>
                        <a:pt x="59" y="71"/>
                      </a:lnTo>
                      <a:lnTo>
                        <a:pt x="59" y="81"/>
                      </a:lnTo>
                      <a:lnTo>
                        <a:pt x="59" y="92"/>
                      </a:lnTo>
                      <a:lnTo>
                        <a:pt x="59" y="101"/>
                      </a:lnTo>
                      <a:lnTo>
                        <a:pt x="61" y="110"/>
                      </a:lnTo>
                      <a:lnTo>
                        <a:pt x="61" y="117"/>
                      </a:lnTo>
                      <a:lnTo>
                        <a:pt x="64" y="126"/>
                      </a:lnTo>
                      <a:lnTo>
                        <a:pt x="65" y="132"/>
                      </a:lnTo>
                      <a:lnTo>
                        <a:pt x="68" y="138"/>
                      </a:lnTo>
                      <a:lnTo>
                        <a:pt x="74" y="147"/>
                      </a:lnTo>
                      <a:lnTo>
                        <a:pt x="83" y="155"/>
                      </a:lnTo>
                      <a:lnTo>
                        <a:pt x="90" y="160"/>
                      </a:lnTo>
                      <a:lnTo>
                        <a:pt x="102" y="162"/>
                      </a:lnTo>
                      <a:lnTo>
                        <a:pt x="102" y="170"/>
                      </a:lnTo>
                      <a:lnTo>
                        <a:pt x="0" y="170"/>
                      </a:lnTo>
                      <a:lnTo>
                        <a:pt x="0" y="162"/>
                      </a:lnTo>
                      <a:lnTo>
                        <a:pt x="10" y="159"/>
                      </a:lnTo>
                      <a:lnTo>
                        <a:pt x="18" y="153"/>
                      </a:lnTo>
                      <a:lnTo>
                        <a:pt x="25" y="146"/>
                      </a:lnTo>
                      <a:lnTo>
                        <a:pt x="32" y="137"/>
                      </a:lnTo>
                      <a:lnTo>
                        <a:pt x="36" y="123"/>
                      </a:lnTo>
                      <a:lnTo>
                        <a:pt x="40" y="108"/>
                      </a:lnTo>
                      <a:lnTo>
                        <a:pt x="42" y="91"/>
                      </a:lnTo>
                      <a:lnTo>
                        <a:pt x="43" y="71"/>
                      </a:lnTo>
                      <a:lnTo>
                        <a:pt x="43" y="27"/>
                      </a:lnTo>
                      <a:lnTo>
                        <a:pt x="42" y="20"/>
                      </a:lnTo>
                      <a:lnTo>
                        <a:pt x="41" y="16"/>
                      </a:lnTo>
                      <a:lnTo>
                        <a:pt x="37" y="12"/>
                      </a:lnTo>
                      <a:lnTo>
                        <a:pt x="35" y="10"/>
                      </a:lnTo>
                      <a:lnTo>
                        <a:pt x="30" y="8"/>
                      </a:lnTo>
                    </a:path>
                  </a:pathLst>
                </a:custGeom>
                <a:noFill/>
                <a:ln w="1588">
                  <a:solidFill>
                    <a:srgbClr val="FF4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4" name="Freeform 104"/>
                <p:cNvSpPr>
                  <a:spLocks/>
                </p:cNvSpPr>
                <p:nvPr/>
              </p:nvSpPr>
              <p:spPr bwMode="auto">
                <a:xfrm>
                  <a:off x="4688" y="3597"/>
                  <a:ext cx="5" cy="2"/>
                </a:xfrm>
                <a:custGeom>
                  <a:avLst/>
                  <a:gdLst>
                    <a:gd name="T0" fmla="*/ 0 w 23"/>
                    <a:gd name="T1" fmla="*/ 0 h 8"/>
                    <a:gd name="T2" fmla="*/ 0 w 23"/>
                    <a:gd name="T3" fmla="*/ 0 h 8"/>
                    <a:gd name="T4" fmla="*/ 0 w 23"/>
                    <a:gd name="T5" fmla="*/ 0 h 8"/>
                    <a:gd name="T6" fmla="*/ 0 w 23"/>
                    <a:gd name="T7" fmla="*/ 0 h 8"/>
                    <a:gd name="T8" fmla="*/ 0 w 23"/>
                    <a:gd name="T9" fmla="*/ 0 h 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3"/>
                    <a:gd name="T16" fmla="*/ 0 h 8"/>
                    <a:gd name="T17" fmla="*/ 23 w 23"/>
                    <a:gd name="T18" fmla="*/ 8 h 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3" h="8">
                      <a:moveTo>
                        <a:pt x="23" y="8"/>
                      </a:moveTo>
                      <a:lnTo>
                        <a:pt x="17" y="8"/>
                      </a:lnTo>
                      <a:lnTo>
                        <a:pt x="9" y="8"/>
                      </a:lnTo>
                      <a:lnTo>
                        <a:pt x="0" y="8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588">
                  <a:solidFill>
                    <a:srgbClr val="FF4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5" name="Freeform 105"/>
                <p:cNvSpPr>
                  <a:spLocks/>
                </p:cNvSpPr>
                <p:nvPr/>
              </p:nvSpPr>
              <p:spPr bwMode="auto">
                <a:xfrm>
                  <a:off x="4753" y="3595"/>
                  <a:ext cx="42" cy="46"/>
                </a:xfrm>
                <a:custGeom>
                  <a:avLst/>
                  <a:gdLst>
                    <a:gd name="T0" fmla="*/ 1 w 210"/>
                    <a:gd name="T1" fmla="*/ 0 h 180"/>
                    <a:gd name="T2" fmla="*/ 2 w 210"/>
                    <a:gd name="T3" fmla="*/ 0 h 180"/>
                    <a:gd name="T4" fmla="*/ 2 w 210"/>
                    <a:gd name="T5" fmla="*/ 1 h 180"/>
                    <a:gd name="T6" fmla="*/ 1 w 210"/>
                    <a:gd name="T7" fmla="*/ 1 h 180"/>
                    <a:gd name="T8" fmla="*/ 1 w 210"/>
                    <a:gd name="T9" fmla="*/ 1 h 180"/>
                    <a:gd name="T10" fmla="*/ 1 w 210"/>
                    <a:gd name="T11" fmla="*/ 1 h 180"/>
                    <a:gd name="T12" fmla="*/ 1 w 210"/>
                    <a:gd name="T13" fmla="*/ 1 h 180"/>
                    <a:gd name="T14" fmla="*/ 1 w 210"/>
                    <a:gd name="T15" fmla="*/ 0 h 180"/>
                    <a:gd name="T16" fmla="*/ 1 w 210"/>
                    <a:gd name="T17" fmla="*/ 0 h 180"/>
                    <a:gd name="T18" fmla="*/ 1 w 210"/>
                    <a:gd name="T19" fmla="*/ 0 h 180"/>
                    <a:gd name="T20" fmla="*/ 1 w 210"/>
                    <a:gd name="T21" fmla="*/ 0 h 180"/>
                    <a:gd name="T22" fmla="*/ 1 w 210"/>
                    <a:gd name="T23" fmla="*/ 0 h 180"/>
                    <a:gd name="T24" fmla="*/ 1 w 210"/>
                    <a:gd name="T25" fmla="*/ 0 h 180"/>
                    <a:gd name="T26" fmla="*/ 1 w 210"/>
                    <a:gd name="T27" fmla="*/ 0 h 180"/>
                    <a:gd name="T28" fmla="*/ 1 w 210"/>
                    <a:gd name="T29" fmla="*/ 0 h 180"/>
                    <a:gd name="T30" fmla="*/ 1 w 210"/>
                    <a:gd name="T31" fmla="*/ 0 h 180"/>
                    <a:gd name="T32" fmla="*/ 1 w 210"/>
                    <a:gd name="T33" fmla="*/ 0 h 180"/>
                    <a:gd name="T34" fmla="*/ 1 w 210"/>
                    <a:gd name="T35" fmla="*/ 0 h 180"/>
                    <a:gd name="T36" fmla="*/ 1 w 210"/>
                    <a:gd name="T37" fmla="*/ 1 h 180"/>
                    <a:gd name="T38" fmla="*/ 1 w 210"/>
                    <a:gd name="T39" fmla="*/ 1 h 180"/>
                    <a:gd name="T40" fmla="*/ 1 w 210"/>
                    <a:gd name="T41" fmla="*/ 1 h 180"/>
                    <a:gd name="T42" fmla="*/ 1 w 210"/>
                    <a:gd name="T43" fmla="*/ 1 h 180"/>
                    <a:gd name="T44" fmla="*/ 1 w 210"/>
                    <a:gd name="T45" fmla="*/ 1 h 180"/>
                    <a:gd name="T46" fmla="*/ 1 w 210"/>
                    <a:gd name="T47" fmla="*/ 1 h 180"/>
                    <a:gd name="T48" fmla="*/ 1 w 210"/>
                    <a:gd name="T49" fmla="*/ 1 h 180"/>
                    <a:gd name="T50" fmla="*/ 1 w 210"/>
                    <a:gd name="T51" fmla="*/ 1 h 180"/>
                    <a:gd name="T52" fmla="*/ 1 w 210"/>
                    <a:gd name="T53" fmla="*/ 1 h 180"/>
                    <a:gd name="T54" fmla="*/ 1 w 210"/>
                    <a:gd name="T55" fmla="*/ 1 h 180"/>
                    <a:gd name="T56" fmla="*/ 1 w 210"/>
                    <a:gd name="T57" fmla="*/ 1 h 180"/>
                    <a:gd name="T58" fmla="*/ 1 w 210"/>
                    <a:gd name="T59" fmla="*/ 1 h 180"/>
                    <a:gd name="T60" fmla="*/ 1 w 210"/>
                    <a:gd name="T61" fmla="*/ 1 h 180"/>
                    <a:gd name="T62" fmla="*/ 1 w 210"/>
                    <a:gd name="T63" fmla="*/ 1 h 180"/>
                    <a:gd name="T64" fmla="*/ 1 w 210"/>
                    <a:gd name="T65" fmla="*/ 2 h 180"/>
                    <a:gd name="T66" fmla="*/ 1 w 210"/>
                    <a:gd name="T67" fmla="*/ 2 h 180"/>
                    <a:gd name="T68" fmla="*/ 1 w 210"/>
                    <a:gd name="T69" fmla="*/ 3 h 180"/>
                    <a:gd name="T70" fmla="*/ 1 w 210"/>
                    <a:gd name="T71" fmla="*/ 3 h 180"/>
                    <a:gd name="T72" fmla="*/ 1 w 210"/>
                    <a:gd name="T73" fmla="*/ 3 h 180"/>
                    <a:gd name="T74" fmla="*/ 1 w 210"/>
                    <a:gd name="T75" fmla="*/ 3 h 180"/>
                    <a:gd name="T76" fmla="*/ 1 w 210"/>
                    <a:gd name="T77" fmla="*/ 3 h 180"/>
                    <a:gd name="T78" fmla="*/ 1 w 210"/>
                    <a:gd name="T79" fmla="*/ 3 h 180"/>
                    <a:gd name="T80" fmla="*/ 1 w 210"/>
                    <a:gd name="T81" fmla="*/ 3 h 180"/>
                    <a:gd name="T82" fmla="*/ 1 w 210"/>
                    <a:gd name="T83" fmla="*/ 2 h 180"/>
                    <a:gd name="T84" fmla="*/ 2 w 210"/>
                    <a:gd name="T85" fmla="*/ 2 h 180"/>
                    <a:gd name="T86" fmla="*/ 2 w 210"/>
                    <a:gd name="T87" fmla="*/ 2 h 180"/>
                    <a:gd name="T88" fmla="*/ 2 w 210"/>
                    <a:gd name="T89" fmla="*/ 2 h 180"/>
                    <a:gd name="T90" fmla="*/ 2 w 210"/>
                    <a:gd name="T91" fmla="*/ 3 h 180"/>
                    <a:gd name="T92" fmla="*/ 1 w 210"/>
                    <a:gd name="T93" fmla="*/ 3 h 180"/>
                    <a:gd name="T94" fmla="*/ 1 w 210"/>
                    <a:gd name="T95" fmla="*/ 3 h 180"/>
                    <a:gd name="T96" fmla="*/ 1 w 210"/>
                    <a:gd name="T97" fmla="*/ 3 h 180"/>
                    <a:gd name="T98" fmla="*/ 0 w 210"/>
                    <a:gd name="T99" fmla="*/ 3 h 180"/>
                    <a:gd name="T100" fmla="*/ 0 w 210"/>
                    <a:gd name="T101" fmla="*/ 3 h 180"/>
                    <a:gd name="T102" fmla="*/ 0 w 210"/>
                    <a:gd name="T103" fmla="*/ 3 h 180"/>
                    <a:gd name="T104" fmla="*/ 0 w 210"/>
                    <a:gd name="T105" fmla="*/ 3 h 180"/>
                    <a:gd name="T106" fmla="*/ 0 w 210"/>
                    <a:gd name="T107" fmla="*/ 3 h 180"/>
                    <a:gd name="T108" fmla="*/ 0 w 210"/>
                    <a:gd name="T109" fmla="*/ 3 h 180"/>
                    <a:gd name="T110" fmla="*/ 0 w 210"/>
                    <a:gd name="T111" fmla="*/ 3 h 180"/>
                    <a:gd name="T112" fmla="*/ 0 w 210"/>
                    <a:gd name="T113" fmla="*/ 3 h 180"/>
                    <a:gd name="T114" fmla="*/ 0 w 210"/>
                    <a:gd name="T115" fmla="*/ 3 h 180"/>
                    <a:gd name="T116" fmla="*/ 0 w 210"/>
                    <a:gd name="T117" fmla="*/ 2 h 180"/>
                    <a:gd name="T118" fmla="*/ 0 w 210"/>
                    <a:gd name="T119" fmla="*/ 1 h 180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w 210"/>
                    <a:gd name="T181" fmla="*/ 0 h 180"/>
                    <a:gd name="T182" fmla="*/ 210 w 210"/>
                    <a:gd name="T183" fmla="*/ 180 h 180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T180" t="T181" r="T182" b="T183"/>
                  <a:pathLst>
                    <a:path w="210" h="180">
                      <a:moveTo>
                        <a:pt x="183" y="0"/>
                      </a:moveTo>
                      <a:lnTo>
                        <a:pt x="195" y="0"/>
                      </a:lnTo>
                      <a:lnTo>
                        <a:pt x="195" y="50"/>
                      </a:lnTo>
                      <a:lnTo>
                        <a:pt x="177" y="50"/>
                      </a:lnTo>
                      <a:lnTo>
                        <a:pt x="174" y="40"/>
                      </a:lnTo>
                      <a:lnTo>
                        <a:pt x="171" y="33"/>
                      </a:lnTo>
                      <a:lnTo>
                        <a:pt x="165" y="25"/>
                      </a:lnTo>
                      <a:lnTo>
                        <a:pt x="158" y="21"/>
                      </a:lnTo>
                      <a:lnTo>
                        <a:pt x="150" y="18"/>
                      </a:lnTo>
                      <a:lnTo>
                        <a:pt x="144" y="17"/>
                      </a:lnTo>
                      <a:lnTo>
                        <a:pt x="137" y="15"/>
                      </a:lnTo>
                      <a:lnTo>
                        <a:pt x="131" y="14"/>
                      </a:lnTo>
                      <a:lnTo>
                        <a:pt x="123" y="13"/>
                      </a:lnTo>
                      <a:lnTo>
                        <a:pt x="114" y="13"/>
                      </a:lnTo>
                      <a:lnTo>
                        <a:pt x="105" y="13"/>
                      </a:lnTo>
                      <a:lnTo>
                        <a:pt x="96" y="13"/>
                      </a:lnTo>
                      <a:lnTo>
                        <a:pt x="77" y="13"/>
                      </a:lnTo>
                      <a:lnTo>
                        <a:pt x="76" y="18"/>
                      </a:lnTo>
                      <a:lnTo>
                        <a:pt x="76" y="24"/>
                      </a:lnTo>
                      <a:lnTo>
                        <a:pt x="75" y="31"/>
                      </a:lnTo>
                      <a:lnTo>
                        <a:pt x="75" y="37"/>
                      </a:lnTo>
                      <a:lnTo>
                        <a:pt x="75" y="47"/>
                      </a:lnTo>
                      <a:lnTo>
                        <a:pt x="78" y="56"/>
                      </a:lnTo>
                      <a:lnTo>
                        <a:pt x="84" y="64"/>
                      </a:lnTo>
                      <a:lnTo>
                        <a:pt x="93" y="71"/>
                      </a:lnTo>
                      <a:lnTo>
                        <a:pt x="100" y="75"/>
                      </a:lnTo>
                      <a:lnTo>
                        <a:pt x="112" y="79"/>
                      </a:lnTo>
                      <a:lnTo>
                        <a:pt x="117" y="80"/>
                      </a:lnTo>
                      <a:lnTo>
                        <a:pt x="125" y="81"/>
                      </a:lnTo>
                      <a:lnTo>
                        <a:pt x="132" y="81"/>
                      </a:lnTo>
                      <a:lnTo>
                        <a:pt x="142" y="82"/>
                      </a:lnTo>
                      <a:lnTo>
                        <a:pt x="164" y="82"/>
                      </a:lnTo>
                      <a:lnTo>
                        <a:pt x="164" y="89"/>
                      </a:lnTo>
                      <a:lnTo>
                        <a:pt x="77" y="92"/>
                      </a:lnTo>
                      <a:lnTo>
                        <a:pt x="77" y="167"/>
                      </a:lnTo>
                      <a:lnTo>
                        <a:pt x="102" y="167"/>
                      </a:lnTo>
                      <a:lnTo>
                        <a:pt x="120" y="166"/>
                      </a:lnTo>
                      <a:lnTo>
                        <a:pt x="137" y="164"/>
                      </a:lnTo>
                      <a:lnTo>
                        <a:pt x="152" y="159"/>
                      </a:lnTo>
                      <a:lnTo>
                        <a:pt x="165" y="156"/>
                      </a:lnTo>
                      <a:lnTo>
                        <a:pt x="174" y="149"/>
                      </a:lnTo>
                      <a:lnTo>
                        <a:pt x="183" y="143"/>
                      </a:lnTo>
                      <a:lnTo>
                        <a:pt x="189" y="134"/>
                      </a:lnTo>
                      <a:lnTo>
                        <a:pt x="195" y="124"/>
                      </a:lnTo>
                      <a:lnTo>
                        <a:pt x="210" y="124"/>
                      </a:lnTo>
                      <a:lnTo>
                        <a:pt x="191" y="180"/>
                      </a:lnTo>
                      <a:lnTo>
                        <a:pt x="179" y="180"/>
                      </a:lnTo>
                      <a:lnTo>
                        <a:pt x="177" y="175"/>
                      </a:lnTo>
                      <a:lnTo>
                        <a:pt x="170" y="175"/>
                      </a:lnTo>
                      <a:lnTo>
                        <a:pt x="0" y="175"/>
                      </a:lnTo>
                      <a:lnTo>
                        <a:pt x="0" y="167"/>
                      </a:lnTo>
                      <a:lnTo>
                        <a:pt x="8" y="166"/>
                      </a:lnTo>
                      <a:lnTo>
                        <a:pt x="16" y="166"/>
                      </a:lnTo>
                      <a:lnTo>
                        <a:pt x="22" y="165"/>
                      </a:lnTo>
                      <a:lnTo>
                        <a:pt x="28" y="164"/>
                      </a:lnTo>
                      <a:lnTo>
                        <a:pt x="30" y="159"/>
                      </a:lnTo>
                      <a:lnTo>
                        <a:pt x="33" y="155"/>
                      </a:lnTo>
                      <a:lnTo>
                        <a:pt x="33" y="150"/>
                      </a:lnTo>
                      <a:lnTo>
                        <a:pt x="34" y="145"/>
                      </a:lnTo>
                      <a:lnTo>
                        <a:pt x="34" y="34"/>
                      </a:lnTo>
                    </a:path>
                  </a:pathLst>
                </a:custGeom>
                <a:noFill/>
                <a:ln w="1588">
                  <a:solidFill>
                    <a:srgbClr val="FF4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6" name="Freeform 106"/>
                <p:cNvSpPr>
                  <a:spLocks/>
                </p:cNvSpPr>
                <p:nvPr/>
              </p:nvSpPr>
              <p:spPr bwMode="auto">
                <a:xfrm>
                  <a:off x="4753" y="3595"/>
                  <a:ext cx="37" cy="9"/>
                </a:xfrm>
                <a:custGeom>
                  <a:avLst/>
                  <a:gdLst>
                    <a:gd name="T0" fmla="*/ 0 w 183"/>
                    <a:gd name="T1" fmla="*/ 1 h 34"/>
                    <a:gd name="T2" fmla="*/ 0 w 183"/>
                    <a:gd name="T3" fmla="*/ 1 h 34"/>
                    <a:gd name="T4" fmla="*/ 0 w 183"/>
                    <a:gd name="T5" fmla="*/ 1 h 34"/>
                    <a:gd name="T6" fmla="*/ 0 w 183"/>
                    <a:gd name="T7" fmla="*/ 0 h 34"/>
                    <a:gd name="T8" fmla="*/ 0 w 183"/>
                    <a:gd name="T9" fmla="*/ 0 h 34"/>
                    <a:gd name="T10" fmla="*/ 0 w 183"/>
                    <a:gd name="T11" fmla="*/ 0 h 34"/>
                    <a:gd name="T12" fmla="*/ 0 w 183"/>
                    <a:gd name="T13" fmla="*/ 0 h 34"/>
                    <a:gd name="T14" fmla="*/ 0 w 183"/>
                    <a:gd name="T15" fmla="*/ 0 h 34"/>
                    <a:gd name="T16" fmla="*/ 0 w 183"/>
                    <a:gd name="T17" fmla="*/ 0 h 34"/>
                    <a:gd name="T18" fmla="*/ 0 w 183"/>
                    <a:gd name="T19" fmla="*/ 0 h 34"/>
                    <a:gd name="T20" fmla="*/ 1 w 183"/>
                    <a:gd name="T21" fmla="*/ 0 h 34"/>
                    <a:gd name="T22" fmla="*/ 1 w 183"/>
                    <a:gd name="T23" fmla="*/ 0 h 34"/>
                    <a:gd name="T24" fmla="*/ 1 w 183"/>
                    <a:gd name="T25" fmla="*/ 0 h 34"/>
                    <a:gd name="T26" fmla="*/ 1 w 183"/>
                    <a:gd name="T27" fmla="*/ 0 h 34"/>
                    <a:gd name="T28" fmla="*/ 1 w 183"/>
                    <a:gd name="T29" fmla="*/ 0 h 34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183"/>
                    <a:gd name="T46" fmla="*/ 0 h 34"/>
                    <a:gd name="T47" fmla="*/ 183 w 183"/>
                    <a:gd name="T48" fmla="*/ 34 h 34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183" h="34">
                      <a:moveTo>
                        <a:pt x="34" y="34"/>
                      </a:moveTo>
                      <a:lnTo>
                        <a:pt x="33" y="26"/>
                      </a:lnTo>
                      <a:lnTo>
                        <a:pt x="33" y="21"/>
                      </a:lnTo>
                      <a:lnTo>
                        <a:pt x="30" y="17"/>
                      </a:lnTo>
                      <a:lnTo>
                        <a:pt x="28" y="15"/>
                      </a:lnTo>
                      <a:lnTo>
                        <a:pt x="22" y="13"/>
                      </a:lnTo>
                      <a:lnTo>
                        <a:pt x="16" y="13"/>
                      </a:lnTo>
                      <a:lnTo>
                        <a:pt x="8" y="13"/>
                      </a:lnTo>
                      <a:lnTo>
                        <a:pt x="0" y="13"/>
                      </a:lnTo>
                      <a:lnTo>
                        <a:pt x="0" y="5"/>
                      </a:lnTo>
                      <a:lnTo>
                        <a:pt x="167" y="5"/>
                      </a:lnTo>
                      <a:lnTo>
                        <a:pt x="173" y="4"/>
                      </a:lnTo>
                      <a:lnTo>
                        <a:pt x="178" y="4"/>
                      </a:lnTo>
                      <a:lnTo>
                        <a:pt x="180" y="2"/>
                      </a:lnTo>
                      <a:lnTo>
                        <a:pt x="183" y="0"/>
                      </a:lnTo>
                    </a:path>
                  </a:pathLst>
                </a:custGeom>
                <a:noFill/>
                <a:ln w="1588">
                  <a:solidFill>
                    <a:srgbClr val="FF4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7" name="Freeform 107"/>
                <p:cNvSpPr>
                  <a:spLocks/>
                </p:cNvSpPr>
                <p:nvPr/>
              </p:nvSpPr>
              <p:spPr bwMode="auto">
                <a:xfrm>
                  <a:off x="4798" y="3597"/>
                  <a:ext cx="56" cy="42"/>
                </a:xfrm>
                <a:custGeom>
                  <a:avLst/>
                  <a:gdLst>
                    <a:gd name="T0" fmla="*/ 0 w 281"/>
                    <a:gd name="T1" fmla="*/ 0 h 170"/>
                    <a:gd name="T2" fmla="*/ 1 w 281"/>
                    <a:gd name="T3" fmla="*/ 0 h 170"/>
                    <a:gd name="T4" fmla="*/ 1 w 281"/>
                    <a:gd name="T5" fmla="*/ 0 h 170"/>
                    <a:gd name="T6" fmla="*/ 1 w 281"/>
                    <a:gd name="T7" fmla="*/ 0 h 170"/>
                    <a:gd name="T8" fmla="*/ 1 w 281"/>
                    <a:gd name="T9" fmla="*/ 0 h 170"/>
                    <a:gd name="T10" fmla="*/ 1 w 281"/>
                    <a:gd name="T11" fmla="*/ 0 h 170"/>
                    <a:gd name="T12" fmla="*/ 1 w 281"/>
                    <a:gd name="T13" fmla="*/ 0 h 170"/>
                    <a:gd name="T14" fmla="*/ 1 w 281"/>
                    <a:gd name="T15" fmla="*/ 1 h 170"/>
                    <a:gd name="T16" fmla="*/ 1 w 281"/>
                    <a:gd name="T17" fmla="*/ 1 h 170"/>
                    <a:gd name="T18" fmla="*/ 1 w 281"/>
                    <a:gd name="T19" fmla="*/ 1 h 170"/>
                    <a:gd name="T20" fmla="*/ 1 w 281"/>
                    <a:gd name="T21" fmla="*/ 1 h 170"/>
                    <a:gd name="T22" fmla="*/ 2 w 281"/>
                    <a:gd name="T23" fmla="*/ 1 h 170"/>
                    <a:gd name="T24" fmla="*/ 2 w 281"/>
                    <a:gd name="T25" fmla="*/ 0 h 170"/>
                    <a:gd name="T26" fmla="*/ 2 w 281"/>
                    <a:gd name="T27" fmla="*/ 0 h 170"/>
                    <a:gd name="T28" fmla="*/ 2 w 281"/>
                    <a:gd name="T29" fmla="*/ 0 h 170"/>
                    <a:gd name="T30" fmla="*/ 2 w 281"/>
                    <a:gd name="T31" fmla="*/ 0 h 170"/>
                    <a:gd name="T32" fmla="*/ 2 w 281"/>
                    <a:gd name="T33" fmla="*/ 0 h 170"/>
                    <a:gd name="T34" fmla="*/ 2 w 281"/>
                    <a:gd name="T35" fmla="*/ 0 h 170"/>
                    <a:gd name="T36" fmla="*/ 2 w 281"/>
                    <a:gd name="T37" fmla="*/ 0 h 170"/>
                    <a:gd name="T38" fmla="*/ 1 w 281"/>
                    <a:gd name="T39" fmla="*/ 0 h 170"/>
                    <a:gd name="T40" fmla="*/ 1 w 281"/>
                    <a:gd name="T41" fmla="*/ 0 h 170"/>
                    <a:gd name="T42" fmla="*/ 1 w 281"/>
                    <a:gd name="T43" fmla="*/ 0 h 170"/>
                    <a:gd name="T44" fmla="*/ 1 w 281"/>
                    <a:gd name="T45" fmla="*/ 0 h 170"/>
                    <a:gd name="T46" fmla="*/ 2 w 281"/>
                    <a:gd name="T47" fmla="*/ 0 h 170"/>
                    <a:gd name="T48" fmla="*/ 2 w 281"/>
                    <a:gd name="T49" fmla="*/ 0 h 170"/>
                    <a:gd name="T50" fmla="*/ 2 w 281"/>
                    <a:gd name="T51" fmla="*/ 0 h 170"/>
                    <a:gd name="T52" fmla="*/ 2 w 281"/>
                    <a:gd name="T53" fmla="*/ 0 h 170"/>
                    <a:gd name="T54" fmla="*/ 2 w 281"/>
                    <a:gd name="T55" fmla="*/ 0 h 170"/>
                    <a:gd name="T56" fmla="*/ 2 w 281"/>
                    <a:gd name="T57" fmla="*/ 0 h 170"/>
                    <a:gd name="T58" fmla="*/ 2 w 281"/>
                    <a:gd name="T59" fmla="*/ 0 h 170"/>
                    <a:gd name="T60" fmla="*/ 2 w 281"/>
                    <a:gd name="T61" fmla="*/ 0 h 170"/>
                    <a:gd name="T62" fmla="*/ 2 w 281"/>
                    <a:gd name="T63" fmla="*/ 0 h 170"/>
                    <a:gd name="T64" fmla="*/ 2 w 281"/>
                    <a:gd name="T65" fmla="*/ 0 h 170"/>
                    <a:gd name="T66" fmla="*/ 1 w 281"/>
                    <a:gd name="T67" fmla="*/ 1 h 170"/>
                    <a:gd name="T68" fmla="*/ 1 w 281"/>
                    <a:gd name="T69" fmla="*/ 2 h 170"/>
                    <a:gd name="T70" fmla="*/ 1 w 281"/>
                    <a:gd name="T71" fmla="*/ 2 h 170"/>
                    <a:gd name="T72" fmla="*/ 1 w 281"/>
                    <a:gd name="T73" fmla="*/ 2 h 170"/>
                    <a:gd name="T74" fmla="*/ 1 w 281"/>
                    <a:gd name="T75" fmla="*/ 2 h 170"/>
                    <a:gd name="T76" fmla="*/ 1 w 281"/>
                    <a:gd name="T77" fmla="*/ 2 h 170"/>
                    <a:gd name="T78" fmla="*/ 1 w 281"/>
                    <a:gd name="T79" fmla="*/ 2 h 170"/>
                    <a:gd name="T80" fmla="*/ 2 w 281"/>
                    <a:gd name="T81" fmla="*/ 2 h 170"/>
                    <a:gd name="T82" fmla="*/ 2 w 281"/>
                    <a:gd name="T83" fmla="*/ 2 h 170"/>
                    <a:gd name="T84" fmla="*/ 1 w 281"/>
                    <a:gd name="T85" fmla="*/ 2 h 170"/>
                    <a:gd name="T86" fmla="*/ 1 w 281"/>
                    <a:gd name="T87" fmla="*/ 2 h 170"/>
                    <a:gd name="T88" fmla="*/ 1 w 281"/>
                    <a:gd name="T89" fmla="*/ 2 h 170"/>
                    <a:gd name="T90" fmla="*/ 1 w 281"/>
                    <a:gd name="T91" fmla="*/ 2 h 170"/>
                    <a:gd name="T92" fmla="*/ 1 w 281"/>
                    <a:gd name="T93" fmla="*/ 2 h 170"/>
                    <a:gd name="T94" fmla="*/ 1 w 281"/>
                    <a:gd name="T95" fmla="*/ 2 h 170"/>
                    <a:gd name="T96" fmla="*/ 1 w 281"/>
                    <a:gd name="T97" fmla="*/ 2 h 170"/>
                    <a:gd name="T98" fmla="*/ 1 w 281"/>
                    <a:gd name="T99" fmla="*/ 2 h 170"/>
                    <a:gd name="T100" fmla="*/ 1 w 281"/>
                    <a:gd name="T101" fmla="*/ 2 h 170"/>
                    <a:gd name="T102" fmla="*/ 1 w 281"/>
                    <a:gd name="T103" fmla="*/ 2 h 170"/>
                    <a:gd name="T104" fmla="*/ 1 w 281"/>
                    <a:gd name="T105" fmla="*/ 1 h 170"/>
                    <a:gd name="T106" fmla="*/ 0 w 281"/>
                    <a:gd name="T107" fmla="*/ 0 h 170"/>
                    <a:gd name="T108" fmla="*/ 0 w 281"/>
                    <a:gd name="T109" fmla="*/ 0 h 170"/>
                    <a:gd name="T110" fmla="*/ 0 w 281"/>
                    <a:gd name="T111" fmla="*/ 0 h 170"/>
                    <a:gd name="T112" fmla="*/ 0 w 281"/>
                    <a:gd name="T113" fmla="*/ 0 h 170"/>
                    <a:gd name="T114" fmla="*/ 0 w 281"/>
                    <a:gd name="T115" fmla="*/ 0 h 170"/>
                    <a:gd name="T116" fmla="*/ 0 w 281"/>
                    <a:gd name="T117" fmla="*/ 0 h 170"/>
                    <a:gd name="T118" fmla="*/ 0 w 281"/>
                    <a:gd name="T119" fmla="*/ 0 h 170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w 281"/>
                    <a:gd name="T181" fmla="*/ 0 h 170"/>
                    <a:gd name="T182" fmla="*/ 281 w 281"/>
                    <a:gd name="T183" fmla="*/ 170 h 170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T180" t="T181" r="T182" b="T183"/>
                  <a:pathLst>
                    <a:path w="281" h="170">
                      <a:moveTo>
                        <a:pt x="0" y="0"/>
                      </a:moveTo>
                      <a:lnTo>
                        <a:pt x="87" y="0"/>
                      </a:lnTo>
                      <a:lnTo>
                        <a:pt x="87" y="8"/>
                      </a:lnTo>
                      <a:lnTo>
                        <a:pt x="80" y="8"/>
                      </a:lnTo>
                      <a:lnTo>
                        <a:pt x="77" y="10"/>
                      </a:lnTo>
                      <a:lnTo>
                        <a:pt x="77" y="11"/>
                      </a:lnTo>
                      <a:lnTo>
                        <a:pt x="77" y="13"/>
                      </a:lnTo>
                      <a:lnTo>
                        <a:pt x="151" y="96"/>
                      </a:lnTo>
                      <a:lnTo>
                        <a:pt x="163" y="82"/>
                      </a:lnTo>
                      <a:lnTo>
                        <a:pt x="175" y="71"/>
                      </a:lnTo>
                      <a:lnTo>
                        <a:pt x="184" y="60"/>
                      </a:lnTo>
                      <a:lnTo>
                        <a:pt x="192" y="50"/>
                      </a:lnTo>
                      <a:lnTo>
                        <a:pt x="198" y="41"/>
                      </a:lnTo>
                      <a:lnTo>
                        <a:pt x="203" y="34"/>
                      </a:lnTo>
                      <a:lnTo>
                        <a:pt x="205" y="27"/>
                      </a:lnTo>
                      <a:lnTo>
                        <a:pt x="207" y="21"/>
                      </a:lnTo>
                      <a:lnTo>
                        <a:pt x="204" y="14"/>
                      </a:lnTo>
                      <a:lnTo>
                        <a:pt x="201" y="10"/>
                      </a:lnTo>
                      <a:lnTo>
                        <a:pt x="193" y="8"/>
                      </a:lnTo>
                      <a:lnTo>
                        <a:pt x="187" y="8"/>
                      </a:lnTo>
                      <a:lnTo>
                        <a:pt x="178" y="8"/>
                      </a:lnTo>
                      <a:lnTo>
                        <a:pt x="169" y="8"/>
                      </a:lnTo>
                      <a:lnTo>
                        <a:pt x="169" y="0"/>
                      </a:lnTo>
                      <a:lnTo>
                        <a:pt x="281" y="0"/>
                      </a:lnTo>
                      <a:lnTo>
                        <a:pt x="281" y="8"/>
                      </a:lnTo>
                      <a:lnTo>
                        <a:pt x="274" y="8"/>
                      </a:lnTo>
                      <a:lnTo>
                        <a:pt x="267" y="9"/>
                      </a:lnTo>
                      <a:lnTo>
                        <a:pt x="261" y="10"/>
                      </a:lnTo>
                      <a:lnTo>
                        <a:pt x="256" y="13"/>
                      </a:lnTo>
                      <a:lnTo>
                        <a:pt x="247" y="16"/>
                      </a:lnTo>
                      <a:lnTo>
                        <a:pt x="240" y="22"/>
                      </a:lnTo>
                      <a:lnTo>
                        <a:pt x="232" y="29"/>
                      </a:lnTo>
                      <a:lnTo>
                        <a:pt x="226" y="37"/>
                      </a:lnTo>
                      <a:lnTo>
                        <a:pt x="155" y="103"/>
                      </a:lnTo>
                      <a:lnTo>
                        <a:pt x="155" y="140"/>
                      </a:lnTo>
                      <a:lnTo>
                        <a:pt x="156" y="148"/>
                      </a:lnTo>
                      <a:lnTo>
                        <a:pt x="163" y="155"/>
                      </a:lnTo>
                      <a:lnTo>
                        <a:pt x="167" y="158"/>
                      </a:lnTo>
                      <a:lnTo>
                        <a:pt x="174" y="160"/>
                      </a:lnTo>
                      <a:lnTo>
                        <a:pt x="181" y="161"/>
                      </a:lnTo>
                      <a:lnTo>
                        <a:pt x="191" y="162"/>
                      </a:lnTo>
                      <a:lnTo>
                        <a:pt x="191" y="170"/>
                      </a:lnTo>
                      <a:lnTo>
                        <a:pt x="77" y="170"/>
                      </a:lnTo>
                      <a:lnTo>
                        <a:pt x="77" y="162"/>
                      </a:lnTo>
                      <a:lnTo>
                        <a:pt x="86" y="161"/>
                      </a:lnTo>
                      <a:lnTo>
                        <a:pt x="93" y="161"/>
                      </a:lnTo>
                      <a:lnTo>
                        <a:pt x="99" y="160"/>
                      </a:lnTo>
                      <a:lnTo>
                        <a:pt x="105" y="159"/>
                      </a:lnTo>
                      <a:lnTo>
                        <a:pt x="107" y="154"/>
                      </a:lnTo>
                      <a:lnTo>
                        <a:pt x="110" y="150"/>
                      </a:lnTo>
                      <a:lnTo>
                        <a:pt x="111" y="145"/>
                      </a:lnTo>
                      <a:lnTo>
                        <a:pt x="112" y="140"/>
                      </a:lnTo>
                      <a:lnTo>
                        <a:pt x="112" y="103"/>
                      </a:lnTo>
                      <a:lnTo>
                        <a:pt x="53" y="40"/>
                      </a:lnTo>
                      <a:lnTo>
                        <a:pt x="46" y="32"/>
                      </a:lnTo>
                      <a:lnTo>
                        <a:pt x="39" y="26"/>
                      </a:lnTo>
                      <a:lnTo>
                        <a:pt x="32" y="19"/>
                      </a:lnTo>
                      <a:lnTo>
                        <a:pt x="28" y="16"/>
                      </a:lnTo>
                      <a:lnTo>
                        <a:pt x="21" y="12"/>
                      </a:lnTo>
                      <a:lnTo>
                        <a:pt x="14" y="9"/>
                      </a:lnTo>
                    </a:path>
                  </a:pathLst>
                </a:custGeom>
                <a:noFill/>
                <a:ln w="1588">
                  <a:solidFill>
                    <a:srgbClr val="FF4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8" name="Freeform 108"/>
                <p:cNvSpPr>
                  <a:spLocks/>
                </p:cNvSpPr>
                <p:nvPr/>
              </p:nvSpPr>
              <p:spPr bwMode="auto">
                <a:xfrm>
                  <a:off x="4798" y="3597"/>
                  <a:ext cx="3" cy="2"/>
                </a:xfrm>
                <a:custGeom>
                  <a:avLst/>
                  <a:gdLst>
                    <a:gd name="T0" fmla="*/ 0 w 14"/>
                    <a:gd name="T1" fmla="*/ 0 h 9"/>
                    <a:gd name="T2" fmla="*/ 0 w 14"/>
                    <a:gd name="T3" fmla="*/ 0 h 9"/>
                    <a:gd name="T4" fmla="*/ 0 w 14"/>
                    <a:gd name="T5" fmla="*/ 0 h 9"/>
                    <a:gd name="T6" fmla="*/ 0 w 14"/>
                    <a:gd name="T7" fmla="*/ 0 h 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4"/>
                    <a:gd name="T13" fmla="*/ 0 h 9"/>
                    <a:gd name="T14" fmla="*/ 14 w 14"/>
                    <a:gd name="T15" fmla="*/ 9 h 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4" h="9">
                      <a:moveTo>
                        <a:pt x="14" y="9"/>
                      </a:moveTo>
                      <a:lnTo>
                        <a:pt x="6" y="8"/>
                      </a:lnTo>
                      <a:lnTo>
                        <a:pt x="0" y="8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588">
                  <a:solidFill>
                    <a:srgbClr val="FF4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9" name="Freeform 109"/>
                <p:cNvSpPr>
                  <a:spLocks/>
                </p:cNvSpPr>
                <p:nvPr/>
              </p:nvSpPr>
              <p:spPr bwMode="auto">
                <a:xfrm>
                  <a:off x="4832" y="3521"/>
                  <a:ext cx="46" cy="39"/>
                </a:xfrm>
                <a:custGeom>
                  <a:avLst/>
                  <a:gdLst>
                    <a:gd name="T0" fmla="*/ 1 w 230"/>
                    <a:gd name="T1" fmla="*/ 0 h 159"/>
                    <a:gd name="T2" fmla="*/ 0 w 230"/>
                    <a:gd name="T3" fmla="*/ 2 h 159"/>
                    <a:gd name="T4" fmla="*/ 2 w 230"/>
                    <a:gd name="T5" fmla="*/ 0 h 159"/>
                    <a:gd name="T6" fmla="*/ 0 w 230"/>
                    <a:gd name="T7" fmla="*/ 1 h 159"/>
                    <a:gd name="T8" fmla="*/ 2 w 230"/>
                    <a:gd name="T9" fmla="*/ 2 h 159"/>
                    <a:gd name="T10" fmla="*/ 0 w 230"/>
                    <a:gd name="T11" fmla="*/ 0 h 159"/>
                    <a:gd name="T12" fmla="*/ 1 w 230"/>
                    <a:gd name="T13" fmla="*/ 2 h 159"/>
                    <a:gd name="T14" fmla="*/ 1 w 230"/>
                    <a:gd name="T15" fmla="*/ 0 h 159"/>
                    <a:gd name="T16" fmla="*/ 0 w 230"/>
                    <a:gd name="T17" fmla="*/ 2 h 159"/>
                    <a:gd name="T18" fmla="*/ 2 w 230"/>
                    <a:gd name="T19" fmla="*/ 1 h 159"/>
                    <a:gd name="T20" fmla="*/ 0 w 230"/>
                    <a:gd name="T21" fmla="*/ 1 h 159"/>
                    <a:gd name="T22" fmla="*/ 1 w 230"/>
                    <a:gd name="T23" fmla="*/ 2 h 159"/>
                    <a:gd name="T24" fmla="*/ 1 w 230"/>
                    <a:gd name="T25" fmla="*/ 0 h 159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230"/>
                    <a:gd name="T40" fmla="*/ 0 h 159"/>
                    <a:gd name="T41" fmla="*/ 230 w 230"/>
                    <a:gd name="T42" fmla="*/ 159 h 159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230" h="159">
                      <a:moveTo>
                        <a:pt x="106" y="0"/>
                      </a:moveTo>
                      <a:lnTo>
                        <a:pt x="59" y="150"/>
                      </a:lnTo>
                      <a:lnTo>
                        <a:pt x="208" y="34"/>
                      </a:lnTo>
                      <a:lnTo>
                        <a:pt x="0" y="81"/>
                      </a:lnTo>
                      <a:lnTo>
                        <a:pt x="216" y="113"/>
                      </a:lnTo>
                      <a:lnTo>
                        <a:pt x="53" y="10"/>
                      </a:lnTo>
                      <a:lnTo>
                        <a:pt x="122" y="159"/>
                      </a:lnTo>
                      <a:lnTo>
                        <a:pt x="167" y="7"/>
                      </a:lnTo>
                      <a:lnTo>
                        <a:pt x="20" y="123"/>
                      </a:lnTo>
                      <a:lnTo>
                        <a:pt x="230" y="76"/>
                      </a:lnTo>
                      <a:lnTo>
                        <a:pt x="14" y="44"/>
                      </a:lnTo>
                      <a:lnTo>
                        <a:pt x="173" y="147"/>
                      </a:lnTo>
                      <a:lnTo>
                        <a:pt x="106" y="0"/>
                      </a:lnTo>
                      <a:close/>
                    </a:path>
                  </a:pathLst>
                </a:custGeom>
                <a:solidFill>
                  <a:srgbClr val="FF8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0" name="Freeform 110"/>
                <p:cNvSpPr>
                  <a:spLocks/>
                </p:cNvSpPr>
                <p:nvPr/>
              </p:nvSpPr>
              <p:spPr bwMode="auto">
                <a:xfrm>
                  <a:off x="4824" y="3659"/>
                  <a:ext cx="46" cy="40"/>
                </a:xfrm>
                <a:custGeom>
                  <a:avLst/>
                  <a:gdLst>
                    <a:gd name="T0" fmla="*/ 1 w 228"/>
                    <a:gd name="T1" fmla="*/ 0 h 159"/>
                    <a:gd name="T2" fmla="*/ 0 w 228"/>
                    <a:gd name="T3" fmla="*/ 3 h 159"/>
                    <a:gd name="T4" fmla="*/ 2 w 228"/>
                    <a:gd name="T5" fmla="*/ 1 h 159"/>
                    <a:gd name="T6" fmla="*/ 0 w 228"/>
                    <a:gd name="T7" fmla="*/ 1 h 159"/>
                    <a:gd name="T8" fmla="*/ 2 w 228"/>
                    <a:gd name="T9" fmla="*/ 2 h 159"/>
                    <a:gd name="T10" fmla="*/ 0 w 228"/>
                    <a:gd name="T11" fmla="*/ 0 h 159"/>
                    <a:gd name="T12" fmla="*/ 1 w 228"/>
                    <a:gd name="T13" fmla="*/ 3 h 159"/>
                    <a:gd name="T14" fmla="*/ 1 w 228"/>
                    <a:gd name="T15" fmla="*/ 0 h 159"/>
                    <a:gd name="T16" fmla="*/ 0 w 228"/>
                    <a:gd name="T17" fmla="*/ 2 h 159"/>
                    <a:gd name="T18" fmla="*/ 2 w 228"/>
                    <a:gd name="T19" fmla="*/ 1 h 159"/>
                    <a:gd name="T20" fmla="*/ 0 w 228"/>
                    <a:gd name="T21" fmla="*/ 1 h 159"/>
                    <a:gd name="T22" fmla="*/ 1 w 228"/>
                    <a:gd name="T23" fmla="*/ 2 h 159"/>
                    <a:gd name="T24" fmla="*/ 1 w 228"/>
                    <a:gd name="T25" fmla="*/ 0 h 159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228"/>
                    <a:gd name="T40" fmla="*/ 0 h 159"/>
                    <a:gd name="T41" fmla="*/ 228 w 228"/>
                    <a:gd name="T42" fmla="*/ 159 h 159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228" h="159">
                      <a:moveTo>
                        <a:pt x="105" y="0"/>
                      </a:moveTo>
                      <a:lnTo>
                        <a:pt x="58" y="151"/>
                      </a:lnTo>
                      <a:lnTo>
                        <a:pt x="207" y="34"/>
                      </a:lnTo>
                      <a:lnTo>
                        <a:pt x="0" y="82"/>
                      </a:lnTo>
                      <a:lnTo>
                        <a:pt x="213" y="114"/>
                      </a:lnTo>
                      <a:lnTo>
                        <a:pt x="52" y="11"/>
                      </a:lnTo>
                      <a:lnTo>
                        <a:pt x="120" y="159"/>
                      </a:lnTo>
                      <a:lnTo>
                        <a:pt x="166" y="7"/>
                      </a:lnTo>
                      <a:lnTo>
                        <a:pt x="18" y="125"/>
                      </a:lnTo>
                      <a:lnTo>
                        <a:pt x="228" y="77"/>
                      </a:lnTo>
                      <a:lnTo>
                        <a:pt x="12" y="45"/>
                      </a:lnTo>
                      <a:lnTo>
                        <a:pt x="173" y="149"/>
                      </a:lnTo>
                      <a:lnTo>
                        <a:pt x="105" y="0"/>
                      </a:lnTo>
                      <a:close/>
                    </a:path>
                  </a:pathLst>
                </a:custGeom>
                <a:solidFill>
                  <a:srgbClr val="FF8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1" name="Freeform 111"/>
                <p:cNvSpPr>
                  <a:spLocks/>
                </p:cNvSpPr>
                <p:nvPr/>
              </p:nvSpPr>
              <p:spPr bwMode="auto">
                <a:xfrm>
                  <a:off x="4514" y="3524"/>
                  <a:ext cx="46" cy="40"/>
                </a:xfrm>
                <a:custGeom>
                  <a:avLst/>
                  <a:gdLst>
                    <a:gd name="T0" fmla="*/ 1 w 228"/>
                    <a:gd name="T1" fmla="*/ 0 h 160"/>
                    <a:gd name="T2" fmla="*/ 0 w 228"/>
                    <a:gd name="T3" fmla="*/ 3 h 160"/>
                    <a:gd name="T4" fmla="*/ 2 w 228"/>
                    <a:gd name="T5" fmla="*/ 1 h 160"/>
                    <a:gd name="T6" fmla="*/ 0 w 228"/>
                    <a:gd name="T7" fmla="*/ 1 h 160"/>
                    <a:gd name="T8" fmla="*/ 2 w 228"/>
                    <a:gd name="T9" fmla="*/ 2 h 160"/>
                    <a:gd name="T10" fmla="*/ 0 w 228"/>
                    <a:gd name="T11" fmla="*/ 0 h 160"/>
                    <a:gd name="T12" fmla="*/ 1 w 228"/>
                    <a:gd name="T13" fmla="*/ 3 h 160"/>
                    <a:gd name="T14" fmla="*/ 1 w 228"/>
                    <a:gd name="T15" fmla="*/ 0 h 160"/>
                    <a:gd name="T16" fmla="*/ 0 w 228"/>
                    <a:gd name="T17" fmla="*/ 2 h 160"/>
                    <a:gd name="T18" fmla="*/ 2 w 228"/>
                    <a:gd name="T19" fmla="*/ 1 h 160"/>
                    <a:gd name="T20" fmla="*/ 0 w 228"/>
                    <a:gd name="T21" fmla="*/ 1 h 160"/>
                    <a:gd name="T22" fmla="*/ 1 w 228"/>
                    <a:gd name="T23" fmla="*/ 2 h 160"/>
                    <a:gd name="T24" fmla="*/ 1 w 228"/>
                    <a:gd name="T25" fmla="*/ 0 h 160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228"/>
                    <a:gd name="T40" fmla="*/ 0 h 160"/>
                    <a:gd name="T41" fmla="*/ 228 w 228"/>
                    <a:gd name="T42" fmla="*/ 160 h 160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228" h="160">
                      <a:moveTo>
                        <a:pt x="108" y="0"/>
                      </a:moveTo>
                      <a:lnTo>
                        <a:pt x="61" y="152"/>
                      </a:lnTo>
                      <a:lnTo>
                        <a:pt x="210" y="35"/>
                      </a:lnTo>
                      <a:lnTo>
                        <a:pt x="0" y="83"/>
                      </a:lnTo>
                      <a:lnTo>
                        <a:pt x="216" y="115"/>
                      </a:lnTo>
                      <a:lnTo>
                        <a:pt x="51" y="11"/>
                      </a:lnTo>
                      <a:lnTo>
                        <a:pt x="123" y="160"/>
                      </a:lnTo>
                      <a:lnTo>
                        <a:pt x="166" y="8"/>
                      </a:lnTo>
                      <a:lnTo>
                        <a:pt x="21" y="125"/>
                      </a:lnTo>
                      <a:lnTo>
                        <a:pt x="228" y="77"/>
                      </a:lnTo>
                      <a:lnTo>
                        <a:pt x="12" y="42"/>
                      </a:lnTo>
                      <a:lnTo>
                        <a:pt x="175" y="147"/>
                      </a:lnTo>
                      <a:lnTo>
                        <a:pt x="108" y="0"/>
                      </a:lnTo>
                      <a:close/>
                    </a:path>
                  </a:pathLst>
                </a:custGeom>
                <a:solidFill>
                  <a:srgbClr val="FF8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2" name="Freeform 112"/>
                <p:cNvSpPr>
                  <a:spLocks/>
                </p:cNvSpPr>
                <p:nvPr/>
              </p:nvSpPr>
              <p:spPr bwMode="auto">
                <a:xfrm>
                  <a:off x="4517" y="3659"/>
                  <a:ext cx="46" cy="40"/>
                </a:xfrm>
                <a:custGeom>
                  <a:avLst/>
                  <a:gdLst>
                    <a:gd name="T0" fmla="*/ 1 w 228"/>
                    <a:gd name="T1" fmla="*/ 0 h 159"/>
                    <a:gd name="T2" fmla="*/ 1 w 228"/>
                    <a:gd name="T3" fmla="*/ 3 h 159"/>
                    <a:gd name="T4" fmla="*/ 2 w 228"/>
                    <a:gd name="T5" fmla="*/ 1 h 159"/>
                    <a:gd name="T6" fmla="*/ 0 w 228"/>
                    <a:gd name="T7" fmla="*/ 1 h 159"/>
                    <a:gd name="T8" fmla="*/ 2 w 228"/>
                    <a:gd name="T9" fmla="*/ 2 h 159"/>
                    <a:gd name="T10" fmla="*/ 0 w 228"/>
                    <a:gd name="T11" fmla="*/ 0 h 159"/>
                    <a:gd name="T12" fmla="*/ 1 w 228"/>
                    <a:gd name="T13" fmla="*/ 3 h 159"/>
                    <a:gd name="T14" fmla="*/ 1 w 228"/>
                    <a:gd name="T15" fmla="*/ 0 h 159"/>
                    <a:gd name="T16" fmla="*/ 0 w 228"/>
                    <a:gd name="T17" fmla="*/ 2 h 159"/>
                    <a:gd name="T18" fmla="*/ 2 w 228"/>
                    <a:gd name="T19" fmla="*/ 1 h 159"/>
                    <a:gd name="T20" fmla="*/ 0 w 228"/>
                    <a:gd name="T21" fmla="*/ 1 h 159"/>
                    <a:gd name="T22" fmla="*/ 1 w 228"/>
                    <a:gd name="T23" fmla="*/ 2 h 159"/>
                    <a:gd name="T24" fmla="*/ 1 w 228"/>
                    <a:gd name="T25" fmla="*/ 0 h 159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228"/>
                    <a:gd name="T40" fmla="*/ 0 h 159"/>
                    <a:gd name="T41" fmla="*/ 228 w 228"/>
                    <a:gd name="T42" fmla="*/ 159 h 159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228" h="159">
                      <a:moveTo>
                        <a:pt x="105" y="0"/>
                      </a:moveTo>
                      <a:lnTo>
                        <a:pt x="62" y="151"/>
                      </a:lnTo>
                      <a:lnTo>
                        <a:pt x="209" y="34"/>
                      </a:lnTo>
                      <a:lnTo>
                        <a:pt x="0" y="82"/>
                      </a:lnTo>
                      <a:lnTo>
                        <a:pt x="216" y="114"/>
                      </a:lnTo>
                      <a:lnTo>
                        <a:pt x="52" y="11"/>
                      </a:lnTo>
                      <a:lnTo>
                        <a:pt x="120" y="159"/>
                      </a:lnTo>
                      <a:lnTo>
                        <a:pt x="166" y="7"/>
                      </a:lnTo>
                      <a:lnTo>
                        <a:pt x="18" y="125"/>
                      </a:lnTo>
                      <a:lnTo>
                        <a:pt x="228" y="77"/>
                      </a:lnTo>
                      <a:lnTo>
                        <a:pt x="12" y="45"/>
                      </a:lnTo>
                      <a:lnTo>
                        <a:pt x="175" y="149"/>
                      </a:lnTo>
                      <a:lnTo>
                        <a:pt x="105" y="0"/>
                      </a:lnTo>
                      <a:close/>
                    </a:path>
                  </a:pathLst>
                </a:custGeom>
                <a:solidFill>
                  <a:srgbClr val="FF8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</p:grpSp>
        </p:grpSp>
      </p:grpSp>
      <p:grpSp>
        <p:nvGrpSpPr>
          <p:cNvPr id="173" name="Group 4"/>
          <p:cNvGrpSpPr>
            <a:grpSpLocks/>
          </p:cNvGrpSpPr>
          <p:nvPr/>
        </p:nvGrpSpPr>
        <p:grpSpPr bwMode="auto">
          <a:xfrm>
            <a:off x="6732240" y="5719712"/>
            <a:ext cx="2161381" cy="801792"/>
            <a:chOff x="2789" y="3385"/>
            <a:chExt cx="1950" cy="725"/>
          </a:xfrm>
        </p:grpSpPr>
        <p:sp>
          <p:nvSpPr>
            <p:cNvPr id="174" name="Text Box 5"/>
            <p:cNvSpPr txBox="1">
              <a:spLocks noChangeArrowheads="1"/>
            </p:cNvSpPr>
            <p:nvPr/>
          </p:nvSpPr>
          <p:spPr bwMode="auto">
            <a:xfrm>
              <a:off x="2789" y="3793"/>
              <a:ext cx="1950" cy="2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AU" b="1" dirty="0">
                  <a:cs typeface="Times New Roman" pitchFamily="18" charset="0"/>
                </a:rPr>
                <a:t>sorbitol</a:t>
              </a:r>
            </a:p>
          </p:txBody>
        </p:sp>
        <p:pic>
          <p:nvPicPr>
            <p:cNvPr id="175" name="Picture 6" descr="Extra Original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04" y="3752"/>
              <a:ext cx="555" cy="3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76" name="Group 7"/>
            <p:cNvGrpSpPr>
              <a:grpSpLocks/>
            </p:cNvGrpSpPr>
            <p:nvPr/>
          </p:nvGrpSpPr>
          <p:grpSpPr bwMode="auto">
            <a:xfrm>
              <a:off x="3833" y="3385"/>
              <a:ext cx="488" cy="490"/>
              <a:chOff x="4749" y="2494"/>
              <a:chExt cx="837" cy="834"/>
            </a:xfrm>
          </p:grpSpPr>
          <p:sp>
            <p:nvSpPr>
              <p:cNvPr id="177" name="Freeform 8"/>
              <p:cNvSpPr>
                <a:spLocks/>
              </p:cNvSpPr>
              <p:nvPr/>
            </p:nvSpPr>
            <p:spPr bwMode="auto">
              <a:xfrm>
                <a:off x="5233" y="2494"/>
                <a:ext cx="115" cy="194"/>
              </a:xfrm>
              <a:custGeom>
                <a:avLst/>
                <a:gdLst>
                  <a:gd name="T0" fmla="*/ 15 w 230"/>
                  <a:gd name="T1" fmla="*/ 42 h 387"/>
                  <a:gd name="T2" fmla="*/ 15 w 230"/>
                  <a:gd name="T3" fmla="*/ 41 h 387"/>
                  <a:gd name="T4" fmla="*/ 15 w 230"/>
                  <a:gd name="T5" fmla="*/ 39 h 387"/>
                  <a:gd name="T6" fmla="*/ 16 w 230"/>
                  <a:gd name="T7" fmla="*/ 38 h 387"/>
                  <a:gd name="T8" fmla="*/ 17 w 230"/>
                  <a:gd name="T9" fmla="*/ 37 h 387"/>
                  <a:gd name="T10" fmla="*/ 17 w 230"/>
                  <a:gd name="T11" fmla="*/ 36 h 387"/>
                  <a:gd name="T12" fmla="*/ 17 w 230"/>
                  <a:gd name="T13" fmla="*/ 35 h 387"/>
                  <a:gd name="T14" fmla="*/ 17 w 230"/>
                  <a:gd name="T15" fmla="*/ 33 h 387"/>
                  <a:gd name="T16" fmla="*/ 18 w 230"/>
                  <a:gd name="T17" fmla="*/ 32 h 387"/>
                  <a:gd name="T18" fmla="*/ 18 w 230"/>
                  <a:gd name="T19" fmla="*/ 31 h 387"/>
                  <a:gd name="T20" fmla="*/ 19 w 230"/>
                  <a:gd name="T21" fmla="*/ 29 h 387"/>
                  <a:gd name="T22" fmla="*/ 19 w 230"/>
                  <a:gd name="T23" fmla="*/ 28 h 387"/>
                  <a:gd name="T24" fmla="*/ 20 w 230"/>
                  <a:gd name="T25" fmla="*/ 27 h 387"/>
                  <a:gd name="T26" fmla="*/ 22 w 230"/>
                  <a:gd name="T27" fmla="*/ 25 h 387"/>
                  <a:gd name="T28" fmla="*/ 23 w 230"/>
                  <a:gd name="T29" fmla="*/ 23 h 387"/>
                  <a:gd name="T30" fmla="*/ 25 w 230"/>
                  <a:gd name="T31" fmla="*/ 22 h 387"/>
                  <a:gd name="T32" fmla="*/ 26 w 230"/>
                  <a:gd name="T33" fmla="*/ 20 h 387"/>
                  <a:gd name="T34" fmla="*/ 27 w 230"/>
                  <a:gd name="T35" fmla="*/ 19 h 387"/>
                  <a:gd name="T36" fmla="*/ 29 w 230"/>
                  <a:gd name="T37" fmla="*/ 17 h 387"/>
                  <a:gd name="T38" fmla="*/ 29 w 230"/>
                  <a:gd name="T39" fmla="*/ 15 h 387"/>
                  <a:gd name="T40" fmla="*/ 29 w 230"/>
                  <a:gd name="T41" fmla="*/ 13 h 387"/>
                  <a:gd name="T42" fmla="*/ 29 w 230"/>
                  <a:gd name="T43" fmla="*/ 12 h 387"/>
                  <a:gd name="T44" fmla="*/ 28 w 230"/>
                  <a:gd name="T45" fmla="*/ 10 h 387"/>
                  <a:gd name="T46" fmla="*/ 27 w 230"/>
                  <a:gd name="T47" fmla="*/ 9 h 387"/>
                  <a:gd name="T48" fmla="*/ 27 w 230"/>
                  <a:gd name="T49" fmla="*/ 8 h 387"/>
                  <a:gd name="T50" fmla="*/ 26 w 230"/>
                  <a:gd name="T51" fmla="*/ 6 h 387"/>
                  <a:gd name="T52" fmla="*/ 25 w 230"/>
                  <a:gd name="T53" fmla="*/ 5 h 387"/>
                  <a:gd name="T54" fmla="*/ 24 w 230"/>
                  <a:gd name="T55" fmla="*/ 3 h 387"/>
                  <a:gd name="T56" fmla="*/ 22 w 230"/>
                  <a:gd name="T57" fmla="*/ 1 h 387"/>
                  <a:gd name="T58" fmla="*/ 20 w 230"/>
                  <a:gd name="T59" fmla="*/ 1 h 387"/>
                  <a:gd name="T60" fmla="*/ 19 w 230"/>
                  <a:gd name="T61" fmla="*/ 0 h 387"/>
                  <a:gd name="T62" fmla="*/ 18 w 230"/>
                  <a:gd name="T63" fmla="*/ 0 h 387"/>
                  <a:gd name="T64" fmla="*/ 16 w 230"/>
                  <a:gd name="T65" fmla="*/ 1 h 387"/>
                  <a:gd name="T66" fmla="*/ 14 w 230"/>
                  <a:gd name="T67" fmla="*/ 1 h 387"/>
                  <a:gd name="T68" fmla="*/ 13 w 230"/>
                  <a:gd name="T69" fmla="*/ 2 h 387"/>
                  <a:gd name="T70" fmla="*/ 12 w 230"/>
                  <a:gd name="T71" fmla="*/ 3 h 387"/>
                  <a:gd name="T72" fmla="*/ 11 w 230"/>
                  <a:gd name="T73" fmla="*/ 5 h 387"/>
                  <a:gd name="T74" fmla="*/ 9 w 230"/>
                  <a:gd name="T75" fmla="*/ 6 h 387"/>
                  <a:gd name="T76" fmla="*/ 7 w 230"/>
                  <a:gd name="T77" fmla="*/ 8 h 387"/>
                  <a:gd name="T78" fmla="*/ 7 w 230"/>
                  <a:gd name="T79" fmla="*/ 10 h 387"/>
                  <a:gd name="T80" fmla="*/ 6 w 230"/>
                  <a:gd name="T81" fmla="*/ 12 h 387"/>
                  <a:gd name="T82" fmla="*/ 4 w 230"/>
                  <a:gd name="T83" fmla="*/ 14 h 387"/>
                  <a:gd name="T84" fmla="*/ 3 w 230"/>
                  <a:gd name="T85" fmla="*/ 16 h 387"/>
                  <a:gd name="T86" fmla="*/ 3 w 230"/>
                  <a:gd name="T87" fmla="*/ 18 h 387"/>
                  <a:gd name="T88" fmla="*/ 2 w 230"/>
                  <a:gd name="T89" fmla="*/ 20 h 387"/>
                  <a:gd name="T90" fmla="*/ 1 w 230"/>
                  <a:gd name="T91" fmla="*/ 21 h 387"/>
                  <a:gd name="T92" fmla="*/ 1 w 230"/>
                  <a:gd name="T93" fmla="*/ 22 h 387"/>
                  <a:gd name="T94" fmla="*/ 0 w 230"/>
                  <a:gd name="T95" fmla="*/ 23 h 387"/>
                  <a:gd name="T96" fmla="*/ 6 w 230"/>
                  <a:gd name="T97" fmla="*/ 49 h 387"/>
                  <a:gd name="T98" fmla="*/ 15 w 230"/>
                  <a:gd name="T99" fmla="*/ 42 h 387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230"/>
                  <a:gd name="T151" fmla="*/ 0 h 387"/>
                  <a:gd name="T152" fmla="*/ 230 w 230"/>
                  <a:gd name="T153" fmla="*/ 387 h 387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230" h="387">
                    <a:moveTo>
                      <a:pt x="126" y="330"/>
                    </a:moveTo>
                    <a:lnTo>
                      <a:pt x="126" y="329"/>
                    </a:lnTo>
                    <a:lnTo>
                      <a:pt x="126" y="325"/>
                    </a:lnTo>
                    <a:lnTo>
                      <a:pt x="126" y="321"/>
                    </a:lnTo>
                    <a:lnTo>
                      <a:pt x="126" y="314"/>
                    </a:lnTo>
                    <a:lnTo>
                      <a:pt x="126" y="309"/>
                    </a:lnTo>
                    <a:lnTo>
                      <a:pt x="128" y="306"/>
                    </a:lnTo>
                    <a:lnTo>
                      <a:pt x="128" y="301"/>
                    </a:lnTo>
                    <a:lnTo>
                      <a:pt x="130" y="298"/>
                    </a:lnTo>
                    <a:lnTo>
                      <a:pt x="130" y="293"/>
                    </a:lnTo>
                    <a:lnTo>
                      <a:pt x="131" y="288"/>
                    </a:lnTo>
                    <a:lnTo>
                      <a:pt x="131" y="283"/>
                    </a:lnTo>
                    <a:lnTo>
                      <a:pt x="133" y="278"/>
                    </a:lnTo>
                    <a:lnTo>
                      <a:pt x="133" y="273"/>
                    </a:lnTo>
                    <a:lnTo>
                      <a:pt x="134" y="269"/>
                    </a:lnTo>
                    <a:lnTo>
                      <a:pt x="136" y="262"/>
                    </a:lnTo>
                    <a:lnTo>
                      <a:pt x="138" y="257"/>
                    </a:lnTo>
                    <a:lnTo>
                      <a:pt x="139" y="252"/>
                    </a:lnTo>
                    <a:lnTo>
                      <a:pt x="141" y="247"/>
                    </a:lnTo>
                    <a:lnTo>
                      <a:pt x="143" y="243"/>
                    </a:lnTo>
                    <a:lnTo>
                      <a:pt x="146" y="238"/>
                    </a:lnTo>
                    <a:lnTo>
                      <a:pt x="147" y="231"/>
                    </a:lnTo>
                    <a:lnTo>
                      <a:pt x="149" y="226"/>
                    </a:lnTo>
                    <a:lnTo>
                      <a:pt x="151" y="221"/>
                    </a:lnTo>
                    <a:lnTo>
                      <a:pt x="154" y="218"/>
                    </a:lnTo>
                    <a:lnTo>
                      <a:pt x="159" y="210"/>
                    </a:lnTo>
                    <a:lnTo>
                      <a:pt x="164" y="204"/>
                    </a:lnTo>
                    <a:lnTo>
                      <a:pt x="169" y="197"/>
                    </a:lnTo>
                    <a:lnTo>
                      <a:pt x="175" y="191"/>
                    </a:lnTo>
                    <a:lnTo>
                      <a:pt x="182" y="184"/>
                    </a:lnTo>
                    <a:lnTo>
                      <a:pt x="188" y="178"/>
                    </a:lnTo>
                    <a:lnTo>
                      <a:pt x="193" y="171"/>
                    </a:lnTo>
                    <a:lnTo>
                      <a:pt x="199" y="166"/>
                    </a:lnTo>
                    <a:lnTo>
                      <a:pt x="206" y="160"/>
                    </a:lnTo>
                    <a:lnTo>
                      <a:pt x="212" y="153"/>
                    </a:lnTo>
                    <a:lnTo>
                      <a:pt x="216" y="147"/>
                    </a:lnTo>
                    <a:lnTo>
                      <a:pt x="221" y="140"/>
                    </a:lnTo>
                    <a:lnTo>
                      <a:pt x="225" y="134"/>
                    </a:lnTo>
                    <a:lnTo>
                      <a:pt x="229" y="127"/>
                    </a:lnTo>
                    <a:lnTo>
                      <a:pt x="230" y="119"/>
                    </a:lnTo>
                    <a:lnTo>
                      <a:pt x="230" y="113"/>
                    </a:lnTo>
                    <a:lnTo>
                      <a:pt x="230" y="104"/>
                    </a:lnTo>
                    <a:lnTo>
                      <a:pt x="229" y="98"/>
                    </a:lnTo>
                    <a:lnTo>
                      <a:pt x="225" y="90"/>
                    </a:lnTo>
                    <a:lnTo>
                      <a:pt x="221" y="80"/>
                    </a:lnTo>
                    <a:lnTo>
                      <a:pt x="219" y="75"/>
                    </a:lnTo>
                    <a:lnTo>
                      <a:pt x="217" y="72"/>
                    </a:lnTo>
                    <a:lnTo>
                      <a:pt x="216" y="67"/>
                    </a:lnTo>
                    <a:lnTo>
                      <a:pt x="214" y="62"/>
                    </a:lnTo>
                    <a:lnTo>
                      <a:pt x="211" y="57"/>
                    </a:lnTo>
                    <a:lnTo>
                      <a:pt x="209" y="52"/>
                    </a:lnTo>
                    <a:lnTo>
                      <a:pt x="206" y="48"/>
                    </a:lnTo>
                    <a:lnTo>
                      <a:pt x="204" y="44"/>
                    </a:lnTo>
                    <a:lnTo>
                      <a:pt x="198" y="36"/>
                    </a:lnTo>
                    <a:lnTo>
                      <a:pt x="191" y="28"/>
                    </a:lnTo>
                    <a:lnTo>
                      <a:pt x="185" y="20"/>
                    </a:lnTo>
                    <a:lnTo>
                      <a:pt x="177" y="13"/>
                    </a:lnTo>
                    <a:lnTo>
                      <a:pt x="169" y="7"/>
                    </a:lnTo>
                    <a:lnTo>
                      <a:pt x="160" y="4"/>
                    </a:lnTo>
                    <a:lnTo>
                      <a:pt x="156" y="2"/>
                    </a:lnTo>
                    <a:lnTo>
                      <a:pt x="152" y="0"/>
                    </a:lnTo>
                    <a:lnTo>
                      <a:pt x="147" y="0"/>
                    </a:lnTo>
                    <a:lnTo>
                      <a:pt x="143" y="0"/>
                    </a:lnTo>
                    <a:lnTo>
                      <a:pt x="138" y="0"/>
                    </a:lnTo>
                    <a:lnTo>
                      <a:pt x="133" y="2"/>
                    </a:lnTo>
                    <a:lnTo>
                      <a:pt x="128" y="2"/>
                    </a:lnTo>
                    <a:lnTo>
                      <a:pt x="123" y="5"/>
                    </a:lnTo>
                    <a:lnTo>
                      <a:pt x="115" y="5"/>
                    </a:lnTo>
                    <a:lnTo>
                      <a:pt x="110" y="9"/>
                    </a:lnTo>
                    <a:lnTo>
                      <a:pt x="104" y="13"/>
                    </a:lnTo>
                    <a:lnTo>
                      <a:pt x="99" y="18"/>
                    </a:lnTo>
                    <a:lnTo>
                      <a:pt x="94" y="22"/>
                    </a:lnTo>
                    <a:lnTo>
                      <a:pt x="87" y="28"/>
                    </a:lnTo>
                    <a:lnTo>
                      <a:pt x="82" y="35"/>
                    </a:lnTo>
                    <a:lnTo>
                      <a:pt x="78" y="41"/>
                    </a:lnTo>
                    <a:lnTo>
                      <a:pt x="71" y="48"/>
                    </a:lnTo>
                    <a:lnTo>
                      <a:pt x="66" y="54"/>
                    </a:lnTo>
                    <a:lnTo>
                      <a:pt x="61" y="62"/>
                    </a:lnTo>
                    <a:lnTo>
                      <a:pt x="56" y="70"/>
                    </a:lnTo>
                    <a:lnTo>
                      <a:pt x="52" y="77"/>
                    </a:lnTo>
                    <a:lnTo>
                      <a:pt x="47" y="85"/>
                    </a:lnTo>
                    <a:lnTo>
                      <a:pt x="42" y="95"/>
                    </a:lnTo>
                    <a:lnTo>
                      <a:pt x="39" y="103"/>
                    </a:lnTo>
                    <a:lnTo>
                      <a:pt x="32" y="111"/>
                    </a:lnTo>
                    <a:lnTo>
                      <a:pt x="29" y="117"/>
                    </a:lnTo>
                    <a:lnTo>
                      <a:pt x="24" y="126"/>
                    </a:lnTo>
                    <a:lnTo>
                      <a:pt x="22" y="134"/>
                    </a:lnTo>
                    <a:lnTo>
                      <a:pt x="17" y="140"/>
                    </a:lnTo>
                    <a:lnTo>
                      <a:pt x="14" y="148"/>
                    </a:lnTo>
                    <a:lnTo>
                      <a:pt x="11" y="155"/>
                    </a:lnTo>
                    <a:lnTo>
                      <a:pt x="9" y="161"/>
                    </a:lnTo>
                    <a:lnTo>
                      <a:pt x="6" y="166"/>
                    </a:lnTo>
                    <a:lnTo>
                      <a:pt x="4" y="171"/>
                    </a:lnTo>
                    <a:lnTo>
                      <a:pt x="3" y="176"/>
                    </a:lnTo>
                    <a:lnTo>
                      <a:pt x="1" y="179"/>
                    </a:lnTo>
                    <a:lnTo>
                      <a:pt x="0" y="184"/>
                    </a:lnTo>
                    <a:lnTo>
                      <a:pt x="0" y="187"/>
                    </a:lnTo>
                    <a:lnTo>
                      <a:pt x="48" y="387"/>
                    </a:lnTo>
                    <a:lnTo>
                      <a:pt x="126" y="330"/>
                    </a:lnTo>
                    <a:close/>
                  </a:path>
                </a:pathLst>
              </a:custGeom>
              <a:solidFill>
                <a:srgbClr val="A67A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8" name="Freeform 9"/>
              <p:cNvSpPr>
                <a:spLocks/>
              </p:cNvSpPr>
              <p:nvPr/>
            </p:nvSpPr>
            <p:spPr bwMode="auto">
              <a:xfrm>
                <a:off x="5245" y="2502"/>
                <a:ext cx="96" cy="166"/>
              </a:xfrm>
              <a:custGeom>
                <a:avLst/>
                <a:gdLst>
                  <a:gd name="T0" fmla="*/ 1 w 192"/>
                  <a:gd name="T1" fmla="*/ 16 h 331"/>
                  <a:gd name="T2" fmla="*/ 2 w 192"/>
                  <a:gd name="T3" fmla="*/ 13 h 331"/>
                  <a:gd name="T4" fmla="*/ 3 w 192"/>
                  <a:gd name="T5" fmla="*/ 11 h 331"/>
                  <a:gd name="T6" fmla="*/ 5 w 192"/>
                  <a:gd name="T7" fmla="*/ 9 h 331"/>
                  <a:gd name="T8" fmla="*/ 6 w 192"/>
                  <a:gd name="T9" fmla="*/ 7 h 331"/>
                  <a:gd name="T10" fmla="*/ 7 w 192"/>
                  <a:gd name="T11" fmla="*/ 5 h 331"/>
                  <a:gd name="T12" fmla="*/ 10 w 192"/>
                  <a:gd name="T13" fmla="*/ 3 h 331"/>
                  <a:gd name="T14" fmla="*/ 12 w 192"/>
                  <a:gd name="T15" fmla="*/ 1 h 331"/>
                  <a:gd name="T16" fmla="*/ 13 w 192"/>
                  <a:gd name="T17" fmla="*/ 1 h 331"/>
                  <a:gd name="T18" fmla="*/ 15 w 192"/>
                  <a:gd name="T19" fmla="*/ 0 h 331"/>
                  <a:gd name="T20" fmla="*/ 19 w 192"/>
                  <a:gd name="T21" fmla="*/ 2 h 331"/>
                  <a:gd name="T22" fmla="*/ 21 w 192"/>
                  <a:gd name="T23" fmla="*/ 5 h 331"/>
                  <a:gd name="T24" fmla="*/ 22 w 192"/>
                  <a:gd name="T25" fmla="*/ 7 h 331"/>
                  <a:gd name="T26" fmla="*/ 23 w 192"/>
                  <a:gd name="T27" fmla="*/ 9 h 331"/>
                  <a:gd name="T28" fmla="*/ 24 w 192"/>
                  <a:gd name="T29" fmla="*/ 10 h 331"/>
                  <a:gd name="T30" fmla="*/ 24 w 192"/>
                  <a:gd name="T31" fmla="*/ 13 h 331"/>
                  <a:gd name="T32" fmla="*/ 24 w 192"/>
                  <a:gd name="T33" fmla="*/ 16 h 331"/>
                  <a:gd name="T34" fmla="*/ 24 w 192"/>
                  <a:gd name="T35" fmla="*/ 17 h 331"/>
                  <a:gd name="T36" fmla="*/ 22 w 192"/>
                  <a:gd name="T37" fmla="*/ 18 h 331"/>
                  <a:gd name="T38" fmla="*/ 20 w 192"/>
                  <a:gd name="T39" fmla="*/ 19 h 331"/>
                  <a:gd name="T40" fmla="*/ 18 w 192"/>
                  <a:gd name="T41" fmla="*/ 20 h 331"/>
                  <a:gd name="T42" fmla="*/ 15 w 192"/>
                  <a:gd name="T43" fmla="*/ 22 h 331"/>
                  <a:gd name="T44" fmla="*/ 13 w 192"/>
                  <a:gd name="T45" fmla="*/ 24 h 331"/>
                  <a:gd name="T46" fmla="*/ 13 w 192"/>
                  <a:gd name="T47" fmla="*/ 26 h 331"/>
                  <a:gd name="T48" fmla="*/ 12 w 192"/>
                  <a:gd name="T49" fmla="*/ 28 h 331"/>
                  <a:gd name="T50" fmla="*/ 12 w 192"/>
                  <a:gd name="T51" fmla="*/ 30 h 331"/>
                  <a:gd name="T52" fmla="*/ 12 w 192"/>
                  <a:gd name="T53" fmla="*/ 32 h 331"/>
                  <a:gd name="T54" fmla="*/ 12 w 192"/>
                  <a:gd name="T55" fmla="*/ 34 h 331"/>
                  <a:gd name="T56" fmla="*/ 12 w 192"/>
                  <a:gd name="T57" fmla="*/ 36 h 331"/>
                  <a:gd name="T58" fmla="*/ 12 w 192"/>
                  <a:gd name="T59" fmla="*/ 38 h 331"/>
                  <a:gd name="T60" fmla="*/ 12 w 192"/>
                  <a:gd name="T61" fmla="*/ 39 h 331"/>
                  <a:gd name="T62" fmla="*/ 12 w 192"/>
                  <a:gd name="T63" fmla="*/ 41 h 331"/>
                  <a:gd name="T64" fmla="*/ 11 w 192"/>
                  <a:gd name="T65" fmla="*/ 42 h 331"/>
                  <a:gd name="T66" fmla="*/ 10 w 192"/>
                  <a:gd name="T67" fmla="*/ 41 h 331"/>
                  <a:gd name="T68" fmla="*/ 9 w 192"/>
                  <a:gd name="T69" fmla="*/ 39 h 331"/>
                  <a:gd name="T70" fmla="*/ 9 w 192"/>
                  <a:gd name="T71" fmla="*/ 37 h 331"/>
                  <a:gd name="T72" fmla="*/ 9 w 192"/>
                  <a:gd name="T73" fmla="*/ 35 h 331"/>
                  <a:gd name="T74" fmla="*/ 9 w 192"/>
                  <a:gd name="T75" fmla="*/ 33 h 331"/>
                  <a:gd name="T76" fmla="*/ 9 w 192"/>
                  <a:gd name="T77" fmla="*/ 30 h 331"/>
                  <a:gd name="T78" fmla="*/ 10 w 192"/>
                  <a:gd name="T79" fmla="*/ 28 h 331"/>
                  <a:gd name="T80" fmla="*/ 10 w 192"/>
                  <a:gd name="T81" fmla="*/ 25 h 331"/>
                  <a:gd name="T82" fmla="*/ 11 w 192"/>
                  <a:gd name="T83" fmla="*/ 23 h 331"/>
                  <a:gd name="T84" fmla="*/ 12 w 192"/>
                  <a:gd name="T85" fmla="*/ 21 h 331"/>
                  <a:gd name="T86" fmla="*/ 13 w 192"/>
                  <a:gd name="T87" fmla="*/ 19 h 331"/>
                  <a:gd name="T88" fmla="*/ 15 w 192"/>
                  <a:gd name="T89" fmla="*/ 17 h 331"/>
                  <a:gd name="T90" fmla="*/ 18 w 192"/>
                  <a:gd name="T91" fmla="*/ 15 h 331"/>
                  <a:gd name="T92" fmla="*/ 20 w 192"/>
                  <a:gd name="T93" fmla="*/ 14 h 331"/>
                  <a:gd name="T94" fmla="*/ 21 w 192"/>
                  <a:gd name="T95" fmla="*/ 11 h 331"/>
                  <a:gd name="T96" fmla="*/ 20 w 192"/>
                  <a:gd name="T97" fmla="*/ 8 h 331"/>
                  <a:gd name="T98" fmla="*/ 18 w 192"/>
                  <a:gd name="T99" fmla="*/ 6 h 331"/>
                  <a:gd name="T100" fmla="*/ 17 w 192"/>
                  <a:gd name="T101" fmla="*/ 5 h 331"/>
                  <a:gd name="T102" fmla="*/ 13 w 192"/>
                  <a:gd name="T103" fmla="*/ 4 h 331"/>
                  <a:gd name="T104" fmla="*/ 12 w 192"/>
                  <a:gd name="T105" fmla="*/ 5 h 331"/>
                  <a:gd name="T106" fmla="*/ 10 w 192"/>
                  <a:gd name="T107" fmla="*/ 7 h 331"/>
                  <a:gd name="T108" fmla="*/ 9 w 192"/>
                  <a:gd name="T109" fmla="*/ 9 h 331"/>
                  <a:gd name="T110" fmla="*/ 7 w 192"/>
                  <a:gd name="T111" fmla="*/ 11 h 331"/>
                  <a:gd name="T112" fmla="*/ 6 w 192"/>
                  <a:gd name="T113" fmla="*/ 13 h 331"/>
                  <a:gd name="T114" fmla="*/ 6 w 192"/>
                  <a:gd name="T115" fmla="*/ 15 h 331"/>
                  <a:gd name="T116" fmla="*/ 4 w 192"/>
                  <a:gd name="T117" fmla="*/ 17 h 331"/>
                  <a:gd name="T118" fmla="*/ 3 w 192"/>
                  <a:gd name="T119" fmla="*/ 19 h 331"/>
                  <a:gd name="T120" fmla="*/ 3 w 192"/>
                  <a:gd name="T121" fmla="*/ 21 h 331"/>
                  <a:gd name="T122" fmla="*/ 0 w 192"/>
                  <a:gd name="T123" fmla="*/ 16 h 331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92"/>
                  <a:gd name="T187" fmla="*/ 0 h 331"/>
                  <a:gd name="T188" fmla="*/ 192 w 192"/>
                  <a:gd name="T189" fmla="*/ 331 h 331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92" h="331">
                    <a:moveTo>
                      <a:pt x="0" y="128"/>
                    </a:moveTo>
                    <a:lnTo>
                      <a:pt x="0" y="126"/>
                    </a:lnTo>
                    <a:lnTo>
                      <a:pt x="3" y="122"/>
                    </a:lnTo>
                    <a:lnTo>
                      <a:pt x="6" y="115"/>
                    </a:lnTo>
                    <a:lnTo>
                      <a:pt x="11" y="107"/>
                    </a:lnTo>
                    <a:lnTo>
                      <a:pt x="15" y="102"/>
                    </a:lnTo>
                    <a:lnTo>
                      <a:pt x="16" y="97"/>
                    </a:lnTo>
                    <a:lnTo>
                      <a:pt x="19" y="92"/>
                    </a:lnTo>
                    <a:lnTo>
                      <a:pt x="24" y="87"/>
                    </a:lnTo>
                    <a:lnTo>
                      <a:pt x="28" y="81"/>
                    </a:lnTo>
                    <a:lnTo>
                      <a:pt x="31" y="76"/>
                    </a:lnTo>
                    <a:lnTo>
                      <a:pt x="36" y="70"/>
                    </a:lnTo>
                    <a:lnTo>
                      <a:pt x="41" y="65"/>
                    </a:lnTo>
                    <a:lnTo>
                      <a:pt x="44" y="58"/>
                    </a:lnTo>
                    <a:lnTo>
                      <a:pt x="49" y="52"/>
                    </a:lnTo>
                    <a:lnTo>
                      <a:pt x="52" y="47"/>
                    </a:lnTo>
                    <a:lnTo>
                      <a:pt x="57" y="40"/>
                    </a:lnTo>
                    <a:lnTo>
                      <a:pt x="62" y="35"/>
                    </a:lnTo>
                    <a:lnTo>
                      <a:pt x="67" y="29"/>
                    </a:lnTo>
                    <a:lnTo>
                      <a:pt x="73" y="24"/>
                    </a:lnTo>
                    <a:lnTo>
                      <a:pt x="78" y="21"/>
                    </a:lnTo>
                    <a:lnTo>
                      <a:pt x="81" y="14"/>
                    </a:lnTo>
                    <a:lnTo>
                      <a:pt x="86" y="11"/>
                    </a:lnTo>
                    <a:lnTo>
                      <a:pt x="91" y="8"/>
                    </a:lnTo>
                    <a:lnTo>
                      <a:pt x="96" y="5"/>
                    </a:lnTo>
                    <a:lnTo>
                      <a:pt x="101" y="3"/>
                    </a:lnTo>
                    <a:lnTo>
                      <a:pt x="106" y="1"/>
                    </a:lnTo>
                    <a:lnTo>
                      <a:pt x="109" y="0"/>
                    </a:lnTo>
                    <a:lnTo>
                      <a:pt x="114" y="0"/>
                    </a:lnTo>
                    <a:lnTo>
                      <a:pt x="122" y="0"/>
                    </a:lnTo>
                    <a:lnTo>
                      <a:pt x="130" y="3"/>
                    </a:lnTo>
                    <a:lnTo>
                      <a:pt x="138" y="6"/>
                    </a:lnTo>
                    <a:lnTo>
                      <a:pt x="146" y="13"/>
                    </a:lnTo>
                    <a:lnTo>
                      <a:pt x="153" y="21"/>
                    </a:lnTo>
                    <a:lnTo>
                      <a:pt x="159" y="29"/>
                    </a:lnTo>
                    <a:lnTo>
                      <a:pt x="162" y="34"/>
                    </a:lnTo>
                    <a:lnTo>
                      <a:pt x="166" y="39"/>
                    </a:lnTo>
                    <a:lnTo>
                      <a:pt x="169" y="44"/>
                    </a:lnTo>
                    <a:lnTo>
                      <a:pt x="172" y="50"/>
                    </a:lnTo>
                    <a:lnTo>
                      <a:pt x="174" y="55"/>
                    </a:lnTo>
                    <a:lnTo>
                      <a:pt x="177" y="60"/>
                    </a:lnTo>
                    <a:lnTo>
                      <a:pt x="179" y="65"/>
                    </a:lnTo>
                    <a:lnTo>
                      <a:pt x="182" y="70"/>
                    </a:lnTo>
                    <a:lnTo>
                      <a:pt x="184" y="74"/>
                    </a:lnTo>
                    <a:lnTo>
                      <a:pt x="185" y="79"/>
                    </a:lnTo>
                    <a:lnTo>
                      <a:pt x="187" y="84"/>
                    </a:lnTo>
                    <a:lnTo>
                      <a:pt x="188" y="91"/>
                    </a:lnTo>
                    <a:lnTo>
                      <a:pt x="190" y="99"/>
                    </a:lnTo>
                    <a:lnTo>
                      <a:pt x="192" y="109"/>
                    </a:lnTo>
                    <a:lnTo>
                      <a:pt x="192" y="115"/>
                    </a:lnTo>
                    <a:lnTo>
                      <a:pt x="192" y="123"/>
                    </a:lnTo>
                    <a:lnTo>
                      <a:pt x="190" y="126"/>
                    </a:lnTo>
                    <a:lnTo>
                      <a:pt x="188" y="131"/>
                    </a:lnTo>
                    <a:lnTo>
                      <a:pt x="185" y="135"/>
                    </a:lnTo>
                    <a:lnTo>
                      <a:pt x="184" y="138"/>
                    </a:lnTo>
                    <a:lnTo>
                      <a:pt x="179" y="139"/>
                    </a:lnTo>
                    <a:lnTo>
                      <a:pt x="174" y="143"/>
                    </a:lnTo>
                    <a:lnTo>
                      <a:pt x="169" y="146"/>
                    </a:lnTo>
                    <a:lnTo>
                      <a:pt x="164" y="148"/>
                    </a:lnTo>
                    <a:lnTo>
                      <a:pt x="159" y="149"/>
                    </a:lnTo>
                    <a:lnTo>
                      <a:pt x="153" y="152"/>
                    </a:lnTo>
                    <a:lnTo>
                      <a:pt x="146" y="154"/>
                    </a:lnTo>
                    <a:lnTo>
                      <a:pt x="141" y="157"/>
                    </a:lnTo>
                    <a:lnTo>
                      <a:pt x="135" y="161"/>
                    </a:lnTo>
                    <a:lnTo>
                      <a:pt x="130" y="165"/>
                    </a:lnTo>
                    <a:lnTo>
                      <a:pt x="125" y="170"/>
                    </a:lnTo>
                    <a:lnTo>
                      <a:pt x="119" y="177"/>
                    </a:lnTo>
                    <a:lnTo>
                      <a:pt x="114" y="183"/>
                    </a:lnTo>
                    <a:lnTo>
                      <a:pt x="109" y="191"/>
                    </a:lnTo>
                    <a:lnTo>
                      <a:pt x="107" y="195"/>
                    </a:lnTo>
                    <a:lnTo>
                      <a:pt x="106" y="200"/>
                    </a:lnTo>
                    <a:lnTo>
                      <a:pt x="104" y="204"/>
                    </a:lnTo>
                    <a:lnTo>
                      <a:pt x="102" y="211"/>
                    </a:lnTo>
                    <a:lnTo>
                      <a:pt x="101" y="216"/>
                    </a:lnTo>
                    <a:lnTo>
                      <a:pt x="101" y="221"/>
                    </a:lnTo>
                    <a:lnTo>
                      <a:pt x="99" y="226"/>
                    </a:lnTo>
                    <a:lnTo>
                      <a:pt x="97" y="232"/>
                    </a:lnTo>
                    <a:lnTo>
                      <a:pt x="97" y="237"/>
                    </a:lnTo>
                    <a:lnTo>
                      <a:pt x="96" y="242"/>
                    </a:lnTo>
                    <a:lnTo>
                      <a:pt x="96" y="248"/>
                    </a:lnTo>
                    <a:lnTo>
                      <a:pt x="96" y="255"/>
                    </a:lnTo>
                    <a:lnTo>
                      <a:pt x="96" y="260"/>
                    </a:lnTo>
                    <a:lnTo>
                      <a:pt x="94" y="265"/>
                    </a:lnTo>
                    <a:lnTo>
                      <a:pt x="94" y="269"/>
                    </a:lnTo>
                    <a:lnTo>
                      <a:pt x="94" y="274"/>
                    </a:lnTo>
                    <a:lnTo>
                      <a:pt x="94" y="279"/>
                    </a:lnTo>
                    <a:lnTo>
                      <a:pt x="94" y="284"/>
                    </a:lnTo>
                    <a:lnTo>
                      <a:pt x="94" y="287"/>
                    </a:lnTo>
                    <a:lnTo>
                      <a:pt x="94" y="292"/>
                    </a:lnTo>
                    <a:lnTo>
                      <a:pt x="94" y="300"/>
                    </a:lnTo>
                    <a:lnTo>
                      <a:pt x="94" y="305"/>
                    </a:lnTo>
                    <a:lnTo>
                      <a:pt x="94" y="308"/>
                    </a:lnTo>
                    <a:lnTo>
                      <a:pt x="94" y="310"/>
                    </a:lnTo>
                    <a:lnTo>
                      <a:pt x="94" y="312"/>
                    </a:lnTo>
                    <a:lnTo>
                      <a:pt x="93" y="315"/>
                    </a:lnTo>
                    <a:lnTo>
                      <a:pt x="89" y="321"/>
                    </a:lnTo>
                    <a:lnTo>
                      <a:pt x="88" y="328"/>
                    </a:lnTo>
                    <a:lnTo>
                      <a:pt x="84" y="331"/>
                    </a:lnTo>
                    <a:lnTo>
                      <a:pt x="81" y="331"/>
                    </a:lnTo>
                    <a:lnTo>
                      <a:pt x="78" y="330"/>
                    </a:lnTo>
                    <a:lnTo>
                      <a:pt x="76" y="328"/>
                    </a:lnTo>
                    <a:lnTo>
                      <a:pt x="73" y="323"/>
                    </a:lnTo>
                    <a:lnTo>
                      <a:pt x="71" y="318"/>
                    </a:lnTo>
                    <a:lnTo>
                      <a:pt x="70" y="313"/>
                    </a:lnTo>
                    <a:lnTo>
                      <a:pt x="68" y="308"/>
                    </a:lnTo>
                    <a:lnTo>
                      <a:pt x="67" y="304"/>
                    </a:lnTo>
                    <a:lnTo>
                      <a:pt x="67" y="300"/>
                    </a:lnTo>
                    <a:lnTo>
                      <a:pt x="65" y="294"/>
                    </a:lnTo>
                    <a:lnTo>
                      <a:pt x="65" y="289"/>
                    </a:lnTo>
                    <a:lnTo>
                      <a:pt x="65" y="282"/>
                    </a:lnTo>
                    <a:lnTo>
                      <a:pt x="65" y="278"/>
                    </a:lnTo>
                    <a:lnTo>
                      <a:pt x="65" y="271"/>
                    </a:lnTo>
                    <a:lnTo>
                      <a:pt x="65" y="265"/>
                    </a:lnTo>
                    <a:lnTo>
                      <a:pt x="67" y="258"/>
                    </a:lnTo>
                    <a:lnTo>
                      <a:pt x="68" y="252"/>
                    </a:lnTo>
                    <a:lnTo>
                      <a:pt x="68" y="245"/>
                    </a:lnTo>
                    <a:lnTo>
                      <a:pt x="70" y="239"/>
                    </a:lnTo>
                    <a:lnTo>
                      <a:pt x="71" y="232"/>
                    </a:lnTo>
                    <a:lnTo>
                      <a:pt x="73" y="226"/>
                    </a:lnTo>
                    <a:lnTo>
                      <a:pt x="75" y="217"/>
                    </a:lnTo>
                    <a:lnTo>
                      <a:pt x="76" y="213"/>
                    </a:lnTo>
                    <a:lnTo>
                      <a:pt x="78" y="206"/>
                    </a:lnTo>
                    <a:lnTo>
                      <a:pt x="80" y="200"/>
                    </a:lnTo>
                    <a:lnTo>
                      <a:pt x="81" y="193"/>
                    </a:lnTo>
                    <a:lnTo>
                      <a:pt x="84" y="187"/>
                    </a:lnTo>
                    <a:lnTo>
                      <a:pt x="86" y="182"/>
                    </a:lnTo>
                    <a:lnTo>
                      <a:pt x="89" y="177"/>
                    </a:lnTo>
                    <a:lnTo>
                      <a:pt x="91" y="170"/>
                    </a:lnTo>
                    <a:lnTo>
                      <a:pt x="94" y="165"/>
                    </a:lnTo>
                    <a:lnTo>
                      <a:pt x="97" y="161"/>
                    </a:lnTo>
                    <a:lnTo>
                      <a:pt x="101" y="157"/>
                    </a:lnTo>
                    <a:lnTo>
                      <a:pt x="106" y="149"/>
                    </a:lnTo>
                    <a:lnTo>
                      <a:pt x="112" y="143"/>
                    </a:lnTo>
                    <a:lnTo>
                      <a:pt x="117" y="138"/>
                    </a:lnTo>
                    <a:lnTo>
                      <a:pt x="125" y="133"/>
                    </a:lnTo>
                    <a:lnTo>
                      <a:pt x="130" y="128"/>
                    </a:lnTo>
                    <a:lnTo>
                      <a:pt x="136" y="125"/>
                    </a:lnTo>
                    <a:lnTo>
                      <a:pt x="141" y="118"/>
                    </a:lnTo>
                    <a:lnTo>
                      <a:pt x="146" y="115"/>
                    </a:lnTo>
                    <a:lnTo>
                      <a:pt x="153" y="110"/>
                    </a:lnTo>
                    <a:lnTo>
                      <a:pt x="158" y="107"/>
                    </a:lnTo>
                    <a:lnTo>
                      <a:pt x="162" y="99"/>
                    </a:lnTo>
                    <a:lnTo>
                      <a:pt x="167" y="89"/>
                    </a:lnTo>
                    <a:lnTo>
                      <a:pt x="166" y="81"/>
                    </a:lnTo>
                    <a:lnTo>
                      <a:pt x="162" y="73"/>
                    </a:lnTo>
                    <a:lnTo>
                      <a:pt x="158" y="66"/>
                    </a:lnTo>
                    <a:lnTo>
                      <a:pt x="154" y="61"/>
                    </a:lnTo>
                    <a:lnTo>
                      <a:pt x="149" y="57"/>
                    </a:lnTo>
                    <a:lnTo>
                      <a:pt x="146" y="52"/>
                    </a:lnTo>
                    <a:lnTo>
                      <a:pt x="141" y="47"/>
                    </a:lnTo>
                    <a:lnTo>
                      <a:pt x="138" y="40"/>
                    </a:lnTo>
                    <a:lnTo>
                      <a:pt x="135" y="37"/>
                    </a:lnTo>
                    <a:lnTo>
                      <a:pt x="132" y="34"/>
                    </a:lnTo>
                    <a:lnTo>
                      <a:pt x="123" y="29"/>
                    </a:lnTo>
                    <a:lnTo>
                      <a:pt x="115" y="27"/>
                    </a:lnTo>
                    <a:lnTo>
                      <a:pt x="109" y="27"/>
                    </a:lnTo>
                    <a:lnTo>
                      <a:pt x="104" y="29"/>
                    </a:lnTo>
                    <a:lnTo>
                      <a:pt x="99" y="32"/>
                    </a:lnTo>
                    <a:lnTo>
                      <a:pt x="94" y="37"/>
                    </a:lnTo>
                    <a:lnTo>
                      <a:pt x="88" y="40"/>
                    </a:lnTo>
                    <a:lnTo>
                      <a:pt x="81" y="48"/>
                    </a:lnTo>
                    <a:lnTo>
                      <a:pt x="78" y="52"/>
                    </a:lnTo>
                    <a:lnTo>
                      <a:pt x="75" y="57"/>
                    </a:lnTo>
                    <a:lnTo>
                      <a:pt x="71" y="61"/>
                    </a:lnTo>
                    <a:lnTo>
                      <a:pt x="70" y="66"/>
                    </a:lnTo>
                    <a:lnTo>
                      <a:pt x="65" y="73"/>
                    </a:lnTo>
                    <a:lnTo>
                      <a:pt x="62" y="78"/>
                    </a:lnTo>
                    <a:lnTo>
                      <a:pt x="58" y="83"/>
                    </a:lnTo>
                    <a:lnTo>
                      <a:pt x="55" y="89"/>
                    </a:lnTo>
                    <a:lnTo>
                      <a:pt x="52" y="96"/>
                    </a:lnTo>
                    <a:lnTo>
                      <a:pt x="49" y="100"/>
                    </a:lnTo>
                    <a:lnTo>
                      <a:pt x="47" y="107"/>
                    </a:lnTo>
                    <a:lnTo>
                      <a:pt x="44" y="113"/>
                    </a:lnTo>
                    <a:lnTo>
                      <a:pt x="41" y="118"/>
                    </a:lnTo>
                    <a:lnTo>
                      <a:pt x="37" y="125"/>
                    </a:lnTo>
                    <a:lnTo>
                      <a:pt x="34" y="130"/>
                    </a:lnTo>
                    <a:lnTo>
                      <a:pt x="32" y="135"/>
                    </a:lnTo>
                    <a:lnTo>
                      <a:pt x="29" y="139"/>
                    </a:lnTo>
                    <a:lnTo>
                      <a:pt x="28" y="144"/>
                    </a:lnTo>
                    <a:lnTo>
                      <a:pt x="26" y="149"/>
                    </a:lnTo>
                    <a:lnTo>
                      <a:pt x="24" y="154"/>
                    </a:lnTo>
                    <a:lnTo>
                      <a:pt x="19" y="161"/>
                    </a:lnTo>
                    <a:lnTo>
                      <a:pt x="18" y="165"/>
                    </a:lnTo>
                    <a:lnTo>
                      <a:pt x="16" y="170"/>
                    </a:lnTo>
                    <a:lnTo>
                      <a:pt x="16" y="172"/>
                    </a:lnTo>
                    <a:lnTo>
                      <a:pt x="0" y="128"/>
                    </a:lnTo>
                    <a:close/>
                  </a:path>
                </a:pathLst>
              </a:custGeom>
              <a:solidFill>
                <a:srgbClr val="7D4D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9" name="Freeform 10"/>
              <p:cNvSpPr>
                <a:spLocks/>
              </p:cNvSpPr>
              <p:nvPr/>
            </p:nvSpPr>
            <p:spPr bwMode="auto">
              <a:xfrm>
                <a:off x="5047" y="2528"/>
                <a:ext cx="228" cy="149"/>
              </a:xfrm>
              <a:custGeom>
                <a:avLst/>
                <a:gdLst>
                  <a:gd name="T0" fmla="*/ 53 w 456"/>
                  <a:gd name="T1" fmla="*/ 37 h 297"/>
                  <a:gd name="T2" fmla="*/ 54 w 456"/>
                  <a:gd name="T3" fmla="*/ 35 h 297"/>
                  <a:gd name="T4" fmla="*/ 55 w 456"/>
                  <a:gd name="T5" fmla="*/ 33 h 297"/>
                  <a:gd name="T6" fmla="*/ 56 w 456"/>
                  <a:gd name="T7" fmla="*/ 30 h 297"/>
                  <a:gd name="T8" fmla="*/ 57 w 456"/>
                  <a:gd name="T9" fmla="*/ 27 h 297"/>
                  <a:gd name="T10" fmla="*/ 57 w 456"/>
                  <a:gd name="T11" fmla="*/ 26 h 297"/>
                  <a:gd name="T12" fmla="*/ 57 w 456"/>
                  <a:gd name="T13" fmla="*/ 24 h 297"/>
                  <a:gd name="T14" fmla="*/ 57 w 456"/>
                  <a:gd name="T15" fmla="*/ 22 h 297"/>
                  <a:gd name="T16" fmla="*/ 57 w 456"/>
                  <a:gd name="T17" fmla="*/ 20 h 297"/>
                  <a:gd name="T18" fmla="*/ 57 w 456"/>
                  <a:gd name="T19" fmla="*/ 18 h 297"/>
                  <a:gd name="T20" fmla="*/ 56 w 456"/>
                  <a:gd name="T21" fmla="*/ 16 h 297"/>
                  <a:gd name="T22" fmla="*/ 55 w 456"/>
                  <a:gd name="T23" fmla="*/ 14 h 297"/>
                  <a:gd name="T24" fmla="*/ 54 w 456"/>
                  <a:gd name="T25" fmla="*/ 12 h 297"/>
                  <a:gd name="T26" fmla="*/ 53 w 456"/>
                  <a:gd name="T27" fmla="*/ 10 h 297"/>
                  <a:gd name="T28" fmla="*/ 51 w 456"/>
                  <a:gd name="T29" fmla="*/ 9 h 297"/>
                  <a:gd name="T30" fmla="*/ 49 w 456"/>
                  <a:gd name="T31" fmla="*/ 6 h 297"/>
                  <a:gd name="T32" fmla="*/ 46 w 456"/>
                  <a:gd name="T33" fmla="*/ 5 h 297"/>
                  <a:gd name="T34" fmla="*/ 44 w 456"/>
                  <a:gd name="T35" fmla="*/ 3 h 297"/>
                  <a:gd name="T36" fmla="*/ 41 w 456"/>
                  <a:gd name="T37" fmla="*/ 2 h 297"/>
                  <a:gd name="T38" fmla="*/ 38 w 456"/>
                  <a:gd name="T39" fmla="*/ 1 h 297"/>
                  <a:gd name="T40" fmla="*/ 36 w 456"/>
                  <a:gd name="T41" fmla="*/ 1 h 297"/>
                  <a:gd name="T42" fmla="*/ 33 w 456"/>
                  <a:gd name="T43" fmla="*/ 0 h 297"/>
                  <a:gd name="T44" fmla="*/ 30 w 456"/>
                  <a:gd name="T45" fmla="*/ 0 h 297"/>
                  <a:gd name="T46" fmla="*/ 28 w 456"/>
                  <a:gd name="T47" fmla="*/ 0 h 297"/>
                  <a:gd name="T48" fmla="*/ 25 w 456"/>
                  <a:gd name="T49" fmla="*/ 1 h 297"/>
                  <a:gd name="T50" fmla="*/ 22 w 456"/>
                  <a:gd name="T51" fmla="*/ 1 h 297"/>
                  <a:gd name="T52" fmla="*/ 20 w 456"/>
                  <a:gd name="T53" fmla="*/ 2 h 297"/>
                  <a:gd name="T54" fmla="*/ 17 w 456"/>
                  <a:gd name="T55" fmla="*/ 2 h 297"/>
                  <a:gd name="T56" fmla="*/ 14 w 456"/>
                  <a:gd name="T57" fmla="*/ 3 h 297"/>
                  <a:gd name="T58" fmla="*/ 12 w 456"/>
                  <a:gd name="T59" fmla="*/ 4 h 297"/>
                  <a:gd name="T60" fmla="*/ 10 w 456"/>
                  <a:gd name="T61" fmla="*/ 5 h 297"/>
                  <a:gd name="T62" fmla="*/ 7 w 456"/>
                  <a:gd name="T63" fmla="*/ 6 h 297"/>
                  <a:gd name="T64" fmla="*/ 6 w 456"/>
                  <a:gd name="T65" fmla="*/ 7 h 297"/>
                  <a:gd name="T66" fmla="*/ 5 w 456"/>
                  <a:gd name="T67" fmla="*/ 8 h 297"/>
                  <a:gd name="T68" fmla="*/ 3 w 456"/>
                  <a:gd name="T69" fmla="*/ 11 h 297"/>
                  <a:gd name="T70" fmla="*/ 1 w 456"/>
                  <a:gd name="T71" fmla="*/ 13 h 297"/>
                  <a:gd name="T72" fmla="*/ 1 w 456"/>
                  <a:gd name="T73" fmla="*/ 15 h 297"/>
                  <a:gd name="T74" fmla="*/ 1 w 456"/>
                  <a:gd name="T75" fmla="*/ 17 h 297"/>
                  <a:gd name="T76" fmla="*/ 3 w 456"/>
                  <a:gd name="T77" fmla="*/ 18 h 297"/>
                  <a:gd name="T78" fmla="*/ 5 w 456"/>
                  <a:gd name="T79" fmla="*/ 20 h 297"/>
                  <a:gd name="T80" fmla="*/ 7 w 456"/>
                  <a:gd name="T81" fmla="*/ 20 h 297"/>
                  <a:gd name="T82" fmla="*/ 10 w 456"/>
                  <a:gd name="T83" fmla="*/ 21 h 297"/>
                  <a:gd name="T84" fmla="*/ 12 w 456"/>
                  <a:gd name="T85" fmla="*/ 22 h 297"/>
                  <a:gd name="T86" fmla="*/ 14 w 456"/>
                  <a:gd name="T87" fmla="*/ 22 h 297"/>
                  <a:gd name="T88" fmla="*/ 15 w 456"/>
                  <a:gd name="T89" fmla="*/ 23 h 297"/>
                  <a:gd name="T90" fmla="*/ 18 w 456"/>
                  <a:gd name="T91" fmla="*/ 23 h 297"/>
                  <a:gd name="T92" fmla="*/ 20 w 456"/>
                  <a:gd name="T93" fmla="*/ 24 h 297"/>
                  <a:gd name="T94" fmla="*/ 22 w 456"/>
                  <a:gd name="T95" fmla="*/ 24 h 297"/>
                  <a:gd name="T96" fmla="*/ 24 w 456"/>
                  <a:gd name="T97" fmla="*/ 25 h 297"/>
                  <a:gd name="T98" fmla="*/ 26 w 456"/>
                  <a:gd name="T99" fmla="*/ 26 h 297"/>
                  <a:gd name="T100" fmla="*/ 28 w 456"/>
                  <a:gd name="T101" fmla="*/ 26 h 297"/>
                  <a:gd name="T102" fmla="*/ 29 w 456"/>
                  <a:gd name="T103" fmla="*/ 27 h 297"/>
                  <a:gd name="T104" fmla="*/ 31 w 456"/>
                  <a:gd name="T105" fmla="*/ 28 h 297"/>
                  <a:gd name="T106" fmla="*/ 33 w 456"/>
                  <a:gd name="T107" fmla="*/ 29 h 297"/>
                  <a:gd name="T108" fmla="*/ 36 w 456"/>
                  <a:gd name="T109" fmla="*/ 30 h 297"/>
                  <a:gd name="T110" fmla="*/ 39 w 456"/>
                  <a:gd name="T111" fmla="*/ 31 h 297"/>
                  <a:gd name="T112" fmla="*/ 41 w 456"/>
                  <a:gd name="T113" fmla="*/ 32 h 297"/>
                  <a:gd name="T114" fmla="*/ 43 w 456"/>
                  <a:gd name="T115" fmla="*/ 34 h 297"/>
                  <a:gd name="T116" fmla="*/ 45 w 456"/>
                  <a:gd name="T117" fmla="*/ 35 h 297"/>
                  <a:gd name="T118" fmla="*/ 47 w 456"/>
                  <a:gd name="T119" fmla="*/ 36 h 297"/>
                  <a:gd name="T120" fmla="*/ 53 w 456"/>
                  <a:gd name="T121" fmla="*/ 38 h 297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456"/>
                  <a:gd name="T184" fmla="*/ 0 h 297"/>
                  <a:gd name="T185" fmla="*/ 456 w 456"/>
                  <a:gd name="T186" fmla="*/ 297 h 297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456" h="297">
                    <a:moveTo>
                      <a:pt x="420" y="297"/>
                    </a:moveTo>
                    <a:lnTo>
                      <a:pt x="420" y="294"/>
                    </a:lnTo>
                    <a:lnTo>
                      <a:pt x="424" y="289"/>
                    </a:lnTo>
                    <a:lnTo>
                      <a:pt x="425" y="286"/>
                    </a:lnTo>
                    <a:lnTo>
                      <a:pt x="428" y="282"/>
                    </a:lnTo>
                    <a:lnTo>
                      <a:pt x="430" y="278"/>
                    </a:lnTo>
                    <a:lnTo>
                      <a:pt x="433" y="274"/>
                    </a:lnTo>
                    <a:lnTo>
                      <a:pt x="435" y="266"/>
                    </a:lnTo>
                    <a:lnTo>
                      <a:pt x="438" y="261"/>
                    </a:lnTo>
                    <a:lnTo>
                      <a:pt x="441" y="255"/>
                    </a:lnTo>
                    <a:lnTo>
                      <a:pt x="445" y="248"/>
                    </a:lnTo>
                    <a:lnTo>
                      <a:pt x="446" y="240"/>
                    </a:lnTo>
                    <a:lnTo>
                      <a:pt x="448" y="232"/>
                    </a:lnTo>
                    <a:lnTo>
                      <a:pt x="451" y="224"/>
                    </a:lnTo>
                    <a:lnTo>
                      <a:pt x="453" y="216"/>
                    </a:lnTo>
                    <a:lnTo>
                      <a:pt x="453" y="211"/>
                    </a:lnTo>
                    <a:lnTo>
                      <a:pt x="454" y="206"/>
                    </a:lnTo>
                    <a:lnTo>
                      <a:pt x="454" y="201"/>
                    </a:lnTo>
                    <a:lnTo>
                      <a:pt x="454" y="198"/>
                    </a:lnTo>
                    <a:lnTo>
                      <a:pt x="454" y="191"/>
                    </a:lnTo>
                    <a:lnTo>
                      <a:pt x="454" y="187"/>
                    </a:lnTo>
                    <a:lnTo>
                      <a:pt x="454" y="182"/>
                    </a:lnTo>
                    <a:lnTo>
                      <a:pt x="456" y="178"/>
                    </a:lnTo>
                    <a:lnTo>
                      <a:pt x="454" y="174"/>
                    </a:lnTo>
                    <a:lnTo>
                      <a:pt x="454" y="169"/>
                    </a:lnTo>
                    <a:lnTo>
                      <a:pt x="454" y="162"/>
                    </a:lnTo>
                    <a:lnTo>
                      <a:pt x="453" y="157"/>
                    </a:lnTo>
                    <a:lnTo>
                      <a:pt x="451" y="152"/>
                    </a:lnTo>
                    <a:lnTo>
                      <a:pt x="451" y="148"/>
                    </a:lnTo>
                    <a:lnTo>
                      <a:pt x="450" y="143"/>
                    </a:lnTo>
                    <a:lnTo>
                      <a:pt x="450" y="138"/>
                    </a:lnTo>
                    <a:lnTo>
                      <a:pt x="446" y="131"/>
                    </a:lnTo>
                    <a:lnTo>
                      <a:pt x="445" y="126"/>
                    </a:lnTo>
                    <a:lnTo>
                      <a:pt x="443" y="122"/>
                    </a:lnTo>
                    <a:lnTo>
                      <a:pt x="441" y="115"/>
                    </a:lnTo>
                    <a:lnTo>
                      <a:pt x="437" y="110"/>
                    </a:lnTo>
                    <a:lnTo>
                      <a:pt x="435" y="105"/>
                    </a:lnTo>
                    <a:lnTo>
                      <a:pt x="432" y="100"/>
                    </a:lnTo>
                    <a:lnTo>
                      <a:pt x="428" y="96"/>
                    </a:lnTo>
                    <a:lnTo>
                      <a:pt x="425" y="89"/>
                    </a:lnTo>
                    <a:lnTo>
                      <a:pt x="420" y="84"/>
                    </a:lnTo>
                    <a:lnTo>
                      <a:pt x="417" y="79"/>
                    </a:lnTo>
                    <a:lnTo>
                      <a:pt x="412" y="74"/>
                    </a:lnTo>
                    <a:lnTo>
                      <a:pt x="407" y="70"/>
                    </a:lnTo>
                    <a:lnTo>
                      <a:pt x="402" y="65"/>
                    </a:lnTo>
                    <a:lnTo>
                      <a:pt x="398" y="60"/>
                    </a:lnTo>
                    <a:lnTo>
                      <a:pt x="393" y="55"/>
                    </a:lnTo>
                    <a:lnTo>
                      <a:pt x="386" y="48"/>
                    </a:lnTo>
                    <a:lnTo>
                      <a:pt x="380" y="44"/>
                    </a:lnTo>
                    <a:lnTo>
                      <a:pt x="373" y="39"/>
                    </a:lnTo>
                    <a:lnTo>
                      <a:pt x="367" y="35"/>
                    </a:lnTo>
                    <a:lnTo>
                      <a:pt x="359" y="31"/>
                    </a:lnTo>
                    <a:lnTo>
                      <a:pt x="354" y="27"/>
                    </a:lnTo>
                    <a:lnTo>
                      <a:pt x="346" y="24"/>
                    </a:lnTo>
                    <a:lnTo>
                      <a:pt x="341" y="21"/>
                    </a:lnTo>
                    <a:lnTo>
                      <a:pt x="333" y="18"/>
                    </a:lnTo>
                    <a:lnTo>
                      <a:pt x="326" y="14"/>
                    </a:lnTo>
                    <a:lnTo>
                      <a:pt x="318" y="13"/>
                    </a:lnTo>
                    <a:lnTo>
                      <a:pt x="311" y="9"/>
                    </a:lnTo>
                    <a:lnTo>
                      <a:pt x="303" y="8"/>
                    </a:lnTo>
                    <a:lnTo>
                      <a:pt x="297" y="6"/>
                    </a:lnTo>
                    <a:lnTo>
                      <a:pt x="290" y="5"/>
                    </a:lnTo>
                    <a:lnTo>
                      <a:pt x="284" y="5"/>
                    </a:lnTo>
                    <a:lnTo>
                      <a:pt x="276" y="3"/>
                    </a:lnTo>
                    <a:lnTo>
                      <a:pt x="269" y="1"/>
                    </a:lnTo>
                    <a:lnTo>
                      <a:pt x="261" y="0"/>
                    </a:lnTo>
                    <a:lnTo>
                      <a:pt x="255" y="0"/>
                    </a:lnTo>
                    <a:lnTo>
                      <a:pt x="247" y="0"/>
                    </a:lnTo>
                    <a:lnTo>
                      <a:pt x="240" y="0"/>
                    </a:lnTo>
                    <a:lnTo>
                      <a:pt x="232" y="0"/>
                    </a:lnTo>
                    <a:lnTo>
                      <a:pt x="225" y="0"/>
                    </a:lnTo>
                    <a:lnTo>
                      <a:pt x="217" y="0"/>
                    </a:lnTo>
                    <a:lnTo>
                      <a:pt x="211" y="0"/>
                    </a:lnTo>
                    <a:lnTo>
                      <a:pt x="203" y="0"/>
                    </a:lnTo>
                    <a:lnTo>
                      <a:pt x="196" y="1"/>
                    </a:lnTo>
                    <a:lnTo>
                      <a:pt x="188" y="1"/>
                    </a:lnTo>
                    <a:lnTo>
                      <a:pt x="182" y="3"/>
                    </a:lnTo>
                    <a:lnTo>
                      <a:pt x="175" y="5"/>
                    </a:lnTo>
                    <a:lnTo>
                      <a:pt x="169" y="6"/>
                    </a:lnTo>
                    <a:lnTo>
                      <a:pt x="160" y="8"/>
                    </a:lnTo>
                    <a:lnTo>
                      <a:pt x="154" y="9"/>
                    </a:lnTo>
                    <a:lnTo>
                      <a:pt x="146" y="9"/>
                    </a:lnTo>
                    <a:lnTo>
                      <a:pt x="139" y="13"/>
                    </a:lnTo>
                    <a:lnTo>
                      <a:pt x="133" y="14"/>
                    </a:lnTo>
                    <a:lnTo>
                      <a:pt x="126" y="16"/>
                    </a:lnTo>
                    <a:lnTo>
                      <a:pt x="120" y="19"/>
                    </a:lnTo>
                    <a:lnTo>
                      <a:pt x="113" y="21"/>
                    </a:lnTo>
                    <a:lnTo>
                      <a:pt x="107" y="24"/>
                    </a:lnTo>
                    <a:lnTo>
                      <a:pt x="102" y="26"/>
                    </a:lnTo>
                    <a:lnTo>
                      <a:pt x="94" y="29"/>
                    </a:lnTo>
                    <a:lnTo>
                      <a:pt x="89" y="31"/>
                    </a:lnTo>
                    <a:lnTo>
                      <a:pt x="84" y="34"/>
                    </a:lnTo>
                    <a:lnTo>
                      <a:pt x="78" y="35"/>
                    </a:lnTo>
                    <a:lnTo>
                      <a:pt x="73" y="39"/>
                    </a:lnTo>
                    <a:lnTo>
                      <a:pt x="68" y="44"/>
                    </a:lnTo>
                    <a:lnTo>
                      <a:pt x="61" y="45"/>
                    </a:lnTo>
                    <a:lnTo>
                      <a:pt x="56" y="48"/>
                    </a:lnTo>
                    <a:lnTo>
                      <a:pt x="52" y="52"/>
                    </a:lnTo>
                    <a:lnTo>
                      <a:pt x="48" y="55"/>
                    </a:lnTo>
                    <a:lnTo>
                      <a:pt x="43" y="57"/>
                    </a:lnTo>
                    <a:lnTo>
                      <a:pt x="39" y="60"/>
                    </a:lnTo>
                    <a:lnTo>
                      <a:pt x="34" y="63"/>
                    </a:lnTo>
                    <a:lnTo>
                      <a:pt x="30" y="66"/>
                    </a:lnTo>
                    <a:lnTo>
                      <a:pt x="24" y="74"/>
                    </a:lnTo>
                    <a:lnTo>
                      <a:pt x="17" y="81"/>
                    </a:lnTo>
                    <a:lnTo>
                      <a:pt x="11" y="87"/>
                    </a:lnTo>
                    <a:lnTo>
                      <a:pt x="8" y="96"/>
                    </a:lnTo>
                    <a:lnTo>
                      <a:pt x="4" y="100"/>
                    </a:lnTo>
                    <a:lnTo>
                      <a:pt x="1" y="107"/>
                    </a:lnTo>
                    <a:lnTo>
                      <a:pt x="0" y="112"/>
                    </a:lnTo>
                    <a:lnTo>
                      <a:pt x="1" y="118"/>
                    </a:lnTo>
                    <a:lnTo>
                      <a:pt x="1" y="123"/>
                    </a:lnTo>
                    <a:lnTo>
                      <a:pt x="3" y="128"/>
                    </a:lnTo>
                    <a:lnTo>
                      <a:pt x="4" y="131"/>
                    </a:lnTo>
                    <a:lnTo>
                      <a:pt x="9" y="136"/>
                    </a:lnTo>
                    <a:lnTo>
                      <a:pt x="13" y="139"/>
                    </a:lnTo>
                    <a:lnTo>
                      <a:pt x="19" y="143"/>
                    </a:lnTo>
                    <a:lnTo>
                      <a:pt x="24" y="148"/>
                    </a:lnTo>
                    <a:lnTo>
                      <a:pt x="30" y="151"/>
                    </a:lnTo>
                    <a:lnTo>
                      <a:pt x="37" y="154"/>
                    </a:lnTo>
                    <a:lnTo>
                      <a:pt x="47" y="157"/>
                    </a:lnTo>
                    <a:lnTo>
                      <a:pt x="50" y="157"/>
                    </a:lnTo>
                    <a:lnTo>
                      <a:pt x="53" y="159"/>
                    </a:lnTo>
                    <a:lnTo>
                      <a:pt x="58" y="161"/>
                    </a:lnTo>
                    <a:lnTo>
                      <a:pt x="63" y="162"/>
                    </a:lnTo>
                    <a:lnTo>
                      <a:pt x="73" y="165"/>
                    </a:lnTo>
                    <a:lnTo>
                      <a:pt x="81" y="169"/>
                    </a:lnTo>
                    <a:lnTo>
                      <a:pt x="86" y="169"/>
                    </a:lnTo>
                    <a:lnTo>
                      <a:pt x="91" y="170"/>
                    </a:lnTo>
                    <a:lnTo>
                      <a:pt x="95" y="172"/>
                    </a:lnTo>
                    <a:lnTo>
                      <a:pt x="102" y="174"/>
                    </a:lnTo>
                    <a:lnTo>
                      <a:pt x="107" y="174"/>
                    </a:lnTo>
                    <a:lnTo>
                      <a:pt x="112" y="175"/>
                    </a:lnTo>
                    <a:lnTo>
                      <a:pt x="117" y="177"/>
                    </a:lnTo>
                    <a:lnTo>
                      <a:pt x="123" y="178"/>
                    </a:lnTo>
                    <a:lnTo>
                      <a:pt x="128" y="178"/>
                    </a:lnTo>
                    <a:lnTo>
                      <a:pt x="133" y="180"/>
                    </a:lnTo>
                    <a:lnTo>
                      <a:pt x="139" y="182"/>
                    </a:lnTo>
                    <a:lnTo>
                      <a:pt x="144" y="183"/>
                    </a:lnTo>
                    <a:lnTo>
                      <a:pt x="151" y="185"/>
                    </a:lnTo>
                    <a:lnTo>
                      <a:pt x="156" y="187"/>
                    </a:lnTo>
                    <a:lnTo>
                      <a:pt x="160" y="187"/>
                    </a:lnTo>
                    <a:lnTo>
                      <a:pt x="167" y="188"/>
                    </a:lnTo>
                    <a:lnTo>
                      <a:pt x="172" y="190"/>
                    </a:lnTo>
                    <a:lnTo>
                      <a:pt x="177" y="191"/>
                    </a:lnTo>
                    <a:lnTo>
                      <a:pt x="183" y="193"/>
                    </a:lnTo>
                    <a:lnTo>
                      <a:pt x="188" y="195"/>
                    </a:lnTo>
                    <a:lnTo>
                      <a:pt x="193" y="198"/>
                    </a:lnTo>
                    <a:lnTo>
                      <a:pt x="199" y="200"/>
                    </a:lnTo>
                    <a:lnTo>
                      <a:pt x="204" y="201"/>
                    </a:lnTo>
                    <a:lnTo>
                      <a:pt x="211" y="203"/>
                    </a:lnTo>
                    <a:lnTo>
                      <a:pt x="216" y="204"/>
                    </a:lnTo>
                    <a:lnTo>
                      <a:pt x="221" y="208"/>
                    </a:lnTo>
                    <a:lnTo>
                      <a:pt x="227" y="209"/>
                    </a:lnTo>
                    <a:lnTo>
                      <a:pt x="232" y="213"/>
                    </a:lnTo>
                    <a:lnTo>
                      <a:pt x="237" y="214"/>
                    </a:lnTo>
                    <a:lnTo>
                      <a:pt x="242" y="216"/>
                    </a:lnTo>
                    <a:lnTo>
                      <a:pt x="245" y="217"/>
                    </a:lnTo>
                    <a:lnTo>
                      <a:pt x="250" y="221"/>
                    </a:lnTo>
                    <a:lnTo>
                      <a:pt x="255" y="222"/>
                    </a:lnTo>
                    <a:lnTo>
                      <a:pt x="260" y="224"/>
                    </a:lnTo>
                    <a:lnTo>
                      <a:pt x="264" y="226"/>
                    </a:lnTo>
                    <a:lnTo>
                      <a:pt x="269" y="229"/>
                    </a:lnTo>
                    <a:lnTo>
                      <a:pt x="276" y="232"/>
                    </a:lnTo>
                    <a:lnTo>
                      <a:pt x="286" y="235"/>
                    </a:lnTo>
                    <a:lnTo>
                      <a:pt x="292" y="239"/>
                    </a:lnTo>
                    <a:lnTo>
                      <a:pt x="300" y="243"/>
                    </a:lnTo>
                    <a:lnTo>
                      <a:pt x="307" y="247"/>
                    </a:lnTo>
                    <a:lnTo>
                      <a:pt x="311" y="250"/>
                    </a:lnTo>
                    <a:lnTo>
                      <a:pt x="318" y="253"/>
                    </a:lnTo>
                    <a:lnTo>
                      <a:pt x="323" y="256"/>
                    </a:lnTo>
                    <a:lnTo>
                      <a:pt x="328" y="258"/>
                    </a:lnTo>
                    <a:lnTo>
                      <a:pt x="334" y="261"/>
                    </a:lnTo>
                    <a:lnTo>
                      <a:pt x="337" y="265"/>
                    </a:lnTo>
                    <a:lnTo>
                      <a:pt x="342" y="268"/>
                    </a:lnTo>
                    <a:lnTo>
                      <a:pt x="349" y="271"/>
                    </a:lnTo>
                    <a:lnTo>
                      <a:pt x="355" y="276"/>
                    </a:lnTo>
                    <a:lnTo>
                      <a:pt x="362" y="279"/>
                    </a:lnTo>
                    <a:lnTo>
                      <a:pt x="365" y="282"/>
                    </a:lnTo>
                    <a:lnTo>
                      <a:pt x="370" y="286"/>
                    </a:lnTo>
                    <a:lnTo>
                      <a:pt x="373" y="287"/>
                    </a:lnTo>
                    <a:lnTo>
                      <a:pt x="420" y="297"/>
                    </a:lnTo>
                    <a:close/>
                  </a:path>
                </a:pathLst>
              </a:custGeom>
              <a:solidFill>
                <a:srgbClr val="599E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80" name="Freeform 11"/>
              <p:cNvSpPr>
                <a:spLocks/>
              </p:cNvSpPr>
              <p:nvPr/>
            </p:nvSpPr>
            <p:spPr bwMode="auto">
              <a:xfrm>
                <a:off x="5039" y="2632"/>
                <a:ext cx="547" cy="520"/>
              </a:xfrm>
              <a:custGeom>
                <a:avLst/>
                <a:gdLst>
                  <a:gd name="T0" fmla="*/ 1 w 1093"/>
                  <a:gd name="T1" fmla="*/ 57 h 1039"/>
                  <a:gd name="T2" fmla="*/ 1 w 1093"/>
                  <a:gd name="T3" fmla="*/ 53 h 1039"/>
                  <a:gd name="T4" fmla="*/ 0 w 1093"/>
                  <a:gd name="T5" fmla="*/ 50 h 1039"/>
                  <a:gd name="T6" fmla="*/ 1 w 1093"/>
                  <a:gd name="T7" fmla="*/ 45 h 1039"/>
                  <a:gd name="T8" fmla="*/ 1 w 1093"/>
                  <a:gd name="T9" fmla="*/ 40 h 1039"/>
                  <a:gd name="T10" fmla="*/ 2 w 1093"/>
                  <a:gd name="T11" fmla="*/ 35 h 1039"/>
                  <a:gd name="T12" fmla="*/ 3 w 1093"/>
                  <a:gd name="T13" fmla="*/ 30 h 1039"/>
                  <a:gd name="T14" fmla="*/ 5 w 1093"/>
                  <a:gd name="T15" fmla="*/ 25 h 1039"/>
                  <a:gd name="T16" fmla="*/ 7 w 1093"/>
                  <a:gd name="T17" fmla="*/ 20 h 1039"/>
                  <a:gd name="T18" fmla="*/ 11 w 1093"/>
                  <a:gd name="T19" fmla="*/ 16 h 1039"/>
                  <a:gd name="T20" fmla="*/ 14 w 1093"/>
                  <a:gd name="T21" fmla="*/ 13 h 1039"/>
                  <a:gd name="T22" fmla="*/ 19 w 1093"/>
                  <a:gd name="T23" fmla="*/ 11 h 1039"/>
                  <a:gd name="T24" fmla="*/ 23 w 1093"/>
                  <a:gd name="T25" fmla="*/ 9 h 1039"/>
                  <a:gd name="T26" fmla="*/ 28 w 1093"/>
                  <a:gd name="T27" fmla="*/ 8 h 1039"/>
                  <a:gd name="T28" fmla="*/ 33 w 1093"/>
                  <a:gd name="T29" fmla="*/ 8 h 1039"/>
                  <a:gd name="T30" fmla="*/ 37 w 1093"/>
                  <a:gd name="T31" fmla="*/ 8 h 1039"/>
                  <a:gd name="T32" fmla="*/ 41 w 1093"/>
                  <a:gd name="T33" fmla="*/ 9 h 1039"/>
                  <a:gd name="T34" fmla="*/ 46 w 1093"/>
                  <a:gd name="T35" fmla="*/ 9 h 1039"/>
                  <a:gd name="T36" fmla="*/ 49 w 1093"/>
                  <a:gd name="T37" fmla="*/ 9 h 1039"/>
                  <a:gd name="T38" fmla="*/ 55 w 1093"/>
                  <a:gd name="T39" fmla="*/ 9 h 1039"/>
                  <a:gd name="T40" fmla="*/ 60 w 1093"/>
                  <a:gd name="T41" fmla="*/ 6 h 1039"/>
                  <a:gd name="T42" fmla="*/ 66 w 1093"/>
                  <a:gd name="T43" fmla="*/ 3 h 1039"/>
                  <a:gd name="T44" fmla="*/ 70 w 1093"/>
                  <a:gd name="T45" fmla="*/ 2 h 1039"/>
                  <a:gd name="T46" fmla="*/ 74 w 1093"/>
                  <a:gd name="T47" fmla="*/ 1 h 1039"/>
                  <a:gd name="T48" fmla="*/ 79 w 1093"/>
                  <a:gd name="T49" fmla="*/ 0 h 1039"/>
                  <a:gd name="T50" fmla="*/ 84 w 1093"/>
                  <a:gd name="T51" fmla="*/ 0 h 1039"/>
                  <a:gd name="T52" fmla="*/ 90 w 1093"/>
                  <a:gd name="T53" fmla="*/ 2 h 1039"/>
                  <a:gd name="T54" fmla="*/ 96 w 1093"/>
                  <a:gd name="T55" fmla="*/ 3 h 1039"/>
                  <a:gd name="T56" fmla="*/ 103 w 1093"/>
                  <a:gd name="T57" fmla="*/ 6 h 1039"/>
                  <a:gd name="T58" fmla="*/ 109 w 1093"/>
                  <a:gd name="T59" fmla="*/ 9 h 1039"/>
                  <a:gd name="T60" fmla="*/ 114 w 1093"/>
                  <a:gd name="T61" fmla="*/ 13 h 1039"/>
                  <a:gd name="T62" fmla="*/ 120 w 1093"/>
                  <a:gd name="T63" fmla="*/ 17 h 1039"/>
                  <a:gd name="T64" fmla="*/ 124 w 1093"/>
                  <a:gd name="T65" fmla="*/ 23 h 1039"/>
                  <a:gd name="T66" fmla="*/ 128 w 1093"/>
                  <a:gd name="T67" fmla="*/ 28 h 1039"/>
                  <a:gd name="T68" fmla="*/ 132 w 1093"/>
                  <a:gd name="T69" fmla="*/ 35 h 1039"/>
                  <a:gd name="T70" fmla="*/ 134 w 1093"/>
                  <a:gd name="T71" fmla="*/ 43 h 1039"/>
                  <a:gd name="T72" fmla="*/ 136 w 1093"/>
                  <a:gd name="T73" fmla="*/ 51 h 1039"/>
                  <a:gd name="T74" fmla="*/ 137 w 1093"/>
                  <a:gd name="T75" fmla="*/ 61 h 1039"/>
                  <a:gd name="T76" fmla="*/ 136 w 1093"/>
                  <a:gd name="T77" fmla="*/ 70 h 1039"/>
                  <a:gd name="T78" fmla="*/ 135 w 1093"/>
                  <a:gd name="T79" fmla="*/ 80 h 1039"/>
                  <a:gd name="T80" fmla="*/ 133 w 1093"/>
                  <a:gd name="T81" fmla="*/ 89 h 1039"/>
                  <a:gd name="T82" fmla="*/ 129 w 1093"/>
                  <a:gd name="T83" fmla="*/ 97 h 1039"/>
                  <a:gd name="T84" fmla="*/ 125 w 1093"/>
                  <a:gd name="T85" fmla="*/ 104 h 1039"/>
                  <a:gd name="T86" fmla="*/ 120 w 1093"/>
                  <a:gd name="T87" fmla="*/ 111 h 1039"/>
                  <a:gd name="T88" fmla="*/ 115 w 1093"/>
                  <a:gd name="T89" fmla="*/ 117 h 1039"/>
                  <a:gd name="T90" fmla="*/ 110 w 1093"/>
                  <a:gd name="T91" fmla="*/ 122 h 1039"/>
                  <a:gd name="T92" fmla="*/ 104 w 1093"/>
                  <a:gd name="T93" fmla="*/ 125 h 1039"/>
                  <a:gd name="T94" fmla="*/ 99 w 1093"/>
                  <a:gd name="T95" fmla="*/ 128 h 1039"/>
                  <a:gd name="T96" fmla="*/ 94 w 1093"/>
                  <a:gd name="T97" fmla="*/ 130 h 1039"/>
                  <a:gd name="T98" fmla="*/ 88 w 1093"/>
                  <a:gd name="T99" fmla="*/ 130 h 1039"/>
                  <a:gd name="T100" fmla="*/ 83 w 1093"/>
                  <a:gd name="T101" fmla="*/ 130 h 1039"/>
                  <a:gd name="T102" fmla="*/ 78 w 1093"/>
                  <a:gd name="T103" fmla="*/ 130 h 1039"/>
                  <a:gd name="T104" fmla="*/ 73 w 1093"/>
                  <a:gd name="T105" fmla="*/ 129 h 1039"/>
                  <a:gd name="T106" fmla="*/ 68 w 1093"/>
                  <a:gd name="T107" fmla="*/ 128 h 1039"/>
                  <a:gd name="T108" fmla="*/ 64 w 1093"/>
                  <a:gd name="T109" fmla="*/ 127 h 1039"/>
                  <a:gd name="T110" fmla="*/ 60 w 1093"/>
                  <a:gd name="T111" fmla="*/ 125 h 1039"/>
                  <a:gd name="T112" fmla="*/ 55 w 1093"/>
                  <a:gd name="T113" fmla="*/ 124 h 1039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1093"/>
                  <a:gd name="T172" fmla="*/ 0 h 1039"/>
                  <a:gd name="T173" fmla="*/ 1093 w 1093"/>
                  <a:gd name="T174" fmla="*/ 1039 h 1039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1093" h="1039">
                    <a:moveTo>
                      <a:pt x="11" y="480"/>
                    </a:moveTo>
                    <a:lnTo>
                      <a:pt x="10" y="477"/>
                    </a:lnTo>
                    <a:lnTo>
                      <a:pt x="10" y="471"/>
                    </a:lnTo>
                    <a:lnTo>
                      <a:pt x="8" y="464"/>
                    </a:lnTo>
                    <a:lnTo>
                      <a:pt x="8" y="459"/>
                    </a:lnTo>
                    <a:lnTo>
                      <a:pt x="5" y="453"/>
                    </a:lnTo>
                    <a:lnTo>
                      <a:pt x="5" y="446"/>
                    </a:lnTo>
                    <a:lnTo>
                      <a:pt x="5" y="443"/>
                    </a:lnTo>
                    <a:lnTo>
                      <a:pt x="3" y="438"/>
                    </a:lnTo>
                    <a:lnTo>
                      <a:pt x="3" y="433"/>
                    </a:lnTo>
                    <a:lnTo>
                      <a:pt x="3" y="429"/>
                    </a:lnTo>
                    <a:lnTo>
                      <a:pt x="2" y="424"/>
                    </a:lnTo>
                    <a:lnTo>
                      <a:pt x="2" y="419"/>
                    </a:lnTo>
                    <a:lnTo>
                      <a:pt x="2" y="414"/>
                    </a:lnTo>
                    <a:lnTo>
                      <a:pt x="2" y="409"/>
                    </a:lnTo>
                    <a:lnTo>
                      <a:pt x="2" y="404"/>
                    </a:lnTo>
                    <a:lnTo>
                      <a:pt x="2" y="399"/>
                    </a:lnTo>
                    <a:lnTo>
                      <a:pt x="0" y="393"/>
                    </a:lnTo>
                    <a:lnTo>
                      <a:pt x="0" y="388"/>
                    </a:lnTo>
                    <a:lnTo>
                      <a:pt x="0" y="381"/>
                    </a:lnTo>
                    <a:lnTo>
                      <a:pt x="0" y="377"/>
                    </a:lnTo>
                    <a:lnTo>
                      <a:pt x="0" y="370"/>
                    </a:lnTo>
                    <a:lnTo>
                      <a:pt x="2" y="365"/>
                    </a:lnTo>
                    <a:lnTo>
                      <a:pt x="2" y="357"/>
                    </a:lnTo>
                    <a:lnTo>
                      <a:pt x="2" y="351"/>
                    </a:lnTo>
                    <a:lnTo>
                      <a:pt x="2" y="344"/>
                    </a:lnTo>
                    <a:lnTo>
                      <a:pt x="2" y="338"/>
                    </a:lnTo>
                    <a:lnTo>
                      <a:pt x="2" y="331"/>
                    </a:lnTo>
                    <a:lnTo>
                      <a:pt x="2" y="325"/>
                    </a:lnTo>
                    <a:lnTo>
                      <a:pt x="3" y="318"/>
                    </a:lnTo>
                    <a:lnTo>
                      <a:pt x="5" y="312"/>
                    </a:lnTo>
                    <a:lnTo>
                      <a:pt x="5" y="305"/>
                    </a:lnTo>
                    <a:lnTo>
                      <a:pt x="5" y="299"/>
                    </a:lnTo>
                    <a:lnTo>
                      <a:pt x="6" y="292"/>
                    </a:lnTo>
                    <a:lnTo>
                      <a:pt x="8" y="284"/>
                    </a:lnTo>
                    <a:lnTo>
                      <a:pt x="10" y="277"/>
                    </a:lnTo>
                    <a:lnTo>
                      <a:pt x="11" y="271"/>
                    </a:lnTo>
                    <a:lnTo>
                      <a:pt x="11" y="264"/>
                    </a:lnTo>
                    <a:lnTo>
                      <a:pt x="15" y="258"/>
                    </a:lnTo>
                    <a:lnTo>
                      <a:pt x="15" y="250"/>
                    </a:lnTo>
                    <a:lnTo>
                      <a:pt x="16" y="243"/>
                    </a:lnTo>
                    <a:lnTo>
                      <a:pt x="18" y="237"/>
                    </a:lnTo>
                    <a:lnTo>
                      <a:pt x="21" y="230"/>
                    </a:lnTo>
                    <a:lnTo>
                      <a:pt x="23" y="222"/>
                    </a:lnTo>
                    <a:lnTo>
                      <a:pt x="24" y="216"/>
                    </a:lnTo>
                    <a:lnTo>
                      <a:pt x="28" y="209"/>
                    </a:lnTo>
                    <a:lnTo>
                      <a:pt x="31" y="203"/>
                    </a:lnTo>
                    <a:lnTo>
                      <a:pt x="34" y="195"/>
                    </a:lnTo>
                    <a:lnTo>
                      <a:pt x="36" y="188"/>
                    </a:lnTo>
                    <a:lnTo>
                      <a:pt x="39" y="182"/>
                    </a:lnTo>
                    <a:lnTo>
                      <a:pt x="44" y="175"/>
                    </a:lnTo>
                    <a:lnTo>
                      <a:pt x="45" y="169"/>
                    </a:lnTo>
                    <a:lnTo>
                      <a:pt x="50" y="164"/>
                    </a:lnTo>
                    <a:lnTo>
                      <a:pt x="54" y="156"/>
                    </a:lnTo>
                    <a:lnTo>
                      <a:pt x="60" y="151"/>
                    </a:lnTo>
                    <a:lnTo>
                      <a:pt x="63" y="144"/>
                    </a:lnTo>
                    <a:lnTo>
                      <a:pt x="67" y="138"/>
                    </a:lnTo>
                    <a:lnTo>
                      <a:pt x="71" y="133"/>
                    </a:lnTo>
                    <a:lnTo>
                      <a:pt x="76" y="128"/>
                    </a:lnTo>
                    <a:lnTo>
                      <a:pt x="81" y="123"/>
                    </a:lnTo>
                    <a:lnTo>
                      <a:pt x="86" y="118"/>
                    </a:lnTo>
                    <a:lnTo>
                      <a:pt x="91" y="112"/>
                    </a:lnTo>
                    <a:lnTo>
                      <a:pt x="96" y="108"/>
                    </a:lnTo>
                    <a:lnTo>
                      <a:pt x="101" y="104"/>
                    </a:lnTo>
                    <a:lnTo>
                      <a:pt x="106" y="100"/>
                    </a:lnTo>
                    <a:lnTo>
                      <a:pt x="110" y="97"/>
                    </a:lnTo>
                    <a:lnTo>
                      <a:pt x="117" y="94"/>
                    </a:lnTo>
                    <a:lnTo>
                      <a:pt x="122" y="91"/>
                    </a:lnTo>
                    <a:lnTo>
                      <a:pt x="128" y="89"/>
                    </a:lnTo>
                    <a:lnTo>
                      <a:pt x="133" y="86"/>
                    </a:lnTo>
                    <a:lnTo>
                      <a:pt x="141" y="82"/>
                    </a:lnTo>
                    <a:lnTo>
                      <a:pt x="146" y="81"/>
                    </a:lnTo>
                    <a:lnTo>
                      <a:pt x="151" y="78"/>
                    </a:lnTo>
                    <a:lnTo>
                      <a:pt x="158" y="76"/>
                    </a:lnTo>
                    <a:lnTo>
                      <a:pt x="164" y="74"/>
                    </a:lnTo>
                    <a:lnTo>
                      <a:pt x="169" y="71"/>
                    </a:lnTo>
                    <a:lnTo>
                      <a:pt x="175" y="71"/>
                    </a:lnTo>
                    <a:lnTo>
                      <a:pt x="182" y="70"/>
                    </a:lnTo>
                    <a:lnTo>
                      <a:pt x="188" y="68"/>
                    </a:lnTo>
                    <a:lnTo>
                      <a:pt x="195" y="66"/>
                    </a:lnTo>
                    <a:lnTo>
                      <a:pt x="201" y="66"/>
                    </a:lnTo>
                    <a:lnTo>
                      <a:pt x="206" y="65"/>
                    </a:lnTo>
                    <a:lnTo>
                      <a:pt x="213" y="65"/>
                    </a:lnTo>
                    <a:lnTo>
                      <a:pt x="219" y="63"/>
                    </a:lnTo>
                    <a:lnTo>
                      <a:pt x="226" y="63"/>
                    </a:lnTo>
                    <a:lnTo>
                      <a:pt x="232" y="63"/>
                    </a:lnTo>
                    <a:lnTo>
                      <a:pt x="239" y="63"/>
                    </a:lnTo>
                    <a:lnTo>
                      <a:pt x="245" y="63"/>
                    </a:lnTo>
                    <a:lnTo>
                      <a:pt x="250" y="63"/>
                    </a:lnTo>
                    <a:lnTo>
                      <a:pt x="257" y="63"/>
                    </a:lnTo>
                    <a:lnTo>
                      <a:pt x="263" y="63"/>
                    </a:lnTo>
                    <a:lnTo>
                      <a:pt x="268" y="63"/>
                    </a:lnTo>
                    <a:lnTo>
                      <a:pt x="276" y="63"/>
                    </a:lnTo>
                    <a:lnTo>
                      <a:pt x="281" y="63"/>
                    </a:lnTo>
                    <a:lnTo>
                      <a:pt x="288" y="63"/>
                    </a:lnTo>
                    <a:lnTo>
                      <a:pt x="292" y="63"/>
                    </a:lnTo>
                    <a:lnTo>
                      <a:pt x="301" y="63"/>
                    </a:lnTo>
                    <a:lnTo>
                      <a:pt x="305" y="63"/>
                    </a:lnTo>
                    <a:lnTo>
                      <a:pt x="312" y="65"/>
                    </a:lnTo>
                    <a:lnTo>
                      <a:pt x="317" y="65"/>
                    </a:lnTo>
                    <a:lnTo>
                      <a:pt x="323" y="66"/>
                    </a:lnTo>
                    <a:lnTo>
                      <a:pt x="328" y="66"/>
                    </a:lnTo>
                    <a:lnTo>
                      <a:pt x="335" y="68"/>
                    </a:lnTo>
                    <a:lnTo>
                      <a:pt x="339" y="68"/>
                    </a:lnTo>
                    <a:lnTo>
                      <a:pt x="346" y="68"/>
                    </a:lnTo>
                    <a:lnTo>
                      <a:pt x="351" y="68"/>
                    </a:lnTo>
                    <a:lnTo>
                      <a:pt x="357" y="68"/>
                    </a:lnTo>
                    <a:lnTo>
                      <a:pt x="362" y="68"/>
                    </a:lnTo>
                    <a:lnTo>
                      <a:pt x="367" y="70"/>
                    </a:lnTo>
                    <a:lnTo>
                      <a:pt x="372" y="70"/>
                    </a:lnTo>
                    <a:lnTo>
                      <a:pt x="377" y="70"/>
                    </a:lnTo>
                    <a:lnTo>
                      <a:pt x="382" y="70"/>
                    </a:lnTo>
                    <a:lnTo>
                      <a:pt x="387" y="70"/>
                    </a:lnTo>
                    <a:lnTo>
                      <a:pt x="390" y="70"/>
                    </a:lnTo>
                    <a:lnTo>
                      <a:pt x="395" y="71"/>
                    </a:lnTo>
                    <a:lnTo>
                      <a:pt x="404" y="71"/>
                    </a:lnTo>
                    <a:lnTo>
                      <a:pt x="413" y="71"/>
                    </a:lnTo>
                    <a:lnTo>
                      <a:pt x="419" y="70"/>
                    </a:lnTo>
                    <a:lnTo>
                      <a:pt x="427" y="68"/>
                    </a:lnTo>
                    <a:lnTo>
                      <a:pt x="435" y="65"/>
                    </a:lnTo>
                    <a:lnTo>
                      <a:pt x="442" y="61"/>
                    </a:lnTo>
                    <a:lnTo>
                      <a:pt x="448" y="58"/>
                    </a:lnTo>
                    <a:lnTo>
                      <a:pt x="456" y="57"/>
                    </a:lnTo>
                    <a:lnTo>
                      <a:pt x="465" y="53"/>
                    </a:lnTo>
                    <a:lnTo>
                      <a:pt x="471" y="50"/>
                    </a:lnTo>
                    <a:lnTo>
                      <a:pt x="479" y="45"/>
                    </a:lnTo>
                    <a:lnTo>
                      <a:pt x="487" y="42"/>
                    </a:lnTo>
                    <a:lnTo>
                      <a:pt x="494" y="39"/>
                    </a:lnTo>
                    <a:lnTo>
                      <a:pt x="502" y="34"/>
                    </a:lnTo>
                    <a:lnTo>
                      <a:pt x="510" y="29"/>
                    </a:lnTo>
                    <a:lnTo>
                      <a:pt x="518" y="26"/>
                    </a:lnTo>
                    <a:lnTo>
                      <a:pt x="521" y="24"/>
                    </a:lnTo>
                    <a:lnTo>
                      <a:pt x="526" y="22"/>
                    </a:lnTo>
                    <a:lnTo>
                      <a:pt x="531" y="21"/>
                    </a:lnTo>
                    <a:lnTo>
                      <a:pt x="536" y="19"/>
                    </a:lnTo>
                    <a:lnTo>
                      <a:pt x="544" y="16"/>
                    </a:lnTo>
                    <a:lnTo>
                      <a:pt x="554" y="13"/>
                    </a:lnTo>
                    <a:lnTo>
                      <a:pt x="559" y="9"/>
                    </a:lnTo>
                    <a:lnTo>
                      <a:pt x="564" y="8"/>
                    </a:lnTo>
                    <a:lnTo>
                      <a:pt x="569" y="6"/>
                    </a:lnTo>
                    <a:lnTo>
                      <a:pt x="575" y="6"/>
                    </a:lnTo>
                    <a:lnTo>
                      <a:pt x="580" y="5"/>
                    </a:lnTo>
                    <a:lnTo>
                      <a:pt x="585" y="3"/>
                    </a:lnTo>
                    <a:lnTo>
                      <a:pt x="591" y="1"/>
                    </a:lnTo>
                    <a:lnTo>
                      <a:pt x="596" y="1"/>
                    </a:lnTo>
                    <a:lnTo>
                      <a:pt x="601" y="1"/>
                    </a:lnTo>
                    <a:lnTo>
                      <a:pt x="608" y="0"/>
                    </a:lnTo>
                    <a:lnTo>
                      <a:pt x="614" y="0"/>
                    </a:lnTo>
                    <a:lnTo>
                      <a:pt x="621" y="0"/>
                    </a:lnTo>
                    <a:lnTo>
                      <a:pt x="627" y="0"/>
                    </a:lnTo>
                    <a:lnTo>
                      <a:pt x="634" y="0"/>
                    </a:lnTo>
                    <a:lnTo>
                      <a:pt x="640" y="0"/>
                    </a:lnTo>
                    <a:lnTo>
                      <a:pt x="647" y="0"/>
                    </a:lnTo>
                    <a:lnTo>
                      <a:pt x="653" y="0"/>
                    </a:lnTo>
                    <a:lnTo>
                      <a:pt x="660" y="0"/>
                    </a:lnTo>
                    <a:lnTo>
                      <a:pt x="668" y="0"/>
                    </a:lnTo>
                    <a:lnTo>
                      <a:pt x="676" y="1"/>
                    </a:lnTo>
                    <a:lnTo>
                      <a:pt x="682" y="3"/>
                    </a:lnTo>
                    <a:lnTo>
                      <a:pt x="690" y="5"/>
                    </a:lnTo>
                    <a:lnTo>
                      <a:pt x="697" y="5"/>
                    </a:lnTo>
                    <a:lnTo>
                      <a:pt x="705" y="8"/>
                    </a:lnTo>
                    <a:lnTo>
                      <a:pt x="713" y="9"/>
                    </a:lnTo>
                    <a:lnTo>
                      <a:pt x="723" y="11"/>
                    </a:lnTo>
                    <a:lnTo>
                      <a:pt x="731" y="14"/>
                    </a:lnTo>
                    <a:lnTo>
                      <a:pt x="741" y="18"/>
                    </a:lnTo>
                    <a:lnTo>
                      <a:pt x="749" y="19"/>
                    </a:lnTo>
                    <a:lnTo>
                      <a:pt x="757" y="22"/>
                    </a:lnTo>
                    <a:lnTo>
                      <a:pt x="765" y="24"/>
                    </a:lnTo>
                    <a:lnTo>
                      <a:pt x="775" y="27"/>
                    </a:lnTo>
                    <a:lnTo>
                      <a:pt x="783" y="29"/>
                    </a:lnTo>
                    <a:lnTo>
                      <a:pt x="791" y="32"/>
                    </a:lnTo>
                    <a:lnTo>
                      <a:pt x="801" y="37"/>
                    </a:lnTo>
                    <a:lnTo>
                      <a:pt x="809" y="40"/>
                    </a:lnTo>
                    <a:lnTo>
                      <a:pt x="817" y="44"/>
                    </a:lnTo>
                    <a:lnTo>
                      <a:pt x="825" y="48"/>
                    </a:lnTo>
                    <a:lnTo>
                      <a:pt x="833" y="52"/>
                    </a:lnTo>
                    <a:lnTo>
                      <a:pt x="842" y="55"/>
                    </a:lnTo>
                    <a:lnTo>
                      <a:pt x="850" y="60"/>
                    </a:lnTo>
                    <a:lnTo>
                      <a:pt x="858" y="63"/>
                    </a:lnTo>
                    <a:lnTo>
                      <a:pt x="866" y="70"/>
                    </a:lnTo>
                    <a:lnTo>
                      <a:pt x="874" y="74"/>
                    </a:lnTo>
                    <a:lnTo>
                      <a:pt x="882" y="78"/>
                    </a:lnTo>
                    <a:lnTo>
                      <a:pt x="889" y="82"/>
                    </a:lnTo>
                    <a:lnTo>
                      <a:pt x="897" y="89"/>
                    </a:lnTo>
                    <a:lnTo>
                      <a:pt x="905" y="94"/>
                    </a:lnTo>
                    <a:lnTo>
                      <a:pt x="911" y="99"/>
                    </a:lnTo>
                    <a:lnTo>
                      <a:pt x="918" y="104"/>
                    </a:lnTo>
                    <a:lnTo>
                      <a:pt x="926" y="110"/>
                    </a:lnTo>
                    <a:lnTo>
                      <a:pt x="934" y="117"/>
                    </a:lnTo>
                    <a:lnTo>
                      <a:pt x="939" y="121"/>
                    </a:lnTo>
                    <a:lnTo>
                      <a:pt x="947" y="128"/>
                    </a:lnTo>
                    <a:lnTo>
                      <a:pt x="954" y="134"/>
                    </a:lnTo>
                    <a:lnTo>
                      <a:pt x="960" y="143"/>
                    </a:lnTo>
                    <a:lnTo>
                      <a:pt x="967" y="147"/>
                    </a:lnTo>
                    <a:lnTo>
                      <a:pt x="973" y="156"/>
                    </a:lnTo>
                    <a:lnTo>
                      <a:pt x="980" y="164"/>
                    </a:lnTo>
                    <a:lnTo>
                      <a:pt x="986" y="170"/>
                    </a:lnTo>
                    <a:lnTo>
                      <a:pt x="991" y="177"/>
                    </a:lnTo>
                    <a:lnTo>
                      <a:pt x="996" y="185"/>
                    </a:lnTo>
                    <a:lnTo>
                      <a:pt x="1002" y="193"/>
                    </a:lnTo>
                    <a:lnTo>
                      <a:pt x="1009" y="201"/>
                    </a:lnTo>
                    <a:lnTo>
                      <a:pt x="1014" y="208"/>
                    </a:lnTo>
                    <a:lnTo>
                      <a:pt x="1019" y="216"/>
                    </a:lnTo>
                    <a:lnTo>
                      <a:pt x="1023" y="224"/>
                    </a:lnTo>
                    <a:lnTo>
                      <a:pt x="1028" y="234"/>
                    </a:lnTo>
                    <a:lnTo>
                      <a:pt x="1033" y="242"/>
                    </a:lnTo>
                    <a:lnTo>
                      <a:pt x="1038" y="251"/>
                    </a:lnTo>
                    <a:lnTo>
                      <a:pt x="1041" y="260"/>
                    </a:lnTo>
                    <a:lnTo>
                      <a:pt x="1046" y="269"/>
                    </a:lnTo>
                    <a:lnTo>
                      <a:pt x="1049" y="279"/>
                    </a:lnTo>
                    <a:lnTo>
                      <a:pt x="1054" y="289"/>
                    </a:lnTo>
                    <a:lnTo>
                      <a:pt x="1059" y="299"/>
                    </a:lnTo>
                    <a:lnTo>
                      <a:pt x="1062" y="310"/>
                    </a:lnTo>
                    <a:lnTo>
                      <a:pt x="1066" y="320"/>
                    </a:lnTo>
                    <a:lnTo>
                      <a:pt x="1069" y="329"/>
                    </a:lnTo>
                    <a:lnTo>
                      <a:pt x="1071" y="339"/>
                    </a:lnTo>
                    <a:lnTo>
                      <a:pt x="1074" y="351"/>
                    </a:lnTo>
                    <a:lnTo>
                      <a:pt x="1075" y="360"/>
                    </a:lnTo>
                    <a:lnTo>
                      <a:pt x="1079" y="373"/>
                    </a:lnTo>
                    <a:lnTo>
                      <a:pt x="1080" y="383"/>
                    </a:lnTo>
                    <a:lnTo>
                      <a:pt x="1084" y="396"/>
                    </a:lnTo>
                    <a:lnTo>
                      <a:pt x="1085" y="407"/>
                    </a:lnTo>
                    <a:lnTo>
                      <a:pt x="1087" y="419"/>
                    </a:lnTo>
                    <a:lnTo>
                      <a:pt x="1088" y="432"/>
                    </a:lnTo>
                    <a:lnTo>
                      <a:pt x="1090" y="445"/>
                    </a:lnTo>
                    <a:lnTo>
                      <a:pt x="1090" y="456"/>
                    </a:lnTo>
                    <a:lnTo>
                      <a:pt x="1092" y="469"/>
                    </a:lnTo>
                    <a:lnTo>
                      <a:pt x="1092" y="482"/>
                    </a:lnTo>
                    <a:lnTo>
                      <a:pt x="1093" y="497"/>
                    </a:lnTo>
                    <a:lnTo>
                      <a:pt x="1092" y="510"/>
                    </a:lnTo>
                    <a:lnTo>
                      <a:pt x="1092" y="523"/>
                    </a:lnTo>
                    <a:lnTo>
                      <a:pt x="1092" y="534"/>
                    </a:lnTo>
                    <a:lnTo>
                      <a:pt x="1090" y="549"/>
                    </a:lnTo>
                    <a:lnTo>
                      <a:pt x="1088" y="560"/>
                    </a:lnTo>
                    <a:lnTo>
                      <a:pt x="1088" y="573"/>
                    </a:lnTo>
                    <a:lnTo>
                      <a:pt x="1087" y="586"/>
                    </a:lnTo>
                    <a:lnTo>
                      <a:pt x="1084" y="599"/>
                    </a:lnTo>
                    <a:lnTo>
                      <a:pt x="1082" y="610"/>
                    </a:lnTo>
                    <a:lnTo>
                      <a:pt x="1079" y="623"/>
                    </a:lnTo>
                    <a:lnTo>
                      <a:pt x="1077" y="635"/>
                    </a:lnTo>
                    <a:lnTo>
                      <a:pt x="1074" y="648"/>
                    </a:lnTo>
                    <a:lnTo>
                      <a:pt x="1071" y="659"/>
                    </a:lnTo>
                    <a:lnTo>
                      <a:pt x="1069" y="671"/>
                    </a:lnTo>
                    <a:lnTo>
                      <a:pt x="1066" y="682"/>
                    </a:lnTo>
                    <a:lnTo>
                      <a:pt x="1062" y="695"/>
                    </a:lnTo>
                    <a:lnTo>
                      <a:pt x="1058" y="706"/>
                    </a:lnTo>
                    <a:lnTo>
                      <a:pt x="1053" y="716"/>
                    </a:lnTo>
                    <a:lnTo>
                      <a:pt x="1049" y="727"/>
                    </a:lnTo>
                    <a:lnTo>
                      <a:pt x="1045" y="739"/>
                    </a:lnTo>
                    <a:lnTo>
                      <a:pt x="1040" y="750"/>
                    </a:lnTo>
                    <a:lnTo>
                      <a:pt x="1035" y="760"/>
                    </a:lnTo>
                    <a:lnTo>
                      <a:pt x="1030" y="771"/>
                    </a:lnTo>
                    <a:lnTo>
                      <a:pt x="1025" y="783"/>
                    </a:lnTo>
                    <a:lnTo>
                      <a:pt x="1020" y="791"/>
                    </a:lnTo>
                    <a:lnTo>
                      <a:pt x="1014" y="802"/>
                    </a:lnTo>
                    <a:lnTo>
                      <a:pt x="1009" y="812"/>
                    </a:lnTo>
                    <a:lnTo>
                      <a:pt x="1002" y="822"/>
                    </a:lnTo>
                    <a:lnTo>
                      <a:pt x="997" y="831"/>
                    </a:lnTo>
                    <a:lnTo>
                      <a:pt x="991" y="840"/>
                    </a:lnTo>
                    <a:lnTo>
                      <a:pt x="986" y="849"/>
                    </a:lnTo>
                    <a:lnTo>
                      <a:pt x="980" y="859"/>
                    </a:lnTo>
                    <a:lnTo>
                      <a:pt x="973" y="867"/>
                    </a:lnTo>
                    <a:lnTo>
                      <a:pt x="967" y="877"/>
                    </a:lnTo>
                    <a:lnTo>
                      <a:pt x="960" y="885"/>
                    </a:lnTo>
                    <a:lnTo>
                      <a:pt x="954" y="893"/>
                    </a:lnTo>
                    <a:lnTo>
                      <a:pt x="945" y="901"/>
                    </a:lnTo>
                    <a:lnTo>
                      <a:pt x="939" y="908"/>
                    </a:lnTo>
                    <a:lnTo>
                      <a:pt x="932" y="916"/>
                    </a:lnTo>
                    <a:lnTo>
                      <a:pt x="926" y="924"/>
                    </a:lnTo>
                    <a:lnTo>
                      <a:pt x="918" y="930"/>
                    </a:lnTo>
                    <a:lnTo>
                      <a:pt x="911" y="937"/>
                    </a:lnTo>
                    <a:lnTo>
                      <a:pt x="905" y="943"/>
                    </a:lnTo>
                    <a:lnTo>
                      <a:pt x="897" y="952"/>
                    </a:lnTo>
                    <a:lnTo>
                      <a:pt x="890" y="956"/>
                    </a:lnTo>
                    <a:lnTo>
                      <a:pt x="884" y="963"/>
                    </a:lnTo>
                    <a:lnTo>
                      <a:pt x="876" y="969"/>
                    </a:lnTo>
                    <a:lnTo>
                      <a:pt x="869" y="976"/>
                    </a:lnTo>
                    <a:lnTo>
                      <a:pt x="861" y="981"/>
                    </a:lnTo>
                    <a:lnTo>
                      <a:pt x="855" y="986"/>
                    </a:lnTo>
                    <a:lnTo>
                      <a:pt x="846" y="991"/>
                    </a:lnTo>
                    <a:lnTo>
                      <a:pt x="840" y="995"/>
                    </a:lnTo>
                    <a:lnTo>
                      <a:pt x="832" y="999"/>
                    </a:lnTo>
                    <a:lnTo>
                      <a:pt x="825" y="1004"/>
                    </a:lnTo>
                    <a:lnTo>
                      <a:pt x="817" y="1008"/>
                    </a:lnTo>
                    <a:lnTo>
                      <a:pt x="811" y="1012"/>
                    </a:lnTo>
                    <a:lnTo>
                      <a:pt x="803" y="1015"/>
                    </a:lnTo>
                    <a:lnTo>
                      <a:pt x="796" y="1018"/>
                    </a:lnTo>
                    <a:lnTo>
                      <a:pt x="788" y="1021"/>
                    </a:lnTo>
                    <a:lnTo>
                      <a:pt x="781" y="1025"/>
                    </a:lnTo>
                    <a:lnTo>
                      <a:pt x="773" y="1028"/>
                    </a:lnTo>
                    <a:lnTo>
                      <a:pt x="767" y="1030"/>
                    </a:lnTo>
                    <a:lnTo>
                      <a:pt x="760" y="1031"/>
                    </a:lnTo>
                    <a:lnTo>
                      <a:pt x="754" y="1034"/>
                    </a:lnTo>
                    <a:lnTo>
                      <a:pt x="747" y="1034"/>
                    </a:lnTo>
                    <a:lnTo>
                      <a:pt x="739" y="1036"/>
                    </a:lnTo>
                    <a:lnTo>
                      <a:pt x="731" y="1036"/>
                    </a:lnTo>
                    <a:lnTo>
                      <a:pt x="725" y="1038"/>
                    </a:lnTo>
                    <a:lnTo>
                      <a:pt x="718" y="1038"/>
                    </a:lnTo>
                    <a:lnTo>
                      <a:pt x="710" y="1039"/>
                    </a:lnTo>
                    <a:lnTo>
                      <a:pt x="703" y="1039"/>
                    </a:lnTo>
                    <a:lnTo>
                      <a:pt x="697" y="1039"/>
                    </a:lnTo>
                    <a:lnTo>
                      <a:pt x="690" y="1039"/>
                    </a:lnTo>
                    <a:lnTo>
                      <a:pt x="682" y="1039"/>
                    </a:lnTo>
                    <a:lnTo>
                      <a:pt x="674" y="1039"/>
                    </a:lnTo>
                    <a:lnTo>
                      <a:pt x="668" y="1039"/>
                    </a:lnTo>
                    <a:lnTo>
                      <a:pt x="660" y="1039"/>
                    </a:lnTo>
                    <a:lnTo>
                      <a:pt x="653" y="1039"/>
                    </a:lnTo>
                    <a:lnTo>
                      <a:pt x="647" y="1039"/>
                    </a:lnTo>
                    <a:lnTo>
                      <a:pt x="640" y="1039"/>
                    </a:lnTo>
                    <a:lnTo>
                      <a:pt x="632" y="1038"/>
                    </a:lnTo>
                    <a:lnTo>
                      <a:pt x="625" y="1036"/>
                    </a:lnTo>
                    <a:lnTo>
                      <a:pt x="619" y="1036"/>
                    </a:lnTo>
                    <a:lnTo>
                      <a:pt x="612" y="1034"/>
                    </a:lnTo>
                    <a:lnTo>
                      <a:pt x="604" y="1033"/>
                    </a:lnTo>
                    <a:lnTo>
                      <a:pt x="598" y="1033"/>
                    </a:lnTo>
                    <a:lnTo>
                      <a:pt x="591" y="1031"/>
                    </a:lnTo>
                    <a:lnTo>
                      <a:pt x="585" y="1031"/>
                    </a:lnTo>
                    <a:lnTo>
                      <a:pt x="577" y="1030"/>
                    </a:lnTo>
                    <a:lnTo>
                      <a:pt x="572" y="1028"/>
                    </a:lnTo>
                    <a:lnTo>
                      <a:pt x="565" y="1026"/>
                    </a:lnTo>
                    <a:lnTo>
                      <a:pt x="559" y="1025"/>
                    </a:lnTo>
                    <a:lnTo>
                      <a:pt x="552" y="1023"/>
                    </a:lnTo>
                    <a:lnTo>
                      <a:pt x="546" y="1021"/>
                    </a:lnTo>
                    <a:lnTo>
                      <a:pt x="541" y="1020"/>
                    </a:lnTo>
                    <a:lnTo>
                      <a:pt x="536" y="1020"/>
                    </a:lnTo>
                    <a:lnTo>
                      <a:pt x="528" y="1017"/>
                    </a:lnTo>
                    <a:lnTo>
                      <a:pt x="523" y="1015"/>
                    </a:lnTo>
                    <a:lnTo>
                      <a:pt x="517" y="1013"/>
                    </a:lnTo>
                    <a:lnTo>
                      <a:pt x="512" y="1012"/>
                    </a:lnTo>
                    <a:lnTo>
                      <a:pt x="507" y="1010"/>
                    </a:lnTo>
                    <a:lnTo>
                      <a:pt x="500" y="1008"/>
                    </a:lnTo>
                    <a:lnTo>
                      <a:pt x="495" y="1007"/>
                    </a:lnTo>
                    <a:lnTo>
                      <a:pt x="492" y="1005"/>
                    </a:lnTo>
                    <a:lnTo>
                      <a:pt x="487" y="1004"/>
                    </a:lnTo>
                    <a:lnTo>
                      <a:pt x="482" y="1002"/>
                    </a:lnTo>
                    <a:lnTo>
                      <a:pt x="476" y="999"/>
                    </a:lnTo>
                    <a:lnTo>
                      <a:pt x="473" y="999"/>
                    </a:lnTo>
                    <a:lnTo>
                      <a:pt x="465" y="995"/>
                    </a:lnTo>
                    <a:lnTo>
                      <a:pt x="458" y="994"/>
                    </a:lnTo>
                    <a:lnTo>
                      <a:pt x="450" y="991"/>
                    </a:lnTo>
                    <a:lnTo>
                      <a:pt x="445" y="987"/>
                    </a:lnTo>
                    <a:lnTo>
                      <a:pt x="440" y="986"/>
                    </a:lnTo>
                    <a:lnTo>
                      <a:pt x="437" y="984"/>
                    </a:lnTo>
                    <a:lnTo>
                      <a:pt x="430" y="981"/>
                    </a:lnTo>
                    <a:lnTo>
                      <a:pt x="429" y="981"/>
                    </a:lnTo>
                    <a:lnTo>
                      <a:pt x="11" y="480"/>
                    </a:lnTo>
                    <a:close/>
                  </a:path>
                </a:pathLst>
              </a:custGeom>
              <a:solidFill>
                <a:srgbClr val="FF66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81" name="Freeform 12"/>
              <p:cNvSpPr>
                <a:spLocks/>
              </p:cNvSpPr>
              <p:nvPr/>
            </p:nvSpPr>
            <p:spPr bwMode="auto">
              <a:xfrm>
                <a:off x="5278" y="2642"/>
                <a:ext cx="297" cy="511"/>
              </a:xfrm>
              <a:custGeom>
                <a:avLst/>
                <a:gdLst>
                  <a:gd name="T0" fmla="*/ 20 w 593"/>
                  <a:gd name="T1" fmla="*/ 2 h 1022"/>
                  <a:gd name="T2" fmla="*/ 24 w 593"/>
                  <a:gd name="T3" fmla="*/ 4 h 1022"/>
                  <a:gd name="T4" fmla="*/ 28 w 593"/>
                  <a:gd name="T5" fmla="*/ 7 h 1022"/>
                  <a:gd name="T6" fmla="*/ 32 w 593"/>
                  <a:gd name="T7" fmla="*/ 10 h 1022"/>
                  <a:gd name="T8" fmla="*/ 37 w 593"/>
                  <a:gd name="T9" fmla="*/ 14 h 1022"/>
                  <a:gd name="T10" fmla="*/ 41 w 593"/>
                  <a:gd name="T11" fmla="*/ 20 h 1022"/>
                  <a:gd name="T12" fmla="*/ 45 w 593"/>
                  <a:gd name="T13" fmla="*/ 27 h 1022"/>
                  <a:gd name="T14" fmla="*/ 48 w 593"/>
                  <a:gd name="T15" fmla="*/ 35 h 1022"/>
                  <a:gd name="T16" fmla="*/ 49 w 593"/>
                  <a:gd name="T17" fmla="*/ 44 h 1022"/>
                  <a:gd name="T18" fmla="*/ 50 w 593"/>
                  <a:gd name="T19" fmla="*/ 54 h 1022"/>
                  <a:gd name="T20" fmla="*/ 51 w 593"/>
                  <a:gd name="T21" fmla="*/ 63 h 1022"/>
                  <a:gd name="T22" fmla="*/ 51 w 593"/>
                  <a:gd name="T23" fmla="*/ 71 h 1022"/>
                  <a:gd name="T24" fmla="*/ 51 w 593"/>
                  <a:gd name="T25" fmla="*/ 78 h 1022"/>
                  <a:gd name="T26" fmla="*/ 51 w 593"/>
                  <a:gd name="T27" fmla="*/ 85 h 1022"/>
                  <a:gd name="T28" fmla="*/ 50 w 593"/>
                  <a:gd name="T29" fmla="*/ 91 h 1022"/>
                  <a:gd name="T30" fmla="*/ 48 w 593"/>
                  <a:gd name="T31" fmla="*/ 97 h 1022"/>
                  <a:gd name="T32" fmla="*/ 46 w 593"/>
                  <a:gd name="T33" fmla="*/ 101 h 1022"/>
                  <a:gd name="T34" fmla="*/ 43 w 593"/>
                  <a:gd name="T35" fmla="*/ 105 h 1022"/>
                  <a:gd name="T36" fmla="*/ 38 w 593"/>
                  <a:gd name="T37" fmla="*/ 109 h 1022"/>
                  <a:gd name="T38" fmla="*/ 34 w 593"/>
                  <a:gd name="T39" fmla="*/ 111 h 1022"/>
                  <a:gd name="T40" fmla="*/ 30 w 593"/>
                  <a:gd name="T41" fmla="*/ 113 h 1022"/>
                  <a:gd name="T42" fmla="*/ 25 w 593"/>
                  <a:gd name="T43" fmla="*/ 114 h 1022"/>
                  <a:gd name="T44" fmla="*/ 21 w 593"/>
                  <a:gd name="T45" fmla="*/ 115 h 1022"/>
                  <a:gd name="T46" fmla="*/ 17 w 593"/>
                  <a:gd name="T47" fmla="*/ 116 h 1022"/>
                  <a:gd name="T48" fmla="*/ 14 w 593"/>
                  <a:gd name="T49" fmla="*/ 117 h 1022"/>
                  <a:gd name="T50" fmla="*/ 8 w 593"/>
                  <a:gd name="T51" fmla="*/ 118 h 1022"/>
                  <a:gd name="T52" fmla="*/ 5 w 593"/>
                  <a:gd name="T53" fmla="*/ 118 h 1022"/>
                  <a:gd name="T54" fmla="*/ 2 w 593"/>
                  <a:gd name="T55" fmla="*/ 125 h 1022"/>
                  <a:gd name="T56" fmla="*/ 7 w 593"/>
                  <a:gd name="T57" fmla="*/ 127 h 1022"/>
                  <a:gd name="T58" fmla="*/ 11 w 593"/>
                  <a:gd name="T59" fmla="*/ 128 h 1022"/>
                  <a:gd name="T60" fmla="*/ 15 w 593"/>
                  <a:gd name="T61" fmla="*/ 128 h 1022"/>
                  <a:gd name="T62" fmla="*/ 19 w 593"/>
                  <a:gd name="T63" fmla="*/ 128 h 1022"/>
                  <a:gd name="T64" fmla="*/ 25 w 593"/>
                  <a:gd name="T65" fmla="*/ 128 h 1022"/>
                  <a:gd name="T66" fmla="*/ 30 w 593"/>
                  <a:gd name="T67" fmla="*/ 126 h 1022"/>
                  <a:gd name="T68" fmla="*/ 36 w 593"/>
                  <a:gd name="T69" fmla="*/ 124 h 1022"/>
                  <a:gd name="T70" fmla="*/ 41 w 593"/>
                  <a:gd name="T71" fmla="*/ 121 h 1022"/>
                  <a:gd name="T72" fmla="*/ 47 w 593"/>
                  <a:gd name="T73" fmla="*/ 116 h 1022"/>
                  <a:gd name="T74" fmla="*/ 53 w 593"/>
                  <a:gd name="T75" fmla="*/ 111 h 1022"/>
                  <a:gd name="T76" fmla="*/ 58 w 593"/>
                  <a:gd name="T77" fmla="*/ 105 h 1022"/>
                  <a:gd name="T78" fmla="*/ 63 w 593"/>
                  <a:gd name="T79" fmla="*/ 98 h 1022"/>
                  <a:gd name="T80" fmla="*/ 67 w 593"/>
                  <a:gd name="T81" fmla="*/ 91 h 1022"/>
                  <a:gd name="T82" fmla="*/ 70 w 593"/>
                  <a:gd name="T83" fmla="*/ 84 h 1022"/>
                  <a:gd name="T84" fmla="*/ 72 w 593"/>
                  <a:gd name="T85" fmla="*/ 76 h 1022"/>
                  <a:gd name="T86" fmla="*/ 74 w 593"/>
                  <a:gd name="T87" fmla="*/ 68 h 1022"/>
                  <a:gd name="T88" fmla="*/ 75 w 593"/>
                  <a:gd name="T89" fmla="*/ 61 h 1022"/>
                  <a:gd name="T90" fmla="*/ 74 w 593"/>
                  <a:gd name="T91" fmla="*/ 54 h 1022"/>
                  <a:gd name="T92" fmla="*/ 72 w 593"/>
                  <a:gd name="T93" fmla="*/ 47 h 1022"/>
                  <a:gd name="T94" fmla="*/ 70 w 593"/>
                  <a:gd name="T95" fmla="*/ 41 h 1022"/>
                  <a:gd name="T96" fmla="*/ 68 w 593"/>
                  <a:gd name="T97" fmla="*/ 36 h 1022"/>
                  <a:gd name="T98" fmla="*/ 65 w 593"/>
                  <a:gd name="T99" fmla="*/ 30 h 1022"/>
                  <a:gd name="T100" fmla="*/ 63 w 593"/>
                  <a:gd name="T101" fmla="*/ 26 h 1022"/>
                  <a:gd name="T102" fmla="*/ 60 w 593"/>
                  <a:gd name="T103" fmla="*/ 21 h 1022"/>
                  <a:gd name="T104" fmla="*/ 57 w 593"/>
                  <a:gd name="T105" fmla="*/ 18 h 1022"/>
                  <a:gd name="T106" fmla="*/ 53 w 593"/>
                  <a:gd name="T107" fmla="*/ 13 h 1022"/>
                  <a:gd name="T108" fmla="*/ 49 w 593"/>
                  <a:gd name="T109" fmla="*/ 10 h 1022"/>
                  <a:gd name="T110" fmla="*/ 45 w 593"/>
                  <a:gd name="T111" fmla="*/ 8 h 1022"/>
                  <a:gd name="T112" fmla="*/ 41 w 593"/>
                  <a:gd name="T113" fmla="*/ 6 h 1022"/>
                  <a:gd name="T114" fmla="*/ 36 w 593"/>
                  <a:gd name="T115" fmla="*/ 5 h 1022"/>
                  <a:gd name="T116" fmla="*/ 32 w 593"/>
                  <a:gd name="T117" fmla="*/ 3 h 1022"/>
                  <a:gd name="T118" fmla="*/ 29 w 593"/>
                  <a:gd name="T119" fmla="*/ 2 h 1022"/>
                  <a:gd name="T120" fmla="*/ 24 w 593"/>
                  <a:gd name="T121" fmla="*/ 1 h 1022"/>
                  <a:gd name="T122" fmla="*/ 19 w 593"/>
                  <a:gd name="T123" fmla="*/ 0 h 1022"/>
                  <a:gd name="T124" fmla="*/ 17 w 593"/>
                  <a:gd name="T125" fmla="*/ 0 h 1022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593"/>
                  <a:gd name="T190" fmla="*/ 0 h 1022"/>
                  <a:gd name="T191" fmla="*/ 593 w 593"/>
                  <a:gd name="T192" fmla="*/ 1022 h 1022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593" h="1022">
                    <a:moveTo>
                      <a:pt x="133" y="0"/>
                    </a:moveTo>
                    <a:lnTo>
                      <a:pt x="134" y="0"/>
                    </a:lnTo>
                    <a:lnTo>
                      <a:pt x="141" y="3"/>
                    </a:lnTo>
                    <a:lnTo>
                      <a:pt x="146" y="5"/>
                    </a:lnTo>
                    <a:lnTo>
                      <a:pt x="152" y="8"/>
                    </a:lnTo>
                    <a:lnTo>
                      <a:pt x="159" y="12"/>
                    </a:lnTo>
                    <a:lnTo>
                      <a:pt x="169" y="16"/>
                    </a:lnTo>
                    <a:lnTo>
                      <a:pt x="172" y="18"/>
                    </a:lnTo>
                    <a:lnTo>
                      <a:pt x="175" y="20"/>
                    </a:lnTo>
                    <a:lnTo>
                      <a:pt x="180" y="23"/>
                    </a:lnTo>
                    <a:lnTo>
                      <a:pt x="186" y="26"/>
                    </a:lnTo>
                    <a:lnTo>
                      <a:pt x="191" y="28"/>
                    </a:lnTo>
                    <a:lnTo>
                      <a:pt x="196" y="31"/>
                    </a:lnTo>
                    <a:lnTo>
                      <a:pt x="201" y="34"/>
                    </a:lnTo>
                    <a:lnTo>
                      <a:pt x="206" y="38"/>
                    </a:lnTo>
                    <a:lnTo>
                      <a:pt x="212" y="41"/>
                    </a:lnTo>
                    <a:lnTo>
                      <a:pt x="217" y="44"/>
                    </a:lnTo>
                    <a:lnTo>
                      <a:pt x="222" y="49"/>
                    </a:lnTo>
                    <a:lnTo>
                      <a:pt x="229" y="54"/>
                    </a:lnTo>
                    <a:lnTo>
                      <a:pt x="234" y="57"/>
                    </a:lnTo>
                    <a:lnTo>
                      <a:pt x="240" y="62"/>
                    </a:lnTo>
                    <a:lnTo>
                      <a:pt x="245" y="68"/>
                    </a:lnTo>
                    <a:lnTo>
                      <a:pt x="251" y="73"/>
                    </a:lnTo>
                    <a:lnTo>
                      <a:pt x="256" y="78"/>
                    </a:lnTo>
                    <a:lnTo>
                      <a:pt x="263" y="83"/>
                    </a:lnTo>
                    <a:lnTo>
                      <a:pt x="269" y="88"/>
                    </a:lnTo>
                    <a:lnTo>
                      <a:pt x="274" y="94"/>
                    </a:lnTo>
                    <a:lnTo>
                      <a:pt x="279" y="101"/>
                    </a:lnTo>
                    <a:lnTo>
                      <a:pt x="286" y="107"/>
                    </a:lnTo>
                    <a:lnTo>
                      <a:pt x="292" y="112"/>
                    </a:lnTo>
                    <a:lnTo>
                      <a:pt x="299" y="120"/>
                    </a:lnTo>
                    <a:lnTo>
                      <a:pt x="303" y="127"/>
                    </a:lnTo>
                    <a:lnTo>
                      <a:pt x="308" y="133"/>
                    </a:lnTo>
                    <a:lnTo>
                      <a:pt x="313" y="141"/>
                    </a:lnTo>
                    <a:lnTo>
                      <a:pt x="320" y="150"/>
                    </a:lnTo>
                    <a:lnTo>
                      <a:pt x="325" y="158"/>
                    </a:lnTo>
                    <a:lnTo>
                      <a:pt x="329" y="166"/>
                    </a:lnTo>
                    <a:lnTo>
                      <a:pt x="334" y="174"/>
                    </a:lnTo>
                    <a:lnTo>
                      <a:pt x="341" y="184"/>
                    </a:lnTo>
                    <a:lnTo>
                      <a:pt x="346" y="192"/>
                    </a:lnTo>
                    <a:lnTo>
                      <a:pt x="349" y="202"/>
                    </a:lnTo>
                    <a:lnTo>
                      <a:pt x="354" y="211"/>
                    </a:lnTo>
                    <a:lnTo>
                      <a:pt x="359" y="221"/>
                    </a:lnTo>
                    <a:lnTo>
                      <a:pt x="362" y="231"/>
                    </a:lnTo>
                    <a:lnTo>
                      <a:pt x="365" y="241"/>
                    </a:lnTo>
                    <a:lnTo>
                      <a:pt x="370" y="252"/>
                    </a:lnTo>
                    <a:lnTo>
                      <a:pt x="375" y="263"/>
                    </a:lnTo>
                    <a:lnTo>
                      <a:pt x="377" y="275"/>
                    </a:lnTo>
                    <a:lnTo>
                      <a:pt x="380" y="286"/>
                    </a:lnTo>
                    <a:lnTo>
                      <a:pt x="383" y="297"/>
                    </a:lnTo>
                    <a:lnTo>
                      <a:pt x="386" y="310"/>
                    </a:lnTo>
                    <a:lnTo>
                      <a:pt x="388" y="323"/>
                    </a:lnTo>
                    <a:lnTo>
                      <a:pt x="390" y="335"/>
                    </a:lnTo>
                    <a:lnTo>
                      <a:pt x="391" y="348"/>
                    </a:lnTo>
                    <a:lnTo>
                      <a:pt x="394" y="362"/>
                    </a:lnTo>
                    <a:lnTo>
                      <a:pt x="396" y="375"/>
                    </a:lnTo>
                    <a:lnTo>
                      <a:pt x="396" y="388"/>
                    </a:lnTo>
                    <a:lnTo>
                      <a:pt x="398" y="401"/>
                    </a:lnTo>
                    <a:lnTo>
                      <a:pt x="399" y="414"/>
                    </a:lnTo>
                    <a:lnTo>
                      <a:pt x="399" y="426"/>
                    </a:lnTo>
                    <a:lnTo>
                      <a:pt x="401" y="439"/>
                    </a:lnTo>
                    <a:lnTo>
                      <a:pt x="401" y="452"/>
                    </a:lnTo>
                    <a:lnTo>
                      <a:pt x="402" y="463"/>
                    </a:lnTo>
                    <a:lnTo>
                      <a:pt x="402" y="474"/>
                    </a:lnTo>
                    <a:lnTo>
                      <a:pt x="402" y="487"/>
                    </a:lnTo>
                    <a:lnTo>
                      <a:pt x="404" y="497"/>
                    </a:lnTo>
                    <a:lnTo>
                      <a:pt x="404" y="510"/>
                    </a:lnTo>
                    <a:lnTo>
                      <a:pt x="404" y="522"/>
                    </a:lnTo>
                    <a:lnTo>
                      <a:pt x="406" y="533"/>
                    </a:lnTo>
                    <a:lnTo>
                      <a:pt x="406" y="543"/>
                    </a:lnTo>
                    <a:lnTo>
                      <a:pt x="406" y="556"/>
                    </a:lnTo>
                    <a:lnTo>
                      <a:pt x="406" y="565"/>
                    </a:lnTo>
                    <a:lnTo>
                      <a:pt x="406" y="575"/>
                    </a:lnTo>
                    <a:lnTo>
                      <a:pt x="406" y="585"/>
                    </a:lnTo>
                    <a:lnTo>
                      <a:pt x="406" y="596"/>
                    </a:lnTo>
                    <a:lnTo>
                      <a:pt x="406" y="606"/>
                    </a:lnTo>
                    <a:lnTo>
                      <a:pt x="406" y="616"/>
                    </a:lnTo>
                    <a:lnTo>
                      <a:pt x="406" y="624"/>
                    </a:lnTo>
                    <a:lnTo>
                      <a:pt x="406" y="635"/>
                    </a:lnTo>
                    <a:lnTo>
                      <a:pt x="404" y="643"/>
                    </a:lnTo>
                    <a:lnTo>
                      <a:pt x="404" y="653"/>
                    </a:lnTo>
                    <a:lnTo>
                      <a:pt x="402" y="661"/>
                    </a:lnTo>
                    <a:lnTo>
                      <a:pt x="402" y="671"/>
                    </a:lnTo>
                    <a:lnTo>
                      <a:pt x="401" y="679"/>
                    </a:lnTo>
                    <a:lnTo>
                      <a:pt x="401" y="687"/>
                    </a:lnTo>
                    <a:lnTo>
                      <a:pt x="399" y="695"/>
                    </a:lnTo>
                    <a:lnTo>
                      <a:pt x="399" y="705"/>
                    </a:lnTo>
                    <a:lnTo>
                      <a:pt x="396" y="712"/>
                    </a:lnTo>
                    <a:lnTo>
                      <a:pt x="396" y="720"/>
                    </a:lnTo>
                    <a:lnTo>
                      <a:pt x="393" y="728"/>
                    </a:lnTo>
                    <a:lnTo>
                      <a:pt x="391" y="734"/>
                    </a:lnTo>
                    <a:lnTo>
                      <a:pt x="390" y="741"/>
                    </a:lnTo>
                    <a:lnTo>
                      <a:pt x="388" y="747"/>
                    </a:lnTo>
                    <a:lnTo>
                      <a:pt x="386" y="756"/>
                    </a:lnTo>
                    <a:lnTo>
                      <a:pt x="385" y="762"/>
                    </a:lnTo>
                    <a:lnTo>
                      <a:pt x="381" y="769"/>
                    </a:lnTo>
                    <a:lnTo>
                      <a:pt x="380" y="775"/>
                    </a:lnTo>
                    <a:lnTo>
                      <a:pt x="377" y="782"/>
                    </a:lnTo>
                    <a:lnTo>
                      <a:pt x="375" y="788"/>
                    </a:lnTo>
                    <a:lnTo>
                      <a:pt x="372" y="793"/>
                    </a:lnTo>
                    <a:lnTo>
                      <a:pt x="368" y="799"/>
                    </a:lnTo>
                    <a:lnTo>
                      <a:pt x="365" y="806"/>
                    </a:lnTo>
                    <a:lnTo>
                      <a:pt x="364" y="811"/>
                    </a:lnTo>
                    <a:lnTo>
                      <a:pt x="359" y="816"/>
                    </a:lnTo>
                    <a:lnTo>
                      <a:pt x="355" y="821"/>
                    </a:lnTo>
                    <a:lnTo>
                      <a:pt x="352" y="825"/>
                    </a:lnTo>
                    <a:lnTo>
                      <a:pt x="349" y="830"/>
                    </a:lnTo>
                    <a:lnTo>
                      <a:pt x="341" y="838"/>
                    </a:lnTo>
                    <a:lnTo>
                      <a:pt x="334" y="848"/>
                    </a:lnTo>
                    <a:lnTo>
                      <a:pt x="325" y="855"/>
                    </a:lnTo>
                    <a:lnTo>
                      <a:pt x="316" y="863"/>
                    </a:lnTo>
                    <a:lnTo>
                      <a:pt x="312" y="864"/>
                    </a:lnTo>
                    <a:lnTo>
                      <a:pt x="307" y="868"/>
                    </a:lnTo>
                    <a:lnTo>
                      <a:pt x="302" y="871"/>
                    </a:lnTo>
                    <a:lnTo>
                      <a:pt x="297" y="874"/>
                    </a:lnTo>
                    <a:lnTo>
                      <a:pt x="290" y="876"/>
                    </a:lnTo>
                    <a:lnTo>
                      <a:pt x="284" y="879"/>
                    </a:lnTo>
                    <a:lnTo>
                      <a:pt x="279" y="882"/>
                    </a:lnTo>
                    <a:lnTo>
                      <a:pt x="274" y="884"/>
                    </a:lnTo>
                    <a:lnTo>
                      <a:pt x="268" y="887"/>
                    </a:lnTo>
                    <a:lnTo>
                      <a:pt x="261" y="889"/>
                    </a:lnTo>
                    <a:lnTo>
                      <a:pt x="256" y="892"/>
                    </a:lnTo>
                    <a:lnTo>
                      <a:pt x="251" y="894"/>
                    </a:lnTo>
                    <a:lnTo>
                      <a:pt x="245" y="895"/>
                    </a:lnTo>
                    <a:lnTo>
                      <a:pt x="240" y="897"/>
                    </a:lnTo>
                    <a:lnTo>
                      <a:pt x="234" y="898"/>
                    </a:lnTo>
                    <a:lnTo>
                      <a:pt x="229" y="902"/>
                    </a:lnTo>
                    <a:lnTo>
                      <a:pt x="222" y="903"/>
                    </a:lnTo>
                    <a:lnTo>
                      <a:pt x="217" y="907"/>
                    </a:lnTo>
                    <a:lnTo>
                      <a:pt x="211" y="908"/>
                    </a:lnTo>
                    <a:lnTo>
                      <a:pt x="206" y="910"/>
                    </a:lnTo>
                    <a:lnTo>
                      <a:pt x="199" y="911"/>
                    </a:lnTo>
                    <a:lnTo>
                      <a:pt x="195" y="913"/>
                    </a:lnTo>
                    <a:lnTo>
                      <a:pt x="188" y="915"/>
                    </a:lnTo>
                    <a:lnTo>
                      <a:pt x="183" y="916"/>
                    </a:lnTo>
                    <a:lnTo>
                      <a:pt x="177" y="916"/>
                    </a:lnTo>
                    <a:lnTo>
                      <a:pt x="172" y="918"/>
                    </a:lnTo>
                    <a:lnTo>
                      <a:pt x="167" y="920"/>
                    </a:lnTo>
                    <a:lnTo>
                      <a:pt x="162" y="921"/>
                    </a:lnTo>
                    <a:lnTo>
                      <a:pt x="156" y="923"/>
                    </a:lnTo>
                    <a:lnTo>
                      <a:pt x="151" y="923"/>
                    </a:lnTo>
                    <a:lnTo>
                      <a:pt x="146" y="924"/>
                    </a:lnTo>
                    <a:lnTo>
                      <a:pt x="141" y="926"/>
                    </a:lnTo>
                    <a:lnTo>
                      <a:pt x="136" y="926"/>
                    </a:lnTo>
                    <a:lnTo>
                      <a:pt x="130" y="928"/>
                    </a:lnTo>
                    <a:lnTo>
                      <a:pt x="125" y="929"/>
                    </a:lnTo>
                    <a:lnTo>
                      <a:pt x="121" y="931"/>
                    </a:lnTo>
                    <a:lnTo>
                      <a:pt x="117" y="931"/>
                    </a:lnTo>
                    <a:lnTo>
                      <a:pt x="112" y="933"/>
                    </a:lnTo>
                    <a:lnTo>
                      <a:pt x="107" y="933"/>
                    </a:lnTo>
                    <a:lnTo>
                      <a:pt x="102" y="934"/>
                    </a:lnTo>
                    <a:lnTo>
                      <a:pt x="92" y="936"/>
                    </a:lnTo>
                    <a:lnTo>
                      <a:pt x="86" y="937"/>
                    </a:lnTo>
                    <a:lnTo>
                      <a:pt x="76" y="937"/>
                    </a:lnTo>
                    <a:lnTo>
                      <a:pt x="69" y="939"/>
                    </a:lnTo>
                    <a:lnTo>
                      <a:pt x="63" y="939"/>
                    </a:lnTo>
                    <a:lnTo>
                      <a:pt x="58" y="941"/>
                    </a:lnTo>
                    <a:lnTo>
                      <a:pt x="52" y="941"/>
                    </a:lnTo>
                    <a:lnTo>
                      <a:pt x="47" y="942"/>
                    </a:lnTo>
                    <a:lnTo>
                      <a:pt x="42" y="942"/>
                    </a:lnTo>
                    <a:lnTo>
                      <a:pt x="39" y="944"/>
                    </a:lnTo>
                    <a:lnTo>
                      <a:pt x="34" y="944"/>
                    </a:lnTo>
                    <a:lnTo>
                      <a:pt x="0" y="994"/>
                    </a:lnTo>
                    <a:lnTo>
                      <a:pt x="1" y="994"/>
                    </a:lnTo>
                    <a:lnTo>
                      <a:pt x="6" y="996"/>
                    </a:lnTo>
                    <a:lnTo>
                      <a:pt x="9" y="998"/>
                    </a:lnTo>
                    <a:lnTo>
                      <a:pt x="14" y="999"/>
                    </a:lnTo>
                    <a:lnTo>
                      <a:pt x="19" y="1001"/>
                    </a:lnTo>
                    <a:lnTo>
                      <a:pt x="26" y="1004"/>
                    </a:lnTo>
                    <a:lnTo>
                      <a:pt x="30" y="1006"/>
                    </a:lnTo>
                    <a:lnTo>
                      <a:pt x="39" y="1009"/>
                    </a:lnTo>
                    <a:lnTo>
                      <a:pt x="45" y="1011"/>
                    </a:lnTo>
                    <a:lnTo>
                      <a:pt x="55" y="1012"/>
                    </a:lnTo>
                    <a:lnTo>
                      <a:pt x="58" y="1014"/>
                    </a:lnTo>
                    <a:lnTo>
                      <a:pt x="63" y="1014"/>
                    </a:lnTo>
                    <a:lnTo>
                      <a:pt x="68" y="1015"/>
                    </a:lnTo>
                    <a:lnTo>
                      <a:pt x="73" y="1017"/>
                    </a:lnTo>
                    <a:lnTo>
                      <a:pt x="78" y="1017"/>
                    </a:lnTo>
                    <a:lnTo>
                      <a:pt x="82" y="1019"/>
                    </a:lnTo>
                    <a:lnTo>
                      <a:pt x="87" y="1019"/>
                    </a:lnTo>
                    <a:lnTo>
                      <a:pt x="94" y="1020"/>
                    </a:lnTo>
                    <a:lnTo>
                      <a:pt x="99" y="1020"/>
                    </a:lnTo>
                    <a:lnTo>
                      <a:pt x="104" y="1022"/>
                    </a:lnTo>
                    <a:lnTo>
                      <a:pt x="110" y="1022"/>
                    </a:lnTo>
                    <a:lnTo>
                      <a:pt x="115" y="1022"/>
                    </a:lnTo>
                    <a:lnTo>
                      <a:pt x="120" y="1022"/>
                    </a:lnTo>
                    <a:lnTo>
                      <a:pt x="126" y="1022"/>
                    </a:lnTo>
                    <a:lnTo>
                      <a:pt x="133" y="1022"/>
                    </a:lnTo>
                    <a:lnTo>
                      <a:pt x="139" y="1022"/>
                    </a:lnTo>
                    <a:lnTo>
                      <a:pt x="146" y="1022"/>
                    </a:lnTo>
                    <a:lnTo>
                      <a:pt x="152" y="1022"/>
                    </a:lnTo>
                    <a:lnTo>
                      <a:pt x="157" y="1020"/>
                    </a:lnTo>
                    <a:lnTo>
                      <a:pt x="165" y="1020"/>
                    </a:lnTo>
                    <a:lnTo>
                      <a:pt x="172" y="1020"/>
                    </a:lnTo>
                    <a:lnTo>
                      <a:pt x="178" y="1019"/>
                    </a:lnTo>
                    <a:lnTo>
                      <a:pt x="185" y="1019"/>
                    </a:lnTo>
                    <a:lnTo>
                      <a:pt x="193" y="1017"/>
                    </a:lnTo>
                    <a:lnTo>
                      <a:pt x="199" y="1015"/>
                    </a:lnTo>
                    <a:lnTo>
                      <a:pt x="206" y="1014"/>
                    </a:lnTo>
                    <a:lnTo>
                      <a:pt x="212" y="1012"/>
                    </a:lnTo>
                    <a:lnTo>
                      <a:pt x="221" y="1011"/>
                    </a:lnTo>
                    <a:lnTo>
                      <a:pt x="227" y="1009"/>
                    </a:lnTo>
                    <a:lnTo>
                      <a:pt x="235" y="1006"/>
                    </a:lnTo>
                    <a:lnTo>
                      <a:pt x="243" y="1002"/>
                    </a:lnTo>
                    <a:lnTo>
                      <a:pt x="250" y="1001"/>
                    </a:lnTo>
                    <a:lnTo>
                      <a:pt x="258" y="998"/>
                    </a:lnTo>
                    <a:lnTo>
                      <a:pt x="266" y="994"/>
                    </a:lnTo>
                    <a:lnTo>
                      <a:pt x="273" y="991"/>
                    </a:lnTo>
                    <a:lnTo>
                      <a:pt x="281" y="988"/>
                    </a:lnTo>
                    <a:lnTo>
                      <a:pt x="287" y="985"/>
                    </a:lnTo>
                    <a:lnTo>
                      <a:pt x="297" y="980"/>
                    </a:lnTo>
                    <a:lnTo>
                      <a:pt x="303" y="976"/>
                    </a:lnTo>
                    <a:lnTo>
                      <a:pt x="312" y="973"/>
                    </a:lnTo>
                    <a:lnTo>
                      <a:pt x="320" y="967"/>
                    </a:lnTo>
                    <a:lnTo>
                      <a:pt x="328" y="962"/>
                    </a:lnTo>
                    <a:lnTo>
                      <a:pt x="334" y="957"/>
                    </a:lnTo>
                    <a:lnTo>
                      <a:pt x="342" y="952"/>
                    </a:lnTo>
                    <a:lnTo>
                      <a:pt x="351" y="946"/>
                    </a:lnTo>
                    <a:lnTo>
                      <a:pt x="357" y="939"/>
                    </a:lnTo>
                    <a:lnTo>
                      <a:pt x="365" y="934"/>
                    </a:lnTo>
                    <a:lnTo>
                      <a:pt x="373" y="928"/>
                    </a:lnTo>
                    <a:lnTo>
                      <a:pt x="380" y="920"/>
                    </a:lnTo>
                    <a:lnTo>
                      <a:pt x="388" y="913"/>
                    </a:lnTo>
                    <a:lnTo>
                      <a:pt x="396" y="907"/>
                    </a:lnTo>
                    <a:lnTo>
                      <a:pt x="402" y="900"/>
                    </a:lnTo>
                    <a:lnTo>
                      <a:pt x="409" y="892"/>
                    </a:lnTo>
                    <a:lnTo>
                      <a:pt x="417" y="885"/>
                    </a:lnTo>
                    <a:lnTo>
                      <a:pt x="425" y="877"/>
                    </a:lnTo>
                    <a:lnTo>
                      <a:pt x="432" y="869"/>
                    </a:lnTo>
                    <a:lnTo>
                      <a:pt x="438" y="861"/>
                    </a:lnTo>
                    <a:lnTo>
                      <a:pt x="445" y="853"/>
                    </a:lnTo>
                    <a:lnTo>
                      <a:pt x="451" y="843"/>
                    </a:lnTo>
                    <a:lnTo>
                      <a:pt x="459" y="837"/>
                    </a:lnTo>
                    <a:lnTo>
                      <a:pt x="464" y="827"/>
                    </a:lnTo>
                    <a:lnTo>
                      <a:pt x="471" y="819"/>
                    </a:lnTo>
                    <a:lnTo>
                      <a:pt x="479" y="809"/>
                    </a:lnTo>
                    <a:lnTo>
                      <a:pt x="485" y="801"/>
                    </a:lnTo>
                    <a:lnTo>
                      <a:pt x="490" y="791"/>
                    </a:lnTo>
                    <a:lnTo>
                      <a:pt x="497" y="783"/>
                    </a:lnTo>
                    <a:lnTo>
                      <a:pt x="503" y="773"/>
                    </a:lnTo>
                    <a:lnTo>
                      <a:pt x="508" y="764"/>
                    </a:lnTo>
                    <a:lnTo>
                      <a:pt x="513" y="754"/>
                    </a:lnTo>
                    <a:lnTo>
                      <a:pt x="519" y="744"/>
                    </a:lnTo>
                    <a:lnTo>
                      <a:pt x="524" y="736"/>
                    </a:lnTo>
                    <a:lnTo>
                      <a:pt x="531" y="726"/>
                    </a:lnTo>
                    <a:lnTo>
                      <a:pt x="534" y="715"/>
                    </a:lnTo>
                    <a:lnTo>
                      <a:pt x="539" y="705"/>
                    </a:lnTo>
                    <a:lnTo>
                      <a:pt x="542" y="695"/>
                    </a:lnTo>
                    <a:lnTo>
                      <a:pt x="547" y="686"/>
                    </a:lnTo>
                    <a:lnTo>
                      <a:pt x="550" y="676"/>
                    </a:lnTo>
                    <a:lnTo>
                      <a:pt x="555" y="665"/>
                    </a:lnTo>
                    <a:lnTo>
                      <a:pt x="560" y="655"/>
                    </a:lnTo>
                    <a:lnTo>
                      <a:pt x="563" y="645"/>
                    </a:lnTo>
                    <a:lnTo>
                      <a:pt x="567" y="635"/>
                    </a:lnTo>
                    <a:lnTo>
                      <a:pt x="570" y="624"/>
                    </a:lnTo>
                    <a:lnTo>
                      <a:pt x="571" y="614"/>
                    </a:lnTo>
                    <a:lnTo>
                      <a:pt x="575" y="604"/>
                    </a:lnTo>
                    <a:lnTo>
                      <a:pt x="578" y="595"/>
                    </a:lnTo>
                    <a:lnTo>
                      <a:pt x="581" y="585"/>
                    </a:lnTo>
                    <a:lnTo>
                      <a:pt x="583" y="574"/>
                    </a:lnTo>
                    <a:lnTo>
                      <a:pt x="586" y="564"/>
                    </a:lnTo>
                    <a:lnTo>
                      <a:pt x="586" y="554"/>
                    </a:lnTo>
                    <a:lnTo>
                      <a:pt x="588" y="544"/>
                    </a:lnTo>
                    <a:lnTo>
                      <a:pt x="589" y="535"/>
                    </a:lnTo>
                    <a:lnTo>
                      <a:pt x="591" y="523"/>
                    </a:lnTo>
                    <a:lnTo>
                      <a:pt x="591" y="513"/>
                    </a:lnTo>
                    <a:lnTo>
                      <a:pt x="591" y="504"/>
                    </a:lnTo>
                    <a:lnTo>
                      <a:pt x="591" y="494"/>
                    </a:lnTo>
                    <a:lnTo>
                      <a:pt x="593" y="486"/>
                    </a:lnTo>
                    <a:lnTo>
                      <a:pt x="591" y="476"/>
                    </a:lnTo>
                    <a:lnTo>
                      <a:pt x="591" y="465"/>
                    </a:lnTo>
                    <a:lnTo>
                      <a:pt x="591" y="457"/>
                    </a:lnTo>
                    <a:lnTo>
                      <a:pt x="589" y="447"/>
                    </a:lnTo>
                    <a:lnTo>
                      <a:pt x="588" y="437"/>
                    </a:lnTo>
                    <a:lnTo>
                      <a:pt x="586" y="429"/>
                    </a:lnTo>
                    <a:lnTo>
                      <a:pt x="584" y="419"/>
                    </a:lnTo>
                    <a:lnTo>
                      <a:pt x="583" y="411"/>
                    </a:lnTo>
                    <a:lnTo>
                      <a:pt x="580" y="401"/>
                    </a:lnTo>
                    <a:lnTo>
                      <a:pt x="576" y="393"/>
                    </a:lnTo>
                    <a:lnTo>
                      <a:pt x="575" y="384"/>
                    </a:lnTo>
                    <a:lnTo>
                      <a:pt x="571" y="375"/>
                    </a:lnTo>
                    <a:lnTo>
                      <a:pt x="568" y="367"/>
                    </a:lnTo>
                    <a:lnTo>
                      <a:pt x="567" y="359"/>
                    </a:lnTo>
                    <a:lnTo>
                      <a:pt x="563" y="351"/>
                    </a:lnTo>
                    <a:lnTo>
                      <a:pt x="562" y="343"/>
                    </a:lnTo>
                    <a:lnTo>
                      <a:pt x="558" y="335"/>
                    </a:lnTo>
                    <a:lnTo>
                      <a:pt x="555" y="327"/>
                    </a:lnTo>
                    <a:lnTo>
                      <a:pt x="552" y="319"/>
                    </a:lnTo>
                    <a:lnTo>
                      <a:pt x="549" y="312"/>
                    </a:lnTo>
                    <a:lnTo>
                      <a:pt x="545" y="304"/>
                    </a:lnTo>
                    <a:lnTo>
                      <a:pt x="544" y="296"/>
                    </a:lnTo>
                    <a:lnTo>
                      <a:pt x="541" y="289"/>
                    </a:lnTo>
                    <a:lnTo>
                      <a:pt x="539" y="283"/>
                    </a:lnTo>
                    <a:lnTo>
                      <a:pt x="536" y="275"/>
                    </a:lnTo>
                    <a:lnTo>
                      <a:pt x="532" y="267"/>
                    </a:lnTo>
                    <a:lnTo>
                      <a:pt x="529" y="260"/>
                    </a:lnTo>
                    <a:lnTo>
                      <a:pt x="524" y="254"/>
                    </a:lnTo>
                    <a:lnTo>
                      <a:pt x="521" y="245"/>
                    </a:lnTo>
                    <a:lnTo>
                      <a:pt x="518" y="239"/>
                    </a:lnTo>
                    <a:lnTo>
                      <a:pt x="515" y="232"/>
                    </a:lnTo>
                    <a:lnTo>
                      <a:pt x="513" y="228"/>
                    </a:lnTo>
                    <a:lnTo>
                      <a:pt x="508" y="221"/>
                    </a:lnTo>
                    <a:lnTo>
                      <a:pt x="506" y="215"/>
                    </a:lnTo>
                    <a:lnTo>
                      <a:pt x="502" y="208"/>
                    </a:lnTo>
                    <a:lnTo>
                      <a:pt x="498" y="202"/>
                    </a:lnTo>
                    <a:lnTo>
                      <a:pt x="495" y="197"/>
                    </a:lnTo>
                    <a:lnTo>
                      <a:pt x="492" y="190"/>
                    </a:lnTo>
                    <a:lnTo>
                      <a:pt x="489" y="185"/>
                    </a:lnTo>
                    <a:lnTo>
                      <a:pt x="485" y="180"/>
                    </a:lnTo>
                    <a:lnTo>
                      <a:pt x="480" y="174"/>
                    </a:lnTo>
                    <a:lnTo>
                      <a:pt x="477" y="167"/>
                    </a:lnTo>
                    <a:lnTo>
                      <a:pt x="472" y="163"/>
                    </a:lnTo>
                    <a:lnTo>
                      <a:pt x="469" y="158"/>
                    </a:lnTo>
                    <a:lnTo>
                      <a:pt x="464" y="153"/>
                    </a:lnTo>
                    <a:lnTo>
                      <a:pt x="461" y="148"/>
                    </a:lnTo>
                    <a:lnTo>
                      <a:pt x="456" y="141"/>
                    </a:lnTo>
                    <a:lnTo>
                      <a:pt x="453" y="138"/>
                    </a:lnTo>
                    <a:lnTo>
                      <a:pt x="448" y="133"/>
                    </a:lnTo>
                    <a:lnTo>
                      <a:pt x="443" y="128"/>
                    </a:lnTo>
                    <a:lnTo>
                      <a:pt x="440" y="124"/>
                    </a:lnTo>
                    <a:lnTo>
                      <a:pt x="435" y="119"/>
                    </a:lnTo>
                    <a:lnTo>
                      <a:pt x="427" y="111"/>
                    </a:lnTo>
                    <a:lnTo>
                      <a:pt x="417" y="102"/>
                    </a:lnTo>
                    <a:lnTo>
                      <a:pt x="412" y="98"/>
                    </a:lnTo>
                    <a:lnTo>
                      <a:pt x="407" y="94"/>
                    </a:lnTo>
                    <a:lnTo>
                      <a:pt x="402" y="89"/>
                    </a:lnTo>
                    <a:lnTo>
                      <a:pt x="398" y="86"/>
                    </a:lnTo>
                    <a:lnTo>
                      <a:pt x="393" y="83"/>
                    </a:lnTo>
                    <a:lnTo>
                      <a:pt x="388" y="80"/>
                    </a:lnTo>
                    <a:lnTo>
                      <a:pt x="383" y="76"/>
                    </a:lnTo>
                    <a:lnTo>
                      <a:pt x="378" y="73"/>
                    </a:lnTo>
                    <a:lnTo>
                      <a:pt x="372" y="70"/>
                    </a:lnTo>
                    <a:lnTo>
                      <a:pt x="365" y="67"/>
                    </a:lnTo>
                    <a:lnTo>
                      <a:pt x="360" y="63"/>
                    </a:lnTo>
                    <a:lnTo>
                      <a:pt x="355" y="60"/>
                    </a:lnTo>
                    <a:lnTo>
                      <a:pt x="349" y="59"/>
                    </a:lnTo>
                    <a:lnTo>
                      <a:pt x="344" y="55"/>
                    </a:lnTo>
                    <a:lnTo>
                      <a:pt x="338" y="54"/>
                    </a:lnTo>
                    <a:lnTo>
                      <a:pt x="333" y="52"/>
                    </a:lnTo>
                    <a:lnTo>
                      <a:pt x="326" y="49"/>
                    </a:lnTo>
                    <a:lnTo>
                      <a:pt x="321" y="47"/>
                    </a:lnTo>
                    <a:lnTo>
                      <a:pt x="315" y="44"/>
                    </a:lnTo>
                    <a:lnTo>
                      <a:pt x="310" y="41"/>
                    </a:lnTo>
                    <a:lnTo>
                      <a:pt x="303" y="39"/>
                    </a:lnTo>
                    <a:lnTo>
                      <a:pt x="299" y="38"/>
                    </a:lnTo>
                    <a:lnTo>
                      <a:pt x="294" y="34"/>
                    </a:lnTo>
                    <a:lnTo>
                      <a:pt x="287" y="33"/>
                    </a:lnTo>
                    <a:lnTo>
                      <a:pt x="282" y="31"/>
                    </a:lnTo>
                    <a:lnTo>
                      <a:pt x="277" y="29"/>
                    </a:lnTo>
                    <a:lnTo>
                      <a:pt x="273" y="28"/>
                    </a:lnTo>
                    <a:lnTo>
                      <a:pt x="268" y="26"/>
                    </a:lnTo>
                    <a:lnTo>
                      <a:pt x="261" y="25"/>
                    </a:lnTo>
                    <a:lnTo>
                      <a:pt x="256" y="23"/>
                    </a:lnTo>
                    <a:lnTo>
                      <a:pt x="251" y="21"/>
                    </a:lnTo>
                    <a:lnTo>
                      <a:pt x="248" y="21"/>
                    </a:lnTo>
                    <a:lnTo>
                      <a:pt x="243" y="18"/>
                    </a:lnTo>
                    <a:lnTo>
                      <a:pt x="237" y="18"/>
                    </a:lnTo>
                    <a:lnTo>
                      <a:pt x="234" y="15"/>
                    </a:lnTo>
                    <a:lnTo>
                      <a:pt x="229" y="15"/>
                    </a:lnTo>
                    <a:lnTo>
                      <a:pt x="221" y="12"/>
                    </a:lnTo>
                    <a:lnTo>
                      <a:pt x="212" y="10"/>
                    </a:lnTo>
                    <a:lnTo>
                      <a:pt x="204" y="8"/>
                    </a:lnTo>
                    <a:lnTo>
                      <a:pt x="198" y="7"/>
                    </a:lnTo>
                    <a:lnTo>
                      <a:pt x="191" y="5"/>
                    </a:lnTo>
                    <a:lnTo>
                      <a:pt x="185" y="5"/>
                    </a:lnTo>
                    <a:lnTo>
                      <a:pt x="177" y="3"/>
                    </a:lnTo>
                    <a:lnTo>
                      <a:pt x="172" y="3"/>
                    </a:lnTo>
                    <a:lnTo>
                      <a:pt x="167" y="2"/>
                    </a:lnTo>
                    <a:lnTo>
                      <a:pt x="162" y="2"/>
                    </a:lnTo>
                    <a:lnTo>
                      <a:pt x="156" y="0"/>
                    </a:lnTo>
                    <a:lnTo>
                      <a:pt x="152" y="0"/>
                    </a:lnTo>
                    <a:lnTo>
                      <a:pt x="147" y="0"/>
                    </a:lnTo>
                    <a:lnTo>
                      <a:pt x="146" y="0"/>
                    </a:lnTo>
                    <a:lnTo>
                      <a:pt x="139" y="0"/>
                    </a:lnTo>
                    <a:lnTo>
                      <a:pt x="134" y="0"/>
                    </a:lnTo>
                    <a:lnTo>
                      <a:pt x="133" y="0"/>
                    </a:lnTo>
                    <a:close/>
                  </a:path>
                </a:pathLst>
              </a:custGeom>
              <a:solidFill>
                <a:srgbClr val="FF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82" name="Freeform 13"/>
              <p:cNvSpPr>
                <a:spLocks/>
              </p:cNvSpPr>
              <p:nvPr/>
            </p:nvSpPr>
            <p:spPr bwMode="auto">
              <a:xfrm>
                <a:off x="5037" y="2837"/>
                <a:ext cx="304" cy="302"/>
              </a:xfrm>
              <a:custGeom>
                <a:avLst/>
                <a:gdLst>
                  <a:gd name="T0" fmla="*/ 1 w 608"/>
                  <a:gd name="T1" fmla="*/ 6 h 604"/>
                  <a:gd name="T2" fmla="*/ 2 w 608"/>
                  <a:gd name="T3" fmla="*/ 5 h 604"/>
                  <a:gd name="T4" fmla="*/ 3 w 608"/>
                  <a:gd name="T5" fmla="*/ 5 h 604"/>
                  <a:gd name="T6" fmla="*/ 5 w 608"/>
                  <a:gd name="T7" fmla="*/ 3 h 604"/>
                  <a:gd name="T8" fmla="*/ 9 w 608"/>
                  <a:gd name="T9" fmla="*/ 2 h 604"/>
                  <a:gd name="T10" fmla="*/ 10 w 608"/>
                  <a:gd name="T11" fmla="*/ 2 h 604"/>
                  <a:gd name="T12" fmla="*/ 13 w 608"/>
                  <a:gd name="T13" fmla="*/ 1 h 604"/>
                  <a:gd name="T14" fmla="*/ 17 w 608"/>
                  <a:gd name="T15" fmla="*/ 1 h 604"/>
                  <a:gd name="T16" fmla="*/ 20 w 608"/>
                  <a:gd name="T17" fmla="*/ 1 h 604"/>
                  <a:gd name="T18" fmla="*/ 22 w 608"/>
                  <a:gd name="T19" fmla="*/ 1 h 604"/>
                  <a:gd name="T20" fmla="*/ 24 w 608"/>
                  <a:gd name="T21" fmla="*/ 1 h 604"/>
                  <a:gd name="T22" fmla="*/ 27 w 608"/>
                  <a:gd name="T23" fmla="*/ 1 h 604"/>
                  <a:gd name="T24" fmla="*/ 30 w 608"/>
                  <a:gd name="T25" fmla="*/ 1 h 604"/>
                  <a:gd name="T26" fmla="*/ 33 w 608"/>
                  <a:gd name="T27" fmla="*/ 1 h 604"/>
                  <a:gd name="T28" fmla="*/ 35 w 608"/>
                  <a:gd name="T29" fmla="*/ 0 h 604"/>
                  <a:gd name="T30" fmla="*/ 38 w 608"/>
                  <a:gd name="T31" fmla="*/ 0 h 604"/>
                  <a:gd name="T32" fmla="*/ 39 w 608"/>
                  <a:gd name="T33" fmla="*/ 0 h 604"/>
                  <a:gd name="T34" fmla="*/ 42 w 608"/>
                  <a:gd name="T35" fmla="*/ 1 h 604"/>
                  <a:gd name="T36" fmla="*/ 45 w 608"/>
                  <a:gd name="T37" fmla="*/ 1 h 604"/>
                  <a:gd name="T38" fmla="*/ 47 w 608"/>
                  <a:gd name="T39" fmla="*/ 1 h 604"/>
                  <a:gd name="T40" fmla="*/ 49 w 608"/>
                  <a:gd name="T41" fmla="*/ 2 h 604"/>
                  <a:gd name="T42" fmla="*/ 51 w 608"/>
                  <a:gd name="T43" fmla="*/ 2 h 604"/>
                  <a:gd name="T44" fmla="*/ 54 w 608"/>
                  <a:gd name="T45" fmla="*/ 3 h 604"/>
                  <a:gd name="T46" fmla="*/ 56 w 608"/>
                  <a:gd name="T47" fmla="*/ 5 h 604"/>
                  <a:gd name="T48" fmla="*/ 58 w 608"/>
                  <a:gd name="T49" fmla="*/ 6 h 604"/>
                  <a:gd name="T50" fmla="*/ 60 w 608"/>
                  <a:gd name="T51" fmla="*/ 7 h 604"/>
                  <a:gd name="T52" fmla="*/ 62 w 608"/>
                  <a:gd name="T53" fmla="*/ 9 h 604"/>
                  <a:gd name="T54" fmla="*/ 65 w 608"/>
                  <a:gd name="T55" fmla="*/ 11 h 604"/>
                  <a:gd name="T56" fmla="*/ 66 w 608"/>
                  <a:gd name="T57" fmla="*/ 13 h 604"/>
                  <a:gd name="T58" fmla="*/ 68 w 608"/>
                  <a:gd name="T59" fmla="*/ 17 h 604"/>
                  <a:gd name="T60" fmla="*/ 69 w 608"/>
                  <a:gd name="T61" fmla="*/ 19 h 604"/>
                  <a:gd name="T62" fmla="*/ 71 w 608"/>
                  <a:gd name="T63" fmla="*/ 21 h 604"/>
                  <a:gd name="T64" fmla="*/ 72 w 608"/>
                  <a:gd name="T65" fmla="*/ 24 h 604"/>
                  <a:gd name="T66" fmla="*/ 73 w 608"/>
                  <a:gd name="T67" fmla="*/ 27 h 604"/>
                  <a:gd name="T68" fmla="*/ 74 w 608"/>
                  <a:gd name="T69" fmla="*/ 30 h 604"/>
                  <a:gd name="T70" fmla="*/ 75 w 608"/>
                  <a:gd name="T71" fmla="*/ 34 h 604"/>
                  <a:gd name="T72" fmla="*/ 75 w 608"/>
                  <a:gd name="T73" fmla="*/ 37 h 604"/>
                  <a:gd name="T74" fmla="*/ 76 w 608"/>
                  <a:gd name="T75" fmla="*/ 39 h 604"/>
                  <a:gd name="T76" fmla="*/ 76 w 608"/>
                  <a:gd name="T77" fmla="*/ 42 h 604"/>
                  <a:gd name="T78" fmla="*/ 76 w 608"/>
                  <a:gd name="T79" fmla="*/ 45 h 604"/>
                  <a:gd name="T80" fmla="*/ 76 w 608"/>
                  <a:gd name="T81" fmla="*/ 48 h 604"/>
                  <a:gd name="T82" fmla="*/ 76 w 608"/>
                  <a:gd name="T83" fmla="*/ 51 h 604"/>
                  <a:gd name="T84" fmla="*/ 76 w 608"/>
                  <a:gd name="T85" fmla="*/ 54 h 604"/>
                  <a:gd name="T86" fmla="*/ 75 w 608"/>
                  <a:gd name="T87" fmla="*/ 56 h 604"/>
                  <a:gd name="T88" fmla="*/ 75 w 608"/>
                  <a:gd name="T89" fmla="*/ 59 h 604"/>
                  <a:gd name="T90" fmla="*/ 74 w 608"/>
                  <a:gd name="T91" fmla="*/ 61 h 604"/>
                  <a:gd name="T92" fmla="*/ 73 w 608"/>
                  <a:gd name="T93" fmla="*/ 63 h 604"/>
                  <a:gd name="T94" fmla="*/ 73 w 608"/>
                  <a:gd name="T95" fmla="*/ 66 h 604"/>
                  <a:gd name="T96" fmla="*/ 72 w 608"/>
                  <a:gd name="T97" fmla="*/ 68 h 604"/>
                  <a:gd name="T98" fmla="*/ 70 w 608"/>
                  <a:gd name="T99" fmla="*/ 71 h 604"/>
                  <a:gd name="T100" fmla="*/ 69 w 608"/>
                  <a:gd name="T101" fmla="*/ 73 h 604"/>
                  <a:gd name="T102" fmla="*/ 67 w 608"/>
                  <a:gd name="T103" fmla="*/ 74 h 604"/>
                  <a:gd name="T104" fmla="*/ 66 w 608"/>
                  <a:gd name="T105" fmla="*/ 76 h 604"/>
                  <a:gd name="T106" fmla="*/ 36 w 608"/>
                  <a:gd name="T107" fmla="*/ 69 h 604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608"/>
                  <a:gd name="T163" fmla="*/ 0 h 604"/>
                  <a:gd name="T164" fmla="*/ 608 w 608"/>
                  <a:gd name="T165" fmla="*/ 604 h 604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608" h="604">
                    <a:moveTo>
                      <a:pt x="0" y="58"/>
                    </a:moveTo>
                    <a:lnTo>
                      <a:pt x="0" y="57"/>
                    </a:lnTo>
                    <a:lnTo>
                      <a:pt x="3" y="55"/>
                    </a:lnTo>
                    <a:lnTo>
                      <a:pt x="7" y="52"/>
                    </a:lnTo>
                    <a:lnTo>
                      <a:pt x="15" y="49"/>
                    </a:lnTo>
                    <a:lnTo>
                      <a:pt x="16" y="46"/>
                    </a:lnTo>
                    <a:lnTo>
                      <a:pt x="21" y="44"/>
                    </a:lnTo>
                    <a:lnTo>
                      <a:pt x="26" y="41"/>
                    </a:lnTo>
                    <a:lnTo>
                      <a:pt x="31" y="39"/>
                    </a:lnTo>
                    <a:lnTo>
                      <a:pt x="36" y="37"/>
                    </a:lnTo>
                    <a:lnTo>
                      <a:pt x="42" y="34"/>
                    </a:lnTo>
                    <a:lnTo>
                      <a:pt x="47" y="31"/>
                    </a:lnTo>
                    <a:lnTo>
                      <a:pt x="54" y="29"/>
                    </a:lnTo>
                    <a:lnTo>
                      <a:pt x="59" y="26"/>
                    </a:lnTo>
                    <a:lnTo>
                      <a:pt x="67" y="23"/>
                    </a:lnTo>
                    <a:lnTo>
                      <a:pt x="73" y="21"/>
                    </a:lnTo>
                    <a:lnTo>
                      <a:pt x="80" y="18"/>
                    </a:lnTo>
                    <a:lnTo>
                      <a:pt x="86" y="16"/>
                    </a:lnTo>
                    <a:lnTo>
                      <a:pt x="94" y="13"/>
                    </a:lnTo>
                    <a:lnTo>
                      <a:pt x="102" y="11"/>
                    </a:lnTo>
                    <a:lnTo>
                      <a:pt x="111" y="10"/>
                    </a:lnTo>
                    <a:lnTo>
                      <a:pt x="119" y="8"/>
                    </a:lnTo>
                    <a:lnTo>
                      <a:pt x="127" y="7"/>
                    </a:lnTo>
                    <a:lnTo>
                      <a:pt x="135" y="5"/>
                    </a:lnTo>
                    <a:lnTo>
                      <a:pt x="145" y="5"/>
                    </a:lnTo>
                    <a:lnTo>
                      <a:pt x="153" y="3"/>
                    </a:lnTo>
                    <a:lnTo>
                      <a:pt x="161" y="3"/>
                    </a:lnTo>
                    <a:lnTo>
                      <a:pt x="166" y="3"/>
                    </a:lnTo>
                    <a:lnTo>
                      <a:pt x="171" y="3"/>
                    </a:lnTo>
                    <a:lnTo>
                      <a:pt x="176" y="5"/>
                    </a:lnTo>
                    <a:lnTo>
                      <a:pt x="180" y="5"/>
                    </a:lnTo>
                    <a:lnTo>
                      <a:pt x="187" y="5"/>
                    </a:lnTo>
                    <a:lnTo>
                      <a:pt x="195" y="5"/>
                    </a:lnTo>
                    <a:lnTo>
                      <a:pt x="203" y="5"/>
                    </a:lnTo>
                    <a:lnTo>
                      <a:pt x="211" y="7"/>
                    </a:lnTo>
                    <a:lnTo>
                      <a:pt x="218" y="5"/>
                    </a:lnTo>
                    <a:lnTo>
                      <a:pt x="226" y="5"/>
                    </a:lnTo>
                    <a:lnTo>
                      <a:pt x="232" y="5"/>
                    </a:lnTo>
                    <a:lnTo>
                      <a:pt x="241" y="5"/>
                    </a:lnTo>
                    <a:lnTo>
                      <a:pt x="247" y="3"/>
                    </a:lnTo>
                    <a:lnTo>
                      <a:pt x="254" y="3"/>
                    </a:lnTo>
                    <a:lnTo>
                      <a:pt x="258" y="2"/>
                    </a:lnTo>
                    <a:lnTo>
                      <a:pt x="267" y="2"/>
                    </a:lnTo>
                    <a:lnTo>
                      <a:pt x="271" y="2"/>
                    </a:lnTo>
                    <a:lnTo>
                      <a:pt x="280" y="0"/>
                    </a:lnTo>
                    <a:lnTo>
                      <a:pt x="284" y="0"/>
                    </a:lnTo>
                    <a:lnTo>
                      <a:pt x="293" y="0"/>
                    </a:lnTo>
                    <a:lnTo>
                      <a:pt x="297" y="0"/>
                    </a:lnTo>
                    <a:lnTo>
                      <a:pt x="306" y="0"/>
                    </a:lnTo>
                    <a:lnTo>
                      <a:pt x="312" y="0"/>
                    </a:lnTo>
                    <a:lnTo>
                      <a:pt x="318" y="0"/>
                    </a:lnTo>
                    <a:lnTo>
                      <a:pt x="327" y="0"/>
                    </a:lnTo>
                    <a:lnTo>
                      <a:pt x="335" y="0"/>
                    </a:lnTo>
                    <a:lnTo>
                      <a:pt x="341" y="2"/>
                    </a:lnTo>
                    <a:lnTo>
                      <a:pt x="351" y="3"/>
                    </a:lnTo>
                    <a:lnTo>
                      <a:pt x="359" y="5"/>
                    </a:lnTo>
                    <a:lnTo>
                      <a:pt x="367" y="8"/>
                    </a:lnTo>
                    <a:lnTo>
                      <a:pt x="372" y="8"/>
                    </a:lnTo>
                    <a:lnTo>
                      <a:pt x="377" y="10"/>
                    </a:lnTo>
                    <a:lnTo>
                      <a:pt x="383" y="11"/>
                    </a:lnTo>
                    <a:lnTo>
                      <a:pt x="388" y="13"/>
                    </a:lnTo>
                    <a:lnTo>
                      <a:pt x="393" y="15"/>
                    </a:lnTo>
                    <a:lnTo>
                      <a:pt x="398" y="16"/>
                    </a:lnTo>
                    <a:lnTo>
                      <a:pt x="403" y="18"/>
                    </a:lnTo>
                    <a:lnTo>
                      <a:pt x="409" y="20"/>
                    </a:lnTo>
                    <a:lnTo>
                      <a:pt x="414" y="23"/>
                    </a:lnTo>
                    <a:lnTo>
                      <a:pt x="421" y="24"/>
                    </a:lnTo>
                    <a:lnTo>
                      <a:pt x="427" y="28"/>
                    </a:lnTo>
                    <a:lnTo>
                      <a:pt x="434" y="29"/>
                    </a:lnTo>
                    <a:lnTo>
                      <a:pt x="439" y="33"/>
                    </a:lnTo>
                    <a:lnTo>
                      <a:pt x="445" y="36"/>
                    </a:lnTo>
                    <a:lnTo>
                      <a:pt x="450" y="37"/>
                    </a:lnTo>
                    <a:lnTo>
                      <a:pt x="457" y="42"/>
                    </a:lnTo>
                    <a:lnTo>
                      <a:pt x="461" y="44"/>
                    </a:lnTo>
                    <a:lnTo>
                      <a:pt x="468" y="49"/>
                    </a:lnTo>
                    <a:lnTo>
                      <a:pt x="473" y="52"/>
                    </a:lnTo>
                    <a:lnTo>
                      <a:pt x="479" y="57"/>
                    </a:lnTo>
                    <a:lnTo>
                      <a:pt x="484" y="62"/>
                    </a:lnTo>
                    <a:lnTo>
                      <a:pt x="489" y="67"/>
                    </a:lnTo>
                    <a:lnTo>
                      <a:pt x="494" y="71"/>
                    </a:lnTo>
                    <a:lnTo>
                      <a:pt x="499" y="76"/>
                    </a:lnTo>
                    <a:lnTo>
                      <a:pt x="504" y="81"/>
                    </a:lnTo>
                    <a:lnTo>
                      <a:pt x="510" y="86"/>
                    </a:lnTo>
                    <a:lnTo>
                      <a:pt x="515" y="93"/>
                    </a:lnTo>
                    <a:lnTo>
                      <a:pt x="520" y="99"/>
                    </a:lnTo>
                    <a:lnTo>
                      <a:pt x="523" y="104"/>
                    </a:lnTo>
                    <a:lnTo>
                      <a:pt x="528" y="110"/>
                    </a:lnTo>
                    <a:lnTo>
                      <a:pt x="531" y="117"/>
                    </a:lnTo>
                    <a:lnTo>
                      <a:pt x="536" y="123"/>
                    </a:lnTo>
                    <a:lnTo>
                      <a:pt x="539" y="130"/>
                    </a:lnTo>
                    <a:lnTo>
                      <a:pt x="544" y="136"/>
                    </a:lnTo>
                    <a:lnTo>
                      <a:pt x="548" y="143"/>
                    </a:lnTo>
                    <a:lnTo>
                      <a:pt x="552" y="151"/>
                    </a:lnTo>
                    <a:lnTo>
                      <a:pt x="556" y="158"/>
                    </a:lnTo>
                    <a:lnTo>
                      <a:pt x="559" y="166"/>
                    </a:lnTo>
                    <a:lnTo>
                      <a:pt x="562" y="172"/>
                    </a:lnTo>
                    <a:lnTo>
                      <a:pt x="567" y="180"/>
                    </a:lnTo>
                    <a:lnTo>
                      <a:pt x="569" y="188"/>
                    </a:lnTo>
                    <a:lnTo>
                      <a:pt x="572" y="195"/>
                    </a:lnTo>
                    <a:lnTo>
                      <a:pt x="575" y="203"/>
                    </a:lnTo>
                    <a:lnTo>
                      <a:pt x="578" y="211"/>
                    </a:lnTo>
                    <a:lnTo>
                      <a:pt x="580" y="219"/>
                    </a:lnTo>
                    <a:lnTo>
                      <a:pt x="583" y="226"/>
                    </a:lnTo>
                    <a:lnTo>
                      <a:pt x="585" y="234"/>
                    </a:lnTo>
                    <a:lnTo>
                      <a:pt x="588" y="242"/>
                    </a:lnTo>
                    <a:lnTo>
                      <a:pt x="590" y="250"/>
                    </a:lnTo>
                    <a:lnTo>
                      <a:pt x="593" y="257"/>
                    </a:lnTo>
                    <a:lnTo>
                      <a:pt x="595" y="266"/>
                    </a:lnTo>
                    <a:lnTo>
                      <a:pt x="596" y="275"/>
                    </a:lnTo>
                    <a:lnTo>
                      <a:pt x="598" y="281"/>
                    </a:lnTo>
                    <a:lnTo>
                      <a:pt x="600" y="291"/>
                    </a:lnTo>
                    <a:lnTo>
                      <a:pt x="600" y="299"/>
                    </a:lnTo>
                    <a:lnTo>
                      <a:pt x="601" y="307"/>
                    </a:lnTo>
                    <a:lnTo>
                      <a:pt x="603" y="315"/>
                    </a:lnTo>
                    <a:lnTo>
                      <a:pt x="604" y="323"/>
                    </a:lnTo>
                    <a:lnTo>
                      <a:pt x="604" y="331"/>
                    </a:lnTo>
                    <a:lnTo>
                      <a:pt x="606" y="340"/>
                    </a:lnTo>
                    <a:lnTo>
                      <a:pt x="606" y="348"/>
                    </a:lnTo>
                    <a:lnTo>
                      <a:pt x="606" y="356"/>
                    </a:lnTo>
                    <a:lnTo>
                      <a:pt x="606" y="364"/>
                    </a:lnTo>
                    <a:lnTo>
                      <a:pt x="608" y="372"/>
                    </a:lnTo>
                    <a:lnTo>
                      <a:pt x="606" y="379"/>
                    </a:lnTo>
                    <a:lnTo>
                      <a:pt x="606" y="387"/>
                    </a:lnTo>
                    <a:lnTo>
                      <a:pt x="606" y="395"/>
                    </a:lnTo>
                    <a:lnTo>
                      <a:pt x="606" y="403"/>
                    </a:lnTo>
                    <a:lnTo>
                      <a:pt x="606" y="409"/>
                    </a:lnTo>
                    <a:lnTo>
                      <a:pt x="604" y="418"/>
                    </a:lnTo>
                    <a:lnTo>
                      <a:pt x="604" y="426"/>
                    </a:lnTo>
                    <a:lnTo>
                      <a:pt x="604" y="432"/>
                    </a:lnTo>
                    <a:lnTo>
                      <a:pt x="603" y="440"/>
                    </a:lnTo>
                    <a:lnTo>
                      <a:pt x="601" y="447"/>
                    </a:lnTo>
                    <a:lnTo>
                      <a:pt x="600" y="453"/>
                    </a:lnTo>
                    <a:lnTo>
                      <a:pt x="600" y="461"/>
                    </a:lnTo>
                    <a:lnTo>
                      <a:pt x="596" y="468"/>
                    </a:lnTo>
                    <a:lnTo>
                      <a:pt x="595" y="473"/>
                    </a:lnTo>
                    <a:lnTo>
                      <a:pt x="593" y="479"/>
                    </a:lnTo>
                    <a:lnTo>
                      <a:pt x="591" y="486"/>
                    </a:lnTo>
                    <a:lnTo>
                      <a:pt x="590" y="491"/>
                    </a:lnTo>
                    <a:lnTo>
                      <a:pt x="587" y="497"/>
                    </a:lnTo>
                    <a:lnTo>
                      <a:pt x="585" y="502"/>
                    </a:lnTo>
                    <a:lnTo>
                      <a:pt x="583" y="507"/>
                    </a:lnTo>
                    <a:lnTo>
                      <a:pt x="582" y="512"/>
                    </a:lnTo>
                    <a:lnTo>
                      <a:pt x="580" y="517"/>
                    </a:lnTo>
                    <a:lnTo>
                      <a:pt x="578" y="521"/>
                    </a:lnTo>
                    <a:lnTo>
                      <a:pt x="577" y="526"/>
                    </a:lnTo>
                    <a:lnTo>
                      <a:pt x="572" y="534"/>
                    </a:lnTo>
                    <a:lnTo>
                      <a:pt x="570" y="544"/>
                    </a:lnTo>
                    <a:lnTo>
                      <a:pt x="565" y="549"/>
                    </a:lnTo>
                    <a:lnTo>
                      <a:pt x="562" y="556"/>
                    </a:lnTo>
                    <a:lnTo>
                      <a:pt x="557" y="562"/>
                    </a:lnTo>
                    <a:lnTo>
                      <a:pt x="554" y="569"/>
                    </a:lnTo>
                    <a:lnTo>
                      <a:pt x="551" y="572"/>
                    </a:lnTo>
                    <a:lnTo>
                      <a:pt x="548" y="577"/>
                    </a:lnTo>
                    <a:lnTo>
                      <a:pt x="546" y="582"/>
                    </a:lnTo>
                    <a:lnTo>
                      <a:pt x="543" y="585"/>
                    </a:lnTo>
                    <a:lnTo>
                      <a:pt x="536" y="590"/>
                    </a:lnTo>
                    <a:lnTo>
                      <a:pt x="531" y="596"/>
                    </a:lnTo>
                    <a:lnTo>
                      <a:pt x="526" y="598"/>
                    </a:lnTo>
                    <a:lnTo>
                      <a:pt x="523" y="601"/>
                    </a:lnTo>
                    <a:lnTo>
                      <a:pt x="518" y="603"/>
                    </a:lnTo>
                    <a:lnTo>
                      <a:pt x="517" y="604"/>
                    </a:lnTo>
                    <a:lnTo>
                      <a:pt x="283" y="552"/>
                    </a:lnTo>
                    <a:lnTo>
                      <a:pt x="0" y="58"/>
                    </a:lnTo>
                    <a:close/>
                  </a:path>
                </a:pathLst>
              </a:custGeom>
              <a:solidFill>
                <a:srgbClr val="FF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83" name="Freeform 14"/>
              <p:cNvSpPr>
                <a:spLocks/>
              </p:cNvSpPr>
              <p:nvPr/>
            </p:nvSpPr>
            <p:spPr bwMode="auto">
              <a:xfrm>
                <a:off x="5290" y="2676"/>
                <a:ext cx="128" cy="395"/>
              </a:xfrm>
              <a:custGeom>
                <a:avLst/>
                <a:gdLst>
                  <a:gd name="T0" fmla="*/ 6 w 257"/>
                  <a:gd name="T1" fmla="*/ 3 h 790"/>
                  <a:gd name="T2" fmla="*/ 10 w 257"/>
                  <a:gd name="T3" fmla="*/ 6 h 790"/>
                  <a:gd name="T4" fmla="*/ 13 w 257"/>
                  <a:gd name="T5" fmla="*/ 9 h 790"/>
                  <a:gd name="T6" fmla="*/ 15 w 257"/>
                  <a:gd name="T7" fmla="*/ 11 h 790"/>
                  <a:gd name="T8" fmla="*/ 17 w 257"/>
                  <a:gd name="T9" fmla="*/ 13 h 790"/>
                  <a:gd name="T10" fmla="*/ 19 w 257"/>
                  <a:gd name="T11" fmla="*/ 18 h 790"/>
                  <a:gd name="T12" fmla="*/ 21 w 257"/>
                  <a:gd name="T13" fmla="*/ 21 h 790"/>
                  <a:gd name="T14" fmla="*/ 23 w 257"/>
                  <a:gd name="T15" fmla="*/ 25 h 790"/>
                  <a:gd name="T16" fmla="*/ 25 w 257"/>
                  <a:gd name="T17" fmla="*/ 28 h 790"/>
                  <a:gd name="T18" fmla="*/ 27 w 257"/>
                  <a:gd name="T19" fmla="*/ 34 h 790"/>
                  <a:gd name="T20" fmla="*/ 28 w 257"/>
                  <a:gd name="T21" fmla="*/ 38 h 790"/>
                  <a:gd name="T22" fmla="*/ 29 w 257"/>
                  <a:gd name="T23" fmla="*/ 44 h 790"/>
                  <a:gd name="T24" fmla="*/ 30 w 257"/>
                  <a:gd name="T25" fmla="*/ 49 h 790"/>
                  <a:gd name="T26" fmla="*/ 31 w 257"/>
                  <a:gd name="T27" fmla="*/ 54 h 790"/>
                  <a:gd name="T28" fmla="*/ 31 w 257"/>
                  <a:gd name="T29" fmla="*/ 60 h 790"/>
                  <a:gd name="T30" fmla="*/ 31 w 257"/>
                  <a:gd name="T31" fmla="*/ 66 h 790"/>
                  <a:gd name="T32" fmla="*/ 31 w 257"/>
                  <a:gd name="T33" fmla="*/ 71 h 790"/>
                  <a:gd name="T34" fmla="*/ 31 w 257"/>
                  <a:gd name="T35" fmla="*/ 76 h 790"/>
                  <a:gd name="T36" fmla="*/ 31 w 257"/>
                  <a:gd name="T37" fmla="*/ 80 h 790"/>
                  <a:gd name="T38" fmla="*/ 31 w 257"/>
                  <a:gd name="T39" fmla="*/ 84 h 790"/>
                  <a:gd name="T40" fmla="*/ 30 w 257"/>
                  <a:gd name="T41" fmla="*/ 87 h 790"/>
                  <a:gd name="T42" fmla="*/ 30 w 257"/>
                  <a:gd name="T43" fmla="*/ 90 h 790"/>
                  <a:gd name="T44" fmla="*/ 29 w 257"/>
                  <a:gd name="T45" fmla="*/ 92 h 790"/>
                  <a:gd name="T46" fmla="*/ 28 w 257"/>
                  <a:gd name="T47" fmla="*/ 96 h 790"/>
                  <a:gd name="T48" fmla="*/ 27 w 257"/>
                  <a:gd name="T49" fmla="*/ 99 h 790"/>
                  <a:gd name="T50" fmla="*/ 25 w 257"/>
                  <a:gd name="T51" fmla="*/ 98 h 790"/>
                  <a:gd name="T52" fmla="*/ 24 w 257"/>
                  <a:gd name="T53" fmla="*/ 96 h 790"/>
                  <a:gd name="T54" fmla="*/ 24 w 257"/>
                  <a:gd name="T55" fmla="*/ 93 h 790"/>
                  <a:gd name="T56" fmla="*/ 25 w 257"/>
                  <a:gd name="T57" fmla="*/ 89 h 790"/>
                  <a:gd name="T58" fmla="*/ 26 w 257"/>
                  <a:gd name="T59" fmla="*/ 87 h 790"/>
                  <a:gd name="T60" fmla="*/ 26 w 257"/>
                  <a:gd name="T61" fmla="*/ 84 h 790"/>
                  <a:gd name="T62" fmla="*/ 26 w 257"/>
                  <a:gd name="T63" fmla="*/ 81 h 790"/>
                  <a:gd name="T64" fmla="*/ 27 w 257"/>
                  <a:gd name="T65" fmla="*/ 78 h 790"/>
                  <a:gd name="T66" fmla="*/ 27 w 257"/>
                  <a:gd name="T67" fmla="*/ 74 h 790"/>
                  <a:gd name="T68" fmla="*/ 27 w 257"/>
                  <a:gd name="T69" fmla="*/ 70 h 790"/>
                  <a:gd name="T70" fmla="*/ 27 w 257"/>
                  <a:gd name="T71" fmla="*/ 66 h 790"/>
                  <a:gd name="T72" fmla="*/ 27 w 257"/>
                  <a:gd name="T73" fmla="*/ 61 h 790"/>
                  <a:gd name="T74" fmla="*/ 27 w 257"/>
                  <a:gd name="T75" fmla="*/ 56 h 790"/>
                  <a:gd name="T76" fmla="*/ 26 w 257"/>
                  <a:gd name="T77" fmla="*/ 51 h 790"/>
                  <a:gd name="T78" fmla="*/ 25 w 257"/>
                  <a:gd name="T79" fmla="*/ 46 h 790"/>
                  <a:gd name="T80" fmla="*/ 24 w 257"/>
                  <a:gd name="T81" fmla="*/ 42 h 790"/>
                  <a:gd name="T82" fmla="*/ 23 w 257"/>
                  <a:gd name="T83" fmla="*/ 37 h 790"/>
                  <a:gd name="T84" fmla="*/ 22 w 257"/>
                  <a:gd name="T85" fmla="*/ 33 h 790"/>
                  <a:gd name="T86" fmla="*/ 20 w 257"/>
                  <a:gd name="T87" fmla="*/ 28 h 790"/>
                  <a:gd name="T88" fmla="*/ 18 w 257"/>
                  <a:gd name="T89" fmla="*/ 25 h 790"/>
                  <a:gd name="T90" fmla="*/ 16 w 257"/>
                  <a:gd name="T91" fmla="*/ 22 h 790"/>
                  <a:gd name="T92" fmla="*/ 15 w 257"/>
                  <a:gd name="T93" fmla="*/ 19 h 790"/>
                  <a:gd name="T94" fmla="*/ 13 w 257"/>
                  <a:gd name="T95" fmla="*/ 15 h 790"/>
                  <a:gd name="T96" fmla="*/ 11 w 257"/>
                  <a:gd name="T97" fmla="*/ 13 h 790"/>
                  <a:gd name="T98" fmla="*/ 9 w 257"/>
                  <a:gd name="T99" fmla="*/ 11 h 790"/>
                  <a:gd name="T100" fmla="*/ 6 w 257"/>
                  <a:gd name="T101" fmla="*/ 7 h 790"/>
                  <a:gd name="T102" fmla="*/ 4 w 257"/>
                  <a:gd name="T103" fmla="*/ 6 h 790"/>
                  <a:gd name="T104" fmla="*/ 1 w 257"/>
                  <a:gd name="T105" fmla="*/ 3 h 790"/>
                  <a:gd name="T106" fmla="*/ 0 w 257"/>
                  <a:gd name="T107" fmla="*/ 1 h 790"/>
                  <a:gd name="T108" fmla="*/ 1 w 257"/>
                  <a:gd name="T109" fmla="*/ 0 h 790"/>
                  <a:gd name="T110" fmla="*/ 4 w 257"/>
                  <a:gd name="T111" fmla="*/ 1 h 790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257"/>
                  <a:gd name="T169" fmla="*/ 0 h 790"/>
                  <a:gd name="T170" fmla="*/ 257 w 257"/>
                  <a:gd name="T171" fmla="*/ 790 h 790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257" h="790">
                    <a:moveTo>
                      <a:pt x="38" y="12"/>
                    </a:moveTo>
                    <a:lnTo>
                      <a:pt x="43" y="15"/>
                    </a:lnTo>
                    <a:lnTo>
                      <a:pt x="47" y="18"/>
                    </a:lnTo>
                    <a:lnTo>
                      <a:pt x="54" y="23"/>
                    </a:lnTo>
                    <a:lnTo>
                      <a:pt x="62" y="28"/>
                    </a:lnTo>
                    <a:lnTo>
                      <a:pt x="69" y="33"/>
                    </a:lnTo>
                    <a:lnTo>
                      <a:pt x="75" y="41"/>
                    </a:lnTo>
                    <a:lnTo>
                      <a:pt x="85" y="47"/>
                    </a:lnTo>
                    <a:lnTo>
                      <a:pt x="93" y="57"/>
                    </a:lnTo>
                    <a:lnTo>
                      <a:pt x="96" y="60"/>
                    </a:lnTo>
                    <a:lnTo>
                      <a:pt x="99" y="64"/>
                    </a:lnTo>
                    <a:lnTo>
                      <a:pt x="104" y="69"/>
                    </a:lnTo>
                    <a:lnTo>
                      <a:pt x="108" y="73"/>
                    </a:lnTo>
                    <a:lnTo>
                      <a:pt x="112" y="78"/>
                    </a:lnTo>
                    <a:lnTo>
                      <a:pt x="117" y="83"/>
                    </a:lnTo>
                    <a:lnTo>
                      <a:pt x="121" y="88"/>
                    </a:lnTo>
                    <a:lnTo>
                      <a:pt x="125" y="95"/>
                    </a:lnTo>
                    <a:lnTo>
                      <a:pt x="130" y="99"/>
                    </a:lnTo>
                    <a:lnTo>
                      <a:pt x="134" y="106"/>
                    </a:lnTo>
                    <a:lnTo>
                      <a:pt x="138" y="111"/>
                    </a:lnTo>
                    <a:lnTo>
                      <a:pt x="143" y="117"/>
                    </a:lnTo>
                    <a:lnTo>
                      <a:pt x="148" y="124"/>
                    </a:lnTo>
                    <a:lnTo>
                      <a:pt x="151" y="130"/>
                    </a:lnTo>
                    <a:lnTo>
                      <a:pt x="156" y="137"/>
                    </a:lnTo>
                    <a:lnTo>
                      <a:pt x="161" y="145"/>
                    </a:lnTo>
                    <a:lnTo>
                      <a:pt x="164" y="150"/>
                    </a:lnTo>
                    <a:lnTo>
                      <a:pt x="169" y="158"/>
                    </a:lnTo>
                    <a:lnTo>
                      <a:pt x="173" y="164"/>
                    </a:lnTo>
                    <a:lnTo>
                      <a:pt x="177" y="173"/>
                    </a:lnTo>
                    <a:lnTo>
                      <a:pt x="181" y="181"/>
                    </a:lnTo>
                    <a:lnTo>
                      <a:pt x="184" y="187"/>
                    </a:lnTo>
                    <a:lnTo>
                      <a:pt x="189" y="195"/>
                    </a:lnTo>
                    <a:lnTo>
                      <a:pt x="194" y="205"/>
                    </a:lnTo>
                    <a:lnTo>
                      <a:pt x="197" y="212"/>
                    </a:lnTo>
                    <a:lnTo>
                      <a:pt x="200" y="220"/>
                    </a:lnTo>
                    <a:lnTo>
                      <a:pt x="203" y="228"/>
                    </a:lnTo>
                    <a:lnTo>
                      <a:pt x="207" y="238"/>
                    </a:lnTo>
                    <a:lnTo>
                      <a:pt x="210" y="246"/>
                    </a:lnTo>
                    <a:lnTo>
                      <a:pt x="213" y="255"/>
                    </a:lnTo>
                    <a:lnTo>
                      <a:pt x="218" y="265"/>
                    </a:lnTo>
                    <a:lnTo>
                      <a:pt x="221" y="275"/>
                    </a:lnTo>
                    <a:lnTo>
                      <a:pt x="225" y="285"/>
                    </a:lnTo>
                    <a:lnTo>
                      <a:pt x="226" y="293"/>
                    </a:lnTo>
                    <a:lnTo>
                      <a:pt x="229" y="303"/>
                    </a:lnTo>
                    <a:lnTo>
                      <a:pt x="233" y="314"/>
                    </a:lnTo>
                    <a:lnTo>
                      <a:pt x="234" y="324"/>
                    </a:lnTo>
                    <a:lnTo>
                      <a:pt x="238" y="333"/>
                    </a:lnTo>
                    <a:lnTo>
                      <a:pt x="239" y="345"/>
                    </a:lnTo>
                    <a:lnTo>
                      <a:pt x="242" y="356"/>
                    </a:lnTo>
                    <a:lnTo>
                      <a:pt x="244" y="366"/>
                    </a:lnTo>
                    <a:lnTo>
                      <a:pt x="246" y="376"/>
                    </a:lnTo>
                    <a:lnTo>
                      <a:pt x="247" y="387"/>
                    </a:lnTo>
                    <a:lnTo>
                      <a:pt x="249" y="400"/>
                    </a:lnTo>
                    <a:lnTo>
                      <a:pt x="251" y="411"/>
                    </a:lnTo>
                    <a:lnTo>
                      <a:pt x="252" y="423"/>
                    </a:lnTo>
                    <a:lnTo>
                      <a:pt x="252" y="434"/>
                    </a:lnTo>
                    <a:lnTo>
                      <a:pt x="254" y="447"/>
                    </a:lnTo>
                    <a:lnTo>
                      <a:pt x="254" y="458"/>
                    </a:lnTo>
                    <a:lnTo>
                      <a:pt x="255" y="470"/>
                    </a:lnTo>
                    <a:lnTo>
                      <a:pt x="255" y="481"/>
                    </a:lnTo>
                    <a:lnTo>
                      <a:pt x="255" y="493"/>
                    </a:lnTo>
                    <a:lnTo>
                      <a:pt x="255" y="502"/>
                    </a:lnTo>
                    <a:lnTo>
                      <a:pt x="255" y="514"/>
                    </a:lnTo>
                    <a:lnTo>
                      <a:pt x="255" y="523"/>
                    </a:lnTo>
                    <a:lnTo>
                      <a:pt x="257" y="535"/>
                    </a:lnTo>
                    <a:lnTo>
                      <a:pt x="255" y="545"/>
                    </a:lnTo>
                    <a:lnTo>
                      <a:pt x="255" y="554"/>
                    </a:lnTo>
                    <a:lnTo>
                      <a:pt x="255" y="564"/>
                    </a:lnTo>
                    <a:lnTo>
                      <a:pt x="255" y="574"/>
                    </a:lnTo>
                    <a:lnTo>
                      <a:pt x="255" y="582"/>
                    </a:lnTo>
                    <a:lnTo>
                      <a:pt x="255" y="592"/>
                    </a:lnTo>
                    <a:lnTo>
                      <a:pt x="255" y="601"/>
                    </a:lnTo>
                    <a:lnTo>
                      <a:pt x="255" y="611"/>
                    </a:lnTo>
                    <a:lnTo>
                      <a:pt x="254" y="618"/>
                    </a:lnTo>
                    <a:lnTo>
                      <a:pt x="254" y="626"/>
                    </a:lnTo>
                    <a:lnTo>
                      <a:pt x="252" y="634"/>
                    </a:lnTo>
                    <a:lnTo>
                      <a:pt x="252" y="642"/>
                    </a:lnTo>
                    <a:lnTo>
                      <a:pt x="252" y="650"/>
                    </a:lnTo>
                    <a:lnTo>
                      <a:pt x="252" y="657"/>
                    </a:lnTo>
                    <a:lnTo>
                      <a:pt x="251" y="665"/>
                    </a:lnTo>
                    <a:lnTo>
                      <a:pt x="251" y="673"/>
                    </a:lnTo>
                    <a:lnTo>
                      <a:pt x="249" y="678"/>
                    </a:lnTo>
                    <a:lnTo>
                      <a:pt x="249" y="686"/>
                    </a:lnTo>
                    <a:lnTo>
                      <a:pt x="247" y="692"/>
                    </a:lnTo>
                    <a:lnTo>
                      <a:pt x="247" y="699"/>
                    </a:lnTo>
                    <a:lnTo>
                      <a:pt x="246" y="704"/>
                    </a:lnTo>
                    <a:lnTo>
                      <a:pt x="246" y="710"/>
                    </a:lnTo>
                    <a:lnTo>
                      <a:pt x="244" y="717"/>
                    </a:lnTo>
                    <a:lnTo>
                      <a:pt x="244" y="722"/>
                    </a:lnTo>
                    <a:lnTo>
                      <a:pt x="242" y="727"/>
                    </a:lnTo>
                    <a:lnTo>
                      <a:pt x="241" y="731"/>
                    </a:lnTo>
                    <a:lnTo>
                      <a:pt x="239" y="736"/>
                    </a:lnTo>
                    <a:lnTo>
                      <a:pt x="239" y="741"/>
                    </a:lnTo>
                    <a:lnTo>
                      <a:pt x="236" y="749"/>
                    </a:lnTo>
                    <a:lnTo>
                      <a:pt x="234" y="757"/>
                    </a:lnTo>
                    <a:lnTo>
                      <a:pt x="231" y="764"/>
                    </a:lnTo>
                    <a:lnTo>
                      <a:pt x="229" y="770"/>
                    </a:lnTo>
                    <a:lnTo>
                      <a:pt x="226" y="775"/>
                    </a:lnTo>
                    <a:lnTo>
                      <a:pt x="225" y="780"/>
                    </a:lnTo>
                    <a:lnTo>
                      <a:pt x="220" y="787"/>
                    </a:lnTo>
                    <a:lnTo>
                      <a:pt x="213" y="790"/>
                    </a:lnTo>
                    <a:lnTo>
                      <a:pt x="208" y="790"/>
                    </a:lnTo>
                    <a:lnTo>
                      <a:pt x="205" y="787"/>
                    </a:lnTo>
                    <a:lnTo>
                      <a:pt x="202" y="782"/>
                    </a:lnTo>
                    <a:lnTo>
                      <a:pt x="200" y="778"/>
                    </a:lnTo>
                    <a:lnTo>
                      <a:pt x="199" y="775"/>
                    </a:lnTo>
                    <a:lnTo>
                      <a:pt x="199" y="770"/>
                    </a:lnTo>
                    <a:lnTo>
                      <a:pt x="197" y="766"/>
                    </a:lnTo>
                    <a:lnTo>
                      <a:pt x="197" y="761"/>
                    </a:lnTo>
                    <a:lnTo>
                      <a:pt x="199" y="754"/>
                    </a:lnTo>
                    <a:lnTo>
                      <a:pt x="199" y="748"/>
                    </a:lnTo>
                    <a:lnTo>
                      <a:pt x="199" y="741"/>
                    </a:lnTo>
                    <a:lnTo>
                      <a:pt x="200" y="733"/>
                    </a:lnTo>
                    <a:lnTo>
                      <a:pt x="202" y="725"/>
                    </a:lnTo>
                    <a:lnTo>
                      <a:pt x="203" y="717"/>
                    </a:lnTo>
                    <a:lnTo>
                      <a:pt x="203" y="710"/>
                    </a:lnTo>
                    <a:lnTo>
                      <a:pt x="205" y="705"/>
                    </a:lnTo>
                    <a:lnTo>
                      <a:pt x="205" y="701"/>
                    </a:lnTo>
                    <a:lnTo>
                      <a:pt x="207" y="697"/>
                    </a:lnTo>
                    <a:lnTo>
                      <a:pt x="208" y="691"/>
                    </a:lnTo>
                    <a:lnTo>
                      <a:pt x="208" y="686"/>
                    </a:lnTo>
                    <a:lnTo>
                      <a:pt x="210" y="681"/>
                    </a:lnTo>
                    <a:lnTo>
                      <a:pt x="212" y="676"/>
                    </a:lnTo>
                    <a:lnTo>
                      <a:pt x="212" y="670"/>
                    </a:lnTo>
                    <a:lnTo>
                      <a:pt x="213" y="663"/>
                    </a:lnTo>
                    <a:lnTo>
                      <a:pt x="213" y="657"/>
                    </a:lnTo>
                    <a:lnTo>
                      <a:pt x="215" y="652"/>
                    </a:lnTo>
                    <a:lnTo>
                      <a:pt x="215" y="645"/>
                    </a:lnTo>
                    <a:lnTo>
                      <a:pt x="216" y="639"/>
                    </a:lnTo>
                    <a:lnTo>
                      <a:pt x="216" y="631"/>
                    </a:lnTo>
                    <a:lnTo>
                      <a:pt x="218" y="626"/>
                    </a:lnTo>
                    <a:lnTo>
                      <a:pt x="218" y="618"/>
                    </a:lnTo>
                    <a:lnTo>
                      <a:pt x="220" y="611"/>
                    </a:lnTo>
                    <a:lnTo>
                      <a:pt x="220" y="603"/>
                    </a:lnTo>
                    <a:lnTo>
                      <a:pt x="221" y="597"/>
                    </a:lnTo>
                    <a:lnTo>
                      <a:pt x="221" y="590"/>
                    </a:lnTo>
                    <a:lnTo>
                      <a:pt x="221" y="582"/>
                    </a:lnTo>
                    <a:lnTo>
                      <a:pt x="223" y="574"/>
                    </a:lnTo>
                    <a:lnTo>
                      <a:pt x="223" y="567"/>
                    </a:lnTo>
                    <a:lnTo>
                      <a:pt x="223" y="558"/>
                    </a:lnTo>
                    <a:lnTo>
                      <a:pt x="223" y="549"/>
                    </a:lnTo>
                    <a:lnTo>
                      <a:pt x="223" y="541"/>
                    </a:lnTo>
                    <a:lnTo>
                      <a:pt x="223" y="533"/>
                    </a:lnTo>
                    <a:lnTo>
                      <a:pt x="223" y="523"/>
                    </a:lnTo>
                    <a:lnTo>
                      <a:pt x="223" y="515"/>
                    </a:lnTo>
                    <a:lnTo>
                      <a:pt x="223" y="506"/>
                    </a:lnTo>
                    <a:lnTo>
                      <a:pt x="223" y="497"/>
                    </a:lnTo>
                    <a:lnTo>
                      <a:pt x="221" y="488"/>
                    </a:lnTo>
                    <a:lnTo>
                      <a:pt x="221" y="478"/>
                    </a:lnTo>
                    <a:lnTo>
                      <a:pt x="220" y="470"/>
                    </a:lnTo>
                    <a:lnTo>
                      <a:pt x="220" y="460"/>
                    </a:lnTo>
                    <a:lnTo>
                      <a:pt x="218" y="450"/>
                    </a:lnTo>
                    <a:lnTo>
                      <a:pt x="218" y="441"/>
                    </a:lnTo>
                    <a:lnTo>
                      <a:pt x="216" y="429"/>
                    </a:lnTo>
                    <a:lnTo>
                      <a:pt x="215" y="419"/>
                    </a:lnTo>
                    <a:lnTo>
                      <a:pt x="213" y="410"/>
                    </a:lnTo>
                    <a:lnTo>
                      <a:pt x="212" y="398"/>
                    </a:lnTo>
                    <a:lnTo>
                      <a:pt x="210" y="389"/>
                    </a:lnTo>
                    <a:lnTo>
                      <a:pt x="208" y="377"/>
                    </a:lnTo>
                    <a:lnTo>
                      <a:pt x="205" y="368"/>
                    </a:lnTo>
                    <a:lnTo>
                      <a:pt x="203" y="358"/>
                    </a:lnTo>
                    <a:lnTo>
                      <a:pt x="202" y="348"/>
                    </a:lnTo>
                    <a:lnTo>
                      <a:pt x="200" y="340"/>
                    </a:lnTo>
                    <a:lnTo>
                      <a:pt x="197" y="330"/>
                    </a:lnTo>
                    <a:lnTo>
                      <a:pt x="195" y="320"/>
                    </a:lnTo>
                    <a:lnTo>
                      <a:pt x="192" y="311"/>
                    </a:lnTo>
                    <a:lnTo>
                      <a:pt x="190" y="303"/>
                    </a:lnTo>
                    <a:lnTo>
                      <a:pt x="186" y="293"/>
                    </a:lnTo>
                    <a:lnTo>
                      <a:pt x="184" y="285"/>
                    </a:lnTo>
                    <a:lnTo>
                      <a:pt x="181" y="277"/>
                    </a:lnTo>
                    <a:lnTo>
                      <a:pt x="179" y="268"/>
                    </a:lnTo>
                    <a:lnTo>
                      <a:pt x="176" y="260"/>
                    </a:lnTo>
                    <a:lnTo>
                      <a:pt x="173" y="251"/>
                    </a:lnTo>
                    <a:lnTo>
                      <a:pt x="169" y="244"/>
                    </a:lnTo>
                    <a:lnTo>
                      <a:pt x="166" y="236"/>
                    </a:lnTo>
                    <a:lnTo>
                      <a:pt x="161" y="228"/>
                    </a:lnTo>
                    <a:lnTo>
                      <a:pt x="158" y="220"/>
                    </a:lnTo>
                    <a:lnTo>
                      <a:pt x="155" y="213"/>
                    </a:lnTo>
                    <a:lnTo>
                      <a:pt x="153" y="207"/>
                    </a:lnTo>
                    <a:lnTo>
                      <a:pt x="148" y="199"/>
                    </a:lnTo>
                    <a:lnTo>
                      <a:pt x="145" y="192"/>
                    </a:lnTo>
                    <a:lnTo>
                      <a:pt x="142" y="186"/>
                    </a:lnTo>
                    <a:lnTo>
                      <a:pt x="138" y="177"/>
                    </a:lnTo>
                    <a:lnTo>
                      <a:pt x="134" y="171"/>
                    </a:lnTo>
                    <a:lnTo>
                      <a:pt x="132" y="166"/>
                    </a:lnTo>
                    <a:lnTo>
                      <a:pt x="127" y="160"/>
                    </a:lnTo>
                    <a:lnTo>
                      <a:pt x="125" y="155"/>
                    </a:lnTo>
                    <a:lnTo>
                      <a:pt x="121" y="147"/>
                    </a:lnTo>
                    <a:lnTo>
                      <a:pt x="117" y="142"/>
                    </a:lnTo>
                    <a:lnTo>
                      <a:pt x="114" y="135"/>
                    </a:lnTo>
                    <a:lnTo>
                      <a:pt x="111" y="130"/>
                    </a:lnTo>
                    <a:lnTo>
                      <a:pt x="106" y="124"/>
                    </a:lnTo>
                    <a:lnTo>
                      <a:pt x="103" y="119"/>
                    </a:lnTo>
                    <a:lnTo>
                      <a:pt x="99" y="114"/>
                    </a:lnTo>
                    <a:lnTo>
                      <a:pt x="96" y="111"/>
                    </a:lnTo>
                    <a:lnTo>
                      <a:pt x="91" y="106"/>
                    </a:lnTo>
                    <a:lnTo>
                      <a:pt x="88" y="99"/>
                    </a:lnTo>
                    <a:lnTo>
                      <a:pt x="85" y="96"/>
                    </a:lnTo>
                    <a:lnTo>
                      <a:pt x="82" y="91"/>
                    </a:lnTo>
                    <a:lnTo>
                      <a:pt x="75" y="83"/>
                    </a:lnTo>
                    <a:lnTo>
                      <a:pt x="70" y="77"/>
                    </a:lnTo>
                    <a:lnTo>
                      <a:pt x="64" y="69"/>
                    </a:lnTo>
                    <a:lnTo>
                      <a:pt x="57" y="64"/>
                    </a:lnTo>
                    <a:lnTo>
                      <a:pt x="51" y="57"/>
                    </a:lnTo>
                    <a:lnTo>
                      <a:pt x="46" y="54"/>
                    </a:lnTo>
                    <a:lnTo>
                      <a:pt x="41" y="47"/>
                    </a:lnTo>
                    <a:lnTo>
                      <a:pt x="38" y="46"/>
                    </a:lnTo>
                    <a:lnTo>
                      <a:pt x="33" y="43"/>
                    </a:lnTo>
                    <a:lnTo>
                      <a:pt x="30" y="41"/>
                    </a:lnTo>
                    <a:lnTo>
                      <a:pt x="23" y="36"/>
                    </a:lnTo>
                    <a:lnTo>
                      <a:pt x="17" y="31"/>
                    </a:lnTo>
                    <a:lnTo>
                      <a:pt x="12" y="26"/>
                    </a:lnTo>
                    <a:lnTo>
                      <a:pt x="8" y="21"/>
                    </a:lnTo>
                    <a:lnTo>
                      <a:pt x="4" y="17"/>
                    </a:lnTo>
                    <a:lnTo>
                      <a:pt x="2" y="13"/>
                    </a:lnTo>
                    <a:lnTo>
                      <a:pt x="0" y="8"/>
                    </a:lnTo>
                    <a:lnTo>
                      <a:pt x="0" y="7"/>
                    </a:lnTo>
                    <a:lnTo>
                      <a:pt x="2" y="2"/>
                    </a:lnTo>
                    <a:lnTo>
                      <a:pt x="8" y="0"/>
                    </a:lnTo>
                    <a:lnTo>
                      <a:pt x="13" y="0"/>
                    </a:lnTo>
                    <a:lnTo>
                      <a:pt x="20" y="4"/>
                    </a:lnTo>
                    <a:lnTo>
                      <a:pt x="23" y="5"/>
                    </a:lnTo>
                    <a:lnTo>
                      <a:pt x="28" y="7"/>
                    </a:lnTo>
                    <a:lnTo>
                      <a:pt x="33" y="8"/>
                    </a:lnTo>
                    <a:lnTo>
                      <a:pt x="38" y="12"/>
                    </a:lnTo>
                    <a:close/>
                  </a:path>
                </a:pathLst>
              </a:custGeom>
              <a:solidFill>
                <a:srgbClr val="CC00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84" name="Freeform 15"/>
              <p:cNvSpPr>
                <a:spLocks/>
              </p:cNvSpPr>
              <p:nvPr/>
            </p:nvSpPr>
            <p:spPr bwMode="auto">
              <a:xfrm>
                <a:off x="4823" y="2840"/>
                <a:ext cx="481" cy="488"/>
              </a:xfrm>
              <a:custGeom>
                <a:avLst/>
                <a:gdLst>
                  <a:gd name="T0" fmla="*/ 35 w 964"/>
                  <a:gd name="T1" fmla="*/ 1 h 974"/>
                  <a:gd name="T2" fmla="*/ 38 w 964"/>
                  <a:gd name="T3" fmla="*/ 1 h 974"/>
                  <a:gd name="T4" fmla="*/ 41 w 964"/>
                  <a:gd name="T5" fmla="*/ 0 h 974"/>
                  <a:gd name="T6" fmla="*/ 46 w 964"/>
                  <a:gd name="T7" fmla="*/ 1 h 974"/>
                  <a:gd name="T8" fmla="*/ 51 w 964"/>
                  <a:gd name="T9" fmla="*/ 1 h 974"/>
                  <a:gd name="T10" fmla="*/ 55 w 964"/>
                  <a:gd name="T11" fmla="*/ 2 h 974"/>
                  <a:gd name="T12" fmla="*/ 59 w 964"/>
                  <a:gd name="T13" fmla="*/ 3 h 974"/>
                  <a:gd name="T14" fmla="*/ 63 w 964"/>
                  <a:gd name="T15" fmla="*/ 5 h 974"/>
                  <a:gd name="T16" fmla="*/ 66 w 964"/>
                  <a:gd name="T17" fmla="*/ 6 h 974"/>
                  <a:gd name="T18" fmla="*/ 71 w 964"/>
                  <a:gd name="T19" fmla="*/ 8 h 974"/>
                  <a:gd name="T20" fmla="*/ 76 w 964"/>
                  <a:gd name="T21" fmla="*/ 8 h 974"/>
                  <a:gd name="T22" fmla="*/ 79 w 964"/>
                  <a:gd name="T23" fmla="*/ 8 h 974"/>
                  <a:gd name="T24" fmla="*/ 83 w 964"/>
                  <a:gd name="T25" fmla="*/ 9 h 974"/>
                  <a:gd name="T26" fmla="*/ 88 w 964"/>
                  <a:gd name="T27" fmla="*/ 10 h 974"/>
                  <a:gd name="T28" fmla="*/ 93 w 964"/>
                  <a:gd name="T29" fmla="*/ 12 h 974"/>
                  <a:gd name="T30" fmla="*/ 99 w 964"/>
                  <a:gd name="T31" fmla="*/ 15 h 974"/>
                  <a:gd name="T32" fmla="*/ 104 w 964"/>
                  <a:gd name="T33" fmla="*/ 20 h 974"/>
                  <a:gd name="T34" fmla="*/ 109 w 964"/>
                  <a:gd name="T35" fmla="*/ 25 h 974"/>
                  <a:gd name="T36" fmla="*/ 111 w 964"/>
                  <a:gd name="T37" fmla="*/ 28 h 974"/>
                  <a:gd name="T38" fmla="*/ 113 w 964"/>
                  <a:gd name="T39" fmla="*/ 31 h 974"/>
                  <a:gd name="T40" fmla="*/ 115 w 964"/>
                  <a:gd name="T41" fmla="*/ 34 h 974"/>
                  <a:gd name="T42" fmla="*/ 116 w 964"/>
                  <a:gd name="T43" fmla="*/ 39 h 974"/>
                  <a:gd name="T44" fmla="*/ 118 w 964"/>
                  <a:gd name="T45" fmla="*/ 43 h 974"/>
                  <a:gd name="T46" fmla="*/ 119 w 964"/>
                  <a:gd name="T47" fmla="*/ 47 h 974"/>
                  <a:gd name="T48" fmla="*/ 119 w 964"/>
                  <a:gd name="T49" fmla="*/ 52 h 974"/>
                  <a:gd name="T50" fmla="*/ 120 w 964"/>
                  <a:gd name="T51" fmla="*/ 57 h 974"/>
                  <a:gd name="T52" fmla="*/ 120 w 964"/>
                  <a:gd name="T53" fmla="*/ 63 h 974"/>
                  <a:gd name="T54" fmla="*/ 119 w 964"/>
                  <a:gd name="T55" fmla="*/ 68 h 974"/>
                  <a:gd name="T56" fmla="*/ 118 w 964"/>
                  <a:gd name="T57" fmla="*/ 74 h 974"/>
                  <a:gd name="T58" fmla="*/ 116 w 964"/>
                  <a:gd name="T59" fmla="*/ 80 h 974"/>
                  <a:gd name="T60" fmla="*/ 113 w 964"/>
                  <a:gd name="T61" fmla="*/ 86 h 974"/>
                  <a:gd name="T62" fmla="*/ 110 w 964"/>
                  <a:gd name="T63" fmla="*/ 92 h 974"/>
                  <a:gd name="T64" fmla="*/ 105 w 964"/>
                  <a:gd name="T65" fmla="*/ 97 h 974"/>
                  <a:gd name="T66" fmla="*/ 101 w 964"/>
                  <a:gd name="T67" fmla="*/ 102 h 974"/>
                  <a:gd name="T68" fmla="*/ 96 w 964"/>
                  <a:gd name="T69" fmla="*/ 107 h 974"/>
                  <a:gd name="T70" fmla="*/ 90 w 964"/>
                  <a:gd name="T71" fmla="*/ 111 h 974"/>
                  <a:gd name="T72" fmla="*/ 84 w 964"/>
                  <a:gd name="T73" fmla="*/ 115 h 974"/>
                  <a:gd name="T74" fmla="*/ 78 w 964"/>
                  <a:gd name="T75" fmla="*/ 118 h 974"/>
                  <a:gd name="T76" fmla="*/ 72 w 964"/>
                  <a:gd name="T77" fmla="*/ 120 h 974"/>
                  <a:gd name="T78" fmla="*/ 65 w 964"/>
                  <a:gd name="T79" fmla="*/ 122 h 974"/>
                  <a:gd name="T80" fmla="*/ 59 w 964"/>
                  <a:gd name="T81" fmla="*/ 123 h 974"/>
                  <a:gd name="T82" fmla="*/ 53 w 964"/>
                  <a:gd name="T83" fmla="*/ 122 h 974"/>
                  <a:gd name="T84" fmla="*/ 47 w 964"/>
                  <a:gd name="T85" fmla="*/ 122 h 974"/>
                  <a:gd name="T86" fmla="*/ 42 w 964"/>
                  <a:gd name="T87" fmla="*/ 121 h 974"/>
                  <a:gd name="T88" fmla="*/ 37 w 964"/>
                  <a:gd name="T89" fmla="*/ 121 h 974"/>
                  <a:gd name="T90" fmla="*/ 33 w 964"/>
                  <a:gd name="T91" fmla="*/ 120 h 974"/>
                  <a:gd name="T92" fmla="*/ 29 w 964"/>
                  <a:gd name="T93" fmla="*/ 119 h 974"/>
                  <a:gd name="T94" fmla="*/ 26 w 964"/>
                  <a:gd name="T95" fmla="*/ 118 h 974"/>
                  <a:gd name="T96" fmla="*/ 22 w 964"/>
                  <a:gd name="T97" fmla="*/ 116 h 974"/>
                  <a:gd name="T98" fmla="*/ 19 w 964"/>
                  <a:gd name="T99" fmla="*/ 115 h 974"/>
                  <a:gd name="T100" fmla="*/ 33 w 964"/>
                  <a:gd name="T101" fmla="*/ 1 h 974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964"/>
                  <a:gd name="T154" fmla="*/ 0 h 974"/>
                  <a:gd name="T155" fmla="*/ 964 w 964"/>
                  <a:gd name="T156" fmla="*/ 974 h 974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964" h="974">
                    <a:moveTo>
                      <a:pt x="267" y="6"/>
                    </a:moveTo>
                    <a:lnTo>
                      <a:pt x="267" y="4"/>
                    </a:lnTo>
                    <a:lnTo>
                      <a:pt x="270" y="4"/>
                    </a:lnTo>
                    <a:lnTo>
                      <a:pt x="275" y="3"/>
                    </a:lnTo>
                    <a:lnTo>
                      <a:pt x="281" y="3"/>
                    </a:lnTo>
                    <a:lnTo>
                      <a:pt x="286" y="3"/>
                    </a:lnTo>
                    <a:lnTo>
                      <a:pt x="289" y="1"/>
                    </a:lnTo>
                    <a:lnTo>
                      <a:pt x="294" y="1"/>
                    </a:lnTo>
                    <a:lnTo>
                      <a:pt x="299" y="1"/>
                    </a:lnTo>
                    <a:lnTo>
                      <a:pt x="304" y="1"/>
                    </a:lnTo>
                    <a:lnTo>
                      <a:pt x="310" y="1"/>
                    </a:lnTo>
                    <a:lnTo>
                      <a:pt x="317" y="1"/>
                    </a:lnTo>
                    <a:lnTo>
                      <a:pt x="323" y="1"/>
                    </a:lnTo>
                    <a:lnTo>
                      <a:pt x="328" y="0"/>
                    </a:lnTo>
                    <a:lnTo>
                      <a:pt x="335" y="0"/>
                    </a:lnTo>
                    <a:lnTo>
                      <a:pt x="341" y="0"/>
                    </a:lnTo>
                    <a:lnTo>
                      <a:pt x="349" y="0"/>
                    </a:lnTo>
                    <a:lnTo>
                      <a:pt x="356" y="0"/>
                    </a:lnTo>
                    <a:lnTo>
                      <a:pt x="364" y="0"/>
                    </a:lnTo>
                    <a:lnTo>
                      <a:pt x="371" y="1"/>
                    </a:lnTo>
                    <a:lnTo>
                      <a:pt x="379" y="1"/>
                    </a:lnTo>
                    <a:lnTo>
                      <a:pt x="385" y="1"/>
                    </a:lnTo>
                    <a:lnTo>
                      <a:pt x="393" y="3"/>
                    </a:lnTo>
                    <a:lnTo>
                      <a:pt x="401" y="3"/>
                    </a:lnTo>
                    <a:lnTo>
                      <a:pt x="408" y="4"/>
                    </a:lnTo>
                    <a:lnTo>
                      <a:pt x="416" y="6"/>
                    </a:lnTo>
                    <a:lnTo>
                      <a:pt x="424" y="8"/>
                    </a:lnTo>
                    <a:lnTo>
                      <a:pt x="431" y="9"/>
                    </a:lnTo>
                    <a:lnTo>
                      <a:pt x="439" y="11"/>
                    </a:lnTo>
                    <a:lnTo>
                      <a:pt x="447" y="13"/>
                    </a:lnTo>
                    <a:lnTo>
                      <a:pt x="453" y="14"/>
                    </a:lnTo>
                    <a:lnTo>
                      <a:pt x="460" y="16"/>
                    </a:lnTo>
                    <a:lnTo>
                      <a:pt x="466" y="17"/>
                    </a:lnTo>
                    <a:lnTo>
                      <a:pt x="473" y="19"/>
                    </a:lnTo>
                    <a:lnTo>
                      <a:pt x="479" y="22"/>
                    </a:lnTo>
                    <a:lnTo>
                      <a:pt x="484" y="24"/>
                    </a:lnTo>
                    <a:lnTo>
                      <a:pt x="492" y="27"/>
                    </a:lnTo>
                    <a:lnTo>
                      <a:pt x="497" y="29"/>
                    </a:lnTo>
                    <a:lnTo>
                      <a:pt x="502" y="32"/>
                    </a:lnTo>
                    <a:lnTo>
                      <a:pt x="507" y="34"/>
                    </a:lnTo>
                    <a:lnTo>
                      <a:pt x="512" y="37"/>
                    </a:lnTo>
                    <a:lnTo>
                      <a:pt x="517" y="39"/>
                    </a:lnTo>
                    <a:lnTo>
                      <a:pt x="522" y="40"/>
                    </a:lnTo>
                    <a:lnTo>
                      <a:pt x="527" y="43"/>
                    </a:lnTo>
                    <a:lnTo>
                      <a:pt x="531" y="45"/>
                    </a:lnTo>
                    <a:lnTo>
                      <a:pt x="540" y="48"/>
                    </a:lnTo>
                    <a:lnTo>
                      <a:pt x="549" y="51"/>
                    </a:lnTo>
                    <a:lnTo>
                      <a:pt x="556" y="56"/>
                    </a:lnTo>
                    <a:lnTo>
                      <a:pt x="564" y="60"/>
                    </a:lnTo>
                    <a:lnTo>
                      <a:pt x="572" y="61"/>
                    </a:lnTo>
                    <a:lnTo>
                      <a:pt x="580" y="63"/>
                    </a:lnTo>
                    <a:lnTo>
                      <a:pt x="587" y="64"/>
                    </a:lnTo>
                    <a:lnTo>
                      <a:pt x="595" y="66"/>
                    </a:lnTo>
                    <a:lnTo>
                      <a:pt x="601" y="64"/>
                    </a:lnTo>
                    <a:lnTo>
                      <a:pt x="611" y="64"/>
                    </a:lnTo>
                    <a:lnTo>
                      <a:pt x="616" y="64"/>
                    </a:lnTo>
                    <a:lnTo>
                      <a:pt x="621" y="64"/>
                    </a:lnTo>
                    <a:lnTo>
                      <a:pt x="627" y="64"/>
                    </a:lnTo>
                    <a:lnTo>
                      <a:pt x="632" y="64"/>
                    </a:lnTo>
                    <a:lnTo>
                      <a:pt x="637" y="64"/>
                    </a:lnTo>
                    <a:lnTo>
                      <a:pt x="644" y="64"/>
                    </a:lnTo>
                    <a:lnTo>
                      <a:pt x="650" y="66"/>
                    </a:lnTo>
                    <a:lnTo>
                      <a:pt x="658" y="66"/>
                    </a:lnTo>
                    <a:lnTo>
                      <a:pt x="665" y="66"/>
                    </a:lnTo>
                    <a:lnTo>
                      <a:pt x="671" y="68"/>
                    </a:lnTo>
                    <a:lnTo>
                      <a:pt x="679" y="69"/>
                    </a:lnTo>
                    <a:lnTo>
                      <a:pt x="687" y="71"/>
                    </a:lnTo>
                    <a:lnTo>
                      <a:pt x="694" y="73"/>
                    </a:lnTo>
                    <a:lnTo>
                      <a:pt x="702" y="74"/>
                    </a:lnTo>
                    <a:lnTo>
                      <a:pt x="710" y="77"/>
                    </a:lnTo>
                    <a:lnTo>
                      <a:pt x="718" y="79"/>
                    </a:lnTo>
                    <a:lnTo>
                      <a:pt x="725" y="82"/>
                    </a:lnTo>
                    <a:lnTo>
                      <a:pt x="735" y="84"/>
                    </a:lnTo>
                    <a:lnTo>
                      <a:pt x="743" y="87"/>
                    </a:lnTo>
                    <a:lnTo>
                      <a:pt x="751" y="92"/>
                    </a:lnTo>
                    <a:lnTo>
                      <a:pt x="759" y="95"/>
                    </a:lnTo>
                    <a:lnTo>
                      <a:pt x="767" y="100"/>
                    </a:lnTo>
                    <a:lnTo>
                      <a:pt x="775" y="105"/>
                    </a:lnTo>
                    <a:lnTo>
                      <a:pt x="785" y="112"/>
                    </a:lnTo>
                    <a:lnTo>
                      <a:pt x="793" y="116"/>
                    </a:lnTo>
                    <a:lnTo>
                      <a:pt x="803" y="123"/>
                    </a:lnTo>
                    <a:lnTo>
                      <a:pt x="811" y="131"/>
                    </a:lnTo>
                    <a:lnTo>
                      <a:pt x="821" y="139"/>
                    </a:lnTo>
                    <a:lnTo>
                      <a:pt x="827" y="146"/>
                    </a:lnTo>
                    <a:lnTo>
                      <a:pt x="837" y="154"/>
                    </a:lnTo>
                    <a:lnTo>
                      <a:pt x="845" y="162"/>
                    </a:lnTo>
                    <a:lnTo>
                      <a:pt x="853" y="170"/>
                    </a:lnTo>
                    <a:lnTo>
                      <a:pt x="861" y="178"/>
                    </a:lnTo>
                    <a:lnTo>
                      <a:pt x="869" y="188"/>
                    </a:lnTo>
                    <a:lnTo>
                      <a:pt x="873" y="193"/>
                    </a:lnTo>
                    <a:lnTo>
                      <a:pt x="876" y="198"/>
                    </a:lnTo>
                    <a:lnTo>
                      <a:pt x="881" y="203"/>
                    </a:lnTo>
                    <a:lnTo>
                      <a:pt x="884" y="207"/>
                    </a:lnTo>
                    <a:lnTo>
                      <a:pt x="887" y="212"/>
                    </a:lnTo>
                    <a:lnTo>
                      <a:pt x="892" y="217"/>
                    </a:lnTo>
                    <a:lnTo>
                      <a:pt x="894" y="222"/>
                    </a:lnTo>
                    <a:lnTo>
                      <a:pt x="899" y="227"/>
                    </a:lnTo>
                    <a:lnTo>
                      <a:pt x="900" y="233"/>
                    </a:lnTo>
                    <a:lnTo>
                      <a:pt x="905" y="238"/>
                    </a:lnTo>
                    <a:lnTo>
                      <a:pt x="907" y="245"/>
                    </a:lnTo>
                    <a:lnTo>
                      <a:pt x="912" y="250"/>
                    </a:lnTo>
                    <a:lnTo>
                      <a:pt x="915" y="256"/>
                    </a:lnTo>
                    <a:lnTo>
                      <a:pt x="918" y="261"/>
                    </a:lnTo>
                    <a:lnTo>
                      <a:pt x="920" y="268"/>
                    </a:lnTo>
                    <a:lnTo>
                      <a:pt x="923" y="272"/>
                    </a:lnTo>
                    <a:lnTo>
                      <a:pt x="926" y="279"/>
                    </a:lnTo>
                    <a:lnTo>
                      <a:pt x="928" y="285"/>
                    </a:lnTo>
                    <a:lnTo>
                      <a:pt x="931" y="292"/>
                    </a:lnTo>
                    <a:lnTo>
                      <a:pt x="934" y="298"/>
                    </a:lnTo>
                    <a:lnTo>
                      <a:pt x="936" y="305"/>
                    </a:lnTo>
                    <a:lnTo>
                      <a:pt x="939" y="311"/>
                    </a:lnTo>
                    <a:lnTo>
                      <a:pt x="941" y="318"/>
                    </a:lnTo>
                    <a:lnTo>
                      <a:pt x="942" y="324"/>
                    </a:lnTo>
                    <a:lnTo>
                      <a:pt x="944" y="331"/>
                    </a:lnTo>
                    <a:lnTo>
                      <a:pt x="947" y="337"/>
                    </a:lnTo>
                    <a:lnTo>
                      <a:pt x="949" y="344"/>
                    </a:lnTo>
                    <a:lnTo>
                      <a:pt x="951" y="352"/>
                    </a:lnTo>
                    <a:lnTo>
                      <a:pt x="952" y="359"/>
                    </a:lnTo>
                    <a:lnTo>
                      <a:pt x="954" y="367"/>
                    </a:lnTo>
                    <a:lnTo>
                      <a:pt x="954" y="373"/>
                    </a:lnTo>
                    <a:lnTo>
                      <a:pt x="955" y="381"/>
                    </a:lnTo>
                    <a:lnTo>
                      <a:pt x="957" y="389"/>
                    </a:lnTo>
                    <a:lnTo>
                      <a:pt x="959" y="396"/>
                    </a:lnTo>
                    <a:lnTo>
                      <a:pt x="959" y="404"/>
                    </a:lnTo>
                    <a:lnTo>
                      <a:pt x="960" y="414"/>
                    </a:lnTo>
                    <a:lnTo>
                      <a:pt x="960" y="420"/>
                    </a:lnTo>
                    <a:lnTo>
                      <a:pt x="962" y="428"/>
                    </a:lnTo>
                    <a:lnTo>
                      <a:pt x="962" y="437"/>
                    </a:lnTo>
                    <a:lnTo>
                      <a:pt x="964" y="445"/>
                    </a:lnTo>
                    <a:lnTo>
                      <a:pt x="964" y="453"/>
                    </a:lnTo>
                    <a:lnTo>
                      <a:pt x="964" y="461"/>
                    </a:lnTo>
                    <a:lnTo>
                      <a:pt x="964" y="469"/>
                    </a:lnTo>
                    <a:lnTo>
                      <a:pt x="964" y="479"/>
                    </a:lnTo>
                    <a:lnTo>
                      <a:pt x="962" y="487"/>
                    </a:lnTo>
                    <a:lnTo>
                      <a:pt x="962" y="497"/>
                    </a:lnTo>
                    <a:lnTo>
                      <a:pt x="962" y="505"/>
                    </a:lnTo>
                    <a:lnTo>
                      <a:pt x="962" y="514"/>
                    </a:lnTo>
                    <a:lnTo>
                      <a:pt x="960" y="523"/>
                    </a:lnTo>
                    <a:lnTo>
                      <a:pt x="959" y="532"/>
                    </a:lnTo>
                    <a:lnTo>
                      <a:pt x="959" y="542"/>
                    </a:lnTo>
                    <a:lnTo>
                      <a:pt x="957" y="552"/>
                    </a:lnTo>
                    <a:lnTo>
                      <a:pt x="955" y="562"/>
                    </a:lnTo>
                    <a:lnTo>
                      <a:pt x="954" y="571"/>
                    </a:lnTo>
                    <a:lnTo>
                      <a:pt x="951" y="579"/>
                    </a:lnTo>
                    <a:lnTo>
                      <a:pt x="949" y="591"/>
                    </a:lnTo>
                    <a:lnTo>
                      <a:pt x="946" y="599"/>
                    </a:lnTo>
                    <a:lnTo>
                      <a:pt x="942" y="609"/>
                    </a:lnTo>
                    <a:lnTo>
                      <a:pt x="939" y="618"/>
                    </a:lnTo>
                    <a:lnTo>
                      <a:pt x="936" y="628"/>
                    </a:lnTo>
                    <a:lnTo>
                      <a:pt x="931" y="638"/>
                    </a:lnTo>
                    <a:lnTo>
                      <a:pt x="928" y="646"/>
                    </a:lnTo>
                    <a:lnTo>
                      <a:pt x="923" y="656"/>
                    </a:lnTo>
                    <a:lnTo>
                      <a:pt x="920" y="666"/>
                    </a:lnTo>
                    <a:lnTo>
                      <a:pt x="915" y="675"/>
                    </a:lnTo>
                    <a:lnTo>
                      <a:pt x="908" y="685"/>
                    </a:lnTo>
                    <a:lnTo>
                      <a:pt x="903" y="693"/>
                    </a:lnTo>
                    <a:lnTo>
                      <a:pt x="899" y="703"/>
                    </a:lnTo>
                    <a:lnTo>
                      <a:pt x="892" y="713"/>
                    </a:lnTo>
                    <a:lnTo>
                      <a:pt x="886" y="721"/>
                    </a:lnTo>
                    <a:lnTo>
                      <a:pt x="881" y="729"/>
                    </a:lnTo>
                    <a:lnTo>
                      <a:pt x="874" y="739"/>
                    </a:lnTo>
                    <a:lnTo>
                      <a:pt x="868" y="747"/>
                    </a:lnTo>
                    <a:lnTo>
                      <a:pt x="861" y="757"/>
                    </a:lnTo>
                    <a:lnTo>
                      <a:pt x="855" y="765"/>
                    </a:lnTo>
                    <a:lnTo>
                      <a:pt x="848" y="774"/>
                    </a:lnTo>
                    <a:lnTo>
                      <a:pt x="840" y="781"/>
                    </a:lnTo>
                    <a:lnTo>
                      <a:pt x="832" y="791"/>
                    </a:lnTo>
                    <a:lnTo>
                      <a:pt x="825" y="799"/>
                    </a:lnTo>
                    <a:lnTo>
                      <a:pt x="819" y="807"/>
                    </a:lnTo>
                    <a:lnTo>
                      <a:pt x="811" y="815"/>
                    </a:lnTo>
                    <a:lnTo>
                      <a:pt x="803" y="823"/>
                    </a:lnTo>
                    <a:lnTo>
                      <a:pt x="795" y="830"/>
                    </a:lnTo>
                    <a:lnTo>
                      <a:pt x="786" y="839"/>
                    </a:lnTo>
                    <a:lnTo>
                      <a:pt x="777" y="846"/>
                    </a:lnTo>
                    <a:lnTo>
                      <a:pt x="769" y="852"/>
                    </a:lnTo>
                    <a:lnTo>
                      <a:pt x="760" y="859"/>
                    </a:lnTo>
                    <a:lnTo>
                      <a:pt x="751" y="867"/>
                    </a:lnTo>
                    <a:lnTo>
                      <a:pt x="741" y="872"/>
                    </a:lnTo>
                    <a:lnTo>
                      <a:pt x="733" y="878"/>
                    </a:lnTo>
                    <a:lnTo>
                      <a:pt x="723" y="886"/>
                    </a:lnTo>
                    <a:lnTo>
                      <a:pt x="715" y="893"/>
                    </a:lnTo>
                    <a:lnTo>
                      <a:pt x="705" y="898"/>
                    </a:lnTo>
                    <a:lnTo>
                      <a:pt x="696" y="904"/>
                    </a:lnTo>
                    <a:lnTo>
                      <a:pt x="686" y="909"/>
                    </a:lnTo>
                    <a:lnTo>
                      <a:pt x="678" y="916"/>
                    </a:lnTo>
                    <a:lnTo>
                      <a:pt x="666" y="921"/>
                    </a:lnTo>
                    <a:lnTo>
                      <a:pt x="657" y="925"/>
                    </a:lnTo>
                    <a:lnTo>
                      <a:pt x="647" y="930"/>
                    </a:lnTo>
                    <a:lnTo>
                      <a:pt x="637" y="935"/>
                    </a:lnTo>
                    <a:lnTo>
                      <a:pt x="627" y="940"/>
                    </a:lnTo>
                    <a:lnTo>
                      <a:pt x="616" y="943"/>
                    </a:lnTo>
                    <a:lnTo>
                      <a:pt x="606" y="947"/>
                    </a:lnTo>
                    <a:lnTo>
                      <a:pt x="596" y="951"/>
                    </a:lnTo>
                    <a:lnTo>
                      <a:pt x="587" y="955"/>
                    </a:lnTo>
                    <a:lnTo>
                      <a:pt x="577" y="958"/>
                    </a:lnTo>
                    <a:lnTo>
                      <a:pt x="566" y="960"/>
                    </a:lnTo>
                    <a:lnTo>
                      <a:pt x="556" y="964"/>
                    </a:lnTo>
                    <a:lnTo>
                      <a:pt x="544" y="966"/>
                    </a:lnTo>
                    <a:lnTo>
                      <a:pt x="535" y="968"/>
                    </a:lnTo>
                    <a:lnTo>
                      <a:pt x="525" y="969"/>
                    </a:lnTo>
                    <a:lnTo>
                      <a:pt x="515" y="971"/>
                    </a:lnTo>
                    <a:lnTo>
                      <a:pt x="505" y="973"/>
                    </a:lnTo>
                    <a:lnTo>
                      <a:pt x="496" y="973"/>
                    </a:lnTo>
                    <a:lnTo>
                      <a:pt x="484" y="974"/>
                    </a:lnTo>
                    <a:lnTo>
                      <a:pt x="475" y="974"/>
                    </a:lnTo>
                    <a:lnTo>
                      <a:pt x="463" y="974"/>
                    </a:lnTo>
                    <a:lnTo>
                      <a:pt x="453" y="974"/>
                    </a:lnTo>
                    <a:lnTo>
                      <a:pt x="444" y="974"/>
                    </a:lnTo>
                    <a:lnTo>
                      <a:pt x="434" y="974"/>
                    </a:lnTo>
                    <a:lnTo>
                      <a:pt x="424" y="973"/>
                    </a:lnTo>
                    <a:lnTo>
                      <a:pt x="414" y="973"/>
                    </a:lnTo>
                    <a:lnTo>
                      <a:pt x="405" y="973"/>
                    </a:lnTo>
                    <a:lnTo>
                      <a:pt x="397" y="973"/>
                    </a:lnTo>
                    <a:lnTo>
                      <a:pt x="387" y="971"/>
                    </a:lnTo>
                    <a:lnTo>
                      <a:pt x="379" y="971"/>
                    </a:lnTo>
                    <a:lnTo>
                      <a:pt x="369" y="969"/>
                    </a:lnTo>
                    <a:lnTo>
                      <a:pt x="361" y="969"/>
                    </a:lnTo>
                    <a:lnTo>
                      <a:pt x="353" y="968"/>
                    </a:lnTo>
                    <a:lnTo>
                      <a:pt x="346" y="968"/>
                    </a:lnTo>
                    <a:lnTo>
                      <a:pt x="338" y="966"/>
                    </a:lnTo>
                    <a:lnTo>
                      <a:pt x="330" y="966"/>
                    </a:lnTo>
                    <a:lnTo>
                      <a:pt x="322" y="964"/>
                    </a:lnTo>
                    <a:lnTo>
                      <a:pt x="315" y="964"/>
                    </a:lnTo>
                    <a:lnTo>
                      <a:pt x="307" y="961"/>
                    </a:lnTo>
                    <a:lnTo>
                      <a:pt x="301" y="961"/>
                    </a:lnTo>
                    <a:lnTo>
                      <a:pt x="293" y="960"/>
                    </a:lnTo>
                    <a:lnTo>
                      <a:pt x="288" y="958"/>
                    </a:lnTo>
                    <a:lnTo>
                      <a:pt x="280" y="956"/>
                    </a:lnTo>
                    <a:lnTo>
                      <a:pt x="275" y="956"/>
                    </a:lnTo>
                    <a:lnTo>
                      <a:pt x="268" y="955"/>
                    </a:lnTo>
                    <a:lnTo>
                      <a:pt x="262" y="953"/>
                    </a:lnTo>
                    <a:lnTo>
                      <a:pt x="255" y="951"/>
                    </a:lnTo>
                    <a:lnTo>
                      <a:pt x="250" y="950"/>
                    </a:lnTo>
                    <a:lnTo>
                      <a:pt x="244" y="948"/>
                    </a:lnTo>
                    <a:lnTo>
                      <a:pt x="239" y="948"/>
                    </a:lnTo>
                    <a:lnTo>
                      <a:pt x="234" y="947"/>
                    </a:lnTo>
                    <a:lnTo>
                      <a:pt x="229" y="945"/>
                    </a:lnTo>
                    <a:lnTo>
                      <a:pt x="224" y="943"/>
                    </a:lnTo>
                    <a:lnTo>
                      <a:pt x="219" y="942"/>
                    </a:lnTo>
                    <a:lnTo>
                      <a:pt x="215" y="940"/>
                    </a:lnTo>
                    <a:lnTo>
                      <a:pt x="210" y="938"/>
                    </a:lnTo>
                    <a:lnTo>
                      <a:pt x="202" y="935"/>
                    </a:lnTo>
                    <a:lnTo>
                      <a:pt x="193" y="934"/>
                    </a:lnTo>
                    <a:lnTo>
                      <a:pt x="187" y="930"/>
                    </a:lnTo>
                    <a:lnTo>
                      <a:pt x="180" y="927"/>
                    </a:lnTo>
                    <a:lnTo>
                      <a:pt x="174" y="925"/>
                    </a:lnTo>
                    <a:lnTo>
                      <a:pt x="169" y="924"/>
                    </a:lnTo>
                    <a:lnTo>
                      <a:pt x="164" y="921"/>
                    </a:lnTo>
                    <a:lnTo>
                      <a:pt x="159" y="919"/>
                    </a:lnTo>
                    <a:lnTo>
                      <a:pt x="156" y="917"/>
                    </a:lnTo>
                    <a:lnTo>
                      <a:pt x="155" y="916"/>
                    </a:lnTo>
                    <a:lnTo>
                      <a:pt x="151" y="914"/>
                    </a:lnTo>
                    <a:lnTo>
                      <a:pt x="150" y="914"/>
                    </a:lnTo>
                    <a:lnTo>
                      <a:pt x="0" y="540"/>
                    </a:lnTo>
                    <a:lnTo>
                      <a:pt x="267" y="6"/>
                    </a:lnTo>
                    <a:close/>
                  </a:path>
                </a:pathLst>
              </a:custGeom>
              <a:solidFill>
                <a:srgbClr val="FF66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85" name="Freeform 16"/>
              <p:cNvSpPr>
                <a:spLocks/>
              </p:cNvSpPr>
              <p:nvPr/>
            </p:nvSpPr>
            <p:spPr bwMode="auto">
              <a:xfrm>
                <a:off x="4749" y="2841"/>
                <a:ext cx="500" cy="470"/>
              </a:xfrm>
              <a:custGeom>
                <a:avLst/>
                <a:gdLst>
                  <a:gd name="T0" fmla="*/ 86 w 999"/>
                  <a:gd name="T1" fmla="*/ 13 h 939"/>
                  <a:gd name="T2" fmla="*/ 81 w 999"/>
                  <a:gd name="T3" fmla="*/ 9 h 939"/>
                  <a:gd name="T4" fmla="*/ 76 w 999"/>
                  <a:gd name="T5" fmla="*/ 6 h 939"/>
                  <a:gd name="T6" fmla="*/ 72 w 999"/>
                  <a:gd name="T7" fmla="*/ 4 h 939"/>
                  <a:gd name="T8" fmla="*/ 67 w 999"/>
                  <a:gd name="T9" fmla="*/ 2 h 939"/>
                  <a:gd name="T10" fmla="*/ 61 w 999"/>
                  <a:gd name="T11" fmla="*/ 1 h 939"/>
                  <a:gd name="T12" fmla="*/ 54 w 999"/>
                  <a:gd name="T13" fmla="*/ 1 h 939"/>
                  <a:gd name="T14" fmla="*/ 47 w 999"/>
                  <a:gd name="T15" fmla="*/ 0 h 939"/>
                  <a:gd name="T16" fmla="*/ 40 w 999"/>
                  <a:gd name="T17" fmla="*/ 1 h 939"/>
                  <a:gd name="T18" fmla="*/ 33 w 999"/>
                  <a:gd name="T19" fmla="*/ 4 h 939"/>
                  <a:gd name="T20" fmla="*/ 27 w 999"/>
                  <a:gd name="T21" fmla="*/ 6 h 939"/>
                  <a:gd name="T22" fmla="*/ 21 w 999"/>
                  <a:gd name="T23" fmla="*/ 10 h 939"/>
                  <a:gd name="T24" fmla="*/ 16 w 999"/>
                  <a:gd name="T25" fmla="*/ 15 h 939"/>
                  <a:gd name="T26" fmla="*/ 12 w 999"/>
                  <a:gd name="T27" fmla="*/ 20 h 939"/>
                  <a:gd name="T28" fmla="*/ 8 w 999"/>
                  <a:gd name="T29" fmla="*/ 26 h 939"/>
                  <a:gd name="T30" fmla="*/ 5 w 999"/>
                  <a:gd name="T31" fmla="*/ 32 h 939"/>
                  <a:gd name="T32" fmla="*/ 2 w 999"/>
                  <a:gd name="T33" fmla="*/ 40 h 939"/>
                  <a:gd name="T34" fmla="*/ 1 w 999"/>
                  <a:gd name="T35" fmla="*/ 47 h 939"/>
                  <a:gd name="T36" fmla="*/ 0 w 999"/>
                  <a:gd name="T37" fmla="*/ 55 h 939"/>
                  <a:gd name="T38" fmla="*/ 0 w 999"/>
                  <a:gd name="T39" fmla="*/ 63 h 939"/>
                  <a:gd name="T40" fmla="*/ 1 w 999"/>
                  <a:gd name="T41" fmla="*/ 71 h 939"/>
                  <a:gd name="T42" fmla="*/ 3 w 999"/>
                  <a:gd name="T43" fmla="*/ 79 h 939"/>
                  <a:gd name="T44" fmla="*/ 6 w 999"/>
                  <a:gd name="T45" fmla="*/ 87 h 939"/>
                  <a:gd name="T46" fmla="*/ 9 w 999"/>
                  <a:gd name="T47" fmla="*/ 93 h 939"/>
                  <a:gd name="T48" fmla="*/ 13 w 999"/>
                  <a:gd name="T49" fmla="*/ 100 h 939"/>
                  <a:gd name="T50" fmla="*/ 19 w 999"/>
                  <a:gd name="T51" fmla="*/ 105 h 939"/>
                  <a:gd name="T52" fmla="*/ 25 w 999"/>
                  <a:gd name="T53" fmla="*/ 110 h 939"/>
                  <a:gd name="T54" fmla="*/ 32 w 999"/>
                  <a:gd name="T55" fmla="*/ 113 h 939"/>
                  <a:gd name="T56" fmla="*/ 40 w 999"/>
                  <a:gd name="T57" fmla="*/ 116 h 939"/>
                  <a:gd name="T58" fmla="*/ 48 w 999"/>
                  <a:gd name="T59" fmla="*/ 117 h 939"/>
                  <a:gd name="T60" fmla="*/ 56 w 999"/>
                  <a:gd name="T61" fmla="*/ 118 h 939"/>
                  <a:gd name="T62" fmla="*/ 63 w 999"/>
                  <a:gd name="T63" fmla="*/ 117 h 939"/>
                  <a:gd name="T64" fmla="*/ 71 w 999"/>
                  <a:gd name="T65" fmla="*/ 116 h 939"/>
                  <a:gd name="T66" fmla="*/ 79 w 999"/>
                  <a:gd name="T67" fmla="*/ 114 h 939"/>
                  <a:gd name="T68" fmla="*/ 86 w 999"/>
                  <a:gd name="T69" fmla="*/ 112 h 939"/>
                  <a:gd name="T70" fmla="*/ 93 w 999"/>
                  <a:gd name="T71" fmla="*/ 108 h 939"/>
                  <a:gd name="T72" fmla="*/ 99 w 999"/>
                  <a:gd name="T73" fmla="*/ 103 h 939"/>
                  <a:gd name="T74" fmla="*/ 106 w 999"/>
                  <a:gd name="T75" fmla="*/ 97 h 939"/>
                  <a:gd name="T76" fmla="*/ 112 w 999"/>
                  <a:gd name="T77" fmla="*/ 91 h 939"/>
                  <a:gd name="T78" fmla="*/ 117 w 999"/>
                  <a:gd name="T79" fmla="*/ 83 h 939"/>
                  <a:gd name="T80" fmla="*/ 120 w 999"/>
                  <a:gd name="T81" fmla="*/ 76 h 939"/>
                  <a:gd name="T82" fmla="*/ 123 w 999"/>
                  <a:gd name="T83" fmla="*/ 69 h 939"/>
                  <a:gd name="T84" fmla="*/ 125 w 999"/>
                  <a:gd name="T85" fmla="*/ 62 h 939"/>
                  <a:gd name="T86" fmla="*/ 125 w 999"/>
                  <a:gd name="T87" fmla="*/ 56 h 939"/>
                  <a:gd name="T88" fmla="*/ 125 w 999"/>
                  <a:gd name="T89" fmla="*/ 50 h 939"/>
                  <a:gd name="T90" fmla="*/ 124 w 999"/>
                  <a:gd name="T91" fmla="*/ 44 h 939"/>
                  <a:gd name="T92" fmla="*/ 123 w 999"/>
                  <a:gd name="T93" fmla="*/ 39 h 939"/>
                  <a:gd name="T94" fmla="*/ 122 w 999"/>
                  <a:gd name="T95" fmla="*/ 36 h 939"/>
                  <a:gd name="T96" fmla="*/ 120 w 999"/>
                  <a:gd name="T97" fmla="*/ 31 h 939"/>
                  <a:gd name="T98" fmla="*/ 117 w 999"/>
                  <a:gd name="T99" fmla="*/ 27 h 939"/>
                  <a:gd name="T100" fmla="*/ 113 w 999"/>
                  <a:gd name="T101" fmla="*/ 24 h 939"/>
                  <a:gd name="T102" fmla="*/ 109 w 999"/>
                  <a:gd name="T103" fmla="*/ 20 h 939"/>
                  <a:gd name="T104" fmla="*/ 105 w 999"/>
                  <a:gd name="T105" fmla="*/ 17 h 939"/>
                  <a:gd name="T106" fmla="*/ 101 w 999"/>
                  <a:gd name="T107" fmla="*/ 15 h 939"/>
                  <a:gd name="T108" fmla="*/ 95 w 999"/>
                  <a:gd name="T109" fmla="*/ 15 h 939"/>
                  <a:gd name="T110" fmla="*/ 90 w 999"/>
                  <a:gd name="T111" fmla="*/ 15 h 939"/>
                  <a:gd name="T112" fmla="*/ 88 w 999"/>
                  <a:gd name="T113" fmla="*/ 15 h 939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999"/>
                  <a:gd name="T172" fmla="*/ 0 h 939"/>
                  <a:gd name="T173" fmla="*/ 999 w 999"/>
                  <a:gd name="T174" fmla="*/ 939 h 939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999" h="939">
                    <a:moveTo>
                      <a:pt x="699" y="120"/>
                    </a:moveTo>
                    <a:lnTo>
                      <a:pt x="697" y="119"/>
                    </a:lnTo>
                    <a:lnTo>
                      <a:pt x="695" y="115"/>
                    </a:lnTo>
                    <a:lnTo>
                      <a:pt x="689" y="109"/>
                    </a:lnTo>
                    <a:lnTo>
                      <a:pt x="684" y="102"/>
                    </a:lnTo>
                    <a:lnTo>
                      <a:pt x="681" y="98"/>
                    </a:lnTo>
                    <a:lnTo>
                      <a:pt x="676" y="94"/>
                    </a:lnTo>
                    <a:lnTo>
                      <a:pt x="671" y="89"/>
                    </a:lnTo>
                    <a:lnTo>
                      <a:pt x="666" y="85"/>
                    </a:lnTo>
                    <a:lnTo>
                      <a:pt x="660" y="80"/>
                    </a:lnTo>
                    <a:lnTo>
                      <a:pt x="653" y="75"/>
                    </a:lnTo>
                    <a:lnTo>
                      <a:pt x="647" y="70"/>
                    </a:lnTo>
                    <a:lnTo>
                      <a:pt x="640" y="65"/>
                    </a:lnTo>
                    <a:lnTo>
                      <a:pt x="630" y="59"/>
                    </a:lnTo>
                    <a:lnTo>
                      <a:pt x="622" y="54"/>
                    </a:lnTo>
                    <a:lnTo>
                      <a:pt x="617" y="50"/>
                    </a:lnTo>
                    <a:lnTo>
                      <a:pt x="611" y="47"/>
                    </a:lnTo>
                    <a:lnTo>
                      <a:pt x="606" y="46"/>
                    </a:lnTo>
                    <a:lnTo>
                      <a:pt x="603" y="42"/>
                    </a:lnTo>
                    <a:lnTo>
                      <a:pt x="596" y="41"/>
                    </a:lnTo>
                    <a:lnTo>
                      <a:pt x="591" y="38"/>
                    </a:lnTo>
                    <a:lnTo>
                      <a:pt x="585" y="36"/>
                    </a:lnTo>
                    <a:lnTo>
                      <a:pt x="580" y="33"/>
                    </a:lnTo>
                    <a:lnTo>
                      <a:pt x="573" y="31"/>
                    </a:lnTo>
                    <a:lnTo>
                      <a:pt x="567" y="29"/>
                    </a:lnTo>
                    <a:lnTo>
                      <a:pt x="560" y="26"/>
                    </a:lnTo>
                    <a:lnTo>
                      <a:pt x="554" y="25"/>
                    </a:lnTo>
                    <a:lnTo>
                      <a:pt x="547" y="21"/>
                    </a:lnTo>
                    <a:lnTo>
                      <a:pt x="539" y="20"/>
                    </a:lnTo>
                    <a:lnTo>
                      <a:pt x="531" y="16"/>
                    </a:lnTo>
                    <a:lnTo>
                      <a:pt x="525" y="15"/>
                    </a:lnTo>
                    <a:lnTo>
                      <a:pt x="517" y="13"/>
                    </a:lnTo>
                    <a:lnTo>
                      <a:pt x="510" y="12"/>
                    </a:lnTo>
                    <a:lnTo>
                      <a:pt x="502" y="10"/>
                    </a:lnTo>
                    <a:lnTo>
                      <a:pt x="494" y="8"/>
                    </a:lnTo>
                    <a:lnTo>
                      <a:pt x="486" y="7"/>
                    </a:lnTo>
                    <a:lnTo>
                      <a:pt x="476" y="7"/>
                    </a:lnTo>
                    <a:lnTo>
                      <a:pt x="468" y="5"/>
                    </a:lnTo>
                    <a:lnTo>
                      <a:pt x="460" y="3"/>
                    </a:lnTo>
                    <a:lnTo>
                      <a:pt x="450" y="2"/>
                    </a:lnTo>
                    <a:lnTo>
                      <a:pt x="440" y="2"/>
                    </a:lnTo>
                    <a:lnTo>
                      <a:pt x="432" y="2"/>
                    </a:lnTo>
                    <a:lnTo>
                      <a:pt x="422" y="2"/>
                    </a:lnTo>
                    <a:lnTo>
                      <a:pt x="413" y="0"/>
                    </a:lnTo>
                    <a:lnTo>
                      <a:pt x="403" y="0"/>
                    </a:lnTo>
                    <a:lnTo>
                      <a:pt x="391" y="0"/>
                    </a:lnTo>
                    <a:lnTo>
                      <a:pt x="382" y="0"/>
                    </a:lnTo>
                    <a:lnTo>
                      <a:pt x="372" y="0"/>
                    </a:lnTo>
                    <a:lnTo>
                      <a:pt x="362" y="2"/>
                    </a:lnTo>
                    <a:lnTo>
                      <a:pt x="354" y="2"/>
                    </a:lnTo>
                    <a:lnTo>
                      <a:pt x="344" y="3"/>
                    </a:lnTo>
                    <a:lnTo>
                      <a:pt x="335" y="5"/>
                    </a:lnTo>
                    <a:lnTo>
                      <a:pt x="325" y="7"/>
                    </a:lnTo>
                    <a:lnTo>
                      <a:pt x="315" y="8"/>
                    </a:lnTo>
                    <a:lnTo>
                      <a:pt x="307" y="10"/>
                    </a:lnTo>
                    <a:lnTo>
                      <a:pt x="297" y="13"/>
                    </a:lnTo>
                    <a:lnTo>
                      <a:pt x="289" y="15"/>
                    </a:lnTo>
                    <a:lnTo>
                      <a:pt x="279" y="18"/>
                    </a:lnTo>
                    <a:lnTo>
                      <a:pt x="273" y="21"/>
                    </a:lnTo>
                    <a:lnTo>
                      <a:pt x="263" y="25"/>
                    </a:lnTo>
                    <a:lnTo>
                      <a:pt x="255" y="28"/>
                    </a:lnTo>
                    <a:lnTo>
                      <a:pt x="245" y="31"/>
                    </a:lnTo>
                    <a:lnTo>
                      <a:pt x="237" y="34"/>
                    </a:lnTo>
                    <a:lnTo>
                      <a:pt x="229" y="38"/>
                    </a:lnTo>
                    <a:lnTo>
                      <a:pt x="221" y="42"/>
                    </a:lnTo>
                    <a:lnTo>
                      <a:pt x="213" y="47"/>
                    </a:lnTo>
                    <a:lnTo>
                      <a:pt x="205" y="52"/>
                    </a:lnTo>
                    <a:lnTo>
                      <a:pt x="197" y="57"/>
                    </a:lnTo>
                    <a:lnTo>
                      <a:pt x="188" y="62"/>
                    </a:lnTo>
                    <a:lnTo>
                      <a:pt x="182" y="67"/>
                    </a:lnTo>
                    <a:lnTo>
                      <a:pt x="174" y="72"/>
                    </a:lnTo>
                    <a:lnTo>
                      <a:pt x="167" y="78"/>
                    </a:lnTo>
                    <a:lnTo>
                      <a:pt x="159" y="83"/>
                    </a:lnTo>
                    <a:lnTo>
                      <a:pt x="153" y="89"/>
                    </a:lnTo>
                    <a:lnTo>
                      <a:pt x="146" y="96"/>
                    </a:lnTo>
                    <a:lnTo>
                      <a:pt x="138" y="101"/>
                    </a:lnTo>
                    <a:lnTo>
                      <a:pt x="132" y="107"/>
                    </a:lnTo>
                    <a:lnTo>
                      <a:pt x="125" y="114"/>
                    </a:lnTo>
                    <a:lnTo>
                      <a:pt x="120" y="120"/>
                    </a:lnTo>
                    <a:lnTo>
                      <a:pt x="112" y="127"/>
                    </a:lnTo>
                    <a:lnTo>
                      <a:pt x="106" y="133"/>
                    </a:lnTo>
                    <a:lnTo>
                      <a:pt x="101" y="141"/>
                    </a:lnTo>
                    <a:lnTo>
                      <a:pt x="96" y="148"/>
                    </a:lnTo>
                    <a:lnTo>
                      <a:pt x="89" y="156"/>
                    </a:lnTo>
                    <a:lnTo>
                      <a:pt x="83" y="163"/>
                    </a:lnTo>
                    <a:lnTo>
                      <a:pt x="78" y="171"/>
                    </a:lnTo>
                    <a:lnTo>
                      <a:pt x="73" y="179"/>
                    </a:lnTo>
                    <a:lnTo>
                      <a:pt x="68" y="187"/>
                    </a:lnTo>
                    <a:lnTo>
                      <a:pt x="63" y="195"/>
                    </a:lnTo>
                    <a:lnTo>
                      <a:pt x="58" y="203"/>
                    </a:lnTo>
                    <a:lnTo>
                      <a:pt x="55" y="213"/>
                    </a:lnTo>
                    <a:lnTo>
                      <a:pt x="50" y="219"/>
                    </a:lnTo>
                    <a:lnTo>
                      <a:pt x="45" y="229"/>
                    </a:lnTo>
                    <a:lnTo>
                      <a:pt x="41" y="237"/>
                    </a:lnTo>
                    <a:lnTo>
                      <a:pt x="37" y="247"/>
                    </a:lnTo>
                    <a:lnTo>
                      <a:pt x="34" y="255"/>
                    </a:lnTo>
                    <a:lnTo>
                      <a:pt x="29" y="265"/>
                    </a:lnTo>
                    <a:lnTo>
                      <a:pt x="28" y="275"/>
                    </a:lnTo>
                    <a:lnTo>
                      <a:pt x="24" y="284"/>
                    </a:lnTo>
                    <a:lnTo>
                      <a:pt x="21" y="294"/>
                    </a:lnTo>
                    <a:lnTo>
                      <a:pt x="18" y="302"/>
                    </a:lnTo>
                    <a:lnTo>
                      <a:pt x="16" y="314"/>
                    </a:lnTo>
                    <a:lnTo>
                      <a:pt x="15" y="323"/>
                    </a:lnTo>
                    <a:lnTo>
                      <a:pt x="11" y="333"/>
                    </a:lnTo>
                    <a:lnTo>
                      <a:pt x="10" y="343"/>
                    </a:lnTo>
                    <a:lnTo>
                      <a:pt x="8" y="354"/>
                    </a:lnTo>
                    <a:lnTo>
                      <a:pt x="8" y="364"/>
                    </a:lnTo>
                    <a:lnTo>
                      <a:pt x="5" y="374"/>
                    </a:lnTo>
                    <a:lnTo>
                      <a:pt x="3" y="385"/>
                    </a:lnTo>
                    <a:lnTo>
                      <a:pt x="2" y="395"/>
                    </a:lnTo>
                    <a:lnTo>
                      <a:pt x="2" y="406"/>
                    </a:lnTo>
                    <a:lnTo>
                      <a:pt x="0" y="416"/>
                    </a:lnTo>
                    <a:lnTo>
                      <a:pt x="0" y="426"/>
                    </a:lnTo>
                    <a:lnTo>
                      <a:pt x="0" y="437"/>
                    </a:lnTo>
                    <a:lnTo>
                      <a:pt x="0" y="448"/>
                    </a:lnTo>
                    <a:lnTo>
                      <a:pt x="0" y="458"/>
                    </a:lnTo>
                    <a:lnTo>
                      <a:pt x="0" y="470"/>
                    </a:lnTo>
                    <a:lnTo>
                      <a:pt x="0" y="481"/>
                    </a:lnTo>
                    <a:lnTo>
                      <a:pt x="0" y="491"/>
                    </a:lnTo>
                    <a:lnTo>
                      <a:pt x="0" y="500"/>
                    </a:lnTo>
                    <a:lnTo>
                      <a:pt x="2" y="513"/>
                    </a:lnTo>
                    <a:lnTo>
                      <a:pt x="3" y="523"/>
                    </a:lnTo>
                    <a:lnTo>
                      <a:pt x="5" y="535"/>
                    </a:lnTo>
                    <a:lnTo>
                      <a:pt x="5" y="544"/>
                    </a:lnTo>
                    <a:lnTo>
                      <a:pt x="8" y="556"/>
                    </a:lnTo>
                    <a:lnTo>
                      <a:pt x="8" y="565"/>
                    </a:lnTo>
                    <a:lnTo>
                      <a:pt x="11" y="577"/>
                    </a:lnTo>
                    <a:lnTo>
                      <a:pt x="13" y="587"/>
                    </a:lnTo>
                    <a:lnTo>
                      <a:pt x="15" y="598"/>
                    </a:lnTo>
                    <a:lnTo>
                      <a:pt x="18" y="608"/>
                    </a:lnTo>
                    <a:lnTo>
                      <a:pt x="19" y="619"/>
                    </a:lnTo>
                    <a:lnTo>
                      <a:pt x="23" y="627"/>
                    </a:lnTo>
                    <a:lnTo>
                      <a:pt x="24" y="639"/>
                    </a:lnTo>
                    <a:lnTo>
                      <a:pt x="28" y="648"/>
                    </a:lnTo>
                    <a:lnTo>
                      <a:pt x="32" y="658"/>
                    </a:lnTo>
                    <a:lnTo>
                      <a:pt x="36" y="668"/>
                    </a:lnTo>
                    <a:lnTo>
                      <a:pt x="39" y="678"/>
                    </a:lnTo>
                    <a:lnTo>
                      <a:pt x="44" y="689"/>
                    </a:lnTo>
                    <a:lnTo>
                      <a:pt x="49" y="699"/>
                    </a:lnTo>
                    <a:lnTo>
                      <a:pt x="52" y="707"/>
                    </a:lnTo>
                    <a:lnTo>
                      <a:pt x="55" y="717"/>
                    </a:lnTo>
                    <a:lnTo>
                      <a:pt x="60" y="725"/>
                    </a:lnTo>
                    <a:lnTo>
                      <a:pt x="67" y="736"/>
                    </a:lnTo>
                    <a:lnTo>
                      <a:pt x="70" y="744"/>
                    </a:lnTo>
                    <a:lnTo>
                      <a:pt x="75" y="752"/>
                    </a:lnTo>
                    <a:lnTo>
                      <a:pt x="81" y="762"/>
                    </a:lnTo>
                    <a:lnTo>
                      <a:pt x="88" y="770"/>
                    </a:lnTo>
                    <a:lnTo>
                      <a:pt x="93" y="778"/>
                    </a:lnTo>
                    <a:lnTo>
                      <a:pt x="97" y="786"/>
                    </a:lnTo>
                    <a:lnTo>
                      <a:pt x="104" y="795"/>
                    </a:lnTo>
                    <a:lnTo>
                      <a:pt x="112" y="803"/>
                    </a:lnTo>
                    <a:lnTo>
                      <a:pt x="117" y="811"/>
                    </a:lnTo>
                    <a:lnTo>
                      <a:pt x="125" y="817"/>
                    </a:lnTo>
                    <a:lnTo>
                      <a:pt x="132" y="825"/>
                    </a:lnTo>
                    <a:lnTo>
                      <a:pt x="140" y="832"/>
                    </a:lnTo>
                    <a:lnTo>
                      <a:pt x="146" y="838"/>
                    </a:lnTo>
                    <a:lnTo>
                      <a:pt x="154" y="845"/>
                    </a:lnTo>
                    <a:lnTo>
                      <a:pt x="161" y="851"/>
                    </a:lnTo>
                    <a:lnTo>
                      <a:pt x="171" y="858"/>
                    </a:lnTo>
                    <a:lnTo>
                      <a:pt x="177" y="864"/>
                    </a:lnTo>
                    <a:lnTo>
                      <a:pt x="185" y="871"/>
                    </a:lnTo>
                    <a:lnTo>
                      <a:pt x="195" y="876"/>
                    </a:lnTo>
                    <a:lnTo>
                      <a:pt x="205" y="881"/>
                    </a:lnTo>
                    <a:lnTo>
                      <a:pt x="213" y="885"/>
                    </a:lnTo>
                    <a:lnTo>
                      <a:pt x="223" y="890"/>
                    </a:lnTo>
                    <a:lnTo>
                      <a:pt x="231" y="895"/>
                    </a:lnTo>
                    <a:lnTo>
                      <a:pt x="240" y="900"/>
                    </a:lnTo>
                    <a:lnTo>
                      <a:pt x="252" y="903"/>
                    </a:lnTo>
                    <a:lnTo>
                      <a:pt x="262" y="907"/>
                    </a:lnTo>
                    <a:lnTo>
                      <a:pt x="273" y="910"/>
                    </a:lnTo>
                    <a:lnTo>
                      <a:pt x="283" y="915"/>
                    </a:lnTo>
                    <a:lnTo>
                      <a:pt x="292" y="918"/>
                    </a:lnTo>
                    <a:lnTo>
                      <a:pt x="304" y="920"/>
                    </a:lnTo>
                    <a:lnTo>
                      <a:pt x="314" y="923"/>
                    </a:lnTo>
                    <a:lnTo>
                      <a:pt x="325" y="924"/>
                    </a:lnTo>
                    <a:lnTo>
                      <a:pt x="335" y="926"/>
                    </a:lnTo>
                    <a:lnTo>
                      <a:pt x="346" y="928"/>
                    </a:lnTo>
                    <a:lnTo>
                      <a:pt x="357" y="929"/>
                    </a:lnTo>
                    <a:lnTo>
                      <a:pt x="367" y="933"/>
                    </a:lnTo>
                    <a:lnTo>
                      <a:pt x="378" y="933"/>
                    </a:lnTo>
                    <a:lnTo>
                      <a:pt x="388" y="934"/>
                    </a:lnTo>
                    <a:lnTo>
                      <a:pt x="398" y="934"/>
                    </a:lnTo>
                    <a:lnTo>
                      <a:pt x="409" y="937"/>
                    </a:lnTo>
                    <a:lnTo>
                      <a:pt x="419" y="937"/>
                    </a:lnTo>
                    <a:lnTo>
                      <a:pt x="430" y="939"/>
                    </a:lnTo>
                    <a:lnTo>
                      <a:pt x="442" y="939"/>
                    </a:lnTo>
                    <a:lnTo>
                      <a:pt x="452" y="939"/>
                    </a:lnTo>
                    <a:lnTo>
                      <a:pt x="463" y="939"/>
                    </a:lnTo>
                    <a:lnTo>
                      <a:pt x="473" y="939"/>
                    </a:lnTo>
                    <a:lnTo>
                      <a:pt x="482" y="937"/>
                    </a:lnTo>
                    <a:lnTo>
                      <a:pt x="494" y="937"/>
                    </a:lnTo>
                    <a:lnTo>
                      <a:pt x="504" y="936"/>
                    </a:lnTo>
                    <a:lnTo>
                      <a:pt x="515" y="934"/>
                    </a:lnTo>
                    <a:lnTo>
                      <a:pt x="525" y="934"/>
                    </a:lnTo>
                    <a:lnTo>
                      <a:pt x="536" y="933"/>
                    </a:lnTo>
                    <a:lnTo>
                      <a:pt x="546" y="931"/>
                    </a:lnTo>
                    <a:lnTo>
                      <a:pt x="556" y="929"/>
                    </a:lnTo>
                    <a:lnTo>
                      <a:pt x="565" y="928"/>
                    </a:lnTo>
                    <a:lnTo>
                      <a:pt x="575" y="926"/>
                    </a:lnTo>
                    <a:lnTo>
                      <a:pt x="585" y="923"/>
                    </a:lnTo>
                    <a:lnTo>
                      <a:pt x="596" y="921"/>
                    </a:lnTo>
                    <a:lnTo>
                      <a:pt x="606" y="918"/>
                    </a:lnTo>
                    <a:lnTo>
                      <a:pt x="617" y="916"/>
                    </a:lnTo>
                    <a:lnTo>
                      <a:pt x="625" y="911"/>
                    </a:lnTo>
                    <a:lnTo>
                      <a:pt x="635" y="908"/>
                    </a:lnTo>
                    <a:lnTo>
                      <a:pt x="645" y="905"/>
                    </a:lnTo>
                    <a:lnTo>
                      <a:pt x="655" y="902"/>
                    </a:lnTo>
                    <a:lnTo>
                      <a:pt x="664" y="897"/>
                    </a:lnTo>
                    <a:lnTo>
                      <a:pt x="674" y="894"/>
                    </a:lnTo>
                    <a:lnTo>
                      <a:pt x="684" y="889"/>
                    </a:lnTo>
                    <a:lnTo>
                      <a:pt x="694" y="885"/>
                    </a:lnTo>
                    <a:lnTo>
                      <a:pt x="702" y="879"/>
                    </a:lnTo>
                    <a:lnTo>
                      <a:pt x="712" y="874"/>
                    </a:lnTo>
                    <a:lnTo>
                      <a:pt x="721" y="869"/>
                    </a:lnTo>
                    <a:lnTo>
                      <a:pt x="731" y="864"/>
                    </a:lnTo>
                    <a:lnTo>
                      <a:pt x="739" y="858"/>
                    </a:lnTo>
                    <a:lnTo>
                      <a:pt x="749" y="853"/>
                    </a:lnTo>
                    <a:lnTo>
                      <a:pt x="757" y="846"/>
                    </a:lnTo>
                    <a:lnTo>
                      <a:pt x="767" y="842"/>
                    </a:lnTo>
                    <a:lnTo>
                      <a:pt x="775" y="833"/>
                    </a:lnTo>
                    <a:lnTo>
                      <a:pt x="783" y="827"/>
                    </a:lnTo>
                    <a:lnTo>
                      <a:pt x="791" y="821"/>
                    </a:lnTo>
                    <a:lnTo>
                      <a:pt x="801" y="814"/>
                    </a:lnTo>
                    <a:lnTo>
                      <a:pt x="809" y="806"/>
                    </a:lnTo>
                    <a:lnTo>
                      <a:pt x="817" y="798"/>
                    </a:lnTo>
                    <a:lnTo>
                      <a:pt x="825" y="791"/>
                    </a:lnTo>
                    <a:lnTo>
                      <a:pt x="835" y="783"/>
                    </a:lnTo>
                    <a:lnTo>
                      <a:pt x="842" y="775"/>
                    </a:lnTo>
                    <a:lnTo>
                      <a:pt x="851" y="767"/>
                    </a:lnTo>
                    <a:lnTo>
                      <a:pt x="859" y="759"/>
                    </a:lnTo>
                    <a:lnTo>
                      <a:pt x="868" y="751"/>
                    </a:lnTo>
                    <a:lnTo>
                      <a:pt x="874" y="741"/>
                    </a:lnTo>
                    <a:lnTo>
                      <a:pt x="882" y="731"/>
                    </a:lnTo>
                    <a:lnTo>
                      <a:pt x="890" y="723"/>
                    </a:lnTo>
                    <a:lnTo>
                      <a:pt x="898" y="713"/>
                    </a:lnTo>
                    <a:lnTo>
                      <a:pt x="905" y="704"/>
                    </a:lnTo>
                    <a:lnTo>
                      <a:pt x="911" y="694"/>
                    </a:lnTo>
                    <a:lnTo>
                      <a:pt x="918" y="684"/>
                    </a:lnTo>
                    <a:lnTo>
                      <a:pt x="924" y="673"/>
                    </a:lnTo>
                    <a:lnTo>
                      <a:pt x="931" y="663"/>
                    </a:lnTo>
                    <a:lnTo>
                      <a:pt x="936" y="653"/>
                    </a:lnTo>
                    <a:lnTo>
                      <a:pt x="941" y="643"/>
                    </a:lnTo>
                    <a:lnTo>
                      <a:pt x="947" y="635"/>
                    </a:lnTo>
                    <a:lnTo>
                      <a:pt x="950" y="624"/>
                    </a:lnTo>
                    <a:lnTo>
                      <a:pt x="957" y="614"/>
                    </a:lnTo>
                    <a:lnTo>
                      <a:pt x="960" y="604"/>
                    </a:lnTo>
                    <a:lnTo>
                      <a:pt x="965" y="596"/>
                    </a:lnTo>
                    <a:lnTo>
                      <a:pt x="968" y="587"/>
                    </a:lnTo>
                    <a:lnTo>
                      <a:pt x="971" y="577"/>
                    </a:lnTo>
                    <a:lnTo>
                      <a:pt x="975" y="567"/>
                    </a:lnTo>
                    <a:lnTo>
                      <a:pt x="978" y="559"/>
                    </a:lnTo>
                    <a:lnTo>
                      <a:pt x="981" y="548"/>
                    </a:lnTo>
                    <a:lnTo>
                      <a:pt x="983" y="539"/>
                    </a:lnTo>
                    <a:lnTo>
                      <a:pt x="986" y="530"/>
                    </a:lnTo>
                    <a:lnTo>
                      <a:pt x="988" y="520"/>
                    </a:lnTo>
                    <a:lnTo>
                      <a:pt x="989" y="512"/>
                    </a:lnTo>
                    <a:lnTo>
                      <a:pt x="991" y="502"/>
                    </a:lnTo>
                    <a:lnTo>
                      <a:pt x="993" y="494"/>
                    </a:lnTo>
                    <a:lnTo>
                      <a:pt x="994" y="486"/>
                    </a:lnTo>
                    <a:lnTo>
                      <a:pt x="996" y="476"/>
                    </a:lnTo>
                    <a:lnTo>
                      <a:pt x="996" y="468"/>
                    </a:lnTo>
                    <a:lnTo>
                      <a:pt x="997" y="458"/>
                    </a:lnTo>
                    <a:lnTo>
                      <a:pt x="997" y="450"/>
                    </a:lnTo>
                    <a:lnTo>
                      <a:pt x="997" y="442"/>
                    </a:lnTo>
                    <a:lnTo>
                      <a:pt x="997" y="434"/>
                    </a:lnTo>
                    <a:lnTo>
                      <a:pt x="997" y="426"/>
                    </a:lnTo>
                    <a:lnTo>
                      <a:pt x="999" y="418"/>
                    </a:lnTo>
                    <a:lnTo>
                      <a:pt x="997" y="410"/>
                    </a:lnTo>
                    <a:lnTo>
                      <a:pt x="997" y="401"/>
                    </a:lnTo>
                    <a:lnTo>
                      <a:pt x="996" y="393"/>
                    </a:lnTo>
                    <a:lnTo>
                      <a:pt x="996" y="387"/>
                    </a:lnTo>
                    <a:lnTo>
                      <a:pt x="994" y="379"/>
                    </a:lnTo>
                    <a:lnTo>
                      <a:pt x="994" y="371"/>
                    </a:lnTo>
                    <a:lnTo>
                      <a:pt x="993" y="364"/>
                    </a:lnTo>
                    <a:lnTo>
                      <a:pt x="993" y="358"/>
                    </a:lnTo>
                    <a:lnTo>
                      <a:pt x="991" y="349"/>
                    </a:lnTo>
                    <a:lnTo>
                      <a:pt x="989" y="343"/>
                    </a:lnTo>
                    <a:lnTo>
                      <a:pt x="988" y="336"/>
                    </a:lnTo>
                    <a:lnTo>
                      <a:pt x="988" y="332"/>
                    </a:lnTo>
                    <a:lnTo>
                      <a:pt x="986" y="323"/>
                    </a:lnTo>
                    <a:lnTo>
                      <a:pt x="984" y="319"/>
                    </a:lnTo>
                    <a:lnTo>
                      <a:pt x="983" y="312"/>
                    </a:lnTo>
                    <a:lnTo>
                      <a:pt x="981" y="307"/>
                    </a:lnTo>
                    <a:lnTo>
                      <a:pt x="978" y="301"/>
                    </a:lnTo>
                    <a:lnTo>
                      <a:pt x="976" y="296"/>
                    </a:lnTo>
                    <a:lnTo>
                      <a:pt x="975" y="291"/>
                    </a:lnTo>
                    <a:lnTo>
                      <a:pt x="973" y="286"/>
                    </a:lnTo>
                    <a:lnTo>
                      <a:pt x="971" y="281"/>
                    </a:lnTo>
                    <a:lnTo>
                      <a:pt x="970" y="275"/>
                    </a:lnTo>
                    <a:lnTo>
                      <a:pt x="968" y="271"/>
                    </a:lnTo>
                    <a:lnTo>
                      <a:pt x="967" y="268"/>
                    </a:lnTo>
                    <a:lnTo>
                      <a:pt x="963" y="260"/>
                    </a:lnTo>
                    <a:lnTo>
                      <a:pt x="960" y="252"/>
                    </a:lnTo>
                    <a:lnTo>
                      <a:pt x="957" y="245"/>
                    </a:lnTo>
                    <a:lnTo>
                      <a:pt x="954" y="242"/>
                    </a:lnTo>
                    <a:lnTo>
                      <a:pt x="949" y="236"/>
                    </a:lnTo>
                    <a:lnTo>
                      <a:pt x="945" y="231"/>
                    </a:lnTo>
                    <a:lnTo>
                      <a:pt x="941" y="226"/>
                    </a:lnTo>
                    <a:lnTo>
                      <a:pt x="937" y="221"/>
                    </a:lnTo>
                    <a:lnTo>
                      <a:pt x="932" y="215"/>
                    </a:lnTo>
                    <a:lnTo>
                      <a:pt x="929" y="210"/>
                    </a:lnTo>
                    <a:lnTo>
                      <a:pt x="923" y="205"/>
                    </a:lnTo>
                    <a:lnTo>
                      <a:pt x="919" y="200"/>
                    </a:lnTo>
                    <a:lnTo>
                      <a:pt x="913" y="195"/>
                    </a:lnTo>
                    <a:lnTo>
                      <a:pt x="908" y="190"/>
                    </a:lnTo>
                    <a:lnTo>
                      <a:pt x="903" y="185"/>
                    </a:lnTo>
                    <a:lnTo>
                      <a:pt x="897" y="180"/>
                    </a:lnTo>
                    <a:lnTo>
                      <a:pt x="892" y="174"/>
                    </a:lnTo>
                    <a:lnTo>
                      <a:pt x="887" y="169"/>
                    </a:lnTo>
                    <a:lnTo>
                      <a:pt x="881" y="166"/>
                    </a:lnTo>
                    <a:lnTo>
                      <a:pt x="876" y="161"/>
                    </a:lnTo>
                    <a:lnTo>
                      <a:pt x="869" y="156"/>
                    </a:lnTo>
                    <a:lnTo>
                      <a:pt x="864" y="153"/>
                    </a:lnTo>
                    <a:lnTo>
                      <a:pt x="858" y="148"/>
                    </a:lnTo>
                    <a:lnTo>
                      <a:pt x="853" y="145"/>
                    </a:lnTo>
                    <a:lnTo>
                      <a:pt x="846" y="140"/>
                    </a:lnTo>
                    <a:lnTo>
                      <a:pt x="842" y="137"/>
                    </a:lnTo>
                    <a:lnTo>
                      <a:pt x="837" y="133"/>
                    </a:lnTo>
                    <a:lnTo>
                      <a:pt x="832" y="132"/>
                    </a:lnTo>
                    <a:lnTo>
                      <a:pt x="827" y="128"/>
                    </a:lnTo>
                    <a:lnTo>
                      <a:pt x="822" y="125"/>
                    </a:lnTo>
                    <a:lnTo>
                      <a:pt x="817" y="122"/>
                    </a:lnTo>
                    <a:lnTo>
                      <a:pt x="812" y="120"/>
                    </a:lnTo>
                    <a:lnTo>
                      <a:pt x="806" y="119"/>
                    </a:lnTo>
                    <a:lnTo>
                      <a:pt x="799" y="117"/>
                    </a:lnTo>
                    <a:lnTo>
                      <a:pt x="791" y="114"/>
                    </a:lnTo>
                    <a:lnTo>
                      <a:pt x="783" y="114"/>
                    </a:lnTo>
                    <a:lnTo>
                      <a:pt x="775" y="114"/>
                    </a:lnTo>
                    <a:lnTo>
                      <a:pt x="767" y="114"/>
                    </a:lnTo>
                    <a:lnTo>
                      <a:pt x="759" y="114"/>
                    </a:lnTo>
                    <a:lnTo>
                      <a:pt x="751" y="114"/>
                    </a:lnTo>
                    <a:lnTo>
                      <a:pt x="742" y="114"/>
                    </a:lnTo>
                    <a:lnTo>
                      <a:pt x="734" y="115"/>
                    </a:lnTo>
                    <a:lnTo>
                      <a:pt x="726" y="115"/>
                    </a:lnTo>
                    <a:lnTo>
                      <a:pt x="720" y="115"/>
                    </a:lnTo>
                    <a:lnTo>
                      <a:pt x="713" y="117"/>
                    </a:lnTo>
                    <a:lnTo>
                      <a:pt x="708" y="117"/>
                    </a:lnTo>
                    <a:lnTo>
                      <a:pt x="703" y="119"/>
                    </a:lnTo>
                    <a:lnTo>
                      <a:pt x="700" y="119"/>
                    </a:lnTo>
                    <a:lnTo>
                      <a:pt x="699" y="119"/>
                    </a:lnTo>
                    <a:lnTo>
                      <a:pt x="699" y="120"/>
                    </a:lnTo>
                    <a:close/>
                  </a:path>
                </a:pathLst>
              </a:custGeom>
              <a:solidFill>
                <a:srgbClr val="FF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86" name="Freeform 17"/>
              <p:cNvSpPr>
                <a:spLocks/>
              </p:cNvSpPr>
              <p:nvPr/>
            </p:nvSpPr>
            <p:spPr bwMode="auto">
              <a:xfrm>
                <a:off x="4750" y="2837"/>
                <a:ext cx="493" cy="469"/>
              </a:xfrm>
              <a:custGeom>
                <a:avLst/>
                <a:gdLst>
                  <a:gd name="T0" fmla="*/ 121 w 984"/>
                  <a:gd name="T1" fmla="*/ 36 h 939"/>
                  <a:gd name="T2" fmla="*/ 123 w 984"/>
                  <a:gd name="T3" fmla="*/ 46 h 939"/>
                  <a:gd name="T4" fmla="*/ 124 w 984"/>
                  <a:gd name="T5" fmla="*/ 57 h 939"/>
                  <a:gd name="T6" fmla="*/ 122 w 984"/>
                  <a:gd name="T7" fmla="*/ 70 h 939"/>
                  <a:gd name="T8" fmla="*/ 118 w 984"/>
                  <a:gd name="T9" fmla="*/ 82 h 939"/>
                  <a:gd name="T10" fmla="*/ 110 w 984"/>
                  <a:gd name="T11" fmla="*/ 92 h 939"/>
                  <a:gd name="T12" fmla="*/ 99 w 984"/>
                  <a:gd name="T13" fmla="*/ 101 h 939"/>
                  <a:gd name="T14" fmla="*/ 87 w 984"/>
                  <a:gd name="T15" fmla="*/ 108 h 939"/>
                  <a:gd name="T16" fmla="*/ 74 w 984"/>
                  <a:gd name="T17" fmla="*/ 114 h 939"/>
                  <a:gd name="T18" fmla="*/ 64 w 984"/>
                  <a:gd name="T19" fmla="*/ 117 h 939"/>
                  <a:gd name="T20" fmla="*/ 56 w 984"/>
                  <a:gd name="T21" fmla="*/ 117 h 939"/>
                  <a:gd name="T22" fmla="*/ 45 w 984"/>
                  <a:gd name="T23" fmla="*/ 117 h 939"/>
                  <a:gd name="T24" fmla="*/ 33 w 984"/>
                  <a:gd name="T25" fmla="*/ 114 h 939"/>
                  <a:gd name="T26" fmla="*/ 23 w 984"/>
                  <a:gd name="T27" fmla="*/ 108 h 939"/>
                  <a:gd name="T28" fmla="*/ 15 w 984"/>
                  <a:gd name="T29" fmla="*/ 100 h 939"/>
                  <a:gd name="T30" fmla="*/ 8 w 984"/>
                  <a:gd name="T31" fmla="*/ 89 h 939"/>
                  <a:gd name="T32" fmla="*/ 2 w 984"/>
                  <a:gd name="T33" fmla="*/ 74 h 939"/>
                  <a:gd name="T34" fmla="*/ 0 w 984"/>
                  <a:gd name="T35" fmla="*/ 58 h 939"/>
                  <a:gd name="T36" fmla="*/ 3 w 984"/>
                  <a:gd name="T37" fmla="*/ 40 h 939"/>
                  <a:gd name="T38" fmla="*/ 11 w 984"/>
                  <a:gd name="T39" fmla="*/ 24 h 939"/>
                  <a:gd name="T40" fmla="*/ 21 w 984"/>
                  <a:gd name="T41" fmla="*/ 13 h 939"/>
                  <a:gd name="T42" fmla="*/ 32 w 984"/>
                  <a:gd name="T43" fmla="*/ 5 h 939"/>
                  <a:gd name="T44" fmla="*/ 43 w 984"/>
                  <a:gd name="T45" fmla="*/ 1 h 939"/>
                  <a:gd name="T46" fmla="*/ 54 w 984"/>
                  <a:gd name="T47" fmla="*/ 0 h 939"/>
                  <a:gd name="T48" fmla="*/ 62 w 984"/>
                  <a:gd name="T49" fmla="*/ 0 h 939"/>
                  <a:gd name="T50" fmla="*/ 70 w 984"/>
                  <a:gd name="T51" fmla="*/ 2 h 939"/>
                  <a:gd name="T52" fmla="*/ 80 w 984"/>
                  <a:gd name="T53" fmla="*/ 8 h 939"/>
                  <a:gd name="T54" fmla="*/ 83 w 984"/>
                  <a:gd name="T55" fmla="*/ 15 h 939"/>
                  <a:gd name="T56" fmla="*/ 75 w 984"/>
                  <a:gd name="T57" fmla="*/ 10 h 939"/>
                  <a:gd name="T58" fmla="*/ 66 w 984"/>
                  <a:gd name="T59" fmla="*/ 5 h 939"/>
                  <a:gd name="T60" fmla="*/ 56 w 984"/>
                  <a:gd name="T61" fmla="*/ 3 h 939"/>
                  <a:gd name="T62" fmla="*/ 47 w 984"/>
                  <a:gd name="T63" fmla="*/ 3 h 939"/>
                  <a:gd name="T64" fmla="*/ 36 w 984"/>
                  <a:gd name="T65" fmla="*/ 7 h 939"/>
                  <a:gd name="T66" fmla="*/ 26 w 984"/>
                  <a:gd name="T67" fmla="*/ 13 h 939"/>
                  <a:gd name="T68" fmla="*/ 17 w 984"/>
                  <a:gd name="T69" fmla="*/ 20 h 939"/>
                  <a:gd name="T70" fmla="*/ 11 w 984"/>
                  <a:gd name="T71" fmla="*/ 30 h 939"/>
                  <a:gd name="T72" fmla="*/ 6 w 984"/>
                  <a:gd name="T73" fmla="*/ 41 h 939"/>
                  <a:gd name="T74" fmla="*/ 5 w 984"/>
                  <a:gd name="T75" fmla="*/ 53 h 939"/>
                  <a:gd name="T76" fmla="*/ 5 w 984"/>
                  <a:gd name="T77" fmla="*/ 65 h 939"/>
                  <a:gd name="T78" fmla="*/ 8 w 984"/>
                  <a:gd name="T79" fmla="*/ 78 h 939"/>
                  <a:gd name="T80" fmla="*/ 13 w 984"/>
                  <a:gd name="T81" fmla="*/ 90 h 939"/>
                  <a:gd name="T82" fmla="*/ 20 w 984"/>
                  <a:gd name="T83" fmla="*/ 99 h 939"/>
                  <a:gd name="T84" fmla="*/ 28 w 984"/>
                  <a:gd name="T85" fmla="*/ 106 h 939"/>
                  <a:gd name="T86" fmla="*/ 37 w 984"/>
                  <a:gd name="T87" fmla="*/ 110 h 939"/>
                  <a:gd name="T88" fmla="*/ 46 w 984"/>
                  <a:gd name="T89" fmla="*/ 113 h 939"/>
                  <a:gd name="T90" fmla="*/ 54 w 984"/>
                  <a:gd name="T91" fmla="*/ 113 h 939"/>
                  <a:gd name="T92" fmla="*/ 63 w 984"/>
                  <a:gd name="T93" fmla="*/ 113 h 939"/>
                  <a:gd name="T94" fmla="*/ 73 w 984"/>
                  <a:gd name="T95" fmla="*/ 110 h 939"/>
                  <a:gd name="T96" fmla="*/ 82 w 984"/>
                  <a:gd name="T97" fmla="*/ 107 h 939"/>
                  <a:gd name="T98" fmla="*/ 91 w 984"/>
                  <a:gd name="T99" fmla="*/ 103 h 939"/>
                  <a:gd name="T100" fmla="*/ 100 w 984"/>
                  <a:gd name="T101" fmla="*/ 97 h 939"/>
                  <a:gd name="T102" fmla="*/ 109 w 984"/>
                  <a:gd name="T103" fmla="*/ 89 h 939"/>
                  <a:gd name="T104" fmla="*/ 114 w 984"/>
                  <a:gd name="T105" fmla="*/ 79 h 939"/>
                  <a:gd name="T106" fmla="*/ 118 w 984"/>
                  <a:gd name="T107" fmla="*/ 68 h 939"/>
                  <a:gd name="T108" fmla="*/ 120 w 984"/>
                  <a:gd name="T109" fmla="*/ 56 h 939"/>
                  <a:gd name="T110" fmla="*/ 120 w 984"/>
                  <a:gd name="T111" fmla="*/ 46 h 939"/>
                  <a:gd name="T112" fmla="*/ 118 w 984"/>
                  <a:gd name="T113" fmla="*/ 38 h 939"/>
                  <a:gd name="T114" fmla="*/ 113 w 984"/>
                  <a:gd name="T115" fmla="*/ 29 h 939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984"/>
                  <a:gd name="T175" fmla="*/ 0 h 939"/>
                  <a:gd name="T176" fmla="*/ 984 w 984"/>
                  <a:gd name="T177" fmla="*/ 939 h 939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984" h="939">
                    <a:moveTo>
                      <a:pt x="922" y="226"/>
                    </a:moveTo>
                    <a:lnTo>
                      <a:pt x="929" y="231"/>
                    </a:lnTo>
                    <a:lnTo>
                      <a:pt x="934" y="237"/>
                    </a:lnTo>
                    <a:lnTo>
                      <a:pt x="939" y="244"/>
                    </a:lnTo>
                    <a:lnTo>
                      <a:pt x="943" y="252"/>
                    </a:lnTo>
                    <a:lnTo>
                      <a:pt x="945" y="257"/>
                    </a:lnTo>
                    <a:lnTo>
                      <a:pt x="948" y="260"/>
                    </a:lnTo>
                    <a:lnTo>
                      <a:pt x="950" y="266"/>
                    </a:lnTo>
                    <a:lnTo>
                      <a:pt x="953" y="271"/>
                    </a:lnTo>
                    <a:lnTo>
                      <a:pt x="955" y="276"/>
                    </a:lnTo>
                    <a:lnTo>
                      <a:pt x="958" y="281"/>
                    </a:lnTo>
                    <a:lnTo>
                      <a:pt x="960" y="288"/>
                    </a:lnTo>
                    <a:lnTo>
                      <a:pt x="963" y="294"/>
                    </a:lnTo>
                    <a:lnTo>
                      <a:pt x="963" y="299"/>
                    </a:lnTo>
                    <a:lnTo>
                      <a:pt x="966" y="305"/>
                    </a:lnTo>
                    <a:lnTo>
                      <a:pt x="966" y="310"/>
                    </a:lnTo>
                    <a:lnTo>
                      <a:pt x="969" y="318"/>
                    </a:lnTo>
                    <a:lnTo>
                      <a:pt x="969" y="325"/>
                    </a:lnTo>
                    <a:lnTo>
                      <a:pt x="971" y="331"/>
                    </a:lnTo>
                    <a:lnTo>
                      <a:pt x="973" y="340"/>
                    </a:lnTo>
                    <a:lnTo>
                      <a:pt x="974" y="346"/>
                    </a:lnTo>
                    <a:lnTo>
                      <a:pt x="976" y="353"/>
                    </a:lnTo>
                    <a:lnTo>
                      <a:pt x="976" y="361"/>
                    </a:lnTo>
                    <a:lnTo>
                      <a:pt x="978" y="369"/>
                    </a:lnTo>
                    <a:lnTo>
                      <a:pt x="979" y="375"/>
                    </a:lnTo>
                    <a:lnTo>
                      <a:pt x="981" y="383"/>
                    </a:lnTo>
                    <a:lnTo>
                      <a:pt x="981" y="392"/>
                    </a:lnTo>
                    <a:lnTo>
                      <a:pt x="982" y="400"/>
                    </a:lnTo>
                    <a:lnTo>
                      <a:pt x="984" y="408"/>
                    </a:lnTo>
                    <a:lnTo>
                      <a:pt x="984" y="416"/>
                    </a:lnTo>
                    <a:lnTo>
                      <a:pt x="984" y="422"/>
                    </a:lnTo>
                    <a:lnTo>
                      <a:pt x="984" y="431"/>
                    </a:lnTo>
                    <a:lnTo>
                      <a:pt x="984" y="440"/>
                    </a:lnTo>
                    <a:lnTo>
                      <a:pt x="984" y="447"/>
                    </a:lnTo>
                    <a:lnTo>
                      <a:pt x="984" y="455"/>
                    </a:lnTo>
                    <a:lnTo>
                      <a:pt x="984" y="463"/>
                    </a:lnTo>
                    <a:lnTo>
                      <a:pt x="984" y="473"/>
                    </a:lnTo>
                    <a:lnTo>
                      <a:pt x="982" y="479"/>
                    </a:lnTo>
                    <a:lnTo>
                      <a:pt x="982" y="489"/>
                    </a:lnTo>
                    <a:lnTo>
                      <a:pt x="981" y="497"/>
                    </a:lnTo>
                    <a:lnTo>
                      <a:pt x="981" y="505"/>
                    </a:lnTo>
                    <a:lnTo>
                      <a:pt x="979" y="513"/>
                    </a:lnTo>
                    <a:lnTo>
                      <a:pt x="979" y="521"/>
                    </a:lnTo>
                    <a:lnTo>
                      <a:pt x="978" y="530"/>
                    </a:lnTo>
                    <a:lnTo>
                      <a:pt x="976" y="539"/>
                    </a:lnTo>
                    <a:lnTo>
                      <a:pt x="974" y="547"/>
                    </a:lnTo>
                    <a:lnTo>
                      <a:pt x="973" y="556"/>
                    </a:lnTo>
                    <a:lnTo>
                      <a:pt x="971" y="562"/>
                    </a:lnTo>
                    <a:lnTo>
                      <a:pt x="969" y="572"/>
                    </a:lnTo>
                    <a:lnTo>
                      <a:pt x="966" y="578"/>
                    </a:lnTo>
                    <a:lnTo>
                      <a:pt x="965" y="586"/>
                    </a:lnTo>
                    <a:lnTo>
                      <a:pt x="963" y="596"/>
                    </a:lnTo>
                    <a:lnTo>
                      <a:pt x="961" y="604"/>
                    </a:lnTo>
                    <a:lnTo>
                      <a:pt x="958" y="611"/>
                    </a:lnTo>
                    <a:lnTo>
                      <a:pt x="955" y="619"/>
                    </a:lnTo>
                    <a:lnTo>
                      <a:pt x="952" y="627"/>
                    </a:lnTo>
                    <a:lnTo>
                      <a:pt x="948" y="634"/>
                    </a:lnTo>
                    <a:lnTo>
                      <a:pt x="945" y="642"/>
                    </a:lnTo>
                    <a:lnTo>
                      <a:pt x="942" y="650"/>
                    </a:lnTo>
                    <a:lnTo>
                      <a:pt x="939" y="656"/>
                    </a:lnTo>
                    <a:lnTo>
                      <a:pt x="935" y="664"/>
                    </a:lnTo>
                    <a:lnTo>
                      <a:pt x="930" y="671"/>
                    </a:lnTo>
                    <a:lnTo>
                      <a:pt x="927" y="677"/>
                    </a:lnTo>
                    <a:lnTo>
                      <a:pt x="921" y="684"/>
                    </a:lnTo>
                    <a:lnTo>
                      <a:pt x="917" y="692"/>
                    </a:lnTo>
                    <a:lnTo>
                      <a:pt x="911" y="697"/>
                    </a:lnTo>
                    <a:lnTo>
                      <a:pt x="906" y="705"/>
                    </a:lnTo>
                    <a:lnTo>
                      <a:pt x="901" y="710"/>
                    </a:lnTo>
                    <a:lnTo>
                      <a:pt x="896" y="718"/>
                    </a:lnTo>
                    <a:lnTo>
                      <a:pt x="890" y="725"/>
                    </a:lnTo>
                    <a:lnTo>
                      <a:pt x="883" y="731"/>
                    </a:lnTo>
                    <a:lnTo>
                      <a:pt x="877" y="738"/>
                    </a:lnTo>
                    <a:lnTo>
                      <a:pt x="870" y="744"/>
                    </a:lnTo>
                    <a:lnTo>
                      <a:pt x="864" y="751"/>
                    </a:lnTo>
                    <a:lnTo>
                      <a:pt x="857" y="757"/>
                    </a:lnTo>
                    <a:lnTo>
                      <a:pt x="851" y="764"/>
                    </a:lnTo>
                    <a:lnTo>
                      <a:pt x="844" y="770"/>
                    </a:lnTo>
                    <a:lnTo>
                      <a:pt x="836" y="775"/>
                    </a:lnTo>
                    <a:lnTo>
                      <a:pt x="830" y="781"/>
                    </a:lnTo>
                    <a:lnTo>
                      <a:pt x="822" y="786"/>
                    </a:lnTo>
                    <a:lnTo>
                      <a:pt x="814" y="793"/>
                    </a:lnTo>
                    <a:lnTo>
                      <a:pt x="805" y="799"/>
                    </a:lnTo>
                    <a:lnTo>
                      <a:pt x="799" y="804"/>
                    </a:lnTo>
                    <a:lnTo>
                      <a:pt x="789" y="811"/>
                    </a:lnTo>
                    <a:lnTo>
                      <a:pt x="783" y="816"/>
                    </a:lnTo>
                    <a:lnTo>
                      <a:pt x="775" y="822"/>
                    </a:lnTo>
                    <a:lnTo>
                      <a:pt x="765" y="827"/>
                    </a:lnTo>
                    <a:lnTo>
                      <a:pt x="757" y="832"/>
                    </a:lnTo>
                    <a:lnTo>
                      <a:pt x="749" y="838"/>
                    </a:lnTo>
                    <a:lnTo>
                      <a:pt x="740" y="843"/>
                    </a:lnTo>
                    <a:lnTo>
                      <a:pt x="732" y="848"/>
                    </a:lnTo>
                    <a:lnTo>
                      <a:pt x="724" y="853"/>
                    </a:lnTo>
                    <a:lnTo>
                      <a:pt x="716" y="858"/>
                    </a:lnTo>
                    <a:lnTo>
                      <a:pt x="706" y="863"/>
                    </a:lnTo>
                    <a:lnTo>
                      <a:pt x="698" y="866"/>
                    </a:lnTo>
                    <a:lnTo>
                      <a:pt x="688" y="871"/>
                    </a:lnTo>
                    <a:lnTo>
                      <a:pt x="682" y="876"/>
                    </a:lnTo>
                    <a:lnTo>
                      <a:pt x="672" y="879"/>
                    </a:lnTo>
                    <a:lnTo>
                      <a:pt x="664" y="884"/>
                    </a:lnTo>
                    <a:lnTo>
                      <a:pt x="656" y="887"/>
                    </a:lnTo>
                    <a:lnTo>
                      <a:pt x="648" y="892"/>
                    </a:lnTo>
                    <a:lnTo>
                      <a:pt x="640" y="895"/>
                    </a:lnTo>
                    <a:lnTo>
                      <a:pt x="630" y="898"/>
                    </a:lnTo>
                    <a:lnTo>
                      <a:pt x="622" y="902"/>
                    </a:lnTo>
                    <a:lnTo>
                      <a:pt x="615" y="905"/>
                    </a:lnTo>
                    <a:lnTo>
                      <a:pt x="606" y="908"/>
                    </a:lnTo>
                    <a:lnTo>
                      <a:pt x="597" y="911"/>
                    </a:lnTo>
                    <a:lnTo>
                      <a:pt x="591" y="915"/>
                    </a:lnTo>
                    <a:lnTo>
                      <a:pt x="583" y="918"/>
                    </a:lnTo>
                    <a:lnTo>
                      <a:pt x="575" y="919"/>
                    </a:lnTo>
                    <a:lnTo>
                      <a:pt x="567" y="923"/>
                    </a:lnTo>
                    <a:lnTo>
                      <a:pt x="560" y="924"/>
                    </a:lnTo>
                    <a:lnTo>
                      <a:pt x="552" y="928"/>
                    </a:lnTo>
                    <a:lnTo>
                      <a:pt x="545" y="929"/>
                    </a:lnTo>
                    <a:lnTo>
                      <a:pt x="537" y="931"/>
                    </a:lnTo>
                    <a:lnTo>
                      <a:pt x="531" y="932"/>
                    </a:lnTo>
                    <a:lnTo>
                      <a:pt x="524" y="934"/>
                    </a:lnTo>
                    <a:lnTo>
                      <a:pt x="518" y="934"/>
                    </a:lnTo>
                    <a:lnTo>
                      <a:pt x="511" y="936"/>
                    </a:lnTo>
                    <a:lnTo>
                      <a:pt x="505" y="936"/>
                    </a:lnTo>
                    <a:lnTo>
                      <a:pt x="500" y="937"/>
                    </a:lnTo>
                    <a:lnTo>
                      <a:pt x="493" y="937"/>
                    </a:lnTo>
                    <a:lnTo>
                      <a:pt x="489" y="937"/>
                    </a:lnTo>
                    <a:lnTo>
                      <a:pt x="484" y="937"/>
                    </a:lnTo>
                    <a:lnTo>
                      <a:pt x="479" y="939"/>
                    </a:lnTo>
                    <a:lnTo>
                      <a:pt x="474" y="937"/>
                    </a:lnTo>
                    <a:lnTo>
                      <a:pt x="469" y="937"/>
                    </a:lnTo>
                    <a:lnTo>
                      <a:pt x="464" y="937"/>
                    </a:lnTo>
                    <a:lnTo>
                      <a:pt x="459" y="937"/>
                    </a:lnTo>
                    <a:lnTo>
                      <a:pt x="454" y="937"/>
                    </a:lnTo>
                    <a:lnTo>
                      <a:pt x="448" y="937"/>
                    </a:lnTo>
                    <a:lnTo>
                      <a:pt x="443" y="937"/>
                    </a:lnTo>
                    <a:lnTo>
                      <a:pt x="440" y="937"/>
                    </a:lnTo>
                    <a:lnTo>
                      <a:pt x="435" y="937"/>
                    </a:lnTo>
                    <a:lnTo>
                      <a:pt x="430" y="937"/>
                    </a:lnTo>
                    <a:lnTo>
                      <a:pt x="424" y="937"/>
                    </a:lnTo>
                    <a:lnTo>
                      <a:pt x="420" y="937"/>
                    </a:lnTo>
                    <a:lnTo>
                      <a:pt x="411" y="937"/>
                    </a:lnTo>
                    <a:lnTo>
                      <a:pt x="402" y="939"/>
                    </a:lnTo>
                    <a:lnTo>
                      <a:pt x="393" y="937"/>
                    </a:lnTo>
                    <a:lnTo>
                      <a:pt x="385" y="937"/>
                    </a:lnTo>
                    <a:lnTo>
                      <a:pt x="376" y="937"/>
                    </a:lnTo>
                    <a:lnTo>
                      <a:pt x="367" y="937"/>
                    </a:lnTo>
                    <a:lnTo>
                      <a:pt x="359" y="937"/>
                    </a:lnTo>
                    <a:lnTo>
                      <a:pt x="350" y="937"/>
                    </a:lnTo>
                    <a:lnTo>
                      <a:pt x="342" y="937"/>
                    </a:lnTo>
                    <a:lnTo>
                      <a:pt x="334" y="937"/>
                    </a:lnTo>
                    <a:lnTo>
                      <a:pt x="326" y="936"/>
                    </a:lnTo>
                    <a:lnTo>
                      <a:pt x="318" y="934"/>
                    </a:lnTo>
                    <a:lnTo>
                      <a:pt x="310" y="932"/>
                    </a:lnTo>
                    <a:lnTo>
                      <a:pt x="302" y="931"/>
                    </a:lnTo>
                    <a:lnTo>
                      <a:pt x="294" y="929"/>
                    </a:lnTo>
                    <a:lnTo>
                      <a:pt x="286" y="928"/>
                    </a:lnTo>
                    <a:lnTo>
                      <a:pt x="277" y="924"/>
                    </a:lnTo>
                    <a:lnTo>
                      <a:pt x="269" y="923"/>
                    </a:lnTo>
                    <a:lnTo>
                      <a:pt x="261" y="918"/>
                    </a:lnTo>
                    <a:lnTo>
                      <a:pt x="253" y="915"/>
                    </a:lnTo>
                    <a:lnTo>
                      <a:pt x="245" y="911"/>
                    </a:lnTo>
                    <a:lnTo>
                      <a:pt x="235" y="908"/>
                    </a:lnTo>
                    <a:lnTo>
                      <a:pt x="227" y="903"/>
                    </a:lnTo>
                    <a:lnTo>
                      <a:pt x="219" y="898"/>
                    </a:lnTo>
                    <a:lnTo>
                      <a:pt x="211" y="893"/>
                    </a:lnTo>
                    <a:lnTo>
                      <a:pt x="203" y="887"/>
                    </a:lnTo>
                    <a:lnTo>
                      <a:pt x="198" y="884"/>
                    </a:lnTo>
                    <a:lnTo>
                      <a:pt x="193" y="880"/>
                    </a:lnTo>
                    <a:lnTo>
                      <a:pt x="188" y="876"/>
                    </a:lnTo>
                    <a:lnTo>
                      <a:pt x="183" y="872"/>
                    </a:lnTo>
                    <a:lnTo>
                      <a:pt x="178" y="867"/>
                    </a:lnTo>
                    <a:lnTo>
                      <a:pt x="173" y="864"/>
                    </a:lnTo>
                    <a:lnTo>
                      <a:pt x="169" y="859"/>
                    </a:lnTo>
                    <a:lnTo>
                      <a:pt x="165" y="854"/>
                    </a:lnTo>
                    <a:lnTo>
                      <a:pt x="159" y="850"/>
                    </a:lnTo>
                    <a:lnTo>
                      <a:pt x="154" y="845"/>
                    </a:lnTo>
                    <a:lnTo>
                      <a:pt x="149" y="838"/>
                    </a:lnTo>
                    <a:lnTo>
                      <a:pt x="144" y="833"/>
                    </a:lnTo>
                    <a:lnTo>
                      <a:pt x="139" y="829"/>
                    </a:lnTo>
                    <a:lnTo>
                      <a:pt x="134" y="822"/>
                    </a:lnTo>
                    <a:lnTo>
                      <a:pt x="130" y="816"/>
                    </a:lnTo>
                    <a:lnTo>
                      <a:pt x="125" y="811"/>
                    </a:lnTo>
                    <a:lnTo>
                      <a:pt x="118" y="804"/>
                    </a:lnTo>
                    <a:lnTo>
                      <a:pt x="113" y="798"/>
                    </a:lnTo>
                    <a:lnTo>
                      <a:pt x="108" y="790"/>
                    </a:lnTo>
                    <a:lnTo>
                      <a:pt x="104" y="783"/>
                    </a:lnTo>
                    <a:lnTo>
                      <a:pt x="99" y="775"/>
                    </a:lnTo>
                    <a:lnTo>
                      <a:pt x="94" y="768"/>
                    </a:lnTo>
                    <a:lnTo>
                      <a:pt x="89" y="760"/>
                    </a:lnTo>
                    <a:lnTo>
                      <a:pt x="82" y="754"/>
                    </a:lnTo>
                    <a:lnTo>
                      <a:pt x="78" y="746"/>
                    </a:lnTo>
                    <a:lnTo>
                      <a:pt x="73" y="738"/>
                    </a:lnTo>
                    <a:lnTo>
                      <a:pt x="69" y="729"/>
                    </a:lnTo>
                    <a:lnTo>
                      <a:pt x="65" y="721"/>
                    </a:lnTo>
                    <a:lnTo>
                      <a:pt x="60" y="712"/>
                    </a:lnTo>
                    <a:lnTo>
                      <a:pt x="55" y="703"/>
                    </a:lnTo>
                    <a:lnTo>
                      <a:pt x="52" y="695"/>
                    </a:lnTo>
                    <a:lnTo>
                      <a:pt x="48" y="687"/>
                    </a:lnTo>
                    <a:lnTo>
                      <a:pt x="43" y="677"/>
                    </a:lnTo>
                    <a:lnTo>
                      <a:pt x="39" y="668"/>
                    </a:lnTo>
                    <a:lnTo>
                      <a:pt x="35" y="658"/>
                    </a:lnTo>
                    <a:lnTo>
                      <a:pt x="32" y="650"/>
                    </a:lnTo>
                    <a:lnTo>
                      <a:pt x="27" y="638"/>
                    </a:lnTo>
                    <a:lnTo>
                      <a:pt x="24" y="629"/>
                    </a:lnTo>
                    <a:lnTo>
                      <a:pt x="21" y="619"/>
                    </a:lnTo>
                    <a:lnTo>
                      <a:pt x="19" y="609"/>
                    </a:lnTo>
                    <a:lnTo>
                      <a:pt x="16" y="599"/>
                    </a:lnTo>
                    <a:lnTo>
                      <a:pt x="13" y="588"/>
                    </a:lnTo>
                    <a:lnTo>
                      <a:pt x="11" y="578"/>
                    </a:lnTo>
                    <a:lnTo>
                      <a:pt x="9" y="569"/>
                    </a:lnTo>
                    <a:lnTo>
                      <a:pt x="6" y="557"/>
                    </a:lnTo>
                    <a:lnTo>
                      <a:pt x="4" y="547"/>
                    </a:lnTo>
                    <a:lnTo>
                      <a:pt x="3" y="536"/>
                    </a:lnTo>
                    <a:lnTo>
                      <a:pt x="3" y="526"/>
                    </a:lnTo>
                    <a:lnTo>
                      <a:pt x="1" y="513"/>
                    </a:lnTo>
                    <a:lnTo>
                      <a:pt x="0" y="504"/>
                    </a:lnTo>
                    <a:lnTo>
                      <a:pt x="0" y="492"/>
                    </a:lnTo>
                    <a:lnTo>
                      <a:pt x="0" y="481"/>
                    </a:lnTo>
                    <a:lnTo>
                      <a:pt x="0" y="468"/>
                    </a:lnTo>
                    <a:lnTo>
                      <a:pt x="0" y="456"/>
                    </a:lnTo>
                    <a:lnTo>
                      <a:pt x="0" y="445"/>
                    </a:lnTo>
                    <a:lnTo>
                      <a:pt x="1" y="434"/>
                    </a:lnTo>
                    <a:lnTo>
                      <a:pt x="1" y="421"/>
                    </a:lnTo>
                    <a:lnTo>
                      <a:pt x="3" y="409"/>
                    </a:lnTo>
                    <a:lnTo>
                      <a:pt x="6" y="398"/>
                    </a:lnTo>
                    <a:lnTo>
                      <a:pt x="9" y="385"/>
                    </a:lnTo>
                    <a:lnTo>
                      <a:pt x="11" y="374"/>
                    </a:lnTo>
                    <a:lnTo>
                      <a:pt x="14" y="362"/>
                    </a:lnTo>
                    <a:lnTo>
                      <a:pt x="17" y="349"/>
                    </a:lnTo>
                    <a:lnTo>
                      <a:pt x="21" y="338"/>
                    </a:lnTo>
                    <a:lnTo>
                      <a:pt x="24" y="325"/>
                    </a:lnTo>
                    <a:lnTo>
                      <a:pt x="29" y="312"/>
                    </a:lnTo>
                    <a:lnTo>
                      <a:pt x="32" y="299"/>
                    </a:lnTo>
                    <a:lnTo>
                      <a:pt x="37" y="289"/>
                    </a:lnTo>
                    <a:lnTo>
                      <a:pt x="42" y="276"/>
                    </a:lnTo>
                    <a:lnTo>
                      <a:pt x="47" y="266"/>
                    </a:lnTo>
                    <a:lnTo>
                      <a:pt x="52" y="255"/>
                    </a:lnTo>
                    <a:lnTo>
                      <a:pt x="56" y="245"/>
                    </a:lnTo>
                    <a:lnTo>
                      <a:pt x="63" y="234"/>
                    </a:lnTo>
                    <a:lnTo>
                      <a:pt x="68" y="224"/>
                    </a:lnTo>
                    <a:lnTo>
                      <a:pt x="73" y="216"/>
                    </a:lnTo>
                    <a:lnTo>
                      <a:pt x="79" y="206"/>
                    </a:lnTo>
                    <a:lnTo>
                      <a:pt x="84" y="197"/>
                    </a:lnTo>
                    <a:lnTo>
                      <a:pt x="91" y="188"/>
                    </a:lnTo>
                    <a:lnTo>
                      <a:pt x="97" y="179"/>
                    </a:lnTo>
                    <a:lnTo>
                      <a:pt x="104" y="172"/>
                    </a:lnTo>
                    <a:lnTo>
                      <a:pt x="110" y="162"/>
                    </a:lnTo>
                    <a:lnTo>
                      <a:pt x="117" y="154"/>
                    </a:lnTo>
                    <a:lnTo>
                      <a:pt x="121" y="148"/>
                    </a:lnTo>
                    <a:lnTo>
                      <a:pt x="130" y="140"/>
                    </a:lnTo>
                    <a:lnTo>
                      <a:pt x="136" y="132"/>
                    </a:lnTo>
                    <a:lnTo>
                      <a:pt x="143" y="125"/>
                    </a:lnTo>
                    <a:lnTo>
                      <a:pt x="151" y="119"/>
                    </a:lnTo>
                    <a:lnTo>
                      <a:pt x="157" y="112"/>
                    </a:lnTo>
                    <a:lnTo>
                      <a:pt x="165" y="106"/>
                    </a:lnTo>
                    <a:lnTo>
                      <a:pt x="172" y="99"/>
                    </a:lnTo>
                    <a:lnTo>
                      <a:pt x="178" y="94"/>
                    </a:lnTo>
                    <a:lnTo>
                      <a:pt x="186" y="89"/>
                    </a:lnTo>
                    <a:lnTo>
                      <a:pt x="195" y="83"/>
                    </a:lnTo>
                    <a:lnTo>
                      <a:pt x="201" y="78"/>
                    </a:lnTo>
                    <a:lnTo>
                      <a:pt x="209" y="73"/>
                    </a:lnTo>
                    <a:lnTo>
                      <a:pt x="217" y="68"/>
                    </a:lnTo>
                    <a:lnTo>
                      <a:pt x="225" y="63"/>
                    </a:lnTo>
                    <a:lnTo>
                      <a:pt x="232" y="58"/>
                    </a:lnTo>
                    <a:lnTo>
                      <a:pt x="240" y="54"/>
                    </a:lnTo>
                    <a:lnTo>
                      <a:pt x="248" y="50"/>
                    </a:lnTo>
                    <a:lnTo>
                      <a:pt x="255" y="46"/>
                    </a:lnTo>
                    <a:lnTo>
                      <a:pt x="263" y="42"/>
                    </a:lnTo>
                    <a:lnTo>
                      <a:pt x="271" y="39"/>
                    </a:lnTo>
                    <a:lnTo>
                      <a:pt x="277" y="36"/>
                    </a:lnTo>
                    <a:lnTo>
                      <a:pt x="286" y="31"/>
                    </a:lnTo>
                    <a:lnTo>
                      <a:pt x="294" y="28"/>
                    </a:lnTo>
                    <a:lnTo>
                      <a:pt x="300" y="26"/>
                    </a:lnTo>
                    <a:lnTo>
                      <a:pt x="308" y="23"/>
                    </a:lnTo>
                    <a:lnTo>
                      <a:pt x="315" y="21"/>
                    </a:lnTo>
                    <a:lnTo>
                      <a:pt x="323" y="18"/>
                    </a:lnTo>
                    <a:lnTo>
                      <a:pt x="331" y="16"/>
                    </a:lnTo>
                    <a:lnTo>
                      <a:pt x="337" y="15"/>
                    </a:lnTo>
                    <a:lnTo>
                      <a:pt x="344" y="13"/>
                    </a:lnTo>
                    <a:lnTo>
                      <a:pt x="352" y="11"/>
                    </a:lnTo>
                    <a:lnTo>
                      <a:pt x="359" y="10"/>
                    </a:lnTo>
                    <a:lnTo>
                      <a:pt x="367" y="8"/>
                    </a:lnTo>
                    <a:lnTo>
                      <a:pt x="373" y="5"/>
                    </a:lnTo>
                    <a:lnTo>
                      <a:pt x="381" y="5"/>
                    </a:lnTo>
                    <a:lnTo>
                      <a:pt x="388" y="3"/>
                    </a:lnTo>
                    <a:lnTo>
                      <a:pt x="394" y="3"/>
                    </a:lnTo>
                    <a:lnTo>
                      <a:pt x="401" y="2"/>
                    </a:lnTo>
                    <a:lnTo>
                      <a:pt x="407" y="2"/>
                    </a:lnTo>
                    <a:lnTo>
                      <a:pt x="414" y="2"/>
                    </a:lnTo>
                    <a:lnTo>
                      <a:pt x="420" y="2"/>
                    </a:lnTo>
                    <a:lnTo>
                      <a:pt x="427" y="0"/>
                    </a:lnTo>
                    <a:lnTo>
                      <a:pt x="433" y="0"/>
                    </a:lnTo>
                    <a:lnTo>
                      <a:pt x="440" y="0"/>
                    </a:lnTo>
                    <a:lnTo>
                      <a:pt x="446" y="2"/>
                    </a:lnTo>
                    <a:lnTo>
                      <a:pt x="451" y="2"/>
                    </a:lnTo>
                    <a:lnTo>
                      <a:pt x="458" y="2"/>
                    </a:lnTo>
                    <a:lnTo>
                      <a:pt x="463" y="2"/>
                    </a:lnTo>
                    <a:lnTo>
                      <a:pt x="467" y="2"/>
                    </a:lnTo>
                    <a:lnTo>
                      <a:pt x="472" y="2"/>
                    </a:lnTo>
                    <a:lnTo>
                      <a:pt x="479" y="2"/>
                    </a:lnTo>
                    <a:lnTo>
                      <a:pt x="484" y="3"/>
                    </a:lnTo>
                    <a:lnTo>
                      <a:pt x="490" y="5"/>
                    </a:lnTo>
                    <a:lnTo>
                      <a:pt x="495" y="5"/>
                    </a:lnTo>
                    <a:lnTo>
                      <a:pt x="500" y="7"/>
                    </a:lnTo>
                    <a:lnTo>
                      <a:pt x="505" y="8"/>
                    </a:lnTo>
                    <a:lnTo>
                      <a:pt x="511" y="10"/>
                    </a:lnTo>
                    <a:lnTo>
                      <a:pt x="516" y="10"/>
                    </a:lnTo>
                    <a:lnTo>
                      <a:pt x="521" y="11"/>
                    </a:lnTo>
                    <a:lnTo>
                      <a:pt x="526" y="13"/>
                    </a:lnTo>
                    <a:lnTo>
                      <a:pt x="532" y="15"/>
                    </a:lnTo>
                    <a:lnTo>
                      <a:pt x="536" y="16"/>
                    </a:lnTo>
                    <a:lnTo>
                      <a:pt x="541" y="18"/>
                    </a:lnTo>
                    <a:lnTo>
                      <a:pt x="545" y="20"/>
                    </a:lnTo>
                    <a:lnTo>
                      <a:pt x="550" y="21"/>
                    </a:lnTo>
                    <a:lnTo>
                      <a:pt x="555" y="23"/>
                    </a:lnTo>
                    <a:lnTo>
                      <a:pt x="560" y="24"/>
                    </a:lnTo>
                    <a:lnTo>
                      <a:pt x="565" y="26"/>
                    </a:lnTo>
                    <a:lnTo>
                      <a:pt x="570" y="29"/>
                    </a:lnTo>
                    <a:lnTo>
                      <a:pt x="578" y="33"/>
                    </a:lnTo>
                    <a:lnTo>
                      <a:pt x="588" y="37"/>
                    </a:lnTo>
                    <a:lnTo>
                      <a:pt x="596" y="42"/>
                    </a:lnTo>
                    <a:lnTo>
                      <a:pt x="604" y="47"/>
                    </a:lnTo>
                    <a:lnTo>
                      <a:pt x="610" y="50"/>
                    </a:lnTo>
                    <a:lnTo>
                      <a:pt x="619" y="55"/>
                    </a:lnTo>
                    <a:lnTo>
                      <a:pt x="623" y="60"/>
                    </a:lnTo>
                    <a:lnTo>
                      <a:pt x="630" y="65"/>
                    </a:lnTo>
                    <a:lnTo>
                      <a:pt x="636" y="70"/>
                    </a:lnTo>
                    <a:lnTo>
                      <a:pt x="643" y="75"/>
                    </a:lnTo>
                    <a:lnTo>
                      <a:pt x="648" y="78"/>
                    </a:lnTo>
                    <a:lnTo>
                      <a:pt x="653" y="84"/>
                    </a:lnTo>
                    <a:lnTo>
                      <a:pt x="659" y="91"/>
                    </a:lnTo>
                    <a:lnTo>
                      <a:pt x="666" y="99"/>
                    </a:lnTo>
                    <a:lnTo>
                      <a:pt x="669" y="107"/>
                    </a:lnTo>
                    <a:lnTo>
                      <a:pt x="671" y="114"/>
                    </a:lnTo>
                    <a:lnTo>
                      <a:pt x="671" y="119"/>
                    </a:lnTo>
                    <a:lnTo>
                      <a:pt x="669" y="122"/>
                    </a:lnTo>
                    <a:lnTo>
                      <a:pt x="667" y="123"/>
                    </a:lnTo>
                    <a:lnTo>
                      <a:pt x="666" y="125"/>
                    </a:lnTo>
                    <a:lnTo>
                      <a:pt x="659" y="127"/>
                    </a:lnTo>
                    <a:lnTo>
                      <a:pt x="653" y="125"/>
                    </a:lnTo>
                    <a:lnTo>
                      <a:pt x="648" y="122"/>
                    </a:lnTo>
                    <a:lnTo>
                      <a:pt x="645" y="120"/>
                    </a:lnTo>
                    <a:lnTo>
                      <a:pt x="640" y="117"/>
                    </a:lnTo>
                    <a:lnTo>
                      <a:pt x="633" y="114"/>
                    </a:lnTo>
                    <a:lnTo>
                      <a:pt x="628" y="109"/>
                    </a:lnTo>
                    <a:lnTo>
                      <a:pt x="623" y="106"/>
                    </a:lnTo>
                    <a:lnTo>
                      <a:pt x="617" y="101"/>
                    </a:lnTo>
                    <a:lnTo>
                      <a:pt x="612" y="97"/>
                    </a:lnTo>
                    <a:lnTo>
                      <a:pt x="604" y="93"/>
                    </a:lnTo>
                    <a:lnTo>
                      <a:pt x="597" y="86"/>
                    </a:lnTo>
                    <a:lnTo>
                      <a:pt x="593" y="83"/>
                    </a:lnTo>
                    <a:lnTo>
                      <a:pt x="589" y="80"/>
                    </a:lnTo>
                    <a:lnTo>
                      <a:pt x="583" y="76"/>
                    </a:lnTo>
                    <a:lnTo>
                      <a:pt x="580" y="73"/>
                    </a:lnTo>
                    <a:lnTo>
                      <a:pt x="573" y="68"/>
                    </a:lnTo>
                    <a:lnTo>
                      <a:pt x="568" y="65"/>
                    </a:lnTo>
                    <a:lnTo>
                      <a:pt x="563" y="62"/>
                    </a:lnTo>
                    <a:lnTo>
                      <a:pt x="557" y="57"/>
                    </a:lnTo>
                    <a:lnTo>
                      <a:pt x="550" y="54"/>
                    </a:lnTo>
                    <a:lnTo>
                      <a:pt x="544" y="50"/>
                    </a:lnTo>
                    <a:lnTo>
                      <a:pt x="537" y="47"/>
                    </a:lnTo>
                    <a:lnTo>
                      <a:pt x="529" y="44"/>
                    </a:lnTo>
                    <a:lnTo>
                      <a:pt x="521" y="41"/>
                    </a:lnTo>
                    <a:lnTo>
                      <a:pt x="513" y="37"/>
                    </a:lnTo>
                    <a:lnTo>
                      <a:pt x="503" y="34"/>
                    </a:lnTo>
                    <a:lnTo>
                      <a:pt x="495" y="33"/>
                    </a:lnTo>
                    <a:lnTo>
                      <a:pt x="490" y="31"/>
                    </a:lnTo>
                    <a:lnTo>
                      <a:pt x="485" y="29"/>
                    </a:lnTo>
                    <a:lnTo>
                      <a:pt x="480" y="28"/>
                    </a:lnTo>
                    <a:lnTo>
                      <a:pt x="476" y="28"/>
                    </a:lnTo>
                    <a:lnTo>
                      <a:pt x="469" y="28"/>
                    </a:lnTo>
                    <a:lnTo>
                      <a:pt x="464" y="26"/>
                    </a:lnTo>
                    <a:lnTo>
                      <a:pt x="459" y="26"/>
                    </a:lnTo>
                    <a:lnTo>
                      <a:pt x="454" y="26"/>
                    </a:lnTo>
                    <a:lnTo>
                      <a:pt x="448" y="26"/>
                    </a:lnTo>
                    <a:lnTo>
                      <a:pt x="441" y="24"/>
                    </a:lnTo>
                    <a:lnTo>
                      <a:pt x="437" y="24"/>
                    </a:lnTo>
                    <a:lnTo>
                      <a:pt x="430" y="24"/>
                    </a:lnTo>
                    <a:lnTo>
                      <a:pt x="424" y="24"/>
                    </a:lnTo>
                    <a:lnTo>
                      <a:pt x="417" y="24"/>
                    </a:lnTo>
                    <a:lnTo>
                      <a:pt x="411" y="26"/>
                    </a:lnTo>
                    <a:lnTo>
                      <a:pt x="406" y="26"/>
                    </a:lnTo>
                    <a:lnTo>
                      <a:pt x="398" y="26"/>
                    </a:lnTo>
                    <a:lnTo>
                      <a:pt x="391" y="28"/>
                    </a:lnTo>
                    <a:lnTo>
                      <a:pt x="385" y="29"/>
                    </a:lnTo>
                    <a:lnTo>
                      <a:pt x="378" y="31"/>
                    </a:lnTo>
                    <a:lnTo>
                      <a:pt x="370" y="31"/>
                    </a:lnTo>
                    <a:lnTo>
                      <a:pt x="363" y="34"/>
                    </a:lnTo>
                    <a:lnTo>
                      <a:pt x="355" y="36"/>
                    </a:lnTo>
                    <a:lnTo>
                      <a:pt x="349" y="37"/>
                    </a:lnTo>
                    <a:lnTo>
                      <a:pt x="341" y="39"/>
                    </a:lnTo>
                    <a:lnTo>
                      <a:pt x="333" y="41"/>
                    </a:lnTo>
                    <a:lnTo>
                      <a:pt x="326" y="44"/>
                    </a:lnTo>
                    <a:lnTo>
                      <a:pt x="318" y="46"/>
                    </a:lnTo>
                    <a:lnTo>
                      <a:pt x="310" y="47"/>
                    </a:lnTo>
                    <a:lnTo>
                      <a:pt x="303" y="50"/>
                    </a:lnTo>
                    <a:lnTo>
                      <a:pt x="295" y="54"/>
                    </a:lnTo>
                    <a:lnTo>
                      <a:pt x="289" y="57"/>
                    </a:lnTo>
                    <a:lnTo>
                      <a:pt x="281" y="58"/>
                    </a:lnTo>
                    <a:lnTo>
                      <a:pt x="274" y="62"/>
                    </a:lnTo>
                    <a:lnTo>
                      <a:pt x="268" y="65"/>
                    </a:lnTo>
                    <a:lnTo>
                      <a:pt x="261" y="70"/>
                    </a:lnTo>
                    <a:lnTo>
                      <a:pt x="253" y="71"/>
                    </a:lnTo>
                    <a:lnTo>
                      <a:pt x="247" y="76"/>
                    </a:lnTo>
                    <a:lnTo>
                      <a:pt x="240" y="80"/>
                    </a:lnTo>
                    <a:lnTo>
                      <a:pt x="234" y="84"/>
                    </a:lnTo>
                    <a:lnTo>
                      <a:pt x="227" y="88"/>
                    </a:lnTo>
                    <a:lnTo>
                      <a:pt x="221" y="93"/>
                    </a:lnTo>
                    <a:lnTo>
                      <a:pt x="214" y="96"/>
                    </a:lnTo>
                    <a:lnTo>
                      <a:pt x="208" y="101"/>
                    </a:lnTo>
                    <a:lnTo>
                      <a:pt x="201" y="104"/>
                    </a:lnTo>
                    <a:lnTo>
                      <a:pt x="196" y="109"/>
                    </a:lnTo>
                    <a:lnTo>
                      <a:pt x="190" y="114"/>
                    </a:lnTo>
                    <a:lnTo>
                      <a:pt x="183" y="119"/>
                    </a:lnTo>
                    <a:lnTo>
                      <a:pt x="177" y="123"/>
                    </a:lnTo>
                    <a:lnTo>
                      <a:pt x="172" y="128"/>
                    </a:lnTo>
                    <a:lnTo>
                      <a:pt x="165" y="133"/>
                    </a:lnTo>
                    <a:lnTo>
                      <a:pt x="160" y="140"/>
                    </a:lnTo>
                    <a:lnTo>
                      <a:pt x="154" y="145"/>
                    </a:lnTo>
                    <a:lnTo>
                      <a:pt x="149" y="149"/>
                    </a:lnTo>
                    <a:lnTo>
                      <a:pt x="144" y="156"/>
                    </a:lnTo>
                    <a:lnTo>
                      <a:pt x="139" y="162"/>
                    </a:lnTo>
                    <a:lnTo>
                      <a:pt x="133" y="167"/>
                    </a:lnTo>
                    <a:lnTo>
                      <a:pt x="128" y="172"/>
                    </a:lnTo>
                    <a:lnTo>
                      <a:pt x="123" y="177"/>
                    </a:lnTo>
                    <a:lnTo>
                      <a:pt x="120" y="184"/>
                    </a:lnTo>
                    <a:lnTo>
                      <a:pt x="115" y="190"/>
                    </a:lnTo>
                    <a:lnTo>
                      <a:pt x="110" y="197"/>
                    </a:lnTo>
                    <a:lnTo>
                      <a:pt x="105" y="201"/>
                    </a:lnTo>
                    <a:lnTo>
                      <a:pt x="102" y="208"/>
                    </a:lnTo>
                    <a:lnTo>
                      <a:pt x="97" y="214"/>
                    </a:lnTo>
                    <a:lnTo>
                      <a:pt x="92" y="221"/>
                    </a:lnTo>
                    <a:lnTo>
                      <a:pt x="89" y="227"/>
                    </a:lnTo>
                    <a:lnTo>
                      <a:pt x="86" y="234"/>
                    </a:lnTo>
                    <a:lnTo>
                      <a:pt x="81" y="242"/>
                    </a:lnTo>
                    <a:lnTo>
                      <a:pt x="78" y="249"/>
                    </a:lnTo>
                    <a:lnTo>
                      <a:pt x="74" y="255"/>
                    </a:lnTo>
                    <a:lnTo>
                      <a:pt x="71" y="263"/>
                    </a:lnTo>
                    <a:lnTo>
                      <a:pt x="68" y="270"/>
                    </a:lnTo>
                    <a:lnTo>
                      <a:pt x="65" y="276"/>
                    </a:lnTo>
                    <a:lnTo>
                      <a:pt x="61" y="283"/>
                    </a:lnTo>
                    <a:lnTo>
                      <a:pt x="58" y="291"/>
                    </a:lnTo>
                    <a:lnTo>
                      <a:pt x="56" y="299"/>
                    </a:lnTo>
                    <a:lnTo>
                      <a:pt x="53" y="305"/>
                    </a:lnTo>
                    <a:lnTo>
                      <a:pt x="52" y="314"/>
                    </a:lnTo>
                    <a:lnTo>
                      <a:pt x="50" y="322"/>
                    </a:lnTo>
                    <a:lnTo>
                      <a:pt x="47" y="328"/>
                    </a:lnTo>
                    <a:lnTo>
                      <a:pt x="45" y="336"/>
                    </a:lnTo>
                    <a:lnTo>
                      <a:pt x="43" y="344"/>
                    </a:lnTo>
                    <a:lnTo>
                      <a:pt x="43" y="353"/>
                    </a:lnTo>
                    <a:lnTo>
                      <a:pt x="40" y="359"/>
                    </a:lnTo>
                    <a:lnTo>
                      <a:pt x="40" y="369"/>
                    </a:lnTo>
                    <a:lnTo>
                      <a:pt x="39" y="377"/>
                    </a:lnTo>
                    <a:lnTo>
                      <a:pt x="39" y="385"/>
                    </a:lnTo>
                    <a:lnTo>
                      <a:pt x="37" y="393"/>
                    </a:lnTo>
                    <a:lnTo>
                      <a:pt x="37" y="400"/>
                    </a:lnTo>
                    <a:lnTo>
                      <a:pt x="35" y="408"/>
                    </a:lnTo>
                    <a:lnTo>
                      <a:pt x="35" y="418"/>
                    </a:lnTo>
                    <a:lnTo>
                      <a:pt x="34" y="424"/>
                    </a:lnTo>
                    <a:lnTo>
                      <a:pt x="34" y="434"/>
                    </a:lnTo>
                    <a:lnTo>
                      <a:pt x="34" y="442"/>
                    </a:lnTo>
                    <a:lnTo>
                      <a:pt x="34" y="450"/>
                    </a:lnTo>
                    <a:lnTo>
                      <a:pt x="34" y="458"/>
                    </a:lnTo>
                    <a:lnTo>
                      <a:pt x="34" y="468"/>
                    </a:lnTo>
                    <a:lnTo>
                      <a:pt x="34" y="476"/>
                    </a:lnTo>
                    <a:lnTo>
                      <a:pt x="35" y="484"/>
                    </a:lnTo>
                    <a:lnTo>
                      <a:pt x="35" y="492"/>
                    </a:lnTo>
                    <a:lnTo>
                      <a:pt x="37" y="502"/>
                    </a:lnTo>
                    <a:lnTo>
                      <a:pt x="37" y="510"/>
                    </a:lnTo>
                    <a:lnTo>
                      <a:pt x="39" y="520"/>
                    </a:lnTo>
                    <a:lnTo>
                      <a:pt x="39" y="526"/>
                    </a:lnTo>
                    <a:lnTo>
                      <a:pt x="40" y="536"/>
                    </a:lnTo>
                    <a:lnTo>
                      <a:pt x="42" y="544"/>
                    </a:lnTo>
                    <a:lnTo>
                      <a:pt x="43" y="552"/>
                    </a:lnTo>
                    <a:lnTo>
                      <a:pt x="43" y="560"/>
                    </a:lnTo>
                    <a:lnTo>
                      <a:pt x="45" y="570"/>
                    </a:lnTo>
                    <a:lnTo>
                      <a:pt x="48" y="577"/>
                    </a:lnTo>
                    <a:lnTo>
                      <a:pt x="50" y="586"/>
                    </a:lnTo>
                    <a:lnTo>
                      <a:pt x="52" y="595"/>
                    </a:lnTo>
                    <a:lnTo>
                      <a:pt x="53" y="603"/>
                    </a:lnTo>
                    <a:lnTo>
                      <a:pt x="56" y="611"/>
                    </a:lnTo>
                    <a:lnTo>
                      <a:pt x="58" y="619"/>
                    </a:lnTo>
                    <a:lnTo>
                      <a:pt x="61" y="627"/>
                    </a:lnTo>
                    <a:lnTo>
                      <a:pt x="65" y="635"/>
                    </a:lnTo>
                    <a:lnTo>
                      <a:pt x="66" y="645"/>
                    </a:lnTo>
                    <a:lnTo>
                      <a:pt x="69" y="653"/>
                    </a:lnTo>
                    <a:lnTo>
                      <a:pt x="73" y="660"/>
                    </a:lnTo>
                    <a:lnTo>
                      <a:pt x="74" y="668"/>
                    </a:lnTo>
                    <a:lnTo>
                      <a:pt x="78" y="676"/>
                    </a:lnTo>
                    <a:lnTo>
                      <a:pt x="81" y="684"/>
                    </a:lnTo>
                    <a:lnTo>
                      <a:pt x="84" y="692"/>
                    </a:lnTo>
                    <a:lnTo>
                      <a:pt x="89" y="699"/>
                    </a:lnTo>
                    <a:lnTo>
                      <a:pt x="92" y="707"/>
                    </a:lnTo>
                    <a:lnTo>
                      <a:pt x="95" y="713"/>
                    </a:lnTo>
                    <a:lnTo>
                      <a:pt x="99" y="721"/>
                    </a:lnTo>
                    <a:lnTo>
                      <a:pt x="104" y="728"/>
                    </a:lnTo>
                    <a:lnTo>
                      <a:pt x="107" y="734"/>
                    </a:lnTo>
                    <a:lnTo>
                      <a:pt x="112" y="741"/>
                    </a:lnTo>
                    <a:lnTo>
                      <a:pt x="117" y="749"/>
                    </a:lnTo>
                    <a:lnTo>
                      <a:pt x="120" y="755"/>
                    </a:lnTo>
                    <a:lnTo>
                      <a:pt x="125" y="762"/>
                    </a:lnTo>
                    <a:lnTo>
                      <a:pt x="130" y="768"/>
                    </a:lnTo>
                    <a:lnTo>
                      <a:pt x="134" y="775"/>
                    </a:lnTo>
                    <a:lnTo>
                      <a:pt x="139" y="780"/>
                    </a:lnTo>
                    <a:lnTo>
                      <a:pt x="144" y="786"/>
                    </a:lnTo>
                    <a:lnTo>
                      <a:pt x="149" y="793"/>
                    </a:lnTo>
                    <a:lnTo>
                      <a:pt x="154" y="798"/>
                    </a:lnTo>
                    <a:lnTo>
                      <a:pt x="159" y="804"/>
                    </a:lnTo>
                    <a:lnTo>
                      <a:pt x="164" y="809"/>
                    </a:lnTo>
                    <a:lnTo>
                      <a:pt x="170" y="814"/>
                    </a:lnTo>
                    <a:lnTo>
                      <a:pt x="175" y="819"/>
                    </a:lnTo>
                    <a:lnTo>
                      <a:pt x="180" y="824"/>
                    </a:lnTo>
                    <a:lnTo>
                      <a:pt x="186" y="829"/>
                    </a:lnTo>
                    <a:lnTo>
                      <a:pt x="193" y="833"/>
                    </a:lnTo>
                    <a:lnTo>
                      <a:pt x="198" y="838"/>
                    </a:lnTo>
                    <a:lnTo>
                      <a:pt x="204" y="843"/>
                    </a:lnTo>
                    <a:lnTo>
                      <a:pt x="211" y="848"/>
                    </a:lnTo>
                    <a:lnTo>
                      <a:pt x="217" y="851"/>
                    </a:lnTo>
                    <a:lnTo>
                      <a:pt x="222" y="854"/>
                    </a:lnTo>
                    <a:lnTo>
                      <a:pt x="229" y="858"/>
                    </a:lnTo>
                    <a:lnTo>
                      <a:pt x="235" y="861"/>
                    </a:lnTo>
                    <a:lnTo>
                      <a:pt x="242" y="864"/>
                    </a:lnTo>
                    <a:lnTo>
                      <a:pt x="247" y="866"/>
                    </a:lnTo>
                    <a:lnTo>
                      <a:pt x="253" y="871"/>
                    </a:lnTo>
                    <a:lnTo>
                      <a:pt x="260" y="872"/>
                    </a:lnTo>
                    <a:lnTo>
                      <a:pt x="266" y="876"/>
                    </a:lnTo>
                    <a:lnTo>
                      <a:pt x="271" y="879"/>
                    </a:lnTo>
                    <a:lnTo>
                      <a:pt x="277" y="880"/>
                    </a:lnTo>
                    <a:lnTo>
                      <a:pt x="282" y="884"/>
                    </a:lnTo>
                    <a:lnTo>
                      <a:pt x="289" y="885"/>
                    </a:lnTo>
                    <a:lnTo>
                      <a:pt x="295" y="887"/>
                    </a:lnTo>
                    <a:lnTo>
                      <a:pt x="302" y="890"/>
                    </a:lnTo>
                    <a:lnTo>
                      <a:pt x="307" y="892"/>
                    </a:lnTo>
                    <a:lnTo>
                      <a:pt x="313" y="895"/>
                    </a:lnTo>
                    <a:lnTo>
                      <a:pt x="318" y="895"/>
                    </a:lnTo>
                    <a:lnTo>
                      <a:pt x="324" y="897"/>
                    </a:lnTo>
                    <a:lnTo>
                      <a:pt x="331" y="898"/>
                    </a:lnTo>
                    <a:lnTo>
                      <a:pt x="336" y="900"/>
                    </a:lnTo>
                    <a:lnTo>
                      <a:pt x="342" y="902"/>
                    </a:lnTo>
                    <a:lnTo>
                      <a:pt x="349" y="903"/>
                    </a:lnTo>
                    <a:lnTo>
                      <a:pt x="354" y="903"/>
                    </a:lnTo>
                    <a:lnTo>
                      <a:pt x="360" y="905"/>
                    </a:lnTo>
                    <a:lnTo>
                      <a:pt x="365" y="906"/>
                    </a:lnTo>
                    <a:lnTo>
                      <a:pt x="370" y="906"/>
                    </a:lnTo>
                    <a:lnTo>
                      <a:pt x="376" y="908"/>
                    </a:lnTo>
                    <a:lnTo>
                      <a:pt x="381" y="908"/>
                    </a:lnTo>
                    <a:lnTo>
                      <a:pt x="386" y="910"/>
                    </a:lnTo>
                    <a:lnTo>
                      <a:pt x="393" y="910"/>
                    </a:lnTo>
                    <a:lnTo>
                      <a:pt x="398" y="911"/>
                    </a:lnTo>
                    <a:lnTo>
                      <a:pt x="404" y="911"/>
                    </a:lnTo>
                    <a:lnTo>
                      <a:pt x="407" y="911"/>
                    </a:lnTo>
                    <a:lnTo>
                      <a:pt x="412" y="911"/>
                    </a:lnTo>
                    <a:lnTo>
                      <a:pt x="417" y="911"/>
                    </a:lnTo>
                    <a:lnTo>
                      <a:pt x="422" y="911"/>
                    </a:lnTo>
                    <a:lnTo>
                      <a:pt x="428" y="911"/>
                    </a:lnTo>
                    <a:lnTo>
                      <a:pt x="433" y="911"/>
                    </a:lnTo>
                    <a:lnTo>
                      <a:pt x="438" y="911"/>
                    </a:lnTo>
                    <a:lnTo>
                      <a:pt x="443" y="913"/>
                    </a:lnTo>
                    <a:lnTo>
                      <a:pt x="446" y="911"/>
                    </a:lnTo>
                    <a:lnTo>
                      <a:pt x="453" y="911"/>
                    </a:lnTo>
                    <a:lnTo>
                      <a:pt x="456" y="911"/>
                    </a:lnTo>
                    <a:lnTo>
                      <a:pt x="461" y="911"/>
                    </a:lnTo>
                    <a:lnTo>
                      <a:pt x="469" y="911"/>
                    </a:lnTo>
                    <a:lnTo>
                      <a:pt x="479" y="911"/>
                    </a:lnTo>
                    <a:lnTo>
                      <a:pt x="487" y="910"/>
                    </a:lnTo>
                    <a:lnTo>
                      <a:pt x="493" y="908"/>
                    </a:lnTo>
                    <a:lnTo>
                      <a:pt x="502" y="906"/>
                    </a:lnTo>
                    <a:lnTo>
                      <a:pt x="510" y="906"/>
                    </a:lnTo>
                    <a:lnTo>
                      <a:pt x="516" y="905"/>
                    </a:lnTo>
                    <a:lnTo>
                      <a:pt x="523" y="903"/>
                    </a:lnTo>
                    <a:lnTo>
                      <a:pt x="528" y="903"/>
                    </a:lnTo>
                    <a:lnTo>
                      <a:pt x="536" y="902"/>
                    </a:lnTo>
                    <a:lnTo>
                      <a:pt x="541" y="900"/>
                    </a:lnTo>
                    <a:lnTo>
                      <a:pt x="547" y="898"/>
                    </a:lnTo>
                    <a:lnTo>
                      <a:pt x="554" y="895"/>
                    </a:lnTo>
                    <a:lnTo>
                      <a:pt x="562" y="893"/>
                    </a:lnTo>
                    <a:lnTo>
                      <a:pt x="570" y="890"/>
                    </a:lnTo>
                    <a:lnTo>
                      <a:pt x="578" y="887"/>
                    </a:lnTo>
                    <a:lnTo>
                      <a:pt x="583" y="885"/>
                    </a:lnTo>
                    <a:lnTo>
                      <a:pt x="589" y="884"/>
                    </a:lnTo>
                    <a:lnTo>
                      <a:pt x="594" y="882"/>
                    </a:lnTo>
                    <a:lnTo>
                      <a:pt x="599" y="882"/>
                    </a:lnTo>
                    <a:lnTo>
                      <a:pt x="604" y="879"/>
                    </a:lnTo>
                    <a:lnTo>
                      <a:pt x="609" y="877"/>
                    </a:lnTo>
                    <a:lnTo>
                      <a:pt x="614" y="876"/>
                    </a:lnTo>
                    <a:lnTo>
                      <a:pt x="620" y="874"/>
                    </a:lnTo>
                    <a:lnTo>
                      <a:pt x="625" y="871"/>
                    </a:lnTo>
                    <a:lnTo>
                      <a:pt x="630" y="869"/>
                    </a:lnTo>
                    <a:lnTo>
                      <a:pt x="636" y="867"/>
                    </a:lnTo>
                    <a:lnTo>
                      <a:pt x="643" y="866"/>
                    </a:lnTo>
                    <a:lnTo>
                      <a:pt x="648" y="863"/>
                    </a:lnTo>
                    <a:lnTo>
                      <a:pt x="654" y="859"/>
                    </a:lnTo>
                    <a:lnTo>
                      <a:pt x="659" y="858"/>
                    </a:lnTo>
                    <a:lnTo>
                      <a:pt x="667" y="854"/>
                    </a:lnTo>
                    <a:lnTo>
                      <a:pt x="672" y="853"/>
                    </a:lnTo>
                    <a:lnTo>
                      <a:pt x="679" y="850"/>
                    </a:lnTo>
                    <a:lnTo>
                      <a:pt x="685" y="848"/>
                    </a:lnTo>
                    <a:lnTo>
                      <a:pt x="692" y="845"/>
                    </a:lnTo>
                    <a:lnTo>
                      <a:pt x="698" y="840"/>
                    </a:lnTo>
                    <a:lnTo>
                      <a:pt x="705" y="838"/>
                    </a:lnTo>
                    <a:lnTo>
                      <a:pt x="710" y="833"/>
                    </a:lnTo>
                    <a:lnTo>
                      <a:pt x="718" y="832"/>
                    </a:lnTo>
                    <a:lnTo>
                      <a:pt x="723" y="827"/>
                    </a:lnTo>
                    <a:lnTo>
                      <a:pt x="729" y="824"/>
                    </a:lnTo>
                    <a:lnTo>
                      <a:pt x="736" y="820"/>
                    </a:lnTo>
                    <a:lnTo>
                      <a:pt x="742" y="816"/>
                    </a:lnTo>
                    <a:lnTo>
                      <a:pt x="749" y="812"/>
                    </a:lnTo>
                    <a:lnTo>
                      <a:pt x="755" y="807"/>
                    </a:lnTo>
                    <a:lnTo>
                      <a:pt x="760" y="804"/>
                    </a:lnTo>
                    <a:lnTo>
                      <a:pt x="766" y="801"/>
                    </a:lnTo>
                    <a:lnTo>
                      <a:pt x="773" y="796"/>
                    </a:lnTo>
                    <a:lnTo>
                      <a:pt x="779" y="791"/>
                    </a:lnTo>
                    <a:lnTo>
                      <a:pt x="786" y="786"/>
                    </a:lnTo>
                    <a:lnTo>
                      <a:pt x="792" y="783"/>
                    </a:lnTo>
                    <a:lnTo>
                      <a:pt x="797" y="778"/>
                    </a:lnTo>
                    <a:lnTo>
                      <a:pt x="804" y="773"/>
                    </a:lnTo>
                    <a:lnTo>
                      <a:pt x="809" y="768"/>
                    </a:lnTo>
                    <a:lnTo>
                      <a:pt x="815" y="764"/>
                    </a:lnTo>
                    <a:lnTo>
                      <a:pt x="820" y="759"/>
                    </a:lnTo>
                    <a:lnTo>
                      <a:pt x="827" y="754"/>
                    </a:lnTo>
                    <a:lnTo>
                      <a:pt x="831" y="749"/>
                    </a:lnTo>
                    <a:lnTo>
                      <a:pt x="838" y="744"/>
                    </a:lnTo>
                    <a:lnTo>
                      <a:pt x="843" y="738"/>
                    </a:lnTo>
                    <a:lnTo>
                      <a:pt x="848" y="731"/>
                    </a:lnTo>
                    <a:lnTo>
                      <a:pt x="853" y="726"/>
                    </a:lnTo>
                    <a:lnTo>
                      <a:pt x="859" y="721"/>
                    </a:lnTo>
                    <a:lnTo>
                      <a:pt x="864" y="715"/>
                    </a:lnTo>
                    <a:lnTo>
                      <a:pt x="869" y="708"/>
                    </a:lnTo>
                    <a:lnTo>
                      <a:pt x="874" y="703"/>
                    </a:lnTo>
                    <a:lnTo>
                      <a:pt x="879" y="697"/>
                    </a:lnTo>
                    <a:lnTo>
                      <a:pt x="882" y="690"/>
                    </a:lnTo>
                    <a:lnTo>
                      <a:pt x="887" y="682"/>
                    </a:lnTo>
                    <a:lnTo>
                      <a:pt x="890" y="676"/>
                    </a:lnTo>
                    <a:lnTo>
                      <a:pt x="893" y="669"/>
                    </a:lnTo>
                    <a:lnTo>
                      <a:pt x="896" y="661"/>
                    </a:lnTo>
                    <a:lnTo>
                      <a:pt x="901" y="655"/>
                    </a:lnTo>
                    <a:lnTo>
                      <a:pt x="904" y="648"/>
                    </a:lnTo>
                    <a:lnTo>
                      <a:pt x="908" y="642"/>
                    </a:lnTo>
                    <a:lnTo>
                      <a:pt x="911" y="634"/>
                    </a:lnTo>
                    <a:lnTo>
                      <a:pt x="914" y="627"/>
                    </a:lnTo>
                    <a:lnTo>
                      <a:pt x="917" y="619"/>
                    </a:lnTo>
                    <a:lnTo>
                      <a:pt x="921" y="612"/>
                    </a:lnTo>
                    <a:lnTo>
                      <a:pt x="922" y="604"/>
                    </a:lnTo>
                    <a:lnTo>
                      <a:pt x="926" y="598"/>
                    </a:lnTo>
                    <a:lnTo>
                      <a:pt x="929" y="590"/>
                    </a:lnTo>
                    <a:lnTo>
                      <a:pt x="930" y="583"/>
                    </a:lnTo>
                    <a:lnTo>
                      <a:pt x="932" y="575"/>
                    </a:lnTo>
                    <a:lnTo>
                      <a:pt x="934" y="567"/>
                    </a:lnTo>
                    <a:lnTo>
                      <a:pt x="935" y="559"/>
                    </a:lnTo>
                    <a:lnTo>
                      <a:pt x="939" y="552"/>
                    </a:lnTo>
                    <a:lnTo>
                      <a:pt x="940" y="544"/>
                    </a:lnTo>
                    <a:lnTo>
                      <a:pt x="942" y="536"/>
                    </a:lnTo>
                    <a:lnTo>
                      <a:pt x="943" y="530"/>
                    </a:lnTo>
                    <a:lnTo>
                      <a:pt x="945" y="521"/>
                    </a:lnTo>
                    <a:lnTo>
                      <a:pt x="945" y="513"/>
                    </a:lnTo>
                    <a:lnTo>
                      <a:pt x="947" y="507"/>
                    </a:lnTo>
                    <a:lnTo>
                      <a:pt x="948" y="499"/>
                    </a:lnTo>
                    <a:lnTo>
                      <a:pt x="950" y="492"/>
                    </a:lnTo>
                    <a:lnTo>
                      <a:pt x="950" y="484"/>
                    </a:lnTo>
                    <a:lnTo>
                      <a:pt x="952" y="476"/>
                    </a:lnTo>
                    <a:lnTo>
                      <a:pt x="952" y="469"/>
                    </a:lnTo>
                    <a:lnTo>
                      <a:pt x="953" y="461"/>
                    </a:lnTo>
                    <a:lnTo>
                      <a:pt x="953" y="455"/>
                    </a:lnTo>
                    <a:lnTo>
                      <a:pt x="953" y="447"/>
                    </a:lnTo>
                    <a:lnTo>
                      <a:pt x="953" y="440"/>
                    </a:lnTo>
                    <a:lnTo>
                      <a:pt x="955" y="432"/>
                    </a:lnTo>
                    <a:lnTo>
                      <a:pt x="955" y="426"/>
                    </a:lnTo>
                    <a:lnTo>
                      <a:pt x="955" y="419"/>
                    </a:lnTo>
                    <a:lnTo>
                      <a:pt x="955" y="411"/>
                    </a:lnTo>
                    <a:lnTo>
                      <a:pt x="955" y="405"/>
                    </a:lnTo>
                    <a:lnTo>
                      <a:pt x="953" y="398"/>
                    </a:lnTo>
                    <a:lnTo>
                      <a:pt x="953" y="392"/>
                    </a:lnTo>
                    <a:lnTo>
                      <a:pt x="952" y="385"/>
                    </a:lnTo>
                    <a:lnTo>
                      <a:pt x="952" y="379"/>
                    </a:lnTo>
                    <a:lnTo>
                      <a:pt x="952" y="372"/>
                    </a:lnTo>
                    <a:lnTo>
                      <a:pt x="952" y="367"/>
                    </a:lnTo>
                    <a:lnTo>
                      <a:pt x="950" y="361"/>
                    </a:lnTo>
                    <a:lnTo>
                      <a:pt x="950" y="356"/>
                    </a:lnTo>
                    <a:lnTo>
                      <a:pt x="948" y="349"/>
                    </a:lnTo>
                    <a:lnTo>
                      <a:pt x="948" y="344"/>
                    </a:lnTo>
                    <a:lnTo>
                      <a:pt x="947" y="340"/>
                    </a:lnTo>
                    <a:lnTo>
                      <a:pt x="947" y="333"/>
                    </a:lnTo>
                    <a:lnTo>
                      <a:pt x="945" y="328"/>
                    </a:lnTo>
                    <a:lnTo>
                      <a:pt x="943" y="323"/>
                    </a:lnTo>
                    <a:lnTo>
                      <a:pt x="942" y="318"/>
                    </a:lnTo>
                    <a:lnTo>
                      <a:pt x="942" y="315"/>
                    </a:lnTo>
                    <a:lnTo>
                      <a:pt x="939" y="305"/>
                    </a:lnTo>
                    <a:lnTo>
                      <a:pt x="935" y="299"/>
                    </a:lnTo>
                    <a:lnTo>
                      <a:pt x="932" y="292"/>
                    </a:lnTo>
                    <a:lnTo>
                      <a:pt x="929" y="288"/>
                    </a:lnTo>
                    <a:lnTo>
                      <a:pt x="926" y="281"/>
                    </a:lnTo>
                    <a:lnTo>
                      <a:pt x="921" y="275"/>
                    </a:lnTo>
                    <a:lnTo>
                      <a:pt x="917" y="270"/>
                    </a:lnTo>
                    <a:lnTo>
                      <a:pt x="916" y="265"/>
                    </a:lnTo>
                    <a:lnTo>
                      <a:pt x="913" y="260"/>
                    </a:lnTo>
                    <a:lnTo>
                      <a:pt x="909" y="255"/>
                    </a:lnTo>
                    <a:lnTo>
                      <a:pt x="908" y="250"/>
                    </a:lnTo>
                    <a:lnTo>
                      <a:pt x="906" y="247"/>
                    </a:lnTo>
                    <a:lnTo>
                      <a:pt x="901" y="239"/>
                    </a:lnTo>
                    <a:lnTo>
                      <a:pt x="898" y="231"/>
                    </a:lnTo>
                    <a:lnTo>
                      <a:pt x="895" y="226"/>
                    </a:lnTo>
                    <a:lnTo>
                      <a:pt x="895" y="221"/>
                    </a:lnTo>
                    <a:lnTo>
                      <a:pt x="895" y="214"/>
                    </a:lnTo>
                    <a:lnTo>
                      <a:pt x="901" y="214"/>
                    </a:lnTo>
                    <a:lnTo>
                      <a:pt x="904" y="214"/>
                    </a:lnTo>
                    <a:lnTo>
                      <a:pt x="909" y="216"/>
                    </a:lnTo>
                    <a:lnTo>
                      <a:pt x="914" y="221"/>
                    </a:lnTo>
                    <a:lnTo>
                      <a:pt x="922" y="226"/>
                    </a:lnTo>
                    <a:close/>
                  </a:path>
                </a:pathLst>
              </a:custGeom>
              <a:solidFill>
                <a:srgbClr val="FF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87" name="Freeform 18"/>
              <p:cNvSpPr>
                <a:spLocks/>
              </p:cNvSpPr>
              <p:nvPr/>
            </p:nvSpPr>
            <p:spPr bwMode="auto">
              <a:xfrm>
                <a:off x="4886" y="2933"/>
                <a:ext cx="188" cy="234"/>
              </a:xfrm>
              <a:custGeom>
                <a:avLst/>
                <a:gdLst>
                  <a:gd name="T0" fmla="*/ 31 w 377"/>
                  <a:gd name="T1" fmla="*/ 0 h 468"/>
                  <a:gd name="T2" fmla="*/ 28 w 377"/>
                  <a:gd name="T3" fmla="*/ 1 h 468"/>
                  <a:gd name="T4" fmla="*/ 25 w 377"/>
                  <a:gd name="T5" fmla="*/ 1 h 468"/>
                  <a:gd name="T6" fmla="*/ 23 w 377"/>
                  <a:gd name="T7" fmla="*/ 1 h 468"/>
                  <a:gd name="T8" fmla="*/ 20 w 377"/>
                  <a:gd name="T9" fmla="*/ 2 h 468"/>
                  <a:gd name="T10" fmla="*/ 18 w 377"/>
                  <a:gd name="T11" fmla="*/ 3 h 468"/>
                  <a:gd name="T12" fmla="*/ 15 w 377"/>
                  <a:gd name="T13" fmla="*/ 5 h 468"/>
                  <a:gd name="T14" fmla="*/ 13 w 377"/>
                  <a:gd name="T15" fmla="*/ 6 h 468"/>
                  <a:gd name="T16" fmla="*/ 10 w 377"/>
                  <a:gd name="T17" fmla="*/ 7 h 468"/>
                  <a:gd name="T18" fmla="*/ 8 w 377"/>
                  <a:gd name="T19" fmla="*/ 11 h 468"/>
                  <a:gd name="T20" fmla="*/ 6 w 377"/>
                  <a:gd name="T21" fmla="*/ 13 h 468"/>
                  <a:gd name="T22" fmla="*/ 4 w 377"/>
                  <a:gd name="T23" fmla="*/ 16 h 468"/>
                  <a:gd name="T24" fmla="*/ 2 w 377"/>
                  <a:gd name="T25" fmla="*/ 20 h 468"/>
                  <a:gd name="T26" fmla="*/ 1 w 377"/>
                  <a:gd name="T27" fmla="*/ 24 h 468"/>
                  <a:gd name="T28" fmla="*/ 0 w 377"/>
                  <a:gd name="T29" fmla="*/ 29 h 468"/>
                  <a:gd name="T30" fmla="*/ 0 w 377"/>
                  <a:gd name="T31" fmla="*/ 33 h 468"/>
                  <a:gd name="T32" fmla="*/ 0 w 377"/>
                  <a:gd name="T33" fmla="*/ 37 h 468"/>
                  <a:gd name="T34" fmla="*/ 0 w 377"/>
                  <a:gd name="T35" fmla="*/ 40 h 468"/>
                  <a:gd name="T36" fmla="*/ 0 w 377"/>
                  <a:gd name="T37" fmla="*/ 43 h 468"/>
                  <a:gd name="T38" fmla="*/ 1 w 377"/>
                  <a:gd name="T39" fmla="*/ 46 h 468"/>
                  <a:gd name="T40" fmla="*/ 2 w 377"/>
                  <a:gd name="T41" fmla="*/ 48 h 468"/>
                  <a:gd name="T42" fmla="*/ 4 w 377"/>
                  <a:gd name="T43" fmla="*/ 52 h 468"/>
                  <a:gd name="T44" fmla="*/ 6 w 377"/>
                  <a:gd name="T45" fmla="*/ 55 h 468"/>
                  <a:gd name="T46" fmla="*/ 10 w 377"/>
                  <a:gd name="T47" fmla="*/ 57 h 468"/>
                  <a:gd name="T48" fmla="*/ 14 w 377"/>
                  <a:gd name="T49" fmla="*/ 58 h 468"/>
                  <a:gd name="T50" fmla="*/ 17 w 377"/>
                  <a:gd name="T51" fmla="*/ 59 h 468"/>
                  <a:gd name="T52" fmla="*/ 21 w 377"/>
                  <a:gd name="T53" fmla="*/ 59 h 468"/>
                  <a:gd name="T54" fmla="*/ 25 w 377"/>
                  <a:gd name="T55" fmla="*/ 58 h 468"/>
                  <a:gd name="T56" fmla="*/ 30 w 377"/>
                  <a:gd name="T57" fmla="*/ 56 h 468"/>
                  <a:gd name="T58" fmla="*/ 34 w 377"/>
                  <a:gd name="T59" fmla="*/ 54 h 468"/>
                  <a:gd name="T60" fmla="*/ 38 w 377"/>
                  <a:gd name="T61" fmla="*/ 50 h 468"/>
                  <a:gd name="T62" fmla="*/ 41 w 377"/>
                  <a:gd name="T63" fmla="*/ 46 h 468"/>
                  <a:gd name="T64" fmla="*/ 42 w 377"/>
                  <a:gd name="T65" fmla="*/ 44 h 468"/>
                  <a:gd name="T66" fmla="*/ 43 w 377"/>
                  <a:gd name="T67" fmla="*/ 41 h 468"/>
                  <a:gd name="T68" fmla="*/ 44 w 377"/>
                  <a:gd name="T69" fmla="*/ 38 h 468"/>
                  <a:gd name="T70" fmla="*/ 45 w 377"/>
                  <a:gd name="T71" fmla="*/ 35 h 468"/>
                  <a:gd name="T72" fmla="*/ 46 w 377"/>
                  <a:gd name="T73" fmla="*/ 31 h 468"/>
                  <a:gd name="T74" fmla="*/ 46 w 377"/>
                  <a:gd name="T75" fmla="*/ 29 h 468"/>
                  <a:gd name="T76" fmla="*/ 46 w 377"/>
                  <a:gd name="T77" fmla="*/ 26 h 468"/>
                  <a:gd name="T78" fmla="*/ 47 w 377"/>
                  <a:gd name="T79" fmla="*/ 24 h 468"/>
                  <a:gd name="T80" fmla="*/ 47 w 377"/>
                  <a:gd name="T81" fmla="*/ 21 h 468"/>
                  <a:gd name="T82" fmla="*/ 46 w 377"/>
                  <a:gd name="T83" fmla="*/ 18 h 468"/>
                  <a:gd name="T84" fmla="*/ 46 w 377"/>
                  <a:gd name="T85" fmla="*/ 14 h 468"/>
                  <a:gd name="T86" fmla="*/ 45 w 377"/>
                  <a:gd name="T87" fmla="*/ 11 h 468"/>
                  <a:gd name="T88" fmla="*/ 44 w 377"/>
                  <a:gd name="T89" fmla="*/ 7 h 468"/>
                  <a:gd name="T90" fmla="*/ 43 w 377"/>
                  <a:gd name="T91" fmla="*/ 6 h 468"/>
                  <a:gd name="T92" fmla="*/ 41 w 377"/>
                  <a:gd name="T93" fmla="*/ 4 h 468"/>
                  <a:gd name="T94" fmla="*/ 38 w 377"/>
                  <a:gd name="T95" fmla="*/ 1 h 468"/>
                  <a:gd name="T96" fmla="*/ 35 w 377"/>
                  <a:gd name="T97" fmla="*/ 0 h 468"/>
                  <a:gd name="T98" fmla="*/ 33 w 377"/>
                  <a:gd name="T99" fmla="*/ 0 h 468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377"/>
                  <a:gd name="T151" fmla="*/ 0 h 468"/>
                  <a:gd name="T152" fmla="*/ 377 w 377"/>
                  <a:gd name="T153" fmla="*/ 468 h 468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377" h="468">
                    <a:moveTo>
                      <a:pt x="265" y="0"/>
                    </a:moveTo>
                    <a:lnTo>
                      <a:pt x="260" y="0"/>
                    </a:lnTo>
                    <a:lnTo>
                      <a:pt x="255" y="0"/>
                    </a:lnTo>
                    <a:lnTo>
                      <a:pt x="250" y="0"/>
                    </a:lnTo>
                    <a:lnTo>
                      <a:pt x="245" y="0"/>
                    </a:lnTo>
                    <a:lnTo>
                      <a:pt x="239" y="0"/>
                    </a:lnTo>
                    <a:lnTo>
                      <a:pt x="232" y="0"/>
                    </a:lnTo>
                    <a:lnTo>
                      <a:pt x="224" y="1"/>
                    </a:lnTo>
                    <a:lnTo>
                      <a:pt x="218" y="3"/>
                    </a:lnTo>
                    <a:lnTo>
                      <a:pt x="213" y="3"/>
                    </a:lnTo>
                    <a:lnTo>
                      <a:pt x="208" y="3"/>
                    </a:lnTo>
                    <a:lnTo>
                      <a:pt x="203" y="5"/>
                    </a:lnTo>
                    <a:lnTo>
                      <a:pt x="198" y="5"/>
                    </a:lnTo>
                    <a:lnTo>
                      <a:pt x="193" y="6"/>
                    </a:lnTo>
                    <a:lnTo>
                      <a:pt x="190" y="8"/>
                    </a:lnTo>
                    <a:lnTo>
                      <a:pt x="185" y="8"/>
                    </a:lnTo>
                    <a:lnTo>
                      <a:pt x="180" y="11"/>
                    </a:lnTo>
                    <a:lnTo>
                      <a:pt x="175" y="11"/>
                    </a:lnTo>
                    <a:lnTo>
                      <a:pt x="170" y="13"/>
                    </a:lnTo>
                    <a:lnTo>
                      <a:pt x="166" y="14"/>
                    </a:lnTo>
                    <a:lnTo>
                      <a:pt x="161" y="18"/>
                    </a:lnTo>
                    <a:lnTo>
                      <a:pt x="154" y="19"/>
                    </a:lnTo>
                    <a:lnTo>
                      <a:pt x="149" y="22"/>
                    </a:lnTo>
                    <a:lnTo>
                      <a:pt x="144" y="24"/>
                    </a:lnTo>
                    <a:lnTo>
                      <a:pt x="141" y="27"/>
                    </a:lnTo>
                    <a:lnTo>
                      <a:pt x="135" y="29"/>
                    </a:lnTo>
                    <a:lnTo>
                      <a:pt x="130" y="31"/>
                    </a:lnTo>
                    <a:lnTo>
                      <a:pt x="125" y="34"/>
                    </a:lnTo>
                    <a:lnTo>
                      <a:pt x="120" y="37"/>
                    </a:lnTo>
                    <a:lnTo>
                      <a:pt x="115" y="39"/>
                    </a:lnTo>
                    <a:lnTo>
                      <a:pt x="110" y="42"/>
                    </a:lnTo>
                    <a:lnTo>
                      <a:pt x="105" y="47"/>
                    </a:lnTo>
                    <a:lnTo>
                      <a:pt x="99" y="50"/>
                    </a:lnTo>
                    <a:lnTo>
                      <a:pt x="94" y="53"/>
                    </a:lnTo>
                    <a:lnTo>
                      <a:pt x="89" y="58"/>
                    </a:lnTo>
                    <a:lnTo>
                      <a:pt x="84" y="61"/>
                    </a:lnTo>
                    <a:lnTo>
                      <a:pt x="79" y="66"/>
                    </a:lnTo>
                    <a:lnTo>
                      <a:pt x="75" y="71"/>
                    </a:lnTo>
                    <a:lnTo>
                      <a:pt x="70" y="76"/>
                    </a:lnTo>
                    <a:lnTo>
                      <a:pt x="66" y="81"/>
                    </a:lnTo>
                    <a:lnTo>
                      <a:pt x="62" y="86"/>
                    </a:lnTo>
                    <a:lnTo>
                      <a:pt x="57" y="91"/>
                    </a:lnTo>
                    <a:lnTo>
                      <a:pt x="53" y="97"/>
                    </a:lnTo>
                    <a:lnTo>
                      <a:pt x="49" y="102"/>
                    </a:lnTo>
                    <a:lnTo>
                      <a:pt x="45" y="109"/>
                    </a:lnTo>
                    <a:lnTo>
                      <a:pt x="41" y="115"/>
                    </a:lnTo>
                    <a:lnTo>
                      <a:pt x="37" y="122"/>
                    </a:lnTo>
                    <a:lnTo>
                      <a:pt x="34" y="128"/>
                    </a:lnTo>
                    <a:lnTo>
                      <a:pt x="31" y="136"/>
                    </a:lnTo>
                    <a:lnTo>
                      <a:pt x="28" y="143"/>
                    </a:lnTo>
                    <a:lnTo>
                      <a:pt x="24" y="151"/>
                    </a:lnTo>
                    <a:lnTo>
                      <a:pt x="21" y="157"/>
                    </a:lnTo>
                    <a:lnTo>
                      <a:pt x="18" y="165"/>
                    </a:lnTo>
                    <a:lnTo>
                      <a:pt x="16" y="174"/>
                    </a:lnTo>
                    <a:lnTo>
                      <a:pt x="13" y="182"/>
                    </a:lnTo>
                    <a:lnTo>
                      <a:pt x="11" y="190"/>
                    </a:lnTo>
                    <a:lnTo>
                      <a:pt x="10" y="201"/>
                    </a:lnTo>
                    <a:lnTo>
                      <a:pt x="8" y="209"/>
                    </a:lnTo>
                    <a:lnTo>
                      <a:pt x="6" y="217"/>
                    </a:lnTo>
                    <a:lnTo>
                      <a:pt x="5" y="226"/>
                    </a:lnTo>
                    <a:lnTo>
                      <a:pt x="3" y="235"/>
                    </a:lnTo>
                    <a:lnTo>
                      <a:pt x="2" y="242"/>
                    </a:lnTo>
                    <a:lnTo>
                      <a:pt x="2" y="252"/>
                    </a:lnTo>
                    <a:lnTo>
                      <a:pt x="0" y="258"/>
                    </a:lnTo>
                    <a:lnTo>
                      <a:pt x="0" y="266"/>
                    </a:lnTo>
                    <a:lnTo>
                      <a:pt x="0" y="274"/>
                    </a:lnTo>
                    <a:lnTo>
                      <a:pt x="0" y="281"/>
                    </a:lnTo>
                    <a:lnTo>
                      <a:pt x="0" y="289"/>
                    </a:lnTo>
                    <a:lnTo>
                      <a:pt x="0" y="297"/>
                    </a:lnTo>
                    <a:lnTo>
                      <a:pt x="0" y="303"/>
                    </a:lnTo>
                    <a:lnTo>
                      <a:pt x="0" y="310"/>
                    </a:lnTo>
                    <a:lnTo>
                      <a:pt x="0" y="316"/>
                    </a:lnTo>
                    <a:lnTo>
                      <a:pt x="2" y="323"/>
                    </a:lnTo>
                    <a:lnTo>
                      <a:pt x="2" y="329"/>
                    </a:lnTo>
                    <a:lnTo>
                      <a:pt x="3" y="334"/>
                    </a:lnTo>
                    <a:lnTo>
                      <a:pt x="3" y="341"/>
                    </a:lnTo>
                    <a:lnTo>
                      <a:pt x="5" y="346"/>
                    </a:lnTo>
                    <a:lnTo>
                      <a:pt x="6" y="352"/>
                    </a:lnTo>
                    <a:lnTo>
                      <a:pt x="8" y="357"/>
                    </a:lnTo>
                    <a:lnTo>
                      <a:pt x="8" y="362"/>
                    </a:lnTo>
                    <a:lnTo>
                      <a:pt x="11" y="367"/>
                    </a:lnTo>
                    <a:lnTo>
                      <a:pt x="13" y="372"/>
                    </a:lnTo>
                    <a:lnTo>
                      <a:pt x="15" y="377"/>
                    </a:lnTo>
                    <a:lnTo>
                      <a:pt x="16" y="381"/>
                    </a:lnTo>
                    <a:lnTo>
                      <a:pt x="18" y="386"/>
                    </a:lnTo>
                    <a:lnTo>
                      <a:pt x="24" y="394"/>
                    </a:lnTo>
                    <a:lnTo>
                      <a:pt x="29" y="404"/>
                    </a:lnTo>
                    <a:lnTo>
                      <a:pt x="32" y="411"/>
                    </a:lnTo>
                    <a:lnTo>
                      <a:pt x="37" y="417"/>
                    </a:lnTo>
                    <a:lnTo>
                      <a:pt x="44" y="424"/>
                    </a:lnTo>
                    <a:lnTo>
                      <a:pt x="49" y="430"/>
                    </a:lnTo>
                    <a:lnTo>
                      <a:pt x="55" y="435"/>
                    </a:lnTo>
                    <a:lnTo>
                      <a:pt x="62" y="440"/>
                    </a:lnTo>
                    <a:lnTo>
                      <a:pt x="68" y="443"/>
                    </a:lnTo>
                    <a:lnTo>
                      <a:pt x="76" y="450"/>
                    </a:lnTo>
                    <a:lnTo>
                      <a:pt x="83" y="451"/>
                    </a:lnTo>
                    <a:lnTo>
                      <a:pt x="89" y="455"/>
                    </a:lnTo>
                    <a:lnTo>
                      <a:pt x="97" y="458"/>
                    </a:lnTo>
                    <a:lnTo>
                      <a:pt x="105" y="461"/>
                    </a:lnTo>
                    <a:lnTo>
                      <a:pt x="112" y="463"/>
                    </a:lnTo>
                    <a:lnTo>
                      <a:pt x="118" y="464"/>
                    </a:lnTo>
                    <a:lnTo>
                      <a:pt x="127" y="466"/>
                    </a:lnTo>
                    <a:lnTo>
                      <a:pt x="135" y="468"/>
                    </a:lnTo>
                    <a:lnTo>
                      <a:pt x="141" y="468"/>
                    </a:lnTo>
                    <a:lnTo>
                      <a:pt x="148" y="468"/>
                    </a:lnTo>
                    <a:lnTo>
                      <a:pt x="156" y="468"/>
                    </a:lnTo>
                    <a:lnTo>
                      <a:pt x="164" y="468"/>
                    </a:lnTo>
                    <a:lnTo>
                      <a:pt x="170" y="466"/>
                    </a:lnTo>
                    <a:lnTo>
                      <a:pt x="180" y="464"/>
                    </a:lnTo>
                    <a:lnTo>
                      <a:pt x="188" y="463"/>
                    </a:lnTo>
                    <a:lnTo>
                      <a:pt x="198" y="461"/>
                    </a:lnTo>
                    <a:lnTo>
                      <a:pt x="205" y="458"/>
                    </a:lnTo>
                    <a:lnTo>
                      <a:pt x="214" y="456"/>
                    </a:lnTo>
                    <a:lnTo>
                      <a:pt x="222" y="453"/>
                    </a:lnTo>
                    <a:lnTo>
                      <a:pt x="232" y="450"/>
                    </a:lnTo>
                    <a:lnTo>
                      <a:pt x="240" y="445"/>
                    </a:lnTo>
                    <a:lnTo>
                      <a:pt x="248" y="440"/>
                    </a:lnTo>
                    <a:lnTo>
                      <a:pt x="257" y="435"/>
                    </a:lnTo>
                    <a:lnTo>
                      <a:pt x="266" y="432"/>
                    </a:lnTo>
                    <a:lnTo>
                      <a:pt x="274" y="425"/>
                    </a:lnTo>
                    <a:lnTo>
                      <a:pt x="281" y="419"/>
                    </a:lnTo>
                    <a:lnTo>
                      <a:pt x="289" y="411"/>
                    </a:lnTo>
                    <a:lnTo>
                      <a:pt x="297" y="404"/>
                    </a:lnTo>
                    <a:lnTo>
                      <a:pt x="304" y="396"/>
                    </a:lnTo>
                    <a:lnTo>
                      <a:pt x="312" y="388"/>
                    </a:lnTo>
                    <a:lnTo>
                      <a:pt x="318" y="380"/>
                    </a:lnTo>
                    <a:lnTo>
                      <a:pt x="326" y="372"/>
                    </a:lnTo>
                    <a:lnTo>
                      <a:pt x="328" y="367"/>
                    </a:lnTo>
                    <a:lnTo>
                      <a:pt x="331" y="362"/>
                    </a:lnTo>
                    <a:lnTo>
                      <a:pt x="335" y="357"/>
                    </a:lnTo>
                    <a:lnTo>
                      <a:pt x="338" y="352"/>
                    </a:lnTo>
                    <a:lnTo>
                      <a:pt x="341" y="347"/>
                    </a:lnTo>
                    <a:lnTo>
                      <a:pt x="343" y="342"/>
                    </a:lnTo>
                    <a:lnTo>
                      <a:pt x="346" y="338"/>
                    </a:lnTo>
                    <a:lnTo>
                      <a:pt x="348" y="333"/>
                    </a:lnTo>
                    <a:lnTo>
                      <a:pt x="349" y="326"/>
                    </a:lnTo>
                    <a:lnTo>
                      <a:pt x="352" y="320"/>
                    </a:lnTo>
                    <a:lnTo>
                      <a:pt x="354" y="315"/>
                    </a:lnTo>
                    <a:lnTo>
                      <a:pt x="356" y="308"/>
                    </a:lnTo>
                    <a:lnTo>
                      <a:pt x="357" y="303"/>
                    </a:lnTo>
                    <a:lnTo>
                      <a:pt x="359" y="297"/>
                    </a:lnTo>
                    <a:lnTo>
                      <a:pt x="361" y="290"/>
                    </a:lnTo>
                    <a:lnTo>
                      <a:pt x="364" y="286"/>
                    </a:lnTo>
                    <a:lnTo>
                      <a:pt x="365" y="277"/>
                    </a:lnTo>
                    <a:lnTo>
                      <a:pt x="365" y="271"/>
                    </a:lnTo>
                    <a:lnTo>
                      <a:pt x="367" y="264"/>
                    </a:lnTo>
                    <a:lnTo>
                      <a:pt x="369" y="260"/>
                    </a:lnTo>
                    <a:lnTo>
                      <a:pt x="369" y="253"/>
                    </a:lnTo>
                    <a:lnTo>
                      <a:pt x="370" y="248"/>
                    </a:lnTo>
                    <a:lnTo>
                      <a:pt x="370" y="240"/>
                    </a:lnTo>
                    <a:lnTo>
                      <a:pt x="372" y="235"/>
                    </a:lnTo>
                    <a:lnTo>
                      <a:pt x="372" y="229"/>
                    </a:lnTo>
                    <a:lnTo>
                      <a:pt x="372" y="224"/>
                    </a:lnTo>
                    <a:lnTo>
                      <a:pt x="374" y="217"/>
                    </a:lnTo>
                    <a:lnTo>
                      <a:pt x="374" y="213"/>
                    </a:lnTo>
                    <a:lnTo>
                      <a:pt x="374" y="206"/>
                    </a:lnTo>
                    <a:lnTo>
                      <a:pt x="375" y="201"/>
                    </a:lnTo>
                    <a:lnTo>
                      <a:pt x="375" y="196"/>
                    </a:lnTo>
                    <a:lnTo>
                      <a:pt x="377" y="191"/>
                    </a:lnTo>
                    <a:lnTo>
                      <a:pt x="377" y="185"/>
                    </a:lnTo>
                    <a:lnTo>
                      <a:pt x="377" y="180"/>
                    </a:lnTo>
                    <a:lnTo>
                      <a:pt x="377" y="175"/>
                    </a:lnTo>
                    <a:lnTo>
                      <a:pt x="377" y="170"/>
                    </a:lnTo>
                    <a:lnTo>
                      <a:pt x="377" y="165"/>
                    </a:lnTo>
                    <a:lnTo>
                      <a:pt x="377" y="161"/>
                    </a:lnTo>
                    <a:lnTo>
                      <a:pt x="377" y="156"/>
                    </a:lnTo>
                    <a:lnTo>
                      <a:pt x="377" y="152"/>
                    </a:lnTo>
                    <a:lnTo>
                      <a:pt x="375" y="143"/>
                    </a:lnTo>
                    <a:lnTo>
                      <a:pt x="375" y="135"/>
                    </a:lnTo>
                    <a:lnTo>
                      <a:pt x="375" y="126"/>
                    </a:lnTo>
                    <a:lnTo>
                      <a:pt x="375" y="118"/>
                    </a:lnTo>
                    <a:lnTo>
                      <a:pt x="374" y="110"/>
                    </a:lnTo>
                    <a:lnTo>
                      <a:pt x="372" y="102"/>
                    </a:lnTo>
                    <a:lnTo>
                      <a:pt x="370" y="96"/>
                    </a:lnTo>
                    <a:lnTo>
                      <a:pt x="369" y="87"/>
                    </a:lnTo>
                    <a:lnTo>
                      <a:pt x="367" y="81"/>
                    </a:lnTo>
                    <a:lnTo>
                      <a:pt x="365" y="76"/>
                    </a:lnTo>
                    <a:lnTo>
                      <a:pt x="362" y="71"/>
                    </a:lnTo>
                    <a:lnTo>
                      <a:pt x="361" y="65"/>
                    </a:lnTo>
                    <a:lnTo>
                      <a:pt x="359" y="60"/>
                    </a:lnTo>
                    <a:lnTo>
                      <a:pt x="356" y="55"/>
                    </a:lnTo>
                    <a:lnTo>
                      <a:pt x="354" y="52"/>
                    </a:lnTo>
                    <a:lnTo>
                      <a:pt x="352" y="48"/>
                    </a:lnTo>
                    <a:lnTo>
                      <a:pt x="348" y="42"/>
                    </a:lnTo>
                    <a:lnTo>
                      <a:pt x="343" y="37"/>
                    </a:lnTo>
                    <a:lnTo>
                      <a:pt x="336" y="32"/>
                    </a:lnTo>
                    <a:lnTo>
                      <a:pt x="331" y="29"/>
                    </a:lnTo>
                    <a:lnTo>
                      <a:pt x="328" y="26"/>
                    </a:lnTo>
                    <a:lnTo>
                      <a:pt x="325" y="22"/>
                    </a:lnTo>
                    <a:lnTo>
                      <a:pt x="317" y="14"/>
                    </a:lnTo>
                    <a:lnTo>
                      <a:pt x="309" y="9"/>
                    </a:lnTo>
                    <a:lnTo>
                      <a:pt x="304" y="8"/>
                    </a:lnTo>
                    <a:lnTo>
                      <a:pt x="299" y="5"/>
                    </a:lnTo>
                    <a:lnTo>
                      <a:pt x="294" y="3"/>
                    </a:lnTo>
                    <a:lnTo>
                      <a:pt x="291" y="1"/>
                    </a:lnTo>
                    <a:lnTo>
                      <a:pt x="283" y="0"/>
                    </a:lnTo>
                    <a:lnTo>
                      <a:pt x="278" y="0"/>
                    </a:lnTo>
                    <a:lnTo>
                      <a:pt x="271" y="0"/>
                    </a:lnTo>
                    <a:lnTo>
                      <a:pt x="265" y="0"/>
                    </a:lnTo>
                    <a:close/>
                  </a:path>
                </a:pathLst>
              </a:custGeom>
              <a:solidFill>
                <a:srgbClr val="BF6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88" name="Freeform 19"/>
              <p:cNvSpPr>
                <a:spLocks/>
              </p:cNvSpPr>
              <p:nvPr/>
            </p:nvSpPr>
            <p:spPr bwMode="auto">
              <a:xfrm>
                <a:off x="4892" y="2929"/>
                <a:ext cx="186" cy="234"/>
              </a:xfrm>
              <a:custGeom>
                <a:avLst/>
                <a:gdLst>
                  <a:gd name="T0" fmla="*/ 25 w 372"/>
                  <a:gd name="T1" fmla="*/ 1 h 467"/>
                  <a:gd name="T2" fmla="*/ 22 w 372"/>
                  <a:gd name="T3" fmla="*/ 1 h 467"/>
                  <a:gd name="T4" fmla="*/ 17 w 372"/>
                  <a:gd name="T5" fmla="*/ 2 h 467"/>
                  <a:gd name="T6" fmla="*/ 12 w 372"/>
                  <a:gd name="T7" fmla="*/ 6 h 467"/>
                  <a:gd name="T8" fmla="*/ 7 w 372"/>
                  <a:gd name="T9" fmla="*/ 10 h 467"/>
                  <a:gd name="T10" fmla="*/ 6 w 372"/>
                  <a:gd name="T11" fmla="*/ 14 h 467"/>
                  <a:gd name="T12" fmla="*/ 3 w 372"/>
                  <a:gd name="T13" fmla="*/ 18 h 467"/>
                  <a:gd name="T14" fmla="*/ 1 w 372"/>
                  <a:gd name="T15" fmla="*/ 22 h 467"/>
                  <a:gd name="T16" fmla="*/ 1 w 372"/>
                  <a:gd name="T17" fmla="*/ 26 h 467"/>
                  <a:gd name="T18" fmla="*/ 0 w 372"/>
                  <a:gd name="T19" fmla="*/ 30 h 467"/>
                  <a:gd name="T20" fmla="*/ 0 w 372"/>
                  <a:gd name="T21" fmla="*/ 35 h 467"/>
                  <a:gd name="T22" fmla="*/ 1 w 372"/>
                  <a:gd name="T23" fmla="*/ 39 h 467"/>
                  <a:gd name="T24" fmla="*/ 1 w 372"/>
                  <a:gd name="T25" fmla="*/ 43 h 467"/>
                  <a:gd name="T26" fmla="*/ 3 w 372"/>
                  <a:gd name="T27" fmla="*/ 47 h 467"/>
                  <a:gd name="T28" fmla="*/ 6 w 372"/>
                  <a:gd name="T29" fmla="*/ 53 h 467"/>
                  <a:gd name="T30" fmla="*/ 10 w 372"/>
                  <a:gd name="T31" fmla="*/ 57 h 467"/>
                  <a:gd name="T32" fmla="*/ 13 w 372"/>
                  <a:gd name="T33" fmla="*/ 59 h 467"/>
                  <a:gd name="T34" fmla="*/ 19 w 372"/>
                  <a:gd name="T35" fmla="*/ 59 h 467"/>
                  <a:gd name="T36" fmla="*/ 23 w 372"/>
                  <a:gd name="T37" fmla="*/ 57 h 467"/>
                  <a:gd name="T38" fmla="*/ 27 w 372"/>
                  <a:gd name="T39" fmla="*/ 55 h 467"/>
                  <a:gd name="T40" fmla="*/ 31 w 372"/>
                  <a:gd name="T41" fmla="*/ 53 h 467"/>
                  <a:gd name="T42" fmla="*/ 36 w 372"/>
                  <a:gd name="T43" fmla="*/ 51 h 467"/>
                  <a:gd name="T44" fmla="*/ 39 w 372"/>
                  <a:gd name="T45" fmla="*/ 48 h 467"/>
                  <a:gd name="T46" fmla="*/ 43 w 372"/>
                  <a:gd name="T47" fmla="*/ 43 h 467"/>
                  <a:gd name="T48" fmla="*/ 45 w 372"/>
                  <a:gd name="T49" fmla="*/ 39 h 467"/>
                  <a:gd name="T50" fmla="*/ 46 w 372"/>
                  <a:gd name="T51" fmla="*/ 34 h 467"/>
                  <a:gd name="T52" fmla="*/ 46 w 372"/>
                  <a:gd name="T53" fmla="*/ 29 h 467"/>
                  <a:gd name="T54" fmla="*/ 47 w 372"/>
                  <a:gd name="T55" fmla="*/ 25 h 467"/>
                  <a:gd name="T56" fmla="*/ 47 w 372"/>
                  <a:gd name="T57" fmla="*/ 21 h 467"/>
                  <a:gd name="T58" fmla="*/ 47 w 372"/>
                  <a:gd name="T59" fmla="*/ 17 h 467"/>
                  <a:gd name="T60" fmla="*/ 47 w 372"/>
                  <a:gd name="T61" fmla="*/ 13 h 467"/>
                  <a:gd name="T62" fmla="*/ 46 w 372"/>
                  <a:gd name="T63" fmla="*/ 9 h 467"/>
                  <a:gd name="T64" fmla="*/ 43 w 372"/>
                  <a:gd name="T65" fmla="*/ 11 h 467"/>
                  <a:gd name="T66" fmla="*/ 42 w 372"/>
                  <a:gd name="T67" fmla="*/ 14 h 467"/>
                  <a:gd name="T68" fmla="*/ 43 w 372"/>
                  <a:gd name="T69" fmla="*/ 20 h 467"/>
                  <a:gd name="T70" fmla="*/ 43 w 372"/>
                  <a:gd name="T71" fmla="*/ 25 h 467"/>
                  <a:gd name="T72" fmla="*/ 43 w 372"/>
                  <a:gd name="T73" fmla="*/ 29 h 467"/>
                  <a:gd name="T74" fmla="*/ 42 w 372"/>
                  <a:gd name="T75" fmla="*/ 32 h 467"/>
                  <a:gd name="T76" fmla="*/ 42 w 372"/>
                  <a:gd name="T77" fmla="*/ 36 h 467"/>
                  <a:gd name="T78" fmla="*/ 39 w 372"/>
                  <a:gd name="T79" fmla="*/ 42 h 467"/>
                  <a:gd name="T80" fmla="*/ 34 w 372"/>
                  <a:gd name="T81" fmla="*/ 48 h 467"/>
                  <a:gd name="T82" fmla="*/ 28 w 372"/>
                  <a:gd name="T83" fmla="*/ 52 h 467"/>
                  <a:gd name="T84" fmla="*/ 23 w 372"/>
                  <a:gd name="T85" fmla="*/ 54 h 467"/>
                  <a:gd name="T86" fmla="*/ 17 w 372"/>
                  <a:gd name="T87" fmla="*/ 55 h 467"/>
                  <a:gd name="T88" fmla="*/ 13 w 372"/>
                  <a:gd name="T89" fmla="*/ 53 h 467"/>
                  <a:gd name="T90" fmla="*/ 10 w 372"/>
                  <a:gd name="T91" fmla="*/ 50 h 467"/>
                  <a:gd name="T92" fmla="*/ 6 w 372"/>
                  <a:gd name="T93" fmla="*/ 45 h 467"/>
                  <a:gd name="T94" fmla="*/ 5 w 372"/>
                  <a:gd name="T95" fmla="*/ 40 h 467"/>
                  <a:gd name="T96" fmla="*/ 4 w 372"/>
                  <a:gd name="T97" fmla="*/ 34 h 467"/>
                  <a:gd name="T98" fmla="*/ 5 w 372"/>
                  <a:gd name="T99" fmla="*/ 28 h 467"/>
                  <a:gd name="T100" fmla="*/ 6 w 372"/>
                  <a:gd name="T101" fmla="*/ 22 h 467"/>
                  <a:gd name="T102" fmla="*/ 7 w 372"/>
                  <a:gd name="T103" fmla="*/ 17 h 467"/>
                  <a:gd name="T104" fmla="*/ 11 w 372"/>
                  <a:gd name="T105" fmla="*/ 12 h 467"/>
                  <a:gd name="T106" fmla="*/ 14 w 372"/>
                  <a:gd name="T107" fmla="*/ 8 h 467"/>
                  <a:gd name="T108" fmla="*/ 20 w 372"/>
                  <a:gd name="T109" fmla="*/ 6 h 467"/>
                  <a:gd name="T110" fmla="*/ 23 w 372"/>
                  <a:gd name="T111" fmla="*/ 5 h 467"/>
                  <a:gd name="T112" fmla="*/ 26 w 372"/>
                  <a:gd name="T113" fmla="*/ 5 h 467"/>
                  <a:gd name="T114" fmla="*/ 28 w 372"/>
                  <a:gd name="T115" fmla="*/ 3 h 467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372"/>
                  <a:gd name="T175" fmla="*/ 0 h 467"/>
                  <a:gd name="T176" fmla="*/ 372 w 372"/>
                  <a:gd name="T177" fmla="*/ 467 h 467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372" h="467">
                    <a:moveTo>
                      <a:pt x="231" y="17"/>
                    </a:moveTo>
                    <a:lnTo>
                      <a:pt x="224" y="11"/>
                    </a:lnTo>
                    <a:lnTo>
                      <a:pt x="216" y="8"/>
                    </a:lnTo>
                    <a:lnTo>
                      <a:pt x="213" y="4"/>
                    </a:lnTo>
                    <a:lnTo>
                      <a:pt x="208" y="4"/>
                    </a:lnTo>
                    <a:lnTo>
                      <a:pt x="203" y="1"/>
                    </a:lnTo>
                    <a:lnTo>
                      <a:pt x="200" y="1"/>
                    </a:lnTo>
                    <a:lnTo>
                      <a:pt x="193" y="1"/>
                    </a:lnTo>
                    <a:lnTo>
                      <a:pt x="188" y="0"/>
                    </a:lnTo>
                    <a:lnTo>
                      <a:pt x="183" y="0"/>
                    </a:lnTo>
                    <a:lnTo>
                      <a:pt x="179" y="1"/>
                    </a:lnTo>
                    <a:lnTo>
                      <a:pt x="172" y="1"/>
                    </a:lnTo>
                    <a:lnTo>
                      <a:pt x="166" y="3"/>
                    </a:lnTo>
                    <a:lnTo>
                      <a:pt x="161" y="4"/>
                    </a:lnTo>
                    <a:lnTo>
                      <a:pt x="154" y="8"/>
                    </a:lnTo>
                    <a:lnTo>
                      <a:pt x="148" y="9"/>
                    </a:lnTo>
                    <a:lnTo>
                      <a:pt x="141" y="11"/>
                    </a:lnTo>
                    <a:lnTo>
                      <a:pt x="135" y="14"/>
                    </a:lnTo>
                    <a:lnTo>
                      <a:pt x="128" y="17"/>
                    </a:lnTo>
                    <a:lnTo>
                      <a:pt x="122" y="21"/>
                    </a:lnTo>
                    <a:lnTo>
                      <a:pt x="114" y="27"/>
                    </a:lnTo>
                    <a:lnTo>
                      <a:pt x="107" y="32"/>
                    </a:lnTo>
                    <a:lnTo>
                      <a:pt x="101" y="37"/>
                    </a:lnTo>
                    <a:lnTo>
                      <a:pt x="94" y="42"/>
                    </a:lnTo>
                    <a:lnTo>
                      <a:pt x="86" y="50"/>
                    </a:lnTo>
                    <a:lnTo>
                      <a:pt x="79" y="56"/>
                    </a:lnTo>
                    <a:lnTo>
                      <a:pt x="73" y="65"/>
                    </a:lnTo>
                    <a:lnTo>
                      <a:pt x="70" y="68"/>
                    </a:lnTo>
                    <a:lnTo>
                      <a:pt x="66" y="73"/>
                    </a:lnTo>
                    <a:lnTo>
                      <a:pt x="62" y="78"/>
                    </a:lnTo>
                    <a:lnTo>
                      <a:pt x="58" y="82"/>
                    </a:lnTo>
                    <a:lnTo>
                      <a:pt x="55" y="87"/>
                    </a:lnTo>
                    <a:lnTo>
                      <a:pt x="52" y="92"/>
                    </a:lnTo>
                    <a:lnTo>
                      <a:pt x="49" y="97"/>
                    </a:lnTo>
                    <a:lnTo>
                      <a:pt x="47" y="104"/>
                    </a:lnTo>
                    <a:lnTo>
                      <a:pt x="42" y="108"/>
                    </a:lnTo>
                    <a:lnTo>
                      <a:pt x="39" y="113"/>
                    </a:lnTo>
                    <a:lnTo>
                      <a:pt x="36" y="118"/>
                    </a:lnTo>
                    <a:lnTo>
                      <a:pt x="32" y="123"/>
                    </a:lnTo>
                    <a:lnTo>
                      <a:pt x="31" y="128"/>
                    </a:lnTo>
                    <a:lnTo>
                      <a:pt x="28" y="134"/>
                    </a:lnTo>
                    <a:lnTo>
                      <a:pt x="26" y="139"/>
                    </a:lnTo>
                    <a:lnTo>
                      <a:pt x="23" y="146"/>
                    </a:lnTo>
                    <a:lnTo>
                      <a:pt x="21" y="151"/>
                    </a:lnTo>
                    <a:lnTo>
                      <a:pt x="18" y="156"/>
                    </a:lnTo>
                    <a:lnTo>
                      <a:pt x="16" y="162"/>
                    </a:lnTo>
                    <a:lnTo>
                      <a:pt x="15" y="167"/>
                    </a:lnTo>
                    <a:lnTo>
                      <a:pt x="13" y="172"/>
                    </a:lnTo>
                    <a:lnTo>
                      <a:pt x="11" y="178"/>
                    </a:lnTo>
                    <a:lnTo>
                      <a:pt x="10" y="185"/>
                    </a:lnTo>
                    <a:lnTo>
                      <a:pt x="10" y="190"/>
                    </a:lnTo>
                    <a:lnTo>
                      <a:pt x="6" y="195"/>
                    </a:lnTo>
                    <a:lnTo>
                      <a:pt x="5" y="201"/>
                    </a:lnTo>
                    <a:lnTo>
                      <a:pt x="3" y="206"/>
                    </a:lnTo>
                    <a:lnTo>
                      <a:pt x="3" y="212"/>
                    </a:lnTo>
                    <a:lnTo>
                      <a:pt x="2" y="217"/>
                    </a:lnTo>
                    <a:lnTo>
                      <a:pt x="2" y="222"/>
                    </a:lnTo>
                    <a:lnTo>
                      <a:pt x="2" y="229"/>
                    </a:lnTo>
                    <a:lnTo>
                      <a:pt x="2" y="235"/>
                    </a:lnTo>
                    <a:lnTo>
                      <a:pt x="0" y="240"/>
                    </a:lnTo>
                    <a:lnTo>
                      <a:pt x="0" y="245"/>
                    </a:lnTo>
                    <a:lnTo>
                      <a:pt x="0" y="251"/>
                    </a:lnTo>
                    <a:lnTo>
                      <a:pt x="0" y="258"/>
                    </a:lnTo>
                    <a:lnTo>
                      <a:pt x="0" y="263"/>
                    </a:lnTo>
                    <a:lnTo>
                      <a:pt x="0" y="268"/>
                    </a:lnTo>
                    <a:lnTo>
                      <a:pt x="0" y="274"/>
                    </a:lnTo>
                    <a:lnTo>
                      <a:pt x="2" y="279"/>
                    </a:lnTo>
                    <a:lnTo>
                      <a:pt x="2" y="285"/>
                    </a:lnTo>
                    <a:lnTo>
                      <a:pt x="2" y="290"/>
                    </a:lnTo>
                    <a:lnTo>
                      <a:pt x="2" y="295"/>
                    </a:lnTo>
                    <a:lnTo>
                      <a:pt x="3" y="300"/>
                    </a:lnTo>
                    <a:lnTo>
                      <a:pt x="3" y="307"/>
                    </a:lnTo>
                    <a:lnTo>
                      <a:pt x="3" y="311"/>
                    </a:lnTo>
                    <a:lnTo>
                      <a:pt x="5" y="316"/>
                    </a:lnTo>
                    <a:lnTo>
                      <a:pt x="6" y="321"/>
                    </a:lnTo>
                    <a:lnTo>
                      <a:pt x="6" y="326"/>
                    </a:lnTo>
                    <a:lnTo>
                      <a:pt x="8" y="333"/>
                    </a:lnTo>
                    <a:lnTo>
                      <a:pt x="10" y="337"/>
                    </a:lnTo>
                    <a:lnTo>
                      <a:pt x="11" y="342"/>
                    </a:lnTo>
                    <a:lnTo>
                      <a:pt x="11" y="347"/>
                    </a:lnTo>
                    <a:lnTo>
                      <a:pt x="13" y="352"/>
                    </a:lnTo>
                    <a:lnTo>
                      <a:pt x="15" y="357"/>
                    </a:lnTo>
                    <a:lnTo>
                      <a:pt x="16" y="362"/>
                    </a:lnTo>
                    <a:lnTo>
                      <a:pt x="19" y="370"/>
                    </a:lnTo>
                    <a:lnTo>
                      <a:pt x="23" y="380"/>
                    </a:lnTo>
                    <a:lnTo>
                      <a:pt x="26" y="388"/>
                    </a:lnTo>
                    <a:lnTo>
                      <a:pt x="31" y="398"/>
                    </a:lnTo>
                    <a:lnTo>
                      <a:pt x="34" y="404"/>
                    </a:lnTo>
                    <a:lnTo>
                      <a:pt x="39" y="414"/>
                    </a:lnTo>
                    <a:lnTo>
                      <a:pt x="44" y="420"/>
                    </a:lnTo>
                    <a:lnTo>
                      <a:pt x="49" y="428"/>
                    </a:lnTo>
                    <a:lnTo>
                      <a:pt x="53" y="435"/>
                    </a:lnTo>
                    <a:lnTo>
                      <a:pt x="58" y="441"/>
                    </a:lnTo>
                    <a:lnTo>
                      <a:pt x="63" y="445"/>
                    </a:lnTo>
                    <a:lnTo>
                      <a:pt x="70" y="450"/>
                    </a:lnTo>
                    <a:lnTo>
                      <a:pt x="75" y="453"/>
                    </a:lnTo>
                    <a:lnTo>
                      <a:pt x="79" y="458"/>
                    </a:lnTo>
                    <a:lnTo>
                      <a:pt x="86" y="461"/>
                    </a:lnTo>
                    <a:lnTo>
                      <a:pt x="92" y="464"/>
                    </a:lnTo>
                    <a:lnTo>
                      <a:pt x="97" y="464"/>
                    </a:lnTo>
                    <a:lnTo>
                      <a:pt x="104" y="466"/>
                    </a:lnTo>
                    <a:lnTo>
                      <a:pt x="110" y="467"/>
                    </a:lnTo>
                    <a:lnTo>
                      <a:pt x="117" y="467"/>
                    </a:lnTo>
                    <a:lnTo>
                      <a:pt x="123" y="467"/>
                    </a:lnTo>
                    <a:lnTo>
                      <a:pt x="130" y="467"/>
                    </a:lnTo>
                    <a:lnTo>
                      <a:pt x="136" y="467"/>
                    </a:lnTo>
                    <a:lnTo>
                      <a:pt x="143" y="467"/>
                    </a:lnTo>
                    <a:lnTo>
                      <a:pt x="149" y="466"/>
                    </a:lnTo>
                    <a:lnTo>
                      <a:pt x="154" y="464"/>
                    </a:lnTo>
                    <a:lnTo>
                      <a:pt x="161" y="463"/>
                    </a:lnTo>
                    <a:lnTo>
                      <a:pt x="167" y="461"/>
                    </a:lnTo>
                    <a:lnTo>
                      <a:pt x="172" y="458"/>
                    </a:lnTo>
                    <a:lnTo>
                      <a:pt x="179" y="456"/>
                    </a:lnTo>
                    <a:lnTo>
                      <a:pt x="183" y="453"/>
                    </a:lnTo>
                    <a:lnTo>
                      <a:pt x="190" y="451"/>
                    </a:lnTo>
                    <a:lnTo>
                      <a:pt x="196" y="450"/>
                    </a:lnTo>
                    <a:lnTo>
                      <a:pt x="201" y="446"/>
                    </a:lnTo>
                    <a:lnTo>
                      <a:pt x="206" y="445"/>
                    </a:lnTo>
                    <a:lnTo>
                      <a:pt x="211" y="441"/>
                    </a:lnTo>
                    <a:lnTo>
                      <a:pt x="216" y="440"/>
                    </a:lnTo>
                    <a:lnTo>
                      <a:pt x="221" y="437"/>
                    </a:lnTo>
                    <a:lnTo>
                      <a:pt x="226" y="435"/>
                    </a:lnTo>
                    <a:lnTo>
                      <a:pt x="231" y="433"/>
                    </a:lnTo>
                    <a:lnTo>
                      <a:pt x="237" y="427"/>
                    </a:lnTo>
                    <a:lnTo>
                      <a:pt x="245" y="424"/>
                    </a:lnTo>
                    <a:lnTo>
                      <a:pt x="250" y="420"/>
                    </a:lnTo>
                    <a:lnTo>
                      <a:pt x="255" y="419"/>
                    </a:lnTo>
                    <a:lnTo>
                      <a:pt x="260" y="415"/>
                    </a:lnTo>
                    <a:lnTo>
                      <a:pt x="265" y="414"/>
                    </a:lnTo>
                    <a:lnTo>
                      <a:pt x="270" y="411"/>
                    </a:lnTo>
                    <a:lnTo>
                      <a:pt x="276" y="409"/>
                    </a:lnTo>
                    <a:lnTo>
                      <a:pt x="281" y="404"/>
                    </a:lnTo>
                    <a:lnTo>
                      <a:pt x="286" y="402"/>
                    </a:lnTo>
                    <a:lnTo>
                      <a:pt x="291" y="398"/>
                    </a:lnTo>
                    <a:lnTo>
                      <a:pt x="296" y="394"/>
                    </a:lnTo>
                    <a:lnTo>
                      <a:pt x="300" y="391"/>
                    </a:lnTo>
                    <a:lnTo>
                      <a:pt x="307" y="388"/>
                    </a:lnTo>
                    <a:lnTo>
                      <a:pt x="310" y="381"/>
                    </a:lnTo>
                    <a:lnTo>
                      <a:pt x="315" y="376"/>
                    </a:lnTo>
                    <a:lnTo>
                      <a:pt x="320" y="370"/>
                    </a:lnTo>
                    <a:lnTo>
                      <a:pt x="325" y="365"/>
                    </a:lnTo>
                    <a:lnTo>
                      <a:pt x="330" y="359"/>
                    </a:lnTo>
                    <a:lnTo>
                      <a:pt x="335" y="352"/>
                    </a:lnTo>
                    <a:lnTo>
                      <a:pt x="338" y="344"/>
                    </a:lnTo>
                    <a:lnTo>
                      <a:pt x="343" y="337"/>
                    </a:lnTo>
                    <a:lnTo>
                      <a:pt x="346" y="328"/>
                    </a:lnTo>
                    <a:lnTo>
                      <a:pt x="349" y="320"/>
                    </a:lnTo>
                    <a:lnTo>
                      <a:pt x="351" y="315"/>
                    </a:lnTo>
                    <a:lnTo>
                      <a:pt x="352" y="310"/>
                    </a:lnTo>
                    <a:lnTo>
                      <a:pt x="354" y="305"/>
                    </a:lnTo>
                    <a:lnTo>
                      <a:pt x="356" y="300"/>
                    </a:lnTo>
                    <a:lnTo>
                      <a:pt x="357" y="294"/>
                    </a:lnTo>
                    <a:lnTo>
                      <a:pt x="359" y="289"/>
                    </a:lnTo>
                    <a:lnTo>
                      <a:pt x="359" y="282"/>
                    </a:lnTo>
                    <a:lnTo>
                      <a:pt x="361" y="277"/>
                    </a:lnTo>
                    <a:lnTo>
                      <a:pt x="362" y="271"/>
                    </a:lnTo>
                    <a:lnTo>
                      <a:pt x="362" y="264"/>
                    </a:lnTo>
                    <a:lnTo>
                      <a:pt x="364" y="258"/>
                    </a:lnTo>
                    <a:lnTo>
                      <a:pt x="365" y="251"/>
                    </a:lnTo>
                    <a:lnTo>
                      <a:pt x="365" y="245"/>
                    </a:lnTo>
                    <a:lnTo>
                      <a:pt x="365" y="238"/>
                    </a:lnTo>
                    <a:lnTo>
                      <a:pt x="365" y="232"/>
                    </a:lnTo>
                    <a:lnTo>
                      <a:pt x="367" y="225"/>
                    </a:lnTo>
                    <a:lnTo>
                      <a:pt x="367" y="219"/>
                    </a:lnTo>
                    <a:lnTo>
                      <a:pt x="367" y="212"/>
                    </a:lnTo>
                    <a:lnTo>
                      <a:pt x="369" y="208"/>
                    </a:lnTo>
                    <a:lnTo>
                      <a:pt x="369" y="201"/>
                    </a:lnTo>
                    <a:lnTo>
                      <a:pt x="369" y="196"/>
                    </a:lnTo>
                    <a:lnTo>
                      <a:pt x="369" y="190"/>
                    </a:lnTo>
                    <a:lnTo>
                      <a:pt x="369" y="185"/>
                    </a:lnTo>
                    <a:lnTo>
                      <a:pt x="370" y="180"/>
                    </a:lnTo>
                    <a:lnTo>
                      <a:pt x="370" y="175"/>
                    </a:lnTo>
                    <a:lnTo>
                      <a:pt x="370" y="170"/>
                    </a:lnTo>
                    <a:lnTo>
                      <a:pt x="370" y="165"/>
                    </a:lnTo>
                    <a:lnTo>
                      <a:pt x="372" y="162"/>
                    </a:lnTo>
                    <a:lnTo>
                      <a:pt x="372" y="157"/>
                    </a:lnTo>
                    <a:lnTo>
                      <a:pt x="372" y="151"/>
                    </a:lnTo>
                    <a:lnTo>
                      <a:pt x="372" y="147"/>
                    </a:lnTo>
                    <a:lnTo>
                      <a:pt x="372" y="143"/>
                    </a:lnTo>
                    <a:lnTo>
                      <a:pt x="372" y="136"/>
                    </a:lnTo>
                    <a:lnTo>
                      <a:pt x="372" y="128"/>
                    </a:lnTo>
                    <a:lnTo>
                      <a:pt x="372" y="120"/>
                    </a:lnTo>
                    <a:lnTo>
                      <a:pt x="372" y="115"/>
                    </a:lnTo>
                    <a:lnTo>
                      <a:pt x="372" y="108"/>
                    </a:lnTo>
                    <a:lnTo>
                      <a:pt x="372" y="104"/>
                    </a:lnTo>
                    <a:lnTo>
                      <a:pt x="372" y="97"/>
                    </a:lnTo>
                    <a:lnTo>
                      <a:pt x="370" y="92"/>
                    </a:lnTo>
                    <a:lnTo>
                      <a:pt x="370" y="89"/>
                    </a:lnTo>
                    <a:lnTo>
                      <a:pt x="370" y="86"/>
                    </a:lnTo>
                    <a:lnTo>
                      <a:pt x="367" y="79"/>
                    </a:lnTo>
                    <a:lnTo>
                      <a:pt x="365" y="74"/>
                    </a:lnTo>
                    <a:lnTo>
                      <a:pt x="362" y="71"/>
                    </a:lnTo>
                    <a:lnTo>
                      <a:pt x="359" y="69"/>
                    </a:lnTo>
                    <a:lnTo>
                      <a:pt x="354" y="69"/>
                    </a:lnTo>
                    <a:lnTo>
                      <a:pt x="349" y="73"/>
                    </a:lnTo>
                    <a:lnTo>
                      <a:pt x="343" y="74"/>
                    </a:lnTo>
                    <a:lnTo>
                      <a:pt x="341" y="81"/>
                    </a:lnTo>
                    <a:lnTo>
                      <a:pt x="338" y="82"/>
                    </a:lnTo>
                    <a:lnTo>
                      <a:pt x="338" y="87"/>
                    </a:lnTo>
                    <a:lnTo>
                      <a:pt x="338" y="91"/>
                    </a:lnTo>
                    <a:lnTo>
                      <a:pt x="338" y="95"/>
                    </a:lnTo>
                    <a:lnTo>
                      <a:pt x="336" y="102"/>
                    </a:lnTo>
                    <a:lnTo>
                      <a:pt x="336" y="107"/>
                    </a:lnTo>
                    <a:lnTo>
                      <a:pt x="336" y="112"/>
                    </a:lnTo>
                    <a:lnTo>
                      <a:pt x="338" y="118"/>
                    </a:lnTo>
                    <a:lnTo>
                      <a:pt x="338" y="125"/>
                    </a:lnTo>
                    <a:lnTo>
                      <a:pt x="338" y="133"/>
                    </a:lnTo>
                    <a:lnTo>
                      <a:pt x="339" y="139"/>
                    </a:lnTo>
                    <a:lnTo>
                      <a:pt x="339" y="147"/>
                    </a:lnTo>
                    <a:lnTo>
                      <a:pt x="339" y="156"/>
                    </a:lnTo>
                    <a:lnTo>
                      <a:pt x="341" y="162"/>
                    </a:lnTo>
                    <a:lnTo>
                      <a:pt x="341" y="170"/>
                    </a:lnTo>
                    <a:lnTo>
                      <a:pt x="341" y="180"/>
                    </a:lnTo>
                    <a:lnTo>
                      <a:pt x="341" y="186"/>
                    </a:lnTo>
                    <a:lnTo>
                      <a:pt x="341" y="196"/>
                    </a:lnTo>
                    <a:lnTo>
                      <a:pt x="341" y="199"/>
                    </a:lnTo>
                    <a:lnTo>
                      <a:pt x="341" y="204"/>
                    </a:lnTo>
                    <a:lnTo>
                      <a:pt x="341" y="209"/>
                    </a:lnTo>
                    <a:lnTo>
                      <a:pt x="341" y="214"/>
                    </a:lnTo>
                    <a:lnTo>
                      <a:pt x="341" y="219"/>
                    </a:lnTo>
                    <a:lnTo>
                      <a:pt x="341" y="224"/>
                    </a:lnTo>
                    <a:lnTo>
                      <a:pt x="339" y="227"/>
                    </a:lnTo>
                    <a:lnTo>
                      <a:pt x="339" y="234"/>
                    </a:lnTo>
                    <a:lnTo>
                      <a:pt x="339" y="237"/>
                    </a:lnTo>
                    <a:lnTo>
                      <a:pt x="338" y="242"/>
                    </a:lnTo>
                    <a:lnTo>
                      <a:pt x="338" y="247"/>
                    </a:lnTo>
                    <a:lnTo>
                      <a:pt x="338" y="251"/>
                    </a:lnTo>
                    <a:lnTo>
                      <a:pt x="336" y="256"/>
                    </a:lnTo>
                    <a:lnTo>
                      <a:pt x="335" y="261"/>
                    </a:lnTo>
                    <a:lnTo>
                      <a:pt x="335" y="266"/>
                    </a:lnTo>
                    <a:lnTo>
                      <a:pt x="333" y="271"/>
                    </a:lnTo>
                    <a:lnTo>
                      <a:pt x="331" y="276"/>
                    </a:lnTo>
                    <a:lnTo>
                      <a:pt x="331" y="282"/>
                    </a:lnTo>
                    <a:lnTo>
                      <a:pt x="330" y="287"/>
                    </a:lnTo>
                    <a:lnTo>
                      <a:pt x="328" y="292"/>
                    </a:lnTo>
                    <a:lnTo>
                      <a:pt x="323" y="300"/>
                    </a:lnTo>
                    <a:lnTo>
                      <a:pt x="320" y="310"/>
                    </a:lnTo>
                    <a:lnTo>
                      <a:pt x="315" y="318"/>
                    </a:lnTo>
                    <a:lnTo>
                      <a:pt x="310" y="326"/>
                    </a:lnTo>
                    <a:lnTo>
                      <a:pt x="305" y="336"/>
                    </a:lnTo>
                    <a:lnTo>
                      <a:pt x="300" y="344"/>
                    </a:lnTo>
                    <a:lnTo>
                      <a:pt x="294" y="350"/>
                    </a:lnTo>
                    <a:lnTo>
                      <a:pt x="289" y="360"/>
                    </a:lnTo>
                    <a:lnTo>
                      <a:pt x="283" y="367"/>
                    </a:lnTo>
                    <a:lnTo>
                      <a:pt x="276" y="373"/>
                    </a:lnTo>
                    <a:lnTo>
                      <a:pt x="268" y="380"/>
                    </a:lnTo>
                    <a:lnTo>
                      <a:pt x="261" y="386"/>
                    </a:lnTo>
                    <a:lnTo>
                      <a:pt x="253" y="391"/>
                    </a:lnTo>
                    <a:lnTo>
                      <a:pt x="245" y="398"/>
                    </a:lnTo>
                    <a:lnTo>
                      <a:pt x="239" y="402"/>
                    </a:lnTo>
                    <a:lnTo>
                      <a:pt x="232" y="409"/>
                    </a:lnTo>
                    <a:lnTo>
                      <a:pt x="224" y="412"/>
                    </a:lnTo>
                    <a:lnTo>
                      <a:pt x="216" y="415"/>
                    </a:lnTo>
                    <a:lnTo>
                      <a:pt x="208" y="419"/>
                    </a:lnTo>
                    <a:lnTo>
                      <a:pt x="201" y="422"/>
                    </a:lnTo>
                    <a:lnTo>
                      <a:pt x="193" y="425"/>
                    </a:lnTo>
                    <a:lnTo>
                      <a:pt x="185" y="427"/>
                    </a:lnTo>
                    <a:lnTo>
                      <a:pt x="179" y="430"/>
                    </a:lnTo>
                    <a:lnTo>
                      <a:pt x="170" y="433"/>
                    </a:lnTo>
                    <a:lnTo>
                      <a:pt x="162" y="433"/>
                    </a:lnTo>
                    <a:lnTo>
                      <a:pt x="156" y="435"/>
                    </a:lnTo>
                    <a:lnTo>
                      <a:pt x="149" y="435"/>
                    </a:lnTo>
                    <a:lnTo>
                      <a:pt x="143" y="435"/>
                    </a:lnTo>
                    <a:lnTo>
                      <a:pt x="136" y="435"/>
                    </a:lnTo>
                    <a:lnTo>
                      <a:pt x="130" y="433"/>
                    </a:lnTo>
                    <a:lnTo>
                      <a:pt x="125" y="432"/>
                    </a:lnTo>
                    <a:lnTo>
                      <a:pt x="120" y="432"/>
                    </a:lnTo>
                    <a:lnTo>
                      <a:pt x="114" y="427"/>
                    </a:lnTo>
                    <a:lnTo>
                      <a:pt x="109" y="425"/>
                    </a:lnTo>
                    <a:lnTo>
                      <a:pt x="104" y="422"/>
                    </a:lnTo>
                    <a:lnTo>
                      <a:pt x="99" y="419"/>
                    </a:lnTo>
                    <a:lnTo>
                      <a:pt x="94" y="414"/>
                    </a:lnTo>
                    <a:lnTo>
                      <a:pt x="89" y="411"/>
                    </a:lnTo>
                    <a:lnTo>
                      <a:pt x="84" y="406"/>
                    </a:lnTo>
                    <a:lnTo>
                      <a:pt x="81" y="401"/>
                    </a:lnTo>
                    <a:lnTo>
                      <a:pt x="76" y="396"/>
                    </a:lnTo>
                    <a:lnTo>
                      <a:pt x="71" y="391"/>
                    </a:lnTo>
                    <a:lnTo>
                      <a:pt x="68" y="385"/>
                    </a:lnTo>
                    <a:lnTo>
                      <a:pt x="65" y="378"/>
                    </a:lnTo>
                    <a:lnTo>
                      <a:pt x="60" y="372"/>
                    </a:lnTo>
                    <a:lnTo>
                      <a:pt x="57" y="367"/>
                    </a:lnTo>
                    <a:lnTo>
                      <a:pt x="55" y="360"/>
                    </a:lnTo>
                    <a:lnTo>
                      <a:pt x="52" y="354"/>
                    </a:lnTo>
                    <a:lnTo>
                      <a:pt x="49" y="346"/>
                    </a:lnTo>
                    <a:lnTo>
                      <a:pt x="47" y="339"/>
                    </a:lnTo>
                    <a:lnTo>
                      <a:pt x="44" y="331"/>
                    </a:lnTo>
                    <a:lnTo>
                      <a:pt x="42" y="324"/>
                    </a:lnTo>
                    <a:lnTo>
                      <a:pt x="40" y="316"/>
                    </a:lnTo>
                    <a:lnTo>
                      <a:pt x="37" y="308"/>
                    </a:lnTo>
                    <a:lnTo>
                      <a:pt x="36" y="300"/>
                    </a:lnTo>
                    <a:lnTo>
                      <a:pt x="36" y="294"/>
                    </a:lnTo>
                    <a:lnTo>
                      <a:pt x="34" y="285"/>
                    </a:lnTo>
                    <a:lnTo>
                      <a:pt x="32" y="276"/>
                    </a:lnTo>
                    <a:lnTo>
                      <a:pt x="32" y="269"/>
                    </a:lnTo>
                    <a:lnTo>
                      <a:pt x="32" y="261"/>
                    </a:lnTo>
                    <a:lnTo>
                      <a:pt x="32" y="253"/>
                    </a:lnTo>
                    <a:lnTo>
                      <a:pt x="32" y="245"/>
                    </a:lnTo>
                    <a:lnTo>
                      <a:pt x="32" y="237"/>
                    </a:lnTo>
                    <a:lnTo>
                      <a:pt x="34" y="230"/>
                    </a:lnTo>
                    <a:lnTo>
                      <a:pt x="34" y="221"/>
                    </a:lnTo>
                    <a:lnTo>
                      <a:pt x="36" y="212"/>
                    </a:lnTo>
                    <a:lnTo>
                      <a:pt x="37" y="204"/>
                    </a:lnTo>
                    <a:lnTo>
                      <a:pt x="39" y="196"/>
                    </a:lnTo>
                    <a:lnTo>
                      <a:pt x="40" y="188"/>
                    </a:lnTo>
                    <a:lnTo>
                      <a:pt x="44" y="182"/>
                    </a:lnTo>
                    <a:lnTo>
                      <a:pt x="45" y="173"/>
                    </a:lnTo>
                    <a:lnTo>
                      <a:pt x="49" y="165"/>
                    </a:lnTo>
                    <a:lnTo>
                      <a:pt x="50" y="159"/>
                    </a:lnTo>
                    <a:lnTo>
                      <a:pt x="53" y="151"/>
                    </a:lnTo>
                    <a:lnTo>
                      <a:pt x="55" y="143"/>
                    </a:lnTo>
                    <a:lnTo>
                      <a:pt x="58" y="136"/>
                    </a:lnTo>
                    <a:lnTo>
                      <a:pt x="62" y="130"/>
                    </a:lnTo>
                    <a:lnTo>
                      <a:pt x="66" y="123"/>
                    </a:lnTo>
                    <a:lnTo>
                      <a:pt x="70" y="117"/>
                    </a:lnTo>
                    <a:lnTo>
                      <a:pt x="73" y="110"/>
                    </a:lnTo>
                    <a:lnTo>
                      <a:pt x="76" y="104"/>
                    </a:lnTo>
                    <a:lnTo>
                      <a:pt x="79" y="97"/>
                    </a:lnTo>
                    <a:lnTo>
                      <a:pt x="83" y="92"/>
                    </a:lnTo>
                    <a:lnTo>
                      <a:pt x="88" y="87"/>
                    </a:lnTo>
                    <a:lnTo>
                      <a:pt x="91" y="82"/>
                    </a:lnTo>
                    <a:lnTo>
                      <a:pt x="96" y="76"/>
                    </a:lnTo>
                    <a:lnTo>
                      <a:pt x="99" y="71"/>
                    </a:lnTo>
                    <a:lnTo>
                      <a:pt x="104" y="68"/>
                    </a:lnTo>
                    <a:lnTo>
                      <a:pt x="112" y="60"/>
                    </a:lnTo>
                    <a:lnTo>
                      <a:pt x="120" y="55"/>
                    </a:lnTo>
                    <a:lnTo>
                      <a:pt x="127" y="48"/>
                    </a:lnTo>
                    <a:lnTo>
                      <a:pt x="135" y="47"/>
                    </a:lnTo>
                    <a:lnTo>
                      <a:pt x="141" y="45"/>
                    </a:lnTo>
                    <a:lnTo>
                      <a:pt x="151" y="42"/>
                    </a:lnTo>
                    <a:lnTo>
                      <a:pt x="156" y="42"/>
                    </a:lnTo>
                    <a:lnTo>
                      <a:pt x="159" y="40"/>
                    </a:lnTo>
                    <a:lnTo>
                      <a:pt x="164" y="40"/>
                    </a:lnTo>
                    <a:lnTo>
                      <a:pt x="170" y="40"/>
                    </a:lnTo>
                    <a:lnTo>
                      <a:pt x="174" y="40"/>
                    </a:lnTo>
                    <a:lnTo>
                      <a:pt x="179" y="39"/>
                    </a:lnTo>
                    <a:lnTo>
                      <a:pt x="183" y="39"/>
                    </a:lnTo>
                    <a:lnTo>
                      <a:pt x="188" y="39"/>
                    </a:lnTo>
                    <a:lnTo>
                      <a:pt x="192" y="37"/>
                    </a:lnTo>
                    <a:lnTo>
                      <a:pt x="198" y="37"/>
                    </a:lnTo>
                    <a:lnTo>
                      <a:pt x="201" y="37"/>
                    </a:lnTo>
                    <a:lnTo>
                      <a:pt x="206" y="37"/>
                    </a:lnTo>
                    <a:lnTo>
                      <a:pt x="213" y="35"/>
                    </a:lnTo>
                    <a:lnTo>
                      <a:pt x="221" y="34"/>
                    </a:lnTo>
                    <a:lnTo>
                      <a:pt x="226" y="32"/>
                    </a:lnTo>
                    <a:lnTo>
                      <a:pt x="231" y="30"/>
                    </a:lnTo>
                    <a:lnTo>
                      <a:pt x="234" y="24"/>
                    </a:lnTo>
                    <a:lnTo>
                      <a:pt x="231" y="17"/>
                    </a:lnTo>
                    <a:close/>
                  </a:path>
                </a:pathLst>
              </a:custGeom>
              <a:solidFill>
                <a:srgbClr val="8F2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89" name="Freeform 20"/>
              <p:cNvSpPr>
                <a:spLocks/>
              </p:cNvSpPr>
              <p:nvPr/>
            </p:nvSpPr>
            <p:spPr bwMode="auto">
              <a:xfrm>
                <a:off x="4985" y="2868"/>
                <a:ext cx="310" cy="459"/>
              </a:xfrm>
              <a:custGeom>
                <a:avLst/>
                <a:gdLst>
                  <a:gd name="T0" fmla="*/ 37 w 621"/>
                  <a:gd name="T1" fmla="*/ 0 h 918"/>
                  <a:gd name="T2" fmla="*/ 42 w 621"/>
                  <a:gd name="T3" fmla="*/ 1 h 918"/>
                  <a:gd name="T4" fmla="*/ 47 w 621"/>
                  <a:gd name="T5" fmla="*/ 2 h 918"/>
                  <a:gd name="T6" fmla="*/ 52 w 621"/>
                  <a:gd name="T7" fmla="*/ 4 h 918"/>
                  <a:gd name="T8" fmla="*/ 58 w 621"/>
                  <a:gd name="T9" fmla="*/ 7 h 918"/>
                  <a:gd name="T10" fmla="*/ 64 w 621"/>
                  <a:gd name="T11" fmla="*/ 14 h 918"/>
                  <a:gd name="T12" fmla="*/ 69 w 621"/>
                  <a:gd name="T13" fmla="*/ 22 h 918"/>
                  <a:gd name="T14" fmla="*/ 74 w 621"/>
                  <a:gd name="T15" fmla="*/ 31 h 918"/>
                  <a:gd name="T16" fmla="*/ 77 w 621"/>
                  <a:gd name="T17" fmla="*/ 43 h 918"/>
                  <a:gd name="T18" fmla="*/ 77 w 621"/>
                  <a:gd name="T19" fmla="*/ 55 h 918"/>
                  <a:gd name="T20" fmla="*/ 74 w 621"/>
                  <a:gd name="T21" fmla="*/ 66 h 918"/>
                  <a:gd name="T22" fmla="*/ 70 w 621"/>
                  <a:gd name="T23" fmla="*/ 77 h 918"/>
                  <a:gd name="T24" fmla="*/ 64 w 621"/>
                  <a:gd name="T25" fmla="*/ 86 h 918"/>
                  <a:gd name="T26" fmla="*/ 57 w 621"/>
                  <a:gd name="T27" fmla="*/ 94 h 918"/>
                  <a:gd name="T28" fmla="*/ 49 w 621"/>
                  <a:gd name="T29" fmla="*/ 102 h 918"/>
                  <a:gd name="T30" fmla="*/ 42 w 621"/>
                  <a:gd name="T31" fmla="*/ 107 h 918"/>
                  <a:gd name="T32" fmla="*/ 35 w 621"/>
                  <a:gd name="T33" fmla="*/ 110 h 918"/>
                  <a:gd name="T34" fmla="*/ 29 w 621"/>
                  <a:gd name="T35" fmla="*/ 112 h 918"/>
                  <a:gd name="T36" fmla="*/ 24 w 621"/>
                  <a:gd name="T37" fmla="*/ 113 h 918"/>
                  <a:gd name="T38" fmla="*/ 18 w 621"/>
                  <a:gd name="T39" fmla="*/ 114 h 918"/>
                  <a:gd name="T40" fmla="*/ 13 w 621"/>
                  <a:gd name="T41" fmla="*/ 115 h 918"/>
                  <a:gd name="T42" fmla="*/ 8 w 621"/>
                  <a:gd name="T43" fmla="*/ 115 h 918"/>
                  <a:gd name="T44" fmla="*/ 4 w 621"/>
                  <a:gd name="T45" fmla="*/ 115 h 918"/>
                  <a:gd name="T46" fmla="*/ 0 w 621"/>
                  <a:gd name="T47" fmla="*/ 114 h 918"/>
                  <a:gd name="T48" fmla="*/ 3 w 621"/>
                  <a:gd name="T49" fmla="*/ 113 h 918"/>
                  <a:gd name="T50" fmla="*/ 7 w 621"/>
                  <a:gd name="T51" fmla="*/ 112 h 918"/>
                  <a:gd name="T52" fmla="*/ 12 w 621"/>
                  <a:gd name="T53" fmla="*/ 112 h 918"/>
                  <a:gd name="T54" fmla="*/ 17 w 621"/>
                  <a:gd name="T55" fmla="*/ 111 h 918"/>
                  <a:gd name="T56" fmla="*/ 23 w 621"/>
                  <a:gd name="T57" fmla="*/ 110 h 918"/>
                  <a:gd name="T58" fmla="*/ 28 w 621"/>
                  <a:gd name="T59" fmla="*/ 108 h 918"/>
                  <a:gd name="T60" fmla="*/ 33 w 621"/>
                  <a:gd name="T61" fmla="*/ 107 h 918"/>
                  <a:gd name="T62" fmla="*/ 38 w 621"/>
                  <a:gd name="T63" fmla="*/ 105 h 918"/>
                  <a:gd name="T64" fmla="*/ 43 w 621"/>
                  <a:gd name="T65" fmla="*/ 101 h 918"/>
                  <a:gd name="T66" fmla="*/ 47 w 621"/>
                  <a:gd name="T67" fmla="*/ 97 h 918"/>
                  <a:gd name="T68" fmla="*/ 52 w 621"/>
                  <a:gd name="T69" fmla="*/ 94 h 918"/>
                  <a:gd name="T70" fmla="*/ 56 w 621"/>
                  <a:gd name="T71" fmla="*/ 90 h 918"/>
                  <a:gd name="T72" fmla="*/ 60 w 621"/>
                  <a:gd name="T73" fmla="*/ 86 h 918"/>
                  <a:gd name="T74" fmla="*/ 64 w 621"/>
                  <a:gd name="T75" fmla="*/ 80 h 918"/>
                  <a:gd name="T76" fmla="*/ 67 w 621"/>
                  <a:gd name="T77" fmla="*/ 74 h 918"/>
                  <a:gd name="T78" fmla="*/ 70 w 621"/>
                  <a:gd name="T79" fmla="*/ 67 h 918"/>
                  <a:gd name="T80" fmla="*/ 72 w 621"/>
                  <a:gd name="T81" fmla="*/ 59 h 918"/>
                  <a:gd name="T82" fmla="*/ 73 w 621"/>
                  <a:gd name="T83" fmla="*/ 51 h 918"/>
                  <a:gd name="T84" fmla="*/ 73 w 621"/>
                  <a:gd name="T85" fmla="*/ 42 h 918"/>
                  <a:gd name="T86" fmla="*/ 71 w 621"/>
                  <a:gd name="T87" fmla="*/ 35 h 918"/>
                  <a:gd name="T88" fmla="*/ 69 w 621"/>
                  <a:gd name="T89" fmla="*/ 28 h 918"/>
                  <a:gd name="T90" fmla="*/ 66 w 621"/>
                  <a:gd name="T91" fmla="*/ 23 h 918"/>
                  <a:gd name="T92" fmla="*/ 62 w 621"/>
                  <a:gd name="T93" fmla="*/ 18 h 918"/>
                  <a:gd name="T94" fmla="*/ 58 w 621"/>
                  <a:gd name="T95" fmla="*/ 13 h 918"/>
                  <a:gd name="T96" fmla="*/ 53 w 621"/>
                  <a:gd name="T97" fmla="*/ 9 h 918"/>
                  <a:gd name="T98" fmla="*/ 49 w 621"/>
                  <a:gd name="T99" fmla="*/ 7 h 918"/>
                  <a:gd name="T100" fmla="*/ 43 w 621"/>
                  <a:gd name="T101" fmla="*/ 5 h 918"/>
                  <a:gd name="T102" fmla="*/ 37 w 621"/>
                  <a:gd name="T103" fmla="*/ 4 h 918"/>
                  <a:gd name="T104" fmla="*/ 31 w 621"/>
                  <a:gd name="T105" fmla="*/ 3 h 918"/>
                  <a:gd name="T106" fmla="*/ 29 w 621"/>
                  <a:gd name="T107" fmla="*/ 1 h 918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621"/>
                  <a:gd name="T163" fmla="*/ 0 h 918"/>
                  <a:gd name="T164" fmla="*/ 621 w 621"/>
                  <a:gd name="T165" fmla="*/ 918 h 918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621" h="918">
                    <a:moveTo>
                      <a:pt x="268" y="1"/>
                    </a:moveTo>
                    <a:lnTo>
                      <a:pt x="271" y="0"/>
                    </a:lnTo>
                    <a:lnTo>
                      <a:pt x="276" y="0"/>
                    </a:lnTo>
                    <a:lnTo>
                      <a:pt x="281" y="0"/>
                    </a:lnTo>
                    <a:lnTo>
                      <a:pt x="286" y="0"/>
                    </a:lnTo>
                    <a:lnTo>
                      <a:pt x="293" y="0"/>
                    </a:lnTo>
                    <a:lnTo>
                      <a:pt x="301" y="0"/>
                    </a:lnTo>
                    <a:lnTo>
                      <a:pt x="309" y="0"/>
                    </a:lnTo>
                    <a:lnTo>
                      <a:pt x="317" y="1"/>
                    </a:lnTo>
                    <a:lnTo>
                      <a:pt x="322" y="1"/>
                    </a:lnTo>
                    <a:lnTo>
                      <a:pt x="327" y="1"/>
                    </a:lnTo>
                    <a:lnTo>
                      <a:pt x="332" y="1"/>
                    </a:lnTo>
                    <a:lnTo>
                      <a:pt x="336" y="3"/>
                    </a:lnTo>
                    <a:lnTo>
                      <a:pt x="341" y="3"/>
                    </a:lnTo>
                    <a:lnTo>
                      <a:pt x="346" y="5"/>
                    </a:lnTo>
                    <a:lnTo>
                      <a:pt x="353" y="6"/>
                    </a:lnTo>
                    <a:lnTo>
                      <a:pt x="358" y="8"/>
                    </a:lnTo>
                    <a:lnTo>
                      <a:pt x="362" y="8"/>
                    </a:lnTo>
                    <a:lnTo>
                      <a:pt x="367" y="9"/>
                    </a:lnTo>
                    <a:lnTo>
                      <a:pt x="374" y="11"/>
                    </a:lnTo>
                    <a:lnTo>
                      <a:pt x="380" y="14"/>
                    </a:lnTo>
                    <a:lnTo>
                      <a:pt x="385" y="16"/>
                    </a:lnTo>
                    <a:lnTo>
                      <a:pt x="392" y="18"/>
                    </a:lnTo>
                    <a:lnTo>
                      <a:pt x="398" y="21"/>
                    </a:lnTo>
                    <a:lnTo>
                      <a:pt x="405" y="24"/>
                    </a:lnTo>
                    <a:lnTo>
                      <a:pt x="410" y="27"/>
                    </a:lnTo>
                    <a:lnTo>
                      <a:pt x="416" y="29"/>
                    </a:lnTo>
                    <a:lnTo>
                      <a:pt x="422" y="32"/>
                    </a:lnTo>
                    <a:lnTo>
                      <a:pt x="429" y="35"/>
                    </a:lnTo>
                    <a:lnTo>
                      <a:pt x="435" y="39"/>
                    </a:lnTo>
                    <a:lnTo>
                      <a:pt x="442" y="44"/>
                    </a:lnTo>
                    <a:lnTo>
                      <a:pt x="447" y="48"/>
                    </a:lnTo>
                    <a:lnTo>
                      <a:pt x="453" y="53"/>
                    </a:lnTo>
                    <a:lnTo>
                      <a:pt x="460" y="58"/>
                    </a:lnTo>
                    <a:lnTo>
                      <a:pt x="466" y="63"/>
                    </a:lnTo>
                    <a:lnTo>
                      <a:pt x="473" y="68"/>
                    </a:lnTo>
                    <a:lnTo>
                      <a:pt x="479" y="74"/>
                    </a:lnTo>
                    <a:lnTo>
                      <a:pt x="486" y="79"/>
                    </a:lnTo>
                    <a:lnTo>
                      <a:pt x="492" y="86"/>
                    </a:lnTo>
                    <a:lnTo>
                      <a:pt x="499" y="92"/>
                    </a:lnTo>
                    <a:lnTo>
                      <a:pt x="505" y="100"/>
                    </a:lnTo>
                    <a:lnTo>
                      <a:pt x="512" y="107"/>
                    </a:lnTo>
                    <a:lnTo>
                      <a:pt x="517" y="115"/>
                    </a:lnTo>
                    <a:lnTo>
                      <a:pt x="523" y="123"/>
                    </a:lnTo>
                    <a:lnTo>
                      <a:pt x="530" y="131"/>
                    </a:lnTo>
                    <a:lnTo>
                      <a:pt x="536" y="139"/>
                    </a:lnTo>
                    <a:lnTo>
                      <a:pt x="541" y="149"/>
                    </a:lnTo>
                    <a:lnTo>
                      <a:pt x="548" y="159"/>
                    </a:lnTo>
                    <a:lnTo>
                      <a:pt x="554" y="169"/>
                    </a:lnTo>
                    <a:lnTo>
                      <a:pt x="559" y="180"/>
                    </a:lnTo>
                    <a:lnTo>
                      <a:pt x="565" y="190"/>
                    </a:lnTo>
                    <a:lnTo>
                      <a:pt x="570" y="201"/>
                    </a:lnTo>
                    <a:lnTo>
                      <a:pt x="577" y="213"/>
                    </a:lnTo>
                    <a:lnTo>
                      <a:pt x="582" y="226"/>
                    </a:lnTo>
                    <a:lnTo>
                      <a:pt x="587" y="237"/>
                    </a:lnTo>
                    <a:lnTo>
                      <a:pt x="593" y="250"/>
                    </a:lnTo>
                    <a:lnTo>
                      <a:pt x="598" y="265"/>
                    </a:lnTo>
                    <a:lnTo>
                      <a:pt x="601" y="278"/>
                    </a:lnTo>
                    <a:lnTo>
                      <a:pt x="606" y="291"/>
                    </a:lnTo>
                    <a:lnTo>
                      <a:pt x="609" y="304"/>
                    </a:lnTo>
                    <a:lnTo>
                      <a:pt x="613" y="317"/>
                    </a:lnTo>
                    <a:lnTo>
                      <a:pt x="614" y="330"/>
                    </a:lnTo>
                    <a:lnTo>
                      <a:pt x="617" y="344"/>
                    </a:lnTo>
                    <a:lnTo>
                      <a:pt x="619" y="357"/>
                    </a:lnTo>
                    <a:lnTo>
                      <a:pt x="621" y="370"/>
                    </a:lnTo>
                    <a:lnTo>
                      <a:pt x="621" y="383"/>
                    </a:lnTo>
                    <a:lnTo>
                      <a:pt x="621" y="396"/>
                    </a:lnTo>
                    <a:lnTo>
                      <a:pt x="619" y="409"/>
                    </a:lnTo>
                    <a:lnTo>
                      <a:pt x="619" y="422"/>
                    </a:lnTo>
                    <a:lnTo>
                      <a:pt x="617" y="435"/>
                    </a:lnTo>
                    <a:lnTo>
                      <a:pt x="616" y="448"/>
                    </a:lnTo>
                    <a:lnTo>
                      <a:pt x="614" y="463"/>
                    </a:lnTo>
                    <a:lnTo>
                      <a:pt x="611" y="476"/>
                    </a:lnTo>
                    <a:lnTo>
                      <a:pt x="608" y="487"/>
                    </a:lnTo>
                    <a:lnTo>
                      <a:pt x="604" y="500"/>
                    </a:lnTo>
                    <a:lnTo>
                      <a:pt x="601" y="513"/>
                    </a:lnTo>
                    <a:lnTo>
                      <a:pt x="598" y="524"/>
                    </a:lnTo>
                    <a:lnTo>
                      <a:pt x="593" y="537"/>
                    </a:lnTo>
                    <a:lnTo>
                      <a:pt x="588" y="549"/>
                    </a:lnTo>
                    <a:lnTo>
                      <a:pt x="583" y="562"/>
                    </a:lnTo>
                    <a:lnTo>
                      <a:pt x="578" y="573"/>
                    </a:lnTo>
                    <a:lnTo>
                      <a:pt x="574" y="585"/>
                    </a:lnTo>
                    <a:lnTo>
                      <a:pt x="567" y="596"/>
                    </a:lnTo>
                    <a:lnTo>
                      <a:pt x="561" y="609"/>
                    </a:lnTo>
                    <a:lnTo>
                      <a:pt x="554" y="620"/>
                    </a:lnTo>
                    <a:lnTo>
                      <a:pt x="548" y="632"/>
                    </a:lnTo>
                    <a:lnTo>
                      <a:pt x="541" y="641"/>
                    </a:lnTo>
                    <a:lnTo>
                      <a:pt x="535" y="653"/>
                    </a:lnTo>
                    <a:lnTo>
                      <a:pt x="528" y="664"/>
                    </a:lnTo>
                    <a:lnTo>
                      <a:pt x="520" y="674"/>
                    </a:lnTo>
                    <a:lnTo>
                      <a:pt x="513" y="685"/>
                    </a:lnTo>
                    <a:lnTo>
                      <a:pt x="505" y="695"/>
                    </a:lnTo>
                    <a:lnTo>
                      <a:pt x="497" y="705"/>
                    </a:lnTo>
                    <a:lnTo>
                      <a:pt x="489" y="715"/>
                    </a:lnTo>
                    <a:lnTo>
                      <a:pt x="481" y="724"/>
                    </a:lnTo>
                    <a:lnTo>
                      <a:pt x="473" y="734"/>
                    </a:lnTo>
                    <a:lnTo>
                      <a:pt x="466" y="742"/>
                    </a:lnTo>
                    <a:lnTo>
                      <a:pt x="457" y="750"/>
                    </a:lnTo>
                    <a:lnTo>
                      <a:pt x="448" y="760"/>
                    </a:lnTo>
                    <a:lnTo>
                      <a:pt x="440" y="768"/>
                    </a:lnTo>
                    <a:lnTo>
                      <a:pt x="432" y="776"/>
                    </a:lnTo>
                    <a:lnTo>
                      <a:pt x="422" y="784"/>
                    </a:lnTo>
                    <a:lnTo>
                      <a:pt x="414" y="792"/>
                    </a:lnTo>
                    <a:lnTo>
                      <a:pt x="406" y="799"/>
                    </a:lnTo>
                    <a:lnTo>
                      <a:pt x="398" y="809"/>
                    </a:lnTo>
                    <a:lnTo>
                      <a:pt x="388" y="814"/>
                    </a:lnTo>
                    <a:lnTo>
                      <a:pt x="380" y="820"/>
                    </a:lnTo>
                    <a:lnTo>
                      <a:pt x="372" y="827"/>
                    </a:lnTo>
                    <a:lnTo>
                      <a:pt x="364" y="833"/>
                    </a:lnTo>
                    <a:lnTo>
                      <a:pt x="356" y="840"/>
                    </a:lnTo>
                    <a:lnTo>
                      <a:pt x="346" y="844"/>
                    </a:lnTo>
                    <a:lnTo>
                      <a:pt x="340" y="849"/>
                    </a:lnTo>
                    <a:lnTo>
                      <a:pt x="332" y="856"/>
                    </a:lnTo>
                    <a:lnTo>
                      <a:pt x="323" y="861"/>
                    </a:lnTo>
                    <a:lnTo>
                      <a:pt x="315" y="864"/>
                    </a:lnTo>
                    <a:lnTo>
                      <a:pt x="307" y="869"/>
                    </a:lnTo>
                    <a:lnTo>
                      <a:pt x="301" y="872"/>
                    </a:lnTo>
                    <a:lnTo>
                      <a:pt x="293" y="875"/>
                    </a:lnTo>
                    <a:lnTo>
                      <a:pt x="286" y="879"/>
                    </a:lnTo>
                    <a:lnTo>
                      <a:pt x="280" y="880"/>
                    </a:lnTo>
                    <a:lnTo>
                      <a:pt x="273" y="885"/>
                    </a:lnTo>
                    <a:lnTo>
                      <a:pt x="265" y="887"/>
                    </a:lnTo>
                    <a:lnTo>
                      <a:pt x="258" y="888"/>
                    </a:lnTo>
                    <a:lnTo>
                      <a:pt x="252" y="890"/>
                    </a:lnTo>
                    <a:lnTo>
                      <a:pt x="247" y="892"/>
                    </a:lnTo>
                    <a:lnTo>
                      <a:pt x="239" y="893"/>
                    </a:lnTo>
                    <a:lnTo>
                      <a:pt x="232" y="895"/>
                    </a:lnTo>
                    <a:lnTo>
                      <a:pt x="226" y="896"/>
                    </a:lnTo>
                    <a:lnTo>
                      <a:pt x="219" y="898"/>
                    </a:lnTo>
                    <a:lnTo>
                      <a:pt x="211" y="900"/>
                    </a:lnTo>
                    <a:lnTo>
                      <a:pt x="205" y="901"/>
                    </a:lnTo>
                    <a:lnTo>
                      <a:pt x="198" y="901"/>
                    </a:lnTo>
                    <a:lnTo>
                      <a:pt x="192" y="903"/>
                    </a:lnTo>
                    <a:lnTo>
                      <a:pt x="185" y="905"/>
                    </a:lnTo>
                    <a:lnTo>
                      <a:pt x="179" y="906"/>
                    </a:lnTo>
                    <a:lnTo>
                      <a:pt x="172" y="906"/>
                    </a:lnTo>
                    <a:lnTo>
                      <a:pt x="167" y="909"/>
                    </a:lnTo>
                    <a:lnTo>
                      <a:pt x="159" y="909"/>
                    </a:lnTo>
                    <a:lnTo>
                      <a:pt x="153" y="909"/>
                    </a:lnTo>
                    <a:lnTo>
                      <a:pt x="146" y="911"/>
                    </a:lnTo>
                    <a:lnTo>
                      <a:pt x="140" y="911"/>
                    </a:lnTo>
                    <a:lnTo>
                      <a:pt x="133" y="911"/>
                    </a:lnTo>
                    <a:lnTo>
                      <a:pt x="128" y="913"/>
                    </a:lnTo>
                    <a:lnTo>
                      <a:pt x="122" y="913"/>
                    </a:lnTo>
                    <a:lnTo>
                      <a:pt x="117" y="914"/>
                    </a:lnTo>
                    <a:lnTo>
                      <a:pt x="109" y="914"/>
                    </a:lnTo>
                    <a:lnTo>
                      <a:pt x="104" y="914"/>
                    </a:lnTo>
                    <a:lnTo>
                      <a:pt x="98" y="914"/>
                    </a:lnTo>
                    <a:lnTo>
                      <a:pt x="93" y="916"/>
                    </a:lnTo>
                    <a:lnTo>
                      <a:pt x="88" y="916"/>
                    </a:lnTo>
                    <a:lnTo>
                      <a:pt x="83" y="916"/>
                    </a:lnTo>
                    <a:lnTo>
                      <a:pt x="78" y="916"/>
                    </a:lnTo>
                    <a:lnTo>
                      <a:pt x="73" y="918"/>
                    </a:lnTo>
                    <a:lnTo>
                      <a:pt x="68" y="916"/>
                    </a:lnTo>
                    <a:lnTo>
                      <a:pt x="63" y="916"/>
                    </a:lnTo>
                    <a:lnTo>
                      <a:pt x="57" y="916"/>
                    </a:lnTo>
                    <a:lnTo>
                      <a:pt x="54" y="916"/>
                    </a:lnTo>
                    <a:lnTo>
                      <a:pt x="49" y="916"/>
                    </a:lnTo>
                    <a:lnTo>
                      <a:pt x="44" y="916"/>
                    </a:lnTo>
                    <a:lnTo>
                      <a:pt x="41" y="916"/>
                    </a:lnTo>
                    <a:lnTo>
                      <a:pt x="36" y="916"/>
                    </a:lnTo>
                    <a:lnTo>
                      <a:pt x="29" y="914"/>
                    </a:lnTo>
                    <a:lnTo>
                      <a:pt x="23" y="914"/>
                    </a:lnTo>
                    <a:lnTo>
                      <a:pt x="16" y="914"/>
                    </a:lnTo>
                    <a:lnTo>
                      <a:pt x="13" y="914"/>
                    </a:lnTo>
                    <a:lnTo>
                      <a:pt x="7" y="913"/>
                    </a:lnTo>
                    <a:lnTo>
                      <a:pt x="3" y="911"/>
                    </a:lnTo>
                    <a:lnTo>
                      <a:pt x="2" y="909"/>
                    </a:lnTo>
                    <a:lnTo>
                      <a:pt x="0" y="909"/>
                    </a:lnTo>
                    <a:lnTo>
                      <a:pt x="0" y="906"/>
                    </a:lnTo>
                    <a:lnTo>
                      <a:pt x="5" y="905"/>
                    </a:lnTo>
                    <a:lnTo>
                      <a:pt x="8" y="903"/>
                    </a:lnTo>
                    <a:lnTo>
                      <a:pt x="13" y="903"/>
                    </a:lnTo>
                    <a:lnTo>
                      <a:pt x="18" y="901"/>
                    </a:lnTo>
                    <a:lnTo>
                      <a:pt x="24" y="900"/>
                    </a:lnTo>
                    <a:lnTo>
                      <a:pt x="31" y="898"/>
                    </a:lnTo>
                    <a:lnTo>
                      <a:pt x="41" y="898"/>
                    </a:lnTo>
                    <a:lnTo>
                      <a:pt x="44" y="896"/>
                    </a:lnTo>
                    <a:lnTo>
                      <a:pt x="47" y="896"/>
                    </a:lnTo>
                    <a:lnTo>
                      <a:pt x="52" y="896"/>
                    </a:lnTo>
                    <a:lnTo>
                      <a:pt x="57" y="896"/>
                    </a:lnTo>
                    <a:lnTo>
                      <a:pt x="62" y="895"/>
                    </a:lnTo>
                    <a:lnTo>
                      <a:pt x="67" y="895"/>
                    </a:lnTo>
                    <a:lnTo>
                      <a:pt x="72" y="893"/>
                    </a:lnTo>
                    <a:lnTo>
                      <a:pt x="76" y="893"/>
                    </a:lnTo>
                    <a:lnTo>
                      <a:pt x="81" y="893"/>
                    </a:lnTo>
                    <a:lnTo>
                      <a:pt x="88" y="892"/>
                    </a:lnTo>
                    <a:lnTo>
                      <a:pt x="93" y="892"/>
                    </a:lnTo>
                    <a:lnTo>
                      <a:pt x="99" y="892"/>
                    </a:lnTo>
                    <a:lnTo>
                      <a:pt x="104" y="890"/>
                    </a:lnTo>
                    <a:lnTo>
                      <a:pt x="109" y="888"/>
                    </a:lnTo>
                    <a:lnTo>
                      <a:pt x="115" y="888"/>
                    </a:lnTo>
                    <a:lnTo>
                      <a:pt x="122" y="888"/>
                    </a:lnTo>
                    <a:lnTo>
                      <a:pt x="128" y="887"/>
                    </a:lnTo>
                    <a:lnTo>
                      <a:pt x="135" y="885"/>
                    </a:lnTo>
                    <a:lnTo>
                      <a:pt x="140" y="885"/>
                    </a:lnTo>
                    <a:lnTo>
                      <a:pt x="148" y="885"/>
                    </a:lnTo>
                    <a:lnTo>
                      <a:pt x="153" y="883"/>
                    </a:lnTo>
                    <a:lnTo>
                      <a:pt x="159" y="880"/>
                    </a:lnTo>
                    <a:lnTo>
                      <a:pt x="164" y="879"/>
                    </a:lnTo>
                    <a:lnTo>
                      <a:pt x="172" y="879"/>
                    </a:lnTo>
                    <a:lnTo>
                      <a:pt x="177" y="877"/>
                    </a:lnTo>
                    <a:lnTo>
                      <a:pt x="184" y="875"/>
                    </a:lnTo>
                    <a:lnTo>
                      <a:pt x="190" y="874"/>
                    </a:lnTo>
                    <a:lnTo>
                      <a:pt x="197" y="874"/>
                    </a:lnTo>
                    <a:lnTo>
                      <a:pt x="203" y="870"/>
                    </a:lnTo>
                    <a:lnTo>
                      <a:pt x="210" y="870"/>
                    </a:lnTo>
                    <a:lnTo>
                      <a:pt x="215" y="867"/>
                    </a:lnTo>
                    <a:lnTo>
                      <a:pt x="223" y="867"/>
                    </a:lnTo>
                    <a:lnTo>
                      <a:pt x="228" y="864"/>
                    </a:lnTo>
                    <a:lnTo>
                      <a:pt x="234" y="864"/>
                    </a:lnTo>
                    <a:lnTo>
                      <a:pt x="241" y="861"/>
                    </a:lnTo>
                    <a:lnTo>
                      <a:pt x="247" y="861"/>
                    </a:lnTo>
                    <a:lnTo>
                      <a:pt x="252" y="857"/>
                    </a:lnTo>
                    <a:lnTo>
                      <a:pt x="258" y="854"/>
                    </a:lnTo>
                    <a:lnTo>
                      <a:pt x="263" y="853"/>
                    </a:lnTo>
                    <a:lnTo>
                      <a:pt x="270" y="851"/>
                    </a:lnTo>
                    <a:lnTo>
                      <a:pt x="275" y="848"/>
                    </a:lnTo>
                    <a:lnTo>
                      <a:pt x="281" y="846"/>
                    </a:lnTo>
                    <a:lnTo>
                      <a:pt x="286" y="843"/>
                    </a:lnTo>
                    <a:lnTo>
                      <a:pt x="293" y="841"/>
                    </a:lnTo>
                    <a:lnTo>
                      <a:pt x="297" y="838"/>
                    </a:lnTo>
                    <a:lnTo>
                      <a:pt x="302" y="836"/>
                    </a:lnTo>
                    <a:lnTo>
                      <a:pt x="307" y="833"/>
                    </a:lnTo>
                    <a:lnTo>
                      <a:pt x="312" y="830"/>
                    </a:lnTo>
                    <a:lnTo>
                      <a:pt x="317" y="827"/>
                    </a:lnTo>
                    <a:lnTo>
                      <a:pt x="322" y="823"/>
                    </a:lnTo>
                    <a:lnTo>
                      <a:pt x="327" y="820"/>
                    </a:lnTo>
                    <a:lnTo>
                      <a:pt x="332" y="818"/>
                    </a:lnTo>
                    <a:lnTo>
                      <a:pt x="340" y="810"/>
                    </a:lnTo>
                    <a:lnTo>
                      <a:pt x="348" y="802"/>
                    </a:lnTo>
                    <a:lnTo>
                      <a:pt x="353" y="799"/>
                    </a:lnTo>
                    <a:lnTo>
                      <a:pt x="358" y="796"/>
                    </a:lnTo>
                    <a:lnTo>
                      <a:pt x="362" y="792"/>
                    </a:lnTo>
                    <a:lnTo>
                      <a:pt x="367" y="789"/>
                    </a:lnTo>
                    <a:lnTo>
                      <a:pt x="371" y="784"/>
                    </a:lnTo>
                    <a:lnTo>
                      <a:pt x="375" y="781"/>
                    </a:lnTo>
                    <a:lnTo>
                      <a:pt x="382" y="776"/>
                    </a:lnTo>
                    <a:lnTo>
                      <a:pt x="387" y="773"/>
                    </a:lnTo>
                    <a:lnTo>
                      <a:pt x="392" y="770"/>
                    </a:lnTo>
                    <a:lnTo>
                      <a:pt x="397" y="765"/>
                    </a:lnTo>
                    <a:lnTo>
                      <a:pt x="401" y="762"/>
                    </a:lnTo>
                    <a:lnTo>
                      <a:pt x="406" y="758"/>
                    </a:lnTo>
                    <a:lnTo>
                      <a:pt x="411" y="752"/>
                    </a:lnTo>
                    <a:lnTo>
                      <a:pt x="416" y="749"/>
                    </a:lnTo>
                    <a:lnTo>
                      <a:pt x="421" y="744"/>
                    </a:lnTo>
                    <a:lnTo>
                      <a:pt x="426" y="741"/>
                    </a:lnTo>
                    <a:lnTo>
                      <a:pt x="431" y="736"/>
                    </a:lnTo>
                    <a:lnTo>
                      <a:pt x="435" y="731"/>
                    </a:lnTo>
                    <a:lnTo>
                      <a:pt x="440" y="726"/>
                    </a:lnTo>
                    <a:lnTo>
                      <a:pt x="445" y="723"/>
                    </a:lnTo>
                    <a:lnTo>
                      <a:pt x="448" y="718"/>
                    </a:lnTo>
                    <a:lnTo>
                      <a:pt x="453" y="713"/>
                    </a:lnTo>
                    <a:lnTo>
                      <a:pt x="460" y="708"/>
                    </a:lnTo>
                    <a:lnTo>
                      <a:pt x="465" y="702"/>
                    </a:lnTo>
                    <a:lnTo>
                      <a:pt x="470" y="697"/>
                    </a:lnTo>
                    <a:lnTo>
                      <a:pt x="474" y="692"/>
                    </a:lnTo>
                    <a:lnTo>
                      <a:pt x="479" y="687"/>
                    </a:lnTo>
                    <a:lnTo>
                      <a:pt x="484" y="682"/>
                    </a:lnTo>
                    <a:lnTo>
                      <a:pt x="489" y="676"/>
                    </a:lnTo>
                    <a:lnTo>
                      <a:pt x="492" y="671"/>
                    </a:lnTo>
                    <a:lnTo>
                      <a:pt x="497" y="664"/>
                    </a:lnTo>
                    <a:lnTo>
                      <a:pt x="500" y="659"/>
                    </a:lnTo>
                    <a:lnTo>
                      <a:pt x="505" y="651"/>
                    </a:lnTo>
                    <a:lnTo>
                      <a:pt x="510" y="646"/>
                    </a:lnTo>
                    <a:lnTo>
                      <a:pt x="513" y="640"/>
                    </a:lnTo>
                    <a:lnTo>
                      <a:pt x="518" y="633"/>
                    </a:lnTo>
                    <a:lnTo>
                      <a:pt x="522" y="627"/>
                    </a:lnTo>
                    <a:lnTo>
                      <a:pt x="526" y="620"/>
                    </a:lnTo>
                    <a:lnTo>
                      <a:pt x="530" y="614"/>
                    </a:lnTo>
                    <a:lnTo>
                      <a:pt x="535" y="607"/>
                    </a:lnTo>
                    <a:lnTo>
                      <a:pt x="538" y="599"/>
                    </a:lnTo>
                    <a:lnTo>
                      <a:pt x="543" y="591"/>
                    </a:lnTo>
                    <a:lnTo>
                      <a:pt x="546" y="585"/>
                    </a:lnTo>
                    <a:lnTo>
                      <a:pt x="549" y="576"/>
                    </a:lnTo>
                    <a:lnTo>
                      <a:pt x="552" y="568"/>
                    </a:lnTo>
                    <a:lnTo>
                      <a:pt x="556" y="562"/>
                    </a:lnTo>
                    <a:lnTo>
                      <a:pt x="557" y="554"/>
                    </a:lnTo>
                    <a:lnTo>
                      <a:pt x="561" y="546"/>
                    </a:lnTo>
                    <a:lnTo>
                      <a:pt x="564" y="536"/>
                    </a:lnTo>
                    <a:lnTo>
                      <a:pt x="567" y="528"/>
                    </a:lnTo>
                    <a:lnTo>
                      <a:pt x="569" y="520"/>
                    </a:lnTo>
                    <a:lnTo>
                      <a:pt x="572" y="511"/>
                    </a:lnTo>
                    <a:lnTo>
                      <a:pt x="574" y="500"/>
                    </a:lnTo>
                    <a:lnTo>
                      <a:pt x="577" y="492"/>
                    </a:lnTo>
                    <a:lnTo>
                      <a:pt x="578" y="482"/>
                    </a:lnTo>
                    <a:lnTo>
                      <a:pt x="580" y="472"/>
                    </a:lnTo>
                    <a:lnTo>
                      <a:pt x="582" y="463"/>
                    </a:lnTo>
                    <a:lnTo>
                      <a:pt x="583" y="453"/>
                    </a:lnTo>
                    <a:lnTo>
                      <a:pt x="585" y="443"/>
                    </a:lnTo>
                    <a:lnTo>
                      <a:pt x="587" y="433"/>
                    </a:lnTo>
                    <a:lnTo>
                      <a:pt x="587" y="422"/>
                    </a:lnTo>
                    <a:lnTo>
                      <a:pt x="588" y="412"/>
                    </a:lnTo>
                    <a:lnTo>
                      <a:pt x="588" y="401"/>
                    </a:lnTo>
                    <a:lnTo>
                      <a:pt x="590" y="391"/>
                    </a:lnTo>
                    <a:lnTo>
                      <a:pt x="588" y="382"/>
                    </a:lnTo>
                    <a:lnTo>
                      <a:pt x="588" y="372"/>
                    </a:lnTo>
                    <a:lnTo>
                      <a:pt x="588" y="362"/>
                    </a:lnTo>
                    <a:lnTo>
                      <a:pt x="588" y="354"/>
                    </a:lnTo>
                    <a:lnTo>
                      <a:pt x="587" y="343"/>
                    </a:lnTo>
                    <a:lnTo>
                      <a:pt x="585" y="334"/>
                    </a:lnTo>
                    <a:lnTo>
                      <a:pt x="583" y="325"/>
                    </a:lnTo>
                    <a:lnTo>
                      <a:pt x="583" y="317"/>
                    </a:lnTo>
                    <a:lnTo>
                      <a:pt x="582" y="308"/>
                    </a:lnTo>
                    <a:lnTo>
                      <a:pt x="580" y="300"/>
                    </a:lnTo>
                    <a:lnTo>
                      <a:pt x="578" y="291"/>
                    </a:lnTo>
                    <a:lnTo>
                      <a:pt x="577" y="284"/>
                    </a:lnTo>
                    <a:lnTo>
                      <a:pt x="574" y="276"/>
                    </a:lnTo>
                    <a:lnTo>
                      <a:pt x="572" y="266"/>
                    </a:lnTo>
                    <a:lnTo>
                      <a:pt x="569" y="260"/>
                    </a:lnTo>
                    <a:lnTo>
                      <a:pt x="567" y="252"/>
                    </a:lnTo>
                    <a:lnTo>
                      <a:pt x="564" y="243"/>
                    </a:lnTo>
                    <a:lnTo>
                      <a:pt x="561" y="235"/>
                    </a:lnTo>
                    <a:lnTo>
                      <a:pt x="557" y="229"/>
                    </a:lnTo>
                    <a:lnTo>
                      <a:pt x="554" y="222"/>
                    </a:lnTo>
                    <a:lnTo>
                      <a:pt x="551" y="214"/>
                    </a:lnTo>
                    <a:lnTo>
                      <a:pt x="548" y="208"/>
                    </a:lnTo>
                    <a:lnTo>
                      <a:pt x="544" y="201"/>
                    </a:lnTo>
                    <a:lnTo>
                      <a:pt x="541" y="195"/>
                    </a:lnTo>
                    <a:lnTo>
                      <a:pt x="538" y="188"/>
                    </a:lnTo>
                    <a:lnTo>
                      <a:pt x="535" y="182"/>
                    </a:lnTo>
                    <a:lnTo>
                      <a:pt x="530" y="177"/>
                    </a:lnTo>
                    <a:lnTo>
                      <a:pt x="526" y="170"/>
                    </a:lnTo>
                    <a:lnTo>
                      <a:pt x="523" y="164"/>
                    </a:lnTo>
                    <a:lnTo>
                      <a:pt x="518" y="159"/>
                    </a:lnTo>
                    <a:lnTo>
                      <a:pt x="515" y="154"/>
                    </a:lnTo>
                    <a:lnTo>
                      <a:pt x="512" y="149"/>
                    </a:lnTo>
                    <a:lnTo>
                      <a:pt x="507" y="143"/>
                    </a:lnTo>
                    <a:lnTo>
                      <a:pt x="502" y="138"/>
                    </a:lnTo>
                    <a:lnTo>
                      <a:pt x="499" y="133"/>
                    </a:lnTo>
                    <a:lnTo>
                      <a:pt x="496" y="128"/>
                    </a:lnTo>
                    <a:lnTo>
                      <a:pt x="491" y="123"/>
                    </a:lnTo>
                    <a:lnTo>
                      <a:pt x="487" y="118"/>
                    </a:lnTo>
                    <a:lnTo>
                      <a:pt x="483" y="113"/>
                    </a:lnTo>
                    <a:lnTo>
                      <a:pt x="479" y="110"/>
                    </a:lnTo>
                    <a:lnTo>
                      <a:pt x="471" y="102"/>
                    </a:lnTo>
                    <a:lnTo>
                      <a:pt x="465" y="97"/>
                    </a:lnTo>
                    <a:lnTo>
                      <a:pt x="458" y="89"/>
                    </a:lnTo>
                    <a:lnTo>
                      <a:pt x="450" y="84"/>
                    </a:lnTo>
                    <a:lnTo>
                      <a:pt x="444" y="78"/>
                    </a:lnTo>
                    <a:lnTo>
                      <a:pt x="437" y="74"/>
                    </a:lnTo>
                    <a:lnTo>
                      <a:pt x="432" y="70"/>
                    </a:lnTo>
                    <a:lnTo>
                      <a:pt x="426" y="66"/>
                    </a:lnTo>
                    <a:lnTo>
                      <a:pt x="421" y="63"/>
                    </a:lnTo>
                    <a:lnTo>
                      <a:pt x="419" y="63"/>
                    </a:lnTo>
                    <a:lnTo>
                      <a:pt x="414" y="60"/>
                    </a:lnTo>
                    <a:lnTo>
                      <a:pt x="410" y="58"/>
                    </a:lnTo>
                    <a:lnTo>
                      <a:pt x="405" y="57"/>
                    </a:lnTo>
                    <a:lnTo>
                      <a:pt x="400" y="55"/>
                    </a:lnTo>
                    <a:lnTo>
                      <a:pt x="393" y="53"/>
                    </a:lnTo>
                    <a:lnTo>
                      <a:pt x="388" y="52"/>
                    </a:lnTo>
                    <a:lnTo>
                      <a:pt x="382" y="50"/>
                    </a:lnTo>
                    <a:lnTo>
                      <a:pt x="375" y="47"/>
                    </a:lnTo>
                    <a:lnTo>
                      <a:pt x="367" y="45"/>
                    </a:lnTo>
                    <a:lnTo>
                      <a:pt x="361" y="44"/>
                    </a:lnTo>
                    <a:lnTo>
                      <a:pt x="354" y="42"/>
                    </a:lnTo>
                    <a:lnTo>
                      <a:pt x="346" y="40"/>
                    </a:lnTo>
                    <a:lnTo>
                      <a:pt x="340" y="39"/>
                    </a:lnTo>
                    <a:lnTo>
                      <a:pt x="332" y="37"/>
                    </a:lnTo>
                    <a:lnTo>
                      <a:pt x="323" y="35"/>
                    </a:lnTo>
                    <a:lnTo>
                      <a:pt x="317" y="35"/>
                    </a:lnTo>
                    <a:lnTo>
                      <a:pt x="310" y="32"/>
                    </a:lnTo>
                    <a:lnTo>
                      <a:pt x="302" y="32"/>
                    </a:lnTo>
                    <a:lnTo>
                      <a:pt x="296" y="29"/>
                    </a:lnTo>
                    <a:lnTo>
                      <a:pt x="289" y="29"/>
                    </a:lnTo>
                    <a:lnTo>
                      <a:pt x="281" y="27"/>
                    </a:lnTo>
                    <a:lnTo>
                      <a:pt x="276" y="26"/>
                    </a:lnTo>
                    <a:lnTo>
                      <a:pt x="270" y="24"/>
                    </a:lnTo>
                    <a:lnTo>
                      <a:pt x="265" y="22"/>
                    </a:lnTo>
                    <a:lnTo>
                      <a:pt x="258" y="21"/>
                    </a:lnTo>
                    <a:lnTo>
                      <a:pt x="254" y="19"/>
                    </a:lnTo>
                    <a:lnTo>
                      <a:pt x="250" y="18"/>
                    </a:lnTo>
                    <a:lnTo>
                      <a:pt x="247" y="18"/>
                    </a:lnTo>
                    <a:lnTo>
                      <a:pt x="241" y="14"/>
                    </a:lnTo>
                    <a:lnTo>
                      <a:pt x="239" y="13"/>
                    </a:lnTo>
                    <a:lnTo>
                      <a:pt x="236" y="8"/>
                    </a:lnTo>
                    <a:lnTo>
                      <a:pt x="236" y="5"/>
                    </a:lnTo>
                    <a:lnTo>
                      <a:pt x="237" y="3"/>
                    </a:lnTo>
                    <a:lnTo>
                      <a:pt x="242" y="1"/>
                    </a:lnTo>
                    <a:lnTo>
                      <a:pt x="247" y="1"/>
                    </a:lnTo>
                    <a:lnTo>
                      <a:pt x="254" y="1"/>
                    </a:lnTo>
                    <a:lnTo>
                      <a:pt x="260" y="1"/>
                    </a:lnTo>
                    <a:lnTo>
                      <a:pt x="268" y="1"/>
                    </a:lnTo>
                    <a:close/>
                  </a:path>
                </a:pathLst>
              </a:custGeom>
              <a:solidFill>
                <a:srgbClr val="CC00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90" name="Freeform 21"/>
              <p:cNvSpPr>
                <a:spLocks/>
              </p:cNvSpPr>
              <p:nvPr/>
            </p:nvSpPr>
            <p:spPr bwMode="auto">
              <a:xfrm>
                <a:off x="4778" y="2869"/>
                <a:ext cx="205" cy="303"/>
              </a:xfrm>
              <a:custGeom>
                <a:avLst/>
                <a:gdLst>
                  <a:gd name="T0" fmla="*/ 40 w 411"/>
                  <a:gd name="T1" fmla="*/ 0 h 608"/>
                  <a:gd name="T2" fmla="*/ 36 w 411"/>
                  <a:gd name="T3" fmla="*/ 1 h 608"/>
                  <a:gd name="T4" fmla="*/ 34 w 411"/>
                  <a:gd name="T5" fmla="*/ 2 h 608"/>
                  <a:gd name="T6" fmla="*/ 31 w 411"/>
                  <a:gd name="T7" fmla="*/ 3 h 608"/>
                  <a:gd name="T8" fmla="*/ 28 w 411"/>
                  <a:gd name="T9" fmla="*/ 3 h 608"/>
                  <a:gd name="T10" fmla="*/ 26 w 411"/>
                  <a:gd name="T11" fmla="*/ 5 h 608"/>
                  <a:gd name="T12" fmla="*/ 23 w 411"/>
                  <a:gd name="T13" fmla="*/ 6 h 608"/>
                  <a:gd name="T14" fmla="*/ 20 w 411"/>
                  <a:gd name="T15" fmla="*/ 8 h 608"/>
                  <a:gd name="T16" fmla="*/ 17 w 411"/>
                  <a:gd name="T17" fmla="*/ 10 h 608"/>
                  <a:gd name="T18" fmla="*/ 14 w 411"/>
                  <a:gd name="T19" fmla="*/ 12 h 608"/>
                  <a:gd name="T20" fmla="*/ 11 w 411"/>
                  <a:gd name="T21" fmla="*/ 15 h 608"/>
                  <a:gd name="T22" fmla="*/ 8 w 411"/>
                  <a:gd name="T23" fmla="*/ 18 h 608"/>
                  <a:gd name="T24" fmla="*/ 6 w 411"/>
                  <a:gd name="T25" fmla="*/ 21 h 608"/>
                  <a:gd name="T26" fmla="*/ 4 w 411"/>
                  <a:gd name="T27" fmla="*/ 25 h 608"/>
                  <a:gd name="T28" fmla="*/ 2 w 411"/>
                  <a:gd name="T29" fmla="*/ 29 h 608"/>
                  <a:gd name="T30" fmla="*/ 1 w 411"/>
                  <a:gd name="T31" fmla="*/ 33 h 608"/>
                  <a:gd name="T32" fmla="*/ 0 w 411"/>
                  <a:gd name="T33" fmla="*/ 38 h 608"/>
                  <a:gd name="T34" fmla="*/ 0 w 411"/>
                  <a:gd name="T35" fmla="*/ 42 h 608"/>
                  <a:gd name="T36" fmla="*/ 0 w 411"/>
                  <a:gd name="T37" fmla="*/ 46 h 608"/>
                  <a:gd name="T38" fmla="*/ 0 w 411"/>
                  <a:gd name="T39" fmla="*/ 50 h 608"/>
                  <a:gd name="T40" fmla="*/ 0 w 411"/>
                  <a:gd name="T41" fmla="*/ 55 h 608"/>
                  <a:gd name="T42" fmla="*/ 1 w 411"/>
                  <a:gd name="T43" fmla="*/ 58 h 608"/>
                  <a:gd name="T44" fmla="*/ 2 w 411"/>
                  <a:gd name="T45" fmla="*/ 62 h 608"/>
                  <a:gd name="T46" fmla="*/ 3 w 411"/>
                  <a:gd name="T47" fmla="*/ 65 h 608"/>
                  <a:gd name="T48" fmla="*/ 4 w 411"/>
                  <a:gd name="T49" fmla="*/ 68 h 608"/>
                  <a:gd name="T50" fmla="*/ 5 w 411"/>
                  <a:gd name="T51" fmla="*/ 71 h 608"/>
                  <a:gd name="T52" fmla="*/ 7 w 411"/>
                  <a:gd name="T53" fmla="*/ 74 h 608"/>
                  <a:gd name="T54" fmla="*/ 10 w 411"/>
                  <a:gd name="T55" fmla="*/ 75 h 608"/>
                  <a:gd name="T56" fmla="*/ 13 w 411"/>
                  <a:gd name="T57" fmla="*/ 74 h 608"/>
                  <a:gd name="T58" fmla="*/ 14 w 411"/>
                  <a:gd name="T59" fmla="*/ 71 h 608"/>
                  <a:gd name="T60" fmla="*/ 15 w 411"/>
                  <a:gd name="T61" fmla="*/ 69 h 608"/>
                  <a:gd name="T62" fmla="*/ 15 w 411"/>
                  <a:gd name="T63" fmla="*/ 66 h 608"/>
                  <a:gd name="T64" fmla="*/ 16 w 411"/>
                  <a:gd name="T65" fmla="*/ 63 h 608"/>
                  <a:gd name="T66" fmla="*/ 16 w 411"/>
                  <a:gd name="T67" fmla="*/ 59 h 608"/>
                  <a:gd name="T68" fmla="*/ 17 w 411"/>
                  <a:gd name="T69" fmla="*/ 56 h 608"/>
                  <a:gd name="T70" fmla="*/ 17 w 411"/>
                  <a:gd name="T71" fmla="*/ 52 h 608"/>
                  <a:gd name="T72" fmla="*/ 18 w 411"/>
                  <a:gd name="T73" fmla="*/ 48 h 608"/>
                  <a:gd name="T74" fmla="*/ 18 w 411"/>
                  <a:gd name="T75" fmla="*/ 44 h 608"/>
                  <a:gd name="T76" fmla="*/ 19 w 411"/>
                  <a:gd name="T77" fmla="*/ 41 h 608"/>
                  <a:gd name="T78" fmla="*/ 20 w 411"/>
                  <a:gd name="T79" fmla="*/ 37 h 608"/>
                  <a:gd name="T80" fmla="*/ 21 w 411"/>
                  <a:gd name="T81" fmla="*/ 33 h 608"/>
                  <a:gd name="T82" fmla="*/ 23 w 411"/>
                  <a:gd name="T83" fmla="*/ 30 h 608"/>
                  <a:gd name="T84" fmla="*/ 25 w 411"/>
                  <a:gd name="T85" fmla="*/ 27 h 608"/>
                  <a:gd name="T86" fmla="*/ 27 w 411"/>
                  <a:gd name="T87" fmla="*/ 24 h 608"/>
                  <a:gd name="T88" fmla="*/ 29 w 411"/>
                  <a:gd name="T89" fmla="*/ 22 h 608"/>
                  <a:gd name="T90" fmla="*/ 31 w 411"/>
                  <a:gd name="T91" fmla="*/ 20 h 608"/>
                  <a:gd name="T92" fmla="*/ 34 w 411"/>
                  <a:gd name="T93" fmla="*/ 17 h 608"/>
                  <a:gd name="T94" fmla="*/ 37 w 411"/>
                  <a:gd name="T95" fmla="*/ 16 h 608"/>
                  <a:gd name="T96" fmla="*/ 40 w 411"/>
                  <a:gd name="T97" fmla="*/ 14 h 608"/>
                  <a:gd name="T98" fmla="*/ 43 w 411"/>
                  <a:gd name="T99" fmla="*/ 13 h 608"/>
                  <a:gd name="T100" fmla="*/ 46 w 411"/>
                  <a:gd name="T101" fmla="*/ 11 h 608"/>
                  <a:gd name="T102" fmla="*/ 49 w 411"/>
                  <a:gd name="T103" fmla="*/ 10 h 608"/>
                  <a:gd name="T104" fmla="*/ 51 w 411"/>
                  <a:gd name="T105" fmla="*/ 7 h 608"/>
                  <a:gd name="T106" fmla="*/ 51 w 411"/>
                  <a:gd name="T107" fmla="*/ 4 h 608"/>
                  <a:gd name="T108" fmla="*/ 49 w 411"/>
                  <a:gd name="T109" fmla="*/ 2 h 608"/>
                  <a:gd name="T110" fmla="*/ 47 w 411"/>
                  <a:gd name="T111" fmla="*/ 0 h 608"/>
                  <a:gd name="T112" fmla="*/ 44 w 411"/>
                  <a:gd name="T113" fmla="*/ 0 h 608"/>
                  <a:gd name="T114" fmla="*/ 41 w 411"/>
                  <a:gd name="T115" fmla="*/ 0 h 608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411"/>
                  <a:gd name="T175" fmla="*/ 0 h 608"/>
                  <a:gd name="T176" fmla="*/ 411 w 411"/>
                  <a:gd name="T177" fmla="*/ 608 h 608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411" h="608">
                    <a:moveTo>
                      <a:pt x="334" y="5"/>
                    </a:moveTo>
                    <a:lnTo>
                      <a:pt x="331" y="5"/>
                    </a:lnTo>
                    <a:lnTo>
                      <a:pt x="326" y="5"/>
                    </a:lnTo>
                    <a:lnTo>
                      <a:pt x="321" y="7"/>
                    </a:lnTo>
                    <a:lnTo>
                      <a:pt x="317" y="8"/>
                    </a:lnTo>
                    <a:lnTo>
                      <a:pt x="310" y="8"/>
                    </a:lnTo>
                    <a:lnTo>
                      <a:pt x="304" y="10"/>
                    </a:lnTo>
                    <a:lnTo>
                      <a:pt x="295" y="12"/>
                    </a:lnTo>
                    <a:lnTo>
                      <a:pt x="287" y="15"/>
                    </a:lnTo>
                    <a:lnTo>
                      <a:pt x="282" y="15"/>
                    </a:lnTo>
                    <a:lnTo>
                      <a:pt x="278" y="17"/>
                    </a:lnTo>
                    <a:lnTo>
                      <a:pt x="273" y="18"/>
                    </a:lnTo>
                    <a:lnTo>
                      <a:pt x="269" y="20"/>
                    </a:lnTo>
                    <a:lnTo>
                      <a:pt x="263" y="21"/>
                    </a:lnTo>
                    <a:lnTo>
                      <a:pt x="258" y="23"/>
                    </a:lnTo>
                    <a:lnTo>
                      <a:pt x="253" y="25"/>
                    </a:lnTo>
                    <a:lnTo>
                      <a:pt x="248" y="26"/>
                    </a:lnTo>
                    <a:lnTo>
                      <a:pt x="244" y="28"/>
                    </a:lnTo>
                    <a:lnTo>
                      <a:pt x="237" y="30"/>
                    </a:lnTo>
                    <a:lnTo>
                      <a:pt x="231" y="31"/>
                    </a:lnTo>
                    <a:lnTo>
                      <a:pt x="226" y="34"/>
                    </a:lnTo>
                    <a:lnTo>
                      <a:pt x="221" y="36"/>
                    </a:lnTo>
                    <a:lnTo>
                      <a:pt x="216" y="39"/>
                    </a:lnTo>
                    <a:lnTo>
                      <a:pt x="209" y="41"/>
                    </a:lnTo>
                    <a:lnTo>
                      <a:pt x="205" y="44"/>
                    </a:lnTo>
                    <a:lnTo>
                      <a:pt x="198" y="47"/>
                    </a:lnTo>
                    <a:lnTo>
                      <a:pt x="192" y="51"/>
                    </a:lnTo>
                    <a:lnTo>
                      <a:pt x="185" y="52"/>
                    </a:lnTo>
                    <a:lnTo>
                      <a:pt x="180" y="56"/>
                    </a:lnTo>
                    <a:lnTo>
                      <a:pt x="174" y="59"/>
                    </a:lnTo>
                    <a:lnTo>
                      <a:pt x="167" y="62"/>
                    </a:lnTo>
                    <a:lnTo>
                      <a:pt x="161" y="65"/>
                    </a:lnTo>
                    <a:lnTo>
                      <a:pt x="156" y="70"/>
                    </a:lnTo>
                    <a:lnTo>
                      <a:pt x="149" y="73"/>
                    </a:lnTo>
                    <a:lnTo>
                      <a:pt x="143" y="78"/>
                    </a:lnTo>
                    <a:lnTo>
                      <a:pt x="138" y="82"/>
                    </a:lnTo>
                    <a:lnTo>
                      <a:pt x="131" y="86"/>
                    </a:lnTo>
                    <a:lnTo>
                      <a:pt x="127" y="91"/>
                    </a:lnTo>
                    <a:lnTo>
                      <a:pt x="120" y="96"/>
                    </a:lnTo>
                    <a:lnTo>
                      <a:pt x="115" y="101"/>
                    </a:lnTo>
                    <a:lnTo>
                      <a:pt x="110" y="106"/>
                    </a:lnTo>
                    <a:lnTo>
                      <a:pt x="104" y="111"/>
                    </a:lnTo>
                    <a:lnTo>
                      <a:pt x="97" y="116"/>
                    </a:lnTo>
                    <a:lnTo>
                      <a:pt x="92" y="121"/>
                    </a:lnTo>
                    <a:lnTo>
                      <a:pt x="88" y="129"/>
                    </a:lnTo>
                    <a:lnTo>
                      <a:pt x="81" y="134"/>
                    </a:lnTo>
                    <a:lnTo>
                      <a:pt x="76" y="140"/>
                    </a:lnTo>
                    <a:lnTo>
                      <a:pt x="71" y="145"/>
                    </a:lnTo>
                    <a:lnTo>
                      <a:pt x="68" y="153"/>
                    </a:lnTo>
                    <a:lnTo>
                      <a:pt x="63" y="160"/>
                    </a:lnTo>
                    <a:lnTo>
                      <a:pt x="58" y="166"/>
                    </a:lnTo>
                    <a:lnTo>
                      <a:pt x="53" y="174"/>
                    </a:lnTo>
                    <a:lnTo>
                      <a:pt x="49" y="181"/>
                    </a:lnTo>
                    <a:lnTo>
                      <a:pt x="44" y="189"/>
                    </a:lnTo>
                    <a:lnTo>
                      <a:pt x="40" y="195"/>
                    </a:lnTo>
                    <a:lnTo>
                      <a:pt x="37" y="203"/>
                    </a:lnTo>
                    <a:lnTo>
                      <a:pt x="34" y="213"/>
                    </a:lnTo>
                    <a:lnTo>
                      <a:pt x="31" y="220"/>
                    </a:lnTo>
                    <a:lnTo>
                      <a:pt x="26" y="229"/>
                    </a:lnTo>
                    <a:lnTo>
                      <a:pt x="23" y="238"/>
                    </a:lnTo>
                    <a:lnTo>
                      <a:pt x="21" y="246"/>
                    </a:lnTo>
                    <a:lnTo>
                      <a:pt x="18" y="254"/>
                    </a:lnTo>
                    <a:lnTo>
                      <a:pt x="14" y="262"/>
                    </a:lnTo>
                    <a:lnTo>
                      <a:pt x="13" y="270"/>
                    </a:lnTo>
                    <a:lnTo>
                      <a:pt x="11" y="280"/>
                    </a:lnTo>
                    <a:lnTo>
                      <a:pt x="10" y="288"/>
                    </a:lnTo>
                    <a:lnTo>
                      <a:pt x="8" y="298"/>
                    </a:lnTo>
                    <a:lnTo>
                      <a:pt x="6" y="306"/>
                    </a:lnTo>
                    <a:lnTo>
                      <a:pt x="5" y="316"/>
                    </a:lnTo>
                    <a:lnTo>
                      <a:pt x="3" y="324"/>
                    </a:lnTo>
                    <a:lnTo>
                      <a:pt x="1" y="333"/>
                    </a:lnTo>
                    <a:lnTo>
                      <a:pt x="1" y="342"/>
                    </a:lnTo>
                    <a:lnTo>
                      <a:pt x="1" y="351"/>
                    </a:lnTo>
                    <a:lnTo>
                      <a:pt x="1" y="358"/>
                    </a:lnTo>
                    <a:lnTo>
                      <a:pt x="0" y="368"/>
                    </a:lnTo>
                    <a:lnTo>
                      <a:pt x="0" y="374"/>
                    </a:lnTo>
                    <a:lnTo>
                      <a:pt x="1" y="384"/>
                    </a:lnTo>
                    <a:lnTo>
                      <a:pt x="1" y="392"/>
                    </a:lnTo>
                    <a:lnTo>
                      <a:pt x="1" y="400"/>
                    </a:lnTo>
                    <a:lnTo>
                      <a:pt x="1" y="408"/>
                    </a:lnTo>
                    <a:lnTo>
                      <a:pt x="3" y="418"/>
                    </a:lnTo>
                    <a:lnTo>
                      <a:pt x="3" y="426"/>
                    </a:lnTo>
                    <a:lnTo>
                      <a:pt x="3" y="434"/>
                    </a:lnTo>
                    <a:lnTo>
                      <a:pt x="5" y="441"/>
                    </a:lnTo>
                    <a:lnTo>
                      <a:pt x="6" y="449"/>
                    </a:lnTo>
                    <a:lnTo>
                      <a:pt x="8" y="457"/>
                    </a:lnTo>
                    <a:lnTo>
                      <a:pt x="10" y="465"/>
                    </a:lnTo>
                    <a:lnTo>
                      <a:pt x="10" y="471"/>
                    </a:lnTo>
                    <a:lnTo>
                      <a:pt x="13" y="481"/>
                    </a:lnTo>
                    <a:lnTo>
                      <a:pt x="13" y="488"/>
                    </a:lnTo>
                    <a:lnTo>
                      <a:pt x="14" y="494"/>
                    </a:lnTo>
                    <a:lnTo>
                      <a:pt x="16" y="501"/>
                    </a:lnTo>
                    <a:lnTo>
                      <a:pt x="19" y="509"/>
                    </a:lnTo>
                    <a:lnTo>
                      <a:pt x="21" y="514"/>
                    </a:lnTo>
                    <a:lnTo>
                      <a:pt x="23" y="520"/>
                    </a:lnTo>
                    <a:lnTo>
                      <a:pt x="24" y="527"/>
                    </a:lnTo>
                    <a:lnTo>
                      <a:pt x="27" y="533"/>
                    </a:lnTo>
                    <a:lnTo>
                      <a:pt x="29" y="538"/>
                    </a:lnTo>
                    <a:lnTo>
                      <a:pt x="32" y="545"/>
                    </a:lnTo>
                    <a:lnTo>
                      <a:pt x="34" y="549"/>
                    </a:lnTo>
                    <a:lnTo>
                      <a:pt x="37" y="556"/>
                    </a:lnTo>
                    <a:lnTo>
                      <a:pt x="39" y="561"/>
                    </a:lnTo>
                    <a:lnTo>
                      <a:pt x="42" y="566"/>
                    </a:lnTo>
                    <a:lnTo>
                      <a:pt x="44" y="571"/>
                    </a:lnTo>
                    <a:lnTo>
                      <a:pt x="47" y="575"/>
                    </a:lnTo>
                    <a:lnTo>
                      <a:pt x="52" y="582"/>
                    </a:lnTo>
                    <a:lnTo>
                      <a:pt x="57" y="590"/>
                    </a:lnTo>
                    <a:lnTo>
                      <a:pt x="63" y="595"/>
                    </a:lnTo>
                    <a:lnTo>
                      <a:pt x="68" y="600"/>
                    </a:lnTo>
                    <a:lnTo>
                      <a:pt x="73" y="603"/>
                    </a:lnTo>
                    <a:lnTo>
                      <a:pt x="79" y="606"/>
                    </a:lnTo>
                    <a:lnTo>
                      <a:pt x="86" y="606"/>
                    </a:lnTo>
                    <a:lnTo>
                      <a:pt x="91" y="608"/>
                    </a:lnTo>
                    <a:lnTo>
                      <a:pt x="96" y="605"/>
                    </a:lnTo>
                    <a:lnTo>
                      <a:pt x="101" y="601"/>
                    </a:lnTo>
                    <a:lnTo>
                      <a:pt x="104" y="597"/>
                    </a:lnTo>
                    <a:lnTo>
                      <a:pt x="107" y="592"/>
                    </a:lnTo>
                    <a:lnTo>
                      <a:pt x="110" y="585"/>
                    </a:lnTo>
                    <a:lnTo>
                      <a:pt x="114" y="577"/>
                    </a:lnTo>
                    <a:lnTo>
                      <a:pt x="115" y="572"/>
                    </a:lnTo>
                    <a:lnTo>
                      <a:pt x="117" y="569"/>
                    </a:lnTo>
                    <a:lnTo>
                      <a:pt x="118" y="564"/>
                    </a:lnTo>
                    <a:lnTo>
                      <a:pt x="120" y="559"/>
                    </a:lnTo>
                    <a:lnTo>
                      <a:pt x="120" y="554"/>
                    </a:lnTo>
                    <a:lnTo>
                      <a:pt x="122" y="548"/>
                    </a:lnTo>
                    <a:lnTo>
                      <a:pt x="122" y="543"/>
                    </a:lnTo>
                    <a:lnTo>
                      <a:pt x="123" y="538"/>
                    </a:lnTo>
                    <a:lnTo>
                      <a:pt x="125" y="532"/>
                    </a:lnTo>
                    <a:lnTo>
                      <a:pt x="125" y="525"/>
                    </a:lnTo>
                    <a:lnTo>
                      <a:pt x="127" y="519"/>
                    </a:lnTo>
                    <a:lnTo>
                      <a:pt x="128" y="514"/>
                    </a:lnTo>
                    <a:lnTo>
                      <a:pt x="128" y="507"/>
                    </a:lnTo>
                    <a:lnTo>
                      <a:pt x="130" y="499"/>
                    </a:lnTo>
                    <a:lnTo>
                      <a:pt x="130" y="493"/>
                    </a:lnTo>
                    <a:lnTo>
                      <a:pt x="131" y="486"/>
                    </a:lnTo>
                    <a:lnTo>
                      <a:pt x="131" y="480"/>
                    </a:lnTo>
                    <a:lnTo>
                      <a:pt x="133" y="471"/>
                    </a:lnTo>
                    <a:lnTo>
                      <a:pt x="135" y="465"/>
                    </a:lnTo>
                    <a:lnTo>
                      <a:pt x="136" y="458"/>
                    </a:lnTo>
                    <a:lnTo>
                      <a:pt x="136" y="450"/>
                    </a:lnTo>
                    <a:lnTo>
                      <a:pt x="136" y="442"/>
                    </a:lnTo>
                    <a:lnTo>
                      <a:pt x="138" y="436"/>
                    </a:lnTo>
                    <a:lnTo>
                      <a:pt x="138" y="428"/>
                    </a:lnTo>
                    <a:lnTo>
                      <a:pt x="140" y="419"/>
                    </a:lnTo>
                    <a:lnTo>
                      <a:pt x="141" y="413"/>
                    </a:lnTo>
                    <a:lnTo>
                      <a:pt x="141" y="405"/>
                    </a:lnTo>
                    <a:lnTo>
                      <a:pt x="143" y="397"/>
                    </a:lnTo>
                    <a:lnTo>
                      <a:pt x="144" y="389"/>
                    </a:lnTo>
                    <a:lnTo>
                      <a:pt x="146" y="382"/>
                    </a:lnTo>
                    <a:lnTo>
                      <a:pt x="146" y="374"/>
                    </a:lnTo>
                    <a:lnTo>
                      <a:pt x="148" y="366"/>
                    </a:lnTo>
                    <a:lnTo>
                      <a:pt x="149" y="359"/>
                    </a:lnTo>
                    <a:lnTo>
                      <a:pt x="151" y="351"/>
                    </a:lnTo>
                    <a:lnTo>
                      <a:pt x="153" y="343"/>
                    </a:lnTo>
                    <a:lnTo>
                      <a:pt x="154" y="337"/>
                    </a:lnTo>
                    <a:lnTo>
                      <a:pt x="156" y="329"/>
                    </a:lnTo>
                    <a:lnTo>
                      <a:pt x="157" y="320"/>
                    </a:lnTo>
                    <a:lnTo>
                      <a:pt x="159" y="312"/>
                    </a:lnTo>
                    <a:lnTo>
                      <a:pt x="162" y="306"/>
                    </a:lnTo>
                    <a:lnTo>
                      <a:pt x="164" y="298"/>
                    </a:lnTo>
                    <a:lnTo>
                      <a:pt x="167" y="290"/>
                    </a:lnTo>
                    <a:lnTo>
                      <a:pt x="169" y="283"/>
                    </a:lnTo>
                    <a:lnTo>
                      <a:pt x="172" y="277"/>
                    </a:lnTo>
                    <a:lnTo>
                      <a:pt x="174" y="268"/>
                    </a:lnTo>
                    <a:lnTo>
                      <a:pt x="177" y="262"/>
                    </a:lnTo>
                    <a:lnTo>
                      <a:pt x="180" y="255"/>
                    </a:lnTo>
                    <a:lnTo>
                      <a:pt x="183" y="251"/>
                    </a:lnTo>
                    <a:lnTo>
                      <a:pt x="185" y="242"/>
                    </a:lnTo>
                    <a:lnTo>
                      <a:pt x="190" y="236"/>
                    </a:lnTo>
                    <a:lnTo>
                      <a:pt x="193" y="231"/>
                    </a:lnTo>
                    <a:lnTo>
                      <a:pt x="198" y="226"/>
                    </a:lnTo>
                    <a:lnTo>
                      <a:pt x="201" y="218"/>
                    </a:lnTo>
                    <a:lnTo>
                      <a:pt x="205" y="213"/>
                    </a:lnTo>
                    <a:lnTo>
                      <a:pt x="208" y="208"/>
                    </a:lnTo>
                    <a:lnTo>
                      <a:pt x="213" y="203"/>
                    </a:lnTo>
                    <a:lnTo>
                      <a:pt x="218" y="197"/>
                    </a:lnTo>
                    <a:lnTo>
                      <a:pt x="221" y="192"/>
                    </a:lnTo>
                    <a:lnTo>
                      <a:pt x="226" y="187"/>
                    </a:lnTo>
                    <a:lnTo>
                      <a:pt x="231" y="182"/>
                    </a:lnTo>
                    <a:lnTo>
                      <a:pt x="234" y="177"/>
                    </a:lnTo>
                    <a:lnTo>
                      <a:pt x="239" y="173"/>
                    </a:lnTo>
                    <a:lnTo>
                      <a:pt x="244" y="168"/>
                    </a:lnTo>
                    <a:lnTo>
                      <a:pt x="248" y="164"/>
                    </a:lnTo>
                    <a:lnTo>
                      <a:pt x="252" y="161"/>
                    </a:lnTo>
                    <a:lnTo>
                      <a:pt x="257" y="158"/>
                    </a:lnTo>
                    <a:lnTo>
                      <a:pt x="261" y="153"/>
                    </a:lnTo>
                    <a:lnTo>
                      <a:pt x="266" y="151"/>
                    </a:lnTo>
                    <a:lnTo>
                      <a:pt x="274" y="143"/>
                    </a:lnTo>
                    <a:lnTo>
                      <a:pt x="284" y="137"/>
                    </a:lnTo>
                    <a:lnTo>
                      <a:pt x="287" y="135"/>
                    </a:lnTo>
                    <a:lnTo>
                      <a:pt x="294" y="132"/>
                    </a:lnTo>
                    <a:lnTo>
                      <a:pt x="297" y="130"/>
                    </a:lnTo>
                    <a:lnTo>
                      <a:pt x="302" y="127"/>
                    </a:lnTo>
                    <a:lnTo>
                      <a:pt x="310" y="122"/>
                    </a:lnTo>
                    <a:lnTo>
                      <a:pt x="320" y="117"/>
                    </a:lnTo>
                    <a:lnTo>
                      <a:pt x="325" y="114"/>
                    </a:lnTo>
                    <a:lnTo>
                      <a:pt x="330" y="112"/>
                    </a:lnTo>
                    <a:lnTo>
                      <a:pt x="333" y="111"/>
                    </a:lnTo>
                    <a:lnTo>
                      <a:pt x="338" y="109"/>
                    </a:lnTo>
                    <a:lnTo>
                      <a:pt x="346" y="106"/>
                    </a:lnTo>
                    <a:lnTo>
                      <a:pt x="354" y="103"/>
                    </a:lnTo>
                    <a:lnTo>
                      <a:pt x="360" y="98"/>
                    </a:lnTo>
                    <a:lnTo>
                      <a:pt x="369" y="96"/>
                    </a:lnTo>
                    <a:lnTo>
                      <a:pt x="375" y="91"/>
                    </a:lnTo>
                    <a:lnTo>
                      <a:pt x="382" y="88"/>
                    </a:lnTo>
                    <a:lnTo>
                      <a:pt x="386" y="85"/>
                    </a:lnTo>
                    <a:lnTo>
                      <a:pt x="391" y="83"/>
                    </a:lnTo>
                    <a:lnTo>
                      <a:pt x="396" y="80"/>
                    </a:lnTo>
                    <a:lnTo>
                      <a:pt x="401" y="77"/>
                    </a:lnTo>
                    <a:lnTo>
                      <a:pt x="404" y="73"/>
                    </a:lnTo>
                    <a:lnTo>
                      <a:pt x="408" y="69"/>
                    </a:lnTo>
                    <a:lnTo>
                      <a:pt x="411" y="62"/>
                    </a:lnTo>
                    <a:lnTo>
                      <a:pt x="411" y="54"/>
                    </a:lnTo>
                    <a:lnTo>
                      <a:pt x="409" y="49"/>
                    </a:lnTo>
                    <a:lnTo>
                      <a:pt x="409" y="44"/>
                    </a:lnTo>
                    <a:lnTo>
                      <a:pt x="408" y="39"/>
                    </a:lnTo>
                    <a:lnTo>
                      <a:pt x="406" y="36"/>
                    </a:lnTo>
                    <a:lnTo>
                      <a:pt x="403" y="30"/>
                    </a:lnTo>
                    <a:lnTo>
                      <a:pt x="401" y="23"/>
                    </a:lnTo>
                    <a:lnTo>
                      <a:pt x="396" y="17"/>
                    </a:lnTo>
                    <a:lnTo>
                      <a:pt x="391" y="13"/>
                    </a:lnTo>
                    <a:lnTo>
                      <a:pt x="386" y="8"/>
                    </a:lnTo>
                    <a:lnTo>
                      <a:pt x="383" y="5"/>
                    </a:lnTo>
                    <a:lnTo>
                      <a:pt x="377" y="2"/>
                    </a:lnTo>
                    <a:lnTo>
                      <a:pt x="370" y="0"/>
                    </a:lnTo>
                    <a:lnTo>
                      <a:pt x="365" y="0"/>
                    </a:lnTo>
                    <a:lnTo>
                      <a:pt x="359" y="0"/>
                    </a:lnTo>
                    <a:lnTo>
                      <a:pt x="352" y="0"/>
                    </a:lnTo>
                    <a:lnTo>
                      <a:pt x="347" y="0"/>
                    </a:lnTo>
                    <a:lnTo>
                      <a:pt x="339" y="2"/>
                    </a:lnTo>
                    <a:lnTo>
                      <a:pt x="334" y="5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91" name="Freeform 22"/>
              <p:cNvSpPr>
                <a:spLocks/>
              </p:cNvSpPr>
              <p:nvPr/>
            </p:nvSpPr>
            <p:spPr bwMode="auto">
              <a:xfrm>
                <a:off x="5049" y="2636"/>
                <a:ext cx="527" cy="506"/>
              </a:xfrm>
              <a:custGeom>
                <a:avLst/>
                <a:gdLst>
                  <a:gd name="T0" fmla="*/ 1 w 1053"/>
                  <a:gd name="T1" fmla="*/ 38 h 1010"/>
                  <a:gd name="T2" fmla="*/ 3 w 1053"/>
                  <a:gd name="T3" fmla="*/ 32 h 1010"/>
                  <a:gd name="T4" fmla="*/ 6 w 1053"/>
                  <a:gd name="T5" fmla="*/ 25 h 1010"/>
                  <a:gd name="T6" fmla="*/ 9 w 1053"/>
                  <a:gd name="T7" fmla="*/ 19 h 1010"/>
                  <a:gd name="T8" fmla="*/ 15 w 1053"/>
                  <a:gd name="T9" fmla="*/ 11 h 1010"/>
                  <a:gd name="T10" fmla="*/ 22 w 1053"/>
                  <a:gd name="T11" fmla="*/ 8 h 1010"/>
                  <a:gd name="T12" fmla="*/ 29 w 1053"/>
                  <a:gd name="T13" fmla="*/ 7 h 1010"/>
                  <a:gd name="T14" fmla="*/ 36 w 1053"/>
                  <a:gd name="T15" fmla="*/ 7 h 1010"/>
                  <a:gd name="T16" fmla="*/ 43 w 1053"/>
                  <a:gd name="T17" fmla="*/ 7 h 1010"/>
                  <a:gd name="T18" fmla="*/ 51 w 1053"/>
                  <a:gd name="T19" fmla="*/ 7 h 1010"/>
                  <a:gd name="T20" fmla="*/ 58 w 1053"/>
                  <a:gd name="T21" fmla="*/ 4 h 1010"/>
                  <a:gd name="T22" fmla="*/ 65 w 1053"/>
                  <a:gd name="T23" fmla="*/ 2 h 1010"/>
                  <a:gd name="T24" fmla="*/ 72 w 1053"/>
                  <a:gd name="T25" fmla="*/ 0 h 1010"/>
                  <a:gd name="T26" fmla="*/ 80 w 1053"/>
                  <a:gd name="T27" fmla="*/ 1 h 1010"/>
                  <a:gd name="T28" fmla="*/ 90 w 1053"/>
                  <a:gd name="T29" fmla="*/ 3 h 1010"/>
                  <a:gd name="T30" fmla="*/ 101 w 1053"/>
                  <a:gd name="T31" fmla="*/ 7 h 1010"/>
                  <a:gd name="T32" fmla="*/ 111 w 1053"/>
                  <a:gd name="T33" fmla="*/ 14 h 1010"/>
                  <a:gd name="T34" fmla="*/ 120 w 1053"/>
                  <a:gd name="T35" fmla="*/ 23 h 1010"/>
                  <a:gd name="T36" fmla="*/ 127 w 1053"/>
                  <a:gd name="T37" fmla="*/ 34 h 1010"/>
                  <a:gd name="T38" fmla="*/ 131 w 1053"/>
                  <a:gd name="T39" fmla="*/ 47 h 1010"/>
                  <a:gd name="T40" fmla="*/ 132 w 1053"/>
                  <a:gd name="T41" fmla="*/ 61 h 1010"/>
                  <a:gd name="T42" fmla="*/ 130 w 1053"/>
                  <a:gd name="T43" fmla="*/ 77 h 1010"/>
                  <a:gd name="T44" fmla="*/ 125 w 1053"/>
                  <a:gd name="T45" fmla="*/ 91 h 1010"/>
                  <a:gd name="T46" fmla="*/ 119 w 1053"/>
                  <a:gd name="T47" fmla="*/ 103 h 1010"/>
                  <a:gd name="T48" fmla="*/ 112 w 1053"/>
                  <a:gd name="T49" fmla="*/ 112 h 1010"/>
                  <a:gd name="T50" fmla="*/ 104 w 1053"/>
                  <a:gd name="T51" fmla="*/ 119 h 1010"/>
                  <a:gd name="T52" fmla="*/ 97 w 1053"/>
                  <a:gd name="T53" fmla="*/ 123 h 1010"/>
                  <a:gd name="T54" fmla="*/ 89 w 1053"/>
                  <a:gd name="T55" fmla="*/ 126 h 1010"/>
                  <a:gd name="T56" fmla="*/ 82 w 1053"/>
                  <a:gd name="T57" fmla="*/ 127 h 1010"/>
                  <a:gd name="T58" fmla="*/ 76 w 1053"/>
                  <a:gd name="T59" fmla="*/ 126 h 1010"/>
                  <a:gd name="T60" fmla="*/ 82 w 1053"/>
                  <a:gd name="T61" fmla="*/ 123 h 1010"/>
                  <a:gd name="T62" fmla="*/ 90 w 1053"/>
                  <a:gd name="T63" fmla="*/ 121 h 1010"/>
                  <a:gd name="T64" fmla="*/ 97 w 1053"/>
                  <a:gd name="T65" fmla="*/ 117 h 1010"/>
                  <a:gd name="T66" fmla="*/ 103 w 1053"/>
                  <a:gd name="T67" fmla="*/ 113 h 1010"/>
                  <a:gd name="T68" fmla="*/ 110 w 1053"/>
                  <a:gd name="T69" fmla="*/ 108 h 1010"/>
                  <a:gd name="T70" fmla="*/ 116 w 1053"/>
                  <a:gd name="T71" fmla="*/ 100 h 1010"/>
                  <a:gd name="T72" fmla="*/ 122 w 1053"/>
                  <a:gd name="T73" fmla="*/ 89 h 1010"/>
                  <a:gd name="T74" fmla="*/ 126 w 1053"/>
                  <a:gd name="T75" fmla="*/ 78 h 1010"/>
                  <a:gd name="T76" fmla="*/ 128 w 1053"/>
                  <a:gd name="T77" fmla="*/ 67 h 1010"/>
                  <a:gd name="T78" fmla="*/ 129 w 1053"/>
                  <a:gd name="T79" fmla="*/ 56 h 1010"/>
                  <a:gd name="T80" fmla="*/ 127 w 1053"/>
                  <a:gd name="T81" fmla="*/ 46 h 1010"/>
                  <a:gd name="T82" fmla="*/ 125 w 1053"/>
                  <a:gd name="T83" fmla="*/ 37 h 1010"/>
                  <a:gd name="T84" fmla="*/ 122 w 1053"/>
                  <a:gd name="T85" fmla="*/ 31 h 1010"/>
                  <a:gd name="T86" fmla="*/ 116 w 1053"/>
                  <a:gd name="T87" fmla="*/ 24 h 1010"/>
                  <a:gd name="T88" fmla="*/ 110 w 1053"/>
                  <a:gd name="T89" fmla="*/ 17 h 1010"/>
                  <a:gd name="T90" fmla="*/ 103 w 1053"/>
                  <a:gd name="T91" fmla="*/ 12 h 1010"/>
                  <a:gd name="T92" fmla="*/ 96 w 1053"/>
                  <a:gd name="T93" fmla="*/ 8 h 1010"/>
                  <a:gd name="T94" fmla="*/ 89 w 1053"/>
                  <a:gd name="T95" fmla="*/ 5 h 1010"/>
                  <a:gd name="T96" fmla="*/ 82 w 1053"/>
                  <a:gd name="T97" fmla="*/ 4 h 1010"/>
                  <a:gd name="T98" fmla="*/ 75 w 1053"/>
                  <a:gd name="T99" fmla="*/ 4 h 1010"/>
                  <a:gd name="T100" fmla="*/ 67 w 1053"/>
                  <a:gd name="T101" fmla="*/ 5 h 1010"/>
                  <a:gd name="T102" fmla="*/ 60 w 1053"/>
                  <a:gd name="T103" fmla="*/ 7 h 1010"/>
                  <a:gd name="T104" fmla="*/ 52 w 1053"/>
                  <a:gd name="T105" fmla="*/ 11 h 1010"/>
                  <a:gd name="T106" fmla="*/ 45 w 1053"/>
                  <a:gd name="T107" fmla="*/ 11 h 1010"/>
                  <a:gd name="T108" fmla="*/ 38 w 1053"/>
                  <a:gd name="T109" fmla="*/ 11 h 1010"/>
                  <a:gd name="T110" fmla="*/ 31 w 1053"/>
                  <a:gd name="T111" fmla="*/ 11 h 1010"/>
                  <a:gd name="T112" fmla="*/ 25 w 1053"/>
                  <a:gd name="T113" fmla="*/ 11 h 1010"/>
                  <a:gd name="T114" fmla="*/ 18 w 1053"/>
                  <a:gd name="T115" fmla="*/ 15 h 1010"/>
                  <a:gd name="T116" fmla="*/ 11 w 1053"/>
                  <a:gd name="T117" fmla="*/ 22 h 1010"/>
                  <a:gd name="T118" fmla="*/ 7 w 1053"/>
                  <a:gd name="T119" fmla="*/ 32 h 1010"/>
                  <a:gd name="T120" fmla="*/ 5 w 1053"/>
                  <a:gd name="T121" fmla="*/ 41 h 1010"/>
                  <a:gd name="T122" fmla="*/ 5 w 1053"/>
                  <a:gd name="T123" fmla="*/ 48 h 1010"/>
                  <a:gd name="T124" fmla="*/ 1 w 1053"/>
                  <a:gd name="T125" fmla="*/ 45 h 1010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1053"/>
                  <a:gd name="T190" fmla="*/ 0 h 1010"/>
                  <a:gd name="T191" fmla="*/ 1053 w 1053"/>
                  <a:gd name="T192" fmla="*/ 1010 h 1010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1053" h="1010">
                    <a:moveTo>
                      <a:pt x="4" y="360"/>
                    </a:moveTo>
                    <a:lnTo>
                      <a:pt x="2" y="357"/>
                    </a:lnTo>
                    <a:lnTo>
                      <a:pt x="0" y="352"/>
                    </a:lnTo>
                    <a:lnTo>
                      <a:pt x="0" y="346"/>
                    </a:lnTo>
                    <a:lnTo>
                      <a:pt x="0" y="341"/>
                    </a:lnTo>
                    <a:lnTo>
                      <a:pt x="0" y="334"/>
                    </a:lnTo>
                    <a:lnTo>
                      <a:pt x="0" y="328"/>
                    </a:lnTo>
                    <a:lnTo>
                      <a:pt x="2" y="320"/>
                    </a:lnTo>
                    <a:lnTo>
                      <a:pt x="4" y="313"/>
                    </a:lnTo>
                    <a:lnTo>
                      <a:pt x="5" y="304"/>
                    </a:lnTo>
                    <a:lnTo>
                      <a:pt x="7" y="295"/>
                    </a:lnTo>
                    <a:lnTo>
                      <a:pt x="9" y="291"/>
                    </a:lnTo>
                    <a:lnTo>
                      <a:pt x="10" y="286"/>
                    </a:lnTo>
                    <a:lnTo>
                      <a:pt x="10" y="281"/>
                    </a:lnTo>
                    <a:lnTo>
                      <a:pt x="13" y="276"/>
                    </a:lnTo>
                    <a:lnTo>
                      <a:pt x="15" y="271"/>
                    </a:lnTo>
                    <a:lnTo>
                      <a:pt x="17" y="266"/>
                    </a:lnTo>
                    <a:lnTo>
                      <a:pt x="18" y="261"/>
                    </a:lnTo>
                    <a:lnTo>
                      <a:pt x="20" y="256"/>
                    </a:lnTo>
                    <a:lnTo>
                      <a:pt x="22" y="252"/>
                    </a:lnTo>
                    <a:lnTo>
                      <a:pt x="23" y="247"/>
                    </a:lnTo>
                    <a:lnTo>
                      <a:pt x="26" y="242"/>
                    </a:lnTo>
                    <a:lnTo>
                      <a:pt x="28" y="237"/>
                    </a:lnTo>
                    <a:lnTo>
                      <a:pt x="30" y="232"/>
                    </a:lnTo>
                    <a:lnTo>
                      <a:pt x="31" y="226"/>
                    </a:lnTo>
                    <a:lnTo>
                      <a:pt x="33" y="221"/>
                    </a:lnTo>
                    <a:lnTo>
                      <a:pt x="36" y="216"/>
                    </a:lnTo>
                    <a:lnTo>
                      <a:pt x="39" y="211"/>
                    </a:lnTo>
                    <a:lnTo>
                      <a:pt x="41" y="204"/>
                    </a:lnTo>
                    <a:lnTo>
                      <a:pt x="44" y="200"/>
                    </a:lnTo>
                    <a:lnTo>
                      <a:pt x="46" y="195"/>
                    </a:lnTo>
                    <a:lnTo>
                      <a:pt x="49" y="190"/>
                    </a:lnTo>
                    <a:lnTo>
                      <a:pt x="51" y="185"/>
                    </a:lnTo>
                    <a:lnTo>
                      <a:pt x="54" y="178"/>
                    </a:lnTo>
                    <a:lnTo>
                      <a:pt x="56" y="174"/>
                    </a:lnTo>
                    <a:lnTo>
                      <a:pt x="59" y="169"/>
                    </a:lnTo>
                    <a:lnTo>
                      <a:pt x="62" y="164"/>
                    </a:lnTo>
                    <a:lnTo>
                      <a:pt x="64" y="159"/>
                    </a:lnTo>
                    <a:lnTo>
                      <a:pt x="69" y="156"/>
                    </a:lnTo>
                    <a:lnTo>
                      <a:pt x="70" y="149"/>
                    </a:lnTo>
                    <a:lnTo>
                      <a:pt x="74" y="144"/>
                    </a:lnTo>
                    <a:lnTo>
                      <a:pt x="75" y="139"/>
                    </a:lnTo>
                    <a:lnTo>
                      <a:pt x="78" y="136"/>
                    </a:lnTo>
                    <a:lnTo>
                      <a:pt x="83" y="126"/>
                    </a:lnTo>
                    <a:lnTo>
                      <a:pt x="90" y="118"/>
                    </a:lnTo>
                    <a:lnTo>
                      <a:pt x="95" y="112"/>
                    </a:lnTo>
                    <a:lnTo>
                      <a:pt x="101" y="104"/>
                    </a:lnTo>
                    <a:lnTo>
                      <a:pt x="106" y="96"/>
                    </a:lnTo>
                    <a:lnTo>
                      <a:pt x="113" y="91"/>
                    </a:lnTo>
                    <a:lnTo>
                      <a:pt x="119" y="84"/>
                    </a:lnTo>
                    <a:lnTo>
                      <a:pt x="126" y="79"/>
                    </a:lnTo>
                    <a:lnTo>
                      <a:pt x="132" y="74"/>
                    </a:lnTo>
                    <a:lnTo>
                      <a:pt x="140" y="70"/>
                    </a:lnTo>
                    <a:lnTo>
                      <a:pt x="145" y="68"/>
                    </a:lnTo>
                    <a:lnTo>
                      <a:pt x="148" y="66"/>
                    </a:lnTo>
                    <a:lnTo>
                      <a:pt x="153" y="65"/>
                    </a:lnTo>
                    <a:lnTo>
                      <a:pt x="158" y="63"/>
                    </a:lnTo>
                    <a:lnTo>
                      <a:pt x="163" y="62"/>
                    </a:lnTo>
                    <a:lnTo>
                      <a:pt x="168" y="62"/>
                    </a:lnTo>
                    <a:lnTo>
                      <a:pt x="173" y="60"/>
                    </a:lnTo>
                    <a:lnTo>
                      <a:pt x="179" y="60"/>
                    </a:lnTo>
                    <a:lnTo>
                      <a:pt x="184" y="58"/>
                    </a:lnTo>
                    <a:lnTo>
                      <a:pt x="189" y="57"/>
                    </a:lnTo>
                    <a:lnTo>
                      <a:pt x="194" y="55"/>
                    </a:lnTo>
                    <a:lnTo>
                      <a:pt x="200" y="55"/>
                    </a:lnTo>
                    <a:lnTo>
                      <a:pt x="205" y="55"/>
                    </a:lnTo>
                    <a:lnTo>
                      <a:pt x="210" y="53"/>
                    </a:lnTo>
                    <a:lnTo>
                      <a:pt x="217" y="53"/>
                    </a:lnTo>
                    <a:lnTo>
                      <a:pt x="223" y="53"/>
                    </a:lnTo>
                    <a:lnTo>
                      <a:pt x="228" y="53"/>
                    </a:lnTo>
                    <a:lnTo>
                      <a:pt x="234" y="53"/>
                    </a:lnTo>
                    <a:lnTo>
                      <a:pt x="239" y="53"/>
                    </a:lnTo>
                    <a:lnTo>
                      <a:pt x="246" y="53"/>
                    </a:lnTo>
                    <a:lnTo>
                      <a:pt x="252" y="53"/>
                    </a:lnTo>
                    <a:lnTo>
                      <a:pt x="259" y="53"/>
                    </a:lnTo>
                    <a:lnTo>
                      <a:pt x="264" y="53"/>
                    </a:lnTo>
                    <a:lnTo>
                      <a:pt x="270" y="53"/>
                    </a:lnTo>
                    <a:lnTo>
                      <a:pt x="275" y="53"/>
                    </a:lnTo>
                    <a:lnTo>
                      <a:pt x="282" y="53"/>
                    </a:lnTo>
                    <a:lnTo>
                      <a:pt x="288" y="53"/>
                    </a:lnTo>
                    <a:lnTo>
                      <a:pt x="293" y="53"/>
                    </a:lnTo>
                    <a:lnTo>
                      <a:pt x="299" y="53"/>
                    </a:lnTo>
                    <a:lnTo>
                      <a:pt x="306" y="55"/>
                    </a:lnTo>
                    <a:lnTo>
                      <a:pt x="311" y="55"/>
                    </a:lnTo>
                    <a:lnTo>
                      <a:pt x="317" y="55"/>
                    </a:lnTo>
                    <a:lnTo>
                      <a:pt x="322" y="55"/>
                    </a:lnTo>
                    <a:lnTo>
                      <a:pt x="329" y="55"/>
                    </a:lnTo>
                    <a:lnTo>
                      <a:pt x="333" y="55"/>
                    </a:lnTo>
                    <a:lnTo>
                      <a:pt x="338" y="55"/>
                    </a:lnTo>
                    <a:lnTo>
                      <a:pt x="343" y="55"/>
                    </a:lnTo>
                    <a:lnTo>
                      <a:pt x="350" y="57"/>
                    </a:lnTo>
                    <a:lnTo>
                      <a:pt x="355" y="57"/>
                    </a:lnTo>
                    <a:lnTo>
                      <a:pt x="361" y="58"/>
                    </a:lnTo>
                    <a:lnTo>
                      <a:pt x="364" y="57"/>
                    </a:lnTo>
                    <a:lnTo>
                      <a:pt x="369" y="57"/>
                    </a:lnTo>
                    <a:lnTo>
                      <a:pt x="374" y="57"/>
                    </a:lnTo>
                    <a:lnTo>
                      <a:pt x="379" y="57"/>
                    </a:lnTo>
                    <a:lnTo>
                      <a:pt x="387" y="55"/>
                    </a:lnTo>
                    <a:lnTo>
                      <a:pt x="397" y="55"/>
                    </a:lnTo>
                    <a:lnTo>
                      <a:pt x="403" y="55"/>
                    </a:lnTo>
                    <a:lnTo>
                      <a:pt x="411" y="53"/>
                    </a:lnTo>
                    <a:lnTo>
                      <a:pt x="416" y="52"/>
                    </a:lnTo>
                    <a:lnTo>
                      <a:pt x="423" y="52"/>
                    </a:lnTo>
                    <a:lnTo>
                      <a:pt x="426" y="49"/>
                    </a:lnTo>
                    <a:lnTo>
                      <a:pt x="431" y="45"/>
                    </a:lnTo>
                    <a:lnTo>
                      <a:pt x="437" y="44"/>
                    </a:lnTo>
                    <a:lnTo>
                      <a:pt x="442" y="40"/>
                    </a:lnTo>
                    <a:lnTo>
                      <a:pt x="449" y="37"/>
                    </a:lnTo>
                    <a:lnTo>
                      <a:pt x="455" y="34"/>
                    </a:lnTo>
                    <a:lnTo>
                      <a:pt x="463" y="31"/>
                    </a:lnTo>
                    <a:lnTo>
                      <a:pt x="470" y="27"/>
                    </a:lnTo>
                    <a:lnTo>
                      <a:pt x="478" y="23"/>
                    </a:lnTo>
                    <a:lnTo>
                      <a:pt x="486" y="21"/>
                    </a:lnTo>
                    <a:lnTo>
                      <a:pt x="489" y="18"/>
                    </a:lnTo>
                    <a:lnTo>
                      <a:pt x="494" y="18"/>
                    </a:lnTo>
                    <a:lnTo>
                      <a:pt x="499" y="16"/>
                    </a:lnTo>
                    <a:lnTo>
                      <a:pt x="504" y="14"/>
                    </a:lnTo>
                    <a:lnTo>
                      <a:pt x="507" y="13"/>
                    </a:lnTo>
                    <a:lnTo>
                      <a:pt x="514" y="11"/>
                    </a:lnTo>
                    <a:lnTo>
                      <a:pt x="519" y="10"/>
                    </a:lnTo>
                    <a:lnTo>
                      <a:pt x="524" y="10"/>
                    </a:lnTo>
                    <a:lnTo>
                      <a:pt x="528" y="8"/>
                    </a:lnTo>
                    <a:lnTo>
                      <a:pt x="533" y="6"/>
                    </a:lnTo>
                    <a:lnTo>
                      <a:pt x="538" y="5"/>
                    </a:lnTo>
                    <a:lnTo>
                      <a:pt x="545" y="5"/>
                    </a:lnTo>
                    <a:lnTo>
                      <a:pt x="550" y="3"/>
                    </a:lnTo>
                    <a:lnTo>
                      <a:pt x="554" y="1"/>
                    </a:lnTo>
                    <a:lnTo>
                      <a:pt x="561" y="1"/>
                    </a:lnTo>
                    <a:lnTo>
                      <a:pt x="567" y="1"/>
                    </a:lnTo>
                    <a:lnTo>
                      <a:pt x="572" y="0"/>
                    </a:lnTo>
                    <a:lnTo>
                      <a:pt x="579" y="0"/>
                    </a:lnTo>
                    <a:lnTo>
                      <a:pt x="584" y="0"/>
                    </a:lnTo>
                    <a:lnTo>
                      <a:pt x="592" y="0"/>
                    </a:lnTo>
                    <a:lnTo>
                      <a:pt x="597" y="0"/>
                    </a:lnTo>
                    <a:lnTo>
                      <a:pt x="603" y="0"/>
                    </a:lnTo>
                    <a:lnTo>
                      <a:pt x="610" y="0"/>
                    </a:lnTo>
                    <a:lnTo>
                      <a:pt x="616" y="0"/>
                    </a:lnTo>
                    <a:lnTo>
                      <a:pt x="624" y="0"/>
                    </a:lnTo>
                    <a:lnTo>
                      <a:pt x="631" y="0"/>
                    </a:lnTo>
                    <a:lnTo>
                      <a:pt x="637" y="1"/>
                    </a:lnTo>
                    <a:lnTo>
                      <a:pt x="645" y="3"/>
                    </a:lnTo>
                    <a:lnTo>
                      <a:pt x="652" y="3"/>
                    </a:lnTo>
                    <a:lnTo>
                      <a:pt x="660" y="5"/>
                    </a:lnTo>
                    <a:lnTo>
                      <a:pt x="667" y="6"/>
                    </a:lnTo>
                    <a:lnTo>
                      <a:pt x="675" y="8"/>
                    </a:lnTo>
                    <a:lnTo>
                      <a:pt x="683" y="10"/>
                    </a:lnTo>
                    <a:lnTo>
                      <a:pt x="689" y="11"/>
                    </a:lnTo>
                    <a:lnTo>
                      <a:pt x="699" y="13"/>
                    </a:lnTo>
                    <a:lnTo>
                      <a:pt x="707" y="16"/>
                    </a:lnTo>
                    <a:lnTo>
                      <a:pt x="715" y="18"/>
                    </a:lnTo>
                    <a:lnTo>
                      <a:pt x="723" y="21"/>
                    </a:lnTo>
                    <a:lnTo>
                      <a:pt x="732" y="23"/>
                    </a:lnTo>
                    <a:lnTo>
                      <a:pt x="741" y="26"/>
                    </a:lnTo>
                    <a:lnTo>
                      <a:pt x="749" y="29"/>
                    </a:lnTo>
                    <a:lnTo>
                      <a:pt x="759" y="34"/>
                    </a:lnTo>
                    <a:lnTo>
                      <a:pt x="767" y="37"/>
                    </a:lnTo>
                    <a:lnTo>
                      <a:pt x="779" y="42"/>
                    </a:lnTo>
                    <a:lnTo>
                      <a:pt x="787" y="45"/>
                    </a:lnTo>
                    <a:lnTo>
                      <a:pt x="795" y="49"/>
                    </a:lnTo>
                    <a:lnTo>
                      <a:pt x="805" y="53"/>
                    </a:lnTo>
                    <a:lnTo>
                      <a:pt x="813" y="58"/>
                    </a:lnTo>
                    <a:lnTo>
                      <a:pt x="821" y="63"/>
                    </a:lnTo>
                    <a:lnTo>
                      <a:pt x="831" y="68"/>
                    </a:lnTo>
                    <a:lnTo>
                      <a:pt x="839" y="73"/>
                    </a:lnTo>
                    <a:lnTo>
                      <a:pt x="847" y="79"/>
                    </a:lnTo>
                    <a:lnTo>
                      <a:pt x="855" y="84"/>
                    </a:lnTo>
                    <a:lnTo>
                      <a:pt x="863" y="91"/>
                    </a:lnTo>
                    <a:lnTo>
                      <a:pt x="871" y="96"/>
                    </a:lnTo>
                    <a:lnTo>
                      <a:pt x="879" y="102"/>
                    </a:lnTo>
                    <a:lnTo>
                      <a:pt x="887" y="109"/>
                    </a:lnTo>
                    <a:lnTo>
                      <a:pt x="896" y="115"/>
                    </a:lnTo>
                    <a:lnTo>
                      <a:pt x="902" y="122"/>
                    </a:lnTo>
                    <a:lnTo>
                      <a:pt x="910" y="130"/>
                    </a:lnTo>
                    <a:lnTo>
                      <a:pt x="917" y="136"/>
                    </a:lnTo>
                    <a:lnTo>
                      <a:pt x="923" y="143"/>
                    </a:lnTo>
                    <a:lnTo>
                      <a:pt x="930" y="151"/>
                    </a:lnTo>
                    <a:lnTo>
                      <a:pt x="938" y="159"/>
                    </a:lnTo>
                    <a:lnTo>
                      <a:pt x="944" y="165"/>
                    </a:lnTo>
                    <a:lnTo>
                      <a:pt x="951" y="174"/>
                    </a:lnTo>
                    <a:lnTo>
                      <a:pt x="957" y="182"/>
                    </a:lnTo>
                    <a:lnTo>
                      <a:pt x="964" y="190"/>
                    </a:lnTo>
                    <a:lnTo>
                      <a:pt x="969" y="198"/>
                    </a:lnTo>
                    <a:lnTo>
                      <a:pt x="975" y="206"/>
                    </a:lnTo>
                    <a:lnTo>
                      <a:pt x="980" y="214"/>
                    </a:lnTo>
                    <a:lnTo>
                      <a:pt x="987" y="224"/>
                    </a:lnTo>
                    <a:lnTo>
                      <a:pt x="991" y="234"/>
                    </a:lnTo>
                    <a:lnTo>
                      <a:pt x="996" y="242"/>
                    </a:lnTo>
                    <a:lnTo>
                      <a:pt x="1001" y="252"/>
                    </a:lnTo>
                    <a:lnTo>
                      <a:pt x="1006" y="261"/>
                    </a:lnTo>
                    <a:lnTo>
                      <a:pt x="1009" y="271"/>
                    </a:lnTo>
                    <a:lnTo>
                      <a:pt x="1014" y="279"/>
                    </a:lnTo>
                    <a:lnTo>
                      <a:pt x="1019" y="289"/>
                    </a:lnTo>
                    <a:lnTo>
                      <a:pt x="1022" y="299"/>
                    </a:lnTo>
                    <a:lnTo>
                      <a:pt x="1026" y="310"/>
                    </a:lnTo>
                    <a:lnTo>
                      <a:pt x="1029" y="320"/>
                    </a:lnTo>
                    <a:lnTo>
                      <a:pt x="1032" y="330"/>
                    </a:lnTo>
                    <a:lnTo>
                      <a:pt x="1035" y="341"/>
                    </a:lnTo>
                    <a:lnTo>
                      <a:pt x="1039" y="351"/>
                    </a:lnTo>
                    <a:lnTo>
                      <a:pt x="1040" y="360"/>
                    </a:lnTo>
                    <a:lnTo>
                      <a:pt x="1043" y="372"/>
                    </a:lnTo>
                    <a:lnTo>
                      <a:pt x="1045" y="382"/>
                    </a:lnTo>
                    <a:lnTo>
                      <a:pt x="1047" y="393"/>
                    </a:lnTo>
                    <a:lnTo>
                      <a:pt x="1048" y="404"/>
                    </a:lnTo>
                    <a:lnTo>
                      <a:pt x="1050" y="416"/>
                    </a:lnTo>
                    <a:lnTo>
                      <a:pt x="1052" y="427"/>
                    </a:lnTo>
                    <a:lnTo>
                      <a:pt x="1052" y="438"/>
                    </a:lnTo>
                    <a:lnTo>
                      <a:pt x="1052" y="450"/>
                    </a:lnTo>
                    <a:lnTo>
                      <a:pt x="1052" y="461"/>
                    </a:lnTo>
                    <a:lnTo>
                      <a:pt x="1053" y="474"/>
                    </a:lnTo>
                    <a:lnTo>
                      <a:pt x="1052" y="485"/>
                    </a:lnTo>
                    <a:lnTo>
                      <a:pt x="1052" y="497"/>
                    </a:lnTo>
                    <a:lnTo>
                      <a:pt x="1052" y="508"/>
                    </a:lnTo>
                    <a:lnTo>
                      <a:pt x="1050" y="521"/>
                    </a:lnTo>
                    <a:lnTo>
                      <a:pt x="1048" y="533"/>
                    </a:lnTo>
                    <a:lnTo>
                      <a:pt x="1047" y="546"/>
                    </a:lnTo>
                    <a:lnTo>
                      <a:pt x="1045" y="559"/>
                    </a:lnTo>
                    <a:lnTo>
                      <a:pt x="1043" y="572"/>
                    </a:lnTo>
                    <a:lnTo>
                      <a:pt x="1042" y="583"/>
                    </a:lnTo>
                    <a:lnTo>
                      <a:pt x="1039" y="596"/>
                    </a:lnTo>
                    <a:lnTo>
                      <a:pt x="1035" y="609"/>
                    </a:lnTo>
                    <a:lnTo>
                      <a:pt x="1032" y="622"/>
                    </a:lnTo>
                    <a:lnTo>
                      <a:pt x="1029" y="633"/>
                    </a:lnTo>
                    <a:lnTo>
                      <a:pt x="1026" y="646"/>
                    </a:lnTo>
                    <a:lnTo>
                      <a:pt x="1021" y="658"/>
                    </a:lnTo>
                    <a:lnTo>
                      <a:pt x="1017" y="671"/>
                    </a:lnTo>
                    <a:lnTo>
                      <a:pt x="1013" y="680"/>
                    </a:lnTo>
                    <a:lnTo>
                      <a:pt x="1009" y="693"/>
                    </a:lnTo>
                    <a:lnTo>
                      <a:pt x="1004" y="703"/>
                    </a:lnTo>
                    <a:lnTo>
                      <a:pt x="1001" y="716"/>
                    </a:lnTo>
                    <a:lnTo>
                      <a:pt x="996" y="726"/>
                    </a:lnTo>
                    <a:lnTo>
                      <a:pt x="991" y="736"/>
                    </a:lnTo>
                    <a:lnTo>
                      <a:pt x="987" y="747"/>
                    </a:lnTo>
                    <a:lnTo>
                      <a:pt x="982" y="757"/>
                    </a:lnTo>
                    <a:lnTo>
                      <a:pt x="977" y="767"/>
                    </a:lnTo>
                    <a:lnTo>
                      <a:pt x="972" y="776"/>
                    </a:lnTo>
                    <a:lnTo>
                      <a:pt x="967" y="784"/>
                    </a:lnTo>
                    <a:lnTo>
                      <a:pt x="964" y="794"/>
                    </a:lnTo>
                    <a:lnTo>
                      <a:pt x="957" y="802"/>
                    </a:lnTo>
                    <a:lnTo>
                      <a:pt x="952" y="810"/>
                    </a:lnTo>
                    <a:lnTo>
                      <a:pt x="948" y="820"/>
                    </a:lnTo>
                    <a:lnTo>
                      <a:pt x="943" y="828"/>
                    </a:lnTo>
                    <a:lnTo>
                      <a:pt x="936" y="835"/>
                    </a:lnTo>
                    <a:lnTo>
                      <a:pt x="931" y="843"/>
                    </a:lnTo>
                    <a:lnTo>
                      <a:pt x="925" y="851"/>
                    </a:lnTo>
                    <a:lnTo>
                      <a:pt x="920" y="859"/>
                    </a:lnTo>
                    <a:lnTo>
                      <a:pt x="915" y="866"/>
                    </a:lnTo>
                    <a:lnTo>
                      <a:pt x="909" y="872"/>
                    </a:lnTo>
                    <a:lnTo>
                      <a:pt x="902" y="879"/>
                    </a:lnTo>
                    <a:lnTo>
                      <a:pt x="897" y="885"/>
                    </a:lnTo>
                    <a:lnTo>
                      <a:pt x="891" y="892"/>
                    </a:lnTo>
                    <a:lnTo>
                      <a:pt x="886" y="898"/>
                    </a:lnTo>
                    <a:lnTo>
                      <a:pt x="879" y="905"/>
                    </a:lnTo>
                    <a:lnTo>
                      <a:pt x="874" y="911"/>
                    </a:lnTo>
                    <a:lnTo>
                      <a:pt x="868" y="916"/>
                    </a:lnTo>
                    <a:lnTo>
                      <a:pt x="861" y="921"/>
                    </a:lnTo>
                    <a:lnTo>
                      <a:pt x="855" y="926"/>
                    </a:lnTo>
                    <a:lnTo>
                      <a:pt x="849" y="931"/>
                    </a:lnTo>
                    <a:lnTo>
                      <a:pt x="842" y="935"/>
                    </a:lnTo>
                    <a:lnTo>
                      <a:pt x="837" y="940"/>
                    </a:lnTo>
                    <a:lnTo>
                      <a:pt x="831" y="945"/>
                    </a:lnTo>
                    <a:lnTo>
                      <a:pt x="824" y="950"/>
                    </a:lnTo>
                    <a:lnTo>
                      <a:pt x="818" y="953"/>
                    </a:lnTo>
                    <a:lnTo>
                      <a:pt x="813" y="957"/>
                    </a:lnTo>
                    <a:lnTo>
                      <a:pt x="806" y="960"/>
                    </a:lnTo>
                    <a:lnTo>
                      <a:pt x="800" y="965"/>
                    </a:lnTo>
                    <a:lnTo>
                      <a:pt x="793" y="968"/>
                    </a:lnTo>
                    <a:lnTo>
                      <a:pt x="787" y="971"/>
                    </a:lnTo>
                    <a:lnTo>
                      <a:pt x="780" y="974"/>
                    </a:lnTo>
                    <a:lnTo>
                      <a:pt x="775" y="978"/>
                    </a:lnTo>
                    <a:lnTo>
                      <a:pt x="769" y="981"/>
                    </a:lnTo>
                    <a:lnTo>
                      <a:pt x="762" y="983"/>
                    </a:lnTo>
                    <a:lnTo>
                      <a:pt x="756" y="986"/>
                    </a:lnTo>
                    <a:lnTo>
                      <a:pt x="751" y="987"/>
                    </a:lnTo>
                    <a:lnTo>
                      <a:pt x="743" y="989"/>
                    </a:lnTo>
                    <a:lnTo>
                      <a:pt x="738" y="992"/>
                    </a:lnTo>
                    <a:lnTo>
                      <a:pt x="732" y="994"/>
                    </a:lnTo>
                    <a:lnTo>
                      <a:pt x="727" y="997"/>
                    </a:lnTo>
                    <a:lnTo>
                      <a:pt x="719" y="997"/>
                    </a:lnTo>
                    <a:lnTo>
                      <a:pt x="714" y="1000"/>
                    </a:lnTo>
                    <a:lnTo>
                      <a:pt x="707" y="1000"/>
                    </a:lnTo>
                    <a:lnTo>
                      <a:pt x="702" y="1004"/>
                    </a:lnTo>
                    <a:lnTo>
                      <a:pt x="696" y="1004"/>
                    </a:lnTo>
                    <a:lnTo>
                      <a:pt x="689" y="1005"/>
                    </a:lnTo>
                    <a:lnTo>
                      <a:pt x="684" y="1007"/>
                    </a:lnTo>
                    <a:lnTo>
                      <a:pt x="680" y="1009"/>
                    </a:lnTo>
                    <a:lnTo>
                      <a:pt x="673" y="1009"/>
                    </a:lnTo>
                    <a:lnTo>
                      <a:pt x="667" y="1009"/>
                    </a:lnTo>
                    <a:lnTo>
                      <a:pt x="662" y="1009"/>
                    </a:lnTo>
                    <a:lnTo>
                      <a:pt x="657" y="1010"/>
                    </a:lnTo>
                    <a:lnTo>
                      <a:pt x="652" y="1010"/>
                    </a:lnTo>
                    <a:lnTo>
                      <a:pt x="649" y="1010"/>
                    </a:lnTo>
                    <a:lnTo>
                      <a:pt x="644" y="1010"/>
                    </a:lnTo>
                    <a:lnTo>
                      <a:pt x="641" y="1010"/>
                    </a:lnTo>
                    <a:lnTo>
                      <a:pt x="632" y="1010"/>
                    </a:lnTo>
                    <a:lnTo>
                      <a:pt x="626" y="1010"/>
                    </a:lnTo>
                    <a:lnTo>
                      <a:pt x="621" y="1010"/>
                    </a:lnTo>
                    <a:lnTo>
                      <a:pt x="616" y="1010"/>
                    </a:lnTo>
                    <a:lnTo>
                      <a:pt x="610" y="1009"/>
                    </a:lnTo>
                    <a:lnTo>
                      <a:pt x="605" y="1007"/>
                    </a:lnTo>
                    <a:lnTo>
                      <a:pt x="605" y="1004"/>
                    </a:lnTo>
                    <a:lnTo>
                      <a:pt x="606" y="1002"/>
                    </a:lnTo>
                    <a:lnTo>
                      <a:pt x="608" y="997"/>
                    </a:lnTo>
                    <a:lnTo>
                      <a:pt x="613" y="994"/>
                    </a:lnTo>
                    <a:lnTo>
                      <a:pt x="621" y="989"/>
                    </a:lnTo>
                    <a:lnTo>
                      <a:pt x="629" y="986"/>
                    </a:lnTo>
                    <a:lnTo>
                      <a:pt x="632" y="984"/>
                    </a:lnTo>
                    <a:lnTo>
                      <a:pt x="637" y="983"/>
                    </a:lnTo>
                    <a:lnTo>
                      <a:pt x="642" y="981"/>
                    </a:lnTo>
                    <a:lnTo>
                      <a:pt x="647" y="979"/>
                    </a:lnTo>
                    <a:lnTo>
                      <a:pt x="652" y="978"/>
                    </a:lnTo>
                    <a:lnTo>
                      <a:pt x="657" y="976"/>
                    </a:lnTo>
                    <a:lnTo>
                      <a:pt x="662" y="974"/>
                    </a:lnTo>
                    <a:lnTo>
                      <a:pt x="668" y="974"/>
                    </a:lnTo>
                    <a:lnTo>
                      <a:pt x="673" y="973"/>
                    </a:lnTo>
                    <a:lnTo>
                      <a:pt x="678" y="971"/>
                    </a:lnTo>
                    <a:lnTo>
                      <a:pt x="684" y="970"/>
                    </a:lnTo>
                    <a:lnTo>
                      <a:pt x="691" y="968"/>
                    </a:lnTo>
                    <a:lnTo>
                      <a:pt x="699" y="966"/>
                    </a:lnTo>
                    <a:lnTo>
                      <a:pt x="707" y="963"/>
                    </a:lnTo>
                    <a:lnTo>
                      <a:pt x="714" y="960"/>
                    </a:lnTo>
                    <a:lnTo>
                      <a:pt x="723" y="958"/>
                    </a:lnTo>
                    <a:lnTo>
                      <a:pt x="732" y="953"/>
                    </a:lnTo>
                    <a:lnTo>
                      <a:pt x="740" y="950"/>
                    </a:lnTo>
                    <a:lnTo>
                      <a:pt x="745" y="948"/>
                    </a:lnTo>
                    <a:lnTo>
                      <a:pt x="749" y="947"/>
                    </a:lnTo>
                    <a:lnTo>
                      <a:pt x="754" y="944"/>
                    </a:lnTo>
                    <a:lnTo>
                      <a:pt x="759" y="942"/>
                    </a:lnTo>
                    <a:lnTo>
                      <a:pt x="762" y="939"/>
                    </a:lnTo>
                    <a:lnTo>
                      <a:pt x="767" y="937"/>
                    </a:lnTo>
                    <a:lnTo>
                      <a:pt x="772" y="934"/>
                    </a:lnTo>
                    <a:lnTo>
                      <a:pt x="779" y="932"/>
                    </a:lnTo>
                    <a:lnTo>
                      <a:pt x="784" y="929"/>
                    </a:lnTo>
                    <a:lnTo>
                      <a:pt x="788" y="926"/>
                    </a:lnTo>
                    <a:lnTo>
                      <a:pt x="793" y="924"/>
                    </a:lnTo>
                    <a:lnTo>
                      <a:pt x="798" y="921"/>
                    </a:lnTo>
                    <a:lnTo>
                      <a:pt x="805" y="918"/>
                    </a:lnTo>
                    <a:lnTo>
                      <a:pt x="810" y="913"/>
                    </a:lnTo>
                    <a:lnTo>
                      <a:pt x="814" y="909"/>
                    </a:lnTo>
                    <a:lnTo>
                      <a:pt x="819" y="906"/>
                    </a:lnTo>
                    <a:lnTo>
                      <a:pt x="824" y="901"/>
                    </a:lnTo>
                    <a:lnTo>
                      <a:pt x="829" y="898"/>
                    </a:lnTo>
                    <a:lnTo>
                      <a:pt x="834" y="893"/>
                    </a:lnTo>
                    <a:lnTo>
                      <a:pt x="840" y="890"/>
                    </a:lnTo>
                    <a:lnTo>
                      <a:pt x="845" y="885"/>
                    </a:lnTo>
                    <a:lnTo>
                      <a:pt x="850" y="880"/>
                    </a:lnTo>
                    <a:lnTo>
                      <a:pt x="855" y="875"/>
                    </a:lnTo>
                    <a:lnTo>
                      <a:pt x="860" y="872"/>
                    </a:lnTo>
                    <a:lnTo>
                      <a:pt x="865" y="866"/>
                    </a:lnTo>
                    <a:lnTo>
                      <a:pt x="871" y="861"/>
                    </a:lnTo>
                    <a:lnTo>
                      <a:pt x="876" y="856"/>
                    </a:lnTo>
                    <a:lnTo>
                      <a:pt x="883" y="851"/>
                    </a:lnTo>
                    <a:lnTo>
                      <a:pt x="887" y="845"/>
                    </a:lnTo>
                    <a:lnTo>
                      <a:pt x="892" y="838"/>
                    </a:lnTo>
                    <a:lnTo>
                      <a:pt x="897" y="832"/>
                    </a:lnTo>
                    <a:lnTo>
                      <a:pt x="902" y="827"/>
                    </a:lnTo>
                    <a:lnTo>
                      <a:pt x="909" y="820"/>
                    </a:lnTo>
                    <a:lnTo>
                      <a:pt x="913" y="812"/>
                    </a:lnTo>
                    <a:lnTo>
                      <a:pt x="918" y="806"/>
                    </a:lnTo>
                    <a:lnTo>
                      <a:pt x="923" y="799"/>
                    </a:lnTo>
                    <a:lnTo>
                      <a:pt x="928" y="793"/>
                    </a:lnTo>
                    <a:lnTo>
                      <a:pt x="933" y="784"/>
                    </a:lnTo>
                    <a:lnTo>
                      <a:pt x="938" y="776"/>
                    </a:lnTo>
                    <a:lnTo>
                      <a:pt x="943" y="770"/>
                    </a:lnTo>
                    <a:lnTo>
                      <a:pt x="948" y="760"/>
                    </a:lnTo>
                    <a:lnTo>
                      <a:pt x="952" y="754"/>
                    </a:lnTo>
                    <a:lnTo>
                      <a:pt x="957" y="745"/>
                    </a:lnTo>
                    <a:lnTo>
                      <a:pt x="964" y="736"/>
                    </a:lnTo>
                    <a:lnTo>
                      <a:pt x="967" y="726"/>
                    </a:lnTo>
                    <a:lnTo>
                      <a:pt x="972" y="718"/>
                    </a:lnTo>
                    <a:lnTo>
                      <a:pt x="975" y="708"/>
                    </a:lnTo>
                    <a:lnTo>
                      <a:pt x="980" y="700"/>
                    </a:lnTo>
                    <a:lnTo>
                      <a:pt x="983" y="690"/>
                    </a:lnTo>
                    <a:lnTo>
                      <a:pt x="987" y="680"/>
                    </a:lnTo>
                    <a:lnTo>
                      <a:pt x="990" y="672"/>
                    </a:lnTo>
                    <a:lnTo>
                      <a:pt x="995" y="664"/>
                    </a:lnTo>
                    <a:lnTo>
                      <a:pt x="996" y="654"/>
                    </a:lnTo>
                    <a:lnTo>
                      <a:pt x="1000" y="645"/>
                    </a:lnTo>
                    <a:lnTo>
                      <a:pt x="1001" y="635"/>
                    </a:lnTo>
                    <a:lnTo>
                      <a:pt x="1004" y="627"/>
                    </a:lnTo>
                    <a:lnTo>
                      <a:pt x="1006" y="619"/>
                    </a:lnTo>
                    <a:lnTo>
                      <a:pt x="1009" y="609"/>
                    </a:lnTo>
                    <a:lnTo>
                      <a:pt x="1013" y="599"/>
                    </a:lnTo>
                    <a:lnTo>
                      <a:pt x="1014" y="591"/>
                    </a:lnTo>
                    <a:lnTo>
                      <a:pt x="1016" y="581"/>
                    </a:lnTo>
                    <a:lnTo>
                      <a:pt x="1017" y="573"/>
                    </a:lnTo>
                    <a:lnTo>
                      <a:pt x="1019" y="563"/>
                    </a:lnTo>
                    <a:lnTo>
                      <a:pt x="1021" y="555"/>
                    </a:lnTo>
                    <a:lnTo>
                      <a:pt x="1021" y="546"/>
                    </a:lnTo>
                    <a:lnTo>
                      <a:pt x="1022" y="537"/>
                    </a:lnTo>
                    <a:lnTo>
                      <a:pt x="1022" y="528"/>
                    </a:lnTo>
                    <a:lnTo>
                      <a:pt x="1024" y="520"/>
                    </a:lnTo>
                    <a:lnTo>
                      <a:pt x="1024" y="510"/>
                    </a:lnTo>
                    <a:lnTo>
                      <a:pt x="1026" y="502"/>
                    </a:lnTo>
                    <a:lnTo>
                      <a:pt x="1026" y="494"/>
                    </a:lnTo>
                    <a:lnTo>
                      <a:pt x="1026" y="485"/>
                    </a:lnTo>
                    <a:lnTo>
                      <a:pt x="1026" y="476"/>
                    </a:lnTo>
                    <a:lnTo>
                      <a:pt x="1026" y="468"/>
                    </a:lnTo>
                    <a:lnTo>
                      <a:pt x="1026" y="458"/>
                    </a:lnTo>
                    <a:lnTo>
                      <a:pt x="1026" y="451"/>
                    </a:lnTo>
                    <a:lnTo>
                      <a:pt x="1026" y="442"/>
                    </a:lnTo>
                    <a:lnTo>
                      <a:pt x="1024" y="434"/>
                    </a:lnTo>
                    <a:lnTo>
                      <a:pt x="1024" y="425"/>
                    </a:lnTo>
                    <a:lnTo>
                      <a:pt x="1024" y="417"/>
                    </a:lnTo>
                    <a:lnTo>
                      <a:pt x="1022" y="409"/>
                    </a:lnTo>
                    <a:lnTo>
                      <a:pt x="1021" y="401"/>
                    </a:lnTo>
                    <a:lnTo>
                      <a:pt x="1021" y="395"/>
                    </a:lnTo>
                    <a:lnTo>
                      <a:pt x="1019" y="386"/>
                    </a:lnTo>
                    <a:lnTo>
                      <a:pt x="1017" y="378"/>
                    </a:lnTo>
                    <a:lnTo>
                      <a:pt x="1016" y="370"/>
                    </a:lnTo>
                    <a:lnTo>
                      <a:pt x="1014" y="364"/>
                    </a:lnTo>
                    <a:lnTo>
                      <a:pt x="1014" y="357"/>
                    </a:lnTo>
                    <a:lnTo>
                      <a:pt x="1011" y="349"/>
                    </a:lnTo>
                    <a:lnTo>
                      <a:pt x="1009" y="341"/>
                    </a:lnTo>
                    <a:lnTo>
                      <a:pt x="1008" y="334"/>
                    </a:lnTo>
                    <a:lnTo>
                      <a:pt x="1006" y="328"/>
                    </a:lnTo>
                    <a:lnTo>
                      <a:pt x="1004" y="321"/>
                    </a:lnTo>
                    <a:lnTo>
                      <a:pt x="1001" y="315"/>
                    </a:lnTo>
                    <a:lnTo>
                      <a:pt x="1000" y="307"/>
                    </a:lnTo>
                    <a:lnTo>
                      <a:pt x="998" y="302"/>
                    </a:lnTo>
                    <a:lnTo>
                      <a:pt x="995" y="295"/>
                    </a:lnTo>
                    <a:lnTo>
                      <a:pt x="993" y="289"/>
                    </a:lnTo>
                    <a:lnTo>
                      <a:pt x="990" y="284"/>
                    </a:lnTo>
                    <a:lnTo>
                      <a:pt x="988" y="278"/>
                    </a:lnTo>
                    <a:lnTo>
                      <a:pt x="985" y="273"/>
                    </a:lnTo>
                    <a:lnTo>
                      <a:pt x="982" y="266"/>
                    </a:lnTo>
                    <a:lnTo>
                      <a:pt x="980" y="261"/>
                    </a:lnTo>
                    <a:lnTo>
                      <a:pt x="977" y="256"/>
                    </a:lnTo>
                    <a:lnTo>
                      <a:pt x="975" y="252"/>
                    </a:lnTo>
                    <a:lnTo>
                      <a:pt x="972" y="247"/>
                    </a:lnTo>
                    <a:lnTo>
                      <a:pt x="970" y="242"/>
                    </a:lnTo>
                    <a:lnTo>
                      <a:pt x="967" y="239"/>
                    </a:lnTo>
                    <a:lnTo>
                      <a:pt x="964" y="234"/>
                    </a:lnTo>
                    <a:lnTo>
                      <a:pt x="961" y="229"/>
                    </a:lnTo>
                    <a:lnTo>
                      <a:pt x="956" y="224"/>
                    </a:lnTo>
                    <a:lnTo>
                      <a:pt x="954" y="219"/>
                    </a:lnTo>
                    <a:lnTo>
                      <a:pt x="946" y="211"/>
                    </a:lnTo>
                    <a:lnTo>
                      <a:pt x="939" y="201"/>
                    </a:lnTo>
                    <a:lnTo>
                      <a:pt x="936" y="196"/>
                    </a:lnTo>
                    <a:lnTo>
                      <a:pt x="931" y="191"/>
                    </a:lnTo>
                    <a:lnTo>
                      <a:pt x="926" y="187"/>
                    </a:lnTo>
                    <a:lnTo>
                      <a:pt x="923" y="183"/>
                    </a:lnTo>
                    <a:lnTo>
                      <a:pt x="915" y="174"/>
                    </a:lnTo>
                    <a:lnTo>
                      <a:pt x="907" y="165"/>
                    </a:lnTo>
                    <a:lnTo>
                      <a:pt x="902" y="161"/>
                    </a:lnTo>
                    <a:lnTo>
                      <a:pt x="897" y="156"/>
                    </a:lnTo>
                    <a:lnTo>
                      <a:pt x="892" y="151"/>
                    </a:lnTo>
                    <a:lnTo>
                      <a:pt x="889" y="146"/>
                    </a:lnTo>
                    <a:lnTo>
                      <a:pt x="884" y="141"/>
                    </a:lnTo>
                    <a:lnTo>
                      <a:pt x="878" y="138"/>
                    </a:lnTo>
                    <a:lnTo>
                      <a:pt x="873" y="133"/>
                    </a:lnTo>
                    <a:lnTo>
                      <a:pt x="870" y="128"/>
                    </a:lnTo>
                    <a:lnTo>
                      <a:pt x="863" y="123"/>
                    </a:lnTo>
                    <a:lnTo>
                      <a:pt x="858" y="120"/>
                    </a:lnTo>
                    <a:lnTo>
                      <a:pt x="853" y="115"/>
                    </a:lnTo>
                    <a:lnTo>
                      <a:pt x="849" y="112"/>
                    </a:lnTo>
                    <a:lnTo>
                      <a:pt x="842" y="109"/>
                    </a:lnTo>
                    <a:lnTo>
                      <a:pt x="837" y="104"/>
                    </a:lnTo>
                    <a:lnTo>
                      <a:pt x="832" y="100"/>
                    </a:lnTo>
                    <a:lnTo>
                      <a:pt x="827" y="97"/>
                    </a:lnTo>
                    <a:lnTo>
                      <a:pt x="821" y="92"/>
                    </a:lnTo>
                    <a:lnTo>
                      <a:pt x="816" y="89"/>
                    </a:lnTo>
                    <a:lnTo>
                      <a:pt x="810" y="86"/>
                    </a:lnTo>
                    <a:lnTo>
                      <a:pt x="805" y="83"/>
                    </a:lnTo>
                    <a:lnTo>
                      <a:pt x="798" y="78"/>
                    </a:lnTo>
                    <a:lnTo>
                      <a:pt x="793" y="74"/>
                    </a:lnTo>
                    <a:lnTo>
                      <a:pt x="787" y="71"/>
                    </a:lnTo>
                    <a:lnTo>
                      <a:pt x="782" y="68"/>
                    </a:lnTo>
                    <a:lnTo>
                      <a:pt x="775" y="65"/>
                    </a:lnTo>
                    <a:lnTo>
                      <a:pt x="771" y="62"/>
                    </a:lnTo>
                    <a:lnTo>
                      <a:pt x="764" y="60"/>
                    </a:lnTo>
                    <a:lnTo>
                      <a:pt x="759" y="57"/>
                    </a:lnTo>
                    <a:lnTo>
                      <a:pt x="753" y="53"/>
                    </a:lnTo>
                    <a:lnTo>
                      <a:pt x="746" y="52"/>
                    </a:lnTo>
                    <a:lnTo>
                      <a:pt x="741" y="49"/>
                    </a:lnTo>
                    <a:lnTo>
                      <a:pt x="736" y="47"/>
                    </a:lnTo>
                    <a:lnTo>
                      <a:pt x="730" y="45"/>
                    </a:lnTo>
                    <a:lnTo>
                      <a:pt x="723" y="42"/>
                    </a:lnTo>
                    <a:lnTo>
                      <a:pt x="717" y="40"/>
                    </a:lnTo>
                    <a:lnTo>
                      <a:pt x="712" y="39"/>
                    </a:lnTo>
                    <a:lnTo>
                      <a:pt x="706" y="36"/>
                    </a:lnTo>
                    <a:lnTo>
                      <a:pt x="701" y="36"/>
                    </a:lnTo>
                    <a:lnTo>
                      <a:pt x="694" y="34"/>
                    </a:lnTo>
                    <a:lnTo>
                      <a:pt x="689" y="34"/>
                    </a:lnTo>
                    <a:lnTo>
                      <a:pt x="683" y="32"/>
                    </a:lnTo>
                    <a:lnTo>
                      <a:pt x="678" y="31"/>
                    </a:lnTo>
                    <a:lnTo>
                      <a:pt x="671" y="29"/>
                    </a:lnTo>
                    <a:lnTo>
                      <a:pt x="667" y="29"/>
                    </a:lnTo>
                    <a:lnTo>
                      <a:pt x="660" y="29"/>
                    </a:lnTo>
                    <a:lnTo>
                      <a:pt x="655" y="29"/>
                    </a:lnTo>
                    <a:lnTo>
                      <a:pt x="650" y="29"/>
                    </a:lnTo>
                    <a:lnTo>
                      <a:pt x="645" y="29"/>
                    </a:lnTo>
                    <a:lnTo>
                      <a:pt x="637" y="29"/>
                    </a:lnTo>
                    <a:lnTo>
                      <a:pt x="632" y="29"/>
                    </a:lnTo>
                    <a:lnTo>
                      <a:pt x="628" y="29"/>
                    </a:lnTo>
                    <a:lnTo>
                      <a:pt x="623" y="29"/>
                    </a:lnTo>
                    <a:lnTo>
                      <a:pt x="616" y="29"/>
                    </a:lnTo>
                    <a:lnTo>
                      <a:pt x="611" y="29"/>
                    </a:lnTo>
                    <a:lnTo>
                      <a:pt x="606" y="29"/>
                    </a:lnTo>
                    <a:lnTo>
                      <a:pt x="603" y="29"/>
                    </a:lnTo>
                    <a:lnTo>
                      <a:pt x="598" y="29"/>
                    </a:lnTo>
                    <a:lnTo>
                      <a:pt x="593" y="29"/>
                    </a:lnTo>
                    <a:lnTo>
                      <a:pt x="589" y="29"/>
                    </a:lnTo>
                    <a:lnTo>
                      <a:pt x="584" y="31"/>
                    </a:lnTo>
                    <a:lnTo>
                      <a:pt x="577" y="31"/>
                    </a:lnTo>
                    <a:lnTo>
                      <a:pt x="569" y="31"/>
                    </a:lnTo>
                    <a:lnTo>
                      <a:pt x="561" y="31"/>
                    </a:lnTo>
                    <a:lnTo>
                      <a:pt x="554" y="32"/>
                    </a:lnTo>
                    <a:lnTo>
                      <a:pt x="548" y="32"/>
                    </a:lnTo>
                    <a:lnTo>
                      <a:pt x="543" y="34"/>
                    </a:lnTo>
                    <a:lnTo>
                      <a:pt x="535" y="34"/>
                    </a:lnTo>
                    <a:lnTo>
                      <a:pt x="530" y="36"/>
                    </a:lnTo>
                    <a:lnTo>
                      <a:pt x="525" y="36"/>
                    </a:lnTo>
                    <a:lnTo>
                      <a:pt x="520" y="37"/>
                    </a:lnTo>
                    <a:lnTo>
                      <a:pt x="515" y="39"/>
                    </a:lnTo>
                    <a:lnTo>
                      <a:pt x="509" y="40"/>
                    </a:lnTo>
                    <a:lnTo>
                      <a:pt x="504" y="40"/>
                    </a:lnTo>
                    <a:lnTo>
                      <a:pt x="501" y="42"/>
                    </a:lnTo>
                    <a:lnTo>
                      <a:pt x="491" y="45"/>
                    </a:lnTo>
                    <a:lnTo>
                      <a:pt x="483" y="50"/>
                    </a:lnTo>
                    <a:lnTo>
                      <a:pt x="475" y="53"/>
                    </a:lnTo>
                    <a:lnTo>
                      <a:pt x="467" y="60"/>
                    </a:lnTo>
                    <a:lnTo>
                      <a:pt x="462" y="62"/>
                    </a:lnTo>
                    <a:lnTo>
                      <a:pt x="457" y="65"/>
                    </a:lnTo>
                    <a:lnTo>
                      <a:pt x="452" y="68"/>
                    </a:lnTo>
                    <a:lnTo>
                      <a:pt x="447" y="71"/>
                    </a:lnTo>
                    <a:lnTo>
                      <a:pt x="441" y="74"/>
                    </a:lnTo>
                    <a:lnTo>
                      <a:pt x="436" y="76"/>
                    </a:lnTo>
                    <a:lnTo>
                      <a:pt x="428" y="79"/>
                    </a:lnTo>
                    <a:lnTo>
                      <a:pt x="421" y="81"/>
                    </a:lnTo>
                    <a:lnTo>
                      <a:pt x="411" y="83"/>
                    </a:lnTo>
                    <a:lnTo>
                      <a:pt x="403" y="83"/>
                    </a:lnTo>
                    <a:lnTo>
                      <a:pt x="398" y="83"/>
                    </a:lnTo>
                    <a:lnTo>
                      <a:pt x="394" y="84"/>
                    </a:lnTo>
                    <a:lnTo>
                      <a:pt x="389" y="84"/>
                    </a:lnTo>
                    <a:lnTo>
                      <a:pt x="385" y="86"/>
                    </a:lnTo>
                    <a:lnTo>
                      <a:pt x="379" y="84"/>
                    </a:lnTo>
                    <a:lnTo>
                      <a:pt x="374" y="84"/>
                    </a:lnTo>
                    <a:lnTo>
                      <a:pt x="369" y="84"/>
                    </a:lnTo>
                    <a:lnTo>
                      <a:pt x="364" y="84"/>
                    </a:lnTo>
                    <a:lnTo>
                      <a:pt x="358" y="84"/>
                    </a:lnTo>
                    <a:lnTo>
                      <a:pt x="353" y="84"/>
                    </a:lnTo>
                    <a:lnTo>
                      <a:pt x="348" y="84"/>
                    </a:lnTo>
                    <a:lnTo>
                      <a:pt x="343" y="84"/>
                    </a:lnTo>
                    <a:lnTo>
                      <a:pt x="337" y="84"/>
                    </a:lnTo>
                    <a:lnTo>
                      <a:pt x="332" y="84"/>
                    </a:lnTo>
                    <a:lnTo>
                      <a:pt x="325" y="84"/>
                    </a:lnTo>
                    <a:lnTo>
                      <a:pt x="320" y="84"/>
                    </a:lnTo>
                    <a:lnTo>
                      <a:pt x="316" y="84"/>
                    </a:lnTo>
                    <a:lnTo>
                      <a:pt x="309" y="84"/>
                    </a:lnTo>
                    <a:lnTo>
                      <a:pt x="304" y="84"/>
                    </a:lnTo>
                    <a:lnTo>
                      <a:pt x="299" y="84"/>
                    </a:lnTo>
                    <a:lnTo>
                      <a:pt x="293" y="83"/>
                    </a:lnTo>
                    <a:lnTo>
                      <a:pt x="288" y="83"/>
                    </a:lnTo>
                    <a:lnTo>
                      <a:pt x="282" y="83"/>
                    </a:lnTo>
                    <a:lnTo>
                      <a:pt x="277" y="83"/>
                    </a:lnTo>
                    <a:lnTo>
                      <a:pt x="270" y="83"/>
                    </a:lnTo>
                    <a:lnTo>
                      <a:pt x="265" y="83"/>
                    </a:lnTo>
                    <a:lnTo>
                      <a:pt x="259" y="83"/>
                    </a:lnTo>
                    <a:lnTo>
                      <a:pt x="254" y="83"/>
                    </a:lnTo>
                    <a:lnTo>
                      <a:pt x="247" y="81"/>
                    </a:lnTo>
                    <a:lnTo>
                      <a:pt x="243" y="81"/>
                    </a:lnTo>
                    <a:lnTo>
                      <a:pt x="238" y="81"/>
                    </a:lnTo>
                    <a:lnTo>
                      <a:pt x="233" y="81"/>
                    </a:lnTo>
                    <a:lnTo>
                      <a:pt x="228" y="81"/>
                    </a:lnTo>
                    <a:lnTo>
                      <a:pt x="223" y="83"/>
                    </a:lnTo>
                    <a:lnTo>
                      <a:pt x="218" y="83"/>
                    </a:lnTo>
                    <a:lnTo>
                      <a:pt x="213" y="83"/>
                    </a:lnTo>
                    <a:lnTo>
                      <a:pt x="208" y="83"/>
                    </a:lnTo>
                    <a:lnTo>
                      <a:pt x="204" y="83"/>
                    </a:lnTo>
                    <a:lnTo>
                      <a:pt x="200" y="84"/>
                    </a:lnTo>
                    <a:lnTo>
                      <a:pt x="195" y="84"/>
                    </a:lnTo>
                    <a:lnTo>
                      <a:pt x="187" y="86"/>
                    </a:lnTo>
                    <a:lnTo>
                      <a:pt x="179" y="87"/>
                    </a:lnTo>
                    <a:lnTo>
                      <a:pt x="171" y="89"/>
                    </a:lnTo>
                    <a:lnTo>
                      <a:pt x="165" y="92"/>
                    </a:lnTo>
                    <a:lnTo>
                      <a:pt x="160" y="96"/>
                    </a:lnTo>
                    <a:lnTo>
                      <a:pt x="155" y="100"/>
                    </a:lnTo>
                    <a:lnTo>
                      <a:pt x="150" y="104"/>
                    </a:lnTo>
                    <a:lnTo>
                      <a:pt x="145" y="109"/>
                    </a:lnTo>
                    <a:lnTo>
                      <a:pt x="139" y="113"/>
                    </a:lnTo>
                    <a:lnTo>
                      <a:pt x="134" y="118"/>
                    </a:lnTo>
                    <a:lnTo>
                      <a:pt x="129" y="123"/>
                    </a:lnTo>
                    <a:lnTo>
                      <a:pt x="124" y="128"/>
                    </a:lnTo>
                    <a:lnTo>
                      <a:pt x="119" y="135"/>
                    </a:lnTo>
                    <a:lnTo>
                      <a:pt x="114" y="141"/>
                    </a:lnTo>
                    <a:lnTo>
                      <a:pt x="109" y="148"/>
                    </a:lnTo>
                    <a:lnTo>
                      <a:pt x="104" y="154"/>
                    </a:lnTo>
                    <a:lnTo>
                      <a:pt x="100" y="161"/>
                    </a:lnTo>
                    <a:lnTo>
                      <a:pt x="95" y="169"/>
                    </a:lnTo>
                    <a:lnTo>
                      <a:pt x="88" y="175"/>
                    </a:lnTo>
                    <a:lnTo>
                      <a:pt x="85" y="183"/>
                    </a:lnTo>
                    <a:lnTo>
                      <a:pt x="80" y="190"/>
                    </a:lnTo>
                    <a:lnTo>
                      <a:pt x="77" y="198"/>
                    </a:lnTo>
                    <a:lnTo>
                      <a:pt x="72" y="204"/>
                    </a:lnTo>
                    <a:lnTo>
                      <a:pt x="69" y="213"/>
                    </a:lnTo>
                    <a:lnTo>
                      <a:pt x="64" y="221"/>
                    </a:lnTo>
                    <a:lnTo>
                      <a:pt x="61" y="227"/>
                    </a:lnTo>
                    <a:lnTo>
                      <a:pt x="57" y="235"/>
                    </a:lnTo>
                    <a:lnTo>
                      <a:pt x="54" y="243"/>
                    </a:lnTo>
                    <a:lnTo>
                      <a:pt x="52" y="252"/>
                    </a:lnTo>
                    <a:lnTo>
                      <a:pt x="49" y="260"/>
                    </a:lnTo>
                    <a:lnTo>
                      <a:pt x="48" y="266"/>
                    </a:lnTo>
                    <a:lnTo>
                      <a:pt x="44" y="274"/>
                    </a:lnTo>
                    <a:lnTo>
                      <a:pt x="43" y="282"/>
                    </a:lnTo>
                    <a:lnTo>
                      <a:pt x="43" y="289"/>
                    </a:lnTo>
                    <a:lnTo>
                      <a:pt x="41" y="295"/>
                    </a:lnTo>
                    <a:lnTo>
                      <a:pt x="39" y="304"/>
                    </a:lnTo>
                    <a:lnTo>
                      <a:pt x="39" y="310"/>
                    </a:lnTo>
                    <a:lnTo>
                      <a:pt x="39" y="318"/>
                    </a:lnTo>
                    <a:lnTo>
                      <a:pt x="39" y="323"/>
                    </a:lnTo>
                    <a:lnTo>
                      <a:pt x="39" y="330"/>
                    </a:lnTo>
                    <a:lnTo>
                      <a:pt x="39" y="336"/>
                    </a:lnTo>
                    <a:lnTo>
                      <a:pt x="39" y="341"/>
                    </a:lnTo>
                    <a:lnTo>
                      <a:pt x="38" y="346"/>
                    </a:lnTo>
                    <a:lnTo>
                      <a:pt x="38" y="351"/>
                    </a:lnTo>
                    <a:lnTo>
                      <a:pt x="38" y="356"/>
                    </a:lnTo>
                    <a:lnTo>
                      <a:pt x="38" y="360"/>
                    </a:lnTo>
                    <a:lnTo>
                      <a:pt x="36" y="369"/>
                    </a:lnTo>
                    <a:lnTo>
                      <a:pt x="36" y="375"/>
                    </a:lnTo>
                    <a:lnTo>
                      <a:pt x="35" y="380"/>
                    </a:lnTo>
                    <a:lnTo>
                      <a:pt x="33" y="386"/>
                    </a:lnTo>
                    <a:lnTo>
                      <a:pt x="28" y="388"/>
                    </a:lnTo>
                    <a:lnTo>
                      <a:pt x="23" y="386"/>
                    </a:lnTo>
                    <a:lnTo>
                      <a:pt x="18" y="382"/>
                    </a:lnTo>
                    <a:lnTo>
                      <a:pt x="15" y="377"/>
                    </a:lnTo>
                    <a:lnTo>
                      <a:pt x="12" y="372"/>
                    </a:lnTo>
                    <a:lnTo>
                      <a:pt x="9" y="369"/>
                    </a:lnTo>
                    <a:lnTo>
                      <a:pt x="7" y="365"/>
                    </a:lnTo>
                    <a:lnTo>
                      <a:pt x="4" y="360"/>
                    </a:lnTo>
                    <a:close/>
                  </a:path>
                </a:pathLst>
              </a:custGeom>
              <a:solidFill>
                <a:srgbClr val="CC00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92" name="Freeform 23"/>
              <p:cNvSpPr>
                <a:spLocks/>
              </p:cNvSpPr>
              <p:nvPr/>
            </p:nvSpPr>
            <p:spPr bwMode="auto">
              <a:xfrm>
                <a:off x="5091" y="2697"/>
                <a:ext cx="168" cy="124"/>
              </a:xfrm>
              <a:custGeom>
                <a:avLst/>
                <a:gdLst>
                  <a:gd name="T0" fmla="*/ 25 w 335"/>
                  <a:gd name="T1" fmla="*/ 1 h 247"/>
                  <a:gd name="T2" fmla="*/ 22 w 335"/>
                  <a:gd name="T3" fmla="*/ 0 h 247"/>
                  <a:gd name="T4" fmla="*/ 20 w 335"/>
                  <a:gd name="T5" fmla="*/ 1 h 247"/>
                  <a:gd name="T6" fmla="*/ 17 w 335"/>
                  <a:gd name="T7" fmla="*/ 1 h 247"/>
                  <a:gd name="T8" fmla="*/ 15 w 335"/>
                  <a:gd name="T9" fmla="*/ 1 h 247"/>
                  <a:gd name="T10" fmla="*/ 12 w 335"/>
                  <a:gd name="T11" fmla="*/ 2 h 247"/>
                  <a:gd name="T12" fmla="*/ 10 w 335"/>
                  <a:gd name="T13" fmla="*/ 3 h 247"/>
                  <a:gd name="T14" fmla="*/ 8 w 335"/>
                  <a:gd name="T15" fmla="*/ 5 h 247"/>
                  <a:gd name="T16" fmla="*/ 6 w 335"/>
                  <a:gd name="T17" fmla="*/ 7 h 247"/>
                  <a:gd name="T18" fmla="*/ 4 w 335"/>
                  <a:gd name="T19" fmla="*/ 10 h 247"/>
                  <a:gd name="T20" fmla="*/ 3 w 335"/>
                  <a:gd name="T21" fmla="*/ 12 h 247"/>
                  <a:gd name="T22" fmla="*/ 3 w 335"/>
                  <a:gd name="T23" fmla="*/ 13 h 247"/>
                  <a:gd name="T24" fmla="*/ 2 w 335"/>
                  <a:gd name="T25" fmla="*/ 16 h 247"/>
                  <a:gd name="T26" fmla="*/ 1 w 335"/>
                  <a:gd name="T27" fmla="*/ 19 h 247"/>
                  <a:gd name="T28" fmla="*/ 1 w 335"/>
                  <a:gd name="T29" fmla="*/ 22 h 247"/>
                  <a:gd name="T30" fmla="*/ 1 w 335"/>
                  <a:gd name="T31" fmla="*/ 24 h 247"/>
                  <a:gd name="T32" fmla="*/ 1 w 335"/>
                  <a:gd name="T33" fmla="*/ 26 h 247"/>
                  <a:gd name="T34" fmla="*/ 3 w 335"/>
                  <a:gd name="T35" fmla="*/ 28 h 247"/>
                  <a:gd name="T36" fmla="*/ 5 w 335"/>
                  <a:gd name="T37" fmla="*/ 29 h 247"/>
                  <a:gd name="T38" fmla="*/ 7 w 335"/>
                  <a:gd name="T39" fmla="*/ 29 h 247"/>
                  <a:gd name="T40" fmla="*/ 10 w 335"/>
                  <a:gd name="T41" fmla="*/ 29 h 247"/>
                  <a:gd name="T42" fmla="*/ 11 w 335"/>
                  <a:gd name="T43" fmla="*/ 29 h 247"/>
                  <a:gd name="T44" fmla="*/ 13 w 335"/>
                  <a:gd name="T45" fmla="*/ 29 h 247"/>
                  <a:gd name="T46" fmla="*/ 15 w 335"/>
                  <a:gd name="T47" fmla="*/ 29 h 247"/>
                  <a:gd name="T48" fmla="*/ 17 w 335"/>
                  <a:gd name="T49" fmla="*/ 29 h 247"/>
                  <a:gd name="T50" fmla="*/ 19 w 335"/>
                  <a:gd name="T51" fmla="*/ 28 h 247"/>
                  <a:gd name="T52" fmla="*/ 21 w 335"/>
                  <a:gd name="T53" fmla="*/ 28 h 247"/>
                  <a:gd name="T54" fmla="*/ 23 w 335"/>
                  <a:gd name="T55" fmla="*/ 28 h 247"/>
                  <a:gd name="T56" fmla="*/ 26 w 335"/>
                  <a:gd name="T57" fmla="*/ 29 h 247"/>
                  <a:gd name="T58" fmla="*/ 29 w 335"/>
                  <a:gd name="T59" fmla="*/ 29 h 247"/>
                  <a:gd name="T60" fmla="*/ 32 w 335"/>
                  <a:gd name="T61" fmla="*/ 30 h 247"/>
                  <a:gd name="T62" fmla="*/ 34 w 335"/>
                  <a:gd name="T63" fmla="*/ 31 h 247"/>
                  <a:gd name="T64" fmla="*/ 36 w 335"/>
                  <a:gd name="T65" fmla="*/ 31 h 247"/>
                  <a:gd name="T66" fmla="*/ 38 w 335"/>
                  <a:gd name="T67" fmla="*/ 31 h 247"/>
                  <a:gd name="T68" fmla="*/ 40 w 335"/>
                  <a:gd name="T69" fmla="*/ 30 h 247"/>
                  <a:gd name="T70" fmla="*/ 41 w 335"/>
                  <a:gd name="T71" fmla="*/ 28 h 247"/>
                  <a:gd name="T72" fmla="*/ 42 w 335"/>
                  <a:gd name="T73" fmla="*/ 26 h 247"/>
                  <a:gd name="T74" fmla="*/ 42 w 335"/>
                  <a:gd name="T75" fmla="*/ 23 h 247"/>
                  <a:gd name="T76" fmla="*/ 42 w 335"/>
                  <a:gd name="T77" fmla="*/ 20 h 247"/>
                  <a:gd name="T78" fmla="*/ 41 w 335"/>
                  <a:gd name="T79" fmla="*/ 17 h 247"/>
                  <a:gd name="T80" fmla="*/ 40 w 335"/>
                  <a:gd name="T81" fmla="*/ 14 h 247"/>
                  <a:gd name="T82" fmla="*/ 38 w 335"/>
                  <a:gd name="T83" fmla="*/ 11 h 247"/>
                  <a:gd name="T84" fmla="*/ 36 w 335"/>
                  <a:gd name="T85" fmla="*/ 8 h 247"/>
                  <a:gd name="T86" fmla="*/ 34 w 335"/>
                  <a:gd name="T87" fmla="*/ 5 h 247"/>
                  <a:gd name="T88" fmla="*/ 31 w 335"/>
                  <a:gd name="T89" fmla="*/ 3 h 247"/>
                  <a:gd name="T90" fmla="*/ 29 w 335"/>
                  <a:gd name="T91" fmla="*/ 2 h 247"/>
                  <a:gd name="T92" fmla="*/ 26 w 335"/>
                  <a:gd name="T93" fmla="*/ 1 h 247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335"/>
                  <a:gd name="T142" fmla="*/ 0 h 247"/>
                  <a:gd name="T143" fmla="*/ 335 w 335"/>
                  <a:gd name="T144" fmla="*/ 247 h 247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335" h="247">
                    <a:moveTo>
                      <a:pt x="206" y="4"/>
                    </a:moveTo>
                    <a:lnTo>
                      <a:pt x="198" y="3"/>
                    </a:lnTo>
                    <a:lnTo>
                      <a:pt x="193" y="3"/>
                    </a:lnTo>
                    <a:lnTo>
                      <a:pt x="185" y="1"/>
                    </a:lnTo>
                    <a:lnTo>
                      <a:pt x="179" y="1"/>
                    </a:lnTo>
                    <a:lnTo>
                      <a:pt x="172" y="0"/>
                    </a:lnTo>
                    <a:lnTo>
                      <a:pt x="166" y="0"/>
                    </a:lnTo>
                    <a:lnTo>
                      <a:pt x="159" y="0"/>
                    </a:lnTo>
                    <a:lnTo>
                      <a:pt x="153" y="1"/>
                    </a:lnTo>
                    <a:lnTo>
                      <a:pt x="146" y="1"/>
                    </a:lnTo>
                    <a:lnTo>
                      <a:pt x="140" y="1"/>
                    </a:lnTo>
                    <a:lnTo>
                      <a:pt x="132" y="1"/>
                    </a:lnTo>
                    <a:lnTo>
                      <a:pt x="127" y="3"/>
                    </a:lnTo>
                    <a:lnTo>
                      <a:pt x="120" y="4"/>
                    </a:lnTo>
                    <a:lnTo>
                      <a:pt x="114" y="6"/>
                    </a:lnTo>
                    <a:lnTo>
                      <a:pt x="107" y="9"/>
                    </a:lnTo>
                    <a:lnTo>
                      <a:pt x="101" y="13"/>
                    </a:lnTo>
                    <a:lnTo>
                      <a:pt x="94" y="14"/>
                    </a:lnTo>
                    <a:lnTo>
                      <a:pt x="89" y="17"/>
                    </a:lnTo>
                    <a:lnTo>
                      <a:pt x="81" y="21"/>
                    </a:lnTo>
                    <a:lnTo>
                      <a:pt x="76" y="24"/>
                    </a:lnTo>
                    <a:lnTo>
                      <a:pt x="70" y="29"/>
                    </a:lnTo>
                    <a:lnTo>
                      <a:pt x="65" y="34"/>
                    </a:lnTo>
                    <a:lnTo>
                      <a:pt x="60" y="39"/>
                    </a:lnTo>
                    <a:lnTo>
                      <a:pt x="54" y="45"/>
                    </a:lnTo>
                    <a:lnTo>
                      <a:pt x="49" y="50"/>
                    </a:lnTo>
                    <a:lnTo>
                      <a:pt x="44" y="56"/>
                    </a:lnTo>
                    <a:lnTo>
                      <a:pt x="39" y="65"/>
                    </a:lnTo>
                    <a:lnTo>
                      <a:pt x="34" y="73"/>
                    </a:lnTo>
                    <a:lnTo>
                      <a:pt x="31" y="76"/>
                    </a:lnTo>
                    <a:lnTo>
                      <a:pt x="29" y="79"/>
                    </a:lnTo>
                    <a:lnTo>
                      <a:pt x="26" y="84"/>
                    </a:lnTo>
                    <a:lnTo>
                      <a:pt x="24" y="89"/>
                    </a:lnTo>
                    <a:lnTo>
                      <a:pt x="23" y="94"/>
                    </a:lnTo>
                    <a:lnTo>
                      <a:pt x="21" y="99"/>
                    </a:lnTo>
                    <a:lnTo>
                      <a:pt x="19" y="104"/>
                    </a:lnTo>
                    <a:lnTo>
                      <a:pt x="18" y="108"/>
                    </a:lnTo>
                    <a:lnTo>
                      <a:pt x="13" y="117"/>
                    </a:lnTo>
                    <a:lnTo>
                      <a:pt x="10" y="126"/>
                    </a:lnTo>
                    <a:lnTo>
                      <a:pt x="6" y="134"/>
                    </a:lnTo>
                    <a:lnTo>
                      <a:pt x="5" y="144"/>
                    </a:lnTo>
                    <a:lnTo>
                      <a:pt x="2" y="151"/>
                    </a:lnTo>
                    <a:lnTo>
                      <a:pt x="2" y="160"/>
                    </a:lnTo>
                    <a:lnTo>
                      <a:pt x="2" y="167"/>
                    </a:lnTo>
                    <a:lnTo>
                      <a:pt x="2" y="175"/>
                    </a:lnTo>
                    <a:lnTo>
                      <a:pt x="0" y="180"/>
                    </a:lnTo>
                    <a:lnTo>
                      <a:pt x="2" y="186"/>
                    </a:lnTo>
                    <a:lnTo>
                      <a:pt x="2" y="191"/>
                    </a:lnTo>
                    <a:lnTo>
                      <a:pt x="3" y="198"/>
                    </a:lnTo>
                    <a:lnTo>
                      <a:pt x="5" y="203"/>
                    </a:lnTo>
                    <a:lnTo>
                      <a:pt x="8" y="208"/>
                    </a:lnTo>
                    <a:lnTo>
                      <a:pt x="11" y="212"/>
                    </a:lnTo>
                    <a:lnTo>
                      <a:pt x="16" y="216"/>
                    </a:lnTo>
                    <a:lnTo>
                      <a:pt x="19" y="219"/>
                    </a:lnTo>
                    <a:lnTo>
                      <a:pt x="23" y="221"/>
                    </a:lnTo>
                    <a:lnTo>
                      <a:pt x="28" y="224"/>
                    </a:lnTo>
                    <a:lnTo>
                      <a:pt x="34" y="225"/>
                    </a:lnTo>
                    <a:lnTo>
                      <a:pt x="39" y="227"/>
                    </a:lnTo>
                    <a:lnTo>
                      <a:pt x="45" y="229"/>
                    </a:lnTo>
                    <a:lnTo>
                      <a:pt x="52" y="230"/>
                    </a:lnTo>
                    <a:lnTo>
                      <a:pt x="60" y="232"/>
                    </a:lnTo>
                    <a:lnTo>
                      <a:pt x="67" y="232"/>
                    </a:lnTo>
                    <a:lnTo>
                      <a:pt x="75" y="232"/>
                    </a:lnTo>
                    <a:lnTo>
                      <a:pt x="78" y="232"/>
                    </a:lnTo>
                    <a:lnTo>
                      <a:pt x="83" y="232"/>
                    </a:lnTo>
                    <a:lnTo>
                      <a:pt x="88" y="232"/>
                    </a:lnTo>
                    <a:lnTo>
                      <a:pt x="93" y="232"/>
                    </a:lnTo>
                    <a:lnTo>
                      <a:pt x="97" y="230"/>
                    </a:lnTo>
                    <a:lnTo>
                      <a:pt x="101" y="230"/>
                    </a:lnTo>
                    <a:lnTo>
                      <a:pt x="106" y="230"/>
                    </a:lnTo>
                    <a:lnTo>
                      <a:pt x="110" y="230"/>
                    </a:lnTo>
                    <a:lnTo>
                      <a:pt x="117" y="229"/>
                    </a:lnTo>
                    <a:lnTo>
                      <a:pt x="122" y="229"/>
                    </a:lnTo>
                    <a:lnTo>
                      <a:pt x="127" y="227"/>
                    </a:lnTo>
                    <a:lnTo>
                      <a:pt x="133" y="227"/>
                    </a:lnTo>
                    <a:lnTo>
                      <a:pt x="138" y="225"/>
                    </a:lnTo>
                    <a:lnTo>
                      <a:pt x="143" y="225"/>
                    </a:lnTo>
                    <a:lnTo>
                      <a:pt x="148" y="224"/>
                    </a:lnTo>
                    <a:lnTo>
                      <a:pt x="153" y="224"/>
                    </a:lnTo>
                    <a:lnTo>
                      <a:pt x="158" y="224"/>
                    </a:lnTo>
                    <a:lnTo>
                      <a:pt x="162" y="224"/>
                    </a:lnTo>
                    <a:lnTo>
                      <a:pt x="167" y="224"/>
                    </a:lnTo>
                    <a:lnTo>
                      <a:pt x="172" y="224"/>
                    </a:lnTo>
                    <a:lnTo>
                      <a:pt x="180" y="224"/>
                    </a:lnTo>
                    <a:lnTo>
                      <a:pt x="190" y="224"/>
                    </a:lnTo>
                    <a:lnTo>
                      <a:pt x="198" y="225"/>
                    </a:lnTo>
                    <a:lnTo>
                      <a:pt x="208" y="227"/>
                    </a:lnTo>
                    <a:lnTo>
                      <a:pt x="214" y="227"/>
                    </a:lnTo>
                    <a:lnTo>
                      <a:pt x="222" y="229"/>
                    </a:lnTo>
                    <a:lnTo>
                      <a:pt x="231" y="230"/>
                    </a:lnTo>
                    <a:lnTo>
                      <a:pt x="237" y="234"/>
                    </a:lnTo>
                    <a:lnTo>
                      <a:pt x="244" y="235"/>
                    </a:lnTo>
                    <a:lnTo>
                      <a:pt x="250" y="237"/>
                    </a:lnTo>
                    <a:lnTo>
                      <a:pt x="257" y="238"/>
                    </a:lnTo>
                    <a:lnTo>
                      <a:pt x="263" y="242"/>
                    </a:lnTo>
                    <a:lnTo>
                      <a:pt x="268" y="242"/>
                    </a:lnTo>
                    <a:lnTo>
                      <a:pt x="274" y="243"/>
                    </a:lnTo>
                    <a:lnTo>
                      <a:pt x="279" y="245"/>
                    </a:lnTo>
                    <a:lnTo>
                      <a:pt x="284" y="247"/>
                    </a:lnTo>
                    <a:lnTo>
                      <a:pt x="289" y="247"/>
                    </a:lnTo>
                    <a:lnTo>
                      <a:pt x="294" y="247"/>
                    </a:lnTo>
                    <a:lnTo>
                      <a:pt x="299" y="247"/>
                    </a:lnTo>
                    <a:lnTo>
                      <a:pt x="304" y="247"/>
                    </a:lnTo>
                    <a:lnTo>
                      <a:pt x="310" y="243"/>
                    </a:lnTo>
                    <a:lnTo>
                      <a:pt x="317" y="237"/>
                    </a:lnTo>
                    <a:lnTo>
                      <a:pt x="322" y="232"/>
                    </a:lnTo>
                    <a:lnTo>
                      <a:pt x="325" y="229"/>
                    </a:lnTo>
                    <a:lnTo>
                      <a:pt x="326" y="224"/>
                    </a:lnTo>
                    <a:lnTo>
                      <a:pt x="330" y="219"/>
                    </a:lnTo>
                    <a:lnTo>
                      <a:pt x="331" y="211"/>
                    </a:lnTo>
                    <a:lnTo>
                      <a:pt x="333" y="203"/>
                    </a:lnTo>
                    <a:lnTo>
                      <a:pt x="333" y="196"/>
                    </a:lnTo>
                    <a:lnTo>
                      <a:pt x="335" y="190"/>
                    </a:lnTo>
                    <a:lnTo>
                      <a:pt x="333" y="180"/>
                    </a:lnTo>
                    <a:lnTo>
                      <a:pt x="333" y="173"/>
                    </a:lnTo>
                    <a:lnTo>
                      <a:pt x="331" y="165"/>
                    </a:lnTo>
                    <a:lnTo>
                      <a:pt x="331" y="157"/>
                    </a:lnTo>
                    <a:lnTo>
                      <a:pt x="328" y="147"/>
                    </a:lnTo>
                    <a:lnTo>
                      <a:pt x="326" y="139"/>
                    </a:lnTo>
                    <a:lnTo>
                      <a:pt x="323" y="131"/>
                    </a:lnTo>
                    <a:lnTo>
                      <a:pt x="322" y="123"/>
                    </a:lnTo>
                    <a:lnTo>
                      <a:pt x="317" y="115"/>
                    </a:lnTo>
                    <a:lnTo>
                      <a:pt x="313" y="105"/>
                    </a:lnTo>
                    <a:lnTo>
                      <a:pt x="309" y="97"/>
                    </a:lnTo>
                    <a:lnTo>
                      <a:pt x="305" y="91"/>
                    </a:lnTo>
                    <a:lnTo>
                      <a:pt x="300" y="81"/>
                    </a:lnTo>
                    <a:lnTo>
                      <a:pt x="294" y="73"/>
                    </a:lnTo>
                    <a:lnTo>
                      <a:pt x="289" y="66"/>
                    </a:lnTo>
                    <a:lnTo>
                      <a:pt x="284" y="58"/>
                    </a:lnTo>
                    <a:lnTo>
                      <a:pt x="278" y="52"/>
                    </a:lnTo>
                    <a:lnTo>
                      <a:pt x="273" y="45"/>
                    </a:lnTo>
                    <a:lnTo>
                      <a:pt x="266" y="39"/>
                    </a:lnTo>
                    <a:lnTo>
                      <a:pt x="260" y="34"/>
                    </a:lnTo>
                    <a:lnTo>
                      <a:pt x="253" y="27"/>
                    </a:lnTo>
                    <a:lnTo>
                      <a:pt x="247" y="22"/>
                    </a:lnTo>
                    <a:lnTo>
                      <a:pt x="240" y="17"/>
                    </a:lnTo>
                    <a:lnTo>
                      <a:pt x="234" y="14"/>
                    </a:lnTo>
                    <a:lnTo>
                      <a:pt x="226" y="11"/>
                    </a:lnTo>
                    <a:lnTo>
                      <a:pt x="219" y="8"/>
                    </a:lnTo>
                    <a:lnTo>
                      <a:pt x="213" y="6"/>
                    </a:lnTo>
                    <a:lnTo>
                      <a:pt x="206" y="4"/>
                    </a:lnTo>
                    <a:close/>
                  </a:path>
                </a:pathLst>
              </a:custGeom>
              <a:solidFill>
                <a:srgbClr val="FFA6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93" name="Freeform 24"/>
              <p:cNvSpPr>
                <a:spLocks/>
              </p:cNvSpPr>
              <p:nvPr/>
            </p:nvSpPr>
            <p:spPr bwMode="auto">
              <a:xfrm>
                <a:off x="5034" y="2531"/>
                <a:ext cx="237" cy="123"/>
              </a:xfrm>
              <a:custGeom>
                <a:avLst/>
                <a:gdLst>
                  <a:gd name="T0" fmla="*/ 58 w 474"/>
                  <a:gd name="T1" fmla="*/ 25 h 247"/>
                  <a:gd name="T2" fmla="*/ 59 w 474"/>
                  <a:gd name="T3" fmla="*/ 20 h 247"/>
                  <a:gd name="T4" fmla="*/ 59 w 474"/>
                  <a:gd name="T5" fmla="*/ 15 h 247"/>
                  <a:gd name="T6" fmla="*/ 55 w 474"/>
                  <a:gd name="T7" fmla="*/ 9 h 247"/>
                  <a:gd name="T8" fmla="*/ 52 w 474"/>
                  <a:gd name="T9" fmla="*/ 6 h 247"/>
                  <a:gd name="T10" fmla="*/ 47 w 474"/>
                  <a:gd name="T11" fmla="*/ 3 h 247"/>
                  <a:gd name="T12" fmla="*/ 41 w 474"/>
                  <a:gd name="T13" fmla="*/ 1 h 247"/>
                  <a:gd name="T14" fmla="*/ 34 w 474"/>
                  <a:gd name="T15" fmla="*/ 0 h 247"/>
                  <a:gd name="T16" fmla="*/ 28 w 474"/>
                  <a:gd name="T17" fmla="*/ 0 h 247"/>
                  <a:gd name="T18" fmla="*/ 23 w 474"/>
                  <a:gd name="T19" fmla="*/ 1 h 247"/>
                  <a:gd name="T20" fmla="*/ 17 w 474"/>
                  <a:gd name="T21" fmla="*/ 3 h 247"/>
                  <a:gd name="T22" fmla="*/ 13 w 474"/>
                  <a:gd name="T23" fmla="*/ 5 h 247"/>
                  <a:gd name="T24" fmla="*/ 7 w 474"/>
                  <a:gd name="T25" fmla="*/ 8 h 247"/>
                  <a:gd name="T26" fmla="*/ 4 w 474"/>
                  <a:gd name="T27" fmla="*/ 11 h 247"/>
                  <a:gd name="T28" fmla="*/ 0 w 474"/>
                  <a:gd name="T29" fmla="*/ 15 h 247"/>
                  <a:gd name="T30" fmla="*/ 3 w 474"/>
                  <a:gd name="T31" fmla="*/ 16 h 247"/>
                  <a:gd name="T32" fmla="*/ 6 w 474"/>
                  <a:gd name="T33" fmla="*/ 15 h 247"/>
                  <a:gd name="T34" fmla="*/ 10 w 474"/>
                  <a:gd name="T35" fmla="*/ 15 h 247"/>
                  <a:gd name="T36" fmla="*/ 14 w 474"/>
                  <a:gd name="T37" fmla="*/ 16 h 247"/>
                  <a:gd name="T38" fmla="*/ 18 w 474"/>
                  <a:gd name="T39" fmla="*/ 19 h 247"/>
                  <a:gd name="T40" fmla="*/ 23 w 474"/>
                  <a:gd name="T41" fmla="*/ 21 h 247"/>
                  <a:gd name="T42" fmla="*/ 29 w 474"/>
                  <a:gd name="T43" fmla="*/ 23 h 247"/>
                  <a:gd name="T44" fmla="*/ 34 w 474"/>
                  <a:gd name="T45" fmla="*/ 25 h 247"/>
                  <a:gd name="T46" fmla="*/ 38 w 474"/>
                  <a:gd name="T47" fmla="*/ 26 h 247"/>
                  <a:gd name="T48" fmla="*/ 42 w 474"/>
                  <a:gd name="T49" fmla="*/ 27 h 247"/>
                  <a:gd name="T50" fmla="*/ 46 w 474"/>
                  <a:gd name="T51" fmla="*/ 29 h 247"/>
                  <a:gd name="T52" fmla="*/ 48 w 474"/>
                  <a:gd name="T53" fmla="*/ 28 h 247"/>
                  <a:gd name="T54" fmla="*/ 46 w 474"/>
                  <a:gd name="T55" fmla="*/ 24 h 247"/>
                  <a:gd name="T56" fmla="*/ 42 w 474"/>
                  <a:gd name="T57" fmla="*/ 23 h 247"/>
                  <a:gd name="T58" fmla="*/ 37 w 474"/>
                  <a:gd name="T59" fmla="*/ 21 h 247"/>
                  <a:gd name="T60" fmla="*/ 31 w 474"/>
                  <a:gd name="T61" fmla="*/ 19 h 247"/>
                  <a:gd name="T62" fmla="*/ 26 w 474"/>
                  <a:gd name="T63" fmla="*/ 18 h 247"/>
                  <a:gd name="T64" fmla="*/ 20 w 474"/>
                  <a:gd name="T65" fmla="*/ 15 h 247"/>
                  <a:gd name="T66" fmla="*/ 15 w 474"/>
                  <a:gd name="T67" fmla="*/ 13 h 247"/>
                  <a:gd name="T68" fmla="*/ 13 w 474"/>
                  <a:gd name="T69" fmla="*/ 11 h 247"/>
                  <a:gd name="T70" fmla="*/ 15 w 474"/>
                  <a:gd name="T71" fmla="*/ 8 h 247"/>
                  <a:gd name="T72" fmla="*/ 19 w 474"/>
                  <a:gd name="T73" fmla="*/ 7 h 247"/>
                  <a:gd name="T74" fmla="*/ 23 w 474"/>
                  <a:gd name="T75" fmla="*/ 7 h 247"/>
                  <a:gd name="T76" fmla="*/ 27 w 474"/>
                  <a:gd name="T77" fmla="*/ 9 h 247"/>
                  <a:gd name="T78" fmla="*/ 31 w 474"/>
                  <a:gd name="T79" fmla="*/ 11 h 247"/>
                  <a:gd name="T80" fmla="*/ 37 w 474"/>
                  <a:gd name="T81" fmla="*/ 13 h 247"/>
                  <a:gd name="T82" fmla="*/ 42 w 474"/>
                  <a:gd name="T83" fmla="*/ 14 h 247"/>
                  <a:gd name="T84" fmla="*/ 45 w 474"/>
                  <a:gd name="T85" fmla="*/ 14 h 247"/>
                  <a:gd name="T86" fmla="*/ 43 w 474"/>
                  <a:gd name="T87" fmla="*/ 10 h 247"/>
                  <a:gd name="T88" fmla="*/ 37 w 474"/>
                  <a:gd name="T89" fmla="*/ 7 h 247"/>
                  <a:gd name="T90" fmla="*/ 33 w 474"/>
                  <a:gd name="T91" fmla="*/ 6 h 247"/>
                  <a:gd name="T92" fmla="*/ 29 w 474"/>
                  <a:gd name="T93" fmla="*/ 6 h 247"/>
                  <a:gd name="T94" fmla="*/ 26 w 474"/>
                  <a:gd name="T95" fmla="*/ 5 h 247"/>
                  <a:gd name="T96" fmla="*/ 26 w 474"/>
                  <a:gd name="T97" fmla="*/ 3 h 247"/>
                  <a:gd name="T98" fmla="*/ 30 w 474"/>
                  <a:gd name="T99" fmla="*/ 2 h 247"/>
                  <a:gd name="T100" fmla="*/ 35 w 474"/>
                  <a:gd name="T101" fmla="*/ 2 h 247"/>
                  <a:gd name="T102" fmla="*/ 40 w 474"/>
                  <a:gd name="T103" fmla="*/ 4 h 247"/>
                  <a:gd name="T104" fmla="*/ 46 w 474"/>
                  <a:gd name="T105" fmla="*/ 7 h 247"/>
                  <a:gd name="T106" fmla="*/ 51 w 474"/>
                  <a:gd name="T107" fmla="*/ 9 h 247"/>
                  <a:gd name="T108" fmla="*/ 54 w 474"/>
                  <a:gd name="T109" fmla="*/ 13 h 247"/>
                  <a:gd name="T110" fmla="*/ 56 w 474"/>
                  <a:gd name="T111" fmla="*/ 18 h 247"/>
                  <a:gd name="T112" fmla="*/ 54 w 474"/>
                  <a:gd name="T113" fmla="*/ 23 h 247"/>
                  <a:gd name="T114" fmla="*/ 54 w 474"/>
                  <a:gd name="T115" fmla="*/ 28 h 247"/>
                  <a:gd name="T116" fmla="*/ 56 w 474"/>
                  <a:gd name="T117" fmla="*/ 30 h 247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474"/>
                  <a:gd name="T178" fmla="*/ 0 h 247"/>
                  <a:gd name="T179" fmla="*/ 474 w 474"/>
                  <a:gd name="T180" fmla="*/ 247 h 247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474" h="247">
                    <a:moveTo>
                      <a:pt x="451" y="240"/>
                    </a:moveTo>
                    <a:lnTo>
                      <a:pt x="453" y="232"/>
                    </a:lnTo>
                    <a:lnTo>
                      <a:pt x="458" y="224"/>
                    </a:lnTo>
                    <a:lnTo>
                      <a:pt x="459" y="217"/>
                    </a:lnTo>
                    <a:lnTo>
                      <a:pt x="461" y="212"/>
                    </a:lnTo>
                    <a:lnTo>
                      <a:pt x="464" y="206"/>
                    </a:lnTo>
                    <a:lnTo>
                      <a:pt x="467" y="201"/>
                    </a:lnTo>
                    <a:lnTo>
                      <a:pt x="467" y="195"/>
                    </a:lnTo>
                    <a:lnTo>
                      <a:pt x="469" y="188"/>
                    </a:lnTo>
                    <a:lnTo>
                      <a:pt x="471" y="182"/>
                    </a:lnTo>
                    <a:lnTo>
                      <a:pt x="472" y="175"/>
                    </a:lnTo>
                    <a:lnTo>
                      <a:pt x="474" y="167"/>
                    </a:lnTo>
                    <a:lnTo>
                      <a:pt x="474" y="159"/>
                    </a:lnTo>
                    <a:lnTo>
                      <a:pt x="474" y="152"/>
                    </a:lnTo>
                    <a:lnTo>
                      <a:pt x="474" y="146"/>
                    </a:lnTo>
                    <a:lnTo>
                      <a:pt x="472" y="136"/>
                    </a:lnTo>
                    <a:lnTo>
                      <a:pt x="471" y="128"/>
                    </a:lnTo>
                    <a:lnTo>
                      <a:pt x="467" y="120"/>
                    </a:lnTo>
                    <a:lnTo>
                      <a:pt x="466" y="112"/>
                    </a:lnTo>
                    <a:lnTo>
                      <a:pt x="459" y="104"/>
                    </a:lnTo>
                    <a:lnTo>
                      <a:pt x="454" y="97"/>
                    </a:lnTo>
                    <a:lnTo>
                      <a:pt x="450" y="89"/>
                    </a:lnTo>
                    <a:lnTo>
                      <a:pt x="443" y="81"/>
                    </a:lnTo>
                    <a:lnTo>
                      <a:pt x="440" y="76"/>
                    </a:lnTo>
                    <a:lnTo>
                      <a:pt x="435" y="73"/>
                    </a:lnTo>
                    <a:lnTo>
                      <a:pt x="430" y="68"/>
                    </a:lnTo>
                    <a:lnTo>
                      <a:pt x="425" y="63"/>
                    </a:lnTo>
                    <a:lnTo>
                      <a:pt x="420" y="60"/>
                    </a:lnTo>
                    <a:lnTo>
                      <a:pt x="415" y="56"/>
                    </a:lnTo>
                    <a:lnTo>
                      <a:pt x="411" y="52"/>
                    </a:lnTo>
                    <a:lnTo>
                      <a:pt x="406" y="48"/>
                    </a:lnTo>
                    <a:lnTo>
                      <a:pt x="399" y="43"/>
                    </a:lnTo>
                    <a:lnTo>
                      <a:pt x="393" y="40"/>
                    </a:lnTo>
                    <a:lnTo>
                      <a:pt x="385" y="37"/>
                    </a:lnTo>
                    <a:lnTo>
                      <a:pt x="378" y="32"/>
                    </a:lnTo>
                    <a:lnTo>
                      <a:pt x="372" y="29"/>
                    </a:lnTo>
                    <a:lnTo>
                      <a:pt x="363" y="26"/>
                    </a:lnTo>
                    <a:lnTo>
                      <a:pt x="355" y="22"/>
                    </a:lnTo>
                    <a:lnTo>
                      <a:pt x="347" y="19"/>
                    </a:lnTo>
                    <a:lnTo>
                      <a:pt x="339" y="16"/>
                    </a:lnTo>
                    <a:lnTo>
                      <a:pt x="329" y="13"/>
                    </a:lnTo>
                    <a:lnTo>
                      <a:pt x="321" y="9"/>
                    </a:lnTo>
                    <a:lnTo>
                      <a:pt x="313" y="8"/>
                    </a:lnTo>
                    <a:lnTo>
                      <a:pt x="303" y="4"/>
                    </a:lnTo>
                    <a:lnTo>
                      <a:pt x="295" y="3"/>
                    </a:lnTo>
                    <a:lnTo>
                      <a:pt x="287" y="1"/>
                    </a:lnTo>
                    <a:lnTo>
                      <a:pt x="279" y="1"/>
                    </a:lnTo>
                    <a:lnTo>
                      <a:pt x="271" y="0"/>
                    </a:lnTo>
                    <a:lnTo>
                      <a:pt x="263" y="0"/>
                    </a:lnTo>
                    <a:lnTo>
                      <a:pt x="255" y="0"/>
                    </a:lnTo>
                    <a:lnTo>
                      <a:pt x="247" y="0"/>
                    </a:lnTo>
                    <a:lnTo>
                      <a:pt x="238" y="0"/>
                    </a:lnTo>
                    <a:lnTo>
                      <a:pt x="230" y="1"/>
                    </a:lnTo>
                    <a:lnTo>
                      <a:pt x="222" y="1"/>
                    </a:lnTo>
                    <a:lnTo>
                      <a:pt x="214" y="3"/>
                    </a:lnTo>
                    <a:lnTo>
                      <a:pt x="206" y="4"/>
                    </a:lnTo>
                    <a:lnTo>
                      <a:pt x="198" y="6"/>
                    </a:lnTo>
                    <a:lnTo>
                      <a:pt x="191" y="6"/>
                    </a:lnTo>
                    <a:lnTo>
                      <a:pt x="183" y="9"/>
                    </a:lnTo>
                    <a:lnTo>
                      <a:pt x="177" y="11"/>
                    </a:lnTo>
                    <a:lnTo>
                      <a:pt x="169" y="14"/>
                    </a:lnTo>
                    <a:lnTo>
                      <a:pt x="162" y="16"/>
                    </a:lnTo>
                    <a:lnTo>
                      <a:pt x="156" y="19"/>
                    </a:lnTo>
                    <a:lnTo>
                      <a:pt x="147" y="21"/>
                    </a:lnTo>
                    <a:lnTo>
                      <a:pt x="141" y="24"/>
                    </a:lnTo>
                    <a:lnTo>
                      <a:pt x="134" y="26"/>
                    </a:lnTo>
                    <a:lnTo>
                      <a:pt x="128" y="29"/>
                    </a:lnTo>
                    <a:lnTo>
                      <a:pt x="120" y="32"/>
                    </a:lnTo>
                    <a:lnTo>
                      <a:pt x="115" y="35"/>
                    </a:lnTo>
                    <a:lnTo>
                      <a:pt x="108" y="39"/>
                    </a:lnTo>
                    <a:lnTo>
                      <a:pt x="104" y="43"/>
                    </a:lnTo>
                    <a:lnTo>
                      <a:pt x="97" y="45"/>
                    </a:lnTo>
                    <a:lnTo>
                      <a:pt x="91" y="48"/>
                    </a:lnTo>
                    <a:lnTo>
                      <a:pt x="84" y="52"/>
                    </a:lnTo>
                    <a:lnTo>
                      <a:pt x="79" y="55"/>
                    </a:lnTo>
                    <a:lnTo>
                      <a:pt x="74" y="58"/>
                    </a:lnTo>
                    <a:lnTo>
                      <a:pt x="69" y="61"/>
                    </a:lnTo>
                    <a:lnTo>
                      <a:pt x="63" y="66"/>
                    </a:lnTo>
                    <a:lnTo>
                      <a:pt x="58" y="69"/>
                    </a:lnTo>
                    <a:lnTo>
                      <a:pt x="53" y="73"/>
                    </a:lnTo>
                    <a:lnTo>
                      <a:pt x="48" y="76"/>
                    </a:lnTo>
                    <a:lnTo>
                      <a:pt x="45" y="79"/>
                    </a:lnTo>
                    <a:lnTo>
                      <a:pt x="40" y="84"/>
                    </a:lnTo>
                    <a:lnTo>
                      <a:pt x="32" y="91"/>
                    </a:lnTo>
                    <a:lnTo>
                      <a:pt x="26" y="97"/>
                    </a:lnTo>
                    <a:lnTo>
                      <a:pt x="19" y="102"/>
                    </a:lnTo>
                    <a:lnTo>
                      <a:pt x="13" y="108"/>
                    </a:lnTo>
                    <a:lnTo>
                      <a:pt x="8" y="113"/>
                    </a:lnTo>
                    <a:lnTo>
                      <a:pt x="4" y="118"/>
                    </a:lnTo>
                    <a:lnTo>
                      <a:pt x="0" y="125"/>
                    </a:lnTo>
                    <a:lnTo>
                      <a:pt x="0" y="130"/>
                    </a:lnTo>
                    <a:lnTo>
                      <a:pt x="3" y="130"/>
                    </a:lnTo>
                    <a:lnTo>
                      <a:pt x="6" y="130"/>
                    </a:lnTo>
                    <a:lnTo>
                      <a:pt x="13" y="130"/>
                    </a:lnTo>
                    <a:lnTo>
                      <a:pt x="17" y="128"/>
                    </a:lnTo>
                    <a:lnTo>
                      <a:pt x="26" y="126"/>
                    </a:lnTo>
                    <a:lnTo>
                      <a:pt x="29" y="126"/>
                    </a:lnTo>
                    <a:lnTo>
                      <a:pt x="32" y="125"/>
                    </a:lnTo>
                    <a:lnTo>
                      <a:pt x="37" y="125"/>
                    </a:lnTo>
                    <a:lnTo>
                      <a:pt x="42" y="125"/>
                    </a:lnTo>
                    <a:lnTo>
                      <a:pt x="47" y="125"/>
                    </a:lnTo>
                    <a:lnTo>
                      <a:pt x="52" y="123"/>
                    </a:lnTo>
                    <a:lnTo>
                      <a:pt x="56" y="123"/>
                    </a:lnTo>
                    <a:lnTo>
                      <a:pt x="61" y="123"/>
                    </a:lnTo>
                    <a:lnTo>
                      <a:pt x="66" y="123"/>
                    </a:lnTo>
                    <a:lnTo>
                      <a:pt x="71" y="123"/>
                    </a:lnTo>
                    <a:lnTo>
                      <a:pt x="76" y="125"/>
                    </a:lnTo>
                    <a:lnTo>
                      <a:pt x="82" y="125"/>
                    </a:lnTo>
                    <a:lnTo>
                      <a:pt x="87" y="125"/>
                    </a:lnTo>
                    <a:lnTo>
                      <a:pt x="92" y="126"/>
                    </a:lnTo>
                    <a:lnTo>
                      <a:pt x="99" y="128"/>
                    </a:lnTo>
                    <a:lnTo>
                      <a:pt x="104" y="131"/>
                    </a:lnTo>
                    <a:lnTo>
                      <a:pt x="108" y="133"/>
                    </a:lnTo>
                    <a:lnTo>
                      <a:pt x="115" y="136"/>
                    </a:lnTo>
                    <a:lnTo>
                      <a:pt x="120" y="139"/>
                    </a:lnTo>
                    <a:lnTo>
                      <a:pt x="126" y="144"/>
                    </a:lnTo>
                    <a:lnTo>
                      <a:pt x="131" y="146"/>
                    </a:lnTo>
                    <a:lnTo>
                      <a:pt x="138" y="151"/>
                    </a:lnTo>
                    <a:lnTo>
                      <a:pt x="143" y="152"/>
                    </a:lnTo>
                    <a:lnTo>
                      <a:pt x="151" y="157"/>
                    </a:lnTo>
                    <a:lnTo>
                      <a:pt x="156" y="159"/>
                    </a:lnTo>
                    <a:lnTo>
                      <a:pt x="162" y="164"/>
                    </a:lnTo>
                    <a:lnTo>
                      <a:pt x="169" y="167"/>
                    </a:lnTo>
                    <a:lnTo>
                      <a:pt x="177" y="170"/>
                    </a:lnTo>
                    <a:lnTo>
                      <a:pt x="183" y="173"/>
                    </a:lnTo>
                    <a:lnTo>
                      <a:pt x="190" y="177"/>
                    </a:lnTo>
                    <a:lnTo>
                      <a:pt x="196" y="178"/>
                    </a:lnTo>
                    <a:lnTo>
                      <a:pt x="204" y="182"/>
                    </a:lnTo>
                    <a:lnTo>
                      <a:pt x="211" y="185"/>
                    </a:lnTo>
                    <a:lnTo>
                      <a:pt x="219" y="186"/>
                    </a:lnTo>
                    <a:lnTo>
                      <a:pt x="225" y="190"/>
                    </a:lnTo>
                    <a:lnTo>
                      <a:pt x="234" y="193"/>
                    </a:lnTo>
                    <a:lnTo>
                      <a:pt x="240" y="195"/>
                    </a:lnTo>
                    <a:lnTo>
                      <a:pt x="247" y="198"/>
                    </a:lnTo>
                    <a:lnTo>
                      <a:pt x="255" y="199"/>
                    </a:lnTo>
                    <a:lnTo>
                      <a:pt x="261" y="201"/>
                    </a:lnTo>
                    <a:lnTo>
                      <a:pt x="268" y="203"/>
                    </a:lnTo>
                    <a:lnTo>
                      <a:pt x="274" y="204"/>
                    </a:lnTo>
                    <a:lnTo>
                      <a:pt x="281" y="206"/>
                    </a:lnTo>
                    <a:lnTo>
                      <a:pt x="287" y="209"/>
                    </a:lnTo>
                    <a:lnTo>
                      <a:pt x="292" y="209"/>
                    </a:lnTo>
                    <a:lnTo>
                      <a:pt x="299" y="211"/>
                    </a:lnTo>
                    <a:lnTo>
                      <a:pt x="303" y="212"/>
                    </a:lnTo>
                    <a:lnTo>
                      <a:pt x="310" y="214"/>
                    </a:lnTo>
                    <a:lnTo>
                      <a:pt x="315" y="216"/>
                    </a:lnTo>
                    <a:lnTo>
                      <a:pt x="320" y="216"/>
                    </a:lnTo>
                    <a:lnTo>
                      <a:pt x="324" y="217"/>
                    </a:lnTo>
                    <a:lnTo>
                      <a:pt x="329" y="219"/>
                    </a:lnTo>
                    <a:lnTo>
                      <a:pt x="336" y="219"/>
                    </a:lnTo>
                    <a:lnTo>
                      <a:pt x="344" y="221"/>
                    </a:lnTo>
                    <a:lnTo>
                      <a:pt x="349" y="222"/>
                    </a:lnTo>
                    <a:lnTo>
                      <a:pt x="354" y="225"/>
                    </a:lnTo>
                    <a:lnTo>
                      <a:pt x="359" y="227"/>
                    </a:lnTo>
                    <a:lnTo>
                      <a:pt x="363" y="230"/>
                    </a:lnTo>
                    <a:lnTo>
                      <a:pt x="367" y="232"/>
                    </a:lnTo>
                    <a:lnTo>
                      <a:pt x="370" y="235"/>
                    </a:lnTo>
                    <a:lnTo>
                      <a:pt x="372" y="240"/>
                    </a:lnTo>
                    <a:lnTo>
                      <a:pt x="375" y="242"/>
                    </a:lnTo>
                    <a:lnTo>
                      <a:pt x="376" y="238"/>
                    </a:lnTo>
                    <a:lnTo>
                      <a:pt x="378" y="232"/>
                    </a:lnTo>
                    <a:lnTo>
                      <a:pt x="378" y="227"/>
                    </a:lnTo>
                    <a:lnTo>
                      <a:pt x="378" y="222"/>
                    </a:lnTo>
                    <a:lnTo>
                      <a:pt x="376" y="219"/>
                    </a:lnTo>
                    <a:lnTo>
                      <a:pt x="376" y="216"/>
                    </a:lnTo>
                    <a:lnTo>
                      <a:pt x="373" y="208"/>
                    </a:lnTo>
                    <a:lnTo>
                      <a:pt x="368" y="203"/>
                    </a:lnTo>
                    <a:lnTo>
                      <a:pt x="362" y="199"/>
                    </a:lnTo>
                    <a:lnTo>
                      <a:pt x="357" y="196"/>
                    </a:lnTo>
                    <a:lnTo>
                      <a:pt x="350" y="193"/>
                    </a:lnTo>
                    <a:lnTo>
                      <a:pt x="344" y="190"/>
                    </a:lnTo>
                    <a:lnTo>
                      <a:pt x="339" y="188"/>
                    </a:lnTo>
                    <a:lnTo>
                      <a:pt x="334" y="186"/>
                    </a:lnTo>
                    <a:lnTo>
                      <a:pt x="329" y="185"/>
                    </a:lnTo>
                    <a:lnTo>
                      <a:pt x="324" y="183"/>
                    </a:lnTo>
                    <a:lnTo>
                      <a:pt x="318" y="182"/>
                    </a:lnTo>
                    <a:lnTo>
                      <a:pt x="313" y="180"/>
                    </a:lnTo>
                    <a:lnTo>
                      <a:pt x="307" y="178"/>
                    </a:lnTo>
                    <a:lnTo>
                      <a:pt x="300" y="177"/>
                    </a:lnTo>
                    <a:lnTo>
                      <a:pt x="294" y="175"/>
                    </a:lnTo>
                    <a:lnTo>
                      <a:pt x="286" y="172"/>
                    </a:lnTo>
                    <a:lnTo>
                      <a:pt x="277" y="170"/>
                    </a:lnTo>
                    <a:lnTo>
                      <a:pt x="271" y="167"/>
                    </a:lnTo>
                    <a:lnTo>
                      <a:pt x="264" y="165"/>
                    </a:lnTo>
                    <a:lnTo>
                      <a:pt x="256" y="162"/>
                    </a:lnTo>
                    <a:lnTo>
                      <a:pt x="248" y="159"/>
                    </a:lnTo>
                    <a:lnTo>
                      <a:pt x="242" y="157"/>
                    </a:lnTo>
                    <a:lnTo>
                      <a:pt x="234" y="154"/>
                    </a:lnTo>
                    <a:lnTo>
                      <a:pt x="225" y="152"/>
                    </a:lnTo>
                    <a:lnTo>
                      <a:pt x="219" y="149"/>
                    </a:lnTo>
                    <a:lnTo>
                      <a:pt x="211" y="147"/>
                    </a:lnTo>
                    <a:lnTo>
                      <a:pt x="204" y="144"/>
                    </a:lnTo>
                    <a:lnTo>
                      <a:pt x="196" y="141"/>
                    </a:lnTo>
                    <a:lnTo>
                      <a:pt x="190" y="138"/>
                    </a:lnTo>
                    <a:lnTo>
                      <a:pt x="183" y="136"/>
                    </a:lnTo>
                    <a:lnTo>
                      <a:pt x="175" y="133"/>
                    </a:lnTo>
                    <a:lnTo>
                      <a:pt x="167" y="130"/>
                    </a:lnTo>
                    <a:lnTo>
                      <a:pt x="160" y="126"/>
                    </a:lnTo>
                    <a:lnTo>
                      <a:pt x="156" y="125"/>
                    </a:lnTo>
                    <a:lnTo>
                      <a:pt x="149" y="121"/>
                    </a:lnTo>
                    <a:lnTo>
                      <a:pt x="143" y="118"/>
                    </a:lnTo>
                    <a:lnTo>
                      <a:pt x="138" y="117"/>
                    </a:lnTo>
                    <a:lnTo>
                      <a:pt x="133" y="113"/>
                    </a:lnTo>
                    <a:lnTo>
                      <a:pt x="126" y="110"/>
                    </a:lnTo>
                    <a:lnTo>
                      <a:pt x="121" y="108"/>
                    </a:lnTo>
                    <a:lnTo>
                      <a:pt x="117" y="105"/>
                    </a:lnTo>
                    <a:lnTo>
                      <a:pt x="113" y="104"/>
                    </a:lnTo>
                    <a:lnTo>
                      <a:pt x="107" y="99"/>
                    </a:lnTo>
                    <a:lnTo>
                      <a:pt x="104" y="95"/>
                    </a:lnTo>
                    <a:lnTo>
                      <a:pt x="100" y="91"/>
                    </a:lnTo>
                    <a:lnTo>
                      <a:pt x="100" y="86"/>
                    </a:lnTo>
                    <a:lnTo>
                      <a:pt x="102" y="82"/>
                    </a:lnTo>
                    <a:lnTo>
                      <a:pt x="105" y="78"/>
                    </a:lnTo>
                    <a:lnTo>
                      <a:pt x="108" y="74"/>
                    </a:lnTo>
                    <a:lnTo>
                      <a:pt x="113" y="69"/>
                    </a:lnTo>
                    <a:lnTo>
                      <a:pt x="120" y="66"/>
                    </a:lnTo>
                    <a:lnTo>
                      <a:pt x="130" y="63"/>
                    </a:lnTo>
                    <a:lnTo>
                      <a:pt x="133" y="61"/>
                    </a:lnTo>
                    <a:lnTo>
                      <a:pt x="136" y="60"/>
                    </a:lnTo>
                    <a:lnTo>
                      <a:pt x="141" y="58"/>
                    </a:lnTo>
                    <a:lnTo>
                      <a:pt x="146" y="58"/>
                    </a:lnTo>
                    <a:lnTo>
                      <a:pt x="151" y="58"/>
                    </a:lnTo>
                    <a:lnTo>
                      <a:pt x="156" y="58"/>
                    </a:lnTo>
                    <a:lnTo>
                      <a:pt x="160" y="58"/>
                    </a:lnTo>
                    <a:lnTo>
                      <a:pt x="167" y="58"/>
                    </a:lnTo>
                    <a:lnTo>
                      <a:pt x="172" y="58"/>
                    </a:lnTo>
                    <a:lnTo>
                      <a:pt x="177" y="60"/>
                    </a:lnTo>
                    <a:lnTo>
                      <a:pt x="183" y="60"/>
                    </a:lnTo>
                    <a:lnTo>
                      <a:pt x="188" y="63"/>
                    </a:lnTo>
                    <a:lnTo>
                      <a:pt x="193" y="65"/>
                    </a:lnTo>
                    <a:lnTo>
                      <a:pt x="198" y="68"/>
                    </a:lnTo>
                    <a:lnTo>
                      <a:pt x="204" y="69"/>
                    </a:lnTo>
                    <a:lnTo>
                      <a:pt x="211" y="74"/>
                    </a:lnTo>
                    <a:lnTo>
                      <a:pt x="216" y="76"/>
                    </a:lnTo>
                    <a:lnTo>
                      <a:pt x="221" y="79"/>
                    </a:lnTo>
                    <a:lnTo>
                      <a:pt x="227" y="82"/>
                    </a:lnTo>
                    <a:lnTo>
                      <a:pt x="234" y="86"/>
                    </a:lnTo>
                    <a:lnTo>
                      <a:pt x="240" y="89"/>
                    </a:lnTo>
                    <a:lnTo>
                      <a:pt x="247" y="91"/>
                    </a:lnTo>
                    <a:lnTo>
                      <a:pt x="255" y="94"/>
                    </a:lnTo>
                    <a:lnTo>
                      <a:pt x="261" y="95"/>
                    </a:lnTo>
                    <a:lnTo>
                      <a:pt x="268" y="97"/>
                    </a:lnTo>
                    <a:lnTo>
                      <a:pt x="274" y="100"/>
                    </a:lnTo>
                    <a:lnTo>
                      <a:pt x="282" y="102"/>
                    </a:lnTo>
                    <a:lnTo>
                      <a:pt x="289" y="104"/>
                    </a:lnTo>
                    <a:lnTo>
                      <a:pt x="295" y="105"/>
                    </a:lnTo>
                    <a:lnTo>
                      <a:pt x="302" y="107"/>
                    </a:lnTo>
                    <a:lnTo>
                      <a:pt x="308" y="108"/>
                    </a:lnTo>
                    <a:lnTo>
                      <a:pt x="315" y="110"/>
                    </a:lnTo>
                    <a:lnTo>
                      <a:pt x="321" y="112"/>
                    </a:lnTo>
                    <a:lnTo>
                      <a:pt x="326" y="112"/>
                    </a:lnTo>
                    <a:lnTo>
                      <a:pt x="333" y="112"/>
                    </a:lnTo>
                    <a:lnTo>
                      <a:pt x="337" y="113"/>
                    </a:lnTo>
                    <a:lnTo>
                      <a:pt x="341" y="113"/>
                    </a:lnTo>
                    <a:lnTo>
                      <a:pt x="346" y="113"/>
                    </a:lnTo>
                    <a:lnTo>
                      <a:pt x="349" y="113"/>
                    </a:lnTo>
                    <a:lnTo>
                      <a:pt x="354" y="113"/>
                    </a:lnTo>
                    <a:lnTo>
                      <a:pt x="359" y="112"/>
                    </a:lnTo>
                    <a:lnTo>
                      <a:pt x="362" y="108"/>
                    </a:lnTo>
                    <a:lnTo>
                      <a:pt x="362" y="105"/>
                    </a:lnTo>
                    <a:lnTo>
                      <a:pt x="360" y="100"/>
                    </a:lnTo>
                    <a:lnTo>
                      <a:pt x="354" y="95"/>
                    </a:lnTo>
                    <a:lnTo>
                      <a:pt x="347" y="91"/>
                    </a:lnTo>
                    <a:lnTo>
                      <a:pt x="341" y="84"/>
                    </a:lnTo>
                    <a:lnTo>
                      <a:pt x="334" y="79"/>
                    </a:lnTo>
                    <a:lnTo>
                      <a:pt x="324" y="74"/>
                    </a:lnTo>
                    <a:lnTo>
                      <a:pt x="318" y="71"/>
                    </a:lnTo>
                    <a:lnTo>
                      <a:pt x="308" y="68"/>
                    </a:lnTo>
                    <a:lnTo>
                      <a:pt x="300" y="65"/>
                    </a:lnTo>
                    <a:lnTo>
                      <a:pt x="294" y="61"/>
                    </a:lnTo>
                    <a:lnTo>
                      <a:pt x="289" y="61"/>
                    </a:lnTo>
                    <a:lnTo>
                      <a:pt x="284" y="58"/>
                    </a:lnTo>
                    <a:lnTo>
                      <a:pt x="279" y="58"/>
                    </a:lnTo>
                    <a:lnTo>
                      <a:pt x="274" y="56"/>
                    </a:lnTo>
                    <a:lnTo>
                      <a:pt x="269" y="55"/>
                    </a:lnTo>
                    <a:lnTo>
                      <a:pt x="264" y="53"/>
                    </a:lnTo>
                    <a:lnTo>
                      <a:pt x="260" y="53"/>
                    </a:lnTo>
                    <a:lnTo>
                      <a:pt x="253" y="52"/>
                    </a:lnTo>
                    <a:lnTo>
                      <a:pt x="247" y="52"/>
                    </a:lnTo>
                    <a:lnTo>
                      <a:pt x="242" y="50"/>
                    </a:lnTo>
                    <a:lnTo>
                      <a:pt x="237" y="50"/>
                    </a:lnTo>
                    <a:lnTo>
                      <a:pt x="232" y="48"/>
                    </a:lnTo>
                    <a:lnTo>
                      <a:pt x="225" y="48"/>
                    </a:lnTo>
                    <a:lnTo>
                      <a:pt x="221" y="47"/>
                    </a:lnTo>
                    <a:lnTo>
                      <a:pt x="216" y="47"/>
                    </a:lnTo>
                    <a:lnTo>
                      <a:pt x="209" y="45"/>
                    </a:lnTo>
                    <a:lnTo>
                      <a:pt x="206" y="45"/>
                    </a:lnTo>
                    <a:lnTo>
                      <a:pt x="201" y="43"/>
                    </a:lnTo>
                    <a:lnTo>
                      <a:pt x="198" y="42"/>
                    </a:lnTo>
                    <a:lnTo>
                      <a:pt x="195" y="39"/>
                    </a:lnTo>
                    <a:lnTo>
                      <a:pt x="193" y="35"/>
                    </a:lnTo>
                    <a:lnTo>
                      <a:pt x="195" y="30"/>
                    </a:lnTo>
                    <a:lnTo>
                      <a:pt x="198" y="29"/>
                    </a:lnTo>
                    <a:lnTo>
                      <a:pt x="203" y="26"/>
                    </a:lnTo>
                    <a:lnTo>
                      <a:pt x="211" y="24"/>
                    </a:lnTo>
                    <a:lnTo>
                      <a:pt x="214" y="22"/>
                    </a:lnTo>
                    <a:lnTo>
                      <a:pt x="219" y="21"/>
                    </a:lnTo>
                    <a:lnTo>
                      <a:pt x="224" y="19"/>
                    </a:lnTo>
                    <a:lnTo>
                      <a:pt x="230" y="19"/>
                    </a:lnTo>
                    <a:lnTo>
                      <a:pt x="237" y="19"/>
                    </a:lnTo>
                    <a:lnTo>
                      <a:pt x="243" y="19"/>
                    </a:lnTo>
                    <a:lnTo>
                      <a:pt x="250" y="19"/>
                    </a:lnTo>
                    <a:lnTo>
                      <a:pt x="258" y="21"/>
                    </a:lnTo>
                    <a:lnTo>
                      <a:pt x="264" y="21"/>
                    </a:lnTo>
                    <a:lnTo>
                      <a:pt x="273" y="22"/>
                    </a:lnTo>
                    <a:lnTo>
                      <a:pt x="279" y="22"/>
                    </a:lnTo>
                    <a:lnTo>
                      <a:pt x="289" y="26"/>
                    </a:lnTo>
                    <a:lnTo>
                      <a:pt x="297" y="27"/>
                    </a:lnTo>
                    <a:lnTo>
                      <a:pt x="305" y="30"/>
                    </a:lnTo>
                    <a:lnTo>
                      <a:pt x="310" y="32"/>
                    </a:lnTo>
                    <a:lnTo>
                      <a:pt x="315" y="34"/>
                    </a:lnTo>
                    <a:lnTo>
                      <a:pt x="320" y="37"/>
                    </a:lnTo>
                    <a:lnTo>
                      <a:pt x="324" y="39"/>
                    </a:lnTo>
                    <a:lnTo>
                      <a:pt x="333" y="42"/>
                    </a:lnTo>
                    <a:lnTo>
                      <a:pt x="341" y="45"/>
                    </a:lnTo>
                    <a:lnTo>
                      <a:pt x="349" y="48"/>
                    </a:lnTo>
                    <a:lnTo>
                      <a:pt x="357" y="53"/>
                    </a:lnTo>
                    <a:lnTo>
                      <a:pt x="363" y="56"/>
                    </a:lnTo>
                    <a:lnTo>
                      <a:pt x="372" y="60"/>
                    </a:lnTo>
                    <a:lnTo>
                      <a:pt x="378" y="63"/>
                    </a:lnTo>
                    <a:lnTo>
                      <a:pt x="385" y="68"/>
                    </a:lnTo>
                    <a:lnTo>
                      <a:pt x="391" y="71"/>
                    </a:lnTo>
                    <a:lnTo>
                      <a:pt x="396" y="76"/>
                    </a:lnTo>
                    <a:lnTo>
                      <a:pt x="401" y="79"/>
                    </a:lnTo>
                    <a:lnTo>
                      <a:pt x="407" y="82"/>
                    </a:lnTo>
                    <a:lnTo>
                      <a:pt x="412" y="86"/>
                    </a:lnTo>
                    <a:lnTo>
                      <a:pt x="417" y="91"/>
                    </a:lnTo>
                    <a:lnTo>
                      <a:pt x="422" y="94"/>
                    </a:lnTo>
                    <a:lnTo>
                      <a:pt x="425" y="99"/>
                    </a:lnTo>
                    <a:lnTo>
                      <a:pt x="432" y="105"/>
                    </a:lnTo>
                    <a:lnTo>
                      <a:pt x="438" y="112"/>
                    </a:lnTo>
                    <a:lnTo>
                      <a:pt x="441" y="120"/>
                    </a:lnTo>
                    <a:lnTo>
                      <a:pt x="445" y="128"/>
                    </a:lnTo>
                    <a:lnTo>
                      <a:pt x="445" y="134"/>
                    </a:lnTo>
                    <a:lnTo>
                      <a:pt x="445" y="144"/>
                    </a:lnTo>
                    <a:lnTo>
                      <a:pt x="443" y="149"/>
                    </a:lnTo>
                    <a:lnTo>
                      <a:pt x="443" y="152"/>
                    </a:lnTo>
                    <a:lnTo>
                      <a:pt x="441" y="157"/>
                    </a:lnTo>
                    <a:lnTo>
                      <a:pt x="440" y="164"/>
                    </a:lnTo>
                    <a:lnTo>
                      <a:pt x="437" y="172"/>
                    </a:lnTo>
                    <a:lnTo>
                      <a:pt x="433" y="180"/>
                    </a:lnTo>
                    <a:lnTo>
                      <a:pt x="432" y="185"/>
                    </a:lnTo>
                    <a:lnTo>
                      <a:pt x="430" y="190"/>
                    </a:lnTo>
                    <a:lnTo>
                      <a:pt x="430" y="195"/>
                    </a:lnTo>
                    <a:lnTo>
                      <a:pt x="430" y="199"/>
                    </a:lnTo>
                    <a:lnTo>
                      <a:pt x="428" y="208"/>
                    </a:lnTo>
                    <a:lnTo>
                      <a:pt x="428" y="216"/>
                    </a:lnTo>
                    <a:lnTo>
                      <a:pt x="430" y="224"/>
                    </a:lnTo>
                    <a:lnTo>
                      <a:pt x="432" y="230"/>
                    </a:lnTo>
                    <a:lnTo>
                      <a:pt x="432" y="235"/>
                    </a:lnTo>
                    <a:lnTo>
                      <a:pt x="433" y="242"/>
                    </a:lnTo>
                    <a:lnTo>
                      <a:pt x="437" y="245"/>
                    </a:lnTo>
                    <a:lnTo>
                      <a:pt x="440" y="247"/>
                    </a:lnTo>
                    <a:lnTo>
                      <a:pt x="441" y="247"/>
                    </a:lnTo>
                    <a:lnTo>
                      <a:pt x="445" y="247"/>
                    </a:lnTo>
                    <a:lnTo>
                      <a:pt x="448" y="245"/>
                    </a:lnTo>
                    <a:lnTo>
                      <a:pt x="451" y="240"/>
                    </a:lnTo>
                    <a:close/>
                  </a:path>
                </a:pathLst>
              </a:custGeom>
              <a:solidFill>
                <a:srgbClr val="2E4F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94" name="Freeform 25"/>
              <p:cNvSpPr>
                <a:spLocks/>
              </p:cNvSpPr>
              <p:nvPr/>
            </p:nvSpPr>
            <p:spPr bwMode="auto">
              <a:xfrm>
                <a:off x="5102" y="2569"/>
                <a:ext cx="102" cy="46"/>
              </a:xfrm>
              <a:custGeom>
                <a:avLst/>
                <a:gdLst>
                  <a:gd name="T0" fmla="*/ 23 w 205"/>
                  <a:gd name="T1" fmla="*/ 8 h 93"/>
                  <a:gd name="T2" fmla="*/ 22 w 205"/>
                  <a:gd name="T3" fmla="*/ 8 h 93"/>
                  <a:gd name="T4" fmla="*/ 21 w 205"/>
                  <a:gd name="T5" fmla="*/ 7 h 93"/>
                  <a:gd name="T6" fmla="*/ 19 w 205"/>
                  <a:gd name="T7" fmla="*/ 6 h 93"/>
                  <a:gd name="T8" fmla="*/ 18 w 205"/>
                  <a:gd name="T9" fmla="*/ 5 h 93"/>
                  <a:gd name="T10" fmla="*/ 16 w 205"/>
                  <a:gd name="T11" fmla="*/ 4 h 93"/>
                  <a:gd name="T12" fmla="*/ 14 w 205"/>
                  <a:gd name="T13" fmla="*/ 3 h 93"/>
                  <a:gd name="T14" fmla="*/ 12 w 205"/>
                  <a:gd name="T15" fmla="*/ 2 h 93"/>
                  <a:gd name="T16" fmla="*/ 10 w 205"/>
                  <a:gd name="T17" fmla="*/ 2 h 93"/>
                  <a:gd name="T18" fmla="*/ 8 w 205"/>
                  <a:gd name="T19" fmla="*/ 1 h 93"/>
                  <a:gd name="T20" fmla="*/ 6 w 205"/>
                  <a:gd name="T21" fmla="*/ 0 h 93"/>
                  <a:gd name="T22" fmla="*/ 5 w 205"/>
                  <a:gd name="T23" fmla="*/ 0 h 93"/>
                  <a:gd name="T24" fmla="*/ 3 w 205"/>
                  <a:gd name="T25" fmla="*/ 0 h 93"/>
                  <a:gd name="T26" fmla="*/ 2 w 205"/>
                  <a:gd name="T27" fmla="*/ 0 h 93"/>
                  <a:gd name="T28" fmla="*/ 0 w 205"/>
                  <a:gd name="T29" fmla="*/ 0 h 93"/>
                  <a:gd name="T30" fmla="*/ 0 w 205"/>
                  <a:gd name="T31" fmla="*/ 1 h 93"/>
                  <a:gd name="T32" fmla="*/ 0 w 205"/>
                  <a:gd name="T33" fmla="*/ 2 h 93"/>
                  <a:gd name="T34" fmla="*/ 1 w 205"/>
                  <a:gd name="T35" fmla="*/ 3 h 93"/>
                  <a:gd name="T36" fmla="*/ 2 w 205"/>
                  <a:gd name="T37" fmla="*/ 4 h 93"/>
                  <a:gd name="T38" fmla="*/ 4 w 205"/>
                  <a:gd name="T39" fmla="*/ 5 h 93"/>
                  <a:gd name="T40" fmla="*/ 5 w 205"/>
                  <a:gd name="T41" fmla="*/ 5 h 93"/>
                  <a:gd name="T42" fmla="*/ 7 w 205"/>
                  <a:gd name="T43" fmla="*/ 6 h 93"/>
                  <a:gd name="T44" fmla="*/ 9 w 205"/>
                  <a:gd name="T45" fmla="*/ 7 h 93"/>
                  <a:gd name="T46" fmla="*/ 11 w 205"/>
                  <a:gd name="T47" fmla="*/ 7 h 93"/>
                  <a:gd name="T48" fmla="*/ 13 w 205"/>
                  <a:gd name="T49" fmla="*/ 8 h 93"/>
                  <a:gd name="T50" fmla="*/ 15 w 205"/>
                  <a:gd name="T51" fmla="*/ 8 h 93"/>
                  <a:gd name="T52" fmla="*/ 16 w 205"/>
                  <a:gd name="T53" fmla="*/ 9 h 93"/>
                  <a:gd name="T54" fmla="*/ 18 w 205"/>
                  <a:gd name="T55" fmla="*/ 9 h 93"/>
                  <a:gd name="T56" fmla="*/ 19 w 205"/>
                  <a:gd name="T57" fmla="*/ 10 h 93"/>
                  <a:gd name="T58" fmla="*/ 20 w 205"/>
                  <a:gd name="T59" fmla="*/ 10 h 93"/>
                  <a:gd name="T60" fmla="*/ 22 w 205"/>
                  <a:gd name="T61" fmla="*/ 10 h 93"/>
                  <a:gd name="T62" fmla="*/ 24 w 205"/>
                  <a:gd name="T63" fmla="*/ 11 h 93"/>
                  <a:gd name="T64" fmla="*/ 25 w 205"/>
                  <a:gd name="T65" fmla="*/ 11 h 93"/>
                  <a:gd name="T66" fmla="*/ 25 w 205"/>
                  <a:gd name="T67" fmla="*/ 10 h 93"/>
                  <a:gd name="T68" fmla="*/ 24 w 205"/>
                  <a:gd name="T69" fmla="*/ 9 h 93"/>
                  <a:gd name="T70" fmla="*/ 24 w 205"/>
                  <a:gd name="T71" fmla="*/ 9 h 93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205"/>
                  <a:gd name="T109" fmla="*/ 0 h 93"/>
                  <a:gd name="T110" fmla="*/ 205 w 205"/>
                  <a:gd name="T111" fmla="*/ 93 h 93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205" h="93">
                    <a:moveTo>
                      <a:pt x="192" y="73"/>
                    </a:moveTo>
                    <a:lnTo>
                      <a:pt x="188" y="70"/>
                    </a:lnTo>
                    <a:lnTo>
                      <a:pt x="185" y="68"/>
                    </a:lnTo>
                    <a:lnTo>
                      <a:pt x="180" y="65"/>
                    </a:lnTo>
                    <a:lnTo>
                      <a:pt x="176" y="60"/>
                    </a:lnTo>
                    <a:lnTo>
                      <a:pt x="169" y="57"/>
                    </a:lnTo>
                    <a:lnTo>
                      <a:pt x="164" y="54"/>
                    </a:lnTo>
                    <a:lnTo>
                      <a:pt x="159" y="50"/>
                    </a:lnTo>
                    <a:lnTo>
                      <a:pt x="153" y="47"/>
                    </a:lnTo>
                    <a:lnTo>
                      <a:pt x="146" y="44"/>
                    </a:lnTo>
                    <a:lnTo>
                      <a:pt x="138" y="41"/>
                    </a:lnTo>
                    <a:lnTo>
                      <a:pt x="130" y="36"/>
                    </a:lnTo>
                    <a:lnTo>
                      <a:pt x="124" y="32"/>
                    </a:lnTo>
                    <a:lnTo>
                      <a:pt x="115" y="28"/>
                    </a:lnTo>
                    <a:lnTo>
                      <a:pt x="107" y="24"/>
                    </a:lnTo>
                    <a:lnTo>
                      <a:pt x="101" y="23"/>
                    </a:lnTo>
                    <a:lnTo>
                      <a:pt x="93" y="19"/>
                    </a:lnTo>
                    <a:lnTo>
                      <a:pt x="85" y="16"/>
                    </a:lnTo>
                    <a:lnTo>
                      <a:pt x="76" y="13"/>
                    </a:lnTo>
                    <a:lnTo>
                      <a:pt x="70" y="10"/>
                    </a:lnTo>
                    <a:lnTo>
                      <a:pt x="62" y="8"/>
                    </a:lnTo>
                    <a:lnTo>
                      <a:pt x="54" y="5"/>
                    </a:lnTo>
                    <a:lnTo>
                      <a:pt x="47" y="3"/>
                    </a:lnTo>
                    <a:lnTo>
                      <a:pt x="41" y="2"/>
                    </a:lnTo>
                    <a:lnTo>
                      <a:pt x="34" y="2"/>
                    </a:lnTo>
                    <a:lnTo>
                      <a:pt x="28" y="0"/>
                    </a:lnTo>
                    <a:lnTo>
                      <a:pt x="21" y="0"/>
                    </a:lnTo>
                    <a:lnTo>
                      <a:pt x="16" y="0"/>
                    </a:lnTo>
                    <a:lnTo>
                      <a:pt x="13" y="2"/>
                    </a:lnTo>
                    <a:lnTo>
                      <a:pt x="5" y="3"/>
                    </a:lnTo>
                    <a:lnTo>
                      <a:pt x="2" y="8"/>
                    </a:lnTo>
                    <a:lnTo>
                      <a:pt x="0" y="15"/>
                    </a:lnTo>
                    <a:lnTo>
                      <a:pt x="2" y="19"/>
                    </a:lnTo>
                    <a:lnTo>
                      <a:pt x="5" y="23"/>
                    </a:lnTo>
                    <a:lnTo>
                      <a:pt x="8" y="24"/>
                    </a:lnTo>
                    <a:lnTo>
                      <a:pt x="13" y="28"/>
                    </a:lnTo>
                    <a:lnTo>
                      <a:pt x="18" y="31"/>
                    </a:lnTo>
                    <a:lnTo>
                      <a:pt x="23" y="34"/>
                    </a:lnTo>
                    <a:lnTo>
                      <a:pt x="28" y="37"/>
                    </a:lnTo>
                    <a:lnTo>
                      <a:pt x="33" y="41"/>
                    </a:lnTo>
                    <a:lnTo>
                      <a:pt x="41" y="44"/>
                    </a:lnTo>
                    <a:lnTo>
                      <a:pt x="47" y="45"/>
                    </a:lnTo>
                    <a:lnTo>
                      <a:pt x="55" y="49"/>
                    </a:lnTo>
                    <a:lnTo>
                      <a:pt x="62" y="52"/>
                    </a:lnTo>
                    <a:lnTo>
                      <a:pt x="70" y="55"/>
                    </a:lnTo>
                    <a:lnTo>
                      <a:pt x="78" y="58"/>
                    </a:lnTo>
                    <a:lnTo>
                      <a:pt x="85" y="60"/>
                    </a:lnTo>
                    <a:lnTo>
                      <a:pt x="93" y="63"/>
                    </a:lnTo>
                    <a:lnTo>
                      <a:pt x="101" y="67"/>
                    </a:lnTo>
                    <a:lnTo>
                      <a:pt x="107" y="68"/>
                    </a:lnTo>
                    <a:lnTo>
                      <a:pt x="114" y="70"/>
                    </a:lnTo>
                    <a:lnTo>
                      <a:pt x="122" y="71"/>
                    </a:lnTo>
                    <a:lnTo>
                      <a:pt x="130" y="75"/>
                    </a:lnTo>
                    <a:lnTo>
                      <a:pt x="135" y="75"/>
                    </a:lnTo>
                    <a:lnTo>
                      <a:pt x="141" y="76"/>
                    </a:lnTo>
                    <a:lnTo>
                      <a:pt x="148" y="78"/>
                    </a:lnTo>
                    <a:lnTo>
                      <a:pt x="153" y="80"/>
                    </a:lnTo>
                    <a:lnTo>
                      <a:pt x="158" y="81"/>
                    </a:lnTo>
                    <a:lnTo>
                      <a:pt x="161" y="81"/>
                    </a:lnTo>
                    <a:lnTo>
                      <a:pt x="164" y="83"/>
                    </a:lnTo>
                    <a:lnTo>
                      <a:pt x="167" y="83"/>
                    </a:lnTo>
                    <a:lnTo>
                      <a:pt x="176" y="84"/>
                    </a:lnTo>
                    <a:lnTo>
                      <a:pt x="184" y="88"/>
                    </a:lnTo>
                    <a:lnTo>
                      <a:pt x="192" y="89"/>
                    </a:lnTo>
                    <a:lnTo>
                      <a:pt x="200" y="93"/>
                    </a:lnTo>
                    <a:lnTo>
                      <a:pt x="203" y="93"/>
                    </a:lnTo>
                    <a:lnTo>
                      <a:pt x="205" y="89"/>
                    </a:lnTo>
                    <a:lnTo>
                      <a:pt x="203" y="86"/>
                    </a:lnTo>
                    <a:lnTo>
                      <a:pt x="200" y="83"/>
                    </a:lnTo>
                    <a:lnTo>
                      <a:pt x="197" y="78"/>
                    </a:lnTo>
                    <a:lnTo>
                      <a:pt x="192" y="73"/>
                    </a:lnTo>
                    <a:close/>
                  </a:path>
                </a:pathLst>
              </a:custGeom>
              <a:solidFill>
                <a:srgbClr val="96DE0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95" name="Freeform 26"/>
              <p:cNvSpPr>
                <a:spLocks/>
              </p:cNvSpPr>
              <p:nvPr/>
            </p:nvSpPr>
            <p:spPr bwMode="auto">
              <a:xfrm>
                <a:off x="5289" y="2527"/>
                <a:ext cx="27" cy="28"/>
              </a:xfrm>
              <a:custGeom>
                <a:avLst/>
                <a:gdLst>
                  <a:gd name="T0" fmla="*/ 2 w 55"/>
                  <a:gd name="T1" fmla="*/ 0 h 57"/>
                  <a:gd name="T2" fmla="*/ 2 w 55"/>
                  <a:gd name="T3" fmla="*/ 1 h 57"/>
                  <a:gd name="T4" fmla="*/ 1 w 55"/>
                  <a:gd name="T5" fmla="*/ 1 h 57"/>
                  <a:gd name="T6" fmla="*/ 0 w 55"/>
                  <a:gd name="T7" fmla="*/ 2 h 57"/>
                  <a:gd name="T8" fmla="*/ 0 w 55"/>
                  <a:gd name="T9" fmla="*/ 2 h 57"/>
                  <a:gd name="T10" fmla="*/ 0 w 55"/>
                  <a:gd name="T11" fmla="*/ 3 h 57"/>
                  <a:gd name="T12" fmla="*/ 0 w 55"/>
                  <a:gd name="T13" fmla="*/ 4 h 57"/>
                  <a:gd name="T14" fmla="*/ 0 w 55"/>
                  <a:gd name="T15" fmla="*/ 4 h 57"/>
                  <a:gd name="T16" fmla="*/ 0 w 55"/>
                  <a:gd name="T17" fmla="*/ 5 h 57"/>
                  <a:gd name="T18" fmla="*/ 0 w 55"/>
                  <a:gd name="T19" fmla="*/ 6 h 57"/>
                  <a:gd name="T20" fmla="*/ 1 w 55"/>
                  <a:gd name="T21" fmla="*/ 6 h 57"/>
                  <a:gd name="T22" fmla="*/ 2 w 55"/>
                  <a:gd name="T23" fmla="*/ 7 h 57"/>
                  <a:gd name="T24" fmla="*/ 2 w 55"/>
                  <a:gd name="T25" fmla="*/ 7 h 57"/>
                  <a:gd name="T26" fmla="*/ 3 w 55"/>
                  <a:gd name="T27" fmla="*/ 7 h 57"/>
                  <a:gd name="T28" fmla="*/ 3 w 55"/>
                  <a:gd name="T29" fmla="*/ 7 h 57"/>
                  <a:gd name="T30" fmla="*/ 4 w 55"/>
                  <a:gd name="T31" fmla="*/ 6 h 57"/>
                  <a:gd name="T32" fmla="*/ 5 w 55"/>
                  <a:gd name="T33" fmla="*/ 6 h 57"/>
                  <a:gd name="T34" fmla="*/ 6 w 55"/>
                  <a:gd name="T35" fmla="*/ 6 h 57"/>
                  <a:gd name="T36" fmla="*/ 6 w 55"/>
                  <a:gd name="T37" fmla="*/ 5 h 57"/>
                  <a:gd name="T38" fmla="*/ 6 w 55"/>
                  <a:gd name="T39" fmla="*/ 4 h 57"/>
                  <a:gd name="T40" fmla="*/ 6 w 55"/>
                  <a:gd name="T41" fmla="*/ 3 h 57"/>
                  <a:gd name="T42" fmla="*/ 6 w 55"/>
                  <a:gd name="T43" fmla="*/ 2 h 57"/>
                  <a:gd name="T44" fmla="*/ 5 w 55"/>
                  <a:gd name="T45" fmla="*/ 1 h 57"/>
                  <a:gd name="T46" fmla="*/ 4 w 55"/>
                  <a:gd name="T47" fmla="*/ 0 h 57"/>
                  <a:gd name="T48" fmla="*/ 4 w 55"/>
                  <a:gd name="T49" fmla="*/ 0 h 57"/>
                  <a:gd name="T50" fmla="*/ 3 w 55"/>
                  <a:gd name="T51" fmla="*/ 0 h 57"/>
                  <a:gd name="T52" fmla="*/ 2 w 55"/>
                  <a:gd name="T53" fmla="*/ 0 h 57"/>
                  <a:gd name="T54" fmla="*/ 2 w 55"/>
                  <a:gd name="T55" fmla="*/ 0 h 5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55"/>
                  <a:gd name="T85" fmla="*/ 0 h 57"/>
                  <a:gd name="T86" fmla="*/ 55 w 55"/>
                  <a:gd name="T87" fmla="*/ 57 h 57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55" h="57">
                    <a:moveTo>
                      <a:pt x="21" y="5"/>
                    </a:moveTo>
                    <a:lnTo>
                      <a:pt x="16" y="9"/>
                    </a:lnTo>
                    <a:lnTo>
                      <a:pt x="11" y="13"/>
                    </a:lnTo>
                    <a:lnTo>
                      <a:pt x="6" y="18"/>
                    </a:lnTo>
                    <a:lnTo>
                      <a:pt x="3" y="23"/>
                    </a:lnTo>
                    <a:lnTo>
                      <a:pt x="0" y="28"/>
                    </a:lnTo>
                    <a:lnTo>
                      <a:pt x="0" y="33"/>
                    </a:lnTo>
                    <a:lnTo>
                      <a:pt x="0" y="38"/>
                    </a:lnTo>
                    <a:lnTo>
                      <a:pt x="3" y="46"/>
                    </a:lnTo>
                    <a:lnTo>
                      <a:pt x="6" y="51"/>
                    </a:lnTo>
                    <a:lnTo>
                      <a:pt x="13" y="54"/>
                    </a:lnTo>
                    <a:lnTo>
                      <a:pt x="16" y="56"/>
                    </a:lnTo>
                    <a:lnTo>
                      <a:pt x="21" y="56"/>
                    </a:lnTo>
                    <a:lnTo>
                      <a:pt x="26" y="56"/>
                    </a:lnTo>
                    <a:lnTo>
                      <a:pt x="31" y="57"/>
                    </a:lnTo>
                    <a:lnTo>
                      <a:pt x="39" y="54"/>
                    </a:lnTo>
                    <a:lnTo>
                      <a:pt x="47" y="52"/>
                    </a:lnTo>
                    <a:lnTo>
                      <a:pt x="52" y="48"/>
                    </a:lnTo>
                    <a:lnTo>
                      <a:pt x="55" y="41"/>
                    </a:lnTo>
                    <a:lnTo>
                      <a:pt x="55" y="33"/>
                    </a:lnTo>
                    <a:lnTo>
                      <a:pt x="53" y="26"/>
                    </a:lnTo>
                    <a:lnTo>
                      <a:pt x="48" y="17"/>
                    </a:lnTo>
                    <a:lnTo>
                      <a:pt x="45" y="10"/>
                    </a:lnTo>
                    <a:lnTo>
                      <a:pt x="39" y="5"/>
                    </a:lnTo>
                    <a:lnTo>
                      <a:pt x="32" y="2"/>
                    </a:lnTo>
                    <a:lnTo>
                      <a:pt x="26" y="0"/>
                    </a:lnTo>
                    <a:lnTo>
                      <a:pt x="21" y="5"/>
                    </a:lnTo>
                    <a:close/>
                  </a:path>
                </a:pathLst>
              </a:custGeom>
              <a:solidFill>
                <a:srgbClr val="DEB8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1010456288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500"/>
                            </p:stCondLst>
                            <p:childTnLst>
                              <p:par>
                                <p:cTn id="23" presetID="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500"/>
                            </p:stCondLst>
                            <p:childTnLst>
                              <p:par>
                                <p:cTn id="28" presetID="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500"/>
                            </p:stCondLst>
                            <p:childTnLst>
                              <p:par>
                                <p:cTn id="33" presetID="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8500"/>
                            </p:stCondLst>
                            <p:childTnLst>
                              <p:par>
                                <p:cTn id="38" presetID="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9" grpId="0" build="p"/>
      <p:bldP spid="60420" grpId="0" autoUpdateAnimBg="0"/>
      <p:bldP spid="60421" grpId="0" autoUpdateAnimBg="0"/>
      <p:bldP spid="60422" grpId="0" autoUpdateAnimBg="0"/>
      <p:bldP spid="60423" grpId="0" autoUpdateAnimBg="0"/>
      <p:bldP spid="60424" grpId="0" autoUpdateAnimBg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627" name="Group 4"/>
          <p:cNvGrpSpPr>
            <a:grpSpLocks/>
          </p:cNvGrpSpPr>
          <p:nvPr/>
        </p:nvGrpSpPr>
        <p:grpSpPr bwMode="auto">
          <a:xfrm>
            <a:off x="3629025" y="4824413"/>
            <a:ext cx="365125" cy="1066800"/>
            <a:chOff x="2411" y="3117"/>
            <a:chExt cx="205" cy="426"/>
          </a:xfrm>
        </p:grpSpPr>
        <p:sp>
          <p:nvSpPr>
            <p:cNvPr id="24652" name="Freeform 5"/>
            <p:cNvSpPr>
              <a:spLocks/>
            </p:cNvSpPr>
            <p:nvPr/>
          </p:nvSpPr>
          <p:spPr bwMode="auto">
            <a:xfrm>
              <a:off x="2411" y="3117"/>
              <a:ext cx="205" cy="426"/>
            </a:xfrm>
            <a:custGeom>
              <a:avLst/>
              <a:gdLst>
                <a:gd name="T0" fmla="*/ 0 w 205"/>
                <a:gd name="T1" fmla="*/ 422 h 426"/>
                <a:gd name="T2" fmla="*/ 13 w 205"/>
                <a:gd name="T3" fmla="*/ 426 h 426"/>
                <a:gd name="T4" fmla="*/ 205 w 205"/>
                <a:gd name="T5" fmla="*/ 4 h 426"/>
                <a:gd name="T6" fmla="*/ 192 w 205"/>
                <a:gd name="T7" fmla="*/ 0 h 426"/>
                <a:gd name="T8" fmla="*/ 0 w 205"/>
                <a:gd name="T9" fmla="*/ 422 h 4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5"/>
                <a:gd name="T16" fmla="*/ 0 h 426"/>
                <a:gd name="T17" fmla="*/ 205 w 205"/>
                <a:gd name="T18" fmla="*/ 426 h 4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5" h="426">
                  <a:moveTo>
                    <a:pt x="0" y="422"/>
                  </a:moveTo>
                  <a:lnTo>
                    <a:pt x="13" y="426"/>
                  </a:lnTo>
                  <a:lnTo>
                    <a:pt x="205" y="4"/>
                  </a:lnTo>
                  <a:lnTo>
                    <a:pt x="192" y="0"/>
                  </a:lnTo>
                  <a:lnTo>
                    <a:pt x="0" y="422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653" name="Freeform 6"/>
            <p:cNvSpPr>
              <a:spLocks/>
            </p:cNvSpPr>
            <p:nvPr/>
          </p:nvSpPr>
          <p:spPr bwMode="auto">
            <a:xfrm>
              <a:off x="2419" y="3446"/>
              <a:ext cx="76" cy="95"/>
            </a:xfrm>
            <a:custGeom>
              <a:avLst/>
              <a:gdLst>
                <a:gd name="T0" fmla="*/ 2 w 76"/>
                <a:gd name="T1" fmla="*/ 0 h 95"/>
                <a:gd name="T2" fmla="*/ 0 w 76"/>
                <a:gd name="T3" fmla="*/ 95 h 95"/>
                <a:gd name="T4" fmla="*/ 76 w 76"/>
                <a:gd name="T5" fmla="*/ 18 h 95"/>
                <a:gd name="T6" fmla="*/ 0 60000 65536"/>
                <a:gd name="T7" fmla="*/ 0 60000 65536"/>
                <a:gd name="T8" fmla="*/ 0 60000 65536"/>
                <a:gd name="T9" fmla="*/ 0 w 76"/>
                <a:gd name="T10" fmla="*/ 0 h 95"/>
                <a:gd name="T11" fmla="*/ 76 w 76"/>
                <a:gd name="T12" fmla="*/ 95 h 9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6" h="95">
                  <a:moveTo>
                    <a:pt x="2" y="0"/>
                  </a:moveTo>
                  <a:lnTo>
                    <a:pt x="0" y="95"/>
                  </a:lnTo>
                  <a:lnTo>
                    <a:pt x="76" y="18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en-GB"/>
            </a:p>
          </p:txBody>
        </p:sp>
      </p:grpSp>
      <p:grpSp>
        <p:nvGrpSpPr>
          <p:cNvPr id="24628" name="Group 7"/>
          <p:cNvGrpSpPr>
            <a:grpSpLocks/>
          </p:cNvGrpSpPr>
          <p:nvPr/>
        </p:nvGrpSpPr>
        <p:grpSpPr bwMode="auto">
          <a:xfrm>
            <a:off x="5022850" y="5624513"/>
            <a:ext cx="231775" cy="327025"/>
            <a:chOff x="3195" y="3401"/>
            <a:chExt cx="123" cy="167"/>
          </a:xfrm>
        </p:grpSpPr>
        <p:sp>
          <p:nvSpPr>
            <p:cNvPr id="24650" name="Freeform 8"/>
            <p:cNvSpPr>
              <a:spLocks/>
            </p:cNvSpPr>
            <p:nvPr/>
          </p:nvSpPr>
          <p:spPr bwMode="auto">
            <a:xfrm>
              <a:off x="3195" y="3401"/>
              <a:ext cx="123" cy="167"/>
            </a:xfrm>
            <a:custGeom>
              <a:avLst/>
              <a:gdLst>
                <a:gd name="T0" fmla="*/ 0 w 123"/>
                <a:gd name="T1" fmla="*/ 162 h 167"/>
                <a:gd name="T2" fmla="*/ 12 w 123"/>
                <a:gd name="T3" fmla="*/ 167 h 167"/>
                <a:gd name="T4" fmla="*/ 123 w 123"/>
                <a:gd name="T5" fmla="*/ 5 h 167"/>
                <a:gd name="T6" fmla="*/ 111 w 123"/>
                <a:gd name="T7" fmla="*/ 0 h 167"/>
                <a:gd name="T8" fmla="*/ 0 w 123"/>
                <a:gd name="T9" fmla="*/ 162 h 1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3"/>
                <a:gd name="T16" fmla="*/ 0 h 167"/>
                <a:gd name="T17" fmla="*/ 123 w 123"/>
                <a:gd name="T18" fmla="*/ 167 h 1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3" h="167">
                  <a:moveTo>
                    <a:pt x="0" y="162"/>
                  </a:moveTo>
                  <a:lnTo>
                    <a:pt x="12" y="167"/>
                  </a:lnTo>
                  <a:lnTo>
                    <a:pt x="123" y="5"/>
                  </a:lnTo>
                  <a:lnTo>
                    <a:pt x="111" y="0"/>
                  </a:lnTo>
                  <a:lnTo>
                    <a:pt x="0" y="162"/>
                  </a:ln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4651" name="Freeform 9"/>
            <p:cNvSpPr>
              <a:spLocks/>
            </p:cNvSpPr>
            <p:nvPr/>
          </p:nvSpPr>
          <p:spPr bwMode="auto">
            <a:xfrm>
              <a:off x="3200" y="3472"/>
              <a:ext cx="91" cy="94"/>
            </a:xfrm>
            <a:custGeom>
              <a:avLst/>
              <a:gdLst>
                <a:gd name="T0" fmla="*/ 22 w 91"/>
                <a:gd name="T1" fmla="*/ 0 h 94"/>
                <a:gd name="T2" fmla="*/ 0 w 91"/>
                <a:gd name="T3" fmla="*/ 94 h 94"/>
                <a:gd name="T4" fmla="*/ 91 w 91"/>
                <a:gd name="T5" fmla="*/ 27 h 94"/>
                <a:gd name="T6" fmla="*/ 0 60000 65536"/>
                <a:gd name="T7" fmla="*/ 0 60000 65536"/>
                <a:gd name="T8" fmla="*/ 0 60000 65536"/>
                <a:gd name="T9" fmla="*/ 0 w 91"/>
                <a:gd name="T10" fmla="*/ 0 h 94"/>
                <a:gd name="T11" fmla="*/ 91 w 91"/>
                <a:gd name="T12" fmla="*/ 94 h 9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1" h="94">
                  <a:moveTo>
                    <a:pt x="22" y="0"/>
                  </a:moveTo>
                  <a:lnTo>
                    <a:pt x="0" y="94"/>
                  </a:lnTo>
                  <a:lnTo>
                    <a:pt x="91" y="27"/>
                  </a:lnTo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23813">
              <a:solidFill>
                <a:schemeClr val="accent2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24629" name="Group 10"/>
          <p:cNvGrpSpPr>
            <a:grpSpLocks/>
          </p:cNvGrpSpPr>
          <p:nvPr/>
        </p:nvGrpSpPr>
        <p:grpSpPr bwMode="auto">
          <a:xfrm>
            <a:off x="6173788" y="5624513"/>
            <a:ext cx="271463" cy="331787"/>
            <a:chOff x="3833" y="3401"/>
            <a:chExt cx="163" cy="168"/>
          </a:xfrm>
        </p:grpSpPr>
        <p:sp>
          <p:nvSpPr>
            <p:cNvPr id="24648" name="Freeform 11"/>
            <p:cNvSpPr>
              <a:spLocks/>
            </p:cNvSpPr>
            <p:nvPr/>
          </p:nvSpPr>
          <p:spPr bwMode="auto">
            <a:xfrm>
              <a:off x="3833" y="3401"/>
              <a:ext cx="163" cy="168"/>
            </a:xfrm>
            <a:custGeom>
              <a:avLst/>
              <a:gdLst>
                <a:gd name="T0" fmla="*/ 152 w 163"/>
                <a:gd name="T1" fmla="*/ 168 h 168"/>
                <a:gd name="T2" fmla="*/ 163 w 163"/>
                <a:gd name="T3" fmla="*/ 162 h 168"/>
                <a:gd name="T4" fmla="*/ 12 w 163"/>
                <a:gd name="T5" fmla="*/ 0 h 168"/>
                <a:gd name="T6" fmla="*/ 0 w 163"/>
                <a:gd name="T7" fmla="*/ 6 h 168"/>
                <a:gd name="T8" fmla="*/ 152 w 163"/>
                <a:gd name="T9" fmla="*/ 168 h 1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3"/>
                <a:gd name="T16" fmla="*/ 0 h 168"/>
                <a:gd name="T17" fmla="*/ 163 w 163"/>
                <a:gd name="T18" fmla="*/ 168 h 1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3" h="168">
                  <a:moveTo>
                    <a:pt x="152" y="168"/>
                  </a:moveTo>
                  <a:lnTo>
                    <a:pt x="163" y="162"/>
                  </a:lnTo>
                  <a:lnTo>
                    <a:pt x="12" y="0"/>
                  </a:lnTo>
                  <a:lnTo>
                    <a:pt x="0" y="6"/>
                  </a:lnTo>
                  <a:lnTo>
                    <a:pt x="152" y="168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649" name="Freeform 12"/>
            <p:cNvSpPr>
              <a:spLocks/>
            </p:cNvSpPr>
            <p:nvPr/>
          </p:nvSpPr>
          <p:spPr bwMode="auto">
            <a:xfrm>
              <a:off x="3889" y="3476"/>
              <a:ext cx="102" cy="90"/>
            </a:xfrm>
            <a:custGeom>
              <a:avLst/>
              <a:gdLst>
                <a:gd name="T0" fmla="*/ 0 w 102"/>
                <a:gd name="T1" fmla="*/ 32 h 90"/>
                <a:gd name="T2" fmla="*/ 102 w 102"/>
                <a:gd name="T3" fmla="*/ 90 h 90"/>
                <a:gd name="T4" fmla="*/ 64 w 102"/>
                <a:gd name="T5" fmla="*/ 0 h 90"/>
                <a:gd name="T6" fmla="*/ 0 60000 65536"/>
                <a:gd name="T7" fmla="*/ 0 60000 65536"/>
                <a:gd name="T8" fmla="*/ 0 60000 65536"/>
                <a:gd name="T9" fmla="*/ 0 w 102"/>
                <a:gd name="T10" fmla="*/ 0 h 90"/>
                <a:gd name="T11" fmla="*/ 102 w 102"/>
                <a:gd name="T12" fmla="*/ 90 h 9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2" h="90">
                  <a:moveTo>
                    <a:pt x="0" y="32"/>
                  </a:moveTo>
                  <a:lnTo>
                    <a:pt x="102" y="90"/>
                  </a:lnTo>
                  <a:lnTo>
                    <a:pt x="64" y="0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en-GB"/>
            </a:p>
          </p:txBody>
        </p:sp>
      </p:grpSp>
      <p:grpSp>
        <p:nvGrpSpPr>
          <p:cNvPr id="24630" name="Group 13"/>
          <p:cNvGrpSpPr>
            <a:grpSpLocks/>
          </p:cNvGrpSpPr>
          <p:nvPr/>
        </p:nvGrpSpPr>
        <p:grpSpPr bwMode="auto">
          <a:xfrm>
            <a:off x="7364413" y="4808538"/>
            <a:ext cx="457200" cy="1082675"/>
            <a:chOff x="4488" y="3144"/>
            <a:chExt cx="283" cy="399"/>
          </a:xfrm>
        </p:grpSpPr>
        <p:sp>
          <p:nvSpPr>
            <p:cNvPr id="24646" name="Freeform 14"/>
            <p:cNvSpPr>
              <a:spLocks/>
            </p:cNvSpPr>
            <p:nvPr/>
          </p:nvSpPr>
          <p:spPr bwMode="auto">
            <a:xfrm>
              <a:off x="4488" y="3144"/>
              <a:ext cx="283" cy="399"/>
            </a:xfrm>
            <a:custGeom>
              <a:avLst/>
              <a:gdLst>
                <a:gd name="T0" fmla="*/ 271 w 283"/>
                <a:gd name="T1" fmla="*/ 399 h 399"/>
                <a:gd name="T2" fmla="*/ 283 w 283"/>
                <a:gd name="T3" fmla="*/ 394 h 399"/>
                <a:gd name="T4" fmla="*/ 12 w 283"/>
                <a:gd name="T5" fmla="*/ 0 h 399"/>
                <a:gd name="T6" fmla="*/ 0 w 283"/>
                <a:gd name="T7" fmla="*/ 5 h 399"/>
                <a:gd name="T8" fmla="*/ 271 w 283"/>
                <a:gd name="T9" fmla="*/ 399 h 39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3"/>
                <a:gd name="T16" fmla="*/ 0 h 399"/>
                <a:gd name="T17" fmla="*/ 283 w 283"/>
                <a:gd name="T18" fmla="*/ 399 h 39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3" h="399">
                  <a:moveTo>
                    <a:pt x="271" y="399"/>
                  </a:moveTo>
                  <a:lnTo>
                    <a:pt x="283" y="394"/>
                  </a:lnTo>
                  <a:lnTo>
                    <a:pt x="12" y="0"/>
                  </a:lnTo>
                  <a:lnTo>
                    <a:pt x="0" y="5"/>
                  </a:lnTo>
                  <a:lnTo>
                    <a:pt x="271" y="399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647" name="Freeform 15"/>
            <p:cNvSpPr>
              <a:spLocks/>
            </p:cNvSpPr>
            <p:nvPr/>
          </p:nvSpPr>
          <p:spPr bwMode="auto">
            <a:xfrm>
              <a:off x="4675" y="3447"/>
              <a:ext cx="91" cy="94"/>
            </a:xfrm>
            <a:custGeom>
              <a:avLst/>
              <a:gdLst>
                <a:gd name="T0" fmla="*/ 0 w 91"/>
                <a:gd name="T1" fmla="*/ 27 h 94"/>
                <a:gd name="T2" fmla="*/ 91 w 91"/>
                <a:gd name="T3" fmla="*/ 94 h 94"/>
                <a:gd name="T4" fmla="*/ 69 w 91"/>
                <a:gd name="T5" fmla="*/ 0 h 94"/>
                <a:gd name="T6" fmla="*/ 0 60000 65536"/>
                <a:gd name="T7" fmla="*/ 0 60000 65536"/>
                <a:gd name="T8" fmla="*/ 0 60000 65536"/>
                <a:gd name="T9" fmla="*/ 0 w 91"/>
                <a:gd name="T10" fmla="*/ 0 h 94"/>
                <a:gd name="T11" fmla="*/ 91 w 91"/>
                <a:gd name="T12" fmla="*/ 94 h 9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1" h="94">
                  <a:moveTo>
                    <a:pt x="0" y="27"/>
                  </a:moveTo>
                  <a:lnTo>
                    <a:pt x="91" y="94"/>
                  </a:lnTo>
                  <a:lnTo>
                    <a:pt x="69" y="0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en-GB"/>
            </a:p>
          </p:txBody>
        </p:sp>
      </p:grpSp>
      <p:grpSp>
        <p:nvGrpSpPr>
          <p:cNvPr id="24631" name="Group 16"/>
          <p:cNvGrpSpPr>
            <a:grpSpLocks/>
          </p:cNvGrpSpPr>
          <p:nvPr/>
        </p:nvGrpSpPr>
        <p:grpSpPr bwMode="auto">
          <a:xfrm>
            <a:off x="2792413" y="5999163"/>
            <a:ext cx="1612900" cy="357187"/>
            <a:chOff x="1392" y="3534"/>
            <a:chExt cx="1016" cy="225"/>
          </a:xfrm>
        </p:grpSpPr>
        <p:sp>
          <p:nvSpPr>
            <p:cNvPr id="24644" name="Rectangle 17"/>
            <p:cNvSpPr>
              <a:spLocks noChangeArrowheads="1"/>
            </p:cNvSpPr>
            <p:nvPr/>
          </p:nvSpPr>
          <p:spPr bwMode="auto">
            <a:xfrm>
              <a:off x="1392" y="3534"/>
              <a:ext cx="1016" cy="225"/>
            </a:xfrm>
            <a:prstGeom prst="rect">
              <a:avLst/>
            </a:prstGeom>
            <a:solidFill>
              <a:srgbClr val="99CC00"/>
            </a:solidFill>
            <a:ln w="11113">
              <a:solidFill>
                <a:srgbClr val="99CC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45" name="Rectangle 18"/>
            <p:cNvSpPr>
              <a:spLocks noChangeArrowheads="1"/>
            </p:cNvSpPr>
            <p:nvPr/>
          </p:nvSpPr>
          <p:spPr bwMode="auto">
            <a:xfrm>
              <a:off x="1400" y="3562"/>
              <a:ext cx="1006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US" sz="1600" b="1">
                  <a:latin typeface="Arial" pitchFamily="34" charset="0"/>
                  <a:cs typeface="Times New Roman" pitchFamily="18" charset="0"/>
                </a:rPr>
                <a:t>Motility changes</a:t>
              </a:r>
              <a:endParaRPr lang="en-US" sz="1600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4632" name="Rectangle 19"/>
          <p:cNvSpPr>
            <a:spLocks noChangeArrowheads="1"/>
          </p:cNvSpPr>
          <p:nvPr/>
        </p:nvSpPr>
        <p:spPr bwMode="auto">
          <a:xfrm>
            <a:off x="4556125" y="5988050"/>
            <a:ext cx="928688" cy="368300"/>
          </a:xfrm>
          <a:prstGeom prst="rect">
            <a:avLst/>
          </a:prstGeom>
          <a:solidFill>
            <a:srgbClr val="99CC00"/>
          </a:solidFill>
          <a:ln w="11113">
            <a:solidFill>
              <a:srgbClr val="99CC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633" name="Rectangle 20"/>
          <p:cNvSpPr>
            <a:spLocks noChangeArrowheads="1"/>
          </p:cNvSpPr>
          <p:nvPr/>
        </p:nvSpPr>
        <p:spPr bwMode="auto">
          <a:xfrm>
            <a:off x="4575175" y="6030913"/>
            <a:ext cx="8128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600" b="1">
                <a:latin typeface="Arial" pitchFamily="34" charset="0"/>
                <a:cs typeface="Times New Roman" pitchFamily="18" charset="0"/>
              </a:rPr>
              <a:t>Bloating</a:t>
            </a:r>
            <a:endParaRPr lang="en-US" sz="16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634" name="Rectangle 21"/>
          <p:cNvSpPr>
            <a:spLocks noChangeArrowheads="1"/>
          </p:cNvSpPr>
          <p:nvPr/>
        </p:nvSpPr>
        <p:spPr bwMode="auto">
          <a:xfrm>
            <a:off x="5710238" y="5992813"/>
            <a:ext cx="1663700" cy="363537"/>
          </a:xfrm>
          <a:prstGeom prst="rect">
            <a:avLst/>
          </a:prstGeom>
          <a:solidFill>
            <a:srgbClr val="99CC00"/>
          </a:solidFill>
          <a:ln w="11113">
            <a:solidFill>
              <a:srgbClr val="99CC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635" name="Rectangle 22"/>
          <p:cNvSpPr>
            <a:spLocks noChangeArrowheads="1"/>
          </p:cNvSpPr>
          <p:nvPr/>
        </p:nvSpPr>
        <p:spPr bwMode="auto">
          <a:xfrm>
            <a:off x="5748338" y="6042025"/>
            <a:ext cx="15748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en-US" sz="1600" b="1">
                <a:latin typeface="Arial" pitchFamily="34" charset="0"/>
                <a:cs typeface="Times New Roman" pitchFamily="18" charset="0"/>
              </a:rPr>
              <a:t>Pain/discomfort</a:t>
            </a:r>
            <a:endParaRPr lang="en-US" sz="16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636" name="Rectangle 23"/>
          <p:cNvSpPr>
            <a:spLocks noChangeArrowheads="1"/>
          </p:cNvSpPr>
          <p:nvPr/>
        </p:nvSpPr>
        <p:spPr bwMode="auto">
          <a:xfrm>
            <a:off x="7629525" y="5997575"/>
            <a:ext cx="765175" cy="358775"/>
          </a:xfrm>
          <a:prstGeom prst="rect">
            <a:avLst/>
          </a:prstGeom>
          <a:solidFill>
            <a:srgbClr val="99CC00"/>
          </a:solidFill>
          <a:ln w="11113">
            <a:solidFill>
              <a:srgbClr val="99CC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637" name="Rectangle 24"/>
          <p:cNvSpPr>
            <a:spLocks noChangeArrowheads="1"/>
          </p:cNvSpPr>
          <p:nvPr/>
        </p:nvSpPr>
        <p:spPr bwMode="auto">
          <a:xfrm>
            <a:off x="7724775" y="6030913"/>
            <a:ext cx="49688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600" b="1">
                <a:latin typeface="Arial" pitchFamily="34" charset="0"/>
                <a:cs typeface="Times New Roman" pitchFamily="18" charset="0"/>
              </a:rPr>
              <a:t>Wind</a:t>
            </a:r>
            <a:endParaRPr lang="en-US" sz="16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638" name="Rectangle 25"/>
          <p:cNvSpPr>
            <a:spLocks noChangeArrowheads="1"/>
          </p:cNvSpPr>
          <p:nvPr/>
        </p:nvSpPr>
        <p:spPr bwMode="auto">
          <a:xfrm>
            <a:off x="1184275" y="5843588"/>
            <a:ext cx="1482725" cy="681037"/>
          </a:xfrm>
          <a:prstGeom prst="rect">
            <a:avLst/>
          </a:prstGeom>
          <a:noFill/>
          <a:ln w="3175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39" name="Rectangle 26"/>
          <p:cNvSpPr>
            <a:spLocks noChangeArrowheads="1"/>
          </p:cNvSpPr>
          <p:nvPr/>
        </p:nvSpPr>
        <p:spPr bwMode="auto">
          <a:xfrm>
            <a:off x="1493838" y="5910263"/>
            <a:ext cx="9826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600" b="1" i="1" dirty="0">
                <a:latin typeface="Arial" pitchFamily="34" charset="0"/>
                <a:cs typeface="Times New Roman" pitchFamily="18" charset="0"/>
              </a:rPr>
              <a:t>Symptom </a:t>
            </a:r>
            <a:endParaRPr lang="en-US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640" name="Rectangle 27"/>
          <p:cNvSpPr>
            <a:spLocks noChangeArrowheads="1"/>
          </p:cNvSpPr>
          <p:nvPr/>
        </p:nvSpPr>
        <p:spPr bwMode="auto">
          <a:xfrm>
            <a:off x="1500188" y="6211888"/>
            <a:ext cx="914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600" b="1" i="1">
                <a:latin typeface="Arial" pitchFamily="34" charset="0"/>
                <a:cs typeface="Times New Roman" pitchFamily="18" charset="0"/>
              </a:rPr>
              <a:t>induction</a:t>
            </a:r>
            <a:endParaRPr lang="en-US" sz="1600" b="1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4641" name="Group 28"/>
          <p:cNvGrpSpPr>
            <a:grpSpLocks/>
          </p:cNvGrpSpPr>
          <p:nvPr/>
        </p:nvGrpSpPr>
        <p:grpSpPr bwMode="auto">
          <a:xfrm>
            <a:off x="4213225" y="5541963"/>
            <a:ext cx="404813" cy="354012"/>
            <a:chOff x="2790" y="3392"/>
            <a:chExt cx="228" cy="141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24642" name="Line 29"/>
            <p:cNvSpPr>
              <a:spLocks noChangeShapeType="1"/>
            </p:cNvSpPr>
            <p:nvPr/>
          </p:nvSpPr>
          <p:spPr bwMode="auto">
            <a:xfrm flipH="1">
              <a:off x="2790" y="3392"/>
              <a:ext cx="228" cy="141"/>
            </a:xfrm>
            <a:prstGeom prst="line">
              <a:avLst/>
            </a:prstGeom>
            <a:grpFill/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4643" name="Freeform 30"/>
            <p:cNvSpPr>
              <a:spLocks/>
            </p:cNvSpPr>
            <p:nvPr/>
          </p:nvSpPr>
          <p:spPr bwMode="auto">
            <a:xfrm>
              <a:off x="2790" y="3453"/>
              <a:ext cx="119" cy="80"/>
            </a:xfrm>
            <a:custGeom>
              <a:avLst/>
              <a:gdLst>
                <a:gd name="T0" fmla="*/ 69 w 119"/>
                <a:gd name="T1" fmla="*/ 0 h 80"/>
                <a:gd name="T2" fmla="*/ 0 w 119"/>
                <a:gd name="T3" fmla="*/ 80 h 80"/>
                <a:gd name="T4" fmla="*/ 119 w 119"/>
                <a:gd name="T5" fmla="*/ 45 h 80"/>
                <a:gd name="T6" fmla="*/ 0 60000 65536"/>
                <a:gd name="T7" fmla="*/ 0 60000 65536"/>
                <a:gd name="T8" fmla="*/ 0 60000 65536"/>
                <a:gd name="T9" fmla="*/ 0 w 119"/>
                <a:gd name="T10" fmla="*/ 0 h 80"/>
                <a:gd name="T11" fmla="*/ 119 w 119"/>
                <a:gd name="T12" fmla="*/ 80 h 8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9" h="80">
                  <a:moveTo>
                    <a:pt x="69" y="0"/>
                  </a:moveTo>
                  <a:lnTo>
                    <a:pt x="0" y="80"/>
                  </a:lnTo>
                  <a:lnTo>
                    <a:pt x="119" y="45"/>
                  </a:lnTo>
                </a:path>
              </a:pathLst>
            </a:custGeom>
            <a:grpFill/>
            <a:ln w="23813">
              <a:solidFill>
                <a:srgbClr val="FFFFFF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9" name="Group 31"/>
          <p:cNvGrpSpPr>
            <a:grpSpLocks/>
          </p:cNvGrpSpPr>
          <p:nvPr/>
        </p:nvGrpSpPr>
        <p:grpSpPr bwMode="auto">
          <a:xfrm>
            <a:off x="4330700" y="4773613"/>
            <a:ext cx="2606675" cy="850900"/>
            <a:chOff x="2361" y="2762"/>
            <a:chExt cx="1642" cy="536"/>
          </a:xfrm>
        </p:grpSpPr>
        <p:sp>
          <p:nvSpPr>
            <p:cNvPr id="24622" name="Oval 32"/>
            <p:cNvSpPr>
              <a:spLocks noChangeArrowheads="1"/>
            </p:cNvSpPr>
            <p:nvPr/>
          </p:nvSpPr>
          <p:spPr bwMode="auto">
            <a:xfrm>
              <a:off x="2391" y="2976"/>
              <a:ext cx="1612" cy="322"/>
            </a:xfrm>
            <a:prstGeom prst="ellipse">
              <a:avLst/>
            </a:prstGeom>
            <a:solidFill>
              <a:srgbClr val="000000"/>
            </a:solidFill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4623" name="Rectangle 33"/>
            <p:cNvSpPr>
              <a:spLocks noChangeArrowheads="1"/>
            </p:cNvSpPr>
            <p:nvPr/>
          </p:nvSpPr>
          <p:spPr bwMode="auto">
            <a:xfrm>
              <a:off x="2961" y="2998"/>
              <a:ext cx="527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1">
                  <a:solidFill>
                    <a:schemeClr val="bg1"/>
                  </a:solidFill>
                  <a:latin typeface="Arial" pitchFamily="34" charset="0"/>
                  <a:cs typeface="Times New Roman" pitchFamily="18" charset="0"/>
                </a:rPr>
                <a:t>Luminal </a:t>
              </a:r>
              <a:endParaRPr lang="en-US" sz="1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4624" name="Rectangle 34"/>
            <p:cNvSpPr>
              <a:spLocks noChangeArrowheads="1"/>
            </p:cNvSpPr>
            <p:nvPr/>
          </p:nvSpPr>
          <p:spPr bwMode="auto">
            <a:xfrm>
              <a:off x="2892" y="3126"/>
              <a:ext cx="64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r>
                <a:rPr lang="en-US" sz="1600" b="1" dirty="0">
                  <a:solidFill>
                    <a:schemeClr val="bg1"/>
                  </a:solidFill>
                  <a:latin typeface="Arial" pitchFamily="34" charset="0"/>
                  <a:cs typeface="Times New Roman" pitchFamily="18" charset="0"/>
                </a:rPr>
                <a:t>distension</a:t>
              </a:r>
              <a:endParaRPr lang="en-US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4625" name="Freeform 35"/>
            <p:cNvSpPr>
              <a:spLocks/>
            </p:cNvSpPr>
            <p:nvPr/>
          </p:nvSpPr>
          <p:spPr bwMode="auto">
            <a:xfrm>
              <a:off x="2361" y="2762"/>
              <a:ext cx="271" cy="238"/>
            </a:xfrm>
            <a:custGeom>
              <a:avLst/>
              <a:gdLst>
                <a:gd name="T0" fmla="*/ 0 w 242"/>
                <a:gd name="T1" fmla="*/ 430 h 151"/>
                <a:gd name="T2" fmla="*/ 84 w 242"/>
                <a:gd name="T3" fmla="*/ 366 h 151"/>
                <a:gd name="T4" fmla="*/ 43 w 242"/>
                <a:gd name="T5" fmla="*/ 125 h 151"/>
                <a:gd name="T6" fmla="*/ 214 w 242"/>
                <a:gd name="T7" fmla="*/ 0 h 151"/>
                <a:gd name="T8" fmla="*/ 255 w 242"/>
                <a:gd name="T9" fmla="*/ 238 h 151"/>
                <a:gd name="T10" fmla="*/ 339 w 242"/>
                <a:gd name="T11" fmla="*/ 177 h 151"/>
                <a:gd name="T12" fmla="*/ 219 w 242"/>
                <a:gd name="T13" fmla="*/ 591 h 151"/>
                <a:gd name="T14" fmla="*/ 0 w 242"/>
                <a:gd name="T15" fmla="*/ 430 h 15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42"/>
                <a:gd name="T25" fmla="*/ 0 h 151"/>
                <a:gd name="T26" fmla="*/ 242 w 242"/>
                <a:gd name="T27" fmla="*/ 151 h 15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" h="151">
                  <a:moveTo>
                    <a:pt x="0" y="110"/>
                  </a:moveTo>
                  <a:lnTo>
                    <a:pt x="60" y="93"/>
                  </a:lnTo>
                  <a:lnTo>
                    <a:pt x="30" y="32"/>
                  </a:lnTo>
                  <a:lnTo>
                    <a:pt x="153" y="0"/>
                  </a:lnTo>
                  <a:lnTo>
                    <a:pt x="182" y="61"/>
                  </a:lnTo>
                  <a:lnTo>
                    <a:pt x="242" y="45"/>
                  </a:lnTo>
                  <a:lnTo>
                    <a:pt x="156" y="151"/>
                  </a:lnTo>
                  <a:lnTo>
                    <a:pt x="0" y="11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24626" name="Freeform 36"/>
            <p:cNvSpPr>
              <a:spLocks/>
            </p:cNvSpPr>
            <p:nvPr/>
          </p:nvSpPr>
          <p:spPr bwMode="auto">
            <a:xfrm>
              <a:off x="3684" y="2779"/>
              <a:ext cx="280" cy="234"/>
            </a:xfrm>
            <a:custGeom>
              <a:avLst/>
              <a:gdLst>
                <a:gd name="T0" fmla="*/ 0 w 251"/>
                <a:gd name="T1" fmla="*/ 198 h 149"/>
                <a:gd name="T2" fmla="*/ 87 w 251"/>
                <a:gd name="T3" fmla="*/ 239 h 149"/>
                <a:gd name="T4" fmla="*/ 116 w 251"/>
                <a:gd name="T5" fmla="*/ 0 h 149"/>
                <a:gd name="T6" fmla="*/ 288 w 251"/>
                <a:gd name="T7" fmla="*/ 82 h 149"/>
                <a:gd name="T8" fmla="*/ 262 w 251"/>
                <a:gd name="T9" fmla="*/ 328 h 149"/>
                <a:gd name="T10" fmla="*/ 348 w 251"/>
                <a:gd name="T11" fmla="*/ 367 h 149"/>
                <a:gd name="T12" fmla="*/ 141 w 251"/>
                <a:gd name="T13" fmla="*/ 576 h 149"/>
                <a:gd name="T14" fmla="*/ 0 w 251"/>
                <a:gd name="T15" fmla="*/ 198 h 14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51"/>
                <a:gd name="T25" fmla="*/ 0 h 149"/>
                <a:gd name="T26" fmla="*/ 251 w 251"/>
                <a:gd name="T27" fmla="*/ 149 h 14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51" h="149">
                  <a:moveTo>
                    <a:pt x="0" y="51"/>
                  </a:moveTo>
                  <a:lnTo>
                    <a:pt x="63" y="62"/>
                  </a:lnTo>
                  <a:lnTo>
                    <a:pt x="83" y="0"/>
                  </a:lnTo>
                  <a:lnTo>
                    <a:pt x="207" y="21"/>
                  </a:lnTo>
                  <a:lnTo>
                    <a:pt x="189" y="85"/>
                  </a:lnTo>
                  <a:lnTo>
                    <a:pt x="251" y="95"/>
                  </a:lnTo>
                  <a:lnTo>
                    <a:pt x="101" y="149"/>
                  </a:lnTo>
                  <a:lnTo>
                    <a:pt x="0" y="51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</p:grpSp>
      <p:sp>
        <p:nvSpPr>
          <p:cNvPr id="24580" name="Rectangle 37"/>
          <p:cNvSpPr>
            <a:spLocks noChangeArrowheads="1"/>
          </p:cNvSpPr>
          <p:nvPr/>
        </p:nvSpPr>
        <p:spPr bwMode="auto">
          <a:xfrm>
            <a:off x="1943100" y="1989138"/>
            <a:ext cx="6386513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4581" name="Group 38"/>
          <p:cNvGrpSpPr>
            <a:grpSpLocks/>
          </p:cNvGrpSpPr>
          <p:nvPr/>
        </p:nvGrpSpPr>
        <p:grpSpPr bwMode="auto">
          <a:xfrm>
            <a:off x="1666875" y="2033588"/>
            <a:ext cx="6778625" cy="512762"/>
            <a:chOff x="683" y="1036"/>
            <a:chExt cx="4270" cy="323"/>
          </a:xfrm>
        </p:grpSpPr>
        <p:sp>
          <p:nvSpPr>
            <p:cNvPr id="24604" name="Rectangle 39"/>
            <p:cNvSpPr>
              <a:spLocks noChangeArrowheads="1"/>
            </p:cNvSpPr>
            <p:nvPr/>
          </p:nvSpPr>
          <p:spPr bwMode="auto">
            <a:xfrm>
              <a:off x="1491" y="1037"/>
              <a:ext cx="613" cy="224"/>
            </a:xfrm>
            <a:prstGeom prst="rect">
              <a:avLst/>
            </a:prstGeom>
            <a:solidFill>
              <a:srgbClr val="99CC00"/>
            </a:solidFill>
            <a:ln w="11113">
              <a:solidFill>
                <a:srgbClr val="99CC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05" name="Rectangle 40"/>
            <p:cNvSpPr>
              <a:spLocks noChangeArrowheads="1"/>
            </p:cNvSpPr>
            <p:nvPr/>
          </p:nvSpPr>
          <p:spPr bwMode="auto">
            <a:xfrm>
              <a:off x="1519" y="1066"/>
              <a:ext cx="54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600" b="1">
                  <a:latin typeface="Arial" pitchFamily="34" charset="0"/>
                  <a:cs typeface="Times New Roman" pitchFamily="18" charset="0"/>
                </a:rPr>
                <a:t>Fructose</a:t>
              </a:r>
              <a:endParaRPr lang="en-US" sz="16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4606" name="Rectangle 41"/>
            <p:cNvSpPr>
              <a:spLocks noChangeArrowheads="1"/>
            </p:cNvSpPr>
            <p:nvPr/>
          </p:nvSpPr>
          <p:spPr bwMode="auto">
            <a:xfrm>
              <a:off x="2172" y="1037"/>
              <a:ext cx="635" cy="224"/>
            </a:xfrm>
            <a:prstGeom prst="rect">
              <a:avLst/>
            </a:prstGeom>
            <a:solidFill>
              <a:srgbClr val="99CC00"/>
            </a:solidFill>
            <a:ln w="11113">
              <a:solidFill>
                <a:srgbClr val="99CC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07" name="Rectangle 42"/>
            <p:cNvSpPr>
              <a:spLocks noChangeArrowheads="1"/>
            </p:cNvSpPr>
            <p:nvPr/>
          </p:nvSpPr>
          <p:spPr bwMode="auto">
            <a:xfrm>
              <a:off x="2213" y="1066"/>
              <a:ext cx="54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600" b="1">
                  <a:latin typeface="Arial" pitchFamily="34" charset="0"/>
                  <a:cs typeface="Times New Roman" pitchFamily="18" charset="0"/>
                </a:rPr>
                <a:t>Fructans</a:t>
              </a:r>
              <a:endParaRPr lang="en-US" sz="16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4608" name="Rectangle 43"/>
            <p:cNvSpPr>
              <a:spLocks noChangeArrowheads="1"/>
            </p:cNvSpPr>
            <p:nvPr/>
          </p:nvSpPr>
          <p:spPr bwMode="auto">
            <a:xfrm>
              <a:off x="2926" y="1037"/>
              <a:ext cx="581" cy="224"/>
            </a:xfrm>
            <a:prstGeom prst="rect">
              <a:avLst/>
            </a:prstGeom>
            <a:solidFill>
              <a:srgbClr val="99CC00"/>
            </a:solidFill>
            <a:ln w="11113">
              <a:solidFill>
                <a:srgbClr val="99CC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09" name="Rectangle 44"/>
            <p:cNvSpPr>
              <a:spLocks noChangeArrowheads="1"/>
            </p:cNvSpPr>
            <p:nvPr/>
          </p:nvSpPr>
          <p:spPr bwMode="auto">
            <a:xfrm>
              <a:off x="2968" y="1066"/>
              <a:ext cx="483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600" b="1">
                  <a:latin typeface="Arial" pitchFamily="34" charset="0"/>
                  <a:cs typeface="Times New Roman" pitchFamily="18" charset="0"/>
                </a:rPr>
                <a:t>Lactose</a:t>
              </a:r>
              <a:endParaRPr lang="en-US" sz="16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4610" name="Rectangle 45"/>
            <p:cNvSpPr>
              <a:spLocks noChangeArrowheads="1"/>
            </p:cNvSpPr>
            <p:nvPr/>
          </p:nvSpPr>
          <p:spPr bwMode="auto">
            <a:xfrm>
              <a:off x="3582" y="1037"/>
              <a:ext cx="669" cy="224"/>
            </a:xfrm>
            <a:prstGeom prst="rect">
              <a:avLst/>
            </a:prstGeom>
            <a:solidFill>
              <a:srgbClr val="99CC00"/>
            </a:solidFill>
            <a:ln w="11113">
              <a:solidFill>
                <a:srgbClr val="99CC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11" name="Rectangle 46"/>
            <p:cNvSpPr>
              <a:spLocks noChangeArrowheads="1"/>
            </p:cNvSpPr>
            <p:nvPr/>
          </p:nvSpPr>
          <p:spPr bwMode="auto">
            <a:xfrm>
              <a:off x="3603" y="1066"/>
              <a:ext cx="612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600" b="1">
                  <a:latin typeface="Arial" pitchFamily="34" charset="0"/>
                  <a:cs typeface="Times New Roman" pitchFamily="18" charset="0"/>
                </a:rPr>
                <a:t>Galactans</a:t>
              </a:r>
              <a:endParaRPr lang="en-US" sz="16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4612" name="Rectangle 47"/>
            <p:cNvSpPr>
              <a:spLocks noChangeArrowheads="1"/>
            </p:cNvSpPr>
            <p:nvPr/>
          </p:nvSpPr>
          <p:spPr bwMode="auto">
            <a:xfrm>
              <a:off x="4372" y="1037"/>
              <a:ext cx="581" cy="224"/>
            </a:xfrm>
            <a:prstGeom prst="rect">
              <a:avLst/>
            </a:prstGeom>
            <a:solidFill>
              <a:srgbClr val="99CC00"/>
            </a:solidFill>
            <a:ln w="11113">
              <a:solidFill>
                <a:srgbClr val="99CC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13" name="Rectangle 48"/>
            <p:cNvSpPr>
              <a:spLocks noChangeArrowheads="1"/>
            </p:cNvSpPr>
            <p:nvPr/>
          </p:nvSpPr>
          <p:spPr bwMode="auto">
            <a:xfrm>
              <a:off x="4429" y="1066"/>
              <a:ext cx="455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600" b="1">
                  <a:latin typeface="Arial" pitchFamily="34" charset="0"/>
                  <a:cs typeface="Times New Roman" pitchFamily="18" charset="0"/>
                </a:rPr>
                <a:t>Polyols</a:t>
              </a:r>
              <a:endParaRPr lang="en-US" sz="16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4614" name="Rectangle 49"/>
            <p:cNvSpPr>
              <a:spLocks noChangeArrowheads="1"/>
            </p:cNvSpPr>
            <p:nvPr/>
          </p:nvSpPr>
          <p:spPr bwMode="auto">
            <a:xfrm>
              <a:off x="1812" y="1348"/>
              <a:ext cx="2849" cy="1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15" name="Rectangle 50"/>
            <p:cNvSpPr>
              <a:spLocks noChangeArrowheads="1"/>
            </p:cNvSpPr>
            <p:nvPr/>
          </p:nvSpPr>
          <p:spPr bwMode="auto">
            <a:xfrm>
              <a:off x="1808" y="1261"/>
              <a:ext cx="11" cy="9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16" name="Rectangle 51"/>
            <p:cNvSpPr>
              <a:spLocks noChangeArrowheads="1"/>
            </p:cNvSpPr>
            <p:nvPr/>
          </p:nvSpPr>
          <p:spPr bwMode="auto">
            <a:xfrm>
              <a:off x="2509" y="1261"/>
              <a:ext cx="11" cy="9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17" name="Rectangle 52"/>
            <p:cNvSpPr>
              <a:spLocks noChangeArrowheads="1"/>
            </p:cNvSpPr>
            <p:nvPr/>
          </p:nvSpPr>
          <p:spPr bwMode="auto">
            <a:xfrm>
              <a:off x="3211" y="1261"/>
              <a:ext cx="12" cy="9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18" name="Rectangle 53"/>
            <p:cNvSpPr>
              <a:spLocks noChangeArrowheads="1"/>
            </p:cNvSpPr>
            <p:nvPr/>
          </p:nvSpPr>
          <p:spPr bwMode="auto">
            <a:xfrm>
              <a:off x="3912" y="1261"/>
              <a:ext cx="11" cy="9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19" name="Rectangle 54"/>
            <p:cNvSpPr>
              <a:spLocks noChangeArrowheads="1"/>
            </p:cNvSpPr>
            <p:nvPr/>
          </p:nvSpPr>
          <p:spPr bwMode="auto">
            <a:xfrm>
              <a:off x="4655" y="1261"/>
              <a:ext cx="11" cy="9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20" name="Rectangle 55"/>
            <p:cNvSpPr>
              <a:spLocks noChangeArrowheads="1"/>
            </p:cNvSpPr>
            <p:nvPr/>
          </p:nvSpPr>
          <p:spPr bwMode="auto">
            <a:xfrm>
              <a:off x="683" y="1036"/>
              <a:ext cx="413" cy="250"/>
            </a:xfrm>
            <a:prstGeom prst="rect">
              <a:avLst/>
            </a:prstGeom>
            <a:noFill/>
            <a:ln w="23813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21" name="Rectangle 56"/>
            <p:cNvSpPr>
              <a:spLocks noChangeArrowheads="1"/>
            </p:cNvSpPr>
            <p:nvPr/>
          </p:nvSpPr>
          <p:spPr bwMode="auto">
            <a:xfrm>
              <a:off x="683" y="1074"/>
              <a:ext cx="378" cy="155"/>
            </a:xfrm>
            <a:prstGeom prst="rect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sz="1600" b="1" i="1" dirty="0">
                  <a:latin typeface="Arial" pitchFamily="34" charset="0"/>
                  <a:cs typeface="Times New Roman" pitchFamily="18" charset="0"/>
                </a:rPr>
                <a:t>Diet</a:t>
              </a:r>
              <a:endParaRPr lang="en-US" sz="16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4582" name="Oval 58"/>
          <p:cNvSpPr>
            <a:spLocks noChangeArrowheads="1"/>
          </p:cNvSpPr>
          <p:nvPr/>
        </p:nvSpPr>
        <p:spPr bwMode="auto">
          <a:xfrm>
            <a:off x="3067050" y="2967038"/>
            <a:ext cx="2295525" cy="647700"/>
          </a:xfrm>
          <a:prstGeom prst="ellipse">
            <a:avLst/>
          </a:prstGeom>
          <a:solidFill>
            <a:srgbClr val="FFFFFF"/>
          </a:solidFill>
          <a:ln w="15875">
            <a:solidFill>
              <a:srgbClr val="03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83" name="Rectangle 59"/>
          <p:cNvSpPr>
            <a:spLocks noChangeArrowheads="1"/>
          </p:cNvSpPr>
          <p:nvPr/>
        </p:nvSpPr>
        <p:spPr bwMode="auto">
          <a:xfrm>
            <a:off x="3348038" y="3173413"/>
            <a:ext cx="17875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600" b="1">
                <a:latin typeface="Arial" pitchFamily="34" charset="0"/>
                <a:cs typeface="Times New Roman" pitchFamily="18" charset="0"/>
              </a:rPr>
              <a:t>Osmotically active</a:t>
            </a:r>
            <a:endParaRPr lang="en-US" sz="16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84" name="Oval 60"/>
          <p:cNvSpPr>
            <a:spLocks noChangeArrowheads="1"/>
          </p:cNvSpPr>
          <p:nvPr/>
        </p:nvSpPr>
        <p:spPr bwMode="auto">
          <a:xfrm>
            <a:off x="5689600" y="2967038"/>
            <a:ext cx="2817813" cy="647700"/>
          </a:xfrm>
          <a:prstGeom prst="ellipse">
            <a:avLst/>
          </a:prstGeom>
          <a:solidFill>
            <a:srgbClr val="FFFFFF"/>
          </a:solidFill>
          <a:ln w="15875">
            <a:solidFill>
              <a:srgbClr val="03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85" name="Rectangle 61"/>
          <p:cNvSpPr>
            <a:spLocks noChangeArrowheads="1"/>
          </p:cNvSpPr>
          <p:nvPr/>
        </p:nvSpPr>
        <p:spPr bwMode="auto">
          <a:xfrm>
            <a:off x="6254750" y="3200400"/>
            <a:ext cx="183038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600" b="1">
                <a:latin typeface="Arial" pitchFamily="34" charset="0"/>
                <a:cs typeface="Times New Roman" pitchFamily="18" charset="0"/>
              </a:rPr>
              <a:t>Rapidly fermented </a:t>
            </a:r>
            <a:endParaRPr lang="en-US" sz="16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86" name="Freeform 62"/>
          <p:cNvSpPr>
            <a:spLocks/>
          </p:cNvSpPr>
          <p:nvPr/>
        </p:nvSpPr>
        <p:spPr bwMode="auto">
          <a:xfrm>
            <a:off x="6867525" y="2568575"/>
            <a:ext cx="458788" cy="346075"/>
          </a:xfrm>
          <a:custGeom>
            <a:avLst/>
            <a:gdLst>
              <a:gd name="T0" fmla="*/ 0 w 258"/>
              <a:gd name="T1" fmla="*/ 2147483647 h 139"/>
              <a:gd name="T2" fmla="*/ 2147483647 w 258"/>
              <a:gd name="T3" fmla="*/ 2147483647 h 139"/>
              <a:gd name="T4" fmla="*/ 2147483647 w 258"/>
              <a:gd name="T5" fmla="*/ 0 h 139"/>
              <a:gd name="T6" fmla="*/ 2147483647 w 258"/>
              <a:gd name="T7" fmla="*/ 0 h 139"/>
              <a:gd name="T8" fmla="*/ 2147483647 w 258"/>
              <a:gd name="T9" fmla="*/ 2147483647 h 139"/>
              <a:gd name="T10" fmla="*/ 2147483647 w 258"/>
              <a:gd name="T11" fmla="*/ 2147483647 h 139"/>
              <a:gd name="T12" fmla="*/ 2147483647 w 258"/>
              <a:gd name="T13" fmla="*/ 2147483647 h 139"/>
              <a:gd name="T14" fmla="*/ 0 w 258"/>
              <a:gd name="T15" fmla="*/ 2147483647 h 13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58"/>
              <a:gd name="T25" fmla="*/ 0 h 139"/>
              <a:gd name="T26" fmla="*/ 258 w 258"/>
              <a:gd name="T27" fmla="*/ 139 h 139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58" h="139">
                <a:moveTo>
                  <a:pt x="0" y="77"/>
                </a:moveTo>
                <a:lnTo>
                  <a:pt x="59" y="77"/>
                </a:lnTo>
                <a:lnTo>
                  <a:pt x="59" y="0"/>
                </a:lnTo>
                <a:lnTo>
                  <a:pt x="199" y="0"/>
                </a:lnTo>
                <a:lnTo>
                  <a:pt x="199" y="77"/>
                </a:lnTo>
                <a:lnTo>
                  <a:pt x="258" y="77"/>
                </a:lnTo>
                <a:lnTo>
                  <a:pt x="128" y="139"/>
                </a:lnTo>
                <a:lnTo>
                  <a:pt x="0" y="77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endParaRPr lang="en-GB"/>
          </a:p>
        </p:txBody>
      </p:sp>
      <p:sp>
        <p:nvSpPr>
          <p:cNvPr id="24587" name="Freeform 63"/>
          <p:cNvSpPr>
            <a:spLocks/>
          </p:cNvSpPr>
          <p:nvPr/>
        </p:nvSpPr>
        <p:spPr bwMode="auto">
          <a:xfrm>
            <a:off x="3998913" y="2560638"/>
            <a:ext cx="458787" cy="346075"/>
          </a:xfrm>
          <a:custGeom>
            <a:avLst/>
            <a:gdLst>
              <a:gd name="T0" fmla="*/ 0 w 258"/>
              <a:gd name="T1" fmla="*/ 2147483647 h 139"/>
              <a:gd name="T2" fmla="*/ 2147483647 w 258"/>
              <a:gd name="T3" fmla="*/ 2147483647 h 139"/>
              <a:gd name="T4" fmla="*/ 2147483647 w 258"/>
              <a:gd name="T5" fmla="*/ 0 h 139"/>
              <a:gd name="T6" fmla="*/ 2147483647 w 258"/>
              <a:gd name="T7" fmla="*/ 0 h 139"/>
              <a:gd name="T8" fmla="*/ 2147483647 w 258"/>
              <a:gd name="T9" fmla="*/ 2147483647 h 139"/>
              <a:gd name="T10" fmla="*/ 2147483647 w 258"/>
              <a:gd name="T11" fmla="*/ 2147483647 h 139"/>
              <a:gd name="T12" fmla="*/ 2147483647 w 258"/>
              <a:gd name="T13" fmla="*/ 2147483647 h 139"/>
              <a:gd name="T14" fmla="*/ 0 w 258"/>
              <a:gd name="T15" fmla="*/ 2147483647 h 13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58"/>
              <a:gd name="T25" fmla="*/ 0 h 139"/>
              <a:gd name="T26" fmla="*/ 258 w 258"/>
              <a:gd name="T27" fmla="*/ 139 h 139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58" h="139">
                <a:moveTo>
                  <a:pt x="0" y="77"/>
                </a:moveTo>
                <a:lnTo>
                  <a:pt x="59" y="77"/>
                </a:lnTo>
                <a:lnTo>
                  <a:pt x="59" y="0"/>
                </a:lnTo>
                <a:lnTo>
                  <a:pt x="199" y="0"/>
                </a:lnTo>
                <a:lnTo>
                  <a:pt x="199" y="77"/>
                </a:lnTo>
                <a:lnTo>
                  <a:pt x="258" y="77"/>
                </a:lnTo>
                <a:lnTo>
                  <a:pt x="128" y="139"/>
                </a:lnTo>
                <a:lnTo>
                  <a:pt x="0" y="77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endParaRPr lang="en-GB"/>
          </a:p>
        </p:txBody>
      </p:sp>
      <p:grpSp>
        <p:nvGrpSpPr>
          <p:cNvPr id="11" name="Group 64"/>
          <p:cNvGrpSpPr>
            <a:grpSpLocks/>
          </p:cNvGrpSpPr>
          <p:nvPr/>
        </p:nvGrpSpPr>
        <p:grpSpPr bwMode="auto">
          <a:xfrm>
            <a:off x="1116013" y="3684588"/>
            <a:ext cx="6670675" cy="1117600"/>
            <a:chOff x="583" y="2076"/>
            <a:chExt cx="4202" cy="704"/>
          </a:xfrm>
        </p:grpSpPr>
        <p:sp>
          <p:nvSpPr>
            <p:cNvPr id="24591" name="Oval 65"/>
            <p:cNvSpPr>
              <a:spLocks noChangeArrowheads="1"/>
            </p:cNvSpPr>
            <p:nvPr/>
          </p:nvSpPr>
          <p:spPr bwMode="auto">
            <a:xfrm>
              <a:off x="2081" y="2320"/>
              <a:ext cx="911" cy="460"/>
            </a:xfrm>
            <a:prstGeom prst="ellipse">
              <a:avLst/>
            </a:prstGeom>
            <a:solidFill>
              <a:srgbClr val="FFFFFF"/>
            </a:solidFill>
            <a:ln w="15875">
              <a:solidFill>
                <a:srgbClr val="03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592" name="Rectangle 66"/>
            <p:cNvSpPr>
              <a:spLocks noChangeArrowheads="1"/>
            </p:cNvSpPr>
            <p:nvPr/>
          </p:nvSpPr>
          <p:spPr bwMode="auto">
            <a:xfrm>
              <a:off x="2305" y="2408"/>
              <a:ext cx="115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1">
                  <a:latin typeface="Wingdings" pitchFamily="2" charset="2"/>
                  <a:cs typeface="Times New Roman" pitchFamily="18" charset="0"/>
                  <a:sym typeface="Wingdings" pitchFamily="2" charset="2"/>
                </a:rPr>
                <a:t></a:t>
              </a:r>
              <a:endParaRPr lang="en-US" sz="16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4593" name="Rectangle 67"/>
            <p:cNvSpPr>
              <a:spLocks noChangeArrowheads="1"/>
            </p:cNvSpPr>
            <p:nvPr/>
          </p:nvSpPr>
          <p:spPr bwMode="auto">
            <a:xfrm>
              <a:off x="2445" y="2401"/>
              <a:ext cx="371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1">
                  <a:latin typeface="Arial" pitchFamily="34" charset="0"/>
                  <a:cs typeface="Times New Roman" pitchFamily="18" charset="0"/>
                </a:rPr>
                <a:t>water </a:t>
              </a:r>
              <a:endParaRPr lang="en-US" sz="16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4594" name="Rectangle 68"/>
            <p:cNvSpPr>
              <a:spLocks noChangeArrowheads="1"/>
            </p:cNvSpPr>
            <p:nvPr/>
          </p:nvSpPr>
          <p:spPr bwMode="auto">
            <a:xfrm>
              <a:off x="2308" y="2553"/>
              <a:ext cx="48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1">
                  <a:latin typeface="Arial" pitchFamily="34" charset="0"/>
                  <a:cs typeface="Times New Roman" pitchFamily="18" charset="0"/>
                </a:rPr>
                <a:t>delivery</a:t>
              </a:r>
              <a:endParaRPr lang="en-US" sz="16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4595" name="Oval 69"/>
            <p:cNvSpPr>
              <a:spLocks noChangeArrowheads="1"/>
            </p:cNvSpPr>
            <p:nvPr/>
          </p:nvSpPr>
          <p:spPr bwMode="auto">
            <a:xfrm>
              <a:off x="3895" y="2320"/>
              <a:ext cx="890" cy="460"/>
            </a:xfrm>
            <a:prstGeom prst="ellipse">
              <a:avLst/>
            </a:prstGeom>
            <a:solidFill>
              <a:srgbClr val="FFFFFF"/>
            </a:solidFill>
            <a:ln w="15875">
              <a:solidFill>
                <a:srgbClr val="03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596" name="Rectangle 70"/>
            <p:cNvSpPr>
              <a:spLocks noChangeArrowheads="1"/>
            </p:cNvSpPr>
            <p:nvPr/>
          </p:nvSpPr>
          <p:spPr bwMode="auto">
            <a:xfrm>
              <a:off x="3799" y="2414"/>
              <a:ext cx="0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endParaRPr lang="en-US" sz="16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4597" name="Rectangle 71"/>
            <p:cNvSpPr>
              <a:spLocks noChangeArrowheads="1"/>
            </p:cNvSpPr>
            <p:nvPr/>
          </p:nvSpPr>
          <p:spPr bwMode="auto">
            <a:xfrm>
              <a:off x="4034" y="2558"/>
              <a:ext cx="0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endParaRPr lang="en-US" sz="16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4598" name="Freeform 72"/>
            <p:cNvSpPr>
              <a:spLocks/>
            </p:cNvSpPr>
            <p:nvPr/>
          </p:nvSpPr>
          <p:spPr bwMode="auto">
            <a:xfrm>
              <a:off x="2390" y="2076"/>
              <a:ext cx="289" cy="218"/>
            </a:xfrm>
            <a:custGeom>
              <a:avLst/>
              <a:gdLst>
                <a:gd name="T0" fmla="*/ 0 w 258"/>
                <a:gd name="T1" fmla="*/ 298 h 139"/>
                <a:gd name="T2" fmla="*/ 83 w 258"/>
                <a:gd name="T3" fmla="*/ 298 h 139"/>
                <a:gd name="T4" fmla="*/ 83 w 258"/>
                <a:gd name="T5" fmla="*/ 0 h 139"/>
                <a:gd name="T6" fmla="*/ 280 w 258"/>
                <a:gd name="T7" fmla="*/ 0 h 139"/>
                <a:gd name="T8" fmla="*/ 280 w 258"/>
                <a:gd name="T9" fmla="*/ 298 h 139"/>
                <a:gd name="T10" fmla="*/ 363 w 258"/>
                <a:gd name="T11" fmla="*/ 298 h 139"/>
                <a:gd name="T12" fmla="*/ 179 w 258"/>
                <a:gd name="T13" fmla="*/ 536 h 139"/>
                <a:gd name="T14" fmla="*/ 0 w 258"/>
                <a:gd name="T15" fmla="*/ 298 h 13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58"/>
                <a:gd name="T25" fmla="*/ 0 h 139"/>
                <a:gd name="T26" fmla="*/ 258 w 258"/>
                <a:gd name="T27" fmla="*/ 139 h 13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58" h="139">
                  <a:moveTo>
                    <a:pt x="0" y="77"/>
                  </a:moveTo>
                  <a:lnTo>
                    <a:pt x="59" y="77"/>
                  </a:lnTo>
                  <a:lnTo>
                    <a:pt x="59" y="0"/>
                  </a:lnTo>
                  <a:lnTo>
                    <a:pt x="199" y="0"/>
                  </a:lnTo>
                  <a:lnTo>
                    <a:pt x="199" y="77"/>
                  </a:lnTo>
                  <a:lnTo>
                    <a:pt x="258" y="77"/>
                  </a:lnTo>
                  <a:lnTo>
                    <a:pt x="128" y="139"/>
                  </a:lnTo>
                  <a:lnTo>
                    <a:pt x="0" y="77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4599" name="Rectangle 73"/>
            <p:cNvSpPr>
              <a:spLocks noChangeArrowheads="1"/>
            </p:cNvSpPr>
            <p:nvPr/>
          </p:nvSpPr>
          <p:spPr bwMode="auto">
            <a:xfrm>
              <a:off x="583" y="2309"/>
              <a:ext cx="1113" cy="427"/>
            </a:xfrm>
            <a:prstGeom prst="rect">
              <a:avLst/>
            </a:prstGeom>
            <a:ln>
              <a:solidFill>
                <a:schemeClr val="accent1">
                  <a:lumMod val="75000"/>
                </a:schemeClr>
              </a:solidFill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4600" name="Rectangle 74"/>
            <p:cNvSpPr>
              <a:spLocks noChangeArrowheads="1"/>
            </p:cNvSpPr>
            <p:nvPr/>
          </p:nvSpPr>
          <p:spPr bwMode="auto">
            <a:xfrm>
              <a:off x="731" y="2351"/>
              <a:ext cx="861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1" i="1" dirty="0">
                  <a:latin typeface="Arial" pitchFamily="34" charset="0"/>
                  <a:cs typeface="Times New Roman" pitchFamily="18" charset="0"/>
                </a:rPr>
                <a:t>Physiological </a:t>
              </a:r>
              <a:endParaRPr lang="en-US" sz="16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4601" name="Rectangle 75"/>
            <p:cNvSpPr>
              <a:spLocks noChangeArrowheads="1"/>
            </p:cNvSpPr>
            <p:nvPr/>
          </p:nvSpPr>
          <p:spPr bwMode="auto">
            <a:xfrm>
              <a:off x="929" y="2538"/>
              <a:ext cx="413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1" i="1">
                  <a:latin typeface="Arial" pitchFamily="34" charset="0"/>
                  <a:cs typeface="Times New Roman" pitchFamily="18" charset="0"/>
                </a:rPr>
                <a:t>effects</a:t>
              </a:r>
              <a:endParaRPr lang="en-US" sz="16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4602" name="Freeform 76"/>
            <p:cNvSpPr>
              <a:spLocks/>
            </p:cNvSpPr>
            <p:nvPr/>
          </p:nvSpPr>
          <p:spPr bwMode="auto">
            <a:xfrm>
              <a:off x="4214" y="2078"/>
              <a:ext cx="289" cy="218"/>
            </a:xfrm>
            <a:custGeom>
              <a:avLst/>
              <a:gdLst>
                <a:gd name="T0" fmla="*/ 0 w 258"/>
                <a:gd name="T1" fmla="*/ 298 h 139"/>
                <a:gd name="T2" fmla="*/ 83 w 258"/>
                <a:gd name="T3" fmla="*/ 298 h 139"/>
                <a:gd name="T4" fmla="*/ 83 w 258"/>
                <a:gd name="T5" fmla="*/ 0 h 139"/>
                <a:gd name="T6" fmla="*/ 280 w 258"/>
                <a:gd name="T7" fmla="*/ 0 h 139"/>
                <a:gd name="T8" fmla="*/ 280 w 258"/>
                <a:gd name="T9" fmla="*/ 298 h 139"/>
                <a:gd name="T10" fmla="*/ 363 w 258"/>
                <a:gd name="T11" fmla="*/ 298 h 139"/>
                <a:gd name="T12" fmla="*/ 179 w 258"/>
                <a:gd name="T13" fmla="*/ 536 h 139"/>
                <a:gd name="T14" fmla="*/ 0 w 258"/>
                <a:gd name="T15" fmla="*/ 298 h 13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58"/>
                <a:gd name="T25" fmla="*/ 0 h 139"/>
                <a:gd name="T26" fmla="*/ 258 w 258"/>
                <a:gd name="T27" fmla="*/ 139 h 13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58" h="139">
                  <a:moveTo>
                    <a:pt x="0" y="77"/>
                  </a:moveTo>
                  <a:lnTo>
                    <a:pt x="59" y="77"/>
                  </a:lnTo>
                  <a:lnTo>
                    <a:pt x="59" y="0"/>
                  </a:lnTo>
                  <a:lnTo>
                    <a:pt x="199" y="0"/>
                  </a:lnTo>
                  <a:lnTo>
                    <a:pt x="199" y="77"/>
                  </a:lnTo>
                  <a:lnTo>
                    <a:pt x="258" y="77"/>
                  </a:lnTo>
                  <a:lnTo>
                    <a:pt x="128" y="139"/>
                  </a:lnTo>
                  <a:lnTo>
                    <a:pt x="0" y="77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4603" name="Text Box 77"/>
            <p:cNvSpPr txBox="1">
              <a:spLocks noChangeArrowheads="1"/>
            </p:cNvSpPr>
            <p:nvPr/>
          </p:nvSpPr>
          <p:spPr bwMode="auto">
            <a:xfrm>
              <a:off x="3943" y="2341"/>
              <a:ext cx="816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AU" sz="1600" b="1">
                  <a:latin typeface="Arial" pitchFamily="34" charset="0"/>
                  <a:sym typeface="Wingdings" pitchFamily="2" charset="2"/>
                </a:rPr>
                <a:t> gas</a:t>
              </a:r>
              <a:br>
                <a:rPr lang="en-AU" sz="1600" b="1">
                  <a:latin typeface="Arial" pitchFamily="34" charset="0"/>
                  <a:sym typeface="Wingdings" pitchFamily="2" charset="2"/>
                </a:rPr>
              </a:br>
              <a:r>
                <a:rPr lang="en-AU" sz="1600" b="1">
                  <a:latin typeface="Arial" pitchFamily="34" charset="0"/>
                  <a:sym typeface="Wingdings" pitchFamily="2" charset="2"/>
                </a:rPr>
                <a:t>production</a:t>
              </a:r>
            </a:p>
          </p:txBody>
        </p:sp>
      </p:grpSp>
      <p:sp>
        <p:nvSpPr>
          <p:cNvPr id="92238" name="Rectangle 7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GB" dirty="0" smtClean="0">
                <a:solidFill>
                  <a:srgbClr val="030000"/>
                </a:solidFill>
              </a:rPr>
              <a:t>The FODMAP hypothesis</a:t>
            </a:r>
          </a:p>
        </p:txBody>
      </p:sp>
      <p:sp>
        <p:nvSpPr>
          <p:cNvPr id="78" name="Slide Number Placeholder 77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8AC7561-A359-4EC0-ADF1-3E994F12E9A8}" type="slidenum">
              <a:rPr lang="en-GB" smtClean="0">
                <a:solidFill>
                  <a:schemeClr val="tx1"/>
                </a:solidFill>
              </a:rPr>
              <a:pPr>
                <a:defRPr/>
              </a:pPr>
              <a:t>55</a:t>
            </a:fld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0442965"/>
      </p:ext>
    </p:extLst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32" grpId="0" animBg="1"/>
      <p:bldP spid="24633" grpId="0"/>
      <p:bldP spid="24634" grpId="0" animBg="1"/>
      <p:bldP spid="24635" grpId="0"/>
      <p:bldP spid="24636" grpId="0" animBg="1"/>
      <p:bldP spid="24637" grpId="0"/>
      <p:bldP spid="24638" grpId="0" animBg="1"/>
      <p:bldP spid="24639" grpId="0"/>
      <p:bldP spid="24640" grpId="0"/>
      <p:bldP spid="78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468313" y="476250"/>
            <a:ext cx="8207375" cy="647700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solidFill>
                  <a:srgbClr val="030000"/>
                </a:solidFill>
              </a:rPr>
              <a:t>Low FOMAP Diet in IBS:</a:t>
            </a:r>
            <a:br>
              <a:rPr lang="en-GB" dirty="0" smtClean="0">
                <a:solidFill>
                  <a:srgbClr val="030000"/>
                </a:solidFill>
              </a:rPr>
            </a:br>
            <a:r>
              <a:rPr lang="en-GB" dirty="0" smtClean="0">
                <a:solidFill>
                  <a:srgbClr val="030000"/>
                </a:solidFill>
              </a:rPr>
              <a:t>Proportion of patients with improvement in symptoms</a:t>
            </a:r>
            <a:br>
              <a:rPr lang="en-GB" dirty="0" smtClean="0">
                <a:solidFill>
                  <a:srgbClr val="030000"/>
                </a:solidFill>
              </a:rPr>
            </a:br>
            <a:r>
              <a:rPr lang="en-GB" sz="1600" dirty="0" err="1" smtClean="0">
                <a:solidFill>
                  <a:srgbClr val="030000"/>
                </a:solidFill>
              </a:rPr>
              <a:t>Staudacher</a:t>
            </a:r>
            <a:r>
              <a:rPr lang="en-GB" sz="1600" dirty="0" smtClean="0">
                <a:solidFill>
                  <a:srgbClr val="030000"/>
                </a:solidFill>
              </a:rPr>
              <a:t> J Nutr 2012 </a:t>
            </a:r>
          </a:p>
        </p:txBody>
      </p:sp>
      <p:graphicFrame>
        <p:nvGraphicFramePr>
          <p:cNvPr id="9" name="Chart 8"/>
          <p:cNvGraphicFramePr/>
          <p:nvPr/>
        </p:nvGraphicFramePr>
        <p:xfrm>
          <a:off x="0" y="1196752"/>
          <a:ext cx="9144000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364" name="TextBox 3"/>
          <p:cNvSpPr txBox="1">
            <a:spLocks noChangeArrowheads="1"/>
          </p:cNvSpPr>
          <p:nvPr/>
        </p:nvSpPr>
        <p:spPr bwMode="auto">
          <a:xfrm>
            <a:off x="1258888" y="2205038"/>
            <a:ext cx="2889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GB"/>
              <a:t>*</a:t>
            </a:r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027988" y="5949950"/>
            <a:ext cx="1116012" cy="3063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b="0" dirty="0">
                <a:latin typeface="+mn-lt"/>
              </a:rPr>
              <a:t> * P=&lt;0.05</a:t>
            </a:r>
            <a:endParaRPr lang="en-US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8514499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Antibiotics in IBS (1)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2000" dirty="0" smtClean="0"/>
              <a:t>202 IBS patients (Rome I)</a:t>
            </a:r>
          </a:p>
          <a:p>
            <a:pPr lvl="1"/>
            <a:r>
              <a:rPr lang="en-GB" sz="2000" dirty="0" smtClean="0"/>
              <a:t>SIBO in 78%: lactulose H</a:t>
            </a:r>
            <a:r>
              <a:rPr lang="en-GB" sz="2000" baseline="-25000" dirty="0" smtClean="0"/>
              <a:t>2</a:t>
            </a:r>
            <a:r>
              <a:rPr lang="en-GB" sz="2000" dirty="0" smtClean="0"/>
              <a:t> BT</a:t>
            </a:r>
          </a:p>
          <a:p>
            <a:pPr lvl="1"/>
            <a:r>
              <a:rPr lang="en-GB" sz="2000" dirty="0" smtClean="0"/>
              <a:t>Antibiotic treatment (various) &amp; then retesting</a:t>
            </a:r>
          </a:p>
          <a:p>
            <a:pPr lvl="1"/>
            <a:r>
              <a:rPr lang="en-GB" sz="2000" dirty="0" smtClean="0"/>
              <a:t>Less diarrhea &amp; pain (p&lt;0.05) if SIBO eradicated</a:t>
            </a:r>
          </a:p>
          <a:p>
            <a:pPr lvl="4"/>
            <a:r>
              <a:rPr lang="en-GB" sz="1400" dirty="0" smtClean="0"/>
              <a:t>Pimentel et al. 2000</a:t>
            </a:r>
          </a:p>
          <a:p>
            <a:r>
              <a:rPr lang="en-GB" sz="2000" dirty="0" smtClean="0"/>
              <a:t>111 consecutive IBS patients</a:t>
            </a:r>
          </a:p>
          <a:p>
            <a:pPr lvl="1"/>
            <a:r>
              <a:rPr lang="en-GB" sz="2000" dirty="0" smtClean="0"/>
              <a:t>Randomised to neomycin or placebo</a:t>
            </a:r>
          </a:p>
          <a:p>
            <a:pPr lvl="1"/>
            <a:r>
              <a:rPr lang="en-GB" sz="2000" dirty="0" smtClean="0"/>
              <a:t>35% improvement after neomycin: 14% placebo</a:t>
            </a:r>
          </a:p>
          <a:p>
            <a:pPr lvl="1"/>
            <a:r>
              <a:rPr lang="en-GB" sz="2000" dirty="0" smtClean="0"/>
              <a:t>75% improvement if lactulose H</a:t>
            </a:r>
            <a:r>
              <a:rPr lang="en-GB" sz="2000" baseline="-25000" dirty="0" smtClean="0"/>
              <a:t>2</a:t>
            </a:r>
            <a:r>
              <a:rPr lang="en-GB" sz="2000" dirty="0" smtClean="0"/>
              <a:t> BT normalised</a:t>
            </a:r>
          </a:p>
          <a:p>
            <a:pPr lvl="1"/>
            <a:r>
              <a:rPr lang="en-GB" sz="2000" dirty="0" smtClean="0"/>
              <a:t>Methane excretors only in constipated-IBS</a:t>
            </a:r>
          </a:p>
          <a:p>
            <a:pPr lvl="4"/>
            <a:r>
              <a:rPr lang="en-GB" sz="1400" dirty="0" smtClean="0"/>
              <a:t>Pimentel et al. 2006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Antibiotics in IBS (2)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412875"/>
            <a:ext cx="7772400" cy="45720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endParaRPr lang="en-GB" dirty="0" smtClean="0"/>
          </a:p>
          <a:p>
            <a:r>
              <a:rPr lang="en-GB" sz="2000" dirty="0" smtClean="0"/>
              <a:t>Rifaximin in 87 Rome I IBS patients</a:t>
            </a:r>
          </a:p>
          <a:p>
            <a:pPr lvl="1"/>
            <a:r>
              <a:rPr lang="en-GB" sz="2000" dirty="0" smtClean="0"/>
              <a:t>Double-blind, randomised, placebo-controlled</a:t>
            </a:r>
          </a:p>
          <a:p>
            <a:pPr lvl="1"/>
            <a:r>
              <a:rPr lang="en-GB" sz="2000" dirty="0" smtClean="0"/>
              <a:t>400mg </a:t>
            </a:r>
            <a:r>
              <a:rPr lang="en-GB" sz="2000" dirty="0" err="1" smtClean="0"/>
              <a:t>tid</a:t>
            </a:r>
            <a:r>
              <a:rPr lang="en-GB" sz="2000" dirty="0" smtClean="0"/>
              <a:t> for 10 days</a:t>
            </a:r>
          </a:p>
          <a:p>
            <a:pPr lvl="1"/>
            <a:r>
              <a:rPr lang="en-GB" sz="2000" dirty="0" smtClean="0"/>
              <a:t>Improvement in symptom scores (esp. bloating) for up to 10 weeks after treatment</a:t>
            </a:r>
          </a:p>
          <a:p>
            <a:pPr lvl="4"/>
            <a:r>
              <a:rPr lang="en-GB" dirty="0" smtClean="0"/>
              <a:t>Pimentel et al. 2006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Visceral Hypersensitivity in IBS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2286000"/>
            <a:ext cx="7772400" cy="2655888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GB" sz="1800" b="1" smtClean="0">
                <a:latin typeface="Arial" charset="0"/>
              </a:rPr>
              <a:t>	</a:t>
            </a:r>
            <a:r>
              <a:rPr lang="en-GB" sz="1800" b="1" smtClean="0"/>
              <a:t>Increased capsaicin receptor TRPV1-expressing sensory fibres in irritable bowel syndrome and their correlation with abdominal pain</a:t>
            </a:r>
          </a:p>
          <a:p>
            <a:pPr>
              <a:buFont typeface="Wingdings" pitchFamily="2" charset="2"/>
              <a:buNone/>
            </a:pPr>
            <a:r>
              <a:rPr lang="en-GB" sz="1600" smtClean="0">
                <a:latin typeface="Arial" charset="0"/>
              </a:rPr>
              <a:t>	</a:t>
            </a:r>
            <a:r>
              <a:rPr lang="en-GB" sz="1600" smtClean="0"/>
              <a:t>A Akbar, Y Yiangou, P Facer, J R F Walters, P Anand, S Ghosh.  </a:t>
            </a:r>
          </a:p>
          <a:p>
            <a:pPr>
              <a:buFont typeface="Wingdings" pitchFamily="2" charset="2"/>
              <a:buNone/>
            </a:pPr>
            <a:r>
              <a:rPr lang="en-GB" sz="1600" smtClean="0"/>
              <a:t>	</a:t>
            </a:r>
            <a:r>
              <a:rPr lang="en-GB" sz="1600" i="1" smtClean="0"/>
              <a:t>Gut </a:t>
            </a:r>
            <a:r>
              <a:rPr lang="en-GB" sz="1600" smtClean="0"/>
              <a:t>2008; 57:923-929</a:t>
            </a:r>
            <a:r>
              <a:rPr lang="en-GB" sz="1800" smtClean="0">
                <a:latin typeface="Arial" charset="0"/>
              </a:rPr>
              <a:t> </a:t>
            </a:r>
          </a:p>
          <a:p>
            <a:pPr>
              <a:buFont typeface="Wingdings" pitchFamily="2" charset="2"/>
              <a:buNone/>
            </a:pPr>
            <a:endParaRPr lang="en-GB" sz="1800" smtClean="0">
              <a:latin typeface="Arial" charset="0"/>
            </a:endParaRPr>
          </a:p>
          <a:p>
            <a:endParaRPr lang="en-GB" sz="1800" smtClean="0">
              <a:latin typeface="Arial" charset="0"/>
            </a:endParaRPr>
          </a:p>
          <a:p>
            <a:endParaRPr lang="en-GB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Malabsorption of Sugars – Lactose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14388" y="1641475"/>
            <a:ext cx="7629525" cy="4343400"/>
          </a:xfrm>
        </p:spPr>
        <p:txBody>
          <a:bodyPr/>
          <a:lstStyle/>
          <a:p>
            <a:pPr>
              <a:buClr>
                <a:srgbClr val="CC0000"/>
              </a:buClr>
            </a:pPr>
            <a:endParaRPr lang="en-GB" smtClean="0"/>
          </a:p>
          <a:p>
            <a:pPr>
              <a:buClr>
                <a:srgbClr val="CC0000"/>
              </a:buClr>
            </a:pPr>
            <a:r>
              <a:rPr lang="en-GB" smtClean="0">
                <a:solidFill>
                  <a:srgbClr val="CC0000"/>
                </a:solidFill>
              </a:rPr>
              <a:t>Lactose malabsorption</a:t>
            </a:r>
            <a:r>
              <a:rPr lang="en-GB" smtClean="0"/>
              <a:t> in small intestine gives symptoms when lactose breaks down by bacterial action in the colon – producing gases (H</a:t>
            </a:r>
            <a:r>
              <a:rPr lang="en-GB" baseline="-25000" smtClean="0"/>
              <a:t>2</a:t>
            </a:r>
            <a:r>
              <a:rPr lang="en-GB" smtClean="0"/>
              <a:t>, CO</a:t>
            </a:r>
            <a:r>
              <a:rPr lang="en-GB" baseline="-25000" smtClean="0"/>
              <a:t>2</a:t>
            </a:r>
            <a:r>
              <a:rPr lang="en-GB" smtClean="0"/>
              <a:t>) short chain fatty acids (lactate etc.)</a:t>
            </a:r>
          </a:p>
          <a:p>
            <a:pPr>
              <a:buClr>
                <a:srgbClr val="CC0000"/>
              </a:buClr>
            </a:pPr>
            <a:endParaRPr lang="en-GB" smtClean="0"/>
          </a:p>
          <a:p>
            <a:pPr>
              <a:buClr>
                <a:srgbClr val="CC0000"/>
              </a:buClr>
            </a:pPr>
            <a:r>
              <a:rPr lang="en-GB" smtClean="0">
                <a:solidFill>
                  <a:srgbClr val="CC0000"/>
                </a:solidFill>
              </a:rPr>
              <a:t>Lactose intolerance</a:t>
            </a:r>
            <a:r>
              <a:rPr lang="en-GB" smtClean="0"/>
              <a:t> diagnosed from history after lactose.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0838" y="6224588"/>
            <a:ext cx="1062037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2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5238" y="1768475"/>
            <a:ext cx="6613525" cy="332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0" name="Text Box 4"/>
          <p:cNvSpPr txBox="1">
            <a:spLocks noChangeArrowheads="1"/>
          </p:cNvSpPr>
          <p:nvPr/>
        </p:nvSpPr>
        <p:spPr bwMode="auto">
          <a:xfrm>
            <a:off x="163513" y="6694488"/>
            <a:ext cx="8816975" cy="109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828675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  <a:tab pos="7880350" algn="l"/>
                <a:tab pos="8535988" algn="l"/>
              </a:tabLst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defTabSz="828675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  <a:tab pos="7880350" algn="l"/>
                <a:tab pos="8535988" algn="l"/>
              </a:tabLst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defTabSz="828675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  <a:tab pos="7880350" algn="l"/>
                <a:tab pos="8535988" algn="l"/>
              </a:tabLst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defTabSz="828675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  <a:tab pos="7880350" algn="l"/>
                <a:tab pos="8535988" algn="l"/>
              </a:tabLst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defTabSz="828675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  <a:tab pos="7880350" algn="l"/>
                <a:tab pos="8535988" algn="l"/>
              </a:tabLst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  <a:tab pos="7880350" algn="l"/>
                <a:tab pos="8535988" algn="l"/>
              </a:tabLs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  <a:tab pos="7880350" algn="l"/>
                <a:tab pos="8535988" algn="l"/>
              </a:tabLs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  <a:tab pos="7880350" algn="l"/>
                <a:tab pos="8535988" algn="l"/>
              </a:tabLs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  <a:tab pos="7880350" algn="l"/>
                <a:tab pos="8535988" algn="l"/>
              </a:tabLs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 eaLnBrk="1">
              <a:lnSpc>
                <a:spcPct val="97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700">
                <a:solidFill>
                  <a:srgbClr val="000000"/>
                </a:solidFill>
                <a:latin typeface="Arial" charset="0"/>
              </a:rPr>
              <a:t>Copyright ©2008 BMJ Publishing Group Ltd.</a:t>
            </a:r>
          </a:p>
        </p:txBody>
      </p:sp>
      <p:sp>
        <p:nvSpPr>
          <p:cNvPr id="55301" name="Text Box 5"/>
          <p:cNvSpPr txBox="1">
            <a:spLocks noChangeArrowheads="1"/>
          </p:cNvSpPr>
          <p:nvPr/>
        </p:nvSpPr>
        <p:spPr bwMode="auto">
          <a:xfrm>
            <a:off x="1265238" y="5187950"/>
            <a:ext cx="6613525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828675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</a:tabLst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defTabSz="828675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</a:tabLst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defTabSz="828675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</a:tabLst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defTabSz="828675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</a:tabLst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defTabSz="828675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</a:tabLst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</a:tabLs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</a:tabLs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</a:tabLs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</a:tabLs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 eaLnBrk="1">
              <a:lnSpc>
                <a:spcPct val="97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1100" b="1">
                <a:solidFill>
                  <a:srgbClr val="000000"/>
                </a:solidFill>
                <a:latin typeface="Arial" charset="0"/>
              </a:rPr>
              <a:t>Akbar, A et al. Gut 2008;57:923-929</a:t>
            </a:r>
          </a:p>
        </p:txBody>
      </p:sp>
      <p:sp>
        <p:nvSpPr>
          <p:cNvPr id="55302" name="Text Box 6"/>
          <p:cNvSpPr txBox="1">
            <a:spLocks noChangeArrowheads="1"/>
          </p:cNvSpPr>
          <p:nvPr/>
        </p:nvSpPr>
        <p:spPr bwMode="auto">
          <a:xfrm>
            <a:off x="163513" y="439738"/>
            <a:ext cx="8816975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>
            <a:spAutoFit/>
          </a:bodyPr>
          <a:lstStyle>
            <a:lvl1pPr defTabSz="828675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  <a:tab pos="7880350" algn="l"/>
                <a:tab pos="8535988" algn="l"/>
              </a:tabLst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defTabSz="828675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  <a:tab pos="7880350" algn="l"/>
                <a:tab pos="8535988" algn="l"/>
              </a:tabLst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defTabSz="828675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  <a:tab pos="7880350" algn="l"/>
                <a:tab pos="8535988" algn="l"/>
              </a:tabLst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defTabSz="828675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  <a:tab pos="7880350" algn="l"/>
                <a:tab pos="8535988" algn="l"/>
              </a:tabLst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defTabSz="828675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  <a:tab pos="7880350" algn="l"/>
                <a:tab pos="8535988" algn="l"/>
              </a:tabLst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  <a:tab pos="7880350" algn="l"/>
                <a:tab pos="8535988" algn="l"/>
              </a:tabLs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  <a:tab pos="7880350" algn="l"/>
                <a:tab pos="8535988" algn="l"/>
              </a:tabLs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  <a:tab pos="7880350" algn="l"/>
                <a:tab pos="8535988" algn="l"/>
              </a:tabLs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  <a:tab pos="7880350" algn="l"/>
                <a:tab pos="8535988" algn="l"/>
              </a:tabLs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>
              <a:lnSpc>
                <a:spcPct val="97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1500" b="1">
                <a:solidFill>
                  <a:srgbClr val="000000"/>
                </a:solidFill>
                <a:latin typeface="Arial" charset="0"/>
              </a:rPr>
              <a:t>Photomicrographs showing transient receptor potential vanilloid type-1 (TRPV1)- (arrowed), substance P and protein gene product (PGP) 9.5-immunoreactive fibre immunostaining in a control (A, C and E) and an irritable bowel syndrome rectosigmoid biopsy (B, D and F), magnification x40.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0838" y="6224588"/>
            <a:ext cx="1062037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1268413"/>
            <a:ext cx="5508625" cy="441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4" name="Text Box 4"/>
          <p:cNvSpPr txBox="1">
            <a:spLocks noChangeArrowheads="1"/>
          </p:cNvSpPr>
          <p:nvPr/>
        </p:nvSpPr>
        <p:spPr bwMode="auto">
          <a:xfrm>
            <a:off x="163513" y="6694488"/>
            <a:ext cx="8816975" cy="109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828675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  <a:tab pos="7880350" algn="l"/>
                <a:tab pos="8535988" algn="l"/>
              </a:tabLst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defTabSz="828675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  <a:tab pos="7880350" algn="l"/>
                <a:tab pos="8535988" algn="l"/>
              </a:tabLst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defTabSz="828675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  <a:tab pos="7880350" algn="l"/>
                <a:tab pos="8535988" algn="l"/>
              </a:tabLst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defTabSz="828675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  <a:tab pos="7880350" algn="l"/>
                <a:tab pos="8535988" algn="l"/>
              </a:tabLst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defTabSz="828675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  <a:tab pos="7880350" algn="l"/>
                <a:tab pos="8535988" algn="l"/>
              </a:tabLst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  <a:tab pos="7880350" algn="l"/>
                <a:tab pos="8535988" algn="l"/>
              </a:tabLs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  <a:tab pos="7880350" algn="l"/>
                <a:tab pos="8535988" algn="l"/>
              </a:tabLs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  <a:tab pos="7880350" algn="l"/>
                <a:tab pos="8535988" algn="l"/>
              </a:tabLs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  <a:tab pos="7880350" algn="l"/>
                <a:tab pos="8535988" algn="l"/>
              </a:tabLs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 eaLnBrk="1">
              <a:lnSpc>
                <a:spcPct val="97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700">
                <a:solidFill>
                  <a:srgbClr val="000000"/>
                </a:solidFill>
                <a:latin typeface="Arial" charset="0"/>
              </a:rPr>
              <a:t>Copyright ©2008 BMJ Publishing Group Ltd.</a:t>
            </a:r>
          </a:p>
        </p:txBody>
      </p:sp>
      <p:sp>
        <p:nvSpPr>
          <p:cNvPr id="56325" name="Text Box 5"/>
          <p:cNvSpPr txBox="1">
            <a:spLocks noChangeArrowheads="1"/>
          </p:cNvSpPr>
          <p:nvPr/>
        </p:nvSpPr>
        <p:spPr bwMode="auto">
          <a:xfrm>
            <a:off x="1511300" y="5976938"/>
            <a:ext cx="6613525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828675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</a:tabLst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defTabSz="828675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</a:tabLst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defTabSz="828675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</a:tabLst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defTabSz="828675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</a:tabLst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defTabSz="828675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</a:tabLst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</a:tabLs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</a:tabLs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</a:tabLs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</a:tabLs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 eaLnBrk="1">
              <a:lnSpc>
                <a:spcPct val="97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1100" b="1">
                <a:solidFill>
                  <a:srgbClr val="000000"/>
                </a:solidFill>
                <a:latin typeface="Arial" charset="0"/>
              </a:rPr>
              <a:t>Akbar, A et al. Gut 2008;57:923-929</a:t>
            </a:r>
          </a:p>
        </p:txBody>
      </p:sp>
      <p:sp>
        <p:nvSpPr>
          <p:cNvPr id="56326" name="Text Box 6"/>
          <p:cNvSpPr txBox="1">
            <a:spLocks noChangeArrowheads="1"/>
          </p:cNvSpPr>
          <p:nvPr/>
        </p:nvSpPr>
        <p:spPr bwMode="auto">
          <a:xfrm>
            <a:off x="163513" y="495300"/>
            <a:ext cx="8816975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>
            <a:spAutoFit/>
          </a:bodyPr>
          <a:lstStyle>
            <a:lvl1pPr defTabSz="828675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  <a:tab pos="7880350" algn="l"/>
                <a:tab pos="8535988" algn="l"/>
              </a:tabLst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defTabSz="828675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  <a:tab pos="7880350" algn="l"/>
                <a:tab pos="8535988" algn="l"/>
              </a:tabLst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defTabSz="828675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  <a:tab pos="7880350" algn="l"/>
                <a:tab pos="8535988" algn="l"/>
              </a:tabLst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defTabSz="828675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  <a:tab pos="7880350" algn="l"/>
                <a:tab pos="8535988" algn="l"/>
              </a:tabLst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defTabSz="828675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  <a:tab pos="7880350" algn="l"/>
                <a:tab pos="8535988" algn="l"/>
              </a:tabLst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  <a:tab pos="7880350" algn="l"/>
                <a:tab pos="8535988" algn="l"/>
              </a:tabLs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  <a:tab pos="7880350" algn="l"/>
                <a:tab pos="8535988" algn="l"/>
              </a:tabLs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  <a:tab pos="7880350" algn="l"/>
                <a:tab pos="8535988" algn="l"/>
              </a:tabLs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  <a:tab pos="7880350" algn="l"/>
                <a:tab pos="8535988" algn="l"/>
              </a:tabLs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>
              <a:lnSpc>
                <a:spcPct val="97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2400" b="1">
                <a:solidFill>
                  <a:srgbClr val="000000"/>
                </a:solidFill>
                <a:latin typeface="Calibri" pitchFamily="34" charset="0"/>
              </a:rPr>
              <a:t>Transient receptor potential vanilloid type-1 (TRPV1) levels</a:t>
            </a:r>
          </a:p>
        </p:txBody>
      </p:sp>
      <p:sp>
        <p:nvSpPr>
          <p:cNvPr id="56327" name="Text Box 7"/>
          <p:cNvSpPr txBox="1">
            <a:spLocks noChangeArrowheads="1"/>
          </p:cNvSpPr>
          <p:nvPr/>
        </p:nvSpPr>
        <p:spPr bwMode="auto">
          <a:xfrm>
            <a:off x="5580063" y="2852738"/>
            <a:ext cx="9366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1600" b="1">
                <a:solidFill>
                  <a:srgbClr val="000000"/>
                </a:solidFill>
                <a:latin typeface="Arial" charset="0"/>
              </a:rPr>
              <a:t>p&lt;0.001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Pain-predominant IBS: Treatment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mtClean="0"/>
              <a:t>Exclude obstruction (carcinoma, adhesions etc.), ulcer, gallstones, ischaemia, chronic pancreatitis, etc.</a:t>
            </a:r>
          </a:p>
          <a:p>
            <a:r>
              <a:rPr lang="en-GB" smtClean="0"/>
              <a:t>Dietetic advice</a:t>
            </a:r>
          </a:p>
          <a:p>
            <a:r>
              <a:rPr lang="en-GB" smtClean="0"/>
              <a:t>Treat constipation</a:t>
            </a:r>
          </a:p>
          <a:p>
            <a:r>
              <a:rPr lang="en-GB" smtClean="0"/>
              <a:t>Treat urgency / diarrhoea</a:t>
            </a:r>
          </a:p>
          <a:p>
            <a:r>
              <a:rPr lang="en-GB" smtClean="0"/>
              <a:t>Anti-spasmodics</a:t>
            </a:r>
          </a:p>
          <a:p>
            <a:pPr lvl="1"/>
            <a:r>
              <a:rPr lang="en-GB" smtClean="0"/>
              <a:t>mebeverine</a:t>
            </a:r>
          </a:p>
          <a:p>
            <a:r>
              <a:rPr lang="en-GB" smtClean="0"/>
              <a:t>Anticholinergics, SSRIs</a:t>
            </a:r>
          </a:p>
          <a:p>
            <a:r>
              <a:rPr lang="en-GB" smtClean="0"/>
              <a:t>Psychological support / CBT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IBS</a:t>
            </a:r>
          </a:p>
        </p:txBody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mtClean="0"/>
              <a:t>Clinical patterns of recognisable common symptoms</a:t>
            </a:r>
          </a:p>
          <a:p>
            <a:r>
              <a:rPr lang="en-GB" smtClean="0"/>
              <a:t>Contributions from defined abnormalities:</a:t>
            </a:r>
          </a:p>
          <a:p>
            <a:pPr lvl="1"/>
            <a:r>
              <a:rPr lang="en-GB" smtClean="0"/>
              <a:t>Physiological</a:t>
            </a:r>
          </a:p>
          <a:p>
            <a:pPr lvl="1"/>
            <a:r>
              <a:rPr lang="en-GB" smtClean="0"/>
              <a:t>Genetic	</a:t>
            </a:r>
          </a:p>
          <a:p>
            <a:pPr lvl="1"/>
            <a:r>
              <a:rPr lang="en-GB" smtClean="0"/>
              <a:t>Dietary</a:t>
            </a:r>
          </a:p>
          <a:p>
            <a:pPr lvl="1"/>
            <a:endParaRPr lang="en-GB" smtClean="0"/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1681163" y="17145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9219" name="Rectangle 4"/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7175500" cy="838200"/>
          </a:xfrm>
        </p:spPr>
        <p:txBody>
          <a:bodyPr/>
          <a:lstStyle/>
          <a:p>
            <a:r>
              <a:rPr lang="en-GB" sz="2000" smtClean="0">
                <a:cs typeface="Times New Roman" pitchFamily="18" charset="0"/>
              </a:rPr>
              <a:t>Lactase Non-Persistence</a:t>
            </a:r>
            <a:endParaRPr lang="en-GB" smtClean="0"/>
          </a:p>
        </p:txBody>
      </p:sp>
      <p:sp>
        <p:nvSpPr>
          <p:cNvPr id="9220" name="Text Box 6"/>
          <p:cNvSpPr txBox="1">
            <a:spLocks noChangeArrowheads="1"/>
          </p:cNvSpPr>
          <p:nvPr/>
        </p:nvSpPr>
        <p:spPr bwMode="auto">
          <a:xfrm>
            <a:off x="381000" y="2330450"/>
            <a:ext cx="1600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GB" sz="1600" b="1">
                <a:solidFill>
                  <a:schemeClr val="tx2"/>
                </a:solidFill>
                <a:latin typeface="Arial" charset="0"/>
              </a:rPr>
              <a:t>Oral lactose</a:t>
            </a:r>
          </a:p>
        </p:txBody>
      </p:sp>
      <p:pic>
        <p:nvPicPr>
          <p:cNvPr id="9221" name="Picture 3" descr="lactose_intoleran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700213"/>
            <a:ext cx="7993062" cy="392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Mechanisms of Lactase Persistence / Non-persistence</a:t>
            </a:r>
          </a:p>
        </p:txBody>
      </p:sp>
      <p:sp>
        <p:nvSpPr>
          <p:cNvPr id="10243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mtClean="0"/>
              <a:t>Genetic basis</a:t>
            </a:r>
          </a:p>
          <a:p>
            <a:r>
              <a:rPr lang="en-GB" smtClean="0"/>
              <a:t>Protein active in childhood</a:t>
            </a:r>
          </a:p>
          <a:p>
            <a:r>
              <a:rPr lang="en-GB" smtClean="0"/>
              <a:t>Polymorphisms in lactase gene</a:t>
            </a:r>
          </a:p>
          <a:p>
            <a:r>
              <a:rPr lang="en-GB" smtClean="0"/>
              <a:t>Heterozygote studies show </a:t>
            </a:r>
            <a:r>
              <a:rPr lang="en-GB" i="1" smtClean="0"/>
              <a:t>cis</a:t>
            </a:r>
            <a:r>
              <a:rPr lang="en-GB" smtClean="0"/>
              <a:t> acting elements </a:t>
            </a:r>
          </a:p>
          <a:p>
            <a:r>
              <a:rPr lang="en-GB" smtClean="0"/>
              <a:t>Transcription factors regulating expression of lactase</a:t>
            </a:r>
          </a:p>
          <a:p>
            <a:r>
              <a:rPr lang="en-GB" smtClean="0"/>
              <a:t>Developmental switches</a:t>
            </a:r>
          </a:p>
          <a:p>
            <a:endParaRPr lang="en-GB" smtClean="0"/>
          </a:p>
          <a:p>
            <a:pPr>
              <a:buFont typeface="Wingdings" pitchFamily="2" charset="2"/>
              <a:buNone/>
            </a:pPr>
            <a:r>
              <a:rPr lang="en-GB" smtClean="0"/>
              <a:t>	Polymorphism 14kb upstream associated with persistence/non-persistence in Finnish population</a:t>
            </a:r>
          </a:p>
          <a:p>
            <a:pPr lvl="4"/>
            <a:r>
              <a:rPr lang="en-GB" smtClean="0"/>
              <a:t>Enattah Nature 2002</a:t>
            </a:r>
          </a:p>
          <a:p>
            <a:endParaRPr lang="en-GB" smtClean="0"/>
          </a:p>
          <a:p>
            <a:endParaRPr lang="en-GB" smtClean="0"/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533400" y="4267200"/>
            <a:ext cx="8077200" cy="11430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Malabsorption of Sugars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14388" y="1641475"/>
            <a:ext cx="7629525" cy="43434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GB" smtClean="0"/>
              <a:t> </a:t>
            </a:r>
            <a:r>
              <a:rPr lang="en-GB" smtClean="0">
                <a:solidFill>
                  <a:schemeClr val="tx2"/>
                </a:solidFill>
              </a:rPr>
              <a:t>Fructose and Sorbitol:</a:t>
            </a:r>
          </a:p>
          <a:p>
            <a:r>
              <a:rPr lang="en-GB" sz="2000" smtClean="0"/>
              <a:t>Abdominal pain and diarrhoea following fruit juices (especially in children) or diet/diabetic drinks</a:t>
            </a:r>
          </a:p>
          <a:p>
            <a:endParaRPr lang="en-GB" sz="2000" smtClean="0"/>
          </a:p>
          <a:p>
            <a:r>
              <a:rPr lang="en-GB" sz="2000" smtClean="0"/>
              <a:t>Small intestinal malabsorption of these monosaccharides results in metabolism in colon</a:t>
            </a:r>
          </a:p>
          <a:p>
            <a:endParaRPr lang="en-GB" sz="2000" smtClean="0"/>
          </a:p>
          <a:p>
            <a:r>
              <a:rPr lang="en-GB" sz="2000" smtClean="0"/>
              <a:t>Diagnosis from history and from breath  H</a:t>
            </a:r>
            <a:r>
              <a:rPr lang="en-GB" sz="2000" baseline="-25000" smtClean="0"/>
              <a:t>2</a:t>
            </a:r>
            <a:r>
              <a:rPr lang="en-GB" sz="2000" smtClean="0"/>
              <a:t> excretion after ingestion of sugar</a:t>
            </a:r>
          </a:p>
          <a:p>
            <a:pPr>
              <a:buFont typeface="Wingdings" pitchFamily="2" charset="2"/>
              <a:buNone/>
            </a:pPr>
            <a:r>
              <a:rPr lang="en-GB" smtClean="0"/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|1.3|2.2"/>
</p:tagLst>
</file>

<file path=ppt/theme/theme1.xml><?xml version="1.0" encoding="utf-8"?>
<a:theme xmlns:a="http://schemas.openxmlformats.org/drawingml/2006/main" name="jw-clin-2003">
  <a:themeElements>
    <a:clrScheme name="jw-clin-2003 8">
      <a:dk1>
        <a:srgbClr val="0033CC"/>
      </a:dk1>
      <a:lt1>
        <a:srgbClr val="CCFFFF"/>
      </a:lt1>
      <a:dk2>
        <a:srgbClr val="000066"/>
      </a:dk2>
      <a:lt2>
        <a:srgbClr val="808080"/>
      </a:lt2>
      <a:accent1>
        <a:srgbClr val="00CC99"/>
      </a:accent1>
      <a:accent2>
        <a:srgbClr val="3333CC"/>
      </a:accent2>
      <a:accent3>
        <a:srgbClr val="E2FFFF"/>
      </a:accent3>
      <a:accent4>
        <a:srgbClr val="002AAE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jw-clin-2003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6600">
            <a:alpha val="50000"/>
          </a:srgbClr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6600">
            <a:alpha val="50000"/>
          </a:srgbClr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jw-clin-200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w-clin-2003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w-clin-2003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w-clin-2003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w-clin-2003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w-clin-2003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w-clin-2003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w-clin-2003 8">
        <a:dk1>
          <a:srgbClr val="0033CC"/>
        </a:dk1>
        <a:lt1>
          <a:srgbClr val="CCFFFF"/>
        </a:lt1>
        <a:dk2>
          <a:srgbClr val="000066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E2FFFF"/>
        </a:accent3>
        <a:accent4>
          <a:srgbClr val="002AAE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King's (advanced) 2 8">
    <a:dk1>
      <a:srgbClr val="000000"/>
    </a:dk1>
    <a:lt1>
      <a:srgbClr val="D6F0F6"/>
    </a:lt1>
    <a:dk2>
      <a:srgbClr val="065981"/>
    </a:dk2>
    <a:lt2>
      <a:srgbClr val="FFFFFF"/>
    </a:lt2>
    <a:accent1>
      <a:srgbClr val="8088BF"/>
    </a:accent1>
    <a:accent2>
      <a:srgbClr val="D16EB4"/>
    </a:accent2>
    <a:accent3>
      <a:srgbClr val="E8F6FA"/>
    </a:accent3>
    <a:accent4>
      <a:srgbClr val="000000"/>
    </a:accent4>
    <a:accent5>
      <a:srgbClr val="C0C3DC"/>
    </a:accent5>
    <a:accent6>
      <a:srgbClr val="BD63A3"/>
    </a:accent6>
    <a:hlink>
      <a:srgbClr val="B3B8D9"/>
    </a:hlink>
    <a:folHlink>
      <a:srgbClr val="E3A8D2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C:\Documents and Settings\julian\Application Data\Microsoft\Templates\jw-clin-2003.pot</Template>
  <TotalTime>6266</TotalTime>
  <Words>2687</Words>
  <Application>Microsoft Office PowerPoint</Application>
  <PresentationFormat>On-screen Show (4:3)</PresentationFormat>
  <Paragraphs>682</Paragraphs>
  <Slides>63</Slides>
  <Notes>62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65" baseType="lpstr">
      <vt:lpstr>jw-clin-2003</vt:lpstr>
      <vt:lpstr>MSDraw.Drawing.8.2</vt:lpstr>
      <vt:lpstr>BSc in Gastroenterology</vt:lpstr>
      <vt:lpstr>Practical: Sugar absorption Summary</vt:lpstr>
      <vt:lpstr>Sugar Breath Tests</vt:lpstr>
      <vt:lpstr>Lactose-hydrogen Breath Test for Lactase Deficiency</vt:lpstr>
      <vt:lpstr>Malabsorption of Sugars – Lactose</vt:lpstr>
      <vt:lpstr>Malabsorption of Sugars – Lactose</vt:lpstr>
      <vt:lpstr>Lactase Non-Persistence</vt:lpstr>
      <vt:lpstr>Mechanisms of Lactase Persistence / Non-persistence</vt:lpstr>
      <vt:lpstr>Malabsorption of Sugars</vt:lpstr>
      <vt:lpstr>Sugar Maldigestion / Malabsorption</vt:lpstr>
      <vt:lpstr>Glucose-hydrogen Breath Test for Small Intestinal Bacterial Overgrowth. </vt:lpstr>
      <vt:lpstr>Causes of Small Intestinal Bacterial Overgrowth </vt:lpstr>
      <vt:lpstr>Lactulose hydrogen breath test</vt:lpstr>
      <vt:lpstr>Practical: Sugar absorption Summary</vt:lpstr>
      <vt:lpstr>PowerPoint Presentation</vt:lpstr>
      <vt:lpstr>Functional GI disorders</vt:lpstr>
      <vt:lpstr>Rome III Functional Gastrointestinal Disorders Gastroenterology 2006; 130:1377-1556</vt:lpstr>
      <vt:lpstr>Irritable Bowel Syndrome Interacting Mechanisms</vt:lpstr>
      <vt:lpstr>Irritable Bowel Syndrome</vt:lpstr>
      <vt:lpstr>Rome II diagnostic criteria for Irritable Bowel Syndrome</vt:lpstr>
      <vt:lpstr>Rome III diagnostic criteria:</vt:lpstr>
      <vt:lpstr>PowerPoint Presentation</vt:lpstr>
      <vt:lpstr> “Red flags” in the diagnosis of IBS</vt:lpstr>
      <vt:lpstr>Symptoms associated with IBS–related psychiatric disorders</vt:lpstr>
      <vt:lpstr>Rome III criteria for Functional Constipation:</vt:lpstr>
      <vt:lpstr>Rome III criteria for Functional Bloating:</vt:lpstr>
      <vt:lpstr>Constipation-predominant IBS: Treatment</vt:lpstr>
      <vt:lpstr>Irritable Bowel Syndrome – Dietary Factors</vt:lpstr>
      <vt:lpstr>Rome III criteria for Functional Diarrhoea:</vt:lpstr>
      <vt:lpstr>Chronic Diarrhoea or IBS?</vt:lpstr>
      <vt:lpstr>Mechanism of Bile Acid Diarrhoea</vt:lpstr>
      <vt:lpstr>A Classification of Types of Bile Acid Malabsorption</vt:lpstr>
      <vt:lpstr>ENTEROHEPATIC CIRCULATION OF BILE SALTS</vt:lpstr>
      <vt:lpstr>ENTEROHEPATIC CIRCULATION OF BILE SALTS</vt:lpstr>
      <vt:lpstr>ENTEROHEPATIC CIRCULATION OF BILE SALTS</vt:lpstr>
      <vt:lpstr>ENTEROHEPATIC CIRCULATION OF BILE SALTS</vt:lpstr>
      <vt:lpstr>ENTEROHEPATIC CIRCULATION OF BILE SALTS</vt:lpstr>
      <vt:lpstr>ENTEROHEPATIC CIRCULATION OF BILE SALTS</vt:lpstr>
      <vt:lpstr>Diagnosis of Bile Acid Malabsorption</vt:lpstr>
      <vt:lpstr>PowerPoint Presentation</vt:lpstr>
      <vt:lpstr>Bile Acid Malabsorption:  Frequency</vt:lpstr>
      <vt:lpstr>Diagnosis of Bile Acid Malabsorption</vt:lpstr>
      <vt:lpstr>Inverse relationship of SeHCAT &amp; C4</vt:lpstr>
      <vt:lpstr>Bile Acid Malabsorption</vt:lpstr>
      <vt:lpstr>Ileal Absorption of Bile Salts</vt:lpstr>
      <vt:lpstr>What causes Idiopathic Bile Acid Malabsorption?</vt:lpstr>
      <vt:lpstr>FGF19 (or FGF15) Regulation of Bile Acid Metabolism</vt:lpstr>
      <vt:lpstr>FGF19 &amp; Bile Acid Reabsorption - Normal</vt:lpstr>
      <vt:lpstr>Raised 7aOH-4-Cholesten-3-one (C4) in Patients with Chronic Diarrhoea </vt:lpstr>
      <vt:lpstr>Reduced FGF19 in Patients with Chronic Diarrhoea</vt:lpstr>
      <vt:lpstr>FGF19 &amp; Primary BA Diarrhea</vt:lpstr>
      <vt:lpstr>Diarrhoea-predominant IBS: Treatment</vt:lpstr>
      <vt:lpstr>Bloating / pain-predominant IBS</vt:lpstr>
      <vt:lpstr>What are FODMAPs?</vt:lpstr>
      <vt:lpstr>The FODMAP hypothesis</vt:lpstr>
      <vt:lpstr>Low FOMAP Diet in IBS: Proportion of patients with improvement in symptoms Staudacher J Nutr 2012 </vt:lpstr>
      <vt:lpstr>Antibiotics in IBS (1)</vt:lpstr>
      <vt:lpstr>Antibiotics in IBS (2)</vt:lpstr>
      <vt:lpstr>Visceral Hypersensitivity in IBS</vt:lpstr>
      <vt:lpstr>PowerPoint Presentation</vt:lpstr>
      <vt:lpstr>PowerPoint Presentation</vt:lpstr>
      <vt:lpstr>Pain-predominant IBS: Treatment</vt:lpstr>
      <vt:lpstr>IBS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jw-default</dc:title>
  <dc:creator>jw</dc:creator>
  <cp:lastModifiedBy>Shiel, Nuala</cp:lastModifiedBy>
  <cp:revision>138</cp:revision>
  <cp:lastPrinted>1999-02-19T10:34:18Z</cp:lastPrinted>
  <dcterms:created xsi:type="dcterms:W3CDTF">1995-06-02T22:06:36Z</dcterms:created>
  <dcterms:modified xsi:type="dcterms:W3CDTF">2012-10-16T14:48:14Z</dcterms:modified>
</cp:coreProperties>
</file>