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3"/>
  </p:notesMasterIdLst>
  <p:sldIdLst>
    <p:sldId id="256" r:id="rId2"/>
    <p:sldId id="340" r:id="rId3"/>
    <p:sldId id="521" r:id="rId4"/>
    <p:sldId id="918" r:id="rId5"/>
    <p:sldId id="947" r:id="rId6"/>
    <p:sldId id="956" r:id="rId7"/>
    <p:sldId id="972" r:id="rId8"/>
    <p:sldId id="974" r:id="rId9"/>
    <p:sldId id="973" r:id="rId10"/>
    <p:sldId id="953" r:id="rId11"/>
    <p:sldId id="969" r:id="rId12"/>
    <p:sldId id="964" r:id="rId13"/>
    <p:sldId id="959" r:id="rId14"/>
    <p:sldId id="949" r:id="rId15"/>
    <p:sldId id="965" r:id="rId16"/>
    <p:sldId id="967" r:id="rId17"/>
    <p:sldId id="951" r:id="rId18"/>
    <p:sldId id="976" r:id="rId19"/>
    <p:sldId id="753" r:id="rId20"/>
    <p:sldId id="832" r:id="rId21"/>
    <p:sldId id="913" r:id="rId22"/>
    <p:sldId id="914" r:id="rId23"/>
    <p:sldId id="906" r:id="rId24"/>
    <p:sldId id="908" r:id="rId25"/>
    <p:sldId id="962" r:id="rId26"/>
    <p:sldId id="963" r:id="rId27"/>
    <p:sldId id="966" r:id="rId28"/>
    <p:sldId id="979" r:id="rId29"/>
    <p:sldId id="912" r:id="rId30"/>
    <p:sldId id="857" r:id="rId31"/>
    <p:sldId id="978" r:id="rId3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9" autoAdjust="0"/>
    <p:restoredTop sz="94660"/>
  </p:normalViewPr>
  <p:slideViewPr>
    <p:cSldViewPr>
      <p:cViewPr>
        <p:scale>
          <a:sx n="50" d="100"/>
          <a:sy n="50" d="100"/>
        </p:scale>
        <p:origin x="-103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CB9503-D155-4B5A-99BA-825330386B47}" type="datetime1">
              <a:rPr lang="en-US"/>
              <a:pPr>
                <a:defRPr/>
              </a:pPr>
              <a:t>11/5/2012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C5F14D-5AEE-413D-857D-74110ED1F3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855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951D25-FD26-436A-A2AF-7A1EE1768BE1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CDD7C8-94F9-4874-95EB-62FCAA60B8B1}" type="slidenum">
              <a:rPr lang="en-GB" smtClean="0"/>
              <a:pPr/>
              <a:t>30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951D25-FD26-436A-A2AF-7A1EE1768BE1}" type="slidenum">
              <a:rPr lang="en-GB" smtClean="0"/>
              <a:pPr/>
              <a:t>31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38480E-259C-4C15-B7F5-63C822C5C863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A6BB0E-FF2A-417C-85F9-798549574586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94F9AB-FC67-4413-A42A-24A5E540F9D1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94F9AB-FC67-4413-A42A-24A5E540F9D1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94F9AB-FC67-4413-A42A-24A5E540F9D1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AC7365-EF8B-4241-B568-42DD3B762F1F}" type="slidenum">
              <a:rPr lang="en-GB" smtClean="0"/>
              <a:pPr/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237B0E-8E9D-43FA-8639-6C12DC7188F4}" type="slidenum">
              <a:rPr lang="en-GB" smtClean="0"/>
              <a:pPr/>
              <a:t>27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237B0E-8E9D-43FA-8639-6C12DC7188F4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2670A-FCA7-4436-AD9C-CC3B7A4F3A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80D7E-8222-4EF4-B305-BFA756E367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48BEC-1E13-4F4B-813B-89FD067E3B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F3CFC-EB7A-42C3-ABD6-4BDB451F8A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5B9A6-FFD6-474E-A90F-7E47EC5C04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80FF7-0A18-46C7-BED7-5FCAD4BA25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2AF2A-4A87-4878-A678-990B8ED02B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100C1-7E3B-4CB7-9537-E2D80CD2AB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89323-5C26-40BD-80E8-F046E60F8F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74867-97DF-4412-92F4-B80EA425AE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1FD50CA-7040-46EA-B99B-BBD1550AF9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82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49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  <p:sldLayoutId id="214748485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chielobang.com/blog/wp-content/uploads/2010/05/masteryoda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Imagen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0" y="2602697"/>
            <a:ext cx="91440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5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Pathogenesis</a:t>
            </a:r>
            <a:r>
              <a:rPr lang="es-ES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5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inflammatory</a:t>
            </a:r>
            <a:r>
              <a:rPr lang="es-ES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5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bowel</a:t>
            </a:r>
            <a:r>
              <a:rPr lang="es-ES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5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disease</a:t>
            </a:r>
            <a:endParaRPr lang="en-GB" sz="5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6" descr="069385011@01092009-0A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1363" y="0"/>
            <a:ext cx="1214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5230" y="5114975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Arial" charset="0"/>
              </a:rPr>
              <a:t>David Bernardo Ordiz</a:t>
            </a:r>
          </a:p>
          <a:p>
            <a:pPr algn="ctr"/>
            <a:r>
              <a:rPr lang="en-GB" sz="1800" dirty="0">
                <a:latin typeface="Arial" charset="0"/>
              </a:rPr>
              <a:t>Research Associate</a:t>
            </a:r>
          </a:p>
          <a:p>
            <a:pPr algn="ctr"/>
            <a:r>
              <a:rPr lang="en-GB" sz="1800" dirty="0">
                <a:latin typeface="Arial" charset="0"/>
              </a:rPr>
              <a:t>Antigen Presentation Research Group</a:t>
            </a:r>
          </a:p>
          <a:p>
            <a:pPr algn="ctr"/>
            <a:r>
              <a:rPr lang="en-GB" sz="1800" dirty="0">
                <a:latin typeface="Arial" charset="0"/>
              </a:rPr>
              <a:t>Imperial College London &amp; St Mark’s </a:t>
            </a:r>
            <a:r>
              <a:rPr lang="en-GB" sz="1800" dirty="0" smtClean="0">
                <a:latin typeface="Arial" charset="0"/>
              </a:rPr>
              <a:t>Hospital</a:t>
            </a:r>
          </a:p>
          <a:p>
            <a:pPr algn="ctr"/>
            <a:r>
              <a:rPr lang="es-ES_tradnl" sz="1800" dirty="0" smtClean="0">
                <a:solidFill>
                  <a:srgbClr val="FFFF00"/>
                </a:solidFill>
                <a:latin typeface="Arial" charset="0"/>
              </a:rPr>
              <a:t>E</a:t>
            </a:r>
            <a:r>
              <a:rPr lang="en-GB" sz="1800" dirty="0" smtClean="0">
                <a:solidFill>
                  <a:srgbClr val="FFFF00"/>
                </a:solidFill>
                <a:latin typeface="Arial" charset="0"/>
              </a:rPr>
              <a:t>-mail: </a:t>
            </a:r>
            <a:r>
              <a:rPr lang="en-GB" sz="1800" dirty="0" err="1" smtClean="0">
                <a:solidFill>
                  <a:srgbClr val="FFFF00"/>
                </a:solidFill>
                <a:latin typeface="Arial" charset="0"/>
              </a:rPr>
              <a:t>d.bernardo-ordiz@imperial.ac.uk</a:t>
            </a:r>
            <a:endParaRPr lang="en-GB" sz="1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0" y="4437112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 smtClean="0">
                <a:latin typeface="Arial" charset="0"/>
              </a:rPr>
              <a:t>St </a:t>
            </a:r>
            <a:r>
              <a:rPr lang="en-GB" sz="2000" dirty="0" err="1" smtClean="0">
                <a:latin typeface="Arial" charset="0"/>
              </a:rPr>
              <a:t>Mark´s</a:t>
            </a:r>
            <a:r>
              <a:rPr lang="en-GB" sz="2000" dirty="0" smtClean="0">
                <a:latin typeface="Arial" charset="0"/>
              </a:rPr>
              <a:t> Hospital</a:t>
            </a:r>
          </a:p>
          <a:p>
            <a:pPr algn="ctr"/>
            <a:r>
              <a:rPr lang="en-GB" sz="1800" dirty="0" smtClean="0">
                <a:latin typeface="Arial" charset="0"/>
              </a:rPr>
              <a:t>6 November 2012</a:t>
            </a:r>
            <a:endParaRPr lang="en-GB" dirty="0"/>
          </a:p>
        </p:txBody>
      </p:sp>
      <p:grpSp>
        <p:nvGrpSpPr>
          <p:cNvPr id="10" name="Agrupar 9"/>
          <p:cNvGrpSpPr/>
          <p:nvPr/>
        </p:nvGrpSpPr>
        <p:grpSpPr>
          <a:xfrm>
            <a:off x="5829300" y="0"/>
            <a:ext cx="3340100" cy="2667000"/>
            <a:chOff x="5829300" y="0"/>
            <a:chExt cx="3340100" cy="2667000"/>
          </a:xfrm>
        </p:grpSpPr>
        <p:sp>
          <p:nvSpPr>
            <p:cNvPr id="9" name="Rectángulo 8"/>
            <p:cNvSpPr/>
            <p:nvPr/>
          </p:nvSpPr>
          <p:spPr>
            <a:xfrm>
              <a:off x="5829300" y="977900"/>
              <a:ext cx="3340100" cy="1676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Imagen 6" descr="GHFS Logo Fina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990600"/>
              <a:ext cx="1984733" cy="1676400"/>
            </a:xfrm>
            <a:prstGeom prst="rect">
              <a:avLst/>
            </a:prstGeom>
          </p:spPr>
        </p:pic>
        <p:pic>
          <p:nvPicPr>
            <p:cNvPr id="8" name="Picture 22" descr="C:\Documents and Settings\dbernado\My Documents\My Pictures\new-bbsrc-colour.png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31632" y="0"/>
              <a:ext cx="331236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539750" y="44624"/>
            <a:ext cx="8208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DCs in the IBD gut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2050" name="Picture 2" descr="D:\dbernado\A.P.R.G\LECTURES\MsC_Naila_Nov2012\Healthyg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31" y="863203"/>
            <a:ext cx="4059237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bernado\A.P.R.G\LECTURES\MsC_Naila_Nov2012\IBD g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19" y="893365"/>
            <a:ext cx="4059237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6148" y="4797152"/>
            <a:ext cx="34163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IBD pathogenesis: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err="1" smtClean="0"/>
              <a:t>Microbiota</a:t>
            </a:r>
            <a:r>
              <a:rPr lang="en-GB" dirty="0" smtClean="0"/>
              <a:t> composition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PRR polymorphisms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Leaky gut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Activated DC</a:t>
            </a:r>
            <a:endParaRPr lang="en-GB" dirty="0"/>
          </a:p>
        </p:txBody>
      </p:sp>
      <p:sp>
        <p:nvSpPr>
          <p:cNvPr id="161" name="TextBox 160"/>
          <p:cNvSpPr txBox="1"/>
          <p:nvPr/>
        </p:nvSpPr>
        <p:spPr>
          <a:xfrm>
            <a:off x="4499992" y="5085184"/>
            <a:ext cx="42456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DC will generate T-cell responses: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Th1/17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/>
              <a:t>in </a:t>
            </a:r>
            <a:r>
              <a:rPr lang="en-GB" dirty="0" err="1" smtClean="0"/>
              <a:t>CrD</a:t>
            </a:r>
            <a:endParaRPr lang="en-GB" dirty="0" smtClean="0"/>
          </a:p>
          <a:p>
            <a:r>
              <a:rPr lang="en-GB" b="1" dirty="0" smtClean="0">
                <a:solidFill>
                  <a:srgbClr val="FFFF00"/>
                </a:solidFill>
              </a:rPr>
              <a:t>“Th2”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/>
              <a:t>in UC</a:t>
            </a:r>
          </a:p>
          <a:p>
            <a:r>
              <a:rPr lang="en-GB" dirty="0" smtClean="0"/>
              <a:t>… oversimplification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750" y="44624"/>
            <a:ext cx="8208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Anti TNF-alpha in IBD: general and immune mechanisms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6577607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r">
              <a:spcBef>
                <a:spcPts val="0"/>
              </a:spcBef>
              <a:spcAft>
                <a:spcPts val="0"/>
              </a:spcAft>
            </a:pPr>
            <a:r>
              <a:rPr lang="en-GB" sz="1400" dirty="0" err="1" smtClean="0">
                <a:solidFill>
                  <a:schemeClr val="tx2"/>
                </a:solidFill>
                <a:latin typeface="Calibri" pitchFamily="34" charset="0"/>
              </a:rPr>
              <a:t>Peake</a:t>
            </a: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 et al, </a:t>
            </a:r>
            <a:r>
              <a:rPr lang="en-GB" sz="1400" dirty="0" err="1" smtClean="0">
                <a:solidFill>
                  <a:schemeClr val="tx2"/>
                </a:solidFill>
                <a:latin typeface="Calibri" pitchFamily="34" charset="0"/>
              </a:rPr>
              <a:t>Infl</a:t>
            </a: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 Bowel Dis, 2012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b="4264"/>
          <a:stretch/>
        </p:blipFill>
        <p:spPr bwMode="auto">
          <a:xfrm>
            <a:off x="179513" y="764704"/>
            <a:ext cx="4536504" cy="557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804811" cy="557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Text Box 32"/>
          <p:cNvSpPr txBox="1">
            <a:spLocks noChangeArrowheads="1"/>
          </p:cNvSpPr>
          <p:nvPr/>
        </p:nvSpPr>
        <p:spPr bwMode="auto">
          <a:xfrm>
            <a:off x="1835696" y="6423719"/>
            <a:ext cx="46155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dirty="0" err="1" smtClean="0">
                <a:solidFill>
                  <a:srgbClr val="FFFF00"/>
                </a:solidFill>
                <a:latin typeface="Arial" charset="0"/>
              </a:rPr>
              <a:t>Only</a:t>
            </a:r>
            <a:r>
              <a:rPr lang="es-ES_tradnl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  <a:latin typeface="Arial" charset="0"/>
              </a:rPr>
              <a:t>effective</a:t>
            </a:r>
            <a:r>
              <a:rPr lang="es-ES_tradnl" dirty="0" smtClean="0">
                <a:solidFill>
                  <a:srgbClr val="FFFF00"/>
                </a:solidFill>
                <a:latin typeface="Arial" charset="0"/>
              </a:rPr>
              <a:t> in 1/3 of </a:t>
            </a:r>
            <a:r>
              <a:rPr lang="es-ES_tradnl" dirty="0" err="1" smtClean="0">
                <a:solidFill>
                  <a:srgbClr val="FFFF00"/>
                </a:solidFill>
                <a:latin typeface="Arial" charset="0"/>
              </a:rPr>
              <a:t>patients</a:t>
            </a:r>
            <a:endParaRPr lang="es-ES_tradnl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1616075" y="3519488"/>
            <a:ext cx="2214563" cy="2071687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rgbClr val="04040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8195" name="Freeform 14"/>
          <p:cNvSpPr>
            <a:spLocks/>
          </p:cNvSpPr>
          <p:nvPr/>
        </p:nvSpPr>
        <p:spPr bwMode="auto">
          <a:xfrm>
            <a:off x="1901825" y="3733800"/>
            <a:ext cx="1465263" cy="1503363"/>
          </a:xfrm>
          <a:custGeom>
            <a:avLst/>
            <a:gdLst>
              <a:gd name="T0" fmla="*/ 2147483647 w 950"/>
              <a:gd name="T1" fmla="*/ 2147483647 h 950"/>
              <a:gd name="T2" fmla="*/ 2147483647 w 950"/>
              <a:gd name="T3" fmla="*/ 2147483647 h 950"/>
              <a:gd name="T4" fmla="*/ 2147483647 w 950"/>
              <a:gd name="T5" fmla="*/ 2147483647 h 950"/>
              <a:gd name="T6" fmla="*/ 2147483647 w 950"/>
              <a:gd name="T7" fmla="*/ 2147483647 h 950"/>
              <a:gd name="T8" fmla="*/ 2147483647 w 950"/>
              <a:gd name="T9" fmla="*/ 2147483647 h 950"/>
              <a:gd name="T10" fmla="*/ 2147483647 w 950"/>
              <a:gd name="T11" fmla="*/ 2147483647 h 950"/>
              <a:gd name="T12" fmla="*/ 2147483647 w 950"/>
              <a:gd name="T13" fmla="*/ 2147483647 h 950"/>
              <a:gd name="T14" fmla="*/ 2147483647 w 950"/>
              <a:gd name="T15" fmla="*/ 2147483647 h 950"/>
              <a:gd name="T16" fmla="*/ 2147483647 w 950"/>
              <a:gd name="T17" fmla="*/ 2147483647 h 950"/>
              <a:gd name="T18" fmla="*/ 2147483647 w 950"/>
              <a:gd name="T19" fmla="*/ 2147483647 h 950"/>
              <a:gd name="T20" fmla="*/ 2147483647 w 950"/>
              <a:gd name="T21" fmla="*/ 2147483647 h 950"/>
              <a:gd name="T22" fmla="*/ 2147483647 w 950"/>
              <a:gd name="T23" fmla="*/ 2147483647 h 950"/>
              <a:gd name="T24" fmla="*/ 2147483647 w 950"/>
              <a:gd name="T25" fmla="*/ 2147483647 h 950"/>
              <a:gd name="T26" fmla="*/ 2147483647 w 950"/>
              <a:gd name="T27" fmla="*/ 2147483647 h 950"/>
              <a:gd name="T28" fmla="*/ 2147483647 w 950"/>
              <a:gd name="T29" fmla="*/ 2147483647 h 950"/>
              <a:gd name="T30" fmla="*/ 2147483647 w 950"/>
              <a:gd name="T31" fmla="*/ 2147483647 h 950"/>
              <a:gd name="T32" fmla="*/ 2147483647 w 950"/>
              <a:gd name="T33" fmla="*/ 2147483647 h 950"/>
              <a:gd name="T34" fmla="*/ 2147483647 w 950"/>
              <a:gd name="T35" fmla="*/ 2147483647 h 950"/>
              <a:gd name="T36" fmla="*/ 2147483647 w 950"/>
              <a:gd name="T37" fmla="*/ 2147483647 h 950"/>
              <a:gd name="T38" fmla="*/ 2147483647 w 950"/>
              <a:gd name="T39" fmla="*/ 2147483647 h 950"/>
              <a:gd name="T40" fmla="*/ 2147483647 w 950"/>
              <a:gd name="T41" fmla="*/ 2147483647 h 950"/>
              <a:gd name="T42" fmla="*/ 2147483647 w 950"/>
              <a:gd name="T43" fmla="*/ 2147483647 h 950"/>
              <a:gd name="T44" fmla="*/ 2147483647 w 950"/>
              <a:gd name="T45" fmla="*/ 2147483647 h 950"/>
              <a:gd name="T46" fmla="*/ 2147483647 w 950"/>
              <a:gd name="T47" fmla="*/ 2147483647 h 950"/>
              <a:gd name="T48" fmla="*/ 2147483647 w 950"/>
              <a:gd name="T49" fmla="*/ 2147483647 h 950"/>
              <a:gd name="T50" fmla="*/ 2147483647 w 950"/>
              <a:gd name="T51" fmla="*/ 2147483647 h 950"/>
              <a:gd name="T52" fmla="*/ 2147483647 w 950"/>
              <a:gd name="T53" fmla="*/ 2147483647 h 950"/>
              <a:gd name="T54" fmla="*/ 2147483647 w 950"/>
              <a:gd name="T55" fmla="*/ 2147483647 h 950"/>
              <a:gd name="T56" fmla="*/ 2147483647 w 950"/>
              <a:gd name="T57" fmla="*/ 2147483647 h 950"/>
              <a:gd name="T58" fmla="*/ 2147483647 w 950"/>
              <a:gd name="T59" fmla="*/ 2147483647 h 950"/>
              <a:gd name="T60" fmla="*/ 2147483647 w 950"/>
              <a:gd name="T61" fmla="*/ 2147483647 h 950"/>
              <a:gd name="T62" fmla="*/ 2147483647 w 950"/>
              <a:gd name="T63" fmla="*/ 2147483647 h 950"/>
              <a:gd name="T64" fmla="*/ 2147483647 w 950"/>
              <a:gd name="T65" fmla="*/ 2147483647 h 950"/>
              <a:gd name="T66" fmla="*/ 2147483647 w 950"/>
              <a:gd name="T67" fmla="*/ 2147483647 h 950"/>
              <a:gd name="T68" fmla="*/ 2147483647 w 950"/>
              <a:gd name="T69" fmla="*/ 2147483647 h 950"/>
              <a:gd name="T70" fmla="*/ 2147483647 w 950"/>
              <a:gd name="T71" fmla="*/ 2147483647 h 950"/>
              <a:gd name="T72" fmla="*/ 2147483647 w 950"/>
              <a:gd name="T73" fmla="*/ 2147483647 h 950"/>
              <a:gd name="T74" fmla="*/ 2147483647 w 950"/>
              <a:gd name="T75" fmla="*/ 2147483647 h 950"/>
              <a:gd name="T76" fmla="*/ 2147483647 w 950"/>
              <a:gd name="T77" fmla="*/ 2147483647 h 950"/>
              <a:gd name="T78" fmla="*/ 2147483647 w 950"/>
              <a:gd name="T79" fmla="*/ 2147483647 h 950"/>
              <a:gd name="T80" fmla="*/ 2147483647 w 950"/>
              <a:gd name="T81" fmla="*/ 2147483647 h 950"/>
              <a:gd name="T82" fmla="*/ 2147483647 w 950"/>
              <a:gd name="T83" fmla="*/ 2147483647 h 95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0"/>
              <a:gd name="T127" fmla="*/ 0 h 950"/>
              <a:gd name="T128" fmla="*/ 950 w 950"/>
              <a:gd name="T129" fmla="*/ 950 h 95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0" h="950">
                <a:moveTo>
                  <a:pt x="302" y="391"/>
                </a:moveTo>
                <a:cubicBezTo>
                  <a:pt x="289" y="292"/>
                  <a:pt x="291" y="194"/>
                  <a:pt x="336" y="106"/>
                </a:cubicBezTo>
                <a:cubicBezTo>
                  <a:pt x="355" y="69"/>
                  <a:pt x="348" y="35"/>
                  <a:pt x="383" y="12"/>
                </a:cubicBezTo>
                <a:cubicBezTo>
                  <a:pt x="403" y="14"/>
                  <a:pt x="435" y="0"/>
                  <a:pt x="444" y="18"/>
                </a:cubicBezTo>
                <a:cubicBezTo>
                  <a:pt x="474" y="81"/>
                  <a:pt x="434" y="140"/>
                  <a:pt x="404" y="188"/>
                </a:cubicBezTo>
                <a:cubicBezTo>
                  <a:pt x="407" y="278"/>
                  <a:pt x="375" y="358"/>
                  <a:pt x="465" y="384"/>
                </a:cubicBezTo>
                <a:cubicBezTo>
                  <a:pt x="503" y="382"/>
                  <a:pt x="542" y="386"/>
                  <a:pt x="580" y="378"/>
                </a:cubicBezTo>
                <a:cubicBezTo>
                  <a:pt x="588" y="376"/>
                  <a:pt x="588" y="364"/>
                  <a:pt x="593" y="357"/>
                </a:cubicBezTo>
                <a:cubicBezTo>
                  <a:pt x="613" y="326"/>
                  <a:pt x="624" y="302"/>
                  <a:pt x="654" y="283"/>
                </a:cubicBezTo>
                <a:cubicBezTo>
                  <a:pt x="738" y="285"/>
                  <a:pt x="822" y="283"/>
                  <a:pt x="905" y="289"/>
                </a:cubicBezTo>
                <a:cubicBezTo>
                  <a:pt x="950" y="292"/>
                  <a:pt x="923" y="351"/>
                  <a:pt x="898" y="364"/>
                </a:cubicBezTo>
                <a:cubicBezTo>
                  <a:pt x="859" y="384"/>
                  <a:pt x="754" y="378"/>
                  <a:pt x="749" y="378"/>
                </a:cubicBezTo>
                <a:cubicBezTo>
                  <a:pt x="706" y="386"/>
                  <a:pt x="677" y="405"/>
                  <a:pt x="634" y="411"/>
                </a:cubicBezTo>
                <a:cubicBezTo>
                  <a:pt x="637" y="506"/>
                  <a:pt x="611" y="584"/>
                  <a:pt x="661" y="655"/>
                </a:cubicBezTo>
                <a:cubicBezTo>
                  <a:pt x="668" y="677"/>
                  <a:pt x="681" y="757"/>
                  <a:pt x="695" y="771"/>
                </a:cubicBezTo>
                <a:cubicBezTo>
                  <a:pt x="762" y="838"/>
                  <a:pt x="671" y="750"/>
                  <a:pt x="736" y="804"/>
                </a:cubicBezTo>
                <a:cubicBezTo>
                  <a:pt x="746" y="813"/>
                  <a:pt x="763" y="832"/>
                  <a:pt x="769" y="845"/>
                </a:cubicBezTo>
                <a:cubicBezTo>
                  <a:pt x="775" y="858"/>
                  <a:pt x="783" y="886"/>
                  <a:pt x="783" y="886"/>
                </a:cubicBezTo>
                <a:cubicBezTo>
                  <a:pt x="731" y="904"/>
                  <a:pt x="696" y="885"/>
                  <a:pt x="654" y="859"/>
                </a:cubicBezTo>
                <a:cubicBezTo>
                  <a:pt x="640" y="837"/>
                  <a:pt x="610" y="805"/>
                  <a:pt x="586" y="798"/>
                </a:cubicBezTo>
                <a:cubicBezTo>
                  <a:pt x="562" y="773"/>
                  <a:pt x="534" y="756"/>
                  <a:pt x="505" y="737"/>
                </a:cubicBezTo>
                <a:cubicBezTo>
                  <a:pt x="490" y="727"/>
                  <a:pt x="480" y="713"/>
                  <a:pt x="465" y="703"/>
                </a:cubicBezTo>
                <a:cubicBezTo>
                  <a:pt x="457" y="725"/>
                  <a:pt x="460" y="750"/>
                  <a:pt x="451" y="771"/>
                </a:cubicBezTo>
                <a:cubicBezTo>
                  <a:pt x="446" y="783"/>
                  <a:pt x="419" y="786"/>
                  <a:pt x="410" y="791"/>
                </a:cubicBezTo>
                <a:cubicBezTo>
                  <a:pt x="396" y="799"/>
                  <a:pt x="370" y="818"/>
                  <a:pt x="370" y="818"/>
                </a:cubicBezTo>
                <a:cubicBezTo>
                  <a:pt x="368" y="827"/>
                  <a:pt x="360" y="880"/>
                  <a:pt x="343" y="893"/>
                </a:cubicBezTo>
                <a:cubicBezTo>
                  <a:pt x="326" y="906"/>
                  <a:pt x="302" y="906"/>
                  <a:pt x="282" y="913"/>
                </a:cubicBezTo>
                <a:cubicBezTo>
                  <a:pt x="260" y="921"/>
                  <a:pt x="243" y="932"/>
                  <a:pt x="221" y="940"/>
                </a:cubicBezTo>
                <a:cubicBezTo>
                  <a:pt x="201" y="938"/>
                  <a:pt x="172" y="950"/>
                  <a:pt x="160" y="933"/>
                </a:cubicBezTo>
                <a:cubicBezTo>
                  <a:pt x="101" y="853"/>
                  <a:pt x="222" y="848"/>
                  <a:pt x="248" y="845"/>
                </a:cubicBezTo>
                <a:cubicBezTo>
                  <a:pt x="281" y="834"/>
                  <a:pt x="292" y="807"/>
                  <a:pt x="302" y="777"/>
                </a:cubicBezTo>
                <a:cubicBezTo>
                  <a:pt x="300" y="723"/>
                  <a:pt x="301" y="669"/>
                  <a:pt x="295" y="615"/>
                </a:cubicBezTo>
                <a:cubicBezTo>
                  <a:pt x="293" y="600"/>
                  <a:pt x="255" y="568"/>
                  <a:pt x="241" y="567"/>
                </a:cubicBezTo>
                <a:cubicBezTo>
                  <a:pt x="171" y="561"/>
                  <a:pt x="101" y="562"/>
                  <a:pt x="31" y="560"/>
                </a:cubicBezTo>
                <a:cubicBezTo>
                  <a:pt x="0" y="551"/>
                  <a:pt x="7" y="561"/>
                  <a:pt x="17" y="520"/>
                </a:cubicBezTo>
                <a:cubicBezTo>
                  <a:pt x="19" y="513"/>
                  <a:pt x="17" y="501"/>
                  <a:pt x="24" y="499"/>
                </a:cubicBezTo>
                <a:cubicBezTo>
                  <a:pt x="61" y="491"/>
                  <a:pt x="101" y="495"/>
                  <a:pt x="139" y="493"/>
                </a:cubicBezTo>
                <a:cubicBezTo>
                  <a:pt x="159" y="462"/>
                  <a:pt x="170" y="460"/>
                  <a:pt x="207" y="452"/>
                </a:cubicBezTo>
                <a:cubicBezTo>
                  <a:pt x="214" y="447"/>
                  <a:pt x="219" y="441"/>
                  <a:pt x="227" y="438"/>
                </a:cubicBezTo>
                <a:cubicBezTo>
                  <a:pt x="242" y="432"/>
                  <a:pt x="275" y="425"/>
                  <a:pt x="275" y="425"/>
                </a:cubicBezTo>
                <a:cubicBezTo>
                  <a:pt x="282" y="420"/>
                  <a:pt x="290" y="417"/>
                  <a:pt x="295" y="411"/>
                </a:cubicBezTo>
                <a:cubicBezTo>
                  <a:pt x="299" y="405"/>
                  <a:pt x="302" y="391"/>
                  <a:pt x="302" y="391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96" name="Freeform 15"/>
          <p:cNvSpPr>
            <a:spLocks/>
          </p:cNvSpPr>
          <p:nvPr/>
        </p:nvSpPr>
        <p:spPr bwMode="auto">
          <a:xfrm>
            <a:off x="2406650" y="4452938"/>
            <a:ext cx="195263" cy="163512"/>
          </a:xfrm>
          <a:custGeom>
            <a:avLst/>
            <a:gdLst>
              <a:gd name="T0" fmla="*/ 2147483647 w 123"/>
              <a:gd name="T1" fmla="*/ 0 h 103"/>
              <a:gd name="T2" fmla="*/ 0 w 123"/>
              <a:gd name="T3" fmla="*/ 2147483647 h 103"/>
              <a:gd name="T4" fmla="*/ 2147483647 w 123"/>
              <a:gd name="T5" fmla="*/ 2147483647 h 103"/>
              <a:gd name="T6" fmla="*/ 2147483647 w 123"/>
              <a:gd name="T7" fmla="*/ 2147483647 h 103"/>
              <a:gd name="T8" fmla="*/ 2147483647 w 123"/>
              <a:gd name="T9" fmla="*/ 2147483647 h 103"/>
              <a:gd name="T10" fmla="*/ 2147483647 w 123"/>
              <a:gd name="T11" fmla="*/ 0 h 1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3"/>
              <a:gd name="T19" fmla="*/ 0 h 103"/>
              <a:gd name="T20" fmla="*/ 123 w 123"/>
              <a:gd name="T21" fmla="*/ 103 h 1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3" h="103">
                <a:moveTo>
                  <a:pt x="81" y="0"/>
                </a:moveTo>
                <a:cubicBezTo>
                  <a:pt x="37" y="6"/>
                  <a:pt x="15" y="0"/>
                  <a:pt x="0" y="41"/>
                </a:cubicBezTo>
                <a:cubicBezTo>
                  <a:pt x="5" y="55"/>
                  <a:pt x="3" y="72"/>
                  <a:pt x="13" y="82"/>
                </a:cubicBezTo>
                <a:cubicBezTo>
                  <a:pt x="23" y="92"/>
                  <a:pt x="40" y="90"/>
                  <a:pt x="54" y="95"/>
                </a:cubicBezTo>
                <a:cubicBezTo>
                  <a:pt x="72" y="93"/>
                  <a:pt x="98" y="103"/>
                  <a:pt x="108" y="88"/>
                </a:cubicBezTo>
                <a:cubicBezTo>
                  <a:pt x="123" y="66"/>
                  <a:pt x="104" y="12"/>
                  <a:pt x="81" y="0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97" name="Oval 18"/>
          <p:cNvSpPr>
            <a:spLocks noChangeArrowheads="1"/>
          </p:cNvSpPr>
          <p:nvPr/>
        </p:nvSpPr>
        <p:spPr bwMode="auto">
          <a:xfrm>
            <a:off x="2909888" y="4308475"/>
            <a:ext cx="576262" cy="720725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198" name="Oval 20"/>
          <p:cNvSpPr>
            <a:spLocks noChangeArrowheads="1"/>
          </p:cNvSpPr>
          <p:nvPr/>
        </p:nvSpPr>
        <p:spPr bwMode="auto">
          <a:xfrm>
            <a:off x="3125788" y="4452938"/>
            <a:ext cx="217487" cy="2889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199" name="Oval 173"/>
          <p:cNvSpPr>
            <a:spLocks noChangeArrowheads="1"/>
          </p:cNvSpPr>
          <p:nvPr/>
        </p:nvSpPr>
        <p:spPr bwMode="auto">
          <a:xfrm>
            <a:off x="5156200" y="3571875"/>
            <a:ext cx="2214563" cy="2071688"/>
          </a:xfrm>
          <a:prstGeom prst="ellipse">
            <a:avLst/>
          </a:prstGeom>
          <a:solidFill>
            <a:srgbClr val="EAED79"/>
          </a:solidFill>
          <a:ln w="9525">
            <a:solidFill>
              <a:srgbClr val="040404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3" name="Freeform 37"/>
          <p:cNvSpPr>
            <a:spLocks/>
          </p:cNvSpPr>
          <p:nvPr/>
        </p:nvSpPr>
        <p:spPr bwMode="auto">
          <a:xfrm rot="9407531">
            <a:off x="5821363" y="3800475"/>
            <a:ext cx="1465262" cy="1503363"/>
          </a:xfrm>
          <a:custGeom>
            <a:avLst/>
            <a:gdLst/>
            <a:ahLst/>
            <a:cxnLst>
              <a:cxn ang="0">
                <a:pos x="302" y="391"/>
              </a:cxn>
              <a:cxn ang="0">
                <a:pos x="336" y="106"/>
              </a:cxn>
              <a:cxn ang="0">
                <a:pos x="383" y="12"/>
              </a:cxn>
              <a:cxn ang="0">
                <a:pos x="444" y="18"/>
              </a:cxn>
              <a:cxn ang="0">
                <a:pos x="404" y="188"/>
              </a:cxn>
              <a:cxn ang="0">
                <a:pos x="465" y="384"/>
              </a:cxn>
              <a:cxn ang="0">
                <a:pos x="580" y="378"/>
              </a:cxn>
              <a:cxn ang="0">
                <a:pos x="593" y="357"/>
              </a:cxn>
              <a:cxn ang="0">
                <a:pos x="654" y="283"/>
              </a:cxn>
              <a:cxn ang="0">
                <a:pos x="905" y="289"/>
              </a:cxn>
              <a:cxn ang="0">
                <a:pos x="898" y="364"/>
              </a:cxn>
              <a:cxn ang="0">
                <a:pos x="749" y="378"/>
              </a:cxn>
              <a:cxn ang="0">
                <a:pos x="634" y="411"/>
              </a:cxn>
              <a:cxn ang="0">
                <a:pos x="661" y="655"/>
              </a:cxn>
              <a:cxn ang="0">
                <a:pos x="695" y="771"/>
              </a:cxn>
              <a:cxn ang="0">
                <a:pos x="736" y="804"/>
              </a:cxn>
              <a:cxn ang="0">
                <a:pos x="769" y="845"/>
              </a:cxn>
              <a:cxn ang="0">
                <a:pos x="783" y="886"/>
              </a:cxn>
              <a:cxn ang="0">
                <a:pos x="654" y="859"/>
              </a:cxn>
              <a:cxn ang="0">
                <a:pos x="586" y="798"/>
              </a:cxn>
              <a:cxn ang="0">
                <a:pos x="505" y="737"/>
              </a:cxn>
              <a:cxn ang="0">
                <a:pos x="465" y="703"/>
              </a:cxn>
              <a:cxn ang="0">
                <a:pos x="451" y="771"/>
              </a:cxn>
              <a:cxn ang="0">
                <a:pos x="410" y="791"/>
              </a:cxn>
              <a:cxn ang="0">
                <a:pos x="370" y="818"/>
              </a:cxn>
              <a:cxn ang="0">
                <a:pos x="343" y="893"/>
              </a:cxn>
              <a:cxn ang="0">
                <a:pos x="282" y="913"/>
              </a:cxn>
              <a:cxn ang="0">
                <a:pos x="221" y="940"/>
              </a:cxn>
              <a:cxn ang="0">
                <a:pos x="160" y="933"/>
              </a:cxn>
              <a:cxn ang="0">
                <a:pos x="248" y="845"/>
              </a:cxn>
              <a:cxn ang="0">
                <a:pos x="302" y="777"/>
              </a:cxn>
              <a:cxn ang="0">
                <a:pos x="295" y="615"/>
              </a:cxn>
              <a:cxn ang="0">
                <a:pos x="241" y="567"/>
              </a:cxn>
              <a:cxn ang="0">
                <a:pos x="31" y="560"/>
              </a:cxn>
              <a:cxn ang="0">
                <a:pos x="17" y="520"/>
              </a:cxn>
              <a:cxn ang="0">
                <a:pos x="24" y="499"/>
              </a:cxn>
              <a:cxn ang="0">
                <a:pos x="139" y="493"/>
              </a:cxn>
              <a:cxn ang="0">
                <a:pos x="207" y="452"/>
              </a:cxn>
              <a:cxn ang="0">
                <a:pos x="227" y="438"/>
              </a:cxn>
              <a:cxn ang="0">
                <a:pos x="275" y="425"/>
              </a:cxn>
              <a:cxn ang="0">
                <a:pos x="295" y="411"/>
              </a:cxn>
              <a:cxn ang="0">
                <a:pos x="302" y="391"/>
              </a:cxn>
            </a:cxnLst>
            <a:rect l="0" t="0" r="r" b="b"/>
            <a:pathLst>
              <a:path w="950" h="950">
                <a:moveTo>
                  <a:pt x="302" y="391"/>
                </a:moveTo>
                <a:cubicBezTo>
                  <a:pt x="289" y="292"/>
                  <a:pt x="291" y="194"/>
                  <a:pt x="336" y="106"/>
                </a:cubicBezTo>
                <a:cubicBezTo>
                  <a:pt x="355" y="69"/>
                  <a:pt x="348" y="35"/>
                  <a:pt x="383" y="12"/>
                </a:cubicBezTo>
                <a:cubicBezTo>
                  <a:pt x="403" y="14"/>
                  <a:pt x="435" y="0"/>
                  <a:pt x="444" y="18"/>
                </a:cubicBezTo>
                <a:cubicBezTo>
                  <a:pt x="474" y="81"/>
                  <a:pt x="434" y="140"/>
                  <a:pt x="404" y="188"/>
                </a:cubicBezTo>
                <a:cubicBezTo>
                  <a:pt x="407" y="278"/>
                  <a:pt x="375" y="358"/>
                  <a:pt x="465" y="384"/>
                </a:cubicBezTo>
                <a:cubicBezTo>
                  <a:pt x="503" y="382"/>
                  <a:pt x="542" y="386"/>
                  <a:pt x="580" y="378"/>
                </a:cubicBezTo>
                <a:cubicBezTo>
                  <a:pt x="588" y="376"/>
                  <a:pt x="588" y="364"/>
                  <a:pt x="593" y="357"/>
                </a:cubicBezTo>
                <a:cubicBezTo>
                  <a:pt x="613" y="326"/>
                  <a:pt x="624" y="302"/>
                  <a:pt x="654" y="283"/>
                </a:cubicBezTo>
                <a:cubicBezTo>
                  <a:pt x="738" y="285"/>
                  <a:pt x="822" y="283"/>
                  <a:pt x="905" y="289"/>
                </a:cubicBezTo>
                <a:cubicBezTo>
                  <a:pt x="950" y="292"/>
                  <a:pt x="923" y="351"/>
                  <a:pt x="898" y="364"/>
                </a:cubicBezTo>
                <a:cubicBezTo>
                  <a:pt x="859" y="384"/>
                  <a:pt x="754" y="378"/>
                  <a:pt x="749" y="378"/>
                </a:cubicBezTo>
                <a:cubicBezTo>
                  <a:pt x="706" y="386"/>
                  <a:pt x="677" y="405"/>
                  <a:pt x="634" y="411"/>
                </a:cubicBezTo>
                <a:cubicBezTo>
                  <a:pt x="637" y="506"/>
                  <a:pt x="611" y="584"/>
                  <a:pt x="661" y="655"/>
                </a:cubicBezTo>
                <a:cubicBezTo>
                  <a:pt x="668" y="677"/>
                  <a:pt x="681" y="757"/>
                  <a:pt x="695" y="771"/>
                </a:cubicBezTo>
                <a:cubicBezTo>
                  <a:pt x="762" y="838"/>
                  <a:pt x="671" y="750"/>
                  <a:pt x="736" y="804"/>
                </a:cubicBezTo>
                <a:cubicBezTo>
                  <a:pt x="746" y="813"/>
                  <a:pt x="763" y="832"/>
                  <a:pt x="769" y="845"/>
                </a:cubicBezTo>
                <a:cubicBezTo>
                  <a:pt x="775" y="858"/>
                  <a:pt x="783" y="886"/>
                  <a:pt x="783" y="886"/>
                </a:cubicBezTo>
                <a:cubicBezTo>
                  <a:pt x="731" y="904"/>
                  <a:pt x="696" y="885"/>
                  <a:pt x="654" y="859"/>
                </a:cubicBezTo>
                <a:cubicBezTo>
                  <a:pt x="640" y="837"/>
                  <a:pt x="610" y="805"/>
                  <a:pt x="586" y="798"/>
                </a:cubicBezTo>
                <a:cubicBezTo>
                  <a:pt x="562" y="773"/>
                  <a:pt x="534" y="756"/>
                  <a:pt x="505" y="737"/>
                </a:cubicBezTo>
                <a:cubicBezTo>
                  <a:pt x="490" y="727"/>
                  <a:pt x="480" y="713"/>
                  <a:pt x="465" y="703"/>
                </a:cubicBezTo>
                <a:cubicBezTo>
                  <a:pt x="457" y="725"/>
                  <a:pt x="460" y="750"/>
                  <a:pt x="451" y="771"/>
                </a:cubicBezTo>
                <a:cubicBezTo>
                  <a:pt x="446" y="783"/>
                  <a:pt x="419" y="786"/>
                  <a:pt x="410" y="791"/>
                </a:cubicBezTo>
                <a:cubicBezTo>
                  <a:pt x="396" y="799"/>
                  <a:pt x="370" y="818"/>
                  <a:pt x="370" y="818"/>
                </a:cubicBezTo>
                <a:cubicBezTo>
                  <a:pt x="368" y="827"/>
                  <a:pt x="360" y="880"/>
                  <a:pt x="343" y="893"/>
                </a:cubicBezTo>
                <a:cubicBezTo>
                  <a:pt x="326" y="906"/>
                  <a:pt x="302" y="906"/>
                  <a:pt x="282" y="913"/>
                </a:cubicBezTo>
                <a:cubicBezTo>
                  <a:pt x="260" y="921"/>
                  <a:pt x="243" y="932"/>
                  <a:pt x="221" y="940"/>
                </a:cubicBezTo>
                <a:cubicBezTo>
                  <a:pt x="201" y="938"/>
                  <a:pt x="172" y="950"/>
                  <a:pt x="160" y="933"/>
                </a:cubicBezTo>
                <a:cubicBezTo>
                  <a:pt x="101" y="853"/>
                  <a:pt x="222" y="848"/>
                  <a:pt x="248" y="845"/>
                </a:cubicBezTo>
                <a:cubicBezTo>
                  <a:pt x="281" y="834"/>
                  <a:pt x="292" y="807"/>
                  <a:pt x="302" y="777"/>
                </a:cubicBezTo>
                <a:cubicBezTo>
                  <a:pt x="300" y="723"/>
                  <a:pt x="301" y="669"/>
                  <a:pt x="295" y="615"/>
                </a:cubicBezTo>
                <a:cubicBezTo>
                  <a:pt x="293" y="600"/>
                  <a:pt x="255" y="568"/>
                  <a:pt x="241" y="567"/>
                </a:cubicBezTo>
                <a:cubicBezTo>
                  <a:pt x="171" y="561"/>
                  <a:pt x="101" y="562"/>
                  <a:pt x="31" y="560"/>
                </a:cubicBezTo>
                <a:cubicBezTo>
                  <a:pt x="0" y="551"/>
                  <a:pt x="7" y="561"/>
                  <a:pt x="17" y="520"/>
                </a:cubicBezTo>
                <a:cubicBezTo>
                  <a:pt x="19" y="513"/>
                  <a:pt x="17" y="501"/>
                  <a:pt x="24" y="499"/>
                </a:cubicBezTo>
                <a:cubicBezTo>
                  <a:pt x="61" y="491"/>
                  <a:pt x="101" y="495"/>
                  <a:pt x="139" y="493"/>
                </a:cubicBezTo>
                <a:cubicBezTo>
                  <a:pt x="159" y="462"/>
                  <a:pt x="170" y="460"/>
                  <a:pt x="207" y="452"/>
                </a:cubicBezTo>
                <a:cubicBezTo>
                  <a:pt x="214" y="447"/>
                  <a:pt x="219" y="441"/>
                  <a:pt x="227" y="438"/>
                </a:cubicBezTo>
                <a:cubicBezTo>
                  <a:pt x="242" y="432"/>
                  <a:pt x="275" y="425"/>
                  <a:pt x="275" y="425"/>
                </a:cubicBezTo>
                <a:cubicBezTo>
                  <a:pt x="282" y="420"/>
                  <a:pt x="290" y="417"/>
                  <a:pt x="295" y="411"/>
                </a:cubicBezTo>
                <a:cubicBezTo>
                  <a:pt x="299" y="405"/>
                  <a:pt x="302" y="391"/>
                  <a:pt x="302" y="39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8201" name="Oval 40"/>
          <p:cNvSpPr>
            <a:spLocks noChangeArrowheads="1"/>
          </p:cNvSpPr>
          <p:nvPr/>
        </p:nvSpPr>
        <p:spPr bwMode="auto">
          <a:xfrm>
            <a:off x="5651500" y="4214813"/>
            <a:ext cx="576263" cy="720725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" name="Oval 41"/>
          <p:cNvSpPr>
            <a:spLocks noChangeArrowheads="1"/>
          </p:cNvSpPr>
          <p:nvPr/>
        </p:nvSpPr>
        <p:spPr bwMode="auto">
          <a:xfrm>
            <a:off x="5799138" y="4357688"/>
            <a:ext cx="217487" cy="2889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513513" y="4286250"/>
            <a:ext cx="195262" cy="163513"/>
          </a:xfrm>
          <a:custGeom>
            <a:avLst/>
            <a:gdLst/>
            <a:ahLst/>
            <a:cxnLst>
              <a:cxn ang="0">
                <a:pos x="81" y="0"/>
              </a:cxn>
              <a:cxn ang="0">
                <a:pos x="0" y="41"/>
              </a:cxn>
              <a:cxn ang="0">
                <a:pos x="13" y="82"/>
              </a:cxn>
              <a:cxn ang="0">
                <a:pos x="54" y="95"/>
              </a:cxn>
              <a:cxn ang="0">
                <a:pos x="108" y="88"/>
              </a:cxn>
              <a:cxn ang="0">
                <a:pos x="81" y="0"/>
              </a:cxn>
            </a:cxnLst>
            <a:rect l="0" t="0" r="r" b="b"/>
            <a:pathLst>
              <a:path w="123" h="103">
                <a:moveTo>
                  <a:pt x="81" y="0"/>
                </a:moveTo>
                <a:cubicBezTo>
                  <a:pt x="37" y="6"/>
                  <a:pt x="15" y="0"/>
                  <a:pt x="0" y="41"/>
                </a:cubicBezTo>
                <a:cubicBezTo>
                  <a:pt x="5" y="55"/>
                  <a:pt x="3" y="72"/>
                  <a:pt x="13" y="82"/>
                </a:cubicBezTo>
                <a:cubicBezTo>
                  <a:pt x="23" y="92"/>
                  <a:pt x="40" y="90"/>
                  <a:pt x="54" y="95"/>
                </a:cubicBezTo>
                <a:cubicBezTo>
                  <a:pt x="72" y="93"/>
                  <a:pt x="98" y="103"/>
                  <a:pt x="108" y="88"/>
                </a:cubicBezTo>
                <a:cubicBezTo>
                  <a:pt x="123" y="66"/>
                  <a:pt x="104" y="12"/>
                  <a:pt x="8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8204" name="TextBox 179"/>
          <p:cNvSpPr txBox="1">
            <a:spLocks noChangeArrowheads="1"/>
          </p:cNvSpPr>
          <p:nvPr/>
        </p:nvSpPr>
        <p:spPr bwMode="auto">
          <a:xfrm>
            <a:off x="779463" y="5588000"/>
            <a:ext cx="3360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b="1"/>
              <a:t>Skin draining lymph nodes</a:t>
            </a:r>
          </a:p>
        </p:txBody>
      </p:sp>
      <p:sp>
        <p:nvSpPr>
          <p:cNvPr id="8205" name="TextBox 182"/>
          <p:cNvSpPr txBox="1">
            <a:spLocks noChangeArrowheads="1"/>
          </p:cNvSpPr>
          <p:nvPr/>
        </p:nvSpPr>
        <p:spPr bwMode="auto">
          <a:xfrm>
            <a:off x="4932363" y="5662613"/>
            <a:ext cx="403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b="1"/>
              <a:t>Mesenteric lymph nodes/</a:t>
            </a:r>
          </a:p>
          <a:p>
            <a:pPr algn="ctr"/>
            <a:r>
              <a:rPr lang="en-GB" sz="1800" b="1"/>
              <a:t>Peyer’s patches</a:t>
            </a:r>
          </a:p>
        </p:txBody>
      </p:sp>
      <p:cxnSp>
        <p:nvCxnSpPr>
          <p:cNvPr id="8206" name="Straight Connector 184"/>
          <p:cNvCxnSpPr>
            <a:cxnSpLocks noChangeShapeType="1"/>
          </p:cNvCxnSpPr>
          <p:nvPr/>
        </p:nvCxnSpPr>
        <p:spPr bwMode="auto">
          <a:xfrm rot="16200000" flipH="1">
            <a:off x="2143126" y="3736975"/>
            <a:ext cx="5072062" cy="71437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</p:spPr>
      </p:cxnSp>
      <p:cxnSp>
        <p:nvCxnSpPr>
          <p:cNvPr id="8207" name="Curved Connector 188"/>
          <p:cNvCxnSpPr>
            <a:cxnSpLocks noChangeShapeType="1"/>
          </p:cNvCxnSpPr>
          <p:nvPr/>
        </p:nvCxnSpPr>
        <p:spPr bwMode="auto">
          <a:xfrm rot="5400000" flipH="1" flipV="1">
            <a:off x="5409407" y="3029743"/>
            <a:ext cx="1428750" cy="785813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8208" name="Oval 40"/>
          <p:cNvSpPr>
            <a:spLocks noChangeArrowheads="1"/>
          </p:cNvSpPr>
          <p:nvPr/>
        </p:nvSpPr>
        <p:spPr bwMode="auto">
          <a:xfrm>
            <a:off x="6372225" y="1844675"/>
            <a:ext cx="576263" cy="720725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2" name="Oval 41"/>
          <p:cNvSpPr>
            <a:spLocks noChangeArrowheads="1"/>
          </p:cNvSpPr>
          <p:nvPr/>
        </p:nvSpPr>
        <p:spPr bwMode="auto">
          <a:xfrm>
            <a:off x="6511925" y="2060575"/>
            <a:ext cx="217488" cy="2889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8210" name="TextBox 22"/>
          <p:cNvSpPr txBox="1">
            <a:spLocks noChangeArrowheads="1"/>
          </p:cNvSpPr>
          <p:nvPr/>
        </p:nvSpPr>
        <p:spPr bwMode="auto">
          <a:xfrm>
            <a:off x="7786688" y="133985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latin typeface="Arial" charset="0"/>
              </a:rPr>
              <a:t>GUT</a:t>
            </a:r>
          </a:p>
        </p:txBody>
      </p:sp>
      <p:sp>
        <p:nvSpPr>
          <p:cNvPr id="8211" name="TextBox 23"/>
          <p:cNvSpPr txBox="1">
            <a:spLocks noChangeArrowheads="1"/>
          </p:cNvSpPr>
          <p:nvPr/>
        </p:nvSpPr>
        <p:spPr bwMode="auto">
          <a:xfrm>
            <a:off x="179388" y="133985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latin typeface="Arial" charset="0"/>
              </a:rPr>
              <a:t>SKIN</a:t>
            </a:r>
          </a:p>
        </p:txBody>
      </p:sp>
      <p:cxnSp>
        <p:nvCxnSpPr>
          <p:cNvPr id="8212" name="Curved Connector 197"/>
          <p:cNvCxnSpPr>
            <a:cxnSpLocks noChangeShapeType="1"/>
          </p:cNvCxnSpPr>
          <p:nvPr/>
        </p:nvCxnSpPr>
        <p:spPr bwMode="auto">
          <a:xfrm rot="16200000" flipV="1">
            <a:off x="2162969" y="2969419"/>
            <a:ext cx="1643062" cy="85725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8213" name="Oval 18"/>
          <p:cNvSpPr>
            <a:spLocks noChangeArrowheads="1"/>
          </p:cNvSpPr>
          <p:nvPr/>
        </p:nvSpPr>
        <p:spPr bwMode="auto">
          <a:xfrm>
            <a:off x="2187575" y="1841500"/>
            <a:ext cx="576263" cy="720725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214" name="Oval 20"/>
          <p:cNvSpPr>
            <a:spLocks noChangeArrowheads="1"/>
          </p:cNvSpPr>
          <p:nvPr/>
        </p:nvSpPr>
        <p:spPr bwMode="auto">
          <a:xfrm>
            <a:off x="2330450" y="1984375"/>
            <a:ext cx="217488" cy="2889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8215" name="Straight Arrow Connector 201"/>
          <p:cNvCxnSpPr>
            <a:cxnSpLocks noChangeShapeType="1"/>
          </p:cNvCxnSpPr>
          <p:nvPr/>
        </p:nvCxnSpPr>
        <p:spPr bwMode="auto">
          <a:xfrm flipV="1">
            <a:off x="7011988" y="1771650"/>
            <a:ext cx="714375" cy="42862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8216" name="Straight Arrow Connector 204"/>
          <p:cNvCxnSpPr>
            <a:cxnSpLocks noChangeShapeType="1"/>
          </p:cNvCxnSpPr>
          <p:nvPr/>
        </p:nvCxnSpPr>
        <p:spPr bwMode="auto">
          <a:xfrm rot="10800000">
            <a:off x="1401763" y="1627188"/>
            <a:ext cx="642937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8217" name="TextBox 205"/>
          <p:cNvSpPr txBox="1">
            <a:spLocks noChangeArrowheads="1"/>
          </p:cNvSpPr>
          <p:nvPr/>
        </p:nvSpPr>
        <p:spPr bwMode="auto">
          <a:xfrm>
            <a:off x="2759075" y="2198688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rgbClr val="FFFF00"/>
                </a:solidFill>
              </a:rPr>
              <a:t>CLA</a:t>
            </a:r>
          </a:p>
        </p:txBody>
      </p:sp>
      <p:sp>
        <p:nvSpPr>
          <p:cNvPr id="8218" name="TextBox 206"/>
          <p:cNvSpPr txBox="1">
            <a:spLocks noChangeArrowheads="1"/>
          </p:cNvSpPr>
          <p:nvPr/>
        </p:nvSpPr>
        <p:spPr bwMode="auto">
          <a:xfrm>
            <a:off x="2616200" y="1555750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rgbClr val="FFFF00"/>
                </a:solidFill>
              </a:rPr>
              <a:t>CCR4</a:t>
            </a:r>
          </a:p>
        </p:txBody>
      </p:sp>
      <p:sp>
        <p:nvSpPr>
          <p:cNvPr id="8219" name="TextBox 207"/>
          <p:cNvSpPr txBox="1">
            <a:spLocks noChangeArrowheads="1"/>
          </p:cNvSpPr>
          <p:nvPr/>
        </p:nvSpPr>
        <p:spPr bwMode="auto">
          <a:xfrm>
            <a:off x="1258888" y="2127250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rgbClr val="FFFF00"/>
                </a:solidFill>
              </a:rPr>
              <a:t>CCR10</a:t>
            </a:r>
          </a:p>
        </p:txBody>
      </p:sp>
      <p:sp>
        <p:nvSpPr>
          <p:cNvPr id="8220" name="TextBox 209"/>
          <p:cNvSpPr txBox="1">
            <a:spLocks noChangeArrowheads="1"/>
          </p:cNvSpPr>
          <p:nvPr/>
        </p:nvSpPr>
        <p:spPr bwMode="auto">
          <a:xfrm>
            <a:off x="6659563" y="1484313"/>
            <a:ext cx="954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800">
                <a:solidFill>
                  <a:srgbClr val="FFFF00"/>
                </a:solidFill>
              </a:rPr>
              <a:t>α</a:t>
            </a:r>
            <a:r>
              <a:rPr lang="en-GB" sz="1800">
                <a:solidFill>
                  <a:srgbClr val="FFFF00"/>
                </a:solidFill>
              </a:rPr>
              <a:t>4</a:t>
            </a:r>
            <a:r>
              <a:rPr lang="el-GR" sz="1800">
                <a:solidFill>
                  <a:srgbClr val="FFFF00"/>
                </a:solidFill>
              </a:rPr>
              <a:t>β</a:t>
            </a:r>
            <a:r>
              <a:rPr lang="en-GB" sz="180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8221" name="TextBox 210"/>
          <p:cNvSpPr txBox="1">
            <a:spLocks noChangeArrowheads="1"/>
          </p:cNvSpPr>
          <p:nvPr/>
        </p:nvSpPr>
        <p:spPr bwMode="auto">
          <a:xfrm>
            <a:off x="5508625" y="2132013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rgbClr val="FFFF00"/>
                </a:solidFill>
              </a:rPr>
              <a:t>CCR9</a:t>
            </a:r>
          </a:p>
        </p:txBody>
      </p:sp>
      <p:sp>
        <p:nvSpPr>
          <p:cNvPr id="8222" name="TextBox 211"/>
          <p:cNvSpPr txBox="1">
            <a:spLocks noChangeArrowheads="1"/>
          </p:cNvSpPr>
          <p:nvPr/>
        </p:nvSpPr>
        <p:spPr bwMode="auto">
          <a:xfrm>
            <a:off x="1116013" y="4090988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/>
              <a:t>DC</a:t>
            </a:r>
          </a:p>
        </p:txBody>
      </p:sp>
      <p:sp>
        <p:nvSpPr>
          <p:cNvPr id="8223" name="TextBox 212"/>
          <p:cNvSpPr txBox="1">
            <a:spLocks noChangeArrowheads="1"/>
          </p:cNvSpPr>
          <p:nvPr/>
        </p:nvSpPr>
        <p:spPr bwMode="auto">
          <a:xfrm>
            <a:off x="3779838" y="4364038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/>
              <a:t>T-cell</a:t>
            </a:r>
          </a:p>
        </p:txBody>
      </p:sp>
      <p:sp>
        <p:nvSpPr>
          <p:cNvPr id="8224" name="Text Box 7"/>
          <p:cNvSpPr txBox="1">
            <a:spLocks noChangeArrowheads="1"/>
          </p:cNvSpPr>
          <p:nvPr/>
        </p:nvSpPr>
        <p:spPr bwMode="auto">
          <a:xfrm>
            <a:off x="0" y="1603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FFC000"/>
                </a:solidFill>
                <a:latin typeface="Arial" charset="0"/>
              </a:rPr>
              <a:t>DC deliver a fourth signal: homing imprinting on T-cells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0" y="142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dirty="0" smtClean="0">
                <a:solidFill>
                  <a:srgbClr val="FFC000"/>
                </a:solidFill>
                <a:latin typeface="Arial" charset="0"/>
              </a:rPr>
              <a:t>33% of IBD </a:t>
            </a:r>
            <a:r>
              <a:rPr lang="es-ES_tradnl" dirty="0" err="1" smtClean="0">
                <a:solidFill>
                  <a:srgbClr val="FFC000"/>
                </a:solidFill>
                <a:latin typeface="Arial" charset="0"/>
              </a:rPr>
              <a:t>patients</a:t>
            </a:r>
            <a:r>
              <a:rPr lang="es-ES_tradnl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Arial" charset="0"/>
              </a:rPr>
              <a:t>develop</a:t>
            </a:r>
            <a:r>
              <a:rPr lang="es-ES_tradnl" dirty="0" smtClean="0">
                <a:solidFill>
                  <a:srgbClr val="FFC000"/>
                </a:solidFill>
                <a:latin typeface="Arial" charset="0"/>
              </a:rPr>
              <a:t> EIM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9219" name="Picture 5" descr="normal b7 and cla.tif"/>
          <p:cNvPicPr preferRelativeResize="0">
            <a:picLocks/>
          </p:cNvPicPr>
          <p:nvPr/>
        </p:nvPicPr>
        <p:blipFill>
          <a:blip r:embed="rId2" cstate="print"/>
          <a:srcRect l="3571" r="55952" b="33594"/>
          <a:stretch>
            <a:fillRect/>
          </a:stretch>
        </p:blipFill>
        <p:spPr bwMode="auto">
          <a:xfrm>
            <a:off x="609600" y="1401762"/>
            <a:ext cx="25193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erythema b7 and cla.tif"/>
          <p:cNvPicPr preferRelativeResize="0">
            <a:picLocks/>
          </p:cNvPicPr>
          <p:nvPr/>
        </p:nvPicPr>
        <p:blipFill>
          <a:blip r:embed="rId3" cstate="print"/>
          <a:srcRect r="55492" b="34375"/>
          <a:stretch>
            <a:fillRect/>
          </a:stretch>
        </p:blipFill>
        <p:spPr bwMode="auto">
          <a:xfrm>
            <a:off x="3500438" y="1401762"/>
            <a:ext cx="25193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21" name="Straight Arrow Connector 8"/>
          <p:cNvCxnSpPr>
            <a:cxnSpLocks noChangeShapeType="1"/>
          </p:cNvCxnSpPr>
          <p:nvPr/>
        </p:nvCxnSpPr>
        <p:spPr bwMode="auto">
          <a:xfrm>
            <a:off x="533400" y="3948113"/>
            <a:ext cx="8458200" cy="14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2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-811213" y="2616199"/>
            <a:ext cx="26908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23" name="TextBox 13"/>
          <p:cNvSpPr txBox="1">
            <a:spLocks noChangeArrowheads="1"/>
          </p:cNvSpPr>
          <p:nvPr/>
        </p:nvSpPr>
        <p:spPr bwMode="auto">
          <a:xfrm>
            <a:off x="381000" y="3886200"/>
            <a:ext cx="830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>
                <a:latin typeface="Arial" charset="0"/>
              </a:rPr>
              <a:t>CLA (skin homing) </a:t>
            </a:r>
          </a:p>
        </p:txBody>
      </p:sp>
      <p:sp>
        <p:nvSpPr>
          <p:cNvPr id="9224" name="TextBox 14"/>
          <p:cNvSpPr txBox="1">
            <a:spLocks noChangeArrowheads="1"/>
          </p:cNvSpPr>
          <p:nvPr/>
        </p:nvSpPr>
        <p:spPr bwMode="auto">
          <a:xfrm rot="-5400000">
            <a:off x="-550862" y="2330450"/>
            <a:ext cx="1800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Arial" charset="0"/>
              </a:rPr>
              <a:t>β</a:t>
            </a:r>
            <a:r>
              <a:rPr lang="en-GB" sz="1600" dirty="0">
                <a:latin typeface="Arial" charset="0"/>
              </a:rPr>
              <a:t>7 (gut homing)</a:t>
            </a:r>
          </a:p>
        </p:txBody>
      </p:sp>
      <p:sp>
        <p:nvSpPr>
          <p:cNvPr id="9225" name="TextBox 15"/>
          <p:cNvSpPr txBox="1">
            <a:spLocks noChangeArrowheads="1"/>
          </p:cNvSpPr>
          <p:nvPr/>
        </p:nvSpPr>
        <p:spPr bwMode="auto">
          <a:xfrm>
            <a:off x="1295400" y="1087437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Arial" charset="0"/>
              </a:rPr>
              <a:t>Normal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3657600" y="1044575"/>
            <a:ext cx="2438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Arial" charset="0"/>
              </a:rPr>
              <a:t>IBD Erythema nodosum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886575" y="1120775"/>
            <a:ext cx="1800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Post-steroids</a:t>
            </a:r>
          </a:p>
        </p:txBody>
      </p:sp>
      <p:pic>
        <p:nvPicPr>
          <p:cNvPr id="18" name="Picture 8" descr="erythema b7 and cla post steroids.tif"/>
          <p:cNvPicPr preferRelativeResize="0">
            <a:picLocks/>
          </p:cNvPicPr>
          <p:nvPr/>
        </p:nvPicPr>
        <p:blipFill>
          <a:blip r:embed="rId4" cstate="print"/>
          <a:srcRect r="53294" b="36328"/>
          <a:stretch>
            <a:fillRect/>
          </a:stretch>
        </p:blipFill>
        <p:spPr bwMode="auto">
          <a:xfrm>
            <a:off x="6372225" y="1422400"/>
            <a:ext cx="25193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 Box 8"/>
          <p:cNvSpPr txBox="1">
            <a:spLocks noChangeArrowheads="1"/>
          </p:cNvSpPr>
          <p:nvPr/>
        </p:nvSpPr>
        <p:spPr bwMode="auto">
          <a:xfrm>
            <a:off x="36513" y="6667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dirty="0">
                <a:solidFill>
                  <a:srgbClr val="FFFF00"/>
                </a:solidFill>
                <a:latin typeface="Arial" charset="0"/>
              </a:rPr>
              <a:t>γδ</a:t>
            </a:r>
            <a:r>
              <a:rPr lang="en-GB" sz="2000" dirty="0">
                <a:solidFill>
                  <a:srgbClr val="FFFF00"/>
                </a:solidFill>
                <a:latin typeface="Arial" charset="0"/>
              </a:rPr>
              <a:t> T-cells: specially relevant in the intestinal immune system</a:t>
            </a:r>
            <a:endParaRPr lang="el-GR" sz="20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4272975"/>
            <a:ext cx="4800600" cy="225236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508104" y="655022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Mann et al, </a:t>
            </a:r>
            <a:r>
              <a:rPr lang="en-GB" sz="1400" dirty="0" err="1" smtClean="0">
                <a:solidFill>
                  <a:schemeClr val="tx2"/>
                </a:solidFill>
                <a:latin typeface="Calibri" pitchFamily="34" charset="0"/>
              </a:rPr>
              <a:t>Clin</a:t>
            </a: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  <a:latin typeface="Calibri" pitchFamily="34" charset="0"/>
              </a:rPr>
              <a:t>Exp</a:t>
            </a: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  <a:latin typeface="Calibri" pitchFamily="34" charset="0"/>
              </a:rPr>
              <a:t>Immunol</a:t>
            </a: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 2012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84168" y="4581128"/>
            <a:ext cx="2364432" cy="19442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750" y="44624"/>
            <a:ext cx="8208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Homing markers and DC in </a:t>
            </a:r>
            <a:r>
              <a:rPr lang="en-GB" dirty="0" err="1" smtClean="0">
                <a:solidFill>
                  <a:srgbClr val="FFC000"/>
                </a:solidFill>
                <a:latin typeface="Arial" charset="0"/>
              </a:rPr>
              <a:t>CrD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1748"/>
            <a:ext cx="3296741" cy="214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17" y="1228600"/>
            <a:ext cx="3293343" cy="21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67186"/>
            <a:ext cx="3312368" cy="212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16216" y="657587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400" dirty="0" err="1" smtClean="0">
                <a:solidFill>
                  <a:schemeClr val="tx2"/>
                </a:solidFill>
                <a:latin typeface="Calibri" pitchFamily="34" charset="0"/>
              </a:rPr>
              <a:t>Peake</a:t>
            </a: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 et al, JCC, 2012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24959" y="6021660"/>
            <a:ext cx="8208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Immune targeting/diagnosis?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635896" y="4509492"/>
            <a:ext cx="537971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</a:rPr>
              <a:t>SB CD</a:t>
            </a:r>
            <a:r>
              <a:rPr lang="en-US" dirty="0" smtClean="0"/>
              <a:t>:  increased </a:t>
            </a:r>
            <a:r>
              <a:rPr lang="en-US" dirty="0"/>
              <a:t>CCR9 and decreased </a:t>
            </a:r>
            <a:r>
              <a:rPr lang="en-US" dirty="0" smtClean="0"/>
              <a:t>CLA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</a:rPr>
              <a:t>LB CD</a:t>
            </a:r>
            <a:r>
              <a:rPr lang="en-US" dirty="0" smtClean="0"/>
              <a:t>: </a:t>
            </a:r>
            <a:r>
              <a:rPr lang="en-US" dirty="0"/>
              <a:t>increased β7 and decreased </a:t>
            </a:r>
            <a:r>
              <a:rPr lang="en-US" dirty="0" smtClean="0"/>
              <a:t>CCR9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750" y="44624"/>
            <a:ext cx="8208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spcBef>
                <a:spcPct val="50000"/>
              </a:spcBef>
            </a:pPr>
            <a:r>
              <a:rPr lang="en-GB" dirty="0" err="1" smtClean="0">
                <a:solidFill>
                  <a:srgbClr val="FFC000"/>
                </a:solidFill>
                <a:latin typeface="Arial" charset="0"/>
              </a:rPr>
              <a:t>CrD</a:t>
            </a: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 patients can develop PI following anti TNF-alpha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99268" y="4077072"/>
            <a:ext cx="3240360" cy="2160903"/>
            <a:chOff x="5436096" y="2079081"/>
            <a:chExt cx="3240360" cy="2160903"/>
          </a:xfrm>
        </p:grpSpPr>
        <p:sp>
          <p:nvSpPr>
            <p:cNvPr id="9" name="Rectangle 8"/>
            <p:cNvSpPr/>
            <p:nvPr/>
          </p:nvSpPr>
          <p:spPr>
            <a:xfrm>
              <a:off x="5436096" y="2115909"/>
              <a:ext cx="2906205" cy="21240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369" y="2079081"/>
              <a:ext cx="3240087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50596" y="4149080"/>
            <a:ext cx="3266245" cy="2160588"/>
            <a:chOff x="441659" y="4352924"/>
            <a:chExt cx="3266245" cy="2160588"/>
          </a:xfrm>
        </p:grpSpPr>
        <p:sp>
          <p:nvSpPr>
            <p:cNvPr id="10" name="Rectangle 9"/>
            <p:cNvSpPr/>
            <p:nvPr/>
          </p:nvSpPr>
          <p:spPr>
            <a:xfrm>
              <a:off x="441659" y="4365104"/>
              <a:ext cx="2906205" cy="21240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04" y="4352924"/>
              <a:ext cx="3238500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175205" y="4149080"/>
            <a:ext cx="3240087" cy="2124075"/>
            <a:chOff x="585675" y="2146299"/>
            <a:chExt cx="3240087" cy="2124075"/>
          </a:xfrm>
        </p:grpSpPr>
        <p:sp>
          <p:nvSpPr>
            <p:cNvPr id="2" name="Rectangle 1"/>
            <p:cNvSpPr/>
            <p:nvPr/>
          </p:nvSpPr>
          <p:spPr>
            <a:xfrm>
              <a:off x="585675" y="2146299"/>
              <a:ext cx="2906205" cy="21240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75" y="2146299"/>
              <a:ext cx="3240087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251520" y="797803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Development </a:t>
            </a:r>
            <a:r>
              <a:rPr lang="en-US" dirty="0"/>
              <a:t>of inflammatory lesions </a:t>
            </a:r>
            <a:r>
              <a:rPr lang="en-US" dirty="0" smtClean="0"/>
              <a:t>in IBD </a:t>
            </a:r>
            <a:r>
              <a:rPr lang="en-US" dirty="0"/>
              <a:t>patients </a:t>
            </a:r>
            <a:r>
              <a:rPr lang="en-US" dirty="0" smtClean="0"/>
              <a:t>after </a:t>
            </a:r>
            <a:r>
              <a:rPr lang="en-US" dirty="0"/>
              <a:t>initiation of </a:t>
            </a:r>
            <a:r>
              <a:rPr lang="en-US" dirty="0" smtClean="0"/>
              <a:t>anti TNF-alpha treatment (e.g. </a:t>
            </a:r>
            <a:r>
              <a:rPr lang="en-US" dirty="0"/>
              <a:t>psoriasis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PI in IBD is an emerging problem (</a:t>
            </a:r>
            <a:r>
              <a:rPr lang="en-US" b="1" dirty="0" smtClean="0">
                <a:solidFill>
                  <a:srgbClr val="FFFF00"/>
                </a:solidFill>
              </a:rPr>
              <a:t>3-16</a:t>
            </a:r>
            <a:r>
              <a:rPr lang="en-US" b="1" dirty="0" smtClean="0"/>
              <a:t>%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Causes are unknown (genetic, </a:t>
            </a:r>
            <a:r>
              <a:rPr lang="en-US" dirty="0"/>
              <a:t>TNF-alpha </a:t>
            </a:r>
            <a:r>
              <a:rPr lang="en-US" dirty="0" smtClean="0"/>
              <a:t> independent???)</a:t>
            </a:r>
          </a:p>
          <a:p>
            <a:endParaRPr lang="en-US" dirty="0"/>
          </a:p>
          <a:p>
            <a:r>
              <a:rPr lang="en-GB" dirty="0" smtClean="0"/>
              <a:t>… because of </a:t>
            </a:r>
            <a:r>
              <a:rPr lang="en-GB" i="1" dirty="0" smtClean="0"/>
              <a:t>remote</a:t>
            </a:r>
            <a:r>
              <a:rPr lang="en-GB" dirty="0" smtClean="0"/>
              <a:t> inflammation, may homing markers have a </a:t>
            </a:r>
            <a:r>
              <a:rPr lang="en-GB" dirty="0" err="1" smtClean="0"/>
              <a:t>roel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24959" y="6093296"/>
            <a:ext cx="8208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Blocking of homing markers?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909" y="797803"/>
            <a:ext cx="9018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Microbiota</a:t>
            </a:r>
            <a:r>
              <a:rPr lang="en-GB" dirty="0" smtClean="0"/>
              <a:t> is very important… but what about environmental factors?</a:t>
            </a:r>
          </a:p>
          <a:p>
            <a:r>
              <a:rPr lang="en-GB" dirty="0" smtClean="0"/>
              <a:t>Fat wrapping in </a:t>
            </a:r>
            <a:r>
              <a:rPr lang="en-GB" dirty="0" err="1" smtClean="0"/>
              <a:t>CrD</a:t>
            </a:r>
            <a:r>
              <a:rPr lang="en-GB" dirty="0" smtClean="0"/>
              <a:t>… may that have a role?</a:t>
            </a:r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750" y="44624"/>
            <a:ext cx="8208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Environmental factors (</a:t>
            </a:r>
            <a:r>
              <a:rPr lang="en-GB" dirty="0" err="1" smtClean="0">
                <a:solidFill>
                  <a:srgbClr val="FFC000"/>
                </a:solidFill>
                <a:latin typeface="Arial" charset="0"/>
              </a:rPr>
              <a:t>leptin</a:t>
            </a: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) increase CCR7 on DC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5" name="Picture 2" descr="Figure_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" r="48185" b="64225"/>
          <a:stretch/>
        </p:blipFill>
        <p:spPr bwMode="auto">
          <a:xfrm>
            <a:off x="395536" y="1730524"/>
            <a:ext cx="2304256" cy="203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0112" y="6550223"/>
            <a:ext cx="3635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Al-</a:t>
            </a:r>
            <a:r>
              <a:rPr lang="en-GB" sz="1400" dirty="0" err="1" smtClean="0">
                <a:solidFill>
                  <a:schemeClr val="tx2"/>
                </a:solidFill>
                <a:latin typeface="Calibri" pitchFamily="34" charset="0"/>
              </a:rPr>
              <a:t>Hassi</a:t>
            </a: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 et al, Mucosal  </a:t>
            </a:r>
            <a:r>
              <a:rPr lang="en-GB" sz="1400" dirty="0" err="1" smtClean="0">
                <a:solidFill>
                  <a:schemeClr val="tx2"/>
                </a:solidFill>
                <a:latin typeface="Calibri" pitchFamily="34" charset="0"/>
              </a:rPr>
              <a:t>Immunol</a:t>
            </a: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 2012</a:t>
            </a:r>
          </a:p>
        </p:txBody>
      </p:sp>
      <p:pic>
        <p:nvPicPr>
          <p:cNvPr id="7" name="Picture 2" descr="Figure_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0" r="48185" b="29877"/>
          <a:stretch/>
        </p:blipFill>
        <p:spPr bwMode="auto">
          <a:xfrm>
            <a:off x="395535" y="3878895"/>
            <a:ext cx="2304257" cy="213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igure_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 t="74348" r="48186" b="4534"/>
          <a:stretch/>
        </p:blipFill>
        <p:spPr bwMode="auto">
          <a:xfrm>
            <a:off x="2925682" y="1772816"/>
            <a:ext cx="26544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igure_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197224" y="3826778"/>
            <a:ext cx="2094856" cy="226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Figure_8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45632"/>
            <a:ext cx="3366467" cy="24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24959" y="5949280"/>
            <a:ext cx="8208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Soluble factors modulate immune properties in the gut.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52120" y="1772816"/>
            <a:ext cx="3309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err="1"/>
              <a:t>LepRb</a:t>
            </a:r>
            <a:r>
              <a:rPr lang="en-GB" sz="1800" dirty="0"/>
              <a:t> (green colour</a:t>
            </a:r>
            <a:r>
              <a:rPr lang="en-GB" sz="1800" dirty="0" smtClean="0"/>
              <a:t>) </a:t>
            </a:r>
          </a:p>
          <a:p>
            <a:r>
              <a:rPr lang="en-GB" sz="1800" dirty="0" smtClean="0"/>
              <a:t>CCR7 </a:t>
            </a:r>
            <a:r>
              <a:rPr lang="en-GB" sz="1800" dirty="0"/>
              <a:t>(red colour) </a:t>
            </a:r>
            <a:endParaRPr lang="en-GB" sz="1800" dirty="0" smtClean="0"/>
          </a:p>
          <a:p>
            <a:r>
              <a:rPr lang="en-GB" sz="1800" dirty="0" smtClean="0"/>
              <a:t>co-localisation </a:t>
            </a:r>
            <a:r>
              <a:rPr lang="en-GB" sz="1800" dirty="0"/>
              <a:t>(amber colour)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6128" y="620688"/>
            <a:ext cx="6622256" cy="58326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26" name="Text Box 7"/>
          <p:cNvSpPr txBox="1">
            <a:spLocks noChangeArrowheads="1"/>
          </p:cNvSpPr>
          <p:nvPr/>
        </p:nvSpPr>
        <p:spPr bwMode="auto">
          <a:xfrm>
            <a:off x="0" y="14287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Cytokine milieu in UC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grpSp>
        <p:nvGrpSpPr>
          <p:cNvPr id="5" name="Agrupar 18"/>
          <p:cNvGrpSpPr>
            <a:grpSpLocks/>
          </p:cNvGrpSpPr>
          <p:nvPr/>
        </p:nvGrpSpPr>
        <p:grpSpPr bwMode="auto">
          <a:xfrm>
            <a:off x="1478136" y="620688"/>
            <a:ext cx="6622256" cy="5832648"/>
            <a:chOff x="1733941" y="2319870"/>
            <a:chExt cx="6862616" cy="5762272"/>
          </a:xfrm>
        </p:grpSpPr>
        <p:pic>
          <p:nvPicPr>
            <p:cNvPr id="7" name="Imagen 12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273" y="2319870"/>
              <a:ext cx="2519712" cy="179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13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089" y="2319870"/>
              <a:ext cx="2519712" cy="179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24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6845" y="2319870"/>
              <a:ext cx="2519712" cy="179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25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273" y="4301026"/>
              <a:ext cx="2519712" cy="179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26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089" y="4301026"/>
              <a:ext cx="2519712" cy="179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n 27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6845" y="4301026"/>
              <a:ext cx="2519712" cy="179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n 28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41" y="6282182"/>
              <a:ext cx="2519712" cy="179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n 30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089" y="6282182"/>
              <a:ext cx="2519712" cy="179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n 31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6845" y="6282182"/>
              <a:ext cx="2519712" cy="179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24959" y="6165676"/>
            <a:ext cx="8208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UC does not look like Th2…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6216" y="657587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Bernardo et al, </a:t>
            </a:r>
            <a:r>
              <a:rPr lang="en-GB" sz="1400" dirty="0" err="1" smtClean="0">
                <a:solidFill>
                  <a:schemeClr val="tx2"/>
                </a:solidFill>
                <a:latin typeface="Calibri" pitchFamily="34" charset="0"/>
              </a:rPr>
              <a:t>Eur</a:t>
            </a: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 J </a:t>
            </a:r>
            <a:r>
              <a:rPr lang="en-GB" sz="1400" dirty="0" err="1" smtClean="0">
                <a:solidFill>
                  <a:schemeClr val="tx2"/>
                </a:solidFill>
                <a:latin typeface="Calibri" pitchFamily="34" charset="0"/>
              </a:rPr>
              <a:t>Immunol</a:t>
            </a: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7"/>
          <p:cNvSpPr txBox="1">
            <a:spLocks noChangeArrowheads="1"/>
          </p:cNvSpPr>
          <p:nvPr/>
        </p:nvSpPr>
        <p:spPr bwMode="auto">
          <a:xfrm>
            <a:off x="0" y="14287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UC resembles a mixed profile controlled by IL-6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6311" r="6197" b="5742"/>
          <a:stretch>
            <a:fillRect/>
          </a:stretch>
        </p:blipFill>
        <p:spPr bwMode="auto">
          <a:xfrm>
            <a:off x="1976420" y="692696"/>
            <a:ext cx="475582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97067" y="3356992"/>
            <a:ext cx="4591157" cy="3051767"/>
            <a:chOff x="-19157" y="3761609"/>
            <a:chExt cx="4591157" cy="3051767"/>
          </a:xfrm>
        </p:grpSpPr>
        <p:sp>
          <p:nvSpPr>
            <p:cNvPr id="2" name="Rectangle 1"/>
            <p:cNvSpPr/>
            <p:nvPr/>
          </p:nvSpPr>
          <p:spPr>
            <a:xfrm>
              <a:off x="-19157" y="3761609"/>
              <a:ext cx="4591157" cy="305176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Imagen 16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22" y="3816573"/>
              <a:ext cx="3950146" cy="2996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6516216" y="657587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Bernardo et al, </a:t>
            </a:r>
            <a:r>
              <a:rPr lang="en-GB" sz="1400" dirty="0" err="1" smtClean="0">
                <a:solidFill>
                  <a:schemeClr val="tx2"/>
                </a:solidFill>
                <a:latin typeface="Calibri" pitchFamily="34" charset="0"/>
              </a:rPr>
              <a:t>Eur</a:t>
            </a: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 J </a:t>
            </a:r>
            <a:r>
              <a:rPr lang="en-GB" sz="1400" dirty="0" err="1" smtClean="0">
                <a:solidFill>
                  <a:schemeClr val="tx2"/>
                </a:solidFill>
                <a:latin typeface="Calibri" pitchFamily="34" charset="0"/>
              </a:rPr>
              <a:t>Immunol</a:t>
            </a: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8297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7"/>
          <p:cNvSpPr txBox="1">
            <a:spLocks noChangeArrowheads="1"/>
          </p:cNvSpPr>
          <p:nvPr/>
        </p:nvSpPr>
        <p:spPr bwMode="auto">
          <a:xfrm>
            <a:off x="0" y="14287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dirty="0" smtClean="0">
                <a:solidFill>
                  <a:srgbClr val="FFC000"/>
                </a:solidFill>
                <a:latin typeface="Arial" charset="0"/>
              </a:rPr>
              <a:t>IL-6 </a:t>
            </a:r>
            <a:r>
              <a:rPr lang="es-ES_tradnl" dirty="0" err="1" smtClean="0">
                <a:solidFill>
                  <a:srgbClr val="FFC000"/>
                </a:solidFill>
                <a:latin typeface="Arial" charset="0"/>
              </a:rPr>
              <a:t>may</a:t>
            </a:r>
            <a:r>
              <a:rPr lang="es-ES_tradnl" dirty="0" smtClean="0">
                <a:solidFill>
                  <a:srgbClr val="FFC000"/>
                </a:solidFill>
                <a:latin typeface="Arial" charset="0"/>
              </a:rPr>
              <a:t> control EIM in UC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26627" name="Picture 2" descr="C:\Documents and Settings\dbernado\Desktop\UPDATE\A.P.R.G\Articles\UC-SN\Eur J Immunology\InThisIssue\Picture1.jpg"/>
          <p:cNvPicPr>
            <a:picLocks noChangeAspect="1" noChangeArrowheads="1"/>
          </p:cNvPicPr>
          <p:nvPr/>
        </p:nvPicPr>
        <p:blipFill>
          <a:blip r:embed="rId3" cstate="print"/>
          <a:srcRect r="53056"/>
          <a:stretch>
            <a:fillRect/>
          </a:stretch>
        </p:blipFill>
        <p:spPr bwMode="auto">
          <a:xfrm>
            <a:off x="557411" y="908050"/>
            <a:ext cx="34385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114"/>
          <p:cNvSpPr txBox="1">
            <a:spLocks noChangeArrowheads="1"/>
          </p:cNvSpPr>
          <p:nvPr/>
        </p:nvSpPr>
        <p:spPr bwMode="auto">
          <a:xfrm>
            <a:off x="5568950" y="6301184"/>
            <a:ext cx="357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/>
              <a:t>Mann, Bernardo et al, </a:t>
            </a:r>
            <a:r>
              <a:rPr lang="en-GB" sz="1600" dirty="0" err="1"/>
              <a:t>Infl</a:t>
            </a:r>
            <a:r>
              <a:rPr lang="en-GB" sz="1600" dirty="0"/>
              <a:t> Bowel Dis </a:t>
            </a:r>
            <a:r>
              <a:rPr lang="en-GB" sz="1600" dirty="0" smtClean="0"/>
              <a:t>2012</a:t>
            </a:r>
            <a:endParaRPr lang="en-GB" sz="1600" dirty="0"/>
          </a:p>
          <a:p>
            <a:r>
              <a:rPr lang="en-GB" sz="1600" dirty="0"/>
              <a:t>Bernardo et al, </a:t>
            </a:r>
            <a:r>
              <a:rPr lang="en-GB" sz="1600" dirty="0" err="1"/>
              <a:t>Eur</a:t>
            </a:r>
            <a:r>
              <a:rPr lang="en-GB" sz="1600" dirty="0"/>
              <a:t> J </a:t>
            </a:r>
            <a:r>
              <a:rPr lang="en-GB" sz="1600" dirty="0" err="1"/>
              <a:t>Imunol</a:t>
            </a:r>
            <a:r>
              <a:rPr lang="en-GB" sz="1600" dirty="0"/>
              <a:t> 2012</a:t>
            </a:r>
          </a:p>
        </p:txBody>
      </p:sp>
      <p:pic>
        <p:nvPicPr>
          <p:cNvPr id="26629" name="Picture 6" descr="C:\Documents and Settings\dbernado\Desktop\UPDATE\A.P.R.G\Articles\UC-SN\Eur J Immunology\InThisIssue\Picture.jpg"/>
          <p:cNvPicPr>
            <a:picLocks noChangeAspect="1" noChangeArrowheads="1"/>
          </p:cNvPicPr>
          <p:nvPr/>
        </p:nvPicPr>
        <p:blipFill>
          <a:blip r:embed="rId4" cstate="print"/>
          <a:srcRect l="42383"/>
          <a:stretch>
            <a:fillRect/>
          </a:stretch>
        </p:blipFill>
        <p:spPr bwMode="auto">
          <a:xfrm>
            <a:off x="4932363" y="908050"/>
            <a:ext cx="3600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0" y="1857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>
                <a:solidFill>
                  <a:srgbClr val="FFC000"/>
                </a:solidFill>
                <a:latin typeface="Arial" charset="0"/>
              </a:rPr>
              <a:t>Dendritic Cells as Masters of the Immune System</a:t>
            </a:r>
            <a:endParaRPr lang="en-GB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6147" name="Picture 2" descr="EM 4, Sept 060001"/>
          <p:cNvPicPr>
            <a:picLocks noChangeAspect="1" noChangeArrowheads="1"/>
          </p:cNvPicPr>
          <p:nvPr/>
        </p:nvPicPr>
        <p:blipFill>
          <a:blip r:embed="rId2" cstate="print"/>
          <a:srcRect l="15955" r="13913" b="6432"/>
          <a:stretch>
            <a:fillRect/>
          </a:stretch>
        </p:blipFill>
        <p:spPr bwMode="auto">
          <a:xfrm>
            <a:off x="466725" y="965200"/>
            <a:ext cx="2592388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techielobang.com/blog/wp-content/uploads/2010/05/masteryod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765175"/>
            <a:ext cx="21605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auto0"/>
          <p:cNvPicPr>
            <a:picLocks noChangeAspect="1" noChangeArrowheads="1"/>
          </p:cNvPicPr>
          <p:nvPr/>
        </p:nvPicPr>
        <p:blipFill>
          <a:blip r:embed="rId5" cstate="print"/>
          <a:srcRect l="1128" t="1395" r="728" b="2325"/>
          <a:stretch>
            <a:fillRect/>
          </a:stretch>
        </p:blipFill>
        <p:spPr bwMode="auto">
          <a:xfrm>
            <a:off x="5940425" y="836613"/>
            <a:ext cx="26638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77"/>
          <p:cNvSpPr txBox="1">
            <a:spLocks noChangeArrowheads="1"/>
          </p:cNvSpPr>
          <p:nvPr/>
        </p:nvSpPr>
        <p:spPr bwMode="auto">
          <a:xfrm>
            <a:off x="1187450" y="3762375"/>
            <a:ext cx="914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2EA23F"/>
              </a:buClr>
            </a:pPr>
            <a:r>
              <a:rPr lang="en-US" sz="2000"/>
              <a:t>DC are the only cells potent at primary presentation of antigen determining:</a:t>
            </a:r>
          </a:p>
          <a:p>
            <a:pPr marL="914400" lvl="1" indent="-457200">
              <a:spcAft>
                <a:spcPts val="600"/>
              </a:spcAft>
              <a:buClr>
                <a:srgbClr val="2EA23F"/>
              </a:buClr>
              <a:buFont typeface="Garamond" pitchFamily="18" charset="0"/>
              <a:buChar char="-"/>
            </a:pPr>
            <a:r>
              <a:rPr lang="en-US" sz="2000"/>
              <a:t>Immune response</a:t>
            </a:r>
          </a:p>
          <a:p>
            <a:pPr marL="914400" lvl="1" indent="-457200">
              <a:spcAft>
                <a:spcPts val="600"/>
              </a:spcAft>
              <a:buClr>
                <a:srgbClr val="2EA23F"/>
              </a:buClr>
              <a:buFont typeface="Garamond" pitchFamily="18" charset="0"/>
              <a:buChar char="-"/>
            </a:pPr>
            <a:r>
              <a:rPr lang="en-US" sz="2000"/>
              <a:t>Immune tolerance</a:t>
            </a:r>
          </a:p>
        </p:txBody>
      </p:sp>
      <p:sp>
        <p:nvSpPr>
          <p:cNvPr id="11" name="Text Box 77"/>
          <p:cNvSpPr txBox="1">
            <a:spLocks noChangeArrowheads="1"/>
          </p:cNvSpPr>
          <p:nvPr/>
        </p:nvSpPr>
        <p:spPr bwMode="auto">
          <a:xfrm>
            <a:off x="1187450" y="5202238"/>
            <a:ext cx="91440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2EA23F"/>
              </a:buClr>
            </a:pPr>
            <a:r>
              <a:rPr lang="en-US" sz="2000"/>
              <a:t>DC condition T-cell response through 3 different signals:</a:t>
            </a:r>
          </a:p>
          <a:p>
            <a:pPr marL="914400" lvl="1" indent="-457200">
              <a:spcAft>
                <a:spcPts val="600"/>
              </a:spcAft>
              <a:buClr>
                <a:srgbClr val="2EA23F"/>
              </a:buClr>
              <a:buFont typeface="Garamond" pitchFamily="18" charset="0"/>
              <a:buChar char="-"/>
            </a:pPr>
            <a:r>
              <a:rPr lang="en-US" sz="2000"/>
              <a:t>Signal I: Antigen specific</a:t>
            </a:r>
          </a:p>
          <a:p>
            <a:pPr marL="914400" lvl="1" indent="-457200">
              <a:spcAft>
                <a:spcPts val="600"/>
              </a:spcAft>
              <a:buClr>
                <a:srgbClr val="2EA23F"/>
              </a:buClr>
              <a:buFont typeface="Garamond" pitchFamily="18" charset="0"/>
              <a:buChar char="-"/>
            </a:pPr>
            <a:r>
              <a:rPr lang="en-US" sz="2000"/>
              <a:t>Signal II: costimulatory molecules</a:t>
            </a:r>
          </a:p>
          <a:p>
            <a:pPr marL="914400" lvl="1" indent="-457200">
              <a:spcAft>
                <a:spcPts val="600"/>
              </a:spcAft>
              <a:buClr>
                <a:srgbClr val="2EA23F"/>
              </a:buClr>
              <a:buFont typeface="Garamond" pitchFamily="18" charset="0"/>
              <a:buChar char="-"/>
            </a:pPr>
            <a:r>
              <a:rPr lang="en-US" sz="2000"/>
              <a:t>Signal III: Cytokine Profile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-180528" y="981883"/>
            <a:ext cx="950505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3600" b="1" dirty="0" err="1" smtClean="0">
                <a:solidFill>
                  <a:srgbClr val="FFFF00"/>
                </a:solidFill>
                <a:latin typeface="Arial" charset="0"/>
              </a:rPr>
              <a:t>What</a:t>
            </a:r>
            <a:r>
              <a:rPr lang="es-ES_tradnl" sz="36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latin typeface="Arial" charset="0"/>
              </a:rPr>
              <a:t>is</a:t>
            </a:r>
            <a:r>
              <a:rPr lang="es-ES_tradnl" sz="36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latin typeface="Arial" charset="0"/>
              </a:rPr>
              <a:t>the</a:t>
            </a:r>
            <a:r>
              <a:rPr lang="es-ES_tradnl" sz="36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latin typeface="Arial" charset="0"/>
              </a:rPr>
              <a:t>trigger</a:t>
            </a:r>
            <a:r>
              <a:rPr lang="es-ES_tradnl" sz="3600" b="1" dirty="0" smtClean="0">
                <a:solidFill>
                  <a:srgbClr val="FFFF00"/>
                </a:solidFill>
                <a:latin typeface="Arial" charset="0"/>
              </a:rPr>
              <a:t>  in IBD?</a:t>
            </a:r>
          </a:p>
          <a:p>
            <a:pPr algn="ctr">
              <a:lnSpc>
                <a:spcPct val="150000"/>
              </a:lnSpc>
            </a:pPr>
            <a:endParaRPr lang="es-ES_tradnl" sz="3600" b="1" dirty="0" smtClean="0">
              <a:solidFill>
                <a:srgbClr val="FFFF00"/>
              </a:solidFill>
              <a:latin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3600" b="1" dirty="0" smtClean="0">
                <a:solidFill>
                  <a:srgbClr val="FFFF00"/>
                </a:solidFill>
                <a:latin typeface="Arial" charset="0"/>
              </a:rPr>
              <a:t>…</a:t>
            </a:r>
            <a:r>
              <a:rPr lang="es-ES_tradnl" sz="3600" b="1" dirty="0" err="1" smtClean="0">
                <a:solidFill>
                  <a:srgbClr val="FFFF00"/>
                </a:solidFill>
                <a:latin typeface="Arial" charset="0"/>
              </a:rPr>
              <a:t>Only</a:t>
            </a:r>
            <a:r>
              <a:rPr lang="es-ES_tradnl" sz="36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latin typeface="Arial" charset="0"/>
              </a:rPr>
              <a:t>abnormal</a:t>
            </a:r>
            <a:r>
              <a:rPr lang="es-ES_tradnl" sz="36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latin typeface="Arial" charset="0"/>
              </a:rPr>
              <a:t>microbiota</a:t>
            </a:r>
            <a:r>
              <a:rPr lang="es-ES_tradnl" sz="36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latin typeface="Arial" charset="0"/>
              </a:rPr>
              <a:t>recognition</a:t>
            </a:r>
            <a:r>
              <a:rPr lang="es-ES_tradnl" sz="3600" b="1" dirty="0" smtClean="0">
                <a:solidFill>
                  <a:srgbClr val="FFFF00"/>
                </a:solidFill>
                <a:latin typeface="Arial" charset="0"/>
              </a:rPr>
              <a:t>?</a:t>
            </a:r>
          </a:p>
          <a:p>
            <a:pPr algn="ctr">
              <a:lnSpc>
                <a:spcPct val="150000"/>
              </a:lnSpc>
            </a:pPr>
            <a:endParaRPr lang="es-ES_tradnl" sz="3600" b="1" dirty="0" smtClean="0">
              <a:solidFill>
                <a:srgbClr val="FFFF00"/>
              </a:solidFill>
              <a:latin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3600" b="1" dirty="0" smtClean="0">
                <a:solidFill>
                  <a:srgbClr val="FFFF00"/>
                </a:solidFill>
                <a:latin typeface="Arial" charset="0"/>
              </a:rPr>
              <a:t>…</a:t>
            </a:r>
            <a:r>
              <a:rPr lang="es-ES_tradnl" sz="3600" b="1" dirty="0" err="1" smtClean="0">
                <a:solidFill>
                  <a:srgbClr val="FFFF00"/>
                </a:solidFill>
                <a:latin typeface="Arial" charset="0"/>
              </a:rPr>
              <a:t>Does</a:t>
            </a:r>
            <a:r>
              <a:rPr lang="es-ES_tradnl" sz="36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latin typeface="Arial" charset="0"/>
              </a:rPr>
              <a:t>the</a:t>
            </a:r>
            <a:r>
              <a:rPr lang="es-ES_tradnl" sz="36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latin typeface="Arial" charset="0"/>
              </a:rPr>
              <a:t>microbiota</a:t>
            </a:r>
            <a:r>
              <a:rPr lang="es-ES_tradnl" sz="36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latin typeface="Arial" charset="0"/>
              </a:rPr>
              <a:t>play</a:t>
            </a:r>
            <a:r>
              <a:rPr lang="es-ES_tradnl" sz="3600" b="1" dirty="0" smtClean="0">
                <a:solidFill>
                  <a:srgbClr val="FFFF00"/>
                </a:solidFill>
                <a:latin typeface="Arial" charset="0"/>
              </a:rPr>
              <a:t> a role?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-36512" y="1166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Intestinal DC are exposed to several bacterial antigens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4581128"/>
            <a:ext cx="835292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Has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benefits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on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human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health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probiotic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Vries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et al,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Int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Dairy J 2006;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Molin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Am J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Clin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Nutr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2001; van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Baarlen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P et al Proc Nat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Acad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Sci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USA 2009</a:t>
            </a:r>
          </a:p>
          <a:p>
            <a:pPr>
              <a:defRPr/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lactic-acid-producing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bacterium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largest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genome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Maloy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&amp;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Powrie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Nature 2011;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Kleerebezem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 et al Proc Nat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Acad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Sci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USA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2003</a:t>
            </a: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Some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extracellular proteins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have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been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characterized </a:t>
            </a:r>
          </a:p>
          <a:p>
            <a:pPr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Beck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et al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FEMS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Microbiol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Lett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2009; Madsen et al J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Biotechnol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2005; S</a:t>
            </a:r>
            <a:r>
              <a:rPr lang="es-ES" sz="1200" dirty="0" err="1">
                <a:latin typeface="Arial" pitchFamily="34" charset="0"/>
                <a:cs typeface="Arial" pitchFamily="34" charset="0"/>
              </a:rPr>
              <a:t>ánchez</a:t>
            </a:r>
            <a:r>
              <a:rPr lang="es-ES" sz="1200" dirty="0">
                <a:latin typeface="Arial" pitchFamily="34" charset="0"/>
                <a:cs typeface="Arial" pitchFamily="34" charset="0"/>
              </a:rPr>
              <a:t> et al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J Mol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Microbio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Biotechnol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2009).</a:t>
            </a:r>
          </a:p>
        </p:txBody>
      </p:sp>
      <p:sp>
        <p:nvSpPr>
          <p:cNvPr id="6" name="TextBox 93"/>
          <p:cNvSpPr txBox="1">
            <a:spLocks noChangeArrowheads="1"/>
          </p:cNvSpPr>
          <p:nvPr/>
        </p:nvSpPr>
        <p:spPr bwMode="auto">
          <a:xfrm>
            <a:off x="73025" y="4077072"/>
            <a:ext cx="9107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A model of </a:t>
            </a:r>
            <a:r>
              <a:rPr lang="en-GB" sz="2800" b="1" i="1" dirty="0" smtClean="0">
                <a:solidFill>
                  <a:srgbClr val="FFFF00"/>
                </a:solidFill>
              </a:rPr>
              <a:t>Lactobacilli </a:t>
            </a:r>
            <a:r>
              <a:rPr lang="en-GB" sz="2800" b="1" i="1" dirty="0" err="1" smtClean="0">
                <a:solidFill>
                  <a:srgbClr val="FFFF00"/>
                </a:solidFill>
              </a:rPr>
              <a:t>plantarum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664296" y="1124744"/>
            <a:ext cx="6372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GB" sz="2000" dirty="0" smtClean="0">
                <a:latin typeface="Arial" charset="0"/>
              </a:rPr>
              <a:t>Intestinal DC are regulatory</a:t>
            </a:r>
          </a:p>
          <a:p>
            <a:r>
              <a:rPr lang="en-US" sz="1200" i="1" dirty="0" smtClean="0">
                <a:latin typeface="Arial" charset="0"/>
              </a:rPr>
              <a:t>Hart et al Gut 2004;  Hart et al Gastroenterology 2005</a:t>
            </a:r>
          </a:p>
          <a:p>
            <a:pPr>
              <a:buFont typeface="Arial" charset="0"/>
              <a:buChar char="•"/>
            </a:pPr>
            <a:endParaRPr lang="en-GB" sz="2000" dirty="0" smtClean="0">
              <a:latin typeface="Arial" charset="0"/>
            </a:endParaRPr>
          </a:p>
          <a:p>
            <a:pPr algn="just">
              <a:buFont typeface="Arial" charset="0"/>
              <a:buChar char="•"/>
            </a:pPr>
            <a:r>
              <a:rPr lang="en-GB" sz="2000" dirty="0" smtClean="0">
                <a:latin typeface="Arial" charset="0"/>
              </a:rPr>
              <a:t>DC cross-talk with the </a:t>
            </a:r>
            <a:r>
              <a:rPr lang="en-GB" sz="2000" dirty="0" err="1" smtClean="0">
                <a:latin typeface="Arial" charset="0"/>
              </a:rPr>
              <a:t>commensal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 err="1" smtClean="0">
                <a:latin typeface="Arial" charset="0"/>
              </a:rPr>
              <a:t>microbiota</a:t>
            </a:r>
            <a:endParaRPr lang="en-GB" sz="2000" dirty="0" smtClean="0">
              <a:latin typeface="Arial" charset="0"/>
            </a:endParaRPr>
          </a:p>
          <a:p>
            <a:r>
              <a:rPr lang="en-US" sz="1200" i="1" dirty="0" smtClean="0">
                <a:latin typeface="Arial" charset="0"/>
              </a:rPr>
              <a:t>Hart et al Gut 2004;  Ng et al, </a:t>
            </a:r>
            <a:r>
              <a:rPr lang="en-US" sz="1200" i="1" dirty="0" err="1" smtClean="0">
                <a:latin typeface="Arial" charset="0"/>
              </a:rPr>
              <a:t>Clin</a:t>
            </a:r>
            <a:r>
              <a:rPr lang="en-US" sz="1200" i="1" dirty="0" smtClean="0">
                <a:latin typeface="Arial" charset="0"/>
              </a:rPr>
              <a:t> Exp </a:t>
            </a:r>
            <a:r>
              <a:rPr lang="en-US" sz="1200" i="1" dirty="0" err="1" smtClean="0">
                <a:latin typeface="Arial" charset="0"/>
              </a:rPr>
              <a:t>Immunol</a:t>
            </a:r>
            <a:r>
              <a:rPr lang="en-US" sz="1200" i="1" dirty="0" smtClean="0">
                <a:latin typeface="Arial" charset="0"/>
              </a:rPr>
              <a:t> 2009; Cerf-</a:t>
            </a:r>
            <a:r>
              <a:rPr lang="en-US" sz="1200" i="1" dirty="0" err="1" smtClean="0">
                <a:latin typeface="Arial" charset="0"/>
              </a:rPr>
              <a:t>Bensussan</a:t>
            </a:r>
            <a:r>
              <a:rPr lang="en-US" sz="1200" i="1" dirty="0" smtClean="0">
                <a:latin typeface="Arial" charset="0"/>
              </a:rPr>
              <a:t> &amp; Gaboriau-</a:t>
            </a:r>
            <a:r>
              <a:rPr lang="en-US" sz="1200" i="1" dirty="0" err="1" smtClean="0">
                <a:latin typeface="Arial" charset="0"/>
              </a:rPr>
              <a:t>Routhiau</a:t>
            </a:r>
            <a:r>
              <a:rPr lang="en-US" sz="1200" i="1" dirty="0" smtClean="0">
                <a:latin typeface="Arial" charset="0"/>
              </a:rPr>
              <a:t> V, Nat Rev </a:t>
            </a:r>
            <a:r>
              <a:rPr lang="en-US" sz="1200" i="1" dirty="0" err="1" smtClean="0">
                <a:latin typeface="Arial" charset="0"/>
              </a:rPr>
              <a:t>Immunol</a:t>
            </a:r>
            <a:r>
              <a:rPr lang="en-US" sz="1200" i="1" dirty="0" smtClean="0">
                <a:latin typeface="Arial" charset="0"/>
              </a:rPr>
              <a:t> 2010; </a:t>
            </a:r>
            <a:r>
              <a:rPr lang="en-US" sz="1200" i="1" dirty="0" err="1" smtClean="0">
                <a:latin typeface="Arial" charset="0"/>
              </a:rPr>
              <a:t>Feng</a:t>
            </a:r>
            <a:r>
              <a:rPr lang="en-US" sz="1200" i="1" dirty="0" smtClean="0">
                <a:latin typeface="Arial" charset="0"/>
              </a:rPr>
              <a:t> &amp; Elson CO </a:t>
            </a:r>
            <a:r>
              <a:rPr lang="en-US" sz="1200" i="1" dirty="0" err="1" smtClean="0">
                <a:latin typeface="Arial" charset="0"/>
              </a:rPr>
              <a:t>Muc</a:t>
            </a:r>
            <a:r>
              <a:rPr lang="en-US" sz="1200" i="1" dirty="0" smtClean="0">
                <a:latin typeface="Arial" charset="0"/>
              </a:rPr>
              <a:t> </a:t>
            </a:r>
            <a:r>
              <a:rPr lang="en-US" sz="1200" i="1" dirty="0" err="1" smtClean="0">
                <a:latin typeface="Arial" charset="0"/>
              </a:rPr>
              <a:t>Immunol</a:t>
            </a:r>
            <a:r>
              <a:rPr lang="en-US" sz="1200" i="1" dirty="0" smtClean="0">
                <a:latin typeface="Arial" charset="0"/>
              </a:rPr>
              <a:t> 2011, </a:t>
            </a:r>
            <a:r>
              <a:rPr lang="en-US" sz="1200" i="1" dirty="0" err="1" smtClean="0">
                <a:latin typeface="Arial" charset="0"/>
              </a:rPr>
              <a:t>Sansonetti</a:t>
            </a:r>
            <a:r>
              <a:rPr lang="en-US" sz="1200" i="1" dirty="0" smtClean="0">
                <a:latin typeface="Arial" charset="0"/>
              </a:rPr>
              <a:t> </a:t>
            </a:r>
            <a:r>
              <a:rPr lang="en-US" sz="1200" i="1" dirty="0" err="1" smtClean="0">
                <a:latin typeface="Arial" charset="0"/>
              </a:rPr>
              <a:t>Muc</a:t>
            </a:r>
            <a:r>
              <a:rPr lang="en-US" sz="1200" i="1" dirty="0" smtClean="0">
                <a:latin typeface="Arial" charset="0"/>
              </a:rPr>
              <a:t> </a:t>
            </a:r>
            <a:r>
              <a:rPr lang="en-US" sz="1200" i="1" dirty="0" err="1" smtClean="0">
                <a:latin typeface="Arial" charset="0"/>
              </a:rPr>
              <a:t>Immunol</a:t>
            </a:r>
            <a:r>
              <a:rPr lang="en-US" sz="1200" i="1" dirty="0" smtClean="0">
                <a:latin typeface="Arial" charset="0"/>
              </a:rPr>
              <a:t> 2011</a:t>
            </a:r>
            <a:r>
              <a:rPr lang="en-GB" sz="1200" i="1" dirty="0" smtClean="0">
                <a:latin typeface="Arial" charset="0"/>
              </a:rPr>
              <a:t>.</a:t>
            </a:r>
            <a:endParaRPr lang="en-GB" sz="1200" dirty="0" smtClean="0">
              <a:latin typeface="Arial" charset="0"/>
            </a:endParaRPr>
          </a:p>
          <a:p>
            <a:pPr>
              <a:buFont typeface="Arial" charset="0"/>
              <a:buChar char="•"/>
            </a:pPr>
            <a:endParaRPr lang="en-GB" sz="2000" dirty="0" smtClean="0">
              <a:latin typeface="Arial" charset="0"/>
            </a:endParaRPr>
          </a:p>
        </p:txBody>
      </p:sp>
      <p:sp>
        <p:nvSpPr>
          <p:cNvPr id="33" name="TextBox 93"/>
          <p:cNvSpPr txBox="1">
            <a:spLocks noChangeArrowheads="1"/>
          </p:cNvSpPr>
          <p:nvPr/>
        </p:nvSpPr>
        <p:spPr bwMode="auto">
          <a:xfrm>
            <a:off x="73025" y="3573016"/>
            <a:ext cx="9107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A role through bacterial soluble factors?</a:t>
            </a:r>
            <a:endParaRPr lang="en-GB" sz="2800" b="1" dirty="0">
              <a:solidFill>
                <a:srgbClr val="FFFF00"/>
              </a:solidFill>
            </a:endParaRPr>
          </a:p>
        </p:txBody>
      </p:sp>
      <p:grpSp>
        <p:nvGrpSpPr>
          <p:cNvPr id="2" name="Group 40"/>
          <p:cNvGrpSpPr/>
          <p:nvPr/>
        </p:nvGrpSpPr>
        <p:grpSpPr>
          <a:xfrm>
            <a:off x="323528" y="1021460"/>
            <a:ext cx="2232248" cy="2551556"/>
            <a:chOff x="251520" y="826425"/>
            <a:chExt cx="2232248" cy="2551556"/>
          </a:xfrm>
        </p:grpSpPr>
        <p:grpSp>
          <p:nvGrpSpPr>
            <p:cNvPr id="3" name="Group 6"/>
            <p:cNvGrpSpPr/>
            <p:nvPr/>
          </p:nvGrpSpPr>
          <p:grpSpPr>
            <a:xfrm>
              <a:off x="251520" y="826425"/>
              <a:ext cx="2232248" cy="2551556"/>
              <a:chOff x="107504" y="948724"/>
              <a:chExt cx="1800200" cy="198454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07504" y="948724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" name="Group 39"/>
              <p:cNvGrpSpPr/>
              <p:nvPr/>
            </p:nvGrpSpPr>
            <p:grpSpPr>
              <a:xfrm>
                <a:off x="107504" y="1412776"/>
                <a:ext cx="1800200" cy="1520491"/>
                <a:chOff x="5119894" y="1052736"/>
                <a:chExt cx="1800200" cy="1520491"/>
              </a:xfrm>
            </p:grpSpPr>
            <p:grpSp>
              <p:nvGrpSpPr>
                <p:cNvPr id="7" name="Group 69"/>
                <p:cNvGrpSpPr>
                  <a:grpSpLocks/>
                </p:cNvGrpSpPr>
                <p:nvPr/>
              </p:nvGrpSpPr>
              <p:grpSpPr bwMode="auto">
                <a:xfrm>
                  <a:off x="6543857" y="1916832"/>
                  <a:ext cx="376237" cy="360363"/>
                  <a:chOff x="2756078" y="1772493"/>
                  <a:chExt cx="377131" cy="360363"/>
                </a:xfrm>
              </p:grpSpPr>
              <p:sp>
                <p:nvSpPr>
                  <p:cNvPr id="30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756078" y="1772493"/>
                    <a:ext cx="377131" cy="36036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831400" y="1838682"/>
                    <a:ext cx="215504" cy="20003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" name="Freeform 96"/>
                <p:cNvSpPr>
                  <a:spLocks/>
                </p:cNvSpPr>
                <p:nvPr/>
              </p:nvSpPr>
              <p:spPr bwMode="auto">
                <a:xfrm>
                  <a:off x="5119894" y="1052736"/>
                  <a:ext cx="460218" cy="708122"/>
                </a:xfrm>
                <a:custGeom>
                  <a:avLst/>
                  <a:gdLst>
                    <a:gd name="T0" fmla="*/ 0 w 1572"/>
                    <a:gd name="T1" fmla="*/ 0 h 1883"/>
                    <a:gd name="T2" fmla="*/ 0 w 1572"/>
                    <a:gd name="T3" fmla="*/ 0 h 1883"/>
                    <a:gd name="T4" fmla="*/ 0 w 1572"/>
                    <a:gd name="T5" fmla="*/ 0 h 1883"/>
                    <a:gd name="T6" fmla="*/ 0 w 1572"/>
                    <a:gd name="T7" fmla="*/ 0 h 1883"/>
                    <a:gd name="T8" fmla="*/ 0 w 1572"/>
                    <a:gd name="T9" fmla="*/ 0 h 1883"/>
                    <a:gd name="T10" fmla="*/ 0 w 1572"/>
                    <a:gd name="T11" fmla="*/ 1 h 1883"/>
                    <a:gd name="T12" fmla="*/ 0 w 1572"/>
                    <a:gd name="T13" fmla="*/ 1 h 1883"/>
                    <a:gd name="T14" fmla="*/ 0 w 1572"/>
                    <a:gd name="T15" fmla="*/ 1 h 1883"/>
                    <a:gd name="T16" fmla="*/ 0 w 1572"/>
                    <a:gd name="T17" fmla="*/ 0 h 1883"/>
                    <a:gd name="T18" fmla="*/ 0 w 1572"/>
                    <a:gd name="T19" fmla="*/ 0 h 1883"/>
                    <a:gd name="T20" fmla="*/ 0 w 1572"/>
                    <a:gd name="T21" fmla="*/ 0 h 1883"/>
                    <a:gd name="T22" fmla="*/ 0 w 1572"/>
                    <a:gd name="T23" fmla="*/ 0 h 1883"/>
                    <a:gd name="T24" fmla="*/ 0 w 1572"/>
                    <a:gd name="T25" fmla="*/ 0 h 1883"/>
                    <a:gd name="T26" fmla="*/ 0 w 1572"/>
                    <a:gd name="T27" fmla="*/ 0 h 1883"/>
                    <a:gd name="T28" fmla="*/ 0 w 1572"/>
                    <a:gd name="T29" fmla="*/ 0 h 1883"/>
                    <a:gd name="T30" fmla="*/ 0 w 1572"/>
                    <a:gd name="T31" fmla="*/ 1 h 1883"/>
                    <a:gd name="T32" fmla="*/ 0 w 1572"/>
                    <a:gd name="T33" fmla="*/ 1 h 1883"/>
                    <a:gd name="T34" fmla="*/ 0 w 1572"/>
                    <a:gd name="T35" fmla="*/ 1 h 1883"/>
                    <a:gd name="T36" fmla="*/ 0 w 1572"/>
                    <a:gd name="T37" fmla="*/ 0 h 1883"/>
                    <a:gd name="T38" fmla="*/ 0 w 1572"/>
                    <a:gd name="T39" fmla="*/ 0 h 1883"/>
                    <a:gd name="T40" fmla="*/ 0 w 1572"/>
                    <a:gd name="T41" fmla="*/ 0 h 1883"/>
                    <a:gd name="T42" fmla="*/ 0 w 1572"/>
                    <a:gd name="T43" fmla="*/ 0 h 1883"/>
                    <a:gd name="T44" fmla="*/ 0 w 1572"/>
                    <a:gd name="T45" fmla="*/ 0 h 1883"/>
                    <a:gd name="T46" fmla="*/ 0 w 1572"/>
                    <a:gd name="T47" fmla="*/ 0 h 1883"/>
                    <a:gd name="T48" fmla="*/ 0 w 1572"/>
                    <a:gd name="T49" fmla="*/ 0 h 1883"/>
                    <a:gd name="T50" fmla="*/ 0 w 1572"/>
                    <a:gd name="T51" fmla="*/ 1 h 1883"/>
                    <a:gd name="T52" fmla="*/ 0 w 1572"/>
                    <a:gd name="T53" fmla="*/ 1 h 1883"/>
                    <a:gd name="T54" fmla="*/ 0 w 1572"/>
                    <a:gd name="T55" fmla="*/ 1 h 1883"/>
                    <a:gd name="T56" fmla="*/ 0 w 1572"/>
                    <a:gd name="T57" fmla="*/ 1 h 1883"/>
                    <a:gd name="T58" fmla="*/ 0 w 1572"/>
                    <a:gd name="T59" fmla="*/ 0 h 1883"/>
                    <a:gd name="T60" fmla="*/ 0 w 1572"/>
                    <a:gd name="T61" fmla="*/ 0 h 1883"/>
                    <a:gd name="T62" fmla="*/ 0 w 1572"/>
                    <a:gd name="T63" fmla="*/ 0 h 1883"/>
                    <a:gd name="T64" fmla="*/ 0 w 1572"/>
                    <a:gd name="T65" fmla="*/ 0 h 1883"/>
                    <a:gd name="T66" fmla="*/ 0 w 1572"/>
                    <a:gd name="T67" fmla="*/ 0 h 1883"/>
                    <a:gd name="T68" fmla="*/ 0 w 1572"/>
                    <a:gd name="T69" fmla="*/ 0 h 1883"/>
                    <a:gd name="T70" fmla="*/ 0 w 1572"/>
                    <a:gd name="T71" fmla="*/ 0 h 1883"/>
                    <a:gd name="T72" fmla="*/ 0 w 1572"/>
                    <a:gd name="T73" fmla="*/ 0 h 1883"/>
                    <a:gd name="T74" fmla="*/ 0 w 1572"/>
                    <a:gd name="T75" fmla="*/ 1 h 1883"/>
                    <a:gd name="T76" fmla="*/ 0 w 1572"/>
                    <a:gd name="T77" fmla="*/ 1 h 1883"/>
                    <a:gd name="T78" fmla="*/ 0 w 1572"/>
                    <a:gd name="T79" fmla="*/ 1 h 1883"/>
                    <a:gd name="T80" fmla="*/ 0 w 1572"/>
                    <a:gd name="T81" fmla="*/ 1 h 1883"/>
                    <a:gd name="T82" fmla="*/ 0 w 1572"/>
                    <a:gd name="T83" fmla="*/ 1 h 1883"/>
                    <a:gd name="T84" fmla="*/ 0 w 1572"/>
                    <a:gd name="T85" fmla="*/ 2 h 1883"/>
                    <a:gd name="T86" fmla="*/ 0 w 1572"/>
                    <a:gd name="T87" fmla="*/ 2 h 1883"/>
                    <a:gd name="T88" fmla="*/ 0 w 1572"/>
                    <a:gd name="T89" fmla="*/ 2 h 1883"/>
                    <a:gd name="T90" fmla="*/ 0 w 1572"/>
                    <a:gd name="T91" fmla="*/ 2 h 1883"/>
                    <a:gd name="T92" fmla="*/ 0 w 1572"/>
                    <a:gd name="T93" fmla="*/ 3 h 1883"/>
                    <a:gd name="T94" fmla="*/ 0 w 1572"/>
                    <a:gd name="T95" fmla="*/ 3 h 1883"/>
                    <a:gd name="T96" fmla="*/ 0 w 1572"/>
                    <a:gd name="T97" fmla="*/ 3 h 1883"/>
                    <a:gd name="T98" fmla="*/ 0 w 1572"/>
                    <a:gd name="T99" fmla="*/ 3 h 1883"/>
                    <a:gd name="T100" fmla="*/ 0 w 1572"/>
                    <a:gd name="T101" fmla="*/ 3 h 1883"/>
                    <a:gd name="T102" fmla="*/ 0 w 1572"/>
                    <a:gd name="T103" fmla="*/ 3 h 1883"/>
                    <a:gd name="T104" fmla="*/ 0 w 1572"/>
                    <a:gd name="T105" fmla="*/ 3 h 1883"/>
                    <a:gd name="T106" fmla="*/ 0 w 1572"/>
                    <a:gd name="T107" fmla="*/ 3 h 1883"/>
                    <a:gd name="T108" fmla="*/ 0 w 1572"/>
                    <a:gd name="T109" fmla="*/ 3 h 1883"/>
                    <a:gd name="T110" fmla="*/ 0 w 1572"/>
                    <a:gd name="T111" fmla="*/ 2 h 1883"/>
                    <a:gd name="T112" fmla="*/ 0 w 1572"/>
                    <a:gd name="T113" fmla="*/ 2 h 1883"/>
                    <a:gd name="T114" fmla="*/ 0 w 1572"/>
                    <a:gd name="T115" fmla="*/ 1 h 1883"/>
                    <a:gd name="T116" fmla="*/ 0 w 1572"/>
                    <a:gd name="T117" fmla="*/ 1 h 1883"/>
                    <a:gd name="T118" fmla="*/ 0 w 1572"/>
                    <a:gd name="T119" fmla="*/ 0 h 188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572"/>
                    <a:gd name="T181" fmla="*/ 0 h 1883"/>
                    <a:gd name="T182" fmla="*/ 1572 w 1572"/>
                    <a:gd name="T183" fmla="*/ 1883 h 188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572" h="1883">
                      <a:moveTo>
                        <a:pt x="106" y="423"/>
                      </a:moveTo>
                      <a:cubicBezTo>
                        <a:pt x="106" y="347"/>
                        <a:pt x="91" y="204"/>
                        <a:pt x="106" y="151"/>
                      </a:cubicBezTo>
                      <a:cubicBezTo>
                        <a:pt x="121" y="98"/>
                        <a:pt x="166" y="99"/>
                        <a:pt x="196" y="106"/>
                      </a:cubicBezTo>
                      <a:cubicBezTo>
                        <a:pt x="226" y="113"/>
                        <a:pt x="272" y="151"/>
                        <a:pt x="287" y="196"/>
                      </a:cubicBezTo>
                      <a:cubicBezTo>
                        <a:pt x="302" y="241"/>
                        <a:pt x="287" y="310"/>
                        <a:pt x="287" y="378"/>
                      </a:cubicBezTo>
                      <a:cubicBezTo>
                        <a:pt x="287" y="446"/>
                        <a:pt x="264" y="552"/>
                        <a:pt x="287" y="605"/>
                      </a:cubicBezTo>
                      <a:cubicBezTo>
                        <a:pt x="310" y="658"/>
                        <a:pt x="393" y="695"/>
                        <a:pt x="423" y="695"/>
                      </a:cubicBezTo>
                      <a:cubicBezTo>
                        <a:pt x="453" y="695"/>
                        <a:pt x="461" y="650"/>
                        <a:pt x="468" y="605"/>
                      </a:cubicBezTo>
                      <a:cubicBezTo>
                        <a:pt x="475" y="560"/>
                        <a:pt x="468" y="483"/>
                        <a:pt x="468" y="423"/>
                      </a:cubicBezTo>
                      <a:cubicBezTo>
                        <a:pt x="468" y="363"/>
                        <a:pt x="468" y="302"/>
                        <a:pt x="468" y="242"/>
                      </a:cubicBezTo>
                      <a:cubicBezTo>
                        <a:pt x="468" y="182"/>
                        <a:pt x="445" y="90"/>
                        <a:pt x="468" y="60"/>
                      </a:cubicBezTo>
                      <a:cubicBezTo>
                        <a:pt x="491" y="30"/>
                        <a:pt x="590" y="37"/>
                        <a:pt x="605" y="60"/>
                      </a:cubicBezTo>
                      <a:cubicBezTo>
                        <a:pt x="620" y="83"/>
                        <a:pt x="552" y="151"/>
                        <a:pt x="559" y="196"/>
                      </a:cubicBezTo>
                      <a:cubicBezTo>
                        <a:pt x="566" y="241"/>
                        <a:pt x="635" y="280"/>
                        <a:pt x="650" y="333"/>
                      </a:cubicBezTo>
                      <a:cubicBezTo>
                        <a:pt x="665" y="386"/>
                        <a:pt x="650" y="461"/>
                        <a:pt x="650" y="514"/>
                      </a:cubicBezTo>
                      <a:cubicBezTo>
                        <a:pt x="650" y="567"/>
                        <a:pt x="620" y="605"/>
                        <a:pt x="650" y="650"/>
                      </a:cubicBezTo>
                      <a:cubicBezTo>
                        <a:pt x="680" y="695"/>
                        <a:pt x="793" y="786"/>
                        <a:pt x="831" y="786"/>
                      </a:cubicBezTo>
                      <a:cubicBezTo>
                        <a:pt x="869" y="786"/>
                        <a:pt x="862" y="703"/>
                        <a:pt x="877" y="650"/>
                      </a:cubicBezTo>
                      <a:cubicBezTo>
                        <a:pt x="892" y="597"/>
                        <a:pt x="915" y="530"/>
                        <a:pt x="922" y="469"/>
                      </a:cubicBezTo>
                      <a:cubicBezTo>
                        <a:pt x="929" y="408"/>
                        <a:pt x="922" y="332"/>
                        <a:pt x="922" y="287"/>
                      </a:cubicBezTo>
                      <a:cubicBezTo>
                        <a:pt x="922" y="242"/>
                        <a:pt x="922" y="234"/>
                        <a:pt x="922" y="196"/>
                      </a:cubicBezTo>
                      <a:cubicBezTo>
                        <a:pt x="922" y="158"/>
                        <a:pt x="899" y="75"/>
                        <a:pt x="922" y="60"/>
                      </a:cubicBezTo>
                      <a:cubicBezTo>
                        <a:pt x="945" y="45"/>
                        <a:pt x="1020" y="76"/>
                        <a:pt x="1058" y="106"/>
                      </a:cubicBezTo>
                      <a:cubicBezTo>
                        <a:pt x="1096" y="136"/>
                        <a:pt x="1141" y="182"/>
                        <a:pt x="1149" y="242"/>
                      </a:cubicBezTo>
                      <a:cubicBezTo>
                        <a:pt x="1157" y="302"/>
                        <a:pt x="1111" y="416"/>
                        <a:pt x="1104" y="469"/>
                      </a:cubicBezTo>
                      <a:cubicBezTo>
                        <a:pt x="1097" y="522"/>
                        <a:pt x="1104" y="521"/>
                        <a:pt x="1104" y="559"/>
                      </a:cubicBezTo>
                      <a:cubicBezTo>
                        <a:pt x="1104" y="597"/>
                        <a:pt x="1097" y="650"/>
                        <a:pt x="1104" y="695"/>
                      </a:cubicBezTo>
                      <a:cubicBezTo>
                        <a:pt x="1111" y="740"/>
                        <a:pt x="1119" y="846"/>
                        <a:pt x="1149" y="831"/>
                      </a:cubicBezTo>
                      <a:cubicBezTo>
                        <a:pt x="1179" y="816"/>
                        <a:pt x="1262" y="673"/>
                        <a:pt x="1285" y="605"/>
                      </a:cubicBezTo>
                      <a:cubicBezTo>
                        <a:pt x="1308" y="537"/>
                        <a:pt x="1292" y="476"/>
                        <a:pt x="1285" y="423"/>
                      </a:cubicBezTo>
                      <a:cubicBezTo>
                        <a:pt x="1278" y="370"/>
                        <a:pt x="1247" y="332"/>
                        <a:pt x="1240" y="287"/>
                      </a:cubicBezTo>
                      <a:cubicBezTo>
                        <a:pt x="1233" y="242"/>
                        <a:pt x="1225" y="196"/>
                        <a:pt x="1240" y="151"/>
                      </a:cubicBezTo>
                      <a:cubicBezTo>
                        <a:pt x="1255" y="106"/>
                        <a:pt x="1300" y="30"/>
                        <a:pt x="1330" y="15"/>
                      </a:cubicBezTo>
                      <a:cubicBezTo>
                        <a:pt x="1360" y="0"/>
                        <a:pt x="1391" y="30"/>
                        <a:pt x="1421" y="60"/>
                      </a:cubicBezTo>
                      <a:cubicBezTo>
                        <a:pt x="1451" y="90"/>
                        <a:pt x="1497" y="151"/>
                        <a:pt x="1512" y="196"/>
                      </a:cubicBezTo>
                      <a:cubicBezTo>
                        <a:pt x="1527" y="241"/>
                        <a:pt x="1505" y="295"/>
                        <a:pt x="1512" y="333"/>
                      </a:cubicBezTo>
                      <a:cubicBezTo>
                        <a:pt x="1519" y="371"/>
                        <a:pt x="1549" y="385"/>
                        <a:pt x="1557" y="423"/>
                      </a:cubicBezTo>
                      <a:cubicBezTo>
                        <a:pt x="1565" y="461"/>
                        <a:pt x="1564" y="521"/>
                        <a:pt x="1557" y="559"/>
                      </a:cubicBezTo>
                      <a:cubicBezTo>
                        <a:pt x="1550" y="597"/>
                        <a:pt x="1519" y="620"/>
                        <a:pt x="1512" y="650"/>
                      </a:cubicBezTo>
                      <a:cubicBezTo>
                        <a:pt x="1505" y="680"/>
                        <a:pt x="1505" y="711"/>
                        <a:pt x="1512" y="741"/>
                      </a:cubicBezTo>
                      <a:cubicBezTo>
                        <a:pt x="1519" y="771"/>
                        <a:pt x="1550" y="793"/>
                        <a:pt x="1557" y="831"/>
                      </a:cubicBezTo>
                      <a:cubicBezTo>
                        <a:pt x="1564" y="869"/>
                        <a:pt x="1557" y="923"/>
                        <a:pt x="1557" y="968"/>
                      </a:cubicBezTo>
                      <a:cubicBezTo>
                        <a:pt x="1557" y="1013"/>
                        <a:pt x="1557" y="1059"/>
                        <a:pt x="1557" y="1104"/>
                      </a:cubicBezTo>
                      <a:cubicBezTo>
                        <a:pt x="1557" y="1149"/>
                        <a:pt x="1557" y="1202"/>
                        <a:pt x="1557" y="1240"/>
                      </a:cubicBezTo>
                      <a:cubicBezTo>
                        <a:pt x="1557" y="1278"/>
                        <a:pt x="1557" y="1292"/>
                        <a:pt x="1557" y="1330"/>
                      </a:cubicBezTo>
                      <a:cubicBezTo>
                        <a:pt x="1557" y="1368"/>
                        <a:pt x="1557" y="1413"/>
                        <a:pt x="1557" y="1466"/>
                      </a:cubicBezTo>
                      <a:cubicBezTo>
                        <a:pt x="1557" y="1519"/>
                        <a:pt x="1572" y="1588"/>
                        <a:pt x="1557" y="1648"/>
                      </a:cubicBezTo>
                      <a:cubicBezTo>
                        <a:pt x="1542" y="1708"/>
                        <a:pt x="1534" y="1791"/>
                        <a:pt x="1466" y="1829"/>
                      </a:cubicBezTo>
                      <a:cubicBezTo>
                        <a:pt x="1398" y="1867"/>
                        <a:pt x="1232" y="1867"/>
                        <a:pt x="1149" y="1875"/>
                      </a:cubicBezTo>
                      <a:cubicBezTo>
                        <a:pt x="1066" y="1883"/>
                        <a:pt x="1035" y="1875"/>
                        <a:pt x="967" y="1875"/>
                      </a:cubicBezTo>
                      <a:cubicBezTo>
                        <a:pt x="899" y="1875"/>
                        <a:pt x="816" y="1875"/>
                        <a:pt x="741" y="1875"/>
                      </a:cubicBezTo>
                      <a:cubicBezTo>
                        <a:pt x="666" y="1875"/>
                        <a:pt x="582" y="1883"/>
                        <a:pt x="514" y="1875"/>
                      </a:cubicBezTo>
                      <a:cubicBezTo>
                        <a:pt x="446" y="1867"/>
                        <a:pt x="385" y="1837"/>
                        <a:pt x="332" y="1829"/>
                      </a:cubicBezTo>
                      <a:cubicBezTo>
                        <a:pt x="279" y="1821"/>
                        <a:pt x="233" y="1852"/>
                        <a:pt x="196" y="1829"/>
                      </a:cubicBezTo>
                      <a:cubicBezTo>
                        <a:pt x="159" y="1806"/>
                        <a:pt x="136" y="1753"/>
                        <a:pt x="106" y="1693"/>
                      </a:cubicBezTo>
                      <a:cubicBezTo>
                        <a:pt x="76" y="1633"/>
                        <a:pt x="30" y="1549"/>
                        <a:pt x="15" y="1466"/>
                      </a:cubicBezTo>
                      <a:cubicBezTo>
                        <a:pt x="0" y="1383"/>
                        <a:pt x="8" y="1300"/>
                        <a:pt x="15" y="1194"/>
                      </a:cubicBezTo>
                      <a:cubicBezTo>
                        <a:pt x="22" y="1088"/>
                        <a:pt x="45" y="929"/>
                        <a:pt x="60" y="831"/>
                      </a:cubicBezTo>
                      <a:cubicBezTo>
                        <a:pt x="75" y="733"/>
                        <a:pt x="98" y="665"/>
                        <a:pt x="106" y="605"/>
                      </a:cubicBezTo>
                      <a:cubicBezTo>
                        <a:pt x="114" y="545"/>
                        <a:pt x="106" y="499"/>
                        <a:pt x="106" y="423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" name="Freeform 96"/>
                <p:cNvSpPr>
                  <a:spLocks/>
                </p:cNvSpPr>
                <p:nvPr/>
              </p:nvSpPr>
              <p:spPr bwMode="auto">
                <a:xfrm>
                  <a:off x="6416038" y="1052736"/>
                  <a:ext cx="460218" cy="708122"/>
                </a:xfrm>
                <a:custGeom>
                  <a:avLst/>
                  <a:gdLst>
                    <a:gd name="T0" fmla="*/ 0 w 1572"/>
                    <a:gd name="T1" fmla="*/ 0 h 1883"/>
                    <a:gd name="T2" fmla="*/ 0 w 1572"/>
                    <a:gd name="T3" fmla="*/ 0 h 1883"/>
                    <a:gd name="T4" fmla="*/ 0 w 1572"/>
                    <a:gd name="T5" fmla="*/ 0 h 1883"/>
                    <a:gd name="T6" fmla="*/ 0 w 1572"/>
                    <a:gd name="T7" fmla="*/ 0 h 1883"/>
                    <a:gd name="T8" fmla="*/ 0 w 1572"/>
                    <a:gd name="T9" fmla="*/ 0 h 1883"/>
                    <a:gd name="T10" fmla="*/ 0 w 1572"/>
                    <a:gd name="T11" fmla="*/ 1 h 1883"/>
                    <a:gd name="T12" fmla="*/ 0 w 1572"/>
                    <a:gd name="T13" fmla="*/ 1 h 1883"/>
                    <a:gd name="T14" fmla="*/ 0 w 1572"/>
                    <a:gd name="T15" fmla="*/ 1 h 1883"/>
                    <a:gd name="T16" fmla="*/ 0 w 1572"/>
                    <a:gd name="T17" fmla="*/ 0 h 1883"/>
                    <a:gd name="T18" fmla="*/ 0 w 1572"/>
                    <a:gd name="T19" fmla="*/ 0 h 1883"/>
                    <a:gd name="T20" fmla="*/ 0 w 1572"/>
                    <a:gd name="T21" fmla="*/ 0 h 1883"/>
                    <a:gd name="T22" fmla="*/ 0 w 1572"/>
                    <a:gd name="T23" fmla="*/ 0 h 1883"/>
                    <a:gd name="T24" fmla="*/ 0 w 1572"/>
                    <a:gd name="T25" fmla="*/ 0 h 1883"/>
                    <a:gd name="T26" fmla="*/ 0 w 1572"/>
                    <a:gd name="T27" fmla="*/ 0 h 1883"/>
                    <a:gd name="T28" fmla="*/ 0 w 1572"/>
                    <a:gd name="T29" fmla="*/ 0 h 1883"/>
                    <a:gd name="T30" fmla="*/ 0 w 1572"/>
                    <a:gd name="T31" fmla="*/ 1 h 1883"/>
                    <a:gd name="T32" fmla="*/ 0 w 1572"/>
                    <a:gd name="T33" fmla="*/ 1 h 1883"/>
                    <a:gd name="T34" fmla="*/ 0 w 1572"/>
                    <a:gd name="T35" fmla="*/ 1 h 1883"/>
                    <a:gd name="T36" fmla="*/ 0 w 1572"/>
                    <a:gd name="T37" fmla="*/ 0 h 1883"/>
                    <a:gd name="T38" fmla="*/ 0 w 1572"/>
                    <a:gd name="T39" fmla="*/ 0 h 1883"/>
                    <a:gd name="T40" fmla="*/ 0 w 1572"/>
                    <a:gd name="T41" fmla="*/ 0 h 1883"/>
                    <a:gd name="T42" fmla="*/ 0 w 1572"/>
                    <a:gd name="T43" fmla="*/ 0 h 1883"/>
                    <a:gd name="T44" fmla="*/ 0 w 1572"/>
                    <a:gd name="T45" fmla="*/ 0 h 1883"/>
                    <a:gd name="T46" fmla="*/ 0 w 1572"/>
                    <a:gd name="T47" fmla="*/ 0 h 1883"/>
                    <a:gd name="T48" fmla="*/ 0 w 1572"/>
                    <a:gd name="T49" fmla="*/ 0 h 1883"/>
                    <a:gd name="T50" fmla="*/ 0 w 1572"/>
                    <a:gd name="T51" fmla="*/ 1 h 1883"/>
                    <a:gd name="T52" fmla="*/ 0 w 1572"/>
                    <a:gd name="T53" fmla="*/ 1 h 1883"/>
                    <a:gd name="T54" fmla="*/ 0 w 1572"/>
                    <a:gd name="T55" fmla="*/ 1 h 1883"/>
                    <a:gd name="T56" fmla="*/ 0 w 1572"/>
                    <a:gd name="T57" fmla="*/ 1 h 1883"/>
                    <a:gd name="T58" fmla="*/ 0 w 1572"/>
                    <a:gd name="T59" fmla="*/ 0 h 1883"/>
                    <a:gd name="T60" fmla="*/ 0 w 1572"/>
                    <a:gd name="T61" fmla="*/ 0 h 1883"/>
                    <a:gd name="T62" fmla="*/ 0 w 1572"/>
                    <a:gd name="T63" fmla="*/ 0 h 1883"/>
                    <a:gd name="T64" fmla="*/ 0 w 1572"/>
                    <a:gd name="T65" fmla="*/ 0 h 1883"/>
                    <a:gd name="T66" fmla="*/ 0 w 1572"/>
                    <a:gd name="T67" fmla="*/ 0 h 1883"/>
                    <a:gd name="T68" fmla="*/ 0 w 1572"/>
                    <a:gd name="T69" fmla="*/ 0 h 1883"/>
                    <a:gd name="T70" fmla="*/ 0 w 1572"/>
                    <a:gd name="T71" fmla="*/ 0 h 1883"/>
                    <a:gd name="T72" fmla="*/ 0 w 1572"/>
                    <a:gd name="T73" fmla="*/ 0 h 1883"/>
                    <a:gd name="T74" fmla="*/ 0 w 1572"/>
                    <a:gd name="T75" fmla="*/ 1 h 1883"/>
                    <a:gd name="T76" fmla="*/ 0 w 1572"/>
                    <a:gd name="T77" fmla="*/ 1 h 1883"/>
                    <a:gd name="T78" fmla="*/ 0 w 1572"/>
                    <a:gd name="T79" fmla="*/ 1 h 1883"/>
                    <a:gd name="T80" fmla="*/ 0 w 1572"/>
                    <a:gd name="T81" fmla="*/ 1 h 1883"/>
                    <a:gd name="T82" fmla="*/ 0 w 1572"/>
                    <a:gd name="T83" fmla="*/ 1 h 1883"/>
                    <a:gd name="T84" fmla="*/ 0 w 1572"/>
                    <a:gd name="T85" fmla="*/ 2 h 1883"/>
                    <a:gd name="T86" fmla="*/ 0 w 1572"/>
                    <a:gd name="T87" fmla="*/ 2 h 1883"/>
                    <a:gd name="T88" fmla="*/ 0 w 1572"/>
                    <a:gd name="T89" fmla="*/ 2 h 1883"/>
                    <a:gd name="T90" fmla="*/ 0 w 1572"/>
                    <a:gd name="T91" fmla="*/ 2 h 1883"/>
                    <a:gd name="T92" fmla="*/ 0 w 1572"/>
                    <a:gd name="T93" fmla="*/ 3 h 1883"/>
                    <a:gd name="T94" fmla="*/ 0 w 1572"/>
                    <a:gd name="T95" fmla="*/ 3 h 1883"/>
                    <a:gd name="T96" fmla="*/ 0 w 1572"/>
                    <a:gd name="T97" fmla="*/ 3 h 1883"/>
                    <a:gd name="T98" fmla="*/ 0 w 1572"/>
                    <a:gd name="T99" fmla="*/ 3 h 1883"/>
                    <a:gd name="T100" fmla="*/ 0 w 1572"/>
                    <a:gd name="T101" fmla="*/ 3 h 1883"/>
                    <a:gd name="T102" fmla="*/ 0 w 1572"/>
                    <a:gd name="T103" fmla="*/ 3 h 1883"/>
                    <a:gd name="T104" fmla="*/ 0 w 1572"/>
                    <a:gd name="T105" fmla="*/ 3 h 1883"/>
                    <a:gd name="T106" fmla="*/ 0 w 1572"/>
                    <a:gd name="T107" fmla="*/ 3 h 1883"/>
                    <a:gd name="T108" fmla="*/ 0 w 1572"/>
                    <a:gd name="T109" fmla="*/ 3 h 1883"/>
                    <a:gd name="T110" fmla="*/ 0 w 1572"/>
                    <a:gd name="T111" fmla="*/ 2 h 1883"/>
                    <a:gd name="T112" fmla="*/ 0 w 1572"/>
                    <a:gd name="T113" fmla="*/ 2 h 1883"/>
                    <a:gd name="T114" fmla="*/ 0 w 1572"/>
                    <a:gd name="T115" fmla="*/ 1 h 1883"/>
                    <a:gd name="T116" fmla="*/ 0 w 1572"/>
                    <a:gd name="T117" fmla="*/ 1 h 1883"/>
                    <a:gd name="T118" fmla="*/ 0 w 1572"/>
                    <a:gd name="T119" fmla="*/ 0 h 188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572"/>
                    <a:gd name="T181" fmla="*/ 0 h 1883"/>
                    <a:gd name="T182" fmla="*/ 1572 w 1572"/>
                    <a:gd name="T183" fmla="*/ 1883 h 188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572" h="1883">
                      <a:moveTo>
                        <a:pt x="106" y="423"/>
                      </a:moveTo>
                      <a:cubicBezTo>
                        <a:pt x="106" y="347"/>
                        <a:pt x="91" y="204"/>
                        <a:pt x="106" y="151"/>
                      </a:cubicBezTo>
                      <a:cubicBezTo>
                        <a:pt x="121" y="98"/>
                        <a:pt x="166" y="99"/>
                        <a:pt x="196" y="106"/>
                      </a:cubicBezTo>
                      <a:cubicBezTo>
                        <a:pt x="226" y="113"/>
                        <a:pt x="272" y="151"/>
                        <a:pt x="287" y="196"/>
                      </a:cubicBezTo>
                      <a:cubicBezTo>
                        <a:pt x="302" y="241"/>
                        <a:pt x="287" y="310"/>
                        <a:pt x="287" y="378"/>
                      </a:cubicBezTo>
                      <a:cubicBezTo>
                        <a:pt x="287" y="446"/>
                        <a:pt x="264" y="552"/>
                        <a:pt x="287" y="605"/>
                      </a:cubicBezTo>
                      <a:cubicBezTo>
                        <a:pt x="310" y="658"/>
                        <a:pt x="393" y="695"/>
                        <a:pt x="423" y="695"/>
                      </a:cubicBezTo>
                      <a:cubicBezTo>
                        <a:pt x="453" y="695"/>
                        <a:pt x="461" y="650"/>
                        <a:pt x="468" y="605"/>
                      </a:cubicBezTo>
                      <a:cubicBezTo>
                        <a:pt x="475" y="560"/>
                        <a:pt x="468" y="483"/>
                        <a:pt x="468" y="423"/>
                      </a:cubicBezTo>
                      <a:cubicBezTo>
                        <a:pt x="468" y="363"/>
                        <a:pt x="468" y="302"/>
                        <a:pt x="468" y="242"/>
                      </a:cubicBezTo>
                      <a:cubicBezTo>
                        <a:pt x="468" y="182"/>
                        <a:pt x="445" y="90"/>
                        <a:pt x="468" y="60"/>
                      </a:cubicBezTo>
                      <a:cubicBezTo>
                        <a:pt x="491" y="30"/>
                        <a:pt x="590" y="37"/>
                        <a:pt x="605" y="60"/>
                      </a:cubicBezTo>
                      <a:cubicBezTo>
                        <a:pt x="620" y="83"/>
                        <a:pt x="552" y="151"/>
                        <a:pt x="559" y="196"/>
                      </a:cubicBezTo>
                      <a:cubicBezTo>
                        <a:pt x="566" y="241"/>
                        <a:pt x="635" y="280"/>
                        <a:pt x="650" y="333"/>
                      </a:cubicBezTo>
                      <a:cubicBezTo>
                        <a:pt x="665" y="386"/>
                        <a:pt x="650" y="461"/>
                        <a:pt x="650" y="514"/>
                      </a:cubicBezTo>
                      <a:cubicBezTo>
                        <a:pt x="650" y="567"/>
                        <a:pt x="620" y="605"/>
                        <a:pt x="650" y="650"/>
                      </a:cubicBezTo>
                      <a:cubicBezTo>
                        <a:pt x="680" y="695"/>
                        <a:pt x="793" y="786"/>
                        <a:pt x="831" y="786"/>
                      </a:cubicBezTo>
                      <a:cubicBezTo>
                        <a:pt x="869" y="786"/>
                        <a:pt x="862" y="703"/>
                        <a:pt x="877" y="650"/>
                      </a:cubicBezTo>
                      <a:cubicBezTo>
                        <a:pt x="892" y="597"/>
                        <a:pt x="915" y="530"/>
                        <a:pt x="922" y="469"/>
                      </a:cubicBezTo>
                      <a:cubicBezTo>
                        <a:pt x="929" y="408"/>
                        <a:pt x="922" y="332"/>
                        <a:pt x="922" y="287"/>
                      </a:cubicBezTo>
                      <a:cubicBezTo>
                        <a:pt x="922" y="242"/>
                        <a:pt x="922" y="234"/>
                        <a:pt x="922" y="196"/>
                      </a:cubicBezTo>
                      <a:cubicBezTo>
                        <a:pt x="922" y="158"/>
                        <a:pt x="899" y="75"/>
                        <a:pt x="922" y="60"/>
                      </a:cubicBezTo>
                      <a:cubicBezTo>
                        <a:pt x="945" y="45"/>
                        <a:pt x="1020" y="76"/>
                        <a:pt x="1058" y="106"/>
                      </a:cubicBezTo>
                      <a:cubicBezTo>
                        <a:pt x="1096" y="136"/>
                        <a:pt x="1141" y="182"/>
                        <a:pt x="1149" y="242"/>
                      </a:cubicBezTo>
                      <a:cubicBezTo>
                        <a:pt x="1157" y="302"/>
                        <a:pt x="1111" y="416"/>
                        <a:pt x="1104" y="469"/>
                      </a:cubicBezTo>
                      <a:cubicBezTo>
                        <a:pt x="1097" y="522"/>
                        <a:pt x="1104" y="521"/>
                        <a:pt x="1104" y="559"/>
                      </a:cubicBezTo>
                      <a:cubicBezTo>
                        <a:pt x="1104" y="597"/>
                        <a:pt x="1097" y="650"/>
                        <a:pt x="1104" y="695"/>
                      </a:cubicBezTo>
                      <a:cubicBezTo>
                        <a:pt x="1111" y="740"/>
                        <a:pt x="1119" y="846"/>
                        <a:pt x="1149" y="831"/>
                      </a:cubicBezTo>
                      <a:cubicBezTo>
                        <a:pt x="1179" y="816"/>
                        <a:pt x="1262" y="673"/>
                        <a:pt x="1285" y="605"/>
                      </a:cubicBezTo>
                      <a:cubicBezTo>
                        <a:pt x="1308" y="537"/>
                        <a:pt x="1292" y="476"/>
                        <a:pt x="1285" y="423"/>
                      </a:cubicBezTo>
                      <a:cubicBezTo>
                        <a:pt x="1278" y="370"/>
                        <a:pt x="1247" y="332"/>
                        <a:pt x="1240" y="287"/>
                      </a:cubicBezTo>
                      <a:cubicBezTo>
                        <a:pt x="1233" y="242"/>
                        <a:pt x="1225" y="196"/>
                        <a:pt x="1240" y="151"/>
                      </a:cubicBezTo>
                      <a:cubicBezTo>
                        <a:pt x="1255" y="106"/>
                        <a:pt x="1300" y="30"/>
                        <a:pt x="1330" y="15"/>
                      </a:cubicBezTo>
                      <a:cubicBezTo>
                        <a:pt x="1360" y="0"/>
                        <a:pt x="1391" y="30"/>
                        <a:pt x="1421" y="60"/>
                      </a:cubicBezTo>
                      <a:cubicBezTo>
                        <a:pt x="1451" y="90"/>
                        <a:pt x="1497" y="151"/>
                        <a:pt x="1512" y="196"/>
                      </a:cubicBezTo>
                      <a:cubicBezTo>
                        <a:pt x="1527" y="241"/>
                        <a:pt x="1505" y="295"/>
                        <a:pt x="1512" y="333"/>
                      </a:cubicBezTo>
                      <a:cubicBezTo>
                        <a:pt x="1519" y="371"/>
                        <a:pt x="1549" y="385"/>
                        <a:pt x="1557" y="423"/>
                      </a:cubicBezTo>
                      <a:cubicBezTo>
                        <a:pt x="1565" y="461"/>
                        <a:pt x="1564" y="521"/>
                        <a:pt x="1557" y="559"/>
                      </a:cubicBezTo>
                      <a:cubicBezTo>
                        <a:pt x="1550" y="597"/>
                        <a:pt x="1519" y="620"/>
                        <a:pt x="1512" y="650"/>
                      </a:cubicBezTo>
                      <a:cubicBezTo>
                        <a:pt x="1505" y="680"/>
                        <a:pt x="1505" y="711"/>
                        <a:pt x="1512" y="741"/>
                      </a:cubicBezTo>
                      <a:cubicBezTo>
                        <a:pt x="1519" y="771"/>
                        <a:pt x="1550" y="793"/>
                        <a:pt x="1557" y="831"/>
                      </a:cubicBezTo>
                      <a:cubicBezTo>
                        <a:pt x="1564" y="869"/>
                        <a:pt x="1557" y="923"/>
                        <a:pt x="1557" y="968"/>
                      </a:cubicBezTo>
                      <a:cubicBezTo>
                        <a:pt x="1557" y="1013"/>
                        <a:pt x="1557" y="1059"/>
                        <a:pt x="1557" y="1104"/>
                      </a:cubicBezTo>
                      <a:cubicBezTo>
                        <a:pt x="1557" y="1149"/>
                        <a:pt x="1557" y="1202"/>
                        <a:pt x="1557" y="1240"/>
                      </a:cubicBezTo>
                      <a:cubicBezTo>
                        <a:pt x="1557" y="1278"/>
                        <a:pt x="1557" y="1292"/>
                        <a:pt x="1557" y="1330"/>
                      </a:cubicBezTo>
                      <a:cubicBezTo>
                        <a:pt x="1557" y="1368"/>
                        <a:pt x="1557" y="1413"/>
                        <a:pt x="1557" y="1466"/>
                      </a:cubicBezTo>
                      <a:cubicBezTo>
                        <a:pt x="1557" y="1519"/>
                        <a:pt x="1572" y="1588"/>
                        <a:pt x="1557" y="1648"/>
                      </a:cubicBezTo>
                      <a:cubicBezTo>
                        <a:pt x="1542" y="1708"/>
                        <a:pt x="1534" y="1791"/>
                        <a:pt x="1466" y="1829"/>
                      </a:cubicBezTo>
                      <a:cubicBezTo>
                        <a:pt x="1398" y="1867"/>
                        <a:pt x="1232" y="1867"/>
                        <a:pt x="1149" y="1875"/>
                      </a:cubicBezTo>
                      <a:cubicBezTo>
                        <a:pt x="1066" y="1883"/>
                        <a:pt x="1035" y="1875"/>
                        <a:pt x="967" y="1875"/>
                      </a:cubicBezTo>
                      <a:cubicBezTo>
                        <a:pt x="899" y="1875"/>
                        <a:pt x="816" y="1875"/>
                        <a:pt x="741" y="1875"/>
                      </a:cubicBezTo>
                      <a:cubicBezTo>
                        <a:pt x="666" y="1875"/>
                        <a:pt x="582" y="1883"/>
                        <a:pt x="514" y="1875"/>
                      </a:cubicBezTo>
                      <a:cubicBezTo>
                        <a:pt x="446" y="1867"/>
                        <a:pt x="385" y="1837"/>
                        <a:pt x="332" y="1829"/>
                      </a:cubicBezTo>
                      <a:cubicBezTo>
                        <a:pt x="279" y="1821"/>
                        <a:pt x="233" y="1852"/>
                        <a:pt x="196" y="1829"/>
                      </a:cubicBezTo>
                      <a:cubicBezTo>
                        <a:pt x="159" y="1806"/>
                        <a:pt x="136" y="1753"/>
                        <a:pt x="106" y="1693"/>
                      </a:cubicBezTo>
                      <a:cubicBezTo>
                        <a:pt x="76" y="1633"/>
                        <a:pt x="30" y="1549"/>
                        <a:pt x="15" y="1466"/>
                      </a:cubicBezTo>
                      <a:cubicBezTo>
                        <a:pt x="0" y="1383"/>
                        <a:pt x="8" y="1300"/>
                        <a:pt x="15" y="1194"/>
                      </a:cubicBezTo>
                      <a:cubicBezTo>
                        <a:pt x="22" y="1088"/>
                        <a:pt x="45" y="929"/>
                        <a:pt x="60" y="831"/>
                      </a:cubicBezTo>
                      <a:cubicBezTo>
                        <a:pt x="75" y="733"/>
                        <a:pt x="98" y="665"/>
                        <a:pt x="106" y="605"/>
                      </a:cubicBezTo>
                      <a:cubicBezTo>
                        <a:pt x="114" y="545"/>
                        <a:pt x="106" y="499"/>
                        <a:pt x="106" y="423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" name="Freeform 96"/>
                <p:cNvSpPr>
                  <a:spLocks/>
                </p:cNvSpPr>
                <p:nvPr/>
              </p:nvSpPr>
              <p:spPr bwMode="auto">
                <a:xfrm>
                  <a:off x="5983990" y="1052736"/>
                  <a:ext cx="460218" cy="708122"/>
                </a:xfrm>
                <a:custGeom>
                  <a:avLst/>
                  <a:gdLst>
                    <a:gd name="T0" fmla="*/ 0 w 1572"/>
                    <a:gd name="T1" fmla="*/ 0 h 1883"/>
                    <a:gd name="T2" fmla="*/ 0 w 1572"/>
                    <a:gd name="T3" fmla="*/ 0 h 1883"/>
                    <a:gd name="T4" fmla="*/ 0 w 1572"/>
                    <a:gd name="T5" fmla="*/ 0 h 1883"/>
                    <a:gd name="T6" fmla="*/ 0 w 1572"/>
                    <a:gd name="T7" fmla="*/ 0 h 1883"/>
                    <a:gd name="T8" fmla="*/ 0 w 1572"/>
                    <a:gd name="T9" fmla="*/ 0 h 1883"/>
                    <a:gd name="T10" fmla="*/ 0 w 1572"/>
                    <a:gd name="T11" fmla="*/ 1 h 1883"/>
                    <a:gd name="T12" fmla="*/ 0 w 1572"/>
                    <a:gd name="T13" fmla="*/ 1 h 1883"/>
                    <a:gd name="T14" fmla="*/ 0 w 1572"/>
                    <a:gd name="T15" fmla="*/ 1 h 1883"/>
                    <a:gd name="T16" fmla="*/ 0 w 1572"/>
                    <a:gd name="T17" fmla="*/ 0 h 1883"/>
                    <a:gd name="T18" fmla="*/ 0 w 1572"/>
                    <a:gd name="T19" fmla="*/ 0 h 1883"/>
                    <a:gd name="T20" fmla="*/ 0 w 1572"/>
                    <a:gd name="T21" fmla="*/ 0 h 1883"/>
                    <a:gd name="T22" fmla="*/ 0 w 1572"/>
                    <a:gd name="T23" fmla="*/ 0 h 1883"/>
                    <a:gd name="T24" fmla="*/ 0 w 1572"/>
                    <a:gd name="T25" fmla="*/ 0 h 1883"/>
                    <a:gd name="T26" fmla="*/ 0 w 1572"/>
                    <a:gd name="T27" fmla="*/ 0 h 1883"/>
                    <a:gd name="T28" fmla="*/ 0 w 1572"/>
                    <a:gd name="T29" fmla="*/ 0 h 1883"/>
                    <a:gd name="T30" fmla="*/ 0 w 1572"/>
                    <a:gd name="T31" fmla="*/ 1 h 1883"/>
                    <a:gd name="T32" fmla="*/ 0 w 1572"/>
                    <a:gd name="T33" fmla="*/ 1 h 1883"/>
                    <a:gd name="T34" fmla="*/ 0 w 1572"/>
                    <a:gd name="T35" fmla="*/ 1 h 1883"/>
                    <a:gd name="T36" fmla="*/ 0 w 1572"/>
                    <a:gd name="T37" fmla="*/ 0 h 1883"/>
                    <a:gd name="T38" fmla="*/ 0 w 1572"/>
                    <a:gd name="T39" fmla="*/ 0 h 1883"/>
                    <a:gd name="T40" fmla="*/ 0 w 1572"/>
                    <a:gd name="T41" fmla="*/ 0 h 1883"/>
                    <a:gd name="T42" fmla="*/ 0 w 1572"/>
                    <a:gd name="T43" fmla="*/ 0 h 1883"/>
                    <a:gd name="T44" fmla="*/ 0 w 1572"/>
                    <a:gd name="T45" fmla="*/ 0 h 1883"/>
                    <a:gd name="T46" fmla="*/ 0 w 1572"/>
                    <a:gd name="T47" fmla="*/ 0 h 1883"/>
                    <a:gd name="T48" fmla="*/ 0 w 1572"/>
                    <a:gd name="T49" fmla="*/ 0 h 1883"/>
                    <a:gd name="T50" fmla="*/ 0 w 1572"/>
                    <a:gd name="T51" fmla="*/ 1 h 1883"/>
                    <a:gd name="T52" fmla="*/ 0 w 1572"/>
                    <a:gd name="T53" fmla="*/ 1 h 1883"/>
                    <a:gd name="T54" fmla="*/ 0 w 1572"/>
                    <a:gd name="T55" fmla="*/ 1 h 1883"/>
                    <a:gd name="T56" fmla="*/ 0 w 1572"/>
                    <a:gd name="T57" fmla="*/ 1 h 1883"/>
                    <a:gd name="T58" fmla="*/ 0 w 1572"/>
                    <a:gd name="T59" fmla="*/ 0 h 1883"/>
                    <a:gd name="T60" fmla="*/ 0 w 1572"/>
                    <a:gd name="T61" fmla="*/ 0 h 1883"/>
                    <a:gd name="T62" fmla="*/ 0 w 1572"/>
                    <a:gd name="T63" fmla="*/ 0 h 1883"/>
                    <a:gd name="T64" fmla="*/ 0 w 1572"/>
                    <a:gd name="T65" fmla="*/ 0 h 1883"/>
                    <a:gd name="T66" fmla="*/ 0 w 1572"/>
                    <a:gd name="T67" fmla="*/ 0 h 1883"/>
                    <a:gd name="T68" fmla="*/ 0 w 1572"/>
                    <a:gd name="T69" fmla="*/ 0 h 1883"/>
                    <a:gd name="T70" fmla="*/ 0 w 1572"/>
                    <a:gd name="T71" fmla="*/ 0 h 1883"/>
                    <a:gd name="T72" fmla="*/ 0 w 1572"/>
                    <a:gd name="T73" fmla="*/ 0 h 1883"/>
                    <a:gd name="T74" fmla="*/ 0 w 1572"/>
                    <a:gd name="T75" fmla="*/ 1 h 1883"/>
                    <a:gd name="T76" fmla="*/ 0 w 1572"/>
                    <a:gd name="T77" fmla="*/ 1 h 1883"/>
                    <a:gd name="T78" fmla="*/ 0 w 1572"/>
                    <a:gd name="T79" fmla="*/ 1 h 1883"/>
                    <a:gd name="T80" fmla="*/ 0 w 1572"/>
                    <a:gd name="T81" fmla="*/ 1 h 1883"/>
                    <a:gd name="T82" fmla="*/ 0 w 1572"/>
                    <a:gd name="T83" fmla="*/ 1 h 1883"/>
                    <a:gd name="T84" fmla="*/ 0 w 1572"/>
                    <a:gd name="T85" fmla="*/ 2 h 1883"/>
                    <a:gd name="T86" fmla="*/ 0 w 1572"/>
                    <a:gd name="T87" fmla="*/ 2 h 1883"/>
                    <a:gd name="T88" fmla="*/ 0 w 1572"/>
                    <a:gd name="T89" fmla="*/ 2 h 1883"/>
                    <a:gd name="T90" fmla="*/ 0 w 1572"/>
                    <a:gd name="T91" fmla="*/ 2 h 1883"/>
                    <a:gd name="T92" fmla="*/ 0 w 1572"/>
                    <a:gd name="T93" fmla="*/ 3 h 1883"/>
                    <a:gd name="T94" fmla="*/ 0 w 1572"/>
                    <a:gd name="T95" fmla="*/ 3 h 1883"/>
                    <a:gd name="T96" fmla="*/ 0 w 1572"/>
                    <a:gd name="T97" fmla="*/ 3 h 1883"/>
                    <a:gd name="T98" fmla="*/ 0 w 1572"/>
                    <a:gd name="T99" fmla="*/ 3 h 1883"/>
                    <a:gd name="T100" fmla="*/ 0 w 1572"/>
                    <a:gd name="T101" fmla="*/ 3 h 1883"/>
                    <a:gd name="T102" fmla="*/ 0 w 1572"/>
                    <a:gd name="T103" fmla="*/ 3 h 1883"/>
                    <a:gd name="T104" fmla="*/ 0 w 1572"/>
                    <a:gd name="T105" fmla="*/ 3 h 1883"/>
                    <a:gd name="T106" fmla="*/ 0 w 1572"/>
                    <a:gd name="T107" fmla="*/ 3 h 1883"/>
                    <a:gd name="T108" fmla="*/ 0 w 1572"/>
                    <a:gd name="T109" fmla="*/ 3 h 1883"/>
                    <a:gd name="T110" fmla="*/ 0 w 1572"/>
                    <a:gd name="T111" fmla="*/ 2 h 1883"/>
                    <a:gd name="T112" fmla="*/ 0 w 1572"/>
                    <a:gd name="T113" fmla="*/ 2 h 1883"/>
                    <a:gd name="T114" fmla="*/ 0 w 1572"/>
                    <a:gd name="T115" fmla="*/ 1 h 1883"/>
                    <a:gd name="T116" fmla="*/ 0 w 1572"/>
                    <a:gd name="T117" fmla="*/ 1 h 1883"/>
                    <a:gd name="T118" fmla="*/ 0 w 1572"/>
                    <a:gd name="T119" fmla="*/ 0 h 188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572"/>
                    <a:gd name="T181" fmla="*/ 0 h 1883"/>
                    <a:gd name="T182" fmla="*/ 1572 w 1572"/>
                    <a:gd name="T183" fmla="*/ 1883 h 188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572" h="1883">
                      <a:moveTo>
                        <a:pt x="106" y="423"/>
                      </a:moveTo>
                      <a:cubicBezTo>
                        <a:pt x="106" y="347"/>
                        <a:pt x="91" y="204"/>
                        <a:pt x="106" y="151"/>
                      </a:cubicBezTo>
                      <a:cubicBezTo>
                        <a:pt x="121" y="98"/>
                        <a:pt x="166" y="99"/>
                        <a:pt x="196" y="106"/>
                      </a:cubicBezTo>
                      <a:cubicBezTo>
                        <a:pt x="226" y="113"/>
                        <a:pt x="272" y="151"/>
                        <a:pt x="287" y="196"/>
                      </a:cubicBezTo>
                      <a:cubicBezTo>
                        <a:pt x="302" y="241"/>
                        <a:pt x="287" y="310"/>
                        <a:pt x="287" y="378"/>
                      </a:cubicBezTo>
                      <a:cubicBezTo>
                        <a:pt x="287" y="446"/>
                        <a:pt x="264" y="552"/>
                        <a:pt x="287" y="605"/>
                      </a:cubicBezTo>
                      <a:cubicBezTo>
                        <a:pt x="310" y="658"/>
                        <a:pt x="393" y="695"/>
                        <a:pt x="423" y="695"/>
                      </a:cubicBezTo>
                      <a:cubicBezTo>
                        <a:pt x="453" y="695"/>
                        <a:pt x="461" y="650"/>
                        <a:pt x="468" y="605"/>
                      </a:cubicBezTo>
                      <a:cubicBezTo>
                        <a:pt x="475" y="560"/>
                        <a:pt x="468" y="483"/>
                        <a:pt x="468" y="423"/>
                      </a:cubicBezTo>
                      <a:cubicBezTo>
                        <a:pt x="468" y="363"/>
                        <a:pt x="468" y="302"/>
                        <a:pt x="468" y="242"/>
                      </a:cubicBezTo>
                      <a:cubicBezTo>
                        <a:pt x="468" y="182"/>
                        <a:pt x="445" y="90"/>
                        <a:pt x="468" y="60"/>
                      </a:cubicBezTo>
                      <a:cubicBezTo>
                        <a:pt x="491" y="30"/>
                        <a:pt x="590" y="37"/>
                        <a:pt x="605" y="60"/>
                      </a:cubicBezTo>
                      <a:cubicBezTo>
                        <a:pt x="620" y="83"/>
                        <a:pt x="552" y="151"/>
                        <a:pt x="559" y="196"/>
                      </a:cubicBezTo>
                      <a:cubicBezTo>
                        <a:pt x="566" y="241"/>
                        <a:pt x="635" y="280"/>
                        <a:pt x="650" y="333"/>
                      </a:cubicBezTo>
                      <a:cubicBezTo>
                        <a:pt x="665" y="386"/>
                        <a:pt x="650" y="461"/>
                        <a:pt x="650" y="514"/>
                      </a:cubicBezTo>
                      <a:cubicBezTo>
                        <a:pt x="650" y="567"/>
                        <a:pt x="620" y="605"/>
                        <a:pt x="650" y="650"/>
                      </a:cubicBezTo>
                      <a:cubicBezTo>
                        <a:pt x="680" y="695"/>
                        <a:pt x="793" y="786"/>
                        <a:pt x="831" y="786"/>
                      </a:cubicBezTo>
                      <a:cubicBezTo>
                        <a:pt x="869" y="786"/>
                        <a:pt x="862" y="703"/>
                        <a:pt x="877" y="650"/>
                      </a:cubicBezTo>
                      <a:cubicBezTo>
                        <a:pt x="892" y="597"/>
                        <a:pt x="915" y="530"/>
                        <a:pt x="922" y="469"/>
                      </a:cubicBezTo>
                      <a:cubicBezTo>
                        <a:pt x="929" y="408"/>
                        <a:pt x="922" y="332"/>
                        <a:pt x="922" y="287"/>
                      </a:cubicBezTo>
                      <a:cubicBezTo>
                        <a:pt x="922" y="242"/>
                        <a:pt x="922" y="234"/>
                        <a:pt x="922" y="196"/>
                      </a:cubicBezTo>
                      <a:cubicBezTo>
                        <a:pt x="922" y="158"/>
                        <a:pt x="899" y="75"/>
                        <a:pt x="922" y="60"/>
                      </a:cubicBezTo>
                      <a:cubicBezTo>
                        <a:pt x="945" y="45"/>
                        <a:pt x="1020" y="76"/>
                        <a:pt x="1058" y="106"/>
                      </a:cubicBezTo>
                      <a:cubicBezTo>
                        <a:pt x="1096" y="136"/>
                        <a:pt x="1141" y="182"/>
                        <a:pt x="1149" y="242"/>
                      </a:cubicBezTo>
                      <a:cubicBezTo>
                        <a:pt x="1157" y="302"/>
                        <a:pt x="1111" y="416"/>
                        <a:pt x="1104" y="469"/>
                      </a:cubicBezTo>
                      <a:cubicBezTo>
                        <a:pt x="1097" y="522"/>
                        <a:pt x="1104" y="521"/>
                        <a:pt x="1104" y="559"/>
                      </a:cubicBezTo>
                      <a:cubicBezTo>
                        <a:pt x="1104" y="597"/>
                        <a:pt x="1097" y="650"/>
                        <a:pt x="1104" y="695"/>
                      </a:cubicBezTo>
                      <a:cubicBezTo>
                        <a:pt x="1111" y="740"/>
                        <a:pt x="1119" y="846"/>
                        <a:pt x="1149" y="831"/>
                      </a:cubicBezTo>
                      <a:cubicBezTo>
                        <a:pt x="1179" y="816"/>
                        <a:pt x="1262" y="673"/>
                        <a:pt x="1285" y="605"/>
                      </a:cubicBezTo>
                      <a:cubicBezTo>
                        <a:pt x="1308" y="537"/>
                        <a:pt x="1292" y="476"/>
                        <a:pt x="1285" y="423"/>
                      </a:cubicBezTo>
                      <a:cubicBezTo>
                        <a:pt x="1278" y="370"/>
                        <a:pt x="1247" y="332"/>
                        <a:pt x="1240" y="287"/>
                      </a:cubicBezTo>
                      <a:cubicBezTo>
                        <a:pt x="1233" y="242"/>
                        <a:pt x="1225" y="196"/>
                        <a:pt x="1240" y="151"/>
                      </a:cubicBezTo>
                      <a:cubicBezTo>
                        <a:pt x="1255" y="106"/>
                        <a:pt x="1300" y="30"/>
                        <a:pt x="1330" y="15"/>
                      </a:cubicBezTo>
                      <a:cubicBezTo>
                        <a:pt x="1360" y="0"/>
                        <a:pt x="1391" y="30"/>
                        <a:pt x="1421" y="60"/>
                      </a:cubicBezTo>
                      <a:cubicBezTo>
                        <a:pt x="1451" y="90"/>
                        <a:pt x="1497" y="151"/>
                        <a:pt x="1512" y="196"/>
                      </a:cubicBezTo>
                      <a:cubicBezTo>
                        <a:pt x="1527" y="241"/>
                        <a:pt x="1505" y="295"/>
                        <a:pt x="1512" y="333"/>
                      </a:cubicBezTo>
                      <a:cubicBezTo>
                        <a:pt x="1519" y="371"/>
                        <a:pt x="1549" y="385"/>
                        <a:pt x="1557" y="423"/>
                      </a:cubicBezTo>
                      <a:cubicBezTo>
                        <a:pt x="1565" y="461"/>
                        <a:pt x="1564" y="521"/>
                        <a:pt x="1557" y="559"/>
                      </a:cubicBezTo>
                      <a:cubicBezTo>
                        <a:pt x="1550" y="597"/>
                        <a:pt x="1519" y="620"/>
                        <a:pt x="1512" y="650"/>
                      </a:cubicBezTo>
                      <a:cubicBezTo>
                        <a:pt x="1505" y="680"/>
                        <a:pt x="1505" y="711"/>
                        <a:pt x="1512" y="741"/>
                      </a:cubicBezTo>
                      <a:cubicBezTo>
                        <a:pt x="1519" y="771"/>
                        <a:pt x="1550" y="793"/>
                        <a:pt x="1557" y="831"/>
                      </a:cubicBezTo>
                      <a:cubicBezTo>
                        <a:pt x="1564" y="869"/>
                        <a:pt x="1557" y="923"/>
                        <a:pt x="1557" y="968"/>
                      </a:cubicBezTo>
                      <a:cubicBezTo>
                        <a:pt x="1557" y="1013"/>
                        <a:pt x="1557" y="1059"/>
                        <a:pt x="1557" y="1104"/>
                      </a:cubicBezTo>
                      <a:cubicBezTo>
                        <a:pt x="1557" y="1149"/>
                        <a:pt x="1557" y="1202"/>
                        <a:pt x="1557" y="1240"/>
                      </a:cubicBezTo>
                      <a:cubicBezTo>
                        <a:pt x="1557" y="1278"/>
                        <a:pt x="1557" y="1292"/>
                        <a:pt x="1557" y="1330"/>
                      </a:cubicBezTo>
                      <a:cubicBezTo>
                        <a:pt x="1557" y="1368"/>
                        <a:pt x="1557" y="1413"/>
                        <a:pt x="1557" y="1466"/>
                      </a:cubicBezTo>
                      <a:cubicBezTo>
                        <a:pt x="1557" y="1519"/>
                        <a:pt x="1572" y="1588"/>
                        <a:pt x="1557" y="1648"/>
                      </a:cubicBezTo>
                      <a:cubicBezTo>
                        <a:pt x="1542" y="1708"/>
                        <a:pt x="1534" y="1791"/>
                        <a:pt x="1466" y="1829"/>
                      </a:cubicBezTo>
                      <a:cubicBezTo>
                        <a:pt x="1398" y="1867"/>
                        <a:pt x="1232" y="1867"/>
                        <a:pt x="1149" y="1875"/>
                      </a:cubicBezTo>
                      <a:cubicBezTo>
                        <a:pt x="1066" y="1883"/>
                        <a:pt x="1035" y="1875"/>
                        <a:pt x="967" y="1875"/>
                      </a:cubicBezTo>
                      <a:cubicBezTo>
                        <a:pt x="899" y="1875"/>
                        <a:pt x="816" y="1875"/>
                        <a:pt x="741" y="1875"/>
                      </a:cubicBezTo>
                      <a:cubicBezTo>
                        <a:pt x="666" y="1875"/>
                        <a:pt x="582" y="1883"/>
                        <a:pt x="514" y="1875"/>
                      </a:cubicBezTo>
                      <a:cubicBezTo>
                        <a:pt x="446" y="1867"/>
                        <a:pt x="385" y="1837"/>
                        <a:pt x="332" y="1829"/>
                      </a:cubicBezTo>
                      <a:cubicBezTo>
                        <a:pt x="279" y="1821"/>
                        <a:pt x="233" y="1852"/>
                        <a:pt x="196" y="1829"/>
                      </a:cubicBezTo>
                      <a:cubicBezTo>
                        <a:pt x="159" y="1806"/>
                        <a:pt x="136" y="1753"/>
                        <a:pt x="106" y="1693"/>
                      </a:cubicBezTo>
                      <a:cubicBezTo>
                        <a:pt x="76" y="1633"/>
                        <a:pt x="30" y="1549"/>
                        <a:pt x="15" y="1466"/>
                      </a:cubicBezTo>
                      <a:cubicBezTo>
                        <a:pt x="0" y="1383"/>
                        <a:pt x="8" y="1300"/>
                        <a:pt x="15" y="1194"/>
                      </a:cubicBezTo>
                      <a:cubicBezTo>
                        <a:pt x="22" y="1088"/>
                        <a:pt x="45" y="929"/>
                        <a:pt x="60" y="831"/>
                      </a:cubicBezTo>
                      <a:cubicBezTo>
                        <a:pt x="75" y="733"/>
                        <a:pt x="98" y="665"/>
                        <a:pt x="106" y="605"/>
                      </a:cubicBezTo>
                      <a:cubicBezTo>
                        <a:pt x="114" y="545"/>
                        <a:pt x="106" y="499"/>
                        <a:pt x="106" y="423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" name="Freeform 96"/>
                <p:cNvSpPr>
                  <a:spLocks/>
                </p:cNvSpPr>
                <p:nvPr/>
              </p:nvSpPr>
              <p:spPr bwMode="auto">
                <a:xfrm>
                  <a:off x="5551942" y="1052736"/>
                  <a:ext cx="460218" cy="708122"/>
                </a:xfrm>
                <a:custGeom>
                  <a:avLst/>
                  <a:gdLst>
                    <a:gd name="T0" fmla="*/ 0 w 1572"/>
                    <a:gd name="T1" fmla="*/ 0 h 1883"/>
                    <a:gd name="T2" fmla="*/ 0 w 1572"/>
                    <a:gd name="T3" fmla="*/ 0 h 1883"/>
                    <a:gd name="T4" fmla="*/ 0 w 1572"/>
                    <a:gd name="T5" fmla="*/ 0 h 1883"/>
                    <a:gd name="T6" fmla="*/ 0 w 1572"/>
                    <a:gd name="T7" fmla="*/ 0 h 1883"/>
                    <a:gd name="T8" fmla="*/ 0 w 1572"/>
                    <a:gd name="T9" fmla="*/ 0 h 1883"/>
                    <a:gd name="T10" fmla="*/ 0 w 1572"/>
                    <a:gd name="T11" fmla="*/ 1 h 1883"/>
                    <a:gd name="T12" fmla="*/ 0 w 1572"/>
                    <a:gd name="T13" fmla="*/ 1 h 1883"/>
                    <a:gd name="T14" fmla="*/ 0 w 1572"/>
                    <a:gd name="T15" fmla="*/ 1 h 1883"/>
                    <a:gd name="T16" fmla="*/ 0 w 1572"/>
                    <a:gd name="T17" fmla="*/ 0 h 1883"/>
                    <a:gd name="T18" fmla="*/ 0 w 1572"/>
                    <a:gd name="T19" fmla="*/ 0 h 1883"/>
                    <a:gd name="T20" fmla="*/ 0 w 1572"/>
                    <a:gd name="T21" fmla="*/ 0 h 1883"/>
                    <a:gd name="T22" fmla="*/ 0 w 1572"/>
                    <a:gd name="T23" fmla="*/ 0 h 1883"/>
                    <a:gd name="T24" fmla="*/ 0 w 1572"/>
                    <a:gd name="T25" fmla="*/ 0 h 1883"/>
                    <a:gd name="T26" fmla="*/ 0 w 1572"/>
                    <a:gd name="T27" fmla="*/ 0 h 1883"/>
                    <a:gd name="T28" fmla="*/ 0 w 1572"/>
                    <a:gd name="T29" fmla="*/ 0 h 1883"/>
                    <a:gd name="T30" fmla="*/ 0 w 1572"/>
                    <a:gd name="T31" fmla="*/ 1 h 1883"/>
                    <a:gd name="T32" fmla="*/ 0 w 1572"/>
                    <a:gd name="T33" fmla="*/ 1 h 1883"/>
                    <a:gd name="T34" fmla="*/ 0 w 1572"/>
                    <a:gd name="T35" fmla="*/ 1 h 1883"/>
                    <a:gd name="T36" fmla="*/ 0 w 1572"/>
                    <a:gd name="T37" fmla="*/ 0 h 1883"/>
                    <a:gd name="T38" fmla="*/ 0 w 1572"/>
                    <a:gd name="T39" fmla="*/ 0 h 1883"/>
                    <a:gd name="T40" fmla="*/ 0 w 1572"/>
                    <a:gd name="T41" fmla="*/ 0 h 1883"/>
                    <a:gd name="T42" fmla="*/ 0 w 1572"/>
                    <a:gd name="T43" fmla="*/ 0 h 1883"/>
                    <a:gd name="T44" fmla="*/ 0 w 1572"/>
                    <a:gd name="T45" fmla="*/ 0 h 1883"/>
                    <a:gd name="T46" fmla="*/ 0 w 1572"/>
                    <a:gd name="T47" fmla="*/ 0 h 1883"/>
                    <a:gd name="T48" fmla="*/ 0 w 1572"/>
                    <a:gd name="T49" fmla="*/ 0 h 1883"/>
                    <a:gd name="T50" fmla="*/ 0 w 1572"/>
                    <a:gd name="T51" fmla="*/ 1 h 1883"/>
                    <a:gd name="T52" fmla="*/ 0 w 1572"/>
                    <a:gd name="T53" fmla="*/ 1 h 1883"/>
                    <a:gd name="T54" fmla="*/ 0 w 1572"/>
                    <a:gd name="T55" fmla="*/ 1 h 1883"/>
                    <a:gd name="T56" fmla="*/ 0 w 1572"/>
                    <a:gd name="T57" fmla="*/ 1 h 1883"/>
                    <a:gd name="T58" fmla="*/ 0 w 1572"/>
                    <a:gd name="T59" fmla="*/ 0 h 1883"/>
                    <a:gd name="T60" fmla="*/ 0 w 1572"/>
                    <a:gd name="T61" fmla="*/ 0 h 1883"/>
                    <a:gd name="T62" fmla="*/ 0 w 1572"/>
                    <a:gd name="T63" fmla="*/ 0 h 1883"/>
                    <a:gd name="T64" fmla="*/ 0 w 1572"/>
                    <a:gd name="T65" fmla="*/ 0 h 1883"/>
                    <a:gd name="T66" fmla="*/ 0 w 1572"/>
                    <a:gd name="T67" fmla="*/ 0 h 1883"/>
                    <a:gd name="T68" fmla="*/ 0 w 1572"/>
                    <a:gd name="T69" fmla="*/ 0 h 1883"/>
                    <a:gd name="T70" fmla="*/ 0 w 1572"/>
                    <a:gd name="T71" fmla="*/ 0 h 1883"/>
                    <a:gd name="T72" fmla="*/ 0 w 1572"/>
                    <a:gd name="T73" fmla="*/ 0 h 1883"/>
                    <a:gd name="T74" fmla="*/ 0 w 1572"/>
                    <a:gd name="T75" fmla="*/ 1 h 1883"/>
                    <a:gd name="T76" fmla="*/ 0 w 1572"/>
                    <a:gd name="T77" fmla="*/ 1 h 1883"/>
                    <a:gd name="T78" fmla="*/ 0 w 1572"/>
                    <a:gd name="T79" fmla="*/ 1 h 1883"/>
                    <a:gd name="T80" fmla="*/ 0 w 1572"/>
                    <a:gd name="T81" fmla="*/ 1 h 1883"/>
                    <a:gd name="T82" fmla="*/ 0 w 1572"/>
                    <a:gd name="T83" fmla="*/ 1 h 1883"/>
                    <a:gd name="T84" fmla="*/ 0 w 1572"/>
                    <a:gd name="T85" fmla="*/ 2 h 1883"/>
                    <a:gd name="T86" fmla="*/ 0 w 1572"/>
                    <a:gd name="T87" fmla="*/ 2 h 1883"/>
                    <a:gd name="T88" fmla="*/ 0 w 1572"/>
                    <a:gd name="T89" fmla="*/ 2 h 1883"/>
                    <a:gd name="T90" fmla="*/ 0 w 1572"/>
                    <a:gd name="T91" fmla="*/ 2 h 1883"/>
                    <a:gd name="T92" fmla="*/ 0 w 1572"/>
                    <a:gd name="T93" fmla="*/ 3 h 1883"/>
                    <a:gd name="T94" fmla="*/ 0 w 1572"/>
                    <a:gd name="T95" fmla="*/ 3 h 1883"/>
                    <a:gd name="T96" fmla="*/ 0 w 1572"/>
                    <a:gd name="T97" fmla="*/ 3 h 1883"/>
                    <a:gd name="T98" fmla="*/ 0 w 1572"/>
                    <a:gd name="T99" fmla="*/ 3 h 1883"/>
                    <a:gd name="T100" fmla="*/ 0 w 1572"/>
                    <a:gd name="T101" fmla="*/ 3 h 1883"/>
                    <a:gd name="T102" fmla="*/ 0 w 1572"/>
                    <a:gd name="T103" fmla="*/ 3 h 1883"/>
                    <a:gd name="T104" fmla="*/ 0 w 1572"/>
                    <a:gd name="T105" fmla="*/ 3 h 1883"/>
                    <a:gd name="T106" fmla="*/ 0 w 1572"/>
                    <a:gd name="T107" fmla="*/ 3 h 1883"/>
                    <a:gd name="T108" fmla="*/ 0 w 1572"/>
                    <a:gd name="T109" fmla="*/ 3 h 1883"/>
                    <a:gd name="T110" fmla="*/ 0 w 1572"/>
                    <a:gd name="T111" fmla="*/ 2 h 1883"/>
                    <a:gd name="T112" fmla="*/ 0 w 1572"/>
                    <a:gd name="T113" fmla="*/ 2 h 1883"/>
                    <a:gd name="T114" fmla="*/ 0 w 1572"/>
                    <a:gd name="T115" fmla="*/ 1 h 1883"/>
                    <a:gd name="T116" fmla="*/ 0 w 1572"/>
                    <a:gd name="T117" fmla="*/ 1 h 1883"/>
                    <a:gd name="T118" fmla="*/ 0 w 1572"/>
                    <a:gd name="T119" fmla="*/ 0 h 188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572"/>
                    <a:gd name="T181" fmla="*/ 0 h 1883"/>
                    <a:gd name="T182" fmla="*/ 1572 w 1572"/>
                    <a:gd name="T183" fmla="*/ 1883 h 188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572" h="1883">
                      <a:moveTo>
                        <a:pt x="106" y="423"/>
                      </a:moveTo>
                      <a:cubicBezTo>
                        <a:pt x="106" y="347"/>
                        <a:pt x="91" y="204"/>
                        <a:pt x="106" y="151"/>
                      </a:cubicBezTo>
                      <a:cubicBezTo>
                        <a:pt x="121" y="98"/>
                        <a:pt x="166" y="99"/>
                        <a:pt x="196" y="106"/>
                      </a:cubicBezTo>
                      <a:cubicBezTo>
                        <a:pt x="226" y="113"/>
                        <a:pt x="272" y="151"/>
                        <a:pt x="287" y="196"/>
                      </a:cubicBezTo>
                      <a:cubicBezTo>
                        <a:pt x="302" y="241"/>
                        <a:pt x="287" y="310"/>
                        <a:pt x="287" y="378"/>
                      </a:cubicBezTo>
                      <a:cubicBezTo>
                        <a:pt x="287" y="446"/>
                        <a:pt x="264" y="552"/>
                        <a:pt x="287" y="605"/>
                      </a:cubicBezTo>
                      <a:cubicBezTo>
                        <a:pt x="310" y="658"/>
                        <a:pt x="393" y="695"/>
                        <a:pt x="423" y="695"/>
                      </a:cubicBezTo>
                      <a:cubicBezTo>
                        <a:pt x="453" y="695"/>
                        <a:pt x="461" y="650"/>
                        <a:pt x="468" y="605"/>
                      </a:cubicBezTo>
                      <a:cubicBezTo>
                        <a:pt x="475" y="560"/>
                        <a:pt x="468" y="483"/>
                        <a:pt x="468" y="423"/>
                      </a:cubicBezTo>
                      <a:cubicBezTo>
                        <a:pt x="468" y="363"/>
                        <a:pt x="468" y="302"/>
                        <a:pt x="468" y="242"/>
                      </a:cubicBezTo>
                      <a:cubicBezTo>
                        <a:pt x="468" y="182"/>
                        <a:pt x="445" y="90"/>
                        <a:pt x="468" y="60"/>
                      </a:cubicBezTo>
                      <a:cubicBezTo>
                        <a:pt x="491" y="30"/>
                        <a:pt x="590" y="37"/>
                        <a:pt x="605" y="60"/>
                      </a:cubicBezTo>
                      <a:cubicBezTo>
                        <a:pt x="620" y="83"/>
                        <a:pt x="552" y="151"/>
                        <a:pt x="559" y="196"/>
                      </a:cubicBezTo>
                      <a:cubicBezTo>
                        <a:pt x="566" y="241"/>
                        <a:pt x="635" y="280"/>
                        <a:pt x="650" y="333"/>
                      </a:cubicBezTo>
                      <a:cubicBezTo>
                        <a:pt x="665" y="386"/>
                        <a:pt x="650" y="461"/>
                        <a:pt x="650" y="514"/>
                      </a:cubicBezTo>
                      <a:cubicBezTo>
                        <a:pt x="650" y="567"/>
                        <a:pt x="620" y="605"/>
                        <a:pt x="650" y="650"/>
                      </a:cubicBezTo>
                      <a:cubicBezTo>
                        <a:pt x="680" y="695"/>
                        <a:pt x="793" y="786"/>
                        <a:pt x="831" y="786"/>
                      </a:cubicBezTo>
                      <a:cubicBezTo>
                        <a:pt x="869" y="786"/>
                        <a:pt x="862" y="703"/>
                        <a:pt x="877" y="650"/>
                      </a:cubicBezTo>
                      <a:cubicBezTo>
                        <a:pt x="892" y="597"/>
                        <a:pt x="915" y="530"/>
                        <a:pt x="922" y="469"/>
                      </a:cubicBezTo>
                      <a:cubicBezTo>
                        <a:pt x="929" y="408"/>
                        <a:pt x="922" y="332"/>
                        <a:pt x="922" y="287"/>
                      </a:cubicBezTo>
                      <a:cubicBezTo>
                        <a:pt x="922" y="242"/>
                        <a:pt x="922" y="234"/>
                        <a:pt x="922" y="196"/>
                      </a:cubicBezTo>
                      <a:cubicBezTo>
                        <a:pt x="922" y="158"/>
                        <a:pt x="899" y="75"/>
                        <a:pt x="922" y="60"/>
                      </a:cubicBezTo>
                      <a:cubicBezTo>
                        <a:pt x="945" y="45"/>
                        <a:pt x="1020" y="76"/>
                        <a:pt x="1058" y="106"/>
                      </a:cubicBezTo>
                      <a:cubicBezTo>
                        <a:pt x="1096" y="136"/>
                        <a:pt x="1141" y="182"/>
                        <a:pt x="1149" y="242"/>
                      </a:cubicBezTo>
                      <a:cubicBezTo>
                        <a:pt x="1157" y="302"/>
                        <a:pt x="1111" y="416"/>
                        <a:pt x="1104" y="469"/>
                      </a:cubicBezTo>
                      <a:cubicBezTo>
                        <a:pt x="1097" y="522"/>
                        <a:pt x="1104" y="521"/>
                        <a:pt x="1104" y="559"/>
                      </a:cubicBezTo>
                      <a:cubicBezTo>
                        <a:pt x="1104" y="597"/>
                        <a:pt x="1097" y="650"/>
                        <a:pt x="1104" y="695"/>
                      </a:cubicBezTo>
                      <a:cubicBezTo>
                        <a:pt x="1111" y="740"/>
                        <a:pt x="1119" y="846"/>
                        <a:pt x="1149" y="831"/>
                      </a:cubicBezTo>
                      <a:cubicBezTo>
                        <a:pt x="1179" y="816"/>
                        <a:pt x="1262" y="673"/>
                        <a:pt x="1285" y="605"/>
                      </a:cubicBezTo>
                      <a:cubicBezTo>
                        <a:pt x="1308" y="537"/>
                        <a:pt x="1292" y="476"/>
                        <a:pt x="1285" y="423"/>
                      </a:cubicBezTo>
                      <a:cubicBezTo>
                        <a:pt x="1278" y="370"/>
                        <a:pt x="1247" y="332"/>
                        <a:pt x="1240" y="287"/>
                      </a:cubicBezTo>
                      <a:cubicBezTo>
                        <a:pt x="1233" y="242"/>
                        <a:pt x="1225" y="196"/>
                        <a:pt x="1240" y="151"/>
                      </a:cubicBezTo>
                      <a:cubicBezTo>
                        <a:pt x="1255" y="106"/>
                        <a:pt x="1300" y="30"/>
                        <a:pt x="1330" y="15"/>
                      </a:cubicBezTo>
                      <a:cubicBezTo>
                        <a:pt x="1360" y="0"/>
                        <a:pt x="1391" y="30"/>
                        <a:pt x="1421" y="60"/>
                      </a:cubicBezTo>
                      <a:cubicBezTo>
                        <a:pt x="1451" y="90"/>
                        <a:pt x="1497" y="151"/>
                        <a:pt x="1512" y="196"/>
                      </a:cubicBezTo>
                      <a:cubicBezTo>
                        <a:pt x="1527" y="241"/>
                        <a:pt x="1505" y="295"/>
                        <a:pt x="1512" y="333"/>
                      </a:cubicBezTo>
                      <a:cubicBezTo>
                        <a:pt x="1519" y="371"/>
                        <a:pt x="1549" y="385"/>
                        <a:pt x="1557" y="423"/>
                      </a:cubicBezTo>
                      <a:cubicBezTo>
                        <a:pt x="1565" y="461"/>
                        <a:pt x="1564" y="521"/>
                        <a:pt x="1557" y="559"/>
                      </a:cubicBezTo>
                      <a:cubicBezTo>
                        <a:pt x="1550" y="597"/>
                        <a:pt x="1519" y="620"/>
                        <a:pt x="1512" y="650"/>
                      </a:cubicBezTo>
                      <a:cubicBezTo>
                        <a:pt x="1505" y="680"/>
                        <a:pt x="1505" y="711"/>
                        <a:pt x="1512" y="741"/>
                      </a:cubicBezTo>
                      <a:cubicBezTo>
                        <a:pt x="1519" y="771"/>
                        <a:pt x="1550" y="793"/>
                        <a:pt x="1557" y="831"/>
                      </a:cubicBezTo>
                      <a:cubicBezTo>
                        <a:pt x="1564" y="869"/>
                        <a:pt x="1557" y="923"/>
                        <a:pt x="1557" y="968"/>
                      </a:cubicBezTo>
                      <a:cubicBezTo>
                        <a:pt x="1557" y="1013"/>
                        <a:pt x="1557" y="1059"/>
                        <a:pt x="1557" y="1104"/>
                      </a:cubicBezTo>
                      <a:cubicBezTo>
                        <a:pt x="1557" y="1149"/>
                        <a:pt x="1557" y="1202"/>
                        <a:pt x="1557" y="1240"/>
                      </a:cubicBezTo>
                      <a:cubicBezTo>
                        <a:pt x="1557" y="1278"/>
                        <a:pt x="1557" y="1292"/>
                        <a:pt x="1557" y="1330"/>
                      </a:cubicBezTo>
                      <a:cubicBezTo>
                        <a:pt x="1557" y="1368"/>
                        <a:pt x="1557" y="1413"/>
                        <a:pt x="1557" y="1466"/>
                      </a:cubicBezTo>
                      <a:cubicBezTo>
                        <a:pt x="1557" y="1519"/>
                        <a:pt x="1572" y="1588"/>
                        <a:pt x="1557" y="1648"/>
                      </a:cubicBezTo>
                      <a:cubicBezTo>
                        <a:pt x="1542" y="1708"/>
                        <a:pt x="1534" y="1791"/>
                        <a:pt x="1466" y="1829"/>
                      </a:cubicBezTo>
                      <a:cubicBezTo>
                        <a:pt x="1398" y="1867"/>
                        <a:pt x="1232" y="1867"/>
                        <a:pt x="1149" y="1875"/>
                      </a:cubicBezTo>
                      <a:cubicBezTo>
                        <a:pt x="1066" y="1883"/>
                        <a:pt x="1035" y="1875"/>
                        <a:pt x="967" y="1875"/>
                      </a:cubicBezTo>
                      <a:cubicBezTo>
                        <a:pt x="899" y="1875"/>
                        <a:pt x="816" y="1875"/>
                        <a:pt x="741" y="1875"/>
                      </a:cubicBezTo>
                      <a:cubicBezTo>
                        <a:pt x="666" y="1875"/>
                        <a:pt x="582" y="1883"/>
                        <a:pt x="514" y="1875"/>
                      </a:cubicBezTo>
                      <a:cubicBezTo>
                        <a:pt x="446" y="1867"/>
                        <a:pt x="385" y="1837"/>
                        <a:pt x="332" y="1829"/>
                      </a:cubicBezTo>
                      <a:cubicBezTo>
                        <a:pt x="279" y="1821"/>
                        <a:pt x="233" y="1852"/>
                        <a:pt x="196" y="1829"/>
                      </a:cubicBezTo>
                      <a:cubicBezTo>
                        <a:pt x="159" y="1806"/>
                        <a:pt x="136" y="1753"/>
                        <a:pt x="106" y="1693"/>
                      </a:cubicBezTo>
                      <a:cubicBezTo>
                        <a:pt x="76" y="1633"/>
                        <a:pt x="30" y="1549"/>
                        <a:pt x="15" y="1466"/>
                      </a:cubicBezTo>
                      <a:cubicBezTo>
                        <a:pt x="0" y="1383"/>
                        <a:pt x="8" y="1300"/>
                        <a:pt x="15" y="1194"/>
                      </a:cubicBezTo>
                      <a:cubicBezTo>
                        <a:pt x="22" y="1088"/>
                        <a:pt x="45" y="929"/>
                        <a:pt x="60" y="831"/>
                      </a:cubicBezTo>
                      <a:cubicBezTo>
                        <a:pt x="75" y="733"/>
                        <a:pt x="98" y="665"/>
                        <a:pt x="106" y="605"/>
                      </a:cubicBezTo>
                      <a:cubicBezTo>
                        <a:pt x="114" y="545"/>
                        <a:pt x="106" y="499"/>
                        <a:pt x="106" y="423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9" name="Group 69"/>
                <p:cNvGrpSpPr>
                  <a:grpSpLocks/>
                </p:cNvGrpSpPr>
                <p:nvPr/>
              </p:nvGrpSpPr>
              <p:grpSpPr bwMode="auto">
                <a:xfrm>
                  <a:off x="5963147" y="2212864"/>
                  <a:ext cx="376237" cy="360363"/>
                  <a:chOff x="2679242" y="1780816"/>
                  <a:chExt cx="377131" cy="360363"/>
                </a:xfrm>
              </p:grpSpPr>
              <p:sp>
                <p:nvSpPr>
                  <p:cNvPr id="28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679242" y="1780816"/>
                    <a:ext cx="377131" cy="36036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765328" y="1860809"/>
                    <a:ext cx="215504" cy="20003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69"/>
                <p:cNvGrpSpPr>
                  <a:grpSpLocks/>
                </p:cNvGrpSpPr>
                <p:nvPr/>
              </p:nvGrpSpPr>
              <p:grpSpPr bwMode="auto">
                <a:xfrm>
                  <a:off x="5236036" y="1916832"/>
                  <a:ext cx="376237" cy="360363"/>
                  <a:chOff x="2588013" y="1772493"/>
                  <a:chExt cx="377131" cy="360363"/>
                </a:xfrm>
              </p:grpSpPr>
              <p:sp>
                <p:nvSpPr>
                  <p:cNvPr id="26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588013" y="1772493"/>
                    <a:ext cx="377131" cy="36036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631098" y="1838682"/>
                    <a:ext cx="215504" cy="20003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14"/>
                <p:cNvGrpSpPr>
                  <a:grpSpLocks/>
                </p:cNvGrpSpPr>
                <p:nvPr/>
              </p:nvGrpSpPr>
              <p:grpSpPr bwMode="auto">
                <a:xfrm>
                  <a:off x="5652120" y="1543579"/>
                  <a:ext cx="916989" cy="733293"/>
                  <a:chOff x="1834" y="2429"/>
                  <a:chExt cx="923" cy="947"/>
                </a:xfrm>
              </p:grpSpPr>
              <p:sp>
                <p:nvSpPr>
                  <p:cNvPr id="24" name="Freeform 15"/>
                  <p:cNvSpPr>
                    <a:spLocks/>
                  </p:cNvSpPr>
                  <p:nvPr/>
                </p:nvSpPr>
                <p:spPr bwMode="auto">
                  <a:xfrm>
                    <a:off x="1834" y="2429"/>
                    <a:ext cx="923" cy="947"/>
                  </a:xfrm>
                  <a:custGeom>
                    <a:avLst/>
                    <a:gdLst>
                      <a:gd name="T0" fmla="*/ 202 w 950"/>
                      <a:gd name="T1" fmla="*/ 377 h 950"/>
                      <a:gd name="T2" fmla="*/ 224 w 950"/>
                      <a:gd name="T3" fmla="*/ 106 h 950"/>
                      <a:gd name="T4" fmla="*/ 256 w 950"/>
                      <a:gd name="T5" fmla="*/ 12 h 950"/>
                      <a:gd name="T6" fmla="*/ 296 w 950"/>
                      <a:gd name="T7" fmla="*/ 18 h 950"/>
                      <a:gd name="T8" fmla="*/ 270 w 950"/>
                      <a:gd name="T9" fmla="*/ 174 h 950"/>
                      <a:gd name="T10" fmla="*/ 311 w 950"/>
                      <a:gd name="T11" fmla="*/ 370 h 950"/>
                      <a:gd name="T12" fmla="*/ 388 w 950"/>
                      <a:gd name="T13" fmla="*/ 364 h 950"/>
                      <a:gd name="T14" fmla="*/ 396 w 950"/>
                      <a:gd name="T15" fmla="*/ 343 h 950"/>
                      <a:gd name="T16" fmla="*/ 436 w 950"/>
                      <a:gd name="T17" fmla="*/ 269 h 950"/>
                      <a:gd name="T18" fmla="*/ 604 w 950"/>
                      <a:gd name="T19" fmla="*/ 275 h 950"/>
                      <a:gd name="T20" fmla="*/ 599 w 950"/>
                      <a:gd name="T21" fmla="*/ 350 h 950"/>
                      <a:gd name="T22" fmla="*/ 500 w 950"/>
                      <a:gd name="T23" fmla="*/ 364 h 950"/>
                      <a:gd name="T24" fmla="*/ 423 w 950"/>
                      <a:gd name="T25" fmla="*/ 397 h 950"/>
                      <a:gd name="T26" fmla="*/ 442 w 950"/>
                      <a:gd name="T27" fmla="*/ 627 h 950"/>
                      <a:gd name="T28" fmla="*/ 463 w 950"/>
                      <a:gd name="T29" fmla="*/ 743 h 950"/>
                      <a:gd name="T30" fmla="*/ 491 w 950"/>
                      <a:gd name="T31" fmla="*/ 771 h 950"/>
                      <a:gd name="T32" fmla="*/ 515 w 950"/>
                      <a:gd name="T33" fmla="*/ 803 h 950"/>
                      <a:gd name="T34" fmla="*/ 523 w 950"/>
                      <a:gd name="T35" fmla="*/ 844 h 950"/>
                      <a:gd name="T36" fmla="*/ 436 w 950"/>
                      <a:gd name="T37" fmla="*/ 817 h 950"/>
                      <a:gd name="T38" fmla="*/ 392 w 950"/>
                      <a:gd name="T39" fmla="*/ 767 h 950"/>
                      <a:gd name="T40" fmla="*/ 338 w 950"/>
                      <a:gd name="T41" fmla="*/ 709 h 950"/>
                      <a:gd name="T42" fmla="*/ 311 w 950"/>
                      <a:gd name="T43" fmla="*/ 675 h 950"/>
                      <a:gd name="T44" fmla="*/ 302 w 950"/>
                      <a:gd name="T45" fmla="*/ 743 h 950"/>
                      <a:gd name="T46" fmla="*/ 274 w 950"/>
                      <a:gd name="T47" fmla="*/ 763 h 950"/>
                      <a:gd name="T48" fmla="*/ 247 w 950"/>
                      <a:gd name="T49" fmla="*/ 781 h 950"/>
                      <a:gd name="T50" fmla="*/ 229 w 950"/>
                      <a:gd name="T51" fmla="*/ 851 h 950"/>
                      <a:gd name="T52" fmla="*/ 188 w 950"/>
                      <a:gd name="T53" fmla="*/ 871 h 950"/>
                      <a:gd name="T54" fmla="*/ 148 w 950"/>
                      <a:gd name="T55" fmla="*/ 898 h 950"/>
                      <a:gd name="T56" fmla="*/ 108 w 950"/>
                      <a:gd name="T57" fmla="*/ 891 h 950"/>
                      <a:gd name="T58" fmla="*/ 166 w 950"/>
                      <a:gd name="T59" fmla="*/ 803 h 950"/>
                      <a:gd name="T60" fmla="*/ 202 w 950"/>
                      <a:gd name="T61" fmla="*/ 749 h 950"/>
                      <a:gd name="T62" fmla="*/ 198 w 950"/>
                      <a:gd name="T63" fmla="*/ 587 h 950"/>
                      <a:gd name="T64" fmla="*/ 161 w 950"/>
                      <a:gd name="T65" fmla="*/ 539 h 950"/>
                      <a:gd name="T66" fmla="*/ 17 w 950"/>
                      <a:gd name="T67" fmla="*/ 532 h 950"/>
                      <a:gd name="T68" fmla="*/ 17 w 950"/>
                      <a:gd name="T69" fmla="*/ 492 h 950"/>
                      <a:gd name="T70" fmla="*/ 17 w 950"/>
                      <a:gd name="T71" fmla="*/ 473 h 950"/>
                      <a:gd name="T72" fmla="*/ 93 w 950"/>
                      <a:gd name="T73" fmla="*/ 470 h 950"/>
                      <a:gd name="T74" fmla="*/ 138 w 950"/>
                      <a:gd name="T75" fmla="*/ 438 h 950"/>
                      <a:gd name="T76" fmla="*/ 152 w 950"/>
                      <a:gd name="T77" fmla="*/ 424 h 950"/>
                      <a:gd name="T78" fmla="*/ 183 w 950"/>
                      <a:gd name="T79" fmla="*/ 411 h 950"/>
                      <a:gd name="T80" fmla="*/ 198 w 950"/>
                      <a:gd name="T81" fmla="*/ 397 h 950"/>
                      <a:gd name="T82" fmla="*/ 202 w 950"/>
                      <a:gd name="T83" fmla="*/ 377 h 950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950"/>
                      <a:gd name="T127" fmla="*/ 0 h 950"/>
                      <a:gd name="T128" fmla="*/ 950 w 950"/>
                      <a:gd name="T129" fmla="*/ 950 h 950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950" h="950">
                        <a:moveTo>
                          <a:pt x="302" y="391"/>
                        </a:moveTo>
                        <a:cubicBezTo>
                          <a:pt x="289" y="292"/>
                          <a:pt x="291" y="194"/>
                          <a:pt x="336" y="106"/>
                        </a:cubicBezTo>
                        <a:cubicBezTo>
                          <a:pt x="355" y="69"/>
                          <a:pt x="348" y="35"/>
                          <a:pt x="383" y="12"/>
                        </a:cubicBezTo>
                        <a:cubicBezTo>
                          <a:pt x="403" y="14"/>
                          <a:pt x="435" y="0"/>
                          <a:pt x="444" y="18"/>
                        </a:cubicBezTo>
                        <a:cubicBezTo>
                          <a:pt x="474" y="81"/>
                          <a:pt x="434" y="140"/>
                          <a:pt x="404" y="188"/>
                        </a:cubicBezTo>
                        <a:cubicBezTo>
                          <a:pt x="407" y="278"/>
                          <a:pt x="375" y="358"/>
                          <a:pt x="465" y="384"/>
                        </a:cubicBezTo>
                        <a:cubicBezTo>
                          <a:pt x="503" y="382"/>
                          <a:pt x="542" y="386"/>
                          <a:pt x="580" y="378"/>
                        </a:cubicBezTo>
                        <a:cubicBezTo>
                          <a:pt x="588" y="376"/>
                          <a:pt x="588" y="364"/>
                          <a:pt x="593" y="357"/>
                        </a:cubicBezTo>
                        <a:cubicBezTo>
                          <a:pt x="613" y="326"/>
                          <a:pt x="624" y="302"/>
                          <a:pt x="654" y="283"/>
                        </a:cubicBezTo>
                        <a:cubicBezTo>
                          <a:pt x="738" y="285"/>
                          <a:pt x="822" y="283"/>
                          <a:pt x="905" y="289"/>
                        </a:cubicBezTo>
                        <a:cubicBezTo>
                          <a:pt x="950" y="292"/>
                          <a:pt x="923" y="351"/>
                          <a:pt x="898" y="364"/>
                        </a:cubicBezTo>
                        <a:cubicBezTo>
                          <a:pt x="859" y="384"/>
                          <a:pt x="754" y="378"/>
                          <a:pt x="749" y="378"/>
                        </a:cubicBezTo>
                        <a:cubicBezTo>
                          <a:pt x="706" y="386"/>
                          <a:pt x="677" y="405"/>
                          <a:pt x="634" y="411"/>
                        </a:cubicBezTo>
                        <a:cubicBezTo>
                          <a:pt x="637" y="506"/>
                          <a:pt x="611" y="584"/>
                          <a:pt x="661" y="655"/>
                        </a:cubicBezTo>
                        <a:cubicBezTo>
                          <a:pt x="668" y="677"/>
                          <a:pt x="681" y="757"/>
                          <a:pt x="695" y="771"/>
                        </a:cubicBezTo>
                        <a:cubicBezTo>
                          <a:pt x="762" y="838"/>
                          <a:pt x="671" y="750"/>
                          <a:pt x="736" y="804"/>
                        </a:cubicBezTo>
                        <a:cubicBezTo>
                          <a:pt x="746" y="813"/>
                          <a:pt x="763" y="832"/>
                          <a:pt x="769" y="845"/>
                        </a:cubicBezTo>
                        <a:cubicBezTo>
                          <a:pt x="775" y="858"/>
                          <a:pt x="783" y="886"/>
                          <a:pt x="783" y="886"/>
                        </a:cubicBezTo>
                        <a:cubicBezTo>
                          <a:pt x="731" y="904"/>
                          <a:pt x="696" y="885"/>
                          <a:pt x="654" y="859"/>
                        </a:cubicBezTo>
                        <a:cubicBezTo>
                          <a:pt x="640" y="837"/>
                          <a:pt x="610" y="805"/>
                          <a:pt x="586" y="798"/>
                        </a:cubicBezTo>
                        <a:cubicBezTo>
                          <a:pt x="562" y="773"/>
                          <a:pt x="534" y="756"/>
                          <a:pt x="505" y="737"/>
                        </a:cubicBezTo>
                        <a:cubicBezTo>
                          <a:pt x="490" y="727"/>
                          <a:pt x="480" y="713"/>
                          <a:pt x="465" y="703"/>
                        </a:cubicBezTo>
                        <a:cubicBezTo>
                          <a:pt x="457" y="725"/>
                          <a:pt x="460" y="750"/>
                          <a:pt x="451" y="771"/>
                        </a:cubicBezTo>
                        <a:cubicBezTo>
                          <a:pt x="446" y="783"/>
                          <a:pt x="419" y="786"/>
                          <a:pt x="410" y="791"/>
                        </a:cubicBezTo>
                        <a:cubicBezTo>
                          <a:pt x="396" y="799"/>
                          <a:pt x="370" y="818"/>
                          <a:pt x="370" y="818"/>
                        </a:cubicBezTo>
                        <a:cubicBezTo>
                          <a:pt x="368" y="827"/>
                          <a:pt x="360" y="880"/>
                          <a:pt x="343" y="893"/>
                        </a:cubicBezTo>
                        <a:cubicBezTo>
                          <a:pt x="326" y="906"/>
                          <a:pt x="302" y="906"/>
                          <a:pt x="282" y="913"/>
                        </a:cubicBezTo>
                        <a:cubicBezTo>
                          <a:pt x="260" y="921"/>
                          <a:pt x="243" y="932"/>
                          <a:pt x="221" y="940"/>
                        </a:cubicBezTo>
                        <a:cubicBezTo>
                          <a:pt x="201" y="938"/>
                          <a:pt x="172" y="950"/>
                          <a:pt x="160" y="933"/>
                        </a:cubicBezTo>
                        <a:cubicBezTo>
                          <a:pt x="101" y="853"/>
                          <a:pt x="222" y="848"/>
                          <a:pt x="248" y="845"/>
                        </a:cubicBezTo>
                        <a:cubicBezTo>
                          <a:pt x="281" y="834"/>
                          <a:pt x="292" y="807"/>
                          <a:pt x="302" y="777"/>
                        </a:cubicBezTo>
                        <a:cubicBezTo>
                          <a:pt x="300" y="723"/>
                          <a:pt x="301" y="669"/>
                          <a:pt x="295" y="615"/>
                        </a:cubicBezTo>
                        <a:cubicBezTo>
                          <a:pt x="293" y="600"/>
                          <a:pt x="255" y="568"/>
                          <a:pt x="241" y="567"/>
                        </a:cubicBezTo>
                        <a:cubicBezTo>
                          <a:pt x="171" y="561"/>
                          <a:pt x="101" y="562"/>
                          <a:pt x="31" y="560"/>
                        </a:cubicBezTo>
                        <a:cubicBezTo>
                          <a:pt x="0" y="551"/>
                          <a:pt x="7" y="561"/>
                          <a:pt x="17" y="520"/>
                        </a:cubicBezTo>
                        <a:cubicBezTo>
                          <a:pt x="19" y="513"/>
                          <a:pt x="17" y="501"/>
                          <a:pt x="24" y="499"/>
                        </a:cubicBezTo>
                        <a:cubicBezTo>
                          <a:pt x="61" y="491"/>
                          <a:pt x="101" y="495"/>
                          <a:pt x="139" y="493"/>
                        </a:cubicBezTo>
                        <a:cubicBezTo>
                          <a:pt x="159" y="462"/>
                          <a:pt x="170" y="460"/>
                          <a:pt x="207" y="452"/>
                        </a:cubicBezTo>
                        <a:cubicBezTo>
                          <a:pt x="214" y="447"/>
                          <a:pt x="219" y="441"/>
                          <a:pt x="227" y="438"/>
                        </a:cubicBezTo>
                        <a:cubicBezTo>
                          <a:pt x="242" y="432"/>
                          <a:pt x="275" y="425"/>
                          <a:pt x="275" y="425"/>
                        </a:cubicBezTo>
                        <a:cubicBezTo>
                          <a:pt x="282" y="420"/>
                          <a:pt x="290" y="417"/>
                          <a:pt x="295" y="411"/>
                        </a:cubicBezTo>
                        <a:cubicBezTo>
                          <a:pt x="299" y="405"/>
                          <a:pt x="302" y="391"/>
                          <a:pt x="302" y="391"/>
                        </a:cubicBezTo>
                        <a:close/>
                      </a:path>
                    </a:pathLst>
                  </a:custGeom>
                  <a:solidFill>
                    <a:srgbClr val="CC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" name="Freeform 16"/>
                  <p:cNvSpPr>
                    <a:spLocks/>
                  </p:cNvSpPr>
                  <p:nvPr/>
                </p:nvSpPr>
                <p:spPr bwMode="auto">
                  <a:xfrm>
                    <a:off x="2244" y="2976"/>
                    <a:ext cx="123" cy="103"/>
                  </a:xfrm>
                  <a:custGeom>
                    <a:avLst/>
                    <a:gdLst>
                      <a:gd name="T0" fmla="*/ 81 w 123"/>
                      <a:gd name="T1" fmla="*/ 0 h 103"/>
                      <a:gd name="T2" fmla="*/ 0 w 123"/>
                      <a:gd name="T3" fmla="*/ 41 h 103"/>
                      <a:gd name="T4" fmla="*/ 13 w 123"/>
                      <a:gd name="T5" fmla="*/ 82 h 103"/>
                      <a:gd name="T6" fmla="*/ 54 w 123"/>
                      <a:gd name="T7" fmla="*/ 95 h 103"/>
                      <a:gd name="T8" fmla="*/ 108 w 123"/>
                      <a:gd name="T9" fmla="*/ 88 h 103"/>
                      <a:gd name="T10" fmla="*/ 81 w 123"/>
                      <a:gd name="T11" fmla="*/ 0 h 10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3"/>
                      <a:gd name="T19" fmla="*/ 0 h 103"/>
                      <a:gd name="T20" fmla="*/ 123 w 123"/>
                      <a:gd name="T21" fmla="*/ 103 h 10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3" h="103">
                        <a:moveTo>
                          <a:pt x="81" y="0"/>
                        </a:moveTo>
                        <a:cubicBezTo>
                          <a:pt x="37" y="6"/>
                          <a:pt x="15" y="0"/>
                          <a:pt x="0" y="41"/>
                        </a:cubicBezTo>
                        <a:cubicBezTo>
                          <a:pt x="5" y="55"/>
                          <a:pt x="3" y="72"/>
                          <a:pt x="13" y="82"/>
                        </a:cubicBezTo>
                        <a:cubicBezTo>
                          <a:pt x="23" y="92"/>
                          <a:pt x="40" y="90"/>
                          <a:pt x="54" y="95"/>
                        </a:cubicBezTo>
                        <a:cubicBezTo>
                          <a:pt x="72" y="93"/>
                          <a:pt x="98" y="103"/>
                          <a:pt x="108" y="88"/>
                        </a:cubicBezTo>
                        <a:cubicBezTo>
                          <a:pt x="123" y="66"/>
                          <a:pt x="104" y="12"/>
                          <a:pt x="81" y="0"/>
                        </a:cubicBezTo>
                        <a:close/>
                      </a:path>
                    </a:pathLst>
                  </a:custGeom>
                  <a:solidFill>
                    <a:srgbClr val="00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0" name="Oval 9"/>
              <p:cNvSpPr/>
              <p:nvPr/>
            </p:nvSpPr>
            <p:spPr>
              <a:xfrm>
                <a:off x="179512" y="988728"/>
                <a:ext cx="144016" cy="7200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67544" y="1133128"/>
                <a:ext cx="144016" cy="7200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187624" y="1133128"/>
                <a:ext cx="144016" cy="7200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547664" y="1052736"/>
                <a:ext cx="144016" cy="7200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50694" y="1052736"/>
                <a:ext cx="144016" cy="7200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18410" y="1284761"/>
                <a:ext cx="144016" cy="7200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1801132" y="888146"/>
              <a:ext cx="178580" cy="9258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081052" y="1052736"/>
              <a:ext cx="178580" cy="9258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1801132" y="1320194"/>
              <a:ext cx="178580" cy="9258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2123728" y="1215916"/>
              <a:ext cx="178580" cy="9258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323528" y="1215916"/>
              <a:ext cx="178580" cy="9258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827584" y="877859"/>
              <a:ext cx="178580" cy="9258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0" y="194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Characterization of D1 secreted protein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4340" name="TextBox 41"/>
          <p:cNvSpPr txBox="1">
            <a:spLocks noChangeArrowheads="1"/>
          </p:cNvSpPr>
          <p:nvPr/>
        </p:nvSpPr>
        <p:spPr bwMode="auto">
          <a:xfrm>
            <a:off x="4211960" y="2070715"/>
            <a:ext cx="453650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  <a:latin typeface="Arial" charset="0"/>
              </a:rPr>
              <a:t>CLONING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1600" dirty="0">
                <a:latin typeface="Arial" charset="0"/>
              </a:rPr>
              <a:t>Total </a:t>
            </a:r>
            <a:r>
              <a:rPr lang="en-GB" sz="1600" i="1" dirty="0" err="1" smtClean="0">
                <a:latin typeface="Arial" charset="0"/>
              </a:rPr>
              <a:t>L.plantarum</a:t>
            </a:r>
            <a:r>
              <a:rPr lang="en-GB" sz="1600" dirty="0" smtClean="0">
                <a:latin typeface="Arial" charset="0"/>
              </a:rPr>
              <a:t> </a:t>
            </a:r>
            <a:r>
              <a:rPr lang="en-GB" sz="1600" dirty="0">
                <a:latin typeface="Arial" charset="0"/>
              </a:rPr>
              <a:t>DNA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1600" dirty="0">
                <a:latin typeface="Arial" charset="0"/>
              </a:rPr>
              <a:t>Primers designed to amplify </a:t>
            </a:r>
            <a:r>
              <a:rPr lang="en-GB" sz="1600" dirty="0" err="1">
                <a:latin typeface="Arial" charset="0"/>
              </a:rPr>
              <a:t>STp</a:t>
            </a:r>
            <a:r>
              <a:rPr lang="en-GB" sz="1600" dirty="0">
                <a:latin typeface="Arial" charset="0"/>
              </a:rPr>
              <a:t> region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1600" dirty="0">
                <a:latin typeface="Arial" charset="0"/>
              </a:rPr>
              <a:t>Plasmid pNZ8110 </a:t>
            </a:r>
            <a:endParaRPr lang="en-GB" sz="1600" dirty="0" smtClean="0">
              <a:latin typeface="Arial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1600" dirty="0" err="1" smtClean="0">
                <a:latin typeface="Arial" charset="0"/>
              </a:rPr>
              <a:t>lactococcal</a:t>
            </a:r>
            <a:r>
              <a:rPr lang="en-GB" sz="1600" dirty="0" smtClean="0">
                <a:latin typeface="Arial" charset="0"/>
              </a:rPr>
              <a:t> </a:t>
            </a:r>
            <a:r>
              <a:rPr lang="en-GB" sz="1600" dirty="0">
                <a:latin typeface="Arial" charset="0"/>
              </a:rPr>
              <a:t>Usp45 signal peptide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1600" dirty="0" smtClean="0">
                <a:latin typeface="Arial" charset="0"/>
              </a:rPr>
              <a:t>Transformation of </a:t>
            </a:r>
            <a:r>
              <a:rPr lang="en-GB" sz="1600" i="1" dirty="0" err="1">
                <a:latin typeface="Arial" charset="0"/>
              </a:rPr>
              <a:t>Lc.lactis</a:t>
            </a:r>
            <a:r>
              <a:rPr lang="en-GB" sz="1600" dirty="0">
                <a:latin typeface="Arial" charset="0"/>
              </a:rPr>
              <a:t> </a:t>
            </a:r>
            <a:endParaRPr lang="en-GB" sz="1600" dirty="0" smtClean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Arial" charset="0"/>
              </a:rPr>
              <a:t>(</a:t>
            </a:r>
            <a:r>
              <a:rPr lang="en-GB" sz="1600" dirty="0" err="1">
                <a:latin typeface="Arial" charset="0"/>
              </a:rPr>
              <a:t>GenBank</a:t>
            </a:r>
            <a:r>
              <a:rPr lang="en-GB" sz="1600" dirty="0">
                <a:latin typeface="Arial" charset="0"/>
              </a:rPr>
              <a:t> accession number HQ262414)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1600" i="1" dirty="0" err="1">
                <a:latin typeface="Arial" charset="0"/>
              </a:rPr>
              <a:t>Lc.lactis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STp</a:t>
            </a:r>
            <a:r>
              <a:rPr lang="en-GB" sz="1600" dirty="0">
                <a:latin typeface="Arial" charset="0"/>
              </a:rPr>
              <a:t>-clone was </a:t>
            </a:r>
            <a:r>
              <a:rPr lang="en-GB" sz="1600" dirty="0" smtClean="0">
                <a:latin typeface="Arial" charset="0"/>
              </a:rPr>
              <a:t>induced.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1600" b="1" dirty="0" err="1" smtClean="0">
                <a:solidFill>
                  <a:srgbClr val="FFFF00"/>
                </a:solidFill>
                <a:latin typeface="Arial" charset="0"/>
              </a:rPr>
              <a:t>Recominant</a:t>
            </a:r>
            <a:r>
              <a:rPr lang="en-GB" sz="16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sz="1600" b="1" dirty="0" err="1" smtClean="0">
                <a:solidFill>
                  <a:srgbClr val="FFFF00"/>
                </a:solidFill>
                <a:latin typeface="Arial" charset="0"/>
              </a:rPr>
              <a:t>STp</a:t>
            </a:r>
            <a:r>
              <a:rPr lang="en-GB" sz="16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sz="1600" dirty="0" smtClean="0">
                <a:latin typeface="Arial" charset="0"/>
              </a:rPr>
              <a:t>purified.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1600" b="1" dirty="0" smtClean="0">
                <a:solidFill>
                  <a:srgbClr val="FFFF00"/>
                </a:solidFill>
                <a:latin typeface="Arial" charset="0"/>
              </a:rPr>
              <a:t>Antibody</a:t>
            </a:r>
            <a:r>
              <a:rPr lang="en-GB" sz="1600" b="1" dirty="0" smtClean="0">
                <a:latin typeface="Arial" charset="0"/>
              </a:rPr>
              <a:t> </a:t>
            </a:r>
            <a:r>
              <a:rPr lang="en-GB" sz="1600" dirty="0" smtClean="0">
                <a:latin typeface="Arial" charset="0"/>
              </a:rPr>
              <a:t>developed</a:t>
            </a:r>
            <a:r>
              <a:rPr lang="en-GB" sz="1600" dirty="0">
                <a:latin typeface="Arial" charset="0"/>
              </a:rPr>
              <a:t>.</a:t>
            </a:r>
          </a:p>
        </p:txBody>
      </p:sp>
      <p:sp>
        <p:nvSpPr>
          <p:cNvPr id="14343" name="Rectangle 75"/>
          <p:cNvSpPr>
            <a:spLocks noChangeArrowheads="1"/>
          </p:cNvSpPr>
          <p:nvPr/>
        </p:nvSpPr>
        <p:spPr bwMode="auto">
          <a:xfrm>
            <a:off x="43880" y="5867400"/>
            <a:ext cx="4680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</a:rPr>
              <a:t>72 residues protease </a:t>
            </a:r>
            <a:r>
              <a:rPr lang="en-US" sz="1800" dirty="0">
                <a:latin typeface="Arial" charset="0"/>
              </a:rPr>
              <a:t>resistant </a:t>
            </a:r>
            <a:r>
              <a:rPr lang="en-US" sz="1800" dirty="0" smtClean="0">
                <a:latin typeface="Arial" charset="0"/>
              </a:rPr>
              <a:t>domain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</a:rPr>
              <a:t>Predicted </a:t>
            </a:r>
            <a:r>
              <a:rPr lang="en-US" sz="1800" dirty="0">
                <a:latin typeface="Arial" charset="0"/>
              </a:rPr>
              <a:t>molecular mass of </a:t>
            </a:r>
            <a:r>
              <a:rPr lang="en-US" sz="1800" dirty="0" smtClean="0">
                <a:latin typeface="Arial" charset="0"/>
              </a:rPr>
              <a:t>6.8kDa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</a:rPr>
              <a:t>22.7</a:t>
            </a:r>
            <a:r>
              <a:rPr lang="en-US" sz="1800" dirty="0">
                <a:latin typeface="Arial" charset="0"/>
              </a:rPr>
              <a:t>% serine and 31.8% </a:t>
            </a:r>
            <a:r>
              <a:rPr lang="en-US" sz="1800" dirty="0" err="1">
                <a:latin typeface="Arial" charset="0"/>
              </a:rPr>
              <a:t>threonine</a:t>
            </a:r>
            <a:r>
              <a:rPr lang="en-US" sz="1800" dirty="0">
                <a:latin typeface="Arial" charset="0"/>
              </a:rPr>
              <a:t> (</a:t>
            </a:r>
            <a:r>
              <a:rPr lang="en-US" sz="1800" dirty="0" err="1">
                <a:latin typeface="Arial" charset="0"/>
              </a:rPr>
              <a:t>STp</a:t>
            </a:r>
            <a:r>
              <a:rPr lang="en-US" sz="1800" dirty="0">
                <a:latin typeface="Arial" charset="0"/>
              </a:rPr>
              <a:t>).</a:t>
            </a:r>
          </a:p>
        </p:txBody>
      </p:sp>
      <p:grpSp>
        <p:nvGrpSpPr>
          <p:cNvPr id="2" name="Group 36"/>
          <p:cNvGrpSpPr/>
          <p:nvPr/>
        </p:nvGrpSpPr>
        <p:grpSpPr>
          <a:xfrm>
            <a:off x="76200" y="457200"/>
            <a:ext cx="3457575" cy="5400675"/>
            <a:chOff x="250329" y="908645"/>
            <a:chExt cx="3457575" cy="5400675"/>
          </a:xfrm>
        </p:grpSpPr>
        <p:grpSp>
          <p:nvGrpSpPr>
            <p:cNvPr id="3" name="Group 30"/>
            <p:cNvGrpSpPr/>
            <p:nvPr/>
          </p:nvGrpSpPr>
          <p:grpSpPr>
            <a:xfrm>
              <a:off x="250329" y="908645"/>
              <a:ext cx="3457575" cy="5400675"/>
              <a:chOff x="250329" y="908645"/>
              <a:chExt cx="3457575" cy="5400675"/>
            </a:xfrm>
          </p:grpSpPr>
          <p:pic>
            <p:nvPicPr>
              <p:cNvPr id="14358" name="Imagen 54" descr="D1Protein.jpg"/>
              <p:cNvPicPr>
                <a:picLocks noChangeAspect="1"/>
              </p:cNvPicPr>
              <p:nvPr/>
            </p:nvPicPr>
            <p:blipFill>
              <a:blip r:embed="rId2" cstate="print"/>
              <a:srcRect b="78889"/>
              <a:stretch>
                <a:fillRect/>
              </a:stretch>
            </p:blipFill>
            <p:spPr bwMode="auto">
              <a:xfrm>
                <a:off x="250329" y="908645"/>
                <a:ext cx="3457575" cy="1282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9" name="Imagen 55" descr="D1Protein.jpg"/>
              <p:cNvPicPr>
                <a:picLocks noChangeAspect="1"/>
              </p:cNvPicPr>
              <p:nvPr/>
            </p:nvPicPr>
            <p:blipFill>
              <a:blip r:embed="rId2" cstate="print"/>
              <a:srcRect t="75555"/>
              <a:stretch>
                <a:fillRect/>
              </a:stretch>
            </p:blipFill>
            <p:spPr bwMode="auto">
              <a:xfrm>
                <a:off x="250329" y="4824134"/>
                <a:ext cx="3457575" cy="1485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0" name="Imagen 56" descr="D1Protein.jpg"/>
              <p:cNvPicPr>
                <a:picLocks noChangeAspect="1"/>
              </p:cNvPicPr>
              <p:nvPr/>
            </p:nvPicPr>
            <p:blipFill>
              <a:blip r:embed="rId2" cstate="print"/>
              <a:srcRect t="22221" b="60001"/>
              <a:stretch>
                <a:fillRect/>
              </a:stretch>
            </p:blipFill>
            <p:spPr bwMode="auto">
              <a:xfrm>
                <a:off x="250329" y="1988840"/>
                <a:ext cx="3457575" cy="1282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1" name="Imagen 57" descr="D1Protein.jpg"/>
              <p:cNvPicPr>
                <a:picLocks noChangeAspect="1"/>
              </p:cNvPicPr>
              <p:nvPr/>
            </p:nvPicPr>
            <p:blipFill>
              <a:blip r:embed="rId2" cstate="print"/>
              <a:srcRect t="42223" b="26666"/>
              <a:stretch>
                <a:fillRect/>
              </a:stretch>
            </p:blipFill>
            <p:spPr bwMode="auto">
              <a:xfrm>
                <a:off x="250329" y="3068915"/>
                <a:ext cx="3457575" cy="1890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Rectangle 32"/>
            <p:cNvSpPr/>
            <p:nvPr/>
          </p:nvSpPr>
          <p:spPr>
            <a:xfrm>
              <a:off x="1331640" y="2655962"/>
              <a:ext cx="2016224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99592" y="4509120"/>
              <a:ext cx="576064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Left-Right Arrow 37"/>
          <p:cNvSpPr/>
          <p:nvPr/>
        </p:nvSpPr>
        <p:spPr>
          <a:xfrm>
            <a:off x="1255440" y="2257400"/>
            <a:ext cx="1944216" cy="144016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19336" y="557783"/>
            <a:ext cx="3168352" cy="8355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19336" y="1612503"/>
            <a:ext cx="3168352" cy="8355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319336" y="4489648"/>
            <a:ext cx="3168352" cy="11235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3733800" y="736937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712788" algn="l"/>
              </a:tabLst>
              <a:defRPr/>
            </a:pPr>
            <a:r>
              <a:rPr lang="en-US" sz="1200" dirty="0" smtClean="0">
                <a:latin typeface="Arial" pitchFamily="34" charset="0"/>
                <a:ea typeface="Calibri" pitchFamily="34" charset="0"/>
              </a:rPr>
              <a:t>* Ch-hi </a:t>
            </a:r>
            <a:r>
              <a:rPr lang="en-US" sz="1200" dirty="0" smtClean="0">
                <a:latin typeface="Arial" pitchFamily="34" charset="0"/>
                <a:ea typeface="Calibri" pitchFamily="34" charset="0"/>
                <a:sym typeface="Wingdings" pitchFamily="2" charset="2"/>
              </a:rPr>
              <a:t></a:t>
            </a:r>
            <a:r>
              <a:rPr lang="en-US" sz="1200" dirty="0" smtClean="0">
                <a:latin typeface="Arial" pitchFamily="34" charset="0"/>
                <a:ea typeface="Calibri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ea typeface="Calibri" pitchFamily="34" charset="0"/>
              </a:rPr>
              <a:t>Chymotrypsin</a:t>
            </a:r>
            <a:r>
              <a:rPr lang="en-US" sz="1200" dirty="0" smtClean="0">
                <a:latin typeface="Arial" pitchFamily="34" charset="0"/>
                <a:ea typeface="Calibri" pitchFamily="34" charset="0"/>
              </a:rPr>
              <a:t>-high specificity</a:t>
            </a:r>
            <a:endParaRPr lang="es-ES" sz="1200" dirty="0" smtClean="0">
              <a:latin typeface="Arial" pitchFamily="34" charset="0"/>
              <a:sym typeface="Wingdings" pitchFamily="2" charset="2"/>
            </a:endParaRPr>
          </a:p>
          <a:p>
            <a:pPr eaLnBrk="0" hangingPunct="0">
              <a:tabLst>
                <a:tab pos="712788" algn="l"/>
              </a:tabLst>
              <a:defRPr/>
            </a:pPr>
            <a:r>
              <a:rPr lang="en-US" sz="1200" dirty="0" smtClean="0">
                <a:latin typeface="Arial" pitchFamily="34" charset="0"/>
                <a:ea typeface="Calibri" pitchFamily="34" charset="0"/>
                <a:sym typeface="Wingdings" pitchFamily="2" charset="2"/>
              </a:rPr>
              <a:t>* Ch-lo </a:t>
            </a:r>
            <a:r>
              <a:rPr lang="en-US" sz="1200" dirty="0" smtClean="0">
                <a:latin typeface="Arial" pitchFamily="34" charset="0"/>
                <a:ea typeface="Calibri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ea typeface="Calibri" pitchFamily="34" charset="0"/>
              </a:rPr>
              <a:t>Chymotrypsin</a:t>
            </a:r>
            <a:r>
              <a:rPr lang="en-US" sz="1200" dirty="0" smtClean="0">
                <a:latin typeface="Arial" pitchFamily="34" charset="0"/>
                <a:ea typeface="Calibri" pitchFamily="34" charset="0"/>
              </a:rPr>
              <a:t>-low specificity</a:t>
            </a:r>
            <a:endParaRPr lang="es-ES" sz="1200" dirty="0" smtClean="0">
              <a:latin typeface="Arial" pitchFamily="34" charset="0"/>
              <a:sym typeface="Wingdings" pitchFamily="2" charset="2"/>
            </a:endParaRPr>
          </a:p>
          <a:p>
            <a:pPr eaLnBrk="0" hangingPunct="0">
              <a:defRPr/>
            </a:pPr>
            <a:r>
              <a:rPr lang="en-US" sz="1200" dirty="0" smtClean="0">
                <a:latin typeface="Arial" pitchFamily="34" charset="0"/>
                <a:ea typeface="Calibri" pitchFamily="34" charset="0"/>
                <a:sym typeface="Wingdings" pitchFamily="2" charset="2"/>
              </a:rPr>
              <a:t>* Pn1.3 </a:t>
            </a:r>
            <a:r>
              <a:rPr lang="en-US" sz="1200" dirty="0" smtClean="0">
                <a:latin typeface="Arial" pitchFamily="34" charset="0"/>
                <a:ea typeface="Calibri" pitchFamily="34" charset="0"/>
              </a:rPr>
              <a:t> Pepsin (pH1.3)</a:t>
            </a:r>
            <a:endParaRPr lang="es-ES" sz="1200" dirty="0" smtClean="0">
              <a:latin typeface="Arial" pitchFamily="34" charset="0"/>
              <a:sym typeface="Wingdings" pitchFamily="2" charset="2"/>
            </a:endParaRPr>
          </a:p>
          <a:p>
            <a:pPr eaLnBrk="0" hangingPunct="0">
              <a:defRPr/>
            </a:pPr>
            <a:r>
              <a:rPr lang="en-US" sz="1200" dirty="0" smtClean="0">
                <a:latin typeface="Arial" pitchFamily="34" charset="0"/>
                <a:ea typeface="Calibri" pitchFamily="34" charset="0"/>
                <a:sym typeface="Wingdings" pitchFamily="2" charset="2"/>
              </a:rPr>
              <a:t>* Pn2 </a:t>
            </a:r>
            <a:r>
              <a:rPr lang="en-US" sz="1200" dirty="0" smtClean="0">
                <a:latin typeface="Arial" pitchFamily="34" charset="0"/>
                <a:ea typeface="Calibri" pitchFamily="34" charset="0"/>
              </a:rPr>
              <a:t> Pepsin (pH&gt;2)</a:t>
            </a:r>
            <a:endParaRPr lang="es-ES" sz="1200" dirty="0" smtClean="0">
              <a:latin typeface="Arial" pitchFamily="34" charset="0"/>
              <a:sym typeface="Wingdings" pitchFamily="2" charset="2"/>
            </a:endParaRPr>
          </a:p>
          <a:p>
            <a:pPr eaLnBrk="0" hangingPunct="0">
              <a:defRPr/>
            </a:pPr>
            <a:r>
              <a:rPr lang="en-US" sz="1200" dirty="0" smtClean="0">
                <a:latin typeface="Arial" pitchFamily="34" charset="0"/>
                <a:ea typeface="Calibri" pitchFamily="34" charset="0"/>
                <a:sym typeface="Wingdings" pitchFamily="2" charset="2"/>
              </a:rPr>
              <a:t>* </a:t>
            </a:r>
            <a:r>
              <a:rPr lang="en-US" sz="1200" dirty="0" err="1" smtClean="0">
                <a:latin typeface="Arial" pitchFamily="34" charset="0"/>
                <a:ea typeface="Calibri" pitchFamily="34" charset="0"/>
                <a:sym typeface="Wingdings" pitchFamily="2" charset="2"/>
              </a:rPr>
              <a:t>Tryps</a:t>
            </a:r>
            <a:r>
              <a:rPr lang="en-US" sz="1200" dirty="0" smtClean="0">
                <a:latin typeface="Arial" pitchFamily="34" charset="0"/>
                <a:ea typeface="Calibri" pitchFamily="34" charset="0"/>
                <a:sym typeface="Wingdings" pitchFamily="2" charset="2"/>
              </a:rPr>
              <a:t> </a:t>
            </a:r>
            <a:r>
              <a:rPr lang="en-US" sz="1200" dirty="0" smtClean="0">
                <a:latin typeface="Arial" pitchFamily="34" charset="0"/>
                <a:ea typeface="Calibri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ea typeface="Calibri" pitchFamily="34" charset="0"/>
              </a:rPr>
              <a:t>Trypsin</a:t>
            </a:r>
            <a:r>
              <a:rPr lang="en-GB" sz="1200" dirty="0" smtClean="0">
                <a:latin typeface="Arial" pitchFamily="34" charset="0"/>
                <a:ea typeface="Calibri" pitchFamily="34" charset="0"/>
                <a:sym typeface="Wingdings" pitchFamily="2" charset="2"/>
              </a:rPr>
              <a:t> </a:t>
            </a:r>
            <a:endParaRPr lang="es-ES" sz="1200" dirty="0">
              <a:latin typeface="Arial" pitchFamily="34" charset="0"/>
              <a:ea typeface="Calibri" pitchFamily="34" charset="0"/>
              <a:sym typeface="Wingdings" pitchFamily="2" charset="2"/>
            </a:endParaRPr>
          </a:p>
        </p:txBody>
      </p:sp>
      <p:sp>
        <p:nvSpPr>
          <p:cNvPr id="32" name="Left-Right Arrow 31"/>
          <p:cNvSpPr/>
          <p:nvPr/>
        </p:nvSpPr>
        <p:spPr>
          <a:xfrm>
            <a:off x="895400" y="4057600"/>
            <a:ext cx="432048" cy="144016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19336" y="2666110"/>
            <a:ext cx="3168352" cy="15556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3" grpId="0"/>
      <p:bldP spid="38" grpId="0" animBg="1"/>
      <p:bldP spid="27" grpId="0" animBg="1"/>
      <p:bldP spid="28" grpId="0" animBg="1"/>
      <p:bldP spid="30" grpId="0" animBg="1"/>
      <p:bldP spid="44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AutoShape 55"/>
          <p:cNvSpPr>
            <a:spLocks noChangeArrowheads="1"/>
          </p:cNvSpPr>
          <p:nvPr/>
        </p:nvSpPr>
        <p:spPr bwMode="auto">
          <a:xfrm>
            <a:off x="5436270" y="1547500"/>
            <a:ext cx="1223962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6" name="Text Box 7"/>
          <p:cNvSpPr txBox="1">
            <a:spLocks noChangeArrowheads="1"/>
          </p:cNvSpPr>
          <p:nvPr/>
        </p:nvSpPr>
        <p:spPr bwMode="auto">
          <a:xfrm>
            <a:off x="0" y="1428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Is </a:t>
            </a:r>
            <a:r>
              <a:rPr lang="en-GB" dirty="0" err="1" smtClean="0">
                <a:solidFill>
                  <a:srgbClr val="FFC000"/>
                </a:solidFill>
                <a:latin typeface="Arial" charset="0"/>
              </a:rPr>
              <a:t>STp</a:t>
            </a: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 found in the human colonic microenvironment?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5617" name="TextBox 4"/>
          <p:cNvSpPr txBox="1">
            <a:spLocks noChangeArrowheads="1"/>
          </p:cNvSpPr>
          <p:nvPr/>
        </p:nvSpPr>
        <p:spPr bwMode="auto">
          <a:xfrm>
            <a:off x="-36512" y="54868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>
                <a:solidFill>
                  <a:srgbClr val="FFFF00"/>
                </a:solidFill>
                <a:latin typeface="Arial" charset="0"/>
              </a:rPr>
              <a:t>Real human Biopsies (not cell lines)</a:t>
            </a:r>
          </a:p>
          <a:p>
            <a:pPr algn="ctr"/>
            <a:r>
              <a:rPr lang="en-GB" sz="1600" dirty="0" smtClean="0">
                <a:solidFill>
                  <a:srgbClr val="FFFF00"/>
                </a:solidFill>
                <a:latin typeface="Arial" charset="0"/>
              </a:rPr>
              <a:t>No 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chemical manipulation and maintenance of mucus and </a:t>
            </a:r>
            <a:r>
              <a:rPr lang="en-GB" sz="1600" dirty="0" err="1" smtClean="0">
                <a:solidFill>
                  <a:srgbClr val="FFFF00"/>
                </a:solidFill>
                <a:latin typeface="Arial" charset="0"/>
              </a:rPr>
              <a:t>microflora</a:t>
            </a:r>
            <a:endParaRPr lang="en-GB" sz="16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2" name="TextBox 93"/>
          <p:cNvSpPr txBox="1">
            <a:spLocks noChangeArrowheads="1"/>
          </p:cNvSpPr>
          <p:nvPr/>
        </p:nvSpPr>
        <p:spPr bwMode="auto">
          <a:xfrm>
            <a:off x="899592" y="5445224"/>
            <a:ext cx="828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STp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is found in the colonic microenvironment from HC (80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%)</a:t>
            </a:r>
          </a:p>
        </p:txBody>
      </p:sp>
      <p:grpSp>
        <p:nvGrpSpPr>
          <p:cNvPr id="2" name="Group 95"/>
          <p:cNvGrpSpPr/>
          <p:nvPr/>
        </p:nvGrpSpPr>
        <p:grpSpPr>
          <a:xfrm>
            <a:off x="1907704" y="1106160"/>
            <a:ext cx="1800225" cy="1386736"/>
            <a:chOff x="35496" y="764705"/>
            <a:chExt cx="1800225" cy="1386736"/>
          </a:xfrm>
        </p:grpSpPr>
        <p:sp>
          <p:nvSpPr>
            <p:cNvPr id="25611" name="Text Box 57"/>
            <p:cNvSpPr txBox="1">
              <a:spLocks noChangeArrowheads="1"/>
            </p:cNvSpPr>
            <p:nvPr/>
          </p:nvSpPr>
          <p:spPr bwMode="auto">
            <a:xfrm>
              <a:off x="35496" y="1782109"/>
              <a:ext cx="18002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 dirty="0" smtClean="0"/>
                <a:t>Skin biopsies</a:t>
              </a:r>
              <a:endParaRPr lang="en-GB" sz="1800" dirty="0"/>
            </a:p>
          </p:txBody>
        </p:sp>
        <p:pic>
          <p:nvPicPr>
            <p:cNvPr id="93" name="Picture 9" descr="img_3lyr_skin"/>
            <p:cNvPicPr>
              <a:picLocks noChangeAspect="1" noChangeArrowheads="1"/>
            </p:cNvPicPr>
            <p:nvPr/>
          </p:nvPicPr>
          <p:blipFill>
            <a:blip r:embed="rId3" cstate="print"/>
            <a:srcRect l="30327"/>
            <a:stretch>
              <a:fillRect/>
            </a:stretch>
          </p:blipFill>
          <p:spPr bwMode="auto">
            <a:xfrm>
              <a:off x="142338" y="764705"/>
              <a:ext cx="1477334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6"/>
          <p:cNvGrpSpPr/>
          <p:nvPr/>
        </p:nvGrpSpPr>
        <p:grpSpPr>
          <a:xfrm>
            <a:off x="179487" y="1119421"/>
            <a:ext cx="1800225" cy="1382767"/>
            <a:chOff x="1763663" y="768673"/>
            <a:chExt cx="1800225" cy="1382767"/>
          </a:xfrm>
        </p:grpSpPr>
        <p:pic>
          <p:nvPicPr>
            <p:cNvPr id="94" name="Picture 10" descr="_intestine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768673"/>
              <a:ext cx="1440160" cy="1076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Text Box 57"/>
            <p:cNvSpPr txBox="1">
              <a:spLocks noChangeArrowheads="1"/>
            </p:cNvSpPr>
            <p:nvPr/>
          </p:nvSpPr>
          <p:spPr bwMode="auto">
            <a:xfrm>
              <a:off x="1763663" y="1782108"/>
              <a:ext cx="18002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 dirty="0" smtClean="0"/>
                <a:t>Gut biopsies</a:t>
              </a:r>
              <a:endParaRPr lang="en-GB" sz="1800" dirty="0"/>
            </a:p>
          </p:txBody>
        </p:sp>
      </p:grpSp>
      <p:grpSp>
        <p:nvGrpSpPr>
          <p:cNvPr id="4" name="Group 99"/>
          <p:cNvGrpSpPr/>
          <p:nvPr/>
        </p:nvGrpSpPr>
        <p:grpSpPr>
          <a:xfrm>
            <a:off x="3635177" y="1115452"/>
            <a:ext cx="1512887" cy="1353954"/>
            <a:chOff x="4427265" y="764704"/>
            <a:chExt cx="1512887" cy="1353954"/>
          </a:xfrm>
        </p:grpSpPr>
        <p:pic>
          <p:nvPicPr>
            <p:cNvPr id="98" name="Picture 54" descr="50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7984" y="764704"/>
              <a:ext cx="146556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Text Box 61"/>
            <p:cNvSpPr txBox="1">
              <a:spLocks noChangeArrowheads="1"/>
            </p:cNvSpPr>
            <p:nvPr/>
          </p:nvSpPr>
          <p:spPr bwMode="auto">
            <a:xfrm>
              <a:off x="4427265" y="1782108"/>
              <a:ext cx="15128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dirty="0"/>
                <a:t>Medium only</a:t>
              </a:r>
            </a:p>
          </p:txBody>
        </p:sp>
      </p:grpSp>
      <p:sp>
        <p:nvSpPr>
          <p:cNvPr id="101" name="TextBox 4"/>
          <p:cNvSpPr txBox="1">
            <a:spLocks noChangeArrowheads="1"/>
          </p:cNvSpPr>
          <p:nvPr/>
        </p:nvSpPr>
        <p:spPr bwMode="auto">
          <a:xfrm>
            <a:off x="6668616" y="1353542"/>
            <a:ext cx="22238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latin typeface="Arial" charset="0"/>
              </a:rPr>
              <a:t>WB analysis on cell-free culture supernatants</a:t>
            </a:r>
            <a:endParaRPr lang="en-GB" sz="1800" dirty="0">
              <a:latin typeface="Arial" charset="0"/>
            </a:endParaRPr>
          </a:p>
        </p:txBody>
      </p:sp>
      <p:grpSp>
        <p:nvGrpSpPr>
          <p:cNvPr id="5" name="Group 104"/>
          <p:cNvGrpSpPr/>
          <p:nvPr/>
        </p:nvGrpSpPr>
        <p:grpSpPr>
          <a:xfrm>
            <a:off x="827038" y="2672879"/>
            <a:ext cx="7345362" cy="2700337"/>
            <a:chOff x="827038" y="3068960"/>
            <a:chExt cx="7345362" cy="2700337"/>
          </a:xfrm>
        </p:grpSpPr>
        <p:grpSp>
          <p:nvGrpSpPr>
            <p:cNvPr id="6" name="55 Grupo"/>
            <p:cNvGrpSpPr>
              <a:grpSpLocks/>
            </p:cNvGrpSpPr>
            <p:nvPr/>
          </p:nvGrpSpPr>
          <p:grpSpPr bwMode="auto">
            <a:xfrm>
              <a:off x="827038" y="3068960"/>
              <a:ext cx="7345362" cy="2700337"/>
              <a:chOff x="1045946" y="4103569"/>
              <a:chExt cx="7344458" cy="2700679"/>
            </a:xfrm>
          </p:grpSpPr>
          <p:pic>
            <p:nvPicPr>
              <p:cNvPr id="78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lum bright="-30000" contrast="40000"/>
              </a:blip>
              <a:srcRect l="2367" t="7629" r="1563" b="31343"/>
              <a:stretch>
                <a:fillRect/>
              </a:stretch>
            </p:blipFill>
            <p:spPr bwMode="auto">
              <a:xfrm>
                <a:off x="1417503" y="4499992"/>
                <a:ext cx="6408712" cy="2304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9" name="35 Conector recto de flecha"/>
              <p:cNvCxnSpPr/>
              <p:nvPr/>
            </p:nvCxnSpPr>
            <p:spPr>
              <a:xfrm>
                <a:off x="2196741" y="4643387"/>
                <a:ext cx="215873" cy="1444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36 CuadroTexto"/>
              <p:cNvSpPr txBox="1">
                <a:spLocks noChangeArrowheads="1"/>
              </p:cNvSpPr>
              <p:nvPr/>
            </p:nvSpPr>
            <p:spPr bwMode="auto">
              <a:xfrm>
                <a:off x="1406488" y="4103569"/>
                <a:ext cx="6983916" cy="400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s-ES" sz="2000" dirty="0" smtClean="0">
                    <a:latin typeface="Calibri" pitchFamily="34" charset="0"/>
                  </a:rPr>
                  <a:t>CM  -</a:t>
                </a:r>
                <a:r>
                  <a:rPr lang="es-ES" sz="1800" dirty="0" smtClean="0">
                    <a:latin typeface="Calibri" pitchFamily="34" charset="0"/>
                  </a:rPr>
                  <a:t>      HC1-</a:t>
                </a:r>
                <a:r>
                  <a:rPr lang="es-ES" sz="1800" dirty="0">
                    <a:latin typeface="Calibri" pitchFamily="34" charset="0"/>
                  </a:rPr>
                  <a:t>------------------------------------------------------------&gt;HC10</a:t>
                </a:r>
              </a:p>
            </p:txBody>
          </p:sp>
          <p:cxnSp>
            <p:nvCxnSpPr>
              <p:cNvPr id="81" name="42 Conector recto de flecha"/>
              <p:cNvCxnSpPr/>
              <p:nvPr/>
            </p:nvCxnSpPr>
            <p:spPr>
              <a:xfrm>
                <a:off x="2844362" y="4643387"/>
                <a:ext cx="215873" cy="1444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43 Conector recto de flecha"/>
              <p:cNvCxnSpPr/>
              <p:nvPr/>
            </p:nvCxnSpPr>
            <p:spPr>
              <a:xfrm>
                <a:off x="3420554" y="4643387"/>
                <a:ext cx="215873" cy="1444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44 Conector recto de flecha"/>
              <p:cNvCxnSpPr/>
              <p:nvPr/>
            </p:nvCxnSpPr>
            <p:spPr>
              <a:xfrm>
                <a:off x="3996745" y="4643387"/>
                <a:ext cx="215873" cy="1444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45 Conector recto de flecha"/>
              <p:cNvCxnSpPr/>
              <p:nvPr/>
            </p:nvCxnSpPr>
            <p:spPr>
              <a:xfrm>
                <a:off x="4428492" y="4643387"/>
                <a:ext cx="215873" cy="1444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46 Conector recto de flecha"/>
              <p:cNvCxnSpPr/>
              <p:nvPr/>
            </p:nvCxnSpPr>
            <p:spPr>
              <a:xfrm>
                <a:off x="5004684" y="4643387"/>
                <a:ext cx="215873" cy="1444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47 Conector recto de flecha"/>
              <p:cNvCxnSpPr/>
              <p:nvPr/>
            </p:nvCxnSpPr>
            <p:spPr>
              <a:xfrm>
                <a:off x="5507859" y="4643387"/>
                <a:ext cx="215873" cy="1444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7" name="48 CuadroTexto"/>
              <p:cNvSpPr txBox="1">
                <a:spLocks noChangeArrowheads="1"/>
              </p:cNvSpPr>
              <p:nvPr/>
            </p:nvSpPr>
            <p:spPr bwMode="auto">
              <a:xfrm>
                <a:off x="1117374" y="5099057"/>
                <a:ext cx="504763" cy="738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ES" sz="1050" dirty="0">
                    <a:latin typeface="Calibri" pitchFamily="34" charset="0"/>
                  </a:rPr>
                  <a:t>90</a:t>
                </a:r>
              </a:p>
              <a:p>
                <a:pPr>
                  <a:defRPr/>
                </a:pPr>
                <a:r>
                  <a:rPr lang="es-ES" sz="1050" dirty="0">
                    <a:latin typeface="Calibri" pitchFamily="34" charset="0"/>
                  </a:rPr>
                  <a:t>70</a:t>
                </a:r>
              </a:p>
              <a:p>
                <a:pPr>
                  <a:defRPr/>
                </a:pPr>
                <a:endParaRPr lang="es-ES" sz="1050" dirty="0">
                  <a:latin typeface="Calibri" pitchFamily="34" charset="0"/>
                </a:endParaRPr>
              </a:p>
              <a:p>
                <a:pPr>
                  <a:defRPr/>
                </a:pPr>
                <a:r>
                  <a:rPr lang="es-ES" sz="1050" dirty="0">
                    <a:latin typeface="Calibri" pitchFamily="34" charset="0"/>
                  </a:rPr>
                  <a:t>50</a:t>
                </a:r>
              </a:p>
            </p:txBody>
          </p:sp>
          <p:sp>
            <p:nvSpPr>
              <p:cNvPr id="88" name="49 CuadroTexto"/>
              <p:cNvSpPr txBox="1">
                <a:spLocks noChangeArrowheads="1"/>
              </p:cNvSpPr>
              <p:nvPr/>
            </p:nvSpPr>
            <p:spPr bwMode="auto">
              <a:xfrm>
                <a:off x="1117374" y="5821462"/>
                <a:ext cx="504763" cy="73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ES" sz="1050" dirty="0">
                    <a:latin typeface="Calibri" pitchFamily="34" charset="0"/>
                  </a:rPr>
                  <a:t>37</a:t>
                </a:r>
              </a:p>
              <a:p>
                <a:pPr>
                  <a:defRPr/>
                </a:pPr>
                <a:endParaRPr lang="es-ES" sz="1050" dirty="0">
                  <a:latin typeface="Calibri" pitchFamily="34" charset="0"/>
                </a:endParaRPr>
              </a:p>
              <a:p>
                <a:pPr>
                  <a:defRPr/>
                </a:pPr>
                <a:r>
                  <a:rPr lang="es-ES" sz="1050" dirty="0">
                    <a:latin typeface="Calibri" pitchFamily="34" charset="0"/>
                  </a:rPr>
                  <a:t>21</a:t>
                </a:r>
              </a:p>
              <a:p>
                <a:pPr>
                  <a:defRPr/>
                </a:pPr>
                <a:endParaRPr lang="es-ES" sz="1050" dirty="0">
                  <a:latin typeface="Calibri" pitchFamily="34" charset="0"/>
                </a:endParaRPr>
              </a:p>
            </p:txBody>
          </p:sp>
          <p:sp>
            <p:nvSpPr>
              <p:cNvPr id="89" name="50 CuadroTexto"/>
              <p:cNvSpPr txBox="1">
                <a:spLocks noChangeArrowheads="1"/>
              </p:cNvSpPr>
              <p:nvPr/>
            </p:nvSpPr>
            <p:spPr bwMode="auto">
              <a:xfrm>
                <a:off x="1045946" y="4895831"/>
                <a:ext cx="504763" cy="254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ES" sz="1050" dirty="0" err="1">
                    <a:latin typeface="Calibri" pitchFamily="34" charset="0"/>
                  </a:rPr>
                  <a:t>kDa</a:t>
                </a:r>
                <a:endParaRPr lang="es-ES" sz="1050" dirty="0">
                  <a:latin typeface="Calibri" pitchFamily="34" charset="0"/>
                </a:endParaRPr>
              </a:p>
            </p:txBody>
          </p:sp>
        </p:grpSp>
        <p:cxnSp>
          <p:nvCxnSpPr>
            <p:cNvPr id="102" name="47 Conector recto de flecha"/>
            <p:cNvCxnSpPr/>
            <p:nvPr/>
          </p:nvCxnSpPr>
          <p:spPr bwMode="auto">
            <a:xfrm>
              <a:off x="6372200" y="5156746"/>
              <a:ext cx="215900" cy="1444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47 Conector recto de flecha"/>
            <p:cNvCxnSpPr/>
            <p:nvPr/>
          </p:nvCxnSpPr>
          <p:spPr bwMode="auto">
            <a:xfrm>
              <a:off x="6372200" y="5444778"/>
              <a:ext cx="215900" cy="1444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TextBox 4"/>
          <p:cNvSpPr txBox="1">
            <a:spLocks noChangeArrowheads="1"/>
          </p:cNvSpPr>
          <p:nvPr/>
        </p:nvSpPr>
        <p:spPr bwMode="auto">
          <a:xfrm>
            <a:off x="4932040" y="1311731"/>
            <a:ext cx="22238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latin typeface="Arial" charset="0"/>
              </a:rPr>
              <a:t>24h culture</a:t>
            </a:r>
            <a:endParaRPr lang="en-GB" sz="1400" dirty="0">
              <a:latin typeface="Arial" charset="0"/>
            </a:endParaRPr>
          </a:p>
        </p:txBody>
      </p:sp>
      <p:sp>
        <p:nvSpPr>
          <p:cNvPr id="34" name="TextBox 93"/>
          <p:cNvSpPr txBox="1">
            <a:spLocks noChangeArrowheads="1"/>
          </p:cNvSpPr>
          <p:nvPr/>
        </p:nvSpPr>
        <p:spPr bwMode="auto">
          <a:xfrm>
            <a:off x="899592" y="5909320"/>
            <a:ext cx="828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STp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is absent in human microenvironment from other tissues (skin)</a:t>
            </a:r>
          </a:p>
        </p:txBody>
      </p:sp>
      <p:sp>
        <p:nvSpPr>
          <p:cNvPr id="36" name="TextBox 93"/>
          <p:cNvSpPr txBox="1">
            <a:spLocks noChangeArrowheads="1"/>
          </p:cNvSpPr>
          <p:nvPr/>
        </p:nvSpPr>
        <p:spPr bwMode="auto">
          <a:xfrm>
            <a:off x="899592" y="6324600"/>
            <a:ext cx="784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STp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was absent in colonic microenvironment from  UC (21%)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34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4716016" y="764704"/>
            <a:ext cx="4176464" cy="56886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/>
          </a:p>
        </p:txBody>
      </p:sp>
      <p:sp>
        <p:nvSpPr>
          <p:cNvPr id="40" name="Rounded Rectangle 39"/>
          <p:cNvSpPr/>
          <p:nvPr/>
        </p:nvSpPr>
        <p:spPr>
          <a:xfrm>
            <a:off x="251520" y="764704"/>
            <a:ext cx="4392486" cy="56886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/>
          </a:p>
        </p:txBody>
      </p:sp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0" y="1428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C000"/>
                </a:solidFill>
                <a:latin typeface="Arial" charset="0"/>
              </a:rPr>
              <a:t>Microbiota promotes “homeostatic” intestinal DC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89033" y="1028376"/>
            <a:ext cx="4375354" cy="2667170"/>
            <a:chOff x="271041" y="1301443"/>
            <a:chExt cx="2653903" cy="1433208"/>
          </a:xfrm>
        </p:grpSpPr>
        <p:pic>
          <p:nvPicPr>
            <p:cNvPr id="22550" name="Picture 2" descr="C:\Documents and Settings\dbernado\Desktop\UPDATE\A.P.R.G\Articles\Borja\v1\Histograms\pictures\Gut_DC_basal_IL10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4664" y="1475776"/>
              <a:ext cx="108000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7" name="Straight Arrow Connector 5"/>
            <p:cNvCxnSpPr/>
            <p:nvPr/>
          </p:nvCxnSpPr>
          <p:spPr>
            <a:xfrm rot="5400000" flipH="1" flipV="1">
              <a:off x="-136066" y="1942665"/>
              <a:ext cx="1223718" cy="1588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2" name="27 CuadroTexto"/>
            <p:cNvSpPr txBox="1">
              <a:spLocks noChangeArrowheads="1"/>
            </p:cNvSpPr>
            <p:nvPr/>
          </p:nvSpPr>
          <p:spPr bwMode="auto">
            <a:xfrm>
              <a:off x="476672" y="2552728"/>
              <a:ext cx="2088232" cy="18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dirty="0">
                  <a:solidFill>
                    <a:schemeClr val="bg2"/>
                  </a:solidFill>
                  <a:latin typeface="Calibri" pitchFamily="34" charset="0"/>
                </a:rPr>
                <a:t>IL-10</a:t>
              </a:r>
            </a:p>
          </p:txBody>
        </p:sp>
        <p:pic>
          <p:nvPicPr>
            <p:cNvPr id="22553" name="Picture 2" descr="C:\Documents and Settings\dbernado\Desktop\UPDATE\A.P.R.G\Articles\Borja\v1\Histograms\pictures\Gut_DC_1ug_IL10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4904" y="1475776"/>
              <a:ext cx="108000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0" name="Straight Arrow Connector 16"/>
            <p:cNvCxnSpPr/>
            <p:nvPr/>
          </p:nvCxnSpPr>
          <p:spPr>
            <a:xfrm>
              <a:off x="476587" y="2555318"/>
              <a:ext cx="2160968" cy="1588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5" name="27 CuadroTexto"/>
            <p:cNvSpPr txBox="1">
              <a:spLocks noChangeArrowheads="1"/>
            </p:cNvSpPr>
            <p:nvPr/>
          </p:nvSpPr>
          <p:spPr bwMode="auto">
            <a:xfrm>
              <a:off x="548680" y="1301443"/>
              <a:ext cx="936104" cy="18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600" b="1" dirty="0">
                  <a:solidFill>
                    <a:schemeClr val="bg2"/>
                  </a:solidFill>
                  <a:latin typeface="Calibri" pitchFamily="34" charset="0"/>
                </a:rPr>
                <a:t>Basal </a:t>
              </a:r>
              <a:r>
                <a:rPr lang="es-ES" sz="1600" b="1" dirty="0" err="1">
                  <a:solidFill>
                    <a:schemeClr val="bg2"/>
                  </a:solidFill>
                  <a:latin typeface="Calibri" pitchFamily="34" charset="0"/>
                </a:rPr>
                <a:t>gut</a:t>
              </a:r>
              <a:r>
                <a:rPr lang="es-ES" sz="1600" b="1" dirty="0">
                  <a:solidFill>
                    <a:schemeClr val="bg2"/>
                  </a:solidFill>
                  <a:latin typeface="Calibri" pitchFamily="34" charset="0"/>
                </a:rPr>
                <a:t> DC</a:t>
              </a:r>
            </a:p>
          </p:txBody>
        </p:sp>
        <p:sp>
          <p:nvSpPr>
            <p:cNvPr id="22556" name="27 CuadroTexto"/>
            <p:cNvSpPr txBox="1">
              <a:spLocks noChangeArrowheads="1"/>
            </p:cNvSpPr>
            <p:nvPr/>
          </p:nvSpPr>
          <p:spPr bwMode="auto">
            <a:xfrm>
              <a:off x="1628800" y="1301443"/>
              <a:ext cx="1296144" cy="18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600" b="1">
                  <a:solidFill>
                    <a:schemeClr val="bg2"/>
                  </a:solidFill>
                  <a:latin typeface="Calibri" pitchFamily="34" charset="0"/>
                </a:rPr>
                <a:t>+STp gut DC</a:t>
              </a:r>
            </a:p>
          </p:txBody>
        </p:sp>
        <p:sp>
          <p:nvSpPr>
            <p:cNvPr id="22557" name="27 CuadroTexto"/>
            <p:cNvSpPr txBox="1">
              <a:spLocks noChangeArrowheads="1"/>
            </p:cNvSpPr>
            <p:nvPr/>
          </p:nvSpPr>
          <p:spPr bwMode="auto">
            <a:xfrm rot="16200000">
              <a:off x="-238352" y="1841032"/>
              <a:ext cx="1224137" cy="205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dirty="0" err="1">
                  <a:solidFill>
                    <a:schemeClr val="bg2"/>
                  </a:solidFill>
                  <a:latin typeface="Calibri" pitchFamily="34" charset="0"/>
                </a:rPr>
                <a:t>Numbers</a:t>
              </a:r>
              <a:endParaRPr lang="es-ES" sz="16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560487" y="3630277"/>
            <a:ext cx="3651473" cy="2679043"/>
            <a:chOff x="274198" y="2699792"/>
            <a:chExt cx="2363357" cy="1410024"/>
          </a:xfrm>
        </p:grpSpPr>
        <p:pic>
          <p:nvPicPr>
            <p:cNvPr id="22544" name="Picture 3" descr="C:\Documents and Settings\dbernado\Desktop\UPDATE\A.P.R.G\Articles\Borja\v1\Histograms\pictures\Gut_DC_basal_IL12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664" y="2915936"/>
              <a:ext cx="108000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5" name="Picture 4" descr="C:\Documents and Settings\dbernado\Desktop\UPDATE\A.P.R.G\Articles\Borja\v1\Histograms\pictures\Gut_DC_1ug_IL12.jp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2406" y="2915040"/>
              <a:ext cx="108000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2" name="Straight Arrow Connector 18"/>
            <p:cNvCxnSpPr/>
            <p:nvPr/>
          </p:nvCxnSpPr>
          <p:spPr>
            <a:xfrm rot="5400000" flipH="1" flipV="1">
              <a:off x="-136066" y="3311442"/>
              <a:ext cx="1223718" cy="1588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7" name="27 CuadroTexto"/>
            <p:cNvSpPr txBox="1">
              <a:spLocks noChangeArrowheads="1"/>
            </p:cNvSpPr>
            <p:nvPr/>
          </p:nvSpPr>
          <p:spPr bwMode="auto">
            <a:xfrm rot="16200000">
              <a:off x="-228309" y="3202299"/>
              <a:ext cx="1224137" cy="219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>
                  <a:solidFill>
                    <a:schemeClr val="bg2"/>
                  </a:solidFill>
                  <a:latin typeface="Calibri" pitchFamily="34" charset="0"/>
                </a:rPr>
                <a:t>Numbers</a:t>
              </a:r>
            </a:p>
          </p:txBody>
        </p:sp>
        <p:sp>
          <p:nvSpPr>
            <p:cNvPr id="22548" name="27 CuadroTexto"/>
            <p:cNvSpPr txBox="1">
              <a:spLocks noChangeArrowheads="1"/>
            </p:cNvSpPr>
            <p:nvPr/>
          </p:nvSpPr>
          <p:spPr bwMode="auto">
            <a:xfrm>
              <a:off x="476672" y="3931630"/>
              <a:ext cx="2088231" cy="178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dirty="0">
                  <a:solidFill>
                    <a:schemeClr val="bg2"/>
                  </a:solidFill>
                  <a:latin typeface="Calibri" pitchFamily="34" charset="0"/>
                </a:rPr>
                <a:t>IL-12 (p40/p70)</a:t>
              </a:r>
            </a:p>
          </p:txBody>
        </p:sp>
        <p:cxnSp>
          <p:nvCxnSpPr>
            <p:cNvPr id="145" name="Straight Arrow Connector 21"/>
            <p:cNvCxnSpPr/>
            <p:nvPr/>
          </p:nvCxnSpPr>
          <p:spPr>
            <a:xfrm>
              <a:off x="476587" y="3924095"/>
              <a:ext cx="2160968" cy="1588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536" name="Imagen 88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6584" y="1180206"/>
            <a:ext cx="3347864" cy="253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Imagen 89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4576" y="3861048"/>
            <a:ext cx="3347864" cy="253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61048"/>
            <a:ext cx="41044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4563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1979712" y="1988840"/>
            <a:ext cx="1224136" cy="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07704" y="1988840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619672" y="1916832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4040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776"/>
            <a:ext cx="41044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 bwMode="auto">
          <a:xfrm>
            <a:off x="6084168" y="4365104"/>
            <a:ext cx="1440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4040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660232" y="41490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800" b="1" i="0" dirty="0" smtClean="0">
                <a:solidFill>
                  <a:srgbClr val="040404"/>
                </a:solidFill>
                <a:latin typeface="+mn-lt"/>
              </a:rPr>
              <a:t>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23728" y="17008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800" b="1" i="0" dirty="0" smtClean="0">
                <a:solidFill>
                  <a:srgbClr val="040404"/>
                </a:solidFill>
                <a:latin typeface="+mn-lt"/>
              </a:rPr>
              <a:t>**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34563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triped Right Arrow 19"/>
          <p:cNvSpPr/>
          <p:nvPr/>
        </p:nvSpPr>
        <p:spPr bwMode="auto">
          <a:xfrm>
            <a:off x="3923928" y="2276872"/>
            <a:ext cx="504056" cy="360040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691680" y="4293096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4040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5940152" y="1916832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4040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195736" y="40770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800" b="1" i="0" dirty="0" smtClean="0">
                <a:solidFill>
                  <a:srgbClr val="040404"/>
                </a:solidFill>
                <a:latin typeface="+mn-lt"/>
              </a:rPr>
              <a:t>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44208" y="17008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800" b="1" i="0" dirty="0" smtClean="0">
                <a:solidFill>
                  <a:srgbClr val="040404"/>
                </a:solidFill>
                <a:latin typeface="+mn-lt"/>
              </a:rPr>
              <a:t>*</a:t>
            </a:r>
          </a:p>
        </p:txBody>
      </p:sp>
      <p:sp>
        <p:nvSpPr>
          <p:cNvPr id="19" name="Striped Right Arrow 18"/>
          <p:cNvSpPr/>
          <p:nvPr/>
        </p:nvSpPr>
        <p:spPr bwMode="auto">
          <a:xfrm>
            <a:off x="3995936" y="4653136"/>
            <a:ext cx="504056" cy="360040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0" y="142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err="1" smtClean="0">
                <a:solidFill>
                  <a:srgbClr val="FFC000"/>
                </a:solidFill>
                <a:latin typeface="Arial" charset="0"/>
              </a:rPr>
              <a:t>STp</a:t>
            </a: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 restores DC stimulatory capacity in UC 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55282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riped Right Arrow 6"/>
          <p:cNvSpPr/>
          <p:nvPr/>
        </p:nvSpPr>
        <p:spPr bwMode="auto">
          <a:xfrm>
            <a:off x="4176464" y="2060848"/>
            <a:ext cx="504056" cy="360040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3552825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triped Right Arrow 8"/>
          <p:cNvSpPr/>
          <p:nvPr/>
        </p:nvSpPr>
        <p:spPr bwMode="auto">
          <a:xfrm>
            <a:off x="4176464" y="4581128"/>
            <a:ext cx="504056" cy="360040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872208" y="1772816"/>
            <a:ext cx="1440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4040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944216" y="4293096"/>
            <a:ext cx="1440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4040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448272" y="15567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800" b="1" i="0" dirty="0" smtClean="0">
                <a:solidFill>
                  <a:srgbClr val="040404"/>
                </a:solidFill>
                <a:latin typeface="+mn-lt"/>
              </a:rPr>
              <a:t>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48272" y="40770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800" b="1" i="0" dirty="0" smtClean="0">
                <a:solidFill>
                  <a:srgbClr val="040404"/>
                </a:solidFill>
                <a:latin typeface="+mn-lt"/>
              </a:rPr>
              <a:t>*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536" y="1196752"/>
            <a:ext cx="41399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 bwMode="auto">
          <a:xfrm>
            <a:off x="6048672" y="1844824"/>
            <a:ext cx="1440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4040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624736" y="16288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800" b="1" i="0" dirty="0" smtClean="0">
                <a:solidFill>
                  <a:srgbClr val="040404"/>
                </a:solidFill>
                <a:latin typeface="+mn-lt"/>
              </a:rPr>
              <a:t>*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89040"/>
            <a:ext cx="406794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 bwMode="auto">
          <a:xfrm>
            <a:off x="6048672" y="4365104"/>
            <a:ext cx="1440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4040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624736" y="41490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800" b="1" i="0" dirty="0" smtClean="0">
                <a:solidFill>
                  <a:srgbClr val="040404"/>
                </a:solidFill>
                <a:latin typeface="+mn-lt"/>
              </a:rPr>
              <a:t>**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0" y="14287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err="1" smtClean="0">
                <a:solidFill>
                  <a:srgbClr val="FFC000"/>
                </a:solidFill>
                <a:latin typeface="Arial" charset="0"/>
              </a:rPr>
              <a:t>STp</a:t>
            </a: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 partially restores TLR expression on DC in UC 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1" name="Rectangle 55"/>
          <p:cNvSpPr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New </a:t>
            </a:r>
            <a:r>
              <a:rPr lang="en-GB" dirty="0" err="1" smtClean="0">
                <a:solidFill>
                  <a:srgbClr val="FFFF00"/>
                </a:solidFill>
                <a:latin typeface="Arial" charset="0"/>
              </a:rPr>
              <a:t>microbiota</a:t>
            </a: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 derived treatments in IBD?</a:t>
            </a:r>
            <a:endParaRPr lang="en-GB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7"/>
          <p:cNvSpPr txBox="1">
            <a:spLocks noChangeArrowheads="1"/>
          </p:cNvSpPr>
          <p:nvPr/>
        </p:nvSpPr>
        <p:spPr bwMode="auto">
          <a:xfrm>
            <a:off x="0" y="1428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dirty="0" err="1" smtClean="0">
                <a:solidFill>
                  <a:srgbClr val="FFC000"/>
                </a:solidFill>
                <a:latin typeface="Arial" charset="0"/>
              </a:rPr>
              <a:t>Summary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280" y="2132856"/>
            <a:ext cx="86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DC are master regulators of immune responses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dirty="0">
                <a:latin typeface="Arial" pitchFamily="34" charset="0"/>
                <a:cs typeface="Arial" pitchFamily="34" charset="0"/>
              </a:rPr>
              <a:t>the normal gut DC are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regulatory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Commensal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microbiota</a:t>
            </a:r>
            <a:r>
              <a:rPr lang="en-GB" dirty="0">
                <a:latin typeface="Arial" pitchFamily="34" charset="0"/>
                <a:cs typeface="Arial" pitchFamily="34" charset="0"/>
              </a:rPr>
              <a:t> induces regulatory DC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Abnormal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microbiota</a:t>
            </a:r>
            <a:r>
              <a:rPr lang="en-GB" dirty="0">
                <a:latin typeface="Arial" pitchFamily="34" charset="0"/>
                <a:cs typeface="Arial" pitchFamily="34" charset="0"/>
              </a:rPr>
              <a:t> composition and recognition in IBD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DC </a:t>
            </a:r>
            <a:r>
              <a:rPr lang="en-GB" dirty="0">
                <a:latin typeface="Arial" pitchFamily="34" charset="0"/>
                <a:cs typeface="Arial" pitchFamily="34" charset="0"/>
              </a:rPr>
              <a:t>as central players in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microbiota</a:t>
            </a:r>
            <a:r>
              <a:rPr lang="en-GB" dirty="0">
                <a:latin typeface="Arial" pitchFamily="34" charset="0"/>
                <a:cs typeface="Arial" pitchFamily="34" charset="0"/>
              </a:rPr>
              <a:t> recognition in IBD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err="1">
                <a:latin typeface="Arial" pitchFamily="34" charset="0"/>
                <a:cs typeface="Arial" pitchFamily="34" charset="0"/>
              </a:rPr>
              <a:t>Dysregulated</a:t>
            </a:r>
            <a:r>
              <a:rPr lang="en-GB" dirty="0">
                <a:latin typeface="Arial" pitchFamily="34" charset="0"/>
                <a:cs typeface="Arial" pitchFamily="34" charset="0"/>
              </a:rPr>
              <a:t> homing marker on T-cells and DC 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IBD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2428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IBD is a complex entity where </a:t>
            </a:r>
            <a:r>
              <a:rPr lang="en-GB" sz="2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microbiota</a:t>
            </a:r>
            <a:r>
              <a:rPr lang="en-GB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genetics, metabolism, soluble factors and immunology merge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7"/>
          <p:cNvSpPr txBox="1">
            <a:spLocks noChangeArrowheads="1"/>
          </p:cNvSpPr>
          <p:nvPr/>
        </p:nvSpPr>
        <p:spPr bwMode="auto">
          <a:xfrm>
            <a:off x="0" y="116632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dirty="0" err="1" smtClean="0">
                <a:solidFill>
                  <a:srgbClr val="FFC000"/>
                </a:solidFill>
                <a:latin typeface="Arial" charset="0"/>
              </a:rPr>
              <a:t>Summary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96" y="749017"/>
            <a:ext cx="92890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err="1">
                <a:latin typeface="Arial" pitchFamily="34" charset="0"/>
                <a:cs typeface="Arial" pitchFamily="34" charset="0"/>
              </a:rPr>
              <a:t>antiTNF</a:t>
            </a:r>
            <a:r>
              <a:rPr lang="en-GB" dirty="0">
                <a:latin typeface="Arial" pitchFamily="34" charset="0"/>
                <a:cs typeface="Arial" pitchFamily="34" charset="0"/>
              </a:rPr>
              <a:t>-alpha has several mechanisms of action in IBD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Anti </a:t>
            </a:r>
            <a:r>
              <a:rPr lang="en-GB" dirty="0">
                <a:latin typeface="Arial" pitchFamily="34" charset="0"/>
                <a:cs typeface="Arial" pitchFamily="34" charset="0"/>
              </a:rPr>
              <a:t>TNF-alpha affects homing makers… role in PI?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Environmental </a:t>
            </a:r>
            <a:r>
              <a:rPr lang="en-GB" dirty="0">
                <a:latin typeface="Arial" pitchFamily="34" charset="0"/>
                <a:cs typeface="Arial" pitchFamily="34" charset="0"/>
              </a:rPr>
              <a:t>factors (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leptin</a:t>
            </a:r>
            <a:r>
              <a:rPr lang="en-GB" dirty="0">
                <a:latin typeface="Arial" pitchFamily="34" charset="0"/>
                <a:cs typeface="Arial" pitchFamily="34" charset="0"/>
              </a:rPr>
              <a:t>) also control DC properties in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CrD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UC </a:t>
            </a:r>
            <a:r>
              <a:rPr lang="en-GB" dirty="0">
                <a:latin typeface="Arial" pitchFamily="34" charset="0"/>
                <a:cs typeface="Arial" pitchFamily="34" charset="0"/>
              </a:rPr>
              <a:t>cytokine milieu resembles a mixed profile controlled by IL-6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IL-6 </a:t>
            </a:r>
            <a:r>
              <a:rPr lang="en-GB" dirty="0">
                <a:latin typeface="Arial" pitchFamily="34" charset="0"/>
                <a:cs typeface="Arial" pitchFamily="34" charset="0"/>
              </a:rPr>
              <a:t>may induce EIM in UC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Microbiota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/DC </a:t>
            </a:r>
            <a:r>
              <a:rPr lang="en-GB" dirty="0">
                <a:latin typeface="Arial" pitchFamily="34" charset="0"/>
                <a:cs typeface="Arial" pitchFamily="34" charset="0"/>
              </a:rPr>
              <a:t>crosstalk is mediated through soluble factors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Microbiota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peptides control immune homeostasis 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the gut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Microbiota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peptides restore homeostasis in UC</a:t>
            </a:r>
          </a:p>
        </p:txBody>
      </p:sp>
    </p:spTree>
    <p:extLst>
      <p:ext uri="{BB962C8B-B14F-4D97-AF65-F5344CB8AC3E}">
        <p14:creationId xmlns:p14="http://schemas.microsoft.com/office/powerpoint/2010/main" val="303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4581128"/>
            <a:ext cx="832764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Towards a new era of </a:t>
            </a:r>
            <a:r>
              <a:rPr lang="en-US" sz="5400" b="1" cap="all" dirty="0" err="1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probiotics</a:t>
            </a:r>
            <a:r>
              <a:rPr lang="en-US" sz="54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</a:p>
        </p:txBody>
      </p:sp>
      <p:sp>
        <p:nvSpPr>
          <p:cNvPr id="67587" name="TextBox 5"/>
          <p:cNvSpPr txBox="1">
            <a:spLocks noChangeArrowheads="1"/>
          </p:cNvSpPr>
          <p:nvPr/>
        </p:nvSpPr>
        <p:spPr bwMode="auto">
          <a:xfrm>
            <a:off x="216024" y="908720"/>
            <a:ext cx="88204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DC-</a:t>
            </a:r>
            <a:r>
              <a:rPr lang="en-GB" sz="2800" dirty="0" err="1" smtClean="0"/>
              <a:t>microbiota</a:t>
            </a:r>
            <a:r>
              <a:rPr lang="en-GB" sz="2800" dirty="0" smtClean="0"/>
              <a:t> crosstalk is mediated through bacterial derived soluble peptides </a:t>
            </a:r>
          </a:p>
          <a:p>
            <a:endParaRPr lang="en-GB" sz="2800" dirty="0" smtClean="0"/>
          </a:p>
          <a:p>
            <a:r>
              <a:rPr lang="en-US" sz="2800" dirty="0" smtClean="0"/>
              <a:t>These peptides, like </a:t>
            </a:r>
            <a:r>
              <a:rPr lang="en-US" sz="2800" dirty="0" err="1" smtClean="0"/>
              <a:t>STp</a:t>
            </a:r>
            <a:r>
              <a:rPr lang="en-US" sz="2800" dirty="0" smtClean="0"/>
              <a:t>, could be used </a:t>
            </a:r>
          </a:p>
          <a:p>
            <a:pPr marL="571500" indent="-571500">
              <a:buAutoNum type="romanLcParenR"/>
            </a:pPr>
            <a:r>
              <a:rPr lang="en-US" sz="2800" dirty="0" smtClean="0"/>
              <a:t>as health biomarkers </a:t>
            </a:r>
          </a:p>
          <a:p>
            <a:pPr marL="571500" indent="-571500">
              <a:buAutoNum type="romanLcParenR"/>
            </a:pPr>
            <a:r>
              <a:rPr lang="en-US" sz="2800" dirty="0" err="1" smtClean="0"/>
              <a:t>nutraceutical</a:t>
            </a:r>
            <a:r>
              <a:rPr lang="en-US" sz="2800" dirty="0" smtClean="0"/>
              <a:t> compounds as natural dietary treatments that would be more acceptable as a treatment for people suffering with IBD</a:t>
            </a:r>
            <a:endParaRPr lang="en-GB" sz="2800" dirty="0" smtClean="0"/>
          </a:p>
        </p:txBody>
      </p:sp>
      <p:sp>
        <p:nvSpPr>
          <p:cNvPr id="67588" name="Text Box 7"/>
          <p:cNvSpPr txBox="1">
            <a:spLocks noChangeArrowheads="1"/>
          </p:cNvSpPr>
          <p:nvPr/>
        </p:nvSpPr>
        <p:spPr bwMode="auto">
          <a:xfrm>
            <a:off x="36512" y="142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... To take home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14"/>
          <p:cNvSpPr>
            <a:spLocks/>
          </p:cNvSpPr>
          <p:nvPr/>
        </p:nvSpPr>
        <p:spPr bwMode="auto">
          <a:xfrm>
            <a:off x="684213" y="2151063"/>
            <a:ext cx="1465262" cy="1503362"/>
          </a:xfrm>
          <a:custGeom>
            <a:avLst/>
            <a:gdLst>
              <a:gd name="T0" fmla="*/ 2147483647 w 950"/>
              <a:gd name="T1" fmla="*/ 2147483647 h 950"/>
              <a:gd name="T2" fmla="*/ 2147483647 w 950"/>
              <a:gd name="T3" fmla="*/ 2147483647 h 950"/>
              <a:gd name="T4" fmla="*/ 2147483647 w 950"/>
              <a:gd name="T5" fmla="*/ 2147483647 h 950"/>
              <a:gd name="T6" fmla="*/ 2147483647 w 950"/>
              <a:gd name="T7" fmla="*/ 2147483647 h 950"/>
              <a:gd name="T8" fmla="*/ 2147483647 w 950"/>
              <a:gd name="T9" fmla="*/ 2147483647 h 950"/>
              <a:gd name="T10" fmla="*/ 2147483647 w 950"/>
              <a:gd name="T11" fmla="*/ 2147483647 h 950"/>
              <a:gd name="T12" fmla="*/ 2147483647 w 950"/>
              <a:gd name="T13" fmla="*/ 2147483647 h 950"/>
              <a:gd name="T14" fmla="*/ 2147483647 w 950"/>
              <a:gd name="T15" fmla="*/ 2147483647 h 950"/>
              <a:gd name="T16" fmla="*/ 2147483647 w 950"/>
              <a:gd name="T17" fmla="*/ 2147483647 h 950"/>
              <a:gd name="T18" fmla="*/ 2147483647 w 950"/>
              <a:gd name="T19" fmla="*/ 2147483647 h 950"/>
              <a:gd name="T20" fmla="*/ 2147483647 w 950"/>
              <a:gd name="T21" fmla="*/ 2147483647 h 950"/>
              <a:gd name="T22" fmla="*/ 2147483647 w 950"/>
              <a:gd name="T23" fmla="*/ 2147483647 h 950"/>
              <a:gd name="T24" fmla="*/ 2147483647 w 950"/>
              <a:gd name="T25" fmla="*/ 2147483647 h 950"/>
              <a:gd name="T26" fmla="*/ 2147483647 w 950"/>
              <a:gd name="T27" fmla="*/ 2147483647 h 950"/>
              <a:gd name="T28" fmla="*/ 2147483647 w 950"/>
              <a:gd name="T29" fmla="*/ 2147483647 h 950"/>
              <a:gd name="T30" fmla="*/ 2147483647 w 950"/>
              <a:gd name="T31" fmla="*/ 2147483647 h 950"/>
              <a:gd name="T32" fmla="*/ 2147483647 w 950"/>
              <a:gd name="T33" fmla="*/ 2147483647 h 950"/>
              <a:gd name="T34" fmla="*/ 2147483647 w 950"/>
              <a:gd name="T35" fmla="*/ 2147483647 h 950"/>
              <a:gd name="T36" fmla="*/ 2147483647 w 950"/>
              <a:gd name="T37" fmla="*/ 2147483647 h 950"/>
              <a:gd name="T38" fmla="*/ 2147483647 w 950"/>
              <a:gd name="T39" fmla="*/ 2147483647 h 950"/>
              <a:gd name="T40" fmla="*/ 2147483647 w 950"/>
              <a:gd name="T41" fmla="*/ 2147483647 h 950"/>
              <a:gd name="T42" fmla="*/ 2147483647 w 950"/>
              <a:gd name="T43" fmla="*/ 2147483647 h 950"/>
              <a:gd name="T44" fmla="*/ 2147483647 w 950"/>
              <a:gd name="T45" fmla="*/ 2147483647 h 950"/>
              <a:gd name="T46" fmla="*/ 2147483647 w 950"/>
              <a:gd name="T47" fmla="*/ 2147483647 h 950"/>
              <a:gd name="T48" fmla="*/ 2147483647 w 950"/>
              <a:gd name="T49" fmla="*/ 2147483647 h 950"/>
              <a:gd name="T50" fmla="*/ 2147483647 w 950"/>
              <a:gd name="T51" fmla="*/ 2147483647 h 950"/>
              <a:gd name="T52" fmla="*/ 2147483647 w 950"/>
              <a:gd name="T53" fmla="*/ 2147483647 h 950"/>
              <a:gd name="T54" fmla="*/ 2147483647 w 950"/>
              <a:gd name="T55" fmla="*/ 2147483647 h 950"/>
              <a:gd name="T56" fmla="*/ 2147483647 w 950"/>
              <a:gd name="T57" fmla="*/ 2147483647 h 950"/>
              <a:gd name="T58" fmla="*/ 2147483647 w 950"/>
              <a:gd name="T59" fmla="*/ 2147483647 h 950"/>
              <a:gd name="T60" fmla="*/ 2147483647 w 950"/>
              <a:gd name="T61" fmla="*/ 2147483647 h 950"/>
              <a:gd name="T62" fmla="*/ 2147483647 w 950"/>
              <a:gd name="T63" fmla="*/ 2147483647 h 950"/>
              <a:gd name="T64" fmla="*/ 2147483647 w 950"/>
              <a:gd name="T65" fmla="*/ 2147483647 h 950"/>
              <a:gd name="T66" fmla="*/ 2147483647 w 950"/>
              <a:gd name="T67" fmla="*/ 2147483647 h 950"/>
              <a:gd name="T68" fmla="*/ 2147483647 w 950"/>
              <a:gd name="T69" fmla="*/ 2147483647 h 950"/>
              <a:gd name="T70" fmla="*/ 2147483647 w 950"/>
              <a:gd name="T71" fmla="*/ 2147483647 h 950"/>
              <a:gd name="T72" fmla="*/ 2147483647 w 950"/>
              <a:gd name="T73" fmla="*/ 2147483647 h 950"/>
              <a:gd name="T74" fmla="*/ 2147483647 w 950"/>
              <a:gd name="T75" fmla="*/ 2147483647 h 950"/>
              <a:gd name="T76" fmla="*/ 2147483647 w 950"/>
              <a:gd name="T77" fmla="*/ 2147483647 h 950"/>
              <a:gd name="T78" fmla="*/ 2147483647 w 950"/>
              <a:gd name="T79" fmla="*/ 2147483647 h 950"/>
              <a:gd name="T80" fmla="*/ 2147483647 w 950"/>
              <a:gd name="T81" fmla="*/ 2147483647 h 950"/>
              <a:gd name="T82" fmla="*/ 2147483647 w 950"/>
              <a:gd name="T83" fmla="*/ 2147483647 h 95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0"/>
              <a:gd name="T127" fmla="*/ 0 h 950"/>
              <a:gd name="T128" fmla="*/ 950 w 950"/>
              <a:gd name="T129" fmla="*/ 950 h 95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0" h="950">
                <a:moveTo>
                  <a:pt x="302" y="391"/>
                </a:moveTo>
                <a:cubicBezTo>
                  <a:pt x="289" y="292"/>
                  <a:pt x="291" y="194"/>
                  <a:pt x="336" y="106"/>
                </a:cubicBezTo>
                <a:cubicBezTo>
                  <a:pt x="355" y="69"/>
                  <a:pt x="348" y="35"/>
                  <a:pt x="383" y="12"/>
                </a:cubicBezTo>
                <a:cubicBezTo>
                  <a:pt x="403" y="14"/>
                  <a:pt x="435" y="0"/>
                  <a:pt x="444" y="18"/>
                </a:cubicBezTo>
                <a:cubicBezTo>
                  <a:pt x="474" y="81"/>
                  <a:pt x="434" y="140"/>
                  <a:pt x="404" y="188"/>
                </a:cubicBezTo>
                <a:cubicBezTo>
                  <a:pt x="407" y="278"/>
                  <a:pt x="375" y="358"/>
                  <a:pt x="465" y="384"/>
                </a:cubicBezTo>
                <a:cubicBezTo>
                  <a:pt x="503" y="382"/>
                  <a:pt x="542" y="386"/>
                  <a:pt x="580" y="378"/>
                </a:cubicBezTo>
                <a:cubicBezTo>
                  <a:pt x="588" y="376"/>
                  <a:pt x="588" y="364"/>
                  <a:pt x="593" y="357"/>
                </a:cubicBezTo>
                <a:cubicBezTo>
                  <a:pt x="613" y="326"/>
                  <a:pt x="624" y="302"/>
                  <a:pt x="654" y="283"/>
                </a:cubicBezTo>
                <a:cubicBezTo>
                  <a:pt x="738" y="285"/>
                  <a:pt x="822" y="283"/>
                  <a:pt x="905" y="289"/>
                </a:cubicBezTo>
                <a:cubicBezTo>
                  <a:pt x="950" y="292"/>
                  <a:pt x="923" y="351"/>
                  <a:pt x="898" y="364"/>
                </a:cubicBezTo>
                <a:cubicBezTo>
                  <a:pt x="859" y="384"/>
                  <a:pt x="754" y="378"/>
                  <a:pt x="749" y="378"/>
                </a:cubicBezTo>
                <a:cubicBezTo>
                  <a:pt x="706" y="386"/>
                  <a:pt x="677" y="405"/>
                  <a:pt x="634" y="411"/>
                </a:cubicBezTo>
                <a:cubicBezTo>
                  <a:pt x="637" y="506"/>
                  <a:pt x="611" y="584"/>
                  <a:pt x="661" y="655"/>
                </a:cubicBezTo>
                <a:cubicBezTo>
                  <a:pt x="668" y="677"/>
                  <a:pt x="681" y="757"/>
                  <a:pt x="695" y="771"/>
                </a:cubicBezTo>
                <a:cubicBezTo>
                  <a:pt x="762" y="838"/>
                  <a:pt x="671" y="750"/>
                  <a:pt x="736" y="804"/>
                </a:cubicBezTo>
                <a:cubicBezTo>
                  <a:pt x="746" y="813"/>
                  <a:pt x="763" y="832"/>
                  <a:pt x="769" y="845"/>
                </a:cubicBezTo>
                <a:cubicBezTo>
                  <a:pt x="775" y="858"/>
                  <a:pt x="783" y="886"/>
                  <a:pt x="783" y="886"/>
                </a:cubicBezTo>
                <a:cubicBezTo>
                  <a:pt x="731" y="904"/>
                  <a:pt x="696" y="885"/>
                  <a:pt x="654" y="859"/>
                </a:cubicBezTo>
                <a:cubicBezTo>
                  <a:pt x="640" y="837"/>
                  <a:pt x="610" y="805"/>
                  <a:pt x="586" y="798"/>
                </a:cubicBezTo>
                <a:cubicBezTo>
                  <a:pt x="562" y="773"/>
                  <a:pt x="534" y="756"/>
                  <a:pt x="505" y="737"/>
                </a:cubicBezTo>
                <a:cubicBezTo>
                  <a:pt x="490" y="727"/>
                  <a:pt x="480" y="713"/>
                  <a:pt x="465" y="703"/>
                </a:cubicBezTo>
                <a:cubicBezTo>
                  <a:pt x="457" y="725"/>
                  <a:pt x="460" y="750"/>
                  <a:pt x="451" y="771"/>
                </a:cubicBezTo>
                <a:cubicBezTo>
                  <a:pt x="446" y="783"/>
                  <a:pt x="419" y="786"/>
                  <a:pt x="410" y="791"/>
                </a:cubicBezTo>
                <a:cubicBezTo>
                  <a:pt x="396" y="799"/>
                  <a:pt x="370" y="818"/>
                  <a:pt x="370" y="818"/>
                </a:cubicBezTo>
                <a:cubicBezTo>
                  <a:pt x="368" y="827"/>
                  <a:pt x="360" y="880"/>
                  <a:pt x="343" y="893"/>
                </a:cubicBezTo>
                <a:cubicBezTo>
                  <a:pt x="326" y="906"/>
                  <a:pt x="302" y="906"/>
                  <a:pt x="282" y="913"/>
                </a:cubicBezTo>
                <a:cubicBezTo>
                  <a:pt x="260" y="921"/>
                  <a:pt x="243" y="932"/>
                  <a:pt x="221" y="940"/>
                </a:cubicBezTo>
                <a:cubicBezTo>
                  <a:pt x="201" y="938"/>
                  <a:pt x="172" y="950"/>
                  <a:pt x="160" y="933"/>
                </a:cubicBezTo>
                <a:cubicBezTo>
                  <a:pt x="101" y="853"/>
                  <a:pt x="222" y="848"/>
                  <a:pt x="248" y="845"/>
                </a:cubicBezTo>
                <a:cubicBezTo>
                  <a:pt x="281" y="834"/>
                  <a:pt x="292" y="807"/>
                  <a:pt x="302" y="777"/>
                </a:cubicBezTo>
                <a:cubicBezTo>
                  <a:pt x="300" y="723"/>
                  <a:pt x="301" y="669"/>
                  <a:pt x="295" y="615"/>
                </a:cubicBezTo>
                <a:cubicBezTo>
                  <a:pt x="293" y="600"/>
                  <a:pt x="255" y="568"/>
                  <a:pt x="241" y="567"/>
                </a:cubicBezTo>
                <a:cubicBezTo>
                  <a:pt x="171" y="561"/>
                  <a:pt x="101" y="562"/>
                  <a:pt x="31" y="560"/>
                </a:cubicBezTo>
                <a:cubicBezTo>
                  <a:pt x="0" y="551"/>
                  <a:pt x="7" y="561"/>
                  <a:pt x="17" y="520"/>
                </a:cubicBezTo>
                <a:cubicBezTo>
                  <a:pt x="19" y="513"/>
                  <a:pt x="17" y="501"/>
                  <a:pt x="24" y="499"/>
                </a:cubicBezTo>
                <a:cubicBezTo>
                  <a:pt x="61" y="491"/>
                  <a:pt x="101" y="495"/>
                  <a:pt x="139" y="493"/>
                </a:cubicBezTo>
                <a:cubicBezTo>
                  <a:pt x="159" y="462"/>
                  <a:pt x="170" y="460"/>
                  <a:pt x="207" y="452"/>
                </a:cubicBezTo>
                <a:cubicBezTo>
                  <a:pt x="214" y="447"/>
                  <a:pt x="219" y="441"/>
                  <a:pt x="227" y="438"/>
                </a:cubicBezTo>
                <a:cubicBezTo>
                  <a:pt x="242" y="432"/>
                  <a:pt x="275" y="425"/>
                  <a:pt x="275" y="425"/>
                </a:cubicBezTo>
                <a:cubicBezTo>
                  <a:pt x="282" y="420"/>
                  <a:pt x="290" y="417"/>
                  <a:pt x="295" y="411"/>
                </a:cubicBezTo>
                <a:cubicBezTo>
                  <a:pt x="299" y="405"/>
                  <a:pt x="302" y="391"/>
                  <a:pt x="302" y="391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1" name="Freeform 15"/>
          <p:cNvSpPr>
            <a:spLocks/>
          </p:cNvSpPr>
          <p:nvPr/>
        </p:nvSpPr>
        <p:spPr bwMode="auto">
          <a:xfrm>
            <a:off x="1187450" y="2871788"/>
            <a:ext cx="195263" cy="163512"/>
          </a:xfrm>
          <a:custGeom>
            <a:avLst/>
            <a:gdLst>
              <a:gd name="T0" fmla="*/ 2147483647 w 123"/>
              <a:gd name="T1" fmla="*/ 0 h 103"/>
              <a:gd name="T2" fmla="*/ 0 w 123"/>
              <a:gd name="T3" fmla="*/ 2147483647 h 103"/>
              <a:gd name="T4" fmla="*/ 2147483647 w 123"/>
              <a:gd name="T5" fmla="*/ 2147483647 h 103"/>
              <a:gd name="T6" fmla="*/ 2147483647 w 123"/>
              <a:gd name="T7" fmla="*/ 2147483647 h 103"/>
              <a:gd name="T8" fmla="*/ 2147483647 w 123"/>
              <a:gd name="T9" fmla="*/ 2147483647 h 103"/>
              <a:gd name="T10" fmla="*/ 2147483647 w 123"/>
              <a:gd name="T11" fmla="*/ 0 h 1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3"/>
              <a:gd name="T19" fmla="*/ 0 h 103"/>
              <a:gd name="T20" fmla="*/ 123 w 123"/>
              <a:gd name="T21" fmla="*/ 103 h 1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3" h="103">
                <a:moveTo>
                  <a:pt x="81" y="0"/>
                </a:moveTo>
                <a:cubicBezTo>
                  <a:pt x="37" y="6"/>
                  <a:pt x="15" y="0"/>
                  <a:pt x="0" y="41"/>
                </a:cubicBezTo>
                <a:cubicBezTo>
                  <a:pt x="5" y="55"/>
                  <a:pt x="3" y="72"/>
                  <a:pt x="13" y="82"/>
                </a:cubicBezTo>
                <a:cubicBezTo>
                  <a:pt x="23" y="92"/>
                  <a:pt x="40" y="90"/>
                  <a:pt x="54" y="95"/>
                </a:cubicBezTo>
                <a:cubicBezTo>
                  <a:pt x="72" y="93"/>
                  <a:pt x="98" y="103"/>
                  <a:pt x="108" y="88"/>
                </a:cubicBezTo>
                <a:cubicBezTo>
                  <a:pt x="123" y="66"/>
                  <a:pt x="104" y="12"/>
                  <a:pt x="81" y="0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2" name="AutoShape 7"/>
          <p:cNvSpPr>
            <a:spLocks noChangeArrowheads="1"/>
          </p:cNvSpPr>
          <p:nvPr/>
        </p:nvSpPr>
        <p:spPr bwMode="auto">
          <a:xfrm>
            <a:off x="2627313" y="2224088"/>
            <a:ext cx="649287" cy="5048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395288" y="1574800"/>
            <a:ext cx="244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latin typeface="Arial" charset="0"/>
              </a:rPr>
              <a:t>TISSUE</a:t>
            </a:r>
          </a:p>
        </p:txBody>
      </p:sp>
      <p:grpSp>
        <p:nvGrpSpPr>
          <p:cNvPr id="7174" name="Group 14"/>
          <p:cNvGrpSpPr>
            <a:grpSpLocks/>
          </p:cNvGrpSpPr>
          <p:nvPr/>
        </p:nvGrpSpPr>
        <p:grpSpPr bwMode="auto">
          <a:xfrm>
            <a:off x="1547813" y="4456113"/>
            <a:ext cx="1465262" cy="1503362"/>
            <a:chOff x="975" y="2886"/>
            <a:chExt cx="923" cy="947"/>
          </a:xfrm>
        </p:grpSpPr>
        <p:sp>
          <p:nvSpPr>
            <p:cNvPr id="7220" name="Freeform 14"/>
            <p:cNvSpPr>
              <a:spLocks/>
            </p:cNvSpPr>
            <p:nvPr/>
          </p:nvSpPr>
          <p:spPr bwMode="auto">
            <a:xfrm>
              <a:off x="975" y="2886"/>
              <a:ext cx="923" cy="947"/>
            </a:xfrm>
            <a:custGeom>
              <a:avLst/>
              <a:gdLst>
                <a:gd name="T0" fmla="*/ 50 w 950"/>
                <a:gd name="T1" fmla="*/ 329 h 950"/>
                <a:gd name="T2" fmla="*/ 56 w 950"/>
                <a:gd name="T3" fmla="*/ 106 h 950"/>
                <a:gd name="T4" fmla="*/ 65 w 950"/>
                <a:gd name="T5" fmla="*/ 12 h 950"/>
                <a:gd name="T6" fmla="*/ 75 w 950"/>
                <a:gd name="T7" fmla="*/ 18 h 950"/>
                <a:gd name="T8" fmla="*/ 69 w 950"/>
                <a:gd name="T9" fmla="*/ 158 h 950"/>
                <a:gd name="T10" fmla="*/ 79 w 950"/>
                <a:gd name="T11" fmla="*/ 322 h 950"/>
                <a:gd name="T12" fmla="*/ 98 w 950"/>
                <a:gd name="T13" fmla="*/ 316 h 950"/>
                <a:gd name="T14" fmla="*/ 100 w 950"/>
                <a:gd name="T15" fmla="*/ 295 h 950"/>
                <a:gd name="T16" fmla="*/ 110 w 950"/>
                <a:gd name="T17" fmla="*/ 221 h 950"/>
                <a:gd name="T18" fmla="*/ 151 w 950"/>
                <a:gd name="T19" fmla="*/ 227 h 950"/>
                <a:gd name="T20" fmla="*/ 150 w 950"/>
                <a:gd name="T21" fmla="*/ 302 h 950"/>
                <a:gd name="T22" fmla="*/ 126 w 950"/>
                <a:gd name="T23" fmla="*/ 316 h 950"/>
                <a:gd name="T24" fmla="*/ 107 w 950"/>
                <a:gd name="T25" fmla="*/ 349 h 950"/>
                <a:gd name="T26" fmla="*/ 111 w 950"/>
                <a:gd name="T27" fmla="*/ 531 h 950"/>
                <a:gd name="T28" fmla="*/ 116 w 950"/>
                <a:gd name="T29" fmla="*/ 647 h 950"/>
                <a:gd name="T30" fmla="*/ 122 w 950"/>
                <a:gd name="T31" fmla="*/ 675 h 950"/>
                <a:gd name="T32" fmla="*/ 130 w 950"/>
                <a:gd name="T33" fmla="*/ 703 h 950"/>
                <a:gd name="T34" fmla="*/ 131 w 950"/>
                <a:gd name="T35" fmla="*/ 730 h 950"/>
                <a:gd name="T36" fmla="*/ 110 w 950"/>
                <a:gd name="T37" fmla="*/ 712 h 950"/>
                <a:gd name="T38" fmla="*/ 99 w 950"/>
                <a:gd name="T39" fmla="*/ 671 h 950"/>
                <a:gd name="T40" fmla="*/ 84 w 950"/>
                <a:gd name="T41" fmla="*/ 613 h 950"/>
                <a:gd name="T42" fmla="*/ 79 w 950"/>
                <a:gd name="T43" fmla="*/ 579 h 950"/>
                <a:gd name="T44" fmla="*/ 77 w 950"/>
                <a:gd name="T45" fmla="*/ 647 h 950"/>
                <a:gd name="T46" fmla="*/ 70 w 950"/>
                <a:gd name="T47" fmla="*/ 667 h 950"/>
                <a:gd name="T48" fmla="*/ 63 w 950"/>
                <a:gd name="T49" fmla="*/ 685 h 950"/>
                <a:gd name="T50" fmla="*/ 57 w 950"/>
                <a:gd name="T51" fmla="*/ 735 h 950"/>
                <a:gd name="T52" fmla="*/ 48 w 950"/>
                <a:gd name="T53" fmla="*/ 748 h 950"/>
                <a:gd name="T54" fmla="*/ 39 w 950"/>
                <a:gd name="T55" fmla="*/ 766 h 950"/>
                <a:gd name="T56" fmla="*/ 28 w 950"/>
                <a:gd name="T57" fmla="*/ 761 h 950"/>
                <a:gd name="T58" fmla="*/ 43 w 950"/>
                <a:gd name="T59" fmla="*/ 703 h 950"/>
                <a:gd name="T60" fmla="*/ 50 w 950"/>
                <a:gd name="T61" fmla="*/ 653 h 950"/>
                <a:gd name="T62" fmla="*/ 49 w 950"/>
                <a:gd name="T63" fmla="*/ 491 h 950"/>
                <a:gd name="T64" fmla="*/ 42 w 950"/>
                <a:gd name="T65" fmla="*/ 459 h 950"/>
                <a:gd name="T66" fmla="*/ 17 w 950"/>
                <a:gd name="T67" fmla="*/ 455 h 950"/>
                <a:gd name="T68" fmla="*/ 17 w 950"/>
                <a:gd name="T69" fmla="*/ 435 h 950"/>
                <a:gd name="T70" fmla="*/ 17 w 950"/>
                <a:gd name="T71" fmla="*/ 425 h 950"/>
                <a:gd name="T72" fmla="*/ 23 w 950"/>
                <a:gd name="T73" fmla="*/ 422 h 950"/>
                <a:gd name="T74" fmla="*/ 37 w 950"/>
                <a:gd name="T75" fmla="*/ 390 h 950"/>
                <a:gd name="T76" fmla="*/ 40 w 950"/>
                <a:gd name="T77" fmla="*/ 376 h 950"/>
                <a:gd name="T78" fmla="*/ 47 w 950"/>
                <a:gd name="T79" fmla="*/ 363 h 950"/>
                <a:gd name="T80" fmla="*/ 49 w 950"/>
                <a:gd name="T81" fmla="*/ 349 h 950"/>
                <a:gd name="T82" fmla="*/ 50 w 950"/>
                <a:gd name="T83" fmla="*/ 329 h 9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50"/>
                <a:gd name="T127" fmla="*/ 0 h 950"/>
                <a:gd name="T128" fmla="*/ 950 w 950"/>
                <a:gd name="T129" fmla="*/ 950 h 9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50" h="950">
                  <a:moveTo>
                    <a:pt x="302" y="391"/>
                  </a:moveTo>
                  <a:cubicBezTo>
                    <a:pt x="289" y="292"/>
                    <a:pt x="291" y="194"/>
                    <a:pt x="336" y="106"/>
                  </a:cubicBezTo>
                  <a:cubicBezTo>
                    <a:pt x="355" y="69"/>
                    <a:pt x="348" y="35"/>
                    <a:pt x="383" y="12"/>
                  </a:cubicBezTo>
                  <a:cubicBezTo>
                    <a:pt x="403" y="14"/>
                    <a:pt x="435" y="0"/>
                    <a:pt x="444" y="18"/>
                  </a:cubicBezTo>
                  <a:cubicBezTo>
                    <a:pt x="474" y="81"/>
                    <a:pt x="434" y="140"/>
                    <a:pt x="404" y="188"/>
                  </a:cubicBezTo>
                  <a:cubicBezTo>
                    <a:pt x="407" y="278"/>
                    <a:pt x="375" y="358"/>
                    <a:pt x="465" y="384"/>
                  </a:cubicBezTo>
                  <a:cubicBezTo>
                    <a:pt x="503" y="382"/>
                    <a:pt x="542" y="386"/>
                    <a:pt x="580" y="378"/>
                  </a:cubicBezTo>
                  <a:cubicBezTo>
                    <a:pt x="588" y="376"/>
                    <a:pt x="588" y="364"/>
                    <a:pt x="593" y="357"/>
                  </a:cubicBezTo>
                  <a:cubicBezTo>
                    <a:pt x="613" y="326"/>
                    <a:pt x="624" y="302"/>
                    <a:pt x="654" y="283"/>
                  </a:cubicBezTo>
                  <a:cubicBezTo>
                    <a:pt x="738" y="285"/>
                    <a:pt x="822" y="283"/>
                    <a:pt x="905" y="289"/>
                  </a:cubicBezTo>
                  <a:cubicBezTo>
                    <a:pt x="950" y="292"/>
                    <a:pt x="923" y="351"/>
                    <a:pt x="898" y="364"/>
                  </a:cubicBezTo>
                  <a:cubicBezTo>
                    <a:pt x="859" y="384"/>
                    <a:pt x="754" y="378"/>
                    <a:pt x="749" y="378"/>
                  </a:cubicBezTo>
                  <a:cubicBezTo>
                    <a:pt x="706" y="386"/>
                    <a:pt x="677" y="405"/>
                    <a:pt x="634" y="411"/>
                  </a:cubicBezTo>
                  <a:cubicBezTo>
                    <a:pt x="637" y="506"/>
                    <a:pt x="611" y="584"/>
                    <a:pt x="661" y="655"/>
                  </a:cubicBezTo>
                  <a:cubicBezTo>
                    <a:pt x="668" y="677"/>
                    <a:pt x="681" y="757"/>
                    <a:pt x="695" y="771"/>
                  </a:cubicBezTo>
                  <a:cubicBezTo>
                    <a:pt x="762" y="838"/>
                    <a:pt x="671" y="750"/>
                    <a:pt x="736" y="804"/>
                  </a:cubicBezTo>
                  <a:cubicBezTo>
                    <a:pt x="746" y="813"/>
                    <a:pt x="763" y="832"/>
                    <a:pt x="769" y="845"/>
                  </a:cubicBezTo>
                  <a:cubicBezTo>
                    <a:pt x="775" y="858"/>
                    <a:pt x="783" y="886"/>
                    <a:pt x="783" y="886"/>
                  </a:cubicBezTo>
                  <a:cubicBezTo>
                    <a:pt x="731" y="904"/>
                    <a:pt x="696" y="885"/>
                    <a:pt x="654" y="859"/>
                  </a:cubicBezTo>
                  <a:cubicBezTo>
                    <a:pt x="640" y="837"/>
                    <a:pt x="610" y="805"/>
                    <a:pt x="586" y="798"/>
                  </a:cubicBezTo>
                  <a:cubicBezTo>
                    <a:pt x="562" y="773"/>
                    <a:pt x="534" y="756"/>
                    <a:pt x="505" y="737"/>
                  </a:cubicBezTo>
                  <a:cubicBezTo>
                    <a:pt x="490" y="727"/>
                    <a:pt x="480" y="713"/>
                    <a:pt x="465" y="703"/>
                  </a:cubicBezTo>
                  <a:cubicBezTo>
                    <a:pt x="457" y="725"/>
                    <a:pt x="460" y="750"/>
                    <a:pt x="451" y="771"/>
                  </a:cubicBezTo>
                  <a:cubicBezTo>
                    <a:pt x="446" y="783"/>
                    <a:pt x="419" y="786"/>
                    <a:pt x="410" y="791"/>
                  </a:cubicBezTo>
                  <a:cubicBezTo>
                    <a:pt x="396" y="799"/>
                    <a:pt x="370" y="818"/>
                    <a:pt x="370" y="818"/>
                  </a:cubicBezTo>
                  <a:cubicBezTo>
                    <a:pt x="368" y="827"/>
                    <a:pt x="360" y="880"/>
                    <a:pt x="343" y="893"/>
                  </a:cubicBezTo>
                  <a:cubicBezTo>
                    <a:pt x="326" y="906"/>
                    <a:pt x="302" y="906"/>
                    <a:pt x="282" y="913"/>
                  </a:cubicBezTo>
                  <a:cubicBezTo>
                    <a:pt x="260" y="921"/>
                    <a:pt x="243" y="932"/>
                    <a:pt x="221" y="940"/>
                  </a:cubicBezTo>
                  <a:cubicBezTo>
                    <a:pt x="201" y="938"/>
                    <a:pt x="172" y="950"/>
                    <a:pt x="160" y="933"/>
                  </a:cubicBezTo>
                  <a:cubicBezTo>
                    <a:pt x="101" y="853"/>
                    <a:pt x="222" y="848"/>
                    <a:pt x="248" y="845"/>
                  </a:cubicBezTo>
                  <a:cubicBezTo>
                    <a:pt x="281" y="834"/>
                    <a:pt x="292" y="807"/>
                    <a:pt x="302" y="777"/>
                  </a:cubicBezTo>
                  <a:cubicBezTo>
                    <a:pt x="300" y="723"/>
                    <a:pt x="301" y="669"/>
                    <a:pt x="295" y="615"/>
                  </a:cubicBezTo>
                  <a:cubicBezTo>
                    <a:pt x="293" y="600"/>
                    <a:pt x="255" y="568"/>
                    <a:pt x="241" y="567"/>
                  </a:cubicBezTo>
                  <a:cubicBezTo>
                    <a:pt x="171" y="561"/>
                    <a:pt x="101" y="562"/>
                    <a:pt x="31" y="560"/>
                  </a:cubicBezTo>
                  <a:cubicBezTo>
                    <a:pt x="0" y="551"/>
                    <a:pt x="7" y="561"/>
                    <a:pt x="17" y="520"/>
                  </a:cubicBezTo>
                  <a:cubicBezTo>
                    <a:pt x="19" y="513"/>
                    <a:pt x="17" y="501"/>
                    <a:pt x="24" y="499"/>
                  </a:cubicBezTo>
                  <a:cubicBezTo>
                    <a:pt x="61" y="491"/>
                    <a:pt x="101" y="495"/>
                    <a:pt x="139" y="493"/>
                  </a:cubicBezTo>
                  <a:cubicBezTo>
                    <a:pt x="159" y="462"/>
                    <a:pt x="170" y="460"/>
                    <a:pt x="207" y="452"/>
                  </a:cubicBezTo>
                  <a:cubicBezTo>
                    <a:pt x="214" y="447"/>
                    <a:pt x="219" y="441"/>
                    <a:pt x="227" y="438"/>
                  </a:cubicBezTo>
                  <a:cubicBezTo>
                    <a:pt x="242" y="432"/>
                    <a:pt x="275" y="425"/>
                    <a:pt x="275" y="425"/>
                  </a:cubicBezTo>
                  <a:cubicBezTo>
                    <a:pt x="282" y="420"/>
                    <a:pt x="290" y="417"/>
                    <a:pt x="295" y="411"/>
                  </a:cubicBezTo>
                  <a:cubicBezTo>
                    <a:pt x="299" y="405"/>
                    <a:pt x="302" y="391"/>
                    <a:pt x="302" y="391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21" name="Freeform 15"/>
            <p:cNvSpPr>
              <a:spLocks/>
            </p:cNvSpPr>
            <p:nvPr/>
          </p:nvSpPr>
          <p:spPr bwMode="auto">
            <a:xfrm>
              <a:off x="1247" y="3339"/>
              <a:ext cx="123" cy="103"/>
            </a:xfrm>
            <a:custGeom>
              <a:avLst/>
              <a:gdLst>
                <a:gd name="T0" fmla="*/ 81 w 123"/>
                <a:gd name="T1" fmla="*/ 0 h 103"/>
                <a:gd name="T2" fmla="*/ 0 w 123"/>
                <a:gd name="T3" fmla="*/ 41 h 103"/>
                <a:gd name="T4" fmla="*/ 13 w 123"/>
                <a:gd name="T5" fmla="*/ 82 h 103"/>
                <a:gd name="T6" fmla="*/ 54 w 123"/>
                <a:gd name="T7" fmla="*/ 95 h 103"/>
                <a:gd name="T8" fmla="*/ 108 w 123"/>
                <a:gd name="T9" fmla="*/ 88 h 103"/>
                <a:gd name="T10" fmla="*/ 81 w 123"/>
                <a:gd name="T11" fmla="*/ 0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3"/>
                <a:gd name="T19" fmla="*/ 0 h 103"/>
                <a:gd name="T20" fmla="*/ 123 w 123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3" h="103">
                  <a:moveTo>
                    <a:pt x="81" y="0"/>
                  </a:moveTo>
                  <a:cubicBezTo>
                    <a:pt x="37" y="6"/>
                    <a:pt x="15" y="0"/>
                    <a:pt x="0" y="41"/>
                  </a:cubicBezTo>
                  <a:cubicBezTo>
                    <a:pt x="5" y="55"/>
                    <a:pt x="3" y="72"/>
                    <a:pt x="13" y="82"/>
                  </a:cubicBezTo>
                  <a:cubicBezTo>
                    <a:pt x="23" y="92"/>
                    <a:pt x="40" y="90"/>
                    <a:pt x="54" y="95"/>
                  </a:cubicBezTo>
                  <a:cubicBezTo>
                    <a:pt x="72" y="93"/>
                    <a:pt x="98" y="103"/>
                    <a:pt x="108" y="88"/>
                  </a:cubicBezTo>
                  <a:cubicBezTo>
                    <a:pt x="123" y="66"/>
                    <a:pt x="104" y="12"/>
                    <a:pt x="81" y="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22" name="AutoShape 12"/>
            <p:cNvSpPr>
              <a:spLocks noChangeArrowheads="1"/>
            </p:cNvSpPr>
            <p:nvPr/>
          </p:nvSpPr>
          <p:spPr bwMode="auto">
            <a:xfrm rot="-3416998">
              <a:off x="1383" y="2931"/>
              <a:ext cx="273" cy="363"/>
            </a:xfrm>
            <a:prstGeom prst="moon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223" name="AutoShape 11"/>
            <p:cNvSpPr>
              <a:spLocks noChangeArrowheads="1"/>
            </p:cNvSpPr>
            <p:nvPr/>
          </p:nvSpPr>
          <p:spPr bwMode="auto">
            <a:xfrm>
              <a:off x="1429" y="2886"/>
              <a:ext cx="409" cy="318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7175" name="TextBox 195"/>
          <p:cNvSpPr txBox="1">
            <a:spLocks noChangeArrowheads="1"/>
          </p:cNvSpPr>
          <p:nvPr/>
        </p:nvSpPr>
        <p:spPr bwMode="auto">
          <a:xfrm>
            <a:off x="5724525" y="5805488"/>
            <a:ext cx="316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latin typeface="Arial" charset="0"/>
              </a:rPr>
              <a:t>LYMPH NODE</a:t>
            </a:r>
          </a:p>
        </p:txBody>
      </p:sp>
      <p:grpSp>
        <p:nvGrpSpPr>
          <p:cNvPr id="7176" name="Group 15"/>
          <p:cNvGrpSpPr>
            <a:grpSpLocks/>
          </p:cNvGrpSpPr>
          <p:nvPr/>
        </p:nvGrpSpPr>
        <p:grpSpPr bwMode="auto">
          <a:xfrm>
            <a:off x="5795963" y="4383088"/>
            <a:ext cx="1465262" cy="1503362"/>
            <a:chOff x="975" y="2886"/>
            <a:chExt cx="923" cy="947"/>
          </a:xfrm>
        </p:grpSpPr>
        <p:sp>
          <p:nvSpPr>
            <p:cNvPr id="7216" name="Freeform 14"/>
            <p:cNvSpPr>
              <a:spLocks/>
            </p:cNvSpPr>
            <p:nvPr/>
          </p:nvSpPr>
          <p:spPr bwMode="auto">
            <a:xfrm>
              <a:off x="975" y="2886"/>
              <a:ext cx="923" cy="947"/>
            </a:xfrm>
            <a:custGeom>
              <a:avLst/>
              <a:gdLst>
                <a:gd name="T0" fmla="*/ 50 w 950"/>
                <a:gd name="T1" fmla="*/ 329 h 950"/>
                <a:gd name="T2" fmla="*/ 56 w 950"/>
                <a:gd name="T3" fmla="*/ 106 h 950"/>
                <a:gd name="T4" fmla="*/ 65 w 950"/>
                <a:gd name="T5" fmla="*/ 12 h 950"/>
                <a:gd name="T6" fmla="*/ 75 w 950"/>
                <a:gd name="T7" fmla="*/ 18 h 950"/>
                <a:gd name="T8" fmla="*/ 69 w 950"/>
                <a:gd name="T9" fmla="*/ 158 h 950"/>
                <a:gd name="T10" fmla="*/ 79 w 950"/>
                <a:gd name="T11" fmla="*/ 322 h 950"/>
                <a:gd name="T12" fmla="*/ 98 w 950"/>
                <a:gd name="T13" fmla="*/ 316 h 950"/>
                <a:gd name="T14" fmla="*/ 100 w 950"/>
                <a:gd name="T15" fmla="*/ 295 h 950"/>
                <a:gd name="T16" fmla="*/ 110 w 950"/>
                <a:gd name="T17" fmla="*/ 221 h 950"/>
                <a:gd name="T18" fmla="*/ 151 w 950"/>
                <a:gd name="T19" fmla="*/ 227 h 950"/>
                <a:gd name="T20" fmla="*/ 150 w 950"/>
                <a:gd name="T21" fmla="*/ 302 h 950"/>
                <a:gd name="T22" fmla="*/ 126 w 950"/>
                <a:gd name="T23" fmla="*/ 316 h 950"/>
                <a:gd name="T24" fmla="*/ 107 w 950"/>
                <a:gd name="T25" fmla="*/ 349 h 950"/>
                <a:gd name="T26" fmla="*/ 111 w 950"/>
                <a:gd name="T27" fmla="*/ 531 h 950"/>
                <a:gd name="T28" fmla="*/ 116 w 950"/>
                <a:gd name="T29" fmla="*/ 647 h 950"/>
                <a:gd name="T30" fmla="*/ 122 w 950"/>
                <a:gd name="T31" fmla="*/ 675 h 950"/>
                <a:gd name="T32" fmla="*/ 130 w 950"/>
                <a:gd name="T33" fmla="*/ 703 h 950"/>
                <a:gd name="T34" fmla="*/ 131 w 950"/>
                <a:gd name="T35" fmla="*/ 730 h 950"/>
                <a:gd name="T36" fmla="*/ 110 w 950"/>
                <a:gd name="T37" fmla="*/ 712 h 950"/>
                <a:gd name="T38" fmla="*/ 99 w 950"/>
                <a:gd name="T39" fmla="*/ 671 h 950"/>
                <a:gd name="T40" fmla="*/ 84 w 950"/>
                <a:gd name="T41" fmla="*/ 613 h 950"/>
                <a:gd name="T42" fmla="*/ 79 w 950"/>
                <a:gd name="T43" fmla="*/ 579 h 950"/>
                <a:gd name="T44" fmla="*/ 77 w 950"/>
                <a:gd name="T45" fmla="*/ 647 h 950"/>
                <a:gd name="T46" fmla="*/ 70 w 950"/>
                <a:gd name="T47" fmla="*/ 667 h 950"/>
                <a:gd name="T48" fmla="*/ 63 w 950"/>
                <a:gd name="T49" fmla="*/ 685 h 950"/>
                <a:gd name="T50" fmla="*/ 57 w 950"/>
                <a:gd name="T51" fmla="*/ 735 h 950"/>
                <a:gd name="T52" fmla="*/ 48 w 950"/>
                <a:gd name="T53" fmla="*/ 748 h 950"/>
                <a:gd name="T54" fmla="*/ 39 w 950"/>
                <a:gd name="T55" fmla="*/ 766 h 950"/>
                <a:gd name="T56" fmla="*/ 28 w 950"/>
                <a:gd name="T57" fmla="*/ 761 h 950"/>
                <a:gd name="T58" fmla="*/ 43 w 950"/>
                <a:gd name="T59" fmla="*/ 703 h 950"/>
                <a:gd name="T60" fmla="*/ 50 w 950"/>
                <a:gd name="T61" fmla="*/ 653 h 950"/>
                <a:gd name="T62" fmla="*/ 49 w 950"/>
                <a:gd name="T63" fmla="*/ 491 h 950"/>
                <a:gd name="T64" fmla="*/ 42 w 950"/>
                <a:gd name="T65" fmla="*/ 459 h 950"/>
                <a:gd name="T66" fmla="*/ 17 w 950"/>
                <a:gd name="T67" fmla="*/ 455 h 950"/>
                <a:gd name="T68" fmla="*/ 17 w 950"/>
                <a:gd name="T69" fmla="*/ 435 h 950"/>
                <a:gd name="T70" fmla="*/ 17 w 950"/>
                <a:gd name="T71" fmla="*/ 425 h 950"/>
                <a:gd name="T72" fmla="*/ 23 w 950"/>
                <a:gd name="T73" fmla="*/ 422 h 950"/>
                <a:gd name="T74" fmla="*/ 37 w 950"/>
                <a:gd name="T75" fmla="*/ 390 h 950"/>
                <a:gd name="T76" fmla="*/ 40 w 950"/>
                <a:gd name="T77" fmla="*/ 376 h 950"/>
                <a:gd name="T78" fmla="*/ 47 w 950"/>
                <a:gd name="T79" fmla="*/ 363 h 950"/>
                <a:gd name="T80" fmla="*/ 49 w 950"/>
                <a:gd name="T81" fmla="*/ 349 h 950"/>
                <a:gd name="T82" fmla="*/ 50 w 950"/>
                <a:gd name="T83" fmla="*/ 329 h 9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50"/>
                <a:gd name="T127" fmla="*/ 0 h 950"/>
                <a:gd name="T128" fmla="*/ 950 w 950"/>
                <a:gd name="T129" fmla="*/ 950 h 9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50" h="950">
                  <a:moveTo>
                    <a:pt x="302" y="391"/>
                  </a:moveTo>
                  <a:cubicBezTo>
                    <a:pt x="289" y="292"/>
                    <a:pt x="291" y="194"/>
                    <a:pt x="336" y="106"/>
                  </a:cubicBezTo>
                  <a:cubicBezTo>
                    <a:pt x="355" y="69"/>
                    <a:pt x="348" y="35"/>
                    <a:pt x="383" y="12"/>
                  </a:cubicBezTo>
                  <a:cubicBezTo>
                    <a:pt x="403" y="14"/>
                    <a:pt x="435" y="0"/>
                    <a:pt x="444" y="18"/>
                  </a:cubicBezTo>
                  <a:cubicBezTo>
                    <a:pt x="474" y="81"/>
                    <a:pt x="434" y="140"/>
                    <a:pt x="404" y="188"/>
                  </a:cubicBezTo>
                  <a:cubicBezTo>
                    <a:pt x="407" y="278"/>
                    <a:pt x="375" y="358"/>
                    <a:pt x="465" y="384"/>
                  </a:cubicBezTo>
                  <a:cubicBezTo>
                    <a:pt x="503" y="382"/>
                    <a:pt x="542" y="386"/>
                    <a:pt x="580" y="378"/>
                  </a:cubicBezTo>
                  <a:cubicBezTo>
                    <a:pt x="588" y="376"/>
                    <a:pt x="588" y="364"/>
                    <a:pt x="593" y="357"/>
                  </a:cubicBezTo>
                  <a:cubicBezTo>
                    <a:pt x="613" y="326"/>
                    <a:pt x="624" y="302"/>
                    <a:pt x="654" y="283"/>
                  </a:cubicBezTo>
                  <a:cubicBezTo>
                    <a:pt x="738" y="285"/>
                    <a:pt x="822" y="283"/>
                    <a:pt x="905" y="289"/>
                  </a:cubicBezTo>
                  <a:cubicBezTo>
                    <a:pt x="950" y="292"/>
                    <a:pt x="923" y="351"/>
                    <a:pt x="898" y="364"/>
                  </a:cubicBezTo>
                  <a:cubicBezTo>
                    <a:pt x="859" y="384"/>
                    <a:pt x="754" y="378"/>
                    <a:pt x="749" y="378"/>
                  </a:cubicBezTo>
                  <a:cubicBezTo>
                    <a:pt x="706" y="386"/>
                    <a:pt x="677" y="405"/>
                    <a:pt x="634" y="411"/>
                  </a:cubicBezTo>
                  <a:cubicBezTo>
                    <a:pt x="637" y="506"/>
                    <a:pt x="611" y="584"/>
                    <a:pt x="661" y="655"/>
                  </a:cubicBezTo>
                  <a:cubicBezTo>
                    <a:pt x="668" y="677"/>
                    <a:pt x="681" y="757"/>
                    <a:pt x="695" y="771"/>
                  </a:cubicBezTo>
                  <a:cubicBezTo>
                    <a:pt x="762" y="838"/>
                    <a:pt x="671" y="750"/>
                    <a:pt x="736" y="804"/>
                  </a:cubicBezTo>
                  <a:cubicBezTo>
                    <a:pt x="746" y="813"/>
                    <a:pt x="763" y="832"/>
                    <a:pt x="769" y="845"/>
                  </a:cubicBezTo>
                  <a:cubicBezTo>
                    <a:pt x="775" y="858"/>
                    <a:pt x="783" y="886"/>
                    <a:pt x="783" y="886"/>
                  </a:cubicBezTo>
                  <a:cubicBezTo>
                    <a:pt x="731" y="904"/>
                    <a:pt x="696" y="885"/>
                    <a:pt x="654" y="859"/>
                  </a:cubicBezTo>
                  <a:cubicBezTo>
                    <a:pt x="640" y="837"/>
                    <a:pt x="610" y="805"/>
                    <a:pt x="586" y="798"/>
                  </a:cubicBezTo>
                  <a:cubicBezTo>
                    <a:pt x="562" y="773"/>
                    <a:pt x="534" y="756"/>
                    <a:pt x="505" y="737"/>
                  </a:cubicBezTo>
                  <a:cubicBezTo>
                    <a:pt x="490" y="727"/>
                    <a:pt x="480" y="713"/>
                    <a:pt x="465" y="703"/>
                  </a:cubicBezTo>
                  <a:cubicBezTo>
                    <a:pt x="457" y="725"/>
                    <a:pt x="460" y="750"/>
                    <a:pt x="451" y="771"/>
                  </a:cubicBezTo>
                  <a:cubicBezTo>
                    <a:pt x="446" y="783"/>
                    <a:pt x="419" y="786"/>
                    <a:pt x="410" y="791"/>
                  </a:cubicBezTo>
                  <a:cubicBezTo>
                    <a:pt x="396" y="799"/>
                    <a:pt x="370" y="818"/>
                    <a:pt x="370" y="818"/>
                  </a:cubicBezTo>
                  <a:cubicBezTo>
                    <a:pt x="368" y="827"/>
                    <a:pt x="360" y="880"/>
                    <a:pt x="343" y="893"/>
                  </a:cubicBezTo>
                  <a:cubicBezTo>
                    <a:pt x="326" y="906"/>
                    <a:pt x="302" y="906"/>
                    <a:pt x="282" y="913"/>
                  </a:cubicBezTo>
                  <a:cubicBezTo>
                    <a:pt x="260" y="921"/>
                    <a:pt x="243" y="932"/>
                    <a:pt x="221" y="940"/>
                  </a:cubicBezTo>
                  <a:cubicBezTo>
                    <a:pt x="201" y="938"/>
                    <a:pt x="172" y="950"/>
                    <a:pt x="160" y="933"/>
                  </a:cubicBezTo>
                  <a:cubicBezTo>
                    <a:pt x="101" y="853"/>
                    <a:pt x="222" y="848"/>
                    <a:pt x="248" y="845"/>
                  </a:cubicBezTo>
                  <a:cubicBezTo>
                    <a:pt x="281" y="834"/>
                    <a:pt x="292" y="807"/>
                    <a:pt x="302" y="777"/>
                  </a:cubicBezTo>
                  <a:cubicBezTo>
                    <a:pt x="300" y="723"/>
                    <a:pt x="301" y="669"/>
                    <a:pt x="295" y="615"/>
                  </a:cubicBezTo>
                  <a:cubicBezTo>
                    <a:pt x="293" y="600"/>
                    <a:pt x="255" y="568"/>
                    <a:pt x="241" y="567"/>
                  </a:cubicBezTo>
                  <a:cubicBezTo>
                    <a:pt x="171" y="561"/>
                    <a:pt x="101" y="562"/>
                    <a:pt x="31" y="560"/>
                  </a:cubicBezTo>
                  <a:cubicBezTo>
                    <a:pt x="0" y="551"/>
                    <a:pt x="7" y="561"/>
                    <a:pt x="17" y="520"/>
                  </a:cubicBezTo>
                  <a:cubicBezTo>
                    <a:pt x="19" y="513"/>
                    <a:pt x="17" y="501"/>
                    <a:pt x="24" y="499"/>
                  </a:cubicBezTo>
                  <a:cubicBezTo>
                    <a:pt x="61" y="491"/>
                    <a:pt x="101" y="495"/>
                    <a:pt x="139" y="493"/>
                  </a:cubicBezTo>
                  <a:cubicBezTo>
                    <a:pt x="159" y="462"/>
                    <a:pt x="170" y="460"/>
                    <a:pt x="207" y="452"/>
                  </a:cubicBezTo>
                  <a:cubicBezTo>
                    <a:pt x="214" y="447"/>
                    <a:pt x="219" y="441"/>
                    <a:pt x="227" y="438"/>
                  </a:cubicBezTo>
                  <a:cubicBezTo>
                    <a:pt x="242" y="432"/>
                    <a:pt x="275" y="425"/>
                    <a:pt x="275" y="425"/>
                  </a:cubicBezTo>
                  <a:cubicBezTo>
                    <a:pt x="282" y="420"/>
                    <a:pt x="290" y="417"/>
                    <a:pt x="295" y="411"/>
                  </a:cubicBezTo>
                  <a:cubicBezTo>
                    <a:pt x="299" y="405"/>
                    <a:pt x="302" y="391"/>
                    <a:pt x="302" y="391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7" name="Freeform 15"/>
            <p:cNvSpPr>
              <a:spLocks/>
            </p:cNvSpPr>
            <p:nvPr/>
          </p:nvSpPr>
          <p:spPr bwMode="auto">
            <a:xfrm>
              <a:off x="1247" y="3339"/>
              <a:ext cx="123" cy="103"/>
            </a:xfrm>
            <a:custGeom>
              <a:avLst/>
              <a:gdLst>
                <a:gd name="T0" fmla="*/ 81 w 123"/>
                <a:gd name="T1" fmla="*/ 0 h 103"/>
                <a:gd name="T2" fmla="*/ 0 w 123"/>
                <a:gd name="T3" fmla="*/ 41 h 103"/>
                <a:gd name="T4" fmla="*/ 13 w 123"/>
                <a:gd name="T5" fmla="*/ 82 h 103"/>
                <a:gd name="T6" fmla="*/ 54 w 123"/>
                <a:gd name="T7" fmla="*/ 95 h 103"/>
                <a:gd name="T8" fmla="*/ 108 w 123"/>
                <a:gd name="T9" fmla="*/ 88 h 103"/>
                <a:gd name="T10" fmla="*/ 81 w 123"/>
                <a:gd name="T11" fmla="*/ 0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3"/>
                <a:gd name="T19" fmla="*/ 0 h 103"/>
                <a:gd name="T20" fmla="*/ 123 w 123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3" h="103">
                  <a:moveTo>
                    <a:pt x="81" y="0"/>
                  </a:moveTo>
                  <a:cubicBezTo>
                    <a:pt x="37" y="6"/>
                    <a:pt x="15" y="0"/>
                    <a:pt x="0" y="41"/>
                  </a:cubicBezTo>
                  <a:cubicBezTo>
                    <a:pt x="5" y="55"/>
                    <a:pt x="3" y="72"/>
                    <a:pt x="13" y="82"/>
                  </a:cubicBezTo>
                  <a:cubicBezTo>
                    <a:pt x="23" y="92"/>
                    <a:pt x="40" y="90"/>
                    <a:pt x="54" y="95"/>
                  </a:cubicBezTo>
                  <a:cubicBezTo>
                    <a:pt x="72" y="93"/>
                    <a:pt x="98" y="103"/>
                    <a:pt x="108" y="88"/>
                  </a:cubicBezTo>
                  <a:cubicBezTo>
                    <a:pt x="123" y="66"/>
                    <a:pt x="104" y="12"/>
                    <a:pt x="81" y="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8" name="AutoShape 18"/>
            <p:cNvSpPr>
              <a:spLocks noChangeArrowheads="1"/>
            </p:cNvSpPr>
            <p:nvPr/>
          </p:nvSpPr>
          <p:spPr bwMode="auto">
            <a:xfrm rot="-3416998">
              <a:off x="1383" y="2931"/>
              <a:ext cx="273" cy="363"/>
            </a:xfrm>
            <a:prstGeom prst="moon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219" name="AutoShape 19"/>
            <p:cNvSpPr>
              <a:spLocks noChangeArrowheads="1"/>
            </p:cNvSpPr>
            <p:nvPr/>
          </p:nvSpPr>
          <p:spPr bwMode="auto">
            <a:xfrm>
              <a:off x="1429" y="2886"/>
              <a:ext cx="409" cy="318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7177" name="Group 22"/>
          <p:cNvGrpSpPr>
            <a:grpSpLocks/>
          </p:cNvGrpSpPr>
          <p:nvPr/>
        </p:nvGrpSpPr>
        <p:grpSpPr bwMode="auto">
          <a:xfrm>
            <a:off x="6877050" y="3808413"/>
            <a:ext cx="576263" cy="720725"/>
            <a:chOff x="4377" y="2251"/>
            <a:chExt cx="363" cy="454"/>
          </a:xfrm>
        </p:grpSpPr>
        <p:sp>
          <p:nvSpPr>
            <p:cNvPr id="7214" name="Oval 18"/>
            <p:cNvSpPr>
              <a:spLocks noChangeArrowheads="1"/>
            </p:cNvSpPr>
            <p:nvPr/>
          </p:nvSpPr>
          <p:spPr bwMode="auto">
            <a:xfrm>
              <a:off x="4377" y="2251"/>
              <a:ext cx="363" cy="45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215" name="Oval 20"/>
            <p:cNvSpPr>
              <a:spLocks noChangeArrowheads="1"/>
            </p:cNvSpPr>
            <p:nvPr/>
          </p:nvSpPr>
          <p:spPr bwMode="auto">
            <a:xfrm>
              <a:off x="4468" y="2341"/>
              <a:ext cx="137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7178" name="Group 23"/>
          <p:cNvGrpSpPr>
            <a:grpSpLocks/>
          </p:cNvGrpSpPr>
          <p:nvPr/>
        </p:nvGrpSpPr>
        <p:grpSpPr bwMode="auto">
          <a:xfrm>
            <a:off x="6156325" y="1790700"/>
            <a:ext cx="576263" cy="720725"/>
            <a:chOff x="4377" y="2251"/>
            <a:chExt cx="363" cy="454"/>
          </a:xfrm>
        </p:grpSpPr>
        <p:sp>
          <p:nvSpPr>
            <p:cNvPr id="7212" name="Oval 18"/>
            <p:cNvSpPr>
              <a:spLocks noChangeArrowheads="1"/>
            </p:cNvSpPr>
            <p:nvPr/>
          </p:nvSpPr>
          <p:spPr bwMode="auto">
            <a:xfrm>
              <a:off x="4377" y="2251"/>
              <a:ext cx="363" cy="45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213" name="Oval 20"/>
            <p:cNvSpPr>
              <a:spLocks noChangeArrowheads="1"/>
            </p:cNvSpPr>
            <p:nvPr/>
          </p:nvSpPr>
          <p:spPr bwMode="auto">
            <a:xfrm>
              <a:off x="4468" y="2341"/>
              <a:ext cx="137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7179" name="Group 26"/>
          <p:cNvGrpSpPr>
            <a:grpSpLocks/>
          </p:cNvGrpSpPr>
          <p:nvPr/>
        </p:nvGrpSpPr>
        <p:grpSpPr bwMode="auto">
          <a:xfrm>
            <a:off x="6732588" y="1790700"/>
            <a:ext cx="576262" cy="720725"/>
            <a:chOff x="4377" y="2251"/>
            <a:chExt cx="363" cy="454"/>
          </a:xfrm>
        </p:grpSpPr>
        <p:sp>
          <p:nvSpPr>
            <p:cNvPr id="7210" name="Oval 18"/>
            <p:cNvSpPr>
              <a:spLocks noChangeArrowheads="1"/>
            </p:cNvSpPr>
            <p:nvPr/>
          </p:nvSpPr>
          <p:spPr bwMode="auto">
            <a:xfrm>
              <a:off x="4377" y="2251"/>
              <a:ext cx="363" cy="45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211" name="Oval 20"/>
            <p:cNvSpPr>
              <a:spLocks noChangeArrowheads="1"/>
            </p:cNvSpPr>
            <p:nvPr/>
          </p:nvSpPr>
          <p:spPr bwMode="auto">
            <a:xfrm>
              <a:off x="4468" y="2341"/>
              <a:ext cx="137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7180" name="Group 29"/>
          <p:cNvGrpSpPr>
            <a:grpSpLocks/>
          </p:cNvGrpSpPr>
          <p:nvPr/>
        </p:nvGrpSpPr>
        <p:grpSpPr bwMode="auto">
          <a:xfrm>
            <a:off x="7885113" y="1790700"/>
            <a:ext cx="576262" cy="720725"/>
            <a:chOff x="4377" y="2251"/>
            <a:chExt cx="363" cy="454"/>
          </a:xfrm>
        </p:grpSpPr>
        <p:sp>
          <p:nvSpPr>
            <p:cNvPr id="7208" name="Oval 18"/>
            <p:cNvSpPr>
              <a:spLocks noChangeArrowheads="1"/>
            </p:cNvSpPr>
            <p:nvPr/>
          </p:nvSpPr>
          <p:spPr bwMode="auto">
            <a:xfrm>
              <a:off x="4377" y="2251"/>
              <a:ext cx="363" cy="45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209" name="Oval 20"/>
            <p:cNvSpPr>
              <a:spLocks noChangeArrowheads="1"/>
            </p:cNvSpPr>
            <p:nvPr/>
          </p:nvSpPr>
          <p:spPr bwMode="auto">
            <a:xfrm>
              <a:off x="4468" y="2341"/>
              <a:ext cx="137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7181" name="Group 32"/>
          <p:cNvGrpSpPr>
            <a:grpSpLocks/>
          </p:cNvGrpSpPr>
          <p:nvPr/>
        </p:nvGrpSpPr>
        <p:grpSpPr bwMode="auto">
          <a:xfrm>
            <a:off x="7308850" y="1790700"/>
            <a:ext cx="576263" cy="720725"/>
            <a:chOff x="4377" y="2251"/>
            <a:chExt cx="363" cy="454"/>
          </a:xfrm>
        </p:grpSpPr>
        <p:sp>
          <p:nvSpPr>
            <p:cNvPr id="7206" name="Oval 18"/>
            <p:cNvSpPr>
              <a:spLocks noChangeArrowheads="1"/>
            </p:cNvSpPr>
            <p:nvPr/>
          </p:nvSpPr>
          <p:spPr bwMode="auto">
            <a:xfrm>
              <a:off x="4377" y="2251"/>
              <a:ext cx="363" cy="45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207" name="Oval 20"/>
            <p:cNvSpPr>
              <a:spLocks noChangeArrowheads="1"/>
            </p:cNvSpPr>
            <p:nvPr/>
          </p:nvSpPr>
          <p:spPr bwMode="auto">
            <a:xfrm>
              <a:off x="4468" y="2341"/>
              <a:ext cx="137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7182" name="Group 35"/>
          <p:cNvGrpSpPr>
            <a:grpSpLocks/>
          </p:cNvGrpSpPr>
          <p:nvPr/>
        </p:nvGrpSpPr>
        <p:grpSpPr bwMode="auto">
          <a:xfrm>
            <a:off x="7885113" y="2511425"/>
            <a:ext cx="576262" cy="720725"/>
            <a:chOff x="4377" y="2251"/>
            <a:chExt cx="363" cy="454"/>
          </a:xfrm>
        </p:grpSpPr>
        <p:sp>
          <p:nvSpPr>
            <p:cNvPr id="7204" name="Oval 18"/>
            <p:cNvSpPr>
              <a:spLocks noChangeArrowheads="1"/>
            </p:cNvSpPr>
            <p:nvPr/>
          </p:nvSpPr>
          <p:spPr bwMode="auto">
            <a:xfrm>
              <a:off x="4377" y="2251"/>
              <a:ext cx="363" cy="45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205" name="Oval 20"/>
            <p:cNvSpPr>
              <a:spLocks noChangeArrowheads="1"/>
            </p:cNvSpPr>
            <p:nvPr/>
          </p:nvSpPr>
          <p:spPr bwMode="auto">
            <a:xfrm>
              <a:off x="4468" y="2341"/>
              <a:ext cx="137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7183" name="Group 38"/>
          <p:cNvGrpSpPr>
            <a:grpSpLocks/>
          </p:cNvGrpSpPr>
          <p:nvPr/>
        </p:nvGrpSpPr>
        <p:grpSpPr bwMode="auto">
          <a:xfrm>
            <a:off x="7308850" y="2511425"/>
            <a:ext cx="576263" cy="720725"/>
            <a:chOff x="4377" y="2251"/>
            <a:chExt cx="363" cy="454"/>
          </a:xfrm>
        </p:grpSpPr>
        <p:sp>
          <p:nvSpPr>
            <p:cNvPr id="7202" name="Oval 18"/>
            <p:cNvSpPr>
              <a:spLocks noChangeArrowheads="1"/>
            </p:cNvSpPr>
            <p:nvPr/>
          </p:nvSpPr>
          <p:spPr bwMode="auto">
            <a:xfrm>
              <a:off x="4377" y="2251"/>
              <a:ext cx="363" cy="45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203" name="Oval 20"/>
            <p:cNvSpPr>
              <a:spLocks noChangeArrowheads="1"/>
            </p:cNvSpPr>
            <p:nvPr/>
          </p:nvSpPr>
          <p:spPr bwMode="auto">
            <a:xfrm>
              <a:off x="4468" y="2341"/>
              <a:ext cx="137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7184" name="Group 41"/>
          <p:cNvGrpSpPr>
            <a:grpSpLocks/>
          </p:cNvGrpSpPr>
          <p:nvPr/>
        </p:nvGrpSpPr>
        <p:grpSpPr bwMode="auto">
          <a:xfrm>
            <a:off x="6732588" y="2511425"/>
            <a:ext cx="576262" cy="720725"/>
            <a:chOff x="4377" y="2251"/>
            <a:chExt cx="363" cy="454"/>
          </a:xfrm>
        </p:grpSpPr>
        <p:sp>
          <p:nvSpPr>
            <p:cNvPr id="7200" name="Oval 18"/>
            <p:cNvSpPr>
              <a:spLocks noChangeArrowheads="1"/>
            </p:cNvSpPr>
            <p:nvPr/>
          </p:nvSpPr>
          <p:spPr bwMode="auto">
            <a:xfrm>
              <a:off x="4377" y="2251"/>
              <a:ext cx="363" cy="45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201" name="Oval 20"/>
            <p:cNvSpPr>
              <a:spLocks noChangeArrowheads="1"/>
            </p:cNvSpPr>
            <p:nvPr/>
          </p:nvSpPr>
          <p:spPr bwMode="auto">
            <a:xfrm>
              <a:off x="4468" y="2341"/>
              <a:ext cx="137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7185" name="Group 44"/>
          <p:cNvGrpSpPr>
            <a:grpSpLocks/>
          </p:cNvGrpSpPr>
          <p:nvPr/>
        </p:nvGrpSpPr>
        <p:grpSpPr bwMode="auto">
          <a:xfrm>
            <a:off x="6156325" y="2511425"/>
            <a:ext cx="576263" cy="720725"/>
            <a:chOff x="4377" y="2251"/>
            <a:chExt cx="363" cy="454"/>
          </a:xfrm>
        </p:grpSpPr>
        <p:sp>
          <p:nvSpPr>
            <p:cNvPr id="7198" name="Oval 18"/>
            <p:cNvSpPr>
              <a:spLocks noChangeArrowheads="1"/>
            </p:cNvSpPr>
            <p:nvPr/>
          </p:nvSpPr>
          <p:spPr bwMode="auto">
            <a:xfrm>
              <a:off x="4377" y="2251"/>
              <a:ext cx="363" cy="45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199" name="Oval 20"/>
            <p:cNvSpPr>
              <a:spLocks noChangeArrowheads="1"/>
            </p:cNvSpPr>
            <p:nvPr/>
          </p:nvSpPr>
          <p:spPr bwMode="auto">
            <a:xfrm>
              <a:off x="4468" y="2341"/>
              <a:ext cx="137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7186" name="Text Box 47"/>
          <p:cNvSpPr txBox="1">
            <a:spLocks noChangeArrowheads="1"/>
          </p:cNvSpPr>
          <p:nvPr/>
        </p:nvSpPr>
        <p:spPr bwMode="auto">
          <a:xfrm>
            <a:off x="3471863" y="70691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7187" name="Text Box 48"/>
          <p:cNvSpPr txBox="1">
            <a:spLocks noChangeArrowheads="1"/>
          </p:cNvSpPr>
          <p:nvPr/>
        </p:nvSpPr>
        <p:spPr bwMode="auto">
          <a:xfrm>
            <a:off x="539750" y="3590925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/>
              <a:t>Dendritic cell</a:t>
            </a:r>
          </a:p>
        </p:txBody>
      </p:sp>
      <p:sp>
        <p:nvSpPr>
          <p:cNvPr id="7188" name="Text Box 49"/>
          <p:cNvSpPr txBox="1">
            <a:spLocks noChangeArrowheads="1"/>
          </p:cNvSpPr>
          <p:nvPr/>
        </p:nvSpPr>
        <p:spPr bwMode="auto">
          <a:xfrm>
            <a:off x="2843213" y="2655888"/>
            <a:ext cx="194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Foreign antigen</a:t>
            </a:r>
          </a:p>
        </p:txBody>
      </p:sp>
      <p:sp>
        <p:nvSpPr>
          <p:cNvPr id="7189" name="Text Box 50"/>
          <p:cNvSpPr txBox="1">
            <a:spLocks noChangeArrowheads="1"/>
          </p:cNvSpPr>
          <p:nvPr/>
        </p:nvSpPr>
        <p:spPr bwMode="auto">
          <a:xfrm>
            <a:off x="2843213" y="3663950"/>
            <a:ext cx="1584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Antigen presentation molecule and antigen</a:t>
            </a:r>
          </a:p>
        </p:txBody>
      </p:sp>
      <p:sp>
        <p:nvSpPr>
          <p:cNvPr id="7190" name="Text Box 51"/>
          <p:cNvSpPr txBox="1">
            <a:spLocks noChangeArrowheads="1"/>
          </p:cNvSpPr>
          <p:nvPr/>
        </p:nvSpPr>
        <p:spPr bwMode="auto">
          <a:xfrm>
            <a:off x="7451725" y="387985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T-cell</a:t>
            </a:r>
          </a:p>
        </p:txBody>
      </p:sp>
      <p:sp>
        <p:nvSpPr>
          <p:cNvPr id="7191" name="AutoShape 52"/>
          <p:cNvSpPr>
            <a:spLocks noChangeArrowheads="1"/>
          </p:cNvSpPr>
          <p:nvPr/>
        </p:nvSpPr>
        <p:spPr bwMode="auto">
          <a:xfrm rot="2368465">
            <a:off x="755650" y="4311650"/>
            <a:ext cx="1008063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AutoShape 53"/>
          <p:cNvSpPr>
            <a:spLocks noChangeArrowheads="1"/>
          </p:cNvSpPr>
          <p:nvPr/>
        </p:nvSpPr>
        <p:spPr bwMode="auto">
          <a:xfrm>
            <a:off x="3492500" y="5032375"/>
            <a:ext cx="1871663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AutoShape 54"/>
          <p:cNvSpPr>
            <a:spLocks noChangeArrowheads="1"/>
          </p:cNvSpPr>
          <p:nvPr/>
        </p:nvSpPr>
        <p:spPr bwMode="auto">
          <a:xfrm rot="-5400000">
            <a:off x="6984207" y="3339306"/>
            <a:ext cx="431800" cy="360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AutoShape 55"/>
          <p:cNvSpPr>
            <a:spLocks noChangeArrowheads="1"/>
          </p:cNvSpPr>
          <p:nvPr/>
        </p:nvSpPr>
        <p:spPr bwMode="auto">
          <a:xfrm rot="10800000">
            <a:off x="4500563" y="2151063"/>
            <a:ext cx="1223962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Text Box 56"/>
          <p:cNvSpPr txBox="1">
            <a:spLocks noChangeArrowheads="1"/>
          </p:cNvSpPr>
          <p:nvPr/>
        </p:nvSpPr>
        <p:spPr bwMode="auto">
          <a:xfrm>
            <a:off x="6300788" y="1431925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Clonal expansion</a:t>
            </a:r>
          </a:p>
        </p:txBody>
      </p:sp>
      <p:sp>
        <p:nvSpPr>
          <p:cNvPr id="7196" name="Text Box 7"/>
          <p:cNvSpPr txBox="1">
            <a:spLocks noChangeArrowheads="1"/>
          </p:cNvSpPr>
          <p:nvPr/>
        </p:nvSpPr>
        <p:spPr bwMode="auto">
          <a:xfrm>
            <a:off x="0" y="1857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C000"/>
                </a:solidFill>
                <a:latin typeface="Arial" charset="0"/>
              </a:rPr>
              <a:t>The human immune system: dendritic cells and T-cells</a:t>
            </a:r>
          </a:p>
        </p:txBody>
      </p:sp>
      <p:sp>
        <p:nvSpPr>
          <p:cNvPr id="55" name="Text Box 48"/>
          <p:cNvSpPr txBox="1">
            <a:spLocks noChangeArrowheads="1"/>
          </p:cNvSpPr>
          <p:nvPr/>
        </p:nvSpPr>
        <p:spPr bwMode="auto">
          <a:xfrm>
            <a:off x="1620664" y="2276872"/>
            <a:ext cx="172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 smtClean="0">
                <a:solidFill>
                  <a:srgbClr val="FFFF00"/>
                </a:solidFill>
              </a:rPr>
              <a:t>PRRs</a:t>
            </a:r>
            <a:endParaRPr lang="en-GB" sz="1800" dirty="0">
              <a:solidFill>
                <a:srgbClr val="FFFF00"/>
              </a:solidFill>
            </a:endParaRPr>
          </a:p>
        </p:txBody>
      </p:sp>
      <p:sp>
        <p:nvSpPr>
          <p:cNvPr id="56" name="AutoShape 12"/>
          <p:cNvSpPr>
            <a:spLocks noChangeArrowheads="1"/>
          </p:cNvSpPr>
          <p:nvPr/>
        </p:nvSpPr>
        <p:spPr bwMode="auto">
          <a:xfrm rot="20663564">
            <a:off x="2340891" y="2228998"/>
            <a:ext cx="433387" cy="576262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7"/>
          <p:cNvSpPr txBox="1">
            <a:spLocks noChangeArrowheads="1"/>
          </p:cNvSpPr>
          <p:nvPr/>
        </p:nvSpPr>
        <p:spPr bwMode="auto">
          <a:xfrm>
            <a:off x="0" y="2425700"/>
            <a:ext cx="9144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 b="1">
                <a:solidFill>
                  <a:srgbClr val="FFFF00"/>
                </a:solidFill>
              </a:rPr>
              <a:t>Development of a (</a:t>
            </a:r>
            <a:r>
              <a:rPr lang="en-GB" sz="4000" b="1">
                <a:solidFill>
                  <a:srgbClr val="FFFF00"/>
                </a:solidFill>
              </a:rPr>
              <a:t>sub)tissue specific immunotherapy avoiding the collateral effects of systemic immunotherapies.</a:t>
            </a:r>
            <a:endParaRPr lang="es-ES_tradnl" sz="4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Imagen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0" y="2924944"/>
            <a:ext cx="91440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5400" dirty="0" smtClean="0">
                <a:solidFill>
                  <a:srgbClr val="FFFF00"/>
                </a:solidFill>
              </a:rPr>
              <a:t>Pathogenesis of Inflammatory Bowel Disease.</a:t>
            </a:r>
            <a:endParaRPr lang="en-GB" sz="5400" dirty="0">
              <a:solidFill>
                <a:srgbClr val="FFFF00"/>
              </a:solidFill>
            </a:endParaRPr>
          </a:p>
        </p:txBody>
      </p:sp>
      <p:pic>
        <p:nvPicPr>
          <p:cNvPr id="4099" name="Picture 6" descr="069385011@01092009-0A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1363" y="0"/>
            <a:ext cx="1214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0" y="55961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 dirty="0">
                <a:solidFill>
                  <a:srgbClr val="FFFF00"/>
                </a:solidFill>
                <a:latin typeface="Arial" charset="0"/>
              </a:rPr>
              <a:t>David Bernardo Ordiz</a:t>
            </a:r>
          </a:p>
          <a:p>
            <a:pPr algn="ctr"/>
            <a:r>
              <a:rPr lang="en-GB" sz="1400" dirty="0">
                <a:latin typeface="Arial" charset="0"/>
              </a:rPr>
              <a:t>Research Associate</a:t>
            </a:r>
          </a:p>
          <a:p>
            <a:pPr algn="ctr"/>
            <a:r>
              <a:rPr lang="en-GB" sz="1400" dirty="0">
                <a:latin typeface="Arial" charset="0"/>
              </a:rPr>
              <a:t>Antigen Presentation Research Group</a:t>
            </a:r>
          </a:p>
          <a:p>
            <a:pPr algn="ctr"/>
            <a:r>
              <a:rPr lang="en-GB" sz="1400" dirty="0">
                <a:latin typeface="Arial" charset="0"/>
              </a:rPr>
              <a:t>Imperial College London &amp; St Mark’s </a:t>
            </a:r>
            <a:r>
              <a:rPr lang="en-GB" sz="1400" dirty="0" smtClean="0">
                <a:latin typeface="Arial" charset="0"/>
              </a:rPr>
              <a:t>Hospital</a:t>
            </a:r>
          </a:p>
          <a:p>
            <a:pPr algn="ctr"/>
            <a:r>
              <a:rPr lang="es-ES_tradnl" sz="1400" dirty="0" smtClean="0">
                <a:solidFill>
                  <a:srgbClr val="FFFF00"/>
                </a:solidFill>
                <a:latin typeface="Arial" charset="0"/>
              </a:rPr>
              <a:t>E</a:t>
            </a:r>
            <a:r>
              <a:rPr lang="en-GB" sz="1400" dirty="0" smtClean="0">
                <a:solidFill>
                  <a:srgbClr val="FFFF00"/>
                </a:solidFill>
                <a:latin typeface="Arial" charset="0"/>
              </a:rPr>
              <a:t>-mail: </a:t>
            </a:r>
            <a:r>
              <a:rPr lang="en-GB" sz="1400" dirty="0" err="1" smtClean="0">
                <a:solidFill>
                  <a:srgbClr val="FFFF00"/>
                </a:solidFill>
                <a:latin typeface="Arial" charset="0"/>
              </a:rPr>
              <a:t>d.bernardo-ordiz@imperial.ac.uk</a:t>
            </a:r>
            <a:endParaRPr lang="en-GB" sz="14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0" y="4732337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 smtClean="0">
                <a:latin typeface="Arial" charset="0"/>
              </a:rPr>
              <a:t>St </a:t>
            </a:r>
            <a:r>
              <a:rPr lang="en-GB" sz="2000" dirty="0" err="1" smtClean="0">
                <a:latin typeface="Arial" charset="0"/>
              </a:rPr>
              <a:t>Mark´s</a:t>
            </a:r>
            <a:r>
              <a:rPr lang="en-GB" sz="2000" dirty="0" smtClean="0">
                <a:latin typeface="Arial" charset="0"/>
              </a:rPr>
              <a:t> Hospital</a:t>
            </a:r>
          </a:p>
          <a:p>
            <a:pPr algn="ctr"/>
            <a:r>
              <a:rPr lang="en-GB" sz="1800" dirty="0" smtClean="0">
                <a:latin typeface="Arial" charset="0"/>
              </a:rPr>
              <a:t>6</a:t>
            </a:r>
            <a:r>
              <a:rPr lang="en-GB" sz="1800" baseline="30000" dirty="0" smtClean="0">
                <a:latin typeface="Arial" charset="0"/>
              </a:rPr>
              <a:t>th</a:t>
            </a:r>
            <a:r>
              <a:rPr lang="en-GB" sz="1800" dirty="0" smtClean="0">
                <a:latin typeface="Arial" charset="0"/>
              </a:rPr>
              <a:t> November 2012</a:t>
            </a:r>
            <a:endParaRPr lang="en-GB" dirty="0"/>
          </a:p>
        </p:txBody>
      </p:sp>
      <p:grpSp>
        <p:nvGrpSpPr>
          <p:cNvPr id="10" name="Agrupar 9"/>
          <p:cNvGrpSpPr/>
          <p:nvPr/>
        </p:nvGrpSpPr>
        <p:grpSpPr>
          <a:xfrm>
            <a:off x="5829300" y="0"/>
            <a:ext cx="3340100" cy="2667000"/>
            <a:chOff x="5829300" y="0"/>
            <a:chExt cx="3340100" cy="2667000"/>
          </a:xfrm>
        </p:grpSpPr>
        <p:sp>
          <p:nvSpPr>
            <p:cNvPr id="9" name="Rectángulo 8"/>
            <p:cNvSpPr/>
            <p:nvPr/>
          </p:nvSpPr>
          <p:spPr>
            <a:xfrm>
              <a:off x="5829300" y="977900"/>
              <a:ext cx="3340100" cy="1676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Imagen 6" descr="GHFS Logo Fina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990600"/>
              <a:ext cx="1984733" cy="1676400"/>
            </a:xfrm>
            <a:prstGeom prst="rect">
              <a:avLst/>
            </a:prstGeom>
          </p:spPr>
        </p:pic>
        <p:pic>
          <p:nvPicPr>
            <p:cNvPr id="8" name="Picture 22" descr="C:\Documents and Settings\dbernado\My Documents\My Pictures\new-bbsrc-colour.png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31632" y="0"/>
              <a:ext cx="331236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842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640263" y="1773238"/>
            <a:ext cx="4046537" cy="3016209"/>
            <a:chOff x="5289550" y="1008757"/>
            <a:chExt cx="3603270" cy="3016909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5386376" y="1008757"/>
              <a:ext cx="3506444" cy="3016909"/>
              <a:chOff x="755117" y="982414"/>
              <a:chExt cx="3506272" cy="3016909"/>
            </a:xfrm>
          </p:grpSpPr>
          <p:sp>
            <p:nvSpPr>
              <p:cNvPr id="11273" name="Text Box 32"/>
              <p:cNvSpPr txBox="1">
                <a:spLocks noChangeArrowheads="1"/>
              </p:cNvSpPr>
              <p:nvPr/>
            </p:nvSpPr>
            <p:spPr bwMode="auto">
              <a:xfrm>
                <a:off x="877348" y="982414"/>
                <a:ext cx="3384041" cy="3016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b="1" dirty="0" smtClean="0">
                    <a:solidFill>
                      <a:srgbClr val="FFFF00"/>
                    </a:solidFill>
                    <a:latin typeface="Arial" charset="0"/>
                  </a:rPr>
                  <a:t>DC in the gut are “regulatory”</a:t>
                </a:r>
              </a:p>
              <a:p>
                <a:pPr>
                  <a:spcBef>
                    <a:spcPct val="50000"/>
                  </a:spcBef>
                </a:pPr>
                <a:r>
                  <a:rPr lang="en-GB" sz="2000" dirty="0">
                    <a:latin typeface="Arial" charset="0"/>
                  </a:rPr>
                  <a:t>TLR</a:t>
                </a:r>
              </a:p>
              <a:p>
                <a:pPr>
                  <a:spcBef>
                    <a:spcPct val="50000"/>
                  </a:spcBef>
                </a:pPr>
                <a:r>
                  <a:rPr lang="en-GB" sz="2000" dirty="0">
                    <a:latin typeface="Arial" charset="0"/>
                  </a:rPr>
                  <a:t>HLA-II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GB" sz="2000" dirty="0" err="1">
                    <a:latin typeface="Arial" charset="0"/>
                  </a:rPr>
                  <a:t>Costimulatory</a:t>
                </a:r>
                <a:r>
                  <a:rPr lang="en-GB" sz="2000" dirty="0">
                    <a:latin typeface="Arial" charset="0"/>
                  </a:rPr>
                  <a:t> markers</a:t>
                </a:r>
              </a:p>
              <a:p>
                <a:pPr>
                  <a:spcBef>
                    <a:spcPct val="50000"/>
                  </a:spcBef>
                </a:pPr>
                <a:r>
                  <a:rPr lang="en-GB" sz="2000" dirty="0">
                    <a:latin typeface="Arial" charset="0"/>
                  </a:rPr>
                  <a:t>IL-10</a:t>
                </a:r>
              </a:p>
              <a:p>
                <a:pPr>
                  <a:spcBef>
                    <a:spcPct val="50000"/>
                  </a:spcBef>
                </a:pPr>
                <a:r>
                  <a:rPr lang="en-GB" sz="2000" dirty="0">
                    <a:latin typeface="Arial" charset="0"/>
                  </a:rPr>
                  <a:t>Migration to LN</a:t>
                </a: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612210" y="2105037"/>
                <a:ext cx="287405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16200000" flipV="1">
                <a:off x="615384" y="3470604"/>
                <a:ext cx="287405" cy="793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612210" y="1673136"/>
                <a:ext cx="287405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611415" y="2537731"/>
                <a:ext cx="288992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16200000" flipV="1">
                <a:off x="615384" y="3038704"/>
                <a:ext cx="287405" cy="793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72" name="TextBox 17"/>
            <p:cNvSpPr txBox="1">
              <a:spLocks noChangeArrowheads="1"/>
            </p:cNvSpPr>
            <p:nvPr/>
          </p:nvSpPr>
          <p:spPr bwMode="auto">
            <a:xfrm>
              <a:off x="5289550" y="3727251"/>
              <a:ext cx="339725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/>
                <a:t>Hart et al Gastroenterology 2005, Hart et al Gut 2004</a:t>
              </a:r>
              <a:endParaRPr lang="en-GB" sz="1200"/>
            </a:p>
          </p:txBody>
        </p:sp>
      </p:grp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107950" y="6381750"/>
            <a:ext cx="9036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800" b="1">
                <a:solidFill>
                  <a:srgbClr val="FFFF00"/>
                </a:solidFill>
                <a:latin typeface="Arial" charset="0"/>
              </a:rPr>
              <a:t>But gut DC can trigger immunogenic responses if necessary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0" y="142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Homeostatic properties of DC in the gut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269" name="Text Box 32"/>
          <p:cNvSpPr txBox="1">
            <a:spLocks noChangeArrowheads="1"/>
          </p:cNvSpPr>
          <p:nvPr/>
        </p:nvSpPr>
        <p:spPr bwMode="auto">
          <a:xfrm>
            <a:off x="323850" y="5732463"/>
            <a:ext cx="8763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800" b="1" dirty="0">
                <a:solidFill>
                  <a:srgbClr val="FFFF00"/>
                </a:solidFill>
                <a:latin typeface="Arial" charset="0"/>
              </a:rPr>
              <a:t>Intestinal DC </a:t>
            </a:r>
            <a:r>
              <a:rPr lang="es-ES_tradnl" sz="1800" b="1" dirty="0" err="1">
                <a:solidFill>
                  <a:srgbClr val="FFFF00"/>
                </a:solidFill>
                <a:latin typeface="Arial" charset="0"/>
              </a:rPr>
              <a:t>promote</a:t>
            </a:r>
            <a:r>
              <a:rPr lang="es-ES_tradnl" sz="18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sz="1800" b="1" dirty="0" err="1">
                <a:solidFill>
                  <a:srgbClr val="FFFF00"/>
                </a:solidFill>
                <a:latin typeface="Arial" charset="0"/>
              </a:rPr>
              <a:t>the</a:t>
            </a:r>
            <a:r>
              <a:rPr lang="es-ES_tradnl" sz="18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sz="1800" b="1" dirty="0" err="1">
                <a:solidFill>
                  <a:srgbClr val="FFFF00"/>
                </a:solidFill>
                <a:latin typeface="Arial" charset="0"/>
              </a:rPr>
              <a:t>mechanisms</a:t>
            </a:r>
            <a:r>
              <a:rPr lang="es-ES_tradnl" sz="1800" b="1" dirty="0">
                <a:solidFill>
                  <a:srgbClr val="FFFF00"/>
                </a:solidFill>
                <a:latin typeface="Arial" charset="0"/>
              </a:rPr>
              <a:t> of </a:t>
            </a:r>
            <a:r>
              <a:rPr lang="es-ES_tradnl" sz="1800" b="1" dirty="0" err="1">
                <a:solidFill>
                  <a:srgbClr val="FFFF00"/>
                </a:solidFill>
                <a:latin typeface="Arial" charset="0"/>
              </a:rPr>
              <a:t>immune</a:t>
            </a:r>
            <a:r>
              <a:rPr lang="es-ES_tradnl" sz="18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sz="1800" b="1" dirty="0" err="1">
                <a:solidFill>
                  <a:srgbClr val="FFFF00"/>
                </a:solidFill>
                <a:latin typeface="Arial" charset="0"/>
              </a:rPr>
              <a:t>tolerance</a:t>
            </a:r>
            <a:endParaRPr lang="es-ES_tradnl" sz="1800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1270" name="Picture 17" descr="cid:135262313@10032010-1AD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12875"/>
            <a:ext cx="41767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uadroTexto 28"/>
          <p:cNvSpPr txBox="1"/>
          <p:nvPr/>
        </p:nvSpPr>
        <p:spPr>
          <a:xfrm>
            <a:off x="1395427" y="681335"/>
            <a:ext cx="6834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Intestinal DC are exposed to bacteria and food antigens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750" y="44624"/>
            <a:ext cx="8208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Homeostatic properties of the gut immune system 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15616" y="898971"/>
            <a:ext cx="7344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GB" sz="2400" dirty="0">
                <a:latin typeface="Calibri" pitchFamily="34" charset="0"/>
              </a:rPr>
              <a:t>GI tract – </a:t>
            </a:r>
            <a:r>
              <a:rPr lang="en-GB" sz="2400" dirty="0" err="1">
                <a:latin typeface="Calibri" pitchFamily="34" charset="0"/>
              </a:rPr>
              <a:t>commensal</a:t>
            </a:r>
            <a:r>
              <a:rPr lang="en-GB" sz="2400" dirty="0">
                <a:latin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</a:rPr>
              <a:t>microbiota</a:t>
            </a:r>
            <a:r>
              <a:rPr lang="en-GB" sz="2400" dirty="0">
                <a:latin typeface="Calibri" pitchFamily="34" charset="0"/>
              </a:rPr>
              <a:t> and diverse pathogens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915816" y="1547043"/>
            <a:ext cx="3456409" cy="1870075"/>
            <a:chOff x="1837" y="1752"/>
            <a:chExt cx="1950" cy="1178"/>
          </a:xfrm>
        </p:grpSpPr>
        <p:pic>
          <p:nvPicPr>
            <p:cNvPr id="6" name="Picture 7" descr="ist2_366762-balanced-brass-sca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3" y="1752"/>
              <a:ext cx="1587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837" y="2613"/>
              <a:ext cx="8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latin typeface="Calibri" pitchFamily="34" charset="0"/>
                </a:rPr>
                <a:t>Immunity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789" y="2523"/>
              <a:ext cx="99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Calibri" pitchFamily="34" charset="0"/>
                </a:rPr>
                <a:t>Immune tolerance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476375" y="3780184"/>
            <a:ext cx="1871663" cy="504825"/>
            <a:chOff x="2381" y="1842"/>
            <a:chExt cx="1179" cy="318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2835" y="1979"/>
              <a:ext cx="227" cy="18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381" y="1842"/>
              <a:ext cx="1179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07504" y="3419251"/>
            <a:ext cx="1619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Calibri" pitchFamily="34" charset="0"/>
              </a:rPr>
              <a:t>Immunity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132138" y="3996084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Immune tolerance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2232025" y="6022057"/>
            <a:ext cx="360363" cy="2873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V="1">
            <a:off x="1476375" y="5877595"/>
            <a:ext cx="18716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7504" y="5949032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Calibri" pitchFamily="34" charset="0"/>
              </a:rPr>
              <a:t>Immunity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059113" y="5517232"/>
            <a:ext cx="1871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Immune tolerance</a:t>
            </a: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>
            <a:off x="4787900" y="4138959"/>
            <a:ext cx="935038" cy="287338"/>
          </a:xfrm>
          <a:custGeom>
            <a:avLst/>
            <a:gdLst>
              <a:gd name="T0" fmla="*/ 1314138292 w 21600"/>
              <a:gd name="T1" fmla="*/ 0 h 21600"/>
              <a:gd name="T2" fmla="*/ 0 w 21600"/>
              <a:gd name="T3" fmla="*/ 25423877 h 21600"/>
              <a:gd name="T4" fmla="*/ 1314138292 w 21600"/>
              <a:gd name="T5" fmla="*/ 50847726 h 21600"/>
              <a:gd name="T6" fmla="*/ 1752185083 w 21600"/>
              <a:gd name="T7" fmla="*/ 2542387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4787900" y="5661695"/>
            <a:ext cx="935038" cy="287337"/>
          </a:xfrm>
          <a:custGeom>
            <a:avLst/>
            <a:gdLst>
              <a:gd name="T0" fmla="*/ 1314138292 w 21600"/>
              <a:gd name="T1" fmla="*/ 0 h 21600"/>
              <a:gd name="T2" fmla="*/ 0 w 21600"/>
              <a:gd name="T3" fmla="*/ 25423695 h 21600"/>
              <a:gd name="T4" fmla="*/ 1314138292 w 21600"/>
              <a:gd name="T5" fmla="*/ 50847204 h 21600"/>
              <a:gd name="T6" fmla="*/ 1752185083 w 21600"/>
              <a:gd name="T7" fmla="*/ 254236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6516688" y="4067522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FFC000"/>
                </a:solidFill>
                <a:latin typeface="Calibri" pitchFamily="34" charset="0"/>
              </a:rPr>
              <a:t>Cancer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5724525" y="5517232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FC000"/>
                </a:solidFill>
                <a:latin typeface="Calibri" pitchFamily="34" charset="0"/>
              </a:rPr>
              <a:t>Autoimmunity and inflammatory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Real picture in the gu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7200800" cy="424847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83568" y="566124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i="0" dirty="0" smtClean="0">
                <a:latin typeface="Calibri" pitchFamily="34" charset="0"/>
              </a:rPr>
              <a:t>VSL#3 increases gut DC IL-10 production but decreases IL-12 </a:t>
            </a:r>
            <a:r>
              <a:rPr lang="en-GB" sz="2000" dirty="0" smtClean="0">
                <a:latin typeface="Calibri" pitchFamily="34" charset="0"/>
              </a:rPr>
              <a:t>in vivo</a:t>
            </a:r>
            <a:endParaRPr lang="en-GB" sz="2000" i="0" dirty="0" smtClean="0">
              <a:latin typeface="Calibri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i="0" dirty="0" smtClean="0">
                <a:latin typeface="Calibri" pitchFamily="34" charset="0"/>
              </a:rPr>
              <a:t>IL-10 production by gut DC: increased faecal </a:t>
            </a:r>
            <a:r>
              <a:rPr lang="en-GB" sz="2000" i="0" dirty="0" err="1" smtClean="0">
                <a:latin typeface="Calibri" pitchFamily="34" charset="0"/>
              </a:rPr>
              <a:t>microbiota</a:t>
            </a:r>
            <a:r>
              <a:rPr lang="en-GB" sz="2000" i="0" dirty="0" smtClean="0">
                <a:latin typeface="Calibri" pitchFamily="34" charset="0"/>
              </a:rPr>
              <a:t> and </a:t>
            </a:r>
            <a:r>
              <a:rPr lang="en-GB" sz="2000" i="0" dirty="0" err="1" smtClean="0">
                <a:latin typeface="Calibri" pitchFamily="34" charset="0"/>
              </a:rPr>
              <a:t>bifidobacteria</a:t>
            </a:r>
            <a:endParaRPr lang="en-GB" sz="2000" i="0" dirty="0" smtClean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31840" y="638132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Ng et al. IBD 2010; Ng et al. IBD 2011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750" y="44624"/>
            <a:ext cx="8208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Gut </a:t>
            </a:r>
            <a:r>
              <a:rPr lang="en-GB" dirty="0" err="1" smtClean="0">
                <a:solidFill>
                  <a:srgbClr val="FFC000"/>
                </a:solidFill>
                <a:latin typeface="Arial" charset="0"/>
              </a:rPr>
              <a:t>microbiota</a:t>
            </a: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 modulate immune responses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750" y="44624"/>
            <a:ext cx="8208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Abnormal </a:t>
            </a:r>
            <a:r>
              <a:rPr lang="en-GB" dirty="0" err="1" smtClean="0">
                <a:solidFill>
                  <a:srgbClr val="FFC000"/>
                </a:solidFill>
                <a:latin typeface="Arial" charset="0"/>
              </a:rPr>
              <a:t>microbiota</a:t>
            </a: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 composition and recognition in IBD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9512" y="1340768"/>
            <a:ext cx="4104456" cy="2910178"/>
            <a:chOff x="-972616" y="1936828"/>
            <a:chExt cx="4104456" cy="291017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2616" y="1936828"/>
              <a:ext cx="3960440" cy="2644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-180528" y="4539229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 err="1" smtClean="0">
                  <a:solidFill>
                    <a:schemeClr val="tx2"/>
                  </a:solidFill>
                  <a:latin typeface="Calibri" pitchFamily="34" charset="0"/>
                </a:rPr>
                <a:t>Quin</a:t>
              </a:r>
              <a:r>
                <a:rPr lang="en-GB" sz="1400" dirty="0" smtClean="0">
                  <a:solidFill>
                    <a:schemeClr val="tx2"/>
                  </a:solidFill>
                  <a:latin typeface="Calibri" pitchFamily="34" charset="0"/>
                </a:rPr>
                <a:t> et al, Nature, 2010</a:t>
              </a:r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30" y="720079"/>
            <a:ext cx="4688366" cy="609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12" y="6289575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Walsh et al, Cytokine and Growth Factor Reviews 2012</a:t>
            </a:r>
          </a:p>
        </p:txBody>
      </p:sp>
    </p:spTree>
    <p:extLst>
      <p:ext uri="{BB962C8B-B14F-4D97-AF65-F5344CB8AC3E}">
        <p14:creationId xmlns:p14="http://schemas.microsoft.com/office/powerpoint/2010/main" val="16169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539750" y="44624"/>
            <a:ext cx="8208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spcBef>
                <a:spcPct val="50000"/>
              </a:spcBef>
            </a:pPr>
            <a:r>
              <a:rPr lang="en-GB" dirty="0" err="1" smtClean="0">
                <a:solidFill>
                  <a:srgbClr val="FFC000"/>
                </a:solidFill>
                <a:latin typeface="Arial" charset="0"/>
              </a:rPr>
              <a:t>Microbiota</a:t>
            </a: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 recognition and IBD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25951"/>
            <a:ext cx="6480720" cy="58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3768" y="659735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Walsh et al, Cytokine and Growth Factor Reviews 2012</a:t>
            </a:r>
          </a:p>
        </p:txBody>
      </p:sp>
    </p:spTree>
    <p:extLst>
      <p:ext uri="{BB962C8B-B14F-4D97-AF65-F5344CB8AC3E}">
        <p14:creationId xmlns:p14="http://schemas.microsoft.com/office/powerpoint/2010/main" val="31995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6012160" y="653521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Hart et al, Gastroenterology 2005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750" y="44624"/>
            <a:ext cx="8208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DCs as key players in </a:t>
            </a:r>
            <a:r>
              <a:rPr lang="en-GB" dirty="0" err="1" smtClean="0">
                <a:solidFill>
                  <a:srgbClr val="FFC000"/>
                </a:solidFill>
                <a:latin typeface="Arial" charset="0"/>
              </a:rPr>
              <a:t>microbiota</a:t>
            </a: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 recognition in IBD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7"/>
          <a:stretch/>
        </p:blipFill>
        <p:spPr bwMode="auto">
          <a:xfrm>
            <a:off x="990622" y="764704"/>
            <a:ext cx="3293346" cy="394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86"/>
          <a:stretch/>
        </p:blipFill>
        <p:spPr bwMode="auto">
          <a:xfrm>
            <a:off x="1331640" y="4797152"/>
            <a:ext cx="2880320" cy="201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0"/>
          <a:stretch/>
        </p:blipFill>
        <p:spPr bwMode="auto">
          <a:xfrm>
            <a:off x="4706505" y="752128"/>
            <a:ext cx="3321879" cy="394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4644008" y="5301208"/>
            <a:ext cx="38886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dirty="0" err="1" smtClean="0">
                <a:solidFill>
                  <a:srgbClr val="FFFF00"/>
                </a:solidFill>
                <a:latin typeface="Arial" charset="0"/>
              </a:rPr>
              <a:t>Increased</a:t>
            </a:r>
            <a:r>
              <a:rPr lang="es-ES_tradnl" dirty="0" smtClean="0">
                <a:solidFill>
                  <a:srgbClr val="FFFF00"/>
                </a:solidFill>
                <a:latin typeface="Arial" charset="0"/>
              </a:rPr>
              <a:t> TLR </a:t>
            </a:r>
            <a:r>
              <a:rPr lang="es-ES_tradnl" dirty="0" err="1" smtClean="0">
                <a:solidFill>
                  <a:srgbClr val="FFFF00"/>
                </a:solidFill>
                <a:latin typeface="Arial" charset="0"/>
              </a:rPr>
              <a:t>expression</a:t>
            </a:r>
            <a:r>
              <a:rPr lang="es-ES_tradnl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  <a:latin typeface="Arial" charset="0"/>
              </a:rPr>
              <a:t>on</a:t>
            </a:r>
            <a:r>
              <a:rPr lang="es-ES_tradnl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  <a:latin typeface="Arial" charset="0"/>
              </a:rPr>
              <a:t>gut</a:t>
            </a:r>
            <a:r>
              <a:rPr lang="es-ES_tradnl" dirty="0" smtClean="0">
                <a:solidFill>
                  <a:srgbClr val="FFFF00"/>
                </a:solidFill>
                <a:latin typeface="Arial" charset="0"/>
              </a:rPr>
              <a:t> DC in IBD</a:t>
            </a:r>
            <a:endParaRPr lang="es-ES_tradnl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9473</TotalTime>
  <Words>1299</Words>
  <Application>Microsoft Office PowerPoint</Application>
  <PresentationFormat>On-screen Show (4:3)</PresentationFormat>
  <Paragraphs>256</Paragraphs>
  <Slides>31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emann</dc:creator>
  <cp:lastModifiedBy>Shiel, Nuala</cp:lastModifiedBy>
  <cp:revision>1198</cp:revision>
  <dcterms:created xsi:type="dcterms:W3CDTF">2012-11-03T10:50:30Z</dcterms:created>
  <dcterms:modified xsi:type="dcterms:W3CDTF">2012-11-05T10:30:10Z</dcterms:modified>
</cp:coreProperties>
</file>