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9"/>
  </p:notesMasterIdLst>
  <p:handoutMasterIdLst>
    <p:handoutMasterId r:id="rId40"/>
  </p:handoutMasterIdLst>
  <p:sldIdLst>
    <p:sldId id="258" r:id="rId2"/>
    <p:sldId id="622" r:id="rId3"/>
    <p:sldId id="623" r:id="rId4"/>
    <p:sldId id="618" r:id="rId5"/>
    <p:sldId id="578" r:id="rId6"/>
    <p:sldId id="582" r:id="rId7"/>
    <p:sldId id="583" r:id="rId8"/>
    <p:sldId id="572" r:id="rId9"/>
    <p:sldId id="621" r:id="rId10"/>
    <p:sldId id="591" r:id="rId11"/>
    <p:sldId id="589" r:id="rId12"/>
    <p:sldId id="590" r:id="rId13"/>
    <p:sldId id="587" r:id="rId14"/>
    <p:sldId id="592" r:id="rId15"/>
    <p:sldId id="593" r:id="rId16"/>
    <p:sldId id="594" r:id="rId17"/>
    <p:sldId id="596" r:id="rId18"/>
    <p:sldId id="595" r:id="rId19"/>
    <p:sldId id="615" r:id="rId20"/>
    <p:sldId id="616" r:id="rId21"/>
    <p:sldId id="599" r:id="rId22"/>
    <p:sldId id="600" r:id="rId23"/>
    <p:sldId id="601" r:id="rId24"/>
    <p:sldId id="524" r:id="rId25"/>
    <p:sldId id="574" r:id="rId26"/>
    <p:sldId id="575" r:id="rId27"/>
    <p:sldId id="565" r:id="rId28"/>
    <p:sldId id="602" r:id="rId29"/>
    <p:sldId id="603" r:id="rId30"/>
    <p:sldId id="604" r:id="rId31"/>
    <p:sldId id="605" r:id="rId32"/>
    <p:sldId id="606" r:id="rId33"/>
    <p:sldId id="607" r:id="rId34"/>
    <p:sldId id="608" r:id="rId35"/>
    <p:sldId id="609" r:id="rId36"/>
    <p:sldId id="610" r:id="rId37"/>
    <p:sldId id="611" r:id="rId38"/>
  </p:sldIdLst>
  <p:sldSz cx="9144000" cy="6858000" type="screen4x3"/>
  <p:notesSz cx="6662738" cy="98329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CC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30000"/>
    <a:srgbClr val="FF6699"/>
    <a:srgbClr val="FFCC99"/>
    <a:srgbClr val="FF9966"/>
    <a:srgbClr val="CC0000"/>
    <a:srgbClr val="FF0066"/>
    <a:srgbClr val="3333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50" d="100"/>
          <a:sy n="5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924" y="72"/>
      </p:cViewPr>
      <p:guideLst>
        <p:guide orient="horz" pos="3097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-36513"/>
            <a:ext cx="2895600" cy="5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Julian Walters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7775" y="-36513"/>
            <a:ext cx="2895600" cy="53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336088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7775" y="9336088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fld id="{031BB322-FFDE-49C7-A207-558FE75F8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3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886076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2075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075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238" y="747713"/>
            <a:ext cx="4892675" cy="3670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70425"/>
            <a:ext cx="4886325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40850"/>
            <a:ext cx="2886076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2075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340850"/>
            <a:ext cx="288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fld id="{50B7E7B6-5F00-4F74-B5A9-285D9B5D92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23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8788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7575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7950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36738" algn="l" defTabSz="9207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BCD90C3-7932-43EF-AF62-43272907D748}" type="slidenum">
              <a:rPr lang="en-GB" sz="1000">
                <a:latin typeface="Arial" charset="0"/>
              </a:rPr>
              <a:pPr/>
              <a:t>1</a:t>
            </a:fld>
            <a:endParaRPr lang="en-GB" sz="100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7E0B97D-93E0-48BA-B74A-7BF819E90D47}" type="slidenum">
              <a:rPr lang="en-GB" sz="1000">
                <a:latin typeface="Arial" charset="0"/>
              </a:rPr>
              <a:pPr/>
              <a:t>12</a:t>
            </a:fld>
            <a:endParaRPr lang="en-GB" sz="100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D856C54-4100-430C-9F80-9E8B39387FF5}" type="slidenum">
              <a:rPr lang="en-GB" sz="1000">
                <a:latin typeface="Arial" charset="0"/>
              </a:rPr>
              <a:pPr/>
              <a:t>13</a:t>
            </a:fld>
            <a:endParaRPr lang="en-GB" sz="100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83148C3-9FB1-4E9C-9EC9-53D9BADE8BF9}" type="slidenum">
              <a:rPr lang="en-GB" sz="1000">
                <a:latin typeface="Arial" charset="0"/>
              </a:rPr>
              <a:pPr/>
              <a:t>14</a:t>
            </a:fld>
            <a:endParaRPr lang="en-GB" sz="100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5EB368C-A2E3-4EC7-8C8A-CA8DE280F7A7}" type="slidenum">
              <a:rPr lang="en-GB" sz="1000">
                <a:latin typeface="Arial" charset="0"/>
              </a:rPr>
              <a:pPr/>
              <a:t>15</a:t>
            </a:fld>
            <a:endParaRPr lang="en-GB" sz="100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1ECD392-108A-4029-92C6-FB1163F966D9}" type="slidenum">
              <a:rPr lang="en-GB" sz="1000">
                <a:latin typeface="Arial" charset="0"/>
              </a:rPr>
              <a:pPr/>
              <a:t>16</a:t>
            </a:fld>
            <a:endParaRPr lang="en-GB" sz="100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5BA6554-DC64-4468-81F6-D5300947C219}" type="slidenum">
              <a:rPr lang="en-GB" sz="1000">
                <a:latin typeface="Arial" charset="0"/>
              </a:rPr>
              <a:pPr/>
              <a:t>17</a:t>
            </a:fld>
            <a:endParaRPr lang="en-GB" sz="100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05B26DD-6F88-481F-9F85-39F73A380DE9}" type="slidenum">
              <a:rPr lang="en-GB" sz="1000">
                <a:latin typeface="Arial" charset="0"/>
              </a:rPr>
              <a:pPr/>
              <a:t>18</a:t>
            </a:fld>
            <a:endParaRPr lang="en-GB" sz="100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86BB376-893D-41A9-9065-14070D9FE99E}" type="slidenum">
              <a:rPr lang="en-GB" sz="1000">
                <a:latin typeface="Arial" charset="0"/>
              </a:rPr>
              <a:pPr/>
              <a:t>19</a:t>
            </a:fld>
            <a:endParaRPr lang="en-GB" sz="100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6547EE6-D393-44FC-8703-A508005CD844}" type="slidenum">
              <a:rPr lang="en-GB" sz="1000">
                <a:latin typeface="Arial" charset="0"/>
              </a:rPr>
              <a:pPr/>
              <a:t>20</a:t>
            </a:fld>
            <a:endParaRPr lang="en-GB" sz="100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4A4AA68-1FF1-4E28-B947-EC8108E4F5DB}" type="slidenum">
              <a:rPr lang="en-GB" sz="1000">
                <a:latin typeface="Arial" charset="0"/>
              </a:rPr>
              <a:pPr/>
              <a:t>21</a:t>
            </a:fld>
            <a:endParaRPr lang="en-GB" sz="100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2A6CC03-CDE2-4638-B68D-527CA962E6F9}" type="slidenum">
              <a:rPr lang="en-GB" sz="1000">
                <a:latin typeface="Arial" charset="0"/>
              </a:rPr>
              <a:pPr/>
              <a:t>4</a:t>
            </a:fld>
            <a:endParaRPr lang="en-GB" sz="100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F5444C6-7493-4A0A-8F3A-4408E5602E63}" type="slidenum">
              <a:rPr lang="en-GB" sz="1000">
                <a:latin typeface="Arial" charset="0"/>
              </a:rPr>
              <a:pPr/>
              <a:t>22</a:t>
            </a:fld>
            <a:endParaRPr lang="en-GB" sz="100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FC91A20-980F-4A06-855E-8ABDF2A61005}" type="slidenum">
              <a:rPr lang="en-GB" sz="1000">
                <a:latin typeface="Arial" charset="0"/>
              </a:rPr>
              <a:pPr/>
              <a:t>23</a:t>
            </a:fld>
            <a:endParaRPr lang="en-GB" sz="100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D80EE18-C0CF-41E9-8614-C70DCEFFF6B4}" type="slidenum">
              <a:rPr lang="en-GB" sz="1000">
                <a:latin typeface="Arial" charset="0"/>
              </a:rPr>
              <a:pPr/>
              <a:t>24</a:t>
            </a:fld>
            <a:endParaRPr lang="en-GB" sz="100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12E7C14-CAD8-4B49-92D4-CBF119A94F49}" type="slidenum">
              <a:rPr lang="en-GB" sz="1000">
                <a:latin typeface="Arial" charset="0"/>
              </a:rPr>
              <a:pPr/>
              <a:t>25</a:t>
            </a:fld>
            <a:endParaRPr lang="en-GB" sz="100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Table 5-33. Selected symptoms and signs of nutrient deficiencies. The history </a:t>
            </a:r>
          </a:p>
          <a:p>
            <a:r>
              <a:rPr lang="en-GB" smtClean="0"/>
              <a:t>and physical examination of the patient with suspected malabsorption should </a:t>
            </a:r>
          </a:p>
          <a:p>
            <a:r>
              <a:rPr lang="en-GB" smtClean="0"/>
              <a:t>involve an evaluation for specific nutrient deficiencies. In general, rapidly </a:t>
            </a:r>
          </a:p>
          <a:p>
            <a:r>
              <a:rPr lang="en-GB" smtClean="0"/>
              <a:t>proliferating tissues, such as hair, skin, oral and intestinal mucosa, and bone </a:t>
            </a:r>
          </a:p>
          <a:p>
            <a:r>
              <a:rPr lang="en-GB" smtClean="0"/>
              <a:t>marrow, are often most affected by nutrient deficiencies.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71F9AE7-4E62-4F05-9F61-229BEBD6FFC0}" type="slidenum">
              <a:rPr lang="en-GB" sz="1000">
                <a:latin typeface="Arial" charset="0"/>
              </a:rPr>
              <a:pPr/>
              <a:t>26</a:t>
            </a:fld>
            <a:endParaRPr lang="en-GB" sz="1000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6600"/>
            <a:ext cx="4918075" cy="3687763"/>
          </a:xfrm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0425"/>
            <a:ext cx="4887912" cy="44259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926" tIns="42963" rIns="85926" bIns="42963"/>
          <a:lstStyle/>
          <a:p>
            <a:r>
              <a:rPr lang="en-GB" smtClean="0"/>
              <a:t>Table 5-33. Selected symptoms and signs of nutrient deficiencies. The history </a:t>
            </a:r>
          </a:p>
          <a:p>
            <a:r>
              <a:rPr lang="en-GB" smtClean="0"/>
              <a:t>and physical examination of the patient with suspected malabsorption should </a:t>
            </a:r>
          </a:p>
          <a:p>
            <a:r>
              <a:rPr lang="en-GB" smtClean="0"/>
              <a:t>involve an evaluation for specific nutrient deficiencies. In general, rapidly </a:t>
            </a:r>
          </a:p>
          <a:p>
            <a:r>
              <a:rPr lang="en-GB" smtClean="0"/>
              <a:t>proliferating tissues, such as hair, skin, oral and intestinal mucosa, and bone </a:t>
            </a:r>
          </a:p>
          <a:p>
            <a:r>
              <a:rPr lang="en-GB" smtClean="0"/>
              <a:t>marrow, are often most affected by nutrient deficiencies.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3753AE2-63D5-4ED4-A653-4661A7417092}" type="slidenum">
              <a:rPr lang="en-GB" sz="1000">
                <a:latin typeface="Arial" charset="0"/>
              </a:rPr>
              <a:pPr/>
              <a:t>27</a:t>
            </a:fld>
            <a:endParaRPr lang="en-GB" sz="1000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B901EB8-F8EB-47A2-B37B-0364AE9F9AF8}" type="slidenum">
              <a:rPr lang="en-GB" sz="1000">
                <a:latin typeface="Arial" charset="0"/>
              </a:rPr>
              <a:pPr/>
              <a:t>28</a:t>
            </a:fld>
            <a:endParaRPr lang="en-GB" sz="100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B7ADB0A-4BC6-4578-B406-286365C9E866}" type="slidenum">
              <a:rPr lang="en-GB" sz="1000">
                <a:latin typeface="Arial" charset="0"/>
              </a:rPr>
              <a:pPr/>
              <a:t>29</a:t>
            </a:fld>
            <a:endParaRPr lang="en-GB" sz="100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DCECE1C-EBC8-4B6D-BD6E-E521628207EF}" type="slidenum">
              <a:rPr lang="en-GB" sz="1000">
                <a:latin typeface="Arial" charset="0"/>
              </a:rPr>
              <a:pPr/>
              <a:t>30</a:t>
            </a:fld>
            <a:endParaRPr lang="en-GB" sz="100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C50FEC5-99E8-46C0-876F-3731E2924EA9}" type="slidenum">
              <a:rPr lang="en-GB" sz="1000">
                <a:latin typeface="Arial" charset="0"/>
              </a:rPr>
              <a:pPr/>
              <a:t>31</a:t>
            </a:fld>
            <a:endParaRPr lang="en-GB" sz="100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121278E-302C-4022-B7B2-B39DD8E6E610}" type="slidenum">
              <a:rPr lang="en-GB" sz="1000">
                <a:latin typeface="Arial" charset="0"/>
              </a:rPr>
              <a:pPr/>
              <a:t>5</a:t>
            </a:fld>
            <a:endParaRPr lang="en-GB" sz="100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3A62FCB-F0C9-4006-BD79-1AA54F426773}" type="slidenum">
              <a:rPr lang="en-GB" sz="1000">
                <a:latin typeface="Arial" charset="0"/>
              </a:rPr>
              <a:pPr/>
              <a:t>32</a:t>
            </a:fld>
            <a:endParaRPr lang="en-GB" sz="100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BD104ED-C9A5-4029-B7E6-96F51E0B27A6}" type="slidenum">
              <a:rPr lang="en-GB" sz="1000">
                <a:latin typeface="Arial" charset="0"/>
              </a:rPr>
              <a:pPr/>
              <a:t>33</a:t>
            </a:fld>
            <a:endParaRPr lang="en-GB" sz="1000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35DA3A9-0B6B-4DCB-BEE7-E51FB05E1F04}" type="slidenum">
              <a:rPr lang="en-GB" sz="1000">
                <a:latin typeface="Arial" charset="0"/>
              </a:rPr>
              <a:pPr/>
              <a:t>34</a:t>
            </a:fld>
            <a:endParaRPr lang="en-GB" sz="100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A34E95-BAB2-4280-A01C-E5A94BCD3ECD}" type="slidenum">
              <a:rPr lang="en-GB" sz="1000">
                <a:latin typeface="Arial" charset="0"/>
              </a:rPr>
              <a:pPr/>
              <a:t>35</a:t>
            </a:fld>
            <a:endParaRPr lang="en-GB" sz="100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09F38FF-1CD6-4B78-BA7F-BDA920EF23EC}" type="slidenum">
              <a:rPr lang="en-GB" sz="1000">
                <a:latin typeface="Arial" charset="0"/>
              </a:rPr>
              <a:pPr/>
              <a:t>36</a:t>
            </a:fld>
            <a:endParaRPr lang="en-GB" sz="100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0DED71C-1C9A-496E-87CD-F8910640129B}" type="slidenum">
              <a:rPr lang="en-GB" sz="1000">
                <a:latin typeface="Arial" charset="0"/>
              </a:rPr>
              <a:pPr/>
              <a:t>37</a:t>
            </a:fld>
            <a:endParaRPr lang="en-GB" sz="100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D3A8FD3-C64A-4D06-A9AD-5B563AD92C18}" type="slidenum">
              <a:rPr lang="en-GB" sz="1000">
                <a:latin typeface="Arial" charset="0"/>
              </a:rPr>
              <a:pPr/>
              <a:t>6</a:t>
            </a:fld>
            <a:endParaRPr lang="en-GB" sz="100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6242854-5249-44A7-B857-120B743F185B}" type="slidenum">
              <a:rPr lang="en-GB" sz="1000">
                <a:latin typeface="Arial" charset="0"/>
              </a:rPr>
              <a:pPr/>
              <a:t>7</a:t>
            </a:fld>
            <a:endParaRPr lang="en-GB" sz="100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DDD4E88-7766-4C52-8739-28F97A6B4E4C}" type="slidenum">
              <a:rPr lang="en-GB" sz="1000">
                <a:latin typeface="Arial" charset="0"/>
              </a:rPr>
              <a:pPr/>
              <a:t>8</a:t>
            </a:fld>
            <a:endParaRPr lang="en-GB" sz="100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7CCE9DD-7A35-44A9-841F-2C155E111D39}" type="slidenum">
              <a:rPr lang="en-GB" sz="1000">
                <a:latin typeface="Arial" charset="0"/>
              </a:rPr>
              <a:pPr/>
              <a:t>9</a:t>
            </a:fld>
            <a:endParaRPr lang="en-GB" sz="100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4E38099-0FA6-43D1-ADD6-C2DCD6B537D9}" type="slidenum">
              <a:rPr lang="en-GB" sz="1000">
                <a:latin typeface="Arial" charset="0"/>
              </a:rPr>
              <a:pPr/>
              <a:t>10</a:t>
            </a:fld>
            <a:endParaRPr lang="en-GB" sz="100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20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2075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1B5C5D8-4822-4207-8BDF-821B7266FE72}" type="slidenum">
              <a:rPr lang="en-GB" sz="1000">
                <a:latin typeface="Arial" charset="0"/>
              </a:rPr>
              <a:pPr/>
              <a:t>11</a:t>
            </a:fld>
            <a:endParaRPr lang="en-GB" sz="100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46C52-6C9E-4FE0-8DC3-23B92EC50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008391"/>
      </p:ext>
    </p:extLst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1B8CA-6272-4E60-B662-08E984DBEB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078198"/>
      </p:ext>
    </p:extLst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55473-0133-48A7-8CF3-D24DAD5FD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479697"/>
      </p:ext>
    </p:extLst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9DFE8-3DF8-4E79-87A8-37474BA72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570568"/>
      </p:ext>
    </p:extLst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62939-F0B7-4E13-9B71-C49793090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376136"/>
      </p:ext>
    </p:extLst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AD25-D48D-485C-9198-ADA92981D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995798"/>
      </p:ext>
    </p:extLst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D66DC-582F-47DD-AEF2-6E98D930F6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749062"/>
      </p:ext>
    </p:extLst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44F0A-2FDE-4D8F-B697-7E3885874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229491"/>
      </p:ext>
    </p:extLst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FC00-DEF8-4937-992B-54261A874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1056"/>
      </p:ext>
    </p:extLst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E56E9-5DFF-442A-8CFE-966DB5656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520280"/>
      </p:ext>
    </p:extLst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D6837-0312-45AB-A112-1176A5B278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220033"/>
      </p:ext>
    </p:extLst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9CBF4-E515-4E8A-91B7-A2CADA9990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459046"/>
      </p:ext>
    </p:extLst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85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400800"/>
            <a:ext cx="21002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669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5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6699"/>
                </a:solidFill>
                <a:latin typeface="+mn-lt"/>
              </a:defRPr>
            </a:lvl1pPr>
          </a:lstStyle>
          <a:p>
            <a:pPr>
              <a:defRPr/>
            </a:pPr>
            <a:fld id="{57D3B94F-7397-46F6-8AD6-3A3258F252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77863" y="1524000"/>
            <a:ext cx="7788275" cy="0"/>
          </a:xfrm>
          <a:prstGeom prst="line">
            <a:avLst/>
          </a:prstGeom>
          <a:noFill/>
          <a:ln w="28575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2362200" y="48006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r" rtl="0" eaLnBrk="0" fontAlgn="base" hangingPunct="0">
        <a:spcBef>
          <a:spcPct val="20000"/>
        </a:spcBef>
        <a:spcAft>
          <a:spcPct val="0"/>
        </a:spcAft>
        <a:defRPr sz="1400" b="1" i="1">
          <a:solidFill>
            <a:srgbClr val="091171"/>
          </a:solidFill>
          <a:latin typeface="+mn-lt"/>
        </a:defRPr>
      </a:lvl5pPr>
      <a:lvl6pPr marL="2514600" indent="-228600" algn="r" rtl="0" eaLnBrk="0" fontAlgn="base" hangingPunct="0">
        <a:spcBef>
          <a:spcPct val="20000"/>
        </a:spcBef>
        <a:spcAft>
          <a:spcPct val="0"/>
        </a:spcAft>
        <a:defRPr sz="1400" b="1" i="1">
          <a:solidFill>
            <a:srgbClr val="091171"/>
          </a:solidFill>
          <a:latin typeface="+mn-lt"/>
        </a:defRPr>
      </a:lvl6pPr>
      <a:lvl7pPr marL="2971800" indent="-228600" algn="r" rtl="0" eaLnBrk="0" fontAlgn="base" hangingPunct="0">
        <a:spcBef>
          <a:spcPct val="20000"/>
        </a:spcBef>
        <a:spcAft>
          <a:spcPct val="0"/>
        </a:spcAft>
        <a:defRPr sz="1400" b="1" i="1">
          <a:solidFill>
            <a:srgbClr val="091171"/>
          </a:solidFill>
          <a:latin typeface="+mn-lt"/>
        </a:defRPr>
      </a:lvl7pPr>
      <a:lvl8pPr marL="3429000" indent="-228600" algn="r" rtl="0" eaLnBrk="0" fontAlgn="base" hangingPunct="0">
        <a:spcBef>
          <a:spcPct val="20000"/>
        </a:spcBef>
        <a:spcAft>
          <a:spcPct val="0"/>
        </a:spcAft>
        <a:defRPr sz="1400" b="1" i="1">
          <a:solidFill>
            <a:srgbClr val="091171"/>
          </a:solidFill>
          <a:latin typeface="+mn-lt"/>
        </a:defRPr>
      </a:lvl8pPr>
      <a:lvl9pPr marL="3886200" indent="-228600" algn="r" rtl="0" eaLnBrk="0" fontAlgn="base" hangingPunct="0">
        <a:spcBef>
          <a:spcPct val="20000"/>
        </a:spcBef>
        <a:spcAft>
          <a:spcPct val="0"/>
        </a:spcAft>
        <a:defRPr sz="1400" b="1" i="1">
          <a:solidFill>
            <a:srgbClr val="09117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b="0" dirty="0" smtClean="0">
                <a:latin typeface="Arial" pitchFamily="34" charset="0"/>
                <a:cs typeface="Arial" pitchFamily="34" charset="0"/>
              </a:rPr>
              <a:t>BSc in Gastroenterology &amp; Hepatology</a:t>
            </a:r>
          </a:p>
        </p:txBody>
      </p:sp>
      <p:sp>
        <p:nvSpPr>
          <p:cNvPr id="2051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628800"/>
            <a:ext cx="7704856" cy="4968552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Module 1 Introduction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Gene-environmental interactions: 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Genetic, metabolic and nutritional disorders of gut and liver</a:t>
            </a:r>
          </a:p>
          <a:p>
            <a:endParaRPr lang="en-GB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Review of nutrition in health and disease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Monday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October 2012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Professor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Julian Walters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Hammersmith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campus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BMI and Patients at Risk From Malnutrition</a:t>
            </a:r>
          </a:p>
        </p:txBody>
      </p:sp>
      <p:graphicFrame>
        <p:nvGraphicFramePr>
          <p:cNvPr id="600124" name="Group 60"/>
          <p:cNvGraphicFramePr>
            <a:graphicFrameLocks noGrp="1"/>
          </p:cNvGraphicFramePr>
          <p:nvPr>
            <p:ph type="tbl" idx="1"/>
          </p:nvPr>
        </p:nvGraphicFramePr>
        <p:xfrm>
          <a:off x="304800" y="1752600"/>
          <a:ext cx="8588375" cy="4575176"/>
        </p:xfrm>
        <a:graphic>
          <a:graphicData uri="http://schemas.openxmlformats.org/drawingml/2006/table">
            <a:tbl>
              <a:tblPr/>
              <a:tblGrid>
                <a:gridCol w="2811463"/>
                <a:gridCol w="1014412"/>
                <a:gridCol w="2962275"/>
                <a:gridCol w="863600"/>
                <a:gridCol w="936625"/>
              </a:tblGrid>
              <a:tr h="503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Classification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BMI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Significance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Prevalence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Underweight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&lt; 18.5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Chronic protein-energy undernutrition probable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Lower end of normal range – borderline underweight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18.5 -            &lt; 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Chronic protein-energy undernutrition possible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Normal range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20 - &lt;25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Chronic protein-energy undernutrition unlikely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Overweight – pre-obese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25 - &lt;30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Increased risk of comorbidities related to chronic energy overnutrition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&gt; 50%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(35-60)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Obese – class 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30 - &lt;35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Moderate risk of comorbidities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17% 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21% F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4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Obese – class 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35 - &lt;40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Severe risk of comorbidities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3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Obese – class 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&gt; 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Very severe risk of comorbidities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467600" cy="914400"/>
          </a:xfrm>
        </p:spPr>
        <p:txBody>
          <a:bodyPr/>
          <a:lstStyle/>
          <a:p>
            <a:r>
              <a:rPr lang="en-GB" smtClean="0"/>
              <a:t>The Clinical Relevance of Nutritional Care</a:t>
            </a:r>
          </a:p>
        </p:txBody>
      </p:sp>
      <p:sp>
        <p:nvSpPr>
          <p:cNvPr id="5969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Malnutrition in the developing world</a:t>
            </a:r>
          </a:p>
          <a:p>
            <a:r>
              <a:rPr lang="en-GB" smtClean="0"/>
              <a:t>Heart disease, cancer, obesity, diabetes &amp; bone disease</a:t>
            </a:r>
          </a:p>
          <a:p>
            <a:r>
              <a:rPr lang="en-GB" smtClean="0"/>
              <a:t>Undernourished patients in hospital</a:t>
            </a:r>
          </a:p>
          <a:p>
            <a:r>
              <a:rPr lang="en-GB" smtClean="0"/>
              <a:t>Nutrition in pregnancy &amp; early life</a:t>
            </a:r>
          </a:p>
          <a:p>
            <a:r>
              <a:rPr lang="en-GB" smtClean="0"/>
              <a:t>Later life</a:t>
            </a:r>
          </a:p>
          <a:p>
            <a:r>
              <a:rPr lang="en-GB" smtClean="0"/>
              <a:t>Immune function</a:t>
            </a:r>
          </a:p>
          <a:p>
            <a:r>
              <a:rPr lang="en-GB" smtClean="0"/>
              <a:t>Pharmacology: drug / nutrient interactions</a:t>
            </a:r>
          </a:p>
          <a:p>
            <a:r>
              <a:rPr lang="en-GB" smtClean="0"/>
              <a:t>Surgical outcome</a:t>
            </a:r>
          </a:p>
          <a:p>
            <a:r>
              <a:rPr lang="en-GB" smtClean="0"/>
              <a:t>Prevention &amp; treatment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Complications of Undernutrition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981200"/>
            <a:ext cx="7942262" cy="4419600"/>
          </a:xfrm>
        </p:spPr>
        <p:txBody>
          <a:bodyPr/>
          <a:lstStyle/>
          <a:p>
            <a:r>
              <a:rPr lang="en-GB" smtClean="0">
                <a:sym typeface="Symbol" pitchFamily="18" charset="2"/>
              </a:rPr>
              <a:t> </a:t>
            </a:r>
            <a:r>
              <a:rPr lang="en-GB" smtClean="0"/>
              <a:t>immune responses, predisposing to infection</a:t>
            </a:r>
          </a:p>
          <a:p>
            <a:r>
              <a:rPr lang="en-GB" smtClean="0">
                <a:sym typeface="Symbol" pitchFamily="18" charset="2"/>
              </a:rPr>
              <a:t></a:t>
            </a:r>
            <a:r>
              <a:rPr lang="en-GB" smtClean="0"/>
              <a:t> muscle strength, </a:t>
            </a:r>
            <a:r>
              <a:rPr lang="en-GB" smtClean="0">
                <a:sym typeface="Symbol" pitchFamily="18" charset="2"/>
              </a:rPr>
              <a:t> fatigability: </a:t>
            </a:r>
          </a:p>
          <a:p>
            <a:pPr lvl="1">
              <a:buFont typeface="Symbol" pitchFamily="18" charset="2"/>
              <a:buChar char="®"/>
            </a:pPr>
            <a:r>
              <a:rPr lang="en-GB" smtClean="0">
                <a:sym typeface="Symbol" pitchFamily="18" charset="2"/>
              </a:rPr>
              <a:t>	inactivity, inability to work effectively, poor self care,	abnormal muscle function, falls</a:t>
            </a:r>
          </a:p>
          <a:p>
            <a:pPr lvl="1">
              <a:buFont typeface="Symbol" pitchFamily="18" charset="2"/>
              <a:buChar char="®"/>
            </a:pPr>
            <a:r>
              <a:rPr lang="en-GB" smtClean="0">
                <a:sym typeface="Symbol" pitchFamily="18" charset="2"/>
              </a:rPr>
              <a:t>	poor cough pressure, predisposing to &amp; prolonging</a:t>
            </a:r>
          </a:p>
          <a:p>
            <a:pPr lvl="1">
              <a:buFontTx/>
              <a:buNone/>
            </a:pPr>
            <a:r>
              <a:rPr lang="en-GB" smtClean="0">
                <a:sym typeface="Symbol" pitchFamily="18" charset="2"/>
              </a:rPr>
              <a:t>		 respiratory infections</a:t>
            </a:r>
          </a:p>
          <a:p>
            <a:pPr lvl="1">
              <a:buFont typeface="Symbol" pitchFamily="18" charset="2"/>
              <a:buChar char="®"/>
            </a:pPr>
            <a:r>
              <a:rPr lang="en-GB" smtClean="0">
                <a:sym typeface="Symbol" pitchFamily="18" charset="2"/>
              </a:rPr>
              <a:t>	bed sores, thromboembolism</a:t>
            </a:r>
          </a:p>
          <a:p>
            <a:r>
              <a:rPr lang="en-GB" smtClean="0">
                <a:sym typeface="Symbol" pitchFamily="18" charset="2"/>
              </a:rPr>
              <a:t> thermoregulation  hypothermia</a:t>
            </a:r>
          </a:p>
          <a:p>
            <a:r>
              <a:rPr lang="en-GB" smtClean="0">
                <a:sym typeface="Symbol" pitchFamily="18" charset="2"/>
              </a:rPr>
              <a:t> wound healing, prolonged recovery from illness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9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Studies of Poor Nutrition in Hospital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Hospitalised patients with &gt; 10% weight loss have:</a:t>
            </a:r>
          </a:p>
          <a:p>
            <a:pPr lvl="1"/>
            <a:r>
              <a:rPr lang="en-GB" smtClean="0"/>
              <a:t>increased mortality</a:t>
            </a:r>
          </a:p>
          <a:p>
            <a:pPr lvl="1"/>
            <a:r>
              <a:rPr lang="en-GB" smtClean="0"/>
              <a:t>prolonged stay</a:t>
            </a:r>
          </a:p>
          <a:p>
            <a:pPr lvl="1"/>
            <a:r>
              <a:rPr lang="en-GB" smtClean="0"/>
              <a:t>increased readmission rate</a:t>
            </a:r>
          </a:p>
          <a:p>
            <a:pPr lvl="1"/>
            <a:r>
              <a:rPr lang="en-GB" smtClean="0"/>
              <a:t>morbidity from chest and wound infections</a:t>
            </a:r>
          </a:p>
          <a:p>
            <a:pPr lvl="1"/>
            <a:r>
              <a:rPr lang="en-GB" smtClean="0"/>
              <a:t>wound breakdown &amp; pressure sores</a:t>
            </a:r>
          </a:p>
          <a:p>
            <a:pPr lvl="1"/>
            <a:endParaRPr lang="en-GB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71600" y="4953000"/>
            <a:ext cx="6096000" cy="117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20000"/>
              </a:spcBef>
              <a:buClr>
                <a:srgbClr val="CC00CC"/>
              </a:buClr>
              <a:buFont typeface="Wingdings" pitchFamily="2" charset="2"/>
              <a:buNone/>
            </a:pPr>
            <a:r>
              <a:rPr lang="en-GB" sz="2200">
                <a:solidFill>
                  <a:schemeClr val="tx2"/>
                </a:solidFill>
                <a:latin typeface="Arial" charset="0"/>
              </a:rPr>
              <a:t>Evidence of clinical or biochemical malnutrition in up to a half of hospital in-patients.</a:t>
            </a:r>
          </a:p>
          <a:p>
            <a:pPr algn="l">
              <a:spcBef>
                <a:spcPct val="50000"/>
              </a:spcBef>
            </a:pPr>
            <a:endParaRPr lang="en-GB" sz="1800">
              <a:latin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066800" y="4953000"/>
            <a:ext cx="7239000" cy="914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914400"/>
          </a:xfrm>
        </p:spPr>
        <p:txBody>
          <a:bodyPr/>
          <a:lstStyle/>
          <a:p>
            <a:r>
              <a:rPr lang="en-GB" smtClean="0"/>
              <a:t>Provision of Nutritional Support for Undernourished Patients Improves Clinical Outcome 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Nutritional support maintains or improves nutritional status &amp; other intermediate biomarkers</a:t>
            </a:r>
          </a:p>
          <a:p>
            <a:r>
              <a:rPr lang="en-GB" smtClean="0"/>
              <a:t>Studies demonstrate benefits of supplements on rates of complications, length of stay and/or mortality</a:t>
            </a:r>
          </a:p>
          <a:p>
            <a:r>
              <a:rPr lang="en-GB" smtClean="0"/>
              <a:t>Benefits of short-term nutritional support in community &amp; improved functional status and QoL</a:t>
            </a:r>
          </a:p>
          <a:p>
            <a:r>
              <a:rPr lang="en-GB" smtClean="0"/>
              <a:t>Enteral &amp; parenteral support are effective in different circumstances: enteral should be used whenever possible.  Both can be life-saving in patients unable to eat normal food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Chronic Conditions Related to Overweight &amp; Obesity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Metabolic disorders (Type II Diabetes &amp; </a:t>
            </a:r>
            <a:r>
              <a:rPr lang="en-GB" dirty="0" err="1" smtClean="0"/>
              <a:t>dyslipidemias</a:t>
            </a:r>
            <a:r>
              <a:rPr lang="en-GB" dirty="0" smtClean="0"/>
              <a:t>)</a:t>
            </a:r>
          </a:p>
          <a:p>
            <a:r>
              <a:rPr lang="en-GB" dirty="0" smtClean="0"/>
              <a:t>Cardiovascular disease &amp; hypertension</a:t>
            </a:r>
          </a:p>
          <a:p>
            <a:r>
              <a:rPr lang="en-GB" dirty="0" smtClean="0"/>
              <a:t>Respiratory problems (esp. obstructive sleep apnoea)</a:t>
            </a:r>
          </a:p>
          <a:p>
            <a:r>
              <a:rPr lang="en-GB" dirty="0" smtClean="0"/>
              <a:t>Certain cancers</a:t>
            </a:r>
          </a:p>
          <a:p>
            <a:r>
              <a:rPr lang="en-GB" dirty="0" smtClean="0"/>
              <a:t>Musculo-skeletal problems (osteoarthritis)</a:t>
            </a:r>
          </a:p>
          <a:p>
            <a:r>
              <a:rPr lang="en-GB" dirty="0" smtClean="0"/>
              <a:t>Gastro-intestinal disorders (gallstones, GORD)</a:t>
            </a:r>
          </a:p>
          <a:p>
            <a:r>
              <a:rPr lang="en-GB" dirty="0" smtClean="0"/>
              <a:t>Reproductive disorders </a:t>
            </a:r>
          </a:p>
          <a:p>
            <a:r>
              <a:rPr lang="en-GB" dirty="0" smtClean="0"/>
              <a:t>Psychological disorders</a:t>
            </a:r>
          </a:p>
        </p:txBody>
      </p:sp>
      <p:pic>
        <p:nvPicPr>
          <p:cNvPr id="4" name="Picture 2" descr="Web-ObeseKidCartoon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65104"/>
            <a:ext cx="1676547" cy="216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3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3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3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3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Health Benefits Achievable From </a:t>
            </a:r>
            <a:br>
              <a:rPr lang="en-GB" smtClean="0"/>
            </a:br>
            <a:r>
              <a:rPr lang="en-GB" smtClean="0"/>
              <a:t>5-10% Weight Loss in an Obese Person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Angina </a:t>
            </a:r>
            <a:r>
              <a:rPr lang="en-GB" smtClean="0">
                <a:sym typeface="Symbol" pitchFamily="18" charset="2"/>
              </a:rPr>
              <a:t></a:t>
            </a:r>
            <a:r>
              <a:rPr lang="en-GB" smtClean="0"/>
              <a:t> by 91%</a:t>
            </a:r>
          </a:p>
          <a:p>
            <a:r>
              <a:rPr lang="en-GB" smtClean="0"/>
              <a:t>Exercise tolerance </a:t>
            </a:r>
            <a:r>
              <a:rPr lang="en-GB" smtClean="0">
                <a:sym typeface="Symbol" pitchFamily="18" charset="2"/>
              </a:rPr>
              <a:t></a:t>
            </a:r>
            <a:r>
              <a:rPr lang="en-GB" smtClean="0"/>
              <a:t> by 33%</a:t>
            </a:r>
          </a:p>
          <a:p>
            <a:r>
              <a:rPr lang="en-GB" smtClean="0"/>
              <a:t>Fasting plasma glucose </a:t>
            </a:r>
            <a:r>
              <a:rPr lang="en-GB" smtClean="0">
                <a:sym typeface="Symbol" pitchFamily="18" charset="2"/>
              </a:rPr>
              <a:t> by 30-50%</a:t>
            </a:r>
          </a:p>
          <a:p>
            <a:r>
              <a:rPr lang="en-GB" smtClean="0">
                <a:sym typeface="Symbol" pitchFamily="18" charset="2"/>
              </a:rPr>
              <a:t>Systolic &amp; diastolic blood pressure  10mmHg</a:t>
            </a:r>
          </a:p>
          <a:p>
            <a:r>
              <a:rPr lang="en-GB" smtClean="0">
                <a:sym typeface="Symbol" pitchFamily="18" charset="2"/>
              </a:rPr>
              <a:t>LDL  50%; TG  30%; HDL  8%</a:t>
            </a:r>
          </a:p>
          <a:p>
            <a:r>
              <a:rPr lang="en-GB" smtClean="0">
                <a:sym typeface="Symbol" pitchFamily="18" charset="2"/>
              </a:rPr>
              <a:t> in quality &amp; quantity of sleep;  snoring</a:t>
            </a:r>
          </a:p>
          <a:p>
            <a:r>
              <a:rPr lang="en-GB" smtClean="0">
                <a:sym typeface="Symbol" pitchFamily="18" charset="2"/>
              </a:rPr>
              <a:t> in mobility;  in pain</a:t>
            </a:r>
          </a:p>
          <a:p>
            <a:r>
              <a:rPr lang="en-GB" smtClean="0">
                <a:sym typeface="Symbol" pitchFamily="18" charset="2"/>
              </a:rPr>
              <a:t> in menstrual regularity;  in fertility</a:t>
            </a:r>
          </a:p>
          <a:p>
            <a:endParaRPr lang="en-GB" smtClean="0">
              <a:sym typeface="Symbol" pitchFamily="18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People 65 and Over at Risk From Malnutrition (NDNS 1998)</a:t>
            </a:r>
          </a:p>
        </p:txBody>
      </p:sp>
      <p:graphicFrame>
        <p:nvGraphicFramePr>
          <p:cNvPr id="608337" name="Group 81"/>
          <p:cNvGraphicFramePr>
            <a:graphicFrameLocks noGrp="1"/>
          </p:cNvGraphicFramePr>
          <p:nvPr>
            <p:ph type="tbl" idx="1"/>
          </p:nvPr>
        </p:nvGraphicFramePr>
        <p:xfrm>
          <a:off x="304800" y="1752600"/>
          <a:ext cx="8001000" cy="4367215"/>
        </p:xfrm>
        <a:graphic>
          <a:graphicData uri="http://schemas.openxmlformats.org/drawingml/2006/table">
            <a:tbl>
              <a:tblPr/>
              <a:tblGrid>
                <a:gridCol w="2743200"/>
                <a:gridCol w="990600"/>
                <a:gridCol w="2209800"/>
                <a:gridCol w="2057400"/>
              </a:tblGrid>
              <a:tr h="7620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Classification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BMI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Prevalence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Independent                 In care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4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Underweight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&lt; 18.5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3% M         6% F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16% M    15% F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Lower end of normal range – borderline underweight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18.5 -            &lt; 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4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Normal range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20 - &lt;25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Overweight – pre-obese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25 - &lt;30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63% M       67% F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46% M    47% F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Obese – class 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30 - &lt;35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4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Obese – class 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35 - &lt;40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3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Obese – class 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&gt; 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All Doctors Need to Know About Nutrition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Facts about diet: excess and deficiency</a:t>
            </a:r>
          </a:p>
          <a:p>
            <a:pPr lvl="1"/>
            <a:r>
              <a:rPr lang="en-GB" smtClean="0"/>
              <a:t>a balanced diet</a:t>
            </a:r>
          </a:p>
          <a:p>
            <a:pPr lvl="1"/>
            <a:r>
              <a:rPr lang="en-GB" smtClean="0"/>
              <a:t>deficient (or excess) energy intake</a:t>
            </a:r>
          </a:p>
          <a:p>
            <a:pPr lvl="1"/>
            <a:r>
              <a:rPr lang="en-GB" smtClean="0"/>
              <a:t>specific deficiencies</a:t>
            </a:r>
          </a:p>
          <a:p>
            <a:r>
              <a:rPr lang="en-GB" smtClean="0"/>
              <a:t>Screening for nutritional risk</a:t>
            </a:r>
          </a:p>
          <a:p>
            <a:r>
              <a:rPr lang="en-GB" smtClean="0"/>
              <a:t>Nutritional assessment</a:t>
            </a:r>
          </a:p>
          <a:p>
            <a:r>
              <a:rPr lang="en-GB" smtClean="0"/>
              <a:t>Team work &amp; communication</a:t>
            </a:r>
          </a:p>
          <a:p>
            <a:pPr lvl="1"/>
            <a:r>
              <a:rPr lang="en-GB" smtClean="0"/>
              <a:t>dietitians, nurses, speech/language therapist, pharmacists</a:t>
            </a:r>
          </a:p>
          <a:p>
            <a:r>
              <a:rPr lang="en-GB" smtClean="0"/>
              <a:t>Ethical considerations</a:t>
            </a:r>
          </a:p>
          <a:p>
            <a:pPr lvl="1"/>
            <a:r>
              <a:rPr lang="en-GB" smtClean="0"/>
              <a:t>consent, stroke, dementia, death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01000" cy="914400"/>
          </a:xfrm>
        </p:spPr>
        <p:txBody>
          <a:bodyPr/>
          <a:lstStyle/>
          <a:p>
            <a:r>
              <a:rPr lang="en-GB" smtClean="0"/>
              <a:t>The Relevance of Nutrition to Clinical Practice</a:t>
            </a:r>
            <a:br>
              <a:rPr lang="en-GB" smtClean="0"/>
            </a:br>
            <a:r>
              <a:rPr lang="en-GB" smtClean="0"/>
              <a:t>Summary 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9" y="1600200"/>
            <a:ext cx="7130686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 smtClean="0"/>
              <a:t>Undernutrition, overnutrition &amp; the nutritional balance of a patient are important clinical problems commonly overlooked or ignored by doctors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 smtClean="0"/>
              <a:t>Both under- &amp; overnutrition are associated with important public health problems &amp; significant clinical consequences at all ages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 smtClean="0"/>
              <a:t>Body weight is an indicator of chronic energy balance: rapid loss of body tissue may result in important adverse physiological &amp; psychological consequences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 smtClean="0"/>
              <a:t>Correction of under- &amp; overnutrition yields measurable clinical benefits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 smtClean="0"/>
              <a:t>All doctors, whether in training or clinical practice, must recognise &amp; manage disorders of nutrition &amp; their consequences.</a:t>
            </a:r>
          </a:p>
        </p:txBody>
      </p:sp>
      <p:pic>
        <p:nvPicPr>
          <p:cNvPr id="4" name="Picture 2" descr="rcp-nut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94"/>
          <a:stretch>
            <a:fillRect/>
          </a:stretch>
        </p:blipFill>
        <p:spPr bwMode="auto">
          <a:xfrm>
            <a:off x="7875224" y="4689276"/>
            <a:ext cx="1255704" cy="216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24136"/>
          </a:xfrm>
        </p:spPr>
        <p:txBody>
          <a:bodyPr/>
          <a:lstStyle/>
          <a:p>
            <a:r>
              <a:rPr lang="en-GB" dirty="0" smtClean="0"/>
              <a:t>Gene-Environmental Interactions</a:t>
            </a:r>
            <a:r>
              <a:rPr lang="en-GB" dirty="0"/>
              <a:t>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Genetic</a:t>
            </a:r>
            <a:r>
              <a:rPr lang="en-GB" dirty="0"/>
              <a:t>, </a:t>
            </a:r>
            <a:r>
              <a:rPr lang="en-GB" dirty="0" smtClean="0"/>
              <a:t>Metabolic </a:t>
            </a:r>
            <a:r>
              <a:rPr lang="en-GB" dirty="0"/>
              <a:t>and </a:t>
            </a:r>
            <a:r>
              <a:rPr lang="en-GB" dirty="0" smtClean="0"/>
              <a:t>Nutritional disorders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 bwMode="auto">
          <a:xfrm>
            <a:off x="202432" y="1175792"/>
            <a:ext cx="5922292" cy="5661248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GENES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400" b="1" dirty="0">
              <a:solidFill>
                <a:srgbClr val="0070C0"/>
              </a:solidFill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    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195736" y="1196752"/>
            <a:ext cx="6840760" cy="5661248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  <a:p>
            <a:endParaRPr lang="en-GB" b="1" dirty="0">
              <a:solidFill>
                <a:srgbClr val="FF0000"/>
              </a:solidFill>
              <a:latin typeface="+mn-lt"/>
            </a:endParaRPr>
          </a:p>
          <a:p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  <a:p>
            <a:endParaRPr lang="en-GB" b="1" dirty="0">
              <a:solidFill>
                <a:srgbClr val="FF0000"/>
              </a:solidFill>
              <a:latin typeface="+mn-lt"/>
            </a:endParaRPr>
          </a:p>
          <a:p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				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	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ENVIRONMENT</a:t>
            </a:r>
            <a:endParaRPr lang="en-GB" sz="2400" b="1" dirty="0" smtClean="0">
              <a:solidFill>
                <a:srgbClr val="FF0000"/>
              </a:solidFill>
              <a:latin typeface="+mn-lt"/>
            </a:endParaRPr>
          </a:p>
          <a:p>
            <a:endParaRPr lang="en-GB" b="1" dirty="0" smtClean="0">
              <a:solidFill>
                <a:srgbClr val="FF0000"/>
              </a:solidFill>
              <a:latin typeface="+mn-lt"/>
            </a:endParaRPr>
          </a:p>
          <a:p>
            <a:r>
              <a:rPr lang="en-GB" b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			DIET </a:t>
            </a:r>
          </a:p>
          <a:p>
            <a:r>
              <a:rPr lang="en-GB" b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>				INTESTINAL BACTERIA 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					DRUGS </a:t>
            </a:r>
            <a:r>
              <a:rPr kumimoji="0" lang="en-GB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&amp; TOXINS </a:t>
            </a: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1466" y="1731640"/>
            <a:ext cx="2304256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IBD (UC Crohn’s)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Coeliac disease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Obesity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Colorectal cancer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Lactose intolerance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IBS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Gallstones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NAFLD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Alcoholic Liver Disease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Pancreatitis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Ca. pancreas</a:t>
            </a:r>
            <a:endParaRPr lang="en-GB" sz="1600" b="1" dirty="0">
              <a:solidFill>
                <a:srgbClr val="030000"/>
              </a:solidFill>
            </a:endParaRP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Cystic Fibrosis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Haemochromatosis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030000"/>
                </a:solidFill>
              </a:rPr>
              <a:t>Wilson’s disease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05400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Where to get good nutritional advice?</a:t>
            </a:r>
          </a:p>
        </p:txBody>
      </p:sp>
      <p:pic>
        <p:nvPicPr>
          <p:cNvPr id="637961" name="Picture 9" descr="newyear 0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716338"/>
            <a:ext cx="64595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7962" name="Picture 10" descr="newyear 0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00213"/>
            <a:ext cx="6459538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Nutritional assessment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4572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300" smtClean="0"/>
              <a:t>How?</a:t>
            </a:r>
          </a:p>
          <a:p>
            <a:r>
              <a:rPr lang="en-GB" smtClean="0"/>
              <a:t>Questions</a:t>
            </a:r>
          </a:p>
          <a:p>
            <a:r>
              <a:rPr lang="en-GB" smtClean="0"/>
              <a:t>Height &amp; weight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		</a:t>
            </a:r>
            <a:r>
              <a:rPr lang="en-GB" smtClean="0">
                <a:sym typeface="Symbol" pitchFamily="18" charset="2"/>
              </a:rPr>
              <a:t></a:t>
            </a:r>
            <a:r>
              <a:rPr lang="en-GB" smtClean="0">
                <a:sym typeface="GreekMathSymbols" pitchFamily="34" charset="2"/>
              </a:rPr>
              <a:t>  </a:t>
            </a:r>
            <a:r>
              <a:rPr lang="en-GB" smtClean="0"/>
              <a:t>MUST</a:t>
            </a:r>
          </a:p>
          <a:p>
            <a:endParaRPr lang="en-GB" smtClean="0"/>
          </a:p>
        </p:txBody>
      </p:sp>
      <p:grpSp>
        <p:nvGrpSpPr>
          <p:cNvPr id="619524" name="Group 4"/>
          <p:cNvGrpSpPr>
            <a:grpSpLocks/>
          </p:cNvGrpSpPr>
          <p:nvPr/>
        </p:nvGrpSpPr>
        <p:grpSpPr bwMode="auto">
          <a:xfrm>
            <a:off x="2819400" y="1828800"/>
            <a:ext cx="6172200" cy="1385888"/>
            <a:chOff x="1776" y="1152"/>
            <a:chExt cx="3888" cy="873"/>
          </a:xfrm>
        </p:grpSpPr>
        <p:sp>
          <p:nvSpPr>
            <p:cNvPr id="25608" name="Text Box 5"/>
            <p:cNvSpPr txBox="1">
              <a:spLocks noChangeArrowheads="1"/>
            </p:cNvSpPr>
            <p:nvPr/>
          </p:nvSpPr>
          <p:spPr bwMode="auto">
            <a:xfrm>
              <a:off x="2880" y="1152"/>
              <a:ext cx="2784" cy="873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l">
                <a:spcBef>
                  <a:spcPct val="20000"/>
                </a:spcBef>
                <a:buClr>
                  <a:srgbClr val="FFFF99"/>
                </a:buClr>
              </a:pPr>
              <a: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  <a:t>Have you lost weight recently?</a:t>
              </a:r>
            </a:p>
            <a:p>
              <a:pPr algn="l">
                <a:spcBef>
                  <a:spcPct val="20000"/>
                </a:spcBef>
                <a:buClr>
                  <a:srgbClr val="FFFF99"/>
                </a:buClr>
              </a:pPr>
              <a: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  <a:t>Have you been eating less than normal?</a:t>
              </a:r>
            </a:p>
            <a:p>
              <a:pPr algn="l">
                <a:spcBef>
                  <a:spcPct val="20000"/>
                </a:spcBef>
                <a:buClr>
                  <a:srgbClr val="FFFF99"/>
                </a:buClr>
              </a:pPr>
              <a: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  <a:t>What is your normal weight?</a:t>
              </a:r>
            </a:p>
            <a:p>
              <a:pPr algn="l">
                <a:spcBef>
                  <a:spcPct val="20000"/>
                </a:spcBef>
                <a:buClr>
                  <a:srgbClr val="FFFF99"/>
                </a:buClr>
              </a:pPr>
              <a: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  <a:t>How tall are you?</a:t>
              </a:r>
              <a:endParaRPr lang="en-GB" sz="18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cxnSp>
          <p:nvCxnSpPr>
            <p:cNvPr id="25609" name="AutoShape 6"/>
            <p:cNvCxnSpPr>
              <a:cxnSpLocks noChangeShapeType="1"/>
            </p:cNvCxnSpPr>
            <p:nvPr/>
          </p:nvCxnSpPr>
          <p:spPr bwMode="auto">
            <a:xfrm rot="-5400000">
              <a:off x="2282" y="886"/>
              <a:ext cx="91" cy="110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19527" name="Group 7"/>
          <p:cNvGrpSpPr>
            <a:grpSpLocks/>
          </p:cNvGrpSpPr>
          <p:nvPr/>
        </p:nvGrpSpPr>
        <p:grpSpPr bwMode="auto">
          <a:xfrm>
            <a:off x="2971800" y="3124200"/>
            <a:ext cx="4752975" cy="1798638"/>
            <a:chOff x="1872" y="1968"/>
            <a:chExt cx="2994" cy="1133"/>
          </a:xfrm>
        </p:grpSpPr>
        <p:sp>
          <p:nvSpPr>
            <p:cNvPr id="619528" name="Text Box 8"/>
            <p:cNvSpPr txBox="1">
              <a:spLocks noChangeArrowheads="1"/>
            </p:cNvSpPr>
            <p:nvPr/>
          </p:nvSpPr>
          <p:spPr bwMode="auto">
            <a:xfrm>
              <a:off x="3408" y="2256"/>
              <a:ext cx="1458" cy="8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  <a:t>BMI = </a:t>
              </a:r>
              <a:r>
                <a:rPr lang="en-US" sz="1800" u="sng">
                  <a:solidFill>
                    <a:schemeClr val="bg2"/>
                  </a:solidFill>
                  <a:latin typeface="Comic Sans MS" pitchFamily="66" charset="0"/>
                </a:rPr>
                <a:t>Weight (kg)</a:t>
              </a:r>
              <a: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  <a:t/>
              </a:r>
              <a:b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</a:br>
              <a: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  <a:t>             Height</a:t>
              </a:r>
              <a:r>
                <a:rPr lang="en-US" sz="1800" baseline="30000">
                  <a:solidFill>
                    <a:schemeClr val="bg2"/>
                  </a:solidFill>
                  <a:latin typeface="Comic Sans MS" pitchFamily="66" charset="0"/>
                </a:rPr>
                <a:t>2</a:t>
              </a:r>
              <a:r>
                <a:rPr lang="en-US" sz="1800">
                  <a:solidFill>
                    <a:schemeClr val="bg2"/>
                  </a:solidFill>
                  <a:latin typeface="Comic Sans MS" pitchFamily="66" charset="0"/>
                </a:rPr>
                <a:t> (m)</a:t>
              </a:r>
            </a:p>
            <a:p>
              <a:pPr algn="l" eaLnBrk="1" hangingPunct="1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None/>
                <a:defRPr/>
              </a:pPr>
              <a:endParaRPr lang="en-GB" sz="1800">
                <a:solidFill>
                  <a:schemeClr val="bg2"/>
                </a:solidFill>
                <a:latin typeface="Comic Sans MS" pitchFamily="66" charset="0"/>
              </a:endParaRPr>
            </a:p>
            <a:p>
              <a:pPr algn="l" eaLnBrk="1" hangingPunct="1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GB" sz="1800">
                  <a:solidFill>
                    <a:schemeClr val="bg2"/>
                  </a:solidFill>
                  <a:latin typeface="Comic Sans MS" pitchFamily="66" charset="0"/>
                </a:rPr>
                <a:t> % weight loss</a:t>
              </a:r>
            </a:p>
          </p:txBody>
        </p:sp>
        <p:cxnSp>
          <p:nvCxnSpPr>
            <p:cNvPr id="25607" name="AutoShape 9"/>
            <p:cNvCxnSpPr>
              <a:cxnSpLocks noChangeShapeType="1"/>
              <a:endCxn id="619528" idx="1"/>
            </p:cNvCxnSpPr>
            <p:nvPr/>
          </p:nvCxnSpPr>
          <p:spPr bwMode="auto">
            <a:xfrm>
              <a:off x="1872" y="1968"/>
              <a:ext cx="1536" cy="7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smtClean="0"/>
              <a:t>Malnutrition Universal Screening Tool (MUST)</a:t>
            </a:r>
          </a:p>
        </p:txBody>
      </p:sp>
      <p:sp>
        <p:nvSpPr>
          <p:cNvPr id="620547" name="Text Box 3"/>
          <p:cNvSpPr txBox="1">
            <a:spLocks noChangeArrowheads="1"/>
          </p:cNvSpPr>
          <p:nvPr/>
        </p:nvSpPr>
        <p:spPr bwMode="auto">
          <a:xfrm>
            <a:off x="541338" y="1733550"/>
            <a:ext cx="2438400" cy="122555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sz="1200" b="1">
                <a:solidFill>
                  <a:schemeClr val="tx2"/>
                </a:solidFill>
                <a:latin typeface="Comic Sans MS" pitchFamily="66" charset="0"/>
              </a:rPr>
              <a:t>Step 1</a:t>
            </a:r>
          </a:p>
          <a:p>
            <a:r>
              <a:rPr lang="en-GB" sz="1200" b="1">
                <a:solidFill>
                  <a:schemeClr val="tx2"/>
                </a:solidFill>
                <a:latin typeface="Comic Sans MS" pitchFamily="66" charset="0"/>
              </a:rPr>
              <a:t>BMI SCORE</a:t>
            </a:r>
          </a:p>
          <a:p>
            <a:pPr algn="l"/>
            <a:r>
              <a:rPr lang="en-GB" sz="1200">
                <a:solidFill>
                  <a:schemeClr val="tx2"/>
                </a:solidFill>
                <a:latin typeface="Comic Sans MS" pitchFamily="66" charset="0"/>
              </a:rPr>
              <a:t>BMI kg/m</a:t>
            </a:r>
            <a:r>
              <a:rPr lang="en-GB" sz="1200" baseline="30000">
                <a:solidFill>
                  <a:schemeClr val="tx2"/>
                </a:solidFill>
                <a:latin typeface="Comic Sans MS" pitchFamily="66" charset="0"/>
              </a:rPr>
              <a:t>2	</a:t>
            </a:r>
            <a:r>
              <a:rPr lang="en-GB" sz="1200">
                <a:solidFill>
                  <a:schemeClr val="tx2"/>
                </a:solidFill>
                <a:latin typeface="Comic Sans MS" pitchFamily="66" charset="0"/>
              </a:rPr>
              <a:t>                   Score</a:t>
            </a:r>
          </a:p>
          <a:p>
            <a:pPr algn="l"/>
            <a:r>
              <a:rPr lang="en-GB" sz="1200">
                <a:latin typeface="Comic Sans MS" pitchFamily="66" charset="0"/>
              </a:rPr>
              <a:t>     &gt;20		  = 0</a:t>
            </a:r>
          </a:p>
          <a:p>
            <a:pPr algn="l"/>
            <a:r>
              <a:rPr lang="en-GB" sz="1200">
                <a:latin typeface="Comic Sans MS" pitchFamily="66" charset="0"/>
              </a:rPr>
              <a:t> 18.5 – 20		  = 1</a:t>
            </a:r>
          </a:p>
          <a:p>
            <a:pPr algn="l"/>
            <a:r>
              <a:rPr lang="en-GB" sz="1200">
                <a:latin typeface="Comic Sans MS" pitchFamily="66" charset="0"/>
              </a:rPr>
              <a:t>    &lt;18.5		  = 2</a:t>
            </a:r>
          </a:p>
        </p:txBody>
      </p:sp>
      <p:sp>
        <p:nvSpPr>
          <p:cNvPr id="620548" name="Text Box 4"/>
          <p:cNvSpPr txBox="1">
            <a:spLocks noChangeArrowheads="1"/>
          </p:cNvSpPr>
          <p:nvPr/>
        </p:nvSpPr>
        <p:spPr bwMode="auto">
          <a:xfrm>
            <a:off x="3116263" y="1733550"/>
            <a:ext cx="2505075" cy="1408113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sz="1200" b="1">
                <a:solidFill>
                  <a:schemeClr val="tx2"/>
                </a:solidFill>
                <a:latin typeface="Comic Sans MS" pitchFamily="66" charset="0"/>
              </a:rPr>
              <a:t>Step 2</a:t>
            </a:r>
          </a:p>
          <a:p>
            <a:r>
              <a:rPr lang="en-GB" sz="1200" b="1">
                <a:solidFill>
                  <a:schemeClr val="tx2"/>
                </a:solidFill>
                <a:latin typeface="Comic Sans MS" pitchFamily="66" charset="0"/>
              </a:rPr>
              <a:t>WEIGHT LOSS SCORE</a:t>
            </a:r>
          </a:p>
          <a:p>
            <a:r>
              <a:rPr lang="en-GB" sz="1200" b="1">
                <a:solidFill>
                  <a:schemeClr val="tx2"/>
                </a:solidFill>
                <a:latin typeface="Comic Sans MS" pitchFamily="66" charset="0"/>
              </a:rPr>
              <a:t>Unplanned, 3-6mths</a:t>
            </a:r>
          </a:p>
          <a:p>
            <a:pPr algn="l"/>
            <a:r>
              <a:rPr lang="en-GB" sz="1200">
                <a:solidFill>
                  <a:schemeClr val="tx2"/>
                </a:solidFill>
                <a:latin typeface="Comic Sans MS" pitchFamily="66" charset="0"/>
              </a:rPr>
              <a:t>     %		Score</a:t>
            </a:r>
          </a:p>
          <a:p>
            <a:pPr algn="l"/>
            <a:r>
              <a:rPr lang="en-GB" sz="1200">
                <a:latin typeface="Comic Sans MS" pitchFamily="66" charset="0"/>
              </a:rPr>
              <a:t>    &lt; 5		= 0</a:t>
            </a:r>
          </a:p>
          <a:p>
            <a:pPr algn="l"/>
            <a:r>
              <a:rPr lang="en-GB" sz="1200">
                <a:latin typeface="Comic Sans MS" pitchFamily="66" charset="0"/>
              </a:rPr>
              <a:t>  5 – 10		= 1</a:t>
            </a:r>
          </a:p>
          <a:p>
            <a:pPr algn="l"/>
            <a:r>
              <a:rPr lang="en-GB" sz="1200">
                <a:latin typeface="Comic Sans MS" pitchFamily="66" charset="0"/>
              </a:rPr>
              <a:t>  &gt; 10		= 2</a:t>
            </a:r>
          </a:p>
        </p:txBody>
      </p:sp>
      <p:sp>
        <p:nvSpPr>
          <p:cNvPr id="620549" name="Text Box 5"/>
          <p:cNvSpPr txBox="1">
            <a:spLocks noChangeArrowheads="1"/>
          </p:cNvSpPr>
          <p:nvPr/>
        </p:nvSpPr>
        <p:spPr bwMode="auto">
          <a:xfrm>
            <a:off x="5757863" y="1733550"/>
            <a:ext cx="2911475" cy="122555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sz="1200" b="1">
                <a:solidFill>
                  <a:schemeClr val="tx2"/>
                </a:solidFill>
                <a:latin typeface="Comic Sans MS" pitchFamily="66" charset="0"/>
              </a:rPr>
              <a:t>Step 3</a:t>
            </a:r>
          </a:p>
          <a:p>
            <a:r>
              <a:rPr lang="en-GB" sz="1200" b="1">
                <a:solidFill>
                  <a:schemeClr val="tx2"/>
                </a:solidFill>
                <a:latin typeface="Comic Sans MS" pitchFamily="66" charset="0"/>
              </a:rPr>
              <a:t>ACUTE DISEASE EFFECT SCORE</a:t>
            </a:r>
          </a:p>
          <a:p>
            <a:r>
              <a:rPr lang="en-GB" sz="1200" b="1">
                <a:solidFill>
                  <a:schemeClr val="tx2"/>
                </a:solidFill>
                <a:latin typeface="Comic Sans MS" pitchFamily="66" charset="0"/>
              </a:rPr>
              <a:t>If patient is acutely ill &amp; there has been or is likely to be no nutritional intake for &gt; 5 days</a:t>
            </a:r>
          </a:p>
          <a:p>
            <a:r>
              <a:rPr lang="en-GB" sz="1200">
                <a:latin typeface="Comic Sans MS" pitchFamily="66" charset="0"/>
              </a:rPr>
              <a:t>Score 2</a:t>
            </a:r>
          </a:p>
        </p:txBody>
      </p:sp>
      <p:sp>
        <p:nvSpPr>
          <p:cNvPr id="620550" name="Text Box 6"/>
          <p:cNvSpPr txBox="1">
            <a:spLocks noChangeArrowheads="1"/>
          </p:cNvSpPr>
          <p:nvPr/>
        </p:nvSpPr>
        <p:spPr bwMode="auto">
          <a:xfrm>
            <a:off x="2667000" y="2443163"/>
            <a:ext cx="3792538" cy="2052637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2</a:t>
            </a:r>
          </a:p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WEIGHT LOSS SCORE</a:t>
            </a:r>
          </a:p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Unplanned wt. loss in 3-6mths</a:t>
            </a:r>
          </a:p>
          <a:p>
            <a:pPr algn="l"/>
            <a:r>
              <a:rPr lang="en-GB" sz="1800">
                <a:solidFill>
                  <a:schemeClr val="tx2"/>
                </a:solidFill>
                <a:latin typeface="Comic Sans MS" pitchFamily="66" charset="0"/>
              </a:rPr>
              <a:t>     %			Score</a:t>
            </a:r>
          </a:p>
          <a:p>
            <a:pPr algn="l"/>
            <a:r>
              <a:rPr lang="en-GB" sz="1800">
                <a:latin typeface="Comic Sans MS" pitchFamily="66" charset="0"/>
              </a:rPr>
              <a:t>    &lt; 5			= 0</a:t>
            </a:r>
          </a:p>
          <a:p>
            <a:pPr algn="l"/>
            <a:r>
              <a:rPr lang="en-GB" sz="1800">
                <a:latin typeface="Comic Sans MS" pitchFamily="66" charset="0"/>
              </a:rPr>
              <a:t>  5 – 10			= 1</a:t>
            </a:r>
          </a:p>
          <a:p>
            <a:pPr algn="l"/>
            <a:r>
              <a:rPr lang="en-GB" sz="1800">
                <a:latin typeface="Comic Sans MS" pitchFamily="66" charset="0"/>
              </a:rPr>
              <a:t>  &gt; 10			= 2</a:t>
            </a:r>
          </a:p>
        </p:txBody>
      </p:sp>
      <p:sp>
        <p:nvSpPr>
          <p:cNvPr id="620551" name="Text Box 7"/>
          <p:cNvSpPr txBox="1">
            <a:spLocks noChangeArrowheads="1"/>
          </p:cNvSpPr>
          <p:nvPr/>
        </p:nvSpPr>
        <p:spPr bwMode="auto">
          <a:xfrm>
            <a:off x="2543175" y="2443163"/>
            <a:ext cx="4064000" cy="1778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3</a:t>
            </a:r>
          </a:p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ACUTE DISEASE EFFECT SCORE</a:t>
            </a:r>
          </a:p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If patient is acutely ill &amp; there has been or is likely to be no nutritional intake for &gt; 5 days</a:t>
            </a:r>
          </a:p>
          <a:p>
            <a:r>
              <a:rPr lang="en-GB" sz="1800">
                <a:latin typeface="Comic Sans MS" pitchFamily="66" charset="0"/>
              </a:rPr>
              <a:t>Score 2</a:t>
            </a:r>
          </a:p>
        </p:txBody>
      </p:sp>
      <p:sp>
        <p:nvSpPr>
          <p:cNvPr id="620552" name="Text Box 8"/>
          <p:cNvSpPr txBox="1">
            <a:spLocks noChangeArrowheads="1"/>
          </p:cNvSpPr>
          <p:nvPr/>
        </p:nvSpPr>
        <p:spPr bwMode="auto">
          <a:xfrm>
            <a:off x="2881313" y="3678238"/>
            <a:ext cx="3386137" cy="1503362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4</a:t>
            </a:r>
          </a:p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OVERALL RISK</a:t>
            </a:r>
          </a:p>
          <a:p>
            <a:pPr lvl="1" algn="l"/>
            <a:r>
              <a:rPr lang="en-GB" sz="1800">
                <a:latin typeface="Comic Sans MS" pitchFamily="66" charset="0"/>
              </a:rPr>
              <a:t>Score 0 	Low Risk</a:t>
            </a:r>
          </a:p>
          <a:p>
            <a:pPr lvl="1" algn="l"/>
            <a:r>
              <a:rPr lang="en-GB" sz="1800">
                <a:latin typeface="Comic Sans MS" pitchFamily="66" charset="0"/>
              </a:rPr>
              <a:t>Score 1	Medium Risk</a:t>
            </a:r>
          </a:p>
          <a:p>
            <a:pPr lvl="1" algn="l"/>
            <a:r>
              <a:rPr lang="en-GB" sz="1800">
                <a:latin typeface="Comic Sans MS" pitchFamily="66" charset="0"/>
              </a:rPr>
              <a:t>Score 2 	High Risk</a:t>
            </a:r>
          </a:p>
        </p:txBody>
      </p:sp>
      <p:sp>
        <p:nvSpPr>
          <p:cNvPr id="620553" name="Text Box 9"/>
          <p:cNvSpPr txBox="1">
            <a:spLocks noChangeArrowheads="1"/>
          </p:cNvSpPr>
          <p:nvPr/>
        </p:nvSpPr>
        <p:spPr bwMode="auto">
          <a:xfrm>
            <a:off x="2914650" y="2443163"/>
            <a:ext cx="3319463" cy="1778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1</a:t>
            </a:r>
          </a:p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BMI SCORE</a:t>
            </a:r>
          </a:p>
          <a:p>
            <a:pPr algn="l"/>
            <a:r>
              <a:rPr lang="en-GB" sz="1800">
                <a:solidFill>
                  <a:schemeClr val="tx2"/>
                </a:solidFill>
                <a:latin typeface="Comic Sans MS" pitchFamily="66" charset="0"/>
              </a:rPr>
              <a:t>BMI kg/m</a:t>
            </a:r>
            <a:r>
              <a:rPr lang="en-GB" sz="1800" baseline="30000">
                <a:solidFill>
                  <a:schemeClr val="tx2"/>
                </a:solidFill>
                <a:latin typeface="Comic Sans MS" pitchFamily="66" charset="0"/>
              </a:rPr>
              <a:t>2              	             </a:t>
            </a:r>
            <a:r>
              <a:rPr lang="en-GB" sz="1800">
                <a:solidFill>
                  <a:schemeClr val="tx2"/>
                </a:solidFill>
                <a:latin typeface="Comic Sans MS" pitchFamily="66" charset="0"/>
              </a:rPr>
              <a:t>Score</a:t>
            </a:r>
          </a:p>
          <a:p>
            <a:pPr algn="l"/>
            <a:r>
              <a:rPr lang="en-GB" sz="1800">
                <a:latin typeface="Comic Sans MS" pitchFamily="66" charset="0"/>
              </a:rPr>
              <a:t>     &gt;20			= 0</a:t>
            </a:r>
          </a:p>
          <a:p>
            <a:pPr algn="l"/>
            <a:r>
              <a:rPr lang="en-GB" sz="1800">
                <a:latin typeface="Comic Sans MS" pitchFamily="66" charset="0"/>
              </a:rPr>
              <a:t> 18.5 – 20		= 1</a:t>
            </a:r>
          </a:p>
          <a:p>
            <a:pPr algn="l"/>
            <a:r>
              <a:rPr lang="en-GB" sz="1800">
                <a:latin typeface="Comic Sans MS" pitchFamily="66" charset="0"/>
              </a:rPr>
              <a:t>    &lt;18.5			=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0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20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20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animBg="1" autoUpdateAnimBg="0"/>
      <p:bldP spid="620548" grpId="0" animBg="1" autoUpdateAnimBg="0"/>
      <p:bldP spid="620549" grpId="0" animBg="1" autoUpdateAnimBg="0"/>
      <p:bldP spid="620550" grpId="0" animBg="1" autoUpdateAnimBg="0"/>
      <p:bldP spid="620551" grpId="0" animBg="1" autoUpdateAnimBg="0"/>
      <p:bldP spid="620552" grpId="0" animBg="1" autoUpdateAnimBg="0"/>
      <p:bldP spid="62055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smtClean="0"/>
              <a:t>Malnutrition Universal Screening Tool (MUST)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573338" y="1600200"/>
            <a:ext cx="3387725" cy="1503363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Step 4</a:t>
            </a:r>
          </a:p>
          <a:p>
            <a:r>
              <a:rPr lang="en-GB" sz="1800" b="1">
                <a:solidFill>
                  <a:schemeClr val="tx2"/>
                </a:solidFill>
                <a:latin typeface="Comic Sans MS" pitchFamily="66" charset="0"/>
              </a:rPr>
              <a:t>OVERALL RISK</a:t>
            </a:r>
          </a:p>
          <a:p>
            <a:pPr lvl="1" algn="l"/>
            <a:r>
              <a:rPr lang="en-GB" sz="1800">
                <a:latin typeface="Comic Sans MS" pitchFamily="66" charset="0"/>
              </a:rPr>
              <a:t>Score 0 	Low Risk</a:t>
            </a:r>
          </a:p>
          <a:p>
            <a:pPr lvl="1" algn="l"/>
            <a:r>
              <a:rPr lang="en-GB" sz="1800">
                <a:latin typeface="Comic Sans MS" pitchFamily="66" charset="0"/>
              </a:rPr>
              <a:t>Score 1	Medium Risk</a:t>
            </a:r>
          </a:p>
          <a:p>
            <a:pPr lvl="1" algn="l"/>
            <a:r>
              <a:rPr lang="en-GB" sz="1800">
                <a:latin typeface="Comic Sans MS" pitchFamily="66" charset="0"/>
              </a:rPr>
              <a:t>Score 2 	High Risk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71463" y="3505200"/>
            <a:ext cx="8669337" cy="2235200"/>
            <a:chOff x="171" y="2208"/>
            <a:chExt cx="5461" cy="1408"/>
          </a:xfrm>
        </p:grpSpPr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71" y="2496"/>
              <a:ext cx="1536" cy="77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GB" sz="1800" b="1">
                  <a:solidFill>
                    <a:schemeClr val="tx2"/>
                  </a:solidFill>
                  <a:latin typeface="Comic Sans MS" pitchFamily="66" charset="0"/>
                </a:rPr>
                <a:t>0</a:t>
              </a:r>
            </a:p>
            <a:p>
              <a:r>
                <a:rPr lang="en-GB" sz="1800" b="1">
                  <a:solidFill>
                    <a:schemeClr val="tx2"/>
                  </a:solidFill>
                  <a:latin typeface="Comic Sans MS" pitchFamily="66" charset="0"/>
                </a:rPr>
                <a:t>LOW RISK</a:t>
              </a:r>
            </a:p>
            <a:p>
              <a:r>
                <a:rPr lang="en-GB" sz="1800">
                  <a:solidFill>
                    <a:schemeClr val="tx2"/>
                  </a:solidFill>
                  <a:latin typeface="Comic Sans MS" pitchFamily="66" charset="0"/>
                </a:rPr>
                <a:t>Routine clinical care</a:t>
              </a:r>
            </a:p>
            <a:p>
              <a:pPr algn="l"/>
              <a:r>
                <a:rPr lang="en-GB" sz="1800">
                  <a:latin typeface="Comic Sans MS" pitchFamily="66" charset="0"/>
                </a:rPr>
                <a:t>Repeat screening</a:t>
              </a: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2005" y="2496"/>
              <a:ext cx="1536" cy="112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GB" sz="1800" b="1">
                  <a:solidFill>
                    <a:schemeClr val="tx2"/>
                  </a:solidFill>
                  <a:latin typeface="Comic Sans MS" pitchFamily="66" charset="0"/>
                </a:rPr>
                <a:t>1</a:t>
              </a:r>
            </a:p>
            <a:p>
              <a:r>
                <a:rPr lang="en-GB" sz="1800" b="1">
                  <a:solidFill>
                    <a:schemeClr val="tx2"/>
                  </a:solidFill>
                  <a:latin typeface="Comic Sans MS" pitchFamily="66" charset="0"/>
                </a:rPr>
                <a:t>MEDIUM RISK</a:t>
              </a:r>
            </a:p>
            <a:p>
              <a:r>
                <a:rPr lang="en-GB" sz="1800">
                  <a:solidFill>
                    <a:schemeClr val="tx2"/>
                  </a:solidFill>
                  <a:latin typeface="Comic Sans MS" pitchFamily="66" charset="0"/>
                </a:rPr>
                <a:t>Observe</a:t>
              </a:r>
            </a:p>
            <a:p>
              <a:pPr algn="l"/>
              <a:r>
                <a:rPr lang="en-GB" sz="1800">
                  <a:latin typeface="Comic Sans MS" pitchFamily="66" charset="0"/>
                </a:rPr>
                <a:t>Document intake</a:t>
              </a:r>
            </a:p>
            <a:p>
              <a:pPr algn="l"/>
              <a:r>
                <a:rPr lang="en-GB" sz="1800">
                  <a:latin typeface="Comic Sans MS" pitchFamily="66" charset="0"/>
                </a:rPr>
                <a:t>Assess improvement</a:t>
              </a:r>
            </a:p>
            <a:p>
              <a:pPr algn="l"/>
              <a:r>
                <a:rPr lang="en-GB" sz="1800">
                  <a:latin typeface="Comic Sans MS" pitchFamily="66" charset="0"/>
                </a:rPr>
                <a:t>Repeat screening</a:t>
              </a: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3840" y="2496"/>
              <a:ext cx="1792" cy="112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GB" sz="1800" b="1">
                  <a:solidFill>
                    <a:schemeClr val="tx2"/>
                  </a:solidFill>
                  <a:latin typeface="Comic Sans MS" pitchFamily="66" charset="0"/>
                </a:rPr>
                <a:t>2</a:t>
              </a:r>
            </a:p>
            <a:p>
              <a:r>
                <a:rPr lang="en-GB" sz="1800" b="1">
                  <a:solidFill>
                    <a:schemeClr val="tx2"/>
                  </a:solidFill>
                  <a:latin typeface="Comic Sans MS" pitchFamily="66" charset="0"/>
                </a:rPr>
                <a:t>HIGH RISK</a:t>
              </a:r>
            </a:p>
            <a:p>
              <a:r>
                <a:rPr lang="en-GB" sz="1800">
                  <a:solidFill>
                    <a:schemeClr val="tx2"/>
                  </a:solidFill>
                  <a:latin typeface="Comic Sans MS" pitchFamily="66" charset="0"/>
                </a:rPr>
                <a:t>Treat</a:t>
              </a:r>
            </a:p>
            <a:p>
              <a:pPr algn="l"/>
              <a:r>
                <a:rPr lang="en-GB" sz="1800">
                  <a:latin typeface="Comic Sans MS" pitchFamily="66" charset="0"/>
                </a:rPr>
                <a:t>Refer to nutrition team, Increase intake</a:t>
              </a:r>
            </a:p>
            <a:p>
              <a:pPr algn="l"/>
              <a:r>
                <a:rPr lang="en-GB" sz="1800">
                  <a:latin typeface="Comic Sans MS" pitchFamily="66" charset="0"/>
                </a:rPr>
                <a:t>Monitor &amp; review</a:t>
              </a: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2133" y="2208"/>
              <a:ext cx="11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>
                  <a:solidFill>
                    <a:schemeClr val="tx2"/>
                  </a:solidFill>
                  <a:latin typeface="Comic Sans MS" pitchFamily="66" charset="0"/>
                </a:rPr>
                <a:t>Step 5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SHughes_pre_fro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8800"/>
            <a:ext cx="325596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1354138" y="609600"/>
            <a:ext cx="7332662" cy="914400"/>
          </a:xfrm>
        </p:spPr>
        <p:txBody>
          <a:bodyPr/>
          <a:lstStyle/>
          <a:p>
            <a:r>
              <a:rPr lang="en-GB" smtClean="0"/>
              <a:t>Nutritional assessment – examination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3278188" cy="4343400"/>
          </a:xfrm>
        </p:spPr>
        <p:txBody>
          <a:bodyPr/>
          <a:lstStyle/>
          <a:p>
            <a:r>
              <a:rPr lang="en-GB" smtClean="0"/>
              <a:t>Muscle wasting</a:t>
            </a:r>
          </a:p>
          <a:p>
            <a:r>
              <a:rPr lang="en-GB" smtClean="0"/>
              <a:t>Loss of fat</a:t>
            </a:r>
          </a:p>
          <a:p>
            <a:r>
              <a:rPr lang="en-GB" smtClean="0"/>
              <a:t>Oedema / ascites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	- low albumin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GB" sz="1800" smtClean="0"/>
              <a:t>	(? anaemia, skin lesions, hair loss, poor wound healing, purpura etc.</a:t>
            </a:r>
            <a:r>
              <a:rPr lang="en-GB" smtClean="0"/>
              <a:t>)</a:t>
            </a:r>
          </a:p>
          <a:p>
            <a:pPr>
              <a:buFont typeface="Wingdings" pitchFamily="2" charset="2"/>
              <a:buNone/>
            </a:pPr>
            <a:endParaRPr lang="en-GB" smtClean="0"/>
          </a:p>
          <a:p>
            <a:r>
              <a:rPr lang="en-GB" smtClean="0"/>
              <a:t>Anthropometry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>
          <a:xfrm>
            <a:off x="508000" y="609600"/>
            <a:ext cx="8153400" cy="914400"/>
          </a:xfrm>
        </p:spPr>
        <p:txBody>
          <a:bodyPr/>
          <a:lstStyle/>
          <a:p>
            <a:r>
              <a:rPr lang="en-GB" sz="2200" smtClean="0"/>
              <a:t>Selected symptoms and signs of nutrient deficiencies (1)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55600" y="1066800"/>
          <a:ext cx="8788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Document" r:id="rId4" imgW="9288018" imgH="8389620" progId="Word.Document.8">
                  <p:embed/>
                </p:oleObj>
              </mc:Choice>
              <mc:Fallback>
                <p:oleObj name="Document" r:id="rId4" imgW="9288018" imgH="83896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49574"/>
                      <a:stretch>
                        <a:fillRect/>
                      </a:stretch>
                    </p:blipFill>
                    <p:spPr bwMode="auto">
                      <a:xfrm>
                        <a:off x="355600" y="1066800"/>
                        <a:ext cx="8788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678113" y="5084763"/>
            <a:ext cx="3810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875693"/>
              </p:ext>
            </p:extLst>
          </p:nvPr>
        </p:nvGraphicFramePr>
        <p:xfrm>
          <a:off x="0" y="690563"/>
          <a:ext cx="9105730" cy="5978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Document" r:id="rId4" imgW="9274141" imgH="8379713" progId="Word.Document.8">
                  <p:embed/>
                </p:oleObj>
              </mc:Choice>
              <mc:Fallback>
                <p:oleObj name="Document" r:id="rId4" imgW="9274141" imgH="837971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1982"/>
                      <a:stretch>
                        <a:fillRect/>
                      </a:stretch>
                    </p:blipFill>
                    <p:spPr bwMode="auto">
                      <a:xfrm>
                        <a:off x="0" y="690563"/>
                        <a:ext cx="9105730" cy="5978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794000" y="5969000"/>
            <a:ext cx="3649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956550" cy="141288"/>
          </a:xfrm>
        </p:spPr>
        <p:txBody>
          <a:bodyPr/>
          <a:lstStyle/>
          <a:p>
            <a:r>
              <a:rPr lang="en-GB" sz="2200" smtClean="0"/>
              <a:t>Selected symptoms and signs of nutrient deficiencies 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Nutritional Assessment</a:t>
            </a:r>
          </a:p>
        </p:txBody>
      </p:sp>
      <p:sp>
        <p:nvSpPr>
          <p:cNvPr id="3174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 smtClean="0"/>
              <a:t>How?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History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Height &amp; weight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Specific examination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Anthropometry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Other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 Subjective global assessment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 Biochemical measurements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serum proteins (albumin)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urinary nitrogen</a:t>
            </a:r>
          </a:p>
          <a:p>
            <a:pPr lvl="2">
              <a:lnSpc>
                <a:spcPct val="90000"/>
              </a:lnSpc>
            </a:pPr>
            <a:r>
              <a:rPr lang="en-GB" dirty="0" err="1" smtClean="0"/>
              <a:t>calorimetry</a:t>
            </a:r>
            <a:endParaRPr lang="en-GB" dirty="0" smtClean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GB" dirty="0" smtClean="0"/>
              <a:t>		etc..</a:t>
            </a:r>
          </a:p>
          <a:p>
            <a:pPr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Nutrition: Assessments and Requirements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72400" cy="2743200"/>
          </a:xfrm>
        </p:spPr>
        <p:txBody>
          <a:bodyPr/>
          <a:lstStyle/>
          <a:p>
            <a:r>
              <a:rPr lang="en-GB" smtClean="0"/>
              <a:t>Remember the full range of nutrients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Nutrition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6988" y="1752600"/>
            <a:ext cx="5891212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mtClean="0">
                <a:solidFill>
                  <a:schemeClr val="tx2"/>
                </a:solidFill>
              </a:rPr>
              <a:t>F </a:t>
            </a:r>
            <a:r>
              <a:rPr lang="en-GB" smtClean="0"/>
              <a:t> ats</a:t>
            </a:r>
          </a:p>
          <a:p>
            <a:pPr>
              <a:buFont typeface="Wingdings" pitchFamily="2" charset="2"/>
              <a:buNone/>
            </a:pPr>
            <a:r>
              <a:rPr lang="en-GB" smtClean="0">
                <a:solidFill>
                  <a:schemeClr val="tx2"/>
                </a:solidFill>
              </a:rPr>
              <a:t>A </a:t>
            </a:r>
            <a:r>
              <a:rPr lang="en-GB" smtClean="0"/>
              <a:t> mino acids and protein</a:t>
            </a:r>
          </a:p>
          <a:p>
            <a:pPr>
              <a:buFont typeface="Wingdings" pitchFamily="2" charset="2"/>
              <a:buNone/>
            </a:pPr>
            <a:r>
              <a:rPr lang="en-GB" smtClean="0">
                <a:solidFill>
                  <a:schemeClr val="tx2"/>
                </a:solidFill>
              </a:rPr>
              <a:t>C  </a:t>
            </a:r>
            <a:r>
              <a:rPr lang="en-GB" smtClean="0"/>
              <a:t>arbohydrates</a:t>
            </a:r>
          </a:p>
          <a:p>
            <a:pPr>
              <a:buFont typeface="Wingdings" pitchFamily="2" charset="2"/>
              <a:buNone/>
            </a:pPr>
            <a:r>
              <a:rPr lang="en-GB" smtClean="0">
                <a:solidFill>
                  <a:schemeClr val="tx2"/>
                </a:solidFill>
              </a:rPr>
              <a:t>E </a:t>
            </a:r>
            <a:r>
              <a:rPr lang="en-GB" smtClean="0"/>
              <a:t> lectrolytes and water</a:t>
            </a:r>
          </a:p>
          <a:p>
            <a:pPr>
              <a:buFont typeface="Wingdings" pitchFamily="2" charset="2"/>
              <a:buNone/>
            </a:pPr>
            <a:endParaRPr lang="en-GB" smtClean="0"/>
          </a:p>
          <a:p>
            <a:pPr>
              <a:buFont typeface="Wingdings" pitchFamily="2" charset="2"/>
              <a:buNone/>
            </a:pPr>
            <a:endParaRPr lang="en-GB" smtClean="0"/>
          </a:p>
          <a:p>
            <a:pPr>
              <a:buFont typeface="Wingdings" pitchFamily="2" charset="2"/>
              <a:buNone/>
            </a:pPr>
            <a:r>
              <a:rPr lang="en-GB" smtClean="0">
                <a:solidFill>
                  <a:schemeClr val="tx2"/>
                </a:solidFill>
              </a:rPr>
              <a:t>M</a:t>
            </a:r>
            <a:r>
              <a:rPr lang="en-GB" smtClean="0"/>
              <a:t>  inerals</a:t>
            </a:r>
          </a:p>
          <a:p>
            <a:pPr>
              <a:buFont typeface="Wingdings" pitchFamily="2" charset="2"/>
              <a:buNone/>
            </a:pPr>
            <a:r>
              <a:rPr lang="en-GB" smtClean="0">
                <a:solidFill>
                  <a:schemeClr val="tx2"/>
                </a:solidFill>
              </a:rPr>
              <a:t>T </a:t>
            </a:r>
            <a:r>
              <a:rPr lang="en-GB" smtClean="0"/>
              <a:t> race elements</a:t>
            </a:r>
          </a:p>
          <a:p>
            <a:pPr>
              <a:buFont typeface="Wingdings" pitchFamily="2" charset="2"/>
              <a:buNone/>
            </a:pPr>
            <a:r>
              <a:rPr lang="en-GB" smtClean="0">
                <a:solidFill>
                  <a:schemeClr val="tx2"/>
                </a:solidFill>
              </a:rPr>
              <a:t>V</a:t>
            </a:r>
            <a:r>
              <a:rPr lang="en-GB" smtClean="0"/>
              <a:t>  itamins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Gene-Environmental Interactions: </a:t>
            </a:r>
            <a:br>
              <a:rPr lang="en-GB" dirty="0" smtClean="0"/>
            </a:br>
            <a:r>
              <a:rPr lang="en-GB" dirty="0" smtClean="0"/>
              <a:t>Genetic, Metabolic and Nutritional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00736"/>
          </a:xfrm>
        </p:spPr>
        <p:txBody>
          <a:bodyPr/>
          <a:lstStyle/>
          <a:p>
            <a:r>
              <a:rPr lang="en-GB" dirty="0" smtClean="0"/>
              <a:t>Timetable</a:t>
            </a:r>
          </a:p>
          <a:p>
            <a:r>
              <a:rPr lang="en-GB" dirty="0" smtClean="0"/>
              <a:t>Locations</a:t>
            </a:r>
          </a:p>
          <a:p>
            <a:pPr lvl="1"/>
            <a:r>
              <a:rPr lang="en-GB" dirty="0" smtClean="0"/>
              <a:t>Hammersmith</a:t>
            </a:r>
          </a:p>
          <a:p>
            <a:pPr lvl="1"/>
            <a:r>
              <a:rPr lang="en-GB" dirty="0" smtClean="0"/>
              <a:t>St Mary’s</a:t>
            </a:r>
          </a:p>
          <a:p>
            <a:pPr lvl="1"/>
            <a:r>
              <a:rPr lang="en-GB" dirty="0" smtClean="0"/>
              <a:t>St Marks</a:t>
            </a:r>
          </a:p>
          <a:p>
            <a:r>
              <a:rPr lang="en-GB" dirty="0" smtClean="0"/>
              <a:t>Coursework</a:t>
            </a:r>
          </a:p>
          <a:p>
            <a:pPr lvl="1"/>
            <a:r>
              <a:rPr lang="en-GB" dirty="0" smtClean="0"/>
              <a:t>Critical appraisal</a:t>
            </a:r>
          </a:p>
          <a:p>
            <a:pPr lvl="2"/>
            <a:r>
              <a:rPr lang="en-GB" dirty="0" smtClean="0"/>
              <a:t>Presentation</a:t>
            </a:r>
          </a:p>
          <a:p>
            <a:pPr lvl="2"/>
            <a:r>
              <a:rPr lang="en-GB" dirty="0" smtClean="0"/>
              <a:t>Write-up</a:t>
            </a:r>
          </a:p>
          <a:p>
            <a:pPr lvl="1"/>
            <a:r>
              <a:rPr lang="en-GB" dirty="0" smtClean="0"/>
              <a:t>Nutrition topic</a:t>
            </a:r>
          </a:p>
          <a:p>
            <a:pPr lvl="2"/>
            <a:r>
              <a:rPr lang="en-GB" dirty="0" smtClean="0"/>
              <a:t>Presentation</a:t>
            </a:r>
          </a:p>
          <a:p>
            <a:pPr lvl="2"/>
            <a:r>
              <a:rPr lang="en-GB" dirty="0" smtClean="0"/>
              <a:t>Essay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29770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Macronutrients: Fats &amp; Lipids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Energy dense</a:t>
            </a:r>
          </a:p>
          <a:p>
            <a:r>
              <a:rPr lang="en-GB" smtClean="0"/>
              <a:t>Triglycerides, phospholipids, cholesterol</a:t>
            </a:r>
          </a:p>
          <a:p>
            <a:r>
              <a:rPr lang="en-GB" smtClean="0"/>
              <a:t>Saturated, unsaturated, polyunsaturated</a:t>
            </a:r>
          </a:p>
          <a:p>
            <a:r>
              <a:rPr lang="en-GB" smtClean="0"/>
              <a:t>Essential fatty acids</a:t>
            </a:r>
          </a:p>
        </p:txBody>
      </p:sp>
      <p:sp>
        <p:nvSpPr>
          <p:cNvPr id="625668" name="Text Box 4"/>
          <p:cNvSpPr txBox="1">
            <a:spLocks noChangeArrowheads="1"/>
          </p:cNvSpPr>
          <p:nvPr/>
        </p:nvSpPr>
        <p:spPr bwMode="auto">
          <a:xfrm>
            <a:off x="1981200" y="4191000"/>
            <a:ext cx="5410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  <a:latin typeface="Comic Sans MS" pitchFamily="66" charset="0"/>
              </a:rPr>
              <a:t>Increased needs with lipid malabsorption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8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Macronutrients: Amino acids &amp; Protein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Structure and function</a:t>
            </a:r>
          </a:p>
          <a:p>
            <a:r>
              <a:rPr lang="en-GB" smtClean="0"/>
              <a:t>Essential amino acids</a:t>
            </a: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981200" y="4191000"/>
            <a:ext cx="6096000" cy="1476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  <a:latin typeface="Comic Sans MS" pitchFamily="66" charset="0"/>
              </a:rPr>
              <a:t>Increased needs with growth, injury/repair, protein loss; nephrotic syndrome, protein losing-enteropathy, burns</a:t>
            </a:r>
          </a:p>
          <a:p>
            <a:pPr algn="l"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  <a:latin typeface="Comic Sans MS" pitchFamily="66" charset="0"/>
              </a:rPr>
              <a:t>Protein-energy malnutrition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Macronutrients: Carbohydrates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Energy source</a:t>
            </a:r>
          </a:p>
          <a:p>
            <a:r>
              <a:rPr lang="en-GB" smtClean="0"/>
              <a:t>Sugars, starches, complex polysaccharides, fibre</a:t>
            </a:r>
          </a:p>
          <a:p>
            <a:r>
              <a:rPr lang="en-GB" smtClean="0"/>
              <a:t>Glycaemic index</a:t>
            </a:r>
          </a:p>
          <a:p>
            <a:r>
              <a:rPr lang="en-GB" smtClean="0"/>
              <a:t>Basal metabolism, thermic effects, activity</a:t>
            </a:r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627716" name="Text Box 4"/>
          <p:cNvSpPr txBox="1">
            <a:spLocks noChangeArrowheads="1"/>
          </p:cNvSpPr>
          <p:nvPr/>
        </p:nvSpPr>
        <p:spPr bwMode="auto">
          <a:xfrm>
            <a:off x="1981200" y="4191000"/>
            <a:ext cx="5410200" cy="117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  <a:latin typeface="Comic Sans MS" pitchFamily="66" charset="0"/>
              </a:rPr>
              <a:t>Increased needs for energy, heat generation, activity, growth, malnutrition</a:t>
            </a:r>
          </a:p>
          <a:p>
            <a:pPr algn="l">
              <a:spcBef>
                <a:spcPct val="50000"/>
              </a:spcBef>
            </a:pPr>
            <a:endParaRPr lang="en-GB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6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Macronutrients: Electrolytes &amp; Water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Fluid intake &amp; losses</a:t>
            </a:r>
          </a:p>
          <a:p>
            <a:r>
              <a:rPr lang="en-GB" smtClean="0"/>
              <a:t>Na</a:t>
            </a:r>
            <a:r>
              <a:rPr lang="en-GB" baseline="30000" smtClean="0"/>
              <a:t>+</a:t>
            </a:r>
            <a:r>
              <a:rPr lang="en-GB" smtClean="0"/>
              <a:t>, K</a:t>
            </a:r>
            <a:r>
              <a:rPr lang="en-GB" baseline="30000" smtClean="0"/>
              <a:t>+</a:t>
            </a:r>
            <a:r>
              <a:rPr lang="en-GB" smtClean="0"/>
              <a:t>, Cl</a:t>
            </a:r>
            <a:r>
              <a:rPr lang="en-GB" baseline="30000" smtClean="0"/>
              <a:t>-</a:t>
            </a:r>
            <a:r>
              <a:rPr lang="en-GB" smtClean="0"/>
              <a:t>, HCO</a:t>
            </a:r>
            <a:r>
              <a:rPr lang="en-GB" baseline="-25000" smtClean="0"/>
              <a:t>3</a:t>
            </a:r>
            <a:r>
              <a:rPr lang="en-GB" baseline="30000" smtClean="0"/>
              <a:t>-</a:t>
            </a:r>
          </a:p>
          <a:p>
            <a:r>
              <a:rPr lang="en-GB" smtClean="0"/>
              <a:t>Acid/base balance</a:t>
            </a:r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1981200" y="4191000"/>
            <a:ext cx="54102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  <a:latin typeface="Comic Sans MS" pitchFamily="66" charset="0"/>
              </a:rPr>
              <a:t>Increased needs with renal disease, vomiting, diarrhoea, gastrointestinal losses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0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Macronutrients: Minerals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Calcium, phosphate, magnesium</a:t>
            </a:r>
          </a:p>
          <a:p>
            <a:r>
              <a:rPr lang="en-GB" smtClean="0"/>
              <a:t>Iron</a:t>
            </a:r>
          </a:p>
          <a:p>
            <a:r>
              <a:rPr lang="en-GB" smtClean="0"/>
              <a:t>Regulated absorption 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1981200" y="4191000"/>
            <a:ext cx="54102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  <a:latin typeface="Comic Sans MS" pitchFamily="66" charset="0"/>
              </a:rPr>
              <a:t>Increased needs: pregnancy, lactation, growth, blood loss, malabsorption.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4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Macronutrients: Trace elements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Zinc, copper</a:t>
            </a:r>
          </a:p>
          <a:p>
            <a:r>
              <a:rPr lang="en-GB" smtClean="0"/>
              <a:t>Iodine, selenium, fluoride</a:t>
            </a:r>
          </a:p>
          <a:p>
            <a:pPr>
              <a:buFont typeface="Wingdings" pitchFamily="2" charset="2"/>
              <a:buNone/>
            </a:pPr>
            <a:r>
              <a:rPr lang="en-GB" smtClean="0"/>
              <a:t>	(chromium, manganese, boron, molybdenum ...)</a:t>
            </a:r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1981200" y="4191000"/>
            <a:ext cx="54102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  <a:latin typeface="Comic Sans MS" pitchFamily="66" charset="0"/>
              </a:rPr>
              <a:t>Increased needs: pregnancy, lactation, malabsorption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8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Macronutrients: Vitamins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Retinoids &amp; Carotenoids</a:t>
            </a:r>
          </a:p>
          <a:p>
            <a:r>
              <a:rPr lang="en-GB" smtClean="0"/>
              <a:t>Thiamine, riboflavin, </a:t>
            </a:r>
            <a:r>
              <a:rPr lang="en-GB" smtClean="0">
                <a:sym typeface="GreekMathSymbols" pitchFamily="34" charset="2"/>
              </a:rPr>
              <a:t>niacin, pyridoxine, biotin, pantothenic acid, folate, cobalamin</a:t>
            </a:r>
          </a:p>
          <a:p>
            <a:r>
              <a:rPr lang="en-GB" smtClean="0">
                <a:sym typeface="GreekMathSymbols" pitchFamily="34" charset="2"/>
              </a:rPr>
              <a:t>Ascorbic acid</a:t>
            </a:r>
          </a:p>
          <a:p>
            <a:r>
              <a:rPr lang="en-GB" smtClean="0">
                <a:sym typeface="GreekMathSymbols" pitchFamily="34" charset="2"/>
              </a:rPr>
              <a:t>Cholecalciferol</a:t>
            </a:r>
          </a:p>
          <a:p>
            <a:r>
              <a:rPr lang="en-GB" smtClean="0">
                <a:sym typeface="GreekMathSymbols" pitchFamily="34" charset="2"/>
              </a:rPr>
              <a:t>Tocopherol</a:t>
            </a:r>
            <a:endParaRPr lang="en-GB" smtClean="0"/>
          </a:p>
          <a:p>
            <a:endParaRPr lang="en-GB" smtClean="0"/>
          </a:p>
        </p:txBody>
      </p:sp>
      <p:sp>
        <p:nvSpPr>
          <p:cNvPr id="631812" name="Text Box 4"/>
          <p:cNvSpPr txBox="1">
            <a:spLocks noChangeArrowheads="1"/>
          </p:cNvSpPr>
          <p:nvPr/>
        </p:nvSpPr>
        <p:spPr bwMode="auto">
          <a:xfrm>
            <a:off x="1981200" y="4419600"/>
            <a:ext cx="5410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  <a:latin typeface="Comic Sans MS" pitchFamily="66" charset="0"/>
              </a:rPr>
              <a:t>Increased needs: specific deficiency states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Human Clinical Nutrition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relevance </a:t>
            </a:r>
            <a:r>
              <a:rPr lang="en-GB" smtClean="0"/>
              <a:t>of nutrition</a:t>
            </a:r>
            <a:endParaRPr lang="en-GB" dirty="0" smtClean="0"/>
          </a:p>
          <a:p>
            <a:r>
              <a:rPr lang="en-GB" dirty="0" smtClean="0"/>
              <a:t>Assessment of nutrition</a:t>
            </a:r>
          </a:p>
          <a:p>
            <a:r>
              <a:rPr lang="en-GB" dirty="0" smtClean="0"/>
              <a:t>Nutritional requirements</a:t>
            </a:r>
          </a:p>
          <a:p>
            <a:r>
              <a:rPr lang="en-GB" dirty="0" smtClean="0"/>
              <a:t>Effects of illness on nutrition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to Human Clinical Nutrition</a:t>
            </a:r>
            <a:br>
              <a:rPr lang="en-GB" dirty="0" smtClean="0"/>
            </a:br>
            <a:r>
              <a:rPr lang="en-GB" dirty="0" smtClean="0"/>
              <a:t>Summary and 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relevance of nutrition for physicians</a:t>
            </a:r>
          </a:p>
          <a:p>
            <a:r>
              <a:rPr lang="en-GB" dirty="0" smtClean="0"/>
              <a:t>Assessment of nutrition</a:t>
            </a:r>
          </a:p>
          <a:p>
            <a:r>
              <a:rPr lang="en-GB" dirty="0" smtClean="0"/>
              <a:t>Nutritional requirements</a:t>
            </a:r>
          </a:p>
          <a:p>
            <a:r>
              <a:rPr lang="en-GB" dirty="0" smtClean="0"/>
              <a:t>Effects of illness on nutrition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01000" cy="914400"/>
          </a:xfrm>
        </p:spPr>
        <p:txBody>
          <a:bodyPr/>
          <a:lstStyle/>
          <a:p>
            <a:r>
              <a:rPr lang="en-GB" smtClean="0"/>
              <a:t>The Relevance of Nutrition to Clinical Practice</a:t>
            </a:r>
            <a:br>
              <a:rPr lang="en-GB" smtClean="0"/>
            </a:br>
            <a:r>
              <a:rPr lang="en-GB" smtClean="0"/>
              <a:t>Definitions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Human nutrition:</a:t>
            </a:r>
          </a:p>
          <a:p>
            <a:pPr lvl="1"/>
            <a:r>
              <a:rPr lang="en-GB" dirty="0" smtClean="0"/>
              <a:t>Nutritional factors in human physiology &amp; well-being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olidFill>
                  <a:schemeClr val="tx2"/>
                </a:solidFill>
              </a:rPr>
              <a:t>Clinical nutrition:</a:t>
            </a:r>
          </a:p>
          <a:p>
            <a:pPr lvl="1"/>
            <a:r>
              <a:rPr lang="en-GB" dirty="0" smtClean="0"/>
              <a:t>The diagnosis &amp; management of nutritional factors contributing to human illness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GB" smtClean="0"/>
              <a:t>The Relevance of Nutrition to Clinical Practice</a:t>
            </a:r>
            <a:br>
              <a:rPr lang="en-GB" smtClean="0"/>
            </a:br>
            <a:r>
              <a:rPr lang="en-GB" smtClean="0"/>
              <a:t>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>
                <a:solidFill>
                  <a:schemeClr val="tx2"/>
                </a:solidFill>
              </a:rPr>
              <a:t>Malnutrition:</a:t>
            </a:r>
          </a:p>
          <a:p>
            <a:pPr lvl="1"/>
            <a:r>
              <a:rPr lang="en-GB" smtClean="0"/>
              <a:t>A state of nutrition in which a deficiency, excess or imbalance of energy, protein or other nutrients, including minerals &amp; vitamins causes measurable adverse effects on body function &amp; clinical outcome</a:t>
            </a:r>
          </a:p>
          <a:p>
            <a:pPr lvl="1"/>
            <a:endParaRPr lang="en-GB" smtClean="0"/>
          </a:p>
          <a:p>
            <a:pPr>
              <a:buFont typeface="Wingdings" pitchFamily="2" charset="2"/>
              <a:buNone/>
            </a:pPr>
            <a:r>
              <a:rPr lang="en-GB" smtClean="0">
                <a:solidFill>
                  <a:schemeClr val="tx2"/>
                </a:solidFill>
              </a:rPr>
              <a:t>		</a:t>
            </a:r>
            <a:r>
              <a:rPr lang="en-GB" smtClean="0"/>
              <a:t>also</a:t>
            </a:r>
            <a:r>
              <a:rPr lang="en-GB" smtClean="0">
                <a:solidFill>
                  <a:schemeClr val="tx2"/>
                </a:solidFill>
              </a:rPr>
              <a:t> undernutrition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GB" smtClean="0"/>
              <a:t>The Relevance of Nutrition to Clinical Practice</a:t>
            </a:r>
            <a:br>
              <a:rPr lang="en-GB" smtClean="0"/>
            </a:br>
            <a:r>
              <a:rPr lang="en-GB" smtClean="0"/>
              <a:t>Definitions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Overnutrition:</a:t>
            </a:r>
          </a:p>
          <a:p>
            <a:pPr lvl="1"/>
            <a:r>
              <a:rPr lang="en-GB" dirty="0" smtClean="0"/>
              <a:t>A state of nutrition in which there is an excess of energy stores, represented by body fatness, causing measurable adverse effects on body function &amp; clinical outcome</a:t>
            </a:r>
          </a:p>
          <a:p>
            <a:pPr lvl="1"/>
            <a:endParaRPr lang="en-GB" dirty="0"/>
          </a:p>
          <a:p>
            <a:r>
              <a:rPr lang="en-GB" dirty="0" smtClean="0">
                <a:solidFill>
                  <a:schemeClr val="tx2"/>
                </a:solidFill>
              </a:rPr>
              <a:t>Obesity:</a:t>
            </a:r>
          </a:p>
          <a:p>
            <a:pPr lvl="1"/>
            <a:r>
              <a:rPr lang="en-GB" dirty="0" smtClean="0"/>
              <a:t>An excess of body fat associated with a Body Mass &gt; 30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GB" dirty="0" smtClean="0"/>
              <a:t>Body-Mass Index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GB" dirty="0" smtClean="0"/>
              <a:t>BMI = kg / m</a:t>
            </a:r>
            <a:r>
              <a:rPr lang="en-GB" baseline="30000" dirty="0" smtClean="0"/>
              <a:t>2</a:t>
            </a:r>
            <a:r>
              <a:rPr lang="en-GB" dirty="0" smtClean="0"/>
              <a:t> </a:t>
            </a:r>
          </a:p>
          <a:p>
            <a:pPr>
              <a:buFont typeface="CommonBullets" pitchFamily="34" charset="2"/>
              <a:buChar char=" "/>
            </a:pPr>
            <a:endParaRPr lang="en-GB" dirty="0" smtClean="0"/>
          </a:p>
          <a:p>
            <a:pPr>
              <a:buFont typeface="Wingdings" pitchFamily="2" charset="2"/>
              <a:buNone/>
            </a:pPr>
            <a:r>
              <a:rPr lang="en-GB" dirty="0" smtClean="0"/>
              <a:t>   75 kg and	1.73 m</a:t>
            </a:r>
            <a:r>
              <a:rPr lang="en-GB" baseline="30000" dirty="0" smtClean="0"/>
              <a:t> </a:t>
            </a:r>
            <a:r>
              <a:rPr lang="en-GB" dirty="0" smtClean="0"/>
              <a:t>=  75 / 3 = 25  = ideal</a:t>
            </a:r>
          </a:p>
          <a:p>
            <a:pPr>
              <a:buFont typeface="CommonBullets" pitchFamily="34" charset="2"/>
              <a:buChar char=" "/>
            </a:pPr>
            <a:r>
              <a:rPr lang="en-GB" dirty="0" smtClean="0"/>
              <a:t> 		2.00 m</a:t>
            </a:r>
            <a:r>
              <a:rPr lang="en-GB" baseline="30000" dirty="0" smtClean="0"/>
              <a:t> </a:t>
            </a:r>
            <a:r>
              <a:rPr lang="en-GB" dirty="0" smtClean="0"/>
              <a:t>=  75 / 4 = 19  = low</a:t>
            </a:r>
          </a:p>
          <a:p>
            <a:pPr>
              <a:buFont typeface="CommonBullets" pitchFamily="34" charset="2"/>
              <a:buChar char=" "/>
            </a:pPr>
            <a:r>
              <a:rPr lang="en-GB" dirty="0" smtClean="0"/>
              <a:t> 		1.41 m</a:t>
            </a:r>
            <a:r>
              <a:rPr lang="en-GB" baseline="30000" dirty="0" smtClean="0"/>
              <a:t> </a:t>
            </a:r>
            <a:r>
              <a:rPr lang="en-GB" dirty="0" smtClean="0"/>
              <a:t>=  75 / 2 = 37 =  high</a:t>
            </a:r>
          </a:p>
        </p:txBody>
      </p:sp>
      <p:pic>
        <p:nvPicPr>
          <p:cNvPr id="9220" name="Picture 4" descr="rcp-nut"/>
          <p:cNvPicPr>
            <a:picLocks noChangeAspect="1" noChangeArrowheads="1"/>
          </p:cNvPicPr>
          <p:nvPr/>
        </p:nvPicPr>
        <p:blipFill>
          <a:blip r:embed="rId3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" t="6552" r="42686" b="61777"/>
          <a:stretch>
            <a:fillRect/>
          </a:stretch>
        </p:blipFill>
        <p:spPr bwMode="auto">
          <a:xfrm>
            <a:off x="5105400" y="4038600"/>
            <a:ext cx="26876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BMI and Patients at Risk From Malnutrition</a:t>
            </a:r>
          </a:p>
        </p:txBody>
      </p:sp>
      <p:graphicFrame>
        <p:nvGraphicFramePr>
          <p:cNvPr id="600124" name="Group 60"/>
          <p:cNvGraphicFramePr>
            <a:graphicFrameLocks noGrp="1"/>
          </p:cNvGraphicFramePr>
          <p:nvPr>
            <p:ph type="tbl" idx="1"/>
          </p:nvPr>
        </p:nvGraphicFramePr>
        <p:xfrm>
          <a:off x="304800" y="1752600"/>
          <a:ext cx="8588375" cy="4575176"/>
        </p:xfrm>
        <a:graphic>
          <a:graphicData uri="http://schemas.openxmlformats.org/drawingml/2006/table">
            <a:tbl>
              <a:tblPr/>
              <a:tblGrid>
                <a:gridCol w="2811463"/>
                <a:gridCol w="1014412"/>
                <a:gridCol w="2962275"/>
                <a:gridCol w="863600"/>
                <a:gridCol w="936625"/>
              </a:tblGrid>
              <a:tr h="503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Classification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BMI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Significance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Prevalence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Underweight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&lt; 18.5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Chronic protein-energy undernutrition probable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Lower end of normal range – borderline underweight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18.5 -            &lt; 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Chronic protein-energy undernutrition possible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Normal range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20 - &lt;25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Chronic protein-energy undernutrition unlikely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Overweight – pre-obese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25 - &lt;30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Increased risk of comorbidities related to chronic energy overnutrition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Obese – class 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30 - &lt;35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Moderate risk of comorbidities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4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Obese – class 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35 - &lt;40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Severe risk of comorbidities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3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Obese – class 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&gt; 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Very severe risk of comorbidities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w-clin2003">
  <a:themeElements>
    <a:clrScheme name="jw-clin2003 8">
      <a:dk1>
        <a:srgbClr val="0033CC"/>
      </a:dk1>
      <a:lt1>
        <a:srgbClr val="CCFFFF"/>
      </a:lt1>
      <a:dk2>
        <a:srgbClr val="000066"/>
      </a:dk2>
      <a:lt2>
        <a:srgbClr val="808080"/>
      </a:lt2>
      <a:accent1>
        <a:srgbClr val="00CC99"/>
      </a:accent1>
      <a:accent2>
        <a:srgbClr val="3333CC"/>
      </a:accent2>
      <a:accent3>
        <a:srgbClr val="E2FFFF"/>
      </a:accent3>
      <a:accent4>
        <a:srgbClr val="002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jw-clin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20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w-clin20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20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w-clin2003 8">
        <a:dk1>
          <a:srgbClr val="0033CC"/>
        </a:dk1>
        <a:lt1>
          <a:srgbClr val="CC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E2FFFF"/>
        </a:accent3>
        <a:accent4>
          <a:srgbClr val="002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w-clin2003 8">
    <a:dk1>
      <a:srgbClr val="0033CC"/>
    </a:dk1>
    <a:lt1>
      <a:srgbClr val="CCFFFF"/>
    </a:lt1>
    <a:dk2>
      <a:srgbClr val="000066"/>
    </a:dk2>
    <a:lt2>
      <a:srgbClr val="808080"/>
    </a:lt2>
    <a:accent1>
      <a:srgbClr val="00CC99"/>
    </a:accent1>
    <a:accent2>
      <a:srgbClr val="3333CC"/>
    </a:accent2>
    <a:accent3>
      <a:srgbClr val="E2FFFF"/>
    </a:accent3>
    <a:accent4>
      <a:srgbClr val="002AAE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jw-clin2003 8">
    <a:dk1>
      <a:srgbClr val="0033CC"/>
    </a:dk1>
    <a:lt1>
      <a:srgbClr val="CCFFFF"/>
    </a:lt1>
    <a:dk2>
      <a:srgbClr val="000066"/>
    </a:dk2>
    <a:lt2>
      <a:srgbClr val="808080"/>
    </a:lt2>
    <a:accent1>
      <a:srgbClr val="00CC99"/>
    </a:accent1>
    <a:accent2>
      <a:srgbClr val="3333CC"/>
    </a:accent2>
    <a:accent3>
      <a:srgbClr val="E2FFFF"/>
    </a:accent3>
    <a:accent4>
      <a:srgbClr val="002AAE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jw-clin2003 8">
    <a:dk1>
      <a:srgbClr val="0033CC"/>
    </a:dk1>
    <a:lt1>
      <a:srgbClr val="CCFFFF"/>
    </a:lt1>
    <a:dk2>
      <a:srgbClr val="000066"/>
    </a:dk2>
    <a:lt2>
      <a:srgbClr val="808080"/>
    </a:lt2>
    <a:accent1>
      <a:srgbClr val="00CC99"/>
    </a:accent1>
    <a:accent2>
      <a:srgbClr val="3333CC"/>
    </a:accent2>
    <a:accent3>
      <a:srgbClr val="E2FFFF"/>
    </a:accent3>
    <a:accent4>
      <a:srgbClr val="002AAE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jw-clin2003 8">
    <a:dk1>
      <a:srgbClr val="0033CC"/>
    </a:dk1>
    <a:lt1>
      <a:srgbClr val="CCFFFF"/>
    </a:lt1>
    <a:dk2>
      <a:srgbClr val="000066"/>
    </a:dk2>
    <a:lt2>
      <a:srgbClr val="808080"/>
    </a:lt2>
    <a:accent1>
      <a:srgbClr val="00CC99"/>
    </a:accent1>
    <a:accent2>
      <a:srgbClr val="3333CC"/>
    </a:accent2>
    <a:accent3>
      <a:srgbClr val="E2FFFF"/>
    </a:accent3>
    <a:accent4>
      <a:srgbClr val="002AAE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jw-clin2003 8">
    <a:dk1>
      <a:srgbClr val="0033CC"/>
    </a:dk1>
    <a:lt1>
      <a:srgbClr val="CCFFFF"/>
    </a:lt1>
    <a:dk2>
      <a:srgbClr val="000066"/>
    </a:dk2>
    <a:lt2>
      <a:srgbClr val="808080"/>
    </a:lt2>
    <a:accent1>
      <a:srgbClr val="00CC99"/>
    </a:accent1>
    <a:accent2>
      <a:srgbClr val="3333CC"/>
    </a:accent2>
    <a:accent3>
      <a:srgbClr val="E2FFFF"/>
    </a:accent3>
    <a:accent4>
      <a:srgbClr val="002AAE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Office\Templates\1033\jw-clin2003.pot</Template>
  <TotalTime>7742</TotalTime>
  <Words>1670</Words>
  <Application>Microsoft Office PowerPoint</Application>
  <PresentationFormat>On-screen Show (4:3)</PresentationFormat>
  <Paragraphs>427</Paragraphs>
  <Slides>37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jw-clin2003</vt:lpstr>
      <vt:lpstr>Document</vt:lpstr>
      <vt:lpstr>BSc in Gastroenterology &amp; Hepatology</vt:lpstr>
      <vt:lpstr>Gene-Environmental Interactions:  Genetic, Metabolic and Nutritional disorders</vt:lpstr>
      <vt:lpstr>Gene-Environmental Interactions:  Genetic, Metabolic and Nutritional disorders</vt:lpstr>
      <vt:lpstr>Introduction to Human Clinical Nutrition Summary and Learning Objectives</vt:lpstr>
      <vt:lpstr>The Relevance of Nutrition to Clinical Practice Definitions</vt:lpstr>
      <vt:lpstr>The Relevance of Nutrition to Clinical Practice Definitions</vt:lpstr>
      <vt:lpstr>The Relevance of Nutrition to Clinical Practice Definitions</vt:lpstr>
      <vt:lpstr>Body-Mass Index</vt:lpstr>
      <vt:lpstr>BMI and Patients at Risk From Malnutrition</vt:lpstr>
      <vt:lpstr>BMI and Patients at Risk From Malnutrition</vt:lpstr>
      <vt:lpstr>The Clinical Relevance of Nutritional Care</vt:lpstr>
      <vt:lpstr>Complications of Undernutrition</vt:lpstr>
      <vt:lpstr>Studies of Poor Nutrition in Hospital</vt:lpstr>
      <vt:lpstr>Provision of Nutritional Support for Undernourished Patients Improves Clinical Outcome </vt:lpstr>
      <vt:lpstr>Chronic Conditions Related to Overweight &amp; Obesity</vt:lpstr>
      <vt:lpstr>Health Benefits Achievable From  5-10% Weight Loss in an Obese Person</vt:lpstr>
      <vt:lpstr>People 65 and Over at Risk From Malnutrition (NDNS 1998)</vt:lpstr>
      <vt:lpstr>What All Doctors Need to Know About Nutrition</vt:lpstr>
      <vt:lpstr>The Relevance of Nutrition to Clinical Practice Summary </vt:lpstr>
      <vt:lpstr>Where to get good nutritional advice?</vt:lpstr>
      <vt:lpstr>Nutritional assessment</vt:lpstr>
      <vt:lpstr>Malnutrition Universal Screening Tool (MUST)</vt:lpstr>
      <vt:lpstr>Malnutrition Universal Screening Tool (MUST)</vt:lpstr>
      <vt:lpstr>Nutritional assessment – examination</vt:lpstr>
      <vt:lpstr>Selected symptoms and signs of nutrient deficiencies (1)</vt:lpstr>
      <vt:lpstr>Selected symptoms and signs of nutrient deficiencies (2)</vt:lpstr>
      <vt:lpstr>Nutritional Assessment</vt:lpstr>
      <vt:lpstr>Nutrition: Assessments and Requirements</vt:lpstr>
      <vt:lpstr>Nutrition</vt:lpstr>
      <vt:lpstr>Macronutrients: Fats &amp; Lipids</vt:lpstr>
      <vt:lpstr>Macronutrients: Amino acids &amp; Protein</vt:lpstr>
      <vt:lpstr>Macronutrients: Carbohydrates</vt:lpstr>
      <vt:lpstr>Macronutrients: Electrolytes &amp; Water</vt:lpstr>
      <vt:lpstr>Macronutrients: Minerals</vt:lpstr>
      <vt:lpstr>Macronutrients: Trace elements</vt:lpstr>
      <vt:lpstr>Macronutrients: Vitamins</vt:lpstr>
      <vt:lpstr>Human Clinical Nutrition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jw-default</dc:title>
  <dc:creator>jw</dc:creator>
  <cp:lastModifiedBy>Shiel, Nuala</cp:lastModifiedBy>
  <cp:revision>134</cp:revision>
  <cp:lastPrinted>1999-02-19T10:34:18Z</cp:lastPrinted>
  <dcterms:created xsi:type="dcterms:W3CDTF">1995-06-02T22:06:36Z</dcterms:created>
  <dcterms:modified xsi:type="dcterms:W3CDTF">2012-10-05T15:18:33Z</dcterms:modified>
</cp:coreProperties>
</file>