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69" r:id="rId2"/>
    <p:sldId id="695" r:id="rId3"/>
    <p:sldId id="609" r:id="rId4"/>
    <p:sldId id="608" r:id="rId5"/>
    <p:sldId id="554" r:id="rId6"/>
    <p:sldId id="555" r:id="rId7"/>
    <p:sldId id="557" r:id="rId8"/>
    <p:sldId id="558" r:id="rId9"/>
    <p:sldId id="611" r:id="rId10"/>
    <p:sldId id="559" r:id="rId11"/>
    <p:sldId id="613" r:id="rId12"/>
    <p:sldId id="698" r:id="rId13"/>
    <p:sldId id="614" r:id="rId14"/>
    <p:sldId id="632" r:id="rId15"/>
    <p:sldId id="631" r:id="rId16"/>
    <p:sldId id="697" r:id="rId17"/>
    <p:sldId id="700" r:id="rId18"/>
    <p:sldId id="701" r:id="rId19"/>
    <p:sldId id="702" r:id="rId20"/>
    <p:sldId id="703" r:id="rId21"/>
    <p:sldId id="562" r:id="rId22"/>
    <p:sldId id="563" r:id="rId23"/>
    <p:sldId id="565" r:id="rId24"/>
    <p:sldId id="699" r:id="rId25"/>
    <p:sldId id="569" r:id="rId26"/>
    <p:sldId id="625" r:id="rId27"/>
    <p:sldId id="633" r:id="rId28"/>
    <p:sldId id="635" r:id="rId29"/>
    <p:sldId id="636" r:id="rId30"/>
    <p:sldId id="638" r:id="rId31"/>
    <p:sldId id="639" r:id="rId32"/>
    <p:sldId id="641" r:id="rId33"/>
    <p:sldId id="651" r:id="rId34"/>
    <p:sldId id="652" r:id="rId35"/>
    <p:sldId id="642" r:id="rId36"/>
    <p:sldId id="655" r:id="rId37"/>
    <p:sldId id="643" r:id="rId38"/>
    <p:sldId id="658" r:id="rId39"/>
    <p:sldId id="657" r:id="rId40"/>
    <p:sldId id="644" r:id="rId41"/>
    <p:sldId id="645" r:id="rId42"/>
    <p:sldId id="646" r:id="rId43"/>
    <p:sldId id="663" r:id="rId44"/>
    <p:sldId id="647" r:id="rId45"/>
    <p:sldId id="648" r:id="rId46"/>
    <p:sldId id="649" r:id="rId47"/>
    <p:sldId id="650" r:id="rId48"/>
    <p:sldId id="670" r:id="rId49"/>
    <p:sldId id="671" r:id="rId50"/>
    <p:sldId id="672" r:id="rId51"/>
    <p:sldId id="660" r:id="rId52"/>
    <p:sldId id="673" r:id="rId53"/>
    <p:sldId id="662" r:id="rId54"/>
    <p:sldId id="674" r:id="rId55"/>
    <p:sldId id="679" r:id="rId56"/>
    <p:sldId id="680" r:id="rId57"/>
    <p:sldId id="675" r:id="rId58"/>
    <p:sldId id="676" r:id="rId59"/>
    <p:sldId id="678" r:id="rId60"/>
    <p:sldId id="681" r:id="rId61"/>
    <p:sldId id="677" r:id="rId62"/>
    <p:sldId id="682" r:id="rId63"/>
    <p:sldId id="683" r:id="rId64"/>
    <p:sldId id="685" r:id="rId65"/>
    <p:sldId id="686" r:id="rId66"/>
    <p:sldId id="684" r:id="rId67"/>
    <p:sldId id="687" r:id="rId68"/>
    <p:sldId id="688" r:id="rId69"/>
    <p:sldId id="689" r:id="rId70"/>
    <p:sldId id="690" r:id="rId71"/>
    <p:sldId id="692" r:id="rId72"/>
    <p:sldId id="693" r:id="rId73"/>
    <p:sldId id="694" r:id="rId74"/>
    <p:sldId id="696" r:id="rId75"/>
    <p:sldId id="704" r:id="rId76"/>
    <p:sldId id="691" r:id="rId77"/>
    <p:sldId id="603" r:id="rId78"/>
    <p:sldId id="496" r:id="rId79"/>
    <p:sldId id="705" r:id="rId80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b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b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b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b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E9FA"/>
    <a:srgbClr val="F1FD7F"/>
    <a:srgbClr val="6E6E6F"/>
    <a:srgbClr val="DC0217"/>
    <a:srgbClr val="4B4F55"/>
    <a:srgbClr val="1B0807"/>
    <a:srgbClr val="040404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4714" autoAdjust="0"/>
  </p:normalViewPr>
  <p:slideViewPr>
    <p:cSldViewPr snapToGrid="0">
      <p:cViewPr>
        <p:scale>
          <a:sx n="50" d="100"/>
          <a:sy n="50" d="100"/>
        </p:scale>
        <p:origin x="-678" y="-42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4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13712-ECF0-4B62-BE31-7CD6253E0A00}" type="doc">
      <dgm:prSet loTypeId="urn:microsoft.com/office/officeart/2005/8/layout/cycle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650D5F1-BF87-4D4A-A30F-2AFD61521404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accent6"/>
              </a:solidFill>
            </a:rPr>
            <a:t>obesity</a:t>
          </a:r>
          <a:endParaRPr lang="en-GB" sz="2000" dirty="0">
            <a:solidFill>
              <a:schemeClr val="accent6"/>
            </a:solidFill>
          </a:endParaRPr>
        </a:p>
      </dgm:t>
    </dgm:pt>
    <dgm:pt modelId="{FDB9BBB9-9DE7-474B-A3AB-53BB956C257A}" type="parTrans" cxnId="{0FDC4C79-197D-4F5A-A38E-1EF0EC3A00FF}">
      <dgm:prSet/>
      <dgm:spPr/>
      <dgm:t>
        <a:bodyPr/>
        <a:lstStyle/>
        <a:p>
          <a:endParaRPr lang="en-GB"/>
        </a:p>
      </dgm:t>
    </dgm:pt>
    <dgm:pt modelId="{9016A530-F4E8-4D26-B3BA-C1CBEFCB2DC5}" type="sibTrans" cxnId="{0FDC4C79-197D-4F5A-A38E-1EF0EC3A00FF}">
      <dgm:prSet/>
      <dgm:spPr/>
      <dgm:t>
        <a:bodyPr/>
        <a:lstStyle/>
        <a:p>
          <a:endParaRPr lang="en-GB" sz="2000">
            <a:solidFill>
              <a:schemeClr val="accent6"/>
            </a:solidFill>
          </a:endParaRPr>
        </a:p>
      </dgm:t>
    </dgm:pt>
    <dgm:pt modelId="{301B5284-CD9C-4BDA-BB9D-FBD37A5BB571}">
      <dgm:prSet phldrT="[Text]" custT="1"/>
      <dgm:spPr/>
      <dgm:t>
        <a:bodyPr/>
        <a:lstStyle/>
        <a:p>
          <a:r>
            <a:rPr lang="en-GB" sz="2000" dirty="0" err="1" smtClean="0">
              <a:solidFill>
                <a:schemeClr val="accent6"/>
              </a:solidFill>
            </a:rPr>
            <a:t>Athero</a:t>
          </a:r>
          <a:r>
            <a:rPr lang="en-GB" sz="2000" dirty="0" smtClean="0">
              <a:solidFill>
                <a:schemeClr val="accent6"/>
              </a:solidFill>
            </a:rPr>
            <a:t>-sclerosis</a:t>
          </a:r>
          <a:endParaRPr lang="en-GB" sz="2000" dirty="0">
            <a:solidFill>
              <a:schemeClr val="accent6"/>
            </a:solidFill>
          </a:endParaRPr>
        </a:p>
      </dgm:t>
    </dgm:pt>
    <dgm:pt modelId="{12856DB4-1228-4152-B9E8-631CE8648BF8}" type="parTrans" cxnId="{2B7320CA-B87D-498F-8BAC-541425E8D828}">
      <dgm:prSet/>
      <dgm:spPr/>
      <dgm:t>
        <a:bodyPr/>
        <a:lstStyle/>
        <a:p>
          <a:endParaRPr lang="en-GB"/>
        </a:p>
      </dgm:t>
    </dgm:pt>
    <dgm:pt modelId="{F7CFD945-274A-4253-A3C1-A2769BEA40F1}" type="sibTrans" cxnId="{2B7320CA-B87D-498F-8BAC-541425E8D828}">
      <dgm:prSet/>
      <dgm:spPr/>
      <dgm:t>
        <a:bodyPr/>
        <a:lstStyle/>
        <a:p>
          <a:endParaRPr lang="en-GB" sz="2000">
            <a:solidFill>
              <a:schemeClr val="accent6"/>
            </a:solidFill>
          </a:endParaRPr>
        </a:p>
      </dgm:t>
    </dgm:pt>
    <dgm:pt modelId="{950B660A-25AF-49DA-94C2-4CFD913D6A63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accent6"/>
              </a:solidFill>
            </a:rPr>
            <a:t>Cardiovascular disease</a:t>
          </a:r>
          <a:endParaRPr lang="en-GB" sz="2000" dirty="0">
            <a:solidFill>
              <a:schemeClr val="accent6"/>
            </a:solidFill>
          </a:endParaRPr>
        </a:p>
      </dgm:t>
    </dgm:pt>
    <dgm:pt modelId="{0F16B804-CA88-4B15-9083-2BBF07C99581}" type="parTrans" cxnId="{A5F00E7E-05D1-49ED-BA1E-E1F40FBF6AEF}">
      <dgm:prSet/>
      <dgm:spPr/>
      <dgm:t>
        <a:bodyPr/>
        <a:lstStyle/>
        <a:p>
          <a:endParaRPr lang="en-GB"/>
        </a:p>
      </dgm:t>
    </dgm:pt>
    <dgm:pt modelId="{5C859E83-4098-4750-9DB1-059FEC4C2896}" type="sibTrans" cxnId="{A5F00E7E-05D1-49ED-BA1E-E1F40FBF6AEF}">
      <dgm:prSet/>
      <dgm:spPr/>
      <dgm:t>
        <a:bodyPr/>
        <a:lstStyle/>
        <a:p>
          <a:endParaRPr lang="en-GB" sz="2000">
            <a:solidFill>
              <a:schemeClr val="accent6"/>
            </a:solidFill>
          </a:endParaRPr>
        </a:p>
      </dgm:t>
    </dgm:pt>
    <dgm:pt modelId="{4E3890A9-8E5D-4F2A-BBC2-15ACD1659C98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accent6"/>
              </a:solidFill>
            </a:rPr>
            <a:t>Diabetes</a:t>
          </a:r>
          <a:endParaRPr lang="en-GB" sz="2000" dirty="0">
            <a:solidFill>
              <a:schemeClr val="accent6"/>
            </a:solidFill>
          </a:endParaRPr>
        </a:p>
      </dgm:t>
    </dgm:pt>
    <dgm:pt modelId="{6E93605F-8A93-4550-8798-8C628C5FE6AC}" type="parTrans" cxnId="{69DDD0F7-144C-40A4-919D-7D577C3CA6AA}">
      <dgm:prSet/>
      <dgm:spPr/>
      <dgm:t>
        <a:bodyPr/>
        <a:lstStyle/>
        <a:p>
          <a:endParaRPr lang="en-GB"/>
        </a:p>
      </dgm:t>
    </dgm:pt>
    <dgm:pt modelId="{5527D1FC-449F-4FFD-BB70-1A9458160737}" type="sibTrans" cxnId="{69DDD0F7-144C-40A4-919D-7D577C3CA6AA}">
      <dgm:prSet/>
      <dgm:spPr/>
      <dgm:t>
        <a:bodyPr/>
        <a:lstStyle/>
        <a:p>
          <a:endParaRPr lang="en-GB" sz="2000">
            <a:solidFill>
              <a:schemeClr val="accent6"/>
            </a:solidFill>
          </a:endParaRPr>
        </a:p>
      </dgm:t>
    </dgm:pt>
    <dgm:pt modelId="{CCF385AA-9100-4353-A907-E744AC367CA5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accent6"/>
              </a:solidFill>
            </a:rPr>
            <a:t>Insulin resistance</a:t>
          </a:r>
          <a:endParaRPr lang="en-GB" sz="2000" dirty="0">
            <a:solidFill>
              <a:schemeClr val="accent6"/>
            </a:solidFill>
          </a:endParaRPr>
        </a:p>
      </dgm:t>
    </dgm:pt>
    <dgm:pt modelId="{751BE12C-887B-4C9C-BA15-58A86EE00799}" type="parTrans" cxnId="{54D6EE5B-7B76-40CF-90EA-6F2FF9FCFB7B}">
      <dgm:prSet/>
      <dgm:spPr/>
      <dgm:t>
        <a:bodyPr/>
        <a:lstStyle/>
        <a:p>
          <a:endParaRPr lang="en-GB"/>
        </a:p>
      </dgm:t>
    </dgm:pt>
    <dgm:pt modelId="{BC812C7D-C4CE-44FB-9570-7E57F315BDED}" type="sibTrans" cxnId="{54D6EE5B-7B76-40CF-90EA-6F2FF9FCFB7B}">
      <dgm:prSet/>
      <dgm:spPr/>
      <dgm:t>
        <a:bodyPr/>
        <a:lstStyle/>
        <a:p>
          <a:endParaRPr lang="en-GB" sz="2000">
            <a:solidFill>
              <a:schemeClr val="accent6"/>
            </a:solidFill>
          </a:endParaRPr>
        </a:p>
      </dgm:t>
    </dgm:pt>
    <dgm:pt modelId="{C768576E-1127-4916-91F8-DB2AAD4C1A24}" type="pres">
      <dgm:prSet presAssocID="{78513712-ECF0-4B62-BE31-7CD6253E0A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5144EF-6EC0-4F1A-8E59-0685FD385927}" type="pres">
      <dgm:prSet presAssocID="{1650D5F1-BF87-4D4A-A30F-2AFD61521404}" presName="node" presStyleLbl="node1" presStyleIdx="0" presStyleCnt="5" custScaleX="135113" custScaleY="1712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9E0BC8-F62B-49A1-A6B9-95D33C4D0D50}" type="pres">
      <dgm:prSet presAssocID="{1650D5F1-BF87-4D4A-A30F-2AFD61521404}" presName="spNode" presStyleCnt="0"/>
      <dgm:spPr/>
    </dgm:pt>
    <dgm:pt modelId="{612DFF25-88DB-4119-8407-4BF70159D6C7}" type="pres">
      <dgm:prSet presAssocID="{9016A530-F4E8-4D26-B3BA-C1CBEFCB2DC5}" presName="sibTrans" presStyleLbl="sibTrans1D1" presStyleIdx="0" presStyleCnt="5"/>
      <dgm:spPr/>
      <dgm:t>
        <a:bodyPr/>
        <a:lstStyle/>
        <a:p>
          <a:endParaRPr lang="en-GB"/>
        </a:p>
      </dgm:t>
    </dgm:pt>
    <dgm:pt modelId="{57711989-D950-4CDA-8106-E2878ABC982C}" type="pres">
      <dgm:prSet presAssocID="{301B5284-CD9C-4BDA-BB9D-FBD37A5BB571}" presName="node" presStyleLbl="node1" presStyleIdx="1" presStyleCnt="5" custScaleX="138059" custScaleY="140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413B5F-5301-42A7-B8DD-0BFB0BE0BFD7}" type="pres">
      <dgm:prSet presAssocID="{301B5284-CD9C-4BDA-BB9D-FBD37A5BB571}" presName="spNode" presStyleCnt="0"/>
      <dgm:spPr/>
    </dgm:pt>
    <dgm:pt modelId="{C6348D12-14ED-4D2B-A241-95371D13192D}" type="pres">
      <dgm:prSet presAssocID="{F7CFD945-274A-4253-A3C1-A2769BEA40F1}" presName="sibTrans" presStyleLbl="sibTrans1D1" presStyleIdx="1" presStyleCnt="5"/>
      <dgm:spPr/>
      <dgm:t>
        <a:bodyPr/>
        <a:lstStyle/>
        <a:p>
          <a:endParaRPr lang="en-GB"/>
        </a:p>
      </dgm:t>
    </dgm:pt>
    <dgm:pt modelId="{EB9BC3AA-D982-4720-AA36-711CB30BF9E1}" type="pres">
      <dgm:prSet presAssocID="{950B660A-25AF-49DA-94C2-4CFD913D6A63}" presName="node" presStyleLbl="node1" presStyleIdx="2" presStyleCnt="5" custScaleX="154234" custScaleY="1627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B71E78-ED8B-48F6-BF8C-1BFAC9D649C6}" type="pres">
      <dgm:prSet presAssocID="{950B660A-25AF-49DA-94C2-4CFD913D6A63}" presName="spNode" presStyleCnt="0"/>
      <dgm:spPr/>
    </dgm:pt>
    <dgm:pt modelId="{2B059C2D-5231-41B5-A9EA-29A2D46572AF}" type="pres">
      <dgm:prSet presAssocID="{5C859E83-4098-4750-9DB1-059FEC4C2896}" presName="sibTrans" presStyleLbl="sibTrans1D1" presStyleIdx="2" presStyleCnt="5"/>
      <dgm:spPr/>
      <dgm:t>
        <a:bodyPr/>
        <a:lstStyle/>
        <a:p>
          <a:endParaRPr lang="en-GB"/>
        </a:p>
      </dgm:t>
    </dgm:pt>
    <dgm:pt modelId="{1F76D3BE-5F1E-432B-91DD-6CEB9347C834}" type="pres">
      <dgm:prSet presAssocID="{4E3890A9-8E5D-4F2A-BBC2-15ACD1659C98}" presName="node" presStyleLbl="node1" presStyleIdx="3" presStyleCnt="5" custScaleX="129457" custScaleY="141043" custRadScaleRad="98025" custRadScaleInc="573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49DBD0-9F39-4B0F-A649-A7061EA59E80}" type="pres">
      <dgm:prSet presAssocID="{4E3890A9-8E5D-4F2A-BBC2-15ACD1659C98}" presName="spNode" presStyleCnt="0"/>
      <dgm:spPr/>
    </dgm:pt>
    <dgm:pt modelId="{9C31F73D-F7F0-4A2D-B2AE-509E4493AD4F}" type="pres">
      <dgm:prSet presAssocID="{5527D1FC-449F-4FFD-BB70-1A9458160737}" presName="sibTrans" presStyleLbl="sibTrans1D1" presStyleIdx="3" presStyleCnt="5"/>
      <dgm:spPr/>
      <dgm:t>
        <a:bodyPr/>
        <a:lstStyle/>
        <a:p>
          <a:endParaRPr lang="en-GB"/>
        </a:p>
      </dgm:t>
    </dgm:pt>
    <dgm:pt modelId="{F684B70E-BC95-4BBF-8930-0207471BCE00}" type="pres">
      <dgm:prSet presAssocID="{CCF385AA-9100-4353-A907-E744AC367CA5}" presName="node" presStyleLbl="node1" presStyleIdx="4" presStyleCnt="5" custScaleX="132612" custScaleY="1515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1FA396-1456-475C-AA1E-BECBF5E92890}" type="pres">
      <dgm:prSet presAssocID="{CCF385AA-9100-4353-A907-E744AC367CA5}" presName="spNode" presStyleCnt="0"/>
      <dgm:spPr/>
    </dgm:pt>
    <dgm:pt modelId="{F4E75436-5F55-4983-82AB-395E7DB59E10}" type="pres">
      <dgm:prSet presAssocID="{BC812C7D-C4CE-44FB-9570-7E57F315BDED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F030EB31-59BA-442D-8762-56DF49C83CBD}" type="presOf" srcId="{1650D5F1-BF87-4D4A-A30F-2AFD61521404}" destId="{B35144EF-6EC0-4F1A-8E59-0685FD385927}" srcOrd="0" destOrd="0" presId="urn:microsoft.com/office/officeart/2005/8/layout/cycle6"/>
    <dgm:cxn modelId="{81431D87-4C22-4C28-B215-E671E5249414}" type="presOf" srcId="{301B5284-CD9C-4BDA-BB9D-FBD37A5BB571}" destId="{57711989-D950-4CDA-8106-E2878ABC982C}" srcOrd="0" destOrd="0" presId="urn:microsoft.com/office/officeart/2005/8/layout/cycle6"/>
    <dgm:cxn modelId="{D1B1D05C-DC33-4C8D-9241-DACA1154B218}" type="presOf" srcId="{4E3890A9-8E5D-4F2A-BBC2-15ACD1659C98}" destId="{1F76D3BE-5F1E-432B-91DD-6CEB9347C834}" srcOrd="0" destOrd="0" presId="urn:microsoft.com/office/officeart/2005/8/layout/cycle6"/>
    <dgm:cxn modelId="{90773C9A-F631-4A03-AF0F-5525BD7E3FC5}" type="presOf" srcId="{5527D1FC-449F-4FFD-BB70-1A9458160737}" destId="{9C31F73D-F7F0-4A2D-B2AE-509E4493AD4F}" srcOrd="0" destOrd="0" presId="urn:microsoft.com/office/officeart/2005/8/layout/cycle6"/>
    <dgm:cxn modelId="{69DDD0F7-144C-40A4-919D-7D577C3CA6AA}" srcId="{78513712-ECF0-4B62-BE31-7CD6253E0A00}" destId="{4E3890A9-8E5D-4F2A-BBC2-15ACD1659C98}" srcOrd="3" destOrd="0" parTransId="{6E93605F-8A93-4550-8798-8C628C5FE6AC}" sibTransId="{5527D1FC-449F-4FFD-BB70-1A9458160737}"/>
    <dgm:cxn modelId="{897A4263-E488-4F8C-A7CD-1FDB343944DA}" type="presOf" srcId="{9016A530-F4E8-4D26-B3BA-C1CBEFCB2DC5}" destId="{612DFF25-88DB-4119-8407-4BF70159D6C7}" srcOrd="0" destOrd="0" presId="urn:microsoft.com/office/officeart/2005/8/layout/cycle6"/>
    <dgm:cxn modelId="{13E424E4-64DA-4737-816B-7EBFC8E12ED3}" type="presOf" srcId="{5C859E83-4098-4750-9DB1-059FEC4C2896}" destId="{2B059C2D-5231-41B5-A9EA-29A2D46572AF}" srcOrd="0" destOrd="0" presId="urn:microsoft.com/office/officeart/2005/8/layout/cycle6"/>
    <dgm:cxn modelId="{54D6EE5B-7B76-40CF-90EA-6F2FF9FCFB7B}" srcId="{78513712-ECF0-4B62-BE31-7CD6253E0A00}" destId="{CCF385AA-9100-4353-A907-E744AC367CA5}" srcOrd="4" destOrd="0" parTransId="{751BE12C-887B-4C9C-BA15-58A86EE00799}" sibTransId="{BC812C7D-C4CE-44FB-9570-7E57F315BDED}"/>
    <dgm:cxn modelId="{E7DD3216-361E-4589-B9C2-EC8AEA32C295}" type="presOf" srcId="{BC812C7D-C4CE-44FB-9570-7E57F315BDED}" destId="{F4E75436-5F55-4983-82AB-395E7DB59E10}" srcOrd="0" destOrd="0" presId="urn:microsoft.com/office/officeart/2005/8/layout/cycle6"/>
    <dgm:cxn modelId="{F4D8D658-3B5F-4CE9-BAA9-78AD28DCB8F1}" type="presOf" srcId="{78513712-ECF0-4B62-BE31-7CD6253E0A00}" destId="{C768576E-1127-4916-91F8-DB2AAD4C1A24}" srcOrd="0" destOrd="0" presId="urn:microsoft.com/office/officeart/2005/8/layout/cycle6"/>
    <dgm:cxn modelId="{317C6963-38AB-4384-A34C-6B4828295837}" type="presOf" srcId="{950B660A-25AF-49DA-94C2-4CFD913D6A63}" destId="{EB9BC3AA-D982-4720-AA36-711CB30BF9E1}" srcOrd="0" destOrd="0" presId="urn:microsoft.com/office/officeart/2005/8/layout/cycle6"/>
    <dgm:cxn modelId="{52264D33-46F5-4835-ADE2-0F67085C91D6}" type="presOf" srcId="{CCF385AA-9100-4353-A907-E744AC367CA5}" destId="{F684B70E-BC95-4BBF-8930-0207471BCE00}" srcOrd="0" destOrd="0" presId="urn:microsoft.com/office/officeart/2005/8/layout/cycle6"/>
    <dgm:cxn modelId="{2B7320CA-B87D-498F-8BAC-541425E8D828}" srcId="{78513712-ECF0-4B62-BE31-7CD6253E0A00}" destId="{301B5284-CD9C-4BDA-BB9D-FBD37A5BB571}" srcOrd="1" destOrd="0" parTransId="{12856DB4-1228-4152-B9E8-631CE8648BF8}" sibTransId="{F7CFD945-274A-4253-A3C1-A2769BEA40F1}"/>
    <dgm:cxn modelId="{A5F00E7E-05D1-49ED-BA1E-E1F40FBF6AEF}" srcId="{78513712-ECF0-4B62-BE31-7CD6253E0A00}" destId="{950B660A-25AF-49DA-94C2-4CFD913D6A63}" srcOrd="2" destOrd="0" parTransId="{0F16B804-CA88-4B15-9083-2BBF07C99581}" sibTransId="{5C859E83-4098-4750-9DB1-059FEC4C2896}"/>
    <dgm:cxn modelId="{9A9C3CFC-DC27-455B-8889-EA5DC4CCCB42}" type="presOf" srcId="{F7CFD945-274A-4253-A3C1-A2769BEA40F1}" destId="{C6348D12-14ED-4D2B-A241-95371D13192D}" srcOrd="0" destOrd="0" presId="urn:microsoft.com/office/officeart/2005/8/layout/cycle6"/>
    <dgm:cxn modelId="{0FDC4C79-197D-4F5A-A38E-1EF0EC3A00FF}" srcId="{78513712-ECF0-4B62-BE31-7CD6253E0A00}" destId="{1650D5F1-BF87-4D4A-A30F-2AFD61521404}" srcOrd="0" destOrd="0" parTransId="{FDB9BBB9-9DE7-474B-A3AB-53BB956C257A}" sibTransId="{9016A530-F4E8-4D26-B3BA-C1CBEFCB2DC5}"/>
    <dgm:cxn modelId="{C3EBDF09-85D8-4A89-A324-C9BD3A935EB1}" type="presParOf" srcId="{C768576E-1127-4916-91F8-DB2AAD4C1A24}" destId="{B35144EF-6EC0-4F1A-8E59-0685FD385927}" srcOrd="0" destOrd="0" presId="urn:microsoft.com/office/officeart/2005/8/layout/cycle6"/>
    <dgm:cxn modelId="{6141FF93-64F5-4690-B297-211DB4266B54}" type="presParOf" srcId="{C768576E-1127-4916-91F8-DB2AAD4C1A24}" destId="{419E0BC8-F62B-49A1-A6B9-95D33C4D0D50}" srcOrd="1" destOrd="0" presId="urn:microsoft.com/office/officeart/2005/8/layout/cycle6"/>
    <dgm:cxn modelId="{896E40D7-FA58-400F-BEE6-C3CF5DD99FB6}" type="presParOf" srcId="{C768576E-1127-4916-91F8-DB2AAD4C1A24}" destId="{612DFF25-88DB-4119-8407-4BF70159D6C7}" srcOrd="2" destOrd="0" presId="urn:microsoft.com/office/officeart/2005/8/layout/cycle6"/>
    <dgm:cxn modelId="{643A4CC7-172B-4C5A-B25D-AF13CADA8A74}" type="presParOf" srcId="{C768576E-1127-4916-91F8-DB2AAD4C1A24}" destId="{57711989-D950-4CDA-8106-E2878ABC982C}" srcOrd="3" destOrd="0" presId="urn:microsoft.com/office/officeart/2005/8/layout/cycle6"/>
    <dgm:cxn modelId="{1F9A4EA6-CB4B-4923-8482-4C79561C6168}" type="presParOf" srcId="{C768576E-1127-4916-91F8-DB2AAD4C1A24}" destId="{72413B5F-5301-42A7-B8DD-0BFB0BE0BFD7}" srcOrd="4" destOrd="0" presId="urn:microsoft.com/office/officeart/2005/8/layout/cycle6"/>
    <dgm:cxn modelId="{2B04D545-D09A-4004-A677-E947E4AFF432}" type="presParOf" srcId="{C768576E-1127-4916-91F8-DB2AAD4C1A24}" destId="{C6348D12-14ED-4D2B-A241-95371D13192D}" srcOrd="5" destOrd="0" presId="urn:microsoft.com/office/officeart/2005/8/layout/cycle6"/>
    <dgm:cxn modelId="{40821D77-21C9-485E-AB9A-C41FAA4364CB}" type="presParOf" srcId="{C768576E-1127-4916-91F8-DB2AAD4C1A24}" destId="{EB9BC3AA-D982-4720-AA36-711CB30BF9E1}" srcOrd="6" destOrd="0" presId="urn:microsoft.com/office/officeart/2005/8/layout/cycle6"/>
    <dgm:cxn modelId="{4C0905B7-AFED-43D3-ADE5-6D803A5D6C1C}" type="presParOf" srcId="{C768576E-1127-4916-91F8-DB2AAD4C1A24}" destId="{A1B71E78-ED8B-48F6-BF8C-1BFAC9D649C6}" srcOrd="7" destOrd="0" presId="urn:microsoft.com/office/officeart/2005/8/layout/cycle6"/>
    <dgm:cxn modelId="{417ABADF-FD07-4888-920A-98AEB29A6006}" type="presParOf" srcId="{C768576E-1127-4916-91F8-DB2AAD4C1A24}" destId="{2B059C2D-5231-41B5-A9EA-29A2D46572AF}" srcOrd="8" destOrd="0" presId="urn:microsoft.com/office/officeart/2005/8/layout/cycle6"/>
    <dgm:cxn modelId="{88A93A62-D7EB-493A-8486-C19A6C7F2537}" type="presParOf" srcId="{C768576E-1127-4916-91F8-DB2AAD4C1A24}" destId="{1F76D3BE-5F1E-432B-91DD-6CEB9347C834}" srcOrd="9" destOrd="0" presId="urn:microsoft.com/office/officeart/2005/8/layout/cycle6"/>
    <dgm:cxn modelId="{AD5BCBCC-8481-4645-9F9B-6F1492397FEF}" type="presParOf" srcId="{C768576E-1127-4916-91F8-DB2AAD4C1A24}" destId="{B649DBD0-9F39-4B0F-A649-A7061EA59E80}" srcOrd="10" destOrd="0" presId="urn:microsoft.com/office/officeart/2005/8/layout/cycle6"/>
    <dgm:cxn modelId="{2E469F04-0496-4C63-867A-D46F9DE3B63B}" type="presParOf" srcId="{C768576E-1127-4916-91F8-DB2AAD4C1A24}" destId="{9C31F73D-F7F0-4A2D-B2AE-509E4493AD4F}" srcOrd="11" destOrd="0" presId="urn:microsoft.com/office/officeart/2005/8/layout/cycle6"/>
    <dgm:cxn modelId="{136BEC7F-ECAF-45ED-9B64-87974CE158EA}" type="presParOf" srcId="{C768576E-1127-4916-91F8-DB2AAD4C1A24}" destId="{F684B70E-BC95-4BBF-8930-0207471BCE00}" srcOrd="12" destOrd="0" presId="urn:microsoft.com/office/officeart/2005/8/layout/cycle6"/>
    <dgm:cxn modelId="{4BC1A36E-C64F-4C1D-9B22-3A58FFA17F4E}" type="presParOf" srcId="{C768576E-1127-4916-91F8-DB2AAD4C1A24}" destId="{491FA396-1456-475C-AA1E-BECBF5E92890}" srcOrd="13" destOrd="0" presId="urn:microsoft.com/office/officeart/2005/8/layout/cycle6"/>
    <dgm:cxn modelId="{CDA92774-65C5-439E-8BB0-B64E154682D3}" type="presParOf" srcId="{C768576E-1127-4916-91F8-DB2AAD4C1A24}" destId="{F4E75436-5F55-4983-82AB-395E7DB59E1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F89FB2-26DA-4EB9-9FD3-079BDCDA8EB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06CB403-FF2D-48E4-A6C8-B0B9BC1DCF97}">
      <dgm:prSet phldrT="[Text]"/>
      <dgm:spPr/>
      <dgm:t>
        <a:bodyPr/>
        <a:lstStyle/>
        <a:p>
          <a:r>
            <a:rPr lang="en-GB" dirty="0" smtClean="0"/>
            <a:t>Gut </a:t>
          </a:r>
          <a:r>
            <a:rPr lang="en-GB" dirty="0" err="1" smtClean="0"/>
            <a:t>microbiota</a:t>
          </a:r>
          <a:endParaRPr lang="en-GB" dirty="0"/>
        </a:p>
      </dgm:t>
    </dgm:pt>
    <dgm:pt modelId="{85825ECC-B2D4-47F1-A219-39A3BCB1A34B}" type="parTrans" cxnId="{4F00E30B-EFD0-4E7A-9487-224AEA4D69FE}">
      <dgm:prSet/>
      <dgm:spPr/>
      <dgm:t>
        <a:bodyPr/>
        <a:lstStyle/>
        <a:p>
          <a:endParaRPr lang="en-GB"/>
        </a:p>
      </dgm:t>
    </dgm:pt>
    <dgm:pt modelId="{25DDD5BD-FC1B-4ACD-B789-458C775BC92A}" type="sibTrans" cxnId="{4F00E30B-EFD0-4E7A-9487-224AEA4D69FE}">
      <dgm:prSet/>
      <dgm:spPr/>
      <dgm:t>
        <a:bodyPr/>
        <a:lstStyle/>
        <a:p>
          <a:endParaRPr lang="en-GB"/>
        </a:p>
      </dgm:t>
    </dgm:pt>
    <dgm:pt modelId="{C15A376F-B1BD-4364-9456-6FCF9758EC6B}">
      <dgm:prSet phldrT="[Text]"/>
      <dgm:spPr/>
      <dgm:t>
        <a:bodyPr/>
        <a:lstStyle/>
        <a:p>
          <a:r>
            <a:rPr lang="en-GB" dirty="0" smtClean="0"/>
            <a:t>Metabolic syndromes</a:t>
          </a:r>
          <a:endParaRPr lang="en-GB" dirty="0"/>
        </a:p>
      </dgm:t>
    </dgm:pt>
    <dgm:pt modelId="{963297E2-A194-40E3-8594-4B9CEC2CEC70}" type="parTrans" cxnId="{6AA08E4F-A5A7-4B4D-BF39-FE1C81C845A2}">
      <dgm:prSet/>
      <dgm:spPr/>
      <dgm:t>
        <a:bodyPr/>
        <a:lstStyle/>
        <a:p>
          <a:endParaRPr lang="en-GB"/>
        </a:p>
      </dgm:t>
    </dgm:pt>
    <dgm:pt modelId="{4062B2E3-5DA6-4824-AAB5-0F5B116081B6}" type="sibTrans" cxnId="{6AA08E4F-A5A7-4B4D-BF39-FE1C81C845A2}">
      <dgm:prSet/>
      <dgm:spPr/>
      <dgm:t>
        <a:bodyPr/>
        <a:lstStyle/>
        <a:p>
          <a:endParaRPr lang="en-GB"/>
        </a:p>
      </dgm:t>
    </dgm:pt>
    <dgm:pt modelId="{D19C49AF-AC09-470A-B40A-7E70C22DA266}">
      <dgm:prSet phldrT="[Text]"/>
      <dgm:spPr/>
      <dgm:t>
        <a:bodyPr/>
        <a:lstStyle/>
        <a:p>
          <a:r>
            <a:rPr lang="en-GB" dirty="0" smtClean="0"/>
            <a:t>Cardiovascular disease and diabetes</a:t>
          </a:r>
          <a:endParaRPr lang="en-GB" dirty="0"/>
        </a:p>
      </dgm:t>
    </dgm:pt>
    <dgm:pt modelId="{6C2E22CA-5E7C-47E1-84D5-C80F7C77E152}" type="parTrans" cxnId="{40B70257-9074-4783-A5FD-AFA023AD2A9F}">
      <dgm:prSet/>
      <dgm:spPr/>
      <dgm:t>
        <a:bodyPr/>
        <a:lstStyle/>
        <a:p>
          <a:endParaRPr lang="en-GB"/>
        </a:p>
      </dgm:t>
    </dgm:pt>
    <dgm:pt modelId="{0E9637BF-7867-4F7F-B36D-7F11B7FF896C}" type="sibTrans" cxnId="{40B70257-9074-4783-A5FD-AFA023AD2A9F}">
      <dgm:prSet/>
      <dgm:spPr/>
      <dgm:t>
        <a:bodyPr/>
        <a:lstStyle/>
        <a:p>
          <a:endParaRPr lang="en-GB"/>
        </a:p>
      </dgm:t>
    </dgm:pt>
    <dgm:pt modelId="{B2AA3C62-1496-43E7-9446-F0B44A342C29}" type="pres">
      <dgm:prSet presAssocID="{63F89FB2-26DA-4EB9-9FD3-079BDCDA8EB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7481D1D-9155-4537-9E4C-130B926CFEF9}" type="pres">
      <dgm:prSet presAssocID="{C06CB403-FF2D-48E4-A6C8-B0B9BC1DCF97}" presName="gear1" presStyleLbl="node1" presStyleIdx="0" presStyleCnt="3" custLinFactNeighborX="193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23A9B8-7D93-4564-A1CD-35F71CAA6D1F}" type="pres">
      <dgm:prSet presAssocID="{C06CB403-FF2D-48E4-A6C8-B0B9BC1DCF97}" presName="gear1srcNode" presStyleLbl="node1" presStyleIdx="0" presStyleCnt="3"/>
      <dgm:spPr/>
      <dgm:t>
        <a:bodyPr/>
        <a:lstStyle/>
        <a:p>
          <a:endParaRPr lang="en-GB"/>
        </a:p>
      </dgm:t>
    </dgm:pt>
    <dgm:pt modelId="{9F238A65-5DF4-4874-BF09-D213474632DD}" type="pres">
      <dgm:prSet presAssocID="{C06CB403-FF2D-48E4-A6C8-B0B9BC1DCF97}" presName="gear1dstNode" presStyleLbl="node1" presStyleIdx="0" presStyleCnt="3"/>
      <dgm:spPr/>
      <dgm:t>
        <a:bodyPr/>
        <a:lstStyle/>
        <a:p>
          <a:endParaRPr lang="en-GB"/>
        </a:p>
      </dgm:t>
    </dgm:pt>
    <dgm:pt modelId="{69C762EC-F5C5-4EF1-B29B-BE47F71E7B14}" type="pres">
      <dgm:prSet presAssocID="{C15A376F-B1BD-4364-9456-6FCF9758EC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2E5379-2AEB-406F-9EAC-9EFC29011923}" type="pres">
      <dgm:prSet presAssocID="{C15A376F-B1BD-4364-9456-6FCF9758EC6B}" presName="gear2srcNode" presStyleLbl="node1" presStyleIdx="1" presStyleCnt="3"/>
      <dgm:spPr/>
      <dgm:t>
        <a:bodyPr/>
        <a:lstStyle/>
        <a:p>
          <a:endParaRPr lang="en-GB"/>
        </a:p>
      </dgm:t>
    </dgm:pt>
    <dgm:pt modelId="{8DD11C81-1EB1-4473-8EA5-C5638B480FAD}" type="pres">
      <dgm:prSet presAssocID="{C15A376F-B1BD-4364-9456-6FCF9758EC6B}" presName="gear2dstNode" presStyleLbl="node1" presStyleIdx="1" presStyleCnt="3"/>
      <dgm:spPr/>
      <dgm:t>
        <a:bodyPr/>
        <a:lstStyle/>
        <a:p>
          <a:endParaRPr lang="en-GB"/>
        </a:p>
      </dgm:t>
    </dgm:pt>
    <dgm:pt modelId="{0E36BCFE-F35A-4C97-9AC0-E2E8F6BB0378}" type="pres">
      <dgm:prSet presAssocID="{D19C49AF-AC09-470A-B40A-7E70C22DA266}" presName="gear3" presStyleLbl="node1" presStyleIdx="2" presStyleCnt="3"/>
      <dgm:spPr/>
      <dgm:t>
        <a:bodyPr/>
        <a:lstStyle/>
        <a:p>
          <a:endParaRPr lang="en-GB"/>
        </a:p>
      </dgm:t>
    </dgm:pt>
    <dgm:pt modelId="{BCF94AC8-1192-4785-856F-41B9A0C2A501}" type="pres">
      <dgm:prSet presAssocID="{D19C49AF-AC09-470A-B40A-7E70C22DA26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61A74-D915-425C-A0CC-5D5C51F20815}" type="pres">
      <dgm:prSet presAssocID="{D19C49AF-AC09-470A-B40A-7E70C22DA266}" presName="gear3srcNode" presStyleLbl="node1" presStyleIdx="2" presStyleCnt="3"/>
      <dgm:spPr/>
      <dgm:t>
        <a:bodyPr/>
        <a:lstStyle/>
        <a:p>
          <a:endParaRPr lang="en-GB"/>
        </a:p>
      </dgm:t>
    </dgm:pt>
    <dgm:pt modelId="{90B0CCD2-754E-4CB9-A449-8691019E4BDD}" type="pres">
      <dgm:prSet presAssocID="{D19C49AF-AC09-470A-B40A-7E70C22DA266}" presName="gear3dstNode" presStyleLbl="node1" presStyleIdx="2" presStyleCnt="3"/>
      <dgm:spPr/>
      <dgm:t>
        <a:bodyPr/>
        <a:lstStyle/>
        <a:p>
          <a:endParaRPr lang="en-GB"/>
        </a:p>
      </dgm:t>
    </dgm:pt>
    <dgm:pt modelId="{5C76E0E2-4F13-423C-B10D-FB3EFD8804E6}" type="pres">
      <dgm:prSet presAssocID="{25DDD5BD-FC1B-4ACD-B789-458C775BC92A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99666640-A813-4483-9CA8-AC3E435D7B01}" type="pres">
      <dgm:prSet presAssocID="{4062B2E3-5DA6-4824-AAB5-0F5B116081B6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EB2EC49F-30C5-46D9-BE9B-89335F82E779}" type="pres">
      <dgm:prSet presAssocID="{0E9637BF-7867-4F7F-B36D-7F11B7FF896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4F00E30B-EFD0-4E7A-9487-224AEA4D69FE}" srcId="{63F89FB2-26DA-4EB9-9FD3-079BDCDA8EBE}" destId="{C06CB403-FF2D-48E4-A6C8-B0B9BC1DCF97}" srcOrd="0" destOrd="0" parTransId="{85825ECC-B2D4-47F1-A219-39A3BCB1A34B}" sibTransId="{25DDD5BD-FC1B-4ACD-B789-458C775BC92A}"/>
    <dgm:cxn modelId="{10CB6A83-B222-415F-9071-3BA08BBD7051}" type="presOf" srcId="{D19C49AF-AC09-470A-B40A-7E70C22DA266}" destId="{0E36BCFE-F35A-4C97-9AC0-E2E8F6BB0378}" srcOrd="0" destOrd="0" presId="urn:microsoft.com/office/officeart/2005/8/layout/gear1"/>
    <dgm:cxn modelId="{5D2B0BFC-5F2B-4C78-940F-BD648B5FA6AB}" type="presOf" srcId="{0E9637BF-7867-4F7F-B36D-7F11B7FF896C}" destId="{EB2EC49F-30C5-46D9-BE9B-89335F82E779}" srcOrd="0" destOrd="0" presId="urn:microsoft.com/office/officeart/2005/8/layout/gear1"/>
    <dgm:cxn modelId="{40B70257-9074-4783-A5FD-AFA023AD2A9F}" srcId="{63F89FB2-26DA-4EB9-9FD3-079BDCDA8EBE}" destId="{D19C49AF-AC09-470A-B40A-7E70C22DA266}" srcOrd="2" destOrd="0" parTransId="{6C2E22CA-5E7C-47E1-84D5-C80F7C77E152}" sibTransId="{0E9637BF-7867-4F7F-B36D-7F11B7FF896C}"/>
    <dgm:cxn modelId="{B23EBDB6-0504-41EA-A01B-5F027D8D98CE}" type="presOf" srcId="{63F89FB2-26DA-4EB9-9FD3-079BDCDA8EBE}" destId="{B2AA3C62-1496-43E7-9446-F0B44A342C29}" srcOrd="0" destOrd="0" presId="urn:microsoft.com/office/officeart/2005/8/layout/gear1"/>
    <dgm:cxn modelId="{65754E49-8C6E-4377-814E-193EB944E900}" type="presOf" srcId="{C15A376F-B1BD-4364-9456-6FCF9758EC6B}" destId="{69C762EC-F5C5-4EF1-B29B-BE47F71E7B14}" srcOrd="0" destOrd="0" presId="urn:microsoft.com/office/officeart/2005/8/layout/gear1"/>
    <dgm:cxn modelId="{6AA08E4F-A5A7-4B4D-BF39-FE1C81C845A2}" srcId="{63F89FB2-26DA-4EB9-9FD3-079BDCDA8EBE}" destId="{C15A376F-B1BD-4364-9456-6FCF9758EC6B}" srcOrd="1" destOrd="0" parTransId="{963297E2-A194-40E3-8594-4B9CEC2CEC70}" sibTransId="{4062B2E3-5DA6-4824-AAB5-0F5B116081B6}"/>
    <dgm:cxn modelId="{FB9AC14D-ADEB-4E9C-A662-8DF48D7D3E0D}" type="presOf" srcId="{C06CB403-FF2D-48E4-A6C8-B0B9BC1DCF97}" destId="{9F238A65-5DF4-4874-BF09-D213474632DD}" srcOrd="2" destOrd="0" presId="urn:microsoft.com/office/officeart/2005/8/layout/gear1"/>
    <dgm:cxn modelId="{12567DC6-3F00-4EB8-83D0-B93B9FD6AA3E}" type="presOf" srcId="{C06CB403-FF2D-48E4-A6C8-B0B9BC1DCF97}" destId="{27481D1D-9155-4537-9E4C-130B926CFEF9}" srcOrd="0" destOrd="0" presId="urn:microsoft.com/office/officeart/2005/8/layout/gear1"/>
    <dgm:cxn modelId="{4255340C-469F-4602-B9FB-88BC0617E2FD}" type="presOf" srcId="{D19C49AF-AC09-470A-B40A-7E70C22DA266}" destId="{90B0CCD2-754E-4CB9-A449-8691019E4BDD}" srcOrd="3" destOrd="0" presId="urn:microsoft.com/office/officeart/2005/8/layout/gear1"/>
    <dgm:cxn modelId="{83ED9A30-8DF9-4059-BA4C-A7710358D12E}" type="presOf" srcId="{C15A376F-B1BD-4364-9456-6FCF9758EC6B}" destId="{1B2E5379-2AEB-406F-9EAC-9EFC29011923}" srcOrd="1" destOrd="0" presId="urn:microsoft.com/office/officeart/2005/8/layout/gear1"/>
    <dgm:cxn modelId="{BD7470B6-007A-46A8-8EFB-91D84E02725C}" type="presOf" srcId="{4062B2E3-5DA6-4824-AAB5-0F5B116081B6}" destId="{99666640-A813-4483-9CA8-AC3E435D7B01}" srcOrd="0" destOrd="0" presId="urn:microsoft.com/office/officeart/2005/8/layout/gear1"/>
    <dgm:cxn modelId="{62CC6927-B2D4-47D7-B16F-ABC6E028A37F}" type="presOf" srcId="{C15A376F-B1BD-4364-9456-6FCF9758EC6B}" destId="{8DD11C81-1EB1-4473-8EA5-C5638B480FAD}" srcOrd="2" destOrd="0" presId="urn:microsoft.com/office/officeart/2005/8/layout/gear1"/>
    <dgm:cxn modelId="{1FF7AC6F-C472-4015-ADEB-F8F73C94376A}" type="presOf" srcId="{25DDD5BD-FC1B-4ACD-B789-458C775BC92A}" destId="{5C76E0E2-4F13-423C-B10D-FB3EFD8804E6}" srcOrd="0" destOrd="0" presId="urn:microsoft.com/office/officeart/2005/8/layout/gear1"/>
    <dgm:cxn modelId="{0DE85C28-EA5E-4EE4-BB88-F90AE572F31D}" type="presOf" srcId="{D19C49AF-AC09-470A-B40A-7E70C22DA266}" destId="{BCF94AC8-1192-4785-856F-41B9A0C2A501}" srcOrd="1" destOrd="0" presId="urn:microsoft.com/office/officeart/2005/8/layout/gear1"/>
    <dgm:cxn modelId="{3AF04ED7-C40B-4529-BD44-42E60DE657AB}" type="presOf" srcId="{D19C49AF-AC09-470A-B40A-7E70C22DA266}" destId="{17F61A74-D915-425C-A0CC-5D5C51F20815}" srcOrd="2" destOrd="0" presId="urn:microsoft.com/office/officeart/2005/8/layout/gear1"/>
    <dgm:cxn modelId="{FC05F7D1-37F3-4BD8-BD28-A76ABDC64C44}" type="presOf" srcId="{C06CB403-FF2D-48E4-A6C8-B0B9BC1DCF97}" destId="{A523A9B8-7D93-4564-A1CD-35F71CAA6D1F}" srcOrd="1" destOrd="0" presId="urn:microsoft.com/office/officeart/2005/8/layout/gear1"/>
    <dgm:cxn modelId="{944EB167-29AC-46EE-BF5B-27168BBCCA28}" type="presParOf" srcId="{B2AA3C62-1496-43E7-9446-F0B44A342C29}" destId="{27481D1D-9155-4537-9E4C-130B926CFEF9}" srcOrd="0" destOrd="0" presId="urn:microsoft.com/office/officeart/2005/8/layout/gear1"/>
    <dgm:cxn modelId="{0132F99E-1A44-4BB9-A456-0DFC84AFF37A}" type="presParOf" srcId="{B2AA3C62-1496-43E7-9446-F0B44A342C29}" destId="{A523A9B8-7D93-4564-A1CD-35F71CAA6D1F}" srcOrd="1" destOrd="0" presId="urn:microsoft.com/office/officeart/2005/8/layout/gear1"/>
    <dgm:cxn modelId="{9CDE8D41-038B-438C-BD02-F6DEEEF83605}" type="presParOf" srcId="{B2AA3C62-1496-43E7-9446-F0B44A342C29}" destId="{9F238A65-5DF4-4874-BF09-D213474632DD}" srcOrd="2" destOrd="0" presId="urn:microsoft.com/office/officeart/2005/8/layout/gear1"/>
    <dgm:cxn modelId="{95528D83-3DC0-483C-9BB7-0BE373BDA801}" type="presParOf" srcId="{B2AA3C62-1496-43E7-9446-F0B44A342C29}" destId="{69C762EC-F5C5-4EF1-B29B-BE47F71E7B14}" srcOrd="3" destOrd="0" presId="urn:microsoft.com/office/officeart/2005/8/layout/gear1"/>
    <dgm:cxn modelId="{82992F1E-3842-4EC3-A0B1-06F92DF15A5F}" type="presParOf" srcId="{B2AA3C62-1496-43E7-9446-F0B44A342C29}" destId="{1B2E5379-2AEB-406F-9EAC-9EFC29011923}" srcOrd="4" destOrd="0" presId="urn:microsoft.com/office/officeart/2005/8/layout/gear1"/>
    <dgm:cxn modelId="{6224F0B0-BC9E-4FD3-9880-719B8339A877}" type="presParOf" srcId="{B2AA3C62-1496-43E7-9446-F0B44A342C29}" destId="{8DD11C81-1EB1-4473-8EA5-C5638B480FAD}" srcOrd="5" destOrd="0" presId="urn:microsoft.com/office/officeart/2005/8/layout/gear1"/>
    <dgm:cxn modelId="{C2523E0F-BCD3-4110-8D69-A7AC4F5D3C3C}" type="presParOf" srcId="{B2AA3C62-1496-43E7-9446-F0B44A342C29}" destId="{0E36BCFE-F35A-4C97-9AC0-E2E8F6BB0378}" srcOrd="6" destOrd="0" presId="urn:microsoft.com/office/officeart/2005/8/layout/gear1"/>
    <dgm:cxn modelId="{94020651-3704-4220-BBDE-7BF1D5F41D65}" type="presParOf" srcId="{B2AA3C62-1496-43E7-9446-F0B44A342C29}" destId="{BCF94AC8-1192-4785-856F-41B9A0C2A501}" srcOrd="7" destOrd="0" presId="urn:microsoft.com/office/officeart/2005/8/layout/gear1"/>
    <dgm:cxn modelId="{328CA4FB-6E76-4E4C-94B5-AAF45FD8A76A}" type="presParOf" srcId="{B2AA3C62-1496-43E7-9446-F0B44A342C29}" destId="{17F61A74-D915-425C-A0CC-5D5C51F20815}" srcOrd="8" destOrd="0" presId="urn:microsoft.com/office/officeart/2005/8/layout/gear1"/>
    <dgm:cxn modelId="{CE2A39F0-CEBF-402F-B7B9-F84F8AA9DBA7}" type="presParOf" srcId="{B2AA3C62-1496-43E7-9446-F0B44A342C29}" destId="{90B0CCD2-754E-4CB9-A449-8691019E4BDD}" srcOrd="9" destOrd="0" presId="urn:microsoft.com/office/officeart/2005/8/layout/gear1"/>
    <dgm:cxn modelId="{E81C0774-5AA2-40C8-B380-85B305B376B6}" type="presParOf" srcId="{B2AA3C62-1496-43E7-9446-F0B44A342C29}" destId="{5C76E0E2-4F13-423C-B10D-FB3EFD8804E6}" srcOrd="10" destOrd="0" presId="urn:microsoft.com/office/officeart/2005/8/layout/gear1"/>
    <dgm:cxn modelId="{1111CCB4-9ED0-4874-BD0F-104063A775CB}" type="presParOf" srcId="{B2AA3C62-1496-43E7-9446-F0B44A342C29}" destId="{99666640-A813-4483-9CA8-AC3E435D7B01}" srcOrd="11" destOrd="0" presId="urn:microsoft.com/office/officeart/2005/8/layout/gear1"/>
    <dgm:cxn modelId="{388A073C-342F-4D66-B9FB-68E2DBF45447}" type="presParOf" srcId="{B2AA3C62-1496-43E7-9446-F0B44A342C29}" destId="{EB2EC49F-30C5-46D9-BE9B-89335F82E7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619031-1069-449B-9BA1-50E0E665BC30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3D8F5EF-623B-4ED8-BE9D-C4DDC80066DD}">
      <dgm:prSet phldrT="[Text]"/>
      <dgm:spPr/>
      <dgm:t>
        <a:bodyPr/>
        <a:lstStyle/>
        <a:p>
          <a:r>
            <a:rPr lang="en-GB" dirty="0" smtClean="0"/>
            <a:t>Gut </a:t>
          </a:r>
          <a:r>
            <a:rPr lang="en-GB" dirty="0" err="1" smtClean="0"/>
            <a:t>microbiota</a:t>
          </a:r>
          <a:endParaRPr lang="en-GB" dirty="0"/>
        </a:p>
      </dgm:t>
    </dgm:pt>
    <dgm:pt modelId="{589FE1E2-BB2E-4125-BA61-8EEB81224C05}" type="parTrans" cxnId="{AF132E65-7479-4EA8-B57D-C046280A9DF3}">
      <dgm:prSet/>
      <dgm:spPr/>
      <dgm:t>
        <a:bodyPr/>
        <a:lstStyle/>
        <a:p>
          <a:endParaRPr lang="en-GB"/>
        </a:p>
      </dgm:t>
    </dgm:pt>
    <dgm:pt modelId="{89A1D895-4D2C-4A10-8890-F90268493215}" type="sibTrans" cxnId="{AF132E65-7479-4EA8-B57D-C046280A9DF3}">
      <dgm:prSet/>
      <dgm:spPr/>
      <dgm:t>
        <a:bodyPr/>
        <a:lstStyle/>
        <a:p>
          <a:endParaRPr lang="en-GB"/>
        </a:p>
      </dgm:t>
    </dgm:pt>
    <dgm:pt modelId="{A2A2CF1E-E2BF-4866-AF89-5C77E9BE5399}">
      <dgm:prSet phldrT="[Text]"/>
      <dgm:spPr/>
      <dgm:t>
        <a:bodyPr/>
        <a:lstStyle/>
        <a:p>
          <a:r>
            <a:rPr lang="en-GB" dirty="0" smtClean="0"/>
            <a:t>Host genome</a:t>
          </a:r>
          <a:endParaRPr lang="en-GB" dirty="0"/>
        </a:p>
      </dgm:t>
    </dgm:pt>
    <dgm:pt modelId="{87F6831D-7D9C-4756-843A-C99BC695A49B}" type="parTrans" cxnId="{4AC2ED29-B110-4DBF-8533-9C7272949A07}">
      <dgm:prSet/>
      <dgm:spPr/>
      <dgm:t>
        <a:bodyPr/>
        <a:lstStyle/>
        <a:p>
          <a:endParaRPr lang="en-GB"/>
        </a:p>
      </dgm:t>
    </dgm:pt>
    <dgm:pt modelId="{974C8095-1801-463A-99F4-9EB6A35255AB}" type="sibTrans" cxnId="{4AC2ED29-B110-4DBF-8533-9C7272949A07}">
      <dgm:prSet/>
      <dgm:spPr/>
      <dgm:t>
        <a:bodyPr/>
        <a:lstStyle/>
        <a:p>
          <a:endParaRPr lang="en-GB"/>
        </a:p>
      </dgm:t>
    </dgm:pt>
    <dgm:pt modelId="{2BA5180F-9BF4-47C6-831A-4149C1364001}">
      <dgm:prSet phldrT="[Text]"/>
      <dgm:spPr/>
      <dgm:t>
        <a:bodyPr/>
        <a:lstStyle/>
        <a:p>
          <a:r>
            <a:rPr lang="en-GB" dirty="0" smtClean="0"/>
            <a:t>Nutrition</a:t>
          </a:r>
          <a:endParaRPr lang="en-GB" dirty="0"/>
        </a:p>
      </dgm:t>
    </dgm:pt>
    <dgm:pt modelId="{26A1FDC0-D1CA-4779-BA32-5AB181A84FF1}" type="parTrans" cxnId="{AF9E734B-40EE-430E-831B-7DB43309D82F}">
      <dgm:prSet/>
      <dgm:spPr/>
      <dgm:t>
        <a:bodyPr/>
        <a:lstStyle/>
        <a:p>
          <a:endParaRPr lang="en-GB"/>
        </a:p>
      </dgm:t>
    </dgm:pt>
    <dgm:pt modelId="{A80D6C03-EF32-445A-80EF-3AF07E9DD64F}" type="sibTrans" cxnId="{AF9E734B-40EE-430E-831B-7DB43309D82F}">
      <dgm:prSet/>
      <dgm:spPr/>
      <dgm:t>
        <a:bodyPr/>
        <a:lstStyle/>
        <a:p>
          <a:endParaRPr lang="en-GB"/>
        </a:p>
      </dgm:t>
    </dgm:pt>
    <dgm:pt modelId="{647EE650-ABE2-4039-87C8-390C11DE9DB2}">
      <dgm:prSet phldrT="[Text]"/>
      <dgm:spPr/>
      <dgm:t>
        <a:bodyPr/>
        <a:lstStyle/>
        <a:p>
          <a:r>
            <a:rPr lang="en-GB" dirty="0" smtClean="0"/>
            <a:t>Lifestyle</a:t>
          </a:r>
          <a:endParaRPr lang="en-GB" dirty="0"/>
        </a:p>
      </dgm:t>
    </dgm:pt>
    <dgm:pt modelId="{FBC13EAD-1FFA-4879-BF57-FE9CECFC81BE}" type="parTrans" cxnId="{6F5CBF84-C0E0-42FB-A0CD-070C0B6A1BC6}">
      <dgm:prSet/>
      <dgm:spPr/>
      <dgm:t>
        <a:bodyPr/>
        <a:lstStyle/>
        <a:p>
          <a:endParaRPr lang="en-GB"/>
        </a:p>
      </dgm:t>
    </dgm:pt>
    <dgm:pt modelId="{24385D93-4F60-4770-AF17-FA20C85E0CB2}" type="sibTrans" cxnId="{6F5CBF84-C0E0-42FB-A0CD-070C0B6A1BC6}">
      <dgm:prSet/>
      <dgm:spPr/>
      <dgm:t>
        <a:bodyPr/>
        <a:lstStyle/>
        <a:p>
          <a:endParaRPr lang="en-GB"/>
        </a:p>
      </dgm:t>
    </dgm:pt>
    <dgm:pt modelId="{E2D73D3C-AAE2-49B9-9DC8-0F76BAE7468A}" type="pres">
      <dgm:prSet presAssocID="{24619031-1069-449B-9BA1-50E0E665BC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F49ADE7-58BA-44A1-A2F3-3B7E2FE16615}" type="pres">
      <dgm:prSet presAssocID="{D3D8F5EF-623B-4ED8-BE9D-C4DDC80066DD}" presName="centerShape" presStyleLbl="node0" presStyleIdx="0" presStyleCnt="1"/>
      <dgm:spPr/>
      <dgm:t>
        <a:bodyPr/>
        <a:lstStyle/>
        <a:p>
          <a:endParaRPr lang="en-GB"/>
        </a:p>
      </dgm:t>
    </dgm:pt>
    <dgm:pt modelId="{84407AA9-248C-4C5E-986A-9BD5917BB424}" type="pres">
      <dgm:prSet presAssocID="{87F6831D-7D9C-4756-843A-C99BC695A49B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3A3BCED1-0BD4-4B55-8B1B-5FCE4CC7C826}" type="pres">
      <dgm:prSet presAssocID="{A2A2CF1E-E2BF-4866-AF89-5C77E9BE53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C6B87F-24BC-4BC6-B042-CE803DD5F0F1}" type="pres">
      <dgm:prSet presAssocID="{26A1FDC0-D1CA-4779-BA32-5AB181A84FF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2DC7938B-4151-4E9E-A836-C7F855B1882F}" type="pres">
      <dgm:prSet presAssocID="{2BA5180F-9BF4-47C6-831A-4149C13640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D8233A-2799-491F-BA94-DA1599046BA3}" type="pres">
      <dgm:prSet presAssocID="{FBC13EAD-1FFA-4879-BF57-FE9CECFC81BE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B4176679-17BB-4863-BA6B-CC6D302036BC}" type="pres">
      <dgm:prSet presAssocID="{647EE650-ABE2-4039-87C8-390C11DE9D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EC6F43-2EE1-42B3-A773-249383D0640A}" type="presOf" srcId="{87F6831D-7D9C-4756-843A-C99BC695A49B}" destId="{84407AA9-248C-4C5E-986A-9BD5917BB424}" srcOrd="0" destOrd="0" presId="urn:microsoft.com/office/officeart/2005/8/layout/radial4"/>
    <dgm:cxn modelId="{A20E1E4C-B141-489D-843A-1C9079A9CE6F}" type="presOf" srcId="{647EE650-ABE2-4039-87C8-390C11DE9DB2}" destId="{B4176679-17BB-4863-BA6B-CC6D302036BC}" srcOrd="0" destOrd="0" presId="urn:microsoft.com/office/officeart/2005/8/layout/radial4"/>
    <dgm:cxn modelId="{6D7DC683-B371-4622-AF23-83E8A73BC86D}" type="presOf" srcId="{24619031-1069-449B-9BA1-50E0E665BC30}" destId="{E2D73D3C-AAE2-49B9-9DC8-0F76BAE7468A}" srcOrd="0" destOrd="0" presId="urn:microsoft.com/office/officeart/2005/8/layout/radial4"/>
    <dgm:cxn modelId="{4AF00D4D-C383-43D5-AB1C-2957EBBFF449}" type="presOf" srcId="{A2A2CF1E-E2BF-4866-AF89-5C77E9BE5399}" destId="{3A3BCED1-0BD4-4B55-8B1B-5FCE4CC7C826}" srcOrd="0" destOrd="0" presId="urn:microsoft.com/office/officeart/2005/8/layout/radial4"/>
    <dgm:cxn modelId="{C85375B0-363B-47FD-BA7D-7F69B2061521}" type="presOf" srcId="{D3D8F5EF-623B-4ED8-BE9D-C4DDC80066DD}" destId="{2F49ADE7-58BA-44A1-A2F3-3B7E2FE16615}" srcOrd="0" destOrd="0" presId="urn:microsoft.com/office/officeart/2005/8/layout/radial4"/>
    <dgm:cxn modelId="{6F5CBF84-C0E0-42FB-A0CD-070C0B6A1BC6}" srcId="{D3D8F5EF-623B-4ED8-BE9D-C4DDC80066DD}" destId="{647EE650-ABE2-4039-87C8-390C11DE9DB2}" srcOrd="2" destOrd="0" parTransId="{FBC13EAD-1FFA-4879-BF57-FE9CECFC81BE}" sibTransId="{24385D93-4F60-4770-AF17-FA20C85E0CB2}"/>
    <dgm:cxn modelId="{AF132E65-7479-4EA8-B57D-C046280A9DF3}" srcId="{24619031-1069-449B-9BA1-50E0E665BC30}" destId="{D3D8F5EF-623B-4ED8-BE9D-C4DDC80066DD}" srcOrd="0" destOrd="0" parTransId="{589FE1E2-BB2E-4125-BA61-8EEB81224C05}" sibTransId="{89A1D895-4D2C-4A10-8890-F90268493215}"/>
    <dgm:cxn modelId="{AF9E734B-40EE-430E-831B-7DB43309D82F}" srcId="{D3D8F5EF-623B-4ED8-BE9D-C4DDC80066DD}" destId="{2BA5180F-9BF4-47C6-831A-4149C1364001}" srcOrd="1" destOrd="0" parTransId="{26A1FDC0-D1CA-4779-BA32-5AB181A84FF1}" sibTransId="{A80D6C03-EF32-445A-80EF-3AF07E9DD64F}"/>
    <dgm:cxn modelId="{EBFA4F15-283E-4569-A9A9-74F1BB9BC966}" type="presOf" srcId="{26A1FDC0-D1CA-4779-BA32-5AB181A84FF1}" destId="{9CC6B87F-24BC-4BC6-B042-CE803DD5F0F1}" srcOrd="0" destOrd="0" presId="urn:microsoft.com/office/officeart/2005/8/layout/radial4"/>
    <dgm:cxn modelId="{A36F8E95-9618-46C0-955B-D0D31FE0C88A}" type="presOf" srcId="{FBC13EAD-1FFA-4879-BF57-FE9CECFC81BE}" destId="{2CD8233A-2799-491F-BA94-DA1599046BA3}" srcOrd="0" destOrd="0" presId="urn:microsoft.com/office/officeart/2005/8/layout/radial4"/>
    <dgm:cxn modelId="{4AC2ED29-B110-4DBF-8533-9C7272949A07}" srcId="{D3D8F5EF-623B-4ED8-BE9D-C4DDC80066DD}" destId="{A2A2CF1E-E2BF-4866-AF89-5C77E9BE5399}" srcOrd="0" destOrd="0" parTransId="{87F6831D-7D9C-4756-843A-C99BC695A49B}" sibTransId="{974C8095-1801-463A-99F4-9EB6A35255AB}"/>
    <dgm:cxn modelId="{B6EF6827-F530-440E-A946-B028174A65A8}" type="presOf" srcId="{2BA5180F-9BF4-47C6-831A-4149C1364001}" destId="{2DC7938B-4151-4E9E-A836-C7F855B1882F}" srcOrd="0" destOrd="0" presId="urn:microsoft.com/office/officeart/2005/8/layout/radial4"/>
    <dgm:cxn modelId="{4FC1F3C9-1DEF-4B5E-894F-BC346AF6CBD7}" type="presParOf" srcId="{E2D73D3C-AAE2-49B9-9DC8-0F76BAE7468A}" destId="{2F49ADE7-58BA-44A1-A2F3-3B7E2FE16615}" srcOrd="0" destOrd="0" presId="urn:microsoft.com/office/officeart/2005/8/layout/radial4"/>
    <dgm:cxn modelId="{4C805C16-0F48-4B96-BD80-794B9F4981A0}" type="presParOf" srcId="{E2D73D3C-AAE2-49B9-9DC8-0F76BAE7468A}" destId="{84407AA9-248C-4C5E-986A-9BD5917BB424}" srcOrd="1" destOrd="0" presId="urn:microsoft.com/office/officeart/2005/8/layout/radial4"/>
    <dgm:cxn modelId="{BCE434B7-68BE-4B41-88D5-C2B606FFD74E}" type="presParOf" srcId="{E2D73D3C-AAE2-49B9-9DC8-0F76BAE7468A}" destId="{3A3BCED1-0BD4-4B55-8B1B-5FCE4CC7C826}" srcOrd="2" destOrd="0" presId="urn:microsoft.com/office/officeart/2005/8/layout/radial4"/>
    <dgm:cxn modelId="{64535708-0DE1-432C-AE68-A85F3BCD3757}" type="presParOf" srcId="{E2D73D3C-AAE2-49B9-9DC8-0F76BAE7468A}" destId="{9CC6B87F-24BC-4BC6-B042-CE803DD5F0F1}" srcOrd="3" destOrd="0" presId="urn:microsoft.com/office/officeart/2005/8/layout/radial4"/>
    <dgm:cxn modelId="{92660F8E-8AF0-4A65-9FF4-4C62E3C2958D}" type="presParOf" srcId="{E2D73D3C-AAE2-49B9-9DC8-0F76BAE7468A}" destId="{2DC7938B-4151-4E9E-A836-C7F855B1882F}" srcOrd="4" destOrd="0" presId="urn:microsoft.com/office/officeart/2005/8/layout/radial4"/>
    <dgm:cxn modelId="{F422DC74-1C24-46BB-A2EA-40599765B5F4}" type="presParOf" srcId="{E2D73D3C-AAE2-49B9-9DC8-0F76BAE7468A}" destId="{2CD8233A-2799-491F-BA94-DA1599046BA3}" srcOrd="5" destOrd="0" presId="urn:microsoft.com/office/officeart/2005/8/layout/radial4"/>
    <dgm:cxn modelId="{6C190247-3A52-4B53-83BA-E70DE4E2B95E}" type="presParOf" srcId="{E2D73D3C-AAE2-49B9-9DC8-0F76BAE7468A}" destId="{B4176679-17BB-4863-BA6B-CC6D302036B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8C956B-F258-41FA-A39D-AF757DC79496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9803725-6F8B-4B78-B6D5-BB964BF46005}">
      <dgm:prSet phldrT="[Text]"/>
      <dgm:spPr/>
      <dgm:t>
        <a:bodyPr/>
        <a:lstStyle/>
        <a:p>
          <a:r>
            <a:rPr lang="en-GB" dirty="0" smtClean="0"/>
            <a:t>Function of the </a:t>
          </a:r>
          <a:r>
            <a:rPr lang="en-GB" dirty="0" err="1" smtClean="0"/>
            <a:t>microbiota</a:t>
          </a:r>
          <a:endParaRPr lang="en-GB" dirty="0"/>
        </a:p>
      </dgm:t>
    </dgm:pt>
    <dgm:pt modelId="{A57A8251-608B-44CB-A624-9AC06B0A5436}" type="parTrans" cxnId="{BE28E6AC-1F83-42CA-98B5-DCF3A3DBCA21}">
      <dgm:prSet/>
      <dgm:spPr/>
      <dgm:t>
        <a:bodyPr/>
        <a:lstStyle/>
        <a:p>
          <a:endParaRPr lang="en-GB"/>
        </a:p>
      </dgm:t>
    </dgm:pt>
    <dgm:pt modelId="{62CBE11D-47AE-458C-9AE0-BDA9D403F955}" type="sibTrans" cxnId="{BE28E6AC-1F83-42CA-98B5-DCF3A3DBCA21}">
      <dgm:prSet/>
      <dgm:spPr/>
      <dgm:t>
        <a:bodyPr/>
        <a:lstStyle/>
        <a:p>
          <a:endParaRPr lang="en-GB"/>
        </a:p>
      </dgm:t>
    </dgm:pt>
    <dgm:pt modelId="{D6DD44D7-1652-4166-A119-1B7845C921A2}">
      <dgm:prSet phldrT="[Text]"/>
      <dgm:spPr/>
      <dgm:t>
        <a:bodyPr/>
        <a:lstStyle/>
        <a:p>
          <a:r>
            <a:rPr lang="en-GB" u="none" dirty="0" smtClean="0">
              <a:solidFill>
                <a:schemeClr val="bg1"/>
              </a:solidFill>
              <a:ea typeface="ＭＳ Ｐゴシック" pitchFamily="34" charset="-128"/>
            </a:rPr>
            <a:t>Protective function</a:t>
          </a:r>
        </a:p>
        <a:p>
          <a:r>
            <a:rPr lang="en-GB" dirty="0" smtClean="0">
              <a:solidFill>
                <a:schemeClr val="bg1"/>
              </a:solidFill>
              <a:ea typeface="ＭＳ Ｐゴシック" pitchFamily="34" charset="-128"/>
            </a:rPr>
            <a:t>Pathogen displacement</a:t>
          </a:r>
        </a:p>
      </dgm:t>
    </dgm:pt>
    <dgm:pt modelId="{91BC3B52-E464-4FA0-BCF5-260A72085C52}" type="parTrans" cxnId="{EDBEE021-3348-40D7-81E8-59FB64FB71F1}">
      <dgm:prSet/>
      <dgm:spPr/>
      <dgm:t>
        <a:bodyPr/>
        <a:lstStyle/>
        <a:p>
          <a:endParaRPr lang="en-GB"/>
        </a:p>
      </dgm:t>
    </dgm:pt>
    <dgm:pt modelId="{8F7417BF-676B-404C-ADC2-06D8F7C2BF37}" type="sibTrans" cxnId="{EDBEE021-3348-40D7-81E8-59FB64FB71F1}">
      <dgm:prSet/>
      <dgm:spPr/>
      <dgm:t>
        <a:bodyPr/>
        <a:lstStyle/>
        <a:p>
          <a:endParaRPr lang="en-GB"/>
        </a:p>
      </dgm:t>
    </dgm:pt>
    <dgm:pt modelId="{738ECC93-C4CB-4307-A7E0-C35B35DFD5FD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  <a:ea typeface="ＭＳ Ｐゴシック" pitchFamily="34" charset="-128"/>
            </a:rPr>
            <a:t>Production of anti-microbial factors e.g. lactic acid</a:t>
          </a:r>
          <a:endParaRPr lang="en-GB" dirty="0"/>
        </a:p>
      </dgm:t>
    </dgm:pt>
    <dgm:pt modelId="{E5314433-4D94-48BD-8BAA-FE5AFA112E56}" type="parTrans" cxnId="{F0B3AB77-052F-4EB1-A90A-139CA899DF8B}">
      <dgm:prSet/>
      <dgm:spPr/>
      <dgm:t>
        <a:bodyPr/>
        <a:lstStyle/>
        <a:p>
          <a:endParaRPr lang="en-GB"/>
        </a:p>
      </dgm:t>
    </dgm:pt>
    <dgm:pt modelId="{ED127280-B705-4BF6-8884-1278E5D7EB67}" type="sibTrans" cxnId="{F0B3AB77-052F-4EB1-A90A-139CA899DF8B}">
      <dgm:prSet/>
      <dgm:spPr/>
      <dgm:t>
        <a:bodyPr/>
        <a:lstStyle/>
        <a:p>
          <a:endParaRPr lang="en-GB"/>
        </a:p>
      </dgm:t>
    </dgm:pt>
    <dgm:pt modelId="{A57F39B5-0F0B-4509-8E7F-3E39EA867F5C}">
      <dgm:prSet phldrT="[Text]"/>
      <dgm:spPr/>
      <dgm:t>
        <a:bodyPr/>
        <a:lstStyle/>
        <a:p>
          <a:r>
            <a:rPr lang="en-GB" dirty="0" smtClean="0">
              <a:solidFill>
                <a:schemeClr val="bg1"/>
              </a:solidFill>
              <a:ea typeface="ＭＳ Ｐゴシック" pitchFamily="34" charset="-128"/>
            </a:rPr>
            <a:t>Immune system development</a:t>
          </a:r>
          <a:endParaRPr lang="en-GB" dirty="0"/>
        </a:p>
      </dgm:t>
    </dgm:pt>
    <dgm:pt modelId="{F840503C-663F-4D6B-80E9-1868382C5FE6}" type="parTrans" cxnId="{D83FB4CC-4A34-45D4-B907-18EECD8B9B8D}">
      <dgm:prSet/>
      <dgm:spPr/>
      <dgm:t>
        <a:bodyPr/>
        <a:lstStyle/>
        <a:p>
          <a:endParaRPr lang="en-GB"/>
        </a:p>
      </dgm:t>
    </dgm:pt>
    <dgm:pt modelId="{6D3044AA-EA9F-45BF-B060-D86B1BE76963}" type="sibTrans" cxnId="{D83FB4CC-4A34-45D4-B907-18EECD8B9B8D}">
      <dgm:prSet/>
      <dgm:spPr/>
      <dgm:t>
        <a:bodyPr/>
        <a:lstStyle/>
        <a:p>
          <a:endParaRPr lang="en-GB"/>
        </a:p>
      </dgm:t>
    </dgm:pt>
    <dgm:pt modelId="{CB5DBBA8-6940-46CC-90F8-86B7F1BA864A}">
      <dgm:prSet/>
      <dgm:spPr/>
      <dgm:t>
        <a:bodyPr/>
        <a:lstStyle/>
        <a:p>
          <a:r>
            <a:rPr lang="en-GB" dirty="0" smtClean="0"/>
            <a:t>Metabolic role:</a:t>
          </a:r>
        </a:p>
        <a:p>
          <a:r>
            <a:rPr lang="en-GB" dirty="0" smtClean="0"/>
            <a:t>Vitamin synthesis (biotin, </a:t>
          </a:r>
          <a:r>
            <a:rPr lang="en-GB" dirty="0" err="1" smtClean="0"/>
            <a:t>folate</a:t>
          </a:r>
          <a:r>
            <a:rPr lang="en-GB" dirty="0" smtClean="0"/>
            <a:t>)</a:t>
          </a:r>
          <a:endParaRPr lang="en-GB" dirty="0"/>
        </a:p>
      </dgm:t>
    </dgm:pt>
    <dgm:pt modelId="{70B1DAC1-BE4F-4853-B431-6D82B6F52204}" type="parTrans" cxnId="{ADE801DF-855E-4217-AEDF-E0DA96D4B1F9}">
      <dgm:prSet/>
      <dgm:spPr/>
      <dgm:t>
        <a:bodyPr/>
        <a:lstStyle/>
        <a:p>
          <a:endParaRPr lang="en-GB"/>
        </a:p>
      </dgm:t>
    </dgm:pt>
    <dgm:pt modelId="{FF9C64EF-ACDC-4ED7-8100-38FA49BDE5C3}" type="sibTrans" cxnId="{ADE801DF-855E-4217-AEDF-E0DA96D4B1F9}">
      <dgm:prSet/>
      <dgm:spPr/>
      <dgm:t>
        <a:bodyPr/>
        <a:lstStyle/>
        <a:p>
          <a:endParaRPr lang="en-GB"/>
        </a:p>
      </dgm:t>
    </dgm:pt>
    <dgm:pt modelId="{06858EDB-B489-4F1A-B431-40D0503F9D1E}">
      <dgm:prSet/>
      <dgm:spPr/>
      <dgm:t>
        <a:bodyPr/>
        <a:lstStyle/>
        <a:p>
          <a:r>
            <a:rPr lang="en-GB" dirty="0" smtClean="0"/>
            <a:t>Metabolic role: metabolism of indigestible dietary polysaccharides </a:t>
          </a:r>
          <a:endParaRPr lang="en-GB" dirty="0"/>
        </a:p>
      </dgm:t>
    </dgm:pt>
    <dgm:pt modelId="{52DE7A1F-EA73-4641-B947-3004A5227628}" type="parTrans" cxnId="{500C2920-8FBC-4DFF-B0AB-C3C04A414067}">
      <dgm:prSet/>
      <dgm:spPr/>
      <dgm:t>
        <a:bodyPr/>
        <a:lstStyle/>
        <a:p>
          <a:endParaRPr lang="en-GB"/>
        </a:p>
      </dgm:t>
    </dgm:pt>
    <dgm:pt modelId="{858229C6-C0BD-4731-ABB0-0034A1D1A031}" type="sibTrans" cxnId="{500C2920-8FBC-4DFF-B0AB-C3C04A414067}">
      <dgm:prSet/>
      <dgm:spPr/>
      <dgm:t>
        <a:bodyPr/>
        <a:lstStyle/>
        <a:p>
          <a:endParaRPr lang="en-GB"/>
        </a:p>
      </dgm:t>
    </dgm:pt>
    <dgm:pt modelId="{A4E1F5FA-8138-4F4D-98CF-D9E3D7D6D039}" type="pres">
      <dgm:prSet presAssocID="{5D8C956B-F258-41FA-A39D-AF757DC794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F8A30CB-4AEB-4A02-8BF9-646128665113}" type="pres">
      <dgm:prSet presAssocID="{F9803725-6F8B-4B78-B6D5-BB964BF46005}" presName="centerShape" presStyleLbl="node0" presStyleIdx="0" presStyleCnt="1"/>
      <dgm:spPr/>
      <dgm:t>
        <a:bodyPr/>
        <a:lstStyle/>
        <a:p>
          <a:endParaRPr lang="en-GB"/>
        </a:p>
      </dgm:t>
    </dgm:pt>
    <dgm:pt modelId="{2D690BF9-0C22-4113-BAC4-B09D1D1C07F0}" type="pres">
      <dgm:prSet presAssocID="{91BC3B52-E464-4FA0-BCF5-260A72085C52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10D5BF45-CA41-4457-80FE-05B0792BDCE6}" type="pres">
      <dgm:prSet presAssocID="{D6DD44D7-1652-4166-A119-1B7845C921A2}" presName="node" presStyleLbl="node1" presStyleIdx="0" presStyleCnt="5" custScaleX="94929" custScaleY="107015" custRadScaleRad="126695" custRadScaleInc="-60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73DCA2-4B5D-492E-B4FA-82F103BE922D}" type="pres">
      <dgm:prSet presAssocID="{E5314433-4D94-48BD-8BAA-FE5AFA112E56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C800328C-1F44-4DED-AB8A-BD5CD6B170CE}" type="pres">
      <dgm:prSet presAssocID="{738ECC93-C4CB-4307-A7E0-C35B35DFD5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6D79CD-ACF6-4F2F-9B73-C2ADE1FEC3D9}" type="pres">
      <dgm:prSet presAssocID="{F840503C-663F-4D6B-80E9-1868382C5FE6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E7647168-58A2-47EE-B054-47D6B5EF930F}" type="pres">
      <dgm:prSet presAssocID="{A57F39B5-0F0B-4509-8E7F-3E39EA867F5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689CC3-EB51-4FD3-93F7-5E7215F8B223}" type="pres">
      <dgm:prSet presAssocID="{70B1DAC1-BE4F-4853-B431-6D82B6F52204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F12A18B1-893D-4262-A786-028915C1637F}" type="pres">
      <dgm:prSet presAssocID="{CB5DBBA8-6940-46CC-90F8-86B7F1BA864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D9A03B-D3AC-4350-A93E-3F506910D008}" type="pres">
      <dgm:prSet presAssocID="{52DE7A1F-EA73-4641-B947-3004A5227628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94F5F1B1-36FE-4246-812B-45934970BAF3}" type="pres">
      <dgm:prSet presAssocID="{06858EDB-B489-4F1A-B431-40D0503F9D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C006FB6-F449-4EE5-8A6B-3B3C565A0295}" type="presOf" srcId="{A57F39B5-0F0B-4509-8E7F-3E39EA867F5C}" destId="{E7647168-58A2-47EE-B054-47D6B5EF930F}" srcOrd="0" destOrd="0" presId="urn:microsoft.com/office/officeart/2005/8/layout/radial4"/>
    <dgm:cxn modelId="{0F4C0656-BFD5-4FF0-9D9A-BFE0A9DBC908}" type="presOf" srcId="{52DE7A1F-EA73-4641-B947-3004A5227628}" destId="{3BD9A03B-D3AC-4350-A93E-3F506910D008}" srcOrd="0" destOrd="0" presId="urn:microsoft.com/office/officeart/2005/8/layout/radial4"/>
    <dgm:cxn modelId="{D83FB4CC-4A34-45D4-B907-18EECD8B9B8D}" srcId="{F9803725-6F8B-4B78-B6D5-BB964BF46005}" destId="{A57F39B5-0F0B-4509-8E7F-3E39EA867F5C}" srcOrd="2" destOrd="0" parTransId="{F840503C-663F-4D6B-80E9-1868382C5FE6}" sibTransId="{6D3044AA-EA9F-45BF-B060-D86B1BE76963}"/>
    <dgm:cxn modelId="{3F7EFDA5-2A3E-462F-A554-0FD5CE6C4F04}" type="presOf" srcId="{E5314433-4D94-48BD-8BAA-FE5AFA112E56}" destId="{0573DCA2-4B5D-492E-B4FA-82F103BE922D}" srcOrd="0" destOrd="0" presId="urn:microsoft.com/office/officeart/2005/8/layout/radial4"/>
    <dgm:cxn modelId="{500C2920-8FBC-4DFF-B0AB-C3C04A414067}" srcId="{F9803725-6F8B-4B78-B6D5-BB964BF46005}" destId="{06858EDB-B489-4F1A-B431-40D0503F9D1E}" srcOrd="4" destOrd="0" parTransId="{52DE7A1F-EA73-4641-B947-3004A5227628}" sibTransId="{858229C6-C0BD-4731-ABB0-0034A1D1A031}"/>
    <dgm:cxn modelId="{292DF5A9-632F-4836-92C2-33DEE4376D22}" type="presOf" srcId="{70B1DAC1-BE4F-4853-B431-6D82B6F52204}" destId="{A0689CC3-EB51-4FD3-93F7-5E7215F8B223}" srcOrd="0" destOrd="0" presId="urn:microsoft.com/office/officeart/2005/8/layout/radial4"/>
    <dgm:cxn modelId="{16C2B8CD-B140-4C16-B1B7-E3F7C3616BD4}" type="presOf" srcId="{5D8C956B-F258-41FA-A39D-AF757DC79496}" destId="{A4E1F5FA-8138-4F4D-98CF-D9E3D7D6D039}" srcOrd="0" destOrd="0" presId="urn:microsoft.com/office/officeart/2005/8/layout/radial4"/>
    <dgm:cxn modelId="{3C50D4FA-746D-4F9C-A4CF-497230FD3FA3}" type="presOf" srcId="{91BC3B52-E464-4FA0-BCF5-260A72085C52}" destId="{2D690BF9-0C22-4113-BAC4-B09D1D1C07F0}" srcOrd="0" destOrd="0" presId="urn:microsoft.com/office/officeart/2005/8/layout/radial4"/>
    <dgm:cxn modelId="{07C08602-6C25-4E6D-BD54-8E68DFD4CFE9}" type="presOf" srcId="{F840503C-663F-4D6B-80E9-1868382C5FE6}" destId="{8E6D79CD-ACF6-4F2F-9B73-C2ADE1FEC3D9}" srcOrd="0" destOrd="0" presId="urn:microsoft.com/office/officeart/2005/8/layout/radial4"/>
    <dgm:cxn modelId="{77EDFAB5-79A3-424F-863B-641D111E04BC}" type="presOf" srcId="{F9803725-6F8B-4B78-B6D5-BB964BF46005}" destId="{8F8A30CB-4AEB-4A02-8BF9-646128665113}" srcOrd="0" destOrd="0" presId="urn:microsoft.com/office/officeart/2005/8/layout/radial4"/>
    <dgm:cxn modelId="{ADE801DF-855E-4217-AEDF-E0DA96D4B1F9}" srcId="{F9803725-6F8B-4B78-B6D5-BB964BF46005}" destId="{CB5DBBA8-6940-46CC-90F8-86B7F1BA864A}" srcOrd="3" destOrd="0" parTransId="{70B1DAC1-BE4F-4853-B431-6D82B6F52204}" sibTransId="{FF9C64EF-ACDC-4ED7-8100-38FA49BDE5C3}"/>
    <dgm:cxn modelId="{BE28E6AC-1F83-42CA-98B5-DCF3A3DBCA21}" srcId="{5D8C956B-F258-41FA-A39D-AF757DC79496}" destId="{F9803725-6F8B-4B78-B6D5-BB964BF46005}" srcOrd="0" destOrd="0" parTransId="{A57A8251-608B-44CB-A624-9AC06B0A5436}" sibTransId="{62CBE11D-47AE-458C-9AE0-BDA9D403F955}"/>
    <dgm:cxn modelId="{A9D1ECCE-EEA3-4382-A4F6-F21E83A1409C}" type="presOf" srcId="{D6DD44D7-1652-4166-A119-1B7845C921A2}" destId="{10D5BF45-CA41-4457-80FE-05B0792BDCE6}" srcOrd="0" destOrd="0" presId="urn:microsoft.com/office/officeart/2005/8/layout/radial4"/>
    <dgm:cxn modelId="{F0B3AB77-052F-4EB1-A90A-139CA899DF8B}" srcId="{F9803725-6F8B-4B78-B6D5-BB964BF46005}" destId="{738ECC93-C4CB-4307-A7E0-C35B35DFD5FD}" srcOrd="1" destOrd="0" parTransId="{E5314433-4D94-48BD-8BAA-FE5AFA112E56}" sibTransId="{ED127280-B705-4BF6-8884-1278E5D7EB67}"/>
    <dgm:cxn modelId="{E20272D8-13E2-474D-984A-DDE22E8502EC}" type="presOf" srcId="{738ECC93-C4CB-4307-A7E0-C35B35DFD5FD}" destId="{C800328C-1F44-4DED-AB8A-BD5CD6B170CE}" srcOrd="0" destOrd="0" presId="urn:microsoft.com/office/officeart/2005/8/layout/radial4"/>
    <dgm:cxn modelId="{402A702E-52FD-4AEB-9CCC-3B7666197C2B}" type="presOf" srcId="{CB5DBBA8-6940-46CC-90F8-86B7F1BA864A}" destId="{F12A18B1-893D-4262-A786-028915C1637F}" srcOrd="0" destOrd="0" presId="urn:microsoft.com/office/officeart/2005/8/layout/radial4"/>
    <dgm:cxn modelId="{EDBEE021-3348-40D7-81E8-59FB64FB71F1}" srcId="{F9803725-6F8B-4B78-B6D5-BB964BF46005}" destId="{D6DD44D7-1652-4166-A119-1B7845C921A2}" srcOrd="0" destOrd="0" parTransId="{91BC3B52-E464-4FA0-BCF5-260A72085C52}" sibTransId="{8F7417BF-676B-404C-ADC2-06D8F7C2BF37}"/>
    <dgm:cxn modelId="{5B6DA513-DD8C-49B9-B991-2DD3575C5605}" type="presOf" srcId="{06858EDB-B489-4F1A-B431-40D0503F9D1E}" destId="{94F5F1B1-36FE-4246-812B-45934970BAF3}" srcOrd="0" destOrd="0" presId="urn:microsoft.com/office/officeart/2005/8/layout/radial4"/>
    <dgm:cxn modelId="{F369CDAF-7BD4-47C7-A80C-5F775525281B}" type="presParOf" srcId="{A4E1F5FA-8138-4F4D-98CF-D9E3D7D6D039}" destId="{8F8A30CB-4AEB-4A02-8BF9-646128665113}" srcOrd="0" destOrd="0" presId="urn:microsoft.com/office/officeart/2005/8/layout/radial4"/>
    <dgm:cxn modelId="{7AB58C58-BDE2-4C6C-9CCF-277CD5579C5D}" type="presParOf" srcId="{A4E1F5FA-8138-4F4D-98CF-D9E3D7D6D039}" destId="{2D690BF9-0C22-4113-BAC4-B09D1D1C07F0}" srcOrd="1" destOrd="0" presId="urn:microsoft.com/office/officeart/2005/8/layout/radial4"/>
    <dgm:cxn modelId="{0DEA721B-B6A1-4C60-8DD6-95E84C8F937E}" type="presParOf" srcId="{A4E1F5FA-8138-4F4D-98CF-D9E3D7D6D039}" destId="{10D5BF45-CA41-4457-80FE-05B0792BDCE6}" srcOrd="2" destOrd="0" presId="urn:microsoft.com/office/officeart/2005/8/layout/radial4"/>
    <dgm:cxn modelId="{3AABA86B-9E4A-44DE-AC92-F55999CE778E}" type="presParOf" srcId="{A4E1F5FA-8138-4F4D-98CF-D9E3D7D6D039}" destId="{0573DCA2-4B5D-492E-B4FA-82F103BE922D}" srcOrd="3" destOrd="0" presId="urn:microsoft.com/office/officeart/2005/8/layout/radial4"/>
    <dgm:cxn modelId="{E0915D6E-AD7A-4594-B2E8-5F74F9731D8A}" type="presParOf" srcId="{A4E1F5FA-8138-4F4D-98CF-D9E3D7D6D039}" destId="{C800328C-1F44-4DED-AB8A-BD5CD6B170CE}" srcOrd="4" destOrd="0" presId="urn:microsoft.com/office/officeart/2005/8/layout/radial4"/>
    <dgm:cxn modelId="{E62152FE-9F82-4F62-A995-BC63CB59BE10}" type="presParOf" srcId="{A4E1F5FA-8138-4F4D-98CF-D9E3D7D6D039}" destId="{8E6D79CD-ACF6-4F2F-9B73-C2ADE1FEC3D9}" srcOrd="5" destOrd="0" presId="urn:microsoft.com/office/officeart/2005/8/layout/radial4"/>
    <dgm:cxn modelId="{6273277E-7FB2-4DD5-B0B3-3CC958CDE6F3}" type="presParOf" srcId="{A4E1F5FA-8138-4F4D-98CF-D9E3D7D6D039}" destId="{E7647168-58A2-47EE-B054-47D6B5EF930F}" srcOrd="6" destOrd="0" presId="urn:microsoft.com/office/officeart/2005/8/layout/radial4"/>
    <dgm:cxn modelId="{E390CE0C-573C-445B-B433-417F79A0F59C}" type="presParOf" srcId="{A4E1F5FA-8138-4F4D-98CF-D9E3D7D6D039}" destId="{A0689CC3-EB51-4FD3-93F7-5E7215F8B223}" srcOrd="7" destOrd="0" presId="urn:microsoft.com/office/officeart/2005/8/layout/radial4"/>
    <dgm:cxn modelId="{74DEE950-7BF9-4C28-91A9-2D4C02BEF7AE}" type="presParOf" srcId="{A4E1F5FA-8138-4F4D-98CF-D9E3D7D6D039}" destId="{F12A18B1-893D-4262-A786-028915C1637F}" srcOrd="8" destOrd="0" presId="urn:microsoft.com/office/officeart/2005/8/layout/radial4"/>
    <dgm:cxn modelId="{962A2C9B-22B3-4D7F-BABA-1D877AC78DC7}" type="presParOf" srcId="{A4E1F5FA-8138-4F4D-98CF-D9E3D7D6D039}" destId="{3BD9A03B-D3AC-4350-A93E-3F506910D008}" srcOrd="9" destOrd="0" presId="urn:microsoft.com/office/officeart/2005/8/layout/radial4"/>
    <dgm:cxn modelId="{6F66FBF0-E9A5-4BB5-ADAD-AE78415D5D65}" type="presParOf" srcId="{A4E1F5FA-8138-4F4D-98CF-D9E3D7D6D039}" destId="{94F5F1B1-36FE-4246-812B-45934970BAF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CA9BC-B8E1-47C2-A1DC-BFC151F6BBE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294172-DEEB-45F8-979A-19BB743C693E}">
      <dgm:prSet phldrT="[Text]"/>
      <dgm:spPr/>
      <dgm:t>
        <a:bodyPr/>
        <a:lstStyle/>
        <a:p>
          <a:r>
            <a:rPr lang="en-GB" dirty="0" smtClean="0"/>
            <a:t>Carbohydrate type</a:t>
          </a:r>
          <a:endParaRPr lang="en-GB" dirty="0"/>
        </a:p>
      </dgm:t>
    </dgm:pt>
    <dgm:pt modelId="{761332FC-1FF1-4B90-ADD4-0731E158353C}" type="parTrans" cxnId="{C0EF59DF-F3DF-488C-A022-BE0FDB0696FD}">
      <dgm:prSet/>
      <dgm:spPr/>
      <dgm:t>
        <a:bodyPr/>
        <a:lstStyle/>
        <a:p>
          <a:endParaRPr lang="en-GB"/>
        </a:p>
      </dgm:t>
    </dgm:pt>
    <dgm:pt modelId="{286A137B-5022-44D6-9A7B-C297B9EB0A76}" type="sibTrans" cxnId="{C0EF59DF-F3DF-488C-A022-BE0FDB0696FD}">
      <dgm:prSet/>
      <dgm:spPr/>
      <dgm:t>
        <a:bodyPr/>
        <a:lstStyle/>
        <a:p>
          <a:endParaRPr lang="en-GB"/>
        </a:p>
      </dgm:t>
    </dgm:pt>
    <dgm:pt modelId="{3961192A-7940-4653-BB33-128A65F15146}">
      <dgm:prSet phldrT="[Text]"/>
      <dgm:spPr/>
      <dgm:t>
        <a:bodyPr/>
        <a:lstStyle/>
        <a:p>
          <a:r>
            <a:rPr lang="en-GB" dirty="0" smtClean="0"/>
            <a:t>Carbohydrate amount</a:t>
          </a:r>
          <a:endParaRPr lang="en-GB" dirty="0"/>
        </a:p>
      </dgm:t>
    </dgm:pt>
    <dgm:pt modelId="{1506C5AE-577A-4383-B2FF-1C6BCD315ABE}" type="parTrans" cxnId="{72398FA7-AD81-43E2-99D2-B13CC1F322B3}">
      <dgm:prSet/>
      <dgm:spPr/>
      <dgm:t>
        <a:bodyPr/>
        <a:lstStyle/>
        <a:p>
          <a:endParaRPr lang="en-GB"/>
        </a:p>
      </dgm:t>
    </dgm:pt>
    <dgm:pt modelId="{04F65DBA-954D-455C-9246-2D3BED8120F3}" type="sibTrans" cxnId="{72398FA7-AD81-43E2-99D2-B13CC1F322B3}">
      <dgm:prSet/>
      <dgm:spPr/>
      <dgm:t>
        <a:bodyPr/>
        <a:lstStyle/>
        <a:p>
          <a:endParaRPr lang="en-GB"/>
        </a:p>
      </dgm:t>
    </dgm:pt>
    <dgm:pt modelId="{D3B6B5A0-F662-4E6B-9502-758379AC451D}">
      <dgm:prSet phldrT="[Text]"/>
      <dgm:spPr/>
      <dgm:t>
        <a:bodyPr/>
        <a:lstStyle/>
        <a:p>
          <a:r>
            <a:rPr lang="en-GB" dirty="0" smtClean="0"/>
            <a:t>Energy harvest</a:t>
          </a:r>
          <a:endParaRPr lang="en-GB" dirty="0"/>
        </a:p>
      </dgm:t>
    </dgm:pt>
    <dgm:pt modelId="{BFD06548-4CEC-47DF-B958-5C3F5E6ABA3D}" type="parTrans" cxnId="{DB4B36E7-A5AB-4892-BB74-2974DBB4E797}">
      <dgm:prSet/>
      <dgm:spPr/>
      <dgm:t>
        <a:bodyPr/>
        <a:lstStyle/>
        <a:p>
          <a:endParaRPr lang="en-GB"/>
        </a:p>
      </dgm:t>
    </dgm:pt>
    <dgm:pt modelId="{5FD7C3AD-92E6-4F96-BB1C-D54D948BB7F7}" type="sibTrans" cxnId="{DB4B36E7-A5AB-4892-BB74-2974DBB4E797}">
      <dgm:prSet/>
      <dgm:spPr/>
      <dgm:t>
        <a:bodyPr/>
        <a:lstStyle/>
        <a:p>
          <a:endParaRPr lang="en-GB"/>
        </a:p>
      </dgm:t>
    </dgm:pt>
    <dgm:pt modelId="{8D6BFE1D-02A9-4E84-803A-C2F2A0D431E3}">
      <dgm:prSet phldrT="[Text]"/>
      <dgm:spPr/>
      <dgm:t>
        <a:bodyPr/>
        <a:lstStyle/>
        <a:p>
          <a:r>
            <a:rPr lang="en-GB" dirty="0" smtClean="0"/>
            <a:t>Gut </a:t>
          </a:r>
          <a:r>
            <a:rPr lang="en-GB" dirty="0" err="1" smtClean="0"/>
            <a:t>microbiota</a:t>
          </a:r>
          <a:endParaRPr lang="en-GB" dirty="0"/>
        </a:p>
      </dgm:t>
    </dgm:pt>
    <dgm:pt modelId="{C36B7DC7-A2BC-42FE-8F58-0D8D0CDCC84C}" type="parTrans" cxnId="{721FB180-B467-4262-B12A-221600FA7169}">
      <dgm:prSet/>
      <dgm:spPr/>
      <dgm:t>
        <a:bodyPr/>
        <a:lstStyle/>
        <a:p>
          <a:endParaRPr lang="en-GB"/>
        </a:p>
      </dgm:t>
    </dgm:pt>
    <dgm:pt modelId="{5E795AC8-91C2-4787-AA5C-03BBF0C56283}" type="sibTrans" cxnId="{721FB180-B467-4262-B12A-221600FA7169}">
      <dgm:prSet/>
      <dgm:spPr/>
      <dgm:t>
        <a:bodyPr/>
        <a:lstStyle/>
        <a:p>
          <a:endParaRPr lang="en-GB"/>
        </a:p>
      </dgm:t>
    </dgm:pt>
    <dgm:pt modelId="{7066C060-171B-4C66-A674-86DFD6E37C9B}" type="pres">
      <dgm:prSet presAssocID="{228CA9BC-B8E1-47C2-A1DC-BFC151F6BBE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A41149-0905-432D-AAA4-1D346BBEAA37}" type="pres">
      <dgm:prSet presAssocID="{228CA9BC-B8E1-47C2-A1DC-BFC151F6BBEF}" presName="ellipse" presStyleLbl="trBgShp" presStyleIdx="0" presStyleCnt="1"/>
      <dgm:spPr/>
    </dgm:pt>
    <dgm:pt modelId="{3441CF2B-5B5B-4520-A218-906AF55E2800}" type="pres">
      <dgm:prSet presAssocID="{228CA9BC-B8E1-47C2-A1DC-BFC151F6BBEF}" presName="arrow1" presStyleLbl="fgShp" presStyleIdx="0" presStyleCnt="1"/>
      <dgm:spPr/>
    </dgm:pt>
    <dgm:pt modelId="{904A5538-3A90-4657-BB25-E3126B761BBE}" type="pres">
      <dgm:prSet presAssocID="{228CA9BC-B8E1-47C2-A1DC-BFC151F6BBE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274999-38D2-43FA-9EF0-51CBA9997C3C}" type="pres">
      <dgm:prSet presAssocID="{3961192A-7940-4653-BB33-128A65F1514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701F58-DB97-4E11-AD57-585D6FFC38CB}" type="pres">
      <dgm:prSet presAssocID="{8D6BFE1D-02A9-4E84-803A-C2F2A0D431E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C8068C-3041-41CC-BE79-0CBB8231AE6F}" type="pres">
      <dgm:prSet presAssocID="{D3B6B5A0-F662-4E6B-9502-758379AC451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DD16CD-BB58-47E1-81D8-D3288F39BB46}" type="pres">
      <dgm:prSet presAssocID="{228CA9BC-B8E1-47C2-A1DC-BFC151F6BBEF}" presName="funnel" presStyleLbl="trAlignAcc1" presStyleIdx="0" presStyleCnt="1" custLinFactNeighborX="11" custLinFactNeighborY="1881"/>
      <dgm:spPr/>
    </dgm:pt>
  </dgm:ptLst>
  <dgm:cxnLst>
    <dgm:cxn modelId="{52D0AAD9-48EF-4339-81A4-B6652C5C7F21}" type="presOf" srcId="{228CA9BC-B8E1-47C2-A1DC-BFC151F6BBEF}" destId="{7066C060-171B-4C66-A674-86DFD6E37C9B}" srcOrd="0" destOrd="0" presId="urn:microsoft.com/office/officeart/2005/8/layout/funnel1"/>
    <dgm:cxn modelId="{10E7BA92-6D8C-432F-A6F0-E47ACA752F90}" type="presOf" srcId="{8D6BFE1D-02A9-4E84-803A-C2F2A0D431E3}" destId="{15274999-38D2-43FA-9EF0-51CBA9997C3C}" srcOrd="0" destOrd="0" presId="urn:microsoft.com/office/officeart/2005/8/layout/funnel1"/>
    <dgm:cxn modelId="{721FB180-B467-4262-B12A-221600FA7169}" srcId="{228CA9BC-B8E1-47C2-A1DC-BFC151F6BBEF}" destId="{8D6BFE1D-02A9-4E84-803A-C2F2A0D431E3}" srcOrd="2" destOrd="0" parTransId="{C36B7DC7-A2BC-42FE-8F58-0D8D0CDCC84C}" sibTransId="{5E795AC8-91C2-4787-AA5C-03BBF0C56283}"/>
    <dgm:cxn modelId="{DB4B36E7-A5AB-4892-BB74-2974DBB4E797}" srcId="{228CA9BC-B8E1-47C2-A1DC-BFC151F6BBEF}" destId="{D3B6B5A0-F662-4E6B-9502-758379AC451D}" srcOrd="3" destOrd="0" parTransId="{BFD06548-4CEC-47DF-B958-5C3F5E6ABA3D}" sibTransId="{5FD7C3AD-92E6-4F96-BB1C-D54D948BB7F7}"/>
    <dgm:cxn modelId="{57A617D4-6AAF-4C33-81A9-C712FA9E8557}" type="presOf" srcId="{3961192A-7940-4653-BB33-128A65F15146}" destId="{F3701F58-DB97-4E11-AD57-585D6FFC38CB}" srcOrd="0" destOrd="0" presId="urn:microsoft.com/office/officeart/2005/8/layout/funnel1"/>
    <dgm:cxn modelId="{C08DF966-47F5-49D9-BDFC-8795B3CB01A7}" type="presOf" srcId="{5A294172-DEEB-45F8-979A-19BB743C693E}" destId="{A7C8068C-3041-41CC-BE79-0CBB8231AE6F}" srcOrd="0" destOrd="0" presId="urn:microsoft.com/office/officeart/2005/8/layout/funnel1"/>
    <dgm:cxn modelId="{48C4F3CA-2DC9-4830-BC5E-DDC8675A476F}" type="presOf" srcId="{D3B6B5A0-F662-4E6B-9502-758379AC451D}" destId="{904A5538-3A90-4657-BB25-E3126B761BBE}" srcOrd="0" destOrd="0" presId="urn:microsoft.com/office/officeart/2005/8/layout/funnel1"/>
    <dgm:cxn modelId="{C0EF59DF-F3DF-488C-A022-BE0FDB0696FD}" srcId="{228CA9BC-B8E1-47C2-A1DC-BFC151F6BBEF}" destId="{5A294172-DEEB-45F8-979A-19BB743C693E}" srcOrd="0" destOrd="0" parTransId="{761332FC-1FF1-4B90-ADD4-0731E158353C}" sibTransId="{286A137B-5022-44D6-9A7B-C297B9EB0A76}"/>
    <dgm:cxn modelId="{72398FA7-AD81-43E2-99D2-B13CC1F322B3}" srcId="{228CA9BC-B8E1-47C2-A1DC-BFC151F6BBEF}" destId="{3961192A-7940-4653-BB33-128A65F15146}" srcOrd="1" destOrd="0" parTransId="{1506C5AE-577A-4383-B2FF-1C6BCD315ABE}" sibTransId="{04F65DBA-954D-455C-9246-2D3BED8120F3}"/>
    <dgm:cxn modelId="{04F72939-CD57-4A64-B074-22BB06431E85}" type="presParOf" srcId="{7066C060-171B-4C66-A674-86DFD6E37C9B}" destId="{A0A41149-0905-432D-AAA4-1D346BBEAA37}" srcOrd="0" destOrd="0" presId="urn:microsoft.com/office/officeart/2005/8/layout/funnel1"/>
    <dgm:cxn modelId="{9E362C3F-8589-4F4F-92B7-B410AA0B15DA}" type="presParOf" srcId="{7066C060-171B-4C66-A674-86DFD6E37C9B}" destId="{3441CF2B-5B5B-4520-A218-906AF55E2800}" srcOrd="1" destOrd="0" presId="urn:microsoft.com/office/officeart/2005/8/layout/funnel1"/>
    <dgm:cxn modelId="{FABF4C58-33B8-442F-BAC0-9534ECFB4918}" type="presParOf" srcId="{7066C060-171B-4C66-A674-86DFD6E37C9B}" destId="{904A5538-3A90-4657-BB25-E3126B761BBE}" srcOrd="2" destOrd="0" presId="urn:microsoft.com/office/officeart/2005/8/layout/funnel1"/>
    <dgm:cxn modelId="{F3DA2EB7-84F6-45DC-B24C-2C9145706E80}" type="presParOf" srcId="{7066C060-171B-4C66-A674-86DFD6E37C9B}" destId="{15274999-38D2-43FA-9EF0-51CBA9997C3C}" srcOrd="3" destOrd="0" presId="urn:microsoft.com/office/officeart/2005/8/layout/funnel1"/>
    <dgm:cxn modelId="{C8C0728A-C077-4EF2-9D37-A7AB6FC78B91}" type="presParOf" srcId="{7066C060-171B-4C66-A674-86DFD6E37C9B}" destId="{F3701F58-DB97-4E11-AD57-585D6FFC38CB}" srcOrd="4" destOrd="0" presId="urn:microsoft.com/office/officeart/2005/8/layout/funnel1"/>
    <dgm:cxn modelId="{8EBA61EC-46B9-42CC-AD22-0CC29C1CC6DF}" type="presParOf" srcId="{7066C060-171B-4C66-A674-86DFD6E37C9B}" destId="{A7C8068C-3041-41CC-BE79-0CBB8231AE6F}" srcOrd="5" destOrd="0" presId="urn:microsoft.com/office/officeart/2005/8/layout/funnel1"/>
    <dgm:cxn modelId="{227D9D89-1B39-4E95-A444-3CC3B49979C5}" type="presParOf" srcId="{7066C060-171B-4C66-A674-86DFD6E37C9B}" destId="{85DD16CD-BB58-47E1-81D8-D3288F39BB4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F89FB2-26DA-4EB9-9FD3-079BDCDA8EBE}" type="doc">
      <dgm:prSet loTypeId="urn:microsoft.com/office/officeart/2005/8/layout/gear1" loCatId="cycle" qsTypeId="urn:microsoft.com/office/officeart/2005/8/quickstyle/3d5" qsCatId="3D" csTypeId="urn:microsoft.com/office/officeart/2005/8/colors/accent2_3" csCatId="accent2" phldr="1"/>
      <dgm:spPr/>
    </dgm:pt>
    <dgm:pt modelId="{C06CB403-FF2D-48E4-A6C8-B0B9BC1DCF97}">
      <dgm:prSet phldrT="[Text]" custT="1"/>
      <dgm:spPr/>
      <dgm:t>
        <a:bodyPr/>
        <a:lstStyle/>
        <a:p>
          <a:r>
            <a:rPr lang="en-GB" sz="2400" dirty="0" smtClean="0"/>
            <a:t>Gut </a:t>
          </a:r>
          <a:r>
            <a:rPr lang="en-GB" sz="2400" dirty="0" err="1" smtClean="0"/>
            <a:t>microbiota</a:t>
          </a:r>
          <a:endParaRPr lang="en-GB" sz="2400" dirty="0"/>
        </a:p>
      </dgm:t>
    </dgm:pt>
    <dgm:pt modelId="{85825ECC-B2D4-47F1-A219-39A3BCB1A34B}" type="parTrans" cxnId="{4F00E30B-EFD0-4E7A-9487-224AEA4D69FE}">
      <dgm:prSet/>
      <dgm:spPr/>
      <dgm:t>
        <a:bodyPr/>
        <a:lstStyle/>
        <a:p>
          <a:endParaRPr lang="en-GB"/>
        </a:p>
      </dgm:t>
    </dgm:pt>
    <dgm:pt modelId="{25DDD5BD-FC1B-4ACD-B789-458C775BC92A}" type="sibTrans" cxnId="{4F00E30B-EFD0-4E7A-9487-224AEA4D69FE}">
      <dgm:prSet/>
      <dgm:spPr/>
      <dgm:t>
        <a:bodyPr/>
        <a:lstStyle/>
        <a:p>
          <a:endParaRPr lang="en-GB" sz="3600"/>
        </a:p>
      </dgm:t>
    </dgm:pt>
    <dgm:pt modelId="{C15A376F-B1BD-4364-9456-6FCF9758EC6B}">
      <dgm:prSet phldrT="[Text]" custT="1"/>
      <dgm:spPr/>
      <dgm:t>
        <a:bodyPr/>
        <a:lstStyle/>
        <a:p>
          <a:r>
            <a:rPr lang="en-GB" sz="1800" dirty="0" smtClean="0"/>
            <a:t>Obesity / Metabolic syndromes</a:t>
          </a:r>
          <a:endParaRPr lang="en-GB" sz="1800" dirty="0"/>
        </a:p>
      </dgm:t>
    </dgm:pt>
    <dgm:pt modelId="{963297E2-A194-40E3-8594-4B9CEC2CEC70}" type="parTrans" cxnId="{6AA08E4F-A5A7-4B4D-BF39-FE1C81C845A2}">
      <dgm:prSet/>
      <dgm:spPr/>
      <dgm:t>
        <a:bodyPr/>
        <a:lstStyle/>
        <a:p>
          <a:endParaRPr lang="en-GB"/>
        </a:p>
      </dgm:t>
    </dgm:pt>
    <dgm:pt modelId="{4062B2E3-5DA6-4824-AAB5-0F5B116081B6}" type="sibTrans" cxnId="{6AA08E4F-A5A7-4B4D-BF39-FE1C81C845A2}">
      <dgm:prSet/>
      <dgm:spPr/>
      <dgm:t>
        <a:bodyPr/>
        <a:lstStyle/>
        <a:p>
          <a:endParaRPr lang="en-GB" sz="3600"/>
        </a:p>
      </dgm:t>
    </dgm:pt>
    <dgm:pt modelId="{D19C49AF-AC09-470A-B40A-7E70C22DA266}">
      <dgm:prSet phldrT="[Text]" custT="1"/>
      <dgm:spPr/>
      <dgm:t>
        <a:bodyPr/>
        <a:lstStyle/>
        <a:p>
          <a:r>
            <a:rPr lang="en-GB" sz="1800" dirty="0" smtClean="0"/>
            <a:t>CV disease and diabetes</a:t>
          </a:r>
          <a:endParaRPr lang="en-GB" sz="1800" dirty="0"/>
        </a:p>
      </dgm:t>
    </dgm:pt>
    <dgm:pt modelId="{6C2E22CA-5E7C-47E1-84D5-C80F7C77E152}" type="parTrans" cxnId="{40B70257-9074-4783-A5FD-AFA023AD2A9F}">
      <dgm:prSet/>
      <dgm:spPr/>
      <dgm:t>
        <a:bodyPr/>
        <a:lstStyle/>
        <a:p>
          <a:endParaRPr lang="en-GB"/>
        </a:p>
      </dgm:t>
    </dgm:pt>
    <dgm:pt modelId="{0E9637BF-7867-4F7F-B36D-7F11B7FF896C}" type="sibTrans" cxnId="{40B70257-9074-4783-A5FD-AFA023AD2A9F}">
      <dgm:prSet/>
      <dgm:spPr/>
      <dgm:t>
        <a:bodyPr/>
        <a:lstStyle/>
        <a:p>
          <a:endParaRPr lang="en-GB" sz="3600"/>
        </a:p>
      </dgm:t>
    </dgm:pt>
    <dgm:pt modelId="{B2AA3C62-1496-43E7-9446-F0B44A342C29}" type="pres">
      <dgm:prSet presAssocID="{63F89FB2-26DA-4EB9-9FD3-079BDCDA8EB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7481D1D-9155-4537-9E4C-130B926CFEF9}" type="pres">
      <dgm:prSet presAssocID="{C06CB403-FF2D-48E4-A6C8-B0B9BC1DCF97}" presName="gear1" presStyleLbl="node1" presStyleIdx="0" presStyleCnt="3" custLinFactNeighborX="193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23A9B8-7D93-4564-A1CD-35F71CAA6D1F}" type="pres">
      <dgm:prSet presAssocID="{C06CB403-FF2D-48E4-A6C8-B0B9BC1DCF97}" presName="gear1srcNode" presStyleLbl="node1" presStyleIdx="0" presStyleCnt="3"/>
      <dgm:spPr/>
      <dgm:t>
        <a:bodyPr/>
        <a:lstStyle/>
        <a:p>
          <a:endParaRPr lang="en-GB"/>
        </a:p>
      </dgm:t>
    </dgm:pt>
    <dgm:pt modelId="{9F238A65-5DF4-4874-BF09-D213474632DD}" type="pres">
      <dgm:prSet presAssocID="{C06CB403-FF2D-48E4-A6C8-B0B9BC1DCF97}" presName="gear1dstNode" presStyleLbl="node1" presStyleIdx="0" presStyleCnt="3"/>
      <dgm:spPr/>
      <dgm:t>
        <a:bodyPr/>
        <a:lstStyle/>
        <a:p>
          <a:endParaRPr lang="en-GB"/>
        </a:p>
      </dgm:t>
    </dgm:pt>
    <dgm:pt modelId="{69C762EC-F5C5-4EF1-B29B-BE47F71E7B14}" type="pres">
      <dgm:prSet presAssocID="{C15A376F-B1BD-4364-9456-6FCF9758EC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2E5379-2AEB-406F-9EAC-9EFC29011923}" type="pres">
      <dgm:prSet presAssocID="{C15A376F-B1BD-4364-9456-6FCF9758EC6B}" presName="gear2srcNode" presStyleLbl="node1" presStyleIdx="1" presStyleCnt="3"/>
      <dgm:spPr/>
      <dgm:t>
        <a:bodyPr/>
        <a:lstStyle/>
        <a:p>
          <a:endParaRPr lang="en-GB"/>
        </a:p>
      </dgm:t>
    </dgm:pt>
    <dgm:pt modelId="{8DD11C81-1EB1-4473-8EA5-C5638B480FAD}" type="pres">
      <dgm:prSet presAssocID="{C15A376F-B1BD-4364-9456-6FCF9758EC6B}" presName="gear2dstNode" presStyleLbl="node1" presStyleIdx="1" presStyleCnt="3"/>
      <dgm:spPr/>
      <dgm:t>
        <a:bodyPr/>
        <a:lstStyle/>
        <a:p>
          <a:endParaRPr lang="en-GB"/>
        </a:p>
      </dgm:t>
    </dgm:pt>
    <dgm:pt modelId="{0E36BCFE-F35A-4C97-9AC0-E2E8F6BB0378}" type="pres">
      <dgm:prSet presAssocID="{D19C49AF-AC09-470A-B40A-7E70C22DA266}" presName="gear3" presStyleLbl="node1" presStyleIdx="2" presStyleCnt="3"/>
      <dgm:spPr/>
      <dgm:t>
        <a:bodyPr/>
        <a:lstStyle/>
        <a:p>
          <a:endParaRPr lang="en-GB"/>
        </a:p>
      </dgm:t>
    </dgm:pt>
    <dgm:pt modelId="{BCF94AC8-1192-4785-856F-41B9A0C2A501}" type="pres">
      <dgm:prSet presAssocID="{D19C49AF-AC09-470A-B40A-7E70C22DA26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F61A74-D915-425C-A0CC-5D5C51F20815}" type="pres">
      <dgm:prSet presAssocID="{D19C49AF-AC09-470A-B40A-7E70C22DA266}" presName="gear3srcNode" presStyleLbl="node1" presStyleIdx="2" presStyleCnt="3"/>
      <dgm:spPr/>
      <dgm:t>
        <a:bodyPr/>
        <a:lstStyle/>
        <a:p>
          <a:endParaRPr lang="en-GB"/>
        </a:p>
      </dgm:t>
    </dgm:pt>
    <dgm:pt modelId="{90B0CCD2-754E-4CB9-A449-8691019E4BDD}" type="pres">
      <dgm:prSet presAssocID="{D19C49AF-AC09-470A-B40A-7E70C22DA266}" presName="gear3dstNode" presStyleLbl="node1" presStyleIdx="2" presStyleCnt="3"/>
      <dgm:spPr/>
      <dgm:t>
        <a:bodyPr/>
        <a:lstStyle/>
        <a:p>
          <a:endParaRPr lang="en-GB"/>
        </a:p>
      </dgm:t>
    </dgm:pt>
    <dgm:pt modelId="{5C76E0E2-4F13-423C-B10D-FB3EFD8804E6}" type="pres">
      <dgm:prSet presAssocID="{25DDD5BD-FC1B-4ACD-B789-458C775BC92A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99666640-A813-4483-9CA8-AC3E435D7B01}" type="pres">
      <dgm:prSet presAssocID="{4062B2E3-5DA6-4824-AAB5-0F5B116081B6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EB2EC49F-30C5-46D9-BE9B-89335F82E779}" type="pres">
      <dgm:prSet presAssocID="{0E9637BF-7867-4F7F-B36D-7F11B7FF896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4F00E30B-EFD0-4E7A-9487-224AEA4D69FE}" srcId="{63F89FB2-26DA-4EB9-9FD3-079BDCDA8EBE}" destId="{C06CB403-FF2D-48E4-A6C8-B0B9BC1DCF97}" srcOrd="0" destOrd="0" parTransId="{85825ECC-B2D4-47F1-A219-39A3BCB1A34B}" sibTransId="{25DDD5BD-FC1B-4ACD-B789-458C775BC92A}"/>
    <dgm:cxn modelId="{40B70257-9074-4783-A5FD-AFA023AD2A9F}" srcId="{63F89FB2-26DA-4EB9-9FD3-079BDCDA8EBE}" destId="{D19C49AF-AC09-470A-B40A-7E70C22DA266}" srcOrd="2" destOrd="0" parTransId="{6C2E22CA-5E7C-47E1-84D5-C80F7C77E152}" sibTransId="{0E9637BF-7867-4F7F-B36D-7F11B7FF896C}"/>
    <dgm:cxn modelId="{BF1AF6CD-7B31-4FE4-B771-66D506EEAF08}" type="presOf" srcId="{25DDD5BD-FC1B-4ACD-B789-458C775BC92A}" destId="{5C76E0E2-4F13-423C-B10D-FB3EFD8804E6}" srcOrd="0" destOrd="0" presId="urn:microsoft.com/office/officeart/2005/8/layout/gear1"/>
    <dgm:cxn modelId="{D1B38546-CE45-44C0-BFAD-A0F15E16F78A}" type="presOf" srcId="{D19C49AF-AC09-470A-B40A-7E70C22DA266}" destId="{90B0CCD2-754E-4CB9-A449-8691019E4BDD}" srcOrd="3" destOrd="0" presId="urn:microsoft.com/office/officeart/2005/8/layout/gear1"/>
    <dgm:cxn modelId="{34C07A49-0D84-40A8-A77D-F6C246FB0EAA}" type="presOf" srcId="{C15A376F-B1BD-4364-9456-6FCF9758EC6B}" destId="{69C762EC-F5C5-4EF1-B29B-BE47F71E7B14}" srcOrd="0" destOrd="0" presId="urn:microsoft.com/office/officeart/2005/8/layout/gear1"/>
    <dgm:cxn modelId="{2B6BEC0B-38C7-4465-B1DA-B4895DF660CF}" type="presOf" srcId="{63F89FB2-26DA-4EB9-9FD3-079BDCDA8EBE}" destId="{B2AA3C62-1496-43E7-9446-F0B44A342C29}" srcOrd="0" destOrd="0" presId="urn:microsoft.com/office/officeart/2005/8/layout/gear1"/>
    <dgm:cxn modelId="{F19523A6-69A2-41CF-85CE-13AC7BB38F6B}" type="presOf" srcId="{0E9637BF-7867-4F7F-B36D-7F11B7FF896C}" destId="{EB2EC49F-30C5-46D9-BE9B-89335F82E779}" srcOrd="0" destOrd="0" presId="urn:microsoft.com/office/officeart/2005/8/layout/gear1"/>
    <dgm:cxn modelId="{B3F9372E-B794-415D-9D21-2E2F38EE6EA3}" type="presOf" srcId="{C15A376F-B1BD-4364-9456-6FCF9758EC6B}" destId="{1B2E5379-2AEB-406F-9EAC-9EFC29011923}" srcOrd="1" destOrd="0" presId="urn:microsoft.com/office/officeart/2005/8/layout/gear1"/>
    <dgm:cxn modelId="{6AA08E4F-A5A7-4B4D-BF39-FE1C81C845A2}" srcId="{63F89FB2-26DA-4EB9-9FD3-079BDCDA8EBE}" destId="{C15A376F-B1BD-4364-9456-6FCF9758EC6B}" srcOrd="1" destOrd="0" parTransId="{963297E2-A194-40E3-8594-4B9CEC2CEC70}" sibTransId="{4062B2E3-5DA6-4824-AAB5-0F5B116081B6}"/>
    <dgm:cxn modelId="{590FCF65-3B2B-43E9-9727-B5AEDFC310AC}" type="presOf" srcId="{D19C49AF-AC09-470A-B40A-7E70C22DA266}" destId="{BCF94AC8-1192-4785-856F-41B9A0C2A501}" srcOrd="1" destOrd="0" presId="urn:microsoft.com/office/officeart/2005/8/layout/gear1"/>
    <dgm:cxn modelId="{4CBB632A-D2BE-439C-AC48-C954EFCAB97B}" type="presOf" srcId="{D19C49AF-AC09-470A-B40A-7E70C22DA266}" destId="{17F61A74-D915-425C-A0CC-5D5C51F20815}" srcOrd="2" destOrd="0" presId="urn:microsoft.com/office/officeart/2005/8/layout/gear1"/>
    <dgm:cxn modelId="{CAAF7FA5-D749-46E3-A575-7930D969AEA0}" type="presOf" srcId="{C06CB403-FF2D-48E4-A6C8-B0B9BC1DCF97}" destId="{9F238A65-5DF4-4874-BF09-D213474632DD}" srcOrd="2" destOrd="0" presId="urn:microsoft.com/office/officeart/2005/8/layout/gear1"/>
    <dgm:cxn modelId="{10F9A8BB-CF65-4937-A6D4-827CA2687E05}" type="presOf" srcId="{D19C49AF-AC09-470A-B40A-7E70C22DA266}" destId="{0E36BCFE-F35A-4C97-9AC0-E2E8F6BB0378}" srcOrd="0" destOrd="0" presId="urn:microsoft.com/office/officeart/2005/8/layout/gear1"/>
    <dgm:cxn modelId="{A50AA68E-2FDA-4733-AD0C-A4BD7900E873}" type="presOf" srcId="{C15A376F-B1BD-4364-9456-6FCF9758EC6B}" destId="{8DD11C81-1EB1-4473-8EA5-C5638B480FAD}" srcOrd="2" destOrd="0" presId="urn:microsoft.com/office/officeart/2005/8/layout/gear1"/>
    <dgm:cxn modelId="{3B3C662C-3113-440D-AE7D-6BB233DCD8BF}" type="presOf" srcId="{C06CB403-FF2D-48E4-A6C8-B0B9BC1DCF97}" destId="{27481D1D-9155-4537-9E4C-130B926CFEF9}" srcOrd="0" destOrd="0" presId="urn:microsoft.com/office/officeart/2005/8/layout/gear1"/>
    <dgm:cxn modelId="{9D390934-64B0-4D1C-9D29-0B875AD59F82}" type="presOf" srcId="{C06CB403-FF2D-48E4-A6C8-B0B9BC1DCF97}" destId="{A523A9B8-7D93-4564-A1CD-35F71CAA6D1F}" srcOrd="1" destOrd="0" presId="urn:microsoft.com/office/officeart/2005/8/layout/gear1"/>
    <dgm:cxn modelId="{4647E1A4-D1A7-45DB-B09E-8716315A750E}" type="presOf" srcId="{4062B2E3-5DA6-4824-AAB5-0F5B116081B6}" destId="{99666640-A813-4483-9CA8-AC3E435D7B01}" srcOrd="0" destOrd="0" presId="urn:microsoft.com/office/officeart/2005/8/layout/gear1"/>
    <dgm:cxn modelId="{46684D0E-82C9-41E5-BA80-B6DA6F7BC8CD}" type="presParOf" srcId="{B2AA3C62-1496-43E7-9446-F0B44A342C29}" destId="{27481D1D-9155-4537-9E4C-130B926CFEF9}" srcOrd="0" destOrd="0" presId="urn:microsoft.com/office/officeart/2005/8/layout/gear1"/>
    <dgm:cxn modelId="{3190F735-6FC8-409A-B9AA-77BBCFD7DB67}" type="presParOf" srcId="{B2AA3C62-1496-43E7-9446-F0B44A342C29}" destId="{A523A9B8-7D93-4564-A1CD-35F71CAA6D1F}" srcOrd="1" destOrd="0" presId="urn:microsoft.com/office/officeart/2005/8/layout/gear1"/>
    <dgm:cxn modelId="{4B0A26EB-D976-4444-BFD8-D25DF96A2382}" type="presParOf" srcId="{B2AA3C62-1496-43E7-9446-F0B44A342C29}" destId="{9F238A65-5DF4-4874-BF09-D213474632DD}" srcOrd="2" destOrd="0" presId="urn:microsoft.com/office/officeart/2005/8/layout/gear1"/>
    <dgm:cxn modelId="{5DB3F6E0-78A6-4221-AB11-6FBC107CF3A8}" type="presParOf" srcId="{B2AA3C62-1496-43E7-9446-F0B44A342C29}" destId="{69C762EC-F5C5-4EF1-B29B-BE47F71E7B14}" srcOrd="3" destOrd="0" presId="urn:microsoft.com/office/officeart/2005/8/layout/gear1"/>
    <dgm:cxn modelId="{F0A5CC4A-2095-4C70-BFB1-FA39FD96A7D1}" type="presParOf" srcId="{B2AA3C62-1496-43E7-9446-F0B44A342C29}" destId="{1B2E5379-2AEB-406F-9EAC-9EFC29011923}" srcOrd="4" destOrd="0" presId="urn:microsoft.com/office/officeart/2005/8/layout/gear1"/>
    <dgm:cxn modelId="{E42DC7BE-D982-4A98-B56F-5A56D3CB094C}" type="presParOf" srcId="{B2AA3C62-1496-43E7-9446-F0B44A342C29}" destId="{8DD11C81-1EB1-4473-8EA5-C5638B480FAD}" srcOrd="5" destOrd="0" presId="urn:microsoft.com/office/officeart/2005/8/layout/gear1"/>
    <dgm:cxn modelId="{CF373DEB-98E0-4229-B6D5-57D4ED93DF87}" type="presParOf" srcId="{B2AA3C62-1496-43E7-9446-F0B44A342C29}" destId="{0E36BCFE-F35A-4C97-9AC0-E2E8F6BB0378}" srcOrd="6" destOrd="0" presId="urn:microsoft.com/office/officeart/2005/8/layout/gear1"/>
    <dgm:cxn modelId="{C9649C63-BB54-4D25-9BCB-35243DBE48C9}" type="presParOf" srcId="{B2AA3C62-1496-43E7-9446-F0B44A342C29}" destId="{BCF94AC8-1192-4785-856F-41B9A0C2A501}" srcOrd="7" destOrd="0" presId="urn:microsoft.com/office/officeart/2005/8/layout/gear1"/>
    <dgm:cxn modelId="{EB3896C7-AD15-482F-9B46-EA288AA45EA8}" type="presParOf" srcId="{B2AA3C62-1496-43E7-9446-F0B44A342C29}" destId="{17F61A74-D915-425C-A0CC-5D5C51F20815}" srcOrd="8" destOrd="0" presId="urn:microsoft.com/office/officeart/2005/8/layout/gear1"/>
    <dgm:cxn modelId="{20A7A9D0-6AF8-442C-A80A-AC2F3F31E111}" type="presParOf" srcId="{B2AA3C62-1496-43E7-9446-F0B44A342C29}" destId="{90B0CCD2-754E-4CB9-A449-8691019E4BDD}" srcOrd="9" destOrd="0" presId="urn:microsoft.com/office/officeart/2005/8/layout/gear1"/>
    <dgm:cxn modelId="{D8C97C94-7FF7-41A6-97BE-A598C3A4DB3C}" type="presParOf" srcId="{B2AA3C62-1496-43E7-9446-F0B44A342C29}" destId="{5C76E0E2-4F13-423C-B10D-FB3EFD8804E6}" srcOrd="10" destOrd="0" presId="urn:microsoft.com/office/officeart/2005/8/layout/gear1"/>
    <dgm:cxn modelId="{F1560BEF-A870-4A4F-8348-811233F7E344}" type="presParOf" srcId="{B2AA3C62-1496-43E7-9446-F0B44A342C29}" destId="{99666640-A813-4483-9CA8-AC3E435D7B01}" srcOrd="11" destOrd="0" presId="urn:microsoft.com/office/officeart/2005/8/layout/gear1"/>
    <dgm:cxn modelId="{DBB22B73-2A92-4AED-BE31-EF24F8A07AE3}" type="presParOf" srcId="{B2AA3C62-1496-43E7-9446-F0B44A342C29}" destId="{EB2EC49F-30C5-46D9-BE9B-89335F82E7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144EF-6EC0-4F1A-8E59-0685FD385927}">
      <dsp:nvSpPr>
        <dsp:cNvPr id="0" name=""/>
        <dsp:cNvSpPr/>
      </dsp:nvSpPr>
      <dsp:spPr>
        <a:xfrm>
          <a:off x="2762806" y="-284721"/>
          <a:ext cx="1978310" cy="16297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accent6"/>
              </a:solidFill>
            </a:rPr>
            <a:t>obesity</a:t>
          </a:r>
          <a:endParaRPr lang="en-GB" sz="2000" kern="1200" dirty="0">
            <a:solidFill>
              <a:schemeClr val="accent6"/>
            </a:solidFill>
          </a:endParaRPr>
        </a:p>
      </dsp:txBody>
      <dsp:txXfrm>
        <a:off x="2842366" y="-205161"/>
        <a:ext cx="1819190" cy="1470668"/>
      </dsp:txXfrm>
    </dsp:sp>
    <dsp:sp modelId="{612DFF25-88DB-4119-8407-4BF70159D6C7}">
      <dsp:nvSpPr>
        <dsp:cNvPr id="0" name=""/>
        <dsp:cNvSpPr/>
      </dsp:nvSpPr>
      <dsp:spPr>
        <a:xfrm>
          <a:off x="1851727" y="530172"/>
          <a:ext cx="3800468" cy="3800468"/>
        </a:xfrm>
        <a:custGeom>
          <a:avLst/>
          <a:gdLst/>
          <a:ahLst/>
          <a:cxnLst/>
          <a:rect l="0" t="0" r="0" b="0"/>
          <a:pathLst>
            <a:path>
              <a:moveTo>
                <a:pt x="2894266" y="280731"/>
              </a:moveTo>
              <a:arcTo wR="1900234" hR="1900234" stAng="18092467" swAng="101749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11989-D950-4CDA-8106-E2878ABC982C}">
      <dsp:nvSpPr>
        <dsp:cNvPr id="0" name=""/>
        <dsp:cNvSpPr/>
      </dsp:nvSpPr>
      <dsp:spPr>
        <a:xfrm>
          <a:off x="4548468" y="1175544"/>
          <a:ext cx="2021445" cy="1335315"/>
        </a:xfrm>
        <a:prstGeom prst="roundRect">
          <a:avLst/>
        </a:prstGeom>
        <a:gradFill rotWithShape="0">
          <a:gsLst>
            <a:gs pos="0">
              <a:schemeClr val="accent4">
                <a:hueOff val="2648069"/>
                <a:satOff val="10669"/>
                <a:lumOff val="10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2648069"/>
                <a:satOff val="10669"/>
                <a:lumOff val="10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>
              <a:solidFill>
                <a:schemeClr val="accent6"/>
              </a:solidFill>
            </a:rPr>
            <a:t>Athero</a:t>
          </a:r>
          <a:r>
            <a:rPr lang="en-GB" sz="2000" kern="1200" dirty="0" smtClean="0">
              <a:solidFill>
                <a:schemeClr val="accent6"/>
              </a:solidFill>
            </a:rPr>
            <a:t>-sclerosis</a:t>
          </a:r>
          <a:endParaRPr lang="en-GB" sz="2000" kern="1200" dirty="0">
            <a:solidFill>
              <a:schemeClr val="accent6"/>
            </a:solidFill>
          </a:endParaRPr>
        </a:p>
      </dsp:txBody>
      <dsp:txXfrm>
        <a:off x="4613653" y="1240729"/>
        <a:ext cx="1891075" cy="1204945"/>
      </dsp:txXfrm>
    </dsp:sp>
    <dsp:sp modelId="{C6348D12-14ED-4D2B-A241-95371D13192D}">
      <dsp:nvSpPr>
        <dsp:cNvPr id="0" name=""/>
        <dsp:cNvSpPr/>
      </dsp:nvSpPr>
      <dsp:spPr>
        <a:xfrm>
          <a:off x="1851727" y="530172"/>
          <a:ext cx="3800468" cy="3800468"/>
        </a:xfrm>
        <a:custGeom>
          <a:avLst/>
          <a:gdLst/>
          <a:ahLst/>
          <a:cxnLst/>
          <a:rect l="0" t="0" r="0" b="0"/>
          <a:pathLst>
            <a:path>
              <a:moveTo>
                <a:pt x="3798455" y="1987682"/>
              </a:moveTo>
              <a:arcTo wR="1900234" hR="1900234" stAng="158261" swAng="1248767"/>
            </a:path>
          </a:pathLst>
        </a:custGeom>
        <a:noFill/>
        <a:ln w="9525" cap="flat" cmpd="sng" algn="ctr">
          <a:solidFill>
            <a:schemeClr val="accent4">
              <a:hueOff val="2648069"/>
              <a:satOff val="10669"/>
              <a:lumOff val="1019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BC3AA-D982-4720-AA36-711CB30BF9E1}">
      <dsp:nvSpPr>
        <dsp:cNvPr id="0" name=""/>
        <dsp:cNvSpPr/>
      </dsp:nvSpPr>
      <dsp:spPr>
        <a:xfrm>
          <a:off x="3739751" y="3193035"/>
          <a:ext cx="2258278" cy="1549386"/>
        </a:xfrm>
        <a:prstGeom prst="roundRect">
          <a:avLst/>
        </a:prstGeom>
        <a:gradFill rotWithShape="0">
          <a:gsLst>
            <a:gs pos="0">
              <a:schemeClr val="accent4">
                <a:hueOff val="5296137"/>
                <a:satOff val="21339"/>
                <a:lumOff val="203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5296137"/>
                <a:satOff val="21339"/>
                <a:lumOff val="20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accent6"/>
              </a:solidFill>
            </a:rPr>
            <a:t>Cardiovascular disease</a:t>
          </a:r>
          <a:endParaRPr lang="en-GB" sz="2000" kern="1200" dirty="0">
            <a:solidFill>
              <a:schemeClr val="accent6"/>
            </a:solidFill>
          </a:endParaRPr>
        </a:p>
      </dsp:txBody>
      <dsp:txXfrm>
        <a:off x="3815386" y="3268670"/>
        <a:ext cx="2107008" cy="1398116"/>
      </dsp:txXfrm>
    </dsp:sp>
    <dsp:sp modelId="{2B059C2D-5231-41B5-A9EA-29A2D46572AF}">
      <dsp:nvSpPr>
        <dsp:cNvPr id="0" name=""/>
        <dsp:cNvSpPr/>
      </dsp:nvSpPr>
      <dsp:spPr>
        <a:xfrm>
          <a:off x="2003141" y="537190"/>
          <a:ext cx="3800468" cy="3800468"/>
        </a:xfrm>
        <a:custGeom>
          <a:avLst/>
          <a:gdLst/>
          <a:ahLst/>
          <a:cxnLst/>
          <a:rect l="0" t="0" r="0" b="0"/>
          <a:pathLst>
            <a:path>
              <a:moveTo>
                <a:pt x="1731905" y="3792998"/>
              </a:moveTo>
              <a:arcTo wR="1900234" hR="1900234" stAng="5704925" swAng="839416"/>
            </a:path>
          </a:pathLst>
        </a:custGeom>
        <a:noFill/>
        <a:ln w="9525" cap="flat" cmpd="sng" algn="ctr">
          <a:solidFill>
            <a:schemeClr val="accent4">
              <a:hueOff val="5296137"/>
              <a:satOff val="21339"/>
              <a:lumOff val="20392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6D3BE-5F1E-432B-91DD-6CEB9347C834}">
      <dsp:nvSpPr>
        <dsp:cNvPr id="0" name=""/>
        <dsp:cNvSpPr/>
      </dsp:nvSpPr>
      <dsp:spPr>
        <a:xfrm>
          <a:off x="1382494" y="2962725"/>
          <a:ext cx="1895496" cy="1342339"/>
        </a:xfrm>
        <a:prstGeom prst="roundRect">
          <a:avLst/>
        </a:prstGeom>
        <a:gradFill rotWithShape="0">
          <a:gsLst>
            <a:gs pos="0">
              <a:schemeClr val="accent4">
                <a:hueOff val="7944206"/>
                <a:satOff val="32008"/>
                <a:lumOff val="305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7944206"/>
                <a:satOff val="32008"/>
                <a:lumOff val="305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accent6"/>
              </a:solidFill>
            </a:rPr>
            <a:t>Diabetes</a:t>
          </a:r>
          <a:endParaRPr lang="en-GB" sz="2000" kern="1200" dirty="0">
            <a:solidFill>
              <a:schemeClr val="accent6"/>
            </a:solidFill>
          </a:endParaRPr>
        </a:p>
      </dsp:txBody>
      <dsp:txXfrm>
        <a:off x="1448022" y="3028253"/>
        <a:ext cx="1764440" cy="1211283"/>
      </dsp:txXfrm>
    </dsp:sp>
    <dsp:sp modelId="{9C31F73D-F7F0-4A2D-B2AE-509E4493AD4F}">
      <dsp:nvSpPr>
        <dsp:cNvPr id="0" name=""/>
        <dsp:cNvSpPr/>
      </dsp:nvSpPr>
      <dsp:spPr>
        <a:xfrm>
          <a:off x="1831725" y="358509"/>
          <a:ext cx="3800468" cy="3800468"/>
        </a:xfrm>
        <a:custGeom>
          <a:avLst/>
          <a:gdLst/>
          <a:ahLst/>
          <a:cxnLst/>
          <a:rect l="0" t="0" r="0" b="0"/>
          <a:pathLst>
            <a:path>
              <a:moveTo>
                <a:pt x="133685" y="2600373"/>
              </a:moveTo>
              <a:arcTo wR="1900234" hR="1900234" stAng="9502800" swAng="734585"/>
            </a:path>
          </a:pathLst>
        </a:custGeom>
        <a:noFill/>
        <a:ln w="9525" cap="flat" cmpd="sng" algn="ctr">
          <a:solidFill>
            <a:schemeClr val="accent4">
              <a:hueOff val="7944206"/>
              <a:satOff val="32008"/>
              <a:lumOff val="3058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4B70E-BC95-4BBF-8930-0207471BCE00}">
      <dsp:nvSpPr>
        <dsp:cNvPr id="0" name=""/>
        <dsp:cNvSpPr/>
      </dsp:nvSpPr>
      <dsp:spPr>
        <a:xfrm>
          <a:off x="973885" y="1122138"/>
          <a:ext cx="1941691" cy="1442127"/>
        </a:xfrm>
        <a:prstGeom prst="roundRect">
          <a:avLst/>
        </a:prstGeom>
        <a:gradFill rotWithShape="0">
          <a:gsLst>
            <a:gs pos="0">
              <a:schemeClr val="accent4">
                <a:hueOff val="10592274"/>
                <a:satOff val="42677"/>
                <a:lumOff val="407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0592274"/>
                <a:satOff val="42677"/>
                <a:lumOff val="407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accent6"/>
              </a:solidFill>
            </a:rPr>
            <a:t>Insulin resistance</a:t>
          </a:r>
          <a:endParaRPr lang="en-GB" sz="2000" kern="1200" dirty="0">
            <a:solidFill>
              <a:schemeClr val="accent6"/>
            </a:solidFill>
          </a:endParaRPr>
        </a:p>
      </dsp:txBody>
      <dsp:txXfrm>
        <a:off x="1044284" y="1192537"/>
        <a:ext cx="1800893" cy="1301329"/>
      </dsp:txXfrm>
    </dsp:sp>
    <dsp:sp modelId="{F4E75436-5F55-4983-82AB-395E7DB59E10}">
      <dsp:nvSpPr>
        <dsp:cNvPr id="0" name=""/>
        <dsp:cNvSpPr/>
      </dsp:nvSpPr>
      <dsp:spPr>
        <a:xfrm>
          <a:off x="1851727" y="530172"/>
          <a:ext cx="3800468" cy="3800468"/>
        </a:xfrm>
        <a:custGeom>
          <a:avLst/>
          <a:gdLst/>
          <a:ahLst/>
          <a:cxnLst/>
          <a:rect l="0" t="0" r="0" b="0"/>
          <a:pathLst>
            <a:path>
              <a:moveTo>
                <a:pt x="525522" y="588343"/>
              </a:moveTo>
              <a:arcTo wR="1900234" hR="1900234" stAng="13419629" swAng="889200"/>
            </a:path>
          </a:pathLst>
        </a:custGeom>
        <a:noFill/>
        <a:ln w="9525" cap="flat" cmpd="sng" algn="ctr">
          <a:solidFill>
            <a:schemeClr val="accent4">
              <a:hueOff val="10592274"/>
              <a:satOff val="42677"/>
              <a:lumOff val="4078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81D1D-9155-4537-9E4C-130B926CFEF9}">
      <dsp:nvSpPr>
        <dsp:cNvPr id="0" name=""/>
        <dsp:cNvSpPr/>
      </dsp:nvSpPr>
      <dsp:spPr>
        <a:xfrm>
          <a:off x="3123294" y="2457450"/>
          <a:ext cx="3003550" cy="300355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Gut </a:t>
          </a:r>
          <a:r>
            <a:rPr lang="en-GB" sz="1300" kern="1200" dirty="0" err="1" smtClean="0"/>
            <a:t>microbiota</a:t>
          </a:r>
          <a:endParaRPr lang="en-GB" sz="1300" kern="1200" dirty="0"/>
        </a:p>
      </dsp:txBody>
      <dsp:txXfrm>
        <a:off x="3727141" y="3161017"/>
        <a:ext cx="1795856" cy="1543887"/>
      </dsp:txXfrm>
    </dsp:sp>
    <dsp:sp modelId="{69C762EC-F5C5-4EF1-B29B-BE47F71E7B14}">
      <dsp:nvSpPr>
        <dsp:cNvPr id="0" name=""/>
        <dsp:cNvSpPr/>
      </dsp:nvSpPr>
      <dsp:spPr>
        <a:xfrm>
          <a:off x="1317715" y="1747520"/>
          <a:ext cx="2184400" cy="21844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Metabolic syndromes</a:t>
          </a:r>
          <a:endParaRPr lang="en-GB" sz="1300" kern="1200" dirty="0"/>
        </a:p>
      </dsp:txBody>
      <dsp:txXfrm>
        <a:off x="1867644" y="2300773"/>
        <a:ext cx="1084542" cy="1077894"/>
      </dsp:txXfrm>
    </dsp:sp>
    <dsp:sp modelId="{0E36BCFE-F35A-4C97-9AC0-E2E8F6BB0378}">
      <dsp:nvSpPr>
        <dsp:cNvPr id="0" name=""/>
        <dsp:cNvSpPr/>
      </dsp:nvSpPr>
      <dsp:spPr>
        <a:xfrm rot="20700000">
          <a:off x="2541202" y="240506"/>
          <a:ext cx="2140266" cy="21402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Cardiovascular disease and diabetes</a:t>
          </a:r>
          <a:endParaRPr lang="en-GB" sz="1300" kern="1200" dirty="0"/>
        </a:p>
      </dsp:txBody>
      <dsp:txXfrm rot="-20700000">
        <a:off x="3010626" y="709930"/>
        <a:ext cx="1201420" cy="1201420"/>
      </dsp:txXfrm>
    </dsp:sp>
    <dsp:sp modelId="{5C76E0E2-4F13-423C-B10D-FB3EFD8804E6}">
      <dsp:nvSpPr>
        <dsp:cNvPr id="0" name=""/>
        <dsp:cNvSpPr/>
      </dsp:nvSpPr>
      <dsp:spPr>
        <a:xfrm>
          <a:off x="2848436" y="1996124"/>
          <a:ext cx="3844544" cy="3844544"/>
        </a:xfrm>
        <a:prstGeom prst="circularArrow">
          <a:avLst>
            <a:gd name="adj1" fmla="val 4687"/>
            <a:gd name="adj2" fmla="val 299029"/>
            <a:gd name="adj3" fmla="val 2539926"/>
            <a:gd name="adj4" fmla="val 1581100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66640-A813-4483-9CA8-AC3E435D7B01}">
      <dsp:nvSpPr>
        <dsp:cNvPr id="0" name=""/>
        <dsp:cNvSpPr/>
      </dsp:nvSpPr>
      <dsp:spPr>
        <a:xfrm>
          <a:off x="930862" y="1258758"/>
          <a:ext cx="2793301" cy="279330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EC49F-30C5-46D9-BE9B-89335F82E779}">
      <dsp:nvSpPr>
        <dsp:cNvPr id="0" name=""/>
        <dsp:cNvSpPr/>
      </dsp:nvSpPr>
      <dsp:spPr>
        <a:xfrm>
          <a:off x="2046137" y="-233727"/>
          <a:ext cx="3011741" cy="30117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9ADE7-58BA-44A1-A2F3-3B7E2FE16615}">
      <dsp:nvSpPr>
        <dsp:cNvPr id="0" name=""/>
        <dsp:cNvSpPr/>
      </dsp:nvSpPr>
      <dsp:spPr>
        <a:xfrm>
          <a:off x="2755476" y="2424314"/>
          <a:ext cx="2032847" cy="20328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Gut </a:t>
          </a:r>
          <a:r>
            <a:rPr lang="en-GB" sz="2400" kern="1200" dirty="0" err="1" smtClean="0"/>
            <a:t>microbiota</a:t>
          </a:r>
          <a:endParaRPr lang="en-GB" sz="2400" kern="1200" dirty="0"/>
        </a:p>
      </dsp:txBody>
      <dsp:txXfrm>
        <a:off x="3053180" y="2722018"/>
        <a:ext cx="1437439" cy="1437439"/>
      </dsp:txXfrm>
    </dsp:sp>
    <dsp:sp modelId="{84407AA9-248C-4C5E-986A-9BD5917BB424}">
      <dsp:nvSpPr>
        <dsp:cNvPr id="0" name=""/>
        <dsp:cNvSpPr/>
      </dsp:nvSpPr>
      <dsp:spPr>
        <a:xfrm rot="12900000">
          <a:off x="1445528" y="2068442"/>
          <a:ext cx="1560473" cy="579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BCED1-0BD4-4B55-8B1B-5FCE4CC7C826}">
      <dsp:nvSpPr>
        <dsp:cNvPr id="0" name=""/>
        <dsp:cNvSpPr/>
      </dsp:nvSpPr>
      <dsp:spPr>
        <a:xfrm>
          <a:off x="621029" y="1138115"/>
          <a:ext cx="1931205" cy="154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Host genome</a:t>
          </a:r>
          <a:endParaRPr lang="en-GB" sz="3600" kern="1200" dirty="0"/>
        </a:p>
      </dsp:txBody>
      <dsp:txXfrm>
        <a:off x="666279" y="1183365"/>
        <a:ext cx="1840705" cy="1454464"/>
      </dsp:txXfrm>
    </dsp:sp>
    <dsp:sp modelId="{9CC6B87F-24BC-4BC6-B042-CE803DD5F0F1}">
      <dsp:nvSpPr>
        <dsp:cNvPr id="0" name=""/>
        <dsp:cNvSpPr/>
      </dsp:nvSpPr>
      <dsp:spPr>
        <a:xfrm rot="16200000">
          <a:off x="2991663" y="1263575"/>
          <a:ext cx="1560473" cy="579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609460"/>
            <a:satOff val="3966"/>
            <a:lumOff val="-26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C7938B-4151-4E9E-A836-C7F855B1882F}">
      <dsp:nvSpPr>
        <dsp:cNvPr id="0" name=""/>
        <dsp:cNvSpPr/>
      </dsp:nvSpPr>
      <dsp:spPr>
        <a:xfrm>
          <a:off x="2806297" y="537"/>
          <a:ext cx="1931205" cy="154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609460"/>
                <a:satOff val="3966"/>
                <a:lumOff val="-261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609460"/>
                <a:satOff val="3966"/>
                <a:lumOff val="-26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Nutrition</a:t>
          </a:r>
          <a:endParaRPr lang="en-GB" sz="3600" kern="1200" dirty="0"/>
        </a:p>
      </dsp:txBody>
      <dsp:txXfrm>
        <a:off x="2851547" y="45787"/>
        <a:ext cx="1840705" cy="1454464"/>
      </dsp:txXfrm>
    </dsp:sp>
    <dsp:sp modelId="{2CD8233A-2799-491F-BA94-DA1599046BA3}">
      <dsp:nvSpPr>
        <dsp:cNvPr id="0" name=""/>
        <dsp:cNvSpPr/>
      </dsp:nvSpPr>
      <dsp:spPr>
        <a:xfrm rot="19500000">
          <a:off x="4537797" y="2068442"/>
          <a:ext cx="1560473" cy="579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218920"/>
            <a:satOff val="7933"/>
            <a:lumOff val="-523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176679-17BB-4863-BA6B-CC6D302036BC}">
      <dsp:nvSpPr>
        <dsp:cNvPr id="0" name=""/>
        <dsp:cNvSpPr/>
      </dsp:nvSpPr>
      <dsp:spPr>
        <a:xfrm>
          <a:off x="4991564" y="1138115"/>
          <a:ext cx="1931205" cy="154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218920"/>
                <a:satOff val="7933"/>
                <a:lumOff val="-523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5218920"/>
                <a:satOff val="7933"/>
                <a:lumOff val="-523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Lifestyle</a:t>
          </a:r>
          <a:endParaRPr lang="en-GB" sz="3600" kern="1200" dirty="0"/>
        </a:p>
      </dsp:txBody>
      <dsp:txXfrm>
        <a:off x="5036814" y="1183365"/>
        <a:ext cx="1840705" cy="1454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A30CB-4AEB-4A02-8BF9-646128665113}">
      <dsp:nvSpPr>
        <dsp:cNvPr id="0" name=""/>
        <dsp:cNvSpPr/>
      </dsp:nvSpPr>
      <dsp:spPr>
        <a:xfrm>
          <a:off x="3257860" y="2757993"/>
          <a:ext cx="2045606" cy="20456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Function of the </a:t>
          </a:r>
          <a:r>
            <a:rPr lang="en-GB" sz="2400" kern="1200" dirty="0" err="1" smtClean="0"/>
            <a:t>microbiota</a:t>
          </a:r>
          <a:endParaRPr lang="en-GB" sz="2400" kern="1200" dirty="0"/>
        </a:p>
      </dsp:txBody>
      <dsp:txXfrm>
        <a:off x="3557432" y="3057565"/>
        <a:ext cx="1446462" cy="1446462"/>
      </dsp:txXfrm>
    </dsp:sp>
    <dsp:sp modelId="{2D690BF9-0C22-4113-BAC4-B09D1D1C07F0}">
      <dsp:nvSpPr>
        <dsp:cNvPr id="0" name=""/>
        <dsp:cNvSpPr/>
      </dsp:nvSpPr>
      <dsp:spPr>
        <a:xfrm rot="10651914">
          <a:off x="921364" y="3586465"/>
          <a:ext cx="2209966" cy="5829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D5BF45-CA41-4457-80FE-05B0792BDCE6}">
      <dsp:nvSpPr>
        <dsp:cNvPr id="0" name=""/>
        <dsp:cNvSpPr/>
      </dsp:nvSpPr>
      <dsp:spPr>
        <a:xfrm>
          <a:off x="0" y="3093688"/>
          <a:ext cx="1844779" cy="1663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u="none" kern="1200" dirty="0" smtClean="0">
              <a:solidFill>
                <a:schemeClr val="bg1"/>
              </a:solidFill>
              <a:ea typeface="ＭＳ Ｐゴシック" pitchFamily="34" charset="-128"/>
            </a:rPr>
            <a:t>Protective function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bg1"/>
              </a:solidFill>
              <a:ea typeface="ＭＳ Ｐゴシック" pitchFamily="34" charset="-128"/>
            </a:rPr>
            <a:t>Pathogen displacement</a:t>
          </a:r>
        </a:p>
      </dsp:txBody>
      <dsp:txXfrm>
        <a:off x="48729" y="3142417"/>
        <a:ext cx="1747321" cy="1566262"/>
      </dsp:txXfrm>
    </dsp:sp>
    <dsp:sp modelId="{0573DCA2-4B5D-492E-B4FA-82F103BE922D}">
      <dsp:nvSpPr>
        <dsp:cNvPr id="0" name=""/>
        <dsp:cNvSpPr/>
      </dsp:nvSpPr>
      <dsp:spPr>
        <a:xfrm rot="13500000">
          <a:off x="1883315" y="2027516"/>
          <a:ext cx="1871132" cy="5829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304730"/>
            <a:satOff val="1983"/>
            <a:lumOff val="-130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00328C-1F44-4DED-AB8A-BD5CD6B170CE}">
      <dsp:nvSpPr>
        <dsp:cNvPr id="0" name=""/>
        <dsp:cNvSpPr/>
      </dsp:nvSpPr>
      <dsp:spPr>
        <a:xfrm>
          <a:off x="1185673" y="880139"/>
          <a:ext cx="1943325" cy="1554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04730"/>
                <a:satOff val="1983"/>
                <a:lumOff val="-130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1304730"/>
                <a:satOff val="1983"/>
                <a:lumOff val="-130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bg1"/>
              </a:solidFill>
              <a:ea typeface="ＭＳ Ｐゴシック" pitchFamily="34" charset="-128"/>
            </a:rPr>
            <a:t>Production of anti-microbial factors e.g. lactic acid</a:t>
          </a:r>
          <a:endParaRPr lang="en-GB" sz="1900" kern="1200" dirty="0"/>
        </a:p>
      </dsp:txBody>
      <dsp:txXfrm>
        <a:off x="1231207" y="925673"/>
        <a:ext cx="1852257" cy="1463592"/>
      </dsp:txXfrm>
    </dsp:sp>
    <dsp:sp modelId="{8E6D79CD-ACF6-4F2F-9B73-C2ADE1FEC3D9}">
      <dsp:nvSpPr>
        <dsp:cNvPr id="0" name=""/>
        <dsp:cNvSpPr/>
      </dsp:nvSpPr>
      <dsp:spPr>
        <a:xfrm rot="16200000">
          <a:off x="3345097" y="1422026"/>
          <a:ext cx="1871132" cy="5829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609460"/>
            <a:satOff val="3966"/>
            <a:lumOff val="-26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47168-58A2-47EE-B054-47D6B5EF930F}">
      <dsp:nvSpPr>
        <dsp:cNvPr id="0" name=""/>
        <dsp:cNvSpPr/>
      </dsp:nvSpPr>
      <dsp:spPr>
        <a:xfrm>
          <a:off x="3309000" y="628"/>
          <a:ext cx="1943325" cy="1554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609460"/>
                <a:satOff val="3966"/>
                <a:lumOff val="-261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2609460"/>
                <a:satOff val="3966"/>
                <a:lumOff val="-26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chemeClr val="bg1"/>
              </a:solidFill>
              <a:ea typeface="ＭＳ Ｐゴシック" pitchFamily="34" charset="-128"/>
            </a:rPr>
            <a:t>Immune system development</a:t>
          </a:r>
          <a:endParaRPr lang="en-GB" sz="1900" kern="1200" dirty="0"/>
        </a:p>
      </dsp:txBody>
      <dsp:txXfrm>
        <a:off x="3354534" y="46162"/>
        <a:ext cx="1852257" cy="1463592"/>
      </dsp:txXfrm>
    </dsp:sp>
    <dsp:sp modelId="{A0689CC3-EB51-4FD3-93F7-5E7215F8B223}">
      <dsp:nvSpPr>
        <dsp:cNvPr id="0" name=""/>
        <dsp:cNvSpPr/>
      </dsp:nvSpPr>
      <dsp:spPr>
        <a:xfrm rot="18900000">
          <a:off x="4806878" y="2027516"/>
          <a:ext cx="1871132" cy="5829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914190"/>
            <a:satOff val="5950"/>
            <a:lumOff val="-3926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2A18B1-893D-4262-A786-028915C1637F}">
      <dsp:nvSpPr>
        <dsp:cNvPr id="0" name=""/>
        <dsp:cNvSpPr/>
      </dsp:nvSpPr>
      <dsp:spPr>
        <a:xfrm>
          <a:off x="5432327" y="880139"/>
          <a:ext cx="1943325" cy="1554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914190"/>
                <a:satOff val="5950"/>
                <a:lumOff val="-3926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914190"/>
                <a:satOff val="5950"/>
                <a:lumOff val="-3926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Metabolic role: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Vitamin synthesis (biotin, </a:t>
          </a:r>
          <a:r>
            <a:rPr lang="en-GB" sz="1900" kern="1200" dirty="0" err="1" smtClean="0"/>
            <a:t>folate</a:t>
          </a:r>
          <a:r>
            <a:rPr lang="en-GB" sz="1900" kern="1200" dirty="0" smtClean="0"/>
            <a:t>)</a:t>
          </a:r>
          <a:endParaRPr lang="en-GB" sz="1900" kern="1200" dirty="0"/>
        </a:p>
      </dsp:txBody>
      <dsp:txXfrm>
        <a:off x="5477861" y="925673"/>
        <a:ext cx="1852257" cy="1463592"/>
      </dsp:txXfrm>
    </dsp:sp>
    <dsp:sp modelId="{3BD9A03B-D3AC-4350-A93E-3F506910D008}">
      <dsp:nvSpPr>
        <dsp:cNvPr id="0" name=""/>
        <dsp:cNvSpPr/>
      </dsp:nvSpPr>
      <dsp:spPr>
        <a:xfrm>
          <a:off x="5412368" y="3489298"/>
          <a:ext cx="1871132" cy="5829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218920"/>
            <a:satOff val="7933"/>
            <a:lumOff val="-5235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5F1B1-36FE-4246-812B-45934970BAF3}">
      <dsp:nvSpPr>
        <dsp:cNvPr id="0" name=""/>
        <dsp:cNvSpPr/>
      </dsp:nvSpPr>
      <dsp:spPr>
        <a:xfrm>
          <a:off x="6311838" y="3003466"/>
          <a:ext cx="1943325" cy="1554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218920"/>
                <a:satOff val="7933"/>
                <a:lumOff val="-523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5218920"/>
                <a:satOff val="7933"/>
                <a:lumOff val="-523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Metabolic role: metabolism of indigestible dietary polysaccharides </a:t>
          </a:r>
          <a:endParaRPr lang="en-GB" sz="1900" kern="1200" dirty="0"/>
        </a:p>
      </dsp:txBody>
      <dsp:txXfrm>
        <a:off x="6357372" y="3049000"/>
        <a:ext cx="1852257" cy="1463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41149-0905-432D-AAA4-1D346BBEAA37}">
      <dsp:nvSpPr>
        <dsp:cNvPr id="0" name=""/>
        <dsp:cNvSpPr/>
      </dsp:nvSpPr>
      <dsp:spPr>
        <a:xfrm>
          <a:off x="625072" y="320134"/>
          <a:ext cx="2284258" cy="79329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1CF2B-5B5B-4520-A218-906AF55E2800}">
      <dsp:nvSpPr>
        <dsp:cNvPr id="0" name=""/>
        <dsp:cNvSpPr/>
      </dsp:nvSpPr>
      <dsp:spPr>
        <a:xfrm>
          <a:off x="1549400" y="2262639"/>
          <a:ext cx="442685" cy="28331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A5538-3A90-4657-BB25-E3126B761BBE}">
      <dsp:nvSpPr>
        <dsp:cNvPr id="0" name=""/>
        <dsp:cNvSpPr/>
      </dsp:nvSpPr>
      <dsp:spPr>
        <a:xfrm>
          <a:off x="708297" y="2489295"/>
          <a:ext cx="2124891" cy="53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Energy harvest</a:t>
          </a:r>
          <a:endParaRPr lang="en-GB" sz="1900" kern="1200" dirty="0"/>
        </a:p>
      </dsp:txBody>
      <dsp:txXfrm>
        <a:off x="708297" y="2489295"/>
        <a:ext cx="2124891" cy="531222"/>
      </dsp:txXfrm>
    </dsp:sp>
    <dsp:sp modelId="{15274999-38D2-43FA-9EF0-51CBA9997C3C}">
      <dsp:nvSpPr>
        <dsp:cNvPr id="0" name=""/>
        <dsp:cNvSpPr/>
      </dsp:nvSpPr>
      <dsp:spPr>
        <a:xfrm>
          <a:off x="1455550" y="1174695"/>
          <a:ext cx="796834" cy="796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Gut </a:t>
          </a:r>
          <a:r>
            <a:rPr lang="en-GB" sz="700" kern="1200" dirty="0" err="1" smtClean="0"/>
            <a:t>microbiota</a:t>
          </a:r>
          <a:endParaRPr lang="en-GB" sz="700" kern="1200" dirty="0"/>
        </a:p>
      </dsp:txBody>
      <dsp:txXfrm>
        <a:off x="1572244" y="1291389"/>
        <a:ext cx="563446" cy="563446"/>
      </dsp:txXfrm>
    </dsp:sp>
    <dsp:sp modelId="{F3701F58-DB97-4E11-AD57-585D6FFC38CB}">
      <dsp:nvSpPr>
        <dsp:cNvPr id="0" name=""/>
        <dsp:cNvSpPr/>
      </dsp:nvSpPr>
      <dsp:spPr>
        <a:xfrm>
          <a:off x="885371" y="576892"/>
          <a:ext cx="796834" cy="796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Carbohydrate amount</a:t>
          </a:r>
          <a:endParaRPr lang="en-GB" sz="700" kern="1200" dirty="0"/>
        </a:p>
      </dsp:txBody>
      <dsp:txXfrm>
        <a:off x="1002065" y="693586"/>
        <a:ext cx="563446" cy="563446"/>
      </dsp:txXfrm>
    </dsp:sp>
    <dsp:sp modelId="{A7C8068C-3041-41CC-BE79-0CBB8231AE6F}">
      <dsp:nvSpPr>
        <dsp:cNvPr id="0" name=""/>
        <dsp:cNvSpPr/>
      </dsp:nvSpPr>
      <dsp:spPr>
        <a:xfrm>
          <a:off x="1699913" y="384235"/>
          <a:ext cx="796834" cy="796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Carbohydrate type</a:t>
          </a:r>
          <a:endParaRPr lang="en-GB" sz="700" kern="1200" dirty="0"/>
        </a:p>
      </dsp:txBody>
      <dsp:txXfrm>
        <a:off x="1816607" y="500929"/>
        <a:ext cx="563446" cy="563446"/>
      </dsp:txXfrm>
    </dsp:sp>
    <dsp:sp modelId="{85DD16CD-BB58-47E1-81D8-D3288F39BB46}">
      <dsp:nvSpPr>
        <dsp:cNvPr id="0" name=""/>
        <dsp:cNvSpPr/>
      </dsp:nvSpPr>
      <dsp:spPr>
        <a:xfrm>
          <a:off x="531495" y="260048"/>
          <a:ext cx="2479040" cy="198323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81D1D-9155-4537-9E4C-130B926CFEF9}">
      <dsp:nvSpPr>
        <dsp:cNvPr id="0" name=""/>
        <dsp:cNvSpPr/>
      </dsp:nvSpPr>
      <dsp:spPr>
        <a:xfrm>
          <a:off x="3736010" y="2919548"/>
          <a:ext cx="3568337" cy="3568337"/>
        </a:xfrm>
        <a:prstGeom prst="gear9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Gut </a:t>
          </a:r>
          <a:r>
            <a:rPr lang="en-GB" sz="2400" kern="1200" dirty="0" err="1" smtClean="0"/>
            <a:t>microbiota</a:t>
          </a:r>
          <a:endParaRPr lang="en-GB" sz="2400" kern="1200" dirty="0"/>
        </a:p>
      </dsp:txBody>
      <dsp:txXfrm>
        <a:off x="4453404" y="3755414"/>
        <a:ext cx="2133549" cy="1834199"/>
      </dsp:txXfrm>
    </dsp:sp>
    <dsp:sp modelId="{69C762EC-F5C5-4EF1-B29B-BE47F71E7B14}">
      <dsp:nvSpPr>
        <dsp:cNvPr id="0" name=""/>
        <dsp:cNvSpPr/>
      </dsp:nvSpPr>
      <dsp:spPr>
        <a:xfrm>
          <a:off x="1590911" y="2076123"/>
          <a:ext cx="2595154" cy="2595154"/>
        </a:xfrm>
        <a:prstGeom prst="gear6">
          <a:avLst/>
        </a:prstGeom>
        <a:solidFill>
          <a:schemeClr val="accent2">
            <a:shade val="80000"/>
            <a:hueOff val="-236147"/>
            <a:satOff val="-21464"/>
            <a:lumOff val="1912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Obesity / Metabolic syndromes</a:t>
          </a:r>
          <a:endParaRPr lang="en-GB" sz="1800" kern="1200" dirty="0"/>
        </a:p>
      </dsp:txBody>
      <dsp:txXfrm>
        <a:off x="2244249" y="2733410"/>
        <a:ext cx="1288478" cy="1280580"/>
      </dsp:txXfrm>
    </dsp:sp>
    <dsp:sp modelId="{0E36BCFE-F35A-4C97-9AC0-E2E8F6BB0378}">
      <dsp:nvSpPr>
        <dsp:cNvPr id="0" name=""/>
        <dsp:cNvSpPr/>
      </dsp:nvSpPr>
      <dsp:spPr>
        <a:xfrm rot="20700000">
          <a:off x="3044462" y="285731"/>
          <a:ext cx="2542721" cy="2542721"/>
        </a:xfrm>
        <a:prstGeom prst="gear6">
          <a:avLst/>
        </a:prstGeom>
        <a:solidFill>
          <a:schemeClr val="accent2">
            <a:shade val="80000"/>
            <a:hueOff val="-472293"/>
            <a:satOff val="-42928"/>
            <a:lumOff val="3824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CV disease and diabetes</a:t>
          </a:r>
          <a:endParaRPr lang="en-GB" sz="1800" kern="1200" dirty="0"/>
        </a:p>
      </dsp:txBody>
      <dsp:txXfrm rot="-20700000">
        <a:off x="3602155" y="843425"/>
        <a:ext cx="1427334" cy="1427334"/>
      </dsp:txXfrm>
    </dsp:sp>
    <dsp:sp modelId="{5C76E0E2-4F13-423C-B10D-FB3EFD8804E6}">
      <dsp:nvSpPr>
        <dsp:cNvPr id="0" name=""/>
        <dsp:cNvSpPr/>
      </dsp:nvSpPr>
      <dsp:spPr>
        <a:xfrm>
          <a:off x="3418568" y="2366225"/>
          <a:ext cx="4567471" cy="4567471"/>
        </a:xfrm>
        <a:prstGeom prst="circularArrow">
          <a:avLst>
            <a:gd name="adj1" fmla="val 4688"/>
            <a:gd name="adj2" fmla="val 299029"/>
            <a:gd name="adj3" fmla="val 2552929"/>
            <a:gd name="adj4" fmla="val 15784238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66640-A813-4483-9CA8-AC3E435D7B01}">
      <dsp:nvSpPr>
        <dsp:cNvPr id="0" name=""/>
        <dsp:cNvSpPr/>
      </dsp:nvSpPr>
      <dsp:spPr>
        <a:xfrm>
          <a:off x="1131314" y="1492071"/>
          <a:ext cx="3318553" cy="33185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236157"/>
            <a:satOff val="-21185"/>
            <a:lumOff val="1835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EC49F-30C5-46D9-BE9B-89335F82E779}">
      <dsp:nvSpPr>
        <dsp:cNvPr id="0" name=""/>
        <dsp:cNvSpPr/>
      </dsp:nvSpPr>
      <dsp:spPr>
        <a:xfrm>
          <a:off x="2456304" y="-281062"/>
          <a:ext cx="3578069" cy="35780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-472313"/>
            <a:satOff val="-42370"/>
            <a:lumOff val="3671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5060D31-7F86-4154-A3FA-5C6DA50C080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3510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50879D-4F2F-4AE9-A88A-E6D9B72164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84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CCCA9B5-BA2E-4A11-8D15-75FF76F6FCF7}" type="slidenum">
              <a:rPr lang="da-DK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da-DK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000" smtClean="0">
                <a:latin typeface="Times New Roman" pitchFamily="18" charset="0"/>
                <a:ea typeface="ＭＳ Ｐゴシック" pitchFamily="34" charset="-128"/>
              </a:rPr>
              <a:t>Read title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3900" b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b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6090C7-B2AD-49C6-B59C-FF2156522EF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81897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963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57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3499115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5161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0594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4310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248150"/>
            <a:ext cx="36957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54177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098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8149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6315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81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52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7467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01034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91068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B4F55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-11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-11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  <a:ea typeface="ＭＳ Ｐゴシック" pitchFamily="-11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-11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-111" charset="-128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-111" charset="-128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-111" charset="-128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1375" y="2019300"/>
            <a:ext cx="7543800" cy="1771650"/>
          </a:xfrm>
          <a:noFill/>
        </p:spPr>
        <p:txBody>
          <a:bodyPr/>
          <a:lstStyle/>
          <a:p>
            <a:pPr algn="ctr" eaLnBrk="1" hangingPunct="1"/>
            <a:r>
              <a:rPr lang="en-GB" sz="4400" dirty="0" smtClean="0">
                <a:latin typeface="+mn-lt"/>
                <a:ea typeface="ＭＳ Ｐゴシック" pitchFamily="34" charset="-128"/>
              </a:rPr>
              <a:t>Effects of the gastrointestinal </a:t>
            </a:r>
            <a:r>
              <a:rPr lang="en-GB" sz="4400" dirty="0" err="1" smtClean="0">
                <a:latin typeface="+mn-lt"/>
                <a:ea typeface="ＭＳ Ｐゴシック" pitchFamily="34" charset="-128"/>
              </a:rPr>
              <a:t>microbiota</a:t>
            </a:r>
            <a:r>
              <a:rPr lang="en-GB" sz="4400" dirty="0" smtClean="0">
                <a:latin typeface="+mn-lt"/>
                <a:ea typeface="ＭＳ Ｐゴシック" pitchFamily="34" charset="-128"/>
              </a:rPr>
              <a:t> on metabolism</a:t>
            </a: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7950" y="3973513"/>
            <a:ext cx="6599238" cy="13430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ea typeface="ＭＳ Ｐゴシック" pitchFamily="34" charset="-128"/>
              </a:rPr>
              <a:t>Dr</a:t>
            </a:r>
            <a:r>
              <a:rPr lang="en-US" sz="2800" dirty="0" smtClean="0">
                <a:ea typeface="ＭＳ Ｐゴシック" pitchFamily="34" charset="-128"/>
              </a:rPr>
              <a:t> Lucy Hicks </a:t>
            </a:r>
            <a:r>
              <a:rPr lang="en-US" sz="2000" dirty="0" smtClean="0">
                <a:ea typeface="ＭＳ Ｐゴシック" pitchFamily="34" charset="-128"/>
              </a:rPr>
              <a:t>BSc MBBS MRCP FHEA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sz="2400" dirty="0" smtClean="0">
                <a:ea typeface="ＭＳ Ｐゴシック" pitchFamily="34" charset="-128"/>
              </a:rPr>
              <a:t>Honorary Clinical Lecturer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sz="1800" dirty="0" smtClean="0">
                <a:ea typeface="ＭＳ Ｐゴシック" pitchFamily="34" charset="-128"/>
              </a:rPr>
              <a:t>October 2012</a:t>
            </a:r>
            <a:endParaRPr 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 few more....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Gnotobiotic - organism with a known microbiome (either germ-free or colonised with known bacteria)</a:t>
            </a:r>
          </a:p>
          <a:p>
            <a:pPr>
              <a:lnSpc>
                <a:spcPct val="90000"/>
              </a:lnSpc>
            </a:pPr>
            <a:endParaRPr lang="en-GB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Conventionalised – Giving bacteria to germ free mice</a:t>
            </a:r>
          </a:p>
          <a:p>
            <a:pPr>
              <a:lnSpc>
                <a:spcPct val="90000"/>
              </a:lnSpc>
            </a:pPr>
            <a:endParaRPr lang="en-GB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GB" smtClean="0">
                <a:ea typeface="ＭＳ Ｐゴシック" pitchFamily="34" charset="-128"/>
              </a:rPr>
              <a:t>Fermentation – energy production in anaerobic conditions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makes up the Human Gut Microbiota</a:t>
            </a:r>
          </a:p>
        </p:txBody>
      </p:sp>
      <p:pic>
        <p:nvPicPr>
          <p:cNvPr id="13315" name="Picture 5" descr="http://www.nature.com/nature/journal/v464/n7285/images/cover_n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407988"/>
            <a:ext cx="198596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Human Gut Microbiota</a:t>
            </a:r>
          </a:p>
        </p:txBody>
      </p:sp>
      <p:pic>
        <p:nvPicPr>
          <p:cNvPr id="14339" name="Picture 2" descr="http://www.nfia.com/fft/201206/Articles/images/Dorsal-tongue-microbiota-healthy-volunt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582738"/>
            <a:ext cx="6545262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influences our gut microbiome?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microbi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306388"/>
            <a:ext cx="5851525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347663" y="609600"/>
            <a:ext cx="8034337" cy="638175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Early development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Adult microbiota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43100"/>
          <a:ext cx="75438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Diet influences the gut microbiota</a:t>
            </a:r>
          </a:p>
        </p:txBody>
      </p:sp>
      <p:sp>
        <p:nvSpPr>
          <p:cNvPr id="19459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85938"/>
            <a:ext cx="4040188" cy="782637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African children in rural village 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25713"/>
            <a:ext cx="4040188" cy="3600450"/>
          </a:xfrm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GB" smtClean="0">
                <a:ea typeface="ＭＳ Ｐゴシック" pitchFamily="34" charset="-128"/>
              </a:rPr>
              <a:t>Diet of plant polysaccharides 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19461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Italian children</a:t>
            </a:r>
          </a:p>
        </p:txBody>
      </p:sp>
      <p:sp>
        <p:nvSpPr>
          <p:cNvPr id="19462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3"/>
          </a:xfrm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GB" smtClean="0">
                <a:ea typeface="ＭＳ Ｐゴシック" pitchFamily="34" charset="-128"/>
              </a:rPr>
              <a:t>Mixed omnivorous diet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19463" name="Picture 2" descr="http://rialeephotography.com/blog/wp-content/uploads/2009/04/african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781300"/>
            <a:ext cx="2565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http://vegetarianorganiclife.com/blogpix/italian_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117725"/>
            <a:ext cx="25082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Diet influences the gut microbiota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85938"/>
            <a:ext cx="4040188" cy="782637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African children in rural village 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25713"/>
            <a:ext cx="4040188" cy="3600450"/>
          </a:xfrm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GB" smtClean="0">
                <a:ea typeface="ＭＳ Ｐゴシック" pitchFamily="34" charset="-128"/>
              </a:rPr>
              <a:t>Diet of plant polysaccharides 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20485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Italian children</a:t>
            </a:r>
          </a:p>
        </p:txBody>
      </p:sp>
      <p:sp>
        <p:nvSpPr>
          <p:cNvPr id="20486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3"/>
          </a:xfrm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GB" smtClean="0">
                <a:ea typeface="ＭＳ Ｐゴシック" pitchFamily="34" charset="-128"/>
              </a:rPr>
              <a:t>Mixed omnivorous diet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20487" name="Picture 2" descr="http://rialeephotography.com/blog/wp-content/uploads/2009/04/african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781300"/>
            <a:ext cx="2565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http://vegetarianorganiclife.com/blogpix/italian_child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117725"/>
            <a:ext cx="25082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1058863" y="5138738"/>
            <a:ext cx="2932112" cy="1450975"/>
          </a:xfrm>
          <a:prstGeom prst="ellipse">
            <a:avLst/>
          </a:prstGeom>
          <a:solidFill>
            <a:srgbClr val="F1F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Low levels of Firmicutes and high levels of Bacteroidetes</a:t>
            </a:r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4687888" y="5153025"/>
            <a:ext cx="3614737" cy="1509713"/>
          </a:xfrm>
          <a:prstGeom prst="ellipse">
            <a:avLst/>
          </a:prstGeom>
          <a:solidFill>
            <a:srgbClr val="94E9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High levels of Enterobacteriaceae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Diet influences the gut microbiota</a:t>
            </a:r>
          </a:p>
        </p:txBody>
      </p:sp>
      <p:sp>
        <p:nvSpPr>
          <p:cNvPr id="21507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85938"/>
            <a:ext cx="4040188" cy="782637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African children in rural village 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25713"/>
            <a:ext cx="4040188" cy="3600450"/>
          </a:xfrm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GB" smtClean="0">
                <a:ea typeface="ＭＳ Ｐゴシック" pitchFamily="34" charset="-128"/>
              </a:rPr>
              <a:t>Diet of plant polysaccharides 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21509" name="Picture 2" descr="http://rialeephotography.com/blog/wp-content/uploads/2009/04/african-childr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781300"/>
            <a:ext cx="25654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1058863" y="5138738"/>
            <a:ext cx="2932112" cy="1450975"/>
          </a:xfrm>
          <a:prstGeom prst="ellipse">
            <a:avLst/>
          </a:prstGeom>
          <a:solidFill>
            <a:srgbClr val="F1F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Low levels of Firmicutes and high levels of Bacteroidetes</a:t>
            </a:r>
          </a:p>
        </p:txBody>
      </p:sp>
      <p:sp>
        <p:nvSpPr>
          <p:cNvPr id="21511" name="Left Arrow Callout 12"/>
          <p:cNvSpPr>
            <a:spLocks noChangeArrowheads="1"/>
          </p:cNvSpPr>
          <p:nvPr/>
        </p:nvSpPr>
        <p:spPr bwMode="auto">
          <a:xfrm>
            <a:off x="4252913" y="3846513"/>
            <a:ext cx="4600575" cy="2816225"/>
          </a:xfrm>
          <a:prstGeom prst="left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0" i="1">
                <a:solidFill>
                  <a:schemeClr val="bg1"/>
                </a:solidFill>
              </a:rPr>
              <a:t>Bacteroidetes: Prevotella and Xylanibacter – known to degrade cellulose and xylan </a:t>
            </a:r>
          </a:p>
          <a:p>
            <a:endParaRPr lang="en-GB" b="0" i="1">
              <a:solidFill>
                <a:schemeClr val="bg1"/>
              </a:solidFill>
            </a:endParaRPr>
          </a:p>
          <a:p>
            <a:r>
              <a:rPr lang="en-GB" b="0" i="1">
                <a:solidFill>
                  <a:schemeClr val="bg1"/>
                </a:solidFill>
              </a:rPr>
              <a:t>Suggests gut microbiota has adapted to maximise energy extraction from a diet rich in fibre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Metabolism and health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43100"/>
          <a:ext cx="75438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2" descr="http://upload.wikimedia.org/wikipedia/commons/b/b9/Obesity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117600"/>
            <a:ext cx="30972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Diet influences the gut microbiota – by how much?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Changing diet for 10 days does not alter the enterotype of an individual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Long-term changes required to shift microbial composition</a:t>
            </a: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GB" sz="1800" smtClean="0">
                <a:ea typeface="ＭＳ Ｐゴシック" pitchFamily="34" charset="-128"/>
              </a:rPr>
              <a:t>Wu 2011 Science. 334; 105-108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How do we know?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Many gut bacteria (80%) are difficult (?impossible) to culture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Molecular biological techniques have improved to the point where organisms can be characterised without culture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The human microbiome is being mapped in its entirety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Techniques for mapping the microbiome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Metagenomics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Application of genomics to uncultured organisms </a:t>
            </a:r>
          </a:p>
          <a:p>
            <a:r>
              <a:rPr lang="en-GB" smtClean="0">
                <a:ea typeface="ＭＳ Ｐゴシック" pitchFamily="34" charset="-128"/>
              </a:rPr>
              <a:t>“community genomics”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26628" name="Picture 2" descr="http://www.scq.ubc.ca/wp-content/uploads/2006/08/metagenomic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908175"/>
            <a:ext cx="6929437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530225"/>
            <a:ext cx="7718425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Role of the gut microbiome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Roles of the gut microbiota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1171" y="1596571"/>
          <a:ext cx="8610600" cy="480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Short chain fatty acids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Human enzymes unable to degrade complex carbohydrates / plant polysaccharides </a:t>
            </a:r>
          </a:p>
          <a:p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4" name="Cloud 3"/>
          <p:cNvSpPr/>
          <p:nvPr/>
        </p:nvSpPr>
        <p:spPr bwMode="auto">
          <a:xfrm>
            <a:off x="4470400" y="2873375"/>
            <a:ext cx="3294063" cy="17716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b="0" i="1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Cellulose, </a:t>
            </a:r>
            <a:r>
              <a:rPr lang="en-GB" sz="2000" b="0" i="1" dirty="0" err="1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xylans</a:t>
            </a:r>
            <a:r>
              <a:rPr lang="en-GB" sz="2000" b="0" i="1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, starches, </a:t>
            </a:r>
            <a:r>
              <a:rPr lang="en-GB" sz="2000" b="0" i="1" dirty="0" err="1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inulin</a:t>
            </a:r>
            <a:endParaRPr lang="en-GB" sz="2000" b="0" i="1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ffects of colonic fermentation of dietary fibr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8755063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Metabolism and fermentation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ffects of colonic fermentation of dietary fibr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8755063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Metabolism and fermentation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151313" y="4151313"/>
            <a:ext cx="1800225" cy="14795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400" i="1" dirty="0">
                <a:solidFill>
                  <a:schemeClr val="accent6"/>
                </a:solidFill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Butyrate – energy for colonic epithelial cells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294063" y="3208338"/>
            <a:ext cx="1960562" cy="8128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400" i="1" dirty="0">
                <a:solidFill>
                  <a:schemeClr val="accent6"/>
                </a:solidFill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Acetate and propionate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Why is it important?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Obesity related costs amount to 2-6% health care in Western world</a:t>
            </a:r>
          </a:p>
          <a:p>
            <a:r>
              <a:rPr lang="en-GB" smtClean="0">
                <a:ea typeface="ＭＳ Ｐゴシック" pitchFamily="34" charset="-128"/>
              </a:rPr>
              <a:t>500m obese individuals worldwide</a:t>
            </a:r>
          </a:p>
          <a:p>
            <a:r>
              <a:rPr lang="en-GB" smtClean="0">
                <a:ea typeface="ＭＳ Ｐゴシック" pitchFamily="34" charset="-128"/>
              </a:rPr>
              <a:t>1 in 4 in UK</a:t>
            </a:r>
          </a:p>
          <a:p>
            <a:r>
              <a:rPr lang="en-GB" smtClean="0">
                <a:ea typeface="ＭＳ Ｐゴシック" pitchFamily="34" charset="-128"/>
              </a:rPr>
              <a:t>1 in 3 in USA</a:t>
            </a:r>
          </a:p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5124" name="Picture 2" descr="http://static.ddmcdn.com/gif/grim-reap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4013200"/>
            <a:ext cx="3810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609600" y="5471886"/>
            <a:ext cx="555883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Biggest killer </a:t>
            </a:r>
          </a:p>
          <a:p>
            <a:pPr algn="ctr">
              <a:defRPr/>
            </a:pPr>
            <a:r>
              <a:rPr lang="en-US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the west?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ffects of colonic fermentation of dietary fibr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8755063" cy="456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Metabolism and fermentation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151313" y="4151313"/>
            <a:ext cx="1800225" cy="147955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400" i="1" dirty="0">
                <a:solidFill>
                  <a:schemeClr val="accent6"/>
                </a:solidFill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Butyrate – energy for colonic epithelial cells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294063" y="3208338"/>
            <a:ext cx="1960562" cy="8128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1400" i="1" dirty="0">
                <a:solidFill>
                  <a:schemeClr val="accent6"/>
                </a:solidFill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Acetate and propionate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602514" y="3614739"/>
          <a:ext cx="3541486" cy="324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Can Bacteria make you fat?</a:t>
            </a:r>
          </a:p>
        </p:txBody>
      </p:sp>
      <p:sp>
        <p:nvSpPr>
          <p:cNvPr id="33795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Can bacteria make you fat?</a:t>
            </a:r>
          </a:p>
        </p:txBody>
      </p:sp>
      <p:pic>
        <p:nvPicPr>
          <p:cNvPr id="34819" name="Picture 2" descr="http://pestcontrol-dubai.com/wp-content/uploads/2011/05/fancy-mice-1420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495425"/>
            <a:ext cx="1736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77825" y="3381375"/>
            <a:ext cx="3409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Germ-free mice on low fat diet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Can bacteria make you fat?</a:t>
            </a:r>
          </a:p>
        </p:txBody>
      </p:sp>
      <p:pic>
        <p:nvPicPr>
          <p:cNvPr id="35843" name="Picture 2" descr="http://pestcontrol-dubai.com/wp-content/uploads/2011/05/fancy-mice-1420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495425"/>
            <a:ext cx="1736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377825" y="3381375"/>
            <a:ext cx="3409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Germ-free mice on low fat diet</a:t>
            </a:r>
          </a:p>
        </p:txBody>
      </p:sp>
      <p:sp>
        <p:nvSpPr>
          <p:cNvPr id="2" name="Left Arrow Callout 1"/>
          <p:cNvSpPr/>
          <p:nvPr/>
        </p:nvSpPr>
        <p:spPr bwMode="auto">
          <a:xfrm>
            <a:off x="3629025" y="1814513"/>
            <a:ext cx="5049838" cy="1860550"/>
          </a:xfrm>
          <a:prstGeom prst="leftArrowCallou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Reduced levels of intestinal SCFAs</a:t>
            </a:r>
          </a:p>
          <a:p>
            <a:pPr>
              <a:defRPr/>
            </a:pPr>
            <a:endParaRPr lang="en-GB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  <a:p>
            <a:pPr>
              <a:defRPr/>
            </a:pPr>
            <a:r>
              <a:rPr lang="en-GB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Twice as much urinary and faecal excretion of calories than normal mice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Can bacteria make you fat?</a:t>
            </a:r>
          </a:p>
        </p:txBody>
      </p:sp>
      <p:pic>
        <p:nvPicPr>
          <p:cNvPr id="36867" name="Picture 2" descr="http://pestcontrol-dubai.com/wp-content/uploads/2011/05/fancy-mice-1420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495425"/>
            <a:ext cx="1736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377825" y="3381375"/>
            <a:ext cx="3409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Germ-free mice on low fat diet</a:t>
            </a:r>
          </a:p>
        </p:txBody>
      </p:sp>
      <p:sp>
        <p:nvSpPr>
          <p:cNvPr id="36869" name="Down Arrow 6"/>
          <p:cNvSpPr>
            <a:spLocks noChangeArrowheads="1"/>
          </p:cNvSpPr>
          <p:nvPr/>
        </p:nvSpPr>
        <p:spPr bwMode="auto">
          <a:xfrm>
            <a:off x="1684338" y="3933825"/>
            <a:ext cx="390525" cy="1538288"/>
          </a:xfrm>
          <a:prstGeom prst="downArrow">
            <a:avLst>
              <a:gd name="adj1" fmla="val 50000"/>
              <a:gd name="adj2" fmla="val 5016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b="0" i="1"/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2003425" y="4106863"/>
            <a:ext cx="274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Colonisation with microbes from normal mice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550863" y="5500688"/>
            <a:ext cx="3919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60% weight increase in 2 weeks</a:t>
            </a:r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217488" y="6096000"/>
            <a:ext cx="264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>
                <a:ea typeface="ＭＳ Ｐゴシック" pitchFamily="34" charset="-128"/>
              </a:rPr>
              <a:t>Backhed et al. 2004</a:t>
            </a:r>
          </a:p>
          <a:p>
            <a:pPr eaLnBrk="1" hangingPunct="1"/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Can bacteria make you fat?</a:t>
            </a:r>
          </a:p>
        </p:txBody>
      </p:sp>
      <p:pic>
        <p:nvPicPr>
          <p:cNvPr id="37891" name="Picture 2" descr="http://pestcontrol-dubai.com/wp-content/uploads/2011/05/fancy-mice-1420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495425"/>
            <a:ext cx="1736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377825" y="3381375"/>
            <a:ext cx="3409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Germ-free mice on low fat diet</a:t>
            </a:r>
          </a:p>
        </p:txBody>
      </p:sp>
      <p:sp>
        <p:nvSpPr>
          <p:cNvPr id="37893" name="Down Arrow 6"/>
          <p:cNvSpPr>
            <a:spLocks noChangeArrowheads="1"/>
          </p:cNvSpPr>
          <p:nvPr/>
        </p:nvSpPr>
        <p:spPr bwMode="auto">
          <a:xfrm>
            <a:off x="1684338" y="3933825"/>
            <a:ext cx="390525" cy="1538288"/>
          </a:xfrm>
          <a:prstGeom prst="downArrow">
            <a:avLst>
              <a:gd name="adj1" fmla="val 50000"/>
              <a:gd name="adj2" fmla="val 5016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b="0" i="1"/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2003425" y="4106863"/>
            <a:ext cx="274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Colonisation with microbes from normal mice</a:t>
            </a: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550863" y="5500688"/>
            <a:ext cx="3919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60% weight increase in 2 weeks</a:t>
            </a:r>
          </a:p>
        </p:txBody>
      </p:sp>
      <p:pic>
        <p:nvPicPr>
          <p:cNvPr id="37896" name="Picture 2" descr="http://pestcontrol-dubai.com/wp-content/uploads/2011/05/fancy-mice-1420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560513"/>
            <a:ext cx="1736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 bwMode="auto">
          <a:xfrm>
            <a:off x="5878513" y="3395663"/>
            <a:ext cx="392112" cy="1785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i="1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866063" y="3367088"/>
            <a:ext cx="422275" cy="18288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i="1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888" y="3860800"/>
            <a:ext cx="19589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accent6"/>
                </a:solidFill>
              </a:rPr>
              <a:t>Microbiota</a:t>
            </a:r>
            <a:r>
              <a:rPr lang="en-GB" dirty="0">
                <a:solidFill>
                  <a:schemeClr val="accent6"/>
                </a:solidFill>
              </a:rPr>
              <a:t> of obese mice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7713" y="3832225"/>
            <a:ext cx="20462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accent6"/>
                </a:solidFill>
              </a:rPr>
              <a:t>Microbiota</a:t>
            </a:r>
            <a:r>
              <a:rPr lang="en-GB" dirty="0">
                <a:solidFill>
                  <a:schemeClr val="accent6"/>
                </a:solidFill>
              </a:rPr>
              <a:t> of slim mice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Can bacteria make you fat?</a:t>
            </a:r>
          </a:p>
        </p:txBody>
      </p:sp>
      <p:pic>
        <p:nvPicPr>
          <p:cNvPr id="38915" name="Picture 2" descr="http://pestcontrol-dubai.com/wp-content/uploads/2011/05/fancy-mice-1420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495425"/>
            <a:ext cx="1736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377825" y="3381375"/>
            <a:ext cx="3409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Germ-free mice on low fat diet</a:t>
            </a:r>
          </a:p>
        </p:txBody>
      </p:sp>
      <p:sp>
        <p:nvSpPr>
          <p:cNvPr id="38917" name="Down Arrow 6"/>
          <p:cNvSpPr>
            <a:spLocks noChangeArrowheads="1"/>
          </p:cNvSpPr>
          <p:nvPr/>
        </p:nvSpPr>
        <p:spPr bwMode="auto">
          <a:xfrm>
            <a:off x="1684338" y="3933825"/>
            <a:ext cx="390525" cy="1538288"/>
          </a:xfrm>
          <a:prstGeom prst="downArrow">
            <a:avLst>
              <a:gd name="adj1" fmla="val 50000"/>
              <a:gd name="adj2" fmla="val 5016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b="0" i="1"/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003425" y="4106863"/>
            <a:ext cx="274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Colonisation with microbes from normal mice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550863" y="5500688"/>
            <a:ext cx="3919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60% weight increase in 2 weeks</a:t>
            </a:r>
          </a:p>
        </p:txBody>
      </p:sp>
      <p:pic>
        <p:nvPicPr>
          <p:cNvPr id="38920" name="Picture 2" descr="http://pestcontrol-dubai.com/wp-content/uploads/2011/05/fancy-mice-1420-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560513"/>
            <a:ext cx="1736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 bwMode="auto">
          <a:xfrm>
            <a:off x="5878513" y="3395663"/>
            <a:ext cx="392112" cy="17859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i="1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7866063" y="3367088"/>
            <a:ext cx="422275" cy="18288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i="1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5888" y="3860800"/>
            <a:ext cx="19589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accent6"/>
                </a:solidFill>
              </a:rPr>
              <a:t>Microbiota</a:t>
            </a:r>
            <a:r>
              <a:rPr lang="en-GB" dirty="0">
                <a:solidFill>
                  <a:schemeClr val="accent6"/>
                </a:solidFill>
              </a:rPr>
              <a:t> of obese mice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7713" y="3832225"/>
            <a:ext cx="20462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accent6"/>
                </a:solidFill>
              </a:rPr>
              <a:t>Microbiota</a:t>
            </a:r>
            <a:r>
              <a:rPr lang="en-GB" dirty="0">
                <a:solidFill>
                  <a:schemeClr val="accent6"/>
                </a:solidFill>
              </a:rPr>
              <a:t> of slim mice</a:t>
            </a:r>
          </a:p>
        </p:txBody>
      </p:sp>
      <p:pic>
        <p:nvPicPr>
          <p:cNvPr id="38925" name="Picture 16" descr="http://discovermagazine.com/2000/may/featfat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/>
          <a:stretch>
            <a:fillRect/>
          </a:stretch>
        </p:blipFill>
        <p:spPr bwMode="auto">
          <a:xfrm>
            <a:off x="5967413" y="5268913"/>
            <a:ext cx="230505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Does being fat change your bacteria?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5888" y="3868738"/>
            <a:ext cx="3236912" cy="298926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2400" dirty="0" smtClean="0"/>
              <a:t>Genetically obese </a:t>
            </a:r>
            <a:r>
              <a:rPr lang="en-GB" sz="2400" i="1" dirty="0" smtClean="0"/>
              <a:t>ob/ob</a:t>
            </a:r>
            <a:r>
              <a:rPr lang="en-GB" sz="2400" dirty="0" smtClean="0"/>
              <a:t> mice are </a:t>
            </a:r>
            <a:r>
              <a:rPr lang="en-GB" sz="2400" dirty="0" err="1" smtClean="0">
                <a:solidFill>
                  <a:schemeClr val="accent4"/>
                </a:solidFill>
              </a:rPr>
              <a:t>hyperphagic</a:t>
            </a:r>
            <a:r>
              <a:rPr lang="en-GB" sz="2400" dirty="0" smtClean="0"/>
              <a:t> as a result of gene that encodes for satiety-producing hormone </a:t>
            </a:r>
            <a:r>
              <a:rPr lang="en-GB" sz="2400" dirty="0" err="1" smtClean="0"/>
              <a:t>leptin</a:t>
            </a:r>
            <a:endParaRPr lang="en-GB" sz="2400" dirty="0"/>
          </a:p>
        </p:txBody>
      </p:sp>
      <p:sp>
        <p:nvSpPr>
          <p:cNvPr id="39940" name="AutoShape 2" descr="data:image/jpeg;base64,/9j/4AAQSkZJRgABAQAAAQABAAD/2wCEAAkGBhAQDxAPEBAPDw0NDw8NDA0PDw8NDw0PFBAVFBQQEhIXGyYeFxkjGRQUHy8gIycpLC0sFR4xNTAqNSYsLCkBCQoKDgwOFA8PFykcHBwpKSkpKSwpKSwpKSkpKSkpLCkpKS4pKSkpKSwpKSksKSkpNSkpKSksLCkpKSkpKSkpKf/AABEIAMMBAwMBIgACEQEDEQH/xAAbAAACAwEBAQAAAAAAAAAAAAAAAQIDBQQGB//EAD0QAAIBAgUBBgIIBAUFAQAAAAABAgMRBAUSITFBBhMiUWFxgbEUMkKRocHR8AdScuEVM2KisiRzgsLxI//EABkBAQEBAQEBAAAAAAAAAAAAAAABAgMEBf/EACMRAQEAAgICAQQDAAAAAAAAAAABAhESIQMxE0FRgfBhcaH/2gAMAwEAAhEDEQA/AO1EiKGRTC4gIABiKAdxDRAwAAoAAAAsFh2AVgYxdPZhCEMAEOwDQAOwDsArDsAAIAABCYxFCAAAQDsACAYACQ0ILkDAVwAAACgGFiViBAOwgAYhgNMlp/sQHCdvYCLCPX1T/X8idaFn7kILdAJDBIdgFYk0CQ5cv3YCAAuACC4gGAgAAEBQCGACAAABAADEAAFhjSHYgSQ0hgA7AAgGILiAYgEFMEhE4xb45+foEWR3h6x5/pfUrUbM7sJhtTT+zK8ai8tt/wADQqRUVbu4NR2+qm0vcxlnMfbphhc/TDcPn+oaTvw0I1JuLag3JxUXx8GaWH7OfzNbNvbqjUylm4zlhcbqvPLn4kbno32cvP6y0tHPjezsvsNN8W836FZYdxHXWyqtBXlB9fU5GmuQEAgAYCGAAAAAAK5QCuDZECVwIjAkhoiO5BIdyNxXAncVyNwuBK4XEADuFxAAAgGgGl+2deEpbq6t6+aI4TD6pJfNbHrctymNON2uejA48Pl+mM3azmtl0bW6f5fE4auIaa8pWX7/AAPQ4mN7KK43iU0+z8HK8rtbtR6b7nnzxuV6enxZTCdvOVMJLEVI6I20z8cuEkl5nrqFJQik3d2tv19TB7b53/huAniKVPXOPdxjBXteT3lJrokec/hbmGPxtLEY3E30VKsY0L6oxkorxuCb+qvCttud+TphhxjHk8lzr39fX9hLfy6f3OacpxnG6uvtbcFU840PTZbc2v8AP8yMcx18defQ1yc9OzF1VKL9nY8pVcZylF/WTSUuPvNHO8c4UpSWySblJ30q2+/X4Ld/E8hgcTKacnq4Tk2rO/2Vp/mfNul97cjY78TQ0OxW4+e3vz9x0Qm6ia2U49b3duu/v5fic7gaZLb97BcagS7sCAWLVAegCrSGkt0hpKKtAaC2wAV6ALAAoASOLNM0VCnKah3zhZ1KcKsITpwf23F3dtnbzsZtkm6sm/TuA89S7b0GqrlTq05Upae7trlGN1HvKjStFXd/wV+TqXazCOs6OupqSi9To1Ixbk0kt1dc7uSS9ycovGtgB7btuMVFXcpzhTiv/KTSBO9kmpNqLtGUZvxbxuk9m10e5dxAAPbZ7Pi3D+4VyhgK5FyCJnZg8NKT2unxdWf4HFTTZ7Ds/lEVBVZpXveHoB3ZTlemKlOzfTZI6MRWV7DxeMUetkZVXFRcl4lf12/E55VrGNGlU6PnlF1TEaXbr+/1M+hVeqz6br9Lkq9bTHV9p7RLFrpUoteNKS/lkk01bqcmZ5qoRSsoxtaEVZJLorLoV18RKMHLh2v52XnyePzTMHJu7u3+/gW3RJtoYrMItPi7fik+P7lOHzWKdlJ2veUuLnnatdry93vY85nHaJ0npjqnPlRirtL+aXRHOdt3T6Jn8pVKa0Sdo786YX/1Pb9r4rzmGjLXGUqmyso00rbvq2/Xf8dyjsj2z7zVSq6Y2V9LalJ7eh2QrQm3Jcam1a0V+pthsYRJPVG72s/VWsXVcMRyionGy387Pb4HVVbata3vszUZri0BYlJEWaQBcQADYh2CwCYiVhWAiBLSARypmRjuy1GtVnWlWxFOpUtG9Nx0qKhp0pPez369WatwuYykymq3LZ6eLxv8P5QnGVGs6sZKSqJx7qa0pOCd5WcW1b0stmC7GZjGp36qUa9VxcHeupTjG91bVbdPe57S4XMXD+W+f8POY7tNmXdVYSwEKaqJw76FCsnGz5VptfWSl7pdNjz9Ptpj6MlVdadbFXcZzxSlVXddKcYSXhs7v47W3v8ARI1ZLiUl7NonOu5K09NReVSEKi/3Iz8eX9/v5Xnj9ngKH8S68XGnGnT7urp7/XSU5U5KTb7nRKL0q91GTfC3djbw/bdSdSm6FLRRvUliFX7uWJhFPw0qdSO0ne+m/wBm2+xr18owlT6+Ew79YwdN/wC1nDV7F5fLilVp/wDarP5NC8vpP3/CcPqjHt1gZqNXTiaOGUqdKdScadSbqNXk1GM7vZN7Ky2RoYXOsPOcHpruhWnGFGpGHgnqb0eJ2ava28Vu9jDxH8O6EvqYmtH0q041F96f5FuX9nsww86bpY2nVo05xfdSk4pQ1JtRhPwrz26k5ZT7/v4WY4b9va0e0uHWJnBRo0qeH1KpOUIOVazaUIbdX18kyzJu3iqOu9KdKjKFmlpXjb8K9bJs+fZll+JTqN0Z3TlUik1Nzpr7TlZpbt83sZWHzZQUFVjiKVObg6snFLZx3cbRV3tZX8/Tfn8mT2XDxafYO0GeQcb05X6uLb49LGFh83c1/lt2fPijdeabkY1KvRxMXUhiKjpwag0qcdUY7LV9ba103fpcI4BUp01DFd867koRVOVNJR3anVb0xfpe79C3Lfbhw1H0bLcTqhrleMVHfU0/fc87m3belGpaNpKO0X87FuGry+jToyjKLldKTbls1a6ld73s7XZ84x+WzjUlq4Tu2uDru6mmMMZd7epzHtnOotLlpja6itvvZj0MwdR7O76Xe1/UxpYKTtKUJSve0U7JLa1/U18BCas9EYRfrf7wXU9OipV2tp1y9b6fuXJ5ztD2er17zjr4XgUWov4JHoMTLfhO3lvZeft6ldCN+o3pjW3mslyOpQ3mmpPayT2X3bnp41Nkr87vj8SbqO9ryT92kWTcnvfpupJTXvuXkaQw+cSoy2lw/J/qepwWcxxCV7RqdL/Vk/K54b6Qu8alCDs7X0x2PQYCjDmNtL8pNXftwc/ksvT0/Fjce27Ub4fQrsdEVqim34l4W3vqXRt+ZF0z0y7m3hymrpVYNJboDuyoq0j0lvdj7sqKdI1Et7sapgU6Bl/dABihcr1BqMNLLhcgiaiADGqbJqiwIDLo4dk44Uo57ElE6o4QsjhQOrJYJy3V09mmrpp8p+aOntDlkZQVopQ2WmMYpKysrK2w8roWka9SmpbPhozlJfZLp8ezH/pZTnFfXb8UFpepLeMoqy/C/ujJp42U4tU96dTecFs4yXEo+34H0PtPkDk24WckrOnL6lWPRPya6M8rSyeMG2oyg3s1NbQ891ycPjfQx80uLLjlWLcE1Uck14bSa3va1jWwlGahCjWajiKUVC3Vx+ze/W1/WyuSw2LlTvBb0308vWL6MqxuaXnHVBVZu0YzXhe9lb34VzUkxcMu66llqk9U7t7NXk+U21sdmGwcYxkkttLbtymmuPXcz6WewevTKWmnaEXfZu6V1++qNDDZhem2reON112UrP5mtxyu3P8AQGnbm/ijbbV/qg+kvTqRlRSfi68VIrn+qPX5+51wlKV4PdPxU31XoSVFy2ly+JfzeT9/n78yrtm1qTTSaunw+U/Z/kTrtwpv1XPNjujS0XUrW6p8P1CVBTd4/V6rqv7GdLK8vSotO9vfqehyjDybtFN3NnA5ZT5cIv4I3cHhoJWjFR9kkSePvt0y8/XUclDCuMUuvX3LlQNFYcksMeqTXTyW7Zv0caw5prDjWHKjNWHH9GNNUB9wUZf0Yawpp9ygcEBnfRgO5uIAeJjhWXQwLN2GX+h0QwBjS7YMMAXRwBuxwRYsIXSMOOALYYH0NpYVElh0XQyI4H0LY4L0NVUBqiNDNjgySwhpd0HdgcuGo2Z1pb3JRgKUjOSsbOIXZlRoqWqL3Ulw/NG9mFO+5kyhZ38jnfbUecrYFJyVuPxMPGYOzbW0neKf8qezl72+Z7PGYe+66/GxkYnAt8bdOgsamTyFTBNR8KspTjFe0buUvi5R+70NHB05aP6e9j8HGLXyZqVcuvaMVsrK/wAbtnVQy60Je/zVjHFrkzKbm4KV3eDv8L2l+T+LOmWqXV+L14lb5P5o7MNl9tuj5+Oz+a+46KGXdH7fv4/MSJbHJTpOau95x5v9pfqd+Ew1tzppYaMd3z19y2NueEakZ2upxS4+478IzL1mngXwy77RrwhsS0Ff0mKXJzVs0iup25RnVdukjKaRiV8/iuGcM83nLhMzza4V6OeKSOeeZRXUw1GtPzRdTyqb5uTdpqR3VM2RzzzGT4LqOS+Z20spSNaqbjI72fqI9Csvj5AOJyNUSapHQqY9BthzqmSVMvUB6AKO7GqZfoHoAo0D0F+kNIFPdh3ZfpDSBQ4HBiZWZraTNzKl1MZeljgq1rnFVsSnVIakzlttx1HYpcU/0OnEUzPqpp7E3pdJPD/AsirR9xUsSnsy6cE1t7F2ihVknx1HKu7+Sa/ErnQHP8/nuTa6W03d+46lWyK9VimtO7/Em10vpz3NOlU0xuZWHPQZdgta34LjNpemBicdWk7QT9RUsrr1PrN7ns6OTRXQ64YOKOnx/c+S/R5bCdmvM18PkkV0NdU0h2Okxkc7la5IYCK6Fqw6RdYLFRX3aJaSVgsVEdIErAAaR6SdgsBFRHpJWCxBGwWJ2ACNh2JWCwEbBYlYLARsU4mjqR0Awrx+Y4dxbMudZo9nmOCUkzyGY4Rwb2PPljp1xu1X0xcMqrTTODEM4KuOcTntvi0KlRJ+xWse1vcxauYtk1WuhyOLcWaXW45Y6Nr/ANP5r8jA70nKr4PhH/lIvI4tSWNuThVv8H+/zMinU2+JoYR3v8H+P9wabWAhdo9rltJRijyGWK1mejoY5WO2HTlk2rjM+GMLo4g67YdQWKFXJqqVFlgsQ1j1gSsKwtQ7gFhiuAFgABA7BYAAdgAVwGAriuFO4nIi2QbAm5kXUK5SKZzILZ1DMzDCxmmRxmaRhyzJxXaKNnZq5i5R0mGXthZzh1Tb3PJY/HxXVHf2kzpydrniMwjUlLZnny09Exsjtr5sk+Tpw2dRa5MH/Cpdbkf8OkuLmdRHqFmCfUv+leDn+X/lM8f/APpE7Y4iShHzuvlf/wBiyL7eqw1bb7jXwUzyODxmxsYDHK6V+qNzTGUr1+GrmhRrnnMJiPU2MPO51jjY2KeIOmniTNpl8DTLUhXLoVTPpsvgzQ7o1CaqHJGRbGRUdKkSUjnUiakEXXAq1gUddx3IXHqIqVwuQ1BqAncVyOoWsCdxNkHITkBJsTZByFqCpMrnEbkRciaGFmuRd676mvYwavYnxX1y9rntpMpmY4R0nlyk1t4PEdiI3u237nFiOykV0Pf1YGbicOS4Q514OvkaXQ4a2TeSPb18EcssEkY4LyfPsVkNR8I562W1Yr6jdv8A5+R9H+jryGsNHyQ4Nzy6fNqVGoo/5cr+VjZy3JJztJqUX5cHs44OH8q+4vp0kuEJgt81104MDlenk16MLEYlikdJNOFu18ZFsZHMpFkZGmXZCoXRqHFGRbCZR3RqFsahxRmWxmVHXGZNSOWMy1TAv1CK9QAaIgAoAAApCbACBNkbgABcQwAiyEmAAQZXIAIKJnLUQAFcdZHFVQAZHPJCQAFTRNAAKkiSEBUTRZFiAC6BbEQFRdAtiwAosiyyLAAiy4ABR//Z"/>
          <p:cNvSpPr>
            <a:spLocks noChangeAspect="1" noChangeArrowheads="1"/>
          </p:cNvSpPr>
          <p:nvPr/>
        </p:nvSpPr>
        <p:spPr bwMode="auto">
          <a:xfrm>
            <a:off x="0" y="-765175"/>
            <a:ext cx="2105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41" name="AutoShape 4" descr="data:image/jpeg;base64,/9j/4AAQSkZJRgABAQAAAQABAAD/2wCEAAkGBhAQDxAPEBAPDw0NDw8NDA0PDw8NDw0PFBAVFBQQEhIXGyYeFxkjGRQUHy8gIycpLC0sFR4xNTAqNSYsLCkBCQoKDgwOFA8PFykcHBwpKSkpKSwpKSwpKSkpKSkpLCkpKS4pKSkpKSwpKSksKSkpNSkpKSksLCkpKSkpKSkpKf/AABEIAMMBAwMBIgACEQEDEQH/xAAbAAACAwEBAQAAAAAAAAAAAAAAAQIDBQQGB//EAD0QAAIBAgUBBgIIBAUFAQAAAAABAgMRBAUSITFBBhMiUWFxgbEUMkKRocHR8AdScuEVM2KisiRzgsLxI//EABkBAQEBAQEBAAAAAAAAAAAAAAABAgMEBf/EACMRAQEAAgICAQQDAAAAAAAAAAABAhESIQMxE0FRgfBhcaH/2gAMAwEAAhEDEQA/AO1EiKGRTC4gIABiKAdxDRAwAAoAAAAsFh2AVgYxdPZhCEMAEOwDQAOwDsArDsAAIAABCYxFCAAAQDsACAYACQ0ILkDAVwAAACgGFiViBAOwgAYhgNMlp/sQHCdvYCLCPX1T/X8idaFn7kILdAJDBIdgFYk0CQ5cv3YCAAuACC4gGAgAAEBQCGACAAABAADEAAFhjSHYgSQ0hgA7AAgGILiAYgEFMEhE4xb45+foEWR3h6x5/pfUrUbM7sJhtTT+zK8ai8tt/wADQqRUVbu4NR2+qm0vcxlnMfbphhc/TDcPn+oaTvw0I1JuLag3JxUXx8GaWH7OfzNbNvbqjUylm4zlhcbqvPLn4kbno32cvP6y0tHPjezsvsNN8W836FZYdxHXWyqtBXlB9fU5GmuQEAgAYCGAAAAAAK5QCuDZECVwIjAkhoiO5BIdyNxXAncVyNwuBK4XEADuFxAAAgGgGl+2deEpbq6t6+aI4TD6pJfNbHrctymNON2uejA48Pl+mM3azmtl0bW6f5fE4auIaa8pWX7/AAPQ4mN7KK43iU0+z8HK8rtbtR6b7nnzxuV6enxZTCdvOVMJLEVI6I20z8cuEkl5nrqFJQik3d2tv19TB7b53/huAniKVPXOPdxjBXteT3lJrokec/hbmGPxtLEY3E30VKsY0L6oxkorxuCb+qvCttud+TphhxjHk8lzr39fX9hLfy6f3OacpxnG6uvtbcFU840PTZbc2v8AP8yMcx18defQ1yc9OzF1VKL9nY8pVcZylF/WTSUuPvNHO8c4UpSWySblJ30q2+/X4Ld/E8hgcTKacnq4Tk2rO/2Vp/mfNul97cjY78TQ0OxW4+e3vz9x0Qm6ia2U49b3duu/v5fic7gaZLb97BcagS7sCAWLVAegCrSGkt0hpKKtAaC2wAV6ALAAoASOLNM0VCnKah3zhZ1KcKsITpwf23F3dtnbzsZtkm6sm/TuA89S7b0GqrlTq05Upae7trlGN1HvKjStFXd/wV+TqXazCOs6OupqSi9To1Ixbk0kt1dc7uSS9ycovGtgB7btuMVFXcpzhTiv/KTSBO9kmpNqLtGUZvxbxuk9m10e5dxAAPbZ7Pi3D+4VyhgK5FyCJnZg8NKT2unxdWf4HFTTZ7Ds/lEVBVZpXveHoB3ZTlemKlOzfTZI6MRWV7DxeMUetkZVXFRcl4lf12/E55VrGNGlU6PnlF1TEaXbr+/1M+hVeqz6br9Lkq9bTHV9p7RLFrpUoteNKS/lkk01bqcmZ5qoRSsoxtaEVZJLorLoV18RKMHLh2v52XnyePzTMHJu7u3+/gW3RJtoYrMItPi7fik+P7lOHzWKdlJ2veUuLnnatdry93vY85nHaJ0npjqnPlRirtL+aXRHOdt3T6Jn8pVKa0Sdo786YX/1Pb9r4rzmGjLXGUqmyso00rbvq2/Xf8dyjsj2z7zVSq6Y2V9LalJ7eh2QrQm3Jcam1a0V+pthsYRJPVG72s/VWsXVcMRyionGy387Pb4HVVbata3vszUZri0BYlJEWaQBcQADYh2CwCYiVhWAiBLSARypmRjuy1GtVnWlWxFOpUtG9Nx0qKhp0pPez369WatwuYykymq3LZ6eLxv8P5QnGVGs6sZKSqJx7qa0pOCd5WcW1b0stmC7GZjGp36qUa9VxcHeupTjG91bVbdPe57S4XMXD+W+f8POY7tNmXdVYSwEKaqJw76FCsnGz5VptfWSl7pdNjz9Ptpj6MlVdadbFXcZzxSlVXddKcYSXhs7v47W3v8ARI1ZLiUl7NonOu5K09NReVSEKi/3Iz8eX9/v5Xnj9ngKH8S68XGnGnT7urp7/XSU5U5KTb7nRKL0q91GTfC3djbw/bdSdSm6FLRRvUliFX7uWJhFPw0qdSO0ne+m/wBm2+xr18owlT6+Ew79YwdN/wC1nDV7F5fLilVp/wDarP5NC8vpP3/CcPqjHt1gZqNXTiaOGUqdKdScadSbqNXk1GM7vZN7Ky2RoYXOsPOcHpruhWnGFGpGHgnqb0eJ2ava28Vu9jDxH8O6EvqYmtH0q041F96f5FuX9nsww86bpY2nVo05xfdSk4pQ1JtRhPwrz26k5ZT7/v4WY4b9va0e0uHWJnBRo0qeH1KpOUIOVazaUIbdX18kyzJu3iqOu9KdKjKFmlpXjb8K9bJs+fZll+JTqN0Z3TlUik1Nzpr7TlZpbt83sZWHzZQUFVjiKVObg6snFLZx3cbRV3tZX8/Tfn8mT2XDxafYO0GeQcb05X6uLb49LGFh83c1/lt2fPijdeabkY1KvRxMXUhiKjpwag0qcdUY7LV9ba103fpcI4BUp01DFd867koRVOVNJR3anVb0xfpe79C3Lfbhw1H0bLcTqhrleMVHfU0/fc87m3belGpaNpKO0X87FuGry+jToyjKLldKTbls1a6ld73s7XZ84x+WzjUlq4Tu2uDru6mmMMZd7epzHtnOotLlpja6itvvZj0MwdR7O76Xe1/UxpYKTtKUJSve0U7JLa1/U18BCas9EYRfrf7wXU9OipV2tp1y9b6fuXJ5ztD2er17zjr4XgUWov4JHoMTLfhO3lvZeft6ldCN+o3pjW3mslyOpQ3mmpPayT2X3bnp41Nkr87vj8SbqO9ryT92kWTcnvfpupJTXvuXkaQw+cSoy2lw/J/qepwWcxxCV7RqdL/Vk/K54b6Qu8alCDs7X0x2PQYCjDmNtL8pNXftwc/ksvT0/Fjce27Ub4fQrsdEVqim34l4W3vqXRt+ZF0z0y7m3hymrpVYNJboDuyoq0j0lvdj7sqKdI1Et7sapgU6Bl/dABihcr1BqMNLLhcgiaiADGqbJqiwIDLo4dk44Uo57ElE6o4QsjhQOrJYJy3V09mmrpp8p+aOntDlkZQVopQ2WmMYpKysrK2w8roWka9SmpbPhozlJfZLp8ezH/pZTnFfXb8UFpepLeMoqy/C/ujJp42U4tU96dTecFs4yXEo+34H0PtPkDk24WckrOnL6lWPRPya6M8rSyeMG2oyg3s1NbQ891ycPjfQx80uLLjlWLcE1Uck14bSa3va1jWwlGahCjWajiKUVC3Vx+ze/W1/WyuSw2LlTvBb0308vWL6MqxuaXnHVBVZu0YzXhe9lb34VzUkxcMu66llqk9U7t7NXk+U21sdmGwcYxkkttLbtymmuPXcz6WewevTKWmnaEXfZu6V1++qNDDZhem2reON112UrP5mtxyu3P8AQGnbm/ijbbV/qg+kvTqRlRSfi68VIrn+qPX5+51wlKV4PdPxU31XoSVFy2ly+JfzeT9/n78yrtm1qTTSaunw+U/Z/kTrtwpv1XPNjujS0XUrW6p8P1CVBTd4/V6rqv7GdLK8vSotO9vfqehyjDybtFN3NnA5ZT5cIv4I3cHhoJWjFR9kkSePvt0y8/XUclDCuMUuvX3LlQNFYcksMeqTXTyW7Zv0caw5prDjWHKjNWHH9GNNUB9wUZf0Yawpp9ygcEBnfRgO5uIAeJjhWXQwLN2GX+h0QwBjS7YMMAXRwBuxwRYsIXSMOOALYYH0NpYVElh0XQyI4H0LY4L0NVUBqiNDNjgySwhpd0HdgcuGo2Z1pb3JRgKUjOSsbOIXZlRoqWqL3Ulw/NG9mFO+5kyhZ38jnfbUecrYFJyVuPxMPGYOzbW0neKf8qezl72+Z7PGYe+66/GxkYnAt8bdOgsamTyFTBNR8KspTjFe0buUvi5R+70NHB05aP6e9j8HGLXyZqVcuvaMVsrK/wAbtnVQy60Je/zVjHFrkzKbm4KV3eDv8L2l+T+LOmWqXV+L14lb5P5o7MNl9tuj5+Oz+a+46KGXdH7fv4/MSJbHJTpOau95x5v9pfqd+Ew1tzppYaMd3z19y2NueEakZ2upxS4+478IzL1mngXwy77RrwhsS0Ff0mKXJzVs0iup25RnVdukjKaRiV8/iuGcM83nLhMzza4V6OeKSOeeZRXUw1GtPzRdTyqb5uTdpqR3VM2RzzzGT4LqOS+Z20spSNaqbjI72fqI9Csvj5AOJyNUSapHQqY9BthzqmSVMvUB6AKO7GqZfoHoAo0D0F+kNIFPdh3ZfpDSBQ4HBiZWZraTNzKl1MZeljgq1rnFVsSnVIakzlttx1HYpcU/0OnEUzPqpp7E3pdJPD/AsirR9xUsSnsy6cE1t7F2ihVknx1HKu7+Sa/ErnQHP8/nuTa6W03d+46lWyK9VimtO7/Em10vpz3NOlU0xuZWHPQZdgta34LjNpemBicdWk7QT9RUsrr1PrN7ns6OTRXQ64YOKOnx/c+S/R5bCdmvM18PkkV0NdU0h2Okxkc7la5IYCK6Fqw6RdYLFRX3aJaSVgsVEdIErAAaR6SdgsBFRHpJWCxBGwWJ2ACNh2JWCwEbBYlYLARsU4mjqR0Awrx+Y4dxbMudZo9nmOCUkzyGY4Rwb2PPljp1xu1X0xcMqrTTODEM4KuOcTntvi0KlRJ+xWse1vcxauYtk1WuhyOLcWaXW45Y6Nr/ANP5r8jA70nKr4PhH/lIvI4tSWNuThVv8H+/zMinU2+JoYR3v8H+P9wabWAhdo9rltJRijyGWK1mejoY5WO2HTlk2rjM+GMLo4g67YdQWKFXJqqVFlgsQ1j1gSsKwtQ7gFhiuAFgABA7BYAAdgAVwGAriuFO4nIi2QbAm5kXUK5SKZzILZ1DMzDCxmmRxmaRhyzJxXaKNnZq5i5R0mGXthZzh1Tb3PJY/HxXVHf2kzpydrniMwjUlLZnny09Exsjtr5sk+Tpw2dRa5MH/Cpdbkf8OkuLmdRHqFmCfUv+leDn+X/lM8f/APpE7Y4iShHzuvlf/wBiyL7eqw1bb7jXwUzyODxmxsYDHK6V+qNzTGUr1+GrmhRrnnMJiPU2MPO51jjY2KeIOmniTNpl8DTLUhXLoVTPpsvgzQ7o1CaqHJGRbGRUdKkSUjnUiakEXXAq1gUddx3IXHqIqVwuQ1BqAncVyOoWsCdxNkHITkBJsTZByFqCpMrnEbkRciaGFmuRd676mvYwavYnxX1y9rntpMpmY4R0nlyk1t4PEdiI3u237nFiOykV0Pf1YGbicOS4Q514OvkaXQ4a2TeSPb18EcssEkY4LyfPsVkNR8I562W1Yr6jdv8A5+R9H+jryGsNHyQ4Nzy6fNqVGoo/5cr+VjZy3JJztJqUX5cHs44OH8q+4vp0kuEJgt81104MDlenk16MLEYlikdJNOFu18ZFsZHMpFkZGmXZCoXRqHFGRbCZR3RqFsahxRmWxmVHXGZNSOWMy1TAv1CK9QAaIgAoAAApCbACBNkbgABcQwAiyEmAAQZXIAIKJnLUQAFcdZHFVQAZHPJCQAFTRNAAKkiSEBUTRZFiAC6BbEQFRdAtiwAosiyyLAAiy4ABR//Z"/>
          <p:cNvSpPr>
            <a:spLocks noChangeAspect="1" noChangeArrowheads="1"/>
          </p:cNvSpPr>
          <p:nvPr/>
        </p:nvSpPr>
        <p:spPr bwMode="auto">
          <a:xfrm>
            <a:off x="0" y="-765175"/>
            <a:ext cx="2105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9942" name="Picture 8" descr="http://2.bp.blogspot.com/-SguT7EsIND8/TyypUXzC8_I/AAAAAAAADbI/zjK_hezMI7c/s1600/mic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498725"/>
            <a:ext cx="16303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2700" y="3724275"/>
            <a:ext cx="2555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0" dirty="0">
                <a:latin typeface="+mn-lt"/>
              </a:rPr>
              <a:t>Normal mice</a:t>
            </a:r>
          </a:p>
          <a:p>
            <a:pPr>
              <a:defRPr/>
            </a:pPr>
            <a:endParaRPr lang="en-GB" b="0" dirty="0"/>
          </a:p>
        </p:txBody>
      </p:sp>
      <p:pic>
        <p:nvPicPr>
          <p:cNvPr id="39944" name="Picture 10" descr="http://www.proteinpower.com/drmike/wp-content/uploads/2007/06/fa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2217738"/>
            <a:ext cx="20875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465138" y="1755775"/>
            <a:ext cx="4643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>
                <a:ea typeface="ＭＳ Ｐゴシック" pitchFamily="34" charset="-128"/>
              </a:rPr>
              <a:t>Mice fed same low-fat polysaccharide-rich diet</a:t>
            </a:r>
            <a:endParaRPr lang="en-GB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Does being fat change your bacteria?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5888" y="3868738"/>
            <a:ext cx="3236912" cy="298926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2400" dirty="0" smtClean="0"/>
              <a:t>Genetically obese </a:t>
            </a:r>
            <a:r>
              <a:rPr lang="en-GB" sz="2400" i="1" dirty="0" smtClean="0"/>
              <a:t>ob/ob</a:t>
            </a:r>
            <a:r>
              <a:rPr lang="en-GB" sz="2400" dirty="0" smtClean="0"/>
              <a:t> mice are </a:t>
            </a:r>
            <a:r>
              <a:rPr lang="en-GB" sz="2400" dirty="0" err="1" smtClean="0">
                <a:solidFill>
                  <a:schemeClr val="accent4"/>
                </a:solidFill>
              </a:rPr>
              <a:t>hyperphagic</a:t>
            </a:r>
            <a:r>
              <a:rPr lang="en-GB" sz="2400" dirty="0" smtClean="0"/>
              <a:t> as a result of gene that encodes for satiety-producing hormone </a:t>
            </a:r>
            <a:r>
              <a:rPr lang="en-GB" sz="2400" dirty="0" err="1" smtClean="0"/>
              <a:t>leptin</a:t>
            </a:r>
            <a:endParaRPr lang="en-GB" sz="2400" dirty="0"/>
          </a:p>
        </p:txBody>
      </p:sp>
      <p:sp>
        <p:nvSpPr>
          <p:cNvPr id="40964" name="AutoShape 2" descr="data:image/jpeg;base64,/9j/4AAQSkZJRgABAQAAAQABAAD/2wCEAAkGBhAQDxAPEBAPDw0NDw8NDA0PDw8NDw0PFBAVFBQQEhIXGyYeFxkjGRQUHy8gIycpLC0sFR4xNTAqNSYsLCkBCQoKDgwOFA8PFykcHBwpKSkpKSwpKSwpKSkpKSkpLCkpKS4pKSkpKSwpKSksKSkpNSkpKSksLCkpKSkpKSkpKf/AABEIAMMBAwMBIgACEQEDEQH/xAAbAAACAwEBAQAAAAAAAAAAAAAAAQIDBQQGB//EAD0QAAIBAgUBBgIIBAUFAQAAAAABAgMRBAUSITFBBhMiUWFxgbEUMkKRocHR8AdScuEVM2KisiRzgsLxI//EABkBAQEBAQEBAAAAAAAAAAAAAAABAgMEBf/EACMRAQEAAgICAQQDAAAAAAAAAAABAhESIQMxE0FRgfBhcaH/2gAMAwEAAhEDEQA/AO1EiKGRTC4gIABiKAdxDRAwAAoAAAAsFh2AVgYxdPZhCEMAEOwDQAOwDsArDsAAIAABCYxFCAAAQDsACAYACQ0ILkDAVwAAACgGFiViBAOwgAYhgNMlp/sQHCdvYCLCPX1T/X8idaFn7kILdAJDBIdgFYk0CQ5cv3YCAAuACC4gGAgAAEBQCGACAAABAADEAAFhjSHYgSQ0hgA7AAgGILiAYgEFMEhE4xb45+foEWR3h6x5/pfUrUbM7sJhtTT+zK8ai8tt/wADQqRUVbu4NR2+qm0vcxlnMfbphhc/TDcPn+oaTvw0I1JuLag3JxUXx8GaWH7OfzNbNvbqjUylm4zlhcbqvPLn4kbno32cvP6y0tHPjezsvsNN8W836FZYdxHXWyqtBXlB9fU5GmuQEAgAYCGAAAAAAK5QCuDZECVwIjAkhoiO5BIdyNxXAncVyNwuBK4XEADuFxAAAgGgGl+2deEpbq6t6+aI4TD6pJfNbHrctymNON2uejA48Pl+mM3azmtl0bW6f5fE4auIaa8pWX7/AAPQ4mN7KK43iU0+z8HK8rtbtR6b7nnzxuV6enxZTCdvOVMJLEVI6I20z8cuEkl5nrqFJQik3d2tv19TB7b53/huAniKVPXOPdxjBXteT3lJrokec/hbmGPxtLEY3E30VKsY0L6oxkorxuCb+qvCttud+TphhxjHk8lzr39fX9hLfy6f3OacpxnG6uvtbcFU840PTZbc2v8AP8yMcx18defQ1yc9OzF1VKL9nY8pVcZylF/WTSUuPvNHO8c4UpSWySblJ30q2+/X4Ld/E8hgcTKacnq4Tk2rO/2Vp/mfNul97cjY78TQ0OxW4+e3vz9x0Qm6ia2U49b3duu/v5fic7gaZLb97BcagS7sCAWLVAegCrSGkt0hpKKtAaC2wAV6ALAAoASOLNM0VCnKah3zhZ1KcKsITpwf23F3dtnbzsZtkm6sm/TuA89S7b0GqrlTq05Upae7trlGN1HvKjStFXd/wV+TqXazCOs6OupqSi9To1Ixbk0kt1dc7uSS9ycovGtgB7btuMVFXcpzhTiv/KTSBO9kmpNqLtGUZvxbxuk9m10e5dxAAPbZ7Pi3D+4VyhgK5FyCJnZg8NKT2unxdWf4HFTTZ7Ds/lEVBVZpXveHoB3ZTlemKlOzfTZI6MRWV7DxeMUetkZVXFRcl4lf12/E55VrGNGlU6PnlF1TEaXbr+/1M+hVeqz6br9Lkq9bTHV9p7RLFrpUoteNKS/lkk01bqcmZ5qoRSsoxtaEVZJLorLoV18RKMHLh2v52XnyePzTMHJu7u3+/gW3RJtoYrMItPi7fik+P7lOHzWKdlJ2veUuLnnatdry93vY85nHaJ0npjqnPlRirtL+aXRHOdt3T6Jn8pVKa0Sdo786YX/1Pb9r4rzmGjLXGUqmyso00rbvq2/Xf8dyjsj2z7zVSq6Y2V9LalJ7eh2QrQm3Jcam1a0V+pthsYRJPVG72s/VWsXVcMRyionGy387Pb4HVVbata3vszUZri0BYlJEWaQBcQADYh2CwCYiVhWAiBLSARypmRjuy1GtVnWlWxFOpUtG9Nx0qKhp0pPez369WatwuYykymq3LZ6eLxv8P5QnGVGs6sZKSqJx7qa0pOCd5WcW1b0stmC7GZjGp36qUa9VxcHeupTjG91bVbdPe57S4XMXD+W+f8POY7tNmXdVYSwEKaqJw76FCsnGz5VptfWSl7pdNjz9Ptpj6MlVdadbFXcZzxSlVXddKcYSXhs7v47W3v8ARI1ZLiUl7NonOu5K09NReVSEKi/3Iz8eX9/v5Xnj9ngKH8S68XGnGnT7urp7/XSU5U5KTb7nRKL0q91GTfC3djbw/bdSdSm6FLRRvUliFX7uWJhFPw0qdSO0ne+m/wBm2+xr18owlT6+Ew79YwdN/wC1nDV7F5fLilVp/wDarP5NC8vpP3/CcPqjHt1gZqNXTiaOGUqdKdScadSbqNXk1GM7vZN7Ky2RoYXOsPOcHpruhWnGFGpGHgnqb0eJ2ava28Vu9jDxH8O6EvqYmtH0q041F96f5FuX9nsww86bpY2nVo05xfdSk4pQ1JtRhPwrz26k5ZT7/v4WY4b9va0e0uHWJnBRo0qeH1KpOUIOVazaUIbdX18kyzJu3iqOu9KdKjKFmlpXjb8K9bJs+fZll+JTqN0Z3TlUik1Nzpr7TlZpbt83sZWHzZQUFVjiKVObg6snFLZx3cbRV3tZX8/Tfn8mT2XDxafYO0GeQcb05X6uLb49LGFh83c1/lt2fPijdeabkY1KvRxMXUhiKjpwag0qcdUY7LV9ba103fpcI4BUp01DFd867koRVOVNJR3anVb0xfpe79C3Lfbhw1H0bLcTqhrleMVHfU0/fc87m3belGpaNpKO0X87FuGry+jToyjKLldKTbls1a6ld73s7XZ84x+WzjUlq4Tu2uDru6mmMMZd7epzHtnOotLlpja6itvvZj0MwdR7O76Xe1/UxpYKTtKUJSve0U7JLa1/U18BCas9EYRfrf7wXU9OipV2tp1y9b6fuXJ5ztD2er17zjr4XgUWov4JHoMTLfhO3lvZeft6ldCN+o3pjW3mslyOpQ3mmpPayT2X3bnp41Nkr87vj8SbqO9ryT92kWTcnvfpupJTXvuXkaQw+cSoy2lw/J/qepwWcxxCV7RqdL/Vk/K54b6Qu8alCDs7X0x2PQYCjDmNtL8pNXftwc/ksvT0/Fjce27Ub4fQrsdEVqim34l4W3vqXRt+ZF0z0y7m3hymrpVYNJboDuyoq0j0lvdj7sqKdI1Et7sapgU6Bl/dABihcr1BqMNLLhcgiaiADGqbJqiwIDLo4dk44Uo57ElE6o4QsjhQOrJYJy3V09mmrpp8p+aOntDlkZQVopQ2WmMYpKysrK2w8roWka9SmpbPhozlJfZLp8ezH/pZTnFfXb8UFpepLeMoqy/C/ujJp42U4tU96dTecFs4yXEo+34H0PtPkDk24WckrOnL6lWPRPya6M8rSyeMG2oyg3s1NbQ891ycPjfQx80uLLjlWLcE1Uck14bSa3va1jWwlGahCjWajiKUVC3Vx+ze/W1/WyuSw2LlTvBb0308vWL6MqxuaXnHVBVZu0YzXhe9lb34VzUkxcMu66llqk9U7t7NXk+U21sdmGwcYxkkttLbtymmuPXcz6WewevTKWmnaEXfZu6V1++qNDDZhem2reON112UrP5mtxyu3P8AQGnbm/ijbbV/qg+kvTqRlRSfi68VIrn+qPX5+51wlKV4PdPxU31XoSVFy2ly+JfzeT9/n78yrtm1qTTSaunw+U/Z/kTrtwpv1XPNjujS0XUrW6p8P1CVBTd4/V6rqv7GdLK8vSotO9vfqehyjDybtFN3NnA5ZT5cIv4I3cHhoJWjFR9kkSePvt0y8/XUclDCuMUuvX3LlQNFYcksMeqTXTyW7Zv0caw5prDjWHKjNWHH9GNNUB9wUZf0Yawpp9ygcEBnfRgO5uIAeJjhWXQwLN2GX+h0QwBjS7YMMAXRwBuxwRYsIXSMOOALYYH0NpYVElh0XQyI4H0LY4L0NVUBqiNDNjgySwhpd0HdgcuGo2Z1pb3JRgKUjOSsbOIXZlRoqWqL3Ulw/NG9mFO+5kyhZ38jnfbUecrYFJyVuPxMPGYOzbW0neKf8qezl72+Z7PGYe+66/GxkYnAt8bdOgsamTyFTBNR8KspTjFe0buUvi5R+70NHB05aP6e9j8HGLXyZqVcuvaMVsrK/wAbtnVQy60Je/zVjHFrkzKbm4KV3eDv8L2l+T+LOmWqXV+L14lb5P5o7MNl9tuj5+Oz+a+46KGXdH7fv4/MSJbHJTpOau95x5v9pfqd+Ew1tzppYaMd3z19y2NueEakZ2upxS4+478IzL1mngXwy77RrwhsS0Ff0mKXJzVs0iup25RnVdukjKaRiV8/iuGcM83nLhMzza4V6OeKSOeeZRXUw1GtPzRdTyqb5uTdpqR3VM2RzzzGT4LqOS+Z20spSNaqbjI72fqI9Csvj5AOJyNUSapHQqY9BthzqmSVMvUB6AKO7GqZfoHoAo0D0F+kNIFPdh3ZfpDSBQ4HBiZWZraTNzKl1MZeljgq1rnFVsSnVIakzlttx1HYpcU/0OnEUzPqpp7E3pdJPD/AsirR9xUsSnsy6cE1t7F2ihVknx1HKu7+Sa/ErnQHP8/nuTa6W03d+46lWyK9VimtO7/Em10vpz3NOlU0xuZWHPQZdgta34LjNpemBicdWk7QT9RUsrr1PrN7ns6OTRXQ64YOKOnx/c+S/R5bCdmvM18PkkV0NdU0h2Okxkc7la5IYCK6Fqw6RdYLFRX3aJaSVgsVEdIErAAaR6SdgsBFRHpJWCxBGwWJ2ACNh2JWCwEbBYlYLARsU4mjqR0Awrx+Y4dxbMudZo9nmOCUkzyGY4Rwb2PPljp1xu1X0xcMqrTTODEM4KuOcTntvi0KlRJ+xWse1vcxauYtk1WuhyOLcWaXW45Y6Nr/ANP5r8jA70nKr4PhH/lIvI4tSWNuThVv8H+/zMinU2+JoYR3v8H+P9wabWAhdo9rltJRijyGWK1mejoY5WO2HTlk2rjM+GMLo4g67YdQWKFXJqqVFlgsQ1j1gSsKwtQ7gFhiuAFgABA7BYAAdgAVwGAriuFO4nIi2QbAm5kXUK5SKZzILZ1DMzDCxmmRxmaRhyzJxXaKNnZq5i5R0mGXthZzh1Tb3PJY/HxXVHf2kzpydrniMwjUlLZnny09Exsjtr5sk+Tpw2dRa5MH/Cpdbkf8OkuLmdRHqFmCfUv+leDn+X/lM8f/APpE7Y4iShHzuvlf/wBiyL7eqw1bb7jXwUzyODxmxsYDHK6V+qNzTGUr1+GrmhRrnnMJiPU2MPO51jjY2KeIOmniTNpl8DTLUhXLoVTPpsvgzQ7o1CaqHJGRbGRUdKkSUjnUiakEXXAq1gUddx3IXHqIqVwuQ1BqAncVyOoWsCdxNkHITkBJsTZByFqCpMrnEbkRciaGFmuRd676mvYwavYnxX1y9rntpMpmY4R0nlyk1t4PEdiI3u237nFiOykV0Pf1YGbicOS4Q514OvkaXQ4a2TeSPb18EcssEkY4LyfPsVkNR8I562W1Yr6jdv8A5+R9H+jryGsNHyQ4Nzy6fNqVGoo/5cr+VjZy3JJztJqUX5cHs44OH8q+4vp0kuEJgt81104MDlenk16MLEYlikdJNOFu18ZFsZHMpFkZGmXZCoXRqHFGRbCZR3RqFsahxRmWxmVHXGZNSOWMy1TAv1CK9QAaIgAoAAApCbACBNkbgABcQwAiyEmAAQZXIAIKJnLUQAFcdZHFVQAZHPJCQAFTRNAAKkiSEBUTRZFiAC6BbEQFRdAtiwAosiyyLAAiy4ABR//Z"/>
          <p:cNvSpPr>
            <a:spLocks noChangeAspect="1" noChangeArrowheads="1"/>
          </p:cNvSpPr>
          <p:nvPr/>
        </p:nvSpPr>
        <p:spPr bwMode="auto">
          <a:xfrm>
            <a:off x="0" y="-765175"/>
            <a:ext cx="2105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65" name="AutoShape 4" descr="data:image/jpeg;base64,/9j/4AAQSkZJRgABAQAAAQABAAD/2wCEAAkGBhAQDxAPEBAPDw0NDw8NDA0PDw8NDw0PFBAVFBQQEhIXGyYeFxkjGRQUHy8gIycpLC0sFR4xNTAqNSYsLCkBCQoKDgwOFA8PFykcHBwpKSkpKSwpKSwpKSkpKSkpLCkpKS4pKSkpKSwpKSksKSkpNSkpKSksLCkpKSkpKSkpKf/AABEIAMMBAwMBIgACEQEDEQH/xAAbAAACAwEBAQAAAAAAAAAAAAAAAQIDBQQGB//EAD0QAAIBAgUBBgIIBAUFAQAAAAABAgMRBAUSITFBBhMiUWFxgbEUMkKRocHR8AdScuEVM2KisiRzgsLxI//EABkBAQEBAQEBAAAAAAAAAAAAAAABAgMEBf/EACMRAQEAAgICAQQDAAAAAAAAAAABAhESIQMxE0FRgfBhcaH/2gAMAwEAAhEDEQA/AO1EiKGRTC4gIABiKAdxDRAwAAoAAAAsFh2AVgYxdPZhCEMAEOwDQAOwDsArDsAAIAABCYxFCAAAQDsACAYACQ0ILkDAVwAAACgGFiViBAOwgAYhgNMlp/sQHCdvYCLCPX1T/X8idaFn7kILdAJDBIdgFYk0CQ5cv3YCAAuACC4gGAgAAEBQCGACAAABAADEAAFhjSHYgSQ0hgA7AAgGILiAYgEFMEhE4xb45+foEWR3h6x5/pfUrUbM7sJhtTT+zK8ai8tt/wADQqRUVbu4NR2+qm0vcxlnMfbphhc/TDcPn+oaTvw0I1JuLag3JxUXx8GaWH7OfzNbNvbqjUylm4zlhcbqvPLn4kbno32cvP6y0tHPjezsvsNN8W836FZYdxHXWyqtBXlB9fU5GmuQEAgAYCGAAAAAAK5QCuDZECVwIjAkhoiO5BIdyNxXAncVyNwuBK4XEADuFxAAAgGgGl+2deEpbq6t6+aI4TD6pJfNbHrctymNON2uejA48Pl+mM3azmtl0bW6f5fE4auIaa8pWX7/AAPQ4mN7KK43iU0+z8HK8rtbtR6b7nnzxuV6enxZTCdvOVMJLEVI6I20z8cuEkl5nrqFJQik3d2tv19TB7b53/huAniKVPXOPdxjBXteT3lJrokec/hbmGPxtLEY3E30VKsY0L6oxkorxuCb+qvCttud+TphhxjHk8lzr39fX9hLfy6f3OacpxnG6uvtbcFU840PTZbc2v8AP8yMcx18defQ1yc9OzF1VKL9nY8pVcZylF/WTSUuPvNHO8c4UpSWySblJ30q2+/X4Ld/E8hgcTKacnq4Tk2rO/2Vp/mfNul97cjY78TQ0OxW4+e3vz9x0Qm6ia2U49b3duu/v5fic7gaZLb97BcagS7sCAWLVAegCrSGkt0hpKKtAaC2wAV6ALAAoASOLNM0VCnKah3zhZ1KcKsITpwf23F3dtnbzsZtkm6sm/TuA89S7b0GqrlTq05Upae7trlGN1HvKjStFXd/wV+TqXazCOs6OupqSi9To1Ixbk0kt1dc7uSS9ycovGtgB7btuMVFXcpzhTiv/KTSBO9kmpNqLtGUZvxbxuk9m10e5dxAAPbZ7Pi3D+4VyhgK5FyCJnZg8NKT2unxdWf4HFTTZ7Ds/lEVBVZpXveHoB3ZTlemKlOzfTZI6MRWV7DxeMUetkZVXFRcl4lf12/E55VrGNGlU6PnlF1TEaXbr+/1M+hVeqz6br9Lkq9bTHV9p7RLFrpUoteNKS/lkk01bqcmZ5qoRSsoxtaEVZJLorLoV18RKMHLh2v52XnyePzTMHJu7u3+/gW3RJtoYrMItPi7fik+P7lOHzWKdlJ2veUuLnnatdry93vY85nHaJ0npjqnPlRirtL+aXRHOdt3T6Jn8pVKa0Sdo786YX/1Pb9r4rzmGjLXGUqmyso00rbvq2/Xf8dyjsj2z7zVSq6Y2V9LalJ7eh2QrQm3Jcam1a0V+pthsYRJPVG72s/VWsXVcMRyionGy387Pb4HVVbata3vszUZri0BYlJEWaQBcQADYh2CwCYiVhWAiBLSARypmRjuy1GtVnWlWxFOpUtG9Nx0qKhp0pPez369WatwuYykymq3LZ6eLxv8P5QnGVGs6sZKSqJx7qa0pOCd5WcW1b0stmC7GZjGp36qUa9VxcHeupTjG91bVbdPe57S4XMXD+W+f8POY7tNmXdVYSwEKaqJw76FCsnGz5VptfWSl7pdNjz9Ptpj6MlVdadbFXcZzxSlVXddKcYSXhs7v47W3v8ARI1ZLiUl7NonOu5K09NReVSEKi/3Iz8eX9/v5Xnj9ngKH8S68XGnGnT7urp7/XSU5U5KTb7nRKL0q91GTfC3djbw/bdSdSm6FLRRvUliFX7uWJhFPw0qdSO0ne+m/wBm2+xr18owlT6+Ew79YwdN/wC1nDV7F5fLilVp/wDarP5NC8vpP3/CcPqjHt1gZqNXTiaOGUqdKdScadSbqNXk1GM7vZN7Ky2RoYXOsPOcHpruhWnGFGpGHgnqb0eJ2ava28Vu9jDxH8O6EvqYmtH0q041F96f5FuX9nsww86bpY2nVo05xfdSk4pQ1JtRhPwrz26k5ZT7/v4WY4b9va0e0uHWJnBRo0qeH1KpOUIOVazaUIbdX18kyzJu3iqOu9KdKjKFmlpXjb8K9bJs+fZll+JTqN0Z3TlUik1Nzpr7TlZpbt83sZWHzZQUFVjiKVObg6snFLZx3cbRV3tZX8/Tfn8mT2XDxafYO0GeQcb05X6uLb49LGFh83c1/lt2fPijdeabkY1KvRxMXUhiKjpwag0qcdUY7LV9ba103fpcI4BUp01DFd867koRVOVNJR3anVb0xfpe79C3Lfbhw1H0bLcTqhrleMVHfU0/fc87m3belGpaNpKO0X87FuGry+jToyjKLldKTbls1a6ld73s7XZ84x+WzjUlq4Tu2uDru6mmMMZd7epzHtnOotLlpja6itvvZj0MwdR7O76Xe1/UxpYKTtKUJSve0U7JLa1/U18BCas9EYRfrf7wXU9OipV2tp1y9b6fuXJ5ztD2er17zjr4XgUWov4JHoMTLfhO3lvZeft6ldCN+o3pjW3mslyOpQ3mmpPayT2X3bnp41Nkr87vj8SbqO9ryT92kWTcnvfpupJTXvuXkaQw+cSoy2lw/J/qepwWcxxCV7RqdL/Vk/K54b6Qu8alCDs7X0x2PQYCjDmNtL8pNXftwc/ksvT0/Fjce27Ub4fQrsdEVqim34l4W3vqXRt+ZF0z0y7m3hymrpVYNJboDuyoq0j0lvdj7sqKdI1Et7sapgU6Bl/dABihcr1BqMNLLhcgiaiADGqbJqiwIDLo4dk44Uo57ElE6o4QsjhQOrJYJy3V09mmrpp8p+aOntDlkZQVopQ2WmMYpKysrK2w8roWka9SmpbPhozlJfZLp8ezH/pZTnFfXb8UFpepLeMoqy/C/ujJp42U4tU96dTecFs4yXEo+34H0PtPkDk24WckrOnL6lWPRPya6M8rSyeMG2oyg3s1NbQ891ycPjfQx80uLLjlWLcE1Uck14bSa3va1jWwlGahCjWajiKUVC3Vx+ze/W1/WyuSw2LlTvBb0308vWL6MqxuaXnHVBVZu0YzXhe9lb34VzUkxcMu66llqk9U7t7NXk+U21sdmGwcYxkkttLbtymmuPXcz6WewevTKWmnaEXfZu6V1++qNDDZhem2reON112UrP5mtxyu3P8AQGnbm/ijbbV/qg+kvTqRlRSfi68VIrn+qPX5+51wlKV4PdPxU31XoSVFy2ly+JfzeT9/n78yrtm1qTTSaunw+U/Z/kTrtwpv1XPNjujS0XUrW6p8P1CVBTd4/V6rqv7GdLK8vSotO9vfqehyjDybtFN3NnA5ZT5cIv4I3cHhoJWjFR9kkSePvt0y8/XUclDCuMUuvX3LlQNFYcksMeqTXTyW7Zv0caw5prDjWHKjNWHH9GNNUB9wUZf0Yawpp9ygcEBnfRgO5uIAeJjhWXQwLN2GX+h0QwBjS7YMMAXRwBuxwRYsIXSMOOALYYH0NpYVElh0XQyI4H0LY4L0NVUBqiNDNjgySwhpd0HdgcuGo2Z1pb3JRgKUjOSsbOIXZlRoqWqL3Ulw/NG9mFO+5kyhZ38jnfbUecrYFJyVuPxMPGYOzbW0neKf8qezl72+Z7PGYe+66/GxkYnAt8bdOgsamTyFTBNR8KspTjFe0buUvi5R+70NHB05aP6e9j8HGLXyZqVcuvaMVsrK/wAbtnVQy60Je/zVjHFrkzKbm4KV3eDv8L2l+T+LOmWqXV+L14lb5P5o7MNl9tuj5+Oz+a+46KGXdH7fv4/MSJbHJTpOau95x5v9pfqd+Ew1tzppYaMd3z19y2NueEakZ2upxS4+478IzL1mngXwy77RrwhsS0Ff0mKXJzVs0iup25RnVdukjKaRiV8/iuGcM83nLhMzza4V6OeKSOeeZRXUw1GtPzRdTyqb5uTdpqR3VM2RzzzGT4LqOS+Z20spSNaqbjI72fqI9Csvj5AOJyNUSapHQqY9BthzqmSVMvUB6AKO7GqZfoHoAo0D0F+kNIFPdh3ZfpDSBQ4HBiZWZraTNzKl1MZeljgq1rnFVsSnVIakzlttx1HYpcU/0OnEUzPqpp7E3pdJPD/AsirR9xUsSnsy6cE1t7F2ihVknx1HKu7+Sa/ErnQHP8/nuTa6W03d+46lWyK9VimtO7/Em10vpz3NOlU0xuZWHPQZdgta34LjNpemBicdWk7QT9RUsrr1PrN7ns6OTRXQ64YOKOnx/c+S/R5bCdmvM18PkkV0NdU0h2Okxkc7la5IYCK6Fqw6RdYLFRX3aJaSVgsVEdIErAAaR6SdgsBFRHpJWCxBGwWJ2ACNh2JWCwEbBYlYLARsU4mjqR0Awrx+Y4dxbMudZo9nmOCUkzyGY4Rwb2PPljp1xu1X0xcMqrTTODEM4KuOcTntvi0KlRJ+xWse1vcxauYtk1WuhyOLcWaXW45Y6Nr/ANP5r8jA70nKr4PhH/lIvI4tSWNuThVv8H+/zMinU2+JoYR3v8H+P9wabWAhdo9rltJRijyGWK1mejoY5WO2HTlk2rjM+GMLo4g67YdQWKFXJqqVFlgsQ1j1gSsKwtQ7gFhiuAFgABA7BYAAdgAVwGAriuFO4nIi2QbAm5kXUK5SKZzILZ1DMzDCxmmRxmaRhyzJxXaKNnZq5i5R0mGXthZzh1Tb3PJY/HxXVHf2kzpydrniMwjUlLZnny09Exsjtr5sk+Tpw2dRa5MH/Cpdbkf8OkuLmdRHqFmCfUv+leDn+X/lM8f/APpE7Y4iShHzuvlf/wBiyL7eqw1bb7jXwUzyODxmxsYDHK6V+qNzTGUr1+GrmhRrnnMJiPU2MPO51jjY2KeIOmniTNpl8DTLUhXLoVTPpsvgzQ7o1CaqHJGRbGRUdKkSUjnUiakEXXAq1gUddx3IXHqIqVwuQ1BqAncVyOoWsCdxNkHITkBJsTZByFqCpMrnEbkRciaGFmuRd676mvYwavYnxX1y9rntpMpmY4R0nlyk1t4PEdiI3u237nFiOykV0Pf1YGbicOS4Q514OvkaXQ4a2TeSPb18EcssEkY4LyfPsVkNR8I562W1Yr6jdv8A5+R9H+jryGsNHyQ4Nzy6fNqVGoo/5cr+VjZy3JJztJqUX5cHs44OH8q+4vp0kuEJgt81104MDlenk16MLEYlikdJNOFu18ZFsZHMpFkZGmXZCoXRqHFGRbCZR3RqFsahxRmWxmVHXGZNSOWMy1TAv1CK9QAaIgAoAAApCbACBNkbgABcQwAiyEmAAQZXIAIKJnLUQAFcdZHFVQAZHPJCQAFTRNAAKkiSEBUTRZFiAC6BbEQFRdAtiwAosiyyLAAiy4ABR//Z"/>
          <p:cNvSpPr>
            <a:spLocks noChangeAspect="1" noChangeArrowheads="1"/>
          </p:cNvSpPr>
          <p:nvPr/>
        </p:nvSpPr>
        <p:spPr bwMode="auto">
          <a:xfrm>
            <a:off x="0" y="-765175"/>
            <a:ext cx="2105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0966" name="Picture 8" descr="http://2.bp.blogspot.com/-SguT7EsIND8/TyypUXzC8_I/AAAAAAAADbI/zjK_hezMI7c/s1600/mic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498725"/>
            <a:ext cx="16303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2700" y="3724275"/>
            <a:ext cx="2555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0" dirty="0">
                <a:latin typeface="+mn-lt"/>
              </a:rPr>
              <a:t>Normal mice</a:t>
            </a:r>
          </a:p>
          <a:p>
            <a:pPr>
              <a:defRPr/>
            </a:pPr>
            <a:endParaRPr lang="en-GB" b="0" dirty="0"/>
          </a:p>
        </p:txBody>
      </p:sp>
      <p:pic>
        <p:nvPicPr>
          <p:cNvPr id="40968" name="Picture 10" descr="http://www.proteinpower.com/drmike/wp-content/uploads/2007/06/fa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2217738"/>
            <a:ext cx="20875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Box 9"/>
          <p:cNvSpPr txBox="1">
            <a:spLocks noChangeArrowheads="1"/>
          </p:cNvSpPr>
          <p:nvPr/>
        </p:nvSpPr>
        <p:spPr bwMode="auto">
          <a:xfrm>
            <a:off x="465138" y="1755775"/>
            <a:ext cx="4643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>
                <a:ea typeface="ＭＳ Ｐゴシック" pitchFamily="34" charset="-128"/>
              </a:rPr>
              <a:t>Mice fed same low-fat polysaccharide-rich diet</a:t>
            </a:r>
            <a:endParaRPr lang="en-GB"/>
          </a:p>
        </p:txBody>
      </p:sp>
      <p:sp>
        <p:nvSpPr>
          <p:cNvPr id="2" name="Right Arrow Callout 1"/>
          <p:cNvSpPr/>
          <p:nvPr/>
        </p:nvSpPr>
        <p:spPr bwMode="auto">
          <a:xfrm>
            <a:off x="465138" y="4310063"/>
            <a:ext cx="4643437" cy="2308225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Increased amounts of SCFAs in the caecum than lean littermates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Does being fat change your bacteria?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5888" y="3868738"/>
            <a:ext cx="3236912" cy="298926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GB" sz="2400" dirty="0" smtClean="0"/>
              <a:t>Genetically obese </a:t>
            </a:r>
            <a:r>
              <a:rPr lang="en-GB" sz="2400" i="1" dirty="0" smtClean="0"/>
              <a:t>ob/ob</a:t>
            </a:r>
            <a:r>
              <a:rPr lang="en-GB" sz="2400" dirty="0" smtClean="0"/>
              <a:t> mice are </a:t>
            </a:r>
            <a:r>
              <a:rPr lang="en-GB" sz="2400" dirty="0" err="1" smtClean="0">
                <a:solidFill>
                  <a:schemeClr val="accent4"/>
                </a:solidFill>
              </a:rPr>
              <a:t>hyperphagic</a:t>
            </a:r>
            <a:r>
              <a:rPr lang="en-GB" sz="2400" dirty="0" smtClean="0"/>
              <a:t> as a result of gene that encodes for satiety-producing hormone </a:t>
            </a:r>
            <a:r>
              <a:rPr lang="en-GB" sz="2400" dirty="0" err="1" smtClean="0"/>
              <a:t>leptin</a:t>
            </a:r>
            <a:endParaRPr lang="en-GB" sz="2400" dirty="0"/>
          </a:p>
        </p:txBody>
      </p:sp>
      <p:sp>
        <p:nvSpPr>
          <p:cNvPr id="41988" name="AutoShape 2" descr="data:image/jpeg;base64,/9j/4AAQSkZJRgABAQAAAQABAAD/2wCEAAkGBhAQDxAPEBAPDw0NDw8NDA0PDw8NDw0PFBAVFBQQEhIXGyYeFxkjGRQUHy8gIycpLC0sFR4xNTAqNSYsLCkBCQoKDgwOFA8PFykcHBwpKSkpKSwpKSwpKSkpKSkpLCkpKS4pKSkpKSwpKSksKSkpNSkpKSksLCkpKSkpKSkpKf/AABEIAMMBAwMBIgACEQEDEQH/xAAbAAACAwEBAQAAAAAAAAAAAAAAAQIDBQQGB//EAD0QAAIBAgUBBgIIBAUFAQAAAAABAgMRBAUSITFBBhMiUWFxgbEUMkKRocHR8AdScuEVM2KisiRzgsLxI//EABkBAQEBAQEBAAAAAAAAAAAAAAABAgMEBf/EACMRAQEAAgICAQQDAAAAAAAAAAABAhESIQMxE0FRgfBhcaH/2gAMAwEAAhEDEQA/AO1EiKGRTC4gIABiKAdxDRAwAAoAAAAsFh2AVgYxdPZhCEMAEOwDQAOwDsArDsAAIAABCYxFCAAAQDsACAYACQ0ILkDAVwAAACgGFiViBAOwgAYhgNMlp/sQHCdvYCLCPX1T/X8idaFn7kILdAJDBIdgFYk0CQ5cv3YCAAuACC4gGAgAAEBQCGACAAABAADEAAFhjSHYgSQ0hgA7AAgGILiAYgEFMEhE4xb45+foEWR3h6x5/pfUrUbM7sJhtTT+zK8ai8tt/wADQqRUVbu4NR2+qm0vcxlnMfbphhc/TDcPn+oaTvw0I1JuLag3JxUXx8GaWH7OfzNbNvbqjUylm4zlhcbqvPLn4kbno32cvP6y0tHPjezsvsNN8W836FZYdxHXWyqtBXlB9fU5GmuQEAgAYCGAAAAAAK5QCuDZECVwIjAkhoiO5BIdyNxXAncVyNwuBK4XEADuFxAAAgGgGl+2deEpbq6t6+aI4TD6pJfNbHrctymNON2uejA48Pl+mM3azmtl0bW6f5fE4auIaa8pWX7/AAPQ4mN7KK43iU0+z8HK8rtbtR6b7nnzxuV6enxZTCdvOVMJLEVI6I20z8cuEkl5nrqFJQik3d2tv19TB7b53/huAniKVPXOPdxjBXteT3lJrokec/hbmGPxtLEY3E30VKsY0L6oxkorxuCb+qvCttud+TphhxjHk8lzr39fX9hLfy6f3OacpxnG6uvtbcFU840PTZbc2v8AP8yMcx18defQ1yc9OzF1VKL9nY8pVcZylF/WTSUuPvNHO8c4UpSWySblJ30q2+/X4Ld/E8hgcTKacnq4Tk2rO/2Vp/mfNul97cjY78TQ0OxW4+e3vz9x0Qm6ia2U49b3duu/v5fic7gaZLb97BcagS7sCAWLVAegCrSGkt0hpKKtAaC2wAV6ALAAoASOLNM0VCnKah3zhZ1KcKsITpwf23F3dtnbzsZtkm6sm/TuA89S7b0GqrlTq05Upae7trlGN1HvKjStFXd/wV+TqXazCOs6OupqSi9To1Ixbk0kt1dc7uSS9ycovGtgB7btuMVFXcpzhTiv/KTSBO9kmpNqLtGUZvxbxuk9m10e5dxAAPbZ7Pi3D+4VyhgK5FyCJnZg8NKT2unxdWf4HFTTZ7Ds/lEVBVZpXveHoB3ZTlemKlOzfTZI6MRWV7DxeMUetkZVXFRcl4lf12/E55VrGNGlU6PnlF1TEaXbr+/1M+hVeqz6br9Lkq9bTHV9p7RLFrpUoteNKS/lkk01bqcmZ5qoRSsoxtaEVZJLorLoV18RKMHLh2v52XnyePzTMHJu7u3+/gW3RJtoYrMItPi7fik+P7lOHzWKdlJ2veUuLnnatdry93vY85nHaJ0npjqnPlRirtL+aXRHOdt3T6Jn8pVKa0Sdo786YX/1Pb9r4rzmGjLXGUqmyso00rbvq2/Xf8dyjsj2z7zVSq6Y2V9LalJ7eh2QrQm3Jcam1a0V+pthsYRJPVG72s/VWsXVcMRyionGy387Pb4HVVbata3vszUZri0BYlJEWaQBcQADYh2CwCYiVhWAiBLSARypmRjuy1GtVnWlWxFOpUtG9Nx0qKhp0pPez369WatwuYykymq3LZ6eLxv8P5QnGVGs6sZKSqJx7qa0pOCd5WcW1b0stmC7GZjGp36qUa9VxcHeupTjG91bVbdPe57S4XMXD+W+f8POY7tNmXdVYSwEKaqJw76FCsnGz5VptfWSl7pdNjz9Ptpj6MlVdadbFXcZzxSlVXddKcYSXhs7v47W3v8ARI1ZLiUl7NonOu5K09NReVSEKi/3Iz8eX9/v5Xnj9ngKH8S68XGnGnT7urp7/XSU5U5KTb7nRKL0q91GTfC3djbw/bdSdSm6FLRRvUliFX7uWJhFPw0qdSO0ne+m/wBm2+xr18owlT6+Ew79YwdN/wC1nDV7F5fLilVp/wDarP5NC8vpP3/CcPqjHt1gZqNXTiaOGUqdKdScadSbqNXk1GM7vZN7Ky2RoYXOsPOcHpruhWnGFGpGHgnqb0eJ2ava28Vu9jDxH8O6EvqYmtH0q041F96f5FuX9nsww86bpY2nVo05xfdSk4pQ1JtRhPwrz26k5ZT7/v4WY4b9va0e0uHWJnBRo0qeH1KpOUIOVazaUIbdX18kyzJu3iqOu9KdKjKFmlpXjb8K9bJs+fZll+JTqN0Z3TlUik1Nzpr7TlZpbt83sZWHzZQUFVjiKVObg6snFLZx3cbRV3tZX8/Tfn8mT2XDxafYO0GeQcb05X6uLb49LGFh83c1/lt2fPijdeabkY1KvRxMXUhiKjpwag0qcdUY7LV9ba103fpcI4BUp01DFd867koRVOVNJR3anVb0xfpe79C3Lfbhw1H0bLcTqhrleMVHfU0/fc87m3belGpaNpKO0X87FuGry+jToyjKLldKTbls1a6ld73s7XZ84x+WzjUlq4Tu2uDru6mmMMZd7epzHtnOotLlpja6itvvZj0MwdR7O76Xe1/UxpYKTtKUJSve0U7JLa1/U18BCas9EYRfrf7wXU9OipV2tp1y9b6fuXJ5ztD2er17zjr4XgUWov4JHoMTLfhO3lvZeft6ldCN+o3pjW3mslyOpQ3mmpPayT2X3bnp41Nkr87vj8SbqO9ryT92kWTcnvfpupJTXvuXkaQw+cSoy2lw/J/qepwWcxxCV7RqdL/Vk/K54b6Qu8alCDs7X0x2PQYCjDmNtL8pNXftwc/ksvT0/Fjce27Ub4fQrsdEVqim34l4W3vqXRt+ZF0z0y7m3hymrpVYNJboDuyoq0j0lvdj7sqKdI1Et7sapgU6Bl/dABihcr1BqMNLLhcgiaiADGqbJqiwIDLo4dk44Uo57ElE6o4QsjhQOrJYJy3V09mmrpp8p+aOntDlkZQVopQ2WmMYpKysrK2w8roWka9SmpbPhozlJfZLp8ezH/pZTnFfXb8UFpepLeMoqy/C/ujJp42U4tU96dTecFs4yXEo+34H0PtPkDk24WckrOnL6lWPRPya6M8rSyeMG2oyg3s1NbQ891ycPjfQx80uLLjlWLcE1Uck14bSa3va1jWwlGahCjWajiKUVC3Vx+ze/W1/WyuSw2LlTvBb0308vWL6MqxuaXnHVBVZu0YzXhe9lb34VzUkxcMu66llqk9U7t7NXk+U21sdmGwcYxkkttLbtymmuPXcz6WewevTKWmnaEXfZu6V1++qNDDZhem2reON112UrP5mtxyu3P8AQGnbm/ijbbV/qg+kvTqRlRSfi68VIrn+qPX5+51wlKV4PdPxU31XoSVFy2ly+JfzeT9/n78yrtm1qTTSaunw+U/Z/kTrtwpv1XPNjujS0XUrW6p8P1CVBTd4/V6rqv7GdLK8vSotO9vfqehyjDybtFN3NnA5ZT5cIv4I3cHhoJWjFR9kkSePvt0y8/XUclDCuMUuvX3LlQNFYcksMeqTXTyW7Zv0caw5prDjWHKjNWHH9GNNUB9wUZf0Yawpp9ygcEBnfRgO5uIAeJjhWXQwLN2GX+h0QwBjS7YMMAXRwBuxwRYsIXSMOOALYYH0NpYVElh0XQyI4H0LY4L0NVUBqiNDNjgySwhpd0HdgcuGo2Z1pb3JRgKUjOSsbOIXZlRoqWqL3Ulw/NG9mFO+5kyhZ38jnfbUecrYFJyVuPxMPGYOzbW0neKf8qezl72+Z7PGYe+66/GxkYnAt8bdOgsamTyFTBNR8KspTjFe0buUvi5R+70NHB05aP6e9j8HGLXyZqVcuvaMVsrK/wAbtnVQy60Je/zVjHFrkzKbm4KV3eDv8L2l+T+LOmWqXV+L14lb5P5o7MNl9tuj5+Oz+a+46KGXdH7fv4/MSJbHJTpOau95x5v9pfqd+Ew1tzppYaMd3z19y2NueEakZ2upxS4+478IzL1mngXwy77RrwhsS0Ff0mKXJzVs0iup25RnVdukjKaRiV8/iuGcM83nLhMzza4V6OeKSOeeZRXUw1GtPzRdTyqb5uTdpqR3VM2RzzzGT4LqOS+Z20spSNaqbjI72fqI9Csvj5AOJyNUSapHQqY9BthzqmSVMvUB6AKO7GqZfoHoAo0D0F+kNIFPdh3ZfpDSBQ4HBiZWZraTNzKl1MZeljgq1rnFVsSnVIakzlttx1HYpcU/0OnEUzPqpp7E3pdJPD/AsirR9xUsSnsy6cE1t7F2ihVknx1HKu7+Sa/ErnQHP8/nuTa6W03d+46lWyK9VimtO7/Em10vpz3NOlU0xuZWHPQZdgta34LjNpemBicdWk7QT9RUsrr1PrN7ns6OTRXQ64YOKOnx/c+S/R5bCdmvM18PkkV0NdU0h2Okxkc7la5IYCK6Fqw6RdYLFRX3aJaSVgsVEdIErAAaR6SdgsBFRHpJWCxBGwWJ2ACNh2JWCwEbBYlYLARsU4mjqR0Awrx+Y4dxbMudZo9nmOCUkzyGY4Rwb2PPljp1xu1X0xcMqrTTODEM4KuOcTntvi0KlRJ+xWse1vcxauYtk1WuhyOLcWaXW45Y6Nr/ANP5r8jA70nKr4PhH/lIvI4tSWNuThVv8H+/zMinU2+JoYR3v8H+P9wabWAhdo9rltJRijyGWK1mejoY5WO2HTlk2rjM+GMLo4g67YdQWKFXJqqVFlgsQ1j1gSsKwtQ7gFhiuAFgABA7BYAAdgAVwGAriuFO4nIi2QbAm5kXUK5SKZzILZ1DMzDCxmmRxmaRhyzJxXaKNnZq5i5R0mGXthZzh1Tb3PJY/HxXVHf2kzpydrniMwjUlLZnny09Exsjtr5sk+Tpw2dRa5MH/Cpdbkf8OkuLmdRHqFmCfUv+leDn+X/lM8f/APpE7Y4iShHzuvlf/wBiyL7eqw1bb7jXwUzyODxmxsYDHK6V+qNzTGUr1+GrmhRrnnMJiPU2MPO51jjY2KeIOmniTNpl8DTLUhXLoVTPpsvgzQ7o1CaqHJGRbGRUdKkSUjnUiakEXXAq1gUddx3IXHqIqVwuQ1BqAncVyOoWsCdxNkHITkBJsTZByFqCpMrnEbkRciaGFmuRd676mvYwavYnxX1y9rntpMpmY4R0nlyk1t4PEdiI3u237nFiOykV0Pf1YGbicOS4Q514OvkaXQ4a2TeSPb18EcssEkY4LyfPsVkNR8I562W1Yr6jdv8A5+R9H+jryGsNHyQ4Nzy6fNqVGoo/5cr+VjZy3JJztJqUX5cHs44OH8q+4vp0kuEJgt81104MDlenk16MLEYlikdJNOFu18ZFsZHMpFkZGmXZCoXRqHFGRbCZR3RqFsahxRmWxmVHXGZNSOWMy1TAv1CK9QAaIgAoAAApCbACBNkbgABcQwAiyEmAAQZXIAIKJnLUQAFcdZHFVQAZHPJCQAFTRNAAKkiSEBUTRZFiAC6BbEQFRdAtiwAosiyyLAAiy4ABR//Z"/>
          <p:cNvSpPr>
            <a:spLocks noChangeAspect="1" noChangeArrowheads="1"/>
          </p:cNvSpPr>
          <p:nvPr/>
        </p:nvSpPr>
        <p:spPr bwMode="auto">
          <a:xfrm>
            <a:off x="0" y="-765175"/>
            <a:ext cx="2105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9" name="AutoShape 4" descr="data:image/jpeg;base64,/9j/4AAQSkZJRgABAQAAAQABAAD/2wCEAAkGBhAQDxAPEBAPDw0NDw8NDA0PDw8NDw0PFBAVFBQQEhIXGyYeFxkjGRQUHy8gIycpLC0sFR4xNTAqNSYsLCkBCQoKDgwOFA8PFykcHBwpKSkpKSwpKSwpKSkpKSkpLCkpKS4pKSkpKSwpKSksKSkpNSkpKSksLCkpKSkpKSkpKf/AABEIAMMBAwMBIgACEQEDEQH/xAAbAAACAwEBAQAAAAAAAAAAAAAAAQIDBQQGB//EAD0QAAIBAgUBBgIIBAUFAQAAAAABAgMRBAUSITFBBhMiUWFxgbEUMkKRocHR8AdScuEVM2KisiRzgsLxI//EABkBAQEBAQEBAAAAAAAAAAAAAAABAgMEBf/EACMRAQEAAgICAQQDAAAAAAAAAAABAhESIQMxE0FRgfBhcaH/2gAMAwEAAhEDEQA/AO1EiKGRTC4gIABiKAdxDRAwAAoAAAAsFh2AVgYxdPZhCEMAEOwDQAOwDsArDsAAIAABCYxFCAAAQDsACAYACQ0ILkDAVwAAACgGFiViBAOwgAYhgNMlp/sQHCdvYCLCPX1T/X8idaFn7kILdAJDBIdgFYk0CQ5cv3YCAAuACC4gGAgAAEBQCGACAAABAADEAAFhjSHYgSQ0hgA7AAgGILiAYgEFMEhE4xb45+foEWR3h6x5/pfUrUbM7sJhtTT+zK8ai8tt/wADQqRUVbu4NR2+qm0vcxlnMfbphhc/TDcPn+oaTvw0I1JuLag3JxUXx8GaWH7OfzNbNvbqjUylm4zlhcbqvPLn4kbno32cvP6y0tHPjezsvsNN8W836FZYdxHXWyqtBXlB9fU5GmuQEAgAYCGAAAAAAK5QCuDZECVwIjAkhoiO5BIdyNxXAncVyNwuBK4XEADuFxAAAgGgGl+2deEpbq6t6+aI4TD6pJfNbHrctymNON2uejA48Pl+mM3azmtl0bW6f5fE4auIaa8pWX7/AAPQ4mN7KK43iU0+z8HK8rtbtR6b7nnzxuV6enxZTCdvOVMJLEVI6I20z8cuEkl5nrqFJQik3d2tv19TB7b53/huAniKVPXOPdxjBXteT3lJrokec/hbmGPxtLEY3E30VKsY0L6oxkorxuCb+qvCttud+TphhxjHk8lzr39fX9hLfy6f3OacpxnG6uvtbcFU840PTZbc2v8AP8yMcx18defQ1yc9OzF1VKL9nY8pVcZylF/WTSUuPvNHO8c4UpSWySblJ30q2+/X4Ld/E8hgcTKacnq4Tk2rO/2Vp/mfNul97cjY78TQ0OxW4+e3vz9x0Qm6ia2U49b3duu/v5fic7gaZLb97BcagS7sCAWLVAegCrSGkt0hpKKtAaC2wAV6ALAAoASOLNM0VCnKah3zhZ1KcKsITpwf23F3dtnbzsZtkm6sm/TuA89S7b0GqrlTq05Upae7trlGN1HvKjStFXd/wV+TqXazCOs6OupqSi9To1Ixbk0kt1dc7uSS9ycovGtgB7btuMVFXcpzhTiv/KTSBO9kmpNqLtGUZvxbxuk9m10e5dxAAPbZ7Pi3D+4VyhgK5FyCJnZg8NKT2unxdWf4HFTTZ7Ds/lEVBVZpXveHoB3ZTlemKlOzfTZI6MRWV7DxeMUetkZVXFRcl4lf12/E55VrGNGlU6PnlF1TEaXbr+/1M+hVeqz6br9Lkq9bTHV9p7RLFrpUoteNKS/lkk01bqcmZ5qoRSsoxtaEVZJLorLoV18RKMHLh2v52XnyePzTMHJu7u3+/gW3RJtoYrMItPi7fik+P7lOHzWKdlJ2veUuLnnatdry93vY85nHaJ0npjqnPlRirtL+aXRHOdt3T6Jn8pVKa0Sdo786YX/1Pb9r4rzmGjLXGUqmyso00rbvq2/Xf8dyjsj2z7zVSq6Y2V9LalJ7eh2QrQm3Jcam1a0V+pthsYRJPVG72s/VWsXVcMRyionGy387Pb4HVVbata3vszUZri0BYlJEWaQBcQADYh2CwCYiVhWAiBLSARypmRjuy1GtVnWlWxFOpUtG9Nx0qKhp0pPez369WatwuYykymq3LZ6eLxv8P5QnGVGs6sZKSqJx7qa0pOCd5WcW1b0stmC7GZjGp36qUa9VxcHeupTjG91bVbdPe57S4XMXD+W+f8POY7tNmXdVYSwEKaqJw76FCsnGz5VptfWSl7pdNjz9Ptpj6MlVdadbFXcZzxSlVXddKcYSXhs7v47W3v8ARI1ZLiUl7NonOu5K09NReVSEKi/3Iz8eX9/v5Xnj9ngKH8S68XGnGnT7urp7/XSU5U5KTb7nRKL0q91GTfC3djbw/bdSdSm6FLRRvUliFX7uWJhFPw0qdSO0ne+m/wBm2+xr18owlT6+Ew79YwdN/wC1nDV7F5fLilVp/wDarP5NC8vpP3/CcPqjHt1gZqNXTiaOGUqdKdScadSbqNXk1GM7vZN7Ky2RoYXOsPOcHpruhWnGFGpGHgnqb0eJ2ava28Vu9jDxH8O6EvqYmtH0q041F96f5FuX9nsww86bpY2nVo05xfdSk4pQ1JtRhPwrz26k5ZT7/v4WY4b9va0e0uHWJnBRo0qeH1KpOUIOVazaUIbdX18kyzJu3iqOu9KdKjKFmlpXjb8K9bJs+fZll+JTqN0Z3TlUik1Nzpr7TlZpbt83sZWHzZQUFVjiKVObg6snFLZx3cbRV3tZX8/Tfn8mT2XDxafYO0GeQcb05X6uLb49LGFh83c1/lt2fPijdeabkY1KvRxMXUhiKjpwag0qcdUY7LV9ba103fpcI4BUp01DFd867koRVOVNJR3anVb0xfpe79C3Lfbhw1H0bLcTqhrleMVHfU0/fc87m3belGpaNpKO0X87FuGry+jToyjKLldKTbls1a6ld73s7XZ84x+WzjUlq4Tu2uDru6mmMMZd7epzHtnOotLlpja6itvvZj0MwdR7O76Xe1/UxpYKTtKUJSve0U7JLa1/U18BCas9EYRfrf7wXU9OipV2tp1y9b6fuXJ5ztD2er17zjr4XgUWov4JHoMTLfhO3lvZeft6ldCN+o3pjW3mslyOpQ3mmpPayT2X3bnp41Nkr87vj8SbqO9ryT92kWTcnvfpupJTXvuXkaQw+cSoy2lw/J/qepwWcxxCV7RqdL/Vk/K54b6Qu8alCDs7X0x2PQYCjDmNtL8pNXftwc/ksvT0/Fjce27Ub4fQrsdEVqim34l4W3vqXRt+ZF0z0y7m3hymrpVYNJboDuyoq0j0lvdj7sqKdI1Et7sapgU6Bl/dABihcr1BqMNLLhcgiaiADGqbJqiwIDLo4dk44Uo57ElE6o4QsjhQOrJYJy3V09mmrpp8p+aOntDlkZQVopQ2WmMYpKysrK2w8roWka9SmpbPhozlJfZLp8ezH/pZTnFfXb8UFpepLeMoqy/C/ujJp42U4tU96dTecFs4yXEo+34H0PtPkDk24WckrOnL6lWPRPya6M8rSyeMG2oyg3s1NbQ891ycPjfQx80uLLjlWLcE1Uck14bSa3va1jWwlGahCjWajiKUVC3Vx+ze/W1/WyuSw2LlTvBb0308vWL6MqxuaXnHVBVZu0YzXhe9lb34VzUkxcMu66llqk9U7t7NXk+U21sdmGwcYxkkttLbtymmuPXcz6WewevTKWmnaEXfZu6V1++qNDDZhem2reON112UrP5mtxyu3P8AQGnbm/ijbbV/qg+kvTqRlRSfi68VIrn+qPX5+51wlKV4PdPxU31XoSVFy2ly+JfzeT9/n78yrtm1qTTSaunw+U/Z/kTrtwpv1XPNjujS0XUrW6p8P1CVBTd4/V6rqv7GdLK8vSotO9vfqehyjDybtFN3NnA5ZT5cIv4I3cHhoJWjFR9kkSePvt0y8/XUclDCuMUuvX3LlQNFYcksMeqTXTyW7Zv0caw5prDjWHKjNWHH9GNNUB9wUZf0Yawpp9ygcEBnfRgO5uIAeJjhWXQwLN2GX+h0QwBjS7YMMAXRwBuxwRYsIXSMOOALYYH0NpYVElh0XQyI4H0LY4L0NVUBqiNDNjgySwhpd0HdgcuGo2Z1pb3JRgKUjOSsbOIXZlRoqWqL3Ulw/NG9mFO+5kyhZ38jnfbUecrYFJyVuPxMPGYOzbW0neKf8qezl72+Z7PGYe+66/GxkYnAt8bdOgsamTyFTBNR8KspTjFe0buUvi5R+70NHB05aP6e9j8HGLXyZqVcuvaMVsrK/wAbtnVQy60Je/zVjHFrkzKbm4KV3eDv8L2l+T+LOmWqXV+L14lb5P5o7MNl9tuj5+Oz+a+46KGXdH7fv4/MSJbHJTpOau95x5v9pfqd+Ew1tzppYaMd3z19y2NueEakZ2upxS4+478IzL1mngXwy77RrwhsS0Ff0mKXJzVs0iup25RnVdukjKaRiV8/iuGcM83nLhMzza4V6OeKSOeeZRXUw1GtPzRdTyqb5uTdpqR3VM2RzzzGT4LqOS+Z20spSNaqbjI72fqI9Csvj5AOJyNUSapHQqY9BthzqmSVMvUB6AKO7GqZfoHoAo0D0F+kNIFPdh3ZfpDSBQ4HBiZWZraTNzKl1MZeljgq1rnFVsSnVIakzlttx1HYpcU/0OnEUzPqpp7E3pdJPD/AsirR9xUsSnsy6cE1t7F2ihVknx1HKu7+Sa/ErnQHP8/nuTa6W03d+46lWyK9VimtO7/Em10vpz3NOlU0xuZWHPQZdgta34LjNpemBicdWk7QT9RUsrr1PrN7ns6OTRXQ64YOKOnx/c+S/R5bCdmvM18PkkV0NdU0h2Okxkc7la5IYCK6Fqw6RdYLFRX3aJaSVgsVEdIErAAaR6SdgsBFRHpJWCxBGwWJ2ACNh2JWCwEbBYlYLARsU4mjqR0Awrx+Y4dxbMudZo9nmOCUkzyGY4Rwb2PPljp1xu1X0xcMqrTTODEM4KuOcTntvi0KlRJ+xWse1vcxauYtk1WuhyOLcWaXW45Y6Nr/ANP5r8jA70nKr4PhH/lIvI4tSWNuThVv8H+/zMinU2+JoYR3v8H+P9wabWAhdo9rltJRijyGWK1mejoY5WO2HTlk2rjM+GMLo4g67YdQWKFXJqqVFlgsQ1j1gSsKwtQ7gFhiuAFgABA7BYAAdgAVwGAriuFO4nIi2QbAm5kXUK5SKZzILZ1DMzDCxmmRxmaRhyzJxXaKNnZq5i5R0mGXthZzh1Tb3PJY/HxXVHf2kzpydrniMwjUlLZnny09Exsjtr5sk+Tpw2dRa5MH/Cpdbkf8OkuLmdRHqFmCfUv+leDn+X/lM8f/APpE7Y4iShHzuvlf/wBiyL7eqw1bb7jXwUzyODxmxsYDHK6V+qNzTGUr1+GrmhRrnnMJiPU2MPO51jjY2KeIOmniTNpl8DTLUhXLoVTPpsvgzQ7o1CaqHJGRbGRUdKkSUjnUiakEXXAq1gUddx3IXHqIqVwuQ1BqAncVyOoWsCdxNkHITkBJsTZByFqCpMrnEbkRciaGFmuRd676mvYwavYnxX1y9rntpMpmY4R0nlyk1t4PEdiI3u237nFiOykV0Pf1YGbicOS4Q514OvkaXQ4a2TeSPb18EcssEkY4LyfPsVkNR8I562W1Yr6jdv8A5+R9H+jryGsNHyQ4Nzy6fNqVGoo/5cr+VjZy3JJztJqUX5cHs44OH8q+4vp0kuEJgt81104MDlenk16MLEYlikdJNOFu18ZFsZHMpFkZGmXZCoXRqHFGRbCZR3RqFsahxRmWxmVHXGZNSOWMy1TAv1CK9QAaIgAoAAApCbACBNkbgABcQwAiyEmAAQZXIAIKJnLUQAFcdZHFVQAZHPJCQAFTRNAAKkiSEBUTRZFiAC6BbEQFRdAtiwAosiyyLAAiy4ABR//Z"/>
          <p:cNvSpPr>
            <a:spLocks noChangeAspect="1" noChangeArrowheads="1"/>
          </p:cNvSpPr>
          <p:nvPr/>
        </p:nvSpPr>
        <p:spPr bwMode="auto">
          <a:xfrm>
            <a:off x="0" y="-765175"/>
            <a:ext cx="21050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1990" name="Picture 8" descr="http://2.bp.blogspot.com/-SguT7EsIND8/TyypUXzC8_I/AAAAAAAADbI/zjK_hezMI7c/s1600/mic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2498725"/>
            <a:ext cx="16303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2700" y="3724275"/>
            <a:ext cx="2555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0" dirty="0">
                <a:latin typeface="+mn-lt"/>
              </a:rPr>
              <a:t>Normal mice</a:t>
            </a:r>
          </a:p>
          <a:p>
            <a:pPr>
              <a:defRPr/>
            </a:pPr>
            <a:endParaRPr lang="en-GB" b="0" dirty="0"/>
          </a:p>
        </p:txBody>
      </p:sp>
      <p:pic>
        <p:nvPicPr>
          <p:cNvPr id="41992" name="Picture 10" descr="http://www.proteinpower.com/drmike/wp-content/uploads/2007/06/fatm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2217738"/>
            <a:ext cx="20875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465138" y="1755775"/>
            <a:ext cx="4643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>
                <a:ea typeface="ＭＳ Ｐゴシック" pitchFamily="34" charset="-128"/>
              </a:rPr>
              <a:t>Mice fed same low-fat polysaccharide-rich diet</a:t>
            </a:r>
            <a:endParaRPr lang="en-GB"/>
          </a:p>
        </p:txBody>
      </p:sp>
      <p:sp>
        <p:nvSpPr>
          <p:cNvPr id="2" name="Right Arrow Callout 1"/>
          <p:cNvSpPr/>
          <p:nvPr/>
        </p:nvSpPr>
        <p:spPr bwMode="auto">
          <a:xfrm>
            <a:off x="465138" y="4310063"/>
            <a:ext cx="4643437" cy="2308225"/>
          </a:xfrm>
          <a:prstGeom prst="rightArrowCallou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Increased amounts of SCFAs in the caecum than lean littermates</a:t>
            </a:r>
          </a:p>
          <a:p>
            <a:pPr>
              <a:defRPr/>
            </a:pPr>
            <a:endParaRPr lang="en-GB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  <a:p>
            <a:pPr>
              <a:defRPr/>
            </a:pPr>
            <a:r>
              <a:rPr lang="en-GB" dirty="0" err="1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Metagenomics</a:t>
            </a:r>
            <a:r>
              <a:rPr lang="en-GB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 shows enrichment of gene functions related to degradation of dietary polysaccharides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48228" y="1397000"/>
          <a:ext cx="667657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8"/>
          <p:cNvGrpSpPr>
            <a:grpSpLocks/>
          </p:cNvGrpSpPr>
          <p:nvPr/>
        </p:nvGrpSpPr>
        <p:grpSpPr bwMode="auto">
          <a:xfrm>
            <a:off x="155575" y="1625600"/>
            <a:ext cx="8726488" cy="5127625"/>
            <a:chOff x="-2874822" y="2165452"/>
            <a:chExt cx="12226734" cy="7242436"/>
          </a:xfrm>
        </p:grpSpPr>
        <p:sp>
          <p:nvSpPr>
            <p:cNvPr id="43014" name="Text Box 1"/>
            <p:cNvSpPr txBox="1">
              <a:spLocks noChangeArrowheads="1"/>
            </p:cNvSpPr>
            <p:nvPr/>
          </p:nvSpPr>
          <p:spPr bwMode="auto">
            <a:xfrm>
              <a:off x="-307420" y="2165452"/>
              <a:ext cx="6751364" cy="116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rgbClr val="000000"/>
                  </a:solidFill>
                  <a:latin typeface="Arial" pitchFamily="34" charset="0"/>
                  <a:ea typeface="msgothic"/>
                  <a:cs typeface="msgothic"/>
                </a:rPr>
                <a:t>Effects of kinship and obesity on gut microbial ecology. </a:t>
              </a:r>
            </a:p>
          </p:txBody>
        </p:sp>
        <p:pic>
          <p:nvPicPr>
            <p:cNvPr id="430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9348" y="8623431"/>
              <a:ext cx="12201260" cy="78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30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74"/>
            <a:stretch>
              <a:fillRect/>
            </a:stretch>
          </p:blipFill>
          <p:spPr bwMode="auto">
            <a:xfrm>
              <a:off x="-2874822" y="3170054"/>
              <a:ext cx="10358761" cy="461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3017" name="Text Box 4"/>
            <p:cNvSpPr txBox="1">
              <a:spLocks noChangeArrowheads="1"/>
            </p:cNvSpPr>
            <p:nvPr/>
          </p:nvSpPr>
          <p:spPr bwMode="auto">
            <a:xfrm>
              <a:off x="-754799" y="8459594"/>
              <a:ext cx="6080294" cy="51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000000"/>
                  </a:solidFill>
                  <a:latin typeface="Arial" pitchFamily="34" charset="0"/>
                  <a:ea typeface="msgothic"/>
                  <a:cs typeface="msgothic"/>
                </a:rPr>
                <a:t>Ley R E et al. PNAS 2005;102:11070-11075</a:t>
              </a:r>
            </a:p>
          </p:txBody>
        </p:sp>
      </p:grpSp>
      <p:pic>
        <p:nvPicPr>
          <p:cNvPr id="43011" name="Picture 8" descr="http://2.bp.blogspot.com/-SguT7EsIND8/TyypUXzC8_I/AAAAAAAADbI/zjK_hezMI7c/s1600/mice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914775"/>
            <a:ext cx="14700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0" descr="http://www.proteinpower.com/drmike/wp-content/uploads/2007/06/fatmo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2876550"/>
            <a:ext cx="15367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Does being fat change your bacteria?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8"/>
          <p:cNvGrpSpPr>
            <a:grpSpLocks/>
          </p:cNvGrpSpPr>
          <p:nvPr/>
        </p:nvGrpSpPr>
        <p:grpSpPr bwMode="auto">
          <a:xfrm>
            <a:off x="155575" y="1625600"/>
            <a:ext cx="8726488" cy="5127625"/>
            <a:chOff x="-2874822" y="2165452"/>
            <a:chExt cx="12226734" cy="7242436"/>
          </a:xfrm>
        </p:grpSpPr>
        <p:sp>
          <p:nvSpPr>
            <p:cNvPr id="44042" name="Text Box 1"/>
            <p:cNvSpPr txBox="1">
              <a:spLocks noChangeArrowheads="1"/>
            </p:cNvSpPr>
            <p:nvPr/>
          </p:nvSpPr>
          <p:spPr bwMode="auto">
            <a:xfrm>
              <a:off x="-307420" y="2165452"/>
              <a:ext cx="6751364" cy="116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rgbClr val="000000"/>
                  </a:solidFill>
                  <a:latin typeface="Arial" pitchFamily="34" charset="0"/>
                  <a:ea typeface="msgothic"/>
                  <a:cs typeface="msgothic"/>
                </a:rPr>
                <a:t>Effects of kinship and obesity on gut microbial ecology. </a:t>
              </a:r>
            </a:p>
          </p:txBody>
        </p:sp>
        <p:pic>
          <p:nvPicPr>
            <p:cNvPr id="4404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9348" y="8623431"/>
              <a:ext cx="12201260" cy="78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04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74"/>
            <a:stretch>
              <a:fillRect/>
            </a:stretch>
          </p:blipFill>
          <p:spPr bwMode="auto">
            <a:xfrm>
              <a:off x="-2874822" y="3170054"/>
              <a:ext cx="10358761" cy="461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4045" name="Text Box 4"/>
            <p:cNvSpPr txBox="1">
              <a:spLocks noChangeArrowheads="1"/>
            </p:cNvSpPr>
            <p:nvPr/>
          </p:nvSpPr>
          <p:spPr bwMode="auto">
            <a:xfrm>
              <a:off x="-754799" y="8459594"/>
              <a:ext cx="6080294" cy="51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000000"/>
                  </a:solidFill>
                  <a:latin typeface="Arial" pitchFamily="34" charset="0"/>
                  <a:ea typeface="msgothic"/>
                  <a:cs typeface="msgothic"/>
                </a:rPr>
                <a:t>Ley R E et al. PNAS 2005;102:11070-11075</a:t>
              </a:r>
            </a:p>
          </p:txBody>
        </p:sp>
      </p:grpSp>
      <p:pic>
        <p:nvPicPr>
          <p:cNvPr id="44035" name="Picture 8" descr="http://2.bp.blogspot.com/-SguT7EsIND8/TyypUXzC8_I/AAAAAAAADbI/zjK_hezMI7c/s1600/mice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914775"/>
            <a:ext cx="14700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Up Arrow 8"/>
          <p:cNvSpPr>
            <a:spLocks noChangeArrowheads="1"/>
          </p:cNvSpPr>
          <p:nvPr/>
        </p:nvSpPr>
        <p:spPr bwMode="auto">
          <a:xfrm>
            <a:off x="6967538" y="4411663"/>
            <a:ext cx="434975" cy="857250"/>
          </a:xfrm>
          <a:prstGeom prst="upArrow">
            <a:avLst>
              <a:gd name="adj1" fmla="val 50000"/>
              <a:gd name="adj2" fmla="val 5010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b="0" i="1"/>
          </a:p>
        </p:txBody>
      </p:sp>
      <p:sp>
        <p:nvSpPr>
          <p:cNvPr id="44037" name="Down Arrow 11"/>
          <p:cNvSpPr>
            <a:spLocks noChangeArrowheads="1"/>
          </p:cNvSpPr>
          <p:nvPr/>
        </p:nvSpPr>
        <p:spPr bwMode="auto">
          <a:xfrm>
            <a:off x="6996113" y="5486400"/>
            <a:ext cx="420687" cy="798513"/>
          </a:xfrm>
          <a:prstGeom prst="downArrow">
            <a:avLst>
              <a:gd name="adj1" fmla="val 50000"/>
              <a:gd name="adj2" fmla="val 50045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b="0" i="1"/>
          </a:p>
        </p:txBody>
      </p:sp>
      <p:sp>
        <p:nvSpPr>
          <p:cNvPr id="44038" name="TextBox 12"/>
          <p:cNvSpPr txBox="1">
            <a:spLocks noChangeArrowheads="1"/>
          </p:cNvSpPr>
          <p:nvPr/>
        </p:nvSpPr>
        <p:spPr bwMode="auto">
          <a:xfrm>
            <a:off x="7459663" y="4630738"/>
            <a:ext cx="1495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Firmicutes</a:t>
            </a:r>
          </a:p>
        </p:txBody>
      </p:sp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7416800" y="5573713"/>
            <a:ext cx="190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Bacteroidetes</a:t>
            </a:r>
          </a:p>
        </p:txBody>
      </p:sp>
      <p:pic>
        <p:nvPicPr>
          <p:cNvPr id="44040" name="Picture 10" descr="http://www.proteinpower.com/drmike/wp-content/uploads/2007/06/fatmou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2876550"/>
            <a:ext cx="15367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Does being fat change your bacteria?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8"/>
          <p:cNvGrpSpPr>
            <a:grpSpLocks/>
          </p:cNvGrpSpPr>
          <p:nvPr/>
        </p:nvGrpSpPr>
        <p:grpSpPr bwMode="auto">
          <a:xfrm>
            <a:off x="155575" y="1625600"/>
            <a:ext cx="8726488" cy="5127625"/>
            <a:chOff x="-2874822" y="2165452"/>
            <a:chExt cx="12226734" cy="7242436"/>
          </a:xfrm>
        </p:grpSpPr>
        <p:sp>
          <p:nvSpPr>
            <p:cNvPr id="45061" name="Text Box 1"/>
            <p:cNvSpPr txBox="1">
              <a:spLocks noChangeArrowheads="1"/>
            </p:cNvSpPr>
            <p:nvPr/>
          </p:nvSpPr>
          <p:spPr bwMode="auto">
            <a:xfrm>
              <a:off x="-307420" y="2165452"/>
              <a:ext cx="6751364" cy="116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rgbClr val="000000"/>
                  </a:solidFill>
                  <a:latin typeface="Arial" pitchFamily="34" charset="0"/>
                  <a:ea typeface="msgothic"/>
                  <a:cs typeface="msgothic"/>
                </a:rPr>
                <a:t>Effects of kinship and obesity on gut microbial ecology. </a:t>
              </a:r>
            </a:p>
          </p:txBody>
        </p:sp>
        <p:pic>
          <p:nvPicPr>
            <p:cNvPr id="450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9348" y="8623431"/>
              <a:ext cx="12201260" cy="78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50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74"/>
            <a:stretch>
              <a:fillRect/>
            </a:stretch>
          </p:blipFill>
          <p:spPr bwMode="auto">
            <a:xfrm>
              <a:off x="-2874822" y="3170054"/>
              <a:ext cx="10358761" cy="461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5064" name="Text Box 4"/>
            <p:cNvSpPr txBox="1">
              <a:spLocks noChangeArrowheads="1"/>
            </p:cNvSpPr>
            <p:nvPr/>
          </p:nvSpPr>
          <p:spPr bwMode="auto">
            <a:xfrm>
              <a:off x="-754799" y="8459594"/>
              <a:ext cx="6080294" cy="51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000000"/>
                  </a:solidFill>
                  <a:latin typeface="Arial" pitchFamily="34" charset="0"/>
                  <a:ea typeface="msgothic"/>
                  <a:cs typeface="msgothic"/>
                </a:rPr>
                <a:t>Ley R E et al. PNAS 2005;102:11070-11075</a:t>
              </a:r>
            </a:p>
          </p:txBody>
        </p:sp>
      </p:grpSp>
      <p:sp>
        <p:nvSpPr>
          <p:cNvPr id="11" name="7-Point Star 10"/>
          <p:cNvSpPr/>
          <p:nvPr/>
        </p:nvSpPr>
        <p:spPr bwMode="auto">
          <a:xfrm>
            <a:off x="5965825" y="2598738"/>
            <a:ext cx="3178175" cy="2974975"/>
          </a:xfrm>
          <a:prstGeom prst="star7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Similar changes seen in obese humans</a:t>
            </a: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dirty="0" err="1">
                <a:solidFill>
                  <a:schemeClr val="bg1"/>
                </a:solidFill>
              </a:rPr>
              <a:t>Ley</a:t>
            </a:r>
            <a:r>
              <a:rPr lang="en-GB" dirty="0">
                <a:solidFill>
                  <a:schemeClr val="bg1"/>
                </a:solidFill>
              </a:rPr>
              <a:t> RE Nature 2006</a:t>
            </a:r>
          </a:p>
          <a:p>
            <a:pPr>
              <a:defRPr/>
            </a:pPr>
            <a:endParaRPr lang="en-GB" b="0" i="1" dirty="0">
              <a:solidFill>
                <a:schemeClr val="bg1"/>
              </a:solidFill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4506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Does being fat change your bacteria?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8"/>
          <p:cNvGrpSpPr>
            <a:grpSpLocks/>
          </p:cNvGrpSpPr>
          <p:nvPr/>
        </p:nvGrpSpPr>
        <p:grpSpPr bwMode="auto">
          <a:xfrm>
            <a:off x="155575" y="1625600"/>
            <a:ext cx="8726488" cy="5127625"/>
            <a:chOff x="-2874822" y="2165452"/>
            <a:chExt cx="12226734" cy="7242436"/>
          </a:xfrm>
        </p:grpSpPr>
        <p:sp>
          <p:nvSpPr>
            <p:cNvPr id="46086" name="Text Box 1"/>
            <p:cNvSpPr txBox="1">
              <a:spLocks noChangeArrowheads="1"/>
            </p:cNvSpPr>
            <p:nvPr/>
          </p:nvSpPr>
          <p:spPr bwMode="auto">
            <a:xfrm>
              <a:off x="-307420" y="2165452"/>
              <a:ext cx="6751364" cy="116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GB">
                  <a:solidFill>
                    <a:srgbClr val="000000"/>
                  </a:solidFill>
                  <a:latin typeface="Arial" pitchFamily="34" charset="0"/>
                  <a:ea typeface="msgothic"/>
                  <a:cs typeface="msgothic"/>
                </a:rPr>
                <a:t>Effects of kinship and obesity on gut microbial ecology. </a:t>
              </a:r>
            </a:p>
          </p:txBody>
        </p:sp>
        <p:pic>
          <p:nvPicPr>
            <p:cNvPr id="4608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49348" y="8623431"/>
              <a:ext cx="12201260" cy="784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608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874"/>
            <a:stretch>
              <a:fillRect/>
            </a:stretch>
          </p:blipFill>
          <p:spPr bwMode="auto">
            <a:xfrm>
              <a:off x="-2874822" y="3170054"/>
              <a:ext cx="10358761" cy="4612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6089" name="Text Box 4"/>
            <p:cNvSpPr txBox="1">
              <a:spLocks noChangeArrowheads="1"/>
            </p:cNvSpPr>
            <p:nvPr/>
          </p:nvSpPr>
          <p:spPr bwMode="auto">
            <a:xfrm>
              <a:off x="-754799" y="8459594"/>
              <a:ext cx="6080294" cy="51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1600" b="1">
                  <a:solidFill>
                    <a:srgbClr val="6E6E6F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000000"/>
                  </a:solidFill>
                  <a:latin typeface="Arial" pitchFamily="34" charset="0"/>
                  <a:ea typeface="msgothic"/>
                  <a:cs typeface="msgothic"/>
                </a:rPr>
                <a:t>Ley R E et al. PNAS 2005;102:11070-11075</a:t>
              </a:r>
            </a:p>
          </p:txBody>
        </p:sp>
      </p:grpSp>
      <p:sp>
        <p:nvSpPr>
          <p:cNvPr id="11" name="7-Point Star 10"/>
          <p:cNvSpPr/>
          <p:nvPr/>
        </p:nvSpPr>
        <p:spPr bwMode="auto">
          <a:xfrm>
            <a:off x="5965825" y="2598738"/>
            <a:ext cx="3178175" cy="2974975"/>
          </a:xfrm>
          <a:prstGeom prst="star7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Similar changes seen in obese humans</a:t>
            </a:r>
          </a:p>
          <a:p>
            <a:pPr>
              <a:defRPr/>
            </a:pP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dirty="0" err="1">
                <a:solidFill>
                  <a:schemeClr val="bg1"/>
                </a:solidFill>
              </a:rPr>
              <a:t>Ley</a:t>
            </a:r>
            <a:r>
              <a:rPr lang="en-GB" dirty="0">
                <a:solidFill>
                  <a:schemeClr val="bg1"/>
                </a:solidFill>
              </a:rPr>
              <a:t> RE Nature 2006</a:t>
            </a:r>
          </a:p>
          <a:p>
            <a:pPr>
              <a:defRPr/>
            </a:pPr>
            <a:endParaRPr lang="en-GB" b="0" i="1" dirty="0">
              <a:solidFill>
                <a:schemeClr val="bg1"/>
              </a:solidFill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4608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Does being fat change your bacteria?</a:t>
            </a:r>
          </a:p>
        </p:txBody>
      </p:sp>
      <p:sp>
        <p:nvSpPr>
          <p:cNvPr id="9" name="Down Arrow Callout 8"/>
          <p:cNvSpPr/>
          <p:nvPr/>
        </p:nvSpPr>
        <p:spPr bwMode="auto">
          <a:xfrm>
            <a:off x="6908800" y="566738"/>
            <a:ext cx="1887538" cy="2074862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6"/>
                </a:solidFill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Suggests increased capacity to harvest energy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Which bacteria are important?</a:t>
            </a:r>
          </a:p>
        </p:txBody>
      </p:sp>
      <p:pic>
        <p:nvPicPr>
          <p:cNvPr id="47107" name="Picture 2" descr="http://www.examiner.com/images/blog/EXID7150/images/Firmicutes1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268288"/>
            <a:ext cx="1454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Which bacteria are important?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smtClean="0">
                <a:ea typeface="ＭＳ Ｐゴシック" pitchFamily="34" charset="-128"/>
              </a:rPr>
              <a:t>Bacteroidetes</a:t>
            </a:r>
            <a:r>
              <a:rPr lang="en-GB" smtClean="0">
                <a:ea typeface="ＭＳ Ｐゴシック" pitchFamily="34" charset="-128"/>
              </a:rPr>
              <a:t> levels increase when weight is lost – suggesting they are responsive to calorie intake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Patients who underwent Roux-en-Y gastric bypass, </a:t>
            </a:r>
            <a:r>
              <a:rPr lang="en-GB" i="1" smtClean="0">
                <a:ea typeface="ＭＳ Ｐゴシック" pitchFamily="34" charset="-128"/>
              </a:rPr>
              <a:t>Bacteroidetes</a:t>
            </a:r>
            <a:r>
              <a:rPr lang="en-GB" smtClean="0">
                <a:ea typeface="ＭＳ Ｐゴシック" pitchFamily="34" charset="-128"/>
              </a:rPr>
              <a:t> are negatively correlated with energy intake and adiposity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4137025" y="5965825"/>
            <a:ext cx="4527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Furet JP Diabetes 2010</a:t>
            </a:r>
          </a:p>
        </p:txBody>
      </p:sp>
      <p:pic>
        <p:nvPicPr>
          <p:cNvPr id="48133" name="Picture 2" descr="http://www.examiner.com/images/blog/EXID7150/images/Firmicutes1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268288"/>
            <a:ext cx="1454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Roux-en-Y gastric bypass</a:t>
            </a:r>
          </a:p>
        </p:txBody>
      </p:sp>
      <p:pic>
        <p:nvPicPr>
          <p:cNvPr id="49155" name="Picture 6" descr="http://www.pacificbariatric.com/sites/default/files/images/content-area/roux-en-y-gastric%20by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582738"/>
            <a:ext cx="488315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Gastric bypass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Promotes weight reduction and diminishes effect of diabetes / CV risk in obese patients</a:t>
            </a:r>
          </a:p>
          <a:p>
            <a:r>
              <a:rPr lang="en-GB" smtClean="0">
                <a:ea typeface="ＭＳ Ｐゴシック" pitchFamily="34" charset="-128"/>
              </a:rPr>
              <a:t>Diabetes resolves </a:t>
            </a:r>
            <a:r>
              <a:rPr lang="en-GB" u="sng" smtClean="0">
                <a:ea typeface="ＭＳ Ｐゴシック" pitchFamily="34" charset="-128"/>
              </a:rPr>
              <a:t>before</a:t>
            </a:r>
            <a:r>
              <a:rPr lang="en-GB" smtClean="0">
                <a:ea typeface="ＭＳ Ｐゴシック" pitchFamily="34" charset="-128"/>
              </a:rPr>
              <a:t> patients begin to lose weight – direct anti-diabetic effect</a:t>
            </a:r>
          </a:p>
          <a:p>
            <a:r>
              <a:rPr lang="en-GB" smtClean="0">
                <a:ea typeface="ＭＳ Ｐゴシック" pitchFamily="34" charset="-128"/>
              </a:rPr>
              <a:t>? Due to a change in composition of faecal microbiota to an improved metabolic phenotype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Chicken or egg – what are the mechanisms promoting obesity?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Mechanisms promoting obesity?</a:t>
            </a:r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Products of microbial metabolism act as signalling molecules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Influence intestinal function, liver, brain, adipose and muscle tissues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is the microbiota?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581025" y="1755775"/>
            <a:ext cx="7800975" cy="4703763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Collective microbial community in a specific environment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Gut microbiota includes bacteria contained within whole length of human gut</a:t>
            </a: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</p:txBody>
      </p:sp>
      <p:pic>
        <p:nvPicPr>
          <p:cNvPr id="7172" name="Picture 5" descr="http://www.bam.gov/sub_diseases/images/ip_micro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656138"/>
            <a:ext cx="18176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23825"/>
            <a:ext cx="4148137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Mechanisms promoting obesity?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Diet independent and dependent effects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603375"/>
            <a:ext cx="8780462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Diet independent and dependent effects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603375"/>
            <a:ext cx="8780462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/>
          <p:cNvSpPr/>
          <p:nvPr/>
        </p:nvSpPr>
        <p:spPr bwMode="auto">
          <a:xfrm>
            <a:off x="3192463" y="1379538"/>
            <a:ext cx="2047875" cy="5151437"/>
          </a:xfrm>
          <a:prstGeom prst="donut">
            <a:avLst>
              <a:gd name="adj" fmla="val 584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i="1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Microbial metabolism of choline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Component of cell membranes</a:t>
            </a:r>
          </a:p>
          <a:p>
            <a:r>
              <a:rPr lang="en-GB" smtClean="0">
                <a:ea typeface="ＭＳ Ｐゴシック" pitchFamily="34" charset="-128"/>
              </a:rPr>
              <a:t>Contained in red meat, eggs</a:t>
            </a:r>
          </a:p>
          <a:p>
            <a:r>
              <a:rPr lang="en-GB" smtClean="0">
                <a:ea typeface="ＭＳ Ｐゴシック" pitchFamily="34" charset="-128"/>
              </a:rPr>
              <a:t>Required for lipid metabolism, synthesis of VLD lipoprotein in liver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Low levels of choline in diet associated with liver steatosis in humans and mice</a:t>
            </a:r>
          </a:p>
          <a:p>
            <a:pPr>
              <a:buFontTx/>
              <a:buNone/>
            </a:pPr>
            <a:endParaRPr lang="en-GB" sz="2400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56324" name="Picture 2" descr="http://blogs.sundaymercury.net/weirdscience/rotten-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60350"/>
            <a:ext cx="17240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Microbial metabolism of choline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5906" r="47874"/>
          <a:stretch>
            <a:fillRect/>
          </a:stretch>
        </p:blipFill>
        <p:spPr bwMode="auto">
          <a:xfrm>
            <a:off x="7086600" y="747713"/>
            <a:ext cx="1423988" cy="516572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7348" name="Right Arrow Callout 5"/>
          <p:cNvSpPr>
            <a:spLocks noChangeArrowheads="1"/>
          </p:cNvSpPr>
          <p:nvPr/>
        </p:nvSpPr>
        <p:spPr bwMode="auto">
          <a:xfrm>
            <a:off x="4427538" y="2003425"/>
            <a:ext cx="2901950" cy="782638"/>
          </a:xfrm>
          <a:prstGeom prst="rightArrowCallout">
            <a:avLst>
              <a:gd name="adj1" fmla="val 25000"/>
              <a:gd name="adj2" fmla="val 25000"/>
              <a:gd name="adj3" fmla="val 25028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Toxic methylamines</a:t>
            </a:r>
          </a:p>
        </p:txBody>
      </p:sp>
      <p:sp>
        <p:nvSpPr>
          <p:cNvPr id="57349" name="Right Arrow Callout 6"/>
          <p:cNvSpPr>
            <a:spLocks noChangeArrowheads="1"/>
          </p:cNvSpPr>
          <p:nvPr/>
        </p:nvSpPr>
        <p:spPr bwMode="auto">
          <a:xfrm>
            <a:off x="4078288" y="3171825"/>
            <a:ext cx="3287712" cy="782638"/>
          </a:xfrm>
          <a:prstGeom prst="rightArrowCallout">
            <a:avLst>
              <a:gd name="adj1" fmla="val 25000"/>
              <a:gd name="adj2" fmla="val 25000"/>
              <a:gd name="adj3" fmla="val 25030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Trimethylamine-N-oxide</a:t>
            </a:r>
          </a:p>
        </p:txBody>
      </p:sp>
      <p:sp>
        <p:nvSpPr>
          <p:cNvPr id="57350" name="Right Arrow Callout 7"/>
          <p:cNvSpPr>
            <a:spLocks noChangeArrowheads="1"/>
          </p:cNvSpPr>
          <p:nvPr/>
        </p:nvSpPr>
        <p:spPr bwMode="auto">
          <a:xfrm>
            <a:off x="3883025" y="4208463"/>
            <a:ext cx="3287713" cy="1698625"/>
          </a:xfrm>
          <a:prstGeom prst="rightArrowCallout">
            <a:avLst>
              <a:gd name="adj1" fmla="val 25000"/>
              <a:gd name="adj2" fmla="val 25000"/>
              <a:gd name="adj3" fmla="val 24991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TMAO shown to promote cardiovascular disease</a:t>
            </a:r>
          </a:p>
          <a:p>
            <a:r>
              <a:rPr lang="en-GB">
                <a:solidFill>
                  <a:schemeClr val="bg1"/>
                </a:solidFill>
              </a:rPr>
              <a:t>(Wang Nature 2011)</a:t>
            </a:r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Microbial metabolism of choline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5906" r="47874"/>
          <a:stretch>
            <a:fillRect/>
          </a:stretch>
        </p:blipFill>
        <p:spPr bwMode="auto">
          <a:xfrm>
            <a:off x="7086600" y="747713"/>
            <a:ext cx="1423988" cy="516572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8372" name="Right Arrow Callout 5"/>
          <p:cNvSpPr>
            <a:spLocks noChangeArrowheads="1"/>
          </p:cNvSpPr>
          <p:nvPr/>
        </p:nvSpPr>
        <p:spPr bwMode="auto">
          <a:xfrm>
            <a:off x="4427538" y="2003425"/>
            <a:ext cx="2901950" cy="782638"/>
          </a:xfrm>
          <a:prstGeom prst="rightArrowCallout">
            <a:avLst>
              <a:gd name="adj1" fmla="val 25000"/>
              <a:gd name="adj2" fmla="val 25000"/>
              <a:gd name="adj3" fmla="val 25028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Toxic methylamines</a:t>
            </a:r>
          </a:p>
        </p:txBody>
      </p:sp>
      <p:sp>
        <p:nvSpPr>
          <p:cNvPr id="58373" name="Right Arrow Callout 6"/>
          <p:cNvSpPr>
            <a:spLocks noChangeArrowheads="1"/>
          </p:cNvSpPr>
          <p:nvPr/>
        </p:nvSpPr>
        <p:spPr bwMode="auto">
          <a:xfrm>
            <a:off x="4078288" y="3171825"/>
            <a:ext cx="3287712" cy="782638"/>
          </a:xfrm>
          <a:prstGeom prst="rightArrowCallout">
            <a:avLst>
              <a:gd name="adj1" fmla="val 25000"/>
              <a:gd name="adj2" fmla="val 25000"/>
              <a:gd name="adj3" fmla="val 25030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Trimethylamine-N-oxide</a:t>
            </a:r>
          </a:p>
        </p:txBody>
      </p:sp>
      <p:sp>
        <p:nvSpPr>
          <p:cNvPr id="58374" name="Right Arrow Callout 7"/>
          <p:cNvSpPr>
            <a:spLocks noChangeArrowheads="1"/>
          </p:cNvSpPr>
          <p:nvPr/>
        </p:nvSpPr>
        <p:spPr bwMode="auto">
          <a:xfrm>
            <a:off x="3883025" y="4208463"/>
            <a:ext cx="3287713" cy="1698625"/>
          </a:xfrm>
          <a:prstGeom prst="rightArrowCallout">
            <a:avLst>
              <a:gd name="adj1" fmla="val 25000"/>
              <a:gd name="adj2" fmla="val 25000"/>
              <a:gd name="adj3" fmla="val 24991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TMAO shown to promote cardiovascular disease</a:t>
            </a:r>
          </a:p>
          <a:p>
            <a:r>
              <a:rPr lang="en-GB">
                <a:solidFill>
                  <a:schemeClr val="bg1"/>
                </a:solidFill>
              </a:rPr>
              <a:t>(Wang Nature 2011)</a:t>
            </a:r>
          </a:p>
        </p:txBody>
      </p:sp>
      <p:pic>
        <p:nvPicPr>
          <p:cNvPr id="58375" name="Picture 2" descr="http://pestcontrol-dubai.com/wp-content/uploads/2011/05/fancy-mice-1420-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39888"/>
            <a:ext cx="1736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Box 9"/>
          <p:cNvSpPr txBox="1">
            <a:spLocks noChangeArrowheads="1"/>
          </p:cNvSpPr>
          <p:nvPr/>
        </p:nvSpPr>
        <p:spPr bwMode="auto">
          <a:xfrm>
            <a:off x="1944688" y="2017713"/>
            <a:ext cx="2178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Genetically atherosclerotic-prone mice</a:t>
            </a: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Microbial metabolism of choline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5906" r="47874"/>
          <a:stretch>
            <a:fillRect/>
          </a:stretch>
        </p:blipFill>
        <p:spPr bwMode="auto">
          <a:xfrm>
            <a:off x="7086600" y="747713"/>
            <a:ext cx="1423988" cy="516572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9396" name="Right Arrow Callout 5"/>
          <p:cNvSpPr>
            <a:spLocks noChangeArrowheads="1"/>
          </p:cNvSpPr>
          <p:nvPr/>
        </p:nvSpPr>
        <p:spPr bwMode="auto">
          <a:xfrm>
            <a:off x="4427538" y="2003425"/>
            <a:ext cx="2901950" cy="782638"/>
          </a:xfrm>
          <a:prstGeom prst="rightArrowCallout">
            <a:avLst>
              <a:gd name="adj1" fmla="val 25000"/>
              <a:gd name="adj2" fmla="val 25000"/>
              <a:gd name="adj3" fmla="val 25028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Toxic methylamines</a:t>
            </a:r>
          </a:p>
        </p:txBody>
      </p:sp>
      <p:sp>
        <p:nvSpPr>
          <p:cNvPr id="59397" name="Right Arrow Callout 6"/>
          <p:cNvSpPr>
            <a:spLocks noChangeArrowheads="1"/>
          </p:cNvSpPr>
          <p:nvPr/>
        </p:nvSpPr>
        <p:spPr bwMode="auto">
          <a:xfrm>
            <a:off x="4078288" y="3171825"/>
            <a:ext cx="3287712" cy="782638"/>
          </a:xfrm>
          <a:prstGeom prst="rightArrowCallout">
            <a:avLst>
              <a:gd name="adj1" fmla="val 25000"/>
              <a:gd name="adj2" fmla="val 25000"/>
              <a:gd name="adj3" fmla="val 25030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Trimethylamine-N-oxide</a:t>
            </a:r>
          </a:p>
        </p:txBody>
      </p:sp>
      <p:sp>
        <p:nvSpPr>
          <p:cNvPr id="59398" name="Right Arrow Callout 7"/>
          <p:cNvSpPr>
            <a:spLocks noChangeArrowheads="1"/>
          </p:cNvSpPr>
          <p:nvPr/>
        </p:nvSpPr>
        <p:spPr bwMode="auto">
          <a:xfrm>
            <a:off x="3883025" y="4208463"/>
            <a:ext cx="3287713" cy="1698625"/>
          </a:xfrm>
          <a:prstGeom prst="rightArrowCallout">
            <a:avLst>
              <a:gd name="adj1" fmla="val 25000"/>
              <a:gd name="adj2" fmla="val 25000"/>
              <a:gd name="adj3" fmla="val 24991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TMAO shown to promote cardiovascular disease</a:t>
            </a:r>
          </a:p>
          <a:p>
            <a:r>
              <a:rPr lang="en-GB">
                <a:solidFill>
                  <a:schemeClr val="bg1"/>
                </a:solidFill>
              </a:rPr>
              <a:t>(Wang Nature 2011)</a:t>
            </a:r>
          </a:p>
        </p:txBody>
      </p:sp>
      <p:pic>
        <p:nvPicPr>
          <p:cNvPr id="59399" name="Picture 2" descr="http://pestcontrol-dubai.com/wp-content/uploads/2011/05/fancy-mice-1420-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39888"/>
            <a:ext cx="17367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Box 9"/>
          <p:cNvSpPr txBox="1">
            <a:spLocks noChangeArrowheads="1"/>
          </p:cNvSpPr>
          <p:nvPr/>
        </p:nvSpPr>
        <p:spPr bwMode="auto">
          <a:xfrm>
            <a:off x="1944688" y="2017713"/>
            <a:ext cx="2178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Genetically atherosclerotic-prone mice</a:t>
            </a:r>
          </a:p>
        </p:txBody>
      </p:sp>
      <p:sp>
        <p:nvSpPr>
          <p:cNvPr id="59401" name="Down Arrow 10"/>
          <p:cNvSpPr>
            <a:spLocks noChangeArrowheads="1"/>
          </p:cNvSpPr>
          <p:nvPr/>
        </p:nvSpPr>
        <p:spPr bwMode="auto">
          <a:xfrm>
            <a:off x="1654175" y="3411538"/>
            <a:ext cx="465138" cy="1711325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b="0" i="1"/>
          </a:p>
        </p:txBody>
      </p:sp>
      <p:sp>
        <p:nvSpPr>
          <p:cNvPr id="59402" name="TextBox 11"/>
          <p:cNvSpPr txBox="1">
            <a:spLocks noChangeArrowheads="1"/>
          </p:cNvSpPr>
          <p:nvPr/>
        </p:nvSpPr>
        <p:spPr bwMode="auto">
          <a:xfrm>
            <a:off x="217488" y="3744913"/>
            <a:ext cx="1436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6E6E6F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/>
              <a:t>Broad spectrum antibiotics</a:t>
            </a:r>
          </a:p>
        </p:txBody>
      </p:sp>
      <p:sp>
        <p:nvSpPr>
          <p:cNvPr id="59403" name="Rounded Rectangle 12"/>
          <p:cNvSpPr>
            <a:spLocks noChangeArrowheads="1"/>
          </p:cNvSpPr>
          <p:nvPr/>
        </p:nvSpPr>
        <p:spPr bwMode="auto">
          <a:xfrm>
            <a:off x="696913" y="5283200"/>
            <a:ext cx="2336800" cy="1306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/>
              <a:t>Reduced atherosclerosis</a:t>
            </a:r>
          </a:p>
          <a:p>
            <a:endParaRPr lang="en-GB" b="0" i="1"/>
          </a:p>
          <a:p>
            <a:endParaRPr lang="en-GB" b="0" i="1"/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Microbial regulation of bile salt metabolism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603375"/>
            <a:ext cx="8780462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 bwMode="auto">
          <a:xfrm>
            <a:off x="4427538" y="1204913"/>
            <a:ext cx="2771775" cy="5653087"/>
          </a:xfrm>
          <a:prstGeom prst="donut">
            <a:avLst>
              <a:gd name="adj" fmla="val 2935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i="1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Microbial regulation of bile salt metabolism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42888" y="1565275"/>
            <a:ext cx="6550025" cy="5067300"/>
          </a:xfrm>
        </p:spPr>
        <p:txBody>
          <a:bodyPr/>
          <a:lstStyle/>
          <a:p>
            <a:r>
              <a:rPr lang="en-GB" sz="2800" smtClean="0">
                <a:ea typeface="ＭＳ Ｐゴシック" pitchFamily="34" charset="-128"/>
              </a:rPr>
              <a:t>Cholic acid and chenodeoxycholic acid synthesized in liver from cholesterol</a:t>
            </a:r>
          </a:p>
          <a:p>
            <a:r>
              <a:rPr lang="en-GB" sz="2800" smtClean="0">
                <a:ea typeface="ＭＳ Ｐゴシック" pitchFamily="34" charset="-128"/>
              </a:rPr>
              <a:t>Allow cholesterol, dietary fats and fat soluble vitamins to be absorbed</a:t>
            </a:r>
          </a:p>
          <a:p>
            <a:r>
              <a:rPr lang="en-GB" sz="2800" smtClean="0">
                <a:ea typeface="ＭＳ Ｐゴシック" pitchFamily="34" charset="-128"/>
              </a:rPr>
              <a:t>Conjugated to glycine for re-uptake in distal ileum</a:t>
            </a:r>
          </a:p>
          <a:p>
            <a:r>
              <a:rPr lang="en-GB" sz="2800" smtClean="0">
                <a:ea typeface="ＭＳ Ｐゴシック" pitchFamily="34" charset="-128"/>
              </a:rPr>
              <a:t>A proportion of the primary salts are metabolised by gut microbiota to secondary bile acids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2283" t="8566" r="27717"/>
          <a:stretch>
            <a:fillRect/>
          </a:stretch>
        </p:blipFill>
        <p:spPr bwMode="auto">
          <a:xfrm>
            <a:off x="7043738" y="1038225"/>
            <a:ext cx="1757362" cy="47291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Microbial regulation of bile salt metabolism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42888" y="1565275"/>
            <a:ext cx="6550025" cy="5067300"/>
          </a:xfrm>
        </p:spPr>
        <p:txBody>
          <a:bodyPr/>
          <a:lstStyle/>
          <a:p>
            <a:r>
              <a:rPr lang="en-GB" sz="2800" smtClean="0">
                <a:ea typeface="ＭＳ Ｐゴシック" pitchFamily="34" charset="-128"/>
              </a:rPr>
              <a:t>Bile acids function as signalling molecules and bind to cellular receptors (FXR and TGR5)</a:t>
            </a:r>
          </a:p>
          <a:p>
            <a:r>
              <a:rPr lang="en-GB" sz="2800" smtClean="0">
                <a:ea typeface="ＭＳ Ｐゴシック" pitchFamily="34" charset="-128"/>
              </a:rPr>
              <a:t>TGR5 promotes glucose homeostasis</a:t>
            </a:r>
          </a:p>
          <a:p>
            <a:r>
              <a:rPr lang="en-GB" sz="2800" smtClean="0">
                <a:ea typeface="ＭＳ Ｐゴシック" pitchFamily="34" charset="-128"/>
              </a:rPr>
              <a:t>TGR5 signalling in </a:t>
            </a:r>
            <a:r>
              <a:rPr lang="en-GB" sz="2800" u="sng" smtClean="0">
                <a:ea typeface="ＭＳ Ｐゴシック" pitchFamily="34" charset="-128"/>
              </a:rPr>
              <a:t>enteroendocrine L-cells</a:t>
            </a:r>
            <a:r>
              <a:rPr lang="en-GB" sz="2800" smtClean="0">
                <a:ea typeface="ＭＳ Ｐゴシック" pitchFamily="34" charset="-128"/>
              </a:rPr>
              <a:t> induces secretion of GLP-1 </a:t>
            </a:r>
          </a:p>
          <a:p>
            <a:r>
              <a:rPr lang="en-GB" sz="2800" smtClean="0">
                <a:ea typeface="ＭＳ Ｐゴシック" pitchFamily="34" charset="-128"/>
              </a:rPr>
              <a:t>In mice = shown to enhance glucose tolerance / pancreatic function</a:t>
            </a:r>
          </a:p>
          <a:p>
            <a:r>
              <a:rPr lang="en-GB" sz="2800" smtClean="0">
                <a:ea typeface="ＭＳ Ｐゴシック" pitchFamily="34" charset="-128"/>
              </a:rPr>
              <a:t>TGR5 in </a:t>
            </a:r>
            <a:r>
              <a:rPr lang="en-GB" sz="2800" u="sng" smtClean="0">
                <a:ea typeface="ＭＳ Ｐゴシック" pitchFamily="34" charset="-128"/>
              </a:rPr>
              <a:t>adipose tissue and muscle </a:t>
            </a:r>
            <a:r>
              <a:rPr lang="en-GB" sz="2800" smtClean="0">
                <a:ea typeface="ＭＳ Ｐゴシック" pitchFamily="34" charset="-128"/>
              </a:rPr>
              <a:t>increases energy expenditure and protects against diet-induced DM.</a:t>
            </a:r>
          </a:p>
          <a:p>
            <a:endParaRPr lang="en-GB" sz="2800" smtClean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2283" t="8566" r="27717"/>
          <a:stretch>
            <a:fillRect/>
          </a:stretch>
        </p:blipFill>
        <p:spPr bwMode="auto">
          <a:xfrm>
            <a:off x="7043738" y="1038225"/>
            <a:ext cx="1757362" cy="47291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The gut flora - a forgotten organ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With 10</a:t>
            </a:r>
            <a:r>
              <a:rPr lang="en-GB" baseline="30000" smtClean="0">
                <a:ea typeface="ＭＳ Ｐゴシック" pitchFamily="34" charset="-128"/>
              </a:rPr>
              <a:t>12</a:t>
            </a:r>
            <a:r>
              <a:rPr lang="en-GB" smtClean="0">
                <a:ea typeface="ＭＳ Ｐゴシック" pitchFamily="34" charset="-128"/>
              </a:rPr>
              <a:t> organisms per ml of luminal fluid there are more bacteria in our GI system than humans on the planet.</a:t>
            </a:r>
          </a:p>
        </p:txBody>
      </p:sp>
      <p:pic>
        <p:nvPicPr>
          <p:cNvPr id="8196" name="Picture 5" descr="http://media.mercola.com/ImageServer/Public/2012/June/gut-fl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6655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preventdisease.com/images/bacteria_g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5521325"/>
            <a:ext cx="14541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http://www.earthtimes.org/newsimage/world-population-day-2012_1107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570288"/>
            <a:ext cx="4029075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does all this mean?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mtClean="0">
                <a:ea typeface="ＭＳ Ｐゴシック" pitchFamily="34" charset="-128"/>
              </a:rPr>
              <a:t>Gut microbiome with different capacities to metabolise may contribute to the development of cardiovascular disease and diabetes</a:t>
            </a:r>
          </a:p>
        </p:txBody>
      </p:sp>
    </p:spTree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Permeability and inflammation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603375"/>
            <a:ext cx="8780462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Permeability and inflammation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603375"/>
            <a:ext cx="8780462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 bwMode="auto">
          <a:xfrm>
            <a:off x="0" y="1727200"/>
            <a:ext cx="3744913" cy="1058863"/>
          </a:xfrm>
          <a:prstGeom prst="donut">
            <a:avLst>
              <a:gd name="adj" fmla="val 8871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i="1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65542" name="Up Arrow Callout 6"/>
          <p:cNvSpPr>
            <a:spLocks noChangeArrowheads="1"/>
          </p:cNvSpPr>
          <p:nvPr/>
        </p:nvSpPr>
        <p:spPr bwMode="auto">
          <a:xfrm>
            <a:off x="725488" y="2714625"/>
            <a:ext cx="2365375" cy="3511550"/>
          </a:xfrm>
          <a:prstGeom prst="upArrowCallout">
            <a:avLst>
              <a:gd name="adj1" fmla="val 25000"/>
              <a:gd name="adj2" fmla="val 25000"/>
              <a:gd name="adj3" fmla="val 24997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0">
                <a:solidFill>
                  <a:schemeClr val="bg1"/>
                </a:solidFill>
              </a:rPr>
              <a:t>Pro-inflammatory molecules produced by microbiota</a:t>
            </a:r>
          </a:p>
          <a:p>
            <a:endParaRPr lang="en-GB" b="0">
              <a:solidFill>
                <a:schemeClr val="bg1"/>
              </a:solidFill>
            </a:endParaRPr>
          </a:p>
          <a:p>
            <a:r>
              <a:rPr lang="en-GB" b="0">
                <a:solidFill>
                  <a:schemeClr val="bg1"/>
                </a:solidFill>
              </a:rPr>
              <a:t>Can induce adipose tissue inflammation and reduce insulin sensitivity</a:t>
            </a:r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Permeability and inflammation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Plasma lipopolysaccharide levels increase with high fat intake</a:t>
            </a:r>
          </a:p>
        </p:txBody>
      </p:sp>
      <p:sp>
        <p:nvSpPr>
          <p:cNvPr id="4" name="Cloud Callout 3"/>
          <p:cNvSpPr/>
          <p:nvPr/>
        </p:nvSpPr>
        <p:spPr bwMode="auto">
          <a:xfrm>
            <a:off x="0" y="2873375"/>
            <a:ext cx="4964113" cy="3382963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b="0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  <a:p>
            <a:pPr>
              <a:defRPr/>
            </a:pPr>
            <a:r>
              <a:rPr lang="en-GB" sz="2400" b="0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?increase due to </a:t>
            </a:r>
            <a:r>
              <a:rPr lang="en-GB" sz="2400" b="0" dirty="0" err="1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lipopolysaccharides</a:t>
            </a:r>
            <a:r>
              <a:rPr lang="en-GB" sz="2400" b="0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 being taken up by </a:t>
            </a:r>
            <a:r>
              <a:rPr lang="en-GB" sz="2400" b="0" dirty="0" err="1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chylomicrons</a:t>
            </a:r>
            <a:endParaRPr lang="en-GB" sz="2400" b="0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Permeability and inflammation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Plasma lipopolysaccharide levels increase with high fat intake</a:t>
            </a:r>
          </a:p>
        </p:txBody>
      </p:sp>
      <p:sp>
        <p:nvSpPr>
          <p:cNvPr id="4" name="Cloud Callout 3"/>
          <p:cNvSpPr/>
          <p:nvPr/>
        </p:nvSpPr>
        <p:spPr bwMode="auto">
          <a:xfrm>
            <a:off x="0" y="2873375"/>
            <a:ext cx="4964113" cy="3382963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2400" b="0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  <a:p>
            <a:pPr>
              <a:defRPr/>
            </a:pPr>
            <a:r>
              <a:rPr lang="en-GB" sz="2400" b="0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?increase due to </a:t>
            </a:r>
            <a:r>
              <a:rPr lang="en-GB" sz="2400" b="0" dirty="0" err="1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lipopolysaccharides</a:t>
            </a:r>
            <a:r>
              <a:rPr lang="en-GB" sz="2400" b="0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 being taken up by </a:t>
            </a:r>
            <a:r>
              <a:rPr lang="en-GB" sz="2400" b="0" dirty="0" err="1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chylomicrons</a:t>
            </a:r>
            <a:endParaRPr lang="en-GB" sz="2400" b="0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67589" name="Cloud Callout 4"/>
          <p:cNvSpPr>
            <a:spLocks noChangeArrowheads="1"/>
          </p:cNvSpPr>
          <p:nvPr/>
        </p:nvSpPr>
        <p:spPr bwMode="auto">
          <a:xfrm>
            <a:off x="3846513" y="2903538"/>
            <a:ext cx="5051425" cy="3294062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4E9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2400" b="0" i="1"/>
          </a:p>
          <a:p>
            <a:r>
              <a:rPr lang="en-GB" sz="2400" b="0" i="1"/>
              <a:t>?increased gut permeability in obese mice</a:t>
            </a:r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Permeability and inflammation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Gut permeability has been linked to increased visceral adiposity and hepatic steatosis.</a:t>
            </a:r>
          </a:p>
          <a:p>
            <a:r>
              <a:rPr lang="en-GB" smtClean="0">
                <a:ea typeface="ＭＳ Ｐゴシック" pitchFamily="34" charset="-128"/>
              </a:rPr>
              <a:t>Obese patients and type 2 diabetics also show higher levels of bacterial DNA in the blood – suggesting increased permeability contributes to adipose inflammation </a:t>
            </a:r>
            <a:r>
              <a:rPr lang="en-GB" smtClean="0">
                <a:ea typeface="ＭＳ Ｐゴシック" pitchFamily="34" charset="-128"/>
                <a:sym typeface="Wingdings" pitchFamily="2" charset="2"/>
              </a:rPr>
              <a:t> diabetes</a:t>
            </a: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Permeability and inflammation</a:t>
            </a:r>
          </a:p>
        </p:txBody>
      </p:sp>
      <p:pic>
        <p:nvPicPr>
          <p:cNvPr id="69635" name="Picture 2" descr="Different microbial innate immune mechanisms affect host metabolism in the gut and liv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8175"/>
            <a:ext cx="90106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Permeability and inflammation</a:t>
            </a:r>
          </a:p>
        </p:txBody>
      </p:sp>
      <p:pic>
        <p:nvPicPr>
          <p:cNvPr id="70659" name="Picture 2" descr="Different microbial innate immune mechanisms affect host metabolism in the gut and liv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908175"/>
            <a:ext cx="90106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Up Arrow Callout 3"/>
          <p:cNvSpPr>
            <a:spLocks noChangeArrowheads="1"/>
          </p:cNvSpPr>
          <p:nvPr/>
        </p:nvSpPr>
        <p:spPr bwMode="auto">
          <a:xfrm>
            <a:off x="174625" y="4224338"/>
            <a:ext cx="1697038" cy="2401887"/>
          </a:xfrm>
          <a:prstGeom prst="upArrowCallout">
            <a:avLst>
              <a:gd name="adj1" fmla="val 25000"/>
              <a:gd name="adj2" fmla="val 25000"/>
              <a:gd name="adj3" fmla="val 25017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b="0" i="1">
                <a:solidFill>
                  <a:schemeClr val="bg1"/>
                </a:solidFill>
              </a:rPr>
              <a:t>Activation of pro- inflammatory cascade</a:t>
            </a:r>
          </a:p>
        </p:txBody>
      </p:sp>
    </p:spTree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ifferent microbial innate immune mechanisms affect host metabolism in the gut and liv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0"/>
          <a:stretch>
            <a:fillRect/>
          </a:stretch>
        </p:blipFill>
        <p:spPr bwMode="auto">
          <a:xfrm>
            <a:off x="6253163" y="1908175"/>
            <a:ext cx="28908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Permeability and inflammation</a:t>
            </a:r>
          </a:p>
        </p:txBody>
      </p:sp>
      <p:sp>
        <p:nvSpPr>
          <p:cNvPr id="5" name="Donut 4"/>
          <p:cNvSpPr/>
          <p:nvPr/>
        </p:nvSpPr>
        <p:spPr bwMode="auto">
          <a:xfrm>
            <a:off x="6764338" y="3860800"/>
            <a:ext cx="739775" cy="420688"/>
          </a:xfrm>
          <a:prstGeom prst="donut">
            <a:avLst>
              <a:gd name="adj" fmla="val 548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i="1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1685" name="Right Arrow Callout 5"/>
          <p:cNvSpPr>
            <a:spLocks noChangeArrowheads="1"/>
          </p:cNvSpPr>
          <p:nvPr/>
        </p:nvSpPr>
        <p:spPr bwMode="auto">
          <a:xfrm>
            <a:off x="4484688" y="3121025"/>
            <a:ext cx="2263775" cy="1916113"/>
          </a:xfrm>
          <a:prstGeom prst="rightArrowCallout">
            <a:avLst>
              <a:gd name="adj1" fmla="val 25000"/>
              <a:gd name="adj2" fmla="val 25000"/>
              <a:gd name="adj3" fmla="val 24991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0" i="1">
                <a:solidFill>
                  <a:schemeClr val="bg1"/>
                </a:solidFill>
              </a:rPr>
              <a:t>Effector protein which regulates the microbial ecology</a:t>
            </a:r>
          </a:p>
        </p:txBody>
      </p:sp>
    </p:spTree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Permeability and inflammation</a:t>
            </a:r>
          </a:p>
        </p:txBody>
      </p:sp>
      <p:pic>
        <p:nvPicPr>
          <p:cNvPr id="72707" name="Picture 2" descr="Different microbial innate immune mechanisms affect host metabolism in the gut and liv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0"/>
          <a:stretch>
            <a:fillRect/>
          </a:stretch>
        </p:blipFill>
        <p:spPr bwMode="auto">
          <a:xfrm>
            <a:off x="6253163" y="1908175"/>
            <a:ext cx="28908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 bwMode="auto">
          <a:xfrm>
            <a:off x="6764338" y="3860800"/>
            <a:ext cx="739775" cy="420688"/>
          </a:xfrm>
          <a:prstGeom prst="donut">
            <a:avLst>
              <a:gd name="adj" fmla="val 5488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b="0" i="1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72709" name="Right Arrow Callout 5"/>
          <p:cNvSpPr>
            <a:spLocks noChangeArrowheads="1"/>
          </p:cNvSpPr>
          <p:nvPr/>
        </p:nvSpPr>
        <p:spPr bwMode="auto">
          <a:xfrm>
            <a:off x="4484688" y="3121025"/>
            <a:ext cx="2263775" cy="1916113"/>
          </a:xfrm>
          <a:prstGeom prst="rightArrowCallout">
            <a:avLst>
              <a:gd name="adj1" fmla="val 25000"/>
              <a:gd name="adj2" fmla="val 25000"/>
              <a:gd name="adj3" fmla="val 24991"/>
              <a:gd name="adj4" fmla="val 6497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0" i="1">
                <a:solidFill>
                  <a:schemeClr val="bg1"/>
                </a:solidFill>
              </a:rPr>
              <a:t>Effector protein which regulates the microbial ecology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52463" y="2032000"/>
            <a:ext cx="3527425" cy="44418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GB" sz="2000" b="0" i="1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Manipulation of NLRP 3/6 can alter </a:t>
            </a:r>
            <a:r>
              <a:rPr lang="en-GB" sz="2000" b="0" i="1" dirty="0" err="1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microbiome</a:t>
            </a:r>
            <a:endParaRPr lang="en-GB" sz="2000" b="0" i="1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  <a:p>
            <a:pPr>
              <a:defRPr/>
            </a:pPr>
            <a:endParaRPr lang="en-GB" sz="2000" b="0" i="1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  <a:p>
            <a:pPr>
              <a:defRPr/>
            </a:pPr>
            <a:r>
              <a:rPr lang="en-GB" sz="2000" b="0" i="1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e.g. Deficiency in Nllp6 predisposes mice to colitis</a:t>
            </a:r>
          </a:p>
          <a:p>
            <a:pPr>
              <a:defRPr/>
            </a:pPr>
            <a:endParaRPr lang="en-GB" sz="2000" b="0" i="1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  <a:p>
            <a:pPr>
              <a:defRPr/>
            </a:pPr>
            <a:r>
              <a:rPr lang="en-GB" sz="2000" b="0" i="1" dirty="0" err="1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Inflammasone</a:t>
            </a:r>
            <a:r>
              <a:rPr lang="en-GB" sz="2000" b="0" i="1" dirty="0">
                <a:latin typeface="Verdana" pitchFamily="-111" charset="0"/>
                <a:ea typeface="Times New Roman" pitchFamily="-111" charset="0"/>
                <a:cs typeface="Times New Roman" pitchFamily="-111" charset="0"/>
              </a:rPr>
              <a:t> complexes lacking NLRP3/6 promote NASH and NAFLD</a:t>
            </a:r>
          </a:p>
          <a:p>
            <a:pPr>
              <a:defRPr/>
            </a:pPr>
            <a:endParaRPr lang="en-GB" b="0" i="1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  <a:p>
            <a:pPr>
              <a:defRPr/>
            </a:pPr>
            <a:endParaRPr lang="en-GB" b="0" i="1" dirty="0">
              <a:latin typeface="Verdana" pitchFamily="-111" charset="0"/>
              <a:ea typeface="Times New Roman" pitchFamily="-111" charset="0"/>
              <a:cs typeface="Times New Roman" pitchFamily="-111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we are going to cover......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Basic terms</a:t>
            </a:r>
          </a:p>
          <a:p>
            <a:r>
              <a:rPr lang="en-GB" smtClean="0">
                <a:ea typeface="ＭＳ Ｐゴシック" pitchFamily="34" charset="-128"/>
              </a:rPr>
              <a:t>Techniques involved in defining the gut microbiome</a:t>
            </a:r>
          </a:p>
          <a:p>
            <a:r>
              <a:rPr lang="en-GB" smtClean="0">
                <a:ea typeface="ＭＳ Ｐゴシック" pitchFamily="34" charset="-128"/>
              </a:rPr>
              <a:t>Diversity of the gut microbiome</a:t>
            </a:r>
          </a:p>
          <a:p>
            <a:r>
              <a:rPr lang="en-GB" smtClean="0">
                <a:ea typeface="ＭＳ Ｐゴシック" pitchFamily="34" charset="-128"/>
              </a:rPr>
              <a:t>Link between microbiome and obesity and diabetes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What does all this mean?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mtClean="0">
                <a:ea typeface="ＭＳ Ｐゴシック" pitchFamily="34" charset="-128"/>
              </a:rPr>
              <a:t>The interaction between diet, host and gut microbiota modulates gut permeability </a:t>
            </a:r>
          </a:p>
          <a:p>
            <a:pPr algn="ctr">
              <a:buFont typeface="Wingdings" pitchFamily="2" charset="2"/>
              <a:buChar char="à"/>
            </a:pPr>
            <a:r>
              <a:rPr lang="en-GB" smtClean="0">
                <a:ea typeface="ＭＳ Ｐゴシック" pitchFamily="34" charset="-128"/>
                <a:sym typeface="Wingdings" pitchFamily="2" charset="2"/>
              </a:rPr>
              <a:t>Proinflammatory molecule</a:t>
            </a:r>
          </a:p>
          <a:p>
            <a:pPr algn="ctr">
              <a:buFont typeface="Wingdings" pitchFamily="2" charset="2"/>
              <a:buChar char="à"/>
            </a:pPr>
            <a:r>
              <a:rPr lang="en-GB" smtClean="0">
                <a:ea typeface="ＭＳ Ｐゴシック" pitchFamily="34" charset="-128"/>
                <a:sym typeface="Wingdings" pitchFamily="2" charset="2"/>
              </a:rPr>
              <a:t> inflammatory signalling pathways activated peripherally</a:t>
            </a:r>
          </a:p>
          <a:p>
            <a:pPr algn="ctr">
              <a:buFont typeface="Wingdings" pitchFamily="2" charset="2"/>
              <a:buChar char="à"/>
            </a:pPr>
            <a:r>
              <a:rPr lang="en-GB" smtClean="0">
                <a:ea typeface="ＭＳ Ｐゴシック" pitchFamily="34" charset="-128"/>
                <a:sym typeface="Wingdings" pitchFamily="2" charset="2"/>
              </a:rPr>
              <a:t>Linked to obesity, steatosis and insulin resistance</a:t>
            </a:r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Gut microbiome as a potential treatment target </a:t>
            </a:r>
          </a:p>
        </p:txBody>
      </p:sp>
      <p:sp>
        <p:nvSpPr>
          <p:cNvPr id="74755" name="Content Placeholder 3"/>
          <p:cNvSpPr>
            <a:spLocks noGrp="1"/>
          </p:cNvSpPr>
          <p:nvPr>
            <p:ph idx="1"/>
          </p:nvPr>
        </p:nvSpPr>
        <p:spPr>
          <a:xfrm>
            <a:off x="3527425" y="1943100"/>
            <a:ext cx="4854575" cy="1946275"/>
          </a:xfrm>
        </p:spPr>
        <p:txBody>
          <a:bodyPr/>
          <a:lstStyle/>
          <a:p>
            <a:r>
              <a:rPr lang="en-GB" sz="2800" smtClean="0">
                <a:ea typeface="ＭＳ Ｐゴシック" pitchFamily="34" charset="-128"/>
              </a:rPr>
              <a:t>Many probiotic and prebiotic proof-of-concept trials have been disappointing</a:t>
            </a:r>
          </a:p>
          <a:p>
            <a:r>
              <a:rPr lang="en-GB" sz="2800" smtClean="0">
                <a:ea typeface="ＭＳ Ｐゴシック" pitchFamily="34" charset="-128"/>
              </a:rPr>
              <a:t>Open label trial of VSL#3 in NAFLD prematurely stopped because of rise in fat content</a:t>
            </a:r>
          </a:p>
          <a:p>
            <a:endParaRPr lang="en-GB" sz="2800" smtClean="0">
              <a:ea typeface="ＭＳ Ｐゴシック" pitchFamily="34" charset="-128"/>
            </a:endParaRPr>
          </a:p>
          <a:p>
            <a:r>
              <a:rPr lang="en-GB" sz="2800" smtClean="0">
                <a:ea typeface="ＭＳ Ｐゴシック" pitchFamily="34" charset="-128"/>
              </a:rPr>
              <a:t>Solga et al. 2009</a:t>
            </a: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GB" smtClean="0">
              <a:ea typeface="ＭＳ Ｐゴシック" pitchFamily="34" charset="-128"/>
            </a:endParaRPr>
          </a:p>
        </p:txBody>
      </p:sp>
      <p:pic>
        <p:nvPicPr>
          <p:cNvPr id="74756" name="Picture 2" descr="http://static.guim.co.uk/sys-images/Work/Pix/pictures/2009/7/24/1248461061709/Probiotic-drinks-and-yogu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20875"/>
            <a:ext cx="29146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Gut microbiome as a potential treatment target </a:t>
            </a:r>
            <a:endParaRPr lang="en-GB" b="1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3100"/>
            <a:ext cx="5591175" cy="4457700"/>
          </a:xfrm>
        </p:spPr>
        <p:txBody>
          <a:bodyPr/>
          <a:lstStyle/>
          <a:p>
            <a:pPr marL="0" indent="0">
              <a:defRPr/>
            </a:pPr>
            <a:r>
              <a:rPr lang="en-GB" dirty="0" smtClean="0"/>
              <a:t>Faecal transplantation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Used for treatment of antibiotic-related diarrhoeal colitis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dirty="0" smtClean="0"/>
              <a:t>Potential transmission of unknown pathogenic bacteria</a:t>
            </a:r>
          </a:p>
          <a:p>
            <a:pPr>
              <a:buFontTx/>
              <a:buNone/>
              <a:defRPr/>
            </a:pPr>
            <a:endParaRPr lang="en-GB" dirty="0" smtClean="0"/>
          </a:p>
          <a:p>
            <a:pPr>
              <a:buFontTx/>
              <a:buNone/>
              <a:defRPr/>
            </a:pPr>
            <a:endParaRPr lang="en-GB" dirty="0"/>
          </a:p>
        </p:txBody>
      </p:sp>
      <p:pic>
        <p:nvPicPr>
          <p:cNvPr id="131074" name="Picture 2" descr="http://drpinna.com/wp-content/uploads/2011/01/FECAL-TRANS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75" y="1511300"/>
            <a:ext cx="2857500" cy="21812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61142" y="0"/>
          <a:ext cx="7982858" cy="648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Summary 1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754063" y="2032000"/>
            <a:ext cx="7359650" cy="4281488"/>
          </a:xfrm>
        </p:spPr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The gut microbiota is a lush microbial ecosystem acting as a “metabolic organ”</a:t>
            </a:r>
          </a:p>
          <a:p>
            <a:r>
              <a:rPr lang="en-GB" smtClean="0">
                <a:ea typeface="ＭＳ Ｐゴシック" pitchFamily="34" charset="-128"/>
              </a:rPr>
              <a:t>Ability to harvest energy depends on ability of microorganisms</a:t>
            </a:r>
          </a:p>
          <a:p>
            <a:r>
              <a:rPr lang="en-GB" smtClean="0">
                <a:ea typeface="ＭＳ Ｐゴシック" pitchFamily="34" charset="-128"/>
              </a:rPr>
              <a:t>Diet and weight loss/gain can alter the microbiota</a:t>
            </a:r>
          </a:p>
        </p:txBody>
      </p:sp>
    </p:spTree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Summary 2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Microorganisms and their metabolic products alter gut hormones and inflammation, and therefore influence disease risk</a:t>
            </a:r>
          </a:p>
          <a:p>
            <a:r>
              <a:rPr lang="en-GB" smtClean="0">
                <a:ea typeface="ＭＳ Ｐゴシック" pitchFamily="34" charset="-128"/>
              </a:rPr>
              <a:t>Manipulation of the microbiota may have the potential to influence metabolism, weight change and disease risk</a:t>
            </a:r>
          </a:p>
        </p:txBody>
      </p:sp>
    </p:spTree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For the Future?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mtClean="0">
                <a:ea typeface="ＭＳ Ｐゴシック" pitchFamily="34" charset="-128"/>
              </a:rPr>
              <a:t>Problems......?</a:t>
            </a:r>
          </a:p>
          <a:p>
            <a:r>
              <a:rPr lang="en-GB" smtClean="0">
                <a:ea typeface="ＭＳ Ｐゴシック" pitchFamily="34" charset="-128"/>
              </a:rPr>
              <a:t>Previous difficulties with microbiota profiling</a:t>
            </a:r>
          </a:p>
          <a:p>
            <a:r>
              <a:rPr lang="en-GB" smtClean="0">
                <a:ea typeface="ＭＳ Ｐゴシック" pitchFamily="34" charset="-128"/>
              </a:rPr>
              <a:t>Heterogenous aetiology of obesity and diabetes – linked to different microbes</a:t>
            </a:r>
          </a:p>
          <a:p>
            <a:r>
              <a:rPr lang="en-GB" smtClean="0">
                <a:ea typeface="ＭＳ Ｐゴシック" pitchFamily="34" charset="-128"/>
              </a:rPr>
              <a:t>Not enough robust trials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Further reading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97025"/>
            <a:ext cx="7543800" cy="4803775"/>
          </a:xfrm>
        </p:spPr>
        <p:txBody>
          <a:bodyPr/>
          <a:lstStyle/>
          <a:p>
            <a:r>
              <a:rPr lang="en-GB" sz="2400" b="1" smtClean="0">
                <a:ea typeface="ＭＳ Ｐゴシック" pitchFamily="34" charset="-128"/>
              </a:rPr>
              <a:t>Tilg and Kaser 2011. </a:t>
            </a:r>
            <a:r>
              <a:rPr lang="en-GB" sz="2400" smtClean="0">
                <a:ea typeface="ＭＳ Ｐゴシック" pitchFamily="34" charset="-128"/>
              </a:rPr>
              <a:t>Gut Microbiome, obesity and metabolic dysfunction. J Clin Inv 121:6;2126-2131</a:t>
            </a:r>
          </a:p>
          <a:p>
            <a:r>
              <a:rPr lang="en-GB" sz="2400" b="1" smtClean="0">
                <a:ea typeface="ＭＳ Ｐゴシック" pitchFamily="34" charset="-128"/>
              </a:rPr>
              <a:t>Delzenne et al. 2011</a:t>
            </a:r>
            <a:r>
              <a:rPr lang="en-GB" sz="2400" smtClean="0">
                <a:ea typeface="ＭＳ Ｐゴシック" pitchFamily="34" charset="-128"/>
              </a:rPr>
              <a:t>. Targeting gut microbiota in obesity: effects of prebiotics and probiotics. Nat. Rev Endocrinology 7: 639-646</a:t>
            </a:r>
          </a:p>
          <a:p>
            <a:r>
              <a:rPr lang="en-GB" sz="2400" b="1" smtClean="0">
                <a:ea typeface="ＭＳ Ｐゴシック" pitchFamily="34" charset="-128"/>
              </a:rPr>
              <a:t>O’Hara and Shanahan 2006</a:t>
            </a:r>
            <a:r>
              <a:rPr lang="en-GB" sz="2400" smtClean="0">
                <a:ea typeface="ＭＳ Ｐゴシック" pitchFamily="34" charset="-128"/>
              </a:rPr>
              <a:t>. The gut flora as a forgotten organ. EMBO reports 7: 688 - 693</a:t>
            </a:r>
          </a:p>
          <a:p>
            <a:r>
              <a:rPr lang="en-GB" sz="2400" b="1" smtClean="0">
                <a:ea typeface="ＭＳ Ｐゴシック" pitchFamily="34" charset="-128"/>
              </a:rPr>
              <a:t>Mueller and Macpherson 2006 </a:t>
            </a:r>
            <a:r>
              <a:rPr lang="en-GB" sz="2400" smtClean="0">
                <a:ea typeface="ＭＳ Ｐゴシック" pitchFamily="34" charset="-128"/>
              </a:rPr>
              <a:t>Layers of mutualism with commensal bacteria protect us from intestinal inflammation. Gut 55: 276 - 284</a:t>
            </a:r>
          </a:p>
          <a:p>
            <a:r>
              <a:rPr lang="en-GB" sz="2400" b="1" smtClean="0">
                <a:ea typeface="ＭＳ Ｐゴシック" pitchFamily="34" charset="-128"/>
              </a:rPr>
              <a:t>DiBaise et al</a:t>
            </a:r>
            <a:r>
              <a:rPr lang="en-GB" sz="2400" smtClean="0">
                <a:ea typeface="ＭＳ Ｐゴシック" pitchFamily="34" charset="-128"/>
              </a:rPr>
              <a:t>. 2008 Gut microbiota and its possible relationship with obesity. Mayo Clin Proc 83: 460 - 469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Acknowledgement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652463" y="1654175"/>
            <a:ext cx="7997825" cy="4746625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 smtClean="0">
                <a:ea typeface="ＭＳ Ｐゴシック" pitchFamily="34" charset="-128"/>
              </a:rPr>
              <a:t>Tremaroli and Backhed 2012 Nature review article</a:t>
            </a:r>
          </a:p>
          <a:p>
            <a:pPr>
              <a:buFontTx/>
              <a:buNone/>
            </a:pPr>
            <a:r>
              <a:rPr lang="en-GB" sz="2400" smtClean="0">
                <a:ea typeface="ＭＳ Ｐゴシック" pitchFamily="34" charset="-128"/>
              </a:rPr>
              <a:t>Functional interactions between the gut microbiota and host metabolism 489:242-249</a:t>
            </a:r>
          </a:p>
          <a:p>
            <a:pPr>
              <a:buFontTx/>
              <a:buNone/>
            </a:pPr>
            <a:endParaRPr lang="en-GB" sz="240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GB" sz="2400" b="1" smtClean="0">
                <a:ea typeface="ＭＳ Ｐゴシック" pitchFamily="34" charset="-128"/>
              </a:rPr>
              <a:t>Dr Jonathan Tyrrell-Price</a:t>
            </a:r>
          </a:p>
          <a:p>
            <a:pPr>
              <a:buFontTx/>
              <a:buNone/>
            </a:pPr>
            <a:r>
              <a:rPr lang="en-GB" sz="2400" smtClean="0">
                <a:ea typeface="ＭＳ Ｐゴシック" pitchFamily="34" charset="-128"/>
              </a:rPr>
              <a:t>Consultant Gastroenterologist, Bristol Royal Infirmary, for some of the content of this lecture</a:t>
            </a:r>
          </a:p>
          <a:p>
            <a:pPr>
              <a:buFontTx/>
              <a:buNone/>
            </a:pPr>
            <a:endParaRPr lang="en-GB" sz="2400" b="1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GB" sz="2400" b="1" smtClean="0">
                <a:ea typeface="ＭＳ Ｐゴシック" pitchFamily="34" charset="-128"/>
              </a:rPr>
              <a:t>Dr Jeremy Cobbold</a:t>
            </a:r>
            <a:endParaRPr lang="en-GB" sz="240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GB" sz="2400" smtClean="0">
                <a:ea typeface="ＭＳ Ｐゴシック" pitchFamily="34" charset="-128"/>
              </a:rPr>
              <a:t>Specialist Registrar in Hepatology at Royal London Liver Unit and Clinical Lecturer at Imperial College London for further content </a:t>
            </a:r>
          </a:p>
          <a:p>
            <a:endParaRPr lang="en-GB" sz="240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Any questions?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294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Thank you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 few terms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938" y="1524000"/>
            <a:ext cx="8707437" cy="4876800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ea typeface="ＭＳ Ｐゴシック" pitchFamily="34" charset="-128"/>
              </a:rPr>
              <a:t>(Gut) </a:t>
            </a:r>
            <a:r>
              <a:rPr lang="en-GB" sz="2800" dirty="0" err="1" smtClean="0">
                <a:ea typeface="ＭＳ Ｐゴシック" pitchFamily="34" charset="-128"/>
              </a:rPr>
              <a:t>Microbiota</a:t>
            </a:r>
            <a:r>
              <a:rPr lang="en-GB" sz="2800" dirty="0" smtClean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GB" sz="2000" dirty="0" smtClean="0">
                <a:ea typeface="ＭＳ Ｐゴシック" pitchFamily="34" charset="-128"/>
              </a:rPr>
              <a:t>Collective microbial community in a specific environment (gut)</a:t>
            </a:r>
          </a:p>
          <a:p>
            <a:pPr>
              <a:defRPr/>
            </a:pPr>
            <a:endParaRPr lang="en-GB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GB" sz="2800" dirty="0" smtClean="0">
                <a:ea typeface="ＭＳ Ｐゴシック" pitchFamily="34" charset="-128"/>
              </a:rPr>
              <a:t>(Gut) </a:t>
            </a:r>
            <a:r>
              <a:rPr lang="en-GB" sz="2800" dirty="0" err="1" smtClean="0">
                <a:ea typeface="ＭＳ Ｐゴシック" pitchFamily="34" charset="-128"/>
              </a:rPr>
              <a:t>Microbiome</a:t>
            </a:r>
            <a:endParaRPr lang="en-GB" sz="2800" dirty="0" smtClean="0">
              <a:ea typeface="ＭＳ Ｐゴシック" pitchFamily="34" charset="-128"/>
            </a:endParaRPr>
          </a:p>
          <a:p>
            <a:pPr marL="342900" lvl="1" indent="-342900">
              <a:defRPr/>
            </a:pPr>
            <a:r>
              <a:rPr lang="en-GB" sz="2000" dirty="0" smtClean="0">
                <a:ea typeface="ＭＳ Ｐゴシック" pitchFamily="34" charset="-128"/>
              </a:rPr>
              <a:t>Genes of the </a:t>
            </a:r>
            <a:r>
              <a:rPr lang="en-GB" sz="2000" dirty="0" err="1" smtClean="0">
                <a:ea typeface="ＭＳ Ｐゴシック" pitchFamily="34" charset="-128"/>
              </a:rPr>
              <a:t>microbiota</a:t>
            </a:r>
            <a:r>
              <a:rPr lang="en-GB" sz="2000" dirty="0" smtClean="0">
                <a:ea typeface="ＭＳ Ｐゴシック" pitchFamily="34" charset="-128"/>
              </a:rPr>
              <a:t> = total genetic capacity of the (gut) community</a:t>
            </a:r>
          </a:p>
          <a:p>
            <a:pPr>
              <a:buFontTx/>
              <a:buNone/>
              <a:defRPr/>
            </a:pPr>
            <a:endParaRPr lang="en-GB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GB" sz="2800" dirty="0" err="1" smtClean="0">
                <a:ea typeface="ＭＳ Ｐゴシック" pitchFamily="34" charset="-128"/>
              </a:rPr>
              <a:t>Metagenome</a:t>
            </a:r>
            <a:r>
              <a:rPr lang="en-GB" sz="2800" dirty="0" smtClean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n-GB" sz="2000" dirty="0" smtClean="0">
                <a:ea typeface="ＭＳ Ｐゴシック" pitchFamily="34" charset="-128"/>
              </a:rPr>
              <a:t>Total DNA from the gut.....aggregate of DNA from host and </a:t>
            </a:r>
            <a:r>
              <a:rPr lang="en-GB" sz="2000" dirty="0" err="1" smtClean="0">
                <a:ea typeface="ＭＳ Ｐゴシック" pitchFamily="34" charset="-128"/>
              </a:rPr>
              <a:t>microbiota</a:t>
            </a:r>
            <a:endParaRPr lang="en-GB" sz="2000" dirty="0" smtClean="0">
              <a:ea typeface="ＭＳ Ｐゴシック" pitchFamily="34" charset="-128"/>
            </a:endParaRPr>
          </a:p>
          <a:p>
            <a:pPr lvl="1">
              <a:buFontTx/>
              <a:buNone/>
              <a:defRPr/>
            </a:pPr>
            <a:endParaRPr lang="en-GB" sz="2400" dirty="0" smtClean="0">
              <a:ea typeface="ＭＳ Ｐゴシック" pitchFamily="34" charset="-128"/>
            </a:endParaRPr>
          </a:p>
          <a:p>
            <a:pPr>
              <a:defRPr/>
            </a:pPr>
            <a:r>
              <a:rPr lang="en-GB" sz="2800" dirty="0" smtClean="0">
                <a:ea typeface="ＭＳ Ｐゴシック" pitchFamily="34" charset="-128"/>
              </a:rPr>
              <a:t>Microbe</a:t>
            </a:r>
          </a:p>
          <a:p>
            <a:pPr lvl="1">
              <a:defRPr/>
            </a:pPr>
            <a:r>
              <a:rPr lang="en-GB" sz="2000" dirty="0" smtClean="0">
                <a:ea typeface="ＭＳ Ｐゴシック" pitchFamily="34" charset="-128"/>
              </a:rPr>
              <a:t>Microscopic or ultramicroscopic organisms</a:t>
            </a:r>
          </a:p>
          <a:p>
            <a:pPr lvl="1">
              <a:defRPr/>
            </a:pPr>
            <a:endParaRPr lang="en-GB" sz="2400" dirty="0" smtClean="0">
              <a:ea typeface="ＭＳ Ｐゴシック" pitchFamily="34" charset="-128"/>
            </a:endParaRPr>
          </a:p>
          <a:p>
            <a:pPr>
              <a:defRPr/>
            </a:pPr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A few terms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ea typeface="ＭＳ Ｐゴシック" pitchFamily="34" charset="-128"/>
              </a:rPr>
              <a:t>Enterotype – grouping of the mictobiota of a given person....probably not as discrete as previously thought</a:t>
            </a:r>
          </a:p>
          <a:p>
            <a:endParaRPr lang="en-GB" smtClean="0">
              <a:ea typeface="ＭＳ Ｐゴシック" pitchFamily="34" charset="-128"/>
            </a:endParaRPr>
          </a:p>
          <a:p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>
            <a:ln>
              <a:noFill/>
            </a:ln>
            <a:solidFill>
              <a:srgbClr val="6E6E6F"/>
            </a:solidFill>
            <a:effectLst/>
            <a:latin typeface="Verdana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>
            <a:ln>
              <a:noFill/>
            </a:ln>
            <a:solidFill>
              <a:srgbClr val="6E6E6F"/>
            </a:solidFill>
            <a:effectLst/>
            <a:latin typeface="Verdana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12217</TotalTime>
  <Words>1912</Words>
  <Application>Microsoft Office PowerPoint</Application>
  <PresentationFormat>On-screen Show (4:3)</PresentationFormat>
  <Paragraphs>344</Paragraphs>
  <Slides>79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Verdana</vt:lpstr>
      <vt:lpstr>Times New Roman</vt:lpstr>
      <vt:lpstr>Arial</vt:lpstr>
      <vt:lpstr>Impact</vt:lpstr>
      <vt:lpstr>ＭＳ Ｐゴシック</vt:lpstr>
      <vt:lpstr>Wingdings</vt:lpstr>
      <vt:lpstr>msgothic</vt:lpstr>
      <vt:lpstr>Standarddesign</vt:lpstr>
      <vt:lpstr>Effects of the gastrointestinal microbiota on metabolism</vt:lpstr>
      <vt:lpstr>Metabolism and health</vt:lpstr>
      <vt:lpstr>Why is it important?</vt:lpstr>
      <vt:lpstr>PowerPoint Presentation</vt:lpstr>
      <vt:lpstr>What is the microbiota?</vt:lpstr>
      <vt:lpstr>The gut flora - a forgotten organ</vt:lpstr>
      <vt:lpstr>What we are going to cover......</vt:lpstr>
      <vt:lpstr>A few terms</vt:lpstr>
      <vt:lpstr>A few terms</vt:lpstr>
      <vt:lpstr>A few more....</vt:lpstr>
      <vt:lpstr>What makes up the Human Gut Microbiota</vt:lpstr>
      <vt:lpstr>Human Gut Microbiota</vt:lpstr>
      <vt:lpstr>PowerPoint Presentation</vt:lpstr>
      <vt:lpstr>What influences our gut microbiome?</vt:lpstr>
      <vt:lpstr>Early development</vt:lpstr>
      <vt:lpstr>Adult microbiota</vt:lpstr>
      <vt:lpstr>Diet influences the gut microbiota</vt:lpstr>
      <vt:lpstr>Diet influences the gut microbiota</vt:lpstr>
      <vt:lpstr>Diet influences the gut microbiota</vt:lpstr>
      <vt:lpstr>Diet influences the gut microbiota – by how much?</vt:lpstr>
      <vt:lpstr>How do we know?</vt:lpstr>
      <vt:lpstr>Techniques for mapping the microbiome</vt:lpstr>
      <vt:lpstr>Metagenomics</vt:lpstr>
      <vt:lpstr>PowerPoint Presentation</vt:lpstr>
      <vt:lpstr>Role of the gut microbiome</vt:lpstr>
      <vt:lpstr>Roles of the gut microbiota</vt:lpstr>
      <vt:lpstr>Short chain fatty acids</vt:lpstr>
      <vt:lpstr>Metabolism and fermentation </vt:lpstr>
      <vt:lpstr>Metabolism and fermentation </vt:lpstr>
      <vt:lpstr>Metabolism and fermentation </vt:lpstr>
      <vt:lpstr>Can Bacteria make you fat?</vt:lpstr>
      <vt:lpstr>Can bacteria make you fat?</vt:lpstr>
      <vt:lpstr>Can bacteria make you fat?</vt:lpstr>
      <vt:lpstr>Can bacteria make you fat?</vt:lpstr>
      <vt:lpstr>Can bacteria make you fat?</vt:lpstr>
      <vt:lpstr>Can bacteria make you fat?</vt:lpstr>
      <vt:lpstr>Does being fat change your bacteria?</vt:lpstr>
      <vt:lpstr>Does being fat change your bacteria?</vt:lpstr>
      <vt:lpstr>Does being fat change your bacteria?</vt:lpstr>
      <vt:lpstr>Does being fat change your bacteria?</vt:lpstr>
      <vt:lpstr>Does being fat change your bacteria?</vt:lpstr>
      <vt:lpstr>Does being fat change your bacteria?</vt:lpstr>
      <vt:lpstr>Does being fat change your bacteria?</vt:lpstr>
      <vt:lpstr>Which bacteria are important?</vt:lpstr>
      <vt:lpstr>Which bacteria are important?</vt:lpstr>
      <vt:lpstr>Roux-en-Y gastric bypass</vt:lpstr>
      <vt:lpstr>Gastric bypass</vt:lpstr>
      <vt:lpstr>Chicken or egg – what are the mechanisms promoting obesity?</vt:lpstr>
      <vt:lpstr>Mechanisms promoting obesity?</vt:lpstr>
      <vt:lpstr>Mechanisms promoting obesity?</vt:lpstr>
      <vt:lpstr>Diet independent and dependent effects</vt:lpstr>
      <vt:lpstr>Diet independent and dependent effects</vt:lpstr>
      <vt:lpstr>Microbial metabolism of choline</vt:lpstr>
      <vt:lpstr>Microbial metabolism of choline</vt:lpstr>
      <vt:lpstr>Microbial metabolism of choline</vt:lpstr>
      <vt:lpstr>Microbial metabolism of choline</vt:lpstr>
      <vt:lpstr>Microbial regulation of bile salt metabolism</vt:lpstr>
      <vt:lpstr>Microbial regulation of bile salt metabolism</vt:lpstr>
      <vt:lpstr>Microbial regulation of bile salt metabolism</vt:lpstr>
      <vt:lpstr>What does all this mean?</vt:lpstr>
      <vt:lpstr>Permeability and inflammation</vt:lpstr>
      <vt:lpstr>Permeability and inflammation</vt:lpstr>
      <vt:lpstr>Permeability and inflammation</vt:lpstr>
      <vt:lpstr>Permeability and inflammation</vt:lpstr>
      <vt:lpstr>Permeability and inflammation</vt:lpstr>
      <vt:lpstr>Permeability and inflammation</vt:lpstr>
      <vt:lpstr>Permeability and inflammation</vt:lpstr>
      <vt:lpstr>Permeability and inflammation</vt:lpstr>
      <vt:lpstr>Permeability and inflammation</vt:lpstr>
      <vt:lpstr>What does all this mean?</vt:lpstr>
      <vt:lpstr>Gut microbiome as a potential treatment target </vt:lpstr>
      <vt:lpstr>Gut microbiome as a potential treatment target </vt:lpstr>
      <vt:lpstr>PowerPoint Presentation</vt:lpstr>
      <vt:lpstr>Summary 1</vt:lpstr>
      <vt:lpstr>Summary 2</vt:lpstr>
      <vt:lpstr>For the Future?</vt:lpstr>
      <vt:lpstr>Further reading</vt:lpstr>
      <vt:lpstr>Acknowledgement</vt:lpstr>
      <vt:lpstr>Any questions? 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Cobbold, Jeremy F L</dc:creator>
  <cp:lastModifiedBy>Shiel, Nuala</cp:lastModifiedBy>
  <cp:revision>605</cp:revision>
  <dcterms:created xsi:type="dcterms:W3CDTF">2008-05-13T21:39:11Z</dcterms:created>
  <dcterms:modified xsi:type="dcterms:W3CDTF">2012-10-23T15:51:45Z</dcterms:modified>
</cp:coreProperties>
</file>