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media1.gif"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3" r:id="rId3"/>
    <p:sldId id="318" r:id="rId4"/>
    <p:sldId id="343" r:id="rId5"/>
    <p:sldId id="310" r:id="rId6"/>
    <p:sldId id="308" r:id="rId7"/>
    <p:sldId id="338" r:id="rId8"/>
    <p:sldId id="312" r:id="rId9"/>
    <p:sldId id="302" r:id="rId10"/>
    <p:sldId id="344" r:id="rId11"/>
    <p:sldId id="325" r:id="rId12"/>
    <p:sldId id="326" r:id="rId13"/>
    <p:sldId id="327" r:id="rId14"/>
    <p:sldId id="257" r:id="rId15"/>
    <p:sldId id="319" r:id="rId16"/>
    <p:sldId id="320" r:id="rId17"/>
    <p:sldId id="296" r:id="rId18"/>
    <p:sldId id="297" r:id="rId19"/>
    <p:sldId id="298" r:id="rId20"/>
    <p:sldId id="299" r:id="rId21"/>
    <p:sldId id="301" r:id="rId22"/>
    <p:sldId id="339" r:id="rId23"/>
    <p:sldId id="324" r:id="rId24"/>
    <p:sldId id="300" r:id="rId25"/>
    <p:sldId id="321" r:id="rId26"/>
    <p:sldId id="258" r:id="rId27"/>
    <p:sldId id="259" r:id="rId28"/>
    <p:sldId id="314" r:id="rId29"/>
    <p:sldId id="315" r:id="rId30"/>
    <p:sldId id="260" r:id="rId31"/>
    <p:sldId id="261" r:id="rId32"/>
    <p:sldId id="262" r:id="rId33"/>
    <p:sldId id="263" r:id="rId34"/>
    <p:sldId id="265" r:id="rId35"/>
    <p:sldId id="322" r:id="rId36"/>
    <p:sldId id="323" r:id="rId37"/>
    <p:sldId id="266" r:id="rId38"/>
    <p:sldId id="313" r:id="rId39"/>
    <p:sldId id="267" r:id="rId40"/>
    <p:sldId id="268" r:id="rId41"/>
    <p:sldId id="270" r:id="rId42"/>
    <p:sldId id="342" r:id="rId43"/>
    <p:sldId id="333" r:id="rId44"/>
    <p:sldId id="341" r:id="rId45"/>
    <p:sldId id="334" r:id="rId46"/>
    <p:sldId id="272" r:id="rId47"/>
    <p:sldId id="273" r:id="rId48"/>
    <p:sldId id="330" r:id="rId49"/>
    <p:sldId id="335" r:id="rId50"/>
    <p:sldId id="337"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80" autoAdjust="0"/>
  </p:normalViewPr>
  <p:slideViewPr>
    <p:cSldViewPr>
      <p:cViewPr varScale="1">
        <p:scale>
          <a:sx n="43" d="100"/>
          <a:sy n="43" d="100"/>
        </p:scale>
        <p:origin x="-7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92D5-DD78-4EAB-91FD-8EC85425135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92D5-DD78-4EAB-91FD-8EC8542513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492D5-DD78-4EAB-91FD-8EC8542513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8C5BA1-B916-4FE2-8C39-36895C70264A}"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92D5-DD78-4EAB-91FD-8EC85425135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08C5BA1-B916-4FE2-8C39-36895C70264A}" type="datetimeFigureOut">
              <a:rPr lang="en-US" smtClean="0"/>
              <a:pPr/>
              <a:t>10/25/2012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3F492D5-DD78-4EAB-91FD-8EC8542513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08C5BA1-B916-4FE2-8C39-36895C70264A}" type="datetimeFigureOut">
              <a:rPr lang="en-US" smtClean="0"/>
              <a:pPr/>
              <a:t>10/25/2012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3F492D5-DD78-4EAB-91FD-8EC8542513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gif"/><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45024"/>
            <a:ext cx="8077200" cy="1080120"/>
          </a:xfrm>
        </p:spPr>
        <p:txBody>
          <a:bodyPr>
            <a:normAutofit/>
          </a:bodyPr>
          <a:lstStyle/>
          <a:p>
            <a:r>
              <a:rPr lang="en-GB" sz="5400" b="0" dirty="0" smtClean="0">
                <a:latin typeface="Arial" pitchFamily="34" charset="0"/>
                <a:cs typeface="Arial" pitchFamily="34" charset="0"/>
              </a:rPr>
              <a:t>The Genetics of Obesity</a:t>
            </a:r>
            <a:endParaRPr lang="en-US" sz="5400" b="0" dirty="0">
              <a:latin typeface="Arial" pitchFamily="34" charset="0"/>
              <a:cs typeface="Arial" pitchFamily="34" charset="0"/>
            </a:endParaRPr>
          </a:p>
        </p:txBody>
      </p:sp>
      <p:sp>
        <p:nvSpPr>
          <p:cNvPr id="3" name="Subtitle 2"/>
          <p:cNvSpPr>
            <a:spLocks noGrp="1"/>
          </p:cNvSpPr>
          <p:nvPr>
            <p:ph type="subTitle" idx="1"/>
          </p:nvPr>
        </p:nvSpPr>
        <p:spPr>
          <a:xfrm>
            <a:off x="685800" y="1484784"/>
            <a:ext cx="8077200" cy="1843632"/>
          </a:xfrm>
        </p:spPr>
        <p:txBody>
          <a:bodyPr/>
          <a:lstStyle/>
          <a:p>
            <a:r>
              <a:rPr lang="en-GB" sz="3200" dirty="0" smtClean="0">
                <a:latin typeface="Arial" pitchFamily="34" charset="0"/>
                <a:cs typeface="Arial" pitchFamily="34" charset="0"/>
              </a:rPr>
              <a:t>Dr Andrew Walley</a:t>
            </a:r>
          </a:p>
          <a:p>
            <a:endParaRPr lang="en-GB" dirty="0" smtClean="0">
              <a:latin typeface="Arial" pitchFamily="34" charset="0"/>
              <a:cs typeface="Arial" pitchFamily="34" charset="0"/>
            </a:endParaRPr>
          </a:p>
          <a:p>
            <a:r>
              <a:rPr lang="en-GB" dirty="0" err="1" smtClean="0">
                <a:latin typeface="Arial" pitchFamily="34" charset="0"/>
                <a:cs typeface="Arial" pitchFamily="34" charset="0"/>
              </a:rPr>
              <a:t>Dept</a:t>
            </a:r>
            <a:r>
              <a:rPr lang="en-GB" dirty="0" smtClean="0">
                <a:latin typeface="Arial" pitchFamily="34" charset="0"/>
                <a:cs typeface="Arial" pitchFamily="34" charset="0"/>
              </a:rPr>
              <a:t> of Genomics of </a:t>
            </a:r>
            <a:r>
              <a:rPr lang="en-GB" dirty="0" smtClean="0">
                <a:latin typeface="Arial" pitchFamily="34" charset="0"/>
                <a:cs typeface="Arial" pitchFamily="34" charset="0"/>
              </a:rPr>
              <a:t>Common Disease</a:t>
            </a:r>
            <a:endParaRPr lang="en-GB" dirty="0" smtClean="0">
              <a:latin typeface="Arial" pitchFamily="34" charset="0"/>
              <a:cs typeface="Arial" pitchFamily="34" charset="0"/>
            </a:endParaRPr>
          </a:p>
          <a:p>
            <a:r>
              <a:rPr lang="en-GB" dirty="0" smtClean="0">
                <a:latin typeface="Arial" pitchFamily="34" charset="0"/>
                <a:cs typeface="Arial" pitchFamily="34" charset="0"/>
              </a:rPr>
              <a:t>School of Public Health</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32978" y="214290"/>
            <a:ext cx="2196719"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Physiology of obesity</a:t>
            </a:r>
            <a:endParaRPr lang="en-US" dirty="0"/>
          </a:p>
        </p:txBody>
      </p:sp>
      <p:sp>
        <p:nvSpPr>
          <p:cNvPr id="3" name="Content Placeholder 2"/>
          <p:cNvSpPr>
            <a:spLocks noGrp="1"/>
          </p:cNvSpPr>
          <p:nvPr>
            <p:ph idx="1"/>
          </p:nvPr>
        </p:nvSpPr>
        <p:spPr/>
        <p:txBody>
          <a:bodyPr>
            <a:normAutofit/>
          </a:bodyPr>
          <a:lstStyle/>
          <a:p>
            <a:r>
              <a:rPr lang="en-GB" dirty="0" smtClean="0"/>
              <a:t>Disorder of energy balance</a:t>
            </a:r>
          </a:p>
          <a:p>
            <a:pPr lvl="1"/>
            <a:r>
              <a:rPr lang="en-GB" dirty="0" err="1" smtClean="0"/>
              <a:t>Thermogenic</a:t>
            </a:r>
            <a:r>
              <a:rPr lang="en-GB" dirty="0" smtClean="0"/>
              <a:t> (brown) adipose tissue</a:t>
            </a:r>
          </a:p>
          <a:p>
            <a:r>
              <a:rPr lang="en-GB" dirty="0" smtClean="0"/>
              <a:t>Disorder of the </a:t>
            </a:r>
            <a:r>
              <a:rPr lang="en-GB" dirty="0" err="1" smtClean="0"/>
              <a:t>adipocyte</a:t>
            </a:r>
            <a:endParaRPr lang="en-GB" dirty="0" smtClean="0"/>
          </a:p>
          <a:p>
            <a:pPr lvl="1"/>
            <a:r>
              <a:rPr lang="en-GB" dirty="0" smtClean="0"/>
              <a:t>Larger size/numbers as a child leads to obesity</a:t>
            </a:r>
          </a:p>
          <a:p>
            <a:r>
              <a:rPr lang="en-GB" dirty="0" err="1" smtClean="0"/>
              <a:t>Neurobehavioural</a:t>
            </a:r>
            <a:r>
              <a:rPr lang="en-GB" dirty="0" smtClean="0"/>
              <a:t> disorder</a:t>
            </a:r>
          </a:p>
          <a:p>
            <a:pPr lvl="1"/>
            <a:r>
              <a:rPr lang="en-GB" dirty="0" smtClean="0"/>
              <a:t>Obesity originates in  the brain where mechanisms regulating appetite and satiety are disordered</a:t>
            </a:r>
          </a:p>
          <a:p>
            <a:endParaRPr lang="en-US" dirty="0"/>
          </a:p>
        </p:txBody>
      </p:sp>
    </p:spTree>
    <p:extLst>
      <p:ext uri="{BB962C8B-B14F-4D97-AF65-F5344CB8AC3E}">
        <p14:creationId xmlns:p14="http://schemas.microsoft.com/office/powerpoint/2010/main" val="21257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Treating Obesity</a:t>
            </a:r>
            <a:endParaRPr lang="en-GB" dirty="0"/>
          </a:p>
        </p:txBody>
      </p:sp>
      <p:sp>
        <p:nvSpPr>
          <p:cNvPr id="3" name="Content Placeholder 2"/>
          <p:cNvSpPr>
            <a:spLocks noGrp="1"/>
          </p:cNvSpPr>
          <p:nvPr>
            <p:ph idx="1"/>
          </p:nvPr>
        </p:nvSpPr>
        <p:spPr>
          <a:xfrm>
            <a:off x="428596" y="1571612"/>
            <a:ext cx="7643866" cy="4786345"/>
          </a:xfrm>
        </p:spPr>
        <p:txBody>
          <a:bodyPr>
            <a:normAutofit/>
          </a:bodyPr>
          <a:lstStyle/>
          <a:p>
            <a:r>
              <a:rPr lang="en-GB" dirty="0" smtClean="0">
                <a:solidFill>
                  <a:srgbClr val="FF0000"/>
                </a:solidFill>
              </a:rPr>
              <a:t>Diet/Exercise</a:t>
            </a:r>
          </a:p>
          <a:p>
            <a:pPr lvl="1"/>
            <a:r>
              <a:rPr lang="en-GB" dirty="0" smtClean="0"/>
              <a:t>Good for overweight</a:t>
            </a:r>
          </a:p>
          <a:p>
            <a:pPr lvl="1"/>
            <a:r>
              <a:rPr lang="en-GB" dirty="0" smtClean="0"/>
              <a:t>Ineffective for morbid obesity</a:t>
            </a:r>
          </a:p>
          <a:p>
            <a:r>
              <a:rPr lang="en-GB" dirty="0" smtClean="0">
                <a:solidFill>
                  <a:srgbClr val="00B0F0"/>
                </a:solidFill>
              </a:rPr>
              <a:t>Drugs</a:t>
            </a:r>
          </a:p>
          <a:p>
            <a:pPr lvl="1"/>
            <a:r>
              <a:rPr lang="en-GB" dirty="0" smtClean="0"/>
              <a:t>Appetite Suppression – </a:t>
            </a:r>
            <a:r>
              <a:rPr lang="en-GB" dirty="0" err="1" smtClean="0"/>
              <a:t>Lorcaserin</a:t>
            </a:r>
            <a:r>
              <a:rPr lang="en-GB" dirty="0" smtClean="0"/>
              <a:t>/</a:t>
            </a:r>
            <a:r>
              <a:rPr lang="en-GB" dirty="0" err="1" smtClean="0"/>
              <a:t>Belviq</a:t>
            </a:r>
            <a:endParaRPr lang="en-GB" dirty="0" smtClean="0"/>
          </a:p>
          <a:p>
            <a:pPr lvl="1"/>
            <a:r>
              <a:rPr lang="en-GB" dirty="0" smtClean="0"/>
              <a:t>Nutrient </a:t>
            </a:r>
            <a:r>
              <a:rPr lang="en-GB" dirty="0" err="1" smtClean="0"/>
              <a:t>Malabsorption</a:t>
            </a:r>
            <a:r>
              <a:rPr lang="en-GB" dirty="0" smtClean="0"/>
              <a:t> – </a:t>
            </a:r>
            <a:r>
              <a:rPr lang="en-GB" dirty="0" err="1" smtClean="0"/>
              <a:t>Orlistat</a:t>
            </a:r>
            <a:r>
              <a:rPr lang="en-GB" dirty="0" smtClean="0"/>
              <a:t>/</a:t>
            </a:r>
            <a:r>
              <a:rPr lang="en-GB" dirty="0" err="1" smtClean="0"/>
              <a:t>Xenical</a:t>
            </a:r>
            <a:endParaRPr lang="en-GB" dirty="0" smtClean="0"/>
          </a:p>
          <a:p>
            <a:r>
              <a:rPr lang="en-GB" dirty="0" smtClean="0">
                <a:solidFill>
                  <a:srgbClr val="00B050"/>
                </a:solidFill>
              </a:rPr>
              <a:t>Bariatric Surgery</a:t>
            </a:r>
          </a:p>
          <a:p>
            <a:pPr lvl="1"/>
            <a:r>
              <a:rPr lang="en-GB" dirty="0" smtClean="0"/>
              <a:t>Gastric Band</a:t>
            </a:r>
          </a:p>
          <a:p>
            <a:pPr lvl="1"/>
            <a:r>
              <a:rPr lang="en-GB" dirty="0" smtClean="0"/>
              <a:t>Roux-en-Y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Gastric Band</a:t>
            </a:r>
            <a:endParaRPr lang="en-GB"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357290" y="1928802"/>
            <a:ext cx="5810273" cy="438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Roux-en-Y</a:t>
            </a: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458408" y="1774825"/>
            <a:ext cx="4227184"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Obesity Genetic?</a:t>
            </a:r>
            <a:endParaRPr lang="en-US" dirty="0"/>
          </a:p>
        </p:txBody>
      </p:sp>
      <p:sp>
        <p:nvSpPr>
          <p:cNvPr id="3" name="Content Placeholder 2"/>
          <p:cNvSpPr>
            <a:spLocks noGrp="1"/>
          </p:cNvSpPr>
          <p:nvPr>
            <p:ph idx="1"/>
          </p:nvPr>
        </p:nvSpPr>
        <p:spPr/>
        <p:txBody>
          <a:bodyPr/>
          <a:lstStyle/>
          <a:p>
            <a:r>
              <a:rPr lang="en-GB" dirty="0" smtClean="0"/>
              <a:t>Environment is very important</a:t>
            </a:r>
          </a:p>
          <a:p>
            <a:pPr lvl="1"/>
            <a:r>
              <a:rPr lang="en-GB" dirty="0" smtClean="0"/>
              <a:t>Energy-dense foods</a:t>
            </a:r>
          </a:p>
          <a:p>
            <a:pPr lvl="1"/>
            <a:r>
              <a:rPr lang="en-GB" dirty="0" smtClean="0"/>
              <a:t>Low physical activity (?)</a:t>
            </a:r>
          </a:p>
          <a:p>
            <a:r>
              <a:rPr lang="en-GB" dirty="0" smtClean="0"/>
              <a:t>Genetic changes occur over hundreds of generations</a:t>
            </a:r>
          </a:p>
          <a:p>
            <a:r>
              <a:rPr lang="en-GB" dirty="0" smtClean="0"/>
              <a:t>Eat less, lose weight! (If you can)</a:t>
            </a:r>
          </a:p>
          <a:p>
            <a:endParaRPr lang="en-GB" dirty="0" smtClean="0"/>
          </a:p>
          <a:p>
            <a:r>
              <a:rPr lang="en-GB" dirty="0" smtClean="0"/>
              <a:t>What determines my body shape?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Obesogenic</a:t>
            </a:r>
            <a:r>
              <a:rPr lang="en-GB" dirty="0" smtClean="0"/>
              <a:t> Environment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428596" y="1714488"/>
            <a:ext cx="2260976" cy="214314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7158" y="4071942"/>
            <a:ext cx="2510792" cy="250033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214678" y="2071678"/>
            <a:ext cx="5733410" cy="3786214"/>
          </a:xfrm>
          <a:prstGeom prst="rect">
            <a:avLst/>
          </a:prstGeom>
          <a:noFill/>
          <a:ln w="9525">
            <a:noFill/>
            <a:miter lim="800000"/>
            <a:headEnd/>
            <a:tailEnd/>
          </a:ln>
        </p:spPr>
      </p:pic>
      <p:sp>
        <p:nvSpPr>
          <p:cNvPr id="6" name="TextBox 5"/>
          <p:cNvSpPr txBox="1"/>
          <p:nvPr/>
        </p:nvSpPr>
        <p:spPr>
          <a:xfrm>
            <a:off x="4071934" y="6072206"/>
            <a:ext cx="4076757" cy="523220"/>
          </a:xfrm>
          <a:prstGeom prst="rect">
            <a:avLst/>
          </a:prstGeom>
          <a:noFill/>
        </p:spPr>
        <p:txBody>
          <a:bodyPr wrap="none" rtlCol="0">
            <a:spAutoFit/>
          </a:bodyPr>
          <a:lstStyle/>
          <a:p>
            <a:r>
              <a:rPr lang="en-GB" sz="2800" dirty="0" smtClean="0">
                <a:solidFill>
                  <a:srgbClr val="FF0000"/>
                </a:solidFill>
              </a:rPr>
              <a:t>Environment is important!</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iterate type="lt">
                                    <p:tmPct val="0"/>
                                  </p:iterate>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Defining Obesity</a:t>
            </a:r>
            <a:endParaRPr lang="en-GB" dirty="0"/>
          </a:p>
        </p:txBody>
      </p:sp>
      <p:sp>
        <p:nvSpPr>
          <p:cNvPr id="4" name="Content Placeholder 3"/>
          <p:cNvSpPr>
            <a:spLocks noGrp="1"/>
          </p:cNvSpPr>
          <p:nvPr>
            <p:ph idx="1"/>
          </p:nvPr>
        </p:nvSpPr>
        <p:spPr/>
        <p:txBody>
          <a:bodyPr/>
          <a:lstStyle/>
          <a:p>
            <a:endParaRPr lang="en-GB" dirty="0" smtClean="0"/>
          </a:p>
          <a:p>
            <a:endParaRPr lang="en-GB" dirty="0" smtClean="0"/>
          </a:p>
          <a:p>
            <a:pPr>
              <a:buNone/>
            </a:pPr>
            <a:r>
              <a:rPr lang="en-GB" dirty="0" smtClean="0"/>
              <a:t>How do we define obese and non-obese?</a:t>
            </a:r>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Obesity</a:t>
            </a:r>
            <a:endParaRPr lang="en-US" dirty="0"/>
          </a:p>
        </p:txBody>
      </p:sp>
      <p:sp>
        <p:nvSpPr>
          <p:cNvPr id="4" name="Text Placeholder 3"/>
          <p:cNvSpPr>
            <a:spLocks noGrp="1"/>
          </p:cNvSpPr>
          <p:nvPr>
            <p:ph type="body" idx="1"/>
          </p:nvPr>
        </p:nvSpPr>
        <p:spPr/>
        <p:txBody>
          <a:bodyPr/>
          <a:lstStyle/>
          <a:p>
            <a:r>
              <a:rPr lang="en-GB" dirty="0" smtClean="0"/>
              <a:t>Anthropometry</a:t>
            </a:r>
          </a:p>
        </p:txBody>
      </p:sp>
      <p:sp>
        <p:nvSpPr>
          <p:cNvPr id="3" name="Content Placeholder 2"/>
          <p:cNvSpPr>
            <a:spLocks noGrp="1"/>
          </p:cNvSpPr>
          <p:nvPr>
            <p:ph sz="half" idx="2"/>
          </p:nvPr>
        </p:nvSpPr>
        <p:spPr>
          <a:xfrm>
            <a:off x="107504" y="2348880"/>
            <a:ext cx="5184576" cy="3951288"/>
          </a:xfrm>
        </p:spPr>
        <p:txBody>
          <a:bodyPr>
            <a:normAutofit/>
          </a:bodyPr>
          <a:lstStyle/>
          <a:p>
            <a:r>
              <a:rPr lang="en-GB" sz="3200" dirty="0" smtClean="0"/>
              <a:t>Body Mass Index (BMI)</a:t>
            </a:r>
          </a:p>
          <a:p>
            <a:r>
              <a:rPr lang="en-GB" sz="3200" dirty="0" smtClean="0"/>
              <a:t>Waist</a:t>
            </a:r>
          </a:p>
          <a:p>
            <a:r>
              <a:rPr lang="en-GB" sz="3200" dirty="0" err="1" smtClean="0"/>
              <a:t>Waist:Hip</a:t>
            </a:r>
            <a:r>
              <a:rPr lang="en-GB" sz="3200" dirty="0" smtClean="0"/>
              <a:t> Ratio (WHR)</a:t>
            </a:r>
          </a:p>
          <a:p>
            <a:r>
              <a:rPr lang="en-GB" sz="3200" dirty="0" err="1" smtClean="0"/>
              <a:t>Skinfold</a:t>
            </a:r>
            <a:r>
              <a:rPr lang="en-GB" sz="3200" dirty="0" smtClean="0"/>
              <a:t> Thickness</a:t>
            </a:r>
          </a:p>
          <a:p>
            <a:endParaRPr lang="en-GB" dirty="0" smtClean="0"/>
          </a:p>
          <a:p>
            <a:pPr lvl="1"/>
            <a:endParaRPr lang="en-US" dirty="0"/>
          </a:p>
        </p:txBody>
      </p:sp>
      <p:sp>
        <p:nvSpPr>
          <p:cNvPr id="5" name="Text Placeholder 4"/>
          <p:cNvSpPr>
            <a:spLocks noGrp="1"/>
          </p:cNvSpPr>
          <p:nvPr>
            <p:ph type="body" sz="quarter" idx="3"/>
          </p:nvPr>
        </p:nvSpPr>
        <p:spPr>
          <a:xfrm>
            <a:off x="5092950" y="1700808"/>
            <a:ext cx="4041775" cy="715355"/>
          </a:xfrm>
        </p:spPr>
        <p:txBody>
          <a:bodyPr/>
          <a:lstStyle/>
          <a:p>
            <a:r>
              <a:rPr lang="en-GB" dirty="0" smtClean="0"/>
              <a:t>Body Fat Composition</a:t>
            </a:r>
          </a:p>
        </p:txBody>
      </p:sp>
      <p:sp>
        <p:nvSpPr>
          <p:cNvPr id="6" name="Content Placeholder 5"/>
          <p:cNvSpPr>
            <a:spLocks noGrp="1"/>
          </p:cNvSpPr>
          <p:nvPr>
            <p:ph sz="quarter" idx="4"/>
          </p:nvPr>
        </p:nvSpPr>
        <p:spPr>
          <a:xfrm>
            <a:off x="5004048" y="2348880"/>
            <a:ext cx="4041775" cy="3951288"/>
          </a:xfrm>
        </p:spPr>
        <p:txBody>
          <a:bodyPr/>
          <a:lstStyle/>
          <a:p>
            <a:r>
              <a:rPr lang="en-GB" sz="3200" dirty="0" smtClean="0"/>
              <a:t>Impedance</a:t>
            </a:r>
          </a:p>
          <a:p>
            <a:r>
              <a:rPr lang="en-GB" sz="3200" dirty="0" smtClean="0"/>
              <a:t>Water displacement</a:t>
            </a:r>
          </a:p>
          <a:p>
            <a:r>
              <a:rPr lang="en-GB" sz="3200" dirty="0" smtClean="0"/>
              <a:t>DEXA</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Mass Index</a:t>
            </a:r>
            <a:endParaRPr lang="en-US" dirty="0"/>
          </a:p>
        </p:txBody>
      </p:sp>
      <p:sp>
        <p:nvSpPr>
          <p:cNvPr id="3" name="Content Placeholder 2"/>
          <p:cNvSpPr>
            <a:spLocks noGrp="1"/>
          </p:cNvSpPr>
          <p:nvPr>
            <p:ph idx="1"/>
          </p:nvPr>
        </p:nvSpPr>
        <p:spPr/>
        <p:txBody>
          <a:bodyPr/>
          <a:lstStyle/>
          <a:p>
            <a:r>
              <a:rPr lang="en-GB" dirty="0" smtClean="0"/>
              <a:t>Simple calculation</a:t>
            </a:r>
          </a:p>
          <a:p>
            <a:endParaRPr lang="en-GB" dirty="0" smtClean="0"/>
          </a:p>
          <a:p>
            <a:r>
              <a:rPr lang="en-GB" dirty="0" smtClean="0"/>
              <a:t>Weight in kilograms divided by height in metres squared</a:t>
            </a:r>
          </a:p>
          <a:p>
            <a:endParaRPr lang="en-GB" dirty="0" smtClean="0"/>
          </a:p>
          <a:p>
            <a:r>
              <a:rPr lang="en-GB" dirty="0" err="1" smtClean="0"/>
              <a:t>E.g</a:t>
            </a:r>
            <a:r>
              <a:rPr lang="en-GB" dirty="0" smtClean="0"/>
              <a:t> if you are 1.78m tall and weigh 88.5kg</a:t>
            </a:r>
          </a:p>
          <a:p>
            <a:pPr>
              <a:buNone/>
            </a:pPr>
            <a:endParaRPr lang="en-GB" dirty="0" smtClean="0"/>
          </a:p>
          <a:p>
            <a:pPr>
              <a:buNone/>
            </a:pPr>
            <a:r>
              <a:rPr lang="en-GB" dirty="0" smtClean="0"/>
              <a:t>BMI = 88.5/(1.78 x 1.78) = 27.9 kg/m</a:t>
            </a:r>
            <a:r>
              <a:rPr lang="en-GB" baseline="30000" dirty="0" smtClean="0"/>
              <a:t>2</a:t>
            </a:r>
            <a:endParaRPr lang="en-U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 BMI Ranges</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857224" y="1500174"/>
            <a:ext cx="7098266"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p:txBody>
          <a:bodyPr/>
          <a:lstStyle/>
          <a:p>
            <a:r>
              <a:rPr lang="en-GB" dirty="0" smtClean="0"/>
              <a:t>Why is obesity a current concern?</a:t>
            </a:r>
          </a:p>
          <a:p>
            <a:endParaRPr lang="en-GB" dirty="0" smtClean="0"/>
          </a:p>
          <a:p>
            <a:r>
              <a:rPr lang="en-GB" dirty="0" smtClean="0"/>
              <a:t>How do we measure it?</a:t>
            </a:r>
          </a:p>
          <a:p>
            <a:endParaRPr lang="en-GB" dirty="0" smtClean="0"/>
          </a:p>
          <a:p>
            <a:r>
              <a:rPr lang="en-GB" dirty="0" smtClean="0"/>
              <a:t>What causes it?</a:t>
            </a:r>
          </a:p>
          <a:p>
            <a:endParaRPr lang="en-GB" dirty="0" smtClean="0"/>
          </a:p>
          <a:p>
            <a:r>
              <a:rPr lang="en-GB" dirty="0" smtClean="0"/>
              <a:t>Is it genetic?</a:t>
            </a:r>
          </a:p>
          <a:p>
            <a:endParaRPr lang="en-GB" dirty="0" smtClean="0"/>
          </a:p>
          <a:p>
            <a:r>
              <a:rPr lang="en-GB" dirty="0" smtClean="0"/>
              <a:t>Genetics and obesity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BMI ranges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85720" y="1785927"/>
            <a:ext cx="3978221" cy="40005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86314" y="1785926"/>
            <a:ext cx="3825261" cy="3929090"/>
          </a:xfrm>
          <a:prstGeom prst="rect">
            <a:avLst/>
          </a:prstGeom>
          <a:noFill/>
          <a:ln w="9525">
            <a:noFill/>
            <a:miter lim="800000"/>
            <a:headEnd/>
            <a:tailEnd/>
          </a:ln>
        </p:spPr>
      </p:pic>
      <p:sp>
        <p:nvSpPr>
          <p:cNvPr id="6" name="TextBox 5"/>
          <p:cNvSpPr txBox="1"/>
          <p:nvPr/>
        </p:nvSpPr>
        <p:spPr>
          <a:xfrm>
            <a:off x="428596" y="6143644"/>
            <a:ext cx="4849084" cy="369332"/>
          </a:xfrm>
          <a:prstGeom prst="rect">
            <a:avLst/>
          </a:prstGeom>
          <a:noFill/>
        </p:spPr>
        <p:txBody>
          <a:bodyPr wrap="none" rtlCol="0">
            <a:spAutoFit/>
          </a:bodyPr>
          <a:lstStyle/>
          <a:p>
            <a:r>
              <a:rPr lang="en-GB" dirty="0" smtClean="0"/>
              <a:t>From http://www.childobesityinfo.blogspot.com/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BMI - 1</a:t>
            </a:r>
            <a:endParaRPr lang="en-US" dirty="0"/>
          </a:p>
        </p:txBody>
      </p:sp>
      <p:sp>
        <p:nvSpPr>
          <p:cNvPr id="6" name="TextBox 5"/>
          <p:cNvSpPr txBox="1"/>
          <p:nvPr/>
        </p:nvSpPr>
        <p:spPr>
          <a:xfrm>
            <a:off x="335182" y="1700808"/>
            <a:ext cx="4071966" cy="1631216"/>
          </a:xfrm>
          <a:prstGeom prst="rect">
            <a:avLst/>
          </a:prstGeom>
          <a:noFill/>
        </p:spPr>
        <p:txBody>
          <a:bodyPr wrap="square" rtlCol="0">
            <a:spAutoFit/>
          </a:bodyPr>
          <a:lstStyle/>
          <a:p>
            <a:r>
              <a:rPr lang="en-GB" sz="2000" b="1" dirty="0" smtClean="0"/>
              <a:t>Ethnicity is important</a:t>
            </a:r>
          </a:p>
          <a:p>
            <a:endParaRPr lang="en-GB" sz="2000" dirty="0" smtClean="0"/>
          </a:p>
          <a:p>
            <a:r>
              <a:rPr lang="en-GB" sz="2000" dirty="0" smtClean="0"/>
              <a:t>At the same BMI, Asians have a higher percent body fat compared to white subjects</a:t>
            </a:r>
            <a:endParaRPr lang="en-GB" sz="2000" dirty="0"/>
          </a:p>
        </p:txBody>
      </p:sp>
      <p:pic>
        <p:nvPicPr>
          <p:cNvPr id="3" name="Picture 2"/>
          <p:cNvPicPr>
            <a:picLocks noChangeAspect="1" noChangeArrowheads="1"/>
          </p:cNvPicPr>
          <p:nvPr/>
        </p:nvPicPr>
        <p:blipFill>
          <a:blip r:embed="rId2" cstate="print"/>
          <a:srcRect/>
          <a:stretch>
            <a:fillRect/>
          </a:stretch>
        </p:blipFill>
        <p:spPr bwMode="auto">
          <a:xfrm>
            <a:off x="395536" y="3429000"/>
            <a:ext cx="3305379" cy="2145213"/>
          </a:xfrm>
          <a:prstGeom prst="rect">
            <a:avLst/>
          </a:prstGeom>
          <a:noFill/>
          <a:ln w="9525">
            <a:noFill/>
            <a:miter lim="800000"/>
            <a:headEnd/>
            <a:tailEnd/>
          </a:ln>
        </p:spPr>
      </p:pic>
      <p:sp>
        <p:nvSpPr>
          <p:cNvPr id="9" name="TextBox 8"/>
          <p:cNvSpPr txBox="1"/>
          <p:nvPr/>
        </p:nvSpPr>
        <p:spPr>
          <a:xfrm>
            <a:off x="611560" y="5845750"/>
            <a:ext cx="3251724" cy="369332"/>
          </a:xfrm>
          <a:prstGeom prst="rect">
            <a:avLst/>
          </a:prstGeom>
          <a:noFill/>
        </p:spPr>
        <p:txBody>
          <a:bodyPr wrap="none" rtlCol="0">
            <a:spAutoFit/>
          </a:bodyPr>
          <a:lstStyle/>
          <a:p>
            <a:r>
              <a:rPr lang="de-DE" i="1" dirty="0" smtClean="0"/>
              <a:t>Am J Clin Nutr </a:t>
            </a:r>
            <a:r>
              <a:rPr lang="de-DE" dirty="0" smtClean="0"/>
              <a:t>(1994) 60(1):23-8</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12976"/>
            <a:ext cx="3816790" cy="226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60033" y="1844824"/>
            <a:ext cx="4176463" cy="923330"/>
          </a:xfrm>
          <a:prstGeom prst="rect">
            <a:avLst/>
          </a:prstGeom>
          <a:noFill/>
        </p:spPr>
        <p:txBody>
          <a:bodyPr wrap="square" rtlCol="0">
            <a:spAutoFit/>
          </a:bodyPr>
          <a:lstStyle/>
          <a:p>
            <a:r>
              <a:rPr lang="en-GB" dirty="0" smtClean="0"/>
              <a:t>This can mean that risks of disease are higher at the same BMI for Asians, e.g. Gestational Diabetes Mellitus</a:t>
            </a:r>
            <a:endParaRPr lang="en-GB" dirty="0"/>
          </a:p>
        </p:txBody>
      </p:sp>
      <p:sp>
        <p:nvSpPr>
          <p:cNvPr id="8" name="TextBox 7"/>
          <p:cNvSpPr txBox="1"/>
          <p:nvPr/>
        </p:nvSpPr>
        <p:spPr>
          <a:xfrm>
            <a:off x="4970848" y="5856366"/>
            <a:ext cx="2791533" cy="369332"/>
          </a:xfrm>
          <a:prstGeom prst="rect">
            <a:avLst/>
          </a:prstGeom>
          <a:noFill/>
        </p:spPr>
        <p:txBody>
          <a:bodyPr wrap="none" rtlCol="0">
            <a:spAutoFit/>
          </a:bodyPr>
          <a:lstStyle/>
          <a:p>
            <a:r>
              <a:rPr lang="en-GB" i="1" dirty="0" err="1"/>
              <a:t>Prev</a:t>
            </a:r>
            <a:r>
              <a:rPr lang="en-GB" i="1" dirty="0"/>
              <a:t> Chronic Dis </a:t>
            </a:r>
            <a:r>
              <a:rPr lang="en-GB" dirty="0" smtClean="0"/>
              <a:t>2012;9:E88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BMI - 2</a:t>
            </a:r>
            <a:endParaRPr lang="en-US" dirty="0"/>
          </a:p>
        </p:txBody>
      </p:sp>
      <p:sp>
        <p:nvSpPr>
          <p:cNvPr id="4" name="TextBox 3"/>
          <p:cNvSpPr txBox="1"/>
          <p:nvPr/>
        </p:nvSpPr>
        <p:spPr>
          <a:xfrm>
            <a:off x="395536" y="1772816"/>
            <a:ext cx="3571900" cy="1754326"/>
          </a:xfrm>
          <a:prstGeom prst="rect">
            <a:avLst/>
          </a:prstGeom>
          <a:noFill/>
        </p:spPr>
        <p:txBody>
          <a:bodyPr wrap="square" rtlCol="0">
            <a:spAutoFit/>
          </a:bodyPr>
          <a:lstStyle/>
          <a:p>
            <a:r>
              <a:rPr lang="en-GB" b="1" dirty="0" smtClean="0"/>
              <a:t>BMI is affected by muscle/fat ratio as muscle is heavier than fat</a:t>
            </a:r>
          </a:p>
          <a:p>
            <a:endParaRPr lang="en-GB" dirty="0" smtClean="0"/>
          </a:p>
          <a:p>
            <a:r>
              <a:rPr lang="en-GB" dirty="0" smtClean="0"/>
              <a:t>E.g.</a:t>
            </a:r>
          </a:p>
          <a:p>
            <a:r>
              <a:rPr lang="en-GB" dirty="0" smtClean="0"/>
              <a:t>A person 1.87m tall and  weighing 113kg is </a:t>
            </a:r>
            <a:r>
              <a:rPr lang="en-GB" dirty="0" smtClean="0">
                <a:solidFill>
                  <a:srgbClr val="FF0000"/>
                </a:solidFill>
              </a:rPr>
              <a:t>Obese </a:t>
            </a:r>
            <a:r>
              <a:rPr lang="en-GB" dirty="0" smtClean="0"/>
              <a:t>as their BMI = 32.3</a:t>
            </a:r>
            <a:endParaRPr lang="en-GB"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5" y="4005064"/>
            <a:ext cx="3487569" cy="2201044"/>
          </a:xfrm>
          <a:prstGeom prst="rect">
            <a:avLst/>
          </a:prstGeom>
          <a:noFill/>
          <a:ln w="9525">
            <a:noFill/>
            <a:miter lim="800000"/>
            <a:headEnd/>
            <a:tailEnd/>
          </a:ln>
        </p:spPr>
      </p:pic>
      <p:sp>
        <p:nvSpPr>
          <p:cNvPr id="5" name="TextBox 4"/>
          <p:cNvSpPr txBox="1"/>
          <p:nvPr/>
        </p:nvSpPr>
        <p:spPr>
          <a:xfrm>
            <a:off x="4183146" y="2788478"/>
            <a:ext cx="4392488" cy="3139321"/>
          </a:xfrm>
          <a:prstGeom prst="rect">
            <a:avLst/>
          </a:prstGeom>
          <a:noFill/>
        </p:spPr>
        <p:txBody>
          <a:bodyPr wrap="square" rtlCol="0">
            <a:spAutoFit/>
          </a:bodyPr>
          <a:lstStyle/>
          <a:p>
            <a:pPr marL="285750" indent="-285750">
              <a:buFont typeface="Arial" pitchFamily="34" charset="0"/>
              <a:buChar char="•"/>
            </a:pPr>
            <a:r>
              <a:rPr lang="en-GB" dirty="0" smtClean="0"/>
              <a:t>Post-menopausal women tend to lose muscle mass but not fat and may have a normal range BMI but an abnormally high fat percentage</a:t>
            </a:r>
          </a:p>
          <a:p>
            <a:pPr marL="285750" indent="-285750">
              <a:buFont typeface="Arial" pitchFamily="34" charset="0"/>
              <a:buChar char="•"/>
            </a:pPr>
            <a:endParaRPr lang="en-GB" dirty="0"/>
          </a:p>
          <a:p>
            <a:pPr marL="285750" indent="-285750">
              <a:buFont typeface="Arial" pitchFamily="34" charset="0"/>
              <a:buChar char="•"/>
            </a:pPr>
            <a:r>
              <a:rPr lang="en-GB" dirty="0" smtClean="0"/>
              <a:t>Underweight (BMI&lt;18.5) is widely recognised to be associated with significant health problems </a:t>
            </a:r>
          </a:p>
          <a:p>
            <a:pPr marL="742950" lvl="1" indent="-285750">
              <a:buFont typeface="Arial" pitchFamily="34" charset="0"/>
              <a:buChar char="•"/>
            </a:pPr>
            <a:r>
              <a:rPr lang="en-GB" dirty="0" smtClean="0"/>
              <a:t>Infertility</a:t>
            </a:r>
          </a:p>
          <a:p>
            <a:pPr marL="742950" lvl="1" indent="-285750">
              <a:buFont typeface="Arial" pitchFamily="34" charset="0"/>
              <a:buChar char="•"/>
            </a:pPr>
            <a:r>
              <a:rPr lang="en-GB" dirty="0" smtClean="0"/>
              <a:t>Osteoporosis</a:t>
            </a:r>
          </a:p>
          <a:p>
            <a:pPr marL="742950" lvl="1" indent="-285750">
              <a:buFont typeface="Arial" pitchFamily="34" charset="0"/>
              <a:buChar char="•"/>
            </a:pPr>
            <a:r>
              <a:rPr lang="en-GB" dirty="0" smtClean="0"/>
              <a:t>Increased mortality</a:t>
            </a:r>
            <a:endParaRPr lang="en-GB" dirty="0"/>
          </a:p>
        </p:txBody>
      </p:sp>
      <p:sp>
        <p:nvSpPr>
          <p:cNvPr id="3" name="TextBox 2"/>
          <p:cNvSpPr txBox="1"/>
          <p:nvPr/>
        </p:nvSpPr>
        <p:spPr>
          <a:xfrm>
            <a:off x="4499992" y="1797444"/>
            <a:ext cx="3816424" cy="923330"/>
          </a:xfrm>
          <a:prstGeom prst="rect">
            <a:avLst/>
          </a:prstGeom>
          <a:noFill/>
        </p:spPr>
        <p:txBody>
          <a:bodyPr wrap="square" rtlCol="0">
            <a:spAutoFit/>
          </a:bodyPr>
          <a:lstStyle/>
          <a:p>
            <a:r>
              <a:rPr lang="en-GB" b="1" dirty="0"/>
              <a:t>Normal or Underweight BMI is not necessarily healthy</a:t>
            </a:r>
          </a:p>
          <a:p>
            <a:endParaRPr lang="en-GB" dirty="0"/>
          </a:p>
        </p:txBody>
      </p:sp>
    </p:spTree>
    <p:extLst>
      <p:ext uri="{BB962C8B-B14F-4D97-AF65-F5344CB8AC3E}">
        <p14:creationId xmlns:p14="http://schemas.microsoft.com/office/powerpoint/2010/main" val="318037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Waist measurement</a:t>
            </a:r>
            <a:endParaRPr lang="en-GB" dirty="0"/>
          </a:p>
        </p:txBody>
      </p:sp>
      <p:sp>
        <p:nvSpPr>
          <p:cNvPr id="3" name="Content Placeholder 2"/>
          <p:cNvSpPr>
            <a:spLocks noGrp="1"/>
          </p:cNvSpPr>
          <p:nvPr>
            <p:ph idx="1"/>
          </p:nvPr>
        </p:nvSpPr>
        <p:spPr/>
        <p:txBody>
          <a:bodyPr/>
          <a:lstStyle/>
          <a:p>
            <a:r>
              <a:rPr lang="en-GB" dirty="0" smtClean="0"/>
              <a:t>Very simple</a:t>
            </a:r>
          </a:p>
          <a:p>
            <a:r>
              <a:rPr lang="en-GB" dirty="0" smtClean="0"/>
              <a:t>Self-reported is variable </a:t>
            </a:r>
          </a:p>
          <a:p>
            <a:r>
              <a:rPr lang="en-GB" dirty="0" smtClean="0"/>
              <a:t>As good as BMI for health prediction</a:t>
            </a:r>
          </a:p>
          <a:p>
            <a:endParaRPr lang="en-GB" dirty="0" smtClean="0"/>
          </a:p>
          <a:p>
            <a:r>
              <a:rPr lang="en-GB" dirty="0" smtClean="0"/>
              <a:t>Waist/Hip ratio more accurate measure for fat distribution, especially as this varies between men and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Fat Measurement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57158" y="1785926"/>
            <a:ext cx="2745386" cy="462597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5643570" y="1785926"/>
            <a:ext cx="3062289" cy="4608796"/>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3286116" y="1714488"/>
            <a:ext cx="2071702" cy="4780851"/>
          </a:xfrm>
          <a:prstGeom prst="rect">
            <a:avLst/>
          </a:prstGeom>
          <a:noFill/>
          <a:ln w="9525">
            <a:noFill/>
            <a:miter lim="800000"/>
            <a:headEnd/>
            <a:tailEnd/>
          </a:ln>
        </p:spPr>
      </p:pic>
      <p:sp>
        <p:nvSpPr>
          <p:cNvPr id="6" name="TextBox 5"/>
          <p:cNvSpPr txBox="1"/>
          <p:nvPr/>
        </p:nvSpPr>
        <p:spPr>
          <a:xfrm>
            <a:off x="785786" y="6488668"/>
            <a:ext cx="1244251" cy="369332"/>
          </a:xfrm>
          <a:prstGeom prst="rect">
            <a:avLst/>
          </a:prstGeom>
          <a:noFill/>
        </p:spPr>
        <p:txBody>
          <a:bodyPr wrap="none" rtlCol="0">
            <a:spAutoFit/>
          </a:bodyPr>
          <a:lstStyle/>
          <a:p>
            <a:r>
              <a:rPr lang="en-GB" dirty="0" smtClean="0"/>
              <a:t>Impedance</a:t>
            </a:r>
            <a:endParaRPr lang="en-GB" dirty="0"/>
          </a:p>
        </p:txBody>
      </p:sp>
      <p:sp>
        <p:nvSpPr>
          <p:cNvPr id="7" name="TextBox 6"/>
          <p:cNvSpPr txBox="1"/>
          <p:nvPr/>
        </p:nvSpPr>
        <p:spPr>
          <a:xfrm>
            <a:off x="3143240" y="6488668"/>
            <a:ext cx="2411238" cy="369332"/>
          </a:xfrm>
          <a:prstGeom prst="rect">
            <a:avLst/>
          </a:prstGeom>
          <a:noFill/>
        </p:spPr>
        <p:txBody>
          <a:bodyPr wrap="none" rtlCol="0">
            <a:spAutoFit/>
          </a:bodyPr>
          <a:lstStyle/>
          <a:p>
            <a:r>
              <a:rPr lang="en-GB" dirty="0" smtClean="0"/>
              <a:t>Water/air displacement</a:t>
            </a:r>
            <a:endParaRPr lang="en-GB" dirty="0"/>
          </a:p>
        </p:txBody>
      </p:sp>
      <p:sp>
        <p:nvSpPr>
          <p:cNvPr id="8" name="TextBox 7"/>
          <p:cNvSpPr txBox="1"/>
          <p:nvPr/>
        </p:nvSpPr>
        <p:spPr>
          <a:xfrm>
            <a:off x="6429388" y="6488668"/>
            <a:ext cx="747320" cy="369332"/>
          </a:xfrm>
          <a:prstGeom prst="rect">
            <a:avLst/>
          </a:prstGeom>
          <a:noFill/>
        </p:spPr>
        <p:txBody>
          <a:bodyPr wrap="none" rtlCol="0">
            <a:spAutoFit/>
          </a:bodyPr>
          <a:lstStyle/>
          <a:p>
            <a:r>
              <a:rPr lang="en-GB" dirty="0" smtClean="0"/>
              <a:t>DEXA</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Is obesity genetic then?</a:t>
            </a:r>
            <a:endParaRPr lang="en-GB" dirty="0"/>
          </a:p>
        </p:txBody>
      </p:sp>
      <p:sp>
        <p:nvSpPr>
          <p:cNvPr id="5" name="Text Placeholder 4"/>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Classic Genetic Study Designs</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Twin studies</a:t>
            </a:r>
          </a:p>
          <a:p>
            <a:pPr lvl="1"/>
            <a:r>
              <a:rPr lang="en-GB" dirty="0" smtClean="0"/>
              <a:t>Compare monozygotic (identical) and </a:t>
            </a:r>
            <a:r>
              <a:rPr lang="en-GB" dirty="0" err="1" smtClean="0"/>
              <a:t>dizygotic</a:t>
            </a:r>
            <a:r>
              <a:rPr lang="en-GB" dirty="0" smtClean="0"/>
              <a:t> (non-identical) twins . If phenotype is genetically-determined then identical twins will be much more similar</a:t>
            </a:r>
          </a:p>
          <a:p>
            <a:r>
              <a:rPr lang="en-GB" dirty="0" smtClean="0"/>
              <a:t>Adoption studies</a:t>
            </a:r>
          </a:p>
          <a:p>
            <a:pPr lvl="1"/>
            <a:r>
              <a:rPr lang="en-GB" dirty="0" smtClean="0"/>
              <a:t>Compare body size of children and their biological parents when raised by adoptive parents. If phenotype is genetically determined then the children will resemble their biological parents and not their adoptive parents.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results</a:t>
            </a:r>
            <a:endParaRPr lang="en-US" dirty="0"/>
          </a:p>
        </p:txBody>
      </p:sp>
      <p:sp>
        <p:nvSpPr>
          <p:cNvPr id="3" name="Content Placeholder 2"/>
          <p:cNvSpPr>
            <a:spLocks noGrp="1"/>
          </p:cNvSpPr>
          <p:nvPr>
            <p:ph idx="1"/>
          </p:nvPr>
        </p:nvSpPr>
        <p:spPr/>
        <p:txBody>
          <a:bodyPr/>
          <a:lstStyle/>
          <a:p>
            <a:r>
              <a:rPr lang="en-GB" dirty="0" smtClean="0"/>
              <a:t>Twin studies</a:t>
            </a:r>
          </a:p>
          <a:p>
            <a:pPr lvl="1"/>
            <a:r>
              <a:rPr lang="en-GB" dirty="0" smtClean="0"/>
              <a:t>70-80% of body shape is genetically determined</a:t>
            </a:r>
          </a:p>
          <a:p>
            <a:pPr lvl="1"/>
            <a:endParaRPr lang="en-GB" dirty="0" smtClean="0"/>
          </a:p>
          <a:p>
            <a:r>
              <a:rPr lang="en-GB" dirty="0" smtClean="0"/>
              <a:t>Adoption studies</a:t>
            </a:r>
          </a:p>
          <a:p>
            <a:pPr lvl="1"/>
            <a:r>
              <a:rPr lang="en-GB" dirty="0" smtClean="0"/>
              <a:t>30-40%</a:t>
            </a:r>
          </a:p>
          <a:p>
            <a:pPr lvl="1"/>
            <a:endParaRPr lang="en-GB" dirty="0" smtClean="0"/>
          </a:p>
          <a:p>
            <a:r>
              <a:rPr lang="en-GB" dirty="0" smtClean="0"/>
              <a:t>Family studies</a:t>
            </a:r>
          </a:p>
          <a:p>
            <a:pPr lvl="1"/>
            <a:r>
              <a:rPr lang="en-GB" dirty="0" smtClean="0"/>
              <a:t>40-60%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Forms of Obesity</a:t>
            </a:r>
            <a:endParaRPr lang="en-US" dirty="0"/>
          </a:p>
        </p:txBody>
      </p:sp>
      <p:sp>
        <p:nvSpPr>
          <p:cNvPr id="3" name="Content Placeholder 2"/>
          <p:cNvSpPr>
            <a:spLocks noGrp="1"/>
          </p:cNvSpPr>
          <p:nvPr>
            <p:ph idx="1"/>
          </p:nvPr>
        </p:nvSpPr>
        <p:spPr/>
        <p:txBody>
          <a:bodyPr/>
          <a:lstStyle/>
          <a:p>
            <a:endParaRPr lang="en-GB" dirty="0" smtClean="0"/>
          </a:p>
          <a:p>
            <a:r>
              <a:rPr lang="en-GB" dirty="0" smtClean="0"/>
              <a:t>Monogenic/</a:t>
            </a:r>
            <a:r>
              <a:rPr lang="en-GB" dirty="0" err="1" smtClean="0"/>
              <a:t>Mendelian</a:t>
            </a:r>
            <a:endParaRPr lang="en-GB" dirty="0" smtClean="0"/>
          </a:p>
          <a:p>
            <a:endParaRPr lang="en-GB" dirty="0" smtClean="0"/>
          </a:p>
          <a:p>
            <a:r>
              <a:rPr lang="en-GB" dirty="0" err="1" smtClean="0"/>
              <a:t>Syndromic</a:t>
            </a:r>
            <a:endParaRPr lang="en-GB" dirty="0" smtClean="0"/>
          </a:p>
          <a:p>
            <a:endParaRPr lang="en-GB" dirty="0" smtClean="0"/>
          </a:p>
          <a:p>
            <a:r>
              <a:rPr lang="en-GB" dirty="0" smtClean="0"/>
              <a:t>Common/Polygenic/Complex</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Monogenic Obesity</a:t>
            </a:r>
            <a:endParaRPr lang="en-US" dirty="0"/>
          </a:p>
        </p:txBody>
      </p:sp>
      <p:sp>
        <p:nvSpPr>
          <p:cNvPr id="3" name="Content Placeholder 2"/>
          <p:cNvSpPr>
            <a:spLocks noGrp="1"/>
          </p:cNvSpPr>
          <p:nvPr>
            <p:ph idx="1"/>
          </p:nvPr>
        </p:nvSpPr>
        <p:spPr/>
        <p:txBody>
          <a:bodyPr/>
          <a:lstStyle/>
          <a:p>
            <a:r>
              <a:rPr lang="en-GB" dirty="0" smtClean="0"/>
              <a:t>Rare</a:t>
            </a:r>
          </a:p>
          <a:p>
            <a:endParaRPr lang="en-GB" dirty="0" smtClean="0"/>
          </a:p>
          <a:p>
            <a:r>
              <a:rPr lang="en-GB" dirty="0" smtClean="0"/>
              <a:t>Single-gene disorder</a:t>
            </a:r>
          </a:p>
          <a:p>
            <a:endParaRPr lang="en-GB" dirty="0" smtClean="0"/>
          </a:p>
          <a:p>
            <a:r>
              <a:rPr lang="en-GB" dirty="0" smtClean="0"/>
              <a:t>Clear inheritance pattern</a:t>
            </a:r>
          </a:p>
          <a:p>
            <a:endParaRPr lang="en-GB" dirty="0" smtClean="0"/>
          </a:p>
          <a:p>
            <a:r>
              <a:rPr lang="en-GB" dirty="0" smtClean="0"/>
              <a:t>Little or no evidence of environmental influence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rise of obesity</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Monogenic Obesity</a:t>
            </a:r>
            <a:endParaRPr lang="en-US" dirty="0"/>
          </a:p>
        </p:txBody>
      </p:sp>
      <p:sp>
        <p:nvSpPr>
          <p:cNvPr id="3" name="Content Placeholder 2"/>
          <p:cNvSpPr>
            <a:spLocks noGrp="1"/>
          </p:cNvSpPr>
          <p:nvPr>
            <p:ph idx="1"/>
          </p:nvPr>
        </p:nvSpPr>
        <p:spPr>
          <a:xfrm>
            <a:off x="4714876" y="1857364"/>
            <a:ext cx="3857652" cy="4214842"/>
          </a:xfrm>
        </p:spPr>
        <p:txBody>
          <a:bodyPr>
            <a:normAutofit lnSpcReduction="10000"/>
          </a:bodyPr>
          <a:lstStyle/>
          <a:p>
            <a:r>
              <a:rPr lang="en-GB" dirty="0" smtClean="0"/>
              <a:t>Knockout mouse model helped identify the first obesity “</a:t>
            </a:r>
            <a:r>
              <a:rPr lang="en-GB" i="1" dirty="0" smtClean="0"/>
              <a:t>ob” </a:t>
            </a:r>
            <a:r>
              <a:rPr lang="en-GB" dirty="0" smtClean="0"/>
              <a:t>gene</a:t>
            </a:r>
          </a:p>
          <a:p>
            <a:endParaRPr lang="en-GB" dirty="0" smtClean="0"/>
          </a:p>
          <a:p>
            <a:r>
              <a:rPr lang="en-GB" dirty="0" smtClean="0"/>
              <a:t>Human gene identified soon after and named </a:t>
            </a:r>
            <a:r>
              <a:rPr lang="en-GB" dirty="0" err="1" smtClean="0"/>
              <a:t>Leptin</a:t>
            </a:r>
            <a:endParaRPr lang="en-US" dirty="0" smtClean="0"/>
          </a:p>
          <a:p>
            <a:endParaRPr lang="en-GB" dirty="0" smtClean="0"/>
          </a:p>
          <a:p>
            <a:endParaRPr lang="en-GB" dirty="0" smtClean="0"/>
          </a:p>
          <a:p>
            <a:endParaRPr lang="en-GB" dirty="0" smtClean="0"/>
          </a:p>
          <a:p>
            <a:endParaRPr lang="en-GB" dirty="0" smtClean="0"/>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357157" y="2285992"/>
            <a:ext cx="4197759" cy="2428892"/>
          </a:xfrm>
          <a:prstGeom prst="rect">
            <a:avLst/>
          </a:prstGeom>
          <a:noFill/>
          <a:ln w="9525">
            <a:noFill/>
            <a:miter lim="800000"/>
            <a:headEnd/>
            <a:tailEnd/>
          </a:ln>
        </p:spPr>
      </p:pic>
      <p:sp>
        <p:nvSpPr>
          <p:cNvPr id="5" name="TextBox 4"/>
          <p:cNvSpPr txBox="1"/>
          <p:nvPr/>
        </p:nvSpPr>
        <p:spPr>
          <a:xfrm>
            <a:off x="428596" y="5072074"/>
            <a:ext cx="3062185" cy="369332"/>
          </a:xfrm>
          <a:prstGeom prst="rect">
            <a:avLst/>
          </a:prstGeom>
          <a:noFill/>
        </p:spPr>
        <p:txBody>
          <a:bodyPr wrap="none" rtlCol="0">
            <a:spAutoFit/>
          </a:bodyPr>
          <a:lstStyle/>
          <a:p>
            <a:r>
              <a:rPr lang="fr-FR" i="1" dirty="0" smtClean="0"/>
              <a:t>Nature</a:t>
            </a:r>
            <a:r>
              <a:rPr lang="fr-FR" dirty="0" smtClean="0"/>
              <a:t> 1994 372(6505):425-32</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Monogenic Obesity</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42844" y="1714488"/>
            <a:ext cx="4836577" cy="4625975"/>
          </a:xfrm>
          <a:prstGeom prst="rect">
            <a:avLst/>
          </a:prstGeom>
          <a:noFill/>
          <a:ln w="9525">
            <a:noFill/>
            <a:miter lim="800000"/>
            <a:headEnd/>
            <a:tailEnd/>
          </a:ln>
        </p:spPr>
      </p:pic>
      <p:sp>
        <p:nvSpPr>
          <p:cNvPr id="5" name="TextBox 4"/>
          <p:cNvSpPr txBox="1"/>
          <p:nvPr/>
        </p:nvSpPr>
        <p:spPr>
          <a:xfrm>
            <a:off x="5143504" y="1714488"/>
            <a:ext cx="3857652" cy="3170099"/>
          </a:xfrm>
          <a:prstGeom prst="rect">
            <a:avLst/>
          </a:prstGeom>
          <a:noFill/>
        </p:spPr>
        <p:txBody>
          <a:bodyPr wrap="square" rtlCol="0">
            <a:spAutoFit/>
          </a:bodyPr>
          <a:lstStyle/>
          <a:p>
            <a:r>
              <a:rPr lang="en-GB" sz="3200" dirty="0" smtClean="0"/>
              <a:t>Leptin deficiency identified in humans</a:t>
            </a:r>
          </a:p>
          <a:p>
            <a:r>
              <a:rPr lang="en-GB" sz="2400" i="1" dirty="0" smtClean="0"/>
              <a:t>Nature </a:t>
            </a:r>
            <a:r>
              <a:rPr lang="en-GB" sz="2400" dirty="0" smtClean="0"/>
              <a:t>1997 387:903-8</a:t>
            </a:r>
          </a:p>
          <a:p>
            <a:endParaRPr lang="en-GB" sz="2400" dirty="0" smtClean="0"/>
          </a:p>
          <a:p>
            <a:r>
              <a:rPr lang="en-GB" sz="3200" dirty="0" smtClean="0"/>
              <a:t>Successful replacement therapy</a:t>
            </a:r>
          </a:p>
          <a:p>
            <a:r>
              <a:rPr lang="en-GB" sz="2400" i="1" dirty="0" smtClean="0"/>
              <a:t>N </a:t>
            </a:r>
            <a:r>
              <a:rPr lang="en-GB" sz="2400" i="1" dirty="0" err="1" smtClean="0"/>
              <a:t>Engl</a:t>
            </a:r>
            <a:r>
              <a:rPr lang="en-GB" sz="2400" i="1" dirty="0" smtClean="0"/>
              <a:t> J Med </a:t>
            </a:r>
            <a:r>
              <a:rPr lang="en-GB" sz="2400" dirty="0" smtClean="0"/>
              <a:t>1999 341:879-84</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Monogenic Obesity</a:t>
            </a:r>
            <a:endParaRPr lang="en-US" dirty="0"/>
          </a:p>
        </p:txBody>
      </p:sp>
      <p:sp>
        <p:nvSpPr>
          <p:cNvPr id="3" name="Content Placeholder 2"/>
          <p:cNvSpPr>
            <a:spLocks noGrp="1"/>
          </p:cNvSpPr>
          <p:nvPr>
            <p:ph idx="1"/>
          </p:nvPr>
        </p:nvSpPr>
        <p:spPr/>
        <p:txBody>
          <a:bodyPr/>
          <a:lstStyle/>
          <a:p>
            <a:r>
              <a:rPr lang="en-GB" dirty="0" smtClean="0"/>
              <a:t>Many monogenic causes of obesity</a:t>
            </a:r>
          </a:p>
          <a:p>
            <a:pPr lvl="1"/>
            <a:r>
              <a:rPr lang="en-GB" dirty="0" err="1" smtClean="0"/>
              <a:t>Leptin</a:t>
            </a:r>
            <a:endParaRPr lang="en-GB" dirty="0" smtClean="0"/>
          </a:p>
          <a:p>
            <a:pPr lvl="1"/>
            <a:r>
              <a:rPr lang="en-GB" dirty="0" err="1" smtClean="0"/>
              <a:t>Leptin</a:t>
            </a:r>
            <a:r>
              <a:rPr lang="en-GB" dirty="0" smtClean="0"/>
              <a:t> Receptor</a:t>
            </a:r>
          </a:p>
          <a:p>
            <a:pPr lvl="1"/>
            <a:r>
              <a:rPr lang="en-GB" dirty="0" smtClean="0"/>
              <a:t>Melanocortin-4 receptor</a:t>
            </a:r>
          </a:p>
          <a:p>
            <a:pPr lvl="1"/>
            <a:r>
              <a:rPr lang="en-GB" dirty="0" err="1" smtClean="0"/>
              <a:t>Proopiomelanocortin</a:t>
            </a:r>
            <a:endParaRPr lang="en-GB" dirty="0" smtClean="0"/>
          </a:p>
          <a:p>
            <a:pPr lvl="1"/>
            <a:r>
              <a:rPr lang="en-US" dirty="0" smtClean="0"/>
              <a:t>Brain-derived </a:t>
            </a:r>
            <a:r>
              <a:rPr lang="en-US" dirty="0" err="1" smtClean="0"/>
              <a:t>neurotrophic</a:t>
            </a:r>
            <a:r>
              <a:rPr lang="en-US" dirty="0" smtClean="0"/>
              <a:t> factor</a:t>
            </a:r>
          </a:p>
          <a:p>
            <a:pPr lvl="1"/>
            <a:r>
              <a:rPr lang="en-US" dirty="0" err="1" smtClean="0"/>
              <a:t>Neurotrophic</a:t>
            </a:r>
            <a:r>
              <a:rPr lang="en-US" dirty="0" smtClean="0"/>
              <a:t> tyrosine </a:t>
            </a:r>
            <a:r>
              <a:rPr lang="en-US" dirty="0" err="1" smtClean="0"/>
              <a:t>kinase</a:t>
            </a:r>
            <a:r>
              <a:rPr lang="en-US" dirty="0" smtClean="0"/>
              <a:t> receptor type 2</a:t>
            </a:r>
          </a:p>
          <a:p>
            <a:r>
              <a:rPr lang="en-GB" dirty="0" smtClean="0"/>
              <a:t>All involved in signalling in the hypothalamus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err="1" smtClean="0"/>
              <a:t>leptin-melanocortin</a:t>
            </a:r>
            <a:r>
              <a:rPr lang="en-GB" dirty="0" smtClean="0"/>
              <a:t> pathway</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14348" y="1580338"/>
            <a:ext cx="7858180" cy="5107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Syndromic</a:t>
            </a:r>
            <a:r>
              <a:rPr lang="en-GB" dirty="0" smtClean="0"/>
              <a:t> Obesity</a:t>
            </a:r>
            <a:endParaRPr lang="en-US" dirty="0"/>
          </a:p>
        </p:txBody>
      </p:sp>
      <p:sp>
        <p:nvSpPr>
          <p:cNvPr id="3" name="Content Placeholder 2"/>
          <p:cNvSpPr>
            <a:spLocks noGrp="1"/>
          </p:cNvSpPr>
          <p:nvPr>
            <p:ph idx="1"/>
          </p:nvPr>
        </p:nvSpPr>
        <p:spPr/>
        <p:txBody>
          <a:bodyPr/>
          <a:lstStyle/>
          <a:p>
            <a:r>
              <a:rPr lang="en-GB" dirty="0" smtClean="0"/>
              <a:t>Obesity is part of the description of some syndromes but it is not always necessary for diagnosis</a:t>
            </a:r>
          </a:p>
          <a:p>
            <a:r>
              <a:rPr lang="en-GB" dirty="0" smtClean="0"/>
              <a:t>Examples include:</a:t>
            </a:r>
          </a:p>
          <a:p>
            <a:pPr lvl="1"/>
            <a:r>
              <a:rPr lang="en-GB" dirty="0" err="1" smtClean="0"/>
              <a:t>Prader-Willi</a:t>
            </a:r>
            <a:endParaRPr lang="en-GB" dirty="0" smtClean="0"/>
          </a:p>
          <a:p>
            <a:pPr lvl="1"/>
            <a:r>
              <a:rPr lang="en-GB" dirty="0" err="1" smtClean="0"/>
              <a:t>Bardet-Biedl</a:t>
            </a:r>
            <a:endParaRPr lang="en-GB" dirty="0" smtClean="0"/>
          </a:p>
          <a:p>
            <a:pPr lvl="1"/>
            <a:r>
              <a:rPr lang="en-US" dirty="0" err="1" smtClean="0"/>
              <a:t>Pseudohypoparathyroidism</a:t>
            </a:r>
            <a:r>
              <a:rPr lang="en-US" dirty="0" smtClean="0"/>
              <a:t> type 1A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Prader-Willi</a:t>
            </a:r>
            <a:r>
              <a:rPr lang="en-GB" dirty="0" smtClean="0"/>
              <a:t> Syndrome</a:t>
            </a:r>
            <a:endParaRPr lang="en-GB" dirty="0"/>
          </a:p>
        </p:txBody>
      </p:sp>
      <p:sp>
        <p:nvSpPr>
          <p:cNvPr id="3" name="Content Placeholder 2"/>
          <p:cNvSpPr>
            <a:spLocks noGrp="1"/>
          </p:cNvSpPr>
          <p:nvPr>
            <p:ph idx="1"/>
          </p:nvPr>
        </p:nvSpPr>
        <p:spPr/>
        <p:txBody>
          <a:bodyPr/>
          <a:lstStyle/>
          <a:p>
            <a:r>
              <a:rPr lang="en-GB" dirty="0" smtClean="0"/>
              <a:t>Symptoms include</a:t>
            </a:r>
          </a:p>
          <a:p>
            <a:pPr lvl="1"/>
            <a:r>
              <a:rPr lang="en-GB" dirty="0" smtClean="0"/>
              <a:t>Muscle </a:t>
            </a:r>
            <a:r>
              <a:rPr lang="en-GB" dirty="0" err="1" smtClean="0"/>
              <a:t>hypotonia</a:t>
            </a:r>
            <a:endParaRPr lang="en-GB" dirty="0" smtClean="0"/>
          </a:p>
          <a:p>
            <a:pPr lvl="1"/>
            <a:r>
              <a:rPr lang="en-GB" dirty="0" err="1" smtClean="0"/>
              <a:t>Hyperphagia</a:t>
            </a:r>
            <a:r>
              <a:rPr lang="en-GB" dirty="0" smtClean="0"/>
              <a:t>/Obesity</a:t>
            </a:r>
          </a:p>
          <a:p>
            <a:pPr lvl="1"/>
            <a:r>
              <a:rPr lang="en-GB" dirty="0" smtClean="0"/>
              <a:t>Mental retardation</a:t>
            </a:r>
          </a:p>
          <a:p>
            <a:pPr lvl="1"/>
            <a:r>
              <a:rPr lang="en-GB" dirty="0" smtClean="0"/>
              <a:t>Short stature</a:t>
            </a:r>
          </a:p>
          <a:p>
            <a:pPr lvl="1"/>
            <a:r>
              <a:rPr lang="en-GB" dirty="0" smtClean="0"/>
              <a:t>Small hands and feet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Prader-Willi</a:t>
            </a:r>
            <a:r>
              <a:rPr lang="en-GB" dirty="0" smtClean="0"/>
              <a:t> Syndrome</a:t>
            </a:r>
            <a:endParaRPr lang="en-GB" dirty="0"/>
          </a:p>
        </p:txBody>
      </p:sp>
      <p:sp>
        <p:nvSpPr>
          <p:cNvPr id="3" name="Content Placeholder 2"/>
          <p:cNvSpPr>
            <a:spLocks noGrp="1"/>
          </p:cNvSpPr>
          <p:nvPr>
            <p:ph idx="1"/>
          </p:nvPr>
        </p:nvSpPr>
        <p:spPr/>
        <p:txBody>
          <a:bodyPr>
            <a:normAutofit/>
          </a:bodyPr>
          <a:lstStyle/>
          <a:p>
            <a:pPr>
              <a:buNone/>
            </a:pPr>
            <a:r>
              <a:rPr lang="en-GB" dirty="0" smtClean="0"/>
              <a:t>Lack of a functional paternal copy of 15q11-q13 (maternal copy is imprinted and inactive)</a:t>
            </a:r>
          </a:p>
          <a:p>
            <a:pPr>
              <a:buNone/>
            </a:pPr>
            <a:endParaRPr lang="en-GB" dirty="0" smtClean="0"/>
          </a:p>
          <a:p>
            <a:r>
              <a:rPr lang="en-GB" dirty="0" smtClean="0"/>
              <a:t>Deletion or duplication of the critical region on the paternal chromosome</a:t>
            </a:r>
          </a:p>
          <a:p>
            <a:endParaRPr lang="en-GB" dirty="0" smtClean="0"/>
          </a:p>
          <a:p>
            <a:r>
              <a:rPr lang="en-GB" dirty="0" smtClean="0"/>
              <a:t>Maternal </a:t>
            </a:r>
            <a:r>
              <a:rPr lang="en-GB" dirty="0" err="1" smtClean="0"/>
              <a:t>uniparental</a:t>
            </a:r>
            <a:r>
              <a:rPr lang="en-GB" dirty="0" smtClean="0"/>
              <a:t> </a:t>
            </a:r>
            <a:r>
              <a:rPr lang="en-GB" dirty="0" err="1" smtClean="0"/>
              <a:t>isodisomy</a:t>
            </a:r>
            <a:endParaRPr lang="en-GB" dirty="0" smtClean="0"/>
          </a:p>
          <a:p>
            <a:endParaRPr lang="en-GB" dirty="0" smtClean="0"/>
          </a:p>
          <a:p>
            <a:pPr>
              <a:buNone/>
            </a:pPr>
            <a:r>
              <a:rPr lang="en-GB" sz="2400" dirty="0" smtClean="0"/>
              <a:t> Review of imprinting: Li and Sasaki </a:t>
            </a:r>
            <a:r>
              <a:rPr lang="en-GB" sz="2400" i="1" dirty="0" smtClean="0"/>
              <a:t>Cell </a:t>
            </a:r>
            <a:r>
              <a:rPr lang="en-GB" sz="2400" i="1" dirty="0"/>
              <a:t>Res. </a:t>
            </a:r>
            <a:r>
              <a:rPr lang="en-GB" sz="2400" i="1" dirty="0" smtClean="0"/>
              <a:t>(</a:t>
            </a:r>
            <a:r>
              <a:rPr lang="en-GB" sz="2400" dirty="0" smtClean="0"/>
              <a:t>2011) 21(3</a:t>
            </a:r>
            <a:r>
              <a:rPr lang="en-GB" sz="2400" dirty="0"/>
              <a:t>):466-73</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non-</a:t>
            </a:r>
            <a:r>
              <a:rPr lang="en-GB" dirty="0" err="1" smtClean="0"/>
              <a:t>syndromic</a:t>
            </a:r>
            <a:r>
              <a:rPr lang="en-GB" dirty="0" smtClean="0"/>
              <a:t> obesity</a:t>
            </a:r>
            <a:endParaRPr lang="en-US" dirty="0"/>
          </a:p>
        </p:txBody>
      </p:sp>
      <p:sp>
        <p:nvSpPr>
          <p:cNvPr id="3" name="Content Placeholder 2"/>
          <p:cNvSpPr>
            <a:spLocks noGrp="1"/>
          </p:cNvSpPr>
          <p:nvPr>
            <p:ph idx="1"/>
          </p:nvPr>
        </p:nvSpPr>
        <p:spPr>
          <a:xfrm>
            <a:off x="428596" y="2285992"/>
            <a:ext cx="8229600" cy="3154007"/>
          </a:xfrm>
        </p:spPr>
        <p:txBody>
          <a:bodyPr>
            <a:normAutofit/>
          </a:bodyPr>
          <a:lstStyle/>
          <a:p>
            <a:r>
              <a:rPr lang="en-GB" dirty="0" smtClean="0"/>
              <a:t>Common</a:t>
            </a:r>
          </a:p>
          <a:p>
            <a:endParaRPr lang="en-GB" dirty="0" smtClean="0"/>
          </a:p>
          <a:p>
            <a:r>
              <a:rPr lang="en-GB" dirty="0" smtClean="0"/>
              <a:t>No clear inheritance pattern</a:t>
            </a:r>
          </a:p>
          <a:p>
            <a:endParaRPr lang="en-GB" dirty="0" smtClean="0"/>
          </a:p>
          <a:p>
            <a:r>
              <a:rPr lang="en-GB" dirty="0" smtClean="0"/>
              <a:t>Evidence of environmental effects (complex)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Investigating common obesity</a:t>
            </a:r>
            <a:endParaRPr lang="en-US" dirty="0"/>
          </a:p>
        </p:txBody>
      </p:sp>
      <p:sp>
        <p:nvSpPr>
          <p:cNvPr id="3" name="Content Placeholder 2"/>
          <p:cNvSpPr>
            <a:spLocks noGrp="1"/>
          </p:cNvSpPr>
          <p:nvPr>
            <p:ph idx="1"/>
          </p:nvPr>
        </p:nvSpPr>
        <p:spPr>
          <a:xfrm>
            <a:off x="457200" y="1775191"/>
            <a:ext cx="8229600" cy="4297015"/>
          </a:xfrm>
        </p:spPr>
        <p:txBody>
          <a:bodyPr>
            <a:normAutofit/>
          </a:bodyPr>
          <a:lstStyle/>
          <a:p>
            <a:r>
              <a:rPr lang="en-GB" dirty="0" smtClean="0"/>
              <a:t>Whole Genome Linkage Studies</a:t>
            </a:r>
          </a:p>
          <a:p>
            <a:endParaRPr lang="en-GB" dirty="0" smtClean="0"/>
          </a:p>
          <a:p>
            <a:endParaRPr lang="en-GB" dirty="0" smtClean="0"/>
          </a:p>
          <a:p>
            <a:r>
              <a:rPr lang="en-GB" dirty="0" smtClean="0"/>
              <a:t>Candidate Genes</a:t>
            </a:r>
          </a:p>
          <a:p>
            <a:endParaRPr lang="en-GB" dirty="0" smtClean="0"/>
          </a:p>
          <a:p>
            <a:endParaRPr lang="en-GB" dirty="0" smtClean="0"/>
          </a:p>
          <a:p>
            <a:r>
              <a:rPr lang="en-GB" b="1" dirty="0" smtClean="0"/>
              <a:t>Genome-Wide Association Studies (GWAS)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Linkage and Association</a:t>
            </a:r>
            <a:endParaRPr lang="en-US" dirty="0"/>
          </a:p>
        </p:txBody>
      </p:sp>
      <p:sp>
        <p:nvSpPr>
          <p:cNvPr id="3" name="Content Placeholder 2"/>
          <p:cNvSpPr>
            <a:spLocks noGrp="1"/>
          </p:cNvSpPr>
          <p:nvPr>
            <p:ph idx="1"/>
          </p:nvPr>
        </p:nvSpPr>
        <p:spPr/>
        <p:txBody>
          <a:bodyPr/>
          <a:lstStyle/>
          <a:p>
            <a:r>
              <a:rPr lang="en-GB" dirty="0" smtClean="0"/>
              <a:t>Linkage</a:t>
            </a:r>
          </a:p>
          <a:p>
            <a:pPr lvl="1"/>
            <a:r>
              <a:rPr lang="en-GB" dirty="0" smtClean="0"/>
              <a:t>Is a marker allele inherited more often than by chance alongside a disease within a family?</a:t>
            </a:r>
          </a:p>
          <a:p>
            <a:pPr lvl="1"/>
            <a:endParaRPr lang="en-GB" dirty="0" smtClean="0"/>
          </a:p>
          <a:p>
            <a:r>
              <a:rPr lang="en-GB" dirty="0" smtClean="0"/>
              <a:t>Association</a:t>
            </a:r>
          </a:p>
          <a:p>
            <a:pPr lvl="1"/>
            <a:r>
              <a:rPr lang="en-GB" dirty="0" smtClean="0"/>
              <a:t>Is a marker allele present in more cases than controls across a population?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Obesity in history</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149079"/>
            <a:ext cx="2327401" cy="232740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744426"/>
            <a:ext cx="3366500" cy="214883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865" y="1829325"/>
            <a:ext cx="1716021" cy="215682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17" y="3997801"/>
            <a:ext cx="2000250" cy="252412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748169"/>
            <a:ext cx="1734324" cy="217931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1880" y="4120602"/>
            <a:ext cx="1925311" cy="2348880"/>
          </a:xfrm>
          <a:prstGeom prst="rect">
            <a:avLst/>
          </a:prstGeom>
        </p:spPr>
      </p:pic>
    </p:spTree>
    <p:extLst>
      <p:ext uri="{BB962C8B-B14F-4D97-AF65-F5344CB8AC3E}">
        <p14:creationId xmlns:p14="http://schemas.microsoft.com/office/powerpoint/2010/main" val="4131862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Genome Linkage</a:t>
            </a:r>
            <a:endParaRPr lang="en-US" dirty="0"/>
          </a:p>
        </p:txBody>
      </p:sp>
      <p:sp>
        <p:nvSpPr>
          <p:cNvPr id="3" name="Content Placeholder 2"/>
          <p:cNvSpPr>
            <a:spLocks noGrp="1"/>
          </p:cNvSpPr>
          <p:nvPr>
            <p:ph idx="1"/>
          </p:nvPr>
        </p:nvSpPr>
        <p:spPr>
          <a:xfrm>
            <a:off x="285720" y="1775191"/>
            <a:ext cx="8401080" cy="2010999"/>
          </a:xfrm>
        </p:spPr>
        <p:txBody>
          <a:bodyPr>
            <a:normAutofit/>
          </a:bodyPr>
          <a:lstStyle/>
          <a:p>
            <a:r>
              <a:rPr lang="en-GB" dirty="0" smtClean="0"/>
              <a:t>Over 60 linkage genome scans by 2006</a:t>
            </a:r>
          </a:p>
          <a:p>
            <a:r>
              <a:rPr lang="en-GB" dirty="0" smtClean="0"/>
              <a:t>Over 250 regions linked to obesity</a:t>
            </a:r>
          </a:p>
          <a:p>
            <a:r>
              <a:rPr lang="en-GB" dirty="0" smtClean="0"/>
              <a:t>Major difficulties identifying underlying genes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428727" y="3357562"/>
            <a:ext cx="6454339" cy="3214710"/>
          </a:xfrm>
          <a:prstGeom prst="rect">
            <a:avLst/>
          </a:prstGeom>
          <a:noFill/>
          <a:ln w="9525">
            <a:noFill/>
            <a:miter lim="800000"/>
            <a:headEnd/>
            <a:tailEnd/>
          </a:ln>
        </p:spPr>
      </p:pic>
      <p:sp>
        <p:nvSpPr>
          <p:cNvPr id="5" name="TextBox 4"/>
          <p:cNvSpPr txBox="1"/>
          <p:nvPr/>
        </p:nvSpPr>
        <p:spPr>
          <a:xfrm>
            <a:off x="642910" y="6488668"/>
            <a:ext cx="6429420" cy="369332"/>
          </a:xfrm>
          <a:prstGeom prst="rect">
            <a:avLst/>
          </a:prstGeom>
          <a:noFill/>
        </p:spPr>
        <p:txBody>
          <a:bodyPr wrap="square" rtlCol="0">
            <a:spAutoFit/>
          </a:bodyPr>
          <a:lstStyle/>
          <a:p>
            <a:r>
              <a:rPr lang="en-GB" dirty="0" smtClean="0"/>
              <a:t>e.g. Bell et al (2004) </a:t>
            </a:r>
            <a:r>
              <a:rPr lang="en-GB" i="1" dirty="0" smtClean="0"/>
              <a:t>Diabetes</a:t>
            </a:r>
            <a:r>
              <a:rPr lang="en-GB" dirty="0" smtClean="0"/>
              <a:t> </a:t>
            </a:r>
            <a:r>
              <a:rPr lang="en-GB" b="1" dirty="0" smtClean="0"/>
              <a:t>53</a:t>
            </a:r>
            <a:r>
              <a:rPr lang="en-GB" dirty="0" smtClean="0"/>
              <a:t>:1857–1865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Genome-Wide Association</a:t>
            </a:r>
            <a:endParaRPr lang="en-US" dirty="0"/>
          </a:p>
        </p:txBody>
      </p:sp>
      <p:sp>
        <p:nvSpPr>
          <p:cNvPr id="3" name="Content Placeholder 2"/>
          <p:cNvSpPr>
            <a:spLocks noGrp="1"/>
          </p:cNvSpPr>
          <p:nvPr>
            <p:ph idx="1"/>
          </p:nvPr>
        </p:nvSpPr>
        <p:spPr/>
        <p:txBody>
          <a:bodyPr/>
          <a:lstStyle/>
          <a:p>
            <a:r>
              <a:rPr lang="en-GB" dirty="0" smtClean="0"/>
              <a:t>Hypothesis-free</a:t>
            </a:r>
          </a:p>
          <a:p>
            <a:r>
              <a:rPr lang="en-GB" dirty="0" smtClean="0"/>
              <a:t>“Common disease, common variant</a:t>
            </a:r>
            <a:r>
              <a:rPr lang="en-US" dirty="0" smtClean="0"/>
              <a:t>”</a:t>
            </a:r>
          </a:p>
          <a:p>
            <a:endParaRPr lang="en-GB" dirty="0" smtClean="0"/>
          </a:p>
          <a:p>
            <a:pPr marL="118872" indent="0">
              <a:buNone/>
            </a:pPr>
            <a:r>
              <a:rPr lang="en-GB" dirty="0" smtClean="0"/>
              <a:t>For obesity and BMI</a:t>
            </a:r>
          </a:p>
          <a:p>
            <a:pPr marL="118872" indent="0">
              <a:buNone/>
            </a:pPr>
            <a:endParaRPr lang="en-GB" dirty="0" smtClean="0"/>
          </a:p>
          <a:p>
            <a:r>
              <a:rPr lang="en-GB" dirty="0" smtClean="0"/>
              <a:t>Many novel genes identified by GWAS</a:t>
            </a:r>
          </a:p>
          <a:p>
            <a:endParaRPr lang="en-GB" dirty="0" smtClean="0"/>
          </a:p>
          <a:p>
            <a:r>
              <a:rPr lang="en-GB" dirty="0" smtClean="0"/>
              <a:t>More identified by meta-analysis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Single GWAS Results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664" y="1772816"/>
            <a:ext cx="3819177" cy="275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80112" y="5213069"/>
            <a:ext cx="2363211" cy="646331"/>
          </a:xfrm>
          <a:prstGeom prst="rect">
            <a:avLst/>
          </a:prstGeom>
          <a:noFill/>
        </p:spPr>
        <p:txBody>
          <a:bodyPr wrap="none" rtlCol="0">
            <a:spAutoFit/>
          </a:bodyPr>
          <a:lstStyle/>
          <a:p>
            <a:r>
              <a:rPr lang="en-GB" i="1" dirty="0" smtClean="0"/>
              <a:t>Wang et  al </a:t>
            </a:r>
            <a:r>
              <a:rPr lang="en-GB" dirty="0" smtClean="0"/>
              <a:t>(</a:t>
            </a:r>
            <a:r>
              <a:rPr lang="en-GB" dirty="0"/>
              <a:t>2011)</a:t>
            </a:r>
          </a:p>
          <a:p>
            <a:r>
              <a:rPr lang="en-GB" i="1" dirty="0" err="1" smtClean="0"/>
              <a:t>PLoS</a:t>
            </a:r>
            <a:r>
              <a:rPr lang="en-GB" i="1" dirty="0" smtClean="0"/>
              <a:t> </a:t>
            </a:r>
            <a:r>
              <a:rPr lang="en-GB" i="1" dirty="0"/>
              <a:t>ONE </a:t>
            </a:r>
            <a:r>
              <a:rPr lang="en-GB" dirty="0"/>
              <a:t>6(4): </a:t>
            </a:r>
            <a:r>
              <a:rPr lang="en-GB" dirty="0" smtClean="0"/>
              <a:t>e18939</a:t>
            </a: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4587525" cy="28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5168" y="5213068"/>
            <a:ext cx="2868157" cy="646331"/>
          </a:xfrm>
          <a:prstGeom prst="rect">
            <a:avLst/>
          </a:prstGeom>
        </p:spPr>
        <p:txBody>
          <a:bodyPr wrap="none">
            <a:spAutoFit/>
          </a:bodyPr>
          <a:lstStyle/>
          <a:p>
            <a:r>
              <a:rPr lang="en-GB" dirty="0" smtClean="0"/>
              <a:t>Meyre </a:t>
            </a:r>
            <a:r>
              <a:rPr lang="en-GB" i="1" dirty="0" smtClean="0"/>
              <a:t>et al </a:t>
            </a:r>
            <a:r>
              <a:rPr lang="en-GB" dirty="0"/>
              <a:t>(2009)</a:t>
            </a:r>
            <a:endParaRPr lang="en-GB" i="1" dirty="0" smtClean="0"/>
          </a:p>
          <a:p>
            <a:r>
              <a:rPr lang="en-GB" i="1" dirty="0" smtClean="0"/>
              <a:t>Nature </a:t>
            </a:r>
            <a:r>
              <a:rPr lang="en-GB" i="1" dirty="0"/>
              <a:t>Genetics </a:t>
            </a:r>
            <a:r>
              <a:rPr lang="en-GB" dirty="0"/>
              <a:t>41, 157 - </a:t>
            </a:r>
            <a:r>
              <a:rPr lang="en-GB" dirty="0" smtClean="0"/>
              <a:t>159</a:t>
            </a:r>
            <a:endParaRPr lang="en-GB" dirty="0"/>
          </a:p>
        </p:txBody>
      </p:sp>
    </p:spTree>
    <p:extLst>
      <p:ext uri="{BB962C8B-B14F-4D97-AF65-F5344CB8AC3E}">
        <p14:creationId xmlns:p14="http://schemas.microsoft.com/office/powerpoint/2010/main" val="4151660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Meta-Analysis of GWAS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51520" y="1700808"/>
            <a:ext cx="4536504" cy="144664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20" y="4293096"/>
            <a:ext cx="4820746" cy="172819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292080" y="1772816"/>
            <a:ext cx="2924175" cy="21050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436096" y="3861048"/>
            <a:ext cx="2390775" cy="2343150"/>
          </a:xfrm>
          <a:prstGeom prst="rect">
            <a:avLst/>
          </a:prstGeom>
          <a:noFill/>
          <a:ln w="9525">
            <a:noFill/>
            <a:miter lim="800000"/>
            <a:headEnd/>
            <a:tailEnd/>
          </a:ln>
        </p:spPr>
      </p:pic>
      <p:sp>
        <p:nvSpPr>
          <p:cNvPr id="3" name="TextBox 2"/>
          <p:cNvSpPr txBox="1"/>
          <p:nvPr/>
        </p:nvSpPr>
        <p:spPr>
          <a:xfrm>
            <a:off x="323528" y="3356992"/>
            <a:ext cx="4231543" cy="369332"/>
          </a:xfrm>
          <a:prstGeom prst="rect">
            <a:avLst/>
          </a:prstGeom>
          <a:noFill/>
        </p:spPr>
        <p:txBody>
          <a:bodyPr wrap="none" rtlCol="0">
            <a:spAutoFit/>
          </a:bodyPr>
          <a:lstStyle/>
          <a:p>
            <a:r>
              <a:rPr lang="en-GB" dirty="0" err="1" smtClean="0"/>
              <a:t>Speliotes</a:t>
            </a:r>
            <a:r>
              <a:rPr lang="en-GB" dirty="0" smtClean="0"/>
              <a:t> </a:t>
            </a:r>
            <a:r>
              <a:rPr lang="en-GB" i="1" dirty="0" smtClean="0"/>
              <a:t>et al </a:t>
            </a:r>
            <a:r>
              <a:rPr lang="en-GB" dirty="0" smtClean="0"/>
              <a:t>(</a:t>
            </a:r>
            <a:r>
              <a:rPr lang="da-DK" dirty="0" smtClean="0"/>
              <a:t>2010) </a:t>
            </a:r>
            <a:r>
              <a:rPr lang="da-DK" i="1" dirty="0" smtClean="0"/>
              <a:t>Nat </a:t>
            </a:r>
            <a:r>
              <a:rPr lang="da-DK" i="1" dirty="0"/>
              <a:t>Genet. </a:t>
            </a:r>
            <a:r>
              <a:rPr lang="da-DK" dirty="0" smtClean="0"/>
              <a:t>42:937-48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ssolv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dissolv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Obesity GWAS results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859940" cy="442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6237312"/>
            <a:ext cx="4952894" cy="369332"/>
          </a:xfrm>
          <a:prstGeom prst="rect">
            <a:avLst/>
          </a:prstGeom>
          <a:noFill/>
        </p:spPr>
        <p:txBody>
          <a:bodyPr wrap="none" rtlCol="0">
            <a:spAutoFit/>
          </a:bodyPr>
          <a:lstStyle/>
          <a:p>
            <a:r>
              <a:rPr lang="en-GB" dirty="0" smtClean="0"/>
              <a:t>Fall &amp; </a:t>
            </a:r>
            <a:r>
              <a:rPr lang="en-GB" dirty="0" err="1" smtClean="0"/>
              <a:t>Inglesson</a:t>
            </a:r>
            <a:r>
              <a:rPr lang="en-GB" dirty="0" smtClean="0"/>
              <a:t> </a:t>
            </a:r>
            <a:r>
              <a:rPr lang="en-GB" i="1" dirty="0" err="1" smtClean="0"/>
              <a:t>Mol</a:t>
            </a:r>
            <a:r>
              <a:rPr lang="en-GB" i="1" dirty="0" smtClean="0"/>
              <a:t> Cell </a:t>
            </a:r>
            <a:r>
              <a:rPr lang="en-GB" i="1" dirty="0" err="1" smtClean="0"/>
              <a:t>Endocrinol</a:t>
            </a:r>
            <a:r>
              <a:rPr lang="en-GB" i="1" dirty="0" smtClean="0"/>
              <a:t> </a:t>
            </a:r>
            <a:r>
              <a:rPr lang="en-GB" dirty="0" smtClean="0"/>
              <a:t>(2012) in press</a:t>
            </a:r>
            <a:endParaRPr lang="en-GB" dirty="0"/>
          </a:p>
        </p:txBody>
      </p:sp>
    </p:spTree>
    <p:extLst>
      <p:ext uri="{BB962C8B-B14F-4D97-AF65-F5344CB8AC3E}">
        <p14:creationId xmlns:p14="http://schemas.microsoft.com/office/powerpoint/2010/main" val="1991695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GWAS</a:t>
            </a:r>
            <a:endParaRPr lang="en-GB" dirty="0"/>
          </a:p>
        </p:txBody>
      </p:sp>
      <p:sp>
        <p:nvSpPr>
          <p:cNvPr id="3" name="Content Placeholder 2"/>
          <p:cNvSpPr>
            <a:spLocks noGrp="1"/>
          </p:cNvSpPr>
          <p:nvPr>
            <p:ph idx="1"/>
          </p:nvPr>
        </p:nvSpPr>
        <p:spPr/>
        <p:txBody>
          <a:bodyPr/>
          <a:lstStyle/>
          <a:p>
            <a:r>
              <a:rPr lang="en-GB" dirty="0" smtClean="0"/>
              <a:t>GWAS so far has identified associations that are statistically strong and reproducible</a:t>
            </a:r>
          </a:p>
          <a:p>
            <a:endParaRPr lang="en-GB" dirty="0" smtClean="0"/>
          </a:p>
          <a:p>
            <a:r>
              <a:rPr lang="en-GB" dirty="0" smtClean="0"/>
              <a:t>However, their contribution to the genetic component of disease is estimated to be low (&lt;5%)</a:t>
            </a:r>
          </a:p>
          <a:p>
            <a:endParaRPr lang="en-GB" dirty="0" smtClean="0"/>
          </a:p>
          <a:p>
            <a:r>
              <a:rPr lang="en-GB" dirty="0" smtClean="0"/>
              <a:t>More work is needed</a:t>
            </a:r>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5652120" y="4365104"/>
            <a:ext cx="269557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dissolve">
                                      <p:cBhvr>
                                        <p:cTn id="1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US" dirty="0"/>
          </a:p>
        </p:txBody>
      </p:sp>
      <p:sp>
        <p:nvSpPr>
          <p:cNvPr id="3" name="Content Placeholder 2"/>
          <p:cNvSpPr>
            <a:spLocks noGrp="1"/>
          </p:cNvSpPr>
          <p:nvPr>
            <p:ph idx="1"/>
          </p:nvPr>
        </p:nvSpPr>
        <p:spPr/>
        <p:txBody>
          <a:bodyPr/>
          <a:lstStyle/>
          <a:p>
            <a:r>
              <a:rPr lang="en-GB" dirty="0" smtClean="0"/>
              <a:t>Whole genome sequencing</a:t>
            </a:r>
          </a:p>
          <a:p>
            <a:pPr lvl="1"/>
            <a:r>
              <a:rPr lang="en-GB" dirty="0" smtClean="0"/>
              <a:t>Millions more SNPs – “Rare” variants</a:t>
            </a:r>
          </a:p>
          <a:p>
            <a:pPr lvl="1"/>
            <a:r>
              <a:rPr lang="en-GB" dirty="0" smtClean="0"/>
              <a:t>Difficult statistical challenges</a:t>
            </a:r>
          </a:p>
          <a:p>
            <a:r>
              <a:rPr lang="en-GB" dirty="0" smtClean="0"/>
              <a:t>Advanced </a:t>
            </a:r>
            <a:r>
              <a:rPr lang="en-GB" dirty="0" err="1" smtClean="0"/>
              <a:t>Phenotyping</a:t>
            </a:r>
            <a:endParaRPr lang="en-GB" dirty="0" smtClean="0"/>
          </a:p>
          <a:p>
            <a:pPr lvl="1"/>
            <a:r>
              <a:rPr lang="en-GB" dirty="0" smtClean="0"/>
              <a:t>Ultrasound</a:t>
            </a:r>
          </a:p>
          <a:p>
            <a:pPr lvl="1"/>
            <a:r>
              <a:rPr lang="en-GB" dirty="0" smtClean="0"/>
              <a:t>Photonic scanning</a:t>
            </a:r>
          </a:p>
          <a:p>
            <a:pPr lvl="1"/>
            <a:r>
              <a:rPr lang="en-GB" dirty="0" smtClean="0"/>
              <a:t>CAT/MRI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SNPs</a:t>
            </a:r>
            <a:endParaRPr lang="en-US" dirty="0"/>
          </a:p>
        </p:txBody>
      </p:sp>
      <p:sp>
        <p:nvSpPr>
          <p:cNvPr id="3" name="Content Placeholder 2"/>
          <p:cNvSpPr>
            <a:spLocks noGrp="1"/>
          </p:cNvSpPr>
          <p:nvPr>
            <p:ph idx="1"/>
          </p:nvPr>
        </p:nvSpPr>
        <p:spPr/>
        <p:txBody>
          <a:bodyPr>
            <a:normAutofit/>
          </a:bodyPr>
          <a:lstStyle/>
          <a:p>
            <a:r>
              <a:rPr lang="en-GB" dirty="0" smtClean="0"/>
              <a:t>Copy Number Variation</a:t>
            </a:r>
          </a:p>
          <a:p>
            <a:pPr lvl="1"/>
            <a:r>
              <a:rPr lang="en-GB" dirty="0" smtClean="0"/>
              <a:t>Association of variation in the number of copies of a gene or region and disease</a:t>
            </a:r>
          </a:p>
          <a:p>
            <a:pPr marL="457200" lvl="1" indent="0">
              <a:buNone/>
            </a:pPr>
            <a:endParaRPr lang="en-GB" dirty="0" smtClean="0"/>
          </a:p>
          <a:p>
            <a:r>
              <a:rPr lang="en-GB" dirty="0" err="1" smtClean="0"/>
              <a:t>Epigenetics</a:t>
            </a:r>
            <a:endParaRPr lang="en-GB" dirty="0" smtClean="0"/>
          </a:p>
          <a:p>
            <a:pPr lvl="1"/>
            <a:r>
              <a:rPr lang="en-GB" dirty="0" smtClean="0"/>
              <a:t>Changes in the DNA that do not affect the primary sequence, e.g. DNA and </a:t>
            </a:r>
            <a:r>
              <a:rPr lang="en-GB" dirty="0" err="1" smtClean="0"/>
              <a:t>histone</a:t>
            </a:r>
            <a:r>
              <a:rPr lang="en-GB" dirty="0" smtClean="0"/>
              <a:t> </a:t>
            </a:r>
            <a:r>
              <a:rPr lang="en-GB" dirty="0" err="1" smtClean="0"/>
              <a:t>methylation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 Number variation on Chr16</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4049688"/>
            <a:ext cx="4742761" cy="28083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9409" t="7840" r="4877" b="52335"/>
          <a:stretch>
            <a:fillRect/>
          </a:stretch>
        </p:blipFill>
        <p:spPr bwMode="auto">
          <a:xfrm>
            <a:off x="179512" y="1556792"/>
            <a:ext cx="6788150" cy="2522538"/>
          </a:xfrm>
          <a:prstGeom prst="rect">
            <a:avLst/>
          </a:prstGeom>
          <a:noFill/>
          <a:ln w="9525">
            <a:noFill/>
            <a:miter lim="800000"/>
            <a:headEnd/>
            <a:tailEnd/>
          </a:ln>
        </p:spPr>
      </p:pic>
      <p:sp>
        <p:nvSpPr>
          <p:cNvPr id="6" name="TextBox 5"/>
          <p:cNvSpPr txBox="1"/>
          <p:nvPr/>
        </p:nvSpPr>
        <p:spPr>
          <a:xfrm>
            <a:off x="4283968" y="3501008"/>
            <a:ext cx="1375698" cy="369332"/>
          </a:xfrm>
          <a:prstGeom prst="rect">
            <a:avLst/>
          </a:prstGeom>
          <a:noFill/>
        </p:spPr>
        <p:txBody>
          <a:bodyPr wrap="none" rtlCol="0">
            <a:spAutoFit/>
          </a:bodyPr>
          <a:lstStyle/>
          <a:p>
            <a:r>
              <a:rPr lang="en-GB" dirty="0" smtClean="0"/>
              <a:t>Walters </a:t>
            </a:r>
            <a:r>
              <a:rPr lang="en-GB" i="1" dirty="0" smtClean="0"/>
              <a:t>et al</a:t>
            </a:r>
            <a:endParaRPr lang="en-GB" i="1" dirty="0"/>
          </a:p>
        </p:txBody>
      </p:sp>
      <p:grpSp>
        <p:nvGrpSpPr>
          <p:cNvPr id="7" name="Group 512"/>
          <p:cNvGrpSpPr>
            <a:grpSpLocks/>
          </p:cNvGrpSpPr>
          <p:nvPr/>
        </p:nvGrpSpPr>
        <p:grpSpPr bwMode="auto">
          <a:xfrm>
            <a:off x="5436096" y="5013176"/>
            <a:ext cx="3456384" cy="1368152"/>
            <a:chOff x="2837" y="3177"/>
            <a:chExt cx="1539" cy="493"/>
          </a:xfrm>
        </p:grpSpPr>
        <p:grpSp>
          <p:nvGrpSpPr>
            <p:cNvPr id="8" name="Group 510"/>
            <p:cNvGrpSpPr>
              <a:grpSpLocks/>
            </p:cNvGrpSpPr>
            <p:nvPr/>
          </p:nvGrpSpPr>
          <p:grpSpPr bwMode="auto">
            <a:xfrm>
              <a:off x="2837" y="3177"/>
              <a:ext cx="1015" cy="492"/>
              <a:chOff x="3424" y="3017"/>
              <a:chExt cx="1015" cy="492"/>
            </a:xfrm>
          </p:grpSpPr>
          <p:grpSp>
            <p:nvGrpSpPr>
              <p:cNvPr id="174" name="Group 18"/>
              <p:cNvGrpSpPr>
                <a:grpSpLocks/>
              </p:cNvGrpSpPr>
              <p:nvPr/>
            </p:nvGrpSpPr>
            <p:grpSpPr bwMode="auto">
              <a:xfrm>
                <a:off x="3424" y="3017"/>
                <a:ext cx="488" cy="489"/>
                <a:chOff x="614" y="1298"/>
                <a:chExt cx="488" cy="489"/>
              </a:xfrm>
            </p:grpSpPr>
            <p:sp>
              <p:nvSpPr>
                <p:cNvPr id="500" name="Rectangle 19"/>
                <p:cNvSpPr>
                  <a:spLocks noChangeArrowheads="1"/>
                </p:cNvSpPr>
                <p:nvPr/>
              </p:nvSpPr>
              <p:spPr bwMode="auto">
                <a:xfrm>
                  <a:off x="614" y="1298"/>
                  <a:ext cx="488" cy="489"/>
                </a:xfrm>
                <a:prstGeom prst="rect">
                  <a:avLst/>
                </a:prstGeom>
                <a:solidFill>
                  <a:srgbClr val="FFFFFF"/>
                </a:solidFill>
                <a:ln w="9525">
                  <a:noFill/>
                  <a:miter lim="800000"/>
                  <a:headEnd/>
                  <a:tailEnd/>
                </a:ln>
              </p:spPr>
              <p:txBody>
                <a:bodyPr/>
                <a:lstStyle/>
                <a:p>
                  <a:endParaRPr lang="en-US"/>
                </a:p>
              </p:txBody>
            </p:sp>
            <p:sp>
              <p:nvSpPr>
                <p:cNvPr id="501" name="Rectangle 20"/>
                <p:cNvSpPr>
                  <a:spLocks noChangeArrowheads="1"/>
                </p:cNvSpPr>
                <p:nvPr/>
              </p:nvSpPr>
              <p:spPr bwMode="auto">
                <a:xfrm>
                  <a:off x="614" y="1298"/>
                  <a:ext cx="488" cy="489"/>
                </a:xfrm>
                <a:prstGeom prst="rect">
                  <a:avLst/>
                </a:prstGeom>
                <a:noFill/>
                <a:ln w="7938" cap="rnd">
                  <a:solidFill>
                    <a:srgbClr val="000000"/>
                  </a:solidFill>
                  <a:miter lim="800000"/>
                  <a:headEnd/>
                  <a:tailEnd/>
                </a:ln>
              </p:spPr>
              <p:txBody>
                <a:bodyPr/>
                <a:lstStyle/>
                <a:p>
                  <a:endParaRPr lang="en-US"/>
                </a:p>
              </p:txBody>
            </p:sp>
          </p:grpSp>
          <p:sp>
            <p:nvSpPr>
              <p:cNvPr id="175" name="Freeform 21"/>
              <p:cNvSpPr>
                <a:spLocks noEditPoints="1"/>
              </p:cNvSpPr>
              <p:nvPr/>
            </p:nvSpPr>
            <p:spPr bwMode="auto">
              <a:xfrm>
                <a:off x="3448" y="3041"/>
                <a:ext cx="440" cy="441"/>
              </a:xfrm>
              <a:custGeom>
                <a:avLst/>
                <a:gdLst/>
                <a:ahLst/>
                <a:cxnLst>
                  <a:cxn ang="0">
                    <a:pos x="0" y="0"/>
                  </a:cxn>
                  <a:cxn ang="0">
                    <a:pos x="0" y="0"/>
                  </a:cxn>
                  <a:cxn ang="0">
                    <a:pos x="439" y="0"/>
                  </a:cxn>
                  <a:cxn ang="0">
                    <a:pos x="440" y="0"/>
                  </a:cxn>
                  <a:cxn ang="0">
                    <a:pos x="440" y="440"/>
                  </a:cxn>
                  <a:cxn ang="0">
                    <a:pos x="439" y="441"/>
                  </a:cxn>
                  <a:cxn ang="0">
                    <a:pos x="0" y="441"/>
                  </a:cxn>
                  <a:cxn ang="0">
                    <a:pos x="0" y="440"/>
                  </a:cxn>
                  <a:cxn ang="0">
                    <a:pos x="0" y="0"/>
                  </a:cxn>
                  <a:cxn ang="0">
                    <a:pos x="2" y="440"/>
                  </a:cxn>
                  <a:cxn ang="0">
                    <a:pos x="0" y="440"/>
                  </a:cxn>
                  <a:cxn ang="0">
                    <a:pos x="439" y="440"/>
                  </a:cxn>
                  <a:cxn ang="0">
                    <a:pos x="439" y="0"/>
                  </a:cxn>
                  <a:cxn ang="0">
                    <a:pos x="439" y="2"/>
                  </a:cxn>
                  <a:cxn ang="0">
                    <a:pos x="0" y="2"/>
                  </a:cxn>
                  <a:cxn ang="0">
                    <a:pos x="2" y="0"/>
                  </a:cxn>
                  <a:cxn ang="0">
                    <a:pos x="2" y="440"/>
                  </a:cxn>
                </a:cxnLst>
                <a:rect l="0" t="0" r="r" b="b"/>
                <a:pathLst>
                  <a:path w="440" h="441">
                    <a:moveTo>
                      <a:pt x="0" y="0"/>
                    </a:moveTo>
                    <a:lnTo>
                      <a:pt x="0" y="0"/>
                    </a:lnTo>
                    <a:lnTo>
                      <a:pt x="439" y="0"/>
                    </a:lnTo>
                    <a:lnTo>
                      <a:pt x="440" y="0"/>
                    </a:lnTo>
                    <a:lnTo>
                      <a:pt x="440" y="440"/>
                    </a:lnTo>
                    <a:lnTo>
                      <a:pt x="439" y="441"/>
                    </a:lnTo>
                    <a:lnTo>
                      <a:pt x="0" y="441"/>
                    </a:lnTo>
                    <a:lnTo>
                      <a:pt x="0" y="440"/>
                    </a:lnTo>
                    <a:lnTo>
                      <a:pt x="0" y="0"/>
                    </a:lnTo>
                    <a:close/>
                    <a:moveTo>
                      <a:pt x="2" y="440"/>
                    </a:moveTo>
                    <a:lnTo>
                      <a:pt x="0" y="440"/>
                    </a:lnTo>
                    <a:lnTo>
                      <a:pt x="439" y="440"/>
                    </a:lnTo>
                    <a:lnTo>
                      <a:pt x="439" y="0"/>
                    </a:lnTo>
                    <a:lnTo>
                      <a:pt x="439" y="2"/>
                    </a:lnTo>
                    <a:lnTo>
                      <a:pt x="0" y="2"/>
                    </a:lnTo>
                    <a:lnTo>
                      <a:pt x="2" y="0"/>
                    </a:lnTo>
                    <a:lnTo>
                      <a:pt x="2" y="440"/>
                    </a:lnTo>
                    <a:close/>
                  </a:path>
                </a:pathLst>
              </a:custGeom>
              <a:solidFill>
                <a:srgbClr val="FFFFFF"/>
              </a:solidFill>
              <a:ln w="9525">
                <a:noFill/>
                <a:round/>
                <a:headEnd/>
                <a:tailEnd/>
              </a:ln>
            </p:spPr>
            <p:txBody>
              <a:bodyPr/>
              <a:lstStyle/>
              <a:p>
                <a:endParaRPr lang="en-US"/>
              </a:p>
            </p:txBody>
          </p:sp>
          <p:grpSp>
            <p:nvGrpSpPr>
              <p:cNvPr id="176" name="Group 22"/>
              <p:cNvGrpSpPr>
                <a:grpSpLocks/>
              </p:cNvGrpSpPr>
              <p:nvPr/>
            </p:nvGrpSpPr>
            <p:grpSpPr bwMode="auto">
              <a:xfrm>
                <a:off x="3448" y="3175"/>
                <a:ext cx="38" cy="307"/>
                <a:chOff x="638" y="1456"/>
                <a:chExt cx="38" cy="307"/>
              </a:xfrm>
            </p:grpSpPr>
            <p:sp>
              <p:nvSpPr>
                <p:cNvPr id="498" name="Rectangle 23"/>
                <p:cNvSpPr>
                  <a:spLocks noChangeArrowheads="1"/>
                </p:cNvSpPr>
                <p:nvPr/>
              </p:nvSpPr>
              <p:spPr bwMode="auto">
                <a:xfrm>
                  <a:off x="638" y="1456"/>
                  <a:ext cx="38" cy="307"/>
                </a:xfrm>
                <a:prstGeom prst="rect">
                  <a:avLst/>
                </a:prstGeom>
                <a:solidFill>
                  <a:srgbClr val="000000"/>
                </a:solidFill>
                <a:ln w="9525">
                  <a:noFill/>
                  <a:miter lim="800000"/>
                  <a:headEnd/>
                  <a:tailEnd/>
                </a:ln>
              </p:spPr>
              <p:txBody>
                <a:bodyPr/>
                <a:lstStyle/>
                <a:p>
                  <a:endParaRPr lang="en-US"/>
                </a:p>
              </p:txBody>
            </p:sp>
            <p:sp>
              <p:nvSpPr>
                <p:cNvPr id="499" name="Rectangle 24"/>
                <p:cNvSpPr>
                  <a:spLocks noChangeArrowheads="1"/>
                </p:cNvSpPr>
                <p:nvPr/>
              </p:nvSpPr>
              <p:spPr bwMode="auto">
                <a:xfrm>
                  <a:off x="638" y="1456"/>
                  <a:ext cx="38" cy="307"/>
                </a:xfrm>
                <a:prstGeom prst="rect">
                  <a:avLst/>
                </a:prstGeom>
                <a:noFill/>
                <a:ln w="7938" cap="rnd">
                  <a:solidFill>
                    <a:srgbClr val="FFFFFF"/>
                  </a:solidFill>
                  <a:miter lim="800000"/>
                  <a:headEnd/>
                  <a:tailEnd/>
                </a:ln>
              </p:spPr>
              <p:txBody>
                <a:bodyPr/>
                <a:lstStyle/>
                <a:p>
                  <a:endParaRPr lang="en-US"/>
                </a:p>
              </p:txBody>
            </p:sp>
          </p:grpSp>
          <p:grpSp>
            <p:nvGrpSpPr>
              <p:cNvPr id="177" name="Group 25"/>
              <p:cNvGrpSpPr>
                <a:grpSpLocks/>
              </p:cNvGrpSpPr>
              <p:nvPr/>
            </p:nvGrpSpPr>
            <p:grpSpPr bwMode="auto">
              <a:xfrm>
                <a:off x="3448" y="3175"/>
                <a:ext cx="41" cy="307"/>
                <a:chOff x="638" y="1456"/>
                <a:chExt cx="41" cy="307"/>
              </a:xfrm>
            </p:grpSpPr>
            <p:sp>
              <p:nvSpPr>
                <p:cNvPr id="495" name="Freeform 26"/>
                <p:cNvSpPr>
                  <a:spLocks noEditPoints="1"/>
                </p:cNvSpPr>
                <p:nvPr/>
              </p:nvSpPr>
              <p:spPr bwMode="auto">
                <a:xfrm>
                  <a:off x="638" y="1456"/>
                  <a:ext cx="41" cy="307"/>
                </a:xfrm>
                <a:custGeom>
                  <a:avLst/>
                  <a:gdLst/>
                  <a:ahLst/>
                  <a:cxnLst>
                    <a:cxn ang="0">
                      <a:pos x="0" y="0"/>
                    </a:cxn>
                    <a:cxn ang="0">
                      <a:pos x="0" y="0"/>
                    </a:cxn>
                    <a:cxn ang="0">
                      <a:pos x="40" y="0"/>
                    </a:cxn>
                    <a:cxn ang="0">
                      <a:pos x="41" y="0"/>
                    </a:cxn>
                    <a:cxn ang="0">
                      <a:pos x="41" y="305"/>
                    </a:cxn>
                    <a:cxn ang="0">
                      <a:pos x="40" y="307"/>
                    </a:cxn>
                    <a:cxn ang="0">
                      <a:pos x="0" y="307"/>
                    </a:cxn>
                    <a:cxn ang="0">
                      <a:pos x="0" y="305"/>
                    </a:cxn>
                    <a:cxn ang="0">
                      <a:pos x="0" y="0"/>
                    </a:cxn>
                    <a:cxn ang="0">
                      <a:pos x="1" y="305"/>
                    </a:cxn>
                    <a:cxn ang="0">
                      <a:pos x="0" y="305"/>
                    </a:cxn>
                    <a:cxn ang="0">
                      <a:pos x="40" y="305"/>
                    </a:cxn>
                    <a:cxn ang="0">
                      <a:pos x="40" y="0"/>
                    </a:cxn>
                    <a:cxn ang="0">
                      <a:pos x="40" y="1"/>
                    </a:cxn>
                    <a:cxn ang="0">
                      <a:pos x="0" y="1"/>
                    </a:cxn>
                    <a:cxn ang="0">
                      <a:pos x="1" y="0"/>
                    </a:cxn>
                    <a:cxn ang="0">
                      <a:pos x="1" y="305"/>
                    </a:cxn>
                  </a:cxnLst>
                  <a:rect l="0" t="0" r="r" b="b"/>
                  <a:pathLst>
                    <a:path w="41" h="307">
                      <a:moveTo>
                        <a:pt x="0" y="0"/>
                      </a:moveTo>
                      <a:lnTo>
                        <a:pt x="0" y="0"/>
                      </a:lnTo>
                      <a:lnTo>
                        <a:pt x="40" y="0"/>
                      </a:lnTo>
                      <a:lnTo>
                        <a:pt x="41" y="0"/>
                      </a:lnTo>
                      <a:lnTo>
                        <a:pt x="41" y="305"/>
                      </a:lnTo>
                      <a:lnTo>
                        <a:pt x="40" y="307"/>
                      </a:lnTo>
                      <a:lnTo>
                        <a:pt x="0" y="307"/>
                      </a:lnTo>
                      <a:lnTo>
                        <a:pt x="0" y="305"/>
                      </a:lnTo>
                      <a:lnTo>
                        <a:pt x="0" y="0"/>
                      </a:lnTo>
                      <a:close/>
                      <a:moveTo>
                        <a:pt x="1" y="305"/>
                      </a:moveTo>
                      <a:lnTo>
                        <a:pt x="0" y="305"/>
                      </a:lnTo>
                      <a:lnTo>
                        <a:pt x="40" y="305"/>
                      </a:lnTo>
                      <a:lnTo>
                        <a:pt x="40" y="0"/>
                      </a:lnTo>
                      <a:lnTo>
                        <a:pt x="40" y="1"/>
                      </a:lnTo>
                      <a:lnTo>
                        <a:pt x="0" y="1"/>
                      </a:lnTo>
                      <a:lnTo>
                        <a:pt x="1" y="0"/>
                      </a:lnTo>
                      <a:lnTo>
                        <a:pt x="1" y="305"/>
                      </a:lnTo>
                      <a:close/>
                    </a:path>
                  </a:pathLst>
                </a:custGeom>
                <a:solidFill>
                  <a:srgbClr val="FFFFFF"/>
                </a:solidFill>
                <a:ln w="9525">
                  <a:noFill/>
                  <a:round/>
                  <a:headEnd/>
                  <a:tailEnd/>
                </a:ln>
              </p:spPr>
              <p:txBody>
                <a:bodyPr/>
                <a:lstStyle/>
                <a:p>
                  <a:endParaRPr lang="en-US"/>
                </a:p>
              </p:txBody>
            </p:sp>
            <p:sp>
              <p:nvSpPr>
                <p:cNvPr id="496" name="Freeform 27"/>
                <p:cNvSpPr>
                  <a:spLocks/>
                </p:cNvSpPr>
                <p:nvPr/>
              </p:nvSpPr>
              <p:spPr bwMode="auto">
                <a:xfrm>
                  <a:off x="638" y="1456"/>
                  <a:ext cx="41" cy="307"/>
                </a:xfrm>
                <a:custGeom>
                  <a:avLst/>
                  <a:gdLst/>
                  <a:ahLst/>
                  <a:cxnLst>
                    <a:cxn ang="0">
                      <a:pos x="0" y="0"/>
                    </a:cxn>
                    <a:cxn ang="0">
                      <a:pos x="0" y="0"/>
                    </a:cxn>
                    <a:cxn ang="0">
                      <a:pos x="40" y="0"/>
                    </a:cxn>
                    <a:cxn ang="0">
                      <a:pos x="41" y="0"/>
                    </a:cxn>
                    <a:cxn ang="0">
                      <a:pos x="41" y="305"/>
                    </a:cxn>
                    <a:cxn ang="0">
                      <a:pos x="40" y="307"/>
                    </a:cxn>
                    <a:cxn ang="0">
                      <a:pos x="0" y="307"/>
                    </a:cxn>
                    <a:cxn ang="0">
                      <a:pos x="0" y="305"/>
                    </a:cxn>
                    <a:cxn ang="0">
                      <a:pos x="0" y="0"/>
                    </a:cxn>
                  </a:cxnLst>
                  <a:rect l="0" t="0" r="r" b="b"/>
                  <a:pathLst>
                    <a:path w="41" h="307">
                      <a:moveTo>
                        <a:pt x="0" y="0"/>
                      </a:moveTo>
                      <a:lnTo>
                        <a:pt x="0" y="0"/>
                      </a:lnTo>
                      <a:lnTo>
                        <a:pt x="40" y="0"/>
                      </a:lnTo>
                      <a:lnTo>
                        <a:pt x="41" y="0"/>
                      </a:lnTo>
                      <a:lnTo>
                        <a:pt x="41" y="305"/>
                      </a:lnTo>
                      <a:lnTo>
                        <a:pt x="40" y="307"/>
                      </a:lnTo>
                      <a:lnTo>
                        <a:pt x="0" y="307"/>
                      </a:lnTo>
                      <a:lnTo>
                        <a:pt x="0" y="305"/>
                      </a:lnTo>
                      <a:lnTo>
                        <a:pt x="0" y="0"/>
                      </a:lnTo>
                      <a:close/>
                    </a:path>
                  </a:pathLst>
                </a:custGeom>
                <a:noFill/>
                <a:ln w="7938" cap="rnd">
                  <a:solidFill>
                    <a:srgbClr val="FFFFFF"/>
                  </a:solidFill>
                  <a:prstDash val="solid"/>
                  <a:round/>
                  <a:headEnd/>
                  <a:tailEnd/>
                </a:ln>
              </p:spPr>
              <p:txBody>
                <a:bodyPr/>
                <a:lstStyle/>
                <a:p>
                  <a:endParaRPr lang="en-US"/>
                </a:p>
              </p:txBody>
            </p:sp>
            <p:sp>
              <p:nvSpPr>
                <p:cNvPr id="497" name="Freeform 28"/>
                <p:cNvSpPr>
                  <a:spLocks/>
                </p:cNvSpPr>
                <p:nvPr/>
              </p:nvSpPr>
              <p:spPr bwMode="auto">
                <a:xfrm>
                  <a:off x="638" y="1456"/>
                  <a:ext cx="40" cy="305"/>
                </a:xfrm>
                <a:custGeom>
                  <a:avLst/>
                  <a:gdLst/>
                  <a:ahLst/>
                  <a:cxnLst>
                    <a:cxn ang="0">
                      <a:pos x="1" y="305"/>
                    </a:cxn>
                    <a:cxn ang="0">
                      <a:pos x="0" y="305"/>
                    </a:cxn>
                    <a:cxn ang="0">
                      <a:pos x="40" y="305"/>
                    </a:cxn>
                    <a:cxn ang="0">
                      <a:pos x="40" y="0"/>
                    </a:cxn>
                    <a:cxn ang="0">
                      <a:pos x="40" y="1"/>
                    </a:cxn>
                    <a:cxn ang="0">
                      <a:pos x="0" y="1"/>
                    </a:cxn>
                    <a:cxn ang="0">
                      <a:pos x="1" y="0"/>
                    </a:cxn>
                    <a:cxn ang="0">
                      <a:pos x="1" y="305"/>
                    </a:cxn>
                  </a:cxnLst>
                  <a:rect l="0" t="0" r="r" b="b"/>
                  <a:pathLst>
                    <a:path w="40" h="305">
                      <a:moveTo>
                        <a:pt x="1" y="305"/>
                      </a:moveTo>
                      <a:lnTo>
                        <a:pt x="0" y="305"/>
                      </a:lnTo>
                      <a:lnTo>
                        <a:pt x="40" y="305"/>
                      </a:lnTo>
                      <a:lnTo>
                        <a:pt x="40" y="0"/>
                      </a:lnTo>
                      <a:lnTo>
                        <a:pt x="40" y="1"/>
                      </a:lnTo>
                      <a:lnTo>
                        <a:pt x="0" y="1"/>
                      </a:lnTo>
                      <a:lnTo>
                        <a:pt x="1" y="0"/>
                      </a:lnTo>
                      <a:lnTo>
                        <a:pt x="1" y="305"/>
                      </a:lnTo>
                    </a:path>
                  </a:pathLst>
                </a:custGeom>
                <a:noFill/>
                <a:ln w="7938" cap="rnd">
                  <a:solidFill>
                    <a:srgbClr val="FFFFFF"/>
                  </a:solidFill>
                  <a:prstDash val="solid"/>
                  <a:round/>
                  <a:headEnd/>
                  <a:tailEnd/>
                </a:ln>
              </p:spPr>
              <p:txBody>
                <a:bodyPr/>
                <a:lstStyle/>
                <a:p>
                  <a:endParaRPr lang="en-US"/>
                </a:p>
              </p:txBody>
            </p:sp>
          </p:grpSp>
          <p:grpSp>
            <p:nvGrpSpPr>
              <p:cNvPr id="178" name="Group 29"/>
              <p:cNvGrpSpPr>
                <a:grpSpLocks/>
              </p:cNvGrpSpPr>
              <p:nvPr/>
            </p:nvGrpSpPr>
            <p:grpSpPr bwMode="auto">
              <a:xfrm>
                <a:off x="3486" y="3188"/>
                <a:ext cx="41" cy="294"/>
                <a:chOff x="676" y="1469"/>
                <a:chExt cx="41" cy="294"/>
              </a:xfrm>
            </p:grpSpPr>
            <p:sp>
              <p:nvSpPr>
                <p:cNvPr id="493" name="Rectangle 30"/>
                <p:cNvSpPr>
                  <a:spLocks noChangeArrowheads="1"/>
                </p:cNvSpPr>
                <p:nvPr/>
              </p:nvSpPr>
              <p:spPr bwMode="auto">
                <a:xfrm>
                  <a:off x="676" y="1469"/>
                  <a:ext cx="41" cy="294"/>
                </a:xfrm>
                <a:prstGeom prst="rect">
                  <a:avLst/>
                </a:prstGeom>
                <a:solidFill>
                  <a:srgbClr val="000000"/>
                </a:solidFill>
                <a:ln w="9525">
                  <a:noFill/>
                  <a:miter lim="800000"/>
                  <a:headEnd/>
                  <a:tailEnd/>
                </a:ln>
              </p:spPr>
              <p:txBody>
                <a:bodyPr/>
                <a:lstStyle/>
                <a:p>
                  <a:endParaRPr lang="en-US"/>
                </a:p>
              </p:txBody>
            </p:sp>
            <p:sp>
              <p:nvSpPr>
                <p:cNvPr id="494" name="Rectangle 31"/>
                <p:cNvSpPr>
                  <a:spLocks noChangeArrowheads="1"/>
                </p:cNvSpPr>
                <p:nvPr/>
              </p:nvSpPr>
              <p:spPr bwMode="auto">
                <a:xfrm>
                  <a:off x="676" y="1469"/>
                  <a:ext cx="41" cy="294"/>
                </a:xfrm>
                <a:prstGeom prst="rect">
                  <a:avLst/>
                </a:prstGeom>
                <a:noFill/>
                <a:ln w="7938" cap="rnd">
                  <a:solidFill>
                    <a:srgbClr val="FFFFFF"/>
                  </a:solidFill>
                  <a:miter lim="800000"/>
                  <a:headEnd/>
                  <a:tailEnd/>
                </a:ln>
              </p:spPr>
              <p:txBody>
                <a:bodyPr/>
                <a:lstStyle/>
                <a:p>
                  <a:endParaRPr lang="en-US"/>
                </a:p>
              </p:txBody>
            </p:sp>
          </p:grpSp>
          <p:grpSp>
            <p:nvGrpSpPr>
              <p:cNvPr id="179" name="Group 32"/>
              <p:cNvGrpSpPr>
                <a:grpSpLocks/>
              </p:cNvGrpSpPr>
              <p:nvPr/>
            </p:nvGrpSpPr>
            <p:grpSpPr bwMode="auto">
              <a:xfrm>
                <a:off x="3486" y="3188"/>
                <a:ext cx="44" cy="294"/>
                <a:chOff x="676" y="1469"/>
                <a:chExt cx="44" cy="294"/>
              </a:xfrm>
            </p:grpSpPr>
            <p:sp>
              <p:nvSpPr>
                <p:cNvPr id="490" name="Freeform 33"/>
                <p:cNvSpPr>
                  <a:spLocks noEditPoints="1"/>
                </p:cNvSpPr>
                <p:nvPr/>
              </p:nvSpPr>
              <p:spPr bwMode="auto">
                <a:xfrm>
                  <a:off x="676" y="1469"/>
                  <a:ext cx="44" cy="294"/>
                </a:xfrm>
                <a:custGeom>
                  <a:avLst/>
                  <a:gdLst/>
                  <a:ahLst/>
                  <a:cxnLst>
                    <a:cxn ang="0">
                      <a:pos x="0" y="0"/>
                    </a:cxn>
                    <a:cxn ang="0">
                      <a:pos x="0" y="0"/>
                    </a:cxn>
                    <a:cxn ang="0">
                      <a:pos x="42" y="0"/>
                    </a:cxn>
                    <a:cxn ang="0">
                      <a:pos x="44" y="0"/>
                    </a:cxn>
                    <a:cxn ang="0">
                      <a:pos x="44" y="292"/>
                    </a:cxn>
                    <a:cxn ang="0">
                      <a:pos x="42" y="294"/>
                    </a:cxn>
                    <a:cxn ang="0">
                      <a:pos x="0" y="294"/>
                    </a:cxn>
                    <a:cxn ang="0">
                      <a:pos x="0" y="292"/>
                    </a:cxn>
                    <a:cxn ang="0">
                      <a:pos x="0" y="0"/>
                    </a:cxn>
                    <a:cxn ang="0">
                      <a:pos x="2" y="292"/>
                    </a:cxn>
                    <a:cxn ang="0">
                      <a:pos x="0" y="292"/>
                    </a:cxn>
                    <a:cxn ang="0">
                      <a:pos x="42" y="292"/>
                    </a:cxn>
                    <a:cxn ang="0">
                      <a:pos x="42" y="0"/>
                    </a:cxn>
                    <a:cxn ang="0">
                      <a:pos x="42" y="1"/>
                    </a:cxn>
                    <a:cxn ang="0">
                      <a:pos x="0" y="1"/>
                    </a:cxn>
                    <a:cxn ang="0">
                      <a:pos x="2" y="0"/>
                    </a:cxn>
                    <a:cxn ang="0">
                      <a:pos x="2" y="292"/>
                    </a:cxn>
                  </a:cxnLst>
                  <a:rect l="0" t="0" r="r" b="b"/>
                  <a:pathLst>
                    <a:path w="44" h="294">
                      <a:moveTo>
                        <a:pt x="0" y="0"/>
                      </a:moveTo>
                      <a:lnTo>
                        <a:pt x="0" y="0"/>
                      </a:lnTo>
                      <a:lnTo>
                        <a:pt x="42" y="0"/>
                      </a:lnTo>
                      <a:lnTo>
                        <a:pt x="44" y="0"/>
                      </a:lnTo>
                      <a:lnTo>
                        <a:pt x="44" y="292"/>
                      </a:lnTo>
                      <a:lnTo>
                        <a:pt x="42" y="294"/>
                      </a:lnTo>
                      <a:lnTo>
                        <a:pt x="0" y="294"/>
                      </a:lnTo>
                      <a:lnTo>
                        <a:pt x="0" y="292"/>
                      </a:lnTo>
                      <a:lnTo>
                        <a:pt x="0" y="0"/>
                      </a:lnTo>
                      <a:close/>
                      <a:moveTo>
                        <a:pt x="2" y="292"/>
                      </a:moveTo>
                      <a:lnTo>
                        <a:pt x="0" y="292"/>
                      </a:lnTo>
                      <a:lnTo>
                        <a:pt x="42" y="292"/>
                      </a:lnTo>
                      <a:lnTo>
                        <a:pt x="42" y="0"/>
                      </a:lnTo>
                      <a:lnTo>
                        <a:pt x="42" y="1"/>
                      </a:lnTo>
                      <a:lnTo>
                        <a:pt x="0" y="1"/>
                      </a:lnTo>
                      <a:lnTo>
                        <a:pt x="2" y="0"/>
                      </a:lnTo>
                      <a:lnTo>
                        <a:pt x="2" y="292"/>
                      </a:lnTo>
                      <a:close/>
                    </a:path>
                  </a:pathLst>
                </a:custGeom>
                <a:solidFill>
                  <a:srgbClr val="FFFFFF"/>
                </a:solidFill>
                <a:ln w="9525">
                  <a:noFill/>
                  <a:round/>
                  <a:headEnd/>
                  <a:tailEnd/>
                </a:ln>
              </p:spPr>
              <p:txBody>
                <a:bodyPr/>
                <a:lstStyle/>
                <a:p>
                  <a:endParaRPr lang="en-US"/>
                </a:p>
              </p:txBody>
            </p:sp>
            <p:sp>
              <p:nvSpPr>
                <p:cNvPr id="491" name="Freeform 34"/>
                <p:cNvSpPr>
                  <a:spLocks/>
                </p:cNvSpPr>
                <p:nvPr/>
              </p:nvSpPr>
              <p:spPr bwMode="auto">
                <a:xfrm>
                  <a:off x="676" y="1469"/>
                  <a:ext cx="44" cy="294"/>
                </a:xfrm>
                <a:custGeom>
                  <a:avLst/>
                  <a:gdLst/>
                  <a:ahLst/>
                  <a:cxnLst>
                    <a:cxn ang="0">
                      <a:pos x="0" y="0"/>
                    </a:cxn>
                    <a:cxn ang="0">
                      <a:pos x="0" y="0"/>
                    </a:cxn>
                    <a:cxn ang="0">
                      <a:pos x="42" y="0"/>
                    </a:cxn>
                    <a:cxn ang="0">
                      <a:pos x="44" y="0"/>
                    </a:cxn>
                    <a:cxn ang="0">
                      <a:pos x="44" y="292"/>
                    </a:cxn>
                    <a:cxn ang="0">
                      <a:pos x="42" y="294"/>
                    </a:cxn>
                    <a:cxn ang="0">
                      <a:pos x="0" y="294"/>
                    </a:cxn>
                    <a:cxn ang="0">
                      <a:pos x="0" y="292"/>
                    </a:cxn>
                    <a:cxn ang="0">
                      <a:pos x="0" y="0"/>
                    </a:cxn>
                  </a:cxnLst>
                  <a:rect l="0" t="0" r="r" b="b"/>
                  <a:pathLst>
                    <a:path w="44" h="294">
                      <a:moveTo>
                        <a:pt x="0" y="0"/>
                      </a:moveTo>
                      <a:lnTo>
                        <a:pt x="0" y="0"/>
                      </a:lnTo>
                      <a:lnTo>
                        <a:pt x="42" y="0"/>
                      </a:lnTo>
                      <a:lnTo>
                        <a:pt x="44" y="0"/>
                      </a:lnTo>
                      <a:lnTo>
                        <a:pt x="44" y="292"/>
                      </a:lnTo>
                      <a:lnTo>
                        <a:pt x="42" y="294"/>
                      </a:lnTo>
                      <a:lnTo>
                        <a:pt x="0" y="294"/>
                      </a:lnTo>
                      <a:lnTo>
                        <a:pt x="0" y="292"/>
                      </a:lnTo>
                      <a:lnTo>
                        <a:pt x="0" y="0"/>
                      </a:lnTo>
                      <a:close/>
                    </a:path>
                  </a:pathLst>
                </a:custGeom>
                <a:noFill/>
                <a:ln w="7938" cap="rnd">
                  <a:solidFill>
                    <a:srgbClr val="FFFFFF"/>
                  </a:solidFill>
                  <a:prstDash val="solid"/>
                  <a:round/>
                  <a:headEnd/>
                  <a:tailEnd/>
                </a:ln>
              </p:spPr>
              <p:txBody>
                <a:bodyPr/>
                <a:lstStyle/>
                <a:p>
                  <a:endParaRPr lang="en-US"/>
                </a:p>
              </p:txBody>
            </p:sp>
            <p:sp>
              <p:nvSpPr>
                <p:cNvPr id="492" name="Freeform 35"/>
                <p:cNvSpPr>
                  <a:spLocks/>
                </p:cNvSpPr>
                <p:nvPr/>
              </p:nvSpPr>
              <p:spPr bwMode="auto">
                <a:xfrm>
                  <a:off x="676" y="1469"/>
                  <a:ext cx="42" cy="292"/>
                </a:xfrm>
                <a:custGeom>
                  <a:avLst/>
                  <a:gdLst/>
                  <a:ahLst/>
                  <a:cxnLst>
                    <a:cxn ang="0">
                      <a:pos x="2" y="292"/>
                    </a:cxn>
                    <a:cxn ang="0">
                      <a:pos x="0" y="292"/>
                    </a:cxn>
                    <a:cxn ang="0">
                      <a:pos x="42" y="292"/>
                    </a:cxn>
                    <a:cxn ang="0">
                      <a:pos x="42" y="0"/>
                    </a:cxn>
                    <a:cxn ang="0">
                      <a:pos x="42" y="1"/>
                    </a:cxn>
                    <a:cxn ang="0">
                      <a:pos x="0" y="1"/>
                    </a:cxn>
                    <a:cxn ang="0">
                      <a:pos x="2" y="0"/>
                    </a:cxn>
                    <a:cxn ang="0">
                      <a:pos x="2" y="292"/>
                    </a:cxn>
                  </a:cxnLst>
                  <a:rect l="0" t="0" r="r" b="b"/>
                  <a:pathLst>
                    <a:path w="42" h="292">
                      <a:moveTo>
                        <a:pt x="2" y="292"/>
                      </a:moveTo>
                      <a:lnTo>
                        <a:pt x="0" y="292"/>
                      </a:lnTo>
                      <a:lnTo>
                        <a:pt x="42" y="292"/>
                      </a:lnTo>
                      <a:lnTo>
                        <a:pt x="42" y="0"/>
                      </a:lnTo>
                      <a:lnTo>
                        <a:pt x="42" y="1"/>
                      </a:lnTo>
                      <a:lnTo>
                        <a:pt x="0" y="1"/>
                      </a:lnTo>
                      <a:lnTo>
                        <a:pt x="2" y="0"/>
                      </a:lnTo>
                      <a:lnTo>
                        <a:pt x="2" y="292"/>
                      </a:lnTo>
                    </a:path>
                  </a:pathLst>
                </a:custGeom>
                <a:noFill/>
                <a:ln w="7938" cap="rnd">
                  <a:solidFill>
                    <a:srgbClr val="FFFFFF"/>
                  </a:solidFill>
                  <a:prstDash val="solid"/>
                  <a:round/>
                  <a:headEnd/>
                  <a:tailEnd/>
                </a:ln>
              </p:spPr>
              <p:txBody>
                <a:bodyPr/>
                <a:lstStyle/>
                <a:p>
                  <a:endParaRPr lang="en-US"/>
                </a:p>
              </p:txBody>
            </p:sp>
          </p:grpSp>
          <p:grpSp>
            <p:nvGrpSpPr>
              <p:cNvPr id="180" name="Group 36"/>
              <p:cNvGrpSpPr>
                <a:grpSpLocks/>
              </p:cNvGrpSpPr>
              <p:nvPr/>
            </p:nvGrpSpPr>
            <p:grpSpPr bwMode="auto">
              <a:xfrm>
                <a:off x="3527" y="3166"/>
                <a:ext cx="41" cy="316"/>
                <a:chOff x="717" y="1447"/>
                <a:chExt cx="41" cy="316"/>
              </a:xfrm>
            </p:grpSpPr>
            <p:sp>
              <p:nvSpPr>
                <p:cNvPr id="488" name="Rectangle 37"/>
                <p:cNvSpPr>
                  <a:spLocks noChangeArrowheads="1"/>
                </p:cNvSpPr>
                <p:nvPr/>
              </p:nvSpPr>
              <p:spPr bwMode="auto">
                <a:xfrm>
                  <a:off x="717" y="1447"/>
                  <a:ext cx="41" cy="316"/>
                </a:xfrm>
                <a:prstGeom prst="rect">
                  <a:avLst/>
                </a:prstGeom>
                <a:solidFill>
                  <a:srgbClr val="000000"/>
                </a:solidFill>
                <a:ln w="9525">
                  <a:noFill/>
                  <a:miter lim="800000"/>
                  <a:headEnd/>
                  <a:tailEnd/>
                </a:ln>
              </p:spPr>
              <p:txBody>
                <a:bodyPr/>
                <a:lstStyle/>
                <a:p>
                  <a:endParaRPr lang="en-US"/>
                </a:p>
              </p:txBody>
            </p:sp>
            <p:sp>
              <p:nvSpPr>
                <p:cNvPr id="489" name="Rectangle 38"/>
                <p:cNvSpPr>
                  <a:spLocks noChangeArrowheads="1"/>
                </p:cNvSpPr>
                <p:nvPr/>
              </p:nvSpPr>
              <p:spPr bwMode="auto">
                <a:xfrm>
                  <a:off x="717" y="1447"/>
                  <a:ext cx="41" cy="316"/>
                </a:xfrm>
                <a:prstGeom prst="rect">
                  <a:avLst/>
                </a:prstGeom>
                <a:noFill/>
                <a:ln w="7938" cap="rnd">
                  <a:solidFill>
                    <a:srgbClr val="FFFFFF"/>
                  </a:solidFill>
                  <a:miter lim="800000"/>
                  <a:headEnd/>
                  <a:tailEnd/>
                </a:ln>
              </p:spPr>
              <p:txBody>
                <a:bodyPr/>
                <a:lstStyle/>
                <a:p>
                  <a:endParaRPr lang="en-US"/>
                </a:p>
              </p:txBody>
            </p:sp>
          </p:grpSp>
          <p:grpSp>
            <p:nvGrpSpPr>
              <p:cNvPr id="181" name="Group 39"/>
              <p:cNvGrpSpPr>
                <a:grpSpLocks/>
              </p:cNvGrpSpPr>
              <p:nvPr/>
            </p:nvGrpSpPr>
            <p:grpSpPr bwMode="auto">
              <a:xfrm>
                <a:off x="3527" y="3166"/>
                <a:ext cx="41" cy="316"/>
                <a:chOff x="717" y="1447"/>
                <a:chExt cx="41" cy="316"/>
              </a:xfrm>
            </p:grpSpPr>
            <p:sp>
              <p:nvSpPr>
                <p:cNvPr id="485" name="Freeform 40"/>
                <p:cNvSpPr>
                  <a:spLocks noEditPoints="1"/>
                </p:cNvSpPr>
                <p:nvPr/>
              </p:nvSpPr>
              <p:spPr bwMode="auto">
                <a:xfrm>
                  <a:off x="717" y="1447"/>
                  <a:ext cx="41" cy="316"/>
                </a:xfrm>
                <a:custGeom>
                  <a:avLst/>
                  <a:gdLst/>
                  <a:ahLst/>
                  <a:cxnLst>
                    <a:cxn ang="0">
                      <a:pos x="0" y="0"/>
                    </a:cxn>
                    <a:cxn ang="0">
                      <a:pos x="0" y="0"/>
                    </a:cxn>
                    <a:cxn ang="0">
                      <a:pos x="38" y="0"/>
                    </a:cxn>
                    <a:cxn ang="0">
                      <a:pos x="41" y="0"/>
                    </a:cxn>
                    <a:cxn ang="0">
                      <a:pos x="41" y="314"/>
                    </a:cxn>
                    <a:cxn ang="0">
                      <a:pos x="38" y="316"/>
                    </a:cxn>
                    <a:cxn ang="0">
                      <a:pos x="0" y="316"/>
                    </a:cxn>
                    <a:cxn ang="0">
                      <a:pos x="0" y="314"/>
                    </a:cxn>
                    <a:cxn ang="0">
                      <a:pos x="0" y="0"/>
                    </a:cxn>
                    <a:cxn ang="0">
                      <a:pos x="1" y="314"/>
                    </a:cxn>
                    <a:cxn ang="0">
                      <a:pos x="0" y="314"/>
                    </a:cxn>
                    <a:cxn ang="0">
                      <a:pos x="38" y="314"/>
                    </a:cxn>
                    <a:cxn ang="0">
                      <a:pos x="38" y="0"/>
                    </a:cxn>
                    <a:cxn ang="0">
                      <a:pos x="38" y="3"/>
                    </a:cxn>
                    <a:cxn ang="0">
                      <a:pos x="0" y="3"/>
                    </a:cxn>
                    <a:cxn ang="0">
                      <a:pos x="1" y="0"/>
                    </a:cxn>
                    <a:cxn ang="0">
                      <a:pos x="1" y="314"/>
                    </a:cxn>
                  </a:cxnLst>
                  <a:rect l="0" t="0" r="r" b="b"/>
                  <a:pathLst>
                    <a:path w="41" h="316">
                      <a:moveTo>
                        <a:pt x="0" y="0"/>
                      </a:moveTo>
                      <a:lnTo>
                        <a:pt x="0" y="0"/>
                      </a:lnTo>
                      <a:lnTo>
                        <a:pt x="38" y="0"/>
                      </a:lnTo>
                      <a:lnTo>
                        <a:pt x="41" y="0"/>
                      </a:lnTo>
                      <a:lnTo>
                        <a:pt x="41" y="314"/>
                      </a:lnTo>
                      <a:lnTo>
                        <a:pt x="38" y="316"/>
                      </a:lnTo>
                      <a:lnTo>
                        <a:pt x="0" y="316"/>
                      </a:lnTo>
                      <a:lnTo>
                        <a:pt x="0" y="314"/>
                      </a:lnTo>
                      <a:lnTo>
                        <a:pt x="0" y="0"/>
                      </a:lnTo>
                      <a:close/>
                      <a:moveTo>
                        <a:pt x="1" y="314"/>
                      </a:moveTo>
                      <a:lnTo>
                        <a:pt x="0" y="314"/>
                      </a:lnTo>
                      <a:lnTo>
                        <a:pt x="38" y="314"/>
                      </a:lnTo>
                      <a:lnTo>
                        <a:pt x="38" y="0"/>
                      </a:lnTo>
                      <a:lnTo>
                        <a:pt x="38" y="3"/>
                      </a:lnTo>
                      <a:lnTo>
                        <a:pt x="0" y="3"/>
                      </a:lnTo>
                      <a:lnTo>
                        <a:pt x="1" y="0"/>
                      </a:lnTo>
                      <a:lnTo>
                        <a:pt x="1" y="314"/>
                      </a:lnTo>
                      <a:close/>
                    </a:path>
                  </a:pathLst>
                </a:custGeom>
                <a:solidFill>
                  <a:srgbClr val="FFFFFF"/>
                </a:solidFill>
                <a:ln w="9525">
                  <a:noFill/>
                  <a:round/>
                  <a:headEnd/>
                  <a:tailEnd/>
                </a:ln>
              </p:spPr>
              <p:txBody>
                <a:bodyPr/>
                <a:lstStyle/>
                <a:p>
                  <a:endParaRPr lang="en-US"/>
                </a:p>
              </p:txBody>
            </p:sp>
            <p:sp>
              <p:nvSpPr>
                <p:cNvPr id="486" name="Freeform 41"/>
                <p:cNvSpPr>
                  <a:spLocks/>
                </p:cNvSpPr>
                <p:nvPr/>
              </p:nvSpPr>
              <p:spPr bwMode="auto">
                <a:xfrm>
                  <a:off x="717" y="1447"/>
                  <a:ext cx="41" cy="316"/>
                </a:xfrm>
                <a:custGeom>
                  <a:avLst/>
                  <a:gdLst/>
                  <a:ahLst/>
                  <a:cxnLst>
                    <a:cxn ang="0">
                      <a:pos x="0" y="0"/>
                    </a:cxn>
                    <a:cxn ang="0">
                      <a:pos x="0" y="0"/>
                    </a:cxn>
                    <a:cxn ang="0">
                      <a:pos x="38" y="0"/>
                    </a:cxn>
                    <a:cxn ang="0">
                      <a:pos x="41" y="0"/>
                    </a:cxn>
                    <a:cxn ang="0">
                      <a:pos x="41" y="314"/>
                    </a:cxn>
                    <a:cxn ang="0">
                      <a:pos x="38" y="316"/>
                    </a:cxn>
                    <a:cxn ang="0">
                      <a:pos x="0" y="316"/>
                    </a:cxn>
                    <a:cxn ang="0">
                      <a:pos x="0" y="314"/>
                    </a:cxn>
                    <a:cxn ang="0">
                      <a:pos x="0" y="0"/>
                    </a:cxn>
                  </a:cxnLst>
                  <a:rect l="0" t="0" r="r" b="b"/>
                  <a:pathLst>
                    <a:path w="41" h="316">
                      <a:moveTo>
                        <a:pt x="0" y="0"/>
                      </a:moveTo>
                      <a:lnTo>
                        <a:pt x="0" y="0"/>
                      </a:lnTo>
                      <a:lnTo>
                        <a:pt x="38" y="0"/>
                      </a:lnTo>
                      <a:lnTo>
                        <a:pt x="41" y="0"/>
                      </a:lnTo>
                      <a:lnTo>
                        <a:pt x="41" y="314"/>
                      </a:lnTo>
                      <a:lnTo>
                        <a:pt x="38" y="316"/>
                      </a:lnTo>
                      <a:lnTo>
                        <a:pt x="0" y="316"/>
                      </a:lnTo>
                      <a:lnTo>
                        <a:pt x="0" y="314"/>
                      </a:lnTo>
                      <a:lnTo>
                        <a:pt x="0" y="0"/>
                      </a:lnTo>
                      <a:close/>
                    </a:path>
                  </a:pathLst>
                </a:custGeom>
                <a:noFill/>
                <a:ln w="7938" cap="rnd">
                  <a:solidFill>
                    <a:srgbClr val="FFFFFF"/>
                  </a:solidFill>
                  <a:prstDash val="solid"/>
                  <a:round/>
                  <a:headEnd/>
                  <a:tailEnd/>
                </a:ln>
              </p:spPr>
              <p:txBody>
                <a:bodyPr/>
                <a:lstStyle/>
                <a:p>
                  <a:endParaRPr lang="en-US"/>
                </a:p>
              </p:txBody>
            </p:sp>
            <p:sp>
              <p:nvSpPr>
                <p:cNvPr id="487" name="Freeform 42"/>
                <p:cNvSpPr>
                  <a:spLocks/>
                </p:cNvSpPr>
                <p:nvPr/>
              </p:nvSpPr>
              <p:spPr bwMode="auto">
                <a:xfrm>
                  <a:off x="717" y="1447"/>
                  <a:ext cx="38" cy="314"/>
                </a:xfrm>
                <a:custGeom>
                  <a:avLst/>
                  <a:gdLst/>
                  <a:ahLst/>
                  <a:cxnLst>
                    <a:cxn ang="0">
                      <a:pos x="1" y="314"/>
                    </a:cxn>
                    <a:cxn ang="0">
                      <a:pos x="0" y="314"/>
                    </a:cxn>
                    <a:cxn ang="0">
                      <a:pos x="38" y="314"/>
                    </a:cxn>
                    <a:cxn ang="0">
                      <a:pos x="38" y="0"/>
                    </a:cxn>
                    <a:cxn ang="0">
                      <a:pos x="38" y="3"/>
                    </a:cxn>
                    <a:cxn ang="0">
                      <a:pos x="0" y="3"/>
                    </a:cxn>
                    <a:cxn ang="0">
                      <a:pos x="1" y="0"/>
                    </a:cxn>
                    <a:cxn ang="0">
                      <a:pos x="1" y="314"/>
                    </a:cxn>
                  </a:cxnLst>
                  <a:rect l="0" t="0" r="r" b="b"/>
                  <a:pathLst>
                    <a:path w="38" h="314">
                      <a:moveTo>
                        <a:pt x="1" y="314"/>
                      </a:moveTo>
                      <a:lnTo>
                        <a:pt x="0" y="314"/>
                      </a:lnTo>
                      <a:lnTo>
                        <a:pt x="38" y="314"/>
                      </a:lnTo>
                      <a:lnTo>
                        <a:pt x="38" y="0"/>
                      </a:lnTo>
                      <a:lnTo>
                        <a:pt x="38" y="3"/>
                      </a:lnTo>
                      <a:lnTo>
                        <a:pt x="0" y="3"/>
                      </a:lnTo>
                      <a:lnTo>
                        <a:pt x="1" y="0"/>
                      </a:lnTo>
                      <a:lnTo>
                        <a:pt x="1" y="314"/>
                      </a:lnTo>
                    </a:path>
                  </a:pathLst>
                </a:custGeom>
                <a:noFill/>
                <a:ln w="7938" cap="rnd">
                  <a:solidFill>
                    <a:srgbClr val="FFFFFF"/>
                  </a:solidFill>
                  <a:prstDash val="solid"/>
                  <a:round/>
                  <a:headEnd/>
                  <a:tailEnd/>
                </a:ln>
              </p:spPr>
              <p:txBody>
                <a:bodyPr/>
                <a:lstStyle/>
                <a:p>
                  <a:endParaRPr lang="en-US"/>
                </a:p>
              </p:txBody>
            </p:sp>
          </p:grpSp>
          <p:grpSp>
            <p:nvGrpSpPr>
              <p:cNvPr id="182" name="Group 43"/>
              <p:cNvGrpSpPr>
                <a:grpSpLocks/>
              </p:cNvGrpSpPr>
              <p:nvPr/>
            </p:nvGrpSpPr>
            <p:grpSpPr bwMode="auto">
              <a:xfrm>
                <a:off x="3568" y="3185"/>
                <a:ext cx="40" cy="297"/>
                <a:chOff x="758" y="1466"/>
                <a:chExt cx="40" cy="297"/>
              </a:xfrm>
            </p:grpSpPr>
            <p:sp>
              <p:nvSpPr>
                <p:cNvPr id="483" name="Rectangle 44"/>
                <p:cNvSpPr>
                  <a:spLocks noChangeArrowheads="1"/>
                </p:cNvSpPr>
                <p:nvPr/>
              </p:nvSpPr>
              <p:spPr bwMode="auto">
                <a:xfrm>
                  <a:off x="758" y="1466"/>
                  <a:ext cx="40" cy="297"/>
                </a:xfrm>
                <a:prstGeom prst="rect">
                  <a:avLst/>
                </a:prstGeom>
                <a:solidFill>
                  <a:srgbClr val="000000"/>
                </a:solidFill>
                <a:ln w="9525">
                  <a:noFill/>
                  <a:miter lim="800000"/>
                  <a:headEnd/>
                  <a:tailEnd/>
                </a:ln>
              </p:spPr>
              <p:txBody>
                <a:bodyPr/>
                <a:lstStyle/>
                <a:p>
                  <a:endParaRPr lang="en-US"/>
                </a:p>
              </p:txBody>
            </p:sp>
            <p:sp>
              <p:nvSpPr>
                <p:cNvPr id="484" name="Rectangle 45"/>
                <p:cNvSpPr>
                  <a:spLocks noChangeArrowheads="1"/>
                </p:cNvSpPr>
                <p:nvPr/>
              </p:nvSpPr>
              <p:spPr bwMode="auto">
                <a:xfrm>
                  <a:off x="758" y="1466"/>
                  <a:ext cx="40" cy="297"/>
                </a:xfrm>
                <a:prstGeom prst="rect">
                  <a:avLst/>
                </a:prstGeom>
                <a:noFill/>
                <a:ln w="7938" cap="rnd">
                  <a:solidFill>
                    <a:srgbClr val="FFFFFF"/>
                  </a:solidFill>
                  <a:miter lim="800000"/>
                  <a:headEnd/>
                  <a:tailEnd/>
                </a:ln>
              </p:spPr>
              <p:txBody>
                <a:bodyPr/>
                <a:lstStyle/>
                <a:p>
                  <a:endParaRPr lang="en-US"/>
                </a:p>
              </p:txBody>
            </p:sp>
          </p:grpSp>
          <p:grpSp>
            <p:nvGrpSpPr>
              <p:cNvPr id="183" name="Group 46"/>
              <p:cNvGrpSpPr>
                <a:grpSpLocks/>
              </p:cNvGrpSpPr>
              <p:nvPr/>
            </p:nvGrpSpPr>
            <p:grpSpPr bwMode="auto">
              <a:xfrm>
                <a:off x="3568" y="3185"/>
                <a:ext cx="43" cy="297"/>
                <a:chOff x="758" y="1466"/>
                <a:chExt cx="43" cy="297"/>
              </a:xfrm>
            </p:grpSpPr>
            <p:sp>
              <p:nvSpPr>
                <p:cNvPr id="480" name="Freeform 47"/>
                <p:cNvSpPr>
                  <a:spLocks noEditPoints="1"/>
                </p:cNvSpPr>
                <p:nvPr/>
              </p:nvSpPr>
              <p:spPr bwMode="auto">
                <a:xfrm>
                  <a:off x="758"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 ang="0">
                      <a:pos x="2" y="296"/>
                    </a:cxn>
                    <a:cxn ang="0">
                      <a:pos x="0" y="296"/>
                    </a:cxn>
                    <a:cxn ang="0">
                      <a:pos x="42" y="296"/>
                    </a:cxn>
                    <a:cxn ang="0">
                      <a:pos x="42" y="0"/>
                    </a:cxn>
                    <a:cxn ang="0">
                      <a:pos x="42" y="2"/>
                    </a:cxn>
                    <a:cxn ang="0">
                      <a:pos x="0" y="2"/>
                    </a:cxn>
                    <a:cxn ang="0">
                      <a:pos x="2" y="0"/>
                    </a:cxn>
                    <a:cxn ang="0">
                      <a:pos x="2" y="296"/>
                    </a:cxn>
                  </a:cxnLst>
                  <a:rect l="0" t="0" r="r" b="b"/>
                  <a:pathLst>
                    <a:path w="43" h="297">
                      <a:moveTo>
                        <a:pt x="0" y="0"/>
                      </a:moveTo>
                      <a:lnTo>
                        <a:pt x="0" y="0"/>
                      </a:lnTo>
                      <a:lnTo>
                        <a:pt x="42" y="0"/>
                      </a:lnTo>
                      <a:lnTo>
                        <a:pt x="43" y="0"/>
                      </a:lnTo>
                      <a:lnTo>
                        <a:pt x="43" y="296"/>
                      </a:lnTo>
                      <a:lnTo>
                        <a:pt x="42" y="297"/>
                      </a:lnTo>
                      <a:lnTo>
                        <a:pt x="0" y="297"/>
                      </a:lnTo>
                      <a:lnTo>
                        <a:pt x="0" y="296"/>
                      </a:lnTo>
                      <a:lnTo>
                        <a:pt x="0" y="0"/>
                      </a:lnTo>
                      <a:close/>
                      <a:moveTo>
                        <a:pt x="2" y="296"/>
                      </a:moveTo>
                      <a:lnTo>
                        <a:pt x="0" y="296"/>
                      </a:lnTo>
                      <a:lnTo>
                        <a:pt x="42" y="296"/>
                      </a:lnTo>
                      <a:lnTo>
                        <a:pt x="42" y="0"/>
                      </a:lnTo>
                      <a:lnTo>
                        <a:pt x="42" y="2"/>
                      </a:lnTo>
                      <a:lnTo>
                        <a:pt x="0" y="2"/>
                      </a:lnTo>
                      <a:lnTo>
                        <a:pt x="2" y="0"/>
                      </a:lnTo>
                      <a:lnTo>
                        <a:pt x="2" y="296"/>
                      </a:lnTo>
                      <a:close/>
                    </a:path>
                  </a:pathLst>
                </a:custGeom>
                <a:solidFill>
                  <a:srgbClr val="FFFFFF"/>
                </a:solidFill>
                <a:ln w="9525">
                  <a:noFill/>
                  <a:round/>
                  <a:headEnd/>
                  <a:tailEnd/>
                </a:ln>
              </p:spPr>
              <p:txBody>
                <a:bodyPr/>
                <a:lstStyle/>
                <a:p>
                  <a:endParaRPr lang="en-US"/>
                </a:p>
              </p:txBody>
            </p:sp>
            <p:sp>
              <p:nvSpPr>
                <p:cNvPr id="481" name="Freeform 48"/>
                <p:cNvSpPr>
                  <a:spLocks/>
                </p:cNvSpPr>
                <p:nvPr/>
              </p:nvSpPr>
              <p:spPr bwMode="auto">
                <a:xfrm>
                  <a:off x="758"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Lst>
                  <a:rect l="0" t="0" r="r" b="b"/>
                  <a:pathLst>
                    <a:path w="43" h="297">
                      <a:moveTo>
                        <a:pt x="0" y="0"/>
                      </a:moveTo>
                      <a:lnTo>
                        <a:pt x="0" y="0"/>
                      </a:lnTo>
                      <a:lnTo>
                        <a:pt x="42" y="0"/>
                      </a:lnTo>
                      <a:lnTo>
                        <a:pt x="43" y="0"/>
                      </a:lnTo>
                      <a:lnTo>
                        <a:pt x="43" y="296"/>
                      </a:lnTo>
                      <a:lnTo>
                        <a:pt x="42" y="297"/>
                      </a:lnTo>
                      <a:lnTo>
                        <a:pt x="0" y="297"/>
                      </a:lnTo>
                      <a:lnTo>
                        <a:pt x="0" y="296"/>
                      </a:lnTo>
                      <a:lnTo>
                        <a:pt x="0" y="0"/>
                      </a:lnTo>
                      <a:close/>
                    </a:path>
                  </a:pathLst>
                </a:custGeom>
                <a:noFill/>
                <a:ln w="7938" cap="rnd">
                  <a:solidFill>
                    <a:srgbClr val="FFFFFF"/>
                  </a:solidFill>
                  <a:prstDash val="solid"/>
                  <a:round/>
                  <a:headEnd/>
                  <a:tailEnd/>
                </a:ln>
              </p:spPr>
              <p:txBody>
                <a:bodyPr/>
                <a:lstStyle/>
                <a:p>
                  <a:endParaRPr lang="en-US"/>
                </a:p>
              </p:txBody>
            </p:sp>
            <p:sp>
              <p:nvSpPr>
                <p:cNvPr id="482" name="Freeform 49"/>
                <p:cNvSpPr>
                  <a:spLocks/>
                </p:cNvSpPr>
                <p:nvPr/>
              </p:nvSpPr>
              <p:spPr bwMode="auto">
                <a:xfrm>
                  <a:off x="758" y="1466"/>
                  <a:ext cx="42" cy="296"/>
                </a:xfrm>
                <a:custGeom>
                  <a:avLst/>
                  <a:gdLst/>
                  <a:ahLst/>
                  <a:cxnLst>
                    <a:cxn ang="0">
                      <a:pos x="2" y="296"/>
                    </a:cxn>
                    <a:cxn ang="0">
                      <a:pos x="0" y="296"/>
                    </a:cxn>
                    <a:cxn ang="0">
                      <a:pos x="42" y="296"/>
                    </a:cxn>
                    <a:cxn ang="0">
                      <a:pos x="42" y="0"/>
                    </a:cxn>
                    <a:cxn ang="0">
                      <a:pos x="42" y="2"/>
                    </a:cxn>
                    <a:cxn ang="0">
                      <a:pos x="0" y="2"/>
                    </a:cxn>
                    <a:cxn ang="0">
                      <a:pos x="2" y="0"/>
                    </a:cxn>
                    <a:cxn ang="0">
                      <a:pos x="2" y="296"/>
                    </a:cxn>
                  </a:cxnLst>
                  <a:rect l="0" t="0" r="r" b="b"/>
                  <a:pathLst>
                    <a:path w="42" h="296">
                      <a:moveTo>
                        <a:pt x="2" y="296"/>
                      </a:moveTo>
                      <a:lnTo>
                        <a:pt x="0" y="296"/>
                      </a:lnTo>
                      <a:lnTo>
                        <a:pt x="42" y="296"/>
                      </a:lnTo>
                      <a:lnTo>
                        <a:pt x="42" y="0"/>
                      </a:lnTo>
                      <a:lnTo>
                        <a:pt x="42" y="2"/>
                      </a:lnTo>
                      <a:lnTo>
                        <a:pt x="0" y="2"/>
                      </a:lnTo>
                      <a:lnTo>
                        <a:pt x="2" y="0"/>
                      </a:lnTo>
                      <a:lnTo>
                        <a:pt x="2" y="296"/>
                      </a:lnTo>
                    </a:path>
                  </a:pathLst>
                </a:custGeom>
                <a:noFill/>
                <a:ln w="7938" cap="rnd">
                  <a:solidFill>
                    <a:srgbClr val="FFFFFF"/>
                  </a:solidFill>
                  <a:prstDash val="solid"/>
                  <a:round/>
                  <a:headEnd/>
                  <a:tailEnd/>
                </a:ln>
              </p:spPr>
              <p:txBody>
                <a:bodyPr/>
                <a:lstStyle/>
                <a:p>
                  <a:endParaRPr lang="en-US"/>
                </a:p>
              </p:txBody>
            </p:sp>
          </p:grpSp>
          <p:grpSp>
            <p:nvGrpSpPr>
              <p:cNvPr id="184" name="Group 50"/>
              <p:cNvGrpSpPr>
                <a:grpSpLocks/>
              </p:cNvGrpSpPr>
              <p:nvPr/>
            </p:nvGrpSpPr>
            <p:grpSpPr bwMode="auto">
              <a:xfrm>
                <a:off x="3608" y="3172"/>
                <a:ext cx="41" cy="310"/>
                <a:chOff x="798" y="1453"/>
                <a:chExt cx="41" cy="310"/>
              </a:xfrm>
            </p:grpSpPr>
            <p:sp>
              <p:nvSpPr>
                <p:cNvPr id="478" name="Rectangle 51"/>
                <p:cNvSpPr>
                  <a:spLocks noChangeArrowheads="1"/>
                </p:cNvSpPr>
                <p:nvPr/>
              </p:nvSpPr>
              <p:spPr bwMode="auto">
                <a:xfrm>
                  <a:off x="798" y="1453"/>
                  <a:ext cx="41" cy="310"/>
                </a:xfrm>
                <a:prstGeom prst="rect">
                  <a:avLst/>
                </a:prstGeom>
                <a:solidFill>
                  <a:srgbClr val="000000"/>
                </a:solidFill>
                <a:ln w="9525">
                  <a:noFill/>
                  <a:miter lim="800000"/>
                  <a:headEnd/>
                  <a:tailEnd/>
                </a:ln>
              </p:spPr>
              <p:txBody>
                <a:bodyPr/>
                <a:lstStyle/>
                <a:p>
                  <a:endParaRPr lang="en-US"/>
                </a:p>
              </p:txBody>
            </p:sp>
            <p:sp>
              <p:nvSpPr>
                <p:cNvPr id="479" name="Rectangle 52"/>
                <p:cNvSpPr>
                  <a:spLocks noChangeArrowheads="1"/>
                </p:cNvSpPr>
                <p:nvPr/>
              </p:nvSpPr>
              <p:spPr bwMode="auto">
                <a:xfrm>
                  <a:off x="798" y="1453"/>
                  <a:ext cx="41" cy="310"/>
                </a:xfrm>
                <a:prstGeom prst="rect">
                  <a:avLst/>
                </a:prstGeom>
                <a:noFill/>
                <a:ln w="7938" cap="rnd">
                  <a:solidFill>
                    <a:srgbClr val="FFFFFF"/>
                  </a:solidFill>
                  <a:miter lim="800000"/>
                  <a:headEnd/>
                  <a:tailEnd/>
                </a:ln>
              </p:spPr>
              <p:txBody>
                <a:bodyPr/>
                <a:lstStyle/>
                <a:p>
                  <a:endParaRPr lang="en-US"/>
                </a:p>
              </p:txBody>
            </p:sp>
          </p:grpSp>
          <p:grpSp>
            <p:nvGrpSpPr>
              <p:cNvPr id="185" name="Group 53"/>
              <p:cNvGrpSpPr>
                <a:grpSpLocks/>
              </p:cNvGrpSpPr>
              <p:nvPr/>
            </p:nvGrpSpPr>
            <p:grpSpPr bwMode="auto">
              <a:xfrm>
                <a:off x="3608" y="3172"/>
                <a:ext cx="41" cy="310"/>
                <a:chOff x="798" y="1453"/>
                <a:chExt cx="41" cy="310"/>
              </a:xfrm>
            </p:grpSpPr>
            <p:sp>
              <p:nvSpPr>
                <p:cNvPr id="475" name="Freeform 54"/>
                <p:cNvSpPr>
                  <a:spLocks noEditPoints="1"/>
                </p:cNvSpPr>
                <p:nvPr/>
              </p:nvSpPr>
              <p:spPr bwMode="auto">
                <a:xfrm>
                  <a:off x="798" y="1453"/>
                  <a:ext cx="41" cy="310"/>
                </a:xfrm>
                <a:custGeom>
                  <a:avLst/>
                  <a:gdLst/>
                  <a:ahLst/>
                  <a:cxnLst>
                    <a:cxn ang="0">
                      <a:pos x="0" y="0"/>
                    </a:cxn>
                    <a:cxn ang="0">
                      <a:pos x="0" y="0"/>
                    </a:cxn>
                    <a:cxn ang="0">
                      <a:pos x="38" y="0"/>
                    </a:cxn>
                    <a:cxn ang="0">
                      <a:pos x="41" y="0"/>
                    </a:cxn>
                    <a:cxn ang="0">
                      <a:pos x="41" y="308"/>
                    </a:cxn>
                    <a:cxn ang="0">
                      <a:pos x="38" y="310"/>
                    </a:cxn>
                    <a:cxn ang="0">
                      <a:pos x="0" y="310"/>
                    </a:cxn>
                    <a:cxn ang="0">
                      <a:pos x="0" y="308"/>
                    </a:cxn>
                    <a:cxn ang="0">
                      <a:pos x="0" y="0"/>
                    </a:cxn>
                    <a:cxn ang="0">
                      <a:pos x="2" y="308"/>
                    </a:cxn>
                    <a:cxn ang="0">
                      <a:pos x="0" y="308"/>
                    </a:cxn>
                    <a:cxn ang="0">
                      <a:pos x="38" y="308"/>
                    </a:cxn>
                    <a:cxn ang="0">
                      <a:pos x="38" y="0"/>
                    </a:cxn>
                    <a:cxn ang="0">
                      <a:pos x="38" y="3"/>
                    </a:cxn>
                    <a:cxn ang="0">
                      <a:pos x="0" y="3"/>
                    </a:cxn>
                    <a:cxn ang="0">
                      <a:pos x="2" y="0"/>
                    </a:cxn>
                    <a:cxn ang="0">
                      <a:pos x="2" y="308"/>
                    </a:cxn>
                  </a:cxnLst>
                  <a:rect l="0" t="0" r="r" b="b"/>
                  <a:pathLst>
                    <a:path w="41" h="310">
                      <a:moveTo>
                        <a:pt x="0" y="0"/>
                      </a:moveTo>
                      <a:lnTo>
                        <a:pt x="0" y="0"/>
                      </a:lnTo>
                      <a:lnTo>
                        <a:pt x="38" y="0"/>
                      </a:lnTo>
                      <a:lnTo>
                        <a:pt x="41" y="0"/>
                      </a:lnTo>
                      <a:lnTo>
                        <a:pt x="41" y="308"/>
                      </a:lnTo>
                      <a:lnTo>
                        <a:pt x="38" y="310"/>
                      </a:lnTo>
                      <a:lnTo>
                        <a:pt x="0" y="310"/>
                      </a:lnTo>
                      <a:lnTo>
                        <a:pt x="0" y="308"/>
                      </a:lnTo>
                      <a:lnTo>
                        <a:pt x="0" y="0"/>
                      </a:lnTo>
                      <a:close/>
                      <a:moveTo>
                        <a:pt x="2" y="308"/>
                      </a:moveTo>
                      <a:lnTo>
                        <a:pt x="0" y="308"/>
                      </a:lnTo>
                      <a:lnTo>
                        <a:pt x="38" y="308"/>
                      </a:lnTo>
                      <a:lnTo>
                        <a:pt x="38" y="0"/>
                      </a:lnTo>
                      <a:lnTo>
                        <a:pt x="38" y="3"/>
                      </a:lnTo>
                      <a:lnTo>
                        <a:pt x="0" y="3"/>
                      </a:lnTo>
                      <a:lnTo>
                        <a:pt x="2" y="0"/>
                      </a:lnTo>
                      <a:lnTo>
                        <a:pt x="2" y="308"/>
                      </a:lnTo>
                      <a:close/>
                    </a:path>
                  </a:pathLst>
                </a:custGeom>
                <a:solidFill>
                  <a:srgbClr val="FFFFFF"/>
                </a:solidFill>
                <a:ln w="9525">
                  <a:noFill/>
                  <a:round/>
                  <a:headEnd/>
                  <a:tailEnd/>
                </a:ln>
              </p:spPr>
              <p:txBody>
                <a:bodyPr/>
                <a:lstStyle/>
                <a:p>
                  <a:endParaRPr lang="en-US"/>
                </a:p>
              </p:txBody>
            </p:sp>
            <p:sp>
              <p:nvSpPr>
                <p:cNvPr id="476" name="Freeform 55"/>
                <p:cNvSpPr>
                  <a:spLocks/>
                </p:cNvSpPr>
                <p:nvPr/>
              </p:nvSpPr>
              <p:spPr bwMode="auto">
                <a:xfrm>
                  <a:off x="798" y="1453"/>
                  <a:ext cx="41" cy="310"/>
                </a:xfrm>
                <a:custGeom>
                  <a:avLst/>
                  <a:gdLst/>
                  <a:ahLst/>
                  <a:cxnLst>
                    <a:cxn ang="0">
                      <a:pos x="0" y="0"/>
                    </a:cxn>
                    <a:cxn ang="0">
                      <a:pos x="0" y="0"/>
                    </a:cxn>
                    <a:cxn ang="0">
                      <a:pos x="38" y="0"/>
                    </a:cxn>
                    <a:cxn ang="0">
                      <a:pos x="41" y="0"/>
                    </a:cxn>
                    <a:cxn ang="0">
                      <a:pos x="41" y="308"/>
                    </a:cxn>
                    <a:cxn ang="0">
                      <a:pos x="38" y="310"/>
                    </a:cxn>
                    <a:cxn ang="0">
                      <a:pos x="0" y="310"/>
                    </a:cxn>
                    <a:cxn ang="0">
                      <a:pos x="0" y="308"/>
                    </a:cxn>
                    <a:cxn ang="0">
                      <a:pos x="0" y="0"/>
                    </a:cxn>
                  </a:cxnLst>
                  <a:rect l="0" t="0" r="r" b="b"/>
                  <a:pathLst>
                    <a:path w="41" h="310">
                      <a:moveTo>
                        <a:pt x="0" y="0"/>
                      </a:moveTo>
                      <a:lnTo>
                        <a:pt x="0" y="0"/>
                      </a:lnTo>
                      <a:lnTo>
                        <a:pt x="38" y="0"/>
                      </a:lnTo>
                      <a:lnTo>
                        <a:pt x="41" y="0"/>
                      </a:lnTo>
                      <a:lnTo>
                        <a:pt x="41" y="308"/>
                      </a:lnTo>
                      <a:lnTo>
                        <a:pt x="38" y="310"/>
                      </a:lnTo>
                      <a:lnTo>
                        <a:pt x="0" y="310"/>
                      </a:lnTo>
                      <a:lnTo>
                        <a:pt x="0" y="308"/>
                      </a:lnTo>
                      <a:lnTo>
                        <a:pt x="0" y="0"/>
                      </a:lnTo>
                      <a:close/>
                    </a:path>
                  </a:pathLst>
                </a:custGeom>
                <a:noFill/>
                <a:ln w="7938" cap="rnd">
                  <a:solidFill>
                    <a:srgbClr val="FFFFFF"/>
                  </a:solidFill>
                  <a:prstDash val="solid"/>
                  <a:round/>
                  <a:headEnd/>
                  <a:tailEnd/>
                </a:ln>
              </p:spPr>
              <p:txBody>
                <a:bodyPr/>
                <a:lstStyle/>
                <a:p>
                  <a:endParaRPr lang="en-US"/>
                </a:p>
              </p:txBody>
            </p:sp>
            <p:sp>
              <p:nvSpPr>
                <p:cNvPr id="477" name="Freeform 56"/>
                <p:cNvSpPr>
                  <a:spLocks/>
                </p:cNvSpPr>
                <p:nvPr/>
              </p:nvSpPr>
              <p:spPr bwMode="auto">
                <a:xfrm>
                  <a:off x="798" y="1453"/>
                  <a:ext cx="38" cy="308"/>
                </a:xfrm>
                <a:custGeom>
                  <a:avLst/>
                  <a:gdLst/>
                  <a:ahLst/>
                  <a:cxnLst>
                    <a:cxn ang="0">
                      <a:pos x="2" y="308"/>
                    </a:cxn>
                    <a:cxn ang="0">
                      <a:pos x="0" y="308"/>
                    </a:cxn>
                    <a:cxn ang="0">
                      <a:pos x="38" y="308"/>
                    </a:cxn>
                    <a:cxn ang="0">
                      <a:pos x="38" y="0"/>
                    </a:cxn>
                    <a:cxn ang="0">
                      <a:pos x="38" y="3"/>
                    </a:cxn>
                    <a:cxn ang="0">
                      <a:pos x="0" y="3"/>
                    </a:cxn>
                    <a:cxn ang="0">
                      <a:pos x="2" y="0"/>
                    </a:cxn>
                    <a:cxn ang="0">
                      <a:pos x="2" y="308"/>
                    </a:cxn>
                  </a:cxnLst>
                  <a:rect l="0" t="0" r="r" b="b"/>
                  <a:pathLst>
                    <a:path w="38" h="308">
                      <a:moveTo>
                        <a:pt x="2" y="308"/>
                      </a:moveTo>
                      <a:lnTo>
                        <a:pt x="0" y="308"/>
                      </a:lnTo>
                      <a:lnTo>
                        <a:pt x="38" y="308"/>
                      </a:lnTo>
                      <a:lnTo>
                        <a:pt x="38" y="0"/>
                      </a:lnTo>
                      <a:lnTo>
                        <a:pt x="38" y="3"/>
                      </a:lnTo>
                      <a:lnTo>
                        <a:pt x="0" y="3"/>
                      </a:lnTo>
                      <a:lnTo>
                        <a:pt x="2" y="0"/>
                      </a:lnTo>
                      <a:lnTo>
                        <a:pt x="2" y="308"/>
                      </a:lnTo>
                    </a:path>
                  </a:pathLst>
                </a:custGeom>
                <a:noFill/>
                <a:ln w="7938" cap="rnd">
                  <a:solidFill>
                    <a:srgbClr val="FFFFFF"/>
                  </a:solidFill>
                  <a:prstDash val="solid"/>
                  <a:round/>
                  <a:headEnd/>
                  <a:tailEnd/>
                </a:ln>
              </p:spPr>
              <p:txBody>
                <a:bodyPr/>
                <a:lstStyle/>
                <a:p>
                  <a:endParaRPr lang="en-US"/>
                </a:p>
              </p:txBody>
            </p:sp>
          </p:grpSp>
          <p:grpSp>
            <p:nvGrpSpPr>
              <p:cNvPr id="186" name="Group 57"/>
              <p:cNvGrpSpPr>
                <a:grpSpLocks/>
              </p:cNvGrpSpPr>
              <p:nvPr/>
            </p:nvGrpSpPr>
            <p:grpSpPr bwMode="auto">
              <a:xfrm>
                <a:off x="3649" y="3180"/>
                <a:ext cx="38" cy="302"/>
                <a:chOff x="839" y="1461"/>
                <a:chExt cx="38" cy="302"/>
              </a:xfrm>
            </p:grpSpPr>
            <p:sp>
              <p:nvSpPr>
                <p:cNvPr id="473" name="Rectangle 58"/>
                <p:cNvSpPr>
                  <a:spLocks noChangeArrowheads="1"/>
                </p:cNvSpPr>
                <p:nvPr/>
              </p:nvSpPr>
              <p:spPr bwMode="auto">
                <a:xfrm>
                  <a:off x="839" y="1461"/>
                  <a:ext cx="38" cy="302"/>
                </a:xfrm>
                <a:prstGeom prst="rect">
                  <a:avLst/>
                </a:prstGeom>
                <a:solidFill>
                  <a:srgbClr val="000000"/>
                </a:solidFill>
                <a:ln w="9525">
                  <a:noFill/>
                  <a:miter lim="800000"/>
                  <a:headEnd/>
                  <a:tailEnd/>
                </a:ln>
              </p:spPr>
              <p:txBody>
                <a:bodyPr/>
                <a:lstStyle/>
                <a:p>
                  <a:endParaRPr lang="en-US"/>
                </a:p>
              </p:txBody>
            </p:sp>
            <p:sp>
              <p:nvSpPr>
                <p:cNvPr id="474" name="Rectangle 59"/>
                <p:cNvSpPr>
                  <a:spLocks noChangeArrowheads="1"/>
                </p:cNvSpPr>
                <p:nvPr/>
              </p:nvSpPr>
              <p:spPr bwMode="auto">
                <a:xfrm>
                  <a:off x="839" y="1461"/>
                  <a:ext cx="38" cy="302"/>
                </a:xfrm>
                <a:prstGeom prst="rect">
                  <a:avLst/>
                </a:prstGeom>
                <a:noFill/>
                <a:ln w="7938" cap="rnd">
                  <a:solidFill>
                    <a:srgbClr val="FFFFFF"/>
                  </a:solidFill>
                  <a:miter lim="800000"/>
                  <a:headEnd/>
                  <a:tailEnd/>
                </a:ln>
              </p:spPr>
              <p:txBody>
                <a:bodyPr/>
                <a:lstStyle/>
                <a:p>
                  <a:endParaRPr lang="en-US"/>
                </a:p>
              </p:txBody>
            </p:sp>
          </p:grpSp>
          <p:grpSp>
            <p:nvGrpSpPr>
              <p:cNvPr id="187" name="Group 60"/>
              <p:cNvGrpSpPr>
                <a:grpSpLocks/>
              </p:cNvGrpSpPr>
              <p:nvPr/>
            </p:nvGrpSpPr>
            <p:grpSpPr bwMode="auto">
              <a:xfrm>
                <a:off x="3649" y="3180"/>
                <a:ext cx="41" cy="302"/>
                <a:chOff x="839" y="1461"/>
                <a:chExt cx="41" cy="302"/>
              </a:xfrm>
            </p:grpSpPr>
            <p:sp>
              <p:nvSpPr>
                <p:cNvPr id="470" name="Freeform 61"/>
                <p:cNvSpPr>
                  <a:spLocks noEditPoints="1"/>
                </p:cNvSpPr>
                <p:nvPr/>
              </p:nvSpPr>
              <p:spPr bwMode="auto">
                <a:xfrm>
                  <a:off x="839" y="1461"/>
                  <a:ext cx="41" cy="302"/>
                </a:xfrm>
                <a:custGeom>
                  <a:avLst/>
                  <a:gdLst/>
                  <a:ahLst/>
                  <a:cxnLst>
                    <a:cxn ang="0">
                      <a:pos x="0" y="0"/>
                    </a:cxn>
                    <a:cxn ang="0">
                      <a:pos x="0" y="0"/>
                    </a:cxn>
                    <a:cxn ang="0">
                      <a:pos x="40" y="0"/>
                    </a:cxn>
                    <a:cxn ang="0">
                      <a:pos x="41" y="0"/>
                    </a:cxn>
                    <a:cxn ang="0">
                      <a:pos x="41" y="300"/>
                    </a:cxn>
                    <a:cxn ang="0">
                      <a:pos x="40" y="302"/>
                    </a:cxn>
                    <a:cxn ang="0">
                      <a:pos x="0" y="302"/>
                    </a:cxn>
                    <a:cxn ang="0">
                      <a:pos x="0" y="300"/>
                    </a:cxn>
                    <a:cxn ang="0">
                      <a:pos x="0" y="0"/>
                    </a:cxn>
                    <a:cxn ang="0">
                      <a:pos x="3" y="300"/>
                    </a:cxn>
                    <a:cxn ang="0">
                      <a:pos x="0" y="300"/>
                    </a:cxn>
                    <a:cxn ang="0">
                      <a:pos x="40" y="300"/>
                    </a:cxn>
                    <a:cxn ang="0">
                      <a:pos x="40" y="0"/>
                    </a:cxn>
                    <a:cxn ang="0">
                      <a:pos x="40" y="1"/>
                    </a:cxn>
                    <a:cxn ang="0">
                      <a:pos x="0" y="1"/>
                    </a:cxn>
                    <a:cxn ang="0">
                      <a:pos x="3" y="0"/>
                    </a:cxn>
                    <a:cxn ang="0">
                      <a:pos x="3" y="300"/>
                    </a:cxn>
                  </a:cxnLst>
                  <a:rect l="0" t="0" r="r" b="b"/>
                  <a:pathLst>
                    <a:path w="41" h="302">
                      <a:moveTo>
                        <a:pt x="0" y="0"/>
                      </a:moveTo>
                      <a:lnTo>
                        <a:pt x="0" y="0"/>
                      </a:lnTo>
                      <a:lnTo>
                        <a:pt x="40" y="0"/>
                      </a:lnTo>
                      <a:lnTo>
                        <a:pt x="41" y="0"/>
                      </a:lnTo>
                      <a:lnTo>
                        <a:pt x="41" y="300"/>
                      </a:lnTo>
                      <a:lnTo>
                        <a:pt x="40" y="302"/>
                      </a:lnTo>
                      <a:lnTo>
                        <a:pt x="0" y="302"/>
                      </a:lnTo>
                      <a:lnTo>
                        <a:pt x="0" y="300"/>
                      </a:lnTo>
                      <a:lnTo>
                        <a:pt x="0" y="0"/>
                      </a:lnTo>
                      <a:close/>
                      <a:moveTo>
                        <a:pt x="3" y="300"/>
                      </a:moveTo>
                      <a:lnTo>
                        <a:pt x="0" y="300"/>
                      </a:lnTo>
                      <a:lnTo>
                        <a:pt x="40" y="300"/>
                      </a:lnTo>
                      <a:lnTo>
                        <a:pt x="40" y="0"/>
                      </a:lnTo>
                      <a:lnTo>
                        <a:pt x="40" y="1"/>
                      </a:lnTo>
                      <a:lnTo>
                        <a:pt x="0" y="1"/>
                      </a:lnTo>
                      <a:lnTo>
                        <a:pt x="3" y="0"/>
                      </a:lnTo>
                      <a:lnTo>
                        <a:pt x="3" y="300"/>
                      </a:lnTo>
                      <a:close/>
                    </a:path>
                  </a:pathLst>
                </a:custGeom>
                <a:solidFill>
                  <a:srgbClr val="FFFFFF"/>
                </a:solidFill>
                <a:ln w="9525">
                  <a:noFill/>
                  <a:round/>
                  <a:headEnd/>
                  <a:tailEnd/>
                </a:ln>
              </p:spPr>
              <p:txBody>
                <a:bodyPr/>
                <a:lstStyle/>
                <a:p>
                  <a:endParaRPr lang="en-US"/>
                </a:p>
              </p:txBody>
            </p:sp>
            <p:sp>
              <p:nvSpPr>
                <p:cNvPr id="471" name="Freeform 62"/>
                <p:cNvSpPr>
                  <a:spLocks/>
                </p:cNvSpPr>
                <p:nvPr/>
              </p:nvSpPr>
              <p:spPr bwMode="auto">
                <a:xfrm>
                  <a:off x="839" y="1461"/>
                  <a:ext cx="41" cy="302"/>
                </a:xfrm>
                <a:custGeom>
                  <a:avLst/>
                  <a:gdLst/>
                  <a:ahLst/>
                  <a:cxnLst>
                    <a:cxn ang="0">
                      <a:pos x="0" y="0"/>
                    </a:cxn>
                    <a:cxn ang="0">
                      <a:pos x="0" y="0"/>
                    </a:cxn>
                    <a:cxn ang="0">
                      <a:pos x="40" y="0"/>
                    </a:cxn>
                    <a:cxn ang="0">
                      <a:pos x="41" y="0"/>
                    </a:cxn>
                    <a:cxn ang="0">
                      <a:pos x="41" y="300"/>
                    </a:cxn>
                    <a:cxn ang="0">
                      <a:pos x="40" y="302"/>
                    </a:cxn>
                    <a:cxn ang="0">
                      <a:pos x="0" y="302"/>
                    </a:cxn>
                    <a:cxn ang="0">
                      <a:pos x="0" y="300"/>
                    </a:cxn>
                    <a:cxn ang="0">
                      <a:pos x="0" y="0"/>
                    </a:cxn>
                  </a:cxnLst>
                  <a:rect l="0" t="0" r="r" b="b"/>
                  <a:pathLst>
                    <a:path w="41" h="302">
                      <a:moveTo>
                        <a:pt x="0" y="0"/>
                      </a:moveTo>
                      <a:lnTo>
                        <a:pt x="0" y="0"/>
                      </a:lnTo>
                      <a:lnTo>
                        <a:pt x="40" y="0"/>
                      </a:lnTo>
                      <a:lnTo>
                        <a:pt x="41" y="0"/>
                      </a:lnTo>
                      <a:lnTo>
                        <a:pt x="41" y="300"/>
                      </a:lnTo>
                      <a:lnTo>
                        <a:pt x="40" y="302"/>
                      </a:lnTo>
                      <a:lnTo>
                        <a:pt x="0" y="302"/>
                      </a:lnTo>
                      <a:lnTo>
                        <a:pt x="0" y="300"/>
                      </a:lnTo>
                      <a:lnTo>
                        <a:pt x="0" y="0"/>
                      </a:lnTo>
                      <a:close/>
                    </a:path>
                  </a:pathLst>
                </a:custGeom>
                <a:noFill/>
                <a:ln w="7938" cap="rnd">
                  <a:solidFill>
                    <a:srgbClr val="FFFFFF"/>
                  </a:solidFill>
                  <a:prstDash val="solid"/>
                  <a:round/>
                  <a:headEnd/>
                  <a:tailEnd/>
                </a:ln>
              </p:spPr>
              <p:txBody>
                <a:bodyPr/>
                <a:lstStyle/>
                <a:p>
                  <a:endParaRPr lang="en-US"/>
                </a:p>
              </p:txBody>
            </p:sp>
            <p:sp>
              <p:nvSpPr>
                <p:cNvPr id="472" name="Freeform 63"/>
                <p:cNvSpPr>
                  <a:spLocks/>
                </p:cNvSpPr>
                <p:nvPr/>
              </p:nvSpPr>
              <p:spPr bwMode="auto">
                <a:xfrm>
                  <a:off x="839" y="1461"/>
                  <a:ext cx="40" cy="300"/>
                </a:xfrm>
                <a:custGeom>
                  <a:avLst/>
                  <a:gdLst/>
                  <a:ahLst/>
                  <a:cxnLst>
                    <a:cxn ang="0">
                      <a:pos x="3" y="300"/>
                    </a:cxn>
                    <a:cxn ang="0">
                      <a:pos x="0" y="300"/>
                    </a:cxn>
                    <a:cxn ang="0">
                      <a:pos x="40" y="300"/>
                    </a:cxn>
                    <a:cxn ang="0">
                      <a:pos x="40" y="0"/>
                    </a:cxn>
                    <a:cxn ang="0">
                      <a:pos x="40" y="1"/>
                    </a:cxn>
                    <a:cxn ang="0">
                      <a:pos x="0" y="1"/>
                    </a:cxn>
                    <a:cxn ang="0">
                      <a:pos x="3" y="0"/>
                    </a:cxn>
                    <a:cxn ang="0">
                      <a:pos x="3" y="300"/>
                    </a:cxn>
                  </a:cxnLst>
                  <a:rect l="0" t="0" r="r" b="b"/>
                  <a:pathLst>
                    <a:path w="40" h="300">
                      <a:moveTo>
                        <a:pt x="3" y="300"/>
                      </a:moveTo>
                      <a:lnTo>
                        <a:pt x="0" y="300"/>
                      </a:lnTo>
                      <a:lnTo>
                        <a:pt x="40" y="300"/>
                      </a:lnTo>
                      <a:lnTo>
                        <a:pt x="40" y="0"/>
                      </a:lnTo>
                      <a:lnTo>
                        <a:pt x="40" y="1"/>
                      </a:lnTo>
                      <a:lnTo>
                        <a:pt x="0" y="1"/>
                      </a:lnTo>
                      <a:lnTo>
                        <a:pt x="3" y="0"/>
                      </a:lnTo>
                      <a:lnTo>
                        <a:pt x="3" y="300"/>
                      </a:lnTo>
                    </a:path>
                  </a:pathLst>
                </a:custGeom>
                <a:noFill/>
                <a:ln w="7938" cap="rnd">
                  <a:solidFill>
                    <a:srgbClr val="FFFFFF"/>
                  </a:solidFill>
                  <a:prstDash val="solid"/>
                  <a:round/>
                  <a:headEnd/>
                  <a:tailEnd/>
                </a:ln>
              </p:spPr>
              <p:txBody>
                <a:bodyPr/>
                <a:lstStyle/>
                <a:p>
                  <a:endParaRPr lang="en-US"/>
                </a:p>
              </p:txBody>
            </p:sp>
          </p:grpSp>
          <p:grpSp>
            <p:nvGrpSpPr>
              <p:cNvPr id="188" name="Group 64"/>
              <p:cNvGrpSpPr>
                <a:grpSpLocks/>
              </p:cNvGrpSpPr>
              <p:nvPr/>
            </p:nvGrpSpPr>
            <p:grpSpPr bwMode="auto">
              <a:xfrm>
                <a:off x="3687" y="3185"/>
                <a:ext cx="41" cy="297"/>
                <a:chOff x="877" y="1466"/>
                <a:chExt cx="41" cy="297"/>
              </a:xfrm>
            </p:grpSpPr>
            <p:sp>
              <p:nvSpPr>
                <p:cNvPr id="468" name="Rectangle 65"/>
                <p:cNvSpPr>
                  <a:spLocks noChangeArrowheads="1"/>
                </p:cNvSpPr>
                <p:nvPr/>
              </p:nvSpPr>
              <p:spPr bwMode="auto">
                <a:xfrm>
                  <a:off x="877" y="1466"/>
                  <a:ext cx="41" cy="297"/>
                </a:xfrm>
                <a:prstGeom prst="rect">
                  <a:avLst/>
                </a:prstGeom>
                <a:solidFill>
                  <a:srgbClr val="000000"/>
                </a:solidFill>
                <a:ln w="9525">
                  <a:noFill/>
                  <a:miter lim="800000"/>
                  <a:headEnd/>
                  <a:tailEnd/>
                </a:ln>
              </p:spPr>
              <p:txBody>
                <a:bodyPr/>
                <a:lstStyle/>
                <a:p>
                  <a:endParaRPr lang="en-US"/>
                </a:p>
              </p:txBody>
            </p:sp>
            <p:sp>
              <p:nvSpPr>
                <p:cNvPr id="469" name="Rectangle 66"/>
                <p:cNvSpPr>
                  <a:spLocks noChangeArrowheads="1"/>
                </p:cNvSpPr>
                <p:nvPr/>
              </p:nvSpPr>
              <p:spPr bwMode="auto">
                <a:xfrm>
                  <a:off x="877" y="1466"/>
                  <a:ext cx="41" cy="297"/>
                </a:xfrm>
                <a:prstGeom prst="rect">
                  <a:avLst/>
                </a:prstGeom>
                <a:noFill/>
                <a:ln w="7938" cap="rnd">
                  <a:solidFill>
                    <a:srgbClr val="FFFFFF"/>
                  </a:solidFill>
                  <a:miter lim="800000"/>
                  <a:headEnd/>
                  <a:tailEnd/>
                </a:ln>
              </p:spPr>
              <p:txBody>
                <a:bodyPr/>
                <a:lstStyle/>
                <a:p>
                  <a:endParaRPr lang="en-US"/>
                </a:p>
              </p:txBody>
            </p:sp>
          </p:grpSp>
          <p:grpSp>
            <p:nvGrpSpPr>
              <p:cNvPr id="189" name="Group 67"/>
              <p:cNvGrpSpPr>
                <a:grpSpLocks/>
              </p:cNvGrpSpPr>
              <p:nvPr/>
            </p:nvGrpSpPr>
            <p:grpSpPr bwMode="auto">
              <a:xfrm>
                <a:off x="3687" y="3185"/>
                <a:ext cx="43" cy="297"/>
                <a:chOff x="877" y="1466"/>
                <a:chExt cx="43" cy="297"/>
              </a:xfrm>
            </p:grpSpPr>
            <p:sp>
              <p:nvSpPr>
                <p:cNvPr id="465" name="Freeform 68"/>
                <p:cNvSpPr>
                  <a:spLocks noEditPoints="1"/>
                </p:cNvSpPr>
                <p:nvPr/>
              </p:nvSpPr>
              <p:spPr bwMode="auto">
                <a:xfrm>
                  <a:off x="877"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 ang="0">
                      <a:pos x="2" y="296"/>
                    </a:cxn>
                    <a:cxn ang="0">
                      <a:pos x="0" y="296"/>
                    </a:cxn>
                    <a:cxn ang="0">
                      <a:pos x="42" y="296"/>
                    </a:cxn>
                    <a:cxn ang="0">
                      <a:pos x="42" y="0"/>
                    </a:cxn>
                    <a:cxn ang="0">
                      <a:pos x="42" y="2"/>
                    </a:cxn>
                    <a:cxn ang="0">
                      <a:pos x="0" y="2"/>
                    </a:cxn>
                    <a:cxn ang="0">
                      <a:pos x="2" y="0"/>
                    </a:cxn>
                    <a:cxn ang="0">
                      <a:pos x="2" y="296"/>
                    </a:cxn>
                  </a:cxnLst>
                  <a:rect l="0" t="0" r="r" b="b"/>
                  <a:pathLst>
                    <a:path w="43" h="297">
                      <a:moveTo>
                        <a:pt x="0" y="0"/>
                      </a:moveTo>
                      <a:lnTo>
                        <a:pt x="0" y="0"/>
                      </a:lnTo>
                      <a:lnTo>
                        <a:pt x="42" y="0"/>
                      </a:lnTo>
                      <a:lnTo>
                        <a:pt x="43" y="0"/>
                      </a:lnTo>
                      <a:lnTo>
                        <a:pt x="43" y="296"/>
                      </a:lnTo>
                      <a:lnTo>
                        <a:pt x="42" y="297"/>
                      </a:lnTo>
                      <a:lnTo>
                        <a:pt x="0" y="297"/>
                      </a:lnTo>
                      <a:lnTo>
                        <a:pt x="0" y="296"/>
                      </a:lnTo>
                      <a:lnTo>
                        <a:pt x="0" y="0"/>
                      </a:lnTo>
                      <a:close/>
                      <a:moveTo>
                        <a:pt x="2" y="296"/>
                      </a:moveTo>
                      <a:lnTo>
                        <a:pt x="0" y="296"/>
                      </a:lnTo>
                      <a:lnTo>
                        <a:pt x="42" y="296"/>
                      </a:lnTo>
                      <a:lnTo>
                        <a:pt x="42" y="0"/>
                      </a:lnTo>
                      <a:lnTo>
                        <a:pt x="42" y="2"/>
                      </a:lnTo>
                      <a:lnTo>
                        <a:pt x="0" y="2"/>
                      </a:lnTo>
                      <a:lnTo>
                        <a:pt x="2" y="0"/>
                      </a:lnTo>
                      <a:lnTo>
                        <a:pt x="2" y="296"/>
                      </a:lnTo>
                      <a:close/>
                    </a:path>
                  </a:pathLst>
                </a:custGeom>
                <a:solidFill>
                  <a:srgbClr val="FFFFFF"/>
                </a:solidFill>
                <a:ln w="9525">
                  <a:noFill/>
                  <a:round/>
                  <a:headEnd/>
                  <a:tailEnd/>
                </a:ln>
              </p:spPr>
              <p:txBody>
                <a:bodyPr/>
                <a:lstStyle/>
                <a:p>
                  <a:endParaRPr lang="en-US"/>
                </a:p>
              </p:txBody>
            </p:sp>
            <p:sp>
              <p:nvSpPr>
                <p:cNvPr id="466" name="Freeform 69"/>
                <p:cNvSpPr>
                  <a:spLocks/>
                </p:cNvSpPr>
                <p:nvPr/>
              </p:nvSpPr>
              <p:spPr bwMode="auto">
                <a:xfrm>
                  <a:off x="877"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Lst>
                  <a:rect l="0" t="0" r="r" b="b"/>
                  <a:pathLst>
                    <a:path w="43" h="297">
                      <a:moveTo>
                        <a:pt x="0" y="0"/>
                      </a:moveTo>
                      <a:lnTo>
                        <a:pt x="0" y="0"/>
                      </a:lnTo>
                      <a:lnTo>
                        <a:pt x="42" y="0"/>
                      </a:lnTo>
                      <a:lnTo>
                        <a:pt x="43" y="0"/>
                      </a:lnTo>
                      <a:lnTo>
                        <a:pt x="43" y="296"/>
                      </a:lnTo>
                      <a:lnTo>
                        <a:pt x="42" y="297"/>
                      </a:lnTo>
                      <a:lnTo>
                        <a:pt x="0" y="297"/>
                      </a:lnTo>
                      <a:lnTo>
                        <a:pt x="0" y="296"/>
                      </a:lnTo>
                      <a:lnTo>
                        <a:pt x="0" y="0"/>
                      </a:lnTo>
                      <a:close/>
                    </a:path>
                  </a:pathLst>
                </a:custGeom>
                <a:noFill/>
                <a:ln w="7938" cap="rnd">
                  <a:solidFill>
                    <a:srgbClr val="FFFFFF"/>
                  </a:solidFill>
                  <a:prstDash val="solid"/>
                  <a:round/>
                  <a:headEnd/>
                  <a:tailEnd/>
                </a:ln>
              </p:spPr>
              <p:txBody>
                <a:bodyPr/>
                <a:lstStyle/>
                <a:p>
                  <a:endParaRPr lang="en-US"/>
                </a:p>
              </p:txBody>
            </p:sp>
            <p:sp>
              <p:nvSpPr>
                <p:cNvPr id="467" name="Freeform 70"/>
                <p:cNvSpPr>
                  <a:spLocks/>
                </p:cNvSpPr>
                <p:nvPr/>
              </p:nvSpPr>
              <p:spPr bwMode="auto">
                <a:xfrm>
                  <a:off x="877" y="1466"/>
                  <a:ext cx="42" cy="296"/>
                </a:xfrm>
                <a:custGeom>
                  <a:avLst/>
                  <a:gdLst/>
                  <a:ahLst/>
                  <a:cxnLst>
                    <a:cxn ang="0">
                      <a:pos x="2" y="296"/>
                    </a:cxn>
                    <a:cxn ang="0">
                      <a:pos x="0" y="296"/>
                    </a:cxn>
                    <a:cxn ang="0">
                      <a:pos x="42" y="296"/>
                    </a:cxn>
                    <a:cxn ang="0">
                      <a:pos x="42" y="0"/>
                    </a:cxn>
                    <a:cxn ang="0">
                      <a:pos x="42" y="2"/>
                    </a:cxn>
                    <a:cxn ang="0">
                      <a:pos x="0" y="2"/>
                    </a:cxn>
                    <a:cxn ang="0">
                      <a:pos x="2" y="0"/>
                    </a:cxn>
                    <a:cxn ang="0">
                      <a:pos x="2" y="296"/>
                    </a:cxn>
                  </a:cxnLst>
                  <a:rect l="0" t="0" r="r" b="b"/>
                  <a:pathLst>
                    <a:path w="42" h="296">
                      <a:moveTo>
                        <a:pt x="2" y="296"/>
                      </a:moveTo>
                      <a:lnTo>
                        <a:pt x="0" y="296"/>
                      </a:lnTo>
                      <a:lnTo>
                        <a:pt x="42" y="296"/>
                      </a:lnTo>
                      <a:lnTo>
                        <a:pt x="42" y="0"/>
                      </a:lnTo>
                      <a:lnTo>
                        <a:pt x="42" y="2"/>
                      </a:lnTo>
                      <a:lnTo>
                        <a:pt x="0" y="2"/>
                      </a:lnTo>
                      <a:lnTo>
                        <a:pt x="2" y="0"/>
                      </a:lnTo>
                      <a:lnTo>
                        <a:pt x="2" y="296"/>
                      </a:lnTo>
                    </a:path>
                  </a:pathLst>
                </a:custGeom>
                <a:noFill/>
                <a:ln w="7938" cap="rnd">
                  <a:solidFill>
                    <a:srgbClr val="FFFFFF"/>
                  </a:solidFill>
                  <a:prstDash val="solid"/>
                  <a:round/>
                  <a:headEnd/>
                  <a:tailEnd/>
                </a:ln>
              </p:spPr>
              <p:txBody>
                <a:bodyPr/>
                <a:lstStyle/>
                <a:p>
                  <a:endParaRPr lang="en-US"/>
                </a:p>
              </p:txBody>
            </p:sp>
          </p:grpSp>
          <p:grpSp>
            <p:nvGrpSpPr>
              <p:cNvPr id="190" name="Group 71"/>
              <p:cNvGrpSpPr>
                <a:grpSpLocks/>
              </p:cNvGrpSpPr>
              <p:nvPr/>
            </p:nvGrpSpPr>
            <p:grpSpPr bwMode="auto">
              <a:xfrm>
                <a:off x="3728" y="3180"/>
                <a:ext cx="40" cy="302"/>
                <a:chOff x="918" y="1461"/>
                <a:chExt cx="40" cy="302"/>
              </a:xfrm>
            </p:grpSpPr>
            <p:sp>
              <p:nvSpPr>
                <p:cNvPr id="463" name="Rectangle 72"/>
                <p:cNvSpPr>
                  <a:spLocks noChangeArrowheads="1"/>
                </p:cNvSpPr>
                <p:nvPr/>
              </p:nvSpPr>
              <p:spPr bwMode="auto">
                <a:xfrm>
                  <a:off x="918" y="1461"/>
                  <a:ext cx="40" cy="302"/>
                </a:xfrm>
                <a:prstGeom prst="rect">
                  <a:avLst/>
                </a:prstGeom>
                <a:solidFill>
                  <a:srgbClr val="000000"/>
                </a:solidFill>
                <a:ln w="9525">
                  <a:noFill/>
                  <a:miter lim="800000"/>
                  <a:headEnd/>
                  <a:tailEnd/>
                </a:ln>
              </p:spPr>
              <p:txBody>
                <a:bodyPr/>
                <a:lstStyle/>
                <a:p>
                  <a:endParaRPr lang="en-US"/>
                </a:p>
              </p:txBody>
            </p:sp>
            <p:sp>
              <p:nvSpPr>
                <p:cNvPr id="464" name="Rectangle 73"/>
                <p:cNvSpPr>
                  <a:spLocks noChangeArrowheads="1"/>
                </p:cNvSpPr>
                <p:nvPr/>
              </p:nvSpPr>
              <p:spPr bwMode="auto">
                <a:xfrm>
                  <a:off x="918" y="1461"/>
                  <a:ext cx="40" cy="302"/>
                </a:xfrm>
                <a:prstGeom prst="rect">
                  <a:avLst/>
                </a:prstGeom>
                <a:noFill/>
                <a:ln w="7938" cap="rnd">
                  <a:solidFill>
                    <a:srgbClr val="FFFFFF"/>
                  </a:solidFill>
                  <a:miter lim="800000"/>
                  <a:headEnd/>
                  <a:tailEnd/>
                </a:ln>
              </p:spPr>
              <p:txBody>
                <a:bodyPr/>
                <a:lstStyle/>
                <a:p>
                  <a:endParaRPr lang="en-US"/>
                </a:p>
              </p:txBody>
            </p:sp>
          </p:grpSp>
          <p:grpSp>
            <p:nvGrpSpPr>
              <p:cNvPr id="191" name="Group 74"/>
              <p:cNvGrpSpPr>
                <a:grpSpLocks/>
              </p:cNvGrpSpPr>
              <p:nvPr/>
            </p:nvGrpSpPr>
            <p:grpSpPr bwMode="auto">
              <a:xfrm>
                <a:off x="3728" y="3180"/>
                <a:ext cx="40" cy="302"/>
                <a:chOff x="918" y="1461"/>
                <a:chExt cx="40" cy="302"/>
              </a:xfrm>
            </p:grpSpPr>
            <p:sp>
              <p:nvSpPr>
                <p:cNvPr id="460" name="Freeform 75"/>
                <p:cNvSpPr>
                  <a:spLocks noEditPoints="1"/>
                </p:cNvSpPr>
                <p:nvPr/>
              </p:nvSpPr>
              <p:spPr bwMode="auto">
                <a:xfrm>
                  <a:off x="918" y="1461"/>
                  <a:ext cx="40" cy="302"/>
                </a:xfrm>
                <a:custGeom>
                  <a:avLst/>
                  <a:gdLst/>
                  <a:ahLst/>
                  <a:cxnLst>
                    <a:cxn ang="0">
                      <a:pos x="0" y="0"/>
                    </a:cxn>
                    <a:cxn ang="0">
                      <a:pos x="0" y="0"/>
                    </a:cxn>
                    <a:cxn ang="0">
                      <a:pos x="38" y="0"/>
                    </a:cxn>
                    <a:cxn ang="0">
                      <a:pos x="40" y="0"/>
                    </a:cxn>
                    <a:cxn ang="0">
                      <a:pos x="40" y="301"/>
                    </a:cxn>
                    <a:cxn ang="0">
                      <a:pos x="38" y="302"/>
                    </a:cxn>
                    <a:cxn ang="0">
                      <a:pos x="0" y="302"/>
                    </a:cxn>
                    <a:cxn ang="0">
                      <a:pos x="0" y="301"/>
                    </a:cxn>
                    <a:cxn ang="0">
                      <a:pos x="0" y="0"/>
                    </a:cxn>
                    <a:cxn ang="0">
                      <a:pos x="1" y="301"/>
                    </a:cxn>
                    <a:cxn ang="0">
                      <a:pos x="0" y="301"/>
                    </a:cxn>
                    <a:cxn ang="0">
                      <a:pos x="38" y="301"/>
                    </a:cxn>
                    <a:cxn ang="0">
                      <a:pos x="38" y="0"/>
                    </a:cxn>
                    <a:cxn ang="0">
                      <a:pos x="38" y="3"/>
                    </a:cxn>
                    <a:cxn ang="0">
                      <a:pos x="0" y="3"/>
                    </a:cxn>
                    <a:cxn ang="0">
                      <a:pos x="1" y="0"/>
                    </a:cxn>
                    <a:cxn ang="0">
                      <a:pos x="1" y="301"/>
                    </a:cxn>
                  </a:cxnLst>
                  <a:rect l="0" t="0" r="r" b="b"/>
                  <a:pathLst>
                    <a:path w="40" h="302">
                      <a:moveTo>
                        <a:pt x="0" y="0"/>
                      </a:moveTo>
                      <a:lnTo>
                        <a:pt x="0" y="0"/>
                      </a:lnTo>
                      <a:lnTo>
                        <a:pt x="38" y="0"/>
                      </a:lnTo>
                      <a:lnTo>
                        <a:pt x="40" y="0"/>
                      </a:lnTo>
                      <a:lnTo>
                        <a:pt x="40" y="301"/>
                      </a:lnTo>
                      <a:lnTo>
                        <a:pt x="38" y="302"/>
                      </a:lnTo>
                      <a:lnTo>
                        <a:pt x="0" y="302"/>
                      </a:lnTo>
                      <a:lnTo>
                        <a:pt x="0" y="301"/>
                      </a:lnTo>
                      <a:lnTo>
                        <a:pt x="0" y="0"/>
                      </a:lnTo>
                      <a:close/>
                      <a:moveTo>
                        <a:pt x="1" y="301"/>
                      </a:moveTo>
                      <a:lnTo>
                        <a:pt x="0" y="301"/>
                      </a:lnTo>
                      <a:lnTo>
                        <a:pt x="38" y="301"/>
                      </a:lnTo>
                      <a:lnTo>
                        <a:pt x="38" y="0"/>
                      </a:lnTo>
                      <a:lnTo>
                        <a:pt x="38" y="3"/>
                      </a:lnTo>
                      <a:lnTo>
                        <a:pt x="0" y="3"/>
                      </a:lnTo>
                      <a:lnTo>
                        <a:pt x="1" y="0"/>
                      </a:lnTo>
                      <a:lnTo>
                        <a:pt x="1" y="301"/>
                      </a:lnTo>
                      <a:close/>
                    </a:path>
                  </a:pathLst>
                </a:custGeom>
                <a:solidFill>
                  <a:srgbClr val="FFFFFF"/>
                </a:solidFill>
                <a:ln w="9525">
                  <a:noFill/>
                  <a:round/>
                  <a:headEnd/>
                  <a:tailEnd/>
                </a:ln>
              </p:spPr>
              <p:txBody>
                <a:bodyPr/>
                <a:lstStyle/>
                <a:p>
                  <a:endParaRPr lang="en-US"/>
                </a:p>
              </p:txBody>
            </p:sp>
            <p:sp>
              <p:nvSpPr>
                <p:cNvPr id="461" name="Freeform 76"/>
                <p:cNvSpPr>
                  <a:spLocks/>
                </p:cNvSpPr>
                <p:nvPr/>
              </p:nvSpPr>
              <p:spPr bwMode="auto">
                <a:xfrm>
                  <a:off x="918" y="1461"/>
                  <a:ext cx="40" cy="302"/>
                </a:xfrm>
                <a:custGeom>
                  <a:avLst/>
                  <a:gdLst/>
                  <a:ahLst/>
                  <a:cxnLst>
                    <a:cxn ang="0">
                      <a:pos x="0" y="0"/>
                    </a:cxn>
                    <a:cxn ang="0">
                      <a:pos x="0" y="0"/>
                    </a:cxn>
                    <a:cxn ang="0">
                      <a:pos x="38" y="0"/>
                    </a:cxn>
                    <a:cxn ang="0">
                      <a:pos x="40" y="0"/>
                    </a:cxn>
                    <a:cxn ang="0">
                      <a:pos x="40" y="301"/>
                    </a:cxn>
                    <a:cxn ang="0">
                      <a:pos x="38" y="302"/>
                    </a:cxn>
                    <a:cxn ang="0">
                      <a:pos x="0" y="302"/>
                    </a:cxn>
                    <a:cxn ang="0">
                      <a:pos x="0" y="301"/>
                    </a:cxn>
                    <a:cxn ang="0">
                      <a:pos x="0" y="0"/>
                    </a:cxn>
                  </a:cxnLst>
                  <a:rect l="0" t="0" r="r" b="b"/>
                  <a:pathLst>
                    <a:path w="40" h="302">
                      <a:moveTo>
                        <a:pt x="0" y="0"/>
                      </a:moveTo>
                      <a:lnTo>
                        <a:pt x="0" y="0"/>
                      </a:lnTo>
                      <a:lnTo>
                        <a:pt x="38" y="0"/>
                      </a:lnTo>
                      <a:lnTo>
                        <a:pt x="40" y="0"/>
                      </a:lnTo>
                      <a:lnTo>
                        <a:pt x="40" y="301"/>
                      </a:lnTo>
                      <a:lnTo>
                        <a:pt x="38"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462" name="Freeform 77"/>
                <p:cNvSpPr>
                  <a:spLocks/>
                </p:cNvSpPr>
                <p:nvPr/>
              </p:nvSpPr>
              <p:spPr bwMode="auto">
                <a:xfrm>
                  <a:off x="918" y="1461"/>
                  <a:ext cx="38" cy="301"/>
                </a:xfrm>
                <a:custGeom>
                  <a:avLst/>
                  <a:gdLst/>
                  <a:ahLst/>
                  <a:cxnLst>
                    <a:cxn ang="0">
                      <a:pos x="1" y="301"/>
                    </a:cxn>
                    <a:cxn ang="0">
                      <a:pos x="0" y="301"/>
                    </a:cxn>
                    <a:cxn ang="0">
                      <a:pos x="38" y="301"/>
                    </a:cxn>
                    <a:cxn ang="0">
                      <a:pos x="38" y="0"/>
                    </a:cxn>
                    <a:cxn ang="0">
                      <a:pos x="38" y="3"/>
                    </a:cxn>
                    <a:cxn ang="0">
                      <a:pos x="0" y="3"/>
                    </a:cxn>
                    <a:cxn ang="0">
                      <a:pos x="1" y="0"/>
                    </a:cxn>
                    <a:cxn ang="0">
                      <a:pos x="1" y="301"/>
                    </a:cxn>
                  </a:cxnLst>
                  <a:rect l="0" t="0" r="r" b="b"/>
                  <a:pathLst>
                    <a:path w="38" h="301">
                      <a:moveTo>
                        <a:pt x="1" y="301"/>
                      </a:moveTo>
                      <a:lnTo>
                        <a:pt x="0" y="301"/>
                      </a:lnTo>
                      <a:lnTo>
                        <a:pt x="38" y="301"/>
                      </a:lnTo>
                      <a:lnTo>
                        <a:pt x="38" y="0"/>
                      </a:lnTo>
                      <a:lnTo>
                        <a:pt x="38" y="3"/>
                      </a:lnTo>
                      <a:lnTo>
                        <a:pt x="0" y="3"/>
                      </a:lnTo>
                      <a:lnTo>
                        <a:pt x="1" y="0"/>
                      </a:lnTo>
                      <a:lnTo>
                        <a:pt x="1" y="301"/>
                      </a:lnTo>
                    </a:path>
                  </a:pathLst>
                </a:custGeom>
                <a:noFill/>
                <a:ln w="7938" cap="rnd">
                  <a:solidFill>
                    <a:srgbClr val="FFFFFF"/>
                  </a:solidFill>
                  <a:prstDash val="solid"/>
                  <a:round/>
                  <a:headEnd/>
                  <a:tailEnd/>
                </a:ln>
              </p:spPr>
              <p:txBody>
                <a:bodyPr/>
                <a:lstStyle/>
                <a:p>
                  <a:endParaRPr lang="en-US"/>
                </a:p>
              </p:txBody>
            </p:sp>
          </p:grpSp>
          <p:grpSp>
            <p:nvGrpSpPr>
              <p:cNvPr id="192" name="Group 78"/>
              <p:cNvGrpSpPr>
                <a:grpSpLocks/>
              </p:cNvGrpSpPr>
              <p:nvPr/>
            </p:nvGrpSpPr>
            <p:grpSpPr bwMode="auto">
              <a:xfrm>
                <a:off x="3768" y="3177"/>
                <a:ext cx="38" cy="305"/>
                <a:chOff x="958" y="1458"/>
                <a:chExt cx="38" cy="305"/>
              </a:xfrm>
            </p:grpSpPr>
            <p:sp>
              <p:nvSpPr>
                <p:cNvPr id="458" name="Rectangle 79"/>
                <p:cNvSpPr>
                  <a:spLocks noChangeArrowheads="1"/>
                </p:cNvSpPr>
                <p:nvPr/>
              </p:nvSpPr>
              <p:spPr bwMode="auto">
                <a:xfrm>
                  <a:off x="958" y="1458"/>
                  <a:ext cx="38" cy="305"/>
                </a:xfrm>
                <a:prstGeom prst="rect">
                  <a:avLst/>
                </a:prstGeom>
                <a:solidFill>
                  <a:srgbClr val="000000"/>
                </a:solidFill>
                <a:ln w="9525">
                  <a:noFill/>
                  <a:miter lim="800000"/>
                  <a:headEnd/>
                  <a:tailEnd/>
                </a:ln>
              </p:spPr>
              <p:txBody>
                <a:bodyPr/>
                <a:lstStyle/>
                <a:p>
                  <a:endParaRPr lang="en-US"/>
                </a:p>
              </p:txBody>
            </p:sp>
            <p:sp>
              <p:nvSpPr>
                <p:cNvPr id="459" name="Rectangle 80"/>
                <p:cNvSpPr>
                  <a:spLocks noChangeArrowheads="1"/>
                </p:cNvSpPr>
                <p:nvPr/>
              </p:nvSpPr>
              <p:spPr bwMode="auto">
                <a:xfrm>
                  <a:off x="958" y="1458"/>
                  <a:ext cx="38" cy="305"/>
                </a:xfrm>
                <a:prstGeom prst="rect">
                  <a:avLst/>
                </a:prstGeom>
                <a:noFill/>
                <a:ln w="7938" cap="rnd">
                  <a:solidFill>
                    <a:srgbClr val="FFFFFF"/>
                  </a:solidFill>
                  <a:miter lim="800000"/>
                  <a:headEnd/>
                  <a:tailEnd/>
                </a:ln>
              </p:spPr>
              <p:txBody>
                <a:bodyPr/>
                <a:lstStyle/>
                <a:p>
                  <a:endParaRPr lang="en-US"/>
                </a:p>
              </p:txBody>
            </p:sp>
          </p:grpSp>
          <p:grpSp>
            <p:nvGrpSpPr>
              <p:cNvPr id="193" name="Group 81"/>
              <p:cNvGrpSpPr>
                <a:grpSpLocks/>
              </p:cNvGrpSpPr>
              <p:nvPr/>
            </p:nvGrpSpPr>
            <p:grpSpPr bwMode="auto">
              <a:xfrm>
                <a:off x="3768" y="3177"/>
                <a:ext cx="41" cy="305"/>
                <a:chOff x="958" y="1458"/>
                <a:chExt cx="41" cy="305"/>
              </a:xfrm>
            </p:grpSpPr>
            <p:sp>
              <p:nvSpPr>
                <p:cNvPr id="455" name="Freeform 82"/>
                <p:cNvSpPr>
                  <a:spLocks noEditPoints="1"/>
                </p:cNvSpPr>
                <p:nvPr/>
              </p:nvSpPr>
              <p:spPr bwMode="auto">
                <a:xfrm>
                  <a:off x="958" y="1458"/>
                  <a:ext cx="41" cy="305"/>
                </a:xfrm>
                <a:custGeom>
                  <a:avLst/>
                  <a:gdLst/>
                  <a:ahLst/>
                  <a:cxnLst>
                    <a:cxn ang="0">
                      <a:pos x="0" y="0"/>
                    </a:cxn>
                    <a:cxn ang="0">
                      <a:pos x="0" y="0"/>
                    </a:cxn>
                    <a:cxn ang="0">
                      <a:pos x="40" y="0"/>
                    </a:cxn>
                    <a:cxn ang="0">
                      <a:pos x="41" y="0"/>
                    </a:cxn>
                    <a:cxn ang="0">
                      <a:pos x="41" y="304"/>
                    </a:cxn>
                    <a:cxn ang="0">
                      <a:pos x="40" y="305"/>
                    </a:cxn>
                    <a:cxn ang="0">
                      <a:pos x="0" y="305"/>
                    </a:cxn>
                    <a:cxn ang="0">
                      <a:pos x="0" y="304"/>
                    </a:cxn>
                    <a:cxn ang="0">
                      <a:pos x="0" y="0"/>
                    </a:cxn>
                    <a:cxn ang="0">
                      <a:pos x="3" y="304"/>
                    </a:cxn>
                    <a:cxn ang="0">
                      <a:pos x="0" y="304"/>
                    </a:cxn>
                    <a:cxn ang="0">
                      <a:pos x="40" y="304"/>
                    </a:cxn>
                    <a:cxn ang="0">
                      <a:pos x="40" y="0"/>
                    </a:cxn>
                    <a:cxn ang="0">
                      <a:pos x="40" y="2"/>
                    </a:cxn>
                    <a:cxn ang="0">
                      <a:pos x="0" y="2"/>
                    </a:cxn>
                    <a:cxn ang="0">
                      <a:pos x="3" y="0"/>
                    </a:cxn>
                    <a:cxn ang="0">
                      <a:pos x="3" y="304"/>
                    </a:cxn>
                  </a:cxnLst>
                  <a:rect l="0" t="0" r="r" b="b"/>
                  <a:pathLst>
                    <a:path w="41" h="305">
                      <a:moveTo>
                        <a:pt x="0" y="0"/>
                      </a:moveTo>
                      <a:lnTo>
                        <a:pt x="0" y="0"/>
                      </a:lnTo>
                      <a:lnTo>
                        <a:pt x="40" y="0"/>
                      </a:lnTo>
                      <a:lnTo>
                        <a:pt x="41" y="0"/>
                      </a:lnTo>
                      <a:lnTo>
                        <a:pt x="41" y="304"/>
                      </a:lnTo>
                      <a:lnTo>
                        <a:pt x="40" y="305"/>
                      </a:lnTo>
                      <a:lnTo>
                        <a:pt x="0" y="305"/>
                      </a:lnTo>
                      <a:lnTo>
                        <a:pt x="0" y="304"/>
                      </a:lnTo>
                      <a:lnTo>
                        <a:pt x="0" y="0"/>
                      </a:lnTo>
                      <a:close/>
                      <a:moveTo>
                        <a:pt x="3" y="304"/>
                      </a:moveTo>
                      <a:lnTo>
                        <a:pt x="0" y="304"/>
                      </a:lnTo>
                      <a:lnTo>
                        <a:pt x="40" y="304"/>
                      </a:lnTo>
                      <a:lnTo>
                        <a:pt x="40" y="0"/>
                      </a:lnTo>
                      <a:lnTo>
                        <a:pt x="40" y="2"/>
                      </a:lnTo>
                      <a:lnTo>
                        <a:pt x="0" y="2"/>
                      </a:lnTo>
                      <a:lnTo>
                        <a:pt x="3" y="0"/>
                      </a:lnTo>
                      <a:lnTo>
                        <a:pt x="3" y="304"/>
                      </a:lnTo>
                      <a:close/>
                    </a:path>
                  </a:pathLst>
                </a:custGeom>
                <a:solidFill>
                  <a:srgbClr val="FFFFFF"/>
                </a:solidFill>
                <a:ln w="9525">
                  <a:noFill/>
                  <a:round/>
                  <a:headEnd/>
                  <a:tailEnd/>
                </a:ln>
              </p:spPr>
              <p:txBody>
                <a:bodyPr/>
                <a:lstStyle/>
                <a:p>
                  <a:endParaRPr lang="en-US"/>
                </a:p>
              </p:txBody>
            </p:sp>
            <p:sp>
              <p:nvSpPr>
                <p:cNvPr id="456" name="Freeform 83"/>
                <p:cNvSpPr>
                  <a:spLocks/>
                </p:cNvSpPr>
                <p:nvPr/>
              </p:nvSpPr>
              <p:spPr bwMode="auto">
                <a:xfrm>
                  <a:off x="958" y="1458"/>
                  <a:ext cx="41" cy="305"/>
                </a:xfrm>
                <a:custGeom>
                  <a:avLst/>
                  <a:gdLst/>
                  <a:ahLst/>
                  <a:cxnLst>
                    <a:cxn ang="0">
                      <a:pos x="0" y="0"/>
                    </a:cxn>
                    <a:cxn ang="0">
                      <a:pos x="0" y="0"/>
                    </a:cxn>
                    <a:cxn ang="0">
                      <a:pos x="40" y="0"/>
                    </a:cxn>
                    <a:cxn ang="0">
                      <a:pos x="41" y="0"/>
                    </a:cxn>
                    <a:cxn ang="0">
                      <a:pos x="41" y="304"/>
                    </a:cxn>
                    <a:cxn ang="0">
                      <a:pos x="40" y="305"/>
                    </a:cxn>
                    <a:cxn ang="0">
                      <a:pos x="0" y="305"/>
                    </a:cxn>
                    <a:cxn ang="0">
                      <a:pos x="0" y="304"/>
                    </a:cxn>
                    <a:cxn ang="0">
                      <a:pos x="0" y="0"/>
                    </a:cxn>
                  </a:cxnLst>
                  <a:rect l="0" t="0" r="r" b="b"/>
                  <a:pathLst>
                    <a:path w="41" h="305">
                      <a:moveTo>
                        <a:pt x="0" y="0"/>
                      </a:moveTo>
                      <a:lnTo>
                        <a:pt x="0" y="0"/>
                      </a:lnTo>
                      <a:lnTo>
                        <a:pt x="40" y="0"/>
                      </a:lnTo>
                      <a:lnTo>
                        <a:pt x="41" y="0"/>
                      </a:lnTo>
                      <a:lnTo>
                        <a:pt x="41" y="304"/>
                      </a:lnTo>
                      <a:lnTo>
                        <a:pt x="40" y="305"/>
                      </a:lnTo>
                      <a:lnTo>
                        <a:pt x="0" y="305"/>
                      </a:lnTo>
                      <a:lnTo>
                        <a:pt x="0" y="304"/>
                      </a:lnTo>
                      <a:lnTo>
                        <a:pt x="0" y="0"/>
                      </a:lnTo>
                      <a:close/>
                    </a:path>
                  </a:pathLst>
                </a:custGeom>
                <a:noFill/>
                <a:ln w="7938" cap="rnd">
                  <a:solidFill>
                    <a:srgbClr val="FFFFFF"/>
                  </a:solidFill>
                  <a:prstDash val="solid"/>
                  <a:round/>
                  <a:headEnd/>
                  <a:tailEnd/>
                </a:ln>
              </p:spPr>
              <p:txBody>
                <a:bodyPr/>
                <a:lstStyle/>
                <a:p>
                  <a:endParaRPr lang="en-US"/>
                </a:p>
              </p:txBody>
            </p:sp>
            <p:sp>
              <p:nvSpPr>
                <p:cNvPr id="457" name="Freeform 84"/>
                <p:cNvSpPr>
                  <a:spLocks/>
                </p:cNvSpPr>
                <p:nvPr/>
              </p:nvSpPr>
              <p:spPr bwMode="auto">
                <a:xfrm>
                  <a:off x="958" y="1458"/>
                  <a:ext cx="40" cy="304"/>
                </a:xfrm>
                <a:custGeom>
                  <a:avLst/>
                  <a:gdLst/>
                  <a:ahLst/>
                  <a:cxnLst>
                    <a:cxn ang="0">
                      <a:pos x="3" y="304"/>
                    </a:cxn>
                    <a:cxn ang="0">
                      <a:pos x="0" y="304"/>
                    </a:cxn>
                    <a:cxn ang="0">
                      <a:pos x="40" y="304"/>
                    </a:cxn>
                    <a:cxn ang="0">
                      <a:pos x="40" y="0"/>
                    </a:cxn>
                    <a:cxn ang="0">
                      <a:pos x="40" y="2"/>
                    </a:cxn>
                    <a:cxn ang="0">
                      <a:pos x="0" y="2"/>
                    </a:cxn>
                    <a:cxn ang="0">
                      <a:pos x="3" y="0"/>
                    </a:cxn>
                    <a:cxn ang="0">
                      <a:pos x="3" y="304"/>
                    </a:cxn>
                  </a:cxnLst>
                  <a:rect l="0" t="0" r="r" b="b"/>
                  <a:pathLst>
                    <a:path w="40" h="304">
                      <a:moveTo>
                        <a:pt x="3" y="304"/>
                      </a:moveTo>
                      <a:lnTo>
                        <a:pt x="0" y="304"/>
                      </a:lnTo>
                      <a:lnTo>
                        <a:pt x="40" y="304"/>
                      </a:lnTo>
                      <a:lnTo>
                        <a:pt x="40" y="0"/>
                      </a:lnTo>
                      <a:lnTo>
                        <a:pt x="40" y="2"/>
                      </a:lnTo>
                      <a:lnTo>
                        <a:pt x="0" y="2"/>
                      </a:lnTo>
                      <a:lnTo>
                        <a:pt x="3" y="0"/>
                      </a:lnTo>
                      <a:lnTo>
                        <a:pt x="3" y="304"/>
                      </a:lnTo>
                    </a:path>
                  </a:pathLst>
                </a:custGeom>
                <a:noFill/>
                <a:ln w="7938" cap="rnd">
                  <a:solidFill>
                    <a:srgbClr val="FFFFFF"/>
                  </a:solidFill>
                  <a:prstDash val="solid"/>
                  <a:round/>
                  <a:headEnd/>
                  <a:tailEnd/>
                </a:ln>
              </p:spPr>
              <p:txBody>
                <a:bodyPr/>
                <a:lstStyle/>
                <a:p>
                  <a:endParaRPr lang="en-US"/>
                </a:p>
              </p:txBody>
            </p:sp>
          </p:grpSp>
          <p:grpSp>
            <p:nvGrpSpPr>
              <p:cNvPr id="194" name="Group 85"/>
              <p:cNvGrpSpPr>
                <a:grpSpLocks/>
              </p:cNvGrpSpPr>
              <p:nvPr/>
            </p:nvGrpSpPr>
            <p:grpSpPr bwMode="auto">
              <a:xfrm>
                <a:off x="3806" y="3166"/>
                <a:ext cx="41" cy="316"/>
                <a:chOff x="996" y="1447"/>
                <a:chExt cx="41" cy="316"/>
              </a:xfrm>
            </p:grpSpPr>
            <p:sp>
              <p:nvSpPr>
                <p:cNvPr id="453" name="Rectangle 86"/>
                <p:cNvSpPr>
                  <a:spLocks noChangeArrowheads="1"/>
                </p:cNvSpPr>
                <p:nvPr/>
              </p:nvSpPr>
              <p:spPr bwMode="auto">
                <a:xfrm>
                  <a:off x="996" y="1447"/>
                  <a:ext cx="41" cy="316"/>
                </a:xfrm>
                <a:prstGeom prst="rect">
                  <a:avLst/>
                </a:prstGeom>
                <a:solidFill>
                  <a:srgbClr val="000000"/>
                </a:solidFill>
                <a:ln w="9525">
                  <a:noFill/>
                  <a:miter lim="800000"/>
                  <a:headEnd/>
                  <a:tailEnd/>
                </a:ln>
              </p:spPr>
              <p:txBody>
                <a:bodyPr/>
                <a:lstStyle/>
                <a:p>
                  <a:endParaRPr lang="en-US"/>
                </a:p>
              </p:txBody>
            </p:sp>
            <p:sp>
              <p:nvSpPr>
                <p:cNvPr id="454" name="Rectangle 87"/>
                <p:cNvSpPr>
                  <a:spLocks noChangeArrowheads="1"/>
                </p:cNvSpPr>
                <p:nvPr/>
              </p:nvSpPr>
              <p:spPr bwMode="auto">
                <a:xfrm>
                  <a:off x="996" y="1447"/>
                  <a:ext cx="41" cy="316"/>
                </a:xfrm>
                <a:prstGeom prst="rect">
                  <a:avLst/>
                </a:prstGeom>
                <a:noFill/>
                <a:ln w="7938" cap="rnd">
                  <a:solidFill>
                    <a:srgbClr val="FFFFFF"/>
                  </a:solidFill>
                  <a:miter lim="800000"/>
                  <a:headEnd/>
                  <a:tailEnd/>
                </a:ln>
              </p:spPr>
              <p:txBody>
                <a:bodyPr/>
                <a:lstStyle/>
                <a:p>
                  <a:endParaRPr lang="en-US"/>
                </a:p>
              </p:txBody>
            </p:sp>
          </p:grpSp>
          <p:grpSp>
            <p:nvGrpSpPr>
              <p:cNvPr id="195" name="Group 88"/>
              <p:cNvGrpSpPr>
                <a:grpSpLocks/>
              </p:cNvGrpSpPr>
              <p:nvPr/>
            </p:nvGrpSpPr>
            <p:grpSpPr bwMode="auto">
              <a:xfrm>
                <a:off x="3806" y="3166"/>
                <a:ext cx="44" cy="316"/>
                <a:chOff x="996" y="1447"/>
                <a:chExt cx="44" cy="316"/>
              </a:xfrm>
            </p:grpSpPr>
            <p:sp>
              <p:nvSpPr>
                <p:cNvPr id="450" name="Freeform 89"/>
                <p:cNvSpPr>
                  <a:spLocks noEditPoints="1"/>
                </p:cNvSpPr>
                <p:nvPr/>
              </p:nvSpPr>
              <p:spPr bwMode="auto">
                <a:xfrm>
                  <a:off x="996" y="1447"/>
                  <a:ext cx="44" cy="316"/>
                </a:xfrm>
                <a:custGeom>
                  <a:avLst/>
                  <a:gdLst/>
                  <a:ahLst/>
                  <a:cxnLst>
                    <a:cxn ang="0">
                      <a:pos x="0" y="0"/>
                    </a:cxn>
                    <a:cxn ang="0">
                      <a:pos x="0" y="0"/>
                    </a:cxn>
                    <a:cxn ang="0">
                      <a:pos x="43" y="0"/>
                    </a:cxn>
                    <a:cxn ang="0">
                      <a:pos x="44" y="0"/>
                    </a:cxn>
                    <a:cxn ang="0">
                      <a:pos x="44" y="315"/>
                    </a:cxn>
                    <a:cxn ang="0">
                      <a:pos x="43" y="316"/>
                    </a:cxn>
                    <a:cxn ang="0">
                      <a:pos x="0" y="316"/>
                    </a:cxn>
                    <a:cxn ang="0">
                      <a:pos x="0" y="315"/>
                    </a:cxn>
                    <a:cxn ang="0">
                      <a:pos x="0" y="0"/>
                    </a:cxn>
                    <a:cxn ang="0">
                      <a:pos x="2" y="315"/>
                    </a:cxn>
                    <a:cxn ang="0">
                      <a:pos x="0" y="315"/>
                    </a:cxn>
                    <a:cxn ang="0">
                      <a:pos x="43" y="315"/>
                    </a:cxn>
                    <a:cxn ang="0">
                      <a:pos x="43" y="0"/>
                    </a:cxn>
                    <a:cxn ang="0">
                      <a:pos x="43" y="3"/>
                    </a:cxn>
                    <a:cxn ang="0">
                      <a:pos x="0" y="3"/>
                    </a:cxn>
                    <a:cxn ang="0">
                      <a:pos x="2" y="0"/>
                    </a:cxn>
                    <a:cxn ang="0">
                      <a:pos x="2" y="315"/>
                    </a:cxn>
                  </a:cxnLst>
                  <a:rect l="0" t="0" r="r" b="b"/>
                  <a:pathLst>
                    <a:path w="44" h="316">
                      <a:moveTo>
                        <a:pt x="0" y="0"/>
                      </a:moveTo>
                      <a:lnTo>
                        <a:pt x="0" y="0"/>
                      </a:lnTo>
                      <a:lnTo>
                        <a:pt x="43" y="0"/>
                      </a:lnTo>
                      <a:lnTo>
                        <a:pt x="44" y="0"/>
                      </a:lnTo>
                      <a:lnTo>
                        <a:pt x="44" y="315"/>
                      </a:lnTo>
                      <a:lnTo>
                        <a:pt x="43" y="316"/>
                      </a:lnTo>
                      <a:lnTo>
                        <a:pt x="0" y="316"/>
                      </a:lnTo>
                      <a:lnTo>
                        <a:pt x="0" y="315"/>
                      </a:lnTo>
                      <a:lnTo>
                        <a:pt x="0" y="0"/>
                      </a:lnTo>
                      <a:close/>
                      <a:moveTo>
                        <a:pt x="2" y="315"/>
                      </a:moveTo>
                      <a:lnTo>
                        <a:pt x="0" y="315"/>
                      </a:lnTo>
                      <a:lnTo>
                        <a:pt x="43" y="315"/>
                      </a:lnTo>
                      <a:lnTo>
                        <a:pt x="43" y="0"/>
                      </a:lnTo>
                      <a:lnTo>
                        <a:pt x="43" y="3"/>
                      </a:lnTo>
                      <a:lnTo>
                        <a:pt x="0" y="3"/>
                      </a:lnTo>
                      <a:lnTo>
                        <a:pt x="2" y="0"/>
                      </a:lnTo>
                      <a:lnTo>
                        <a:pt x="2" y="315"/>
                      </a:lnTo>
                      <a:close/>
                    </a:path>
                  </a:pathLst>
                </a:custGeom>
                <a:solidFill>
                  <a:srgbClr val="FFFFFF"/>
                </a:solidFill>
                <a:ln w="9525">
                  <a:noFill/>
                  <a:round/>
                  <a:headEnd/>
                  <a:tailEnd/>
                </a:ln>
              </p:spPr>
              <p:txBody>
                <a:bodyPr/>
                <a:lstStyle/>
                <a:p>
                  <a:endParaRPr lang="en-US"/>
                </a:p>
              </p:txBody>
            </p:sp>
            <p:sp>
              <p:nvSpPr>
                <p:cNvPr id="451" name="Freeform 90"/>
                <p:cNvSpPr>
                  <a:spLocks/>
                </p:cNvSpPr>
                <p:nvPr/>
              </p:nvSpPr>
              <p:spPr bwMode="auto">
                <a:xfrm>
                  <a:off x="996" y="1447"/>
                  <a:ext cx="44" cy="316"/>
                </a:xfrm>
                <a:custGeom>
                  <a:avLst/>
                  <a:gdLst/>
                  <a:ahLst/>
                  <a:cxnLst>
                    <a:cxn ang="0">
                      <a:pos x="0" y="0"/>
                    </a:cxn>
                    <a:cxn ang="0">
                      <a:pos x="0" y="0"/>
                    </a:cxn>
                    <a:cxn ang="0">
                      <a:pos x="43" y="0"/>
                    </a:cxn>
                    <a:cxn ang="0">
                      <a:pos x="44" y="0"/>
                    </a:cxn>
                    <a:cxn ang="0">
                      <a:pos x="44" y="315"/>
                    </a:cxn>
                    <a:cxn ang="0">
                      <a:pos x="43" y="316"/>
                    </a:cxn>
                    <a:cxn ang="0">
                      <a:pos x="0" y="316"/>
                    </a:cxn>
                    <a:cxn ang="0">
                      <a:pos x="0" y="315"/>
                    </a:cxn>
                    <a:cxn ang="0">
                      <a:pos x="0" y="0"/>
                    </a:cxn>
                  </a:cxnLst>
                  <a:rect l="0" t="0" r="r" b="b"/>
                  <a:pathLst>
                    <a:path w="44" h="316">
                      <a:moveTo>
                        <a:pt x="0" y="0"/>
                      </a:moveTo>
                      <a:lnTo>
                        <a:pt x="0" y="0"/>
                      </a:lnTo>
                      <a:lnTo>
                        <a:pt x="43" y="0"/>
                      </a:lnTo>
                      <a:lnTo>
                        <a:pt x="44" y="0"/>
                      </a:lnTo>
                      <a:lnTo>
                        <a:pt x="44" y="315"/>
                      </a:lnTo>
                      <a:lnTo>
                        <a:pt x="43" y="316"/>
                      </a:lnTo>
                      <a:lnTo>
                        <a:pt x="0" y="316"/>
                      </a:lnTo>
                      <a:lnTo>
                        <a:pt x="0" y="315"/>
                      </a:lnTo>
                      <a:lnTo>
                        <a:pt x="0" y="0"/>
                      </a:lnTo>
                      <a:close/>
                    </a:path>
                  </a:pathLst>
                </a:custGeom>
                <a:noFill/>
                <a:ln w="7938" cap="rnd">
                  <a:solidFill>
                    <a:srgbClr val="FFFFFF"/>
                  </a:solidFill>
                  <a:prstDash val="solid"/>
                  <a:round/>
                  <a:headEnd/>
                  <a:tailEnd/>
                </a:ln>
              </p:spPr>
              <p:txBody>
                <a:bodyPr/>
                <a:lstStyle/>
                <a:p>
                  <a:endParaRPr lang="en-US"/>
                </a:p>
              </p:txBody>
            </p:sp>
            <p:sp>
              <p:nvSpPr>
                <p:cNvPr id="452" name="Freeform 91"/>
                <p:cNvSpPr>
                  <a:spLocks/>
                </p:cNvSpPr>
                <p:nvPr/>
              </p:nvSpPr>
              <p:spPr bwMode="auto">
                <a:xfrm>
                  <a:off x="996" y="1447"/>
                  <a:ext cx="43" cy="315"/>
                </a:xfrm>
                <a:custGeom>
                  <a:avLst/>
                  <a:gdLst/>
                  <a:ahLst/>
                  <a:cxnLst>
                    <a:cxn ang="0">
                      <a:pos x="2" y="315"/>
                    </a:cxn>
                    <a:cxn ang="0">
                      <a:pos x="0" y="315"/>
                    </a:cxn>
                    <a:cxn ang="0">
                      <a:pos x="43" y="315"/>
                    </a:cxn>
                    <a:cxn ang="0">
                      <a:pos x="43" y="0"/>
                    </a:cxn>
                    <a:cxn ang="0">
                      <a:pos x="43" y="3"/>
                    </a:cxn>
                    <a:cxn ang="0">
                      <a:pos x="0" y="3"/>
                    </a:cxn>
                    <a:cxn ang="0">
                      <a:pos x="2" y="0"/>
                    </a:cxn>
                    <a:cxn ang="0">
                      <a:pos x="2" y="315"/>
                    </a:cxn>
                  </a:cxnLst>
                  <a:rect l="0" t="0" r="r" b="b"/>
                  <a:pathLst>
                    <a:path w="43" h="315">
                      <a:moveTo>
                        <a:pt x="2" y="315"/>
                      </a:moveTo>
                      <a:lnTo>
                        <a:pt x="0" y="315"/>
                      </a:lnTo>
                      <a:lnTo>
                        <a:pt x="43" y="315"/>
                      </a:lnTo>
                      <a:lnTo>
                        <a:pt x="43" y="0"/>
                      </a:lnTo>
                      <a:lnTo>
                        <a:pt x="43" y="3"/>
                      </a:lnTo>
                      <a:lnTo>
                        <a:pt x="0" y="3"/>
                      </a:lnTo>
                      <a:lnTo>
                        <a:pt x="2" y="0"/>
                      </a:lnTo>
                      <a:lnTo>
                        <a:pt x="2" y="315"/>
                      </a:lnTo>
                    </a:path>
                  </a:pathLst>
                </a:custGeom>
                <a:noFill/>
                <a:ln w="7938" cap="rnd">
                  <a:solidFill>
                    <a:srgbClr val="FFFFFF"/>
                  </a:solidFill>
                  <a:prstDash val="solid"/>
                  <a:round/>
                  <a:headEnd/>
                  <a:tailEnd/>
                </a:ln>
              </p:spPr>
              <p:txBody>
                <a:bodyPr/>
                <a:lstStyle/>
                <a:p>
                  <a:endParaRPr lang="en-US"/>
                </a:p>
              </p:txBody>
            </p:sp>
          </p:grpSp>
          <p:grpSp>
            <p:nvGrpSpPr>
              <p:cNvPr id="196" name="Group 92"/>
              <p:cNvGrpSpPr>
                <a:grpSpLocks/>
              </p:cNvGrpSpPr>
              <p:nvPr/>
            </p:nvGrpSpPr>
            <p:grpSpPr bwMode="auto">
              <a:xfrm>
                <a:off x="3847" y="3175"/>
                <a:ext cx="41" cy="307"/>
                <a:chOff x="1037" y="1456"/>
                <a:chExt cx="41" cy="307"/>
              </a:xfrm>
            </p:grpSpPr>
            <p:sp>
              <p:nvSpPr>
                <p:cNvPr id="448" name="Rectangle 93"/>
                <p:cNvSpPr>
                  <a:spLocks noChangeArrowheads="1"/>
                </p:cNvSpPr>
                <p:nvPr/>
              </p:nvSpPr>
              <p:spPr bwMode="auto">
                <a:xfrm>
                  <a:off x="1037" y="1456"/>
                  <a:ext cx="41" cy="307"/>
                </a:xfrm>
                <a:prstGeom prst="rect">
                  <a:avLst/>
                </a:prstGeom>
                <a:solidFill>
                  <a:srgbClr val="000000"/>
                </a:solidFill>
                <a:ln w="9525">
                  <a:noFill/>
                  <a:miter lim="800000"/>
                  <a:headEnd/>
                  <a:tailEnd/>
                </a:ln>
              </p:spPr>
              <p:txBody>
                <a:bodyPr/>
                <a:lstStyle/>
                <a:p>
                  <a:endParaRPr lang="en-US"/>
                </a:p>
              </p:txBody>
            </p:sp>
            <p:sp>
              <p:nvSpPr>
                <p:cNvPr id="449" name="Rectangle 94"/>
                <p:cNvSpPr>
                  <a:spLocks noChangeArrowheads="1"/>
                </p:cNvSpPr>
                <p:nvPr/>
              </p:nvSpPr>
              <p:spPr bwMode="auto">
                <a:xfrm>
                  <a:off x="1037" y="1456"/>
                  <a:ext cx="41" cy="307"/>
                </a:xfrm>
                <a:prstGeom prst="rect">
                  <a:avLst/>
                </a:prstGeom>
                <a:noFill/>
                <a:ln w="7938" cap="rnd">
                  <a:solidFill>
                    <a:srgbClr val="FFFFFF"/>
                  </a:solidFill>
                  <a:miter lim="800000"/>
                  <a:headEnd/>
                  <a:tailEnd/>
                </a:ln>
              </p:spPr>
              <p:txBody>
                <a:bodyPr/>
                <a:lstStyle/>
                <a:p>
                  <a:endParaRPr lang="en-US"/>
                </a:p>
              </p:txBody>
            </p:sp>
          </p:grpSp>
          <p:grpSp>
            <p:nvGrpSpPr>
              <p:cNvPr id="197" name="Group 95"/>
              <p:cNvGrpSpPr>
                <a:grpSpLocks/>
              </p:cNvGrpSpPr>
              <p:nvPr/>
            </p:nvGrpSpPr>
            <p:grpSpPr bwMode="auto">
              <a:xfrm>
                <a:off x="3847" y="3175"/>
                <a:ext cx="41" cy="307"/>
                <a:chOff x="1037" y="1456"/>
                <a:chExt cx="41" cy="307"/>
              </a:xfrm>
            </p:grpSpPr>
            <p:sp>
              <p:nvSpPr>
                <p:cNvPr id="445" name="Freeform 96"/>
                <p:cNvSpPr>
                  <a:spLocks noEditPoints="1"/>
                </p:cNvSpPr>
                <p:nvPr/>
              </p:nvSpPr>
              <p:spPr bwMode="auto">
                <a:xfrm>
                  <a:off x="1037" y="1456"/>
                  <a:ext cx="41" cy="307"/>
                </a:xfrm>
                <a:custGeom>
                  <a:avLst/>
                  <a:gdLst/>
                  <a:ahLst/>
                  <a:cxnLst>
                    <a:cxn ang="0">
                      <a:pos x="0" y="0"/>
                    </a:cxn>
                    <a:cxn ang="0">
                      <a:pos x="0" y="0"/>
                    </a:cxn>
                    <a:cxn ang="0">
                      <a:pos x="40" y="0"/>
                    </a:cxn>
                    <a:cxn ang="0">
                      <a:pos x="41" y="0"/>
                    </a:cxn>
                    <a:cxn ang="0">
                      <a:pos x="41" y="306"/>
                    </a:cxn>
                    <a:cxn ang="0">
                      <a:pos x="40" y="307"/>
                    </a:cxn>
                    <a:cxn ang="0">
                      <a:pos x="0" y="307"/>
                    </a:cxn>
                    <a:cxn ang="0">
                      <a:pos x="0" y="306"/>
                    </a:cxn>
                    <a:cxn ang="0">
                      <a:pos x="0" y="0"/>
                    </a:cxn>
                    <a:cxn ang="0">
                      <a:pos x="2" y="306"/>
                    </a:cxn>
                    <a:cxn ang="0">
                      <a:pos x="0" y="306"/>
                    </a:cxn>
                    <a:cxn ang="0">
                      <a:pos x="40" y="306"/>
                    </a:cxn>
                    <a:cxn ang="0">
                      <a:pos x="40" y="0"/>
                    </a:cxn>
                    <a:cxn ang="0">
                      <a:pos x="40" y="1"/>
                    </a:cxn>
                    <a:cxn ang="0">
                      <a:pos x="0" y="1"/>
                    </a:cxn>
                    <a:cxn ang="0">
                      <a:pos x="2" y="0"/>
                    </a:cxn>
                    <a:cxn ang="0">
                      <a:pos x="2" y="306"/>
                    </a:cxn>
                  </a:cxnLst>
                  <a:rect l="0" t="0" r="r" b="b"/>
                  <a:pathLst>
                    <a:path w="41" h="307">
                      <a:moveTo>
                        <a:pt x="0" y="0"/>
                      </a:moveTo>
                      <a:lnTo>
                        <a:pt x="0" y="0"/>
                      </a:lnTo>
                      <a:lnTo>
                        <a:pt x="40" y="0"/>
                      </a:lnTo>
                      <a:lnTo>
                        <a:pt x="41" y="0"/>
                      </a:lnTo>
                      <a:lnTo>
                        <a:pt x="41" y="306"/>
                      </a:lnTo>
                      <a:lnTo>
                        <a:pt x="40" y="307"/>
                      </a:lnTo>
                      <a:lnTo>
                        <a:pt x="0" y="307"/>
                      </a:lnTo>
                      <a:lnTo>
                        <a:pt x="0" y="306"/>
                      </a:lnTo>
                      <a:lnTo>
                        <a:pt x="0" y="0"/>
                      </a:lnTo>
                      <a:close/>
                      <a:moveTo>
                        <a:pt x="2" y="306"/>
                      </a:moveTo>
                      <a:lnTo>
                        <a:pt x="0" y="306"/>
                      </a:lnTo>
                      <a:lnTo>
                        <a:pt x="40" y="306"/>
                      </a:lnTo>
                      <a:lnTo>
                        <a:pt x="40" y="0"/>
                      </a:lnTo>
                      <a:lnTo>
                        <a:pt x="40" y="1"/>
                      </a:lnTo>
                      <a:lnTo>
                        <a:pt x="0" y="1"/>
                      </a:lnTo>
                      <a:lnTo>
                        <a:pt x="2" y="0"/>
                      </a:lnTo>
                      <a:lnTo>
                        <a:pt x="2" y="306"/>
                      </a:lnTo>
                      <a:close/>
                    </a:path>
                  </a:pathLst>
                </a:custGeom>
                <a:solidFill>
                  <a:srgbClr val="FFFFFF"/>
                </a:solidFill>
                <a:ln w="9525">
                  <a:noFill/>
                  <a:round/>
                  <a:headEnd/>
                  <a:tailEnd/>
                </a:ln>
              </p:spPr>
              <p:txBody>
                <a:bodyPr/>
                <a:lstStyle/>
                <a:p>
                  <a:endParaRPr lang="en-US"/>
                </a:p>
              </p:txBody>
            </p:sp>
            <p:sp>
              <p:nvSpPr>
                <p:cNvPr id="446" name="Freeform 97"/>
                <p:cNvSpPr>
                  <a:spLocks/>
                </p:cNvSpPr>
                <p:nvPr/>
              </p:nvSpPr>
              <p:spPr bwMode="auto">
                <a:xfrm>
                  <a:off x="1037" y="1456"/>
                  <a:ext cx="41" cy="307"/>
                </a:xfrm>
                <a:custGeom>
                  <a:avLst/>
                  <a:gdLst/>
                  <a:ahLst/>
                  <a:cxnLst>
                    <a:cxn ang="0">
                      <a:pos x="0" y="0"/>
                    </a:cxn>
                    <a:cxn ang="0">
                      <a:pos x="0" y="0"/>
                    </a:cxn>
                    <a:cxn ang="0">
                      <a:pos x="40" y="0"/>
                    </a:cxn>
                    <a:cxn ang="0">
                      <a:pos x="41" y="0"/>
                    </a:cxn>
                    <a:cxn ang="0">
                      <a:pos x="41" y="306"/>
                    </a:cxn>
                    <a:cxn ang="0">
                      <a:pos x="40" y="307"/>
                    </a:cxn>
                    <a:cxn ang="0">
                      <a:pos x="0" y="307"/>
                    </a:cxn>
                    <a:cxn ang="0">
                      <a:pos x="0" y="306"/>
                    </a:cxn>
                    <a:cxn ang="0">
                      <a:pos x="0" y="0"/>
                    </a:cxn>
                  </a:cxnLst>
                  <a:rect l="0" t="0" r="r" b="b"/>
                  <a:pathLst>
                    <a:path w="41" h="307">
                      <a:moveTo>
                        <a:pt x="0" y="0"/>
                      </a:moveTo>
                      <a:lnTo>
                        <a:pt x="0" y="0"/>
                      </a:lnTo>
                      <a:lnTo>
                        <a:pt x="40" y="0"/>
                      </a:lnTo>
                      <a:lnTo>
                        <a:pt x="41" y="0"/>
                      </a:lnTo>
                      <a:lnTo>
                        <a:pt x="41" y="306"/>
                      </a:lnTo>
                      <a:lnTo>
                        <a:pt x="40" y="307"/>
                      </a:lnTo>
                      <a:lnTo>
                        <a:pt x="0" y="307"/>
                      </a:lnTo>
                      <a:lnTo>
                        <a:pt x="0" y="306"/>
                      </a:lnTo>
                      <a:lnTo>
                        <a:pt x="0" y="0"/>
                      </a:lnTo>
                      <a:close/>
                    </a:path>
                  </a:pathLst>
                </a:custGeom>
                <a:noFill/>
                <a:ln w="7938" cap="rnd">
                  <a:solidFill>
                    <a:srgbClr val="FFFFFF"/>
                  </a:solidFill>
                  <a:prstDash val="solid"/>
                  <a:round/>
                  <a:headEnd/>
                  <a:tailEnd/>
                </a:ln>
              </p:spPr>
              <p:txBody>
                <a:bodyPr/>
                <a:lstStyle/>
                <a:p>
                  <a:endParaRPr lang="en-US"/>
                </a:p>
              </p:txBody>
            </p:sp>
            <p:sp>
              <p:nvSpPr>
                <p:cNvPr id="447" name="Freeform 98"/>
                <p:cNvSpPr>
                  <a:spLocks/>
                </p:cNvSpPr>
                <p:nvPr/>
              </p:nvSpPr>
              <p:spPr bwMode="auto">
                <a:xfrm>
                  <a:off x="1037" y="1456"/>
                  <a:ext cx="40" cy="306"/>
                </a:xfrm>
                <a:custGeom>
                  <a:avLst/>
                  <a:gdLst/>
                  <a:ahLst/>
                  <a:cxnLst>
                    <a:cxn ang="0">
                      <a:pos x="2" y="306"/>
                    </a:cxn>
                    <a:cxn ang="0">
                      <a:pos x="0" y="306"/>
                    </a:cxn>
                    <a:cxn ang="0">
                      <a:pos x="40" y="306"/>
                    </a:cxn>
                    <a:cxn ang="0">
                      <a:pos x="40" y="0"/>
                    </a:cxn>
                    <a:cxn ang="0">
                      <a:pos x="40" y="1"/>
                    </a:cxn>
                    <a:cxn ang="0">
                      <a:pos x="0" y="1"/>
                    </a:cxn>
                    <a:cxn ang="0">
                      <a:pos x="2" y="0"/>
                    </a:cxn>
                    <a:cxn ang="0">
                      <a:pos x="2" y="306"/>
                    </a:cxn>
                  </a:cxnLst>
                  <a:rect l="0" t="0" r="r" b="b"/>
                  <a:pathLst>
                    <a:path w="40" h="306">
                      <a:moveTo>
                        <a:pt x="2" y="306"/>
                      </a:moveTo>
                      <a:lnTo>
                        <a:pt x="0" y="306"/>
                      </a:lnTo>
                      <a:lnTo>
                        <a:pt x="40" y="306"/>
                      </a:lnTo>
                      <a:lnTo>
                        <a:pt x="40" y="0"/>
                      </a:lnTo>
                      <a:lnTo>
                        <a:pt x="40" y="1"/>
                      </a:lnTo>
                      <a:lnTo>
                        <a:pt x="0" y="1"/>
                      </a:lnTo>
                      <a:lnTo>
                        <a:pt x="2" y="0"/>
                      </a:lnTo>
                      <a:lnTo>
                        <a:pt x="2" y="306"/>
                      </a:lnTo>
                    </a:path>
                  </a:pathLst>
                </a:custGeom>
                <a:noFill/>
                <a:ln w="7938" cap="rnd">
                  <a:solidFill>
                    <a:srgbClr val="FFFFFF"/>
                  </a:solidFill>
                  <a:prstDash val="solid"/>
                  <a:round/>
                  <a:headEnd/>
                  <a:tailEnd/>
                </a:ln>
              </p:spPr>
              <p:txBody>
                <a:bodyPr/>
                <a:lstStyle/>
                <a:p>
                  <a:endParaRPr lang="en-US"/>
                </a:p>
              </p:txBody>
            </p:sp>
          </p:grpSp>
          <p:sp>
            <p:nvSpPr>
              <p:cNvPr id="198" name="Freeform 99"/>
              <p:cNvSpPr>
                <a:spLocks noEditPoints="1"/>
              </p:cNvSpPr>
              <p:nvPr/>
            </p:nvSpPr>
            <p:spPr bwMode="auto">
              <a:xfrm>
                <a:off x="3424" y="3017"/>
                <a:ext cx="491" cy="492"/>
              </a:xfrm>
              <a:custGeom>
                <a:avLst/>
                <a:gdLst/>
                <a:ahLst/>
                <a:cxnLst>
                  <a:cxn ang="0">
                    <a:pos x="0" y="0"/>
                  </a:cxn>
                  <a:cxn ang="0">
                    <a:pos x="0" y="0"/>
                  </a:cxn>
                  <a:cxn ang="0">
                    <a:pos x="490" y="0"/>
                  </a:cxn>
                  <a:cxn ang="0">
                    <a:pos x="491" y="0"/>
                  </a:cxn>
                  <a:cxn ang="0">
                    <a:pos x="491" y="491"/>
                  </a:cxn>
                  <a:cxn ang="0">
                    <a:pos x="490" y="492"/>
                  </a:cxn>
                  <a:cxn ang="0">
                    <a:pos x="0" y="492"/>
                  </a:cxn>
                  <a:cxn ang="0">
                    <a:pos x="0" y="491"/>
                  </a:cxn>
                  <a:cxn ang="0">
                    <a:pos x="0" y="0"/>
                  </a:cxn>
                  <a:cxn ang="0">
                    <a:pos x="2" y="491"/>
                  </a:cxn>
                  <a:cxn ang="0">
                    <a:pos x="0" y="491"/>
                  </a:cxn>
                  <a:cxn ang="0">
                    <a:pos x="490" y="491"/>
                  </a:cxn>
                  <a:cxn ang="0">
                    <a:pos x="490" y="0"/>
                  </a:cxn>
                  <a:cxn ang="0">
                    <a:pos x="490" y="3"/>
                  </a:cxn>
                  <a:cxn ang="0">
                    <a:pos x="0" y="3"/>
                  </a:cxn>
                  <a:cxn ang="0">
                    <a:pos x="2" y="0"/>
                  </a:cxn>
                  <a:cxn ang="0">
                    <a:pos x="2" y="491"/>
                  </a:cxn>
                </a:cxnLst>
                <a:rect l="0" t="0" r="r" b="b"/>
                <a:pathLst>
                  <a:path w="491" h="492">
                    <a:moveTo>
                      <a:pt x="0" y="0"/>
                    </a:moveTo>
                    <a:lnTo>
                      <a:pt x="0" y="0"/>
                    </a:lnTo>
                    <a:lnTo>
                      <a:pt x="490" y="0"/>
                    </a:lnTo>
                    <a:lnTo>
                      <a:pt x="491" y="0"/>
                    </a:lnTo>
                    <a:lnTo>
                      <a:pt x="491" y="491"/>
                    </a:lnTo>
                    <a:lnTo>
                      <a:pt x="490" y="492"/>
                    </a:lnTo>
                    <a:lnTo>
                      <a:pt x="0" y="492"/>
                    </a:lnTo>
                    <a:lnTo>
                      <a:pt x="0" y="491"/>
                    </a:lnTo>
                    <a:lnTo>
                      <a:pt x="0" y="0"/>
                    </a:lnTo>
                    <a:close/>
                    <a:moveTo>
                      <a:pt x="2" y="491"/>
                    </a:moveTo>
                    <a:lnTo>
                      <a:pt x="0" y="491"/>
                    </a:lnTo>
                    <a:lnTo>
                      <a:pt x="490" y="491"/>
                    </a:lnTo>
                    <a:lnTo>
                      <a:pt x="490" y="0"/>
                    </a:lnTo>
                    <a:lnTo>
                      <a:pt x="490" y="3"/>
                    </a:lnTo>
                    <a:lnTo>
                      <a:pt x="0" y="3"/>
                    </a:lnTo>
                    <a:lnTo>
                      <a:pt x="2" y="0"/>
                    </a:lnTo>
                    <a:lnTo>
                      <a:pt x="2" y="491"/>
                    </a:lnTo>
                    <a:close/>
                  </a:path>
                </a:pathLst>
              </a:custGeom>
              <a:solidFill>
                <a:srgbClr val="000000"/>
              </a:solidFill>
              <a:ln w="9525">
                <a:noFill/>
                <a:round/>
                <a:headEnd/>
                <a:tailEnd/>
              </a:ln>
            </p:spPr>
            <p:txBody>
              <a:bodyPr/>
              <a:lstStyle/>
              <a:p>
                <a:endParaRPr lang="en-US"/>
              </a:p>
            </p:txBody>
          </p:sp>
          <p:grpSp>
            <p:nvGrpSpPr>
              <p:cNvPr id="199" name="Group 100"/>
              <p:cNvGrpSpPr>
                <a:grpSpLocks/>
              </p:cNvGrpSpPr>
              <p:nvPr/>
            </p:nvGrpSpPr>
            <p:grpSpPr bwMode="auto">
              <a:xfrm>
                <a:off x="3947" y="3017"/>
                <a:ext cx="489" cy="489"/>
                <a:chOff x="1137" y="1298"/>
                <a:chExt cx="489" cy="489"/>
              </a:xfrm>
            </p:grpSpPr>
            <p:sp>
              <p:nvSpPr>
                <p:cNvPr id="443" name="Rectangle 101"/>
                <p:cNvSpPr>
                  <a:spLocks noChangeArrowheads="1"/>
                </p:cNvSpPr>
                <p:nvPr/>
              </p:nvSpPr>
              <p:spPr bwMode="auto">
                <a:xfrm>
                  <a:off x="1137" y="1298"/>
                  <a:ext cx="489" cy="489"/>
                </a:xfrm>
                <a:prstGeom prst="rect">
                  <a:avLst/>
                </a:prstGeom>
                <a:solidFill>
                  <a:srgbClr val="FFFFFF"/>
                </a:solidFill>
                <a:ln w="9525">
                  <a:noFill/>
                  <a:miter lim="800000"/>
                  <a:headEnd/>
                  <a:tailEnd/>
                </a:ln>
              </p:spPr>
              <p:txBody>
                <a:bodyPr/>
                <a:lstStyle/>
                <a:p>
                  <a:endParaRPr lang="en-US"/>
                </a:p>
              </p:txBody>
            </p:sp>
            <p:sp>
              <p:nvSpPr>
                <p:cNvPr id="444" name="Rectangle 102"/>
                <p:cNvSpPr>
                  <a:spLocks noChangeArrowheads="1"/>
                </p:cNvSpPr>
                <p:nvPr/>
              </p:nvSpPr>
              <p:spPr bwMode="auto">
                <a:xfrm>
                  <a:off x="1137" y="1298"/>
                  <a:ext cx="489" cy="489"/>
                </a:xfrm>
                <a:prstGeom prst="rect">
                  <a:avLst/>
                </a:prstGeom>
                <a:noFill/>
                <a:ln w="7938" cap="rnd">
                  <a:solidFill>
                    <a:srgbClr val="000000"/>
                  </a:solidFill>
                  <a:miter lim="800000"/>
                  <a:headEnd/>
                  <a:tailEnd/>
                </a:ln>
              </p:spPr>
              <p:txBody>
                <a:bodyPr/>
                <a:lstStyle/>
                <a:p>
                  <a:endParaRPr lang="en-US"/>
                </a:p>
              </p:txBody>
            </p:sp>
          </p:grpSp>
          <p:sp>
            <p:nvSpPr>
              <p:cNvPr id="200" name="Freeform 103"/>
              <p:cNvSpPr>
                <a:spLocks noEditPoints="1"/>
              </p:cNvSpPr>
              <p:nvPr/>
            </p:nvSpPr>
            <p:spPr bwMode="auto">
              <a:xfrm>
                <a:off x="3972" y="3041"/>
                <a:ext cx="439" cy="441"/>
              </a:xfrm>
              <a:custGeom>
                <a:avLst/>
                <a:gdLst/>
                <a:ahLst/>
                <a:cxnLst>
                  <a:cxn ang="0">
                    <a:pos x="0" y="0"/>
                  </a:cxn>
                  <a:cxn ang="0">
                    <a:pos x="0" y="0"/>
                  </a:cxn>
                  <a:cxn ang="0">
                    <a:pos x="438" y="0"/>
                  </a:cxn>
                  <a:cxn ang="0">
                    <a:pos x="439" y="0"/>
                  </a:cxn>
                  <a:cxn ang="0">
                    <a:pos x="439" y="440"/>
                  </a:cxn>
                  <a:cxn ang="0">
                    <a:pos x="438" y="441"/>
                  </a:cxn>
                  <a:cxn ang="0">
                    <a:pos x="0" y="441"/>
                  </a:cxn>
                  <a:cxn ang="0">
                    <a:pos x="0" y="440"/>
                  </a:cxn>
                  <a:cxn ang="0">
                    <a:pos x="0" y="0"/>
                  </a:cxn>
                  <a:cxn ang="0">
                    <a:pos x="1" y="440"/>
                  </a:cxn>
                  <a:cxn ang="0">
                    <a:pos x="0" y="440"/>
                  </a:cxn>
                  <a:cxn ang="0">
                    <a:pos x="438" y="440"/>
                  </a:cxn>
                  <a:cxn ang="0">
                    <a:pos x="438" y="0"/>
                  </a:cxn>
                  <a:cxn ang="0">
                    <a:pos x="438" y="2"/>
                  </a:cxn>
                  <a:cxn ang="0">
                    <a:pos x="0" y="2"/>
                  </a:cxn>
                  <a:cxn ang="0">
                    <a:pos x="1" y="0"/>
                  </a:cxn>
                  <a:cxn ang="0">
                    <a:pos x="1" y="440"/>
                  </a:cxn>
                </a:cxnLst>
                <a:rect l="0" t="0" r="r" b="b"/>
                <a:pathLst>
                  <a:path w="439" h="441">
                    <a:moveTo>
                      <a:pt x="0" y="0"/>
                    </a:moveTo>
                    <a:lnTo>
                      <a:pt x="0" y="0"/>
                    </a:lnTo>
                    <a:lnTo>
                      <a:pt x="438" y="0"/>
                    </a:lnTo>
                    <a:lnTo>
                      <a:pt x="439" y="0"/>
                    </a:lnTo>
                    <a:lnTo>
                      <a:pt x="439" y="440"/>
                    </a:lnTo>
                    <a:lnTo>
                      <a:pt x="438" y="441"/>
                    </a:lnTo>
                    <a:lnTo>
                      <a:pt x="0" y="441"/>
                    </a:lnTo>
                    <a:lnTo>
                      <a:pt x="0" y="440"/>
                    </a:lnTo>
                    <a:lnTo>
                      <a:pt x="0" y="0"/>
                    </a:lnTo>
                    <a:close/>
                    <a:moveTo>
                      <a:pt x="1" y="440"/>
                    </a:moveTo>
                    <a:lnTo>
                      <a:pt x="0" y="440"/>
                    </a:lnTo>
                    <a:lnTo>
                      <a:pt x="438" y="440"/>
                    </a:lnTo>
                    <a:lnTo>
                      <a:pt x="438" y="0"/>
                    </a:lnTo>
                    <a:lnTo>
                      <a:pt x="438" y="2"/>
                    </a:lnTo>
                    <a:lnTo>
                      <a:pt x="0" y="2"/>
                    </a:lnTo>
                    <a:lnTo>
                      <a:pt x="1" y="0"/>
                    </a:lnTo>
                    <a:lnTo>
                      <a:pt x="1" y="440"/>
                    </a:lnTo>
                    <a:close/>
                  </a:path>
                </a:pathLst>
              </a:custGeom>
              <a:solidFill>
                <a:srgbClr val="FFFFFF"/>
              </a:solidFill>
              <a:ln w="9525">
                <a:noFill/>
                <a:round/>
                <a:headEnd/>
                <a:tailEnd/>
              </a:ln>
            </p:spPr>
            <p:txBody>
              <a:bodyPr/>
              <a:lstStyle/>
              <a:p>
                <a:endParaRPr lang="en-US"/>
              </a:p>
            </p:txBody>
          </p:sp>
          <p:grpSp>
            <p:nvGrpSpPr>
              <p:cNvPr id="201" name="Group 104"/>
              <p:cNvGrpSpPr>
                <a:grpSpLocks/>
              </p:cNvGrpSpPr>
              <p:nvPr/>
            </p:nvGrpSpPr>
            <p:grpSpPr bwMode="auto">
              <a:xfrm>
                <a:off x="3972" y="3180"/>
                <a:ext cx="38" cy="302"/>
                <a:chOff x="1162" y="1461"/>
                <a:chExt cx="38" cy="302"/>
              </a:xfrm>
            </p:grpSpPr>
            <p:sp>
              <p:nvSpPr>
                <p:cNvPr id="441" name="Rectangle 105"/>
                <p:cNvSpPr>
                  <a:spLocks noChangeArrowheads="1"/>
                </p:cNvSpPr>
                <p:nvPr/>
              </p:nvSpPr>
              <p:spPr bwMode="auto">
                <a:xfrm>
                  <a:off x="1162" y="1461"/>
                  <a:ext cx="38" cy="302"/>
                </a:xfrm>
                <a:prstGeom prst="rect">
                  <a:avLst/>
                </a:prstGeom>
                <a:solidFill>
                  <a:srgbClr val="000000"/>
                </a:solidFill>
                <a:ln w="9525">
                  <a:noFill/>
                  <a:miter lim="800000"/>
                  <a:headEnd/>
                  <a:tailEnd/>
                </a:ln>
              </p:spPr>
              <p:txBody>
                <a:bodyPr/>
                <a:lstStyle/>
                <a:p>
                  <a:endParaRPr lang="en-US"/>
                </a:p>
              </p:txBody>
            </p:sp>
            <p:sp>
              <p:nvSpPr>
                <p:cNvPr id="442" name="Rectangle 106"/>
                <p:cNvSpPr>
                  <a:spLocks noChangeArrowheads="1"/>
                </p:cNvSpPr>
                <p:nvPr/>
              </p:nvSpPr>
              <p:spPr bwMode="auto">
                <a:xfrm>
                  <a:off x="1162" y="1461"/>
                  <a:ext cx="38" cy="302"/>
                </a:xfrm>
                <a:prstGeom prst="rect">
                  <a:avLst/>
                </a:prstGeom>
                <a:noFill/>
                <a:ln w="7938" cap="rnd">
                  <a:solidFill>
                    <a:srgbClr val="FFFFFF"/>
                  </a:solidFill>
                  <a:miter lim="800000"/>
                  <a:headEnd/>
                  <a:tailEnd/>
                </a:ln>
              </p:spPr>
              <p:txBody>
                <a:bodyPr/>
                <a:lstStyle/>
                <a:p>
                  <a:endParaRPr lang="en-US"/>
                </a:p>
              </p:txBody>
            </p:sp>
          </p:grpSp>
          <p:grpSp>
            <p:nvGrpSpPr>
              <p:cNvPr id="202" name="Group 107"/>
              <p:cNvGrpSpPr>
                <a:grpSpLocks/>
              </p:cNvGrpSpPr>
              <p:nvPr/>
            </p:nvGrpSpPr>
            <p:grpSpPr bwMode="auto">
              <a:xfrm>
                <a:off x="3972" y="3180"/>
                <a:ext cx="41" cy="302"/>
                <a:chOff x="1162" y="1461"/>
                <a:chExt cx="41" cy="302"/>
              </a:xfrm>
            </p:grpSpPr>
            <p:sp>
              <p:nvSpPr>
                <p:cNvPr id="438" name="Freeform 108"/>
                <p:cNvSpPr>
                  <a:spLocks noEditPoints="1"/>
                </p:cNvSpPr>
                <p:nvPr/>
              </p:nvSpPr>
              <p:spPr bwMode="auto">
                <a:xfrm>
                  <a:off x="1162" y="1461"/>
                  <a:ext cx="41" cy="302"/>
                </a:xfrm>
                <a:custGeom>
                  <a:avLst/>
                  <a:gdLst/>
                  <a:ahLst/>
                  <a:cxnLst>
                    <a:cxn ang="0">
                      <a:pos x="0" y="0"/>
                    </a:cxn>
                    <a:cxn ang="0">
                      <a:pos x="0" y="0"/>
                    </a:cxn>
                    <a:cxn ang="0">
                      <a:pos x="39" y="0"/>
                    </a:cxn>
                    <a:cxn ang="0">
                      <a:pos x="41" y="0"/>
                    </a:cxn>
                    <a:cxn ang="0">
                      <a:pos x="41" y="301"/>
                    </a:cxn>
                    <a:cxn ang="0">
                      <a:pos x="39" y="302"/>
                    </a:cxn>
                    <a:cxn ang="0">
                      <a:pos x="0" y="302"/>
                    </a:cxn>
                    <a:cxn ang="0">
                      <a:pos x="0" y="301"/>
                    </a:cxn>
                    <a:cxn ang="0">
                      <a:pos x="0" y="0"/>
                    </a:cxn>
                    <a:cxn ang="0">
                      <a:pos x="1" y="301"/>
                    </a:cxn>
                    <a:cxn ang="0">
                      <a:pos x="0" y="301"/>
                    </a:cxn>
                    <a:cxn ang="0">
                      <a:pos x="39" y="301"/>
                    </a:cxn>
                    <a:cxn ang="0">
                      <a:pos x="39" y="0"/>
                    </a:cxn>
                    <a:cxn ang="0">
                      <a:pos x="39" y="2"/>
                    </a:cxn>
                    <a:cxn ang="0">
                      <a:pos x="0" y="2"/>
                    </a:cxn>
                    <a:cxn ang="0">
                      <a:pos x="1" y="0"/>
                    </a:cxn>
                    <a:cxn ang="0">
                      <a:pos x="1" y="301"/>
                    </a:cxn>
                  </a:cxnLst>
                  <a:rect l="0" t="0" r="r" b="b"/>
                  <a:pathLst>
                    <a:path w="41" h="302">
                      <a:moveTo>
                        <a:pt x="0" y="0"/>
                      </a:moveTo>
                      <a:lnTo>
                        <a:pt x="0" y="0"/>
                      </a:lnTo>
                      <a:lnTo>
                        <a:pt x="39" y="0"/>
                      </a:lnTo>
                      <a:lnTo>
                        <a:pt x="41" y="0"/>
                      </a:lnTo>
                      <a:lnTo>
                        <a:pt x="41" y="301"/>
                      </a:lnTo>
                      <a:lnTo>
                        <a:pt x="39" y="302"/>
                      </a:lnTo>
                      <a:lnTo>
                        <a:pt x="0" y="302"/>
                      </a:lnTo>
                      <a:lnTo>
                        <a:pt x="0" y="301"/>
                      </a:lnTo>
                      <a:lnTo>
                        <a:pt x="0" y="0"/>
                      </a:lnTo>
                      <a:close/>
                      <a:moveTo>
                        <a:pt x="1" y="301"/>
                      </a:moveTo>
                      <a:lnTo>
                        <a:pt x="0" y="301"/>
                      </a:lnTo>
                      <a:lnTo>
                        <a:pt x="39" y="301"/>
                      </a:lnTo>
                      <a:lnTo>
                        <a:pt x="39" y="0"/>
                      </a:lnTo>
                      <a:lnTo>
                        <a:pt x="39" y="2"/>
                      </a:lnTo>
                      <a:lnTo>
                        <a:pt x="0" y="2"/>
                      </a:lnTo>
                      <a:lnTo>
                        <a:pt x="1" y="0"/>
                      </a:lnTo>
                      <a:lnTo>
                        <a:pt x="1" y="301"/>
                      </a:lnTo>
                      <a:close/>
                    </a:path>
                  </a:pathLst>
                </a:custGeom>
                <a:solidFill>
                  <a:srgbClr val="FFFFFF"/>
                </a:solidFill>
                <a:ln w="9525">
                  <a:noFill/>
                  <a:round/>
                  <a:headEnd/>
                  <a:tailEnd/>
                </a:ln>
              </p:spPr>
              <p:txBody>
                <a:bodyPr/>
                <a:lstStyle/>
                <a:p>
                  <a:endParaRPr lang="en-US"/>
                </a:p>
              </p:txBody>
            </p:sp>
            <p:sp>
              <p:nvSpPr>
                <p:cNvPr id="439" name="Freeform 109"/>
                <p:cNvSpPr>
                  <a:spLocks/>
                </p:cNvSpPr>
                <p:nvPr/>
              </p:nvSpPr>
              <p:spPr bwMode="auto">
                <a:xfrm>
                  <a:off x="1162" y="1461"/>
                  <a:ext cx="41" cy="302"/>
                </a:xfrm>
                <a:custGeom>
                  <a:avLst/>
                  <a:gdLst/>
                  <a:ahLst/>
                  <a:cxnLst>
                    <a:cxn ang="0">
                      <a:pos x="0" y="0"/>
                    </a:cxn>
                    <a:cxn ang="0">
                      <a:pos x="0" y="0"/>
                    </a:cxn>
                    <a:cxn ang="0">
                      <a:pos x="39" y="0"/>
                    </a:cxn>
                    <a:cxn ang="0">
                      <a:pos x="41" y="0"/>
                    </a:cxn>
                    <a:cxn ang="0">
                      <a:pos x="41" y="301"/>
                    </a:cxn>
                    <a:cxn ang="0">
                      <a:pos x="39" y="302"/>
                    </a:cxn>
                    <a:cxn ang="0">
                      <a:pos x="0" y="302"/>
                    </a:cxn>
                    <a:cxn ang="0">
                      <a:pos x="0" y="301"/>
                    </a:cxn>
                    <a:cxn ang="0">
                      <a:pos x="0" y="0"/>
                    </a:cxn>
                  </a:cxnLst>
                  <a:rect l="0" t="0" r="r" b="b"/>
                  <a:pathLst>
                    <a:path w="41" h="302">
                      <a:moveTo>
                        <a:pt x="0" y="0"/>
                      </a:moveTo>
                      <a:lnTo>
                        <a:pt x="0" y="0"/>
                      </a:lnTo>
                      <a:lnTo>
                        <a:pt x="39" y="0"/>
                      </a:lnTo>
                      <a:lnTo>
                        <a:pt x="41" y="0"/>
                      </a:lnTo>
                      <a:lnTo>
                        <a:pt x="41" y="301"/>
                      </a:lnTo>
                      <a:lnTo>
                        <a:pt x="39"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440" name="Freeform 110"/>
                <p:cNvSpPr>
                  <a:spLocks/>
                </p:cNvSpPr>
                <p:nvPr/>
              </p:nvSpPr>
              <p:spPr bwMode="auto">
                <a:xfrm>
                  <a:off x="1162" y="1461"/>
                  <a:ext cx="39" cy="301"/>
                </a:xfrm>
                <a:custGeom>
                  <a:avLst/>
                  <a:gdLst/>
                  <a:ahLst/>
                  <a:cxnLst>
                    <a:cxn ang="0">
                      <a:pos x="1" y="301"/>
                    </a:cxn>
                    <a:cxn ang="0">
                      <a:pos x="0" y="301"/>
                    </a:cxn>
                    <a:cxn ang="0">
                      <a:pos x="39" y="301"/>
                    </a:cxn>
                    <a:cxn ang="0">
                      <a:pos x="39" y="0"/>
                    </a:cxn>
                    <a:cxn ang="0">
                      <a:pos x="39" y="2"/>
                    </a:cxn>
                    <a:cxn ang="0">
                      <a:pos x="0" y="2"/>
                    </a:cxn>
                    <a:cxn ang="0">
                      <a:pos x="1" y="0"/>
                    </a:cxn>
                    <a:cxn ang="0">
                      <a:pos x="1" y="301"/>
                    </a:cxn>
                  </a:cxnLst>
                  <a:rect l="0" t="0" r="r" b="b"/>
                  <a:pathLst>
                    <a:path w="39" h="301">
                      <a:moveTo>
                        <a:pt x="1" y="301"/>
                      </a:moveTo>
                      <a:lnTo>
                        <a:pt x="0" y="301"/>
                      </a:lnTo>
                      <a:lnTo>
                        <a:pt x="39" y="301"/>
                      </a:lnTo>
                      <a:lnTo>
                        <a:pt x="39" y="0"/>
                      </a:lnTo>
                      <a:lnTo>
                        <a:pt x="39" y="2"/>
                      </a:lnTo>
                      <a:lnTo>
                        <a:pt x="0" y="2"/>
                      </a:lnTo>
                      <a:lnTo>
                        <a:pt x="1" y="0"/>
                      </a:lnTo>
                      <a:lnTo>
                        <a:pt x="1" y="301"/>
                      </a:lnTo>
                    </a:path>
                  </a:pathLst>
                </a:custGeom>
                <a:noFill/>
                <a:ln w="7938" cap="rnd">
                  <a:solidFill>
                    <a:srgbClr val="FFFFFF"/>
                  </a:solidFill>
                  <a:prstDash val="solid"/>
                  <a:round/>
                  <a:headEnd/>
                  <a:tailEnd/>
                </a:ln>
              </p:spPr>
              <p:txBody>
                <a:bodyPr/>
                <a:lstStyle/>
                <a:p>
                  <a:endParaRPr lang="en-US"/>
                </a:p>
              </p:txBody>
            </p:sp>
          </p:grpSp>
          <p:grpSp>
            <p:nvGrpSpPr>
              <p:cNvPr id="203" name="Group 111"/>
              <p:cNvGrpSpPr>
                <a:grpSpLocks/>
              </p:cNvGrpSpPr>
              <p:nvPr/>
            </p:nvGrpSpPr>
            <p:grpSpPr bwMode="auto">
              <a:xfrm>
                <a:off x="4010" y="3321"/>
                <a:ext cx="41" cy="161"/>
                <a:chOff x="1200" y="1602"/>
                <a:chExt cx="41" cy="161"/>
              </a:xfrm>
            </p:grpSpPr>
            <p:sp>
              <p:nvSpPr>
                <p:cNvPr id="436" name="Rectangle 112"/>
                <p:cNvSpPr>
                  <a:spLocks noChangeArrowheads="1"/>
                </p:cNvSpPr>
                <p:nvPr/>
              </p:nvSpPr>
              <p:spPr bwMode="auto">
                <a:xfrm>
                  <a:off x="1200" y="1602"/>
                  <a:ext cx="41" cy="161"/>
                </a:xfrm>
                <a:prstGeom prst="rect">
                  <a:avLst/>
                </a:prstGeom>
                <a:solidFill>
                  <a:srgbClr val="000000"/>
                </a:solidFill>
                <a:ln w="9525">
                  <a:noFill/>
                  <a:miter lim="800000"/>
                  <a:headEnd/>
                  <a:tailEnd/>
                </a:ln>
              </p:spPr>
              <p:txBody>
                <a:bodyPr/>
                <a:lstStyle/>
                <a:p>
                  <a:endParaRPr lang="en-US"/>
                </a:p>
              </p:txBody>
            </p:sp>
            <p:sp>
              <p:nvSpPr>
                <p:cNvPr id="437" name="Rectangle 113"/>
                <p:cNvSpPr>
                  <a:spLocks noChangeArrowheads="1"/>
                </p:cNvSpPr>
                <p:nvPr/>
              </p:nvSpPr>
              <p:spPr bwMode="auto">
                <a:xfrm>
                  <a:off x="1200" y="1602"/>
                  <a:ext cx="41" cy="161"/>
                </a:xfrm>
                <a:prstGeom prst="rect">
                  <a:avLst/>
                </a:prstGeom>
                <a:noFill/>
                <a:ln w="7938" cap="rnd">
                  <a:solidFill>
                    <a:srgbClr val="FFFFFF"/>
                  </a:solidFill>
                  <a:miter lim="800000"/>
                  <a:headEnd/>
                  <a:tailEnd/>
                </a:ln>
              </p:spPr>
              <p:txBody>
                <a:bodyPr/>
                <a:lstStyle/>
                <a:p>
                  <a:endParaRPr lang="en-US"/>
                </a:p>
              </p:txBody>
            </p:sp>
          </p:grpSp>
          <p:grpSp>
            <p:nvGrpSpPr>
              <p:cNvPr id="204" name="Group 114"/>
              <p:cNvGrpSpPr>
                <a:grpSpLocks/>
              </p:cNvGrpSpPr>
              <p:nvPr/>
            </p:nvGrpSpPr>
            <p:grpSpPr bwMode="auto">
              <a:xfrm>
                <a:off x="4010" y="3321"/>
                <a:ext cx="43" cy="161"/>
                <a:chOff x="1200" y="1602"/>
                <a:chExt cx="43" cy="161"/>
              </a:xfrm>
            </p:grpSpPr>
            <p:sp>
              <p:nvSpPr>
                <p:cNvPr id="433" name="Freeform 115"/>
                <p:cNvSpPr>
                  <a:spLocks noEditPoints="1"/>
                </p:cNvSpPr>
                <p:nvPr/>
              </p:nvSpPr>
              <p:spPr bwMode="auto">
                <a:xfrm>
                  <a:off x="1200" y="1602"/>
                  <a:ext cx="43" cy="161"/>
                </a:xfrm>
                <a:custGeom>
                  <a:avLst/>
                  <a:gdLst/>
                  <a:ahLst/>
                  <a:cxnLst>
                    <a:cxn ang="0">
                      <a:pos x="0" y="0"/>
                    </a:cxn>
                    <a:cxn ang="0">
                      <a:pos x="0" y="0"/>
                    </a:cxn>
                    <a:cxn ang="0">
                      <a:pos x="42" y="0"/>
                    </a:cxn>
                    <a:cxn ang="0">
                      <a:pos x="43" y="0"/>
                    </a:cxn>
                    <a:cxn ang="0">
                      <a:pos x="43" y="160"/>
                    </a:cxn>
                    <a:cxn ang="0">
                      <a:pos x="42" y="161"/>
                    </a:cxn>
                    <a:cxn ang="0">
                      <a:pos x="0" y="161"/>
                    </a:cxn>
                    <a:cxn ang="0">
                      <a:pos x="0" y="160"/>
                    </a:cxn>
                    <a:cxn ang="0">
                      <a:pos x="0" y="0"/>
                    </a:cxn>
                    <a:cxn ang="0">
                      <a:pos x="1" y="160"/>
                    </a:cxn>
                    <a:cxn ang="0">
                      <a:pos x="0" y="160"/>
                    </a:cxn>
                    <a:cxn ang="0">
                      <a:pos x="42" y="160"/>
                    </a:cxn>
                    <a:cxn ang="0">
                      <a:pos x="42" y="0"/>
                    </a:cxn>
                    <a:cxn ang="0">
                      <a:pos x="42" y="2"/>
                    </a:cxn>
                    <a:cxn ang="0">
                      <a:pos x="0" y="2"/>
                    </a:cxn>
                    <a:cxn ang="0">
                      <a:pos x="1" y="0"/>
                    </a:cxn>
                    <a:cxn ang="0">
                      <a:pos x="1" y="160"/>
                    </a:cxn>
                  </a:cxnLst>
                  <a:rect l="0" t="0" r="r" b="b"/>
                  <a:pathLst>
                    <a:path w="43" h="161">
                      <a:moveTo>
                        <a:pt x="0" y="0"/>
                      </a:moveTo>
                      <a:lnTo>
                        <a:pt x="0" y="0"/>
                      </a:lnTo>
                      <a:lnTo>
                        <a:pt x="42" y="0"/>
                      </a:lnTo>
                      <a:lnTo>
                        <a:pt x="43" y="0"/>
                      </a:lnTo>
                      <a:lnTo>
                        <a:pt x="43" y="160"/>
                      </a:lnTo>
                      <a:lnTo>
                        <a:pt x="42" y="161"/>
                      </a:lnTo>
                      <a:lnTo>
                        <a:pt x="0" y="161"/>
                      </a:lnTo>
                      <a:lnTo>
                        <a:pt x="0" y="160"/>
                      </a:lnTo>
                      <a:lnTo>
                        <a:pt x="0" y="0"/>
                      </a:lnTo>
                      <a:close/>
                      <a:moveTo>
                        <a:pt x="1" y="160"/>
                      </a:moveTo>
                      <a:lnTo>
                        <a:pt x="0" y="160"/>
                      </a:lnTo>
                      <a:lnTo>
                        <a:pt x="42" y="160"/>
                      </a:lnTo>
                      <a:lnTo>
                        <a:pt x="42" y="0"/>
                      </a:lnTo>
                      <a:lnTo>
                        <a:pt x="42" y="2"/>
                      </a:lnTo>
                      <a:lnTo>
                        <a:pt x="0" y="2"/>
                      </a:lnTo>
                      <a:lnTo>
                        <a:pt x="1" y="0"/>
                      </a:lnTo>
                      <a:lnTo>
                        <a:pt x="1" y="160"/>
                      </a:lnTo>
                      <a:close/>
                    </a:path>
                  </a:pathLst>
                </a:custGeom>
                <a:solidFill>
                  <a:srgbClr val="FFFFFF"/>
                </a:solidFill>
                <a:ln w="9525">
                  <a:noFill/>
                  <a:round/>
                  <a:headEnd/>
                  <a:tailEnd/>
                </a:ln>
              </p:spPr>
              <p:txBody>
                <a:bodyPr/>
                <a:lstStyle/>
                <a:p>
                  <a:endParaRPr lang="en-US"/>
                </a:p>
              </p:txBody>
            </p:sp>
            <p:sp>
              <p:nvSpPr>
                <p:cNvPr id="434" name="Freeform 116"/>
                <p:cNvSpPr>
                  <a:spLocks/>
                </p:cNvSpPr>
                <p:nvPr/>
              </p:nvSpPr>
              <p:spPr bwMode="auto">
                <a:xfrm>
                  <a:off x="1200" y="1602"/>
                  <a:ext cx="43" cy="161"/>
                </a:xfrm>
                <a:custGeom>
                  <a:avLst/>
                  <a:gdLst/>
                  <a:ahLst/>
                  <a:cxnLst>
                    <a:cxn ang="0">
                      <a:pos x="0" y="0"/>
                    </a:cxn>
                    <a:cxn ang="0">
                      <a:pos x="0" y="0"/>
                    </a:cxn>
                    <a:cxn ang="0">
                      <a:pos x="42" y="0"/>
                    </a:cxn>
                    <a:cxn ang="0">
                      <a:pos x="43" y="0"/>
                    </a:cxn>
                    <a:cxn ang="0">
                      <a:pos x="43" y="160"/>
                    </a:cxn>
                    <a:cxn ang="0">
                      <a:pos x="42" y="161"/>
                    </a:cxn>
                    <a:cxn ang="0">
                      <a:pos x="0" y="161"/>
                    </a:cxn>
                    <a:cxn ang="0">
                      <a:pos x="0" y="160"/>
                    </a:cxn>
                    <a:cxn ang="0">
                      <a:pos x="0" y="0"/>
                    </a:cxn>
                  </a:cxnLst>
                  <a:rect l="0" t="0" r="r" b="b"/>
                  <a:pathLst>
                    <a:path w="43" h="161">
                      <a:moveTo>
                        <a:pt x="0" y="0"/>
                      </a:moveTo>
                      <a:lnTo>
                        <a:pt x="0" y="0"/>
                      </a:lnTo>
                      <a:lnTo>
                        <a:pt x="42" y="0"/>
                      </a:lnTo>
                      <a:lnTo>
                        <a:pt x="43" y="0"/>
                      </a:lnTo>
                      <a:lnTo>
                        <a:pt x="43" y="160"/>
                      </a:lnTo>
                      <a:lnTo>
                        <a:pt x="42" y="161"/>
                      </a:lnTo>
                      <a:lnTo>
                        <a:pt x="0" y="161"/>
                      </a:lnTo>
                      <a:lnTo>
                        <a:pt x="0" y="160"/>
                      </a:lnTo>
                      <a:lnTo>
                        <a:pt x="0" y="0"/>
                      </a:lnTo>
                      <a:close/>
                    </a:path>
                  </a:pathLst>
                </a:custGeom>
                <a:noFill/>
                <a:ln w="7938" cap="rnd">
                  <a:solidFill>
                    <a:srgbClr val="FFFFFF"/>
                  </a:solidFill>
                  <a:prstDash val="solid"/>
                  <a:round/>
                  <a:headEnd/>
                  <a:tailEnd/>
                </a:ln>
              </p:spPr>
              <p:txBody>
                <a:bodyPr/>
                <a:lstStyle/>
                <a:p>
                  <a:endParaRPr lang="en-US"/>
                </a:p>
              </p:txBody>
            </p:sp>
            <p:sp>
              <p:nvSpPr>
                <p:cNvPr id="435" name="Freeform 117"/>
                <p:cNvSpPr>
                  <a:spLocks/>
                </p:cNvSpPr>
                <p:nvPr/>
              </p:nvSpPr>
              <p:spPr bwMode="auto">
                <a:xfrm>
                  <a:off x="1200" y="1602"/>
                  <a:ext cx="42" cy="160"/>
                </a:xfrm>
                <a:custGeom>
                  <a:avLst/>
                  <a:gdLst/>
                  <a:ahLst/>
                  <a:cxnLst>
                    <a:cxn ang="0">
                      <a:pos x="1" y="160"/>
                    </a:cxn>
                    <a:cxn ang="0">
                      <a:pos x="0" y="160"/>
                    </a:cxn>
                    <a:cxn ang="0">
                      <a:pos x="42" y="160"/>
                    </a:cxn>
                    <a:cxn ang="0">
                      <a:pos x="42" y="0"/>
                    </a:cxn>
                    <a:cxn ang="0">
                      <a:pos x="42" y="2"/>
                    </a:cxn>
                    <a:cxn ang="0">
                      <a:pos x="0" y="2"/>
                    </a:cxn>
                    <a:cxn ang="0">
                      <a:pos x="1" y="0"/>
                    </a:cxn>
                    <a:cxn ang="0">
                      <a:pos x="1" y="160"/>
                    </a:cxn>
                  </a:cxnLst>
                  <a:rect l="0" t="0" r="r" b="b"/>
                  <a:pathLst>
                    <a:path w="42" h="160">
                      <a:moveTo>
                        <a:pt x="1" y="160"/>
                      </a:moveTo>
                      <a:lnTo>
                        <a:pt x="0" y="160"/>
                      </a:lnTo>
                      <a:lnTo>
                        <a:pt x="42" y="160"/>
                      </a:lnTo>
                      <a:lnTo>
                        <a:pt x="42" y="0"/>
                      </a:lnTo>
                      <a:lnTo>
                        <a:pt x="42" y="2"/>
                      </a:lnTo>
                      <a:lnTo>
                        <a:pt x="0" y="2"/>
                      </a:lnTo>
                      <a:lnTo>
                        <a:pt x="1" y="0"/>
                      </a:lnTo>
                      <a:lnTo>
                        <a:pt x="1" y="160"/>
                      </a:lnTo>
                    </a:path>
                  </a:pathLst>
                </a:custGeom>
                <a:noFill/>
                <a:ln w="7938" cap="rnd">
                  <a:solidFill>
                    <a:srgbClr val="FFFFFF"/>
                  </a:solidFill>
                  <a:prstDash val="solid"/>
                  <a:round/>
                  <a:headEnd/>
                  <a:tailEnd/>
                </a:ln>
              </p:spPr>
              <p:txBody>
                <a:bodyPr/>
                <a:lstStyle/>
                <a:p>
                  <a:endParaRPr lang="en-US"/>
                </a:p>
              </p:txBody>
            </p:sp>
          </p:grpSp>
          <p:grpSp>
            <p:nvGrpSpPr>
              <p:cNvPr id="205" name="Group 118"/>
              <p:cNvGrpSpPr>
                <a:grpSpLocks/>
              </p:cNvGrpSpPr>
              <p:nvPr/>
            </p:nvGrpSpPr>
            <p:grpSpPr bwMode="auto">
              <a:xfrm>
                <a:off x="4051" y="3324"/>
                <a:ext cx="40" cy="158"/>
                <a:chOff x="1241" y="1605"/>
                <a:chExt cx="40" cy="158"/>
              </a:xfrm>
            </p:grpSpPr>
            <p:sp>
              <p:nvSpPr>
                <p:cNvPr id="431" name="Rectangle 119"/>
                <p:cNvSpPr>
                  <a:spLocks noChangeArrowheads="1"/>
                </p:cNvSpPr>
                <p:nvPr/>
              </p:nvSpPr>
              <p:spPr bwMode="auto">
                <a:xfrm>
                  <a:off x="1241" y="1605"/>
                  <a:ext cx="40" cy="158"/>
                </a:xfrm>
                <a:prstGeom prst="rect">
                  <a:avLst/>
                </a:prstGeom>
                <a:solidFill>
                  <a:srgbClr val="000000"/>
                </a:solidFill>
                <a:ln w="9525">
                  <a:noFill/>
                  <a:miter lim="800000"/>
                  <a:headEnd/>
                  <a:tailEnd/>
                </a:ln>
              </p:spPr>
              <p:txBody>
                <a:bodyPr/>
                <a:lstStyle/>
                <a:p>
                  <a:endParaRPr lang="en-US"/>
                </a:p>
              </p:txBody>
            </p:sp>
            <p:sp>
              <p:nvSpPr>
                <p:cNvPr id="432" name="Rectangle 120"/>
                <p:cNvSpPr>
                  <a:spLocks noChangeArrowheads="1"/>
                </p:cNvSpPr>
                <p:nvPr/>
              </p:nvSpPr>
              <p:spPr bwMode="auto">
                <a:xfrm>
                  <a:off x="1241" y="1605"/>
                  <a:ext cx="40" cy="158"/>
                </a:xfrm>
                <a:prstGeom prst="rect">
                  <a:avLst/>
                </a:prstGeom>
                <a:noFill/>
                <a:ln w="7938" cap="rnd">
                  <a:solidFill>
                    <a:srgbClr val="FFFFFF"/>
                  </a:solidFill>
                  <a:miter lim="800000"/>
                  <a:headEnd/>
                  <a:tailEnd/>
                </a:ln>
              </p:spPr>
              <p:txBody>
                <a:bodyPr/>
                <a:lstStyle/>
                <a:p>
                  <a:endParaRPr lang="en-US"/>
                </a:p>
              </p:txBody>
            </p:sp>
          </p:grpSp>
          <p:grpSp>
            <p:nvGrpSpPr>
              <p:cNvPr id="206" name="Group 121"/>
              <p:cNvGrpSpPr>
                <a:grpSpLocks/>
              </p:cNvGrpSpPr>
              <p:nvPr/>
            </p:nvGrpSpPr>
            <p:grpSpPr bwMode="auto">
              <a:xfrm>
                <a:off x="4051" y="3324"/>
                <a:ext cx="40" cy="158"/>
                <a:chOff x="1241" y="1605"/>
                <a:chExt cx="40" cy="158"/>
              </a:xfrm>
            </p:grpSpPr>
            <p:sp>
              <p:nvSpPr>
                <p:cNvPr id="428" name="Freeform 122"/>
                <p:cNvSpPr>
                  <a:spLocks noEditPoints="1"/>
                </p:cNvSpPr>
                <p:nvPr/>
              </p:nvSpPr>
              <p:spPr bwMode="auto">
                <a:xfrm>
                  <a:off x="1241" y="1605"/>
                  <a:ext cx="40" cy="158"/>
                </a:xfrm>
                <a:custGeom>
                  <a:avLst/>
                  <a:gdLst/>
                  <a:ahLst/>
                  <a:cxnLst>
                    <a:cxn ang="0">
                      <a:pos x="0" y="0"/>
                    </a:cxn>
                    <a:cxn ang="0">
                      <a:pos x="0" y="0"/>
                    </a:cxn>
                    <a:cxn ang="0">
                      <a:pos x="38" y="0"/>
                    </a:cxn>
                    <a:cxn ang="0">
                      <a:pos x="40" y="0"/>
                    </a:cxn>
                    <a:cxn ang="0">
                      <a:pos x="40" y="157"/>
                    </a:cxn>
                    <a:cxn ang="0">
                      <a:pos x="38" y="158"/>
                    </a:cxn>
                    <a:cxn ang="0">
                      <a:pos x="0" y="158"/>
                    </a:cxn>
                    <a:cxn ang="0">
                      <a:pos x="0" y="157"/>
                    </a:cxn>
                    <a:cxn ang="0">
                      <a:pos x="0" y="0"/>
                    </a:cxn>
                    <a:cxn ang="0">
                      <a:pos x="1" y="157"/>
                    </a:cxn>
                    <a:cxn ang="0">
                      <a:pos x="0" y="157"/>
                    </a:cxn>
                    <a:cxn ang="0">
                      <a:pos x="38" y="157"/>
                    </a:cxn>
                    <a:cxn ang="0">
                      <a:pos x="38" y="0"/>
                    </a:cxn>
                    <a:cxn ang="0">
                      <a:pos x="38" y="3"/>
                    </a:cxn>
                    <a:cxn ang="0">
                      <a:pos x="0" y="3"/>
                    </a:cxn>
                    <a:cxn ang="0">
                      <a:pos x="1" y="0"/>
                    </a:cxn>
                    <a:cxn ang="0">
                      <a:pos x="1" y="157"/>
                    </a:cxn>
                  </a:cxnLst>
                  <a:rect l="0" t="0" r="r" b="b"/>
                  <a:pathLst>
                    <a:path w="40" h="158">
                      <a:moveTo>
                        <a:pt x="0" y="0"/>
                      </a:moveTo>
                      <a:lnTo>
                        <a:pt x="0" y="0"/>
                      </a:lnTo>
                      <a:lnTo>
                        <a:pt x="38" y="0"/>
                      </a:lnTo>
                      <a:lnTo>
                        <a:pt x="40" y="0"/>
                      </a:lnTo>
                      <a:lnTo>
                        <a:pt x="40" y="157"/>
                      </a:lnTo>
                      <a:lnTo>
                        <a:pt x="38" y="158"/>
                      </a:lnTo>
                      <a:lnTo>
                        <a:pt x="0" y="158"/>
                      </a:lnTo>
                      <a:lnTo>
                        <a:pt x="0" y="157"/>
                      </a:lnTo>
                      <a:lnTo>
                        <a:pt x="0" y="0"/>
                      </a:lnTo>
                      <a:close/>
                      <a:moveTo>
                        <a:pt x="1" y="157"/>
                      </a:moveTo>
                      <a:lnTo>
                        <a:pt x="0" y="157"/>
                      </a:lnTo>
                      <a:lnTo>
                        <a:pt x="38" y="157"/>
                      </a:lnTo>
                      <a:lnTo>
                        <a:pt x="38" y="0"/>
                      </a:lnTo>
                      <a:lnTo>
                        <a:pt x="38" y="3"/>
                      </a:lnTo>
                      <a:lnTo>
                        <a:pt x="0" y="3"/>
                      </a:lnTo>
                      <a:lnTo>
                        <a:pt x="1" y="0"/>
                      </a:lnTo>
                      <a:lnTo>
                        <a:pt x="1" y="157"/>
                      </a:lnTo>
                      <a:close/>
                    </a:path>
                  </a:pathLst>
                </a:custGeom>
                <a:solidFill>
                  <a:srgbClr val="FFFFFF"/>
                </a:solidFill>
                <a:ln w="9525">
                  <a:noFill/>
                  <a:round/>
                  <a:headEnd/>
                  <a:tailEnd/>
                </a:ln>
              </p:spPr>
              <p:txBody>
                <a:bodyPr/>
                <a:lstStyle/>
                <a:p>
                  <a:endParaRPr lang="en-US"/>
                </a:p>
              </p:txBody>
            </p:sp>
            <p:sp>
              <p:nvSpPr>
                <p:cNvPr id="429" name="Freeform 123"/>
                <p:cNvSpPr>
                  <a:spLocks/>
                </p:cNvSpPr>
                <p:nvPr/>
              </p:nvSpPr>
              <p:spPr bwMode="auto">
                <a:xfrm>
                  <a:off x="1241" y="1605"/>
                  <a:ext cx="40" cy="158"/>
                </a:xfrm>
                <a:custGeom>
                  <a:avLst/>
                  <a:gdLst/>
                  <a:ahLst/>
                  <a:cxnLst>
                    <a:cxn ang="0">
                      <a:pos x="0" y="0"/>
                    </a:cxn>
                    <a:cxn ang="0">
                      <a:pos x="0" y="0"/>
                    </a:cxn>
                    <a:cxn ang="0">
                      <a:pos x="38" y="0"/>
                    </a:cxn>
                    <a:cxn ang="0">
                      <a:pos x="40" y="0"/>
                    </a:cxn>
                    <a:cxn ang="0">
                      <a:pos x="40" y="157"/>
                    </a:cxn>
                    <a:cxn ang="0">
                      <a:pos x="38" y="158"/>
                    </a:cxn>
                    <a:cxn ang="0">
                      <a:pos x="0" y="158"/>
                    </a:cxn>
                    <a:cxn ang="0">
                      <a:pos x="0" y="157"/>
                    </a:cxn>
                    <a:cxn ang="0">
                      <a:pos x="0" y="0"/>
                    </a:cxn>
                  </a:cxnLst>
                  <a:rect l="0" t="0" r="r" b="b"/>
                  <a:pathLst>
                    <a:path w="40" h="158">
                      <a:moveTo>
                        <a:pt x="0" y="0"/>
                      </a:moveTo>
                      <a:lnTo>
                        <a:pt x="0" y="0"/>
                      </a:lnTo>
                      <a:lnTo>
                        <a:pt x="38" y="0"/>
                      </a:lnTo>
                      <a:lnTo>
                        <a:pt x="40" y="0"/>
                      </a:lnTo>
                      <a:lnTo>
                        <a:pt x="40" y="157"/>
                      </a:lnTo>
                      <a:lnTo>
                        <a:pt x="38" y="158"/>
                      </a:lnTo>
                      <a:lnTo>
                        <a:pt x="0" y="158"/>
                      </a:lnTo>
                      <a:lnTo>
                        <a:pt x="0" y="157"/>
                      </a:lnTo>
                      <a:lnTo>
                        <a:pt x="0" y="0"/>
                      </a:lnTo>
                      <a:close/>
                    </a:path>
                  </a:pathLst>
                </a:custGeom>
                <a:noFill/>
                <a:ln w="7938" cap="rnd">
                  <a:solidFill>
                    <a:srgbClr val="FFFFFF"/>
                  </a:solidFill>
                  <a:prstDash val="solid"/>
                  <a:round/>
                  <a:headEnd/>
                  <a:tailEnd/>
                </a:ln>
              </p:spPr>
              <p:txBody>
                <a:bodyPr/>
                <a:lstStyle/>
                <a:p>
                  <a:endParaRPr lang="en-US"/>
                </a:p>
              </p:txBody>
            </p:sp>
            <p:sp>
              <p:nvSpPr>
                <p:cNvPr id="430" name="Freeform 124"/>
                <p:cNvSpPr>
                  <a:spLocks/>
                </p:cNvSpPr>
                <p:nvPr/>
              </p:nvSpPr>
              <p:spPr bwMode="auto">
                <a:xfrm>
                  <a:off x="1241" y="1605"/>
                  <a:ext cx="38" cy="157"/>
                </a:xfrm>
                <a:custGeom>
                  <a:avLst/>
                  <a:gdLst/>
                  <a:ahLst/>
                  <a:cxnLst>
                    <a:cxn ang="0">
                      <a:pos x="1" y="157"/>
                    </a:cxn>
                    <a:cxn ang="0">
                      <a:pos x="0" y="157"/>
                    </a:cxn>
                    <a:cxn ang="0">
                      <a:pos x="38" y="157"/>
                    </a:cxn>
                    <a:cxn ang="0">
                      <a:pos x="38" y="0"/>
                    </a:cxn>
                    <a:cxn ang="0">
                      <a:pos x="38" y="3"/>
                    </a:cxn>
                    <a:cxn ang="0">
                      <a:pos x="0" y="3"/>
                    </a:cxn>
                    <a:cxn ang="0">
                      <a:pos x="1" y="0"/>
                    </a:cxn>
                    <a:cxn ang="0">
                      <a:pos x="1" y="157"/>
                    </a:cxn>
                  </a:cxnLst>
                  <a:rect l="0" t="0" r="r" b="b"/>
                  <a:pathLst>
                    <a:path w="38" h="157">
                      <a:moveTo>
                        <a:pt x="1" y="157"/>
                      </a:moveTo>
                      <a:lnTo>
                        <a:pt x="0" y="157"/>
                      </a:lnTo>
                      <a:lnTo>
                        <a:pt x="38" y="157"/>
                      </a:lnTo>
                      <a:lnTo>
                        <a:pt x="38" y="0"/>
                      </a:lnTo>
                      <a:lnTo>
                        <a:pt x="38" y="3"/>
                      </a:lnTo>
                      <a:lnTo>
                        <a:pt x="0" y="3"/>
                      </a:lnTo>
                      <a:lnTo>
                        <a:pt x="1" y="0"/>
                      </a:lnTo>
                      <a:lnTo>
                        <a:pt x="1" y="157"/>
                      </a:lnTo>
                    </a:path>
                  </a:pathLst>
                </a:custGeom>
                <a:noFill/>
                <a:ln w="7938" cap="rnd">
                  <a:solidFill>
                    <a:srgbClr val="FFFFFF"/>
                  </a:solidFill>
                  <a:prstDash val="solid"/>
                  <a:round/>
                  <a:headEnd/>
                  <a:tailEnd/>
                </a:ln>
              </p:spPr>
              <p:txBody>
                <a:bodyPr/>
                <a:lstStyle/>
                <a:p>
                  <a:endParaRPr lang="en-US"/>
                </a:p>
              </p:txBody>
            </p:sp>
          </p:grpSp>
          <p:grpSp>
            <p:nvGrpSpPr>
              <p:cNvPr id="207" name="Group 125"/>
              <p:cNvGrpSpPr>
                <a:grpSpLocks/>
              </p:cNvGrpSpPr>
              <p:nvPr/>
            </p:nvGrpSpPr>
            <p:grpSpPr bwMode="auto">
              <a:xfrm>
                <a:off x="4091" y="3338"/>
                <a:ext cx="41" cy="144"/>
                <a:chOff x="1281" y="1619"/>
                <a:chExt cx="41" cy="144"/>
              </a:xfrm>
            </p:grpSpPr>
            <p:sp>
              <p:nvSpPr>
                <p:cNvPr id="426" name="Rectangle 126"/>
                <p:cNvSpPr>
                  <a:spLocks noChangeArrowheads="1"/>
                </p:cNvSpPr>
                <p:nvPr/>
              </p:nvSpPr>
              <p:spPr bwMode="auto">
                <a:xfrm>
                  <a:off x="1281" y="1619"/>
                  <a:ext cx="41" cy="144"/>
                </a:xfrm>
                <a:prstGeom prst="rect">
                  <a:avLst/>
                </a:prstGeom>
                <a:solidFill>
                  <a:srgbClr val="000000"/>
                </a:solidFill>
                <a:ln w="9525">
                  <a:noFill/>
                  <a:miter lim="800000"/>
                  <a:headEnd/>
                  <a:tailEnd/>
                </a:ln>
              </p:spPr>
              <p:txBody>
                <a:bodyPr/>
                <a:lstStyle/>
                <a:p>
                  <a:endParaRPr lang="en-US"/>
                </a:p>
              </p:txBody>
            </p:sp>
            <p:sp>
              <p:nvSpPr>
                <p:cNvPr id="427" name="Rectangle 127"/>
                <p:cNvSpPr>
                  <a:spLocks noChangeArrowheads="1"/>
                </p:cNvSpPr>
                <p:nvPr/>
              </p:nvSpPr>
              <p:spPr bwMode="auto">
                <a:xfrm>
                  <a:off x="1281" y="1619"/>
                  <a:ext cx="41" cy="144"/>
                </a:xfrm>
                <a:prstGeom prst="rect">
                  <a:avLst/>
                </a:prstGeom>
                <a:noFill/>
                <a:ln w="7938" cap="rnd">
                  <a:solidFill>
                    <a:srgbClr val="FFFFFF"/>
                  </a:solidFill>
                  <a:miter lim="800000"/>
                  <a:headEnd/>
                  <a:tailEnd/>
                </a:ln>
              </p:spPr>
              <p:txBody>
                <a:bodyPr/>
                <a:lstStyle/>
                <a:p>
                  <a:endParaRPr lang="en-US"/>
                </a:p>
              </p:txBody>
            </p:sp>
          </p:grpSp>
          <p:grpSp>
            <p:nvGrpSpPr>
              <p:cNvPr id="208" name="Group 128"/>
              <p:cNvGrpSpPr>
                <a:grpSpLocks/>
              </p:cNvGrpSpPr>
              <p:nvPr/>
            </p:nvGrpSpPr>
            <p:grpSpPr bwMode="auto">
              <a:xfrm>
                <a:off x="4091" y="3338"/>
                <a:ext cx="44" cy="144"/>
                <a:chOff x="1281" y="1619"/>
                <a:chExt cx="44" cy="144"/>
              </a:xfrm>
            </p:grpSpPr>
            <p:sp>
              <p:nvSpPr>
                <p:cNvPr id="423" name="Freeform 129"/>
                <p:cNvSpPr>
                  <a:spLocks noEditPoints="1"/>
                </p:cNvSpPr>
                <p:nvPr/>
              </p:nvSpPr>
              <p:spPr bwMode="auto">
                <a:xfrm>
                  <a:off x="1281" y="1619"/>
                  <a:ext cx="44" cy="144"/>
                </a:xfrm>
                <a:custGeom>
                  <a:avLst/>
                  <a:gdLst/>
                  <a:ahLst/>
                  <a:cxnLst>
                    <a:cxn ang="0">
                      <a:pos x="0" y="0"/>
                    </a:cxn>
                    <a:cxn ang="0">
                      <a:pos x="0" y="0"/>
                    </a:cxn>
                    <a:cxn ang="0">
                      <a:pos x="43" y="0"/>
                    </a:cxn>
                    <a:cxn ang="0">
                      <a:pos x="44" y="0"/>
                    </a:cxn>
                    <a:cxn ang="0">
                      <a:pos x="44" y="143"/>
                    </a:cxn>
                    <a:cxn ang="0">
                      <a:pos x="43" y="144"/>
                    </a:cxn>
                    <a:cxn ang="0">
                      <a:pos x="0" y="144"/>
                    </a:cxn>
                    <a:cxn ang="0">
                      <a:pos x="0" y="143"/>
                    </a:cxn>
                    <a:cxn ang="0">
                      <a:pos x="0" y="0"/>
                    </a:cxn>
                    <a:cxn ang="0">
                      <a:pos x="3" y="143"/>
                    </a:cxn>
                    <a:cxn ang="0">
                      <a:pos x="0" y="143"/>
                    </a:cxn>
                    <a:cxn ang="0">
                      <a:pos x="43" y="143"/>
                    </a:cxn>
                    <a:cxn ang="0">
                      <a:pos x="43" y="0"/>
                    </a:cxn>
                    <a:cxn ang="0">
                      <a:pos x="43" y="1"/>
                    </a:cxn>
                    <a:cxn ang="0">
                      <a:pos x="0" y="1"/>
                    </a:cxn>
                    <a:cxn ang="0">
                      <a:pos x="3" y="0"/>
                    </a:cxn>
                    <a:cxn ang="0">
                      <a:pos x="3" y="143"/>
                    </a:cxn>
                  </a:cxnLst>
                  <a:rect l="0" t="0" r="r" b="b"/>
                  <a:pathLst>
                    <a:path w="44" h="144">
                      <a:moveTo>
                        <a:pt x="0" y="0"/>
                      </a:moveTo>
                      <a:lnTo>
                        <a:pt x="0" y="0"/>
                      </a:lnTo>
                      <a:lnTo>
                        <a:pt x="43" y="0"/>
                      </a:lnTo>
                      <a:lnTo>
                        <a:pt x="44" y="0"/>
                      </a:lnTo>
                      <a:lnTo>
                        <a:pt x="44" y="143"/>
                      </a:lnTo>
                      <a:lnTo>
                        <a:pt x="43" y="144"/>
                      </a:lnTo>
                      <a:lnTo>
                        <a:pt x="0" y="144"/>
                      </a:lnTo>
                      <a:lnTo>
                        <a:pt x="0" y="143"/>
                      </a:lnTo>
                      <a:lnTo>
                        <a:pt x="0" y="0"/>
                      </a:lnTo>
                      <a:close/>
                      <a:moveTo>
                        <a:pt x="3" y="143"/>
                      </a:moveTo>
                      <a:lnTo>
                        <a:pt x="0" y="143"/>
                      </a:lnTo>
                      <a:lnTo>
                        <a:pt x="43" y="143"/>
                      </a:lnTo>
                      <a:lnTo>
                        <a:pt x="43" y="0"/>
                      </a:lnTo>
                      <a:lnTo>
                        <a:pt x="43" y="1"/>
                      </a:lnTo>
                      <a:lnTo>
                        <a:pt x="0" y="1"/>
                      </a:lnTo>
                      <a:lnTo>
                        <a:pt x="3" y="0"/>
                      </a:lnTo>
                      <a:lnTo>
                        <a:pt x="3" y="143"/>
                      </a:lnTo>
                      <a:close/>
                    </a:path>
                  </a:pathLst>
                </a:custGeom>
                <a:solidFill>
                  <a:srgbClr val="FFFFFF"/>
                </a:solidFill>
                <a:ln w="9525">
                  <a:noFill/>
                  <a:round/>
                  <a:headEnd/>
                  <a:tailEnd/>
                </a:ln>
              </p:spPr>
              <p:txBody>
                <a:bodyPr/>
                <a:lstStyle/>
                <a:p>
                  <a:endParaRPr lang="en-US"/>
                </a:p>
              </p:txBody>
            </p:sp>
            <p:sp>
              <p:nvSpPr>
                <p:cNvPr id="424" name="Freeform 130"/>
                <p:cNvSpPr>
                  <a:spLocks/>
                </p:cNvSpPr>
                <p:nvPr/>
              </p:nvSpPr>
              <p:spPr bwMode="auto">
                <a:xfrm>
                  <a:off x="1281" y="1619"/>
                  <a:ext cx="44" cy="144"/>
                </a:xfrm>
                <a:custGeom>
                  <a:avLst/>
                  <a:gdLst/>
                  <a:ahLst/>
                  <a:cxnLst>
                    <a:cxn ang="0">
                      <a:pos x="0" y="0"/>
                    </a:cxn>
                    <a:cxn ang="0">
                      <a:pos x="0" y="0"/>
                    </a:cxn>
                    <a:cxn ang="0">
                      <a:pos x="43" y="0"/>
                    </a:cxn>
                    <a:cxn ang="0">
                      <a:pos x="44" y="0"/>
                    </a:cxn>
                    <a:cxn ang="0">
                      <a:pos x="44" y="143"/>
                    </a:cxn>
                    <a:cxn ang="0">
                      <a:pos x="43" y="144"/>
                    </a:cxn>
                    <a:cxn ang="0">
                      <a:pos x="0" y="144"/>
                    </a:cxn>
                    <a:cxn ang="0">
                      <a:pos x="0" y="143"/>
                    </a:cxn>
                    <a:cxn ang="0">
                      <a:pos x="0" y="0"/>
                    </a:cxn>
                  </a:cxnLst>
                  <a:rect l="0" t="0" r="r" b="b"/>
                  <a:pathLst>
                    <a:path w="44" h="144">
                      <a:moveTo>
                        <a:pt x="0" y="0"/>
                      </a:moveTo>
                      <a:lnTo>
                        <a:pt x="0" y="0"/>
                      </a:lnTo>
                      <a:lnTo>
                        <a:pt x="43" y="0"/>
                      </a:lnTo>
                      <a:lnTo>
                        <a:pt x="44" y="0"/>
                      </a:lnTo>
                      <a:lnTo>
                        <a:pt x="44" y="143"/>
                      </a:lnTo>
                      <a:lnTo>
                        <a:pt x="43"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425" name="Freeform 131"/>
                <p:cNvSpPr>
                  <a:spLocks/>
                </p:cNvSpPr>
                <p:nvPr/>
              </p:nvSpPr>
              <p:spPr bwMode="auto">
                <a:xfrm>
                  <a:off x="1281" y="1619"/>
                  <a:ext cx="43" cy="143"/>
                </a:xfrm>
                <a:custGeom>
                  <a:avLst/>
                  <a:gdLst/>
                  <a:ahLst/>
                  <a:cxnLst>
                    <a:cxn ang="0">
                      <a:pos x="3" y="143"/>
                    </a:cxn>
                    <a:cxn ang="0">
                      <a:pos x="0" y="143"/>
                    </a:cxn>
                    <a:cxn ang="0">
                      <a:pos x="43" y="143"/>
                    </a:cxn>
                    <a:cxn ang="0">
                      <a:pos x="43" y="0"/>
                    </a:cxn>
                    <a:cxn ang="0">
                      <a:pos x="43" y="1"/>
                    </a:cxn>
                    <a:cxn ang="0">
                      <a:pos x="0" y="1"/>
                    </a:cxn>
                    <a:cxn ang="0">
                      <a:pos x="3" y="0"/>
                    </a:cxn>
                    <a:cxn ang="0">
                      <a:pos x="3" y="143"/>
                    </a:cxn>
                  </a:cxnLst>
                  <a:rect l="0" t="0" r="r" b="b"/>
                  <a:pathLst>
                    <a:path w="43" h="143">
                      <a:moveTo>
                        <a:pt x="3" y="143"/>
                      </a:moveTo>
                      <a:lnTo>
                        <a:pt x="0" y="143"/>
                      </a:lnTo>
                      <a:lnTo>
                        <a:pt x="43" y="143"/>
                      </a:lnTo>
                      <a:lnTo>
                        <a:pt x="43" y="0"/>
                      </a:lnTo>
                      <a:lnTo>
                        <a:pt x="43" y="1"/>
                      </a:lnTo>
                      <a:lnTo>
                        <a:pt x="0" y="1"/>
                      </a:lnTo>
                      <a:lnTo>
                        <a:pt x="3" y="0"/>
                      </a:lnTo>
                      <a:lnTo>
                        <a:pt x="3" y="143"/>
                      </a:lnTo>
                    </a:path>
                  </a:pathLst>
                </a:custGeom>
                <a:noFill/>
                <a:ln w="7938" cap="rnd">
                  <a:solidFill>
                    <a:srgbClr val="FFFFFF"/>
                  </a:solidFill>
                  <a:prstDash val="solid"/>
                  <a:round/>
                  <a:headEnd/>
                  <a:tailEnd/>
                </a:ln>
              </p:spPr>
              <p:txBody>
                <a:bodyPr/>
                <a:lstStyle/>
                <a:p>
                  <a:endParaRPr lang="en-US"/>
                </a:p>
              </p:txBody>
            </p:sp>
          </p:grpSp>
          <p:grpSp>
            <p:nvGrpSpPr>
              <p:cNvPr id="209" name="Group 132"/>
              <p:cNvGrpSpPr>
                <a:grpSpLocks/>
              </p:cNvGrpSpPr>
              <p:nvPr/>
            </p:nvGrpSpPr>
            <p:grpSpPr bwMode="auto">
              <a:xfrm>
                <a:off x="4132" y="3319"/>
                <a:ext cx="41" cy="163"/>
                <a:chOff x="1322" y="1600"/>
                <a:chExt cx="41" cy="163"/>
              </a:xfrm>
            </p:grpSpPr>
            <p:sp>
              <p:nvSpPr>
                <p:cNvPr id="421" name="Rectangle 133"/>
                <p:cNvSpPr>
                  <a:spLocks noChangeArrowheads="1"/>
                </p:cNvSpPr>
                <p:nvPr/>
              </p:nvSpPr>
              <p:spPr bwMode="auto">
                <a:xfrm>
                  <a:off x="1322" y="1600"/>
                  <a:ext cx="41" cy="163"/>
                </a:xfrm>
                <a:prstGeom prst="rect">
                  <a:avLst/>
                </a:prstGeom>
                <a:solidFill>
                  <a:srgbClr val="000000"/>
                </a:solidFill>
                <a:ln w="9525">
                  <a:noFill/>
                  <a:miter lim="800000"/>
                  <a:headEnd/>
                  <a:tailEnd/>
                </a:ln>
              </p:spPr>
              <p:txBody>
                <a:bodyPr/>
                <a:lstStyle/>
                <a:p>
                  <a:endParaRPr lang="en-US"/>
                </a:p>
              </p:txBody>
            </p:sp>
            <p:sp>
              <p:nvSpPr>
                <p:cNvPr id="422" name="Rectangle 134"/>
                <p:cNvSpPr>
                  <a:spLocks noChangeArrowheads="1"/>
                </p:cNvSpPr>
                <p:nvPr/>
              </p:nvSpPr>
              <p:spPr bwMode="auto">
                <a:xfrm>
                  <a:off x="1322" y="1600"/>
                  <a:ext cx="41" cy="163"/>
                </a:xfrm>
                <a:prstGeom prst="rect">
                  <a:avLst/>
                </a:prstGeom>
                <a:noFill/>
                <a:ln w="7938" cap="rnd">
                  <a:solidFill>
                    <a:srgbClr val="FFFFFF"/>
                  </a:solidFill>
                  <a:miter lim="800000"/>
                  <a:headEnd/>
                  <a:tailEnd/>
                </a:ln>
              </p:spPr>
              <p:txBody>
                <a:bodyPr/>
                <a:lstStyle/>
                <a:p>
                  <a:endParaRPr lang="en-US"/>
                </a:p>
              </p:txBody>
            </p:sp>
          </p:grpSp>
          <p:grpSp>
            <p:nvGrpSpPr>
              <p:cNvPr id="210" name="Group 135"/>
              <p:cNvGrpSpPr>
                <a:grpSpLocks/>
              </p:cNvGrpSpPr>
              <p:nvPr/>
            </p:nvGrpSpPr>
            <p:grpSpPr bwMode="auto">
              <a:xfrm>
                <a:off x="4132" y="3319"/>
                <a:ext cx="41" cy="163"/>
                <a:chOff x="1322" y="1600"/>
                <a:chExt cx="41" cy="163"/>
              </a:xfrm>
            </p:grpSpPr>
            <p:sp>
              <p:nvSpPr>
                <p:cNvPr id="418" name="Freeform 136"/>
                <p:cNvSpPr>
                  <a:spLocks noEditPoints="1"/>
                </p:cNvSpPr>
                <p:nvPr/>
              </p:nvSpPr>
              <p:spPr bwMode="auto">
                <a:xfrm>
                  <a:off x="1322" y="1600"/>
                  <a:ext cx="41" cy="163"/>
                </a:xfrm>
                <a:custGeom>
                  <a:avLst/>
                  <a:gdLst/>
                  <a:ahLst/>
                  <a:cxnLst>
                    <a:cxn ang="0">
                      <a:pos x="0" y="0"/>
                    </a:cxn>
                    <a:cxn ang="0">
                      <a:pos x="0" y="0"/>
                    </a:cxn>
                    <a:cxn ang="0">
                      <a:pos x="39" y="0"/>
                    </a:cxn>
                    <a:cxn ang="0">
                      <a:pos x="41" y="0"/>
                    </a:cxn>
                    <a:cxn ang="0">
                      <a:pos x="41" y="162"/>
                    </a:cxn>
                    <a:cxn ang="0">
                      <a:pos x="39" y="163"/>
                    </a:cxn>
                    <a:cxn ang="0">
                      <a:pos x="0" y="163"/>
                    </a:cxn>
                    <a:cxn ang="0">
                      <a:pos x="0" y="162"/>
                    </a:cxn>
                    <a:cxn ang="0">
                      <a:pos x="0" y="0"/>
                    </a:cxn>
                    <a:cxn ang="0">
                      <a:pos x="2" y="162"/>
                    </a:cxn>
                    <a:cxn ang="0">
                      <a:pos x="0" y="162"/>
                    </a:cxn>
                    <a:cxn ang="0">
                      <a:pos x="39" y="162"/>
                    </a:cxn>
                    <a:cxn ang="0">
                      <a:pos x="39" y="0"/>
                    </a:cxn>
                    <a:cxn ang="0">
                      <a:pos x="39" y="1"/>
                    </a:cxn>
                    <a:cxn ang="0">
                      <a:pos x="0" y="1"/>
                    </a:cxn>
                    <a:cxn ang="0">
                      <a:pos x="2" y="0"/>
                    </a:cxn>
                    <a:cxn ang="0">
                      <a:pos x="2" y="162"/>
                    </a:cxn>
                  </a:cxnLst>
                  <a:rect l="0" t="0" r="r" b="b"/>
                  <a:pathLst>
                    <a:path w="41" h="163">
                      <a:moveTo>
                        <a:pt x="0" y="0"/>
                      </a:moveTo>
                      <a:lnTo>
                        <a:pt x="0" y="0"/>
                      </a:lnTo>
                      <a:lnTo>
                        <a:pt x="39" y="0"/>
                      </a:lnTo>
                      <a:lnTo>
                        <a:pt x="41" y="0"/>
                      </a:lnTo>
                      <a:lnTo>
                        <a:pt x="41" y="162"/>
                      </a:lnTo>
                      <a:lnTo>
                        <a:pt x="39" y="163"/>
                      </a:lnTo>
                      <a:lnTo>
                        <a:pt x="0" y="163"/>
                      </a:lnTo>
                      <a:lnTo>
                        <a:pt x="0" y="162"/>
                      </a:lnTo>
                      <a:lnTo>
                        <a:pt x="0" y="0"/>
                      </a:lnTo>
                      <a:close/>
                      <a:moveTo>
                        <a:pt x="2" y="162"/>
                      </a:moveTo>
                      <a:lnTo>
                        <a:pt x="0" y="162"/>
                      </a:lnTo>
                      <a:lnTo>
                        <a:pt x="39" y="162"/>
                      </a:lnTo>
                      <a:lnTo>
                        <a:pt x="39" y="0"/>
                      </a:lnTo>
                      <a:lnTo>
                        <a:pt x="39" y="1"/>
                      </a:lnTo>
                      <a:lnTo>
                        <a:pt x="0" y="1"/>
                      </a:lnTo>
                      <a:lnTo>
                        <a:pt x="2" y="0"/>
                      </a:lnTo>
                      <a:lnTo>
                        <a:pt x="2" y="162"/>
                      </a:lnTo>
                      <a:close/>
                    </a:path>
                  </a:pathLst>
                </a:custGeom>
                <a:solidFill>
                  <a:srgbClr val="FFFFFF"/>
                </a:solidFill>
                <a:ln w="9525">
                  <a:noFill/>
                  <a:round/>
                  <a:headEnd/>
                  <a:tailEnd/>
                </a:ln>
              </p:spPr>
              <p:txBody>
                <a:bodyPr/>
                <a:lstStyle/>
                <a:p>
                  <a:endParaRPr lang="en-US"/>
                </a:p>
              </p:txBody>
            </p:sp>
            <p:sp>
              <p:nvSpPr>
                <p:cNvPr id="419" name="Freeform 137"/>
                <p:cNvSpPr>
                  <a:spLocks/>
                </p:cNvSpPr>
                <p:nvPr/>
              </p:nvSpPr>
              <p:spPr bwMode="auto">
                <a:xfrm>
                  <a:off x="1322" y="1600"/>
                  <a:ext cx="41" cy="163"/>
                </a:xfrm>
                <a:custGeom>
                  <a:avLst/>
                  <a:gdLst/>
                  <a:ahLst/>
                  <a:cxnLst>
                    <a:cxn ang="0">
                      <a:pos x="0" y="0"/>
                    </a:cxn>
                    <a:cxn ang="0">
                      <a:pos x="0" y="0"/>
                    </a:cxn>
                    <a:cxn ang="0">
                      <a:pos x="39" y="0"/>
                    </a:cxn>
                    <a:cxn ang="0">
                      <a:pos x="41" y="0"/>
                    </a:cxn>
                    <a:cxn ang="0">
                      <a:pos x="41" y="162"/>
                    </a:cxn>
                    <a:cxn ang="0">
                      <a:pos x="39" y="163"/>
                    </a:cxn>
                    <a:cxn ang="0">
                      <a:pos x="0" y="163"/>
                    </a:cxn>
                    <a:cxn ang="0">
                      <a:pos x="0" y="162"/>
                    </a:cxn>
                    <a:cxn ang="0">
                      <a:pos x="0" y="0"/>
                    </a:cxn>
                  </a:cxnLst>
                  <a:rect l="0" t="0" r="r" b="b"/>
                  <a:pathLst>
                    <a:path w="41" h="163">
                      <a:moveTo>
                        <a:pt x="0" y="0"/>
                      </a:moveTo>
                      <a:lnTo>
                        <a:pt x="0" y="0"/>
                      </a:lnTo>
                      <a:lnTo>
                        <a:pt x="39" y="0"/>
                      </a:lnTo>
                      <a:lnTo>
                        <a:pt x="41" y="0"/>
                      </a:lnTo>
                      <a:lnTo>
                        <a:pt x="41" y="162"/>
                      </a:lnTo>
                      <a:lnTo>
                        <a:pt x="39" y="163"/>
                      </a:lnTo>
                      <a:lnTo>
                        <a:pt x="0" y="163"/>
                      </a:lnTo>
                      <a:lnTo>
                        <a:pt x="0" y="162"/>
                      </a:lnTo>
                      <a:lnTo>
                        <a:pt x="0" y="0"/>
                      </a:lnTo>
                      <a:close/>
                    </a:path>
                  </a:pathLst>
                </a:custGeom>
                <a:noFill/>
                <a:ln w="7938" cap="rnd">
                  <a:solidFill>
                    <a:srgbClr val="FFFFFF"/>
                  </a:solidFill>
                  <a:prstDash val="solid"/>
                  <a:round/>
                  <a:headEnd/>
                  <a:tailEnd/>
                </a:ln>
              </p:spPr>
              <p:txBody>
                <a:bodyPr/>
                <a:lstStyle/>
                <a:p>
                  <a:endParaRPr lang="en-US"/>
                </a:p>
              </p:txBody>
            </p:sp>
            <p:sp>
              <p:nvSpPr>
                <p:cNvPr id="420" name="Freeform 138"/>
                <p:cNvSpPr>
                  <a:spLocks/>
                </p:cNvSpPr>
                <p:nvPr/>
              </p:nvSpPr>
              <p:spPr bwMode="auto">
                <a:xfrm>
                  <a:off x="1322" y="1600"/>
                  <a:ext cx="39" cy="162"/>
                </a:xfrm>
                <a:custGeom>
                  <a:avLst/>
                  <a:gdLst/>
                  <a:ahLst/>
                  <a:cxnLst>
                    <a:cxn ang="0">
                      <a:pos x="2" y="162"/>
                    </a:cxn>
                    <a:cxn ang="0">
                      <a:pos x="0" y="162"/>
                    </a:cxn>
                    <a:cxn ang="0">
                      <a:pos x="39" y="162"/>
                    </a:cxn>
                    <a:cxn ang="0">
                      <a:pos x="39" y="0"/>
                    </a:cxn>
                    <a:cxn ang="0">
                      <a:pos x="39" y="1"/>
                    </a:cxn>
                    <a:cxn ang="0">
                      <a:pos x="0" y="1"/>
                    </a:cxn>
                    <a:cxn ang="0">
                      <a:pos x="2" y="0"/>
                    </a:cxn>
                    <a:cxn ang="0">
                      <a:pos x="2" y="162"/>
                    </a:cxn>
                  </a:cxnLst>
                  <a:rect l="0" t="0" r="r" b="b"/>
                  <a:pathLst>
                    <a:path w="39" h="162">
                      <a:moveTo>
                        <a:pt x="2" y="162"/>
                      </a:moveTo>
                      <a:lnTo>
                        <a:pt x="0" y="162"/>
                      </a:lnTo>
                      <a:lnTo>
                        <a:pt x="39" y="162"/>
                      </a:lnTo>
                      <a:lnTo>
                        <a:pt x="39" y="0"/>
                      </a:lnTo>
                      <a:lnTo>
                        <a:pt x="39" y="1"/>
                      </a:lnTo>
                      <a:lnTo>
                        <a:pt x="0" y="1"/>
                      </a:lnTo>
                      <a:lnTo>
                        <a:pt x="2" y="0"/>
                      </a:lnTo>
                      <a:lnTo>
                        <a:pt x="2" y="162"/>
                      </a:lnTo>
                    </a:path>
                  </a:pathLst>
                </a:custGeom>
                <a:noFill/>
                <a:ln w="7938" cap="rnd">
                  <a:solidFill>
                    <a:srgbClr val="FFFFFF"/>
                  </a:solidFill>
                  <a:prstDash val="solid"/>
                  <a:round/>
                  <a:headEnd/>
                  <a:tailEnd/>
                </a:ln>
              </p:spPr>
              <p:txBody>
                <a:bodyPr/>
                <a:lstStyle/>
                <a:p>
                  <a:endParaRPr lang="en-US"/>
                </a:p>
              </p:txBody>
            </p:sp>
          </p:grpSp>
          <p:grpSp>
            <p:nvGrpSpPr>
              <p:cNvPr id="211" name="Group 139"/>
              <p:cNvGrpSpPr>
                <a:grpSpLocks/>
              </p:cNvGrpSpPr>
              <p:nvPr/>
            </p:nvGrpSpPr>
            <p:grpSpPr bwMode="auto">
              <a:xfrm>
                <a:off x="4173" y="3324"/>
                <a:ext cx="38" cy="158"/>
                <a:chOff x="1363" y="1605"/>
                <a:chExt cx="38" cy="158"/>
              </a:xfrm>
            </p:grpSpPr>
            <p:sp>
              <p:nvSpPr>
                <p:cNvPr id="416" name="Rectangle 140"/>
                <p:cNvSpPr>
                  <a:spLocks noChangeArrowheads="1"/>
                </p:cNvSpPr>
                <p:nvPr/>
              </p:nvSpPr>
              <p:spPr bwMode="auto">
                <a:xfrm>
                  <a:off x="1363" y="1605"/>
                  <a:ext cx="38" cy="158"/>
                </a:xfrm>
                <a:prstGeom prst="rect">
                  <a:avLst/>
                </a:prstGeom>
                <a:solidFill>
                  <a:srgbClr val="000000"/>
                </a:solidFill>
                <a:ln w="9525">
                  <a:noFill/>
                  <a:miter lim="800000"/>
                  <a:headEnd/>
                  <a:tailEnd/>
                </a:ln>
              </p:spPr>
              <p:txBody>
                <a:bodyPr/>
                <a:lstStyle/>
                <a:p>
                  <a:endParaRPr lang="en-US"/>
                </a:p>
              </p:txBody>
            </p:sp>
            <p:sp>
              <p:nvSpPr>
                <p:cNvPr id="417" name="Rectangle 141"/>
                <p:cNvSpPr>
                  <a:spLocks noChangeArrowheads="1"/>
                </p:cNvSpPr>
                <p:nvPr/>
              </p:nvSpPr>
              <p:spPr bwMode="auto">
                <a:xfrm>
                  <a:off x="1363" y="1605"/>
                  <a:ext cx="38" cy="158"/>
                </a:xfrm>
                <a:prstGeom prst="rect">
                  <a:avLst/>
                </a:prstGeom>
                <a:noFill/>
                <a:ln w="7938" cap="rnd">
                  <a:solidFill>
                    <a:srgbClr val="FFFFFF"/>
                  </a:solidFill>
                  <a:miter lim="800000"/>
                  <a:headEnd/>
                  <a:tailEnd/>
                </a:ln>
              </p:spPr>
              <p:txBody>
                <a:bodyPr/>
                <a:lstStyle/>
                <a:p>
                  <a:endParaRPr lang="en-US"/>
                </a:p>
              </p:txBody>
            </p:sp>
          </p:grpSp>
          <p:grpSp>
            <p:nvGrpSpPr>
              <p:cNvPr id="212" name="Group 142"/>
              <p:cNvGrpSpPr>
                <a:grpSpLocks/>
              </p:cNvGrpSpPr>
              <p:nvPr/>
            </p:nvGrpSpPr>
            <p:grpSpPr bwMode="auto">
              <a:xfrm>
                <a:off x="4173" y="3324"/>
                <a:ext cx="40" cy="158"/>
                <a:chOff x="1363" y="1605"/>
                <a:chExt cx="40" cy="158"/>
              </a:xfrm>
            </p:grpSpPr>
            <p:sp>
              <p:nvSpPr>
                <p:cNvPr id="413" name="Freeform 143"/>
                <p:cNvSpPr>
                  <a:spLocks noEditPoints="1"/>
                </p:cNvSpPr>
                <p:nvPr/>
              </p:nvSpPr>
              <p:spPr bwMode="auto">
                <a:xfrm>
                  <a:off x="1363" y="1605"/>
                  <a:ext cx="40" cy="158"/>
                </a:xfrm>
                <a:custGeom>
                  <a:avLst/>
                  <a:gdLst/>
                  <a:ahLst/>
                  <a:cxnLst>
                    <a:cxn ang="0">
                      <a:pos x="0" y="0"/>
                    </a:cxn>
                    <a:cxn ang="0">
                      <a:pos x="0" y="0"/>
                    </a:cxn>
                    <a:cxn ang="0">
                      <a:pos x="39" y="0"/>
                    </a:cxn>
                    <a:cxn ang="0">
                      <a:pos x="40" y="0"/>
                    </a:cxn>
                    <a:cxn ang="0">
                      <a:pos x="40" y="157"/>
                    </a:cxn>
                    <a:cxn ang="0">
                      <a:pos x="39" y="158"/>
                    </a:cxn>
                    <a:cxn ang="0">
                      <a:pos x="0" y="158"/>
                    </a:cxn>
                    <a:cxn ang="0">
                      <a:pos x="0" y="157"/>
                    </a:cxn>
                    <a:cxn ang="0">
                      <a:pos x="0" y="0"/>
                    </a:cxn>
                    <a:cxn ang="0">
                      <a:pos x="2" y="157"/>
                    </a:cxn>
                    <a:cxn ang="0">
                      <a:pos x="0" y="157"/>
                    </a:cxn>
                    <a:cxn ang="0">
                      <a:pos x="39" y="157"/>
                    </a:cxn>
                    <a:cxn ang="0">
                      <a:pos x="39" y="0"/>
                    </a:cxn>
                    <a:cxn ang="0">
                      <a:pos x="39" y="2"/>
                    </a:cxn>
                    <a:cxn ang="0">
                      <a:pos x="0" y="2"/>
                    </a:cxn>
                    <a:cxn ang="0">
                      <a:pos x="2" y="0"/>
                    </a:cxn>
                    <a:cxn ang="0">
                      <a:pos x="2" y="157"/>
                    </a:cxn>
                  </a:cxnLst>
                  <a:rect l="0" t="0" r="r" b="b"/>
                  <a:pathLst>
                    <a:path w="40" h="158">
                      <a:moveTo>
                        <a:pt x="0" y="0"/>
                      </a:moveTo>
                      <a:lnTo>
                        <a:pt x="0" y="0"/>
                      </a:lnTo>
                      <a:lnTo>
                        <a:pt x="39" y="0"/>
                      </a:lnTo>
                      <a:lnTo>
                        <a:pt x="40" y="0"/>
                      </a:lnTo>
                      <a:lnTo>
                        <a:pt x="40" y="157"/>
                      </a:lnTo>
                      <a:lnTo>
                        <a:pt x="39" y="158"/>
                      </a:lnTo>
                      <a:lnTo>
                        <a:pt x="0" y="158"/>
                      </a:lnTo>
                      <a:lnTo>
                        <a:pt x="0" y="157"/>
                      </a:lnTo>
                      <a:lnTo>
                        <a:pt x="0" y="0"/>
                      </a:lnTo>
                      <a:close/>
                      <a:moveTo>
                        <a:pt x="2" y="157"/>
                      </a:moveTo>
                      <a:lnTo>
                        <a:pt x="0" y="157"/>
                      </a:lnTo>
                      <a:lnTo>
                        <a:pt x="39" y="157"/>
                      </a:lnTo>
                      <a:lnTo>
                        <a:pt x="39" y="0"/>
                      </a:lnTo>
                      <a:lnTo>
                        <a:pt x="39" y="2"/>
                      </a:lnTo>
                      <a:lnTo>
                        <a:pt x="0" y="2"/>
                      </a:lnTo>
                      <a:lnTo>
                        <a:pt x="2" y="0"/>
                      </a:lnTo>
                      <a:lnTo>
                        <a:pt x="2" y="157"/>
                      </a:lnTo>
                      <a:close/>
                    </a:path>
                  </a:pathLst>
                </a:custGeom>
                <a:solidFill>
                  <a:srgbClr val="FFFFFF"/>
                </a:solidFill>
                <a:ln w="9525">
                  <a:noFill/>
                  <a:round/>
                  <a:headEnd/>
                  <a:tailEnd/>
                </a:ln>
              </p:spPr>
              <p:txBody>
                <a:bodyPr/>
                <a:lstStyle/>
                <a:p>
                  <a:endParaRPr lang="en-US"/>
                </a:p>
              </p:txBody>
            </p:sp>
            <p:sp>
              <p:nvSpPr>
                <p:cNvPr id="414" name="Freeform 144"/>
                <p:cNvSpPr>
                  <a:spLocks/>
                </p:cNvSpPr>
                <p:nvPr/>
              </p:nvSpPr>
              <p:spPr bwMode="auto">
                <a:xfrm>
                  <a:off x="1363" y="1605"/>
                  <a:ext cx="40" cy="158"/>
                </a:xfrm>
                <a:custGeom>
                  <a:avLst/>
                  <a:gdLst/>
                  <a:ahLst/>
                  <a:cxnLst>
                    <a:cxn ang="0">
                      <a:pos x="0" y="0"/>
                    </a:cxn>
                    <a:cxn ang="0">
                      <a:pos x="0" y="0"/>
                    </a:cxn>
                    <a:cxn ang="0">
                      <a:pos x="39" y="0"/>
                    </a:cxn>
                    <a:cxn ang="0">
                      <a:pos x="40" y="0"/>
                    </a:cxn>
                    <a:cxn ang="0">
                      <a:pos x="40" y="157"/>
                    </a:cxn>
                    <a:cxn ang="0">
                      <a:pos x="39" y="158"/>
                    </a:cxn>
                    <a:cxn ang="0">
                      <a:pos x="0" y="158"/>
                    </a:cxn>
                    <a:cxn ang="0">
                      <a:pos x="0" y="157"/>
                    </a:cxn>
                    <a:cxn ang="0">
                      <a:pos x="0" y="0"/>
                    </a:cxn>
                  </a:cxnLst>
                  <a:rect l="0" t="0" r="r" b="b"/>
                  <a:pathLst>
                    <a:path w="40" h="158">
                      <a:moveTo>
                        <a:pt x="0" y="0"/>
                      </a:moveTo>
                      <a:lnTo>
                        <a:pt x="0" y="0"/>
                      </a:lnTo>
                      <a:lnTo>
                        <a:pt x="39" y="0"/>
                      </a:lnTo>
                      <a:lnTo>
                        <a:pt x="40" y="0"/>
                      </a:lnTo>
                      <a:lnTo>
                        <a:pt x="40" y="157"/>
                      </a:lnTo>
                      <a:lnTo>
                        <a:pt x="39" y="158"/>
                      </a:lnTo>
                      <a:lnTo>
                        <a:pt x="0" y="158"/>
                      </a:lnTo>
                      <a:lnTo>
                        <a:pt x="0" y="157"/>
                      </a:lnTo>
                      <a:lnTo>
                        <a:pt x="0" y="0"/>
                      </a:lnTo>
                      <a:close/>
                    </a:path>
                  </a:pathLst>
                </a:custGeom>
                <a:noFill/>
                <a:ln w="7938" cap="rnd">
                  <a:solidFill>
                    <a:srgbClr val="FFFFFF"/>
                  </a:solidFill>
                  <a:prstDash val="solid"/>
                  <a:round/>
                  <a:headEnd/>
                  <a:tailEnd/>
                </a:ln>
              </p:spPr>
              <p:txBody>
                <a:bodyPr/>
                <a:lstStyle/>
                <a:p>
                  <a:endParaRPr lang="en-US"/>
                </a:p>
              </p:txBody>
            </p:sp>
            <p:sp>
              <p:nvSpPr>
                <p:cNvPr id="415" name="Freeform 145"/>
                <p:cNvSpPr>
                  <a:spLocks/>
                </p:cNvSpPr>
                <p:nvPr/>
              </p:nvSpPr>
              <p:spPr bwMode="auto">
                <a:xfrm>
                  <a:off x="1363" y="1605"/>
                  <a:ext cx="39" cy="157"/>
                </a:xfrm>
                <a:custGeom>
                  <a:avLst/>
                  <a:gdLst/>
                  <a:ahLst/>
                  <a:cxnLst>
                    <a:cxn ang="0">
                      <a:pos x="2" y="157"/>
                    </a:cxn>
                    <a:cxn ang="0">
                      <a:pos x="0" y="157"/>
                    </a:cxn>
                    <a:cxn ang="0">
                      <a:pos x="39" y="157"/>
                    </a:cxn>
                    <a:cxn ang="0">
                      <a:pos x="39" y="0"/>
                    </a:cxn>
                    <a:cxn ang="0">
                      <a:pos x="39" y="2"/>
                    </a:cxn>
                    <a:cxn ang="0">
                      <a:pos x="0" y="2"/>
                    </a:cxn>
                    <a:cxn ang="0">
                      <a:pos x="2" y="0"/>
                    </a:cxn>
                    <a:cxn ang="0">
                      <a:pos x="2" y="157"/>
                    </a:cxn>
                  </a:cxnLst>
                  <a:rect l="0" t="0" r="r" b="b"/>
                  <a:pathLst>
                    <a:path w="39" h="157">
                      <a:moveTo>
                        <a:pt x="2" y="157"/>
                      </a:moveTo>
                      <a:lnTo>
                        <a:pt x="0" y="157"/>
                      </a:lnTo>
                      <a:lnTo>
                        <a:pt x="39" y="157"/>
                      </a:lnTo>
                      <a:lnTo>
                        <a:pt x="39" y="0"/>
                      </a:lnTo>
                      <a:lnTo>
                        <a:pt x="39" y="2"/>
                      </a:lnTo>
                      <a:lnTo>
                        <a:pt x="0" y="2"/>
                      </a:lnTo>
                      <a:lnTo>
                        <a:pt x="2" y="0"/>
                      </a:lnTo>
                      <a:lnTo>
                        <a:pt x="2" y="157"/>
                      </a:lnTo>
                    </a:path>
                  </a:pathLst>
                </a:custGeom>
                <a:noFill/>
                <a:ln w="7938" cap="rnd">
                  <a:solidFill>
                    <a:srgbClr val="FFFFFF"/>
                  </a:solidFill>
                  <a:prstDash val="solid"/>
                  <a:round/>
                  <a:headEnd/>
                  <a:tailEnd/>
                </a:ln>
              </p:spPr>
              <p:txBody>
                <a:bodyPr/>
                <a:lstStyle/>
                <a:p>
                  <a:endParaRPr lang="en-US"/>
                </a:p>
              </p:txBody>
            </p:sp>
          </p:grpSp>
          <p:grpSp>
            <p:nvGrpSpPr>
              <p:cNvPr id="213" name="Group 146"/>
              <p:cNvGrpSpPr>
                <a:grpSpLocks/>
              </p:cNvGrpSpPr>
              <p:nvPr/>
            </p:nvGrpSpPr>
            <p:grpSpPr bwMode="auto">
              <a:xfrm>
                <a:off x="4211" y="3329"/>
                <a:ext cx="40" cy="153"/>
                <a:chOff x="1401" y="1610"/>
                <a:chExt cx="40" cy="153"/>
              </a:xfrm>
            </p:grpSpPr>
            <p:sp>
              <p:nvSpPr>
                <p:cNvPr id="411" name="Rectangle 147"/>
                <p:cNvSpPr>
                  <a:spLocks noChangeArrowheads="1"/>
                </p:cNvSpPr>
                <p:nvPr/>
              </p:nvSpPr>
              <p:spPr bwMode="auto">
                <a:xfrm>
                  <a:off x="1401" y="1610"/>
                  <a:ext cx="40" cy="153"/>
                </a:xfrm>
                <a:prstGeom prst="rect">
                  <a:avLst/>
                </a:prstGeom>
                <a:solidFill>
                  <a:srgbClr val="000000"/>
                </a:solidFill>
                <a:ln w="9525">
                  <a:noFill/>
                  <a:miter lim="800000"/>
                  <a:headEnd/>
                  <a:tailEnd/>
                </a:ln>
              </p:spPr>
              <p:txBody>
                <a:bodyPr/>
                <a:lstStyle/>
                <a:p>
                  <a:endParaRPr lang="en-US"/>
                </a:p>
              </p:txBody>
            </p:sp>
            <p:sp>
              <p:nvSpPr>
                <p:cNvPr id="412" name="Rectangle 148"/>
                <p:cNvSpPr>
                  <a:spLocks noChangeArrowheads="1"/>
                </p:cNvSpPr>
                <p:nvPr/>
              </p:nvSpPr>
              <p:spPr bwMode="auto">
                <a:xfrm>
                  <a:off x="1401" y="1610"/>
                  <a:ext cx="40" cy="153"/>
                </a:xfrm>
                <a:prstGeom prst="rect">
                  <a:avLst/>
                </a:prstGeom>
                <a:noFill/>
                <a:ln w="7938" cap="rnd">
                  <a:solidFill>
                    <a:srgbClr val="FFFFFF"/>
                  </a:solidFill>
                  <a:miter lim="800000"/>
                  <a:headEnd/>
                  <a:tailEnd/>
                </a:ln>
              </p:spPr>
              <p:txBody>
                <a:bodyPr/>
                <a:lstStyle/>
                <a:p>
                  <a:endParaRPr lang="en-US"/>
                </a:p>
              </p:txBody>
            </p:sp>
          </p:grpSp>
          <p:grpSp>
            <p:nvGrpSpPr>
              <p:cNvPr id="214" name="Group 149"/>
              <p:cNvGrpSpPr>
                <a:grpSpLocks/>
              </p:cNvGrpSpPr>
              <p:nvPr/>
            </p:nvGrpSpPr>
            <p:grpSpPr bwMode="auto">
              <a:xfrm>
                <a:off x="4211" y="3329"/>
                <a:ext cx="43" cy="153"/>
                <a:chOff x="1401" y="1610"/>
                <a:chExt cx="43" cy="153"/>
              </a:xfrm>
            </p:grpSpPr>
            <p:sp>
              <p:nvSpPr>
                <p:cNvPr id="408" name="Freeform 150"/>
                <p:cNvSpPr>
                  <a:spLocks noEditPoints="1"/>
                </p:cNvSpPr>
                <p:nvPr/>
              </p:nvSpPr>
              <p:spPr bwMode="auto">
                <a:xfrm>
                  <a:off x="1401" y="1610"/>
                  <a:ext cx="43" cy="153"/>
                </a:xfrm>
                <a:custGeom>
                  <a:avLst/>
                  <a:gdLst/>
                  <a:ahLst/>
                  <a:cxnLst>
                    <a:cxn ang="0">
                      <a:pos x="0" y="0"/>
                    </a:cxn>
                    <a:cxn ang="0">
                      <a:pos x="0" y="0"/>
                    </a:cxn>
                    <a:cxn ang="0">
                      <a:pos x="42" y="0"/>
                    </a:cxn>
                    <a:cxn ang="0">
                      <a:pos x="43" y="0"/>
                    </a:cxn>
                    <a:cxn ang="0">
                      <a:pos x="43" y="152"/>
                    </a:cxn>
                    <a:cxn ang="0">
                      <a:pos x="42" y="153"/>
                    </a:cxn>
                    <a:cxn ang="0">
                      <a:pos x="0" y="153"/>
                    </a:cxn>
                    <a:cxn ang="0">
                      <a:pos x="0" y="152"/>
                    </a:cxn>
                    <a:cxn ang="0">
                      <a:pos x="0" y="0"/>
                    </a:cxn>
                    <a:cxn ang="0">
                      <a:pos x="1" y="152"/>
                    </a:cxn>
                    <a:cxn ang="0">
                      <a:pos x="0" y="152"/>
                    </a:cxn>
                    <a:cxn ang="0">
                      <a:pos x="42" y="152"/>
                    </a:cxn>
                    <a:cxn ang="0">
                      <a:pos x="42" y="0"/>
                    </a:cxn>
                    <a:cxn ang="0">
                      <a:pos x="42" y="2"/>
                    </a:cxn>
                    <a:cxn ang="0">
                      <a:pos x="0" y="2"/>
                    </a:cxn>
                    <a:cxn ang="0">
                      <a:pos x="1" y="0"/>
                    </a:cxn>
                    <a:cxn ang="0">
                      <a:pos x="1" y="152"/>
                    </a:cxn>
                  </a:cxnLst>
                  <a:rect l="0" t="0" r="r" b="b"/>
                  <a:pathLst>
                    <a:path w="43" h="153">
                      <a:moveTo>
                        <a:pt x="0" y="0"/>
                      </a:moveTo>
                      <a:lnTo>
                        <a:pt x="0" y="0"/>
                      </a:lnTo>
                      <a:lnTo>
                        <a:pt x="42" y="0"/>
                      </a:lnTo>
                      <a:lnTo>
                        <a:pt x="43" y="0"/>
                      </a:lnTo>
                      <a:lnTo>
                        <a:pt x="43" y="152"/>
                      </a:lnTo>
                      <a:lnTo>
                        <a:pt x="42" y="153"/>
                      </a:lnTo>
                      <a:lnTo>
                        <a:pt x="0" y="153"/>
                      </a:lnTo>
                      <a:lnTo>
                        <a:pt x="0" y="152"/>
                      </a:lnTo>
                      <a:lnTo>
                        <a:pt x="0" y="0"/>
                      </a:lnTo>
                      <a:close/>
                      <a:moveTo>
                        <a:pt x="1" y="152"/>
                      </a:moveTo>
                      <a:lnTo>
                        <a:pt x="0" y="152"/>
                      </a:lnTo>
                      <a:lnTo>
                        <a:pt x="42" y="152"/>
                      </a:lnTo>
                      <a:lnTo>
                        <a:pt x="42" y="0"/>
                      </a:lnTo>
                      <a:lnTo>
                        <a:pt x="42" y="2"/>
                      </a:lnTo>
                      <a:lnTo>
                        <a:pt x="0" y="2"/>
                      </a:lnTo>
                      <a:lnTo>
                        <a:pt x="1" y="0"/>
                      </a:lnTo>
                      <a:lnTo>
                        <a:pt x="1" y="152"/>
                      </a:lnTo>
                      <a:close/>
                    </a:path>
                  </a:pathLst>
                </a:custGeom>
                <a:solidFill>
                  <a:srgbClr val="FFFFFF"/>
                </a:solidFill>
                <a:ln w="9525">
                  <a:noFill/>
                  <a:round/>
                  <a:headEnd/>
                  <a:tailEnd/>
                </a:ln>
              </p:spPr>
              <p:txBody>
                <a:bodyPr/>
                <a:lstStyle/>
                <a:p>
                  <a:endParaRPr lang="en-US"/>
                </a:p>
              </p:txBody>
            </p:sp>
            <p:sp>
              <p:nvSpPr>
                <p:cNvPr id="409" name="Freeform 151"/>
                <p:cNvSpPr>
                  <a:spLocks/>
                </p:cNvSpPr>
                <p:nvPr/>
              </p:nvSpPr>
              <p:spPr bwMode="auto">
                <a:xfrm>
                  <a:off x="1401" y="1610"/>
                  <a:ext cx="43" cy="153"/>
                </a:xfrm>
                <a:custGeom>
                  <a:avLst/>
                  <a:gdLst/>
                  <a:ahLst/>
                  <a:cxnLst>
                    <a:cxn ang="0">
                      <a:pos x="0" y="0"/>
                    </a:cxn>
                    <a:cxn ang="0">
                      <a:pos x="0" y="0"/>
                    </a:cxn>
                    <a:cxn ang="0">
                      <a:pos x="42" y="0"/>
                    </a:cxn>
                    <a:cxn ang="0">
                      <a:pos x="43" y="0"/>
                    </a:cxn>
                    <a:cxn ang="0">
                      <a:pos x="43" y="152"/>
                    </a:cxn>
                    <a:cxn ang="0">
                      <a:pos x="42" y="153"/>
                    </a:cxn>
                    <a:cxn ang="0">
                      <a:pos x="0" y="153"/>
                    </a:cxn>
                    <a:cxn ang="0">
                      <a:pos x="0" y="152"/>
                    </a:cxn>
                    <a:cxn ang="0">
                      <a:pos x="0" y="0"/>
                    </a:cxn>
                  </a:cxnLst>
                  <a:rect l="0" t="0" r="r" b="b"/>
                  <a:pathLst>
                    <a:path w="43" h="153">
                      <a:moveTo>
                        <a:pt x="0" y="0"/>
                      </a:moveTo>
                      <a:lnTo>
                        <a:pt x="0" y="0"/>
                      </a:lnTo>
                      <a:lnTo>
                        <a:pt x="42" y="0"/>
                      </a:lnTo>
                      <a:lnTo>
                        <a:pt x="43" y="0"/>
                      </a:lnTo>
                      <a:lnTo>
                        <a:pt x="43" y="152"/>
                      </a:lnTo>
                      <a:lnTo>
                        <a:pt x="42" y="153"/>
                      </a:lnTo>
                      <a:lnTo>
                        <a:pt x="0" y="153"/>
                      </a:lnTo>
                      <a:lnTo>
                        <a:pt x="0" y="152"/>
                      </a:lnTo>
                      <a:lnTo>
                        <a:pt x="0" y="0"/>
                      </a:lnTo>
                      <a:close/>
                    </a:path>
                  </a:pathLst>
                </a:custGeom>
                <a:noFill/>
                <a:ln w="7938" cap="rnd">
                  <a:solidFill>
                    <a:srgbClr val="FFFFFF"/>
                  </a:solidFill>
                  <a:prstDash val="solid"/>
                  <a:round/>
                  <a:headEnd/>
                  <a:tailEnd/>
                </a:ln>
              </p:spPr>
              <p:txBody>
                <a:bodyPr/>
                <a:lstStyle/>
                <a:p>
                  <a:endParaRPr lang="en-US"/>
                </a:p>
              </p:txBody>
            </p:sp>
            <p:sp>
              <p:nvSpPr>
                <p:cNvPr id="410" name="Freeform 152"/>
                <p:cNvSpPr>
                  <a:spLocks/>
                </p:cNvSpPr>
                <p:nvPr/>
              </p:nvSpPr>
              <p:spPr bwMode="auto">
                <a:xfrm>
                  <a:off x="1401" y="1610"/>
                  <a:ext cx="42" cy="152"/>
                </a:xfrm>
                <a:custGeom>
                  <a:avLst/>
                  <a:gdLst/>
                  <a:ahLst/>
                  <a:cxnLst>
                    <a:cxn ang="0">
                      <a:pos x="1" y="152"/>
                    </a:cxn>
                    <a:cxn ang="0">
                      <a:pos x="0" y="152"/>
                    </a:cxn>
                    <a:cxn ang="0">
                      <a:pos x="42" y="152"/>
                    </a:cxn>
                    <a:cxn ang="0">
                      <a:pos x="42" y="0"/>
                    </a:cxn>
                    <a:cxn ang="0">
                      <a:pos x="42" y="2"/>
                    </a:cxn>
                    <a:cxn ang="0">
                      <a:pos x="0" y="2"/>
                    </a:cxn>
                    <a:cxn ang="0">
                      <a:pos x="1" y="0"/>
                    </a:cxn>
                    <a:cxn ang="0">
                      <a:pos x="1" y="152"/>
                    </a:cxn>
                  </a:cxnLst>
                  <a:rect l="0" t="0" r="r" b="b"/>
                  <a:pathLst>
                    <a:path w="42" h="152">
                      <a:moveTo>
                        <a:pt x="1" y="152"/>
                      </a:moveTo>
                      <a:lnTo>
                        <a:pt x="0" y="152"/>
                      </a:lnTo>
                      <a:lnTo>
                        <a:pt x="42" y="152"/>
                      </a:lnTo>
                      <a:lnTo>
                        <a:pt x="42" y="0"/>
                      </a:lnTo>
                      <a:lnTo>
                        <a:pt x="42" y="2"/>
                      </a:lnTo>
                      <a:lnTo>
                        <a:pt x="0" y="2"/>
                      </a:lnTo>
                      <a:lnTo>
                        <a:pt x="1" y="0"/>
                      </a:lnTo>
                      <a:lnTo>
                        <a:pt x="1" y="152"/>
                      </a:lnTo>
                    </a:path>
                  </a:pathLst>
                </a:custGeom>
                <a:noFill/>
                <a:ln w="7938" cap="rnd">
                  <a:solidFill>
                    <a:srgbClr val="FFFFFF"/>
                  </a:solidFill>
                  <a:prstDash val="solid"/>
                  <a:round/>
                  <a:headEnd/>
                  <a:tailEnd/>
                </a:ln>
              </p:spPr>
              <p:txBody>
                <a:bodyPr/>
                <a:lstStyle/>
                <a:p>
                  <a:endParaRPr lang="en-US"/>
                </a:p>
              </p:txBody>
            </p:sp>
          </p:grpSp>
          <p:grpSp>
            <p:nvGrpSpPr>
              <p:cNvPr id="215" name="Group 153"/>
              <p:cNvGrpSpPr>
                <a:grpSpLocks/>
              </p:cNvGrpSpPr>
              <p:nvPr/>
            </p:nvGrpSpPr>
            <p:grpSpPr bwMode="auto">
              <a:xfrm>
                <a:off x="4251" y="3335"/>
                <a:ext cx="41" cy="147"/>
                <a:chOff x="1441" y="1616"/>
                <a:chExt cx="41" cy="147"/>
              </a:xfrm>
            </p:grpSpPr>
            <p:sp>
              <p:nvSpPr>
                <p:cNvPr id="406" name="Rectangle 154"/>
                <p:cNvSpPr>
                  <a:spLocks noChangeArrowheads="1"/>
                </p:cNvSpPr>
                <p:nvPr/>
              </p:nvSpPr>
              <p:spPr bwMode="auto">
                <a:xfrm>
                  <a:off x="1441" y="1616"/>
                  <a:ext cx="41" cy="147"/>
                </a:xfrm>
                <a:prstGeom prst="rect">
                  <a:avLst/>
                </a:prstGeom>
                <a:solidFill>
                  <a:srgbClr val="000000"/>
                </a:solidFill>
                <a:ln w="9525">
                  <a:noFill/>
                  <a:miter lim="800000"/>
                  <a:headEnd/>
                  <a:tailEnd/>
                </a:ln>
              </p:spPr>
              <p:txBody>
                <a:bodyPr/>
                <a:lstStyle/>
                <a:p>
                  <a:endParaRPr lang="en-US"/>
                </a:p>
              </p:txBody>
            </p:sp>
            <p:sp>
              <p:nvSpPr>
                <p:cNvPr id="407" name="Rectangle 155"/>
                <p:cNvSpPr>
                  <a:spLocks noChangeArrowheads="1"/>
                </p:cNvSpPr>
                <p:nvPr/>
              </p:nvSpPr>
              <p:spPr bwMode="auto">
                <a:xfrm>
                  <a:off x="1441" y="1616"/>
                  <a:ext cx="41" cy="147"/>
                </a:xfrm>
                <a:prstGeom prst="rect">
                  <a:avLst/>
                </a:prstGeom>
                <a:noFill/>
                <a:ln w="7938" cap="rnd">
                  <a:solidFill>
                    <a:srgbClr val="FFFFFF"/>
                  </a:solidFill>
                  <a:miter lim="800000"/>
                  <a:headEnd/>
                  <a:tailEnd/>
                </a:ln>
              </p:spPr>
              <p:txBody>
                <a:bodyPr/>
                <a:lstStyle/>
                <a:p>
                  <a:endParaRPr lang="en-US"/>
                </a:p>
              </p:txBody>
            </p:sp>
          </p:grpSp>
          <p:grpSp>
            <p:nvGrpSpPr>
              <p:cNvPr id="216" name="Group 156"/>
              <p:cNvGrpSpPr>
                <a:grpSpLocks/>
              </p:cNvGrpSpPr>
              <p:nvPr/>
            </p:nvGrpSpPr>
            <p:grpSpPr bwMode="auto">
              <a:xfrm>
                <a:off x="4251" y="3335"/>
                <a:ext cx="41" cy="147"/>
                <a:chOff x="1441" y="1616"/>
                <a:chExt cx="41" cy="147"/>
              </a:xfrm>
            </p:grpSpPr>
            <p:sp>
              <p:nvSpPr>
                <p:cNvPr id="403" name="Freeform 157"/>
                <p:cNvSpPr>
                  <a:spLocks noEditPoints="1"/>
                </p:cNvSpPr>
                <p:nvPr/>
              </p:nvSpPr>
              <p:spPr bwMode="auto">
                <a:xfrm>
                  <a:off x="1441" y="1616"/>
                  <a:ext cx="41" cy="147"/>
                </a:xfrm>
                <a:custGeom>
                  <a:avLst/>
                  <a:gdLst/>
                  <a:ahLst/>
                  <a:cxnLst>
                    <a:cxn ang="0">
                      <a:pos x="0" y="0"/>
                    </a:cxn>
                    <a:cxn ang="0">
                      <a:pos x="0" y="0"/>
                    </a:cxn>
                    <a:cxn ang="0">
                      <a:pos x="39" y="0"/>
                    </a:cxn>
                    <a:cxn ang="0">
                      <a:pos x="41" y="0"/>
                    </a:cxn>
                    <a:cxn ang="0">
                      <a:pos x="41" y="146"/>
                    </a:cxn>
                    <a:cxn ang="0">
                      <a:pos x="39" y="147"/>
                    </a:cxn>
                    <a:cxn ang="0">
                      <a:pos x="0" y="147"/>
                    </a:cxn>
                    <a:cxn ang="0">
                      <a:pos x="0" y="146"/>
                    </a:cxn>
                    <a:cxn ang="0">
                      <a:pos x="0" y="0"/>
                    </a:cxn>
                    <a:cxn ang="0">
                      <a:pos x="2" y="146"/>
                    </a:cxn>
                    <a:cxn ang="0">
                      <a:pos x="0" y="146"/>
                    </a:cxn>
                    <a:cxn ang="0">
                      <a:pos x="39" y="146"/>
                    </a:cxn>
                    <a:cxn ang="0">
                      <a:pos x="39" y="0"/>
                    </a:cxn>
                    <a:cxn ang="0">
                      <a:pos x="39" y="2"/>
                    </a:cxn>
                    <a:cxn ang="0">
                      <a:pos x="0" y="2"/>
                    </a:cxn>
                    <a:cxn ang="0">
                      <a:pos x="2" y="0"/>
                    </a:cxn>
                    <a:cxn ang="0">
                      <a:pos x="2" y="146"/>
                    </a:cxn>
                  </a:cxnLst>
                  <a:rect l="0" t="0" r="r" b="b"/>
                  <a:pathLst>
                    <a:path w="41" h="147">
                      <a:moveTo>
                        <a:pt x="0" y="0"/>
                      </a:moveTo>
                      <a:lnTo>
                        <a:pt x="0" y="0"/>
                      </a:lnTo>
                      <a:lnTo>
                        <a:pt x="39" y="0"/>
                      </a:lnTo>
                      <a:lnTo>
                        <a:pt x="41" y="0"/>
                      </a:lnTo>
                      <a:lnTo>
                        <a:pt x="41" y="146"/>
                      </a:lnTo>
                      <a:lnTo>
                        <a:pt x="39" y="147"/>
                      </a:lnTo>
                      <a:lnTo>
                        <a:pt x="0" y="147"/>
                      </a:lnTo>
                      <a:lnTo>
                        <a:pt x="0" y="146"/>
                      </a:lnTo>
                      <a:lnTo>
                        <a:pt x="0" y="0"/>
                      </a:lnTo>
                      <a:close/>
                      <a:moveTo>
                        <a:pt x="2" y="146"/>
                      </a:moveTo>
                      <a:lnTo>
                        <a:pt x="0" y="146"/>
                      </a:lnTo>
                      <a:lnTo>
                        <a:pt x="39" y="146"/>
                      </a:lnTo>
                      <a:lnTo>
                        <a:pt x="39" y="0"/>
                      </a:lnTo>
                      <a:lnTo>
                        <a:pt x="39" y="2"/>
                      </a:lnTo>
                      <a:lnTo>
                        <a:pt x="0" y="2"/>
                      </a:lnTo>
                      <a:lnTo>
                        <a:pt x="2" y="0"/>
                      </a:lnTo>
                      <a:lnTo>
                        <a:pt x="2" y="146"/>
                      </a:lnTo>
                      <a:close/>
                    </a:path>
                  </a:pathLst>
                </a:custGeom>
                <a:solidFill>
                  <a:srgbClr val="FFFFFF"/>
                </a:solidFill>
                <a:ln w="9525">
                  <a:noFill/>
                  <a:round/>
                  <a:headEnd/>
                  <a:tailEnd/>
                </a:ln>
              </p:spPr>
              <p:txBody>
                <a:bodyPr/>
                <a:lstStyle/>
                <a:p>
                  <a:endParaRPr lang="en-US"/>
                </a:p>
              </p:txBody>
            </p:sp>
            <p:sp>
              <p:nvSpPr>
                <p:cNvPr id="404" name="Freeform 158"/>
                <p:cNvSpPr>
                  <a:spLocks/>
                </p:cNvSpPr>
                <p:nvPr/>
              </p:nvSpPr>
              <p:spPr bwMode="auto">
                <a:xfrm>
                  <a:off x="1441" y="1616"/>
                  <a:ext cx="41" cy="147"/>
                </a:xfrm>
                <a:custGeom>
                  <a:avLst/>
                  <a:gdLst/>
                  <a:ahLst/>
                  <a:cxnLst>
                    <a:cxn ang="0">
                      <a:pos x="0" y="0"/>
                    </a:cxn>
                    <a:cxn ang="0">
                      <a:pos x="0" y="0"/>
                    </a:cxn>
                    <a:cxn ang="0">
                      <a:pos x="39" y="0"/>
                    </a:cxn>
                    <a:cxn ang="0">
                      <a:pos x="41" y="0"/>
                    </a:cxn>
                    <a:cxn ang="0">
                      <a:pos x="41" y="146"/>
                    </a:cxn>
                    <a:cxn ang="0">
                      <a:pos x="39" y="147"/>
                    </a:cxn>
                    <a:cxn ang="0">
                      <a:pos x="0" y="147"/>
                    </a:cxn>
                    <a:cxn ang="0">
                      <a:pos x="0" y="146"/>
                    </a:cxn>
                    <a:cxn ang="0">
                      <a:pos x="0" y="0"/>
                    </a:cxn>
                  </a:cxnLst>
                  <a:rect l="0" t="0" r="r" b="b"/>
                  <a:pathLst>
                    <a:path w="41" h="147">
                      <a:moveTo>
                        <a:pt x="0" y="0"/>
                      </a:moveTo>
                      <a:lnTo>
                        <a:pt x="0" y="0"/>
                      </a:lnTo>
                      <a:lnTo>
                        <a:pt x="39" y="0"/>
                      </a:lnTo>
                      <a:lnTo>
                        <a:pt x="41" y="0"/>
                      </a:lnTo>
                      <a:lnTo>
                        <a:pt x="41" y="146"/>
                      </a:lnTo>
                      <a:lnTo>
                        <a:pt x="39" y="147"/>
                      </a:lnTo>
                      <a:lnTo>
                        <a:pt x="0" y="147"/>
                      </a:lnTo>
                      <a:lnTo>
                        <a:pt x="0" y="146"/>
                      </a:lnTo>
                      <a:lnTo>
                        <a:pt x="0" y="0"/>
                      </a:lnTo>
                      <a:close/>
                    </a:path>
                  </a:pathLst>
                </a:custGeom>
                <a:noFill/>
                <a:ln w="7938" cap="rnd">
                  <a:solidFill>
                    <a:srgbClr val="FFFFFF"/>
                  </a:solidFill>
                  <a:prstDash val="solid"/>
                  <a:round/>
                  <a:headEnd/>
                  <a:tailEnd/>
                </a:ln>
              </p:spPr>
              <p:txBody>
                <a:bodyPr/>
                <a:lstStyle/>
                <a:p>
                  <a:endParaRPr lang="en-US"/>
                </a:p>
              </p:txBody>
            </p:sp>
            <p:sp>
              <p:nvSpPr>
                <p:cNvPr id="405" name="Freeform 159"/>
                <p:cNvSpPr>
                  <a:spLocks/>
                </p:cNvSpPr>
                <p:nvPr/>
              </p:nvSpPr>
              <p:spPr bwMode="auto">
                <a:xfrm>
                  <a:off x="1441" y="1616"/>
                  <a:ext cx="39" cy="146"/>
                </a:xfrm>
                <a:custGeom>
                  <a:avLst/>
                  <a:gdLst/>
                  <a:ahLst/>
                  <a:cxnLst>
                    <a:cxn ang="0">
                      <a:pos x="2" y="146"/>
                    </a:cxn>
                    <a:cxn ang="0">
                      <a:pos x="0" y="146"/>
                    </a:cxn>
                    <a:cxn ang="0">
                      <a:pos x="39" y="146"/>
                    </a:cxn>
                    <a:cxn ang="0">
                      <a:pos x="39" y="0"/>
                    </a:cxn>
                    <a:cxn ang="0">
                      <a:pos x="39" y="2"/>
                    </a:cxn>
                    <a:cxn ang="0">
                      <a:pos x="0" y="2"/>
                    </a:cxn>
                    <a:cxn ang="0">
                      <a:pos x="2" y="0"/>
                    </a:cxn>
                    <a:cxn ang="0">
                      <a:pos x="2" y="146"/>
                    </a:cxn>
                  </a:cxnLst>
                  <a:rect l="0" t="0" r="r" b="b"/>
                  <a:pathLst>
                    <a:path w="39" h="146">
                      <a:moveTo>
                        <a:pt x="2" y="146"/>
                      </a:moveTo>
                      <a:lnTo>
                        <a:pt x="0" y="146"/>
                      </a:lnTo>
                      <a:lnTo>
                        <a:pt x="39" y="146"/>
                      </a:lnTo>
                      <a:lnTo>
                        <a:pt x="39" y="0"/>
                      </a:lnTo>
                      <a:lnTo>
                        <a:pt x="39" y="2"/>
                      </a:lnTo>
                      <a:lnTo>
                        <a:pt x="0" y="2"/>
                      </a:lnTo>
                      <a:lnTo>
                        <a:pt x="2" y="0"/>
                      </a:lnTo>
                      <a:lnTo>
                        <a:pt x="2" y="146"/>
                      </a:lnTo>
                    </a:path>
                  </a:pathLst>
                </a:custGeom>
                <a:noFill/>
                <a:ln w="7938" cap="rnd">
                  <a:solidFill>
                    <a:srgbClr val="FFFFFF"/>
                  </a:solidFill>
                  <a:prstDash val="solid"/>
                  <a:round/>
                  <a:headEnd/>
                  <a:tailEnd/>
                </a:ln>
              </p:spPr>
              <p:txBody>
                <a:bodyPr/>
                <a:lstStyle/>
                <a:p>
                  <a:endParaRPr lang="en-US"/>
                </a:p>
              </p:txBody>
            </p:sp>
          </p:grpSp>
          <p:grpSp>
            <p:nvGrpSpPr>
              <p:cNvPr id="217" name="Group 160"/>
              <p:cNvGrpSpPr>
                <a:grpSpLocks/>
              </p:cNvGrpSpPr>
              <p:nvPr/>
            </p:nvGrpSpPr>
            <p:grpSpPr bwMode="auto">
              <a:xfrm>
                <a:off x="4292" y="3310"/>
                <a:ext cx="38" cy="172"/>
                <a:chOff x="1482" y="1591"/>
                <a:chExt cx="38" cy="172"/>
              </a:xfrm>
            </p:grpSpPr>
            <p:sp>
              <p:nvSpPr>
                <p:cNvPr id="401" name="Rectangle 161"/>
                <p:cNvSpPr>
                  <a:spLocks noChangeArrowheads="1"/>
                </p:cNvSpPr>
                <p:nvPr/>
              </p:nvSpPr>
              <p:spPr bwMode="auto">
                <a:xfrm>
                  <a:off x="1482" y="1591"/>
                  <a:ext cx="38" cy="172"/>
                </a:xfrm>
                <a:prstGeom prst="rect">
                  <a:avLst/>
                </a:prstGeom>
                <a:solidFill>
                  <a:srgbClr val="000000"/>
                </a:solidFill>
                <a:ln w="9525">
                  <a:noFill/>
                  <a:miter lim="800000"/>
                  <a:headEnd/>
                  <a:tailEnd/>
                </a:ln>
              </p:spPr>
              <p:txBody>
                <a:bodyPr/>
                <a:lstStyle/>
                <a:p>
                  <a:endParaRPr lang="en-US"/>
                </a:p>
              </p:txBody>
            </p:sp>
            <p:sp>
              <p:nvSpPr>
                <p:cNvPr id="402" name="Rectangle 162"/>
                <p:cNvSpPr>
                  <a:spLocks noChangeArrowheads="1"/>
                </p:cNvSpPr>
                <p:nvPr/>
              </p:nvSpPr>
              <p:spPr bwMode="auto">
                <a:xfrm>
                  <a:off x="1482" y="1591"/>
                  <a:ext cx="38" cy="172"/>
                </a:xfrm>
                <a:prstGeom prst="rect">
                  <a:avLst/>
                </a:prstGeom>
                <a:noFill/>
                <a:ln w="7938" cap="rnd">
                  <a:solidFill>
                    <a:srgbClr val="FFFFFF"/>
                  </a:solidFill>
                  <a:miter lim="800000"/>
                  <a:headEnd/>
                  <a:tailEnd/>
                </a:ln>
              </p:spPr>
              <p:txBody>
                <a:bodyPr/>
                <a:lstStyle/>
                <a:p>
                  <a:endParaRPr lang="en-US"/>
                </a:p>
              </p:txBody>
            </p:sp>
          </p:grpSp>
          <p:grpSp>
            <p:nvGrpSpPr>
              <p:cNvPr id="218" name="Group 163"/>
              <p:cNvGrpSpPr>
                <a:grpSpLocks/>
              </p:cNvGrpSpPr>
              <p:nvPr/>
            </p:nvGrpSpPr>
            <p:grpSpPr bwMode="auto">
              <a:xfrm>
                <a:off x="4292" y="3310"/>
                <a:ext cx="41" cy="172"/>
                <a:chOff x="1482" y="1591"/>
                <a:chExt cx="41" cy="172"/>
              </a:xfrm>
            </p:grpSpPr>
            <p:sp>
              <p:nvSpPr>
                <p:cNvPr id="398" name="Freeform 164"/>
                <p:cNvSpPr>
                  <a:spLocks noEditPoints="1"/>
                </p:cNvSpPr>
                <p:nvPr/>
              </p:nvSpPr>
              <p:spPr bwMode="auto">
                <a:xfrm>
                  <a:off x="1482" y="1591"/>
                  <a:ext cx="41" cy="172"/>
                </a:xfrm>
                <a:custGeom>
                  <a:avLst/>
                  <a:gdLst/>
                  <a:ahLst/>
                  <a:cxnLst>
                    <a:cxn ang="0">
                      <a:pos x="0" y="0"/>
                    </a:cxn>
                    <a:cxn ang="0">
                      <a:pos x="0" y="0"/>
                    </a:cxn>
                    <a:cxn ang="0">
                      <a:pos x="40" y="0"/>
                    </a:cxn>
                    <a:cxn ang="0">
                      <a:pos x="41" y="0"/>
                    </a:cxn>
                    <a:cxn ang="0">
                      <a:pos x="41" y="171"/>
                    </a:cxn>
                    <a:cxn ang="0">
                      <a:pos x="40" y="172"/>
                    </a:cxn>
                    <a:cxn ang="0">
                      <a:pos x="0" y="172"/>
                    </a:cxn>
                    <a:cxn ang="0">
                      <a:pos x="0" y="171"/>
                    </a:cxn>
                    <a:cxn ang="0">
                      <a:pos x="0" y="0"/>
                    </a:cxn>
                    <a:cxn ang="0">
                      <a:pos x="3" y="171"/>
                    </a:cxn>
                    <a:cxn ang="0">
                      <a:pos x="0" y="171"/>
                    </a:cxn>
                    <a:cxn ang="0">
                      <a:pos x="40" y="171"/>
                    </a:cxn>
                    <a:cxn ang="0">
                      <a:pos x="40" y="0"/>
                    </a:cxn>
                    <a:cxn ang="0">
                      <a:pos x="40" y="3"/>
                    </a:cxn>
                    <a:cxn ang="0">
                      <a:pos x="0" y="3"/>
                    </a:cxn>
                    <a:cxn ang="0">
                      <a:pos x="3" y="0"/>
                    </a:cxn>
                    <a:cxn ang="0">
                      <a:pos x="3" y="171"/>
                    </a:cxn>
                  </a:cxnLst>
                  <a:rect l="0" t="0" r="r" b="b"/>
                  <a:pathLst>
                    <a:path w="41" h="172">
                      <a:moveTo>
                        <a:pt x="0" y="0"/>
                      </a:moveTo>
                      <a:lnTo>
                        <a:pt x="0" y="0"/>
                      </a:lnTo>
                      <a:lnTo>
                        <a:pt x="40" y="0"/>
                      </a:lnTo>
                      <a:lnTo>
                        <a:pt x="41" y="0"/>
                      </a:lnTo>
                      <a:lnTo>
                        <a:pt x="41" y="171"/>
                      </a:lnTo>
                      <a:lnTo>
                        <a:pt x="40" y="172"/>
                      </a:lnTo>
                      <a:lnTo>
                        <a:pt x="0" y="172"/>
                      </a:lnTo>
                      <a:lnTo>
                        <a:pt x="0" y="171"/>
                      </a:lnTo>
                      <a:lnTo>
                        <a:pt x="0" y="0"/>
                      </a:lnTo>
                      <a:close/>
                      <a:moveTo>
                        <a:pt x="3" y="171"/>
                      </a:moveTo>
                      <a:lnTo>
                        <a:pt x="0" y="171"/>
                      </a:lnTo>
                      <a:lnTo>
                        <a:pt x="40" y="171"/>
                      </a:lnTo>
                      <a:lnTo>
                        <a:pt x="40" y="0"/>
                      </a:lnTo>
                      <a:lnTo>
                        <a:pt x="40" y="3"/>
                      </a:lnTo>
                      <a:lnTo>
                        <a:pt x="0" y="3"/>
                      </a:lnTo>
                      <a:lnTo>
                        <a:pt x="3" y="0"/>
                      </a:lnTo>
                      <a:lnTo>
                        <a:pt x="3" y="171"/>
                      </a:lnTo>
                      <a:close/>
                    </a:path>
                  </a:pathLst>
                </a:custGeom>
                <a:solidFill>
                  <a:srgbClr val="FFFFFF"/>
                </a:solidFill>
                <a:ln w="9525">
                  <a:noFill/>
                  <a:round/>
                  <a:headEnd/>
                  <a:tailEnd/>
                </a:ln>
              </p:spPr>
              <p:txBody>
                <a:bodyPr/>
                <a:lstStyle/>
                <a:p>
                  <a:endParaRPr lang="en-US"/>
                </a:p>
              </p:txBody>
            </p:sp>
            <p:sp>
              <p:nvSpPr>
                <p:cNvPr id="399" name="Freeform 165"/>
                <p:cNvSpPr>
                  <a:spLocks/>
                </p:cNvSpPr>
                <p:nvPr/>
              </p:nvSpPr>
              <p:spPr bwMode="auto">
                <a:xfrm>
                  <a:off x="1482" y="1591"/>
                  <a:ext cx="41" cy="172"/>
                </a:xfrm>
                <a:custGeom>
                  <a:avLst/>
                  <a:gdLst/>
                  <a:ahLst/>
                  <a:cxnLst>
                    <a:cxn ang="0">
                      <a:pos x="0" y="0"/>
                    </a:cxn>
                    <a:cxn ang="0">
                      <a:pos x="0" y="0"/>
                    </a:cxn>
                    <a:cxn ang="0">
                      <a:pos x="40" y="0"/>
                    </a:cxn>
                    <a:cxn ang="0">
                      <a:pos x="41" y="0"/>
                    </a:cxn>
                    <a:cxn ang="0">
                      <a:pos x="41" y="171"/>
                    </a:cxn>
                    <a:cxn ang="0">
                      <a:pos x="40" y="172"/>
                    </a:cxn>
                    <a:cxn ang="0">
                      <a:pos x="0" y="172"/>
                    </a:cxn>
                    <a:cxn ang="0">
                      <a:pos x="0" y="171"/>
                    </a:cxn>
                    <a:cxn ang="0">
                      <a:pos x="0" y="0"/>
                    </a:cxn>
                  </a:cxnLst>
                  <a:rect l="0" t="0" r="r" b="b"/>
                  <a:pathLst>
                    <a:path w="41" h="172">
                      <a:moveTo>
                        <a:pt x="0" y="0"/>
                      </a:moveTo>
                      <a:lnTo>
                        <a:pt x="0" y="0"/>
                      </a:lnTo>
                      <a:lnTo>
                        <a:pt x="40" y="0"/>
                      </a:lnTo>
                      <a:lnTo>
                        <a:pt x="41" y="0"/>
                      </a:lnTo>
                      <a:lnTo>
                        <a:pt x="41" y="171"/>
                      </a:lnTo>
                      <a:lnTo>
                        <a:pt x="40"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400" name="Freeform 166"/>
                <p:cNvSpPr>
                  <a:spLocks/>
                </p:cNvSpPr>
                <p:nvPr/>
              </p:nvSpPr>
              <p:spPr bwMode="auto">
                <a:xfrm>
                  <a:off x="1482" y="1591"/>
                  <a:ext cx="40" cy="171"/>
                </a:xfrm>
                <a:custGeom>
                  <a:avLst/>
                  <a:gdLst/>
                  <a:ahLst/>
                  <a:cxnLst>
                    <a:cxn ang="0">
                      <a:pos x="3" y="171"/>
                    </a:cxn>
                    <a:cxn ang="0">
                      <a:pos x="0" y="171"/>
                    </a:cxn>
                    <a:cxn ang="0">
                      <a:pos x="40" y="171"/>
                    </a:cxn>
                    <a:cxn ang="0">
                      <a:pos x="40" y="0"/>
                    </a:cxn>
                    <a:cxn ang="0">
                      <a:pos x="40" y="3"/>
                    </a:cxn>
                    <a:cxn ang="0">
                      <a:pos x="0" y="3"/>
                    </a:cxn>
                    <a:cxn ang="0">
                      <a:pos x="3" y="0"/>
                    </a:cxn>
                    <a:cxn ang="0">
                      <a:pos x="3" y="171"/>
                    </a:cxn>
                  </a:cxnLst>
                  <a:rect l="0" t="0" r="r" b="b"/>
                  <a:pathLst>
                    <a:path w="40" h="171">
                      <a:moveTo>
                        <a:pt x="3" y="171"/>
                      </a:moveTo>
                      <a:lnTo>
                        <a:pt x="0" y="171"/>
                      </a:lnTo>
                      <a:lnTo>
                        <a:pt x="40" y="171"/>
                      </a:lnTo>
                      <a:lnTo>
                        <a:pt x="40" y="0"/>
                      </a:lnTo>
                      <a:lnTo>
                        <a:pt x="40" y="3"/>
                      </a:lnTo>
                      <a:lnTo>
                        <a:pt x="0" y="3"/>
                      </a:lnTo>
                      <a:lnTo>
                        <a:pt x="3" y="0"/>
                      </a:lnTo>
                      <a:lnTo>
                        <a:pt x="3" y="171"/>
                      </a:lnTo>
                    </a:path>
                  </a:pathLst>
                </a:custGeom>
                <a:noFill/>
                <a:ln w="7938" cap="rnd">
                  <a:solidFill>
                    <a:srgbClr val="FFFFFF"/>
                  </a:solidFill>
                  <a:prstDash val="solid"/>
                  <a:round/>
                  <a:headEnd/>
                  <a:tailEnd/>
                </a:ln>
              </p:spPr>
              <p:txBody>
                <a:bodyPr/>
                <a:lstStyle/>
                <a:p>
                  <a:endParaRPr lang="en-US"/>
                </a:p>
              </p:txBody>
            </p:sp>
          </p:grpSp>
          <p:grpSp>
            <p:nvGrpSpPr>
              <p:cNvPr id="219" name="Group 167"/>
              <p:cNvGrpSpPr>
                <a:grpSpLocks/>
              </p:cNvGrpSpPr>
              <p:nvPr/>
            </p:nvGrpSpPr>
            <p:grpSpPr bwMode="auto">
              <a:xfrm>
                <a:off x="4330" y="3338"/>
                <a:ext cx="41" cy="144"/>
                <a:chOff x="1520" y="1619"/>
                <a:chExt cx="41" cy="144"/>
              </a:xfrm>
            </p:grpSpPr>
            <p:sp>
              <p:nvSpPr>
                <p:cNvPr id="396" name="Rectangle 168"/>
                <p:cNvSpPr>
                  <a:spLocks noChangeArrowheads="1"/>
                </p:cNvSpPr>
                <p:nvPr/>
              </p:nvSpPr>
              <p:spPr bwMode="auto">
                <a:xfrm>
                  <a:off x="1520" y="1619"/>
                  <a:ext cx="41" cy="144"/>
                </a:xfrm>
                <a:prstGeom prst="rect">
                  <a:avLst/>
                </a:prstGeom>
                <a:solidFill>
                  <a:srgbClr val="000000"/>
                </a:solidFill>
                <a:ln w="9525">
                  <a:noFill/>
                  <a:miter lim="800000"/>
                  <a:headEnd/>
                  <a:tailEnd/>
                </a:ln>
              </p:spPr>
              <p:txBody>
                <a:bodyPr/>
                <a:lstStyle/>
                <a:p>
                  <a:endParaRPr lang="en-US"/>
                </a:p>
              </p:txBody>
            </p:sp>
            <p:sp>
              <p:nvSpPr>
                <p:cNvPr id="397" name="Rectangle 169"/>
                <p:cNvSpPr>
                  <a:spLocks noChangeArrowheads="1"/>
                </p:cNvSpPr>
                <p:nvPr/>
              </p:nvSpPr>
              <p:spPr bwMode="auto">
                <a:xfrm>
                  <a:off x="1520" y="1619"/>
                  <a:ext cx="41" cy="144"/>
                </a:xfrm>
                <a:prstGeom prst="rect">
                  <a:avLst/>
                </a:prstGeom>
                <a:noFill/>
                <a:ln w="7938" cap="rnd">
                  <a:solidFill>
                    <a:srgbClr val="FFFFFF"/>
                  </a:solidFill>
                  <a:miter lim="800000"/>
                  <a:headEnd/>
                  <a:tailEnd/>
                </a:ln>
              </p:spPr>
              <p:txBody>
                <a:bodyPr/>
                <a:lstStyle/>
                <a:p>
                  <a:endParaRPr lang="en-US"/>
                </a:p>
              </p:txBody>
            </p:sp>
          </p:grpSp>
          <p:grpSp>
            <p:nvGrpSpPr>
              <p:cNvPr id="220" name="Group 170"/>
              <p:cNvGrpSpPr>
                <a:grpSpLocks/>
              </p:cNvGrpSpPr>
              <p:nvPr/>
            </p:nvGrpSpPr>
            <p:grpSpPr bwMode="auto">
              <a:xfrm>
                <a:off x="4330" y="3338"/>
                <a:ext cx="44" cy="144"/>
                <a:chOff x="1520" y="1619"/>
                <a:chExt cx="44" cy="144"/>
              </a:xfrm>
            </p:grpSpPr>
            <p:sp>
              <p:nvSpPr>
                <p:cNvPr id="393" name="Freeform 171"/>
                <p:cNvSpPr>
                  <a:spLocks noEditPoints="1"/>
                </p:cNvSpPr>
                <p:nvPr/>
              </p:nvSpPr>
              <p:spPr bwMode="auto">
                <a:xfrm>
                  <a:off x="1520" y="1619"/>
                  <a:ext cx="44" cy="144"/>
                </a:xfrm>
                <a:custGeom>
                  <a:avLst/>
                  <a:gdLst/>
                  <a:ahLst/>
                  <a:cxnLst>
                    <a:cxn ang="0">
                      <a:pos x="0" y="0"/>
                    </a:cxn>
                    <a:cxn ang="0">
                      <a:pos x="0" y="0"/>
                    </a:cxn>
                    <a:cxn ang="0">
                      <a:pos x="42" y="0"/>
                    </a:cxn>
                    <a:cxn ang="0">
                      <a:pos x="44" y="0"/>
                    </a:cxn>
                    <a:cxn ang="0">
                      <a:pos x="44" y="143"/>
                    </a:cxn>
                    <a:cxn ang="0">
                      <a:pos x="42" y="144"/>
                    </a:cxn>
                    <a:cxn ang="0">
                      <a:pos x="0" y="144"/>
                    </a:cxn>
                    <a:cxn ang="0">
                      <a:pos x="0" y="143"/>
                    </a:cxn>
                    <a:cxn ang="0">
                      <a:pos x="0" y="0"/>
                    </a:cxn>
                    <a:cxn ang="0">
                      <a:pos x="2" y="143"/>
                    </a:cxn>
                    <a:cxn ang="0">
                      <a:pos x="0" y="143"/>
                    </a:cxn>
                    <a:cxn ang="0">
                      <a:pos x="42" y="143"/>
                    </a:cxn>
                    <a:cxn ang="0">
                      <a:pos x="42" y="0"/>
                    </a:cxn>
                    <a:cxn ang="0">
                      <a:pos x="42" y="1"/>
                    </a:cxn>
                    <a:cxn ang="0">
                      <a:pos x="0" y="1"/>
                    </a:cxn>
                    <a:cxn ang="0">
                      <a:pos x="2" y="0"/>
                    </a:cxn>
                    <a:cxn ang="0">
                      <a:pos x="2" y="143"/>
                    </a:cxn>
                  </a:cxnLst>
                  <a:rect l="0" t="0" r="r" b="b"/>
                  <a:pathLst>
                    <a:path w="44" h="144">
                      <a:moveTo>
                        <a:pt x="0" y="0"/>
                      </a:moveTo>
                      <a:lnTo>
                        <a:pt x="0" y="0"/>
                      </a:lnTo>
                      <a:lnTo>
                        <a:pt x="42" y="0"/>
                      </a:lnTo>
                      <a:lnTo>
                        <a:pt x="44" y="0"/>
                      </a:lnTo>
                      <a:lnTo>
                        <a:pt x="44" y="143"/>
                      </a:lnTo>
                      <a:lnTo>
                        <a:pt x="42" y="144"/>
                      </a:lnTo>
                      <a:lnTo>
                        <a:pt x="0" y="144"/>
                      </a:lnTo>
                      <a:lnTo>
                        <a:pt x="0" y="143"/>
                      </a:lnTo>
                      <a:lnTo>
                        <a:pt x="0" y="0"/>
                      </a:lnTo>
                      <a:close/>
                      <a:moveTo>
                        <a:pt x="2" y="143"/>
                      </a:moveTo>
                      <a:lnTo>
                        <a:pt x="0" y="143"/>
                      </a:lnTo>
                      <a:lnTo>
                        <a:pt x="42" y="143"/>
                      </a:lnTo>
                      <a:lnTo>
                        <a:pt x="42" y="0"/>
                      </a:lnTo>
                      <a:lnTo>
                        <a:pt x="42" y="1"/>
                      </a:lnTo>
                      <a:lnTo>
                        <a:pt x="0" y="1"/>
                      </a:lnTo>
                      <a:lnTo>
                        <a:pt x="2" y="0"/>
                      </a:lnTo>
                      <a:lnTo>
                        <a:pt x="2" y="143"/>
                      </a:lnTo>
                      <a:close/>
                    </a:path>
                  </a:pathLst>
                </a:custGeom>
                <a:solidFill>
                  <a:srgbClr val="FFFFFF"/>
                </a:solidFill>
                <a:ln w="9525">
                  <a:noFill/>
                  <a:round/>
                  <a:headEnd/>
                  <a:tailEnd/>
                </a:ln>
              </p:spPr>
              <p:txBody>
                <a:bodyPr/>
                <a:lstStyle/>
                <a:p>
                  <a:endParaRPr lang="en-US"/>
                </a:p>
              </p:txBody>
            </p:sp>
            <p:sp>
              <p:nvSpPr>
                <p:cNvPr id="394" name="Freeform 172"/>
                <p:cNvSpPr>
                  <a:spLocks/>
                </p:cNvSpPr>
                <p:nvPr/>
              </p:nvSpPr>
              <p:spPr bwMode="auto">
                <a:xfrm>
                  <a:off x="1520" y="1619"/>
                  <a:ext cx="44" cy="144"/>
                </a:xfrm>
                <a:custGeom>
                  <a:avLst/>
                  <a:gdLst/>
                  <a:ahLst/>
                  <a:cxnLst>
                    <a:cxn ang="0">
                      <a:pos x="0" y="0"/>
                    </a:cxn>
                    <a:cxn ang="0">
                      <a:pos x="0" y="0"/>
                    </a:cxn>
                    <a:cxn ang="0">
                      <a:pos x="42" y="0"/>
                    </a:cxn>
                    <a:cxn ang="0">
                      <a:pos x="44" y="0"/>
                    </a:cxn>
                    <a:cxn ang="0">
                      <a:pos x="44" y="143"/>
                    </a:cxn>
                    <a:cxn ang="0">
                      <a:pos x="42" y="144"/>
                    </a:cxn>
                    <a:cxn ang="0">
                      <a:pos x="0" y="144"/>
                    </a:cxn>
                    <a:cxn ang="0">
                      <a:pos x="0" y="143"/>
                    </a:cxn>
                    <a:cxn ang="0">
                      <a:pos x="0" y="0"/>
                    </a:cxn>
                  </a:cxnLst>
                  <a:rect l="0" t="0" r="r" b="b"/>
                  <a:pathLst>
                    <a:path w="44" h="144">
                      <a:moveTo>
                        <a:pt x="0" y="0"/>
                      </a:moveTo>
                      <a:lnTo>
                        <a:pt x="0" y="0"/>
                      </a:lnTo>
                      <a:lnTo>
                        <a:pt x="42" y="0"/>
                      </a:lnTo>
                      <a:lnTo>
                        <a:pt x="44" y="0"/>
                      </a:lnTo>
                      <a:lnTo>
                        <a:pt x="44" y="143"/>
                      </a:lnTo>
                      <a:lnTo>
                        <a:pt x="42"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395" name="Freeform 173"/>
                <p:cNvSpPr>
                  <a:spLocks/>
                </p:cNvSpPr>
                <p:nvPr/>
              </p:nvSpPr>
              <p:spPr bwMode="auto">
                <a:xfrm>
                  <a:off x="1520" y="1619"/>
                  <a:ext cx="42" cy="143"/>
                </a:xfrm>
                <a:custGeom>
                  <a:avLst/>
                  <a:gdLst/>
                  <a:ahLst/>
                  <a:cxnLst>
                    <a:cxn ang="0">
                      <a:pos x="2" y="143"/>
                    </a:cxn>
                    <a:cxn ang="0">
                      <a:pos x="0" y="143"/>
                    </a:cxn>
                    <a:cxn ang="0">
                      <a:pos x="42" y="143"/>
                    </a:cxn>
                    <a:cxn ang="0">
                      <a:pos x="42" y="0"/>
                    </a:cxn>
                    <a:cxn ang="0">
                      <a:pos x="42" y="1"/>
                    </a:cxn>
                    <a:cxn ang="0">
                      <a:pos x="0" y="1"/>
                    </a:cxn>
                    <a:cxn ang="0">
                      <a:pos x="2" y="0"/>
                    </a:cxn>
                    <a:cxn ang="0">
                      <a:pos x="2" y="143"/>
                    </a:cxn>
                  </a:cxnLst>
                  <a:rect l="0" t="0" r="r" b="b"/>
                  <a:pathLst>
                    <a:path w="42" h="143">
                      <a:moveTo>
                        <a:pt x="2" y="143"/>
                      </a:moveTo>
                      <a:lnTo>
                        <a:pt x="0" y="143"/>
                      </a:lnTo>
                      <a:lnTo>
                        <a:pt x="42" y="143"/>
                      </a:lnTo>
                      <a:lnTo>
                        <a:pt x="42" y="0"/>
                      </a:lnTo>
                      <a:lnTo>
                        <a:pt x="42" y="1"/>
                      </a:lnTo>
                      <a:lnTo>
                        <a:pt x="0" y="1"/>
                      </a:lnTo>
                      <a:lnTo>
                        <a:pt x="2" y="0"/>
                      </a:lnTo>
                      <a:lnTo>
                        <a:pt x="2" y="143"/>
                      </a:lnTo>
                    </a:path>
                  </a:pathLst>
                </a:custGeom>
                <a:noFill/>
                <a:ln w="7938" cap="rnd">
                  <a:solidFill>
                    <a:srgbClr val="FFFFFF"/>
                  </a:solidFill>
                  <a:prstDash val="solid"/>
                  <a:round/>
                  <a:headEnd/>
                  <a:tailEnd/>
                </a:ln>
              </p:spPr>
              <p:txBody>
                <a:bodyPr/>
                <a:lstStyle/>
                <a:p>
                  <a:endParaRPr lang="en-US"/>
                </a:p>
              </p:txBody>
            </p:sp>
          </p:grpSp>
          <p:grpSp>
            <p:nvGrpSpPr>
              <p:cNvPr id="221" name="Group 174"/>
              <p:cNvGrpSpPr>
                <a:grpSpLocks/>
              </p:cNvGrpSpPr>
              <p:nvPr/>
            </p:nvGrpSpPr>
            <p:grpSpPr bwMode="auto">
              <a:xfrm>
                <a:off x="4371" y="3180"/>
                <a:ext cx="40" cy="302"/>
                <a:chOff x="1561" y="1461"/>
                <a:chExt cx="40" cy="302"/>
              </a:xfrm>
            </p:grpSpPr>
            <p:sp>
              <p:nvSpPr>
                <p:cNvPr id="391" name="Rectangle 175"/>
                <p:cNvSpPr>
                  <a:spLocks noChangeArrowheads="1"/>
                </p:cNvSpPr>
                <p:nvPr/>
              </p:nvSpPr>
              <p:spPr bwMode="auto">
                <a:xfrm>
                  <a:off x="1561" y="1461"/>
                  <a:ext cx="40" cy="302"/>
                </a:xfrm>
                <a:prstGeom prst="rect">
                  <a:avLst/>
                </a:prstGeom>
                <a:solidFill>
                  <a:srgbClr val="000000"/>
                </a:solidFill>
                <a:ln w="9525">
                  <a:noFill/>
                  <a:miter lim="800000"/>
                  <a:headEnd/>
                  <a:tailEnd/>
                </a:ln>
              </p:spPr>
              <p:txBody>
                <a:bodyPr/>
                <a:lstStyle/>
                <a:p>
                  <a:endParaRPr lang="en-US"/>
                </a:p>
              </p:txBody>
            </p:sp>
            <p:sp>
              <p:nvSpPr>
                <p:cNvPr id="392" name="Rectangle 176"/>
                <p:cNvSpPr>
                  <a:spLocks noChangeArrowheads="1"/>
                </p:cNvSpPr>
                <p:nvPr/>
              </p:nvSpPr>
              <p:spPr bwMode="auto">
                <a:xfrm>
                  <a:off x="1561" y="1461"/>
                  <a:ext cx="40" cy="302"/>
                </a:xfrm>
                <a:prstGeom prst="rect">
                  <a:avLst/>
                </a:prstGeom>
                <a:noFill/>
                <a:ln w="7938" cap="rnd">
                  <a:solidFill>
                    <a:srgbClr val="FFFFFF"/>
                  </a:solidFill>
                  <a:miter lim="800000"/>
                  <a:headEnd/>
                  <a:tailEnd/>
                </a:ln>
              </p:spPr>
              <p:txBody>
                <a:bodyPr/>
                <a:lstStyle/>
                <a:p>
                  <a:endParaRPr lang="en-US"/>
                </a:p>
              </p:txBody>
            </p:sp>
          </p:grpSp>
          <p:grpSp>
            <p:nvGrpSpPr>
              <p:cNvPr id="222" name="Group 177"/>
              <p:cNvGrpSpPr>
                <a:grpSpLocks/>
              </p:cNvGrpSpPr>
              <p:nvPr/>
            </p:nvGrpSpPr>
            <p:grpSpPr bwMode="auto">
              <a:xfrm>
                <a:off x="4371" y="3180"/>
                <a:ext cx="40" cy="302"/>
                <a:chOff x="1561" y="1461"/>
                <a:chExt cx="40" cy="302"/>
              </a:xfrm>
            </p:grpSpPr>
            <p:sp>
              <p:nvSpPr>
                <p:cNvPr id="388" name="Freeform 178"/>
                <p:cNvSpPr>
                  <a:spLocks noEditPoints="1"/>
                </p:cNvSpPr>
                <p:nvPr/>
              </p:nvSpPr>
              <p:spPr bwMode="auto">
                <a:xfrm>
                  <a:off x="1561" y="1461"/>
                  <a:ext cx="40" cy="302"/>
                </a:xfrm>
                <a:custGeom>
                  <a:avLst/>
                  <a:gdLst/>
                  <a:ahLst/>
                  <a:cxnLst>
                    <a:cxn ang="0">
                      <a:pos x="0" y="0"/>
                    </a:cxn>
                    <a:cxn ang="0">
                      <a:pos x="0" y="0"/>
                    </a:cxn>
                    <a:cxn ang="0">
                      <a:pos x="39" y="0"/>
                    </a:cxn>
                    <a:cxn ang="0">
                      <a:pos x="40" y="0"/>
                    </a:cxn>
                    <a:cxn ang="0">
                      <a:pos x="40" y="301"/>
                    </a:cxn>
                    <a:cxn ang="0">
                      <a:pos x="39" y="302"/>
                    </a:cxn>
                    <a:cxn ang="0">
                      <a:pos x="0" y="302"/>
                    </a:cxn>
                    <a:cxn ang="0">
                      <a:pos x="0" y="301"/>
                    </a:cxn>
                    <a:cxn ang="0">
                      <a:pos x="0" y="0"/>
                    </a:cxn>
                    <a:cxn ang="0">
                      <a:pos x="1" y="301"/>
                    </a:cxn>
                    <a:cxn ang="0">
                      <a:pos x="0" y="301"/>
                    </a:cxn>
                    <a:cxn ang="0">
                      <a:pos x="39" y="301"/>
                    </a:cxn>
                    <a:cxn ang="0">
                      <a:pos x="39" y="0"/>
                    </a:cxn>
                    <a:cxn ang="0">
                      <a:pos x="39" y="3"/>
                    </a:cxn>
                    <a:cxn ang="0">
                      <a:pos x="0" y="3"/>
                    </a:cxn>
                    <a:cxn ang="0">
                      <a:pos x="1" y="0"/>
                    </a:cxn>
                    <a:cxn ang="0">
                      <a:pos x="1" y="301"/>
                    </a:cxn>
                  </a:cxnLst>
                  <a:rect l="0" t="0" r="r" b="b"/>
                  <a:pathLst>
                    <a:path w="40" h="302">
                      <a:moveTo>
                        <a:pt x="0" y="0"/>
                      </a:moveTo>
                      <a:lnTo>
                        <a:pt x="0" y="0"/>
                      </a:lnTo>
                      <a:lnTo>
                        <a:pt x="39" y="0"/>
                      </a:lnTo>
                      <a:lnTo>
                        <a:pt x="40" y="0"/>
                      </a:lnTo>
                      <a:lnTo>
                        <a:pt x="40" y="301"/>
                      </a:lnTo>
                      <a:lnTo>
                        <a:pt x="39" y="302"/>
                      </a:lnTo>
                      <a:lnTo>
                        <a:pt x="0" y="302"/>
                      </a:lnTo>
                      <a:lnTo>
                        <a:pt x="0" y="301"/>
                      </a:lnTo>
                      <a:lnTo>
                        <a:pt x="0" y="0"/>
                      </a:lnTo>
                      <a:close/>
                      <a:moveTo>
                        <a:pt x="1" y="301"/>
                      </a:moveTo>
                      <a:lnTo>
                        <a:pt x="0" y="301"/>
                      </a:lnTo>
                      <a:lnTo>
                        <a:pt x="39" y="301"/>
                      </a:lnTo>
                      <a:lnTo>
                        <a:pt x="39" y="0"/>
                      </a:lnTo>
                      <a:lnTo>
                        <a:pt x="39" y="3"/>
                      </a:lnTo>
                      <a:lnTo>
                        <a:pt x="0" y="3"/>
                      </a:lnTo>
                      <a:lnTo>
                        <a:pt x="1" y="0"/>
                      </a:lnTo>
                      <a:lnTo>
                        <a:pt x="1" y="301"/>
                      </a:lnTo>
                      <a:close/>
                    </a:path>
                  </a:pathLst>
                </a:custGeom>
                <a:solidFill>
                  <a:srgbClr val="FFFFFF"/>
                </a:solidFill>
                <a:ln w="9525">
                  <a:noFill/>
                  <a:round/>
                  <a:headEnd/>
                  <a:tailEnd/>
                </a:ln>
              </p:spPr>
              <p:txBody>
                <a:bodyPr/>
                <a:lstStyle/>
                <a:p>
                  <a:endParaRPr lang="en-US"/>
                </a:p>
              </p:txBody>
            </p:sp>
            <p:sp>
              <p:nvSpPr>
                <p:cNvPr id="389" name="Freeform 179"/>
                <p:cNvSpPr>
                  <a:spLocks/>
                </p:cNvSpPr>
                <p:nvPr/>
              </p:nvSpPr>
              <p:spPr bwMode="auto">
                <a:xfrm>
                  <a:off x="1561" y="1461"/>
                  <a:ext cx="40" cy="302"/>
                </a:xfrm>
                <a:custGeom>
                  <a:avLst/>
                  <a:gdLst/>
                  <a:ahLst/>
                  <a:cxnLst>
                    <a:cxn ang="0">
                      <a:pos x="0" y="0"/>
                    </a:cxn>
                    <a:cxn ang="0">
                      <a:pos x="0" y="0"/>
                    </a:cxn>
                    <a:cxn ang="0">
                      <a:pos x="39" y="0"/>
                    </a:cxn>
                    <a:cxn ang="0">
                      <a:pos x="40" y="0"/>
                    </a:cxn>
                    <a:cxn ang="0">
                      <a:pos x="40" y="301"/>
                    </a:cxn>
                    <a:cxn ang="0">
                      <a:pos x="39" y="302"/>
                    </a:cxn>
                    <a:cxn ang="0">
                      <a:pos x="0" y="302"/>
                    </a:cxn>
                    <a:cxn ang="0">
                      <a:pos x="0" y="301"/>
                    </a:cxn>
                    <a:cxn ang="0">
                      <a:pos x="0" y="0"/>
                    </a:cxn>
                  </a:cxnLst>
                  <a:rect l="0" t="0" r="r" b="b"/>
                  <a:pathLst>
                    <a:path w="40" h="302">
                      <a:moveTo>
                        <a:pt x="0" y="0"/>
                      </a:moveTo>
                      <a:lnTo>
                        <a:pt x="0" y="0"/>
                      </a:lnTo>
                      <a:lnTo>
                        <a:pt x="39" y="0"/>
                      </a:lnTo>
                      <a:lnTo>
                        <a:pt x="40" y="0"/>
                      </a:lnTo>
                      <a:lnTo>
                        <a:pt x="40" y="301"/>
                      </a:lnTo>
                      <a:lnTo>
                        <a:pt x="39"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390" name="Freeform 180"/>
                <p:cNvSpPr>
                  <a:spLocks/>
                </p:cNvSpPr>
                <p:nvPr/>
              </p:nvSpPr>
              <p:spPr bwMode="auto">
                <a:xfrm>
                  <a:off x="1561" y="1461"/>
                  <a:ext cx="39" cy="301"/>
                </a:xfrm>
                <a:custGeom>
                  <a:avLst/>
                  <a:gdLst/>
                  <a:ahLst/>
                  <a:cxnLst>
                    <a:cxn ang="0">
                      <a:pos x="1" y="301"/>
                    </a:cxn>
                    <a:cxn ang="0">
                      <a:pos x="0" y="301"/>
                    </a:cxn>
                    <a:cxn ang="0">
                      <a:pos x="39" y="301"/>
                    </a:cxn>
                    <a:cxn ang="0">
                      <a:pos x="39" y="0"/>
                    </a:cxn>
                    <a:cxn ang="0">
                      <a:pos x="39" y="3"/>
                    </a:cxn>
                    <a:cxn ang="0">
                      <a:pos x="0" y="3"/>
                    </a:cxn>
                    <a:cxn ang="0">
                      <a:pos x="1" y="0"/>
                    </a:cxn>
                    <a:cxn ang="0">
                      <a:pos x="1" y="301"/>
                    </a:cxn>
                  </a:cxnLst>
                  <a:rect l="0" t="0" r="r" b="b"/>
                  <a:pathLst>
                    <a:path w="39" h="301">
                      <a:moveTo>
                        <a:pt x="1" y="301"/>
                      </a:moveTo>
                      <a:lnTo>
                        <a:pt x="0" y="301"/>
                      </a:lnTo>
                      <a:lnTo>
                        <a:pt x="39" y="301"/>
                      </a:lnTo>
                      <a:lnTo>
                        <a:pt x="39" y="0"/>
                      </a:lnTo>
                      <a:lnTo>
                        <a:pt x="39" y="3"/>
                      </a:lnTo>
                      <a:lnTo>
                        <a:pt x="0" y="3"/>
                      </a:lnTo>
                      <a:lnTo>
                        <a:pt x="1" y="0"/>
                      </a:lnTo>
                      <a:lnTo>
                        <a:pt x="1" y="301"/>
                      </a:lnTo>
                    </a:path>
                  </a:pathLst>
                </a:custGeom>
                <a:noFill/>
                <a:ln w="7938" cap="rnd">
                  <a:solidFill>
                    <a:srgbClr val="FFFFFF"/>
                  </a:solidFill>
                  <a:prstDash val="solid"/>
                  <a:round/>
                  <a:headEnd/>
                  <a:tailEnd/>
                </a:ln>
              </p:spPr>
              <p:txBody>
                <a:bodyPr/>
                <a:lstStyle/>
                <a:p>
                  <a:endParaRPr lang="en-US"/>
                </a:p>
              </p:txBody>
            </p:sp>
          </p:grpSp>
          <p:sp>
            <p:nvSpPr>
              <p:cNvPr id="223" name="Freeform 181"/>
              <p:cNvSpPr>
                <a:spLocks noEditPoints="1"/>
              </p:cNvSpPr>
              <p:nvPr/>
            </p:nvSpPr>
            <p:spPr bwMode="auto">
              <a:xfrm>
                <a:off x="3947" y="3017"/>
                <a:ext cx="492" cy="492"/>
              </a:xfrm>
              <a:custGeom>
                <a:avLst/>
                <a:gdLst/>
                <a:ahLst/>
                <a:cxnLst>
                  <a:cxn ang="0">
                    <a:pos x="0" y="0"/>
                  </a:cxn>
                  <a:cxn ang="0">
                    <a:pos x="0" y="0"/>
                  </a:cxn>
                  <a:cxn ang="0">
                    <a:pos x="491" y="0"/>
                  </a:cxn>
                  <a:cxn ang="0">
                    <a:pos x="492" y="0"/>
                  </a:cxn>
                  <a:cxn ang="0">
                    <a:pos x="492" y="491"/>
                  </a:cxn>
                  <a:cxn ang="0">
                    <a:pos x="491" y="492"/>
                  </a:cxn>
                  <a:cxn ang="0">
                    <a:pos x="0" y="492"/>
                  </a:cxn>
                  <a:cxn ang="0">
                    <a:pos x="0" y="491"/>
                  </a:cxn>
                  <a:cxn ang="0">
                    <a:pos x="0" y="0"/>
                  </a:cxn>
                  <a:cxn ang="0">
                    <a:pos x="3" y="491"/>
                  </a:cxn>
                  <a:cxn ang="0">
                    <a:pos x="0" y="491"/>
                  </a:cxn>
                  <a:cxn ang="0">
                    <a:pos x="491" y="491"/>
                  </a:cxn>
                  <a:cxn ang="0">
                    <a:pos x="491" y="0"/>
                  </a:cxn>
                  <a:cxn ang="0">
                    <a:pos x="491" y="3"/>
                  </a:cxn>
                  <a:cxn ang="0">
                    <a:pos x="0" y="3"/>
                  </a:cxn>
                  <a:cxn ang="0">
                    <a:pos x="3" y="0"/>
                  </a:cxn>
                  <a:cxn ang="0">
                    <a:pos x="3" y="491"/>
                  </a:cxn>
                </a:cxnLst>
                <a:rect l="0" t="0" r="r" b="b"/>
                <a:pathLst>
                  <a:path w="492" h="492">
                    <a:moveTo>
                      <a:pt x="0" y="0"/>
                    </a:moveTo>
                    <a:lnTo>
                      <a:pt x="0" y="0"/>
                    </a:lnTo>
                    <a:lnTo>
                      <a:pt x="491" y="0"/>
                    </a:lnTo>
                    <a:lnTo>
                      <a:pt x="492" y="0"/>
                    </a:lnTo>
                    <a:lnTo>
                      <a:pt x="492" y="491"/>
                    </a:lnTo>
                    <a:lnTo>
                      <a:pt x="491" y="492"/>
                    </a:lnTo>
                    <a:lnTo>
                      <a:pt x="0" y="492"/>
                    </a:lnTo>
                    <a:lnTo>
                      <a:pt x="0" y="491"/>
                    </a:lnTo>
                    <a:lnTo>
                      <a:pt x="0" y="0"/>
                    </a:lnTo>
                    <a:close/>
                    <a:moveTo>
                      <a:pt x="3" y="491"/>
                    </a:moveTo>
                    <a:lnTo>
                      <a:pt x="0" y="491"/>
                    </a:lnTo>
                    <a:lnTo>
                      <a:pt x="491" y="491"/>
                    </a:lnTo>
                    <a:lnTo>
                      <a:pt x="491" y="0"/>
                    </a:lnTo>
                    <a:lnTo>
                      <a:pt x="491" y="3"/>
                    </a:lnTo>
                    <a:lnTo>
                      <a:pt x="0" y="3"/>
                    </a:lnTo>
                    <a:lnTo>
                      <a:pt x="3" y="0"/>
                    </a:lnTo>
                    <a:lnTo>
                      <a:pt x="3" y="491"/>
                    </a:lnTo>
                    <a:close/>
                  </a:path>
                </a:pathLst>
              </a:custGeom>
              <a:solidFill>
                <a:srgbClr val="000000"/>
              </a:solidFill>
              <a:ln w="9525">
                <a:noFill/>
                <a:round/>
                <a:headEnd/>
                <a:tailEnd/>
              </a:ln>
            </p:spPr>
            <p:txBody>
              <a:bodyPr/>
              <a:lstStyle/>
              <a:p>
                <a:endParaRPr lang="en-US"/>
              </a:p>
            </p:txBody>
          </p:sp>
          <p:grpSp>
            <p:nvGrpSpPr>
              <p:cNvPr id="224" name="Group 264"/>
              <p:cNvGrpSpPr>
                <a:grpSpLocks/>
              </p:cNvGrpSpPr>
              <p:nvPr/>
            </p:nvGrpSpPr>
            <p:grpSpPr bwMode="auto">
              <a:xfrm>
                <a:off x="3424" y="3017"/>
                <a:ext cx="488" cy="489"/>
                <a:chOff x="614" y="1298"/>
                <a:chExt cx="488" cy="489"/>
              </a:xfrm>
            </p:grpSpPr>
            <p:sp>
              <p:nvSpPr>
                <p:cNvPr id="386" name="Rectangle 265"/>
                <p:cNvSpPr>
                  <a:spLocks noChangeArrowheads="1"/>
                </p:cNvSpPr>
                <p:nvPr/>
              </p:nvSpPr>
              <p:spPr bwMode="auto">
                <a:xfrm>
                  <a:off x="614" y="1298"/>
                  <a:ext cx="488" cy="489"/>
                </a:xfrm>
                <a:prstGeom prst="rect">
                  <a:avLst/>
                </a:prstGeom>
                <a:solidFill>
                  <a:srgbClr val="FFFFFF"/>
                </a:solidFill>
                <a:ln w="9525">
                  <a:noFill/>
                  <a:miter lim="800000"/>
                  <a:headEnd/>
                  <a:tailEnd/>
                </a:ln>
              </p:spPr>
              <p:txBody>
                <a:bodyPr/>
                <a:lstStyle/>
                <a:p>
                  <a:endParaRPr lang="en-US"/>
                </a:p>
              </p:txBody>
            </p:sp>
            <p:sp>
              <p:nvSpPr>
                <p:cNvPr id="387" name="Rectangle 266"/>
                <p:cNvSpPr>
                  <a:spLocks noChangeArrowheads="1"/>
                </p:cNvSpPr>
                <p:nvPr/>
              </p:nvSpPr>
              <p:spPr bwMode="auto">
                <a:xfrm>
                  <a:off x="614" y="1298"/>
                  <a:ext cx="488" cy="489"/>
                </a:xfrm>
                <a:prstGeom prst="rect">
                  <a:avLst/>
                </a:prstGeom>
                <a:noFill/>
                <a:ln w="7938" cap="rnd">
                  <a:solidFill>
                    <a:srgbClr val="000000"/>
                  </a:solidFill>
                  <a:miter lim="800000"/>
                  <a:headEnd/>
                  <a:tailEnd/>
                </a:ln>
              </p:spPr>
              <p:txBody>
                <a:bodyPr/>
                <a:lstStyle/>
                <a:p>
                  <a:endParaRPr lang="en-US"/>
                </a:p>
              </p:txBody>
            </p:sp>
          </p:grpSp>
          <p:sp>
            <p:nvSpPr>
              <p:cNvPr id="225" name="Freeform 267"/>
              <p:cNvSpPr>
                <a:spLocks noEditPoints="1"/>
              </p:cNvSpPr>
              <p:nvPr/>
            </p:nvSpPr>
            <p:spPr bwMode="auto">
              <a:xfrm>
                <a:off x="3448" y="3041"/>
                <a:ext cx="440" cy="441"/>
              </a:xfrm>
              <a:custGeom>
                <a:avLst/>
                <a:gdLst/>
                <a:ahLst/>
                <a:cxnLst>
                  <a:cxn ang="0">
                    <a:pos x="0" y="0"/>
                  </a:cxn>
                  <a:cxn ang="0">
                    <a:pos x="0" y="0"/>
                  </a:cxn>
                  <a:cxn ang="0">
                    <a:pos x="439" y="0"/>
                  </a:cxn>
                  <a:cxn ang="0">
                    <a:pos x="440" y="0"/>
                  </a:cxn>
                  <a:cxn ang="0">
                    <a:pos x="440" y="440"/>
                  </a:cxn>
                  <a:cxn ang="0">
                    <a:pos x="439" y="441"/>
                  </a:cxn>
                  <a:cxn ang="0">
                    <a:pos x="0" y="441"/>
                  </a:cxn>
                  <a:cxn ang="0">
                    <a:pos x="0" y="440"/>
                  </a:cxn>
                  <a:cxn ang="0">
                    <a:pos x="0" y="0"/>
                  </a:cxn>
                  <a:cxn ang="0">
                    <a:pos x="2" y="440"/>
                  </a:cxn>
                  <a:cxn ang="0">
                    <a:pos x="0" y="440"/>
                  </a:cxn>
                  <a:cxn ang="0">
                    <a:pos x="439" y="440"/>
                  </a:cxn>
                  <a:cxn ang="0">
                    <a:pos x="439" y="0"/>
                  </a:cxn>
                  <a:cxn ang="0">
                    <a:pos x="439" y="2"/>
                  </a:cxn>
                  <a:cxn ang="0">
                    <a:pos x="0" y="2"/>
                  </a:cxn>
                  <a:cxn ang="0">
                    <a:pos x="2" y="0"/>
                  </a:cxn>
                  <a:cxn ang="0">
                    <a:pos x="2" y="440"/>
                  </a:cxn>
                </a:cxnLst>
                <a:rect l="0" t="0" r="r" b="b"/>
                <a:pathLst>
                  <a:path w="440" h="441">
                    <a:moveTo>
                      <a:pt x="0" y="0"/>
                    </a:moveTo>
                    <a:lnTo>
                      <a:pt x="0" y="0"/>
                    </a:lnTo>
                    <a:lnTo>
                      <a:pt x="439" y="0"/>
                    </a:lnTo>
                    <a:lnTo>
                      <a:pt x="440" y="0"/>
                    </a:lnTo>
                    <a:lnTo>
                      <a:pt x="440" y="440"/>
                    </a:lnTo>
                    <a:lnTo>
                      <a:pt x="439" y="441"/>
                    </a:lnTo>
                    <a:lnTo>
                      <a:pt x="0" y="441"/>
                    </a:lnTo>
                    <a:lnTo>
                      <a:pt x="0" y="440"/>
                    </a:lnTo>
                    <a:lnTo>
                      <a:pt x="0" y="0"/>
                    </a:lnTo>
                    <a:close/>
                    <a:moveTo>
                      <a:pt x="2" y="440"/>
                    </a:moveTo>
                    <a:lnTo>
                      <a:pt x="0" y="440"/>
                    </a:lnTo>
                    <a:lnTo>
                      <a:pt x="439" y="440"/>
                    </a:lnTo>
                    <a:lnTo>
                      <a:pt x="439" y="0"/>
                    </a:lnTo>
                    <a:lnTo>
                      <a:pt x="439" y="2"/>
                    </a:lnTo>
                    <a:lnTo>
                      <a:pt x="0" y="2"/>
                    </a:lnTo>
                    <a:lnTo>
                      <a:pt x="2" y="0"/>
                    </a:lnTo>
                    <a:lnTo>
                      <a:pt x="2" y="440"/>
                    </a:lnTo>
                    <a:close/>
                  </a:path>
                </a:pathLst>
              </a:custGeom>
              <a:solidFill>
                <a:srgbClr val="FFFFFF"/>
              </a:solidFill>
              <a:ln w="9525">
                <a:noFill/>
                <a:round/>
                <a:headEnd/>
                <a:tailEnd/>
              </a:ln>
            </p:spPr>
            <p:txBody>
              <a:bodyPr/>
              <a:lstStyle/>
              <a:p>
                <a:endParaRPr lang="en-US"/>
              </a:p>
            </p:txBody>
          </p:sp>
          <p:grpSp>
            <p:nvGrpSpPr>
              <p:cNvPr id="226" name="Group 268"/>
              <p:cNvGrpSpPr>
                <a:grpSpLocks/>
              </p:cNvGrpSpPr>
              <p:nvPr/>
            </p:nvGrpSpPr>
            <p:grpSpPr bwMode="auto">
              <a:xfrm>
                <a:off x="3448" y="3175"/>
                <a:ext cx="38" cy="307"/>
                <a:chOff x="638" y="1456"/>
                <a:chExt cx="38" cy="307"/>
              </a:xfrm>
            </p:grpSpPr>
            <p:sp>
              <p:nvSpPr>
                <p:cNvPr id="384" name="Rectangle 269"/>
                <p:cNvSpPr>
                  <a:spLocks noChangeArrowheads="1"/>
                </p:cNvSpPr>
                <p:nvPr/>
              </p:nvSpPr>
              <p:spPr bwMode="auto">
                <a:xfrm>
                  <a:off x="638" y="1456"/>
                  <a:ext cx="38" cy="307"/>
                </a:xfrm>
                <a:prstGeom prst="rect">
                  <a:avLst/>
                </a:prstGeom>
                <a:solidFill>
                  <a:srgbClr val="000000"/>
                </a:solidFill>
                <a:ln w="9525">
                  <a:noFill/>
                  <a:miter lim="800000"/>
                  <a:headEnd/>
                  <a:tailEnd/>
                </a:ln>
              </p:spPr>
              <p:txBody>
                <a:bodyPr/>
                <a:lstStyle/>
                <a:p>
                  <a:endParaRPr lang="en-US"/>
                </a:p>
              </p:txBody>
            </p:sp>
            <p:sp>
              <p:nvSpPr>
                <p:cNvPr id="385" name="Rectangle 270"/>
                <p:cNvSpPr>
                  <a:spLocks noChangeArrowheads="1"/>
                </p:cNvSpPr>
                <p:nvPr/>
              </p:nvSpPr>
              <p:spPr bwMode="auto">
                <a:xfrm>
                  <a:off x="638" y="1456"/>
                  <a:ext cx="38" cy="307"/>
                </a:xfrm>
                <a:prstGeom prst="rect">
                  <a:avLst/>
                </a:prstGeom>
                <a:noFill/>
                <a:ln w="7938" cap="rnd">
                  <a:solidFill>
                    <a:srgbClr val="FFFFFF"/>
                  </a:solidFill>
                  <a:miter lim="800000"/>
                  <a:headEnd/>
                  <a:tailEnd/>
                </a:ln>
              </p:spPr>
              <p:txBody>
                <a:bodyPr/>
                <a:lstStyle/>
                <a:p>
                  <a:endParaRPr lang="en-US"/>
                </a:p>
              </p:txBody>
            </p:sp>
          </p:grpSp>
          <p:grpSp>
            <p:nvGrpSpPr>
              <p:cNvPr id="227" name="Group 271"/>
              <p:cNvGrpSpPr>
                <a:grpSpLocks/>
              </p:cNvGrpSpPr>
              <p:nvPr/>
            </p:nvGrpSpPr>
            <p:grpSpPr bwMode="auto">
              <a:xfrm>
                <a:off x="3448" y="3175"/>
                <a:ext cx="41" cy="307"/>
                <a:chOff x="638" y="1456"/>
                <a:chExt cx="41" cy="307"/>
              </a:xfrm>
            </p:grpSpPr>
            <p:sp>
              <p:nvSpPr>
                <p:cNvPr id="381" name="Freeform 272"/>
                <p:cNvSpPr>
                  <a:spLocks noEditPoints="1"/>
                </p:cNvSpPr>
                <p:nvPr/>
              </p:nvSpPr>
              <p:spPr bwMode="auto">
                <a:xfrm>
                  <a:off x="638" y="1456"/>
                  <a:ext cx="41" cy="307"/>
                </a:xfrm>
                <a:custGeom>
                  <a:avLst/>
                  <a:gdLst/>
                  <a:ahLst/>
                  <a:cxnLst>
                    <a:cxn ang="0">
                      <a:pos x="0" y="0"/>
                    </a:cxn>
                    <a:cxn ang="0">
                      <a:pos x="0" y="0"/>
                    </a:cxn>
                    <a:cxn ang="0">
                      <a:pos x="40" y="0"/>
                    </a:cxn>
                    <a:cxn ang="0">
                      <a:pos x="41" y="0"/>
                    </a:cxn>
                    <a:cxn ang="0">
                      <a:pos x="41" y="305"/>
                    </a:cxn>
                    <a:cxn ang="0">
                      <a:pos x="40" y="307"/>
                    </a:cxn>
                    <a:cxn ang="0">
                      <a:pos x="0" y="307"/>
                    </a:cxn>
                    <a:cxn ang="0">
                      <a:pos x="0" y="305"/>
                    </a:cxn>
                    <a:cxn ang="0">
                      <a:pos x="0" y="0"/>
                    </a:cxn>
                    <a:cxn ang="0">
                      <a:pos x="1" y="305"/>
                    </a:cxn>
                    <a:cxn ang="0">
                      <a:pos x="0" y="305"/>
                    </a:cxn>
                    <a:cxn ang="0">
                      <a:pos x="40" y="305"/>
                    </a:cxn>
                    <a:cxn ang="0">
                      <a:pos x="40" y="0"/>
                    </a:cxn>
                    <a:cxn ang="0">
                      <a:pos x="40" y="1"/>
                    </a:cxn>
                    <a:cxn ang="0">
                      <a:pos x="0" y="1"/>
                    </a:cxn>
                    <a:cxn ang="0">
                      <a:pos x="1" y="0"/>
                    </a:cxn>
                    <a:cxn ang="0">
                      <a:pos x="1" y="305"/>
                    </a:cxn>
                  </a:cxnLst>
                  <a:rect l="0" t="0" r="r" b="b"/>
                  <a:pathLst>
                    <a:path w="41" h="307">
                      <a:moveTo>
                        <a:pt x="0" y="0"/>
                      </a:moveTo>
                      <a:lnTo>
                        <a:pt x="0" y="0"/>
                      </a:lnTo>
                      <a:lnTo>
                        <a:pt x="40" y="0"/>
                      </a:lnTo>
                      <a:lnTo>
                        <a:pt x="41" y="0"/>
                      </a:lnTo>
                      <a:lnTo>
                        <a:pt x="41" y="305"/>
                      </a:lnTo>
                      <a:lnTo>
                        <a:pt x="40" y="307"/>
                      </a:lnTo>
                      <a:lnTo>
                        <a:pt x="0" y="307"/>
                      </a:lnTo>
                      <a:lnTo>
                        <a:pt x="0" y="305"/>
                      </a:lnTo>
                      <a:lnTo>
                        <a:pt x="0" y="0"/>
                      </a:lnTo>
                      <a:close/>
                      <a:moveTo>
                        <a:pt x="1" y="305"/>
                      </a:moveTo>
                      <a:lnTo>
                        <a:pt x="0" y="305"/>
                      </a:lnTo>
                      <a:lnTo>
                        <a:pt x="40" y="305"/>
                      </a:lnTo>
                      <a:lnTo>
                        <a:pt x="40" y="0"/>
                      </a:lnTo>
                      <a:lnTo>
                        <a:pt x="40" y="1"/>
                      </a:lnTo>
                      <a:lnTo>
                        <a:pt x="0" y="1"/>
                      </a:lnTo>
                      <a:lnTo>
                        <a:pt x="1" y="0"/>
                      </a:lnTo>
                      <a:lnTo>
                        <a:pt x="1" y="305"/>
                      </a:lnTo>
                      <a:close/>
                    </a:path>
                  </a:pathLst>
                </a:custGeom>
                <a:solidFill>
                  <a:srgbClr val="FFFFFF"/>
                </a:solidFill>
                <a:ln w="9525">
                  <a:noFill/>
                  <a:round/>
                  <a:headEnd/>
                  <a:tailEnd/>
                </a:ln>
              </p:spPr>
              <p:txBody>
                <a:bodyPr/>
                <a:lstStyle/>
                <a:p>
                  <a:endParaRPr lang="en-US"/>
                </a:p>
              </p:txBody>
            </p:sp>
            <p:sp>
              <p:nvSpPr>
                <p:cNvPr id="382" name="Freeform 273"/>
                <p:cNvSpPr>
                  <a:spLocks/>
                </p:cNvSpPr>
                <p:nvPr/>
              </p:nvSpPr>
              <p:spPr bwMode="auto">
                <a:xfrm>
                  <a:off x="638" y="1456"/>
                  <a:ext cx="41" cy="307"/>
                </a:xfrm>
                <a:custGeom>
                  <a:avLst/>
                  <a:gdLst/>
                  <a:ahLst/>
                  <a:cxnLst>
                    <a:cxn ang="0">
                      <a:pos x="0" y="0"/>
                    </a:cxn>
                    <a:cxn ang="0">
                      <a:pos x="0" y="0"/>
                    </a:cxn>
                    <a:cxn ang="0">
                      <a:pos x="40" y="0"/>
                    </a:cxn>
                    <a:cxn ang="0">
                      <a:pos x="41" y="0"/>
                    </a:cxn>
                    <a:cxn ang="0">
                      <a:pos x="41" y="305"/>
                    </a:cxn>
                    <a:cxn ang="0">
                      <a:pos x="40" y="307"/>
                    </a:cxn>
                    <a:cxn ang="0">
                      <a:pos x="0" y="307"/>
                    </a:cxn>
                    <a:cxn ang="0">
                      <a:pos x="0" y="305"/>
                    </a:cxn>
                    <a:cxn ang="0">
                      <a:pos x="0" y="0"/>
                    </a:cxn>
                  </a:cxnLst>
                  <a:rect l="0" t="0" r="r" b="b"/>
                  <a:pathLst>
                    <a:path w="41" h="307">
                      <a:moveTo>
                        <a:pt x="0" y="0"/>
                      </a:moveTo>
                      <a:lnTo>
                        <a:pt x="0" y="0"/>
                      </a:lnTo>
                      <a:lnTo>
                        <a:pt x="40" y="0"/>
                      </a:lnTo>
                      <a:lnTo>
                        <a:pt x="41" y="0"/>
                      </a:lnTo>
                      <a:lnTo>
                        <a:pt x="41" y="305"/>
                      </a:lnTo>
                      <a:lnTo>
                        <a:pt x="40" y="307"/>
                      </a:lnTo>
                      <a:lnTo>
                        <a:pt x="0" y="307"/>
                      </a:lnTo>
                      <a:lnTo>
                        <a:pt x="0" y="305"/>
                      </a:lnTo>
                      <a:lnTo>
                        <a:pt x="0" y="0"/>
                      </a:lnTo>
                      <a:close/>
                    </a:path>
                  </a:pathLst>
                </a:custGeom>
                <a:noFill/>
                <a:ln w="7938" cap="rnd">
                  <a:solidFill>
                    <a:srgbClr val="FFFFFF"/>
                  </a:solidFill>
                  <a:prstDash val="solid"/>
                  <a:round/>
                  <a:headEnd/>
                  <a:tailEnd/>
                </a:ln>
              </p:spPr>
              <p:txBody>
                <a:bodyPr/>
                <a:lstStyle/>
                <a:p>
                  <a:endParaRPr lang="en-US"/>
                </a:p>
              </p:txBody>
            </p:sp>
            <p:sp>
              <p:nvSpPr>
                <p:cNvPr id="383" name="Freeform 274"/>
                <p:cNvSpPr>
                  <a:spLocks/>
                </p:cNvSpPr>
                <p:nvPr/>
              </p:nvSpPr>
              <p:spPr bwMode="auto">
                <a:xfrm>
                  <a:off x="638" y="1456"/>
                  <a:ext cx="40" cy="305"/>
                </a:xfrm>
                <a:custGeom>
                  <a:avLst/>
                  <a:gdLst/>
                  <a:ahLst/>
                  <a:cxnLst>
                    <a:cxn ang="0">
                      <a:pos x="1" y="305"/>
                    </a:cxn>
                    <a:cxn ang="0">
                      <a:pos x="0" y="305"/>
                    </a:cxn>
                    <a:cxn ang="0">
                      <a:pos x="40" y="305"/>
                    </a:cxn>
                    <a:cxn ang="0">
                      <a:pos x="40" y="0"/>
                    </a:cxn>
                    <a:cxn ang="0">
                      <a:pos x="40" y="1"/>
                    </a:cxn>
                    <a:cxn ang="0">
                      <a:pos x="0" y="1"/>
                    </a:cxn>
                    <a:cxn ang="0">
                      <a:pos x="1" y="0"/>
                    </a:cxn>
                    <a:cxn ang="0">
                      <a:pos x="1" y="305"/>
                    </a:cxn>
                  </a:cxnLst>
                  <a:rect l="0" t="0" r="r" b="b"/>
                  <a:pathLst>
                    <a:path w="40" h="305">
                      <a:moveTo>
                        <a:pt x="1" y="305"/>
                      </a:moveTo>
                      <a:lnTo>
                        <a:pt x="0" y="305"/>
                      </a:lnTo>
                      <a:lnTo>
                        <a:pt x="40" y="305"/>
                      </a:lnTo>
                      <a:lnTo>
                        <a:pt x="40" y="0"/>
                      </a:lnTo>
                      <a:lnTo>
                        <a:pt x="40" y="1"/>
                      </a:lnTo>
                      <a:lnTo>
                        <a:pt x="0" y="1"/>
                      </a:lnTo>
                      <a:lnTo>
                        <a:pt x="1" y="0"/>
                      </a:lnTo>
                      <a:lnTo>
                        <a:pt x="1" y="305"/>
                      </a:lnTo>
                    </a:path>
                  </a:pathLst>
                </a:custGeom>
                <a:noFill/>
                <a:ln w="7938" cap="rnd">
                  <a:solidFill>
                    <a:srgbClr val="FFFFFF"/>
                  </a:solidFill>
                  <a:prstDash val="solid"/>
                  <a:round/>
                  <a:headEnd/>
                  <a:tailEnd/>
                </a:ln>
              </p:spPr>
              <p:txBody>
                <a:bodyPr/>
                <a:lstStyle/>
                <a:p>
                  <a:endParaRPr lang="en-US"/>
                </a:p>
              </p:txBody>
            </p:sp>
          </p:grpSp>
          <p:grpSp>
            <p:nvGrpSpPr>
              <p:cNvPr id="228" name="Group 275"/>
              <p:cNvGrpSpPr>
                <a:grpSpLocks/>
              </p:cNvGrpSpPr>
              <p:nvPr/>
            </p:nvGrpSpPr>
            <p:grpSpPr bwMode="auto">
              <a:xfrm>
                <a:off x="3486" y="3188"/>
                <a:ext cx="41" cy="294"/>
                <a:chOff x="676" y="1469"/>
                <a:chExt cx="41" cy="294"/>
              </a:xfrm>
            </p:grpSpPr>
            <p:sp>
              <p:nvSpPr>
                <p:cNvPr id="379" name="Rectangle 276"/>
                <p:cNvSpPr>
                  <a:spLocks noChangeArrowheads="1"/>
                </p:cNvSpPr>
                <p:nvPr/>
              </p:nvSpPr>
              <p:spPr bwMode="auto">
                <a:xfrm>
                  <a:off x="676" y="1469"/>
                  <a:ext cx="41" cy="294"/>
                </a:xfrm>
                <a:prstGeom prst="rect">
                  <a:avLst/>
                </a:prstGeom>
                <a:solidFill>
                  <a:srgbClr val="000000"/>
                </a:solidFill>
                <a:ln w="9525">
                  <a:noFill/>
                  <a:miter lim="800000"/>
                  <a:headEnd/>
                  <a:tailEnd/>
                </a:ln>
              </p:spPr>
              <p:txBody>
                <a:bodyPr/>
                <a:lstStyle/>
                <a:p>
                  <a:endParaRPr lang="en-US"/>
                </a:p>
              </p:txBody>
            </p:sp>
            <p:sp>
              <p:nvSpPr>
                <p:cNvPr id="380" name="Rectangle 277"/>
                <p:cNvSpPr>
                  <a:spLocks noChangeArrowheads="1"/>
                </p:cNvSpPr>
                <p:nvPr/>
              </p:nvSpPr>
              <p:spPr bwMode="auto">
                <a:xfrm>
                  <a:off x="676" y="1469"/>
                  <a:ext cx="41" cy="294"/>
                </a:xfrm>
                <a:prstGeom prst="rect">
                  <a:avLst/>
                </a:prstGeom>
                <a:noFill/>
                <a:ln w="7938" cap="rnd">
                  <a:solidFill>
                    <a:srgbClr val="FFFFFF"/>
                  </a:solidFill>
                  <a:miter lim="800000"/>
                  <a:headEnd/>
                  <a:tailEnd/>
                </a:ln>
              </p:spPr>
              <p:txBody>
                <a:bodyPr/>
                <a:lstStyle/>
                <a:p>
                  <a:endParaRPr lang="en-US"/>
                </a:p>
              </p:txBody>
            </p:sp>
          </p:grpSp>
          <p:grpSp>
            <p:nvGrpSpPr>
              <p:cNvPr id="229" name="Group 278"/>
              <p:cNvGrpSpPr>
                <a:grpSpLocks/>
              </p:cNvGrpSpPr>
              <p:nvPr/>
            </p:nvGrpSpPr>
            <p:grpSpPr bwMode="auto">
              <a:xfrm>
                <a:off x="3486" y="3188"/>
                <a:ext cx="44" cy="294"/>
                <a:chOff x="676" y="1469"/>
                <a:chExt cx="44" cy="294"/>
              </a:xfrm>
            </p:grpSpPr>
            <p:sp>
              <p:nvSpPr>
                <p:cNvPr id="376" name="Freeform 279"/>
                <p:cNvSpPr>
                  <a:spLocks noEditPoints="1"/>
                </p:cNvSpPr>
                <p:nvPr/>
              </p:nvSpPr>
              <p:spPr bwMode="auto">
                <a:xfrm>
                  <a:off x="676" y="1469"/>
                  <a:ext cx="44" cy="294"/>
                </a:xfrm>
                <a:custGeom>
                  <a:avLst/>
                  <a:gdLst/>
                  <a:ahLst/>
                  <a:cxnLst>
                    <a:cxn ang="0">
                      <a:pos x="0" y="0"/>
                    </a:cxn>
                    <a:cxn ang="0">
                      <a:pos x="0" y="0"/>
                    </a:cxn>
                    <a:cxn ang="0">
                      <a:pos x="42" y="0"/>
                    </a:cxn>
                    <a:cxn ang="0">
                      <a:pos x="44" y="0"/>
                    </a:cxn>
                    <a:cxn ang="0">
                      <a:pos x="44" y="292"/>
                    </a:cxn>
                    <a:cxn ang="0">
                      <a:pos x="42" y="294"/>
                    </a:cxn>
                    <a:cxn ang="0">
                      <a:pos x="0" y="294"/>
                    </a:cxn>
                    <a:cxn ang="0">
                      <a:pos x="0" y="292"/>
                    </a:cxn>
                    <a:cxn ang="0">
                      <a:pos x="0" y="0"/>
                    </a:cxn>
                    <a:cxn ang="0">
                      <a:pos x="2" y="292"/>
                    </a:cxn>
                    <a:cxn ang="0">
                      <a:pos x="0" y="292"/>
                    </a:cxn>
                    <a:cxn ang="0">
                      <a:pos x="42" y="292"/>
                    </a:cxn>
                    <a:cxn ang="0">
                      <a:pos x="42" y="0"/>
                    </a:cxn>
                    <a:cxn ang="0">
                      <a:pos x="42" y="1"/>
                    </a:cxn>
                    <a:cxn ang="0">
                      <a:pos x="0" y="1"/>
                    </a:cxn>
                    <a:cxn ang="0">
                      <a:pos x="2" y="0"/>
                    </a:cxn>
                    <a:cxn ang="0">
                      <a:pos x="2" y="292"/>
                    </a:cxn>
                  </a:cxnLst>
                  <a:rect l="0" t="0" r="r" b="b"/>
                  <a:pathLst>
                    <a:path w="44" h="294">
                      <a:moveTo>
                        <a:pt x="0" y="0"/>
                      </a:moveTo>
                      <a:lnTo>
                        <a:pt x="0" y="0"/>
                      </a:lnTo>
                      <a:lnTo>
                        <a:pt x="42" y="0"/>
                      </a:lnTo>
                      <a:lnTo>
                        <a:pt x="44" y="0"/>
                      </a:lnTo>
                      <a:lnTo>
                        <a:pt x="44" y="292"/>
                      </a:lnTo>
                      <a:lnTo>
                        <a:pt x="42" y="294"/>
                      </a:lnTo>
                      <a:lnTo>
                        <a:pt x="0" y="294"/>
                      </a:lnTo>
                      <a:lnTo>
                        <a:pt x="0" y="292"/>
                      </a:lnTo>
                      <a:lnTo>
                        <a:pt x="0" y="0"/>
                      </a:lnTo>
                      <a:close/>
                      <a:moveTo>
                        <a:pt x="2" y="292"/>
                      </a:moveTo>
                      <a:lnTo>
                        <a:pt x="0" y="292"/>
                      </a:lnTo>
                      <a:lnTo>
                        <a:pt x="42" y="292"/>
                      </a:lnTo>
                      <a:lnTo>
                        <a:pt x="42" y="0"/>
                      </a:lnTo>
                      <a:lnTo>
                        <a:pt x="42" y="1"/>
                      </a:lnTo>
                      <a:lnTo>
                        <a:pt x="0" y="1"/>
                      </a:lnTo>
                      <a:lnTo>
                        <a:pt x="2" y="0"/>
                      </a:lnTo>
                      <a:lnTo>
                        <a:pt x="2" y="292"/>
                      </a:lnTo>
                      <a:close/>
                    </a:path>
                  </a:pathLst>
                </a:custGeom>
                <a:solidFill>
                  <a:srgbClr val="FFFFFF"/>
                </a:solidFill>
                <a:ln w="9525">
                  <a:noFill/>
                  <a:round/>
                  <a:headEnd/>
                  <a:tailEnd/>
                </a:ln>
              </p:spPr>
              <p:txBody>
                <a:bodyPr/>
                <a:lstStyle/>
                <a:p>
                  <a:endParaRPr lang="en-US"/>
                </a:p>
              </p:txBody>
            </p:sp>
            <p:sp>
              <p:nvSpPr>
                <p:cNvPr id="377" name="Freeform 280"/>
                <p:cNvSpPr>
                  <a:spLocks/>
                </p:cNvSpPr>
                <p:nvPr/>
              </p:nvSpPr>
              <p:spPr bwMode="auto">
                <a:xfrm>
                  <a:off x="676" y="1469"/>
                  <a:ext cx="44" cy="294"/>
                </a:xfrm>
                <a:custGeom>
                  <a:avLst/>
                  <a:gdLst/>
                  <a:ahLst/>
                  <a:cxnLst>
                    <a:cxn ang="0">
                      <a:pos x="0" y="0"/>
                    </a:cxn>
                    <a:cxn ang="0">
                      <a:pos x="0" y="0"/>
                    </a:cxn>
                    <a:cxn ang="0">
                      <a:pos x="42" y="0"/>
                    </a:cxn>
                    <a:cxn ang="0">
                      <a:pos x="44" y="0"/>
                    </a:cxn>
                    <a:cxn ang="0">
                      <a:pos x="44" y="292"/>
                    </a:cxn>
                    <a:cxn ang="0">
                      <a:pos x="42" y="294"/>
                    </a:cxn>
                    <a:cxn ang="0">
                      <a:pos x="0" y="294"/>
                    </a:cxn>
                    <a:cxn ang="0">
                      <a:pos x="0" y="292"/>
                    </a:cxn>
                    <a:cxn ang="0">
                      <a:pos x="0" y="0"/>
                    </a:cxn>
                  </a:cxnLst>
                  <a:rect l="0" t="0" r="r" b="b"/>
                  <a:pathLst>
                    <a:path w="44" h="294">
                      <a:moveTo>
                        <a:pt x="0" y="0"/>
                      </a:moveTo>
                      <a:lnTo>
                        <a:pt x="0" y="0"/>
                      </a:lnTo>
                      <a:lnTo>
                        <a:pt x="42" y="0"/>
                      </a:lnTo>
                      <a:lnTo>
                        <a:pt x="44" y="0"/>
                      </a:lnTo>
                      <a:lnTo>
                        <a:pt x="44" y="292"/>
                      </a:lnTo>
                      <a:lnTo>
                        <a:pt x="42" y="294"/>
                      </a:lnTo>
                      <a:lnTo>
                        <a:pt x="0" y="294"/>
                      </a:lnTo>
                      <a:lnTo>
                        <a:pt x="0" y="292"/>
                      </a:lnTo>
                      <a:lnTo>
                        <a:pt x="0" y="0"/>
                      </a:lnTo>
                      <a:close/>
                    </a:path>
                  </a:pathLst>
                </a:custGeom>
                <a:noFill/>
                <a:ln w="7938" cap="rnd">
                  <a:solidFill>
                    <a:srgbClr val="FFFFFF"/>
                  </a:solidFill>
                  <a:prstDash val="solid"/>
                  <a:round/>
                  <a:headEnd/>
                  <a:tailEnd/>
                </a:ln>
              </p:spPr>
              <p:txBody>
                <a:bodyPr/>
                <a:lstStyle/>
                <a:p>
                  <a:endParaRPr lang="en-US"/>
                </a:p>
              </p:txBody>
            </p:sp>
            <p:sp>
              <p:nvSpPr>
                <p:cNvPr id="378" name="Freeform 281"/>
                <p:cNvSpPr>
                  <a:spLocks/>
                </p:cNvSpPr>
                <p:nvPr/>
              </p:nvSpPr>
              <p:spPr bwMode="auto">
                <a:xfrm>
                  <a:off x="676" y="1469"/>
                  <a:ext cx="42" cy="292"/>
                </a:xfrm>
                <a:custGeom>
                  <a:avLst/>
                  <a:gdLst/>
                  <a:ahLst/>
                  <a:cxnLst>
                    <a:cxn ang="0">
                      <a:pos x="2" y="292"/>
                    </a:cxn>
                    <a:cxn ang="0">
                      <a:pos x="0" y="292"/>
                    </a:cxn>
                    <a:cxn ang="0">
                      <a:pos x="42" y="292"/>
                    </a:cxn>
                    <a:cxn ang="0">
                      <a:pos x="42" y="0"/>
                    </a:cxn>
                    <a:cxn ang="0">
                      <a:pos x="42" y="1"/>
                    </a:cxn>
                    <a:cxn ang="0">
                      <a:pos x="0" y="1"/>
                    </a:cxn>
                    <a:cxn ang="0">
                      <a:pos x="2" y="0"/>
                    </a:cxn>
                    <a:cxn ang="0">
                      <a:pos x="2" y="292"/>
                    </a:cxn>
                  </a:cxnLst>
                  <a:rect l="0" t="0" r="r" b="b"/>
                  <a:pathLst>
                    <a:path w="42" h="292">
                      <a:moveTo>
                        <a:pt x="2" y="292"/>
                      </a:moveTo>
                      <a:lnTo>
                        <a:pt x="0" y="292"/>
                      </a:lnTo>
                      <a:lnTo>
                        <a:pt x="42" y="292"/>
                      </a:lnTo>
                      <a:lnTo>
                        <a:pt x="42" y="0"/>
                      </a:lnTo>
                      <a:lnTo>
                        <a:pt x="42" y="1"/>
                      </a:lnTo>
                      <a:lnTo>
                        <a:pt x="0" y="1"/>
                      </a:lnTo>
                      <a:lnTo>
                        <a:pt x="2" y="0"/>
                      </a:lnTo>
                      <a:lnTo>
                        <a:pt x="2" y="292"/>
                      </a:lnTo>
                    </a:path>
                  </a:pathLst>
                </a:custGeom>
                <a:noFill/>
                <a:ln w="7938" cap="rnd">
                  <a:solidFill>
                    <a:srgbClr val="FFFFFF"/>
                  </a:solidFill>
                  <a:prstDash val="solid"/>
                  <a:round/>
                  <a:headEnd/>
                  <a:tailEnd/>
                </a:ln>
              </p:spPr>
              <p:txBody>
                <a:bodyPr/>
                <a:lstStyle/>
                <a:p>
                  <a:endParaRPr lang="en-US"/>
                </a:p>
              </p:txBody>
            </p:sp>
          </p:grpSp>
          <p:grpSp>
            <p:nvGrpSpPr>
              <p:cNvPr id="230" name="Group 282"/>
              <p:cNvGrpSpPr>
                <a:grpSpLocks/>
              </p:cNvGrpSpPr>
              <p:nvPr/>
            </p:nvGrpSpPr>
            <p:grpSpPr bwMode="auto">
              <a:xfrm>
                <a:off x="3527" y="3166"/>
                <a:ext cx="41" cy="316"/>
                <a:chOff x="717" y="1447"/>
                <a:chExt cx="41" cy="316"/>
              </a:xfrm>
            </p:grpSpPr>
            <p:sp>
              <p:nvSpPr>
                <p:cNvPr id="374" name="Rectangle 283"/>
                <p:cNvSpPr>
                  <a:spLocks noChangeArrowheads="1"/>
                </p:cNvSpPr>
                <p:nvPr/>
              </p:nvSpPr>
              <p:spPr bwMode="auto">
                <a:xfrm>
                  <a:off x="717" y="1447"/>
                  <a:ext cx="41" cy="316"/>
                </a:xfrm>
                <a:prstGeom prst="rect">
                  <a:avLst/>
                </a:prstGeom>
                <a:solidFill>
                  <a:srgbClr val="000000"/>
                </a:solidFill>
                <a:ln w="9525">
                  <a:noFill/>
                  <a:miter lim="800000"/>
                  <a:headEnd/>
                  <a:tailEnd/>
                </a:ln>
              </p:spPr>
              <p:txBody>
                <a:bodyPr/>
                <a:lstStyle/>
                <a:p>
                  <a:endParaRPr lang="en-US"/>
                </a:p>
              </p:txBody>
            </p:sp>
            <p:sp>
              <p:nvSpPr>
                <p:cNvPr id="375" name="Rectangle 284"/>
                <p:cNvSpPr>
                  <a:spLocks noChangeArrowheads="1"/>
                </p:cNvSpPr>
                <p:nvPr/>
              </p:nvSpPr>
              <p:spPr bwMode="auto">
                <a:xfrm>
                  <a:off x="717" y="1447"/>
                  <a:ext cx="41" cy="316"/>
                </a:xfrm>
                <a:prstGeom prst="rect">
                  <a:avLst/>
                </a:prstGeom>
                <a:noFill/>
                <a:ln w="7938" cap="rnd">
                  <a:solidFill>
                    <a:srgbClr val="FFFFFF"/>
                  </a:solidFill>
                  <a:miter lim="800000"/>
                  <a:headEnd/>
                  <a:tailEnd/>
                </a:ln>
              </p:spPr>
              <p:txBody>
                <a:bodyPr/>
                <a:lstStyle/>
                <a:p>
                  <a:endParaRPr lang="en-US"/>
                </a:p>
              </p:txBody>
            </p:sp>
          </p:grpSp>
          <p:grpSp>
            <p:nvGrpSpPr>
              <p:cNvPr id="231" name="Group 285"/>
              <p:cNvGrpSpPr>
                <a:grpSpLocks/>
              </p:cNvGrpSpPr>
              <p:nvPr/>
            </p:nvGrpSpPr>
            <p:grpSpPr bwMode="auto">
              <a:xfrm>
                <a:off x="3527" y="3166"/>
                <a:ext cx="41" cy="316"/>
                <a:chOff x="717" y="1447"/>
                <a:chExt cx="41" cy="316"/>
              </a:xfrm>
            </p:grpSpPr>
            <p:sp>
              <p:nvSpPr>
                <p:cNvPr id="371" name="Freeform 286"/>
                <p:cNvSpPr>
                  <a:spLocks noEditPoints="1"/>
                </p:cNvSpPr>
                <p:nvPr/>
              </p:nvSpPr>
              <p:spPr bwMode="auto">
                <a:xfrm>
                  <a:off x="717" y="1447"/>
                  <a:ext cx="41" cy="316"/>
                </a:xfrm>
                <a:custGeom>
                  <a:avLst/>
                  <a:gdLst/>
                  <a:ahLst/>
                  <a:cxnLst>
                    <a:cxn ang="0">
                      <a:pos x="0" y="0"/>
                    </a:cxn>
                    <a:cxn ang="0">
                      <a:pos x="0" y="0"/>
                    </a:cxn>
                    <a:cxn ang="0">
                      <a:pos x="38" y="0"/>
                    </a:cxn>
                    <a:cxn ang="0">
                      <a:pos x="41" y="0"/>
                    </a:cxn>
                    <a:cxn ang="0">
                      <a:pos x="41" y="314"/>
                    </a:cxn>
                    <a:cxn ang="0">
                      <a:pos x="38" y="316"/>
                    </a:cxn>
                    <a:cxn ang="0">
                      <a:pos x="0" y="316"/>
                    </a:cxn>
                    <a:cxn ang="0">
                      <a:pos x="0" y="314"/>
                    </a:cxn>
                    <a:cxn ang="0">
                      <a:pos x="0" y="0"/>
                    </a:cxn>
                    <a:cxn ang="0">
                      <a:pos x="1" y="314"/>
                    </a:cxn>
                    <a:cxn ang="0">
                      <a:pos x="0" y="314"/>
                    </a:cxn>
                    <a:cxn ang="0">
                      <a:pos x="38" y="314"/>
                    </a:cxn>
                    <a:cxn ang="0">
                      <a:pos x="38" y="0"/>
                    </a:cxn>
                    <a:cxn ang="0">
                      <a:pos x="38" y="3"/>
                    </a:cxn>
                    <a:cxn ang="0">
                      <a:pos x="0" y="3"/>
                    </a:cxn>
                    <a:cxn ang="0">
                      <a:pos x="1" y="0"/>
                    </a:cxn>
                    <a:cxn ang="0">
                      <a:pos x="1" y="314"/>
                    </a:cxn>
                  </a:cxnLst>
                  <a:rect l="0" t="0" r="r" b="b"/>
                  <a:pathLst>
                    <a:path w="41" h="316">
                      <a:moveTo>
                        <a:pt x="0" y="0"/>
                      </a:moveTo>
                      <a:lnTo>
                        <a:pt x="0" y="0"/>
                      </a:lnTo>
                      <a:lnTo>
                        <a:pt x="38" y="0"/>
                      </a:lnTo>
                      <a:lnTo>
                        <a:pt x="41" y="0"/>
                      </a:lnTo>
                      <a:lnTo>
                        <a:pt x="41" y="314"/>
                      </a:lnTo>
                      <a:lnTo>
                        <a:pt x="38" y="316"/>
                      </a:lnTo>
                      <a:lnTo>
                        <a:pt x="0" y="316"/>
                      </a:lnTo>
                      <a:lnTo>
                        <a:pt x="0" y="314"/>
                      </a:lnTo>
                      <a:lnTo>
                        <a:pt x="0" y="0"/>
                      </a:lnTo>
                      <a:close/>
                      <a:moveTo>
                        <a:pt x="1" y="314"/>
                      </a:moveTo>
                      <a:lnTo>
                        <a:pt x="0" y="314"/>
                      </a:lnTo>
                      <a:lnTo>
                        <a:pt x="38" y="314"/>
                      </a:lnTo>
                      <a:lnTo>
                        <a:pt x="38" y="0"/>
                      </a:lnTo>
                      <a:lnTo>
                        <a:pt x="38" y="3"/>
                      </a:lnTo>
                      <a:lnTo>
                        <a:pt x="0" y="3"/>
                      </a:lnTo>
                      <a:lnTo>
                        <a:pt x="1" y="0"/>
                      </a:lnTo>
                      <a:lnTo>
                        <a:pt x="1" y="314"/>
                      </a:lnTo>
                      <a:close/>
                    </a:path>
                  </a:pathLst>
                </a:custGeom>
                <a:solidFill>
                  <a:srgbClr val="FFFFFF"/>
                </a:solidFill>
                <a:ln w="9525">
                  <a:noFill/>
                  <a:round/>
                  <a:headEnd/>
                  <a:tailEnd/>
                </a:ln>
              </p:spPr>
              <p:txBody>
                <a:bodyPr/>
                <a:lstStyle/>
                <a:p>
                  <a:endParaRPr lang="en-US"/>
                </a:p>
              </p:txBody>
            </p:sp>
            <p:sp>
              <p:nvSpPr>
                <p:cNvPr id="372" name="Freeform 287"/>
                <p:cNvSpPr>
                  <a:spLocks/>
                </p:cNvSpPr>
                <p:nvPr/>
              </p:nvSpPr>
              <p:spPr bwMode="auto">
                <a:xfrm>
                  <a:off x="717" y="1447"/>
                  <a:ext cx="41" cy="316"/>
                </a:xfrm>
                <a:custGeom>
                  <a:avLst/>
                  <a:gdLst/>
                  <a:ahLst/>
                  <a:cxnLst>
                    <a:cxn ang="0">
                      <a:pos x="0" y="0"/>
                    </a:cxn>
                    <a:cxn ang="0">
                      <a:pos x="0" y="0"/>
                    </a:cxn>
                    <a:cxn ang="0">
                      <a:pos x="38" y="0"/>
                    </a:cxn>
                    <a:cxn ang="0">
                      <a:pos x="41" y="0"/>
                    </a:cxn>
                    <a:cxn ang="0">
                      <a:pos x="41" y="314"/>
                    </a:cxn>
                    <a:cxn ang="0">
                      <a:pos x="38" y="316"/>
                    </a:cxn>
                    <a:cxn ang="0">
                      <a:pos x="0" y="316"/>
                    </a:cxn>
                    <a:cxn ang="0">
                      <a:pos x="0" y="314"/>
                    </a:cxn>
                    <a:cxn ang="0">
                      <a:pos x="0" y="0"/>
                    </a:cxn>
                  </a:cxnLst>
                  <a:rect l="0" t="0" r="r" b="b"/>
                  <a:pathLst>
                    <a:path w="41" h="316">
                      <a:moveTo>
                        <a:pt x="0" y="0"/>
                      </a:moveTo>
                      <a:lnTo>
                        <a:pt x="0" y="0"/>
                      </a:lnTo>
                      <a:lnTo>
                        <a:pt x="38" y="0"/>
                      </a:lnTo>
                      <a:lnTo>
                        <a:pt x="41" y="0"/>
                      </a:lnTo>
                      <a:lnTo>
                        <a:pt x="41" y="314"/>
                      </a:lnTo>
                      <a:lnTo>
                        <a:pt x="38" y="316"/>
                      </a:lnTo>
                      <a:lnTo>
                        <a:pt x="0" y="316"/>
                      </a:lnTo>
                      <a:lnTo>
                        <a:pt x="0" y="314"/>
                      </a:lnTo>
                      <a:lnTo>
                        <a:pt x="0" y="0"/>
                      </a:lnTo>
                      <a:close/>
                    </a:path>
                  </a:pathLst>
                </a:custGeom>
                <a:noFill/>
                <a:ln w="7938" cap="rnd">
                  <a:solidFill>
                    <a:srgbClr val="FFFFFF"/>
                  </a:solidFill>
                  <a:prstDash val="solid"/>
                  <a:round/>
                  <a:headEnd/>
                  <a:tailEnd/>
                </a:ln>
              </p:spPr>
              <p:txBody>
                <a:bodyPr/>
                <a:lstStyle/>
                <a:p>
                  <a:endParaRPr lang="en-US"/>
                </a:p>
              </p:txBody>
            </p:sp>
            <p:sp>
              <p:nvSpPr>
                <p:cNvPr id="373" name="Freeform 288"/>
                <p:cNvSpPr>
                  <a:spLocks/>
                </p:cNvSpPr>
                <p:nvPr/>
              </p:nvSpPr>
              <p:spPr bwMode="auto">
                <a:xfrm>
                  <a:off x="717" y="1447"/>
                  <a:ext cx="38" cy="314"/>
                </a:xfrm>
                <a:custGeom>
                  <a:avLst/>
                  <a:gdLst/>
                  <a:ahLst/>
                  <a:cxnLst>
                    <a:cxn ang="0">
                      <a:pos x="1" y="314"/>
                    </a:cxn>
                    <a:cxn ang="0">
                      <a:pos x="0" y="314"/>
                    </a:cxn>
                    <a:cxn ang="0">
                      <a:pos x="38" y="314"/>
                    </a:cxn>
                    <a:cxn ang="0">
                      <a:pos x="38" y="0"/>
                    </a:cxn>
                    <a:cxn ang="0">
                      <a:pos x="38" y="3"/>
                    </a:cxn>
                    <a:cxn ang="0">
                      <a:pos x="0" y="3"/>
                    </a:cxn>
                    <a:cxn ang="0">
                      <a:pos x="1" y="0"/>
                    </a:cxn>
                    <a:cxn ang="0">
                      <a:pos x="1" y="314"/>
                    </a:cxn>
                  </a:cxnLst>
                  <a:rect l="0" t="0" r="r" b="b"/>
                  <a:pathLst>
                    <a:path w="38" h="314">
                      <a:moveTo>
                        <a:pt x="1" y="314"/>
                      </a:moveTo>
                      <a:lnTo>
                        <a:pt x="0" y="314"/>
                      </a:lnTo>
                      <a:lnTo>
                        <a:pt x="38" y="314"/>
                      </a:lnTo>
                      <a:lnTo>
                        <a:pt x="38" y="0"/>
                      </a:lnTo>
                      <a:lnTo>
                        <a:pt x="38" y="3"/>
                      </a:lnTo>
                      <a:lnTo>
                        <a:pt x="0" y="3"/>
                      </a:lnTo>
                      <a:lnTo>
                        <a:pt x="1" y="0"/>
                      </a:lnTo>
                      <a:lnTo>
                        <a:pt x="1" y="314"/>
                      </a:lnTo>
                    </a:path>
                  </a:pathLst>
                </a:custGeom>
                <a:noFill/>
                <a:ln w="7938" cap="rnd">
                  <a:solidFill>
                    <a:srgbClr val="FFFFFF"/>
                  </a:solidFill>
                  <a:prstDash val="solid"/>
                  <a:round/>
                  <a:headEnd/>
                  <a:tailEnd/>
                </a:ln>
              </p:spPr>
              <p:txBody>
                <a:bodyPr/>
                <a:lstStyle/>
                <a:p>
                  <a:endParaRPr lang="en-US"/>
                </a:p>
              </p:txBody>
            </p:sp>
          </p:grpSp>
          <p:grpSp>
            <p:nvGrpSpPr>
              <p:cNvPr id="232" name="Group 289"/>
              <p:cNvGrpSpPr>
                <a:grpSpLocks/>
              </p:cNvGrpSpPr>
              <p:nvPr/>
            </p:nvGrpSpPr>
            <p:grpSpPr bwMode="auto">
              <a:xfrm>
                <a:off x="3568" y="3185"/>
                <a:ext cx="40" cy="297"/>
                <a:chOff x="758" y="1466"/>
                <a:chExt cx="40" cy="297"/>
              </a:xfrm>
            </p:grpSpPr>
            <p:sp>
              <p:nvSpPr>
                <p:cNvPr id="369" name="Rectangle 290"/>
                <p:cNvSpPr>
                  <a:spLocks noChangeArrowheads="1"/>
                </p:cNvSpPr>
                <p:nvPr/>
              </p:nvSpPr>
              <p:spPr bwMode="auto">
                <a:xfrm>
                  <a:off x="758" y="1466"/>
                  <a:ext cx="40" cy="297"/>
                </a:xfrm>
                <a:prstGeom prst="rect">
                  <a:avLst/>
                </a:prstGeom>
                <a:solidFill>
                  <a:srgbClr val="000000"/>
                </a:solidFill>
                <a:ln w="9525">
                  <a:noFill/>
                  <a:miter lim="800000"/>
                  <a:headEnd/>
                  <a:tailEnd/>
                </a:ln>
              </p:spPr>
              <p:txBody>
                <a:bodyPr/>
                <a:lstStyle/>
                <a:p>
                  <a:endParaRPr lang="en-US"/>
                </a:p>
              </p:txBody>
            </p:sp>
            <p:sp>
              <p:nvSpPr>
                <p:cNvPr id="370" name="Rectangle 291"/>
                <p:cNvSpPr>
                  <a:spLocks noChangeArrowheads="1"/>
                </p:cNvSpPr>
                <p:nvPr/>
              </p:nvSpPr>
              <p:spPr bwMode="auto">
                <a:xfrm>
                  <a:off x="758" y="1466"/>
                  <a:ext cx="40" cy="297"/>
                </a:xfrm>
                <a:prstGeom prst="rect">
                  <a:avLst/>
                </a:prstGeom>
                <a:noFill/>
                <a:ln w="7938" cap="rnd">
                  <a:solidFill>
                    <a:srgbClr val="FFFFFF"/>
                  </a:solidFill>
                  <a:miter lim="800000"/>
                  <a:headEnd/>
                  <a:tailEnd/>
                </a:ln>
              </p:spPr>
              <p:txBody>
                <a:bodyPr/>
                <a:lstStyle/>
                <a:p>
                  <a:endParaRPr lang="en-US"/>
                </a:p>
              </p:txBody>
            </p:sp>
          </p:grpSp>
          <p:grpSp>
            <p:nvGrpSpPr>
              <p:cNvPr id="233" name="Group 292"/>
              <p:cNvGrpSpPr>
                <a:grpSpLocks/>
              </p:cNvGrpSpPr>
              <p:nvPr/>
            </p:nvGrpSpPr>
            <p:grpSpPr bwMode="auto">
              <a:xfrm>
                <a:off x="3568" y="3185"/>
                <a:ext cx="43" cy="297"/>
                <a:chOff x="758" y="1466"/>
                <a:chExt cx="43" cy="297"/>
              </a:xfrm>
            </p:grpSpPr>
            <p:sp>
              <p:nvSpPr>
                <p:cNvPr id="366" name="Freeform 293"/>
                <p:cNvSpPr>
                  <a:spLocks noEditPoints="1"/>
                </p:cNvSpPr>
                <p:nvPr/>
              </p:nvSpPr>
              <p:spPr bwMode="auto">
                <a:xfrm>
                  <a:off x="758"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 ang="0">
                      <a:pos x="2" y="296"/>
                    </a:cxn>
                    <a:cxn ang="0">
                      <a:pos x="0" y="296"/>
                    </a:cxn>
                    <a:cxn ang="0">
                      <a:pos x="42" y="296"/>
                    </a:cxn>
                    <a:cxn ang="0">
                      <a:pos x="42" y="0"/>
                    </a:cxn>
                    <a:cxn ang="0">
                      <a:pos x="42" y="2"/>
                    </a:cxn>
                    <a:cxn ang="0">
                      <a:pos x="0" y="2"/>
                    </a:cxn>
                    <a:cxn ang="0">
                      <a:pos x="2" y="0"/>
                    </a:cxn>
                    <a:cxn ang="0">
                      <a:pos x="2" y="296"/>
                    </a:cxn>
                  </a:cxnLst>
                  <a:rect l="0" t="0" r="r" b="b"/>
                  <a:pathLst>
                    <a:path w="43" h="297">
                      <a:moveTo>
                        <a:pt x="0" y="0"/>
                      </a:moveTo>
                      <a:lnTo>
                        <a:pt x="0" y="0"/>
                      </a:lnTo>
                      <a:lnTo>
                        <a:pt x="42" y="0"/>
                      </a:lnTo>
                      <a:lnTo>
                        <a:pt x="43" y="0"/>
                      </a:lnTo>
                      <a:lnTo>
                        <a:pt x="43" y="296"/>
                      </a:lnTo>
                      <a:lnTo>
                        <a:pt x="42" y="297"/>
                      </a:lnTo>
                      <a:lnTo>
                        <a:pt x="0" y="297"/>
                      </a:lnTo>
                      <a:lnTo>
                        <a:pt x="0" y="296"/>
                      </a:lnTo>
                      <a:lnTo>
                        <a:pt x="0" y="0"/>
                      </a:lnTo>
                      <a:close/>
                      <a:moveTo>
                        <a:pt x="2" y="296"/>
                      </a:moveTo>
                      <a:lnTo>
                        <a:pt x="0" y="296"/>
                      </a:lnTo>
                      <a:lnTo>
                        <a:pt x="42" y="296"/>
                      </a:lnTo>
                      <a:lnTo>
                        <a:pt x="42" y="0"/>
                      </a:lnTo>
                      <a:lnTo>
                        <a:pt x="42" y="2"/>
                      </a:lnTo>
                      <a:lnTo>
                        <a:pt x="0" y="2"/>
                      </a:lnTo>
                      <a:lnTo>
                        <a:pt x="2" y="0"/>
                      </a:lnTo>
                      <a:lnTo>
                        <a:pt x="2" y="296"/>
                      </a:lnTo>
                      <a:close/>
                    </a:path>
                  </a:pathLst>
                </a:custGeom>
                <a:solidFill>
                  <a:srgbClr val="FFFFFF"/>
                </a:solidFill>
                <a:ln w="9525">
                  <a:noFill/>
                  <a:round/>
                  <a:headEnd/>
                  <a:tailEnd/>
                </a:ln>
              </p:spPr>
              <p:txBody>
                <a:bodyPr/>
                <a:lstStyle/>
                <a:p>
                  <a:endParaRPr lang="en-US"/>
                </a:p>
              </p:txBody>
            </p:sp>
            <p:sp>
              <p:nvSpPr>
                <p:cNvPr id="367" name="Freeform 294"/>
                <p:cNvSpPr>
                  <a:spLocks/>
                </p:cNvSpPr>
                <p:nvPr/>
              </p:nvSpPr>
              <p:spPr bwMode="auto">
                <a:xfrm>
                  <a:off x="758"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Lst>
                  <a:rect l="0" t="0" r="r" b="b"/>
                  <a:pathLst>
                    <a:path w="43" h="297">
                      <a:moveTo>
                        <a:pt x="0" y="0"/>
                      </a:moveTo>
                      <a:lnTo>
                        <a:pt x="0" y="0"/>
                      </a:lnTo>
                      <a:lnTo>
                        <a:pt x="42" y="0"/>
                      </a:lnTo>
                      <a:lnTo>
                        <a:pt x="43" y="0"/>
                      </a:lnTo>
                      <a:lnTo>
                        <a:pt x="43" y="296"/>
                      </a:lnTo>
                      <a:lnTo>
                        <a:pt x="42" y="297"/>
                      </a:lnTo>
                      <a:lnTo>
                        <a:pt x="0" y="297"/>
                      </a:lnTo>
                      <a:lnTo>
                        <a:pt x="0" y="296"/>
                      </a:lnTo>
                      <a:lnTo>
                        <a:pt x="0" y="0"/>
                      </a:lnTo>
                      <a:close/>
                    </a:path>
                  </a:pathLst>
                </a:custGeom>
                <a:noFill/>
                <a:ln w="7938" cap="rnd">
                  <a:solidFill>
                    <a:srgbClr val="FFFFFF"/>
                  </a:solidFill>
                  <a:prstDash val="solid"/>
                  <a:round/>
                  <a:headEnd/>
                  <a:tailEnd/>
                </a:ln>
              </p:spPr>
              <p:txBody>
                <a:bodyPr/>
                <a:lstStyle/>
                <a:p>
                  <a:endParaRPr lang="en-US"/>
                </a:p>
              </p:txBody>
            </p:sp>
            <p:sp>
              <p:nvSpPr>
                <p:cNvPr id="368" name="Freeform 295"/>
                <p:cNvSpPr>
                  <a:spLocks/>
                </p:cNvSpPr>
                <p:nvPr/>
              </p:nvSpPr>
              <p:spPr bwMode="auto">
                <a:xfrm>
                  <a:off x="758" y="1466"/>
                  <a:ext cx="42" cy="296"/>
                </a:xfrm>
                <a:custGeom>
                  <a:avLst/>
                  <a:gdLst/>
                  <a:ahLst/>
                  <a:cxnLst>
                    <a:cxn ang="0">
                      <a:pos x="2" y="296"/>
                    </a:cxn>
                    <a:cxn ang="0">
                      <a:pos x="0" y="296"/>
                    </a:cxn>
                    <a:cxn ang="0">
                      <a:pos x="42" y="296"/>
                    </a:cxn>
                    <a:cxn ang="0">
                      <a:pos x="42" y="0"/>
                    </a:cxn>
                    <a:cxn ang="0">
                      <a:pos x="42" y="2"/>
                    </a:cxn>
                    <a:cxn ang="0">
                      <a:pos x="0" y="2"/>
                    </a:cxn>
                    <a:cxn ang="0">
                      <a:pos x="2" y="0"/>
                    </a:cxn>
                    <a:cxn ang="0">
                      <a:pos x="2" y="296"/>
                    </a:cxn>
                  </a:cxnLst>
                  <a:rect l="0" t="0" r="r" b="b"/>
                  <a:pathLst>
                    <a:path w="42" h="296">
                      <a:moveTo>
                        <a:pt x="2" y="296"/>
                      </a:moveTo>
                      <a:lnTo>
                        <a:pt x="0" y="296"/>
                      </a:lnTo>
                      <a:lnTo>
                        <a:pt x="42" y="296"/>
                      </a:lnTo>
                      <a:lnTo>
                        <a:pt x="42" y="0"/>
                      </a:lnTo>
                      <a:lnTo>
                        <a:pt x="42" y="2"/>
                      </a:lnTo>
                      <a:lnTo>
                        <a:pt x="0" y="2"/>
                      </a:lnTo>
                      <a:lnTo>
                        <a:pt x="2" y="0"/>
                      </a:lnTo>
                      <a:lnTo>
                        <a:pt x="2" y="296"/>
                      </a:lnTo>
                    </a:path>
                  </a:pathLst>
                </a:custGeom>
                <a:noFill/>
                <a:ln w="7938" cap="rnd">
                  <a:solidFill>
                    <a:srgbClr val="FFFFFF"/>
                  </a:solidFill>
                  <a:prstDash val="solid"/>
                  <a:round/>
                  <a:headEnd/>
                  <a:tailEnd/>
                </a:ln>
              </p:spPr>
              <p:txBody>
                <a:bodyPr/>
                <a:lstStyle/>
                <a:p>
                  <a:endParaRPr lang="en-US"/>
                </a:p>
              </p:txBody>
            </p:sp>
          </p:grpSp>
          <p:grpSp>
            <p:nvGrpSpPr>
              <p:cNvPr id="234" name="Group 296"/>
              <p:cNvGrpSpPr>
                <a:grpSpLocks/>
              </p:cNvGrpSpPr>
              <p:nvPr/>
            </p:nvGrpSpPr>
            <p:grpSpPr bwMode="auto">
              <a:xfrm>
                <a:off x="3608" y="3172"/>
                <a:ext cx="41" cy="310"/>
                <a:chOff x="798" y="1453"/>
                <a:chExt cx="41" cy="310"/>
              </a:xfrm>
            </p:grpSpPr>
            <p:sp>
              <p:nvSpPr>
                <p:cNvPr id="364" name="Rectangle 297"/>
                <p:cNvSpPr>
                  <a:spLocks noChangeArrowheads="1"/>
                </p:cNvSpPr>
                <p:nvPr/>
              </p:nvSpPr>
              <p:spPr bwMode="auto">
                <a:xfrm>
                  <a:off x="798" y="1453"/>
                  <a:ext cx="41" cy="310"/>
                </a:xfrm>
                <a:prstGeom prst="rect">
                  <a:avLst/>
                </a:prstGeom>
                <a:solidFill>
                  <a:srgbClr val="000000"/>
                </a:solidFill>
                <a:ln w="9525">
                  <a:noFill/>
                  <a:miter lim="800000"/>
                  <a:headEnd/>
                  <a:tailEnd/>
                </a:ln>
              </p:spPr>
              <p:txBody>
                <a:bodyPr/>
                <a:lstStyle/>
                <a:p>
                  <a:endParaRPr lang="en-US"/>
                </a:p>
              </p:txBody>
            </p:sp>
            <p:sp>
              <p:nvSpPr>
                <p:cNvPr id="365" name="Rectangle 298"/>
                <p:cNvSpPr>
                  <a:spLocks noChangeArrowheads="1"/>
                </p:cNvSpPr>
                <p:nvPr/>
              </p:nvSpPr>
              <p:spPr bwMode="auto">
                <a:xfrm>
                  <a:off x="798" y="1453"/>
                  <a:ext cx="41" cy="310"/>
                </a:xfrm>
                <a:prstGeom prst="rect">
                  <a:avLst/>
                </a:prstGeom>
                <a:noFill/>
                <a:ln w="7938" cap="rnd">
                  <a:solidFill>
                    <a:srgbClr val="FFFFFF"/>
                  </a:solidFill>
                  <a:miter lim="800000"/>
                  <a:headEnd/>
                  <a:tailEnd/>
                </a:ln>
              </p:spPr>
              <p:txBody>
                <a:bodyPr/>
                <a:lstStyle/>
                <a:p>
                  <a:endParaRPr lang="en-US"/>
                </a:p>
              </p:txBody>
            </p:sp>
          </p:grpSp>
          <p:grpSp>
            <p:nvGrpSpPr>
              <p:cNvPr id="235" name="Group 299"/>
              <p:cNvGrpSpPr>
                <a:grpSpLocks/>
              </p:cNvGrpSpPr>
              <p:nvPr/>
            </p:nvGrpSpPr>
            <p:grpSpPr bwMode="auto">
              <a:xfrm>
                <a:off x="3608" y="3172"/>
                <a:ext cx="41" cy="310"/>
                <a:chOff x="798" y="1453"/>
                <a:chExt cx="41" cy="310"/>
              </a:xfrm>
            </p:grpSpPr>
            <p:sp>
              <p:nvSpPr>
                <p:cNvPr id="361" name="Freeform 300"/>
                <p:cNvSpPr>
                  <a:spLocks noEditPoints="1"/>
                </p:cNvSpPr>
                <p:nvPr/>
              </p:nvSpPr>
              <p:spPr bwMode="auto">
                <a:xfrm>
                  <a:off x="798" y="1453"/>
                  <a:ext cx="41" cy="310"/>
                </a:xfrm>
                <a:custGeom>
                  <a:avLst/>
                  <a:gdLst/>
                  <a:ahLst/>
                  <a:cxnLst>
                    <a:cxn ang="0">
                      <a:pos x="0" y="0"/>
                    </a:cxn>
                    <a:cxn ang="0">
                      <a:pos x="0" y="0"/>
                    </a:cxn>
                    <a:cxn ang="0">
                      <a:pos x="38" y="0"/>
                    </a:cxn>
                    <a:cxn ang="0">
                      <a:pos x="41" y="0"/>
                    </a:cxn>
                    <a:cxn ang="0">
                      <a:pos x="41" y="308"/>
                    </a:cxn>
                    <a:cxn ang="0">
                      <a:pos x="38" y="310"/>
                    </a:cxn>
                    <a:cxn ang="0">
                      <a:pos x="0" y="310"/>
                    </a:cxn>
                    <a:cxn ang="0">
                      <a:pos x="0" y="308"/>
                    </a:cxn>
                    <a:cxn ang="0">
                      <a:pos x="0" y="0"/>
                    </a:cxn>
                    <a:cxn ang="0">
                      <a:pos x="2" y="308"/>
                    </a:cxn>
                    <a:cxn ang="0">
                      <a:pos x="0" y="308"/>
                    </a:cxn>
                    <a:cxn ang="0">
                      <a:pos x="38" y="308"/>
                    </a:cxn>
                    <a:cxn ang="0">
                      <a:pos x="38" y="0"/>
                    </a:cxn>
                    <a:cxn ang="0">
                      <a:pos x="38" y="3"/>
                    </a:cxn>
                    <a:cxn ang="0">
                      <a:pos x="0" y="3"/>
                    </a:cxn>
                    <a:cxn ang="0">
                      <a:pos x="2" y="0"/>
                    </a:cxn>
                    <a:cxn ang="0">
                      <a:pos x="2" y="308"/>
                    </a:cxn>
                  </a:cxnLst>
                  <a:rect l="0" t="0" r="r" b="b"/>
                  <a:pathLst>
                    <a:path w="41" h="310">
                      <a:moveTo>
                        <a:pt x="0" y="0"/>
                      </a:moveTo>
                      <a:lnTo>
                        <a:pt x="0" y="0"/>
                      </a:lnTo>
                      <a:lnTo>
                        <a:pt x="38" y="0"/>
                      </a:lnTo>
                      <a:lnTo>
                        <a:pt x="41" y="0"/>
                      </a:lnTo>
                      <a:lnTo>
                        <a:pt x="41" y="308"/>
                      </a:lnTo>
                      <a:lnTo>
                        <a:pt x="38" y="310"/>
                      </a:lnTo>
                      <a:lnTo>
                        <a:pt x="0" y="310"/>
                      </a:lnTo>
                      <a:lnTo>
                        <a:pt x="0" y="308"/>
                      </a:lnTo>
                      <a:lnTo>
                        <a:pt x="0" y="0"/>
                      </a:lnTo>
                      <a:close/>
                      <a:moveTo>
                        <a:pt x="2" y="308"/>
                      </a:moveTo>
                      <a:lnTo>
                        <a:pt x="0" y="308"/>
                      </a:lnTo>
                      <a:lnTo>
                        <a:pt x="38" y="308"/>
                      </a:lnTo>
                      <a:lnTo>
                        <a:pt x="38" y="0"/>
                      </a:lnTo>
                      <a:lnTo>
                        <a:pt x="38" y="3"/>
                      </a:lnTo>
                      <a:lnTo>
                        <a:pt x="0" y="3"/>
                      </a:lnTo>
                      <a:lnTo>
                        <a:pt x="2" y="0"/>
                      </a:lnTo>
                      <a:lnTo>
                        <a:pt x="2" y="308"/>
                      </a:lnTo>
                      <a:close/>
                    </a:path>
                  </a:pathLst>
                </a:custGeom>
                <a:solidFill>
                  <a:srgbClr val="FFFFFF"/>
                </a:solidFill>
                <a:ln w="9525">
                  <a:noFill/>
                  <a:round/>
                  <a:headEnd/>
                  <a:tailEnd/>
                </a:ln>
              </p:spPr>
              <p:txBody>
                <a:bodyPr/>
                <a:lstStyle/>
                <a:p>
                  <a:endParaRPr lang="en-US"/>
                </a:p>
              </p:txBody>
            </p:sp>
            <p:sp>
              <p:nvSpPr>
                <p:cNvPr id="362" name="Freeform 301"/>
                <p:cNvSpPr>
                  <a:spLocks/>
                </p:cNvSpPr>
                <p:nvPr/>
              </p:nvSpPr>
              <p:spPr bwMode="auto">
                <a:xfrm>
                  <a:off x="798" y="1453"/>
                  <a:ext cx="41" cy="310"/>
                </a:xfrm>
                <a:custGeom>
                  <a:avLst/>
                  <a:gdLst/>
                  <a:ahLst/>
                  <a:cxnLst>
                    <a:cxn ang="0">
                      <a:pos x="0" y="0"/>
                    </a:cxn>
                    <a:cxn ang="0">
                      <a:pos x="0" y="0"/>
                    </a:cxn>
                    <a:cxn ang="0">
                      <a:pos x="38" y="0"/>
                    </a:cxn>
                    <a:cxn ang="0">
                      <a:pos x="41" y="0"/>
                    </a:cxn>
                    <a:cxn ang="0">
                      <a:pos x="41" y="308"/>
                    </a:cxn>
                    <a:cxn ang="0">
                      <a:pos x="38" y="310"/>
                    </a:cxn>
                    <a:cxn ang="0">
                      <a:pos x="0" y="310"/>
                    </a:cxn>
                    <a:cxn ang="0">
                      <a:pos x="0" y="308"/>
                    </a:cxn>
                    <a:cxn ang="0">
                      <a:pos x="0" y="0"/>
                    </a:cxn>
                  </a:cxnLst>
                  <a:rect l="0" t="0" r="r" b="b"/>
                  <a:pathLst>
                    <a:path w="41" h="310">
                      <a:moveTo>
                        <a:pt x="0" y="0"/>
                      </a:moveTo>
                      <a:lnTo>
                        <a:pt x="0" y="0"/>
                      </a:lnTo>
                      <a:lnTo>
                        <a:pt x="38" y="0"/>
                      </a:lnTo>
                      <a:lnTo>
                        <a:pt x="41" y="0"/>
                      </a:lnTo>
                      <a:lnTo>
                        <a:pt x="41" y="308"/>
                      </a:lnTo>
                      <a:lnTo>
                        <a:pt x="38" y="310"/>
                      </a:lnTo>
                      <a:lnTo>
                        <a:pt x="0" y="310"/>
                      </a:lnTo>
                      <a:lnTo>
                        <a:pt x="0" y="308"/>
                      </a:lnTo>
                      <a:lnTo>
                        <a:pt x="0" y="0"/>
                      </a:lnTo>
                      <a:close/>
                    </a:path>
                  </a:pathLst>
                </a:custGeom>
                <a:noFill/>
                <a:ln w="7938" cap="rnd">
                  <a:solidFill>
                    <a:srgbClr val="FFFFFF"/>
                  </a:solidFill>
                  <a:prstDash val="solid"/>
                  <a:round/>
                  <a:headEnd/>
                  <a:tailEnd/>
                </a:ln>
              </p:spPr>
              <p:txBody>
                <a:bodyPr/>
                <a:lstStyle/>
                <a:p>
                  <a:endParaRPr lang="en-US"/>
                </a:p>
              </p:txBody>
            </p:sp>
            <p:sp>
              <p:nvSpPr>
                <p:cNvPr id="363" name="Freeform 302"/>
                <p:cNvSpPr>
                  <a:spLocks/>
                </p:cNvSpPr>
                <p:nvPr/>
              </p:nvSpPr>
              <p:spPr bwMode="auto">
                <a:xfrm>
                  <a:off x="798" y="1453"/>
                  <a:ext cx="38" cy="308"/>
                </a:xfrm>
                <a:custGeom>
                  <a:avLst/>
                  <a:gdLst/>
                  <a:ahLst/>
                  <a:cxnLst>
                    <a:cxn ang="0">
                      <a:pos x="2" y="308"/>
                    </a:cxn>
                    <a:cxn ang="0">
                      <a:pos x="0" y="308"/>
                    </a:cxn>
                    <a:cxn ang="0">
                      <a:pos x="38" y="308"/>
                    </a:cxn>
                    <a:cxn ang="0">
                      <a:pos x="38" y="0"/>
                    </a:cxn>
                    <a:cxn ang="0">
                      <a:pos x="38" y="3"/>
                    </a:cxn>
                    <a:cxn ang="0">
                      <a:pos x="0" y="3"/>
                    </a:cxn>
                    <a:cxn ang="0">
                      <a:pos x="2" y="0"/>
                    </a:cxn>
                    <a:cxn ang="0">
                      <a:pos x="2" y="308"/>
                    </a:cxn>
                  </a:cxnLst>
                  <a:rect l="0" t="0" r="r" b="b"/>
                  <a:pathLst>
                    <a:path w="38" h="308">
                      <a:moveTo>
                        <a:pt x="2" y="308"/>
                      </a:moveTo>
                      <a:lnTo>
                        <a:pt x="0" y="308"/>
                      </a:lnTo>
                      <a:lnTo>
                        <a:pt x="38" y="308"/>
                      </a:lnTo>
                      <a:lnTo>
                        <a:pt x="38" y="0"/>
                      </a:lnTo>
                      <a:lnTo>
                        <a:pt x="38" y="3"/>
                      </a:lnTo>
                      <a:lnTo>
                        <a:pt x="0" y="3"/>
                      </a:lnTo>
                      <a:lnTo>
                        <a:pt x="2" y="0"/>
                      </a:lnTo>
                      <a:lnTo>
                        <a:pt x="2" y="308"/>
                      </a:lnTo>
                    </a:path>
                  </a:pathLst>
                </a:custGeom>
                <a:noFill/>
                <a:ln w="7938" cap="rnd">
                  <a:solidFill>
                    <a:srgbClr val="FFFFFF"/>
                  </a:solidFill>
                  <a:prstDash val="solid"/>
                  <a:round/>
                  <a:headEnd/>
                  <a:tailEnd/>
                </a:ln>
              </p:spPr>
              <p:txBody>
                <a:bodyPr/>
                <a:lstStyle/>
                <a:p>
                  <a:endParaRPr lang="en-US"/>
                </a:p>
              </p:txBody>
            </p:sp>
          </p:grpSp>
          <p:grpSp>
            <p:nvGrpSpPr>
              <p:cNvPr id="236" name="Group 303"/>
              <p:cNvGrpSpPr>
                <a:grpSpLocks/>
              </p:cNvGrpSpPr>
              <p:nvPr/>
            </p:nvGrpSpPr>
            <p:grpSpPr bwMode="auto">
              <a:xfrm>
                <a:off x="3649" y="3180"/>
                <a:ext cx="38" cy="302"/>
                <a:chOff x="839" y="1461"/>
                <a:chExt cx="38" cy="302"/>
              </a:xfrm>
            </p:grpSpPr>
            <p:sp>
              <p:nvSpPr>
                <p:cNvPr id="359" name="Rectangle 304"/>
                <p:cNvSpPr>
                  <a:spLocks noChangeArrowheads="1"/>
                </p:cNvSpPr>
                <p:nvPr/>
              </p:nvSpPr>
              <p:spPr bwMode="auto">
                <a:xfrm>
                  <a:off x="839" y="1461"/>
                  <a:ext cx="38" cy="302"/>
                </a:xfrm>
                <a:prstGeom prst="rect">
                  <a:avLst/>
                </a:prstGeom>
                <a:solidFill>
                  <a:srgbClr val="000000"/>
                </a:solidFill>
                <a:ln w="9525">
                  <a:noFill/>
                  <a:miter lim="800000"/>
                  <a:headEnd/>
                  <a:tailEnd/>
                </a:ln>
              </p:spPr>
              <p:txBody>
                <a:bodyPr/>
                <a:lstStyle/>
                <a:p>
                  <a:endParaRPr lang="en-US"/>
                </a:p>
              </p:txBody>
            </p:sp>
            <p:sp>
              <p:nvSpPr>
                <p:cNvPr id="360" name="Rectangle 305"/>
                <p:cNvSpPr>
                  <a:spLocks noChangeArrowheads="1"/>
                </p:cNvSpPr>
                <p:nvPr/>
              </p:nvSpPr>
              <p:spPr bwMode="auto">
                <a:xfrm>
                  <a:off x="839" y="1461"/>
                  <a:ext cx="38" cy="302"/>
                </a:xfrm>
                <a:prstGeom prst="rect">
                  <a:avLst/>
                </a:prstGeom>
                <a:noFill/>
                <a:ln w="7938" cap="rnd">
                  <a:solidFill>
                    <a:srgbClr val="FFFFFF"/>
                  </a:solidFill>
                  <a:miter lim="800000"/>
                  <a:headEnd/>
                  <a:tailEnd/>
                </a:ln>
              </p:spPr>
              <p:txBody>
                <a:bodyPr/>
                <a:lstStyle/>
                <a:p>
                  <a:endParaRPr lang="en-US"/>
                </a:p>
              </p:txBody>
            </p:sp>
          </p:grpSp>
          <p:grpSp>
            <p:nvGrpSpPr>
              <p:cNvPr id="237" name="Group 306"/>
              <p:cNvGrpSpPr>
                <a:grpSpLocks/>
              </p:cNvGrpSpPr>
              <p:nvPr/>
            </p:nvGrpSpPr>
            <p:grpSpPr bwMode="auto">
              <a:xfrm>
                <a:off x="3649" y="3180"/>
                <a:ext cx="41" cy="302"/>
                <a:chOff x="839" y="1461"/>
                <a:chExt cx="41" cy="302"/>
              </a:xfrm>
            </p:grpSpPr>
            <p:sp>
              <p:nvSpPr>
                <p:cNvPr id="356" name="Freeform 307"/>
                <p:cNvSpPr>
                  <a:spLocks noEditPoints="1"/>
                </p:cNvSpPr>
                <p:nvPr/>
              </p:nvSpPr>
              <p:spPr bwMode="auto">
                <a:xfrm>
                  <a:off x="839" y="1461"/>
                  <a:ext cx="41" cy="302"/>
                </a:xfrm>
                <a:custGeom>
                  <a:avLst/>
                  <a:gdLst/>
                  <a:ahLst/>
                  <a:cxnLst>
                    <a:cxn ang="0">
                      <a:pos x="0" y="0"/>
                    </a:cxn>
                    <a:cxn ang="0">
                      <a:pos x="0" y="0"/>
                    </a:cxn>
                    <a:cxn ang="0">
                      <a:pos x="40" y="0"/>
                    </a:cxn>
                    <a:cxn ang="0">
                      <a:pos x="41" y="0"/>
                    </a:cxn>
                    <a:cxn ang="0">
                      <a:pos x="41" y="300"/>
                    </a:cxn>
                    <a:cxn ang="0">
                      <a:pos x="40" y="302"/>
                    </a:cxn>
                    <a:cxn ang="0">
                      <a:pos x="0" y="302"/>
                    </a:cxn>
                    <a:cxn ang="0">
                      <a:pos x="0" y="300"/>
                    </a:cxn>
                    <a:cxn ang="0">
                      <a:pos x="0" y="0"/>
                    </a:cxn>
                    <a:cxn ang="0">
                      <a:pos x="3" y="300"/>
                    </a:cxn>
                    <a:cxn ang="0">
                      <a:pos x="0" y="300"/>
                    </a:cxn>
                    <a:cxn ang="0">
                      <a:pos x="40" y="300"/>
                    </a:cxn>
                    <a:cxn ang="0">
                      <a:pos x="40" y="0"/>
                    </a:cxn>
                    <a:cxn ang="0">
                      <a:pos x="40" y="1"/>
                    </a:cxn>
                    <a:cxn ang="0">
                      <a:pos x="0" y="1"/>
                    </a:cxn>
                    <a:cxn ang="0">
                      <a:pos x="3" y="0"/>
                    </a:cxn>
                    <a:cxn ang="0">
                      <a:pos x="3" y="300"/>
                    </a:cxn>
                  </a:cxnLst>
                  <a:rect l="0" t="0" r="r" b="b"/>
                  <a:pathLst>
                    <a:path w="41" h="302">
                      <a:moveTo>
                        <a:pt x="0" y="0"/>
                      </a:moveTo>
                      <a:lnTo>
                        <a:pt x="0" y="0"/>
                      </a:lnTo>
                      <a:lnTo>
                        <a:pt x="40" y="0"/>
                      </a:lnTo>
                      <a:lnTo>
                        <a:pt x="41" y="0"/>
                      </a:lnTo>
                      <a:lnTo>
                        <a:pt x="41" y="300"/>
                      </a:lnTo>
                      <a:lnTo>
                        <a:pt x="40" y="302"/>
                      </a:lnTo>
                      <a:lnTo>
                        <a:pt x="0" y="302"/>
                      </a:lnTo>
                      <a:lnTo>
                        <a:pt x="0" y="300"/>
                      </a:lnTo>
                      <a:lnTo>
                        <a:pt x="0" y="0"/>
                      </a:lnTo>
                      <a:close/>
                      <a:moveTo>
                        <a:pt x="3" y="300"/>
                      </a:moveTo>
                      <a:lnTo>
                        <a:pt x="0" y="300"/>
                      </a:lnTo>
                      <a:lnTo>
                        <a:pt x="40" y="300"/>
                      </a:lnTo>
                      <a:lnTo>
                        <a:pt x="40" y="0"/>
                      </a:lnTo>
                      <a:lnTo>
                        <a:pt x="40" y="1"/>
                      </a:lnTo>
                      <a:lnTo>
                        <a:pt x="0" y="1"/>
                      </a:lnTo>
                      <a:lnTo>
                        <a:pt x="3" y="0"/>
                      </a:lnTo>
                      <a:lnTo>
                        <a:pt x="3" y="300"/>
                      </a:lnTo>
                      <a:close/>
                    </a:path>
                  </a:pathLst>
                </a:custGeom>
                <a:solidFill>
                  <a:srgbClr val="FFFFFF"/>
                </a:solidFill>
                <a:ln w="9525">
                  <a:noFill/>
                  <a:round/>
                  <a:headEnd/>
                  <a:tailEnd/>
                </a:ln>
              </p:spPr>
              <p:txBody>
                <a:bodyPr/>
                <a:lstStyle/>
                <a:p>
                  <a:endParaRPr lang="en-US"/>
                </a:p>
              </p:txBody>
            </p:sp>
            <p:sp>
              <p:nvSpPr>
                <p:cNvPr id="357" name="Freeform 308"/>
                <p:cNvSpPr>
                  <a:spLocks/>
                </p:cNvSpPr>
                <p:nvPr/>
              </p:nvSpPr>
              <p:spPr bwMode="auto">
                <a:xfrm>
                  <a:off x="839" y="1461"/>
                  <a:ext cx="41" cy="302"/>
                </a:xfrm>
                <a:custGeom>
                  <a:avLst/>
                  <a:gdLst/>
                  <a:ahLst/>
                  <a:cxnLst>
                    <a:cxn ang="0">
                      <a:pos x="0" y="0"/>
                    </a:cxn>
                    <a:cxn ang="0">
                      <a:pos x="0" y="0"/>
                    </a:cxn>
                    <a:cxn ang="0">
                      <a:pos x="40" y="0"/>
                    </a:cxn>
                    <a:cxn ang="0">
                      <a:pos x="41" y="0"/>
                    </a:cxn>
                    <a:cxn ang="0">
                      <a:pos x="41" y="300"/>
                    </a:cxn>
                    <a:cxn ang="0">
                      <a:pos x="40" y="302"/>
                    </a:cxn>
                    <a:cxn ang="0">
                      <a:pos x="0" y="302"/>
                    </a:cxn>
                    <a:cxn ang="0">
                      <a:pos x="0" y="300"/>
                    </a:cxn>
                    <a:cxn ang="0">
                      <a:pos x="0" y="0"/>
                    </a:cxn>
                  </a:cxnLst>
                  <a:rect l="0" t="0" r="r" b="b"/>
                  <a:pathLst>
                    <a:path w="41" h="302">
                      <a:moveTo>
                        <a:pt x="0" y="0"/>
                      </a:moveTo>
                      <a:lnTo>
                        <a:pt x="0" y="0"/>
                      </a:lnTo>
                      <a:lnTo>
                        <a:pt x="40" y="0"/>
                      </a:lnTo>
                      <a:lnTo>
                        <a:pt x="41" y="0"/>
                      </a:lnTo>
                      <a:lnTo>
                        <a:pt x="41" y="300"/>
                      </a:lnTo>
                      <a:lnTo>
                        <a:pt x="40" y="302"/>
                      </a:lnTo>
                      <a:lnTo>
                        <a:pt x="0" y="302"/>
                      </a:lnTo>
                      <a:lnTo>
                        <a:pt x="0" y="300"/>
                      </a:lnTo>
                      <a:lnTo>
                        <a:pt x="0" y="0"/>
                      </a:lnTo>
                      <a:close/>
                    </a:path>
                  </a:pathLst>
                </a:custGeom>
                <a:noFill/>
                <a:ln w="7938" cap="rnd">
                  <a:solidFill>
                    <a:srgbClr val="FFFFFF"/>
                  </a:solidFill>
                  <a:prstDash val="solid"/>
                  <a:round/>
                  <a:headEnd/>
                  <a:tailEnd/>
                </a:ln>
              </p:spPr>
              <p:txBody>
                <a:bodyPr/>
                <a:lstStyle/>
                <a:p>
                  <a:endParaRPr lang="en-US"/>
                </a:p>
              </p:txBody>
            </p:sp>
            <p:sp>
              <p:nvSpPr>
                <p:cNvPr id="358" name="Freeform 309"/>
                <p:cNvSpPr>
                  <a:spLocks/>
                </p:cNvSpPr>
                <p:nvPr/>
              </p:nvSpPr>
              <p:spPr bwMode="auto">
                <a:xfrm>
                  <a:off x="839" y="1461"/>
                  <a:ext cx="40" cy="300"/>
                </a:xfrm>
                <a:custGeom>
                  <a:avLst/>
                  <a:gdLst/>
                  <a:ahLst/>
                  <a:cxnLst>
                    <a:cxn ang="0">
                      <a:pos x="3" y="300"/>
                    </a:cxn>
                    <a:cxn ang="0">
                      <a:pos x="0" y="300"/>
                    </a:cxn>
                    <a:cxn ang="0">
                      <a:pos x="40" y="300"/>
                    </a:cxn>
                    <a:cxn ang="0">
                      <a:pos x="40" y="0"/>
                    </a:cxn>
                    <a:cxn ang="0">
                      <a:pos x="40" y="1"/>
                    </a:cxn>
                    <a:cxn ang="0">
                      <a:pos x="0" y="1"/>
                    </a:cxn>
                    <a:cxn ang="0">
                      <a:pos x="3" y="0"/>
                    </a:cxn>
                    <a:cxn ang="0">
                      <a:pos x="3" y="300"/>
                    </a:cxn>
                  </a:cxnLst>
                  <a:rect l="0" t="0" r="r" b="b"/>
                  <a:pathLst>
                    <a:path w="40" h="300">
                      <a:moveTo>
                        <a:pt x="3" y="300"/>
                      </a:moveTo>
                      <a:lnTo>
                        <a:pt x="0" y="300"/>
                      </a:lnTo>
                      <a:lnTo>
                        <a:pt x="40" y="300"/>
                      </a:lnTo>
                      <a:lnTo>
                        <a:pt x="40" y="0"/>
                      </a:lnTo>
                      <a:lnTo>
                        <a:pt x="40" y="1"/>
                      </a:lnTo>
                      <a:lnTo>
                        <a:pt x="0" y="1"/>
                      </a:lnTo>
                      <a:lnTo>
                        <a:pt x="3" y="0"/>
                      </a:lnTo>
                      <a:lnTo>
                        <a:pt x="3" y="300"/>
                      </a:lnTo>
                    </a:path>
                  </a:pathLst>
                </a:custGeom>
                <a:noFill/>
                <a:ln w="7938" cap="rnd">
                  <a:solidFill>
                    <a:srgbClr val="FFFFFF"/>
                  </a:solidFill>
                  <a:prstDash val="solid"/>
                  <a:round/>
                  <a:headEnd/>
                  <a:tailEnd/>
                </a:ln>
              </p:spPr>
              <p:txBody>
                <a:bodyPr/>
                <a:lstStyle/>
                <a:p>
                  <a:endParaRPr lang="en-US"/>
                </a:p>
              </p:txBody>
            </p:sp>
          </p:grpSp>
          <p:grpSp>
            <p:nvGrpSpPr>
              <p:cNvPr id="238" name="Group 310"/>
              <p:cNvGrpSpPr>
                <a:grpSpLocks/>
              </p:cNvGrpSpPr>
              <p:nvPr/>
            </p:nvGrpSpPr>
            <p:grpSpPr bwMode="auto">
              <a:xfrm>
                <a:off x="3687" y="3185"/>
                <a:ext cx="41" cy="297"/>
                <a:chOff x="877" y="1466"/>
                <a:chExt cx="41" cy="297"/>
              </a:xfrm>
            </p:grpSpPr>
            <p:sp>
              <p:nvSpPr>
                <p:cNvPr id="354" name="Rectangle 311"/>
                <p:cNvSpPr>
                  <a:spLocks noChangeArrowheads="1"/>
                </p:cNvSpPr>
                <p:nvPr/>
              </p:nvSpPr>
              <p:spPr bwMode="auto">
                <a:xfrm>
                  <a:off x="877" y="1466"/>
                  <a:ext cx="41" cy="297"/>
                </a:xfrm>
                <a:prstGeom prst="rect">
                  <a:avLst/>
                </a:prstGeom>
                <a:solidFill>
                  <a:srgbClr val="000000"/>
                </a:solidFill>
                <a:ln w="9525">
                  <a:noFill/>
                  <a:miter lim="800000"/>
                  <a:headEnd/>
                  <a:tailEnd/>
                </a:ln>
              </p:spPr>
              <p:txBody>
                <a:bodyPr/>
                <a:lstStyle/>
                <a:p>
                  <a:endParaRPr lang="en-US"/>
                </a:p>
              </p:txBody>
            </p:sp>
            <p:sp>
              <p:nvSpPr>
                <p:cNvPr id="355" name="Rectangle 312"/>
                <p:cNvSpPr>
                  <a:spLocks noChangeArrowheads="1"/>
                </p:cNvSpPr>
                <p:nvPr/>
              </p:nvSpPr>
              <p:spPr bwMode="auto">
                <a:xfrm>
                  <a:off x="877" y="1466"/>
                  <a:ext cx="41" cy="297"/>
                </a:xfrm>
                <a:prstGeom prst="rect">
                  <a:avLst/>
                </a:prstGeom>
                <a:noFill/>
                <a:ln w="7938" cap="rnd">
                  <a:solidFill>
                    <a:srgbClr val="FFFFFF"/>
                  </a:solidFill>
                  <a:miter lim="800000"/>
                  <a:headEnd/>
                  <a:tailEnd/>
                </a:ln>
              </p:spPr>
              <p:txBody>
                <a:bodyPr/>
                <a:lstStyle/>
                <a:p>
                  <a:endParaRPr lang="en-US"/>
                </a:p>
              </p:txBody>
            </p:sp>
          </p:grpSp>
          <p:grpSp>
            <p:nvGrpSpPr>
              <p:cNvPr id="239" name="Group 313"/>
              <p:cNvGrpSpPr>
                <a:grpSpLocks/>
              </p:cNvGrpSpPr>
              <p:nvPr/>
            </p:nvGrpSpPr>
            <p:grpSpPr bwMode="auto">
              <a:xfrm>
                <a:off x="3687" y="3185"/>
                <a:ext cx="43" cy="297"/>
                <a:chOff x="877" y="1466"/>
                <a:chExt cx="43" cy="297"/>
              </a:xfrm>
            </p:grpSpPr>
            <p:sp>
              <p:nvSpPr>
                <p:cNvPr id="351" name="Freeform 314"/>
                <p:cNvSpPr>
                  <a:spLocks noEditPoints="1"/>
                </p:cNvSpPr>
                <p:nvPr/>
              </p:nvSpPr>
              <p:spPr bwMode="auto">
                <a:xfrm>
                  <a:off x="877"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 ang="0">
                      <a:pos x="2" y="296"/>
                    </a:cxn>
                    <a:cxn ang="0">
                      <a:pos x="0" y="296"/>
                    </a:cxn>
                    <a:cxn ang="0">
                      <a:pos x="42" y="296"/>
                    </a:cxn>
                    <a:cxn ang="0">
                      <a:pos x="42" y="0"/>
                    </a:cxn>
                    <a:cxn ang="0">
                      <a:pos x="42" y="2"/>
                    </a:cxn>
                    <a:cxn ang="0">
                      <a:pos x="0" y="2"/>
                    </a:cxn>
                    <a:cxn ang="0">
                      <a:pos x="2" y="0"/>
                    </a:cxn>
                    <a:cxn ang="0">
                      <a:pos x="2" y="296"/>
                    </a:cxn>
                  </a:cxnLst>
                  <a:rect l="0" t="0" r="r" b="b"/>
                  <a:pathLst>
                    <a:path w="43" h="297">
                      <a:moveTo>
                        <a:pt x="0" y="0"/>
                      </a:moveTo>
                      <a:lnTo>
                        <a:pt x="0" y="0"/>
                      </a:lnTo>
                      <a:lnTo>
                        <a:pt x="42" y="0"/>
                      </a:lnTo>
                      <a:lnTo>
                        <a:pt x="43" y="0"/>
                      </a:lnTo>
                      <a:lnTo>
                        <a:pt x="43" y="296"/>
                      </a:lnTo>
                      <a:lnTo>
                        <a:pt x="42" y="297"/>
                      </a:lnTo>
                      <a:lnTo>
                        <a:pt x="0" y="297"/>
                      </a:lnTo>
                      <a:lnTo>
                        <a:pt x="0" y="296"/>
                      </a:lnTo>
                      <a:lnTo>
                        <a:pt x="0" y="0"/>
                      </a:lnTo>
                      <a:close/>
                      <a:moveTo>
                        <a:pt x="2" y="296"/>
                      </a:moveTo>
                      <a:lnTo>
                        <a:pt x="0" y="296"/>
                      </a:lnTo>
                      <a:lnTo>
                        <a:pt x="42" y="296"/>
                      </a:lnTo>
                      <a:lnTo>
                        <a:pt x="42" y="0"/>
                      </a:lnTo>
                      <a:lnTo>
                        <a:pt x="42" y="2"/>
                      </a:lnTo>
                      <a:lnTo>
                        <a:pt x="0" y="2"/>
                      </a:lnTo>
                      <a:lnTo>
                        <a:pt x="2" y="0"/>
                      </a:lnTo>
                      <a:lnTo>
                        <a:pt x="2" y="296"/>
                      </a:lnTo>
                      <a:close/>
                    </a:path>
                  </a:pathLst>
                </a:custGeom>
                <a:solidFill>
                  <a:srgbClr val="FFFFFF"/>
                </a:solidFill>
                <a:ln w="9525">
                  <a:noFill/>
                  <a:round/>
                  <a:headEnd/>
                  <a:tailEnd/>
                </a:ln>
              </p:spPr>
              <p:txBody>
                <a:bodyPr/>
                <a:lstStyle/>
                <a:p>
                  <a:endParaRPr lang="en-US"/>
                </a:p>
              </p:txBody>
            </p:sp>
            <p:sp>
              <p:nvSpPr>
                <p:cNvPr id="352" name="Freeform 315"/>
                <p:cNvSpPr>
                  <a:spLocks/>
                </p:cNvSpPr>
                <p:nvPr/>
              </p:nvSpPr>
              <p:spPr bwMode="auto">
                <a:xfrm>
                  <a:off x="877" y="1466"/>
                  <a:ext cx="43" cy="297"/>
                </a:xfrm>
                <a:custGeom>
                  <a:avLst/>
                  <a:gdLst/>
                  <a:ahLst/>
                  <a:cxnLst>
                    <a:cxn ang="0">
                      <a:pos x="0" y="0"/>
                    </a:cxn>
                    <a:cxn ang="0">
                      <a:pos x="0" y="0"/>
                    </a:cxn>
                    <a:cxn ang="0">
                      <a:pos x="42" y="0"/>
                    </a:cxn>
                    <a:cxn ang="0">
                      <a:pos x="43" y="0"/>
                    </a:cxn>
                    <a:cxn ang="0">
                      <a:pos x="43" y="296"/>
                    </a:cxn>
                    <a:cxn ang="0">
                      <a:pos x="42" y="297"/>
                    </a:cxn>
                    <a:cxn ang="0">
                      <a:pos x="0" y="297"/>
                    </a:cxn>
                    <a:cxn ang="0">
                      <a:pos x="0" y="296"/>
                    </a:cxn>
                    <a:cxn ang="0">
                      <a:pos x="0" y="0"/>
                    </a:cxn>
                  </a:cxnLst>
                  <a:rect l="0" t="0" r="r" b="b"/>
                  <a:pathLst>
                    <a:path w="43" h="297">
                      <a:moveTo>
                        <a:pt x="0" y="0"/>
                      </a:moveTo>
                      <a:lnTo>
                        <a:pt x="0" y="0"/>
                      </a:lnTo>
                      <a:lnTo>
                        <a:pt x="42" y="0"/>
                      </a:lnTo>
                      <a:lnTo>
                        <a:pt x="43" y="0"/>
                      </a:lnTo>
                      <a:lnTo>
                        <a:pt x="43" y="296"/>
                      </a:lnTo>
                      <a:lnTo>
                        <a:pt x="42" y="297"/>
                      </a:lnTo>
                      <a:lnTo>
                        <a:pt x="0" y="297"/>
                      </a:lnTo>
                      <a:lnTo>
                        <a:pt x="0" y="296"/>
                      </a:lnTo>
                      <a:lnTo>
                        <a:pt x="0" y="0"/>
                      </a:lnTo>
                      <a:close/>
                    </a:path>
                  </a:pathLst>
                </a:custGeom>
                <a:noFill/>
                <a:ln w="7938" cap="rnd">
                  <a:solidFill>
                    <a:srgbClr val="FFFFFF"/>
                  </a:solidFill>
                  <a:prstDash val="solid"/>
                  <a:round/>
                  <a:headEnd/>
                  <a:tailEnd/>
                </a:ln>
              </p:spPr>
              <p:txBody>
                <a:bodyPr/>
                <a:lstStyle/>
                <a:p>
                  <a:endParaRPr lang="en-US"/>
                </a:p>
              </p:txBody>
            </p:sp>
            <p:sp>
              <p:nvSpPr>
                <p:cNvPr id="353" name="Freeform 316"/>
                <p:cNvSpPr>
                  <a:spLocks/>
                </p:cNvSpPr>
                <p:nvPr/>
              </p:nvSpPr>
              <p:spPr bwMode="auto">
                <a:xfrm>
                  <a:off x="877" y="1466"/>
                  <a:ext cx="42" cy="296"/>
                </a:xfrm>
                <a:custGeom>
                  <a:avLst/>
                  <a:gdLst/>
                  <a:ahLst/>
                  <a:cxnLst>
                    <a:cxn ang="0">
                      <a:pos x="2" y="296"/>
                    </a:cxn>
                    <a:cxn ang="0">
                      <a:pos x="0" y="296"/>
                    </a:cxn>
                    <a:cxn ang="0">
                      <a:pos x="42" y="296"/>
                    </a:cxn>
                    <a:cxn ang="0">
                      <a:pos x="42" y="0"/>
                    </a:cxn>
                    <a:cxn ang="0">
                      <a:pos x="42" y="2"/>
                    </a:cxn>
                    <a:cxn ang="0">
                      <a:pos x="0" y="2"/>
                    </a:cxn>
                    <a:cxn ang="0">
                      <a:pos x="2" y="0"/>
                    </a:cxn>
                    <a:cxn ang="0">
                      <a:pos x="2" y="296"/>
                    </a:cxn>
                  </a:cxnLst>
                  <a:rect l="0" t="0" r="r" b="b"/>
                  <a:pathLst>
                    <a:path w="42" h="296">
                      <a:moveTo>
                        <a:pt x="2" y="296"/>
                      </a:moveTo>
                      <a:lnTo>
                        <a:pt x="0" y="296"/>
                      </a:lnTo>
                      <a:lnTo>
                        <a:pt x="42" y="296"/>
                      </a:lnTo>
                      <a:lnTo>
                        <a:pt x="42" y="0"/>
                      </a:lnTo>
                      <a:lnTo>
                        <a:pt x="42" y="2"/>
                      </a:lnTo>
                      <a:lnTo>
                        <a:pt x="0" y="2"/>
                      </a:lnTo>
                      <a:lnTo>
                        <a:pt x="2" y="0"/>
                      </a:lnTo>
                      <a:lnTo>
                        <a:pt x="2" y="296"/>
                      </a:lnTo>
                    </a:path>
                  </a:pathLst>
                </a:custGeom>
                <a:noFill/>
                <a:ln w="7938" cap="rnd">
                  <a:solidFill>
                    <a:srgbClr val="FFFFFF"/>
                  </a:solidFill>
                  <a:prstDash val="solid"/>
                  <a:round/>
                  <a:headEnd/>
                  <a:tailEnd/>
                </a:ln>
              </p:spPr>
              <p:txBody>
                <a:bodyPr/>
                <a:lstStyle/>
                <a:p>
                  <a:endParaRPr lang="en-US"/>
                </a:p>
              </p:txBody>
            </p:sp>
          </p:grpSp>
          <p:grpSp>
            <p:nvGrpSpPr>
              <p:cNvPr id="240" name="Group 317"/>
              <p:cNvGrpSpPr>
                <a:grpSpLocks/>
              </p:cNvGrpSpPr>
              <p:nvPr/>
            </p:nvGrpSpPr>
            <p:grpSpPr bwMode="auto">
              <a:xfrm>
                <a:off x="3728" y="3180"/>
                <a:ext cx="40" cy="302"/>
                <a:chOff x="918" y="1461"/>
                <a:chExt cx="40" cy="302"/>
              </a:xfrm>
            </p:grpSpPr>
            <p:sp>
              <p:nvSpPr>
                <p:cNvPr id="349" name="Rectangle 318"/>
                <p:cNvSpPr>
                  <a:spLocks noChangeArrowheads="1"/>
                </p:cNvSpPr>
                <p:nvPr/>
              </p:nvSpPr>
              <p:spPr bwMode="auto">
                <a:xfrm>
                  <a:off x="918" y="1461"/>
                  <a:ext cx="40" cy="302"/>
                </a:xfrm>
                <a:prstGeom prst="rect">
                  <a:avLst/>
                </a:prstGeom>
                <a:solidFill>
                  <a:srgbClr val="000000"/>
                </a:solidFill>
                <a:ln w="9525">
                  <a:noFill/>
                  <a:miter lim="800000"/>
                  <a:headEnd/>
                  <a:tailEnd/>
                </a:ln>
              </p:spPr>
              <p:txBody>
                <a:bodyPr/>
                <a:lstStyle/>
                <a:p>
                  <a:endParaRPr lang="en-US"/>
                </a:p>
              </p:txBody>
            </p:sp>
            <p:sp>
              <p:nvSpPr>
                <p:cNvPr id="350" name="Rectangle 319"/>
                <p:cNvSpPr>
                  <a:spLocks noChangeArrowheads="1"/>
                </p:cNvSpPr>
                <p:nvPr/>
              </p:nvSpPr>
              <p:spPr bwMode="auto">
                <a:xfrm>
                  <a:off x="918" y="1461"/>
                  <a:ext cx="40" cy="302"/>
                </a:xfrm>
                <a:prstGeom prst="rect">
                  <a:avLst/>
                </a:prstGeom>
                <a:noFill/>
                <a:ln w="7938" cap="rnd">
                  <a:solidFill>
                    <a:srgbClr val="FFFFFF"/>
                  </a:solidFill>
                  <a:miter lim="800000"/>
                  <a:headEnd/>
                  <a:tailEnd/>
                </a:ln>
              </p:spPr>
              <p:txBody>
                <a:bodyPr/>
                <a:lstStyle/>
                <a:p>
                  <a:endParaRPr lang="en-US"/>
                </a:p>
              </p:txBody>
            </p:sp>
          </p:grpSp>
          <p:grpSp>
            <p:nvGrpSpPr>
              <p:cNvPr id="241" name="Group 320"/>
              <p:cNvGrpSpPr>
                <a:grpSpLocks/>
              </p:cNvGrpSpPr>
              <p:nvPr/>
            </p:nvGrpSpPr>
            <p:grpSpPr bwMode="auto">
              <a:xfrm>
                <a:off x="3728" y="3180"/>
                <a:ext cx="40" cy="302"/>
                <a:chOff x="918" y="1461"/>
                <a:chExt cx="40" cy="302"/>
              </a:xfrm>
            </p:grpSpPr>
            <p:sp>
              <p:nvSpPr>
                <p:cNvPr id="346" name="Freeform 321"/>
                <p:cNvSpPr>
                  <a:spLocks noEditPoints="1"/>
                </p:cNvSpPr>
                <p:nvPr/>
              </p:nvSpPr>
              <p:spPr bwMode="auto">
                <a:xfrm>
                  <a:off x="918" y="1461"/>
                  <a:ext cx="40" cy="302"/>
                </a:xfrm>
                <a:custGeom>
                  <a:avLst/>
                  <a:gdLst/>
                  <a:ahLst/>
                  <a:cxnLst>
                    <a:cxn ang="0">
                      <a:pos x="0" y="0"/>
                    </a:cxn>
                    <a:cxn ang="0">
                      <a:pos x="0" y="0"/>
                    </a:cxn>
                    <a:cxn ang="0">
                      <a:pos x="38" y="0"/>
                    </a:cxn>
                    <a:cxn ang="0">
                      <a:pos x="40" y="0"/>
                    </a:cxn>
                    <a:cxn ang="0">
                      <a:pos x="40" y="301"/>
                    </a:cxn>
                    <a:cxn ang="0">
                      <a:pos x="38" y="302"/>
                    </a:cxn>
                    <a:cxn ang="0">
                      <a:pos x="0" y="302"/>
                    </a:cxn>
                    <a:cxn ang="0">
                      <a:pos x="0" y="301"/>
                    </a:cxn>
                    <a:cxn ang="0">
                      <a:pos x="0" y="0"/>
                    </a:cxn>
                    <a:cxn ang="0">
                      <a:pos x="1" y="301"/>
                    </a:cxn>
                    <a:cxn ang="0">
                      <a:pos x="0" y="301"/>
                    </a:cxn>
                    <a:cxn ang="0">
                      <a:pos x="38" y="301"/>
                    </a:cxn>
                    <a:cxn ang="0">
                      <a:pos x="38" y="0"/>
                    </a:cxn>
                    <a:cxn ang="0">
                      <a:pos x="38" y="3"/>
                    </a:cxn>
                    <a:cxn ang="0">
                      <a:pos x="0" y="3"/>
                    </a:cxn>
                    <a:cxn ang="0">
                      <a:pos x="1" y="0"/>
                    </a:cxn>
                    <a:cxn ang="0">
                      <a:pos x="1" y="301"/>
                    </a:cxn>
                  </a:cxnLst>
                  <a:rect l="0" t="0" r="r" b="b"/>
                  <a:pathLst>
                    <a:path w="40" h="302">
                      <a:moveTo>
                        <a:pt x="0" y="0"/>
                      </a:moveTo>
                      <a:lnTo>
                        <a:pt x="0" y="0"/>
                      </a:lnTo>
                      <a:lnTo>
                        <a:pt x="38" y="0"/>
                      </a:lnTo>
                      <a:lnTo>
                        <a:pt x="40" y="0"/>
                      </a:lnTo>
                      <a:lnTo>
                        <a:pt x="40" y="301"/>
                      </a:lnTo>
                      <a:lnTo>
                        <a:pt x="38" y="302"/>
                      </a:lnTo>
                      <a:lnTo>
                        <a:pt x="0" y="302"/>
                      </a:lnTo>
                      <a:lnTo>
                        <a:pt x="0" y="301"/>
                      </a:lnTo>
                      <a:lnTo>
                        <a:pt x="0" y="0"/>
                      </a:lnTo>
                      <a:close/>
                      <a:moveTo>
                        <a:pt x="1" y="301"/>
                      </a:moveTo>
                      <a:lnTo>
                        <a:pt x="0" y="301"/>
                      </a:lnTo>
                      <a:lnTo>
                        <a:pt x="38" y="301"/>
                      </a:lnTo>
                      <a:lnTo>
                        <a:pt x="38" y="0"/>
                      </a:lnTo>
                      <a:lnTo>
                        <a:pt x="38" y="3"/>
                      </a:lnTo>
                      <a:lnTo>
                        <a:pt x="0" y="3"/>
                      </a:lnTo>
                      <a:lnTo>
                        <a:pt x="1" y="0"/>
                      </a:lnTo>
                      <a:lnTo>
                        <a:pt x="1" y="301"/>
                      </a:lnTo>
                      <a:close/>
                    </a:path>
                  </a:pathLst>
                </a:custGeom>
                <a:solidFill>
                  <a:srgbClr val="FFFFFF"/>
                </a:solidFill>
                <a:ln w="9525">
                  <a:noFill/>
                  <a:round/>
                  <a:headEnd/>
                  <a:tailEnd/>
                </a:ln>
              </p:spPr>
              <p:txBody>
                <a:bodyPr/>
                <a:lstStyle/>
                <a:p>
                  <a:endParaRPr lang="en-US"/>
                </a:p>
              </p:txBody>
            </p:sp>
            <p:sp>
              <p:nvSpPr>
                <p:cNvPr id="347" name="Freeform 322"/>
                <p:cNvSpPr>
                  <a:spLocks/>
                </p:cNvSpPr>
                <p:nvPr/>
              </p:nvSpPr>
              <p:spPr bwMode="auto">
                <a:xfrm>
                  <a:off x="918" y="1461"/>
                  <a:ext cx="40" cy="302"/>
                </a:xfrm>
                <a:custGeom>
                  <a:avLst/>
                  <a:gdLst/>
                  <a:ahLst/>
                  <a:cxnLst>
                    <a:cxn ang="0">
                      <a:pos x="0" y="0"/>
                    </a:cxn>
                    <a:cxn ang="0">
                      <a:pos x="0" y="0"/>
                    </a:cxn>
                    <a:cxn ang="0">
                      <a:pos x="38" y="0"/>
                    </a:cxn>
                    <a:cxn ang="0">
                      <a:pos x="40" y="0"/>
                    </a:cxn>
                    <a:cxn ang="0">
                      <a:pos x="40" y="301"/>
                    </a:cxn>
                    <a:cxn ang="0">
                      <a:pos x="38" y="302"/>
                    </a:cxn>
                    <a:cxn ang="0">
                      <a:pos x="0" y="302"/>
                    </a:cxn>
                    <a:cxn ang="0">
                      <a:pos x="0" y="301"/>
                    </a:cxn>
                    <a:cxn ang="0">
                      <a:pos x="0" y="0"/>
                    </a:cxn>
                  </a:cxnLst>
                  <a:rect l="0" t="0" r="r" b="b"/>
                  <a:pathLst>
                    <a:path w="40" h="302">
                      <a:moveTo>
                        <a:pt x="0" y="0"/>
                      </a:moveTo>
                      <a:lnTo>
                        <a:pt x="0" y="0"/>
                      </a:lnTo>
                      <a:lnTo>
                        <a:pt x="38" y="0"/>
                      </a:lnTo>
                      <a:lnTo>
                        <a:pt x="40" y="0"/>
                      </a:lnTo>
                      <a:lnTo>
                        <a:pt x="40" y="301"/>
                      </a:lnTo>
                      <a:lnTo>
                        <a:pt x="38"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348" name="Freeform 323"/>
                <p:cNvSpPr>
                  <a:spLocks/>
                </p:cNvSpPr>
                <p:nvPr/>
              </p:nvSpPr>
              <p:spPr bwMode="auto">
                <a:xfrm>
                  <a:off x="918" y="1461"/>
                  <a:ext cx="38" cy="301"/>
                </a:xfrm>
                <a:custGeom>
                  <a:avLst/>
                  <a:gdLst/>
                  <a:ahLst/>
                  <a:cxnLst>
                    <a:cxn ang="0">
                      <a:pos x="1" y="301"/>
                    </a:cxn>
                    <a:cxn ang="0">
                      <a:pos x="0" y="301"/>
                    </a:cxn>
                    <a:cxn ang="0">
                      <a:pos x="38" y="301"/>
                    </a:cxn>
                    <a:cxn ang="0">
                      <a:pos x="38" y="0"/>
                    </a:cxn>
                    <a:cxn ang="0">
                      <a:pos x="38" y="3"/>
                    </a:cxn>
                    <a:cxn ang="0">
                      <a:pos x="0" y="3"/>
                    </a:cxn>
                    <a:cxn ang="0">
                      <a:pos x="1" y="0"/>
                    </a:cxn>
                    <a:cxn ang="0">
                      <a:pos x="1" y="301"/>
                    </a:cxn>
                  </a:cxnLst>
                  <a:rect l="0" t="0" r="r" b="b"/>
                  <a:pathLst>
                    <a:path w="38" h="301">
                      <a:moveTo>
                        <a:pt x="1" y="301"/>
                      </a:moveTo>
                      <a:lnTo>
                        <a:pt x="0" y="301"/>
                      </a:lnTo>
                      <a:lnTo>
                        <a:pt x="38" y="301"/>
                      </a:lnTo>
                      <a:lnTo>
                        <a:pt x="38" y="0"/>
                      </a:lnTo>
                      <a:lnTo>
                        <a:pt x="38" y="3"/>
                      </a:lnTo>
                      <a:lnTo>
                        <a:pt x="0" y="3"/>
                      </a:lnTo>
                      <a:lnTo>
                        <a:pt x="1" y="0"/>
                      </a:lnTo>
                      <a:lnTo>
                        <a:pt x="1" y="301"/>
                      </a:lnTo>
                    </a:path>
                  </a:pathLst>
                </a:custGeom>
                <a:noFill/>
                <a:ln w="7938" cap="rnd">
                  <a:solidFill>
                    <a:srgbClr val="FFFFFF"/>
                  </a:solidFill>
                  <a:prstDash val="solid"/>
                  <a:round/>
                  <a:headEnd/>
                  <a:tailEnd/>
                </a:ln>
              </p:spPr>
              <p:txBody>
                <a:bodyPr/>
                <a:lstStyle/>
                <a:p>
                  <a:endParaRPr lang="en-US"/>
                </a:p>
              </p:txBody>
            </p:sp>
          </p:grpSp>
          <p:grpSp>
            <p:nvGrpSpPr>
              <p:cNvPr id="242" name="Group 324"/>
              <p:cNvGrpSpPr>
                <a:grpSpLocks/>
              </p:cNvGrpSpPr>
              <p:nvPr/>
            </p:nvGrpSpPr>
            <p:grpSpPr bwMode="auto">
              <a:xfrm>
                <a:off x="3768" y="3177"/>
                <a:ext cx="38" cy="305"/>
                <a:chOff x="958" y="1458"/>
                <a:chExt cx="38" cy="305"/>
              </a:xfrm>
            </p:grpSpPr>
            <p:sp>
              <p:nvSpPr>
                <p:cNvPr id="344" name="Rectangle 325"/>
                <p:cNvSpPr>
                  <a:spLocks noChangeArrowheads="1"/>
                </p:cNvSpPr>
                <p:nvPr/>
              </p:nvSpPr>
              <p:spPr bwMode="auto">
                <a:xfrm>
                  <a:off x="958" y="1458"/>
                  <a:ext cx="38" cy="305"/>
                </a:xfrm>
                <a:prstGeom prst="rect">
                  <a:avLst/>
                </a:prstGeom>
                <a:solidFill>
                  <a:srgbClr val="000000"/>
                </a:solidFill>
                <a:ln w="9525">
                  <a:noFill/>
                  <a:miter lim="800000"/>
                  <a:headEnd/>
                  <a:tailEnd/>
                </a:ln>
              </p:spPr>
              <p:txBody>
                <a:bodyPr/>
                <a:lstStyle/>
                <a:p>
                  <a:endParaRPr lang="en-US"/>
                </a:p>
              </p:txBody>
            </p:sp>
            <p:sp>
              <p:nvSpPr>
                <p:cNvPr id="345" name="Rectangle 326"/>
                <p:cNvSpPr>
                  <a:spLocks noChangeArrowheads="1"/>
                </p:cNvSpPr>
                <p:nvPr/>
              </p:nvSpPr>
              <p:spPr bwMode="auto">
                <a:xfrm>
                  <a:off x="958" y="1458"/>
                  <a:ext cx="38" cy="305"/>
                </a:xfrm>
                <a:prstGeom prst="rect">
                  <a:avLst/>
                </a:prstGeom>
                <a:noFill/>
                <a:ln w="7938" cap="rnd">
                  <a:solidFill>
                    <a:srgbClr val="FFFFFF"/>
                  </a:solidFill>
                  <a:miter lim="800000"/>
                  <a:headEnd/>
                  <a:tailEnd/>
                </a:ln>
              </p:spPr>
              <p:txBody>
                <a:bodyPr/>
                <a:lstStyle/>
                <a:p>
                  <a:endParaRPr lang="en-US"/>
                </a:p>
              </p:txBody>
            </p:sp>
          </p:grpSp>
          <p:grpSp>
            <p:nvGrpSpPr>
              <p:cNvPr id="243" name="Group 327"/>
              <p:cNvGrpSpPr>
                <a:grpSpLocks/>
              </p:cNvGrpSpPr>
              <p:nvPr/>
            </p:nvGrpSpPr>
            <p:grpSpPr bwMode="auto">
              <a:xfrm>
                <a:off x="3768" y="3177"/>
                <a:ext cx="41" cy="305"/>
                <a:chOff x="958" y="1458"/>
                <a:chExt cx="41" cy="305"/>
              </a:xfrm>
            </p:grpSpPr>
            <p:sp>
              <p:nvSpPr>
                <p:cNvPr id="341" name="Freeform 328"/>
                <p:cNvSpPr>
                  <a:spLocks noEditPoints="1"/>
                </p:cNvSpPr>
                <p:nvPr/>
              </p:nvSpPr>
              <p:spPr bwMode="auto">
                <a:xfrm>
                  <a:off x="958" y="1458"/>
                  <a:ext cx="41" cy="305"/>
                </a:xfrm>
                <a:custGeom>
                  <a:avLst/>
                  <a:gdLst/>
                  <a:ahLst/>
                  <a:cxnLst>
                    <a:cxn ang="0">
                      <a:pos x="0" y="0"/>
                    </a:cxn>
                    <a:cxn ang="0">
                      <a:pos x="0" y="0"/>
                    </a:cxn>
                    <a:cxn ang="0">
                      <a:pos x="40" y="0"/>
                    </a:cxn>
                    <a:cxn ang="0">
                      <a:pos x="41" y="0"/>
                    </a:cxn>
                    <a:cxn ang="0">
                      <a:pos x="41" y="304"/>
                    </a:cxn>
                    <a:cxn ang="0">
                      <a:pos x="40" y="305"/>
                    </a:cxn>
                    <a:cxn ang="0">
                      <a:pos x="0" y="305"/>
                    </a:cxn>
                    <a:cxn ang="0">
                      <a:pos x="0" y="304"/>
                    </a:cxn>
                    <a:cxn ang="0">
                      <a:pos x="0" y="0"/>
                    </a:cxn>
                    <a:cxn ang="0">
                      <a:pos x="3" y="304"/>
                    </a:cxn>
                    <a:cxn ang="0">
                      <a:pos x="0" y="304"/>
                    </a:cxn>
                    <a:cxn ang="0">
                      <a:pos x="40" y="304"/>
                    </a:cxn>
                    <a:cxn ang="0">
                      <a:pos x="40" y="0"/>
                    </a:cxn>
                    <a:cxn ang="0">
                      <a:pos x="40" y="2"/>
                    </a:cxn>
                    <a:cxn ang="0">
                      <a:pos x="0" y="2"/>
                    </a:cxn>
                    <a:cxn ang="0">
                      <a:pos x="3" y="0"/>
                    </a:cxn>
                    <a:cxn ang="0">
                      <a:pos x="3" y="304"/>
                    </a:cxn>
                  </a:cxnLst>
                  <a:rect l="0" t="0" r="r" b="b"/>
                  <a:pathLst>
                    <a:path w="41" h="305">
                      <a:moveTo>
                        <a:pt x="0" y="0"/>
                      </a:moveTo>
                      <a:lnTo>
                        <a:pt x="0" y="0"/>
                      </a:lnTo>
                      <a:lnTo>
                        <a:pt x="40" y="0"/>
                      </a:lnTo>
                      <a:lnTo>
                        <a:pt x="41" y="0"/>
                      </a:lnTo>
                      <a:lnTo>
                        <a:pt x="41" y="304"/>
                      </a:lnTo>
                      <a:lnTo>
                        <a:pt x="40" y="305"/>
                      </a:lnTo>
                      <a:lnTo>
                        <a:pt x="0" y="305"/>
                      </a:lnTo>
                      <a:lnTo>
                        <a:pt x="0" y="304"/>
                      </a:lnTo>
                      <a:lnTo>
                        <a:pt x="0" y="0"/>
                      </a:lnTo>
                      <a:close/>
                      <a:moveTo>
                        <a:pt x="3" y="304"/>
                      </a:moveTo>
                      <a:lnTo>
                        <a:pt x="0" y="304"/>
                      </a:lnTo>
                      <a:lnTo>
                        <a:pt x="40" y="304"/>
                      </a:lnTo>
                      <a:lnTo>
                        <a:pt x="40" y="0"/>
                      </a:lnTo>
                      <a:lnTo>
                        <a:pt x="40" y="2"/>
                      </a:lnTo>
                      <a:lnTo>
                        <a:pt x="0" y="2"/>
                      </a:lnTo>
                      <a:lnTo>
                        <a:pt x="3" y="0"/>
                      </a:lnTo>
                      <a:lnTo>
                        <a:pt x="3" y="304"/>
                      </a:lnTo>
                      <a:close/>
                    </a:path>
                  </a:pathLst>
                </a:custGeom>
                <a:solidFill>
                  <a:srgbClr val="FFFFFF"/>
                </a:solidFill>
                <a:ln w="9525">
                  <a:noFill/>
                  <a:round/>
                  <a:headEnd/>
                  <a:tailEnd/>
                </a:ln>
              </p:spPr>
              <p:txBody>
                <a:bodyPr/>
                <a:lstStyle/>
                <a:p>
                  <a:endParaRPr lang="en-US"/>
                </a:p>
              </p:txBody>
            </p:sp>
            <p:sp>
              <p:nvSpPr>
                <p:cNvPr id="342" name="Freeform 329"/>
                <p:cNvSpPr>
                  <a:spLocks/>
                </p:cNvSpPr>
                <p:nvPr/>
              </p:nvSpPr>
              <p:spPr bwMode="auto">
                <a:xfrm>
                  <a:off x="958" y="1458"/>
                  <a:ext cx="41" cy="305"/>
                </a:xfrm>
                <a:custGeom>
                  <a:avLst/>
                  <a:gdLst/>
                  <a:ahLst/>
                  <a:cxnLst>
                    <a:cxn ang="0">
                      <a:pos x="0" y="0"/>
                    </a:cxn>
                    <a:cxn ang="0">
                      <a:pos x="0" y="0"/>
                    </a:cxn>
                    <a:cxn ang="0">
                      <a:pos x="40" y="0"/>
                    </a:cxn>
                    <a:cxn ang="0">
                      <a:pos x="41" y="0"/>
                    </a:cxn>
                    <a:cxn ang="0">
                      <a:pos x="41" y="304"/>
                    </a:cxn>
                    <a:cxn ang="0">
                      <a:pos x="40" y="305"/>
                    </a:cxn>
                    <a:cxn ang="0">
                      <a:pos x="0" y="305"/>
                    </a:cxn>
                    <a:cxn ang="0">
                      <a:pos x="0" y="304"/>
                    </a:cxn>
                    <a:cxn ang="0">
                      <a:pos x="0" y="0"/>
                    </a:cxn>
                  </a:cxnLst>
                  <a:rect l="0" t="0" r="r" b="b"/>
                  <a:pathLst>
                    <a:path w="41" h="305">
                      <a:moveTo>
                        <a:pt x="0" y="0"/>
                      </a:moveTo>
                      <a:lnTo>
                        <a:pt x="0" y="0"/>
                      </a:lnTo>
                      <a:lnTo>
                        <a:pt x="40" y="0"/>
                      </a:lnTo>
                      <a:lnTo>
                        <a:pt x="41" y="0"/>
                      </a:lnTo>
                      <a:lnTo>
                        <a:pt x="41" y="304"/>
                      </a:lnTo>
                      <a:lnTo>
                        <a:pt x="40" y="305"/>
                      </a:lnTo>
                      <a:lnTo>
                        <a:pt x="0" y="305"/>
                      </a:lnTo>
                      <a:lnTo>
                        <a:pt x="0" y="304"/>
                      </a:lnTo>
                      <a:lnTo>
                        <a:pt x="0" y="0"/>
                      </a:lnTo>
                      <a:close/>
                    </a:path>
                  </a:pathLst>
                </a:custGeom>
                <a:noFill/>
                <a:ln w="7938" cap="rnd">
                  <a:solidFill>
                    <a:srgbClr val="FFFFFF"/>
                  </a:solidFill>
                  <a:prstDash val="solid"/>
                  <a:round/>
                  <a:headEnd/>
                  <a:tailEnd/>
                </a:ln>
              </p:spPr>
              <p:txBody>
                <a:bodyPr/>
                <a:lstStyle/>
                <a:p>
                  <a:endParaRPr lang="en-US"/>
                </a:p>
              </p:txBody>
            </p:sp>
            <p:sp>
              <p:nvSpPr>
                <p:cNvPr id="343" name="Freeform 330"/>
                <p:cNvSpPr>
                  <a:spLocks/>
                </p:cNvSpPr>
                <p:nvPr/>
              </p:nvSpPr>
              <p:spPr bwMode="auto">
                <a:xfrm>
                  <a:off x="958" y="1458"/>
                  <a:ext cx="40" cy="304"/>
                </a:xfrm>
                <a:custGeom>
                  <a:avLst/>
                  <a:gdLst/>
                  <a:ahLst/>
                  <a:cxnLst>
                    <a:cxn ang="0">
                      <a:pos x="3" y="304"/>
                    </a:cxn>
                    <a:cxn ang="0">
                      <a:pos x="0" y="304"/>
                    </a:cxn>
                    <a:cxn ang="0">
                      <a:pos x="40" y="304"/>
                    </a:cxn>
                    <a:cxn ang="0">
                      <a:pos x="40" y="0"/>
                    </a:cxn>
                    <a:cxn ang="0">
                      <a:pos x="40" y="2"/>
                    </a:cxn>
                    <a:cxn ang="0">
                      <a:pos x="0" y="2"/>
                    </a:cxn>
                    <a:cxn ang="0">
                      <a:pos x="3" y="0"/>
                    </a:cxn>
                    <a:cxn ang="0">
                      <a:pos x="3" y="304"/>
                    </a:cxn>
                  </a:cxnLst>
                  <a:rect l="0" t="0" r="r" b="b"/>
                  <a:pathLst>
                    <a:path w="40" h="304">
                      <a:moveTo>
                        <a:pt x="3" y="304"/>
                      </a:moveTo>
                      <a:lnTo>
                        <a:pt x="0" y="304"/>
                      </a:lnTo>
                      <a:lnTo>
                        <a:pt x="40" y="304"/>
                      </a:lnTo>
                      <a:lnTo>
                        <a:pt x="40" y="0"/>
                      </a:lnTo>
                      <a:lnTo>
                        <a:pt x="40" y="2"/>
                      </a:lnTo>
                      <a:lnTo>
                        <a:pt x="0" y="2"/>
                      </a:lnTo>
                      <a:lnTo>
                        <a:pt x="3" y="0"/>
                      </a:lnTo>
                      <a:lnTo>
                        <a:pt x="3" y="304"/>
                      </a:lnTo>
                    </a:path>
                  </a:pathLst>
                </a:custGeom>
                <a:noFill/>
                <a:ln w="7938" cap="rnd">
                  <a:solidFill>
                    <a:srgbClr val="FFFFFF"/>
                  </a:solidFill>
                  <a:prstDash val="solid"/>
                  <a:round/>
                  <a:headEnd/>
                  <a:tailEnd/>
                </a:ln>
              </p:spPr>
              <p:txBody>
                <a:bodyPr/>
                <a:lstStyle/>
                <a:p>
                  <a:endParaRPr lang="en-US"/>
                </a:p>
              </p:txBody>
            </p:sp>
          </p:grpSp>
          <p:grpSp>
            <p:nvGrpSpPr>
              <p:cNvPr id="244" name="Group 331"/>
              <p:cNvGrpSpPr>
                <a:grpSpLocks/>
              </p:cNvGrpSpPr>
              <p:nvPr/>
            </p:nvGrpSpPr>
            <p:grpSpPr bwMode="auto">
              <a:xfrm>
                <a:off x="3806" y="3166"/>
                <a:ext cx="41" cy="316"/>
                <a:chOff x="996" y="1447"/>
                <a:chExt cx="41" cy="316"/>
              </a:xfrm>
            </p:grpSpPr>
            <p:sp>
              <p:nvSpPr>
                <p:cNvPr id="339" name="Rectangle 332"/>
                <p:cNvSpPr>
                  <a:spLocks noChangeArrowheads="1"/>
                </p:cNvSpPr>
                <p:nvPr/>
              </p:nvSpPr>
              <p:spPr bwMode="auto">
                <a:xfrm>
                  <a:off x="996" y="1447"/>
                  <a:ext cx="41" cy="316"/>
                </a:xfrm>
                <a:prstGeom prst="rect">
                  <a:avLst/>
                </a:prstGeom>
                <a:solidFill>
                  <a:srgbClr val="000000"/>
                </a:solidFill>
                <a:ln w="9525">
                  <a:noFill/>
                  <a:miter lim="800000"/>
                  <a:headEnd/>
                  <a:tailEnd/>
                </a:ln>
              </p:spPr>
              <p:txBody>
                <a:bodyPr/>
                <a:lstStyle/>
                <a:p>
                  <a:endParaRPr lang="en-US"/>
                </a:p>
              </p:txBody>
            </p:sp>
            <p:sp>
              <p:nvSpPr>
                <p:cNvPr id="340" name="Rectangle 333"/>
                <p:cNvSpPr>
                  <a:spLocks noChangeArrowheads="1"/>
                </p:cNvSpPr>
                <p:nvPr/>
              </p:nvSpPr>
              <p:spPr bwMode="auto">
                <a:xfrm>
                  <a:off x="996" y="1447"/>
                  <a:ext cx="41" cy="316"/>
                </a:xfrm>
                <a:prstGeom prst="rect">
                  <a:avLst/>
                </a:prstGeom>
                <a:noFill/>
                <a:ln w="7938" cap="rnd">
                  <a:solidFill>
                    <a:srgbClr val="FFFFFF"/>
                  </a:solidFill>
                  <a:miter lim="800000"/>
                  <a:headEnd/>
                  <a:tailEnd/>
                </a:ln>
              </p:spPr>
              <p:txBody>
                <a:bodyPr/>
                <a:lstStyle/>
                <a:p>
                  <a:endParaRPr lang="en-US"/>
                </a:p>
              </p:txBody>
            </p:sp>
          </p:grpSp>
          <p:grpSp>
            <p:nvGrpSpPr>
              <p:cNvPr id="245" name="Group 334"/>
              <p:cNvGrpSpPr>
                <a:grpSpLocks/>
              </p:cNvGrpSpPr>
              <p:nvPr/>
            </p:nvGrpSpPr>
            <p:grpSpPr bwMode="auto">
              <a:xfrm>
                <a:off x="3806" y="3166"/>
                <a:ext cx="44" cy="316"/>
                <a:chOff x="996" y="1447"/>
                <a:chExt cx="44" cy="316"/>
              </a:xfrm>
            </p:grpSpPr>
            <p:sp>
              <p:nvSpPr>
                <p:cNvPr id="336" name="Freeform 335"/>
                <p:cNvSpPr>
                  <a:spLocks noEditPoints="1"/>
                </p:cNvSpPr>
                <p:nvPr/>
              </p:nvSpPr>
              <p:spPr bwMode="auto">
                <a:xfrm>
                  <a:off x="996" y="1447"/>
                  <a:ext cx="44" cy="316"/>
                </a:xfrm>
                <a:custGeom>
                  <a:avLst/>
                  <a:gdLst/>
                  <a:ahLst/>
                  <a:cxnLst>
                    <a:cxn ang="0">
                      <a:pos x="0" y="0"/>
                    </a:cxn>
                    <a:cxn ang="0">
                      <a:pos x="0" y="0"/>
                    </a:cxn>
                    <a:cxn ang="0">
                      <a:pos x="43" y="0"/>
                    </a:cxn>
                    <a:cxn ang="0">
                      <a:pos x="44" y="0"/>
                    </a:cxn>
                    <a:cxn ang="0">
                      <a:pos x="44" y="315"/>
                    </a:cxn>
                    <a:cxn ang="0">
                      <a:pos x="43" y="316"/>
                    </a:cxn>
                    <a:cxn ang="0">
                      <a:pos x="0" y="316"/>
                    </a:cxn>
                    <a:cxn ang="0">
                      <a:pos x="0" y="315"/>
                    </a:cxn>
                    <a:cxn ang="0">
                      <a:pos x="0" y="0"/>
                    </a:cxn>
                    <a:cxn ang="0">
                      <a:pos x="2" y="315"/>
                    </a:cxn>
                    <a:cxn ang="0">
                      <a:pos x="0" y="315"/>
                    </a:cxn>
                    <a:cxn ang="0">
                      <a:pos x="43" y="315"/>
                    </a:cxn>
                    <a:cxn ang="0">
                      <a:pos x="43" y="0"/>
                    </a:cxn>
                    <a:cxn ang="0">
                      <a:pos x="43" y="3"/>
                    </a:cxn>
                    <a:cxn ang="0">
                      <a:pos x="0" y="3"/>
                    </a:cxn>
                    <a:cxn ang="0">
                      <a:pos x="2" y="0"/>
                    </a:cxn>
                    <a:cxn ang="0">
                      <a:pos x="2" y="315"/>
                    </a:cxn>
                  </a:cxnLst>
                  <a:rect l="0" t="0" r="r" b="b"/>
                  <a:pathLst>
                    <a:path w="44" h="316">
                      <a:moveTo>
                        <a:pt x="0" y="0"/>
                      </a:moveTo>
                      <a:lnTo>
                        <a:pt x="0" y="0"/>
                      </a:lnTo>
                      <a:lnTo>
                        <a:pt x="43" y="0"/>
                      </a:lnTo>
                      <a:lnTo>
                        <a:pt x="44" y="0"/>
                      </a:lnTo>
                      <a:lnTo>
                        <a:pt x="44" y="315"/>
                      </a:lnTo>
                      <a:lnTo>
                        <a:pt x="43" y="316"/>
                      </a:lnTo>
                      <a:lnTo>
                        <a:pt x="0" y="316"/>
                      </a:lnTo>
                      <a:lnTo>
                        <a:pt x="0" y="315"/>
                      </a:lnTo>
                      <a:lnTo>
                        <a:pt x="0" y="0"/>
                      </a:lnTo>
                      <a:close/>
                      <a:moveTo>
                        <a:pt x="2" y="315"/>
                      </a:moveTo>
                      <a:lnTo>
                        <a:pt x="0" y="315"/>
                      </a:lnTo>
                      <a:lnTo>
                        <a:pt x="43" y="315"/>
                      </a:lnTo>
                      <a:lnTo>
                        <a:pt x="43" y="0"/>
                      </a:lnTo>
                      <a:lnTo>
                        <a:pt x="43" y="3"/>
                      </a:lnTo>
                      <a:lnTo>
                        <a:pt x="0" y="3"/>
                      </a:lnTo>
                      <a:lnTo>
                        <a:pt x="2" y="0"/>
                      </a:lnTo>
                      <a:lnTo>
                        <a:pt x="2" y="315"/>
                      </a:lnTo>
                      <a:close/>
                    </a:path>
                  </a:pathLst>
                </a:custGeom>
                <a:solidFill>
                  <a:srgbClr val="FFFFFF"/>
                </a:solidFill>
                <a:ln w="9525">
                  <a:noFill/>
                  <a:round/>
                  <a:headEnd/>
                  <a:tailEnd/>
                </a:ln>
              </p:spPr>
              <p:txBody>
                <a:bodyPr/>
                <a:lstStyle/>
                <a:p>
                  <a:endParaRPr lang="en-US"/>
                </a:p>
              </p:txBody>
            </p:sp>
            <p:sp>
              <p:nvSpPr>
                <p:cNvPr id="337" name="Freeform 336"/>
                <p:cNvSpPr>
                  <a:spLocks/>
                </p:cNvSpPr>
                <p:nvPr/>
              </p:nvSpPr>
              <p:spPr bwMode="auto">
                <a:xfrm>
                  <a:off x="996" y="1447"/>
                  <a:ext cx="44" cy="316"/>
                </a:xfrm>
                <a:custGeom>
                  <a:avLst/>
                  <a:gdLst/>
                  <a:ahLst/>
                  <a:cxnLst>
                    <a:cxn ang="0">
                      <a:pos x="0" y="0"/>
                    </a:cxn>
                    <a:cxn ang="0">
                      <a:pos x="0" y="0"/>
                    </a:cxn>
                    <a:cxn ang="0">
                      <a:pos x="43" y="0"/>
                    </a:cxn>
                    <a:cxn ang="0">
                      <a:pos x="44" y="0"/>
                    </a:cxn>
                    <a:cxn ang="0">
                      <a:pos x="44" y="315"/>
                    </a:cxn>
                    <a:cxn ang="0">
                      <a:pos x="43" y="316"/>
                    </a:cxn>
                    <a:cxn ang="0">
                      <a:pos x="0" y="316"/>
                    </a:cxn>
                    <a:cxn ang="0">
                      <a:pos x="0" y="315"/>
                    </a:cxn>
                    <a:cxn ang="0">
                      <a:pos x="0" y="0"/>
                    </a:cxn>
                  </a:cxnLst>
                  <a:rect l="0" t="0" r="r" b="b"/>
                  <a:pathLst>
                    <a:path w="44" h="316">
                      <a:moveTo>
                        <a:pt x="0" y="0"/>
                      </a:moveTo>
                      <a:lnTo>
                        <a:pt x="0" y="0"/>
                      </a:lnTo>
                      <a:lnTo>
                        <a:pt x="43" y="0"/>
                      </a:lnTo>
                      <a:lnTo>
                        <a:pt x="44" y="0"/>
                      </a:lnTo>
                      <a:lnTo>
                        <a:pt x="44" y="315"/>
                      </a:lnTo>
                      <a:lnTo>
                        <a:pt x="43" y="316"/>
                      </a:lnTo>
                      <a:lnTo>
                        <a:pt x="0" y="316"/>
                      </a:lnTo>
                      <a:lnTo>
                        <a:pt x="0" y="315"/>
                      </a:lnTo>
                      <a:lnTo>
                        <a:pt x="0" y="0"/>
                      </a:lnTo>
                      <a:close/>
                    </a:path>
                  </a:pathLst>
                </a:custGeom>
                <a:noFill/>
                <a:ln w="7938" cap="rnd">
                  <a:solidFill>
                    <a:srgbClr val="FFFFFF"/>
                  </a:solidFill>
                  <a:prstDash val="solid"/>
                  <a:round/>
                  <a:headEnd/>
                  <a:tailEnd/>
                </a:ln>
              </p:spPr>
              <p:txBody>
                <a:bodyPr/>
                <a:lstStyle/>
                <a:p>
                  <a:endParaRPr lang="en-US"/>
                </a:p>
              </p:txBody>
            </p:sp>
            <p:sp>
              <p:nvSpPr>
                <p:cNvPr id="338" name="Freeform 337"/>
                <p:cNvSpPr>
                  <a:spLocks/>
                </p:cNvSpPr>
                <p:nvPr/>
              </p:nvSpPr>
              <p:spPr bwMode="auto">
                <a:xfrm>
                  <a:off x="996" y="1447"/>
                  <a:ext cx="43" cy="315"/>
                </a:xfrm>
                <a:custGeom>
                  <a:avLst/>
                  <a:gdLst/>
                  <a:ahLst/>
                  <a:cxnLst>
                    <a:cxn ang="0">
                      <a:pos x="2" y="315"/>
                    </a:cxn>
                    <a:cxn ang="0">
                      <a:pos x="0" y="315"/>
                    </a:cxn>
                    <a:cxn ang="0">
                      <a:pos x="43" y="315"/>
                    </a:cxn>
                    <a:cxn ang="0">
                      <a:pos x="43" y="0"/>
                    </a:cxn>
                    <a:cxn ang="0">
                      <a:pos x="43" y="3"/>
                    </a:cxn>
                    <a:cxn ang="0">
                      <a:pos x="0" y="3"/>
                    </a:cxn>
                    <a:cxn ang="0">
                      <a:pos x="2" y="0"/>
                    </a:cxn>
                    <a:cxn ang="0">
                      <a:pos x="2" y="315"/>
                    </a:cxn>
                  </a:cxnLst>
                  <a:rect l="0" t="0" r="r" b="b"/>
                  <a:pathLst>
                    <a:path w="43" h="315">
                      <a:moveTo>
                        <a:pt x="2" y="315"/>
                      </a:moveTo>
                      <a:lnTo>
                        <a:pt x="0" y="315"/>
                      </a:lnTo>
                      <a:lnTo>
                        <a:pt x="43" y="315"/>
                      </a:lnTo>
                      <a:lnTo>
                        <a:pt x="43" y="0"/>
                      </a:lnTo>
                      <a:lnTo>
                        <a:pt x="43" y="3"/>
                      </a:lnTo>
                      <a:lnTo>
                        <a:pt x="0" y="3"/>
                      </a:lnTo>
                      <a:lnTo>
                        <a:pt x="2" y="0"/>
                      </a:lnTo>
                      <a:lnTo>
                        <a:pt x="2" y="315"/>
                      </a:lnTo>
                    </a:path>
                  </a:pathLst>
                </a:custGeom>
                <a:noFill/>
                <a:ln w="7938" cap="rnd">
                  <a:solidFill>
                    <a:srgbClr val="FFFFFF"/>
                  </a:solidFill>
                  <a:prstDash val="solid"/>
                  <a:round/>
                  <a:headEnd/>
                  <a:tailEnd/>
                </a:ln>
              </p:spPr>
              <p:txBody>
                <a:bodyPr/>
                <a:lstStyle/>
                <a:p>
                  <a:endParaRPr lang="en-US"/>
                </a:p>
              </p:txBody>
            </p:sp>
          </p:grpSp>
          <p:grpSp>
            <p:nvGrpSpPr>
              <p:cNvPr id="246" name="Group 338"/>
              <p:cNvGrpSpPr>
                <a:grpSpLocks/>
              </p:cNvGrpSpPr>
              <p:nvPr/>
            </p:nvGrpSpPr>
            <p:grpSpPr bwMode="auto">
              <a:xfrm>
                <a:off x="3847" y="3175"/>
                <a:ext cx="41" cy="307"/>
                <a:chOff x="1037" y="1456"/>
                <a:chExt cx="41" cy="307"/>
              </a:xfrm>
            </p:grpSpPr>
            <p:sp>
              <p:nvSpPr>
                <p:cNvPr id="334" name="Rectangle 339"/>
                <p:cNvSpPr>
                  <a:spLocks noChangeArrowheads="1"/>
                </p:cNvSpPr>
                <p:nvPr/>
              </p:nvSpPr>
              <p:spPr bwMode="auto">
                <a:xfrm>
                  <a:off x="1037" y="1456"/>
                  <a:ext cx="41" cy="307"/>
                </a:xfrm>
                <a:prstGeom prst="rect">
                  <a:avLst/>
                </a:prstGeom>
                <a:solidFill>
                  <a:srgbClr val="000000"/>
                </a:solidFill>
                <a:ln w="9525">
                  <a:noFill/>
                  <a:miter lim="800000"/>
                  <a:headEnd/>
                  <a:tailEnd/>
                </a:ln>
              </p:spPr>
              <p:txBody>
                <a:bodyPr/>
                <a:lstStyle/>
                <a:p>
                  <a:endParaRPr lang="en-US"/>
                </a:p>
              </p:txBody>
            </p:sp>
            <p:sp>
              <p:nvSpPr>
                <p:cNvPr id="335" name="Rectangle 340"/>
                <p:cNvSpPr>
                  <a:spLocks noChangeArrowheads="1"/>
                </p:cNvSpPr>
                <p:nvPr/>
              </p:nvSpPr>
              <p:spPr bwMode="auto">
                <a:xfrm>
                  <a:off x="1037" y="1456"/>
                  <a:ext cx="41" cy="307"/>
                </a:xfrm>
                <a:prstGeom prst="rect">
                  <a:avLst/>
                </a:prstGeom>
                <a:noFill/>
                <a:ln w="7938" cap="rnd">
                  <a:solidFill>
                    <a:srgbClr val="FFFFFF"/>
                  </a:solidFill>
                  <a:miter lim="800000"/>
                  <a:headEnd/>
                  <a:tailEnd/>
                </a:ln>
              </p:spPr>
              <p:txBody>
                <a:bodyPr/>
                <a:lstStyle/>
                <a:p>
                  <a:endParaRPr lang="en-US"/>
                </a:p>
              </p:txBody>
            </p:sp>
          </p:grpSp>
          <p:grpSp>
            <p:nvGrpSpPr>
              <p:cNvPr id="247" name="Group 341"/>
              <p:cNvGrpSpPr>
                <a:grpSpLocks/>
              </p:cNvGrpSpPr>
              <p:nvPr/>
            </p:nvGrpSpPr>
            <p:grpSpPr bwMode="auto">
              <a:xfrm>
                <a:off x="3847" y="3175"/>
                <a:ext cx="41" cy="307"/>
                <a:chOff x="1037" y="1456"/>
                <a:chExt cx="41" cy="307"/>
              </a:xfrm>
            </p:grpSpPr>
            <p:sp>
              <p:nvSpPr>
                <p:cNvPr id="331" name="Freeform 342"/>
                <p:cNvSpPr>
                  <a:spLocks noEditPoints="1"/>
                </p:cNvSpPr>
                <p:nvPr/>
              </p:nvSpPr>
              <p:spPr bwMode="auto">
                <a:xfrm>
                  <a:off x="1037" y="1456"/>
                  <a:ext cx="41" cy="307"/>
                </a:xfrm>
                <a:custGeom>
                  <a:avLst/>
                  <a:gdLst/>
                  <a:ahLst/>
                  <a:cxnLst>
                    <a:cxn ang="0">
                      <a:pos x="0" y="0"/>
                    </a:cxn>
                    <a:cxn ang="0">
                      <a:pos x="0" y="0"/>
                    </a:cxn>
                    <a:cxn ang="0">
                      <a:pos x="40" y="0"/>
                    </a:cxn>
                    <a:cxn ang="0">
                      <a:pos x="41" y="0"/>
                    </a:cxn>
                    <a:cxn ang="0">
                      <a:pos x="41" y="306"/>
                    </a:cxn>
                    <a:cxn ang="0">
                      <a:pos x="40" y="307"/>
                    </a:cxn>
                    <a:cxn ang="0">
                      <a:pos x="0" y="307"/>
                    </a:cxn>
                    <a:cxn ang="0">
                      <a:pos x="0" y="306"/>
                    </a:cxn>
                    <a:cxn ang="0">
                      <a:pos x="0" y="0"/>
                    </a:cxn>
                    <a:cxn ang="0">
                      <a:pos x="2" y="306"/>
                    </a:cxn>
                    <a:cxn ang="0">
                      <a:pos x="0" y="306"/>
                    </a:cxn>
                    <a:cxn ang="0">
                      <a:pos x="40" y="306"/>
                    </a:cxn>
                    <a:cxn ang="0">
                      <a:pos x="40" y="0"/>
                    </a:cxn>
                    <a:cxn ang="0">
                      <a:pos x="40" y="1"/>
                    </a:cxn>
                    <a:cxn ang="0">
                      <a:pos x="0" y="1"/>
                    </a:cxn>
                    <a:cxn ang="0">
                      <a:pos x="2" y="0"/>
                    </a:cxn>
                    <a:cxn ang="0">
                      <a:pos x="2" y="306"/>
                    </a:cxn>
                  </a:cxnLst>
                  <a:rect l="0" t="0" r="r" b="b"/>
                  <a:pathLst>
                    <a:path w="41" h="307">
                      <a:moveTo>
                        <a:pt x="0" y="0"/>
                      </a:moveTo>
                      <a:lnTo>
                        <a:pt x="0" y="0"/>
                      </a:lnTo>
                      <a:lnTo>
                        <a:pt x="40" y="0"/>
                      </a:lnTo>
                      <a:lnTo>
                        <a:pt x="41" y="0"/>
                      </a:lnTo>
                      <a:lnTo>
                        <a:pt x="41" y="306"/>
                      </a:lnTo>
                      <a:lnTo>
                        <a:pt x="40" y="307"/>
                      </a:lnTo>
                      <a:lnTo>
                        <a:pt x="0" y="307"/>
                      </a:lnTo>
                      <a:lnTo>
                        <a:pt x="0" y="306"/>
                      </a:lnTo>
                      <a:lnTo>
                        <a:pt x="0" y="0"/>
                      </a:lnTo>
                      <a:close/>
                      <a:moveTo>
                        <a:pt x="2" y="306"/>
                      </a:moveTo>
                      <a:lnTo>
                        <a:pt x="0" y="306"/>
                      </a:lnTo>
                      <a:lnTo>
                        <a:pt x="40" y="306"/>
                      </a:lnTo>
                      <a:lnTo>
                        <a:pt x="40" y="0"/>
                      </a:lnTo>
                      <a:lnTo>
                        <a:pt x="40" y="1"/>
                      </a:lnTo>
                      <a:lnTo>
                        <a:pt x="0" y="1"/>
                      </a:lnTo>
                      <a:lnTo>
                        <a:pt x="2" y="0"/>
                      </a:lnTo>
                      <a:lnTo>
                        <a:pt x="2" y="306"/>
                      </a:lnTo>
                      <a:close/>
                    </a:path>
                  </a:pathLst>
                </a:custGeom>
                <a:solidFill>
                  <a:srgbClr val="FFFFFF"/>
                </a:solidFill>
                <a:ln w="9525">
                  <a:noFill/>
                  <a:round/>
                  <a:headEnd/>
                  <a:tailEnd/>
                </a:ln>
              </p:spPr>
              <p:txBody>
                <a:bodyPr/>
                <a:lstStyle/>
                <a:p>
                  <a:endParaRPr lang="en-US"/>
                </a:p>
              </p:txBody>
            </p:sp>
            <p:sp>
              <p:nvSpPr>
                <p:cNvPr id="332" name="Freeform 343"/>
                <p:cNvSpPr>
                  <a:spLocks/>
                </p:cNvSpPr>
                <p:nvPr/>
              </p:nvSpPr>
              <p:spPr bwMode="auto">
                <a:xfrm>
                  <a:off x="1037" y="1456"/>
                  <a:ext cx="41" cy="307"/>
                </a:xfrm>
                <a:custGeom>
                  <a:avLst/>
                  <a:gdLst/>
                  <a:ahLst/>
                  <a:cxnLst>
                    <a:cxn ang="0">
                      <a:pos x="0" y="0"/>
                    </a:cxn>
                    <a:cxn ang="0">
                      <a:pos x="0" y="0"/>
                    </a:cxn>
                    <a:cxn ang="0">
                      <a:pos x="40" y="0"/>
                    </a:cxn>
                    <a:cxn ang="0">
                      <a:pos x="41" y="0"/>
                    </a:cxn>
                    <a:cxn ang="0">
                      <a:pos x="41" y="306"/>
                    </a:cxn>
                    <a:cxn ang="0">
                      <a:pos x="40" y="307"/>
                    </a:cxn>
                    <a:cxn ang="0">
                      <a:pos x="0" y="307"/>
                    </a:cxn>
                    <a:cxn ang="0">
                      <a:pos x="0" y="306"/>
                    </a:cxn>
                    <a:cxn ang="0">
                      <a:pos x="0" y="0"/>
                    </a:cxn>
                  </a:cxnLst>
                  <a:rect l="0" t="0" r="r" b="b"/>
                  <a:pathLst>
                    <a:path w="41" h="307">
                      <a:moveTo>
                        <a:pt x="0" y="0"/>
                      </a:moveTo>
                      <a:lnTo>
                        <a:pt x="0" y="0"/>
                      </a:lnTo>
                      <a:lnTo>
                        <a:pt x="40" y="0"/>
                      </a:lnTo>
                      <a:lnTo>
                        <a:pt x="41" y="0"/>
                      </a:lnTo>
                      <a:lnTo>
                        <a:pt x="41" y="306"/>
                      </a:lnTo>
                      <a:lnTo>
                        <a:pt x="40" y="307"/>
                      </a:lnTo>
                      <a:lnTo>
                        <a:pt x="0" y="307"/>
                      </a:lnTo>
                      <a:lnTo>
                        <a:pt x="0" y="306"/>
                      </a:lnTo>
                      <a:lnTo>
                        <a:pt x="0" y="0"/>
                      </a:lnTo>
                      <a:close/>
                    </a:path>
                  </a:pathLst>
                </a:custGeom>
                <a:noFill/>
                <a:ln w="7938" cap="rnd">
                  <a:solidFill>
                    <a:srgbClr val="FFFFFF"/>
                  </a:solidFill>
                  <a:prstDash val="solid"/>
                  <a:round/>
                  <a:headEnd/>
                  <a:tailEnd/>
                </a:ln>
              </p:spPr>
              <p:txBody>
                <a:bodyPr/>
                <a:lstStyle/>
                <a:p>
                  <a:endParaRPr lang="en-US"/>
                </a:p>
              </p:txBody>
            </p:sp>
            <p:sp>
              <p:nvSpPr>
                <p:cNvPr id="333" name="Freeform 344"/>
                <p:cNvSpPr>
                  <a:spLocks/>
                </p:cNvSpPr>
                <p:nvPr/>
              </p:nvSpPr>
              <p:spPr bwMode="auto">
                <a:xfrm>
                  <a:off x="1037" y="1456"/>
                  <a:ext cx="40" cy="306"/>
                </a:xfrm>
                <a:custGeom>
                  <a:avLst/>
                  <a:gdLst/>
                  <a:ahLst/>
                  <a:cxnLst>
                    <a:cxn ang="0">
                      <a:pos x="2" y="306"/>
                    </a:cxn>
                    <a:cxn ang="0">
                      <a:pos x="0" y="306"/>
                    </a:cxn>
                    <a:cxn ang="0">
                      <a:pos x="40" y="306"/>
                    </a:cxn>
                    <a:cxn ang="0">
                      <a:pos x="40" y="0"/>
                    </a:cxn>
                    <a:cxn ang="0">
                      <a:pos x="40" y="1"/>
                    </a:cxn>
                    <a:cxn ang="0">
                      <a:pos x="0" y="1"/>
                    </a:cxn>
                    <a:cxn ang="0">
                      <a:pos x="2" y="0"/>
                    </a:cxn>
                    <a:cxn ang="0">
                      <a:pos x="2" y="306"/>
                    </a:cxn>
                  </a:cxnLst>
                  <a:rect l="0" t="0" r="r" b="b"/>
                  <a:pathLst>
                    <a:path w="40" h="306">
                      <a:moveTo>
                        <a:pt x="2" y="306"/>
                      </a:moveTo>
                      <a:lnTo>
                        <a:pt x="0" y="306"/>
                      </a:lnTo>
                      <a:lnTo>
                        <a:pt x="40" y="306"/>
                      </a:lnTo>
                      <a:lnTo>
                        <a:pt x="40" y="0"/>
                      </a:lnTo>
                      <a:lnTo>
                        <a:pt x="40" y="1"/>
                      </a:lnTo>
                      <a:lnTo>
                        <a:pt x="0" y="1"/>
                      </a:lnTo>
                      <a:lnTo>
                        <a:pt x="2" y="0"/>
                      </a:lnTo>
                      <a:lnTo>
                        <a:pt x="2" y="306"/>
                      </a:lnTo>
                    </a:path>
                  </a:pathLst>
                </a:custGeom>
                <a:noFill/>
                <a:ln w="7938" cap="rnd">
                  <a:solidFill>
                    <a:srgbClr val="FFFFFF"/>
                  </a:solidFill>
                  <a:prstDash val="solid"/>
                  <a:round/>
                  <a:headEnd/>
                  <a:tailEnd/>
                </a:ln>
              </p:spPr>
              <p:txBody>
                <a:bodyPr/>
                <a:lstStyle/>
                <a:p>
                  <a:endParaRPr lang="en-US"/>
                </a:p>
              </p:txBody>
            </p:sp>
          </p:grpSp>
          <p:sp>
            <p:nvSpPr>
              <p:cNvPr id="248" name="Freeform 345"/>
              <p:cNvSpPr>
                <a:spLocks noEditPoints="1"/>
              </p:cNvSpPr>
              <p:nvPr/>
            </p:nvSpPr>
            <p:spPr bwMode="auto">
              <a:xfrm>
                <a:off x="3424" y="3017"/>
                <a:ext cx="491" cy="492"/>
              </a:xfrm>
              <a:custGeom>
                <a:avLst/>
                <a:gdLst/>
                <a:ahLst/>
                <a:cxnLst>
                  <a:cxn ang="0">
                    <a:pos x="0" y="0"/>
                  </a:cxn>
                  <a:cxn ang="0">
                    <a:pos x="0" y="0"/>
                  </a:cxn>
                  <a:cxn ang="0">
                    <a:pos x="490" y="0"/>
                  </a:cxn>
                  <a:cxn ang="0">
                    <a:pos x="491" y="0"/>
                  </a:cxn>
                  <a:cxn ang="0">
                    <a:pos x="491" y="491"/>
                  </a:cxn>
                  <a:cxn ang="0">
                    <a:pos x="490" y="492"/>
                  </a:cxn>
                  <a:cxn ang="0">
                    <a:pos x="0" y="492"/>
                  </a:cxn>
                  <a:cxn ang="0">
                    <a:pos x="0" y="491"/>
                  </a:cxn>
                  <a:cxn ang="0">
                    <a:pos x="0" y="0"/>
                  </a:cxn>
                  <a:cxn ang="0">
                    <a:pos x="2" y="491"/>
                  </a:cxn>
                  <a:cxn ang="0">
                    <a:pos x="0" y="491"/>
                  </a:cxn>
                  <a:cxn ang="0">
                    <a:pos x="490" y="491"/>
                  </a:cxn>
                  <a:cxn ang="0">
                    <a:pos x="490" y="0"/>
                  </a:cxn>
                  <a:cxn ang="0">
                    <a:pos x="490" y="3"/>
                  </a:cxn>
                  <a:cxn ang="0">
                    <a:pos x="0" y="3"/>
                  </a:cxn>
                  <a:cxn ang="0">
                    <a:pos x="2" y="0"/>
                  </a:cxn>
                  <a:cxn ang="0">
                    <a:pos x="2" y="491"/>
                  </a:cxn>
                </a:cxnLst>
                <a:rect l="0" t="0" r="r" b="b"/>
                <a:pathLst>
                  <a:path w="491" h="492">
                    <a:moveTo>
                      <a:pt x="0" y="0"/>
                    </a:moveTo>
                    <a:lnTo>
                      <a:pt x="0" y="0"/>
                    </a:lnTo>
                    <a:lnTo>
                      <a:pt x="490" y="0"/>
                    </a:lnTo>
                    <a:lnTo>
                      <a:pt x="491" y="0"/>
                    </a:lnTo>
                    <a:lnTo>
                      <a:pt x="491" y="491"/>
                    </a:lnTo>
                    <a:lnTo>
                      <a:pt x="490" y="492"/>
                    </a:lnTo>
                    <a:lnTo>
                      <a:pt x="0" y="492"/>
                    </a:lnTo>
                    <a:lnTo>
                      <a:pt x="0" y="491"/>
                    </a:lnTo>
                    <a:lnTo>
                      <a:pt x="0" y="0"/>
                    </a:lnTo>
                    <a:close/>
                    <a:moveTo>
                      <a:pt x="2" y="491"/>
                    </a:moveTo>
                    <a:lnTo>
                      <a:pt x="0" y="491"/>
                    </a:lnTo>
                    <a:lnTo>
                      <a:pt x="490" y="491"/>
                    </a:lnTo>
                    <a:lnTo>
                      <a:pt x="490" y="0"/>
                    </a:lnTo>
                    <a:lnTo>
                      <a:pt x="490" y="3"/>
                    </a:lnTo>
                    <a:lnTo>
                      <a:pt x="0" y="3"/>
                    </a:lnTo>
                    <a:lnTo>
                      <a:pt x="2" y="0"/>
                    </a:lnTo>
                    <a:lnTo>
                      <a:pt x="2" y="491"/>
                    </a:lnTo>
                    <a:close/>
                  </a:path>
                </a:pathLst>
              </a:custGeom>
              <a:solidFill>
                <a:srgbClr val="000000"/>
              </a:solidFill>
              <a:ln w="9525">
                <a:noFill/>
                <a:round/>
                <a:headEnd/>
                <a:tailEnd/>
              </a:ln>
            </p:spPr>
            <p:txBody>
              <a:bodyPr/>
              <a:lstStyle/>
              <a:p>
                <a:endParaRPr lang="en-US"/>
              </a:p>
            </p:txBody>
          </p:sp>
          <p:grpSp>
            <p:nvGrpSpPr>
              <p:cNvPr id="249" name="Group 346"/>
              <p:cNvGrpSpPr>
                <a:grpSpLocks/>
              </p:cNvGrpSpPr>
              <p:nvPr/>
            </p:nvGrpSpPr>
            <p:grpSpPr bwMode="auto">
              <a:xfrm>
                <a:off x="3947" y="3017"/>
                <a:ext cx="489" cy="489"/>
                <a:chOff x="1137" y="1298"/>
                <a:chExt cx="489" cy="489"/>
              </a:xfrm>
            </p:grpSpPr>
            <p:sp>
              <p:nvSpPr>
                <p:cNvPr id="329" name="Rectangle 347"/>
                <p:cNvSpPr>
                  <a:spLocks noChangeArrowheads="1"/>
                </p:cNvSpPr>
                <p:nvPr/>
              </p:nvSpPr>
              <p:spPr bwMode="auto">
                <a:xfrm>
                  <a:off x="1137" y="1298"/>
                  <a:ext cx="489" cy="489"/>
                </a:xfrm>
                <a:prstGeom prst="rect">
                  <a:avLst/>
                </a:prstGeom>
                <a:solidFill>
                  <a:srgbClr val="FFFFFF"/>
                </a:solidFill>
                <a:ln w="9525">
                  <a:noFill/>
                  <a:miter lim="800000"/>
                  <a:headEnd/>
                  <a:tailEnd/>
                </a:ln>
              </p:spPr>
              <p:txBody>
                <a:bodyPr/>
                <a:lstStyle/>
                <a:p>
                  <a:endParaRPr lang="en-US"/>
                </a:p>
              </p:txBody>
            </p:sp>
            <p:sp>
              <p:nvSpPr>
                <p:cNvPr id="330" name="Rectangle 348"/>
                <p:cNvSpPr>
                  <a:spLocks noChangeArrowheads="1"/>
                </p:cNvSpPr>
                <p:nvPr/>
              </p:nvSpPr>
              <p:spPr bwMode="auto">
                <a:xfrm>
                  <a:off x="1137" y="1298"/>
                  <a:ext cx="489" cy="489"/>
                </a:xfrm>
                <a:prstGeom prst="rect">
                  <a:avLst/>
                </a:prstGeom>
                <a:noFill/>
                <a:ln w="7938" cap="rnd">
                  <a:solidFill>
                    <a:srgbClr val="000000"/>
                  </a:solidFill>
                  <a:miter lim="800000"/>
                  <a:headEnd/>
                  <a:tailEnd/>
                </a:ln>
              </p:spPr>
              <p:txBody>
                <a:bodyPr/>
                <a:lstStyle/>
                <a:p>
                  <a:endParaRPr lang="en-US"/>
                </a:p>
              </p:txBody>
            </p:sp>
          </p:grpSp>
          <p:sp>
            <p:nvSpPr>
              <p:cNvPr id="250" name="Freeform 349"/>
              <p:cNvSpPr>
                <a:spLocks noEditPoints="1"/>
              </p:cNvSpPr>
              <p:nvPr/>
            </p:nvSpPr>
            <p:spPr bwMode="auto">
              <a:xfrm>
                <a:off x="3972" y="3041"/>
                <a:ext cx="439" cy="441"/>
              </a:xfrm>
              <a:custGeom>
                <a:avLst/>
                <a:gdLst/>
                <a:ahLst/>
                <a:cxnLst>
                  <a:cxn ang="0">
                    <a:pos x="0" y="0"/>
                  </a:cxn>
                  <a:cxn ang="0">
                    <a:pos x="0" y="0"/>
                  </a:cxn>
                  <a:cxn ang="0">
                    <a:pos x="438" y="0"/>
                  </a:cxn>
                  <a:cxn ang="0">
                    <a:pos x="439" y="0"/>
                  </a:cxn>
                  <a:cxn ang="0">
                    <a:pos x="439" y="440"/>
                  </a:cxn>
                  <a:cxn ang="0">
                    <a:pos x="438" y="441"/>
                  </a:cxn>
                  <a:cxn ang="0">
                    <a:pos x="0" y="441"/>
                  </a:cxn>
                  <a:cxn ang="0">
                    <a:pos x="0" y="440"/>
                  </a:cxn>
                  <a:cxn ang="0">
                    <a:pos x="0" y="0"/>
                  </a:cxn>
                  <a:cxn ang="0">
                    <a:pos x="1" y="440"/>
                  </a:cxn>
                  <a:cxn ang="0">
                    <a:pos x="0" y="440"/>
                  </a:cxn>
                  <a:cxn ang="0">
                    <a:pos x="438" y="440"/>
                  </a:cxn>
                  <a:cxn ang="0">
                    <a:pos x="438" y="0"/>
                  </a:cxn>
                  <a:cxn ang="0">
                    <a:pos x="438" y="2"/>
                  </a:cxn>
                  <a:cxn ang="0">
                    <a:pos x="0" y="2"/>
                  </a:cxn>
                  <a:cxn ang="0">
                    <a:pos x="1" y="0"/>
                  </a:cxn>
                  <a:cxn ang="0">
                    <a:pos x="1" y="440"/>
                  </a:cxn>
                </a:cxnLst>
                <a:rect l="0" t="0" r="r" b="b"/>
                <a:pathLst>
                  <a:path w="439" h="441">
                    <a:moveTo>
                      <a:pt x="0" y="0"/>
                    </a:moveTo>
                    <a:lnTo>
                      <a:pt x="0" y="0"/>
                    </a:lnTo>
                    <a:lnTo>
                      <a:pt x="438" y="0"/>
                    </a:lnTo>
                    <a:lnTo>
                      <a:pt x="439" y="0"/>
                    </a:lnTo>
                    <a:lnTo>
                      <a:pt x="439" y="440"/>
                    </a:lnTo>
                    <a:lnTo>
                      <a:pt x="438" y="441"/>
                    </a:lnTo>
                    <a:lnTo>
                      <a:pt x="0" y="441"/>
                    </a:lnTo>
                    <a:lnTo>
                      <a:pt x="0" y="440"/>
                    </a:lnTo>
                    <a:lnTo>
                      <a:pt x="0" y="0"/>
                    </a:lnTo>
                    <a:close/>
                    <a:moveTo>
                      <a:pt x="1" y="440"/>
                    </a:moveTo>
                    <a:lnTo>
                      <a:pt x="0" y="440"/>
                    </a:lnTo>
                    <a:lnTo>
                      <a:pt x="438" y="440"/>
                    </a:lnTo>
                    <a:lnTo>
                      <a:pt x="438" y="0"/>
                    </a:lnTo>
                    <a:lnTo>
                      <a:pt x="438" y="2"/>
                    </a:lnTo>
                    <a:lnTo>
                      <a:pt x="0" y="2"/>
                    </a:lnTo>
                    <a:lnTo>
                      <a:pt x="1" y="0"/>
                    </a:lnTo>
                    <a:lnTo>
                      <a:pt x="1" y="440"/>
                    </a:lnTo>
                    <a:close/>
                  </a:path>
                </a:pathLst>
              </a:custGeom>
              <a:solidFill>
                <a:srgbClr val="FFFFFF"/>
              </a:solidFill>
              <a:ln w="9525">
                <a:noFill/>
                <a:round/>
                <a:headEnd/>
                <a:tailEnd/>
              </a:ln>
            </p:spPr>
            <p:txBody>
              <a:bodyPr/>
              <a:lstStyle/>
              <a:p>
                <a:endParaRPr lang="en-US"/>
              </a:p>
            </p:txBody>
          </p:sp>
          <p:grpSp>
            <p:nvGrpSpPr>
              <p:cNvPr id="251" name="Group 350"/>
              <p:cNvGrpSpPr>
                <a:grpSpLocks/>
              </p:cNvGrpSpPr>
              <p:nvPr/>
            </p:nvGrpSpPr>
            <p:grpSpPr bwMode="auto">
              <a:xfrm>
                <a:off x="3972" y="3180"/>
                <a:ext cx="38" cy="302"/>
                <a:chOff x="1162" y="1461"/>
                <a:chExt cx="38" cy="302"/>
              </a:xfrm>
            </p:grpSpPr>
            <p:sp>
              <p:nvSpPr>
                <p:cNvPr id="327" name="Rectangle 351"/>
                <p:cNvSpPr>
                  <a:spLocks noChangeArrowheads="1"/>
                </p:cNvSpPr>
                <p:nvPr/>
              </p:nvSpPr>
              <p:spPr bwMode="auto">
                <a:xfrm>
                  <a:off x="1162" y="1461"/>
                  <a:ext cx="38" cy="302"/>
                </a:xfrm>
                <a:prstGeom prst="rect">
                  <a:avLst/>
                </a:prstGeom>
                <a:solidFill>
                  <a:srgbClr val="000000"/>
                </a:solidFill>
                <a:ln w="9525">
                  <a:noFill/>
                  <a:miter lim="800000"/>
                  <a:headEnd/>
                  <a:tailEnd/>
                </a:ln>
              </p:spPr>
              <p:txBody>
                <a:bodyPr/>
                <a:lstStyle/>
                <a:p>
                  <a:endParaRPr lang="en-US"/>
                </a:p>
              </p:txBody>
            </p:sp>
            <p:sp>
              <p:nvSpPr>
                <p:cNvPr id="328" name="Rectangle 352"/>
                <p:cNvSpPr>
                  <a:spLocks noChangeArrowheads="1"/>
                </p:cNvSpPr>
                <p:nvPr/>
              </p:nvSpPr>
              <p:spPr bwMode="auto">
                <a:xfrm>
                  <a:off x="1162" y="1461"/>
                  <a:ext cx="38" cy="302"/>
                </a:xfrm>
                <a:prstGeom prst="rect">
                  <a:avLst/>
                </a:prstGeom>
                <a:noFill/>
                <a:ln w="7938" cap="rnd">
                  <a:solidFill>
                    <a:srgbClr val="FFFFFF"/>
                  </a:solidFill>
                  <a:miter lim="800000"/>
                  <a:headEnd/>
                  <a:tailEnd/>
                </a:ln>
              </p:spPr>
              <p:txBody>
                <a:bodyPr/>
                <a:lstStyle/>
                <a:p>
                  <a:endParaRPr lang="en-US"/>
                </a:p>
              </p:txBody>
            </p:sp>
          </p:grpSp>
          <p:grpSp>
            <p:nvGrpSpPr>
              <p:cNvPr id="252" name="Group 353"/>
              <p:cNvGrpSpPr>
                <a:grpSpLocks/>
              </p:cNvGrpSpPr>
              <p:nvPr/>
            </p:nvGrpSpPr>
            <p:grpSpPr bwMode="auto">
              <a:xfrm>
                <a:off x="3972" y="3180"/>
                <a:ext cx="41" cy="302"/>
                <a:chOff x="1162" y="1461"/>
                <a:chExt cx="41" cy="302"/>
              </a:xfrm>
            </p:grpSpPr>
            <p:sp>
              <p:nvSpPr>
                <p:cNvPr id="324" name="Freeform 354"/>
                <p:cNvSpPr>
                  <a:spLocks noEditPoints="1"/>
                </p:cNvSpPr>
                <p:nvPr/>
              </p:nvSpPr>
              <p:spPr bwMode="auto">
                <a:xfrm>
                  <a:off x="1162" y="1461"/>
                  <a:ext cx="41" cy="302"/>
                </a:xfrm>
                <a:custGeom>
                  <a:avLst/>
                  <a:gdLst/>
                  <a:ahLst/>
                  <a:cxnLst>
                    <a:cxn ang="0">
                      <a:pos x="0" y="0"/>
                    </a:cxn>
                    <a:cxn ang="0">
                      <a:pos x="0" y="0"/>
                    </a:cxn>
                    <a:cxn ang="0">
                      <a:pos x="39" y="0"/>
                    </a:cxn>
                    <a:cxn ang="0">
                      <a:pos x="41" y="0"/>
                    </a:cxn>
                    <a:cxn ang="0">
                      <a:pos x="41" y="301"/>
                    </a:cxn>
                    <a:cxn ang="0">
                      <a:pos x="39" y="302"/>
                    </a:cxn>
                    <a:cxn ang="0">
                      <a:pos x="0" y="302"/>
                    </a:cxn>
                    <a:cxn ang="0">
                      <a:pos x="0" y="301"/>
                    </a:cxn>
                    <a:cxn ang="0">
                      <a:pos x="0" y="0"/>
                    </a:cxn>
                    <a:cxn ang="0">
                      <a:pos x="1" y="301"/>
                    </a:cxn>
                    <a:cxn ang="0">
                      <a:pos x="0" y="301"/>
                    </a:cxn>
                    <a:cxn ang="0">
                      <a:pos x="39" y="301"/>
                    </a:cxn>
                    <a:cxn ang="0">
                      <a:pos x="39" y="0"/>
                    </a:cxn>
                    <a:cxn ang="0">
                      <a:pos x="39" y="2"/>
                    </a:cxn>
                    <a:cxn ang="0">
                      <a:pos x="0" y="2"/>
                    </a:cxn>
                    <a:cxn ang="0">
                      <a:pos x="1" y="0"/>
                    </a:cxn>
                    <a:cxn ang="0">
                      <a:pos x="1" y="301"/>
                    </a:cxn>
                  </a:cxnLst>
                  <a:rect l="0" t="0" r="r" b="b"/>
                  <a:pathLst>
                    <a:path w="41" h="302">
                      <a:moveTo>
                        <a:pt x="0" y="0"/>
                      </a:moveTo>
                      <a:lnTo>
                        <a:pt x="0" y="0"/>
                      </a:lnTo>
                      <a:lnTo>
                        <a:pt x="39" y="0"/>
                      </a:lnTo>
                      <a:lnTo>
                        <a:pt x="41" y="0"/>
                      </a:lnTo>
                      <a:lnTo>
                        <a:pt x="41" y="301"/>
                      </a:lnTo>
                      <a:lnTo>
                        <a:pt x="39" y="302"/>
                      </a:lnTo>
                      <a:lnTo>
                        <a:pt x="0" y="302"/>
                      </a:lnTo>
                      <a:lnTo>
                        <a:pt x="0" y="301"/>
                      </a:lnTo>
                      <a:lnTo>
                        <a:pt x="0" y="0"/>
                      </a:lnTo>
                      <a:close/>
                      <a:moveTo>
                        <a:pt x="1" y="301"/>
                      </a:moveTo>
                      <a:lnTo>
                        <a:pt x="0" y="301"/>
                      </a:lnTo>
                      <a:lnTo>
                        <a:pt x="39" y="301"/>
                      </a:lnTo>
                      <a:lnTo>
                        <a:pt x="39" y="0"/>
                      </a:lnTo>
                      <a:lnTo>
                        <a:pt x="39" y="2"/>
                      </a:lnTo>
                      <a:lnTo>
                        <a:pt x="0" y="2"/>
                      </a:lnTo>
                      <a:lnTo>
                        <a:pt x="1" y="0"/>
                      </a:lnTo>
                      <a:lnTo>
                        <a:pt x="1" y="301"/>
                      </a:lnTo>
                      <a:close/>
                    </a:path>
                  </a:pathLst>
                </a:custGeom>
                <a:solidFill>
                  <a:srgbClr val="FFFFFF"/>
                </a:solidFill>
                <a:ln w="9525">
                  <a:noFill/>
                  <a:round/>
                  <a:headEnd/>
                  <a:tailEnd/>
                </a:ln>
              </p:spPr>
              <p:txBody>
                <a:bodyPr/>
                <a:lstStyle/>
                <a:p>
                  <a:endParaRPr lang="en-US"/>
                </a:p>
              </p:txBody>
            </p:sp>
            <p:sp>
              <p:nvSpPr>
                <p:cNvPr id="325" name="Freeform 355"/>
                <p:cNvSpPr>
                  <a:spLocks/>
                </p:cNvSpPr>
                <p:nvPr/>
              </p:nvSpPr>
              <p:spPr bwMode="auto">
                <a:xfrm>
                  <a:off x="1162" y="1461"/>
                  <a:ext cx="41" cy="302"/>
                </a:xfrm>
                <a:custGeom>
                  <a:avLst/>
                  <a:gdLst/>
                  <a:ahLst/>
                  <a:cxnLst>
                    <a:cxn ang="0">
                      <a:pos x="0" y="0"/>
                    </a:cxn>
                    <a:cxn ang="0">
                      <a:pos x="0" y="0"/>
                    </a:cxn>
                    <a:cxn ang="0">
                      <a:pos x="39" y="0"/>
                    </a:cxn>
                    <a:cxn ang="0">
                      <a:pos x="41" y="0"/>
                    </a:cxn>
                    <a:cxn ang="0">
                      <a:pos x="41" y="301"/>
                    </a:cxn>
                    <a:cxn ang="0">
                      <a:pos x="39" y="302"/>
                    </a:cxn>
                    <a:cxn ang="0">
                      <a:pos x="0" y="302"/>
                    </a:cxn>
                    <a:cxn ang="0">
                      <a:pos x="0" y="301"/>
                    </a:cxn>
                    <a:cxn ang="0">
                      <a:pos x="0" y="0"/>
                    </a:cxn>
                  </a:cxnLst>
                  <a:rect l="0" t="0" r="r" b="b"/>
                  <a:pathLst>
                    <a:path w="41" h="302">
                      <a:moveTo>
                        <a:pt x="0" y="0"/>
                      </a:moveTo>
                      <a:lnTo>
                        <a:pt x="0" y="0"/>
                      </a:lnTo>
                      <a:lnTo>
                        <a:pt x="39" y="0"/>
                      </a:lnTo>
                      <a:lnTo>
                        <a:pt x="41" y="0"/>
                      </a:lnTo>
                      <a:lnTo>
                        <a:pt x="41" y="301"/>
                      </a:lnTo>
                      <a:lnTo>
                        <a:pt x="39"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326" name="Freeform 356"/>
                <p:cNvSpPr>
                  <a:spLocks/>
                </p:cNvSpPr>
                <p:nvPr/>
              </p:nvSpPr>
              <p:spPr bwMode="auto">
                <a:xfrm>
                  <a:off x="1162" y="1461"/>
                  <a:ext cx="39" cy="301"/>
                </a:xfrm>
                <a:custGeom>
                  <a:avLst/>
                  <a:gdLst/>
                  <a:ahLst/>
                  <a:cxnLst>
                    <a:cxn ang="0">
                      <a:pos x="1" y="301"/>
                    </a:cxn>
                    <a:cxn ang="0">
                      <a:pos x="0" y="301"/>
                    </a:cxn>
                    <a:cxn ang="0">
                      <a:pos x="39" y="301"/>
                    </a:cxn>
                    <a:cxn ang="0">
                      <a:pos x="39" y="0"/>
                    </a:cxn>
                    <a:cxn ang="0">
                      <a:pos x="39" y="2"/>
                    </a:cxn>
                    <a:cxn ang="0">
                      <a:pos x="0" y="2"/>
                    </a:cxn>
                    <a:cxn ang="0">
                      <a:pos x="1" y="0"/>
                    </a:cxn>
                    <a:cxn ang="0">
                      <a:pos x="1" y="301"/>
                    </a:cxn>
                  </a:cxnLst>
                  <a:rect l="0" t="0" r="r" b="b"/>
                  <a:pathLst>
                    <a:path w="39" h="301">
                      <a:moveTo>
                        <a:pt x="1" y="301"/>
                      </a:moveTo>
                      <a:lnTo>
                        <a:pt x="0" y="301"/>
                      </a:lnTo>
                      <a:lnTo>
                        <a:pt x="39" y="301"/>
                      </a:lnTo>
                      <a:lnTo>
                        <a:pt x="39" y="0"/>
                      </a:lnTo>
                      <a:lnTo>
                        <a:pt x="39" y="2"/>
                      </a:lnTo>
                      <a:lnTo>
                        <a:pt x="0" y="2"/>
                      </a:lnTo>
                      <a:lnTo>
                        <a:pt x="1" y="0"/>
                      </a:lnTo>
                      <a:lnTo>
                        <a:pt x="1" y="301"/>
                      </a:lnTo>
                    </a:path>
                  </a:pathLst>
                </a:custGeom>
                <a:noFill/>
                <a:ln w="7938" cap="rnd">
                  <a:solidFill>
                    <a:srgbClr val="FFFFFF"/>
                  </a:solidFill>
                  <a:prstDash val="solid"/>
                  <a:round/>
                  <a:headEnd/>
                  <a:tailEnd/>
                </a:ln>
              </p:spPr>
              <p:txBody>
                <a:bodyPr/>
                <a:lstStyle/>
                <a:p>
                  <a:endParaRPr lang="en-US"/>
                </a:p>
              </p:txBody>
            </p:sp>
          </p:grpSp>
          <p:grpSp>
            <p:nvGrpSpPr>
              <p:cNvPr id="253" name="Group 357"/>
              <p:cNvGrpSpPr>
                <a:grpSpLocks/>
              </p:cNvGrpSpPr>
              <p:nvPr/>
            </p:nvGrpSpPr>
            <p:grpSpPr bwMode="auto">
              <a:xfrm>
                <a:off x="4010" y="3321"/>
                <a:ext cx="41" cy="161"/>
                <a:chOff x="1200" y="1602"/>
                <a:chExt cx="41" cy="161"/>
              </a:xfrm>
            </p:grpSpPr>
            <p:sp>
              <p:nvSpPr>
                <p:cNvPr id="322" name="Rectangle 358"/>
                <p:cNvSpPr>
                  <a:spLocks noChangeArrowheads="1"/>
                </p:cNvSpPr>
                <p:nvPr/>
              </p:nvSpPr>
              <p:spPr bwMode="auto">
                <a:xfrm>
                  <a:off x="1200" y="1602"/>
                  <a:ext cx="41" cy="161"/>
                </a:xfrm>
                <a:prstGeom prst="rect">
                  <a:avLst/>
                </a:prstGeom>
                <a:solidFill>
                  <a:srgbClr val="000000"/>
                </a:solidFill>
                <a:ln w="9525">
                  <a:noFill/>
                  <a:miter lim="800000"/>
                  <a:headEnd/>
                  <a:tailEnd/>
                </a:ln>
              </p:spPr>
              <p:txBody>
                <a:bodyPr/>
                <a:lstStyle/>
                <a:p>
                  <a:endParaRPr lang="en-US"/>
                </a:p>
              </p:txBody>
            </p:sp>
            <p:sp>
              <p:nvSpPr>
                <p:cNvPr id="323" name="Rectangle 359"/>
                <p:cNvSpPr>
                  <a:spLocks noChangeArrowheads="1"/>
                </p:cNvSpPr>
                <p:nvPr/>
              </p:nvSpPr>
              <p:spPr bwMode="auto">
                <a:xfrm>
                  <a:off x="1200" y="1602"/>
                  <a:ext cx="41" cy="161"/>
                </a:xfrm>
                <a:prstGeom prst="rect">
                  <a:avLst/>
                </a:prstGeom>
                <a:noFill/>
                <a:ln w="7938" cap="rnd">
                  <a:solidFill>
                    <a:srgbClr val="FFFFFF"/>
                  </a:solidFill>
                  <a:miter lim="800000"/>
                  <a:headEnd/>
                  <a:tailEnd/>
                </a:ln>
              </p:spPr>
              <p:txBody>
                <a:bodyPr/>
                <a:lstStyle/>
                <a:p>
                  <a:endParaRPr lang="en-US"/>
                </a:p>
              </p:txBody>
            </p:sp>
          </p:grpSp>
          <p:grpSp>
            <p:nvGrpSpPr>
              <p:cNvPr id="254" name="Group 360"/>
              <p:cNvGrpSpPr>
                <a:grpSpLocks/>
              </p:cNvGrpSpPr>
              <p:nvPr/>
            </p:nvGrpSpPr>
            <p:grpSpPr bwMode="auto">
              <a:xfrm>
                <a:off x="4010" y="3321"/>
                <a:ext cx="43" cy="161"/>
                <a:chOff x="1200" y="1602"/>
                <a:chExt cx="43" cy="161"/>
              </a:xfrm>
            </p:grpSpPr>
            <p:sp>
              <p:nvSpPr>
                <p:cNvPr id="319" name="Freeform 361"/>
                <p:cNvSpPr>
                  <a:spLocks noEditPoints="1"/>
                </p:cNvSpPr>
                <p:nvPr/>
              </p:nvSpPr>
              <p:spPr bwMode="auto">
                <a:xfrm>
                  <a:off x="1200" y="1602"/>
                  <a:ext cx="43" cy="161"/>
                </a:xfrm>
                <a:custGeom>
                  <a:avLst/>
                  <a:gdLst/>
                  <a:ahLst/>
                  <a:cxnLst>
                    <a:cxn ang="0">
                      <a:pos x="0" y="0"/>
                    </a:cxn>
                    <a:cxn ang="0">
                      <a:pos x="0" y="0"/>
                    </a:cxn>
                    <a:cxn ang="0">
                      <a:pos x="42" y="0"/>
                    </a:cxn>
                    <a:cxn ang="0">
                      <a:pos x="43" y="0"/>
                    </a:cxn>
                    <a:cxn ang="0">
                      <a:pos x="43" y="160"/>
                    </a:cxn>
                    <a:cxn ang="0">
                      <a:pos x="42" y="161"/>
                    </a:cxn>
                    <a:cxn ang="0">
                      <a:pos x="0" y="161"/>
                    </a:cxn>
                    <a:cxn ang="0">
                      <a:pos x="0" y="160"/>
                    </a:cxn>
                    <a:cxn ang="0">
                      <a:pos x="0" y="0"/>
                    </a:cxn>
                    <a:cxn ang="0">
                      <a:pos x="1" y="160"/>
                    </a:cxn>
                    <a:cxn ang="0">
                      <a:pos x="0" y="160"/>
                    </a:cxn>
                    <a:cxn ang="0">
                      <a:pos x="42" y="160"/>
                    </a:cxn>
                    <a:cxn ang="0">
                      <a:pos x="42" y="0"/>
                    </a:cxn>
                    <a:cxn ang="0">
                      <a:pos x="42" y="2"/>
                    </a:cxn>
                    <a:cxn ang="0">
                      <a:pos x="0" y="2"/>
                    </a:cxn>
                    <a:cxn ang="0">
                      <a:pos x="1" y="0"/>
                    </a:cxn>
                    <a:cxn ang="0">
                      <a:pos x="1" y="160"/>
                    </a:cxn>
                  </a:cxnLst>
                  <a:rect l="0" t="0" r="r" b="b"/>
                  <a:pathLst>
                    <a:path w="43" h="161">
                      <a:moveTo>
                        <a:pt x="0" y="0"/>
                      </a:moveTo>
                      <a:lnTo>
                        <a:pt x="0" y="0"/>
                      </a:lnTo>
                      <a:lnTo>
                        <a:pt x="42" y="0"/>
                      </a:lnTo>
                      <a:lnTo>
                        <a:pt x="43" y="0"/>
                      </a:lnTo>
                      <a:lnTo>
                        <a:pt x="43" y="160"/>
                      </a:lnTo>
                      <a:lnTo>
                        <a:pt x="42" y="161"/>
                      </a:lnTo>
                      <a:lnTo>
                        <a:pt x="0" y="161"/>
                      </a:lnTo>
                      <a:lnTo>
                        <a:pt x="0" y="160"/>
                      </a:lnTo>
                      <a:lnTo>
                        <a:pt x="0" y="0"/>
                      </a:lnTo>
                      <a:close/>
                      <a:moveTo>
                        <a:pt x="1" y="160"/>
                      </a:moveTo>
                      <a:lnTo>
                        <a:pt x="0" y="160"/>
                      </a:lnTo>
                      <a:lnTo>
                        <a:pt x="42" y="160"/>
                      </a:lnTo>
                      <a:lnTo>
                        <a:pt x="42" y="0"/>
                      </a:lnTo>
                      <a:lnTo>
                        <a:pt x="42" y="2"/>
                      </a:lnTo>
                      <a:lnTo>
                        <a:pt x="0" y="2"/>
                      </a:lnTo>
                      <a:lnTo>
                        <a:pt x="1" y="0"/>
                      </a:lnTo>
                      <a:lnTo>
                        <a:pt x="1" y="160"/>
                      </a:lnTo>
                      <a:close/>
                    </a:path>
                  </a:pathLst>
                </a:custGeom>
                <a:solidFill>
                  <a:srgbClr val="FFFFFF"/>
                </a:solidFill>
                <a:ln w="9525">
                  <a:noFill/>
                  <a:round/>
                  <a:headEnd/>
                  <a:tailEnd/>
                </a:ln>
              </p:spPr>
              <p:txBody>
                <a:bodyPr/>
                <a:lstStyle/>
                <a:p>
                  <a:endParaRPr lang="en-US"/>
                </a:p>
              </p:txBody>
            </p:sp>
            <p:sp>
              <p:nvSpPr>
                <p:cNvPr id="320" name="Freeform 362"/>
                <p:cNvSpPr>
                  <a:spLocks/>
                </p:cNvSpPr>
                <p:nvPr/>
              </p:nvSpPr>
              <p:spPr bwMode="auto">
                <a:xfrm>
                  <a:off x="1200" y="1602"/>
                  <a:ext cx="43" cy="161"/>
                </a:xfrm>
                <a:custGeom>
                  <a:avLst/>
                  <a:gdLst/>
                  <a:ahLst/>
                  <a:cxnLst>
                    <a:cxn ang="0">
                      <a:pos x="0" y="0"/>
                    </a:cxn>
                    <a:cxn ang="0">
                      <a:pos x="0" y="0"/>
                    </a:cxn>
                    <a:cxn ang="0">
                      <a:pos x="42" y="0"/>
                    </a:cxn>
                    <a:cxn ang="0">
                      <a:pos x="43" y="0"/>
                    </a:cxn>
                    <a:cxn ang="0">
                      <a:pos x="43" y="160"/>
                    </a:cxn>
                    <a:cxn ang="0">
                      <a:pos x="42" y="161"/>
                    </a:cxn>
                    <a:cxn ang="0">
                      <a:pos x="0" y="161"/>
                    </a:cxn>
                    <a:cxn ang="0">
                      <a:pos x="0" y="160"/>
                    </a:cxn>
                    <a:cxn ang="0">
                      <a:pos x="0" y="0"/>
                    </a:cxn>
                  </a:cxnLst>
                  <a:rect l="0" t="0" r="r" b="b"/>
                  <a:pathLst>
                    <a:path w="43" h="161">
                      <a:moveTo>
                        <a:pt x="0" y="0"/>
                      </a:moveTo>
                      <a:lnTo>
                        <a:pt x="0" y="0"/>
                      </a:lnTo>
                      <a:lnTo>
                        <a:pt x="42" y="0"/>
                      </a:lnTo>
                      <a:lnTo>
                        <a:pt x="43" y="0"/>
                      </a:lnTo>
                      <a:lnTo>
                        <a:pt x="43" y="160"/>
                      </a:lnTo>
                      <a:lnTo>
                        <a:pt x="42" y="161"/>
                      </a:lnTo>
                      <a:lnTo>
                        <a:pt x="0" y="161"/>
                      </a:lnTo>
                      <a:lnTo>
                        <a:pt x="0" y="160"/>
                      </a:lnTo>
                      <a:lnTo>
                        <a:pt x="0" y="0"/>
                      </a:lnTo>
                      <a:close/>
                    </a:path>
                  </a:pathLst>
                </a:custGeom>
                <a:noFill/>
                <a:ln w="7938" cap="rnd">
                  <a:solidFill>
                    <a:srgbClr val="FFFFFF"/>
                  </a:solidFill>
                  <a:prstDash val="solid"/>
                  <a:round/>
                  <a:headEnd/>
                  <a:tailEnd/>
                </a:ln>
              </p:spPr>
              <p:txBody>
                <a:bodyPr/>
                <a:lstStyle/>
                <a:p>
                  <a:endParaRPr lang="en-US"/>
                </a:p>
              </p:txBody>
            </p:sp>
            <p:sp>
              <p:nvSpPr>
                <p:cNvPr id="321" name="Freeform 363"/>
                <p:cNvSpPr>
                  <a:spLocks/>
                </p:cNvSpPr>
                <p:nvPr/>
              </p:nvSpPr>
              <p:spPr bwMode="auto">
                <a:xfrm>
                  <a:off x="1200" y="1602"/>
                  <a:ext cx="42" cy="160"/>
                </a:xfrm>
                <a:custGeom>
                  <a:avLst/>
                  <a:gdLst/>
                  <a:ahLst/>
                  <a:cxnLst>
                    <a:cxn ang="0">
                      <a:pos x="1" y="160"/>
                    </a:cxn>
                    <a:cxn ang="0">
                      <a:pos x="0" y="160"/>
                    </a:cxn>
                    <a:cxn ang="0">
                      <a:pos x="42" y="160"/>
                    </a:cxn>
                    <a:cxn ang="0">
                      <a:pos x="42" y="0"/>
                    </a:cxn>
                    <a:cxn ang="0">
                      <a:pos x="42" y="2"/>
                    </a:cxn>
                    <a:cxn ang="0">
                      <a:pos x="0" y="2"/>
                    </a:cxn>
                    <a:cxn ang="0">
                      <a:pos x="1" y="0"/>
                    </a:cxn>
                    <a:cxn ang="0">
                      <a:pos x="1" y="160"/>
                    </a:cxn>
                  </a:cxnLst>
                  <a:rect l="0" t="0" r="r" b="b"/>
                  <a:pathLst>
                    <a:path w="42" h="160">
                      <a:moveTo>
                        <a:pt x="1" y="160"/>
                      </a:moveTo>
                      <a:lnTo>
                        <a:pt x="0" y="160"/>
                      </a:lnTo>
                      <a:lnTo>
                        <a:pt x="42" y="160"/>
                      </a:lnTo>
                      <a:lnTo>
                        <a:pt x="42" y="0"/>
                      </a:lnTo>
                      <a:lnTo>
                        <a:pt x="42" y="2"/>
                      </a:lnTo>
                      <a:lnTo>
                        <a:pt x="0" y="2"/>
                      </a:lnTo>
                      <a:lnTo>
                        <a:pt x="1" y="0"/>
                      </a:lnTo>
                      <a:lnTo>
                        <a:pt x="1" y="160"/>
                      </a:lnTo>
                    </a:path>
                  </a:pathLst>
                </a:custGeom>
                <a:noFill/>
                <a:ln w="7938" cap="rnd">
                  <a:solidFill>
                    <a:srgbClr val="FFFFFF"/>
                  </a:solidFill>
                  <a:prstDash val="solid"/>
                  <a:round/>
                  <a:headEnd/>
                  <a:tailEnd/>
                </a:ln>
              </p:spPr>
              <p:txBody>
                <a:bodyPr/>
                <a:lstStyle/>
                <a:p>
                  <a:endParaRPr lang="en-US"/>
                </a:p>
              </p:txBody>
            </p:sp>
          </p:grpSp>
          <p:grpSp>
            <p:nvGrpSpPr>
              <p:cNvPr id="255" name="Group 364"/>
              <p:cNvGrpSpPr>
                <a:grpSpLocks/>
              </p:cNvGrpSpPr>
              <p:nvPr/>
            </p:nvGrpSpPr>
            <p:grpSpPr bwMode="auto">
              <a:xfrm>
                <a:off x="4051" y="3324"/>
                <a:ext cx="40" cy="158"/>
                <a:chOff x="1241" y="1605"/>
                <a:chExt cx="40" cy="158"/>
              </a:xfrm>
            </p:grpSpPr>
            <p:sp>
              <p:nvSpPr>
                <p:cNvPr id="317" name="Rectangle 365"/>
                <p:cNvSpPr>
                  <a:spLocks noChangeArrowheads="1"/>
                </p:cNvSpPr>
                <p:nvPr/>
              </p:nvSpPr>
              <p:spPr bwMode="auto">
                <a:xfrm>
                  <a:off x="1241" y="1605"/>
                  <a:ext cx="40" cy="158"/>
                </a:xfrm>
                <a:prstGeom prst="rect">
                  <a:avLst/>
                </a:prstGeom>
                <a:solidFill>
                  <a:srgbClr val="000000"/>
                </a:solidFill>
                <a:ln w="9525">
                  <a:noFill/>
                  <a:miter lim="800000"/>
                  <a:headEnd/>
                  <a:tailEnd/>
                </a:ln>
              </p:spPr>
              <p:txBody>
                <a:bodyPr/>
                <a:lstStyle/>
                <a:p>
                  <a:endParaRPr lang="en-US"/>
                </a:p>
              </p:txBody>
            </p:sp>
            <p:sp>
              <p:nvSpPr>
                <p:cNvPr id="318" name="Rectangle 366"/>
                <p:cNvSpPr>
                  <a:spLocks noChangeArrowheads="1"/>
                </p:cNvSpPr>
                <p:nvPr/>
              </p:nvSpPr>
              <p:spPr bwMode="auto">
                <a:xfrm>
                  <a:off x="1241" y="1605"/>
                  <a:ext cx="40" cy="158"/>
                </a:xfrm>
                <a:prstGeom prst="rect">
                  <a:avLst/>
                </a:prstGeom>
                <a:noFill/>
                <a:ln w="7938" cap="rnd">
                  <a:solidFill>
                    <a:srgbClr val="FFFFFF"/>
                  </a:solidFill>
                  <a:miter lim="800000"/>
                  <a:headEnd/>
                  <a:tailEnd/>
                </a:ln>
              </p:spPr>
              <p:txBody>
                <a:bodyPr/>
                <a:lstStyle/>
                <a:p>
                  <a:endParaRPr lang="en-US"/>
                </a:p>
              </p:txBody>
            </p:sp>
          </p:grpSp>
          <p:grpSp>
            <p:nvGrpSpPr>
              <p:cNvPr id="256" name="Group 367"/>
              <p:cNvGrpSpPr>
                <a:grpSpLocks/>
              </p:cNvGrpSpPr>
              <p:nvPr/>
            </p:nvGrpSpPr>
            <p:grpSpPr bwMode="auto">
              <a:xfrm>
                <a:off x="4051" y="3324"/>
                <a:ext cx="40" cy="158"/>
                <a:chOff x="1241" y="1605"/>
                <a:chExt cx="40" cy="158"/>
              </a:xfrm>
            </p:grpSpPr>
            <p:sp>
              <p:nvSpPr>
                <p:cNvPr id="314" name="Freeform 368"/>
                <p:cNvSpPr>
                  <a:spLocks noEditPoints="1"/>
                </p:cNvSpPr>
                <p:nvPr/>
              </p:nvSpPr>
              <p:spPr bwMode="auto">
                <a:xfrm>
                  <a:off x="1241" y="1605"/>
                  <a:ext cx="40" cy="158"/>
                </a:xfrm>
                <a:custGeom>
                  <a:avLst/>
                  <a:gdLst/>
                  <a:ahLst/>
                  <a:cxnLst>
                    <a:cxn ang="0">
                      <a:pos x="0" y="0"/>
                    </a:cxn>
                    <a:cxn ang="0">
                      <a:pos x="0" y="0"/>
                    </a:cxn>
                    <a:cxn ang="0">
                      <a:pos x="38" y="0"/>
                    </a:cxn>
                    <a:cxn ang="0">
                      <a:pos x="40" y="0"/>
                    </a:cxn>
                    <a:cxn ang="0">
                      <a:pos x="40" y="157"/>
                    </a:cxn>
                    <a:cxn ang="0">
                      <a:pos x="38" y="158"/>
                    </a:cxn>
                    <a:cxn ang="0">
                      <a:pos x="0" y="158"/>
                    </a:cxn>
                    <a:cxn ang="0">
                      <a:pos x="0" y="157"/>
                    </a:cxn>
                    <a:cxn ang="0">
                      <a:pos x="0" y="0"/>
                    </a:cxn>
                    <a:cxn ang="0">
                      <a:pos x="1" y="157"/>
                    </a:cxn>
                    <a:cxn ang="0">
                      <a:pos x="0" y="157"/>
                    </a:cxn>
                    <a:cxn ang="0">
                      <a:pos x="38" y="157"/>
                    </a:cxn>
                    <a:cxn ang="0">
                      <a:pos x="38" y="0"/>
                    </a:cxn>
                    <a:cxn ang="0">
                      <a:pos x="38" y="3"/>
                    </a:cxn>
                    <a:cxn ang="0">
                      <a:pos x="0" y="3"/>
                    </a:cxn>
                    <a:cxn ang="0">
                      <a:pos x="1" y="0"/>
                    </a:cxn>
                    <a:cxn ang="0">
                      <a:pos x="1" y="157"/>
                    </a:cxn>
                  </a:cxnLst>
                  <a:rect l="0" t="0" r="r" b="b"/>
                  <a:pathLst>
                    <a:path w="40" h="158">
                      <a:moveTo>
                        <a:pt x="0" y="0"/>
                      </a:moveTo>
                      <a:lnTo>
                        <a:pt x="0" y="0"/>
                      </a:lnTo>
                      <a:lnTo>
                        <a:pt x="38" y="0"/>
                      </a:lnTo>
                      <a:lnTo>
                        <a:pt x="40" y="0"/>
                      </a:lnTo>
                      <a:lnTo>
                        <a:pt x="40" y="157"/>
                      </a:lnTo>
                      <a:lnTo>
                        <a:pt x="38" y="158"/>
                      </a:lnTo>
                      <a:lnTo>
                        <a:pt x="0" y="158"/>
                      </a:lnTo>
                      <a:lnTo>
                        <a:pt x="0" y="157"/>
                      </a:lnTo>
                      <a:lnTo>
                        <a:pt x="0" y="0"/>
                      </a:lnTo>
                      <a:close/>
                      <a:moveTo>
                        <a:pt x="1" y="157"/>
                      </a:moveTo>
                      <a:lnTo>
                        <a:pt x="0" y="157"/>
                      </a:lnTo>
                      <a:lnTo>
                        <a:pt x="38" y="157"/>
                      </a:lnTo>
                      <a:lnTo>
                        <a:pt x="38" y="0"/>
                      </a:lnTo>
                      <a:lnTo>
                        <a:pt x="38" y="3"/>
                      </a:lnTo>
                      <a:lnTo>
                        <a:pt x="0" y="3"/>
                      </a:lnTo>
                      <a:lnTo>
                        <a:pt x="1" y="0"/>
                      </a:lnTo>
                      <a:lnTo>
                        <a:pt x="1" y="157"/>
                      </a:lnTo>
                      <a:close/>
                    </a:path>
                  </a:pathLst>
                </a:custGeom>
                <a:solidFill>
                  <a:srgbClr val="FFFFFF"/>
                </a:solidFill>
                <a:ln w="9525">
                  <a:noFill/>
                  <a:round/>
                  <a:headEnd/>
                  <a:tailEnd/>
                </a:ln>
              </p:spPr>
              <p:txBody>
                <a:bodyPr/>
                <a:lstStyle/>
                <a:p>
                  <a:endParaRPr lang="en-US"/>
                </a:p>
              </p:txBody>
            </p:sp>
            <p:sp>
              <p:nvSpPr>
                <p:cNvPr id="315" name="Freeform 369"/>
                <p:cNvSpPr>
                  <a:spLocks/>
                </p:cNvSpPr>
                <p:nvPr/>
              </p:nvSpPr>
              <p:spPr bwMode="auto">
                <a:xfrm>
                  <a:off x="1241" y="1605"/>
                  <a:ext cx="40" cy="158"/>
                </a:xfrm>
                <a:custGeom>
                  <a:avLst/>
                  <a:gdLst/>
                  <a:ahLst/>
                  <a:cxnLst>
                    <a:cxn ang="0">
                      <a:pos x="0" y="0"/>
                    </a:cxn>
                    <a:cxn ang="0">
                      <a:pos x="0" y="0"/>
                    </a:cxn>
                    <a:cxn ang="0">
                      <a:pos x="38" y="0"/>
                    </a:cxn>
                    <a:cxn ang="0">
                      <a:pos x="40" y="0"/>
                    </a:cxn>
                    <a:cxn ang="0">
                      <a:pos x="40" y="157"/>
                    </a:cxn>
                    <a:cxn ang="0">
                      <a:pos x="38" y="158"/>
                    </a:cxn>
                    <a:cxn ang="0">
                      <a:pos x="0" y="158"/>
                    </a:cxn>
                    <a:cxn ang="0">
                      <a:pos x="0" y="157"/>
                    </a:cxn>
                    <a:cxn ang="0">
                      <a:pos x="0" y="0"/>
                    </a:cxn>
                  </a:cxnLst>
                  <a:rect l="0" t="0" r="r" b="b"/>
                  <a:pathLst>
                    <a:path w="40" h="158">
                      <a:moveTo>
                        <a:pt x="0" y="0"/>
                      </a:moveTo>
                      <a:lnTo>
                        <a:pt x="0" y="0"/>
                      </a:lnTo>
                      <a:lnTo>
                        <a:pt x="38" y="0"/>
                      </a:lnTo>
                      <a:lnTo>
                        <a:pt x="40" y="0"/>
                      </a:lnTo>
                      <a:lnTo>
                        <a:pt x="40" y="157"/>
                      </a:lnTo>
                      <a:lnTo>
                        <a:pt x="38" y="158"/>
                      </a:lnTo>
                      <a:lnTo>
                        <a:pt x="0" y="158"/>
                      </a:lnTo>
                      <a:lnTo>
                        <a:pt x="0" y="157"/>
                      </a:lnTo>
                      <a:lnTo>
                        <a:pt x="0" y="0"/>
                      </a:lnTo>
                      <a:close/>
                    </a:path>
                  </a:pathLst>
                </a:custGeom>
                <a:noFill/>
                <a:ln w="7938" cap="rnd">
                  <a:solidFill>
                    <a:srgbClr val="FFFFFF"/>
                  </a:solidFill>
                  <a:prstDash val="solid"/>
                  <a:round/>
                  <a:headEnd/>
                  <a:tailEnd/>
                </a:ln>
              </p:spPr>
              <p:txBody>
                <a:bodyPr/>
                <a:lstStyle/>
                <a:p>
                  <a:endParaRPr lang="en-US"/>
                </a:p>
              </p:txBody>
            </p:sp>
            <p:sp>
              <p:nvSpPr>
                <p:cNvPr id="316" name="Freeform 370"/>
                <p:cNvSpPr>
                  <a:spLocks/>
                </p:cNvSpPr>
                <p:nvPr/>
              </p:nvSpPr>
              <p:spPr bwMode="auto">
                <a:xfrm>
                  <a:off x="1241" y="1605"/>
                  <a:ext cx="38" cy="157"/>
                </a:xfrm>
                <a:custGeom>
                  <a:avLst/>
                  <a:gdLst/>
                  <a:ahLst/>
                  <a:cxnLst>
                    <a:cxn ang="0">
                      <a:pos x="1" y="157"/>
                    </a:cxn>
                    <a:cxn ang="0">
                      <a:pos x="0" y="157"/>
                    </a:cxn>
                    <a:cxn ang="0">
                      <a:pos x="38" y="157"/>
                    </a:cxn>
                    <a:cxn ang="0">
                      <a:pos x="38" y="0"/>
                    </a:cxn>
                    <a:cxn ang="0">
                      <a:pos x="38" y="3"/>
                    </a:cxn>
                    <a:cxn ang="0">
                      <a:pos x="0" y="3"/>
                    </a:cxn>
                    <a:cxn ang="0">
                      <a:pos x="1" y="0"/>
                    </a:cxn>
                    <a:cxn ang="0">
                      <a:pos x="1" y="157"/>
                    </a:cxn>
                  </a:cxnLst>
                  <a:rect l="0" t="0" r="r" b="b"/>
                  <a:pathLst>
                    <a:path w="38" h="157">
                      <a:moveTo>
                        <a:pt x="1" y="157"/>
                      </a:moveTo>
                      <a:lnTo>
                        <a:pt x="0" y="157"/>
                      </a:lnTo>
                      <a:lnTo>
                        <a:pt x="38" y="157"/>
                      </a:lnTo>
                      <a:lnTo>
                        <a:pt x="38" y="0"/>
                      </a:lnTo>
                      <a:lnTo>
                        <a:pt x="38" y="3"/>
                      </a:lnTo>
                      <a:lnTo>
                        <a:pt x="0" y="3"/>
                      </a:lnTo>
                      <a:lnTo>
                        <a:pt x="1" y="0"/>
                      </a:lnTo>
                      <a:lnTo>
                        <a:pt x="1" y="157"/>
                      </a:lnTo>
                    </a:path>
                  </a:pathLst>
                </a:custGeom>
                <a:noFill/>
                <a:ln w="7938" cap="rnd">
                  <a:solidFill>
                    <a:srgbClr val="FFFFFF"/>
                  </a:solidFill>
                  <a:prstDash val="solid"/>
                  <a:round/>
                  <a:headEnd/>
                  <a:tailEnd/>
                </a:ln>
              </p:spPr>
              <p:txBody>
                <a:bodyPr/>
                <a:lstStyle/>
                <a:p>
                  <a:endParaRPr lang="en-US"/>
                </a:p>
              </p:txBody>
            </p:sp>
          </p:grpSp>
          <p:grpSp>
            <p:nvGrpSpPr>
              <p:cNvPr id="257" name="Group 371"/>
              <p:cNvGrpSpPr>
                <a:grpSpLocks/>
              </p:cNvGrpSpPr>
              <p:nvPr/>
            </p:nvGrpSpPr>
            <p:grpSpPr bwMode="auto">
              <a:xfrm>
                <a:off x="4091" y="3338"/>
                <a:ext cx="41" cy="144"/>
                <a:chOff x="1281" y="1619"/>
                <a:chExt cx="41" cy="144"/>
              </a:xfrm>
            </p:grpSpPr>
            <p:sp>
              <p:nvSpPr>
                <p:cNvPr id="312" name="Rectangle 372"/>
                <p:cNvSpPr>
                  <a:spLocks noChangeArrowheads="1"/>
                </p:cNvSpPr>
                <p:nvPr/>
              </p:nvSpPr>
              <p:spPr bwMode="auto">
                <a:xfrm>
                  <a:off x="1281" y="1619"/>
                  <a:ext cx="41" cy="144"/>
                </a:xfrm>
                <a:prstGeom prst="rect">
                  <a:avLst/>
                </a:prstGeom>
                <a:solidFill>
                  <a:srgbClr val="000000"/>
                </a:solidFill>
                <a:ln w="9525">
                  <a:noFill/>
                  <a:miter lim="800000"/>
                  <a:headEnd/>
                  <a:tailEnd/>
                </a:ln>
              </p:spPr>
              <p:txBody>
                <a:bodyPr/>
                <a:lstStyle/>
                <a:p>
                  <a:endParaRPr lang="en-US"/>
                </a:p>
              </p:txBody>
            </p:sp>
            <p:sp>
              <p:nvSpPr>
                <p:cNvPr id="313" name="Rectangle 373"/>
                <p:cNvSpPr>
                  <a:spLocks noChangeArrowheads="1"/>
                </p:cNvSpPr>
                <p:nvPr/>
              </p:nvSpPr>
              <p:spPr bwMode="auto">
                <a:xfrm>
                  <a:off x="1281" y="1619"/>
                  <a:ext cx="41" cy="144"/>
                </a:xfrm>
                <a:prstGeom prst="rect">
                  <a:avLst/>
                </a:prstGeom>
                <a:noFill/>
                <a:ln w="7938" cap="rnd">
                  <a:solidFill>
                    <a:srgbClr val="FFFFFF"/>
                  </a:solidFill>
                  <a:miter lim="800000"/>
                  <a:headEnd/>
                  <a:tailEnd/>
                </a:ln>
              </p:spPr>
              <p:txBody>
                <a:bodyPr/>
                <a:lstStyle/>
                <a:p>
                  <a:endParaRPr lang="en-US"/>
                </a:p>
              </p:txBody>
            </p:sp>
          </p:grpSp>
          <p:grpSp>
            <p:nvGrpSpPr>
              <p:cNvPr id="258" name="Group 374"/>
              <p:cNvGrpSpPr>
                <a:grpSpLocks/>
              </p:cNvGrpSpPr>
              <p:nvPr/>
            </p:nvGrpSpPr>
            <p:grpSpPr bwMode="auto">
              <a:xfrm>
                <a:off x="4091" y="3338"/>
                <a:ext cx="44" cy="144"/>
                <a:chOff x="1281" y="1619"/>
                <a:chExt cx="44" cy="144"/>
              </a:xfrm>
            </p:grpSpPr>
            <p:sp>
              <p:nvSpPr>
                <p:cNvPr id="309" name="Freeform 375"/>
                <p:cNvSpPr>
                  <a:spLocks noEditPoints="1"/>
                </p:cNvSpPr>
                <p:nvPr/>
              </p:nvSpPr>
              <p:spPr bwMode="auto">
                <a:xfrm>
                  <a:off x="1281" y="1619"/>
                  <a:ext cx="44" cy="144"/>
                </a:xfrm>
                <a:custGeom>
                  <a:avLst/>
                  <a:gdLst/>
                  <a:ahLst/>
                  <a:cxnLst>
                    <a:cxn ang="0">
                      <a:pos x="0" y="0"/>
                    </a:cxn>
                    <a:cxn ang="0">
                      <a:pos x="0" y="0"/>
                    </a:cxn>
                    <a:cxn ang="0">
                      <a:pos x="43" y="0"/>
                    </a:cxn>
                    <a:cxn ang="0">
                      <a:pos x="44" y="0"/>
                    </a:cxn>
                    <a:cxn ang="0">
                      <a:pos x="44" y="143"/>
                    </a:cxn>
                    <a:cxn ang="0">
                      <a:pos x="43" y="144"/>
                    </a:cxn>
                    <a:cxn ang="0">
                      <a:pos x="0" y="144"/>
                    </a:cxn>
                    <a:cxn ang="0">
                      <a:pos x="0" y="143"/>
                    </a:cxn>
                    <a:cxn ang="0">
                      <a:pos x="0" y="0"/>
                    </a:cxn>
                    <a:cxn ang="0">
                      <a:pos x="3" y="143"/>
                    </a:cxn>
                    <a:cxn ang="0">
                      <a:pos x="0" y="143"/>
                    </a:cxn>
                    <a:cxn ang="0">
                      <a:pos x="43" y="143"/>
                    </a:cxn>
                    <a:cxn ang="0">
                      <a:pos x="43" y="0"/>
                    </a:cxn>
                    <a:cxn ang="0">
                      <a:pos x="43" y="1"/>
                    </a:cxn>
                    <a:cxn ang="0">
                      <a:pos x="0" y="1"/>
                    </a:cxn>
                    <a:cxn ang="0">
                      <a:pos x="3" y="0"/>
                    </a:cxn>
                    <a:cxn ang="0">
                      <a:pos x="3" y="143"/>
                    </a:cxn>
                  </a:cxnLst>
                  <a:rect l="0" t="0" r="r" b="b"/>
                  <a:pathLst>
                    <a:path w="44" h="144">
                      <a:moveTo>
                        <a:pt x="0" y="0"/>
                      </a:moveTo>
                      <a:lnTo>
                        <a:pt x="0" y="0"/>
                      </a:lnTo>
                      <a:lnTo>
                        <a:pt x="43" y="0"/>
                      </a:lnTo>
                      <a:lnTo>
                        <a:pt x="44" y="0"/>
                      </a:lnTo>
                      <a:lnTo>
                        <a:pt x="44" y="143"/>
                      </a:lnTo>
                      <a:lnTo>
                        <a:pt x="43" y="144"/>
                      </a:lnTo>
                      <a:lnTo>
                        <a:pt x="0" y="144"/>
                      </a:lnTo>
                      <a:lnTo>
                        <a:pt x="0" y="143"/>
                      </a:lnTo>
                      <a:lnTo>
                        <a:pt x="0" y="0"/>
                      </a:lnTo>
                      <a:close/>
                      <a:moveTo>
                        <a:pt x="3" y="143"/>
                      </a:moveTo>
                      <a:lnTo>
                        <a:pt x="0" y="143"/>
                      </a:lnTo>
                      <a:lnTo>
                        <a:pt x="43" y="143"/>
                      </a:lnTo>
                      <a:lnTo>
                        <a:pt x="43" y="0"/>
                      </a:lnTo>
                      <a:lnTo>
                        <a:pt x="43" y="1"/>
                      </a:lnTo>
                      <a:lnTo>
                        <a:pt x="0" y="1"/>
                      </a:lnTo>
                      <a:lnTo>
                        <a:pt x="3" y="0"/>
                      </a:lnTo>
                      <a:lnTo>
                        <a:pt x="3" y="143"/>
                      </a:lnTo>
                      <a:close/>
                    </a:path>
                  </a:pathLst>
                </a:custGeom>
                <a:solidFill>
                  <a:srgbClr val="FFFFFF"/>
                </a:solidFill>
                <a:ln w="9525">
                  <a:noFill/>
                  <a:round/>
                  <a:headEnd/>
                  <a:tailEnd/>
                </a:ln>
              </p:spPr>
              <p:txBody>
                <a:bodyPr/>
                <a:lstStyle/>
                <a:p>
                  <a:endParaRPr lang="en-US"/>
                </a:p>
              </p:txBody>
            </p:sp>
            <p:sp>
              <p:nvSpPr>
                <p:cNvPr id="310" name="Freeform 376"/>
                <p:cNvSpPr>
                  <a:spLocks/>
                </p:cNvSpPr>
                <p:nvPr/>
              </p:nvSpPr>
              <p:spPr bwMode="auto">
                <a:xfrm>
                  <a:off x="1281" y="1619"/>
                  <a:ext cx="44" cy="144"/>
                </a:xfrm>
                <a:custGeom>
                  <a:avLst/>
                  <a:gdLst/>
                  <a:ahLst/>
                  <a:cxnLst>
                    <a:cxn ang="0">
                      <a:pos x="0" y="0"/>
                    </a:cxn>
                    <a:cxn ang="0">
                      <a:pos x="0" y="0"/>
                    </a:cxn>
                    <a:cxn ang="0">
                      <a:pos x="43" y="0"/>
                    </a:cxn>
                    <a:cxn ang="0">
                      <a:pos x="44" y="0"/>
                    </a:cxn>
                    <a:cxn ang="0">
                      <a:pos x="44" y="143"/>
                    </a:cxn>
                    <a:cxn ang="0">
                      <a:pos x="43" y="144"/>
                    </a:cxn>
                    <a:cxn ang="0">
                      <a:pos x="0" y="144"/>
                    </a:cxn>
                    <a:cxn ang="0">
                      <a:pos x="0" y="143"/>
                    </a:cxn>
                    <a:cxn ang="0">
                      <a:pos x="0" y="0"/>
                    </a:cxn>
                  </a:cxnLst>
                  <a:rect l="0" t="0" r="r" b="b"/>
                  <a:pathLst>
                    <a:path w="44" h="144">
                      <a:moveTo>
                        <a:pt x="0" y="0"/>
                      </a:moveTo>
                      <a:lnTo>
                        <a:pt x="0" y="0"/>
                      </a:lnTo>
                      <a:lnTo>
                        <a:pt x="43" y="0"/>
                      </a:lnTo>
                      <a:lnTo>
                        <a:pt x="44" y="0"/>
                      </a:lnTo>
                      <a:lnTo>
                        <a:pt x="44" y="143"/>
                      </a:lnTo>
                      <a:lnTo>
                        <a:pt x="43"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311" name="Freeform 377"/>
                <p:cNvSpPr>
                  <a:spLocks/>
                </p:cNvSpPr>
                <p:nvPr/>
              </p:nvSpPr>
              <p:spPr bwMode="auto">
                <a:xfrm>
                  <a:off x="1281" y="1619"/>
                  <a:ext cx="43" cy="143"/>
                </a:xfrm>
                <a:custGeom>
                  <a:avLst/>
                  <a:gdLst/>
                  <a:ahLst/>
                  <a:cxnLst>
                    <a:cxn ang="0">
                      <a:pos x="3" y="143"/>
                    </a:cxn>
                    <a:cxn ang="0">
                      <a:pos x="0" y="143"/>
                    </a:cxn>
                    <a:cxn ang="0">
                      <a:pos x="43" y="143"/>
                    </a:cxn>
                    <a:cxn ang="0">
                      <a:pos x="43" y="0"/>
                    </a:cxn>
                    <a:cxn ang="0">
                      <a:pos x="43" y="1"/>
                    </a:cxn>
                    <a:cxn ang="0">
                      <a:pos x="0" y="1"/>
                    </a:cxn>
                    <a:cxn ang="0">
                      <a:pos x="3" y="0"/>
                    </a:cxn>
                    <a:cxn ang="0">
                      <a:pos x="3" y="143"/>
                    </a:cxn>
                  </a:cxnLst>
                  <a:rect l="0" t="0" r="r" b="b"/>
                  <a:pathLst>
                    <a:path w="43" h="143">
                      <a:moveTo>
                        <a:pt x="3" y="143"/>
                      </a:moveTo>
                      <a:lnTo>
                        <a:pt x="0" y="143"/>
                      </a:lnTo>
                      <a:lnTo>
                        <a:pt x="43" y="143"/>
                      </a:lnTo>
                      <a:lnTo>
                        <a:pt x="43" y="0"/>
                      </a:lnTo>
                      <a:lnTo>
                        <a:pt x="43" y="1"/>
                      </a:lnTo>
                      <a:lnTo>
                        <a:pt x="0" y="1"/>
                      </a:lnTo>
                      <a:lnTo>
                        <a:pt x="3" y="0"/>
                      </a:lnTo>
                      <a:lnTo>
                        <a:pt x="3" y="143"/>
                      </a:lnTo>
                    </a:path>
                  </a:pathLst>
                </a:custGeom>
                <a:noFill/>
                <a:ln w="7938" cap="rnd">
                  <a:solidFill>
                    <a:srgbClr val="FFFFFF"/>
                  </a:solidFill>
                  <a:prstDash val="solid"/>
                  <a:round/>
                  <a:headEnd/>
                  <a:tailEnd/>
                </a:ln>
              </p:spPr>
              <p:txBody>
                <a:bodyPr/>
                <a:lstStyle/>
                <a:p>
                  <a:endParaRPr lang="en-US"/>
                </a:p>
              </p:txBody>
            </p:sp>
          </p:grpSp>
          <p:grpSp>
            <p:nvGrpSpPr>
              <p:cNvPr id="259" name="Group 378"/>
              <p:cNvGrpSpPr>
                <a:grpSpLocks/>
              </p:cNvGrpSpPr>
              <p:nvPr/>
            </p:nvGrpSpPr>
            <p:grpSpPr bwMode="auto">
              <a:xfrm>
                <a:off x="4132" y="3319"/>
                <a:ext cx="41" cy="163"/>
                <a:chOff x="1322" y="1600"/>
                <a:chExt cx="41" cy="163"/>
              </a:xfrm>
            </p:grpSpPr>
            <p:sp>
              <p:nvSpPr>
                <p:cNvPr id="307" name="Rectangle 379"/>
                <p:cNvSpPr>
                  <a:spLocks noChangeArrowheads="1"/>
                </p:cNvSpPr>
                <p:nvPr/>
              </p:nvSpPr>
              <p:spPr bwMode="auto">
                <a:xfrm>
                  <a:off x="1322" y="1600"/>
                  <a:ext cx="41" cy="163"/>
                </a:xfrm>
                <a:prstGeom prst="rect">
                  <a:avLst/>
                </a:prstGeom>
                <a:solidFill>
                  <a:srgbClr val="000000"/>
                </a:solidFill>
                <a:ln w="9525">
                  <a:noFill/>
                  <a:miter lim="800000"/>
                  <a:headEnd/>
                  <a:tailEnd/>
                </a:ln>
              </p:spPr>
              <p:txBody>
                <a:bodyPr/>
                <a:lstStyle/>
                <a:p>
                  <a:endParaRPr lang="en-US"/>
                </a:p>
              </p:txBody>
            </p:sp>
            <p:sp>
              <p:nvSpPr>
                <p:cNvPr id="308" name="Rectangle 380"/>
                <p:cNvSpPr>
                  <a:spLocks noChangeArrowheads="1"/>
                </p:cNvSpPr>
                <p:nvPr/>
              </p:nvSpPr>
              <p:spPr bwMode="auto">
                <a:xfrm>
                  <a:off x="1322" y="1600"/>
                  <a:ext cx="41" cy="163"/>
                </a:xfrm>
                <a:prstGeom prst="rect">
                  <a:avLst/>
                </a:prstGeom>
                <a:noFill/>
                <a:ln w="7938" cap="rnd">
                  <a:solidFill>
                    <a:srgbClr val="FFFFFF"/>
                  </a:solidFill>
                  <a:miter lim="800000"/>
                  <a:headEnd/>
                  <a:tailEnd/>
                </a:ln>
              </p:spPr>
              <p:txBody>
                <a:bodyPr/>
                <a:lstStyle/>
                <a:p>
                  <a:endParaRPr lang="en-US"/>
                </a:p>
              </p:txBody>
            </p:sp>
          </p:grpSp>
          <p:grpSp>
            <p:nvGrpSpPr>
              <p:cNvPr id="260" name="Group 381"/>
              <p:cNvGrpSpPr>
                <a:grpSpLocks/>
              </p:cNvGrpSpPr>
              <p:nvPr/>
            </p:nvGrpSpPr>
            <p:grpSpPr bwMode="auto">
              <a:xfrm>
                <a:off x="4132" y="3319"/>
                <a:ext cx="41" cy="163"/>
                <a:chOff x="1322" y="1600"/>
                <a:chExt cx="41" cy="163"/>
              </a:xfrm>
            </p:grpSpPr>
            <p:sp>
              <p:nvSpPr>
                <p:cNvPr id="304" name="Freeform 382"/>
                <p:cNvSpPr>
                  <a:spLocks noEditPoints="1"/>
                </p:cNvSpPr>
                <p:nvPr/>
              </p:nvSpPr>
              <p:spPr bwMode="auto">
                <a:xfrm>
                  <a:off x="1322" y="1600"/>
                  <a:ext cx="41" cy="163"/>
                </a:xfrm>
                <a:custGeom>
                  <a:avLst/>
                  <a:gdLst/>
                  <a:ahLst/>
                  <a:cxnLst>
                    <a:cxn ang="0">
                      <a:pos x="0" y="0"/>
                    </a:cxn>
                    <a:cxn ang="0">
                      <a:pos x="0" y="0"/>
                    </a:cxn>
                    <a:cxn ang="0">
                      <a:pos x="39" y="0"/>
                    </a:cxn>
                    <a:cxn ang="0">
                      <a:pos x="41" y="0"/>
                    </a:cxn>
                    <a:cxn ang="0">
                      <a:pos x="41" y="162"/>
                    </a:cxn>
                    <a:cxn ang="0">
                      <a:pos x="39" y="163"/>
                    </a:cxn>
                    <a:cxn ang="0">
                      <a:pos x="0" y="163"/>
                    </a:cxn>
                    <a:cxn ang="0">
                      <a:pos x="0" y="162"/>
                    </a:cxn>
                    <a:cxn ang="0">
                      <a:pos x="0" y="0"/>
                    </a:cxn>
                    <a:cxn ang="0">
                      <a:pos x="2" y="162"/>
                    </a:cxn>
                    <a:cxn ang="0">
                      <a:pos x="0" y="162"/>
                    </a:cxn>
                    <a:cxn ang="0">
                      <a:pos x="39" y="162"/>
                    </a:cxn>
                    <a:cxn ang="0">
                      <a:pos x="39" y="0"/>
                    </a:cxn>
                    <a:cxn ang="0">
                      <a:pos x="39" y="1"/>
                    </a:cxn>
                    <a:cxn ang="0">
                      <a:pos x="0" y="1"/>
                    </a:cxn>
                    <a:cxn ang="0">
                      <a:pos x="2" y="0"/>
                    </a:cxn>
                    <a:cxn ang="0">
                      <a:pos x="2" y="162"/>
                    </a:cxn>
                  </a:cxnLst>
                  <a:rect l="0" t="0" r="r" b="b"/>
                  <a:pathLst>
                    <a:path w="41" h="163">
                      <a:moveTo>
                        <a:pt x="0" y="0"/>
                      </a:moveTo>
                      <a:lnTo>
                        <a:pt x="0" y="0"/>
                      </a:lnTo>
                      <a:lnTo>
                        <a:pt x="39" y="0"/>
                      </a:lnTo>
                      <a:lnTo>
                        <a:pt x="41" y="0"/>
                      </a:lnTo>
                      <a:lnTo>
                        <a:pt x="41" y="162"/>
                      </a:lnTo>
                      <a:lnTo>
                        <a:pt x="39" y="163"/>
                      </a:lnTo>
                      <a:lnTo>
                        <a:pt x="0" y="163"/>
                      </a:lnTo>
                      <a:lnTo>
                        <a:pt x="0" y="162"/>
                      </a:lnTo>
                      <a:lnTo>
                        <a:pt x="0" y="0"/>
                      </a:lnTo>
                      <a:close/>
                      <a:moveTo>
                        <a:pt x="2" y="162"/>
                      </a:moveTo>
                      <a:lnTo>
                        <a:pt x="0" y="162"/>
                      </a:lnTo>
                      <a:lnTo>
                        <a:pt x="39" y="162"/>
                      </a:lnTo>
                      <a:lnTo>
                        <a:pt x="39" y="0"/>
                      </a:lnTo>
                      <a:lnTo>
                        <a:pt x="39" y="1"/>
                      </a:lnTo>
                      <a:lnTo>
                        <a:pt x="0" y="1"/>
                      </a:lnTo>
                      <a:lnTo>
                        <a:pt x="2" y="0"/>
                      </a:lnTo>
                      <a:lnTo>
                        <a:pt x="2" y="162"/>
                      </a:lnTo>
                      <a:close/>
                    </a:path>
                  </a:pathLst>
                </a:custGeom>
                <a:solidFill>
                  <a:srgbClr val="FFFFFF"/>
                </a:solidFill>
                <a:ln w="9525">
                  <a:noFill/>
                  <a:round/>
                  <a:headEnd/>
                  <a:tailEnd/>
                </a:ln>
              </p:spPr>
              <p:txBody>
                <a:bodyPr/>
                <a:lstStyle/>
                <a:p>
                  <a:endParaRPr lang="en-US"/>
                </a:p>
              </p:txBody>
            </p:sp>
            <p:sp>
              <p:nvSpPr>
                <p:cNvPr id="305" name="Freeform 383"/>
                <p:cNvSpPr>
                  <a:spLocks/>
                </p:cNvSpPr>
                <p:nvPr/>
              </p:nvSpPr>
              <p:spPr bwMode="auto">
                <a:xfrm>
                  <a:off x="1322" y="1600"/>
                  <a:ext cx="41" cy="163"/>
                </a:xfrm>
                <a:custGeom>
                  <a:avLst/>
                  <a:gdLst/>
                  <a:ahLst/>
                  <a:cxnLst>
                    <a:cxn ang="0">
                      <a:pos x="0" y="0"/>
                    </a:cxn>
                    <a:cxn ang="0">
                      <a:pos x="0" y="0"/>
                    </a:cxn>
                    <a:cxn ang="0">
                      <a:pos x="39" y="0"/>
                    </a:cxn>
                    <a:cxn ang="0">
                      <a:pos x="41" y="0"/>
                    </a:cxn>
                    <a:cxn ang="0">
                      <a:pos x="41" y="162"/>
                    </a:cxn>
                    <a:cxn ang="0">
                      <a:pos x="39" y="163"/>
                    </a:cxn>
                    <a:cxn ang="0">
                      <a:pos x="0" y="163"/>
                    </a:cxn>
                    <a:cxn ang="0">
                      <a:pos x="0" y="162"/>
                    </a:cxn>
                    <a:cxn ang="0">
                      <a:pos x="0" y="0"/>
                    </a:cxn>
                  </a:cxnLst>
                  <a:rect l="0" t="0" r="r" b="b"/>
                  <a:pathLst>
                    <a:path w="41" h="163">
                      <a:moveTo>
                        <a:pt x="0" y="0"/>
                      </a:moveTo>
                      <a:lnTo>
                        <a:pt x="0" y="0"/>
                      </a:lnTo>
                      <a:lnTo>
                        <a:pt x="39" y="0"/>
                      </a:lnTo>
                      <a:lnTo>
                        <a:pt x="41" y="0"/>
                      </a:lnTo>
                      <a:lnTo>
                        <a:pt x="41" y="162"/>
                      </a:lnTo>
                      <a:lnTo>
                        <a:pt x="39" y="163"/>
                      </a:lnTo>
                      <a:lnTo>
                        <a:pt x="0" y="163"/>
                      </a:lnTo>
                      <a:lnTo>
                        <a:pt x="0" y="162"/>
                      </a:lnTo>
                      <a:lnTo>
                        <a:pt x="0" y="0"/>
                      </a:lnTo>
                      <a:close/>
                    </a:path>
                  </a:pathLst>
                </a:custGeom>
                <a:noFill/>
                <a:ln w="7938" cap="rnd">
                  <a:solidFill>
                    <a:srgbClr val="FFFFFF"/>
                  </a:solidFill>
                  <a:prstDash val="solid"/>
                  <a:round/>
                  <a:headEnd/>
                  <a:tailEnd/>
                </a:ln>
              </p:spPr>
              <p:txBody>
                <a:bodyPr/>
                <a:lstStyle/>
                <a:p>
                  <a:endParaRPr lang="en-US"/>
                </a:p>
              </p:txBody>
            </p:sp>
            <p:sp>
              <p:nvSpPr>
                <p:cNvPr id="306" name="Freeform 384"/>
                <p:cNvSpPr>
                  <a:spLocks/>
                </p:cNvSpPr>
                <p:nvPr/>
              </p:nvSpPr>
              <p:spPr bwMode="auto">
                <a:xfrm>
                  <a:off x="1322" y="1600"/>
                  <a:ext cx="39" cy="162"/>
                </a:xfrm>
                <a:custGeom>
                  <a:avLst/>
                  <a:gdLst/>
                  <a:ahLst/>
                  <a:cxnLst>
                    <a:cxn ang="0">
                      <a:pos x="2" y="162"/>
                    </a:cxn>
                    <a:cxn ang="0">
                      <a:pos x="0" y="162"/>
                    </a:cxn>
                    <a:cxn ang="0">
                      <a:pos x="39" y="162"/>
                    </a:cxn>
                    <a:cxn ang="0">
                      <a:pos x="39" y="0"/>
                    </a:cxn>
                    <a:cxn ang="0">
                      <a:pos x="39" y="1"/>
                    </a:cxn>
                    <a:cxn ang="0">
                      <a:pos x="0" y="1"/>
                    </a:cxn>
                    <a:cxn ang="0">
                      <a:pos x="2" y="0"/>
                    </a:cxn>
                    <a:cxn ang="0">
                      <a:pos x="2" y="162"/>
                    </a:cxn>
                  </a:cxnLst>
                  <a:rect l="0" t="0" r="r" b="b"/>
                  <a:pathLst>
                    <a:path w="39" h="162">
                      <a:moveTo>
                        <a:pt x="2" y="162"/>
                      </a:moveTo>
                      <a:lnTo>
                        <a:pt x="0" y="162"/>
                      </a:lnTo>
                      <a:lnTo>
                        <a:pt x="39" y="162"/>
                      </a:lnTo>
                      <a:lnTo>
                        <a:pt x="39" y="0"/>
                      </a:lnTo>
                      <a:lnTo>
                        <a:pt x="39" y="1"/>
                      </a:lnTo>
                      <a:lnTo>
                        <a:pt x="0" y="1"/>
                      </a:lnTo>
                      <a:lnTo>
                        <a:pt x="2" y="0"/>
                      </a:lnTo>
                      <a:lnTo>
                        <a:pt x="2" y="162"/>
                      </a:lnTo>
                    </a:path>
                  </a:pathLst>
                </a:custGeom>
                <a:noFill/>
                <a:ln w="7938" cap="rnd">
                  <a:solidFill>
                    <a:srgbClr val="FFFFFF"/>
                  </a:solidFill>
                  <a:prstDash val="solid"/>
                  <a:round/>
                  <a:headEnd/>
                  <a:tailEnd/>
                </a:ln>
              </p:spPr>
              <p:txBody>
                <a:bodyPr/>
                <a:lstStyle/>
                <a:p>
                  <a:endParaRPr lang="en-US"/>
                </a:p>
              </p:txBody>
            </p:sp>
          </p:grpSp>
          <p:grpSp>
            <p:nvGrpSpPr>
              <p:cNvPr id="261" name="Group 385"/>
              <p:cNvGrpSpPr>
                <a:grpSpLocks/>
              </p:cNvGrpSpPr>
              <p:nvPr/>
            </p:nvGrpSpPr>
            <p:grpSpPr bwMode="auto">
              <a:xfrm>
                <a:off x="4173" y="3324"/>
                <a:ext cx="38" cy="158"/>
                <a:chOff x="1363" y="1605"/>
                <a:chExt cx="38" cy="158"/>
              </a:xfrm>
            </p:grpSpPr>
            <p:sp>
              <p:nvSpPr>
                <p:cNvPr id="302" name="Rectangle 386"/>
                <p:cNvSpPr>
                  <a:spLocks noChangeArrowheads="1"/>
                </p:cNvSpPr>
                <p:nvPr/>
              </p:nvSpPr>
              <p:spPr bwMode="auto">
                <a:xfrm>
                  <a:off x="1363" y="1605"/>
                  <a:ext cx="38" cy="158"/>
                </a:xfrm>
                <a:prstGeom prst="rect">
                  <a:avLst/>
                </a:prstGeom>
                <a:solidFill>
                  <a:srgbClr val="000000"/>
                </a:solidFill>
                <a:ln w="9525">
                  <a:noFill/>
                  <a:miter lim="800000"/>
                  <a:headEnd/>
                  <a:tailEnd/>
                </a:ln>
              </p:spPr>
              <p:txBody>
                <a:bodyPr/>
                <a:lstStyle/>
                <a:p>
                  <a:endParaRPr lang="en-US"/>
                </a:p>
              </p:txBody>
            </p:sp>
            <p:sp>
              <p:nvSpPr>
                <p:cNvPr id="303" name="Rectangle 387"/>
                <p:cNvSpPr>
                  <a:spLocks noChangeArrowheads="1"/>
                </p:cNvSpPr>
                <p:nvPr/>
              </p:nvSpPr>
              <p:spPr bwMode="auto">
                <a:xfrm>
                  <a:off x="1363" y="1605"/>
                  <a:ext cx="38" cy="158"/>
                </a:xfrm>
                <a:prstGeom prst="rect">
                  <a:avLst/>
                </a:prstGeom>
                <a:noFill/>
                <a:ln w="7938" cap="rnd">
                  <a:solidFill>
                    <a:srgbClr val="FFFFFF"/>
                  </a:solidFill>
                  <a:miter lim="800000"/>
                  <a:headEnd/>
                  <a:tailEnd/>
                </a:ln>
              </p:spPr>
              <p:txBody>
                <a:bodyPr/>
                <a:lstStyle/>
                <a:p>
                  <a:endParaRPr lang="en-US"/>
                </a:p>
              </p:txBody>
            </p:sp>
          </p:grpSp>
          <p:grpSp>
            <p:nvGrpSpPr>
              <p:cNvPr id="262" name="Group 388"/>
              <p:cNvGrpSpPr>
                <a:grpSpLocks/>
              </p:cNvGrpSpPr>
              <p:nvPr/>
            </p:nvGrpSpPr>
            <p:grpSpPr bwMode="auto">
              <a:xfrm>
                <a:off x="4173" y="3324"/>
                <a:ext cx="40" cy="158"/>
                <a:chOff x="1363" y="1605"/>
                <a:chExt cx="40" cy="158"/>
              </a:xfrm>
            </p:grpSpPr>
            <p:sp>
              <p:nvSpPr>
                <p:cNvPr id="299" name="Freeform 389"/>
                <p:cNvSpPr>
                  <a:spLocks noEditPoints="1"/>
                </p:cNvSpPr>
                <p:nvPr/>
              </p:nvSpPr>
              <p:spPr bwMode="auto">
                <a:xfrm>
                  <a:off x="1363" y="1605"/>
                  <a:ext cx="40" cy="158"/>
                </a:xfrm>
                <a:custGeom>
                  <a:avLst/>
                  <a:gdLst/>
                  <a:ahLst/>
                  <a:cxnLst>
                    <a:cxn ang="0">
                      <a:pos x="0" y="0"/>
                    </a:cxn>
                    <a:cxn ang="0">
                      <a:pos x="0" y="0"/>
                    </a:cxn>
                    <a:cxn ang="0">
                      <a:pos x="39" y="0"/>
                    </a:cxn>
                    <a:cxn ang="0">
                      <a:pos x="40" y="0"/>
                    </a:cxn>
                    <a:cxn ang="0">
                      <a:pos x="40" y="157"/>
                    </a:cxn>
                    <a:cxn ang="0">
                      <a:pos x="39" y="158"/>
                    </a:cxn>
                    <a:cxn ang="0">
                      <a:pos x="0" y="158"/>
                    </a:cxn>
                    <a:cxn ang="0">
                      <a:pos x="0" y="157"/>
                    </a:cxn>
                    <a:cxn ang="0">
                      <a:pos x="0" y="0"/>
                    </a:cxn>
                    <a:cxn ang="0">
                      <a:pos x="2" y="157"/>
                    </a:cxn>
                    <a:cxn ang="0">
                      <a:pos x="0" y="157"/>
                    </a:cxn>
                    <a:cxn ang="0">
                      <a:pos x="39" y="157"/>
                    </a:cxn>
                    <a:cxn ang="0">
                      <a:pos x="39" y="0"/>
                    </a:cxn>
                    <a:cxn ang="0">
                      <a:pos x="39" y="2"/>
                    </a:cxn>
                    <a:cxn ang="0">
                      <a:pos x="0" y="2"/>
                    </a:cxn>
                    <a:cxn ang="0">
                      <a:pos x="2" y="0"/>
                    </a:cxn>
                    <a:cxn ang="0">
                      <a:pos x="2" y="157"/>
                    </a:cxn>
                  </a:cxnLst>
                  <a:rect l="0" t="0" r="r" b="b"/>
                  <a:pathLst>
                    <a:path w="40" h="158">
                      <a:moveTo>
                        <a:pt x="0" y="0"/>
                      </a:moveTo>
                      <a:lnTo>
                        <a:pt x="0" y="0"/>
                      </a:lnTo>
                      <a:lnTo>
                        <a:pt x="39" y="0"/>
                      </a:lnTo>
                      <a:lnTo>
                        <a:pt x="40" y="0"/>
                      </a:lnTo>
                      <a:lnTo>
                        <a:pt x="40" y="157"/>
                      </a:lnTo>
                      <a:lnTo>
                        <a:pt x="39" y="158"/>
                      </a:lnTo>
                      <a:lnTo>
                        <a:pt x="0" y="158"/>
                      </a:lnTo>
                      <a:lnTo>
                        <a:pt x="0" y="157"/>
                      </a:lnTo>
                      <a:lnTo>
                        <a:pt x="0" y="0"/>
                      </a:lnTo>
                      <a:close/>
                      <a:moveTo>
                        <a:pt x="2" y="157"/>
                      </a:moveTo>
                      <a:lnTo>
                        <a:pt x="0" y="157"/>
                      </a:lnTo>
                      <a:lnTo>
                        <a:pt x="39" y="157"/>
                      </a:lnTo>
                      <a:lnTo>
                        <a:pt x="39" y="0"/>
                      </a:lnTo>
                      <a:lnTo>
                        <a:pt x="39" y="2"/>
                      </a:lnTo>
                      <a:lnTo>
                        <a:pt x="0" y="2"/>
                      </a:lnTo>
                      <a:lnTo>
                        <a:pt x="2" y="0"/>
                      </a:lnTo>
                      <a:lnTo>
                        <a:pt x="2" y="157"/>
                      </a:lnTo>
                      <a:close/>
                    </a:path>
                  </a:pathLst>
                </a:custGeom>
                <a:solidFill>
                  <a:srgbClr val="FFFFFF"/>
                </a:solidFill>
                <a:ln w="9525">
                  <a:noFill/>
                  <a:round/>
                  <a:headEnd/>
                  <a:tailEnd/>
                </a:ln>
              </p:spPr>
              <p:txBody>
                <a:bodyPr/>
                <a:lstStyle/>
                <a:p>
                  <a:endParaRPr lang="en-US"/>
                </a:p>
              </p:txBody>
            </p:sp>
            <p:sp>
              <p:nvSpPr>
                <p:cNvPr id="300" name="Freeform 390"/>
                <p:cNvSpPr>
                  <a:spLocks/>
                </p:cNvSpPr>
                <p:nvPr/>
              </p:nvSpPr>
              <p:spPr bwMode="auto">
                <a:xfrm>
                  <a:off x="1363" y="1605"/>
                  <a:ext cx="40" cy="158"/>
                </a:xfrm>
                <a:custGeom>
                  <a:avLst/>
                  <a:gdLst/>
                  <a:ahLst/>
                  <a:cxnLst>
                    <a:cxn ang="0">
                      <a:pos x="0" y="0"/>
                    </a:cxn>
                    <a:cxn ang="0">
                      <a:pos x="0" y="0"/>
                    </a:cxn>
                    <a:cxn ang="0">
                      <a:pos x="39" y="0"/>
                    </a:cxn>
                    <a:cxn ang="0">
                      <a:pos x="40" y="0"/>
                    </a:cxn>
                    <a:cxn ang="0">
                      <a:pos x="40" y="157"/>
                    </a:cxn>
                    <a:cxn ang="0">
                      <a:pos x="39" y="158"/>
                    </a:cxn>
                    <a:cxn ang="0">
                      <a:pos x="0" y="158"/>
                    </a:cxn>
                    <a:cxn ang="0">
                      <a:pos x="0" y="157"/>
                    </a:cxn>
                    <a:cxn ang="0">
                      <a:pos x="0" y="0"/>
                    </a:cxn>
                  </a:cxnLst>
                  <a:rect l="0" t="0" r="r" b="b"/>
                  <a:pathLst>
                    <a:path w="40" h="158">
                      <a:moveTo>
                        <a:pt x="0" y="0"/>
                      </a:moveTo>
                      <a:lnTo>
                        <a:pt x="0" y="0"/>
                      </a:lnTo>
                      <a:lnTo>
                        <a:pt x="39" y="0"/>
                      </a:lnTo>
                      <a:lnTo>
                        <a:pt x="40" y="0"/>
                      </a:lnTo>
                      <a:lnTo>
                        <a:pt x="40" y="157"/>
                      </a:lnTo>
                      <a:lnTo>
                        <a:pt x="39" y="158"/>
                      </a:lnTo>
                      <a:lnTo>
                        <a:pt x="0" y="158"/>
                      </a:lnTo>
                      <a:lnTo>
                        <a:pt x="0" y="157"/>
                      </a:lnTo>
                      <a:lnTo>
                        <a:pt x="0" y="0"/>
                      </a:lnTo>
                      <a:close/>
                    </a:path>
                  </a:pathLst>
                </a:custGeom>
                <a:noFill/>
                <a:ln w="7938" cap="rnd">
                  <a:solidFill>
                    <a:srgbClr val="FFFFFF"/>
                  </a:solidFill>
                  <a:prstDash val="solid"/>
                  <a:round/>
                  <a:headEnd/>
                  <a:tailEnd/>
                </a:ln>
              </p:spPr>
              <p:txBody>
                <a:bodyPr/>
                <a:lstStyle/>
                <a:p>
                  <a:endParaRPr lang="en-US"/>
                </a:p>
              </p:txBody>
            </p:sp>
            <p:sp>
              <p:nvSpPr>
                <p:cNvPr id="301" name="Freeform 391"/>
                <p:cNvSpPr>
                  <a:spLocks/>
                </p:cNvSpPr>
                <p:nvPr/>
              </p:nvSpPr>
              <p:spPr bwMode="auto">
                <a:xfrm>
                  <a:off x="1363" y="1605"/>
                  <a:ext cx="39" cy="157"/>
                </a:xfrm>
                <a:custGeom>
                  <a:avLst/>
                  <a:gdLst/>
                  <a:ahLst/>
                  <a:cxnLst>
                    <a:cxn ang="0">
                      <a:pos x="2" y="157"/>
                    </a:cxn>
                    <a:cxn ang="0">
                      <a:pos x="0" y="157"/>
                    </a:cxn>
                    <a:cxn ang="0">
                      <a:pos x="39" y="157"/>
                    </a:cxn>
                    <a:cxn ang="0">
                      <a:pos x="39" y="0"/>
                    </a:cxn>
                    <a:cxn ang="0">
                      <a:pos x="39" y="2"/>
                    </a:cxn>
                    <a:cxn ang="0">
                      <a:pos x="0" y="2"/>
                    </a:cxn>
                    <a:cxn ang="0">
                      <a:pos x="2" y="0"/>
                    </a:cxn>
                    <a:cxn ang="0">
                      <a:pos x="2" y="157"/>
                    </a:cxn>
                  </a:cxnLst>
                  <a:rect l="0" t="0" r="r" b="b"/>
                  <a:pathLst>
                    <a:path w="39" h="157">
                      <a:moveTo>
                        <a:pt x="2" y="157"/>
                      </a:moveTo>
                      <a:lnTo>
                        <a:pt x="0" y="157"/>
                      </a:lnTo>
                      <a:lnTo>
                        <a:pt x="39" y="157"/>
                      </a:lnTo>
                      <a:lnTo>
                        <a:pt x="39" y="0"/>
                      </a:lnTo>
                      <a:lnTo>
                        <a:pt x="39" y="2"/>
                      </a:lnTo>
                      <a:lnTo>
                        <a:pt x="0" y="2"/>
                      </a:lnTo>
                      <a:lnTo>
                        <a:pt x="2" y="0"/>
                      </a:lnTo>
                      <a:lnTo>
                        <a:pt x="2" y="157"/>
                      </a:lnTo>
                    </a:path>
                  </a:pathLst>
                </a:custGeom>
                <a:noFill/>
                <a:ln w="7938" cap="rnd">
                  <a:solidFill>
                    <a:srgbClr val="FFFFFF"/>
                  </a:solidFill>
                  <a:prstDash val="solid"/>
                  <a:round/>
                  <a:headEnd/>
                  <a:tailEnd/>
                </a:ln>
              </p:spPr>
              <p:txBody>
                <a:bodyPr/>
                <a:lstStyle/>
                <a:p>
                  <a:endParaRPr lang="en-US"/>
                </a:p>
              </p:txBody>
            </p:sp>
          </p:grpSp>
          <p:grpSp>
            <p:nvGrpSpPr>
              <p:cNvPr id="263" name="Group 392"/>
              <p:cNvGrpSpPr>
                <a:grpSpLocks/>
              </p:cNvGrpSpPr>
              <p:nvPr/>
            </p:nvGrpSpPr>
            <p:grpSpPr bwMode="auto">
              <a:xfrm>
                <a:off x="4211" y="3329"/>
                <a:ext cx="40" cy="153"/>
                <a:chOff x="1401" y="1610"/>
                <a:chExt cx="40" cy="153"/>
              </a:xfrm>
            </p:grpSpPr>
            <p:sp>
              <p:nvSpPr>
                <p:cNvPr id="297" name="Rectangle 393"/>
                <p:cNvSpPr>
                  <a:spLocks noChangeArrowheads="1"/>
                </p:cNvSpPr>
                <p:nvPr/>
              </p:nvSpPr>
              <p:spPr bwMode="auto">
                <a:xfrm>
                  <a:off x="1401" y="1610"/>
                  <a:ext cx="40" cy="153"/>
                </a:xfrm>
                <a:prstGeom prst="rect">
                  <a:avLst/>
                </a:prstGeom>
                <a:solidFill>
                  <a:srgbClr val="000000"/>
                </a:solidFill>
                <a:ln w="9525">
                  <a:noFill/>
                  <a:miter lim="800000"/>
                  <a:headEnd/>
                  <a:tailEnd/>
                </a:ln>
              </p:spPr>
              <p:txBody>
                <a:bodyPr/>
                <a:lstStyle/>
                <a:p>
                  <a:endParaRPr lang="en-US"/>
                </a:p>
              </p:txBody>
            </p:sp>
            <p:sp>
              <p:nvSpPr>
                <p:cNvPr id="298" name="Rectangle 394"/>
                <p:cNvSpPr>
                  <a:spLocks noChangeArrowheads="1"/>
                </p:cNvSpPr>
                <p:nvPr/>
              </p:nvSpPr>
              <p:spPr bwMode="auto">
                <a:xfrm>
                  <a:off x="1401" y="1610"/>
                  <a:ext cx="40" cy="153"/>
                </a:xfrm>
                <a:prstGeom prst="rect">
                  <a:avLst/>
                </a:prstGeom>
                <a:noFill/>
                <a:ln w="7938" cap="rnd">
                  <a:solidFill>
                    <a:srgbClr val="FFFFFF"/>
                  </a:solidFill>
                  <a:miter lim="800000"/>
                  <a:headEnd/>
                  <a:tailEnd/>
                </a:ln>
              </p:spPr>
              <p:txBody>
                <a:bodyPr/>
                <a:lstStyle/>
                <a:p>
                  <a:endParaRPr lang="en-US"/>
                </a:p>
              </p:txBody>
            </p:sp>
          </p:grpSp>
          <p:grpSp>
            <p:nvGrpSpPr>
              <p:cNvPr id="264" name="Group 395"/>
              <p:cNvGrpSpPr>
                <a:grpSpLocks/>
              </p:cNvGrpSpPr>
              <p:nvPr/>
            </p:nvGrpSpPr>
            <p:grpSpPr bwMode="auto">
              <a:xfrm>
                <a:off x="4211" y="3329"/>
                <a:ext cx="43" cy="153"/>
                <a:chOff x="1401" y="1610"/>
                <a:chExt cx="43" cy="153"/>
              </a:xfrm>
            </p:grpSpPr>
            <p:sp>
              <p:nvSpPr>
                <p:cNvPr id="294" name="Freeform 396"/>
                <p:cNvSpPr>
                  <a:spLocks noEditPoints="1"/>
                </p:cNvSpPr>
                <p:nvPr/>
              </p:nvSpPr>
              <p:spPr bwMode="auto">
                <a:xfrm>
                  <a:off x="1401" y="1610"/>
                  <a:ext cx="43" cy="153"/>
                </a:xfrm>
                <a:custGeom>
                  <a:avLst/>
                  <a:gdLst/>
                  <a:ahLst/>
                  <a:cxnLst>
                    <a:cxn ang="0">
                      <a:pos x="0" y="0"/>
                    </a:cxn>
                    <a:cxn ang="0">
                      <a:pos x="0" y="0"/>
                    </a:cxn>
                    <a:cxn ang="0">
                      <a:pos x="42" y="0"/>
                    </a:cxn>
                    <a:cxn ang="0">
                      <a:pos x="43" y="0"/>
                    </a:cxn>
                    <a:cxn ang="0">
                      <a:pos x="43" y="152"/>
                    </a:cxn>
                    <a:cxn ang="0">
                      <a:pos x="42" y="153"/>
                    </a:cxn>
                    <a:cxn ang="0">
                      <a:pos x="0" y="153"/>
                    </a:cxn>
                    <a:cxn ang="0">
                      <a:pos x="0" y="152"/>
                    </a:cxn>
                    <a:cxn ang="0">
                      <a:pos x="0" y="0"/>
                    </a:cxn>
                    <a:cxn ang="0">
                      <a:pos x="1" y="152"/>
                    </a:cxn>
                    <a:cxn ang="0">
                      <a:pos x="0" y="152"/>
                    </a:cxn>
                    <a:cxn ang="0">
                      <a:pos x="42" y="152"/>
                    </a:cxn>
                    <a:cxn ang="0">
                      <a:pos x="42" y="0"/>
                    </a:cxn>
                    <a:cxn ang="0">
                      <a:pos x="42" y="2"/>
                    </a:cxn>
                    <a:cxn ang="0">
                      <a:pos x="0" y="2"/>
                    </a:cxn>
                    <a:cxn ang="0">
                      <a:pos x="1" y="0"/>
                    </a:cxn>
                    <a:cxn ang="0">
                      <a:pos x="1" y="152"/>
                    </a:cxn>
                  </a:cxnLst>
                  <a:rect l="0" t="0" r="r" b="b"/>
                  <a:pathLst>
                    <a:path w="43" h="153">
                      <a:moveTo>
                        <a:pt x="0" y="0"/>
                      </a:moveTo>
                      <a:lnTo>
                        <a:pt x="0" y="0"/>
                      </a:lnTo>
                      <a:lnTo>
                        <a:pt x="42" y="0"/>
                      </a:lnTo>
                      <a:lnTo>
                        <a:pt x="43" y="0"/>
                      </a:lnTo>
                      <a:lnTo>
                        <a:pt x="43" y="152"/>
                      </a:lnTo>
                      <a:lnTo>
                        <a:pt x="42" y="153"/>
                      </a:lnTo>
                      <a:lnTo>
                        <a:pt x="0" y="153"/>
                      </a:lnTo>
                      <a:lnTo>
                        <a:pt x="0" y="152"/>
                      </a:lnTo>
                      <a:lnTo>
                        <a:pt x="0" y="0"/>
                      </a:lnTo>
                      <a:close/>
                      <a:moveTo>
                        <a:pt x="1" y="152"/>
                      </a:moveTo>
                      <a:lnTo>
                        <a:pt x="0" y="152"/>
                      </a:lnTo>
                      <a:lnTo>
                        <a:pt x="42" y="152"/>
                      </a:lnTo>
                      <a:lnTo>
                        <a:pt x="42" y="0"/>
                      </a:lnTo>
                      <a:lnTo>
                        <a:pt x="42" y="2"/>
                      </a:lnTo>
                      <a:lnTo>
                        <a:pt x="0" y="2"/>
                      </a:lnTo>
                      <a:lnTo>
                        <a:pt x="1" y="0"/>
                      </a:lnTo>
                      <a:lnTo>
                        <a:pt x="1" y="152"/>
                      </a:lnTo>
                      <a:close/>
                    </a:path>
                  </a:pathLst>
                </a:custGeom>
                <a:solidFill>
                  <a:srgbClr val="FFFFFF"/>
                </a:solidFill>
                <a:ln w="9525">
                  <a:noFill/>
                  <a:round/>
                  <a:headEnd/>
                  <a:tailEnd/>
                </a:ln>
              </p:spPr>
              <p:txBody>
                <a:bodyPr/>
                <a:lstStyle/>
                <a:p>
                  <a:endParaRPr lang="en-US"/>
                </a:p>
              </p:txBody>
            </p:sp>
            <p:sp>
              <p:nvSpPr>
                <p:cNvPr id="295" name="Freeform 397"/>
                <p:cNvSpPr>
                  <a:spLocks/>
                </p:cNvSpPr>
                <p:nvPr/>
              </p:nvSpPr>
              <p:spPr bwMode="auto">
                <a:xfrm>
                  <a:off x="1401" y="1610"/>
                  <a:ext cx="43" cy="153"/>
                </a:xfrm>
                <a:custGeom>
                  <a:avLst/>
                  <a:gdLst/>
                  <a:ahLst/>
                  <a:cxnLst>
                    <a:cxn ang="0">
                      <a:pos x="0" y="0"/>
                    </a:cxn>
                    <a:cxn ang="0">
                      <a:pos x="0" y="0"/>
                    </a:cxn>
                    <a:cxn ang="0">
                      <a:pos x="42" y="0"/>
                    </a:cxn>
                    <a:cxn ang="0">
                      <a:pos x="43" y="0"/>
                    </a:cxn>
                    <a:cxn ang="0">
                      <a:pos x="43" y="152"/>
                    </a:cxn>
                    <a:cxn ang="0">
                      <a:pos x="42" y="153"/>
                    </a:cxn>
                    <a:cxn ang="0">
                      <a:pos x="0" y="153"/>
                    </a:cxn>
                    <a:cxn ang="0">
                      <a:pos x="0" y="152"/>
                    </a:cxn>
                    <a:cxn ang="0">
                      <a:pos x="0" y="0"/>
                    </a:cxn>
                  </a:cxnLst>
                  <a:rect l="0" t="0" r="r" b="b"/>
                  <a:pathLst>
                    <a:path w="43" h="153">
                      <a:moveTo>
                        <a:pt x="0" y="0"/>
                      </a:moveTo>
                      <a:lnTo>
                        <a:pt x="0" y="0"/>
                      </a:lnTo>
                      <a:lnTo>
                        <a:pt x="42" y="0"/>
                      </a:lnTo>
                      <a:lnTo>
                        <a:pt x="43" y="0"/>
                      </a:lnTo>
                      <a:lnTo>
                        <a:pt x="43" y="152"/>
                      </a:lnTo>
                      <a:lnTo>
                        <a:pt x="42" y="153"/>
                      </a:lnTo>
                      <a:lnTo>
                        <a:pt x="0" y="153"/>
                      </a:lnTo>
                      <a:lnTo>
                        <a:pt x="0" y="152"/>
                      </a:lnTo>
                      <a:lnTo>
                        <a:pt x="0" y="0"/>
                      </a:lnTo>
                      <a:close/>
                    </a:path>
                  </a:pathLst>
                </a:custGeom>
                <a:noFill/>
                <a:ln w="7938" cap="rnd">
                  <a:solidFill>
                    <a:srgbClr val="FFFFFF"/>
                  </a:solidFill>
                  <a:prstDash val="solid"/>
                  <a:round/>
                  <a:headEnd/>
                  <a:tailEnd/>
                </a:ln>
              </p:spPr>
              <p:txBody>
                <a:bodyPr/>
                <a:lstStyle/>
                <a:p>
                  <a:endParaRPr lang="en-US"/>
                </a:p>
              </p:txBody>
            </p:sp>
            <p:sp>
              <p:nvSpPr>
                <p:cNvPr id="296" name="Freeform 398"/>
                <p:cNvSpPr>
                  <a:spLocks/>
                </p:cNvSpPr>
                <p:nvPr/>
              </p:nvSpPr>
              <p:spPr bwMode="auto">
                <a:xfrm>
                  <a:off x="1401" y="1610"/>
                  <a:ext cx="42" cy="152"/>
                </a:xfrm>
                <a:custGeom>
                  <a:avLst/>
                  <a:gdLst/>
                  <a:ahLst/>
                  <a:cxnLst>
                    <a:cxn ang="0">
                      <a:pos x="1" y="152"/>
                    </a:cxn>
                    <a:cxn ang="0">
                      <a:pos x="0" y="152"/>
                    </a:cxn>
                    <a:cxn ang="0">
                      <a:pos x="42" y="152"/>
                    </a:cxn>
                    <a:cxn ang="0">
                      <a:pos x="42" y="0"/>
                    </a:cxn>
                    <a:cxn ang="0">
                      <a:pos x="42" y="2"/>
                    </a:cxn>
                    <a:cxn ang="0">
                      <a:pos x="0" y="2"/>
                    </a:cxn>
                    <a:cxn ang="0">
                      <a:pos x="1" y="0"/>
                    </a:cxn>
                    <a:cxn ang="0">
                      <a:pos x="1" y="152"/>
                    </a:cxn>
                  </a:cxnLst>
                  <a:rect l="0" t="0" r="r" b="b"/>
                  <a:pathLst>
                    <a:path w="42" h="152">
                      <a:moveTo>
                        <a:pt x="1" y="152"/>
                      </a:moveTo>
                      <a:lnTo>
                        <a:pt x="0" y="152"/>
                      </a:lnTo>
                      <a:lnTo>
                        <a:pt x="42" y="152"/>
                      </a:lnTo>
                      <a:lnTo>
                        <a:pt x="42" y="0"/>
                      </a:lnTo>
                      <a:lnTo>
                        <a:pt x="42" y="2"/>
                      </a:lnTo>
                      <a:lnTo>
                        <a:pt x="0" y="2"/>
                      </a:lnTo>
                      <a:lnTo>
                        <a:pt x="1" y="0"/>
                      </a:lnTo>
                      <a:lnTo>
                        <a:pt x="1" y="152"/>
                      </a:lnTo>
                    </a:path>
                  </a:pathLst>
                </a:custGeom>
                <a:noFill/>
                <a:ln w="7938" cap="rnd">
                  <a:solidFill>
                    <a:srgbClr val="FFFFFF"/>
                  </a:solidFill>
                  <a:prstDash val="solid"/>
                  <a:round/>
                  <a:headEnd/>
                  <a:tailEnd/>
                </a:ln>
              </p:spPr>
              <p:txBody>
                <a:bodyPr/>
                <a:lstStyle/>
                <a:p>
                  <a:endParaRPr lang="en-US"/>
                </a:p>
              </p:txBody>
            </p:sp>
          </p:grpSp>
          <p:grpSp>
            <p:nvGrpSpPr>
              <p:cNvPr id="265" name="Group 399"/>
              <p:cNvGrpSpPr>
                <a:grpSpLocks/>
              </p:cNvGrpSpPr>
              <p:nvPr/>
            </p:nvGrpSpPr>
            <p:grpSpPr bwMode="auto">
              <a:xfrm>
                <a:off x="4251" y="3335"/>
                <a:ext cx="41" cy="147"/>
                <a:chOff x="1441" y="1616"/>
                <a:chExt cx="41" cy="147"/>
              </a:xfrm>
            </p:grpSpPr>
            <p:sp>
              <p:nvSpPr>
                <p:cNvPr id="292" name="Rectangle 400"/>
                <p:cNvSpPr>
                  <a:spLocks noChangeArrowheads="1"/>
                </p:cNvSpPr>
                <p:nvPr/>
              </p:nvSpPr>
              <p:spPr bwMode="auto">
                <a:xfrm>
                  <a:off x="1441" y="1616"/>
                  <a:ext cx="41" cy="147"/>
                </a:xfrm>
                <a:prstGeom prst="rect">
                  <a:avLst/>
                </a:prstGeom>
                <a:solidFill>
                  <a:srgbClr val="000000"/>
                </a:solidFill>
                <a:ln w="9525">
                  <a:noFill/>
                  <a:miter lim="800000"/>
                  <a:headEnd/>
                  <a:tailEnd/>
                </a:ln>
              </p:spPr>
              <p:txBody>
                <a:bodyPr/>
                <a:lstStyle/>
                <a:p>
                  <a:endParaRPr lang="en-US"/>
                </a:p>
              </p:txBody>
            </p:sp>
            <p:sp>
              <p:nvSpPr>
                <p:cNvPr id="293" name="Rectangle 401"/>
                <p:cNvSpPr>
                  <a:spLocks noChangeArrowheads="1"/>
                </p:cNvSpPr>
                <p:nvPr/>
              </p:nvSpPr>
              <p:spPr bwMode="auto">
                <a:xfrm>
                  <a:off x="1441" y="1616"/>
                  <a:ext cx="41" cy="147"/>
                </a:xfrm>
                <a:prstGeom prst="rect">
                  <a:avLst/>
                </a:prstGeom>
                <a:noFill/>
                <a:ln w="7938" cap="rnd">
                  <a:solidFill>
                    <a:srgbClr val="FFFFFF"/>
                  </a:solidFill>
                  <a:miter lim="800000"/>
                  <a:headEnd/>
                  <a:tailEnd/>
                </a:ln>
              </p:spPr>
              <p:txBody>
                <a:bodyPr/>
                <a:lstStyle/>
                <a:p>
                  <a:endParaRPr lang="en-US"/>
                </a:p>
              </p:txBody>
            </p:sp>
          </p:grpSp>
          <p:grpSp>
            <p:nvGrpSpPr>
              <p:cNvPr id="266" name="Group 402"/>
              <p:cNvGrpSpPr>
                <a:grpSpLocks/>
              </p:cNvGrpSpPr>
              <p:nvPr/>
            </p:nvGrpSpPr>
            <p:grpSpPr bwMode="auto">
              <a:xfrm>
                <a:off x="4251" y="3335"/>
                <a:ext cx="41" cy="147"/>
                <a:chOff x="1441" y="1616"/>
                <a:chExt cx="41" cy="147"/>
              </a:xfrm>
            </p:grpSpPr>
            <p:sp>
              <p:nvSpPr>
                <p:cNvPr id="289" name="Freeform 403"/>
                <p:cNvSpPr>
                  <a:spLocks noEditPoints="1"/>
                </p:cNvSpPr>
                <p:nvPr/>
              </p:nvSpPr>
              <p:spPr bwMode="auto">
                <a:xfrm>
                  <a:off x="1441" y="1616"/>
                  <a:ext cx="41" cy="147"/>
                </a:xfrm>
                <a:custGeom>
                  <a:avLst/>
                  <a:gdLst/>
                  <a:ahLst/>
                  <a:cxnLst>
                    <a:cxn ang="0">
                      <a:pos x="0" y="0"/>
                    </a:cxn>
                    <a:cxn ang="0">
                      <a:pos x="0" y="0"/>
                    </a:cxn>
                    <a:cxn ang="0">
                      <a:pos x="39" y="0"/>
                    </a:cxn>
                    <a:cxn ang="0">
                      <a:pos x="41" y="0"/>
                    </a:cxn>
                    <a:cxn ang="0">
                      <a:pos x="41" y="146"/>
                    </a:cxn>
                    <a:cxn ang="0">
                      <a:pos x="39" y="147"/>
                    </a:cxn>
                    <a:cxn ang="0">
                      <a:pos x="0" y="147"/>
                    </a:cxn>
                    <a:cxn ang="0">
                      <a:pos x="0" y="146"/>
                    </a:cxn>
                    <a:cxn ang="0">
                      <a:pos x="0" y="0"/>
                    </a:cxn>
                    <a:cxn ang="0">
                      <a:pos x="2" y="146"/>
                    </a:cxn>
                    <a:cxn ang="0">
                      <a:pos x="0" y="146"/>
                    </a:cxn>
                    <a:cxn ang="0">
                      <a:pos x="39" y="146"/>
                    </a:cxn>
                    <a:cxn ang="0">
                      <a:pos x="39" y="0"/>
                    </a:cxn>
                    <a:cxn ang="0">
                      <a:pos x="39" y="2"/>
                    </a:cxn>
                    <a:cxn ang="0">
                      <a:pos x="0" y="2"/>
                    </a:cxn>
                    <a:cxn ang="0">
                      <a:pos x="2" y="0"/>
                    </a:cxn>
                    <a:cxn ang="0">
                      <a:pos x="2" y="146"/>
                    </a:cxn>
                  </a:cxnLst>
                  <a:rect l="0" t="0" r="r" b="b"/>
                  <a:pathLst>
                    <a:path w="41" h="147">
                      <a:moveTo>
                        <a:pt x="0" y="0"/>
                      </a:moveTo>
                      <a:lnTo>
                        <a:pt x="0" y="0"/>
                      </a:lnTo>
                      <a:lnTo>
                        <a:pt x="39" y="0"/>
                      </a:lnTo>
                      <a:lnTo>
                        <a:pt x="41" y="0"/>
                      </a:lnTo>
                      <a:lnTo>
                        <a:pt x="41" y="146"/>
                      </a:lnTo>
                      <a:lnTo>
                        <a:pt x="39" y="147"/>
                      </a:lnTo>
                      <a:lnTo>
                        <a:pt x="0" y="147"/>
                      </a:lnTo>
                      <a:lnTo>
                        <a:pt x="0" y="146"/>
                      </a:lnTo>
                      <a:lnTo>
                        <a:pt x="0" y="0"/>
                      </a:lnTo>
                      <a:close/>
                      <a:moveTo>
                        <a:pt x="2" y="146"/>
                      </a:moveTo>
                      <a:lnTo>
                        <a:pt x="0" y="146"/>
                      </a:lnTo>
                      <a:lnTo>
                        <a:pt x="39" y="146"/>
                      </a:lnTo>
                      <a:lnTo>
                        <a:pt x="39" y="0"/>
                      </a:lnTo>
                      <a:lnTo>
                        <a:pt x="39" y="2"/>
                      </a:lnTo>
                      <a:lnTo>
                        <a:pt x="0" y="2"/>
                      </a:lnTo>
                      <a:lnTo>
                        <a:pt x="2" y="0"/>
                      </a:lnTo>
                      <a:lnTo>
                        <a:pt x="2" y="146"/>
                      </a:lnTo>
                      <a:close/>
                    </a:path>
                  </a:pathLst>
                </a:custGeom>
                <a:solidFill>
                  <a:srgbClr val="FFFFFF"/>
                </a:solidFill>
                <a:ln w="9525">
                  <a:noFill/>
                  <a:round/>
                  <a:headEnd/>
                  <a:tailEnd/>
                </a:ln>
              </p:spPr>
              <p:txBody>
                <a:bodyPr/>
                <a:lstStyle/>
                <a:p>
                  <a:endParaRPr lang="en-US"/>
                </a:p>
              </p:txBody>
            </p:sp>
            <p:sp>
              <p:nvSpPr>
                <p:cNvPr id="290" name="Freeform 404"/>
                <p:cNvSpPr>
                  <a:spLocks/>
                </p:cNvSpPr>
                <p:nvPr/>
              </p:nvSpPr>
              <p:spPr bwMode="auto">
                <a:xfrm>
                  <a:off x="1441" y="1616"/>
                  <a:ext cx="41" cy="147"/>
                </a:xfrm>
                <a:custGeom>
                  <a:avLst/>
                  <a:gdLst/>
                  <a:ahLst/>
                  <a:cxnLst>
                    <a:cxn ang="0">
                      <a:pos x="0" y="0"/>
                    </a:cxn>
                    <a:cxn ang="0">
                      <a:pos x="0" y="0"/>
                    </a:cxn>
                    <a:cxn ang="0">
                      <a:pos x="39" y="0"/>
                    </a:cxn>
                    <a:cxn ang="0">
                      <a:pos x="41" y="0"/>
                    </a:cxn>
                    <a:cxn ang="0">
                      <a:pos x="41" y="146"/>
                    </a:cxn>
                    <a:cxn ang="0">
                      <a:pos x="39" y="147"/>
                    </a:cxn>
                    <a:cxn ang="0">
                      <a:pos x="0" y="147"/>
                    </a:cxn>
                    <a:cxn ang="0">
                      <a:pos x="0" y="146"/>
                    </a:cxn>
                    <a:cxn ang="0">
                      <a:pos x="0" y="0"/>
                    </a:cxn>
                  </a:cxnLst>
                  <a:rect l="0" t="0" r="r" b="b"/>
                  <a:pathLst>
                    <a:path w="41" h="147">
                      <a:moveTo>
                        <a:pt x="0" y="0"/>
                      </a:moveTo>
                      <a:lnTo>
                        <a:pt x="0" y="0"/>
                      </a:lnTo>
                      <a:lnTo>
                        <a:pt x="39" y="0"/>
                      </a:lnTo>
                      <a:lnTo>
                        <a:pt x="41" y="0"/>
                      </a:lnTo>
                      <a:lnTo>
                        <a:pt x="41" y="146"/>
                      </a:lnTo>
                      <a:lnTo>
                        <a:pt x="39" y="147"/>
                      </a:lnTo>
                      <a:lnTo>
                        <a:pt x="0" y="147"/>
                      </a:lnTo>
                      <a:lnTo>
                        <a:pt x="0" y="146"/>
                      </a:lnTo>
                      <a:lnTo>
                        <a:pt x="0" y="0"/>
                      </a:lnTo>
                      <a:close/>
                    </a:path>
                  </a:pathLst>
                </a:custGeom>
                <a:noFill/>
                <a:ln w="7938" cap="rnd">
                  <a:solidFill>
                    <a:srgbClr val="FFFFFF"/>
                  </a:solidFill>
                  <a:prstDash val="solid"/>
                  <a:round/>
                  <a:headEnd/>
                  <a:tailEnd/>
                </a:ln>
              </p:spPr>
              <p:txBody>
                <a:bodyPr/>
                <a:lstStyle/>
                <a:p>
                  <a:endParaRPr lang="en-US"/>
                </a:p>
              </p:txBody>
            </p:sp>
            <p:sp>
              <p:nvSpPr>
                <p:cNvPr id="291" name="Freeform 405"/>
                <p:cNvSpPr>
                  <a:spLocks/>
                </p:cNvSpPr>
                <p:nvPr/>
              </p:nvSpPr>
              <p:spPr bwMode="auto">
                <a:xfrm>
                  <a:off x="1441" y="1616"/>
                  <a:ext cx="39" cy="146"/>
                </a:xfrm>
                <a:custGeom>
                  <a:avLst/>
                  <a:gdLst/>
                  <a:ahLst/>
                  <a:cxnLst>
                    <a:cxn ang="0">
                      <a:pos x="2" y="146"/>
                    </a:cxn>
                    <a:cxn ang="0">
                      <a:pos x="0" y="146"/>
                    </a:cxn>
                    <a:cxn ang="0">
                      <a:pos x="39" y="146"/>
                    </a:cxn>
                    <a:cxn ang="0">
                      <a:pos x="39" y="0"/>
                    </a:cxn>
                    <a:cxn ang="0">
                      <a:pos x="39" y="2"/>
                    </a:cxn>
                    <a:cxn ang="0">
                      <a:pos x="0" y="2"/>
                    </a:cxn>
                    <a:cxn ang="0">
                      <a:pos x="2" y="0"/>
                    </a:cxn>
                    <a:cxn ang="0">
                      <a:pos x="2" y="146"/>
                    </a:cxn>
                  </a:cxnLst>
                  <a:rect l="0" t="0" r="r" b="b"/>
                  <a:pathLst>
                    <a:path w="39" h="146">
                      <a:moveTo>
                        <a:pt x="2" y="146"/>
                      </a:moveTo>
                      <a:lnTo>
                        <a:pt x="0" y="146"/>
                      </a:lnTo>
                      <a:lnTo>
                        <a:pt x="39" y="146"/>
                      </a:lnTo>
                      <a:lnTo>
                        <a:pt x="39" y="0"/>
                      </a:lnTo>
                      <a:lnTo>
                        <a:pt x="39" y="2"/>
                      </a:lnTo>
                      <a:lnTo>
                        <a:pt x="0" y="2"/>
                      </a:lnTo>
                      <a:lnTo>
                        <a:pt x="2" y="0"/>
                      </a:lnTo>
                      <a:lnTo>
                        <a:pt x="2" y="146"/>
                      </a:lnTo>
                    </a:path>
                  </a:pathLst>
                </a:custGeom>
                <a:noFill/>
                <a:ln w="7938" cap="rnd">
                  <a:solidFill>
                    <a:srgbClr val="FFFFFF"/>
                  </a:solidFill>
                  <a:prstDash val="solid"/>
                  <a:round/>
                  <a:headEnd/>
                  <a:tailEnd/>
                </a:ln>
              </p:spPr>
              <p:txBody>
                <a:bodyPr/>
                <a:lstStyle/>
                <a:p>
                  <a:endParaRPr lang="en-US"/>
                </a:p>
              </p:txBody>
            </p:sp>
          </p:grpSp>
          <p:grpSp>
            <p:nvGrpSpPr>
              <p:cNvPr id="267" name="Group 406"/>
              <p:cNvGrpSpPr>
                <a:grpSpLocks/>
              </p:cNvGrpSpPr>
              <p:nvPr/>
            </p:nvGrpSpPr>
            <p:grpSpPr bwMode="auto">
              <a:xfrm>
                <a:off x="4292" y="3310"/>
                <a:ext cx="38" cy="172"/>
                <a:chOff x="1482" y="1591"/>
                <a:chExt cx="38" cy="172"/>
              </a:xfrm>
            </p:grpSpPr>
            <p:sp>
              <p:nvSpPr>
                <p:cNvPr id="287" name="Rectangle 407"/>
                <p:cNvSpPr>
                  <a:spLocks noChangeArrowheads="1"/>
                </p:cNvSpPr>
                <p:nvPr/>
              </p:nvSpPr>
              <p:spPr bwMode="auto">
                <a:xfrm>
                  <a:off x="1482" y="1591"/>
                  <a:ext cx="38" cy="172"/>
                </a:xfrm>
                <a:prstGeom prst="rect">
                  <a:avLst/>
                </a:prstGeom>
                <a:solidFill>
                  <a:srgbClr val="000000"/>
                </a:solidFill>
                <a:ln w="9525">
                  <a:noFill/>
                  <a:miter lim="800000"/>
                  <a:headEnd/>
                  <a:tailEnd/>
                </a:ln>
              </p:spPr>
              <p:txBody>
                <a:bodyPr/>
                <a:lstStyle/>
                <a:p>
                  <a:endParaRPr lang="en-US"/>
                </a:p>
              </p:txBody>
            </p:sp>
            <p:sp>
              <p:nvSpPr>
                <p:cNvPr id="288" name="Rectangle 408"/>
                <p:cNvSpPr>
                  <a:spLocks noChangeArrowheads="1"/>
                </p:cNvSpPr>
                <p:nvPr/>
              </p:nvSpPr>
              <p:spPr bwMode="auto">
                <a:xfrm>
                  <a:off x="1482" y="1591"/>
                  <a:ext cx="38" cy="172"/>
                </a:xfrm>
                <a:prstGeom prst="rect">
                  <a:avLst/>
                </a:prstGeom>
                <a:noFill/>
                <a:ln w="7938" cap="rnd">
                  <a:solidFill>
                    <a:srgbClr val="FFFFFF"/>
                  </a:solidFill>
                  <a:miter lim="800000"/>
                  <a:headEnd/>
                  <a:tailEnd/>
                </a:ln>
              </p:spPr>
              <p:txBody>
                <a:bodyPr/>
                <a:lstStyle/>
                <a:p>
                  <a:endParaRPr lang="en-US"/>
                </a:p>
              </p:txBody>
            </p:sp>
          </p:grpSp>
          <p:grpSp>
            <p:nvGrpSpPr>
              <p:cNvPr id="268" name="Group 409"/>
              <p:cNvGrpSpPr>
                <a:grpSpLocks/>
              </p:cNvGrpSpPr>
              <p:nvPr/>
            </p:nvGrpSpPr>
            <p:grpSpPr bwMode="auto">
              <a:xfrm>
                <a:off x="4292" y="3310"/>
                <a:ext cx="41" cy="172"/>
                <a:chOff x="1482" y="1591"/>
                <a:chExt cx="41" cy="172"/>
              </a:xfrm>
            </p:grpSpPr>
            <p:sp>
              <p:nvSpPr>
                <p:cNvPr id="284" name="Freeform 410"/>
                <p:cNvSpPr>
                  <a:spLocks noEditPoints="1"/>
                </p:cNvSpPr>
                <p:nvPr/>
              </p:nvSpPr>
              <p:spPr bwMode="auto">
                <a:xfrm>
                  <a:off x="1482" y="1591"/>
                  <a:ext cx="41" cy="172"/>
                </a:xfrm>
                <a:custGeom>
                  <a:avLst/>
                  <a:gdLst/>
                  <a:ahLst/>
                  <a:cxnLst>
                    <a:cxn ang="0">
                      <a:pos x="0" y="0"/>
                    </a:cxn>
                    <a:cxn ang="0">
                      <a:pos x="0" y="0"/>
                    </a:cxn>
                    <a:cxn ang="0">
                      <a:pos x="40" y="0"/>
                    </a:cxn>
                    <a:cxn ang="0">
                      <a:pos x="41" y="0"/>
                    </a:cxn>
                    <a:cxn ang="0">
                      <a:pos x="41" y="171"/>
                    </a:cxn>
                    <a:cxn ang="0">
                      <a:pos x="40" y="172"/>
                    </a:cxn>
                    <a:cxn ang="0">
                      <a:pos x="0" y="172"/>
                    </a:cxn>
                    <a:cxn ang="0">
                      <a:pos x="0" y="171"/>
                    </a:cxn>
                    <a:cxn ang="0">
                      <a:pos x="0" y="0"/>
                    </a:cxn>
                    <a:cxn ang="0">
                      <a:pos x="3" y="171"/>
                    </a:cxn>
                    <a:cxn ang="0">
                      <a:pos x="0" y="171"/>
                    </a:cxn>
                    <a:cxn ang="0">
                      <a:pos x="40" y="171"/>
                    </a:cxn>
                    <a:cxn ang="0">
                      <a:pos x="40" y="0"/>
                    </a:cxn>
                    <a:cxn ang="0">
                      <a:pos x="40" y="3"/>
                    </a:cxn>
                    <a:cxn ang="0">
                      <a:pos x="0" y="3"/>
                    </a:cxn>
                    <a:cxn ang="0">
                      <a:pos x="3" y="0"/>
                    </a:cxn>
                    <a:cxn ang="0">
                      <a:pos x="3" y="171"/>
                    </a:cxn>
                  </a:cxnLst>
                  <a:rect l="0" t="0" r="r" b="b"/>
                  <a:pathLst>
                    <a:path w="41" h="172">
                      <a:moveTo>
                        <a:pt x="0" y="0"/>
                      </a:moveTo>
                      <a:lnTo>
                        <a:pt x="0" y="0"/>
                      </a:lnTo>
                      <a:lnTo>
                        <a:pt x="40" y="0"/>
                      </a:lnTo>
                      <a:lnTo>
                        <a:pt x="41" y="0"/>
                      </a:lnTo>
                      <a:lnTo>
                        <a:pt x="41" y="171"/>
                      </a:lnTo>
                      <a:lnTo>
                        <a:pt x="40" y="172"/>
                      </a:lnTo>
                      <a:lnTo>
                        <a:pt x="0" y="172"/>
                      </a:lnTo>
                      <a:lnTo>
                        <a:pt x="0" y="171"/>
                      </a:lnTo>
                      <a:lnTo>
                        <a:pt x="0" y="0"/>
                      </a:lnTo>
                      <a:close/>
                      <a:moveTo>
                        <a:pt x="3" y="171"/>
                      </a:moveTo>
                      <a:lnTo>
                        <a:pt x="0" y="171"/>
                      </a:lnTo>
                      <a:lnTo>
                        <a:pt x="40" y="171"/>
                      </a:lnTo>
                      <a:lnTo>
                        <a:pt x="40" y="0"/>
                      </a:lnTo>
                      <a:lnTo>
                        <a:pt x="40" y="3"/>
                      </a:lnTo>
                      <a:lnTo>
                        <a:pt x="0" y="3"/>
                      </a:lnTo>
                      <a:lnTo>
                        <a:pt x="3" y="0"/>
                      </a:lnTo>
                      <a:lnTo>
                        <a:pt x="3" y="171"/>
                      </a:lnTo>
                      <a:close/>
                    </a:path>
                  </a:pathLst>
                </a:custGeom>
                <a:solidFill>
                  <a:srgbClr val="FFFFFF"/>
                </a:solidFill>
                <a:ln w="9525">
                  <a:noFill/>
                  <a:round/>
                  <a:headEnd/>
                  <a:tailEnd/>
                </a:ln>
              </p:spPr>
              <p:txBody>
                <a:bodyPr/>
                <a:lstStyle/>
                <a:p>
                  <a:endParaRPr lang="en-US"/>
                </a:p>
              </p:txBody>
            </p:sp>
            <p:sp>
              <p:nvSpPr>
                <p:cNvPr id="285" name="Freeform 411"/>
                <p:cNvSpPr>
                  <a:spLocks/>
                </p:cNvSpPr>
                <p:nvPr/>
              </p:nvSpPr>
              <p:spPr bwMode="auto">
                <a:xfrm>
                  <a:off x="1482" y="1591"/>
                  <a:ext cx="41" cy="172"/>
                </a:xfrm>
                <a:custGeom>
                  <a:avLst/>
                  <a:gdLst/>
                  <a:ahLst/>
                  <a:cxnLst>
                    <a:cxn ang="0">
                      <a:pos x="0" y="0"/>
                    </a:cxn>
                    <a:cxn ang="0">
                      <a:pos x="0" y="0"/>
                    </a:cxn>
                    <a:cxn ang="0">
                      <a:pos x="40" y="0"/>
                    </a:cxn>
                    <a:cxn ang="0">
                      <a:pos x="41" y="0"/>
                    </a:cxn>
                    <a:cxn ang="0">
                      <a:pos x="41" y="171"/>
                    </a:cxn>
                    <a:cxn ang="0">
                      <a:pos x="40" y="172"/>
                    </a:cxn>
                    <a:cxn ang="0">
                      <a:pos x="0" y="172"/>
                    </a:cxn>
                    <a:cxn ang="0">
                      <a:pos x="0" y="171"/>
                    </a:cxn>
                    <a:cxn ang="0">
                      <a:pos x="0" y="0"/>
                    </a:cxn>
                  </a:cxnLst>
                  <a:rect l="0" t="0" r="r" b="b"/>
                  <a:pathLst>
                    <a:path w="41" h="172">
                      <a:moveTo>
                        <a:pt x="0" y="0"/>
                      </a:moveTo>
                      <a:lnTo>
                        <a:pt x="0" y="0"/>
                      </a:lnTo>
                      <a:lnTo>
                        <a:pt x="40" y="0"/>
                      </a:lnTo>
                      <a:lnTo>
                        <a:pt x="41" y="0"/>
                      </a:lnTo>
                      <a:lnTo>
                        <a:pt x="41" y="171"/>
                      </a:lnTo>
                      <a:lnTo>
                        <a:pt x="40"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286" name="Freeform 412"/>
                <p:cNvSpPr>
                  <a:spLocks/>
                </p:cNvSpPr>
                <p:nvPr/>
              </p:nvSpPr>
              <p:spPr bwMode="auto">
                <a:xfrm>
                  <a:off x="1482" y="1591"/>
                  <a:ext cx="40" cy="171"/>
                </a:xfrm>
                <a:custGeom>
                  <a:avLst/>
                  <a:gdLst/>
                  <a:ahLst/>
                  <a:cxnLst>
                    <a:cxn ang="0">
                      <a:pos x="3" y="171"/>
                    </a:cxn>
                    <a:cxn ang="0">
                      <a:pos x="0" y="171"/>
                    </a:cxn>
                    <a:cxn ang="0">
                      <a:pos x="40" y="171"/>
                    </a:cxn>
                    <a:cxn ang="0">
                      <a:pos x="40" y="0"/>
                    </a:cxn>
                    <a:cxn ang="0">
                      <a:pos x="40" y="3"/>
                    </a:cxn>
                    <a:cxn ang="0">
                      <a:pos x="0" y="3"/>
                    </a:cxn>
                    <a:cxn ang="0">
                      <a:pos x="3" y="0"/>
                    </a:cxn>
                    <a:cxn ang="0">
                      <a:pos x="3" y="171"/>
                    </a:cxn>
                  </a:cxnLst>
                  <a:rect l="0" t="0" r="r" b="b"/>
                  <a:pathLst>
                    <a:path w="40" h="171">
                      <a:moveTo>
                        <a:pt x="3" y="171"/>
                      </a:moveTo>
                      <a:lnTo>
                        <a:pt x="0" y="171"/>
                      </a:lnTo>
                      <a:lnTo>
                        <a:pt x="40" y="171"/>
                      </a:lnTo>
                      <a:lnTo>
                        <a:pt x="40" y="0"/>
                      </a:lnTo>
                      <a:lnTo>
                        <a:pt x="40" y="3"/>
                      </a:lnTo>
                      <a:lnTo>
                        <a:pt x="0" y="3"/>
                      </a:lnTo>
                      <a:lnTo>
                        <a:pt x="3" y="0"/>
                      </a:lnTo>
                      <a:lnTo>
                        <a:pt x="3" y="171"/>
                      </a:lnTo>
                    </a:path>
                  </a:pathLst>
                </a:custGeom>
                <a:noFill/>
                <a:ln w="7938" cap="rnd">
                  <a:solidFill>
                    <a:srgbClr val="FFFFFF"/>
                  </a:solidFill>
                  <a:prstDash val="solid"/>
                  <a:round/>
                  <a:headEnd/>
                  <a:tailEnd/>
                </a:ln>
              </p:spPr>
              <p:txBody>
                <a:bodyPr/>
                <a:lstStyle/>
                <a:p>
                  <a:endParaRPr lang="en-US"/>
                </a:p>
              </p:txBody>
            </p:sp>
          </p:grpSp>
          <p:grpSp>
            <p:nvGrpSpPr>
              <p:cNvPr id="269" name="Group 413"/>
              <p:cNvGrpSpPr>
                <a:grpSpLocks/>
              </p:cNvGrpSpPr>
              <p:nvPr/>
            </p:nvGrpSpPr>
            <p:grpSpPr bwMode="auto">
              <a:xfrm>
                <a:off x="4330" y="3338"/>
                <a:ext cx="41" cy="144"/>
                <a:chOff x="1520" y="1619"/>
                <a:chExt cx="41" cy="144"/>
              </a:xfrm>
            </p:grpSpPr>
            <p:sp>
              <p:nvSpPr>
                <p:cNvPr id="282" name="Rectangle 414"/>
                <p:cNvSpPr>
                  <a:spLocks noChangeArrowheads="1"/>
                </p:cNvSpPr>
                <p:nvPr/>
              </p:nvSpPr>
              <p:spPr bwMode="auto">
                <a:xfrm>
                  <a:off x="1520" y="1619"/>
                  <a:ext cx="41" cy="144"/>
                </a:xfrm>
                <a:prstGeom prst="rect">
                  <a:avLst/>
                </a:prstGeom>
                <a:solidFill>
                  <a:srgbClr val="000000"/>
                </a:solidFill>
                <a:ln w="9525">
                  <a:noFill/>
                  <a:miter lim="800000"/>
                  <a:headEnd/>
                  <a:tailEnd/>
                </a:ln>
              </p:spPr>
              <p:txBody>
                <a:bodyPr/>
                <a:lstStyle/>
                <a:p>
                  <a:endParaRPr lang="en-US"/>
                </a:p>
              </p:txBody>
            </p:sp>
            <p:sp>
              <p:nvSpPr>
                <p:cNvPr id="283" name="Rectangle 415"/>
                <p:cNvSpPr>
                  <a:spLocks noChangeArrowheads="1"/>
                </p:cNvSpPr>
                <p:nvPr/>
              </p:nvSpPr>
              <p:spPr bwMode="auto">
                <a:xfrm>
                  <a:off x="1520" y="1619"/>
                  <a:ext cx="41" cy="144"/>
                </a:xfrm>
                <a:prstGeom prst="rect">
                  <a:avLst/>
                </a:prstGeom>
                <a:noFill/>
                <a:ln w="7938" cap="rnd">
                  <a:solidFill>
                    <a:srgbClr val="FFFFFF"/>
                  </a:solidFill>
                  <a:miter lim="800000"/>
                  <a:headEnd/>
                  <a:tailEnd/>
                </a:ln>
              </p:spPr>
              <p:txBody>
                <a:bodyPr/>
                <a:lstStyle/>
                <a:p>
                  <a:endParaRPr lang="en-US"/>
                </a:p>
              </p:txBody>
            </p:sp>
          </p:grpSp>
          <p:grpSp>
            <p:nvGrpSpPr>
              <p:cNvPr id="270" name="Group 416"/>
              <p:cNvGrpSpPr>
                <a:grpSpLocks/>
              </p:cNvGrpSpPr>
              <p:nvPr/>
            </p:nvGrpSpPr>
            <p:grpSpPr bwMode="auto">
              <a:xfrm>
                <a:off x="4330" y="3338"/>
                <a:ext cx="44" cy="144"/>
                <a:chOff x="1520" y="1619"/>
                <a:chExt cx="44" cy="144"/>
              </a:xfrm>
            </p:grpSpPr>
            <p:sp>
              <p:nvSpPr>
                <p:cNvPr id="279" name="Freeform 417"/>
                <p:cNvSpPr>
                  <a:spLocks noEditPoints="1"/>
                </p:cNvSpPr>
                <p:nvPr/>
              </p:nvSpPr>
              <p:spPr bwMode="auto">
                <a:xfrm>
                  <a:off x="1520" y="1619"/>
                  <a:ext cx="44" cy="144"/>
                </a:xfrm>
                <a:custGeom>
                  <a:avLst/>
                  <a:gdLst/>
                  <a:ahLst/>
                  <a:cxnLst>
                    <a:cxn ang="0">
                      <a:pos x="0" y="0"/>
                    </a:cxn>
                    <a:cxn ang="0">
                      <a:pos x="0" y="0"/>
                    </a:cxn>
                    <a:cxn ang="0">
                      <a:pos x="42" y="0"/>
                    </a:cxn>
                    <a:cxn ang="0">
                      <a:pos x="44" y="0"/>
                    </a:cxn>
                    <a:cxn ang="0">
                      <a:pos x="44" y="143"/>
                    </a:cxn>
                    <a:cxn ang="0">
                      <a:pos x="42" y="144"/>
                    </a:cxn>
                    <a:cxn ang="0">
                      <a:pos x="0" y="144"/>
                    </a:cxn>
                    <a:cxn ang="0">
                      <a:pos x="0" y="143"/>
                    </a:cxn>
                    <a:cxn ang="0">
                      <a:pos x="0" y="0"/>
                    </a:cxn>
                    <a:cxn ang="0">
                      <a:pos x="2" y="143"/>
                    </a:cxn>
                    <a:cxn ang="0">
                      <a:pos x="0" y="143"/>
                    </a:cxn>
                    <a:cxn ang="0">
                      <a:pos x="42" y="143"/>
                    </a:cxn>
                    <a:cxn ang="0">
                      <a:pos x="42" y="0"/>
                    </a:cxn>
                    <a:cxn ang="0">
                      <a:pos x="42" y="1"/>
                    </a:cxn>
                    <a:cxn ang="0">
                      <a:pos x="0" y="1"/>
                    </a:cxn>
                    <a:cxn ang="0">
                      <a:pos x="2" y="0"/>
                    </a:cxn>
                    <a:cxn ang="0">
                      <a:pos x="2" y="143"/>
                    </a:cxn>
                  </a:cxnLst>
                  <a:rect l="0" t="0" r="r" b="b"/>
                  <a:pathLst>
                    <a:path w="44" h="144">
                      <a:moveTo>
                        <a:pt x="0" y="0"/>
                      </a:moveTo>
                      <a:lnTo>
                        <a:pt x="0" y="0"/>
                      </a:lnTo>
                      <a:lnTo>
                        <a:pt x="42" y="0"/>
                      </a:lnTo>
                      <a:lnTo>
                        <a:pt x="44" y="0"/>
                      </a:lnTo>
                      <a:lnTo>
                        <a:pt x="44" y="143"/>
                      </a:lnTo>
                      <a:lnTo>
                        <a:pt x="42" y="144"/>
                      </a:lnTo>
                      <a:lnTo>
                        <a:pt x="0" y="144"/>
                      </a:lnTo>
                      <a:lnTo>
                        <a:pt x="0" y="143"/>
                      </a:lnTo>
                      <a:lnTo>
                        <a:pt x="0" y="0"/>
                      </a:lnTo>
                      <a:close/>
                      <a:moveTo>
                        <a:pt x="2" y="143"/>
                      </a:moveTo>
                      <a:lnTo>
                        <a:pt x="0" y="143"/>
                      </a:lnTo>
                      <a:lnTo>
                        <a:pt x="42" y="143"/>
                      </a:lnTo>
                      <a:lnTo>
                        <a:pt x="42" y="0"/>
                      </a:lnTo>
                      <a:lnTo>
                        <a:pt x="42" y="1"/>
                      </a:lnTo>
                      <a:lnTo>
                        <a:pt x="0" y="1"/>
                      </a:lnTo>
                      <a:lnTo>
                        <a:pt x="2" y="0"/>
                      </a:lnTo>
                      <a:lnTo>
                        <a:pt x="2" y="143"/>
                      </a:lnTo>
                      <a:close/>
                    </a:path>
                  </a:pathLst>
                </a:custGeom>
                <a:solidFill>
                  <a:srgbClr val="FFFFFF"/>
                </a:solidFill>
                <a:ln w="9525">
                  <a:noFill/>
                  <a:round/>
                  <a:headEnd/>
                  <a:tailEnd/>
                </a:ln>
              </p:spPr>
              <p:txBody>
                <a:bodyPr/>
                <a:lstStyle/>
                <a:p>
                  <a:endParaRPr lang="en-US"/>
                </a:p>
              </p:txBody>
            </p:sp>
            <p:sp>
              <p:nvSpPr>
                <p:cNvPr id="280" name="Freeform 418"/>
                <p:cNvSpPr>
                  <a:spLocks/>
                </p:cNvSpPr>
                <p:nvPr/>
              </p:nvSpPr>
              <p:spPr bwMode="auto">
                <a:xfrm>
                  <a:off x="1520" y="1619"/>
                  <a:ext cx="44" cy="144"/>
                </a:xfrm>
                <a:custGeom>
                  <a:avLst/>
                  <a:gdLst/>
                  <a:ahLst/>
                  <a:cxnLst>
                    <a:cxn ang="0">
                      <a:pos x="0" y="0"/>
                    </a:cxn>
                    <a:cxn ang="0">
                      <a:pos x="0" y="0"/>
                    </a:cxn>
                    <a:cxn ang="0">
                      <a:pos x="42" y="0"/>
                    </a:cxn>
                    <a:cxn ang="0">
                      <a:pos x="44" y="0"/>
                    </a:cxn>
                    <a:cxn ang="0">
                      <a:pos x="44" y="143"/>
                    </a:cxn>
                    <a:cxn ang="0">
                      <a:pos x="42" y="144"/>
                    </a:cxn>
                    <a:cxn ang="0">
                      <a:pos x="0" y="144"/>
                    </a:cxn>
                    <a:cxn ang="0">
                      <a:pos x="0" y="143"/>
                    </a:cxn>
                    <a:cxn ang="0">
                      <a:pos x="0" y="0"/>
                    </a:cxn>
                  </a:cxnLst>
                  <a:rect l="0" t="0" r="r" b="b"/>
                  <a:pathLst>
                    <a:path w="44" h="144">
                      <a:moveTo>
                        <a:pt x="0" y="0"/>
                      </a:moveTo>
                      <a:lnTo>
                        <a:pt x="0" y="0"/>
                      </a:lnTo>
                      <a:lnTo>
                        <a:pt x="42" y="0"/>
                      </a:lnTo>
                      <a:lnTo>
                        <a:pt x="44" y="0"/>
                      </a:lnTo>
                      <a:lnTo>
                        <a:pt x="44" y="143"/>
                      </a:lnTo>
                      <a:lnTo>
                        <a:pt x="42"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281" name="Freeform 419"/>
                <p:cNvSpPr>
                  <a:spLocks/>
                </p:cNvSpPr>
                <p:nvPr/>
              </p:nvSpPr>
              <p:spPr bwMode="auto">
                <a:xfrm>
                  <a:off x="1520" y="1619"/>
                  <a:ext cx="42" cy="143"/>
                </a:xfrm>
                <a:custGeom>
                  <a:avLst/>
                  <a:gdLst/>
                  <a:ahLst/>
                  <a:cxnLst>
                    <a:cxn ang="0">
                      <a:pos x="2" y="143"/>
                    </a:cxn>
                    <a:cxn ang="0">
                      <a:pos x="0" y="143"/>
                    </a:cxn>
                    <a:cxn ang="0">
                      <a:pos x="42" y="143"/>
                    </a:cxn>
                    <a:cxn ang="0">
                      <a:pos x="42" y="0"/>
                    </a:cxn>
                    <a:cxn ang="0">
                      <a:pos x="42" y="1"/>
                    </a:cxn>
                    <a:cxn ang="0">
                      <a:pos x="0" y="1"/>
                    </a:cxn>
                    <a:cxn ang="0">
                      <a:pos x="2" y="0"/>
                    </a:cxn>
                    <a:cxn ang="0">
                      <a:pos x="2" y="143"/>
                    </a:cxn>
                  </a:cxnLst>
                  <a:rect l="0" t="0" r="r" b="b"/>
                  <a:pathLst>
                    <a:path w="42" h="143">
                      <a:moveTo>
                        <a:pt x="2" y="143"/>
                      </a:moveTo>
                      <a:lnTo>
                        <a:pt x="0" y="143"/>
                      </a:lnTo>
                      <a:lnTo>
                        <a:pt x="42" y="143"/>
                      </a:lnTo>
                      <a:lnTo>
                        <a:pt x="42" y="0"/>
                      </a:lnTo>
                      <a:lnTo>
                        <a:pt x="42" y="1"/>
                      </a:lnTo>
                      <a:lnTo>
                        <a:pt x="0" y="1"/>
                      </a:lnTo>
                      <a:lnTo>
                        <a:pt x="2" y="0"/>
                      </a:lnTo>
                      <a:lnTo>
                        <a:pt x="2" y="143"/>
                      </a:lnTo>
                    </a:path>
                  </a:pathLst>
                </a:custGeom>
                <a:noFill/>
                <a:ln w="7938" cap="rnd">
                  <a:solidFill>
                    <a:srgbClr val="FFFFFF"/>
                  </a:solidFill>
                  <a:prstDash val="solid"/>
                  <a:round/>
                  <a:headEnd/>
                  <a:tailEnd/>
                </a:ln>
              </p:spPr>
              <p:txBody>
                <a:bodyPr/>
                <a:lstStyle/>
                <a:p>
                  <a:endParaRPr lang="en-US"/>
                </a:p>
              </p:txBody>
            </p:sp>
          </p:grpSp>
          <p:grpSp>
            <p:nvGrpSpPr>
              <p:cNvPr id="271" name="Group 420"/>
              <p:cNvGrpSpPr>
                <a:grpSpLocks/>
              </p:cNvGrpSpPr>
              <p:nvPr/>
            </p:nvGrpSpPr>
            <p:grpSpPr bwMode="auto">
              <a:xfrm>
                <a:off x="4371" y="3180"/>
                <a:ext cx="40" cy="302"/>
                <a:chOff x="1561" y="1461"/>
                <a:chExt cx="40" cy="302"/>
              </a:xfrm>
            </p:grpSpPr>
            <p:sp>
              <p:nvSpPr>
                <p:cNvPr id="277" name="Rectangle 421"/>
                <p:cNvSpPr>
                  <a:spLocks noChangeArrowheads="1"/>
                </p:cNvSpPr>
                <p:nvPr/>
              </p:nvSpPr>
              <p:spPr bwMode="auto">
                <a:xfrm>
                  <a:off x="1561" y="1461"/>
                  <a:ext cx="40" cy="302"/>
                </a:xfrm>
                <a:prstGeom prst="rect">
                  <a:avLst/>
                </a:prstGeom>
                <a:solidFill>
                  <a:srgbClr val="000000"/>
                </a:solidFill>
                <a:ln w="9525">
                  <a:noFill/>
                  <a:miter lim="800000"/>
                  <a:headEnd/>
                  <a:tailEnd/>
                </a:ln>
              </p:spPr>
              <p:txBody>
                <a:bodyPr/>
                <a:lstStyle/>
                <a:p>
                  <a:endParaRPr lang="en-US"/>
                </a:p>
              </p:txBody>
            </p:sp>
            <p:sp>
              <p:nvSpPr>
                <p:cNvPr id="278" name="Rectangle 422"/>
                <p:cNvSpPr>
                  <a:spLocks noChangeArrowheads="1"/>
                </p:cNvSpPr>
                <p:nvPr/>
              </p:nvSpPr>
              <p:spPr bwMode="auto">
                <a:xfrm>
                  <a:off x="1561" y="1461"/>
                  <a:ext cx="40" cy="302"/>
                </a:xfrm>
                <a:prstGeom prst="rect">
                  <a:avLst/>
                </a:prstGeom>
                <a:noFill/>
                <a:ln w="7938" cap="rnd">
                  <a:solidFill>
                    <a:srgbClr val="FFFFFF"/>
                  </a:solidFill>
                  <a:miter lim="800000"/>
                  <a:headEnd/>
                  <a:tailEnd/>
                </a:ln>
              </p:spPr>
              <p:txBody>
                <a:bodyPr/>
                <a:lstStyle/>
                <a:p>
                  <a:endParaRPr lang="en-US"/>
                </a:p>
              </p:txBody>
            </p:sp>
          </p:grpSp>
          <p:grpSp>
            <p:nvGrpSpPr>
              <p:cNvPr id="272" name="Group 423"/>
              <p:cNvGrpSpPr>
                <a:grpSpLocks/>
              </p:cNvGrpSpPr>
              <p:nvPr/>
            </p:nvGrpSpPr>
            <p:grpSpPr bwMode="auto">
              <a:xfrm>
                <a:off x="4371" y="3180"/>
                <a:ext cx="40" cy="302"/>
                <a:chOff x="1561" y="1461"/>
                <a:chExt cx="40" cy="302"/>
              </a:xfrm>
            </p:grpSpPr>
            <p:sp>
              <p:nvSpPr>
                <p:cNvPr id="274" name="Freeform 424"/>
                <p:cNvSpPr>
                  <a:spLocks noEditPoints="1"/>
                </p:cNvSpPr>
                <p:nvPr/>
              </p:nvSpPr>
              <p:spPr bwMode="auto">
                <a:xfrm>
                  <a:off x="1561" y="1461"/>
                  <a:ext cx="40" cy="302"/>
                </a:xfrm>
                <a:custGeom>
                  <a:avLst/>
                  <a:gdLst/>
                  <a:ahLst/>
                  <a:cxnLst>
                    <a:cxn ang="0">
                      <a:pos x="0" y="0"/>
                    </a:cxn>
                    <a:cxn ang="0">
                      <a:pos x="0" y="0"/>
                    </a:cxn>
                    <a:cxn ang="0">
                      <a:pos x="39" y="0"/>
                    </a:cxn>
                    <a:cxn ang="0">
                      <a:pos x="40" y="0"/>
                    </a:cxn>
                    <a:cxn ang="0">
                      <a:pos x="40" y="301"/>
                    </a:cxn>
                    <a:cxn ang="0">
                      <a:pos x="39" y="302"/>
                    </a:cxn>
                    <a:cxn ang="0">
                      <a:pos x="0" y="302"/>
                    </a:cxn>
                    <a:cxn ang="0">
                      <a:pos x="0" y="301"/>
                    </a:cxn>
                    <a:cxn ang="0">
                      <a:pos x="0" y="0"/>
                    </a:cxn>
                    <a:cxn ang="0">
                      <a:pos x="1" y="301"/>
                    </a:cxn>
                    <a:cxn ang="0">
                      <a:pos x="0" y="301"/>
                    </a:cxn>
                    <a:cxn ang="0">
                      <a:pos x="39" y="301"/>
                    </a:cxn>
                    <a:cxn ang="0">
                      <a:pos x="39" y="0"/>
                    </a:cxn>
                    <a:cxn ang="0">
                      <a:pos x="39" y="3"/>
                    </a:cxn>
                    <a:cxn ang="0">
                      <a:pos x="0" y="3"/>
                    </a:cxn>
                    <a:cxn ang="0">
                      <a:pos x="1" y="0"/>
                    </a:cxn>
                    <a:cxn ang="0">
                      <a:pos x="1" y="301"/>
                    </a:cxn>
                  </a:cxnLst>
                  <a:rect l="0" t="0" r="r" b="b"/>
                  <a:pathLst>
                    <a:path w="40" h="302">
                      <a:moveTo>
                        <a:pt x="0" y="0"/>
                      </a:moveTo>
                      <a:lnTo>
                        <a:pt x="0" y="0"/>
                      </a:lnTo>
                      <a:lnTo>
                        <a:pt x="39" y="0"/>
                      </a:lnTo>
                      <a:lnTo>
                        <a:pt x="40" y="0"/>
                      </a:lnTo>
                      <a:lnTo>
                        <a:pt x="40" y="301"/>
                      </a:lnTo>
                      <a:lnTo>
                        <a:pt x="39" y="302"/>
                      </a:lnTo>
                      <a:lnTo>
                        <a:pt x="0" y="302"/>
                      </a:lnTo>
                      <a:lnTo>
                        <a:pt x="0" y="301"/>
                      </a:lnTo>
                      <a:lnTo>
                        <a:pt x="0" y="0"/>
                      </a:lnTo>
                      <a:close/>
                      <a:moveTo>
                        <a:pt x="1" y="301"/>
                      </a:moveTo>
                      <a:lnTo>
                        <a:pt x="0" y="301"/>
                      </a:lnTo>
                      <a:lnTo>
                        <a:pt x="39" y="301"/>
                      </a:lnTo>
                      <a:lnTo>
                        <a:pt x="39" y="0"/>
                      </a:lnTo>
                      <a:lnTo>
                        <a:pt x="39" y="3"/>
                      </a:lnTo>
                      <a:lnTo>
                        <a:pt x="0" y="3"/>
                      </a:lnTo>
                      <a:lnTo>
                        <a:pt x="1" y="0"/>
                      </a:lnTo>
                      <a:lnTo>
                        <a:pt x="1" y="301"/>
                      </a:lnTo>
                      <a:close/>
                    </a:path>
                  </a:pathLst>
                </a:custGeom>
                <a:solidFill>
                  <a:srgbClr val="FFFFFF"/>
                </a:solidFill>
                <a:ln w="9525">
                  <a:noFill/>
                  <a:round/>
                  <a:headEnd/>
                  <a:tailEnd/>
                </a:ln>
              </p:spPr>
              <p:txBody>
                <a:bodyPr/>
                <a:lstStyle/>
                <a:p>
                  <a:endParaRPr lang="en-US"/>
                </a:p>
              </p:txBody>
            </p:sp>
            <p:sp>
              <p:nvSpPr>
                <p:cNvPr id="275" name="Freeform 425"/>
                <p:cNvSpPr>
                  <a:spLocks/>
                </p:cNvSpPr>
                <p:nvPr/>
              </p:nvSpPr>
              <p:spPr bwMode="auto">
                <a:xfrm>
                  <a:off x="1561" y="1461"/>
                  <a:ext cx="40" cy="302"/>
                </a:xfrm>
                <a:custGeom>
                  <a:avLst/>
                  <a:gdLst/>
                  <a:ahLst/>
                  <a:cxnLst>
                    <a:cxn ang="0">
                      <a:pos x="0" y="0"/>
                    </a:cxn>
                    <a:cxn ang="0">
                      <a:pos x="0" y="0"/>
                    </a:cxn>
                    <a:cxn ang="0">
                      <a:pos x="39" y="0"/>
                    </a:cxn>
                    <a:cxn ang="0">
                      <a:pos x="40" y="0"/>
                    </a:cxn>
                    <a:cxn ang="0">
                      <a:pos x="40" y="301"/>
                    </a:cxn>
                    <a:cxn ang="0">
                      <a:pos x="39" y="302"/>
                    </a:cxn>
                    <a:cxn ang="0">
                      <a:pos x="0" y="302"/>
                    </a:cxn>
                    <a:cxn ang="0">
                      <a:pos x="0" y="301"/>
                    </a:cxn>
                    <a:cxn ang="0">
                      <a:pos x="0" y="0"/>
                    </a:cxn>
                  </a:cxnLst>
                  <a:rect l="0" t="0" r="r" b="b"/>
                  <a:pathLst>
                    <a:path w="40" h="302">
                      <a:moveTo>
                        <a:pt x="0" y="0"/>
                      </a:moveTo>
                      <a:lnTo>
                        <a:pt x="0" y="0"/>
                      </a:lnTo>
                      <a:lnTo>
                        <a:pt x="39" y="0"/>
                      </a:lnTo>
                      <a:lnTo>
                        <a:pt x="40" y="0"/>
                      </a:lnTo>
                      <a:lnTo>
                        <a:pt x="40" y="301"/>
                      </a:lnTo>
                      <a:lnTo>
                        <a:pt x="39" y="302"/>
                      </a:lnTo>
                      <a:lnTo>
                        <a:pt x="0" y="302"/>
                      </a:lnTo>
                      <a:lnTo>
                        <a:pt x="0" y="301"/>
                      </a:lnTo>
                      <a:lnTo>
                        <a:pt x="0" y="0"/>
                      </a:lnTo>
                      <a:close/>
                    </a:path>
                  </a:pathLst>
                </a:custGeom>
                <a:noFill/>
                <a:ln w="7938" cap="rnd">
                  <a:solidFill>
                    <a:srgbClr val="FFFFFF"/>
                  </a:solidFill>
                  <a:prstDash val="solid"/>
                  <a:round/>
                  <a:headEnd/>
                  <a:tailEnd/>
                </a:ln>
              </p:spPr>
              <p:txBody>
                <a:bodyPr/>
                <a:lstStyle/>
                <a:p>
                  <a:endParaRPr lang="en-US"/>
                </a:p>
              </p:txBody>
            </p:sp>
            <p:sp>
              <p:nvSpPr>
                <p:cNvPr id="276" name="Freeform 426"/>
                <p:cNvSpPr>
                  <a:spLocks/>
                </p:cNvSpPr>
                <p:nvPr/>
              </p:nvSpPr>
              <p:spPr bwMode="auto">
                <a:xfrm>
                  <a:off x="1561" y="1461"/>
                  <a:ext cx="39" cy="301"/>
                </a:xfrm>
                <a:custGeom>
                  <a:avLst/>
                  <a:gdLst/>
                  <a:ahLst/>
                  <a:cxnLst>
                    <a:cxn ang="0">
                      <a:pos x="1" y="301"/>
                    </a:cxn>
                    <a:cxn ang="0">
                      <a:pos x="0" y="301"/>
                    </a:cxn>
                    <a:cxn ang="0">
                      <a:pos x="39" y="301"/>
                    </a:cxn>
                    <a:cxn ang="0">
                      <a:pos x="39" y="0"/>
                    </a:cxn>
                    <a:cxn ang="0">
                      <a:pos x="39" y="3"/>
                    </a:cxn>
                    <a:cxn ang="0">
                      <a:pos x="0" y="3"/>
                    </a:cxn>
                    <a:cxn ang="0">
                      <a:pos x="1" y="0"/>
                    </a:cxn>
                    <a:cxn ang="0">
                      <a:pos x="1" y="301"/>
                    </a:cxn>
                  </a:cxnLst>
                  <a:rect l="0" t="0" r="r" b="b"/>
                  <a:pathLst>
                    <a:path w="39" h="301">
                      <a:moveTo>
                        <a:pt x="1" y="301"/>
                      </a:moveTo>
                      <a:lnTo>
                        <a:pt x="0" y="301"/>
                      </a:lnTo>
                      <a:lnTo>
                        <a:pt x="39" y="301"/>
                      </a:lnTo>
                      <a:lnTo>
                        <a:pt x="39" y="0"/>
                      </a:lnTo>
                      <a:lnTo>
                        <a:pt x="39" y="3"/>
                      </a:lnTo>
                      <a:lnTo>
                        <a:pt x="0" y="3"/>
                      </a:lnTo>
                      <a:lnTo>
                        <a:pt x="1" y="0"/>
                      </a:lnTo>
                      <a:lnTo>
                        <a:pt x="1" y="301"/>
                      </a:lnTo>
                    </a:path>
                  </a:pathLst>
                </a:custGeom>
                <a:noFill/>
                <a:ln w="7938" cap="rnd">
                  <a:solidFill>
                    <a:srgbClr val="FFFFFF"/>
                  </a:solidFill>
                  <a:prstDash val="solid"/>
                  <a:round/>
                  <a:headEnd/>
                  <a:tailEnd/>
                </a:ln>
              </p:spPr>
              <p:txBody>
                <a:bodyPr/>
                <a:lstStyle/>
                <a:p>
                  <a:endParaRPr lang="en-US"/>
                </a:p>
              </p:txBody>
            </p:sp>
          </p:grpSp>
          <p:sp>
            <p:nvSpPr>
              <p:cNvPr id="273" name="Freeform 427"/>
              <p:cNvSpPr>
                <a:spLocks noEditPoints="1"/>
              </p:cNvSpPr>
              <p:nvPr/>
            </p:nvSpPr>
            <p:spPr bwMode="auto">
              <a:xfrm>
                <a:off x="3947" y="3017"/>
                <a:ext cx="492" cy="492"/>
              </a:xfrm>
              <a:custGeom>
                <a:avLst/>
                <a:gdLst/>
                <a:ahLst/>
                <a:cxnLst>
                  <a:cxn ang="0">
                    <a:pos x="0" y="0"/>
                  </a:cxn>
                  <a:cxn ang="0">
                    <a:pos x="0" y="0"/>
                  </a:cxn>
                  <a:cxn ang="0">
                    <a:pos x="491" y="0"/>
                  </a:cxn>
                  <a:cxn ang="0">
                    <a:pos x="492" y="0"/>
                  </a:cxn>
                  <a:cxn ang="0">
                    <a:pos x="492" y="491"/>
                  </a:cxn>
                  <a:cxn ang="0">
                    <a:pos x="491" y="492"/>
                  </a:cxn>
                  <a:cxn ang="0">
                    <a:pos x="0" y="492"/>
                  </a:cxn>
                  <a:cxn ang="0">
                    <a:pos x="0" y="491"/>
                  </a:cxn>
                  <a:cxn ang="0">
                    <a:pos x="0" y="0"/>
                  </a:cxn>
                  <a:cxn ang="0">
                    <a:pos x="3" y="491"/>
                  </a:cxn>
                  <a:cxn ang="0">
                    <a:pos x="0" y="491"/>
                  </a:cxn>
                  <a:cxn ang="0">
                    <a:pos x="491" y="491"/>
                  </a:cxn>
                  <a:cxn ang="0">
                    <a:pos x="491" y="0"/>
                  </a:cxn>
                  <a:cxn ang="0">
                    <a:pos x="491" y="3"/>
                  </a:cxn>
                  <a:cxn ang="0">
                    <a:pos x="0" y="3"/>
                  </a:cxn>
                  <a:cxn ang="0">
                    <a:pos x="3" y="0"/>
                  </a:cxn>
                  <a:cxn ang="0">
                    <a:pos x="3" y="491"/>
                  </a:cxn>
                </a:cxnLst>
                <a:rect l="0" t="0" r="r" b="b"/>
                <a:pathLst>
                  <a:path w="492" h="492">
                    <a:moveTo>
                      <a:pt x="0" y="0"/>
                    </a:moveTo>
                    <a:lnTo>
                      <a:pt x="0" y="0"/>
                    </a:lnTo>
                    <a:lnTo>
                      <a:pt x="491" y="0"/>
                    </a:lnTo>
                    <a:lnTo>
                      <a:pt x="492" y="0"/>
                    </a:lnTo>
                    <a:lnTo>
                      <a:pt x="492" y="491"/>
                    </a:lnTo>
                    <a:lnTo>
                      <a:pt x="491" y="492"/>
                    </a:lnTo>
                    <a:lnTo>
                      <a:pt x="0" y="492"/>
                    </a:lnTo>
                    <a:lnTo>
                      <a:pt x="0" y="491"/>
                    </a:lnTo>
                    <a:lnTo>
                      <a:pt x="0" y="0"/>
                    </a:lnTo>
                    <a:close/>
                    <a:moveTo>
                      <a:pt x="3" y="491"/>
                    </a:moveTo>
                    <a:lnTo>
                      <a:pt x="0" y="491"/>
                    </a:lnTo>
                    <a:lnTo>
                      <a:pt x="491" y="491"/>
                    </a:lnTo>
                    <a:lnTo>
                      <a:pt x="491" y="0"/>
                    </a:lnTo>
                    <a:lnTo>
                      <a:pt x="491" y="3"/>
                    </a:lnTo>
                    <a:lnTo>
                      <a:pt x="0" y="3"/>
                    </a:lnTo>
                    <a:lnTo>
                      <a:pt x="3" y="0"/>
                    </a:lnTo>
                    <a:lnTo>
                      <a:pt x="3" y="491"/>
                    </a:lnTo>
                    <a:close/>
                  </a:path>
                </a:pathLst>
              </a:custGeom>
              <a:solidFill>
                <a:srgbClr val="000000"/>
              </a:solidFill>
              <a:ln w="9525">
                <a:noFill/>
                <a:round/>
                <a:headEnd/>
                <a:tailEnd/>
              </a:ln>
            </p:spPr>
            <p:txBody>
              <a:bodyPr/>
              <a:lstStyle/>
              <a:p>
                <a:endParaRPr lang="en-US"/>
              </a:p>
            </p:txBody>
          </p:sp>
        </p:grpSp>
        <p:grpSp>
          <p:nvGrpSpPr>
            <p:cNvPr id="9" name="Group 511"/>
            <p:cNvGrpSpPr>
              <a:grpSpLocks/>
            </p:cNvGrpSpPr>
            <p:nvPr/>
          </p:nvGrpSpPr>
          <p:grpSpPr bwMode="auto">
            <a:xfrm>
              <a:off x="3885" y="3178"/>
              <a:ext cx="491" cy="492"/>
              <a:chOff x="3687" y="3550"/>
              <a:chExt cx="491" cy="492"/>
            </a:xfrm>
          </p:grpSpPr>
          <p:grpSp>
            <p:nvGrpSpPr>
              <p:cNvPr id="10" name="Group 182"/>
              <p:cNvGrpSpPr>
                <a:grpSpLocks/>
              </p:cNvGrpSpPr>
              <p:nvPr/>
            </p:nvGrpSpPr>
            <p:grpSpPr bwMode="auto">
              <a:xfrm>
                <a:off x="3687" y="3552"/>
                <a:ext cx="488" cy="490"/>
                <a:chOff x="877" y="1833"/>
                <a:chExt cx="488" cy="490"/>
              </a:xfrm>
            </p:grpSpPr>
            <p:sp>
              <p:nvSpPr>
                <p:cNvPr id="172" name="Rectangle 183"/>
                <p:cNvSpPr>
                  <a:spLocks noChangeArrowheads="1"/>
                </p:cNvSpPr>
                <p:nvPr/>
              </p:nvSpPr>
              <p:spPr bwMode="auto">
                <a:xfrm>
                  <a:off x="877" y="1833"/>
                  <a:ext cx="488" cy="490"/>
                </a:xfrm>
                <a:prstGeom prst="rect">
                  <a:avLst/>
                </a:prstGeom>
                <a:solidFill>
                  <a:srgbClr val="FFFFFF"/>
                </a:solidFill>
                <a:ln w="9525">
                  <a:noFill/>
                  <a:miter lim="800000"/>
                  <a:headEnd/>
                  <a:tailEnd/>
                </a:ln>
              </p:spPr>
              <p:txBody>
                <a:bodyPr/>
                <a:lstStyle/>
                <a:p>
                  <a:endParaRPr lang="en-US"/>
                </a:p>
              </p:txBody>
            </p:sp>
            <p:sp>
              <p:nvSpPr>
                <p:cNvPr id="173" name="Rectangle 184"/>
                <p:cNvSpPr>
                  <a:spLocks noChangeArrowheads="1"/>
                </p:cNvSpPr>
                <p:nvPr/>
              </p:nvSpPr>
              <p:spPr bwMode="auto">
                <a:xfrm>
                  <a:off x="877" y="1833"/>
                  <a:ext cx="488" cy="490"/>
                </a:xfrm>
                <a:prstGeom prst="rect">
                  <a:avLst/>
                </a:prstGeom>
                <a:noFill/>
                <a:ln w="7938" cap="rnd">
                  <a:solidFill>
                    <a:srgbClr val="000000"/>
                  </a:solidFill>
                  <a:miter lim="800000"/>
                  <a:headEnd/>
                  <a:tailEnd/>
                </a:ln>
              </p:spPr>
              <p:txBody>
                <a:bodyPr/>
                <a:lstStyle/>
                <a:p>
                  <a:endParaRPr lang="en-US"/>
                </a:p>
              </p:txBody>
            </p:sp>
          </p:grpSp>
          <p:sp>
            <p:nvSpPr>
              <p:cNvPr id="11" name="Freeform 185"/>
              <p:cNvSpPr>
                <a:spLocks noEditPoints="1"/>
              </p:cNvSpPr>
              <p:nvPr/>
            </p:nvSpPr>
            <p:spPr bwMode="auto">
              <a:xfrm>
                <a:off x="3711" y="3574"/>
                <a:ext cx="440" cy="441"/>
              </a:xfrm>
              <a:custGeom>
                <a:avLst/>
                <a:gdLst/>
                <a:ahLst/>
                <a:cxnLst>
                  <a:cxn ang="0">
                    <a:pos x="0" y="0"/>
                  </a:cxn>
                  <a:cxn ang="0">
                    <a:pos x="0" y="0"/>
                  </a:cxn>
                  <a:cxn ang="0">
                    <a:pos x="439" y="0"/>
                  </a:cxn>
                  <a:cxn ang="0">
                    <a:pos x="440" y="0"/>
                  </a:cxn>
                  <a:cxn ang="0">
                    <a:pos x="440" y="440"/>
                  </a:cxn>
                  <a:cxn ang="0">
                    <a:pos x="439" y="441"/>
                  </a:cxn>
                  <a:cxn ang="0">
                    <a:pos x="0" y="441"/>
                  </a:cxn>
                  <a:cxn ang="0">
                    <a:pos x="0" y="440"/>
                  </a:cxn>
                  <a:cxn ang="0">
                    <a:pos x="0" y="0"/>
                  </a:cxn>
                  <a:cxn ang="0">
                    <a:pos x="2" y="440"/>
                  </a:cxn>
                  <a:cxn ang="0">
                    <a:pos x="0" y="440"/>
                  </a:cxn>
                  <a:cxn ang="0">
                    <a:pos x="439" y="440"/>
                  </a:cxn>
                  <a:cxn ang="0">
                    <a:pos x="439" y="0"/>
                  </a:cxn>
                  <a:cxn ang="0">
                    <a:pos x="439" y="2"/>
                  </a:cxn>
                  <a:cxn ang="0">
                    <a:pos x="0" y="2"/>
                  </a:cxn>
                  <a:cxn ang="0">
                    <a:pos x="2" y="0"/>
                  </a:cxn>
                  <a:cxn ang="0">
                    <a:pos x="2" y="440"/>
                  </a:cxn>
                </a:cxnLst>
                <a:rect l="0" t="0" r="r" b="b"/>
                <a:pathLst>
                  <a:path w="440" h="441">
                    <a:moveTo>
                      <a:pt x="0" y="0"/>
                    </a:moveTo>
                    <a:lnTo>
                      <a:pt x="0" y="0"/>
                    </a:lnTo>
                    <a:lnTo>
                      <a:pt x="439" y="0"/>
                    </a:lnTo>
                    <a:lnTo>
                      <a:pt x="440" y="0"/>
                    </a:lnTo>
                    <a:lnTo>
                      <a:pt x="440" y="440"/>
                    </a:lnTo>
                    <a:lnTo>
                      <a:pt x="439" y="441"/>
                    </a:lnTo>
                    <a:lnTo>
                      <a:pt x="0" y="441"/>
                    </a:lnTo>
                    <a:lnTo>
                      <a:pt x="0" y="440"/>
                    </a:lnTo>
                    <a:lnTo>
                      <a:pt x="0" y="0"/>
                    </a:lnTo>
                    <a:close/>
                    <a:moveTo>
                      <a:pt x="2" y="440"/>
                    </a:moveTo>
                    <a:lnTo>
                      <a:pt x="0" y="440"/>
                    </a:lnTo>
                    <a:lnTo>
                      <a:pt x="439" y="440"/>
                    </a:lnTo>
                    <a:lnTo>
                      <a:pt x="439" y="0"/>
                    </a:lnTo>
                    <a:lnTo>
                      <a:pt x="439" y="2"/>
                    </a:lnTo>
                    <a:lnTo>
                      <a:pt x="0" y="2"/>
                    </a:lnTo>
                    <a:lnTo>
                      <a:pt x="2" y="0"/>
                    </a:lnTo>
                    <a:lnTo>
                      <a:pt x="2" y="440"/>
                    </a:lnTo>
                    <a:close/>
                  </a:path>
                </a:pathLst>
              </a:custGeom>
              <a:solidFill>
                <a:srgbClr val="FFFFFF"/>
              </a:solidFill>
              <a:ln w="9525">
                <a:noFill/>
                <a:round/>
                <a:headEnd/>
                <a:tailEnd/>
              </a:ln>
            </p:spPr>
            <p:txBody>
              <a:bodyPr/>
              <a:lstStyle/>
              <a:p>
                <a:endParaRPr lang="en-US"/>
              </a:p>
            </p:txBody>
          </p:sp>
          <p:grpSp>
            <p:nvGrpSpPr>
              <p:cNvPr id="12" name="Group 186"/>
              <p:cNvGrpSpPr>
                <a:grpSpLocks/>
              </p:cNvGrpSpPr>
              <p:nvPr/>
            </p:nvGrpSpPr>
            <p:grpSpPr bwMode="auto">
              <a:xfrm>
                <a:off x="3711" y="3664"/>
                <a:ext cx="38" cy="351"/>
                <a:chOff x="901" y="1945"/>
                <a:chExt cx="38" cy="351"/>
              </a:xfrm>
            </p:grpSpPr>
            <p:sp>
              <p:nvSpPr>
                <p:cNvPr id="170" name="Rectangle 187"/>
                <p:cNvSpPr>
                  <a:spLocks noChangeArrowheads="1"/>
                </p:cNvSpPr>
                <p:nvPr/>
              </p:nvSpPr>
              <p:spPr bwMode="auto">
                <a:xfrm>
                  <a:off x="901" y="1945"/>
                  <a:ext cx="38" cy="351"/>
                </a:xfrm>
                <a:prstGeom prst="rect">
                  <a:avLst/>
                </a:prstGeom>
                <a:solidFill>
                  <a:srgbClr val="000000"/>
                </a:solidFill>
                <a:ln w="9525">
                  <a:noFill/>
                  <a:miter lim="800000"/>
                  <a:headEnd/>
                  <a:tailEnd/>
                </a:ln>
              </p:spPr>
              <p:txBody>
                <a:bodyPr/>
                <a:lstStyle/>
                <a:p>
                  <a:endParaRPr lang="en-US"/>
                </a:p>
              </p:txBody>
            </p:sp>
            <p:sp>
              <p:nvSpPr>
                <p:cNvPr id="171" name="Rectangle 188"/>
                <p:cNvSpPr>
                  <a:spLocks noChangeArrowheads="1"/>
                </p:cNvSpPr>
                <p:nvPr/>
              </p:nvSpPr>
              <p:spPr bwMode="auto">
                <a:xfrm>
                  <a:off x="901" y="1945"/>
                  <a:ext cx="38" cy="351"/>
                </a:xfrm>
                <a:prstGeom prst="rect">
                  <a:avLst/>
                </a:prstGeom>
                <a:noFill/>
                <a:ln w="7938" cap="rnd">
                  <a:solidFill>
                    <a:srgbClr val="FFFFFF"/>
                  </a:solidFill>
                  <a:miter lim="800000"/>
                  <a:headEnd/>
                  <a:tailEnd/>
                </a:ln>
              </p:spPr>
              <p:txBody>
                <a:bodyPr/>
                <a:lstStyle/>
                <a:p>
                  <a:endParaRPr lang="en-US"/>
                </a:p>
              </p:txBody>
            </p:sp>
          </p:grpSp>
          <p:grpSp>
            <p:nvGrpSpPr>
              <p:cNvPr id="13" name="Group 189"/>
              <p:cNvGrpSpPr>
                <a:grpSpLocks/>
              </p:cNvGrpSpPr>
              <p:nvPr/>
            </p:nvGrpSpPr>
            <p:grpSpPr bwMode="auto">
              <a:xfrm>
                <a:off x="3711" y="3664"/>
                <a:ext cx="41" cy="351"/>
                <a:chOff x="901" y="1945"/>
                <a:chExt cx="41" cy="351"/>
              </a:xfrm>
            </p:grpSpPr>
            <p:sp>
              <p:nvSpPr>
                <p:cNvPr id="167" name="Freeform 190"/>
                <p:cNvSpPr>
                  <a:spLocks noEditPoints="1"/>
                </p:cNvSpPr>
                <p:nvPr/>
              </p:nvSpPr>
              <p:spPr bwMode="auto">
                <a:xfrm>
                  <a:off x="901" y="1945"/>
                  <a:ext cx="41" cy="351"/>
                </a:xfrm>
                <a:custGeom>
                  <a:avLst/>
                  <a:gdLst/>
                  <a:ahLst/>
                  <a:cxnLst>
                    <a:cxn ang="0">
                      <a:pos x="0" y="0"/>
                    </a:cxn>
                    <a:cxn ang="0">
                      <a:pos x="0" y="0"/>
                    </a:cxn>
                    <a:cxn ang="0">
                      <a:pos x="40" y="0"/>
                    </a:cxn>
                    <a:cxn ang="0">
                      <a:pos x="41" y="0"/>
                    </a:cxn>
                    <a:cxn ang="0">
                      <a:pos x="41" y="349"/>
                    </a:cxn>
                    <a:cxn ang="0">
                      <a:pos x="40" y="351"/>
                    </a:cxn>
                    <a:cxn ang="0">
                      <a:pos x="0" y="351"/>
                    </a:cxn>
                    <a:cxn ang="0">
                      <a:pos x="0" y="349"/>
                    </a:cxn>
                    <a:cxn ang="0">
                      <a:pos x="0" y="0"/>
                    </a:cxn>
                    <a:cxn ang="0">
                      <a:pos x="2" y="349"/>
                    </a:cxn>
                    <a:cxn ang="0">
                      <a:pos x="0" y="349"/>
                    </a:cxn>
                    <a:cxn ang="0">
                      <a:pos x="40" y="349"/>
                    </a:cxn>
                    <a:cxn ang="0">
                      <a:pos x="40" y="0"/>
                    </a:cxn>
                    <a:cxn ang="0">
                      <a:pos x="40" y="1"/>
                    </a:cxn>
                    <a:cxn ang="0">
                      <a:pos x="0" y="1"/>
                    </a:cxn>
                    <a:cxn ang="0">
                      <a:pos x="2" y="0"/>
                    </a:cxn>
                    <a:cxn ang="0">
                      <a:pos x="2" y="349"/>
                    </a:cxn>
                  </a:cxnLst>
                  <a:rect l="0" t="0" r="r" b="b"/>
                  <a:pathLst>
                    <a:path w="41" h="351">
                      <a:moveTo>
                        <a:pt x="0" y="0"/>
                      </a:moveTo>
                      <a:lnTo>
                        <a:pt x="0" y="0"/>
                      </a:lnTo>
                      <a:lnTo>
                        <a:pt x="40" y="0"/>
                      </a:lnTo>
                      <a:lnTo>
                        <a:pt x="41" y="0"/>
                      </a:lnTo>
                      <a:lnTo>
                        <a:pt x="41" y="349"/>
                      </a:lnTo>
                      <a:lnTo>
                        <a:pt x="40" y="351"/>
                      </a:lnTo>
                      <a:lnTo>
                        <a:pt x="0" y="351"/>
                      </a:lnTo>
                      <a:lnTo>
                        <a:pt x="0" y="349"/>
                      </a:lnTo>
                      <a:lnTo>
                        <a:pt x="0" y="0"/>
                      </a:lnTo>
                      <a:close/>
                      <a:moveTo>
                        <a:pt x="2" y="349"/>
                      </a:moveTo>
                      <a:lnTo>
                        <a:pt x="0" y="349"/>
                      </a:lnTo>
                      <a:lnTo>
                        <a:pt x="40" y="349"/>
                      </a:lnTo>
                      <a:lnTo>
                        <a:pt x="40" y="0"/>
                      </a:lnTo>
                      <a:lnTo>
                        <a:pt x="40" y="1"/>
                      </a:lnTo>
                      <a:lnTo>
                        <a:pt x="0" y="1"/>
                      </a:lnTo>
                      <a:lnTo>
                        <a:pt x="2" y="0"/>
                      </a:lnTo>
                      <a:lnTo>
                        <a:pt x="2" y="349"/>
                      </a:lnTo>
                      <a:close/>
                    </a:path>
                  </a:pathLst>
                </a:custGeom>
                <a:solidFill>
                  <a:srgbClr val="FFFFFF"/>
                </a:solidFill>
                <a:ln w="9525">
                  <a:noFill/>
                  <a:round/>
                  <a:headEnd/>
                  <a:tailEnd/>
                </a:ln>
              </p:spPr>
              <p:txBody>
                <a:bodyPr/>
                <a:lstStyle/>
                <a:p>
                  <a:endParaRPr lang="en-US"/>
                </a:p>
              </p:txBody>
            </p:sp>
            <p:sp>
              <p:nvSpPr>
                <p:cNvPr id="168" name="Freeform 191"/>
                <p:cNvSpPr>
                  <a:spLocks/>
                </p:cNvSpPr>
                <p:nvPr/>
              </p:nvSpPr>
              <p:spPr bwMode="auto">
                <a:xfrm>
                  <a:off x="901" y="1945"/>
                  <a:ext cx="41" cy="351"/>
                </a:xfrm>
                <a:custGeom>
                  <a:avLst/>
                  <a:gdLst/>
                  <a:ahLst/>
                  <a:cxnLst>
                    <a:cxn ang="0">
                      <a:pos x="0" y="0"/>
                    </a:cxn>
                    <a:cxn ang="0">
                      <a:pos x="0" y="0"/>
                    </a:cxn>
                    <a:cxn ang="0">
                      <a:pos x="40" y="0"/>
                    </a:cxn>
                    <a:cxn ang="0">
                      <a:pos x="41" y="0"/>
                    </a:cxn>
                    <a:cxn ang="0">
                      <a:pos x="41" y="349"/>
                    </a:cxn>
                    <a:cxn ang="0">
                      <a:pos x="40" y="351"/>
                    </a:cxn>
                    <a:cxn ang="0">
                      <a:pos x="0" y="351"/>
                    </a:cxn>
                    <a:cxn ang="0">
                      <a:pos x="0" y="349"/>
                    </a:cxn>
                    <a:cxn ang="0">
                      <a:pos x="0" y="0"/>
                    </a:cxn>
                  </a:cxnLst>
                  <a:rect l="0" t="0" r="r" b="b"/>
                  <a:pathLst>
                    <a:path w="41" h="351">
                      <a:moveTo>
                        <a:pt x="0" y="0"/>
                      </a:moveTo>
                      <a:lnTo>
                        <a:pt x="0" y="0"/>
                      </a:lnTo>
                      <a:lnTo>
                        <a:pt x="40" y="0"/>
                      </a:lnTo>
                      <a:lnTo>
                        <a:pt x="41" y="0"/>
                      </a:lnTo>
                      <a:lnTo>
                        <a:pt x="41" y="349"/>
                      </a:lnTo>
                      <a:lnTo>
                        <a:pt x="40" y="351"/>
                      </a:lnTo>
                      <a:lnTo>
                        <a:pt x="0" y="351"/>
                      </a:lnTo>
                      <a:lnTo>
                        <a:pt x="0" y="349"/>
                      </a:lnTo>
                      <a:lnTo>
                        <a:pt x="0" y="0"/>
                      </a:lnTo>
                      <a:close/>
                    </a:path>
                  </a:pathLst>
                </a:custGeom>
                <a:noFill/>
                <a:ln w="7938" cap="rnd">
                  <a:solidFill>
                    <a:srgbClr val="FFFFFF"/>
                  </a:solidFill>
                  <a:prstDash val="solid"/>
                  <a:round/>
                  <a:headEnd/>
                  <a:tailEnd/>
                </a:ln>
              </p:spPr>
              <p:txBody>
                <a:bodyPr/>
                <a:lstStyle/>
                <a:p>
                  <a:endParaRPr lang="en-US"/>
                </a:p>
              </p:txBody>
            </p:sp>
            <p:sp>
              <p:nvSpPr>
                <p:cNvPr id="169" name="Freeform 192"/>
                <p:cNvSpPr>
                  <a:spLocks/>
                </p:cNvSpPr>
                <p:nvPr/>
              </p:nvSpPr>
              <p:spPr bwMode="auto">
                <a:xfrm>
                  <a:off x="901" y="1945"/>
                  <a:ext cx="40" cy="349"/>
                </a:xfrm>
                <a:custGeom>
                  <a:avLst/>
                  <a:gdLst/>
                  <a:ahLst/>
                  <a:cxnLst>
                    <a:cxn ang="0">
                      <a:pos x="2" y="349"/>
                    </a:cxn>
                    <a:cxn ang="0">
                      <a:pos x="0" y="349"/>
                    </a:cxn>
                    <a:cxn ang="0">
                      <a:pos x="40" y="349"/>
                    </a:cxn>
                    <a:cxn ang="0">
                      <a:pos x="40" y="0"/>
                    </a:cxn>
                    <a:cxn ang="0">
                      <a:pos x="40" y="1"/>
                    </a:cxn>
                    <a:cxn ang="0">
                      <a:pos x="0" y="1"/>
                    </a:cxn>
                    <a:cxn ang="0">
                      <a:pos x="2" y="0"/>
                    </a:cxn>
                    <a:cxn ang="0">
                      <a:pos x="2" y="349"/>
                    </a:cxn>
                  </a:cxnLst>
                  <a:rect l="0" t="0" r="r" b="b"/>
                  <a:pathLst>
                    <a:path w="40" h="349">
                      <a:moveTo>
                        <a:pt x="2" y="349"/>
                      </a:moveTo>
                      <a:lnTo>
                        <a:pt x="0" y="349"/>
                      </a:lnTo>
                      <a:lnTo>
                        <a:pt x="40" y="349"/>
                      </a:lnTo>
                      <a:lnTo>
                        <a:pt x="40" y="0"/>
                      </a:lnTo>
                      <a:lnTo>
                        <a:pt x="40" y="1"/>
                      </a:lnTo>
                      <a:lnTo>
                        <a:pt x="0" y="1"/>
                      </a:lnTo>
                      <a:lnTo>
                        <a:pt x="2" y="0"/>
                      </a:lnTo>
                      <a:lnTo>
                        <a:pt x="2" y="349"/>
                      </a:lnTo>
                    </a:path>
                  </a:pathLst>
                </a:custGeom>
                <a:noFill/>
                <a:ln w="7938" cap="rnd">
                  <a:solidFill>
                    <a:srgbClr val="FFFFFF"/>
                  </a:solidFill>
                  <a:prstDash val="solid"/>
                  <a:round/>
                  <a:headEnd/>
                  <a:tailEnd/>
                </a:ln>
              </p:spPr>
              <p:txBody>
                <a:bodyPr/>
                <a:lstStyle/>
                <a:p>
                  <a:endParaRPr lang="en-US"/>
                </a:p>
              </p:txBody>
            </p:sp>
          </p:grpSp>
          <p:grpSp>
            <p:nvGrpSpPr>
              <p:cNvPr id="14" name="Group 193"/>
              <p:cNvGrpSpPr>
                <a:grpSpLocks/>
              </p:cNvGrpSpPr>
              <p:nvPr/>
            </p:nvGrpSpPr>
            <p:grpSpPr bwMode="auto">
              <a:xfrm>
                <a:off x="3749" y="3843"/>
                <a:ext cx="41" cy="172"/>
                <a:chOff x="939" y="2124"/>
                <a:chExt cx="41" cy="172"/>
              </a:xfrm>
            </p:grpSpPr>
            <p:sp>
              <p:nvSpPr>
                <p:cNvPr id="165" name="Rectangle 194"/>
                <p:cNvSpPr>
                  <a:spLocks noChangeArrowheads="1"/>
                </p:cNvSpPr>
                <p:nvPr/>
              </p:nvSpPr>
              <p:spPr bwMode="auto">
                <a:xfrm>
                  <a:off x="939" y="2124"/>
                  <a:ext cx="41" cy="172"/>
                </a:xfrm>
                <a:prstGeom prst="rect">
                  <a:avLst/>
                </a:prstGeom>
                <a:solidFill>
                  <a:srgbClr val="000000"/>
                </a:solidFill>
                <a:ln w="9525">
                  <a:noFill/>
                  <a:miter lim="800000"/>
                  <a:headEnd/>
                  <a:tailEnd/>
                </a:ln>
              </p:spPr>
              <p:txBody>
                <a:bodyPr/>
                <a:lstStyle/>
                <a:p>
                  <a:endParaRPr lang="en-US"/>
                </a:p>
              </p:txBody>
            </p:sp>
            <p:sp>
              <p:nvSpPr>
                <p:cNvPr id="166" name="Rectangle 195"/>
                <p:cNvSpPr>
                  <a:spLocks noChangeArrowheads="1"/>
                </p:cNvSpPr>
                <p:nvPr/>
              </p:nvSpPr>
              <p:spPr bwMode="auto">
                <a:xfrm>
                  <a:off x="939" y="2124"/>
                  <a:ext cx="41" cy="172"/>
                </a:xfrm>
                <a:prstGeom prst="rect">
                  <a:avLst/>
                </a:prstGeom>
                <a:noFill/>
                <a:ln w="7938" cap="rnd">
                  <a:solidFill>
                    <a:srgbClr val="FFFFFF"/>
                  </a:solidFill>
                  <a:miter lim="800000"/>
                  <a:headEnd/>
                  <a:tailEnd/>
                </a:ln>
              </p:spPr>
              <p:txBody>
                <a:bodyPr/>
                <a:lstStyle/>
                <a:p>
                  <a:endParaRPr lang="en-US"/>
                </a:p>
              </p:txBody>
            </p:sp>
          </p:grpSp>
          <p:grpSp>
            <p:nvGrpSpPr>
              <p:cNvPr id="15" name="Group 196"/>
              <p:cNvGrpSpPr>
                <a:grpSpLocks/>
              </p:cNvGrpSpPr>
              <p:nvPr/>
            </p:nvGrpSpPr>
            <p:grpSpPr bwMode="auto">
              <a:xfrm>
                <a:off x="3749" y="3843"/>
                <a:ext cx="44" cy="172"/>
                <a:chOff x="939" y="2124"/>
                <a:chExt cx="44" cy="172"/>
              </a:xfrm>
            </p:grpSpPr>
            <p:sp>
              <p:nvSpPr>
                <p:cNvPr id="162" name="Freeform 197"/>
                <p:cNvSpPr>
                  <a:spLocks noEditPoints="1"/>
                </p:cNvSpPr>
                <p:nvPr/>
              </p:nvSpPr>
              <p:spPr bwMode="auto">
                <a:xfrm>
                  <a:off x="939" y="2124"/>
                  <a:ext cx="44" cy="172"/>
                </a:xfrm>
                <a:custGeom>
                  <a:avLst/>
                  <a:gdLst/>
                  <a:ahLst/>
                  <a:cxnLst>
                    <a:cxn ang="0">
                      <a:pos x="0" y="0"/>
                    </a:cxn>
                    <a:cxn ang="0">
                      <a:pos x="0" y="0"/>
                    </a:cxn>
                    <a:cxn ang="0">
                      <a:pos x="43" y="0"/>
                    </a:cxn>
                    <a:cxn ang="0">
                      <a:pos x="44" y="0"/>
                    </a:cxn>
                    <a:cxn ang="0">
                      <a:pos x="44" y="171"/>
                    </a:cxn>
                    <a:cxn ang="0">
                      <a:pos x="43" y="172"/>
                    </a:cxn>
                    <a:cxn ang="0">
                      <a:pos x="0" y="172"/>
                    </a:cxn>
                    <a:cxn ang="0">
                      <a:pos x="0" y="171"/>
                    </a:cxn>
                    <a:cxn ang="0">
                      <a:pos x="0" y="0"/>
                    </a:cxn>
                    <a:cxn ang="0">
                      <a:pos x="2" y="171"/>
                    </a:cxn>
                    <a:cxn ang="0">
                      <a:pos x="0" y="171"/>
                    </a:cxn>
                    <a:cxn ang="0">
                      <a:pos x="43" y="171"/>
                    </a:cxn>
                    <a:cxn ang="0">
                      <a:pos x="43" y="0"/>
                    </a:cxn>
                    <a:cxn ang="0">
                      <a:pos x="43" y="2"/>
                    </a:cxn>
                    <a:cxn ang="0">
                      <a:pos x="0" y="2"/>
                    </a:cxn>
                    <a:cxn ang="0">
                      <a:pos x="2" y="0"/>
                    </a:cxn>
                    <a:cxn ang="0">
                      <a:pos x="2" y="171"/>
                    </a:cxn>
                  </a:cxnLst>
                  <a:rect l="0" t="0" r="r" b="b"/>
                  <a:pathLst>
                    <a:path w="44" h="172">
                      <a:moveTo>
                        <a:pt x="0" y="0"/>
                      </a:moveTo>
                      <a:lnTo>
                        <a:pt x="0" y="0"/>
                      </a:lnTo>
                      <a:lnTo>
                        <a:pt x="43" y="0"/>
                      </a:lnTo>
                      <a:lnTo>
                        <a:pt x="44" y="0"/>
                      </a:lnTo>
                      <a:lnTo>
                        <a:pt x="44" y="171"/>
                      </a:lnTo>
                      <a:lnTo>
                        <a:pt x="43" y="172"/>
                      </a:lnTo>
                      <a:lnTo>
                        <a:pt x="0" y="172"/>
                      </a:lnTo>
                      <a:lnTo>
                        <a:pt x="0" y="171"/>
                      </a:lnTo>
                      <a:lnTo>
                        <a:pt x="0" y="0"/>
                      </a:lnTo>
                      <a:close/>
                      <a:moveTo>
                        <a:pt x="2" y="171"/>
                      </a:moveTo>
                      <a:lnTo>
                        <a:pt x="0" y="171"/>
                      </a:lnTo>
                      <a:lnTo>
                        <a:pt x="43" y="171"/>
                      </a:lnTo>
                      <a:lnTo>
                        <a:pt x="43" y="0"/>
                      </a:lnTo>
                      <a:lnTo>
                        <a:pt x="43" y="2"/>
                      </a:lnTo>
                      <a:lnTo>
                        <a:pt x="0" y="2"/>
                      </a:lnTo>
                      <a:lnTo>
                        <a:pt x="2" y="0"/>
                      </a:lnTo>
                      <a:lnTo>
                        <a:pt x="2" y="171"/>
                      </a:lnTo>
                      <a:close/>
                    </a:path>
                  </a:pathLst>
                </a:custGeom>
                <a:solidFill>
                  <a:srgbClr val="FFFFFF"/>
                </a:solidFill>
                <a:ln w="9525">
                  <a:noFill/>
                  <a:round/>
                  <a:headEnd/>
                  <a:tailEnd/>
                </a:ln>
              </p:spPr>
              <p:txBody>
                <a:bodyPr/>
                <a:lstStyle/>
                <a:p>
                  <a:endParaRPr lang="en-US"/>
                </a:p>
              </p:txBody>
            </p:sp>
            <p:sp>
              <p:nvSpPr>
                <p:cNvPr id="163" name="Freeform 198"/>
                <p:cNvSpPr>
                  <a:spLocks/>
                </p:cNvSpPr>
                <p:nvPr/>
              </p:nvSpPr>
              <p:spPr bwMode="auto">
                <a:xfrm>
                  <a:off x="939" y="2124"/>
                  <a:ext cx="44" cy="172"/>
                </a:xfrm>
                <a:custGeom>
                  <a:avLst/>
                  <a:gdLst/>
                  <a:ahLst/>
                  <a:cxnLst>
                    <a:cxn ang="0">
                      <a:pos x="0" y="0"/>
                    </a:cxn>
                    <a:cxn ang="0">
                      <a:pos x="0" y="0"/>
                    </a:cxn>
                    <a:cxn ang="0">
                      <a:pos x="43" y="0"/>
                    </a:cxn>
                    <a:cxn ang="0">
                      <a:pos x="44" y="0"/>
                    </a:cxn>
                    <a:cxn ang="0">
                      <a:pos x="44" y="171"/>
                    </a:cxn>
                    <a:cxn ang="0">
                      <a:pos x="43" y="172"/>
                    </a:cxn>
                    <a:cxn ang="0">
                      <a:pos x="0" y="172"/>
                    </a:cxn>
                    <a:cxn ang="0">
                      <a:pos x="0" y="171"/>
                    </a:cxn>
                    <a:cxn ang="0">
                      <a:pos x="0" y="0"/>
                    </a:cxn>
                  </a:cxnLst>
                  <a:rect l="0" t="0" r="r" b="b"/>
                  <a:pathLst>
                    <a:path w="44" h="172">
                      <a:moveTo>
                        <a:pt x="0" y="0"/>
                      </a:moveTo>
                      <a:lnTo>
                        <a:pt x="0" y="0"/>
                      </a:lnTo>
                      <a:lnTo>
                        <a:pt x="43" y="0"/>
                      </a:lnTo>
                      <a:lnTo>
                        <a:pt x="44" y="0"/>
                      </a:lnTo>
                      <a:lnTo>
                        <a:pt x="44" y="171"/>
                      </a:lnTo>
                      <a:lnTo>
                        <a:pt x="43"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164" name="Freeform 199"/>
                <p:cNvSpPr>
                  <a:spLocks/>
                </p:cNvSpPr>
                <p:nvPr/>
              </p:nvSpPr>
              <p:spPr bwMode="auto">
                <a:xfrm>
                  <a:off x="939" y="2124"/>
                  <a:ext cx="43" cy="171"/>
                </a:xfrm>
                <a:custGeom>
                  <a:avLst/>
                  <a:gdLst/>
                  <a:ahLst/>
                  <a:cxnLst>
                    <a:cxn ang="0">
                      <a:pos x="2" y="171"/>
                    </a:cxn>
                    <a:cxn ang="0">
                      <a:pos x="0" y="171"/>
                    </a:cxn>
                    <a:cxn ang="0">
                      <a:pos x="43" y="171"/>
                    </a:cxn>
                    <a:cxn ang="0">
                      <a:pos x="43" y="0"/>
                    </a:cxn>
                    <a:cxn ang="0">
                      <a:pos x="43" y="2"/>
                    </a:cxn>
                    <a:cxn ang="0">
                      <a:pos x="0" y="2"/>
                    </a:cxn>
                    <a:cxn ang="0">
                      <a:pos x="2" y="0"/>
                    </a:cxn>
                    <a:cxn ang="0">
                      <a:pos x="2" y="171"/>
                    </a:cxn>
                  </a:cxnLst>
                  <a:rect l="0" t="0" r="r" b="b"/>
                  <a:pathLst>
                    <a:path w="43" h="171">
                      <a:moveTo>
                        <a:pt x="2" y="171"/>
                      </a:moveTo>
                      <a:lnTo>
                        <a:pt x="0" y="171"/>
                      </a:lnTo>
                      <a:lnTo>
                        <a:pt x="43" y="171"/>
                      </a:lnTo>
                      <a:lnTo>
                        <a:pt x="43" y="0"/>
                      </a:lnTo>
                      <a:lnTo>
                        <a:pt x="43" y="2"/>
                      </a:lnTo>
                      <a:lnTo>
                        <a:pt x="0" y="2"/>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16" name="Group 200"/>
              <p:cNvGrpSpPr>
                <a:grpSpLocks/>
              </p:cNvGrpSpPr>
              <p:nvPr/>
            </p:nvGrpSpPr>
            <p:grpSpPr bwMode="auto">
              <a:xfrm>
                <a:off x="3790" y="3843"/>
                <a:ext cx="41" cy="172"/>
                <a:chOff x="980" y="2124"/>
                <a:chExt cx="41" cy="172"/>
              </a:xfrm>
            </p:grpSpPr>
            <p:sp>
              <p:nvSpPr>
                <p:cNvPr id="160" name="Rectangle 201"/>
                <p:cNvSpPr>
                  <a:spLocks noChangeArrowheads="1"/>
                </p:cNvSpPr>
                <p:nvPr/>
              </p:nvSpPr>
              <p:spPr bwMode="auto">
                <a:xfrm>
                  <a:off x="980" y="2124"/>
                  <a:ext cx="41" cy="172"/>
                </a:xfrm>
                <a:prstGeom prst="rect">
                  <a:avLst/>
                </a:prstGeom>
                <a:solidFill>
                  <a:srgbClr val="000000"/>
                </a:solidFill>
                <a:ln w="9525">
                  <a:noFill/>
                  <a:miter lim="800000"/>
                  <a:headEnd/>
                  <a:tailEnd/>
                </a:ln>
              </p:spPr>
              <p:txBody>
                <a:bodyPr/>
                <a:lstStyle/>
                <a:p>
                  <a:endParaRPr lang="en-US"/>
                </a:p>
              </p:txBody>
            </p:sp>
            <p:sp>
              <p:nvSpPr>
                <p:cNvPr id="161" name="Rectangle 202"/>
                <p:cNvSpPr>
                  <a:spLocks noChangeArrowheads="1"/>
                </p:cNvSpPr>
                <p:nvPr/>
              </p:nvSpPr>
              <p:spPr bwMode="auto">
                <a:xfrm>
                  <a:off x="980" y="2124"/>
                  <a:ext cx="41" cy="172"/>
                </a:xfrm>
                <a:prstGeom prst="rect">
                  <a:avLst/>
                </a:prstGeom>
                <a:noFill/>
                <a:ln w="7938" cap="rnd">
                  <a:solidFill>
                    <a:srgbClr val="FFFFFF"/>
                  </a:solidFill>
                  <a:miter lim="800000"/>
                  <a:headEnd/>
                  <a:tailEnd/>
                </a:ln>
              </p:spPr>
              <p:txBody>
                <a:bodyPr/>
                <a:lstStyle/>
                <a:p>
                  <a:endParaRPr lang="en-US"/>
                </a:p>
              </p:txBody>
            </p:sp>
          </p:grpSp>
          <p:grpSp>
            <p:nvGrpSpPr>
              <p:cNvPr id="17" name="Group 203"/>
              <p:cNvGrpSpPr>
                <a:grpSpLocks/>
              </p:cNvGrpSpPr>
              <p:nvPr/>
            </p:nvGrpSpPr>
            <p:grpSpPr bwMode="auto">
              <a:xfrm>
                <a:off x="3790" y="3843"/>
                <a:ext cx="41" cy="172"/>
                <a:chOff x="980" y="2124"/>
                <a:chExt cx="41" cy="172"/>
              </a:xfrm>
            </p:grpSpPr>
            <p:sp>
              <p:nvSpPr>
                <p:cNvPr id="157" name="Freeform 204"/>
                <p:cNvSpPr>
                  <a:spLocks noEditPoints="1"/>
                </p:cNvSpPr>
                <p:nvPr/>
              </p:nvSpPr>
              <p:spPr bwMode="auto">
                <a:xfrm>
                  <a:off x="980" y="2124"/>
                  <a:ext cx="41" cy="172"/>
                </a:xfrm>
                <a:custGeom>
                  <a:avLst/>
                  <a:gdLst/>
                  <a:ahLst/>
                  <a:cxnLst>
                    <a:cxn ang="0">
                      <a:pos x="0" y="0"/>
                    </a:cxn>
                    <a:cxn ang="0">
                      <a:pos x="0" y="0"/>
                    </a:cxn>
                    <a:cxn ang="0">
                      <a:pos x="39" y="0"/>
                    </a:cxn>
                    <a:cxn ang="0">
                      <a:pos x="41" y="0"/>
                    </a:cxn>
                    <a:cxn ang="0">
                      <a:pos x="41" y="171"/>
                    </a:cxn>
                    <a:cxn ang="0">
                      <a:pos x="39" y="172"/>
                    </a:cxn>
                    <a:cxn ang="0">
                      <a:pos x="0" y="172"/>
                    </a:cxn>
                    <a:cxn ang="0">
                      <a:pos x="0" y="171"/>
                    </a:cxn>
                    <a:cxn ang="0">
                      <a:pos x="0" y="0"/>
                    </a:cxn>
                    <a:cxn ang="0">
                      <a:pos x="2" y="171"/>
                    </a:cxn>
                    <a:cxn ang="0">
                      <a:pos x="0" y="171"/>
                    </a:cxn>
                    <a:cxn ang="0">
                      <a:pos x="39" y="171"/>
                    </a:cxn>
                    <a:cxn ang="0">
                      <a:pos x="39" y="0"/>
                    </a:cxn>
                    <a:cxn ang="0">
                      <a:pos x="39" y="3"/>
                    </a:cxn>
                    <a:cxn ang="0">
                      <a:pos x="0" y="3"/>
                    </a:cxn>
                    <a:cxn ang="0">
                      <a:pos x="2" y="0"/>
                    </a:cxn>
                    <a:cxn ang="0">
                      <a:pos x="2" y="171"/>
                    </a:cxn>
                  </a:cxnLst>
                  <a:rect l="0" t="0" r="r" b="b"/>
                  <a:pathLst>
                    <a:path w="41" h="172">
                      <a:moveTo>
                        <a:pt x="0" y="0"/>
                      </a:moveTo>
                      <a:lnTo>
                        <a:pt x="0" y="0"/>
                      </a:lnTo>
                      <a:lnTo>
                        <a:pt x="39" y="0"/>
                      </a:lnTo>
                      <a:lnTo>
                        <a:pt x="41" y="0"/>
                      </a:lnTo>
                      <a:lnTo>
                        <a:pt x="41" y="171"/>
                      </a:lnTo>
                      <a:lnTo>
                        <a:pt x="39" y="172"/>
                      </a:lnTo>
                      <a:lnTo>
                        <a:pt x="0" y="172"/>
                      </a:lnTo>
                      <a:lnTo>
                        <a:pt x="0" y="171"/>
                      </a:lnTo>
                      <a:lnTo>
                        <a:pt x="0" y="0"/>
                      </a:lnTo>
                      <a:close/>
                      <a:moveTo>
                        <a:pt x="2" y="171"/>
                      </a:moveTo>
                      <a:lnTo>
                        <a:pt x="0" y="171"/>
                      </a:lnTo>
                      <a:lnTo>
                        <a:pt x="39" y="171"/>
                      </a:lnTo>
                      <a:lnTo>
                        <a:pt x="39" y="0"/>
                      </a:lnTo>
                      <a:lnTo>
                        <a:pt x="39" y="3"/>
                      </a:lnTo>
                      <a:lnTo>
                        <a:pt x="0" y="3"/>
                      </a:lnTo>
                      <a:lnTo>
                        <a:pt x="2" y="0"/>
                      </a:lnTo>
                      <a:lnTo>
                        <a:pt x="2" y="171"/>
                      </a:lnTo>
                      <a:close/>
                    </a:path>
                  </a:pathLst>
                </a:custGeom>
                <a:solidFill>
                  <a:srgbClr val="FFFFFF"/>
                </a:solidFill>
                <a:ln w="9525">
                  <a:noFill/>
                  <a:round/>
                  <a:headEnd/>
                  <a:tailEnd/>
                </a:ln>
              </p:spPr>
              <p:txBody>
                <a:bodyPr/>
                <a:lstStyle/>
                <a:p>
                  <a:endParaRPr lang="en-US"/>
                </a:p>
              </p:txBody>
            </p:sp>
            <p:sp>
              <p:nvSpPr>
                <p:cNvPr id="158" name="Freeform 205"/>
                <p:cNvSpPr>
                  <a:spLocks/>
                </p:cNvSpPr>
                <p:nvPr/>
              </p:nvSpPr>
              <p:spPr bwMode="auto">
                <a:xfrm>
                  <a:off x="980" y="2124"/>
                  <a:ext cx="41" cy="172"/>
                </a:xfrm>
                <a:custGeom>
                  <a:avLst/>
                  <a:gdLst/>
                  <a:ahLst/>
                  <a:cxnLst>
                    <a:cxn ang="0">
                      <a:pos x="0" y="0"/>
                    </a:cxn>
                    <a:cxn ang="0">
                      <a:pos x="0" y="0"/>
                    </a:cxn>
                    <a:cxn ang="0">
                      <a:pos x="39" y="0"/>
                    </a:cxn>
                    <a:cxn ang="0">
                      <a:pos x="41" y="0"/>
                    </a:cxn>
                    <a:cxn ang="0">
                      <a:pos x="41" y="171"/>
                    </a:cxn>
                    <a:cxn ang="0">
                      <a:pos x="39" y="172"/>
                    </a:cxn>
                    <a:cxn ang="0">
                      <a:pos x="0" y="172"/>
                    </a:cxn>
                    <a:cxn ang="0">
                      <a:pos x="0" y="171"/>
                    </a:cxn>
                    <a:cxn ang="0">
                      <a:pos x="0" y="0"/>
                    </a:cxn>
                  </a:cxnLst>
                  <a:rect l="0" t="0" r="r" b="b"/>
                  <a:pathLst>
                    <a:path w="41" h="172">
                      <a:moveTo>
                        <a:pt x="0" y="0"/>
                      </a:moveTo>
                      <a:lnTo>
                        <a:pt x="0" y="0"/>
                      </a:lnTo>
                      <a:lnTo>
                        <a:pt x="39" y="0"/>
                      </a:lnTo>
                      <a:lnTo>
                        <a:pt x="41" y="0"/>
                      </a:lnTo>
                      <a:lnTo>
                        <a:pt x="41" y="171"/>
                      </a:lnTo>
                      <a:lnTo>
                        <a:pt x="39"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159" name="Freeform 206"/>
                <p:cNvSpPr>
                  <a:spLocks/>
                </p:cNvSpPr>
                <p:nvPr/>
              </p:nvSpPr>
              <p:spPr bwMode="auto">
                <a:xfrm>
                  <a:off x="980" y="2124"/>
                  <a:ext cx="39" cy="171"/>
                </a:xfrm>
                <a:custGeom>
                  <a:avLst/>
                  <a:gdLst/>
                  <a:ahLst/>
                  <a:cxnLst>
                    <a:cxn ang="0">
                      <a:pos x="2" y="171"/>
                    </a:cxn>
                    <a:cxn ang="0">
                      <a:pos x="0" y="171"/>
                    </a:cxn>
                    <a:cxn ang="0">
                      <a:pos x="39" y="171"/>
                    </a:cxn>
                    <a:cxn ang="0">
                      <a:pos x="39" y="0"/>
                    </a:cxn>
                    <a:cxn ang="0">
                      <a:pos x="39" y="3"/>
                    </a:cxn>
                    <a:cxn ang="0">
                      <a:pos x="0" y="3"/>
                    </a:cxn>
                    <a:cxn ang="0">
                      <a:pos x="2" y="0"/>
                    </a:cxn>
                    <a:cxn ang="0">
                      <a:pos x="2" y="171"/>
                    </a:cxn>
                  </a:cxnLst>
                  <a:rect l="0" t="0" r="r" b="b"/>
                  <a:pathLst>
                    <a:path w="39" h="171">
                      <a:moveTo>
                        <a:pt x="2" y="171"/>
                      </a:moveTo>
                      <a:lnTo>
                        <a:pt x="0" y="171"/>
                      </a:lnTo>
                      <a:lnTo>
                        <a:pt x="39" y="171"/>
                      </a:lnTo>
                      <a:lnTo>
                        <a:pt x="39" y="0"/>
                      </a:lnTo>
                      <a:lnTo>
                        <a:pt x="39" y="3"/>
                      </a:lnTo>
                      <a:lnTo>
                        <a:pt x="0" y="3"/>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18" name="Group 207"/>
              <p:cNvGrpSpPr>
                <a:grpSpLocks/>
              </p:cNvGrpSpPr>
              <p:nvPr/>
            </p:nvGrpSpPr>
            <p:grpSpPr bwMode="auto">
              <a:xfrm>
                <a:off x="3831" y="3843"/>
                <a:ext cx="40" cy="172"/>
                <a:chOff x="1021" y="2124"/>
                <a:chExt cx="40" cy="172"/>
              </a:xfrm>
            </p:grpSpPr>
            <p:sp>
              <p:nvSpPr>
                <p:cNvPr id="155" name="Rectangle 208"/>
                <p:cNvSpPr>
                  <a:spLocks noChangeArrowheads="1"/>
                </p:cNvSpPr>
                <p:nvPr/>
              </p:nvSpPr>
              <p:spPr bwMode="auto">
                <a:xfrm>
                  <a:off x="1021" y="2124"/>
                  <a:ext cx="40" cy="172"/>
                </a:xfrm>
                <a:prstGeom prst="rect">
                  <a:avLst/>
                </a:prstGeom>
                <a:solidFill>
                  <a:srgbClr val="000000"/>
                </a:solidFill>
                <a:ln w="9525">
                  <a:noFill/>
                  <a:miter lim="800000"/>
                  <a:headEnd/>
                  <a:tailEnd/>
                </a:ln>
              </p:spPr>
              <p:txBody>
                <a:bodyPr/>
                <a:lstStyle/>
                <a:p>
                  <a:endParaRPr lang="en-US"/>
                </a:p>
              </p:txBody>
            </p:sp>
            <p:sp>
              <p:nvSpPr>
                <p:cNvPr id="156" name="Rectangle 209"/>
                <p:cNvSpPr>
                  <a:spLocks noChangeArrowheads="1"/>
                </p:cNvSpPr>
                <p:nvPr/>
              </p:nvSpPr>
              <p:spPr bwMode="auto">
                <a:xfrm>
                  <a:off x="1021" y="2124"/>
                  <a:ext cx="40" cy="172"/>
                </a:xfrm>
                <a:prstGeom prst="rect">
                  <a:avLst/>
                </a:prstGeom>
                <a:noFill/>
                <a:ln w="7938" cap="rnd">
                  <a:solidFill>
                    <a:srgbClr val="FFFFFF"/>
                  </a:solidFill>
                  <a:miter lim="800000"/>
                  <a:headEnd/>
                  <a:tailEnd/>
                </a:ln>
              </p:spPr>
              <p:txBody>
                <a:bodyPr/>
                <a:lstStyle/>
                <a:p>
                  <a:endParaRPr lang="en-US"/>
                </a:p>
              </p:txBody>
            </p:sp>
          </p:grpSp>
          <p:grpSp>
            <p:nvGrpSpPr>
              <p:cNvPr id="19" name="Group 210"/>
              <p:cNvGrpSpPr>
                <a:grpSpLocks/>
              </p:cNvGrpSpPr>
              <p:nvPr/>
            </p:nvGrpSpPr>
            <p:grpSpPr bwMode="auto">
              <a:xfrm>
                <a:off x="3831" y="3843"/>
                <a:ext cx="43" cy="172"/>
                <a:chOff x="1021" y="2124"/>
                <a:chExt cx="43" cy="172"/>
              </a:xfrm>
            </p:grpSpPr>
            <p:sp>
              <p:nvSpPr>
                <p:cNvPr id="152" name="Freeform 211"/>
                <p:cNvSpPr>
                  <a:spLocks noEditPoints="1"/>
                </p:cNvSpPr>
                <p:nvPr/>
              </p:nvSpPr>
              <p:spPr bwMode="auto">
                <a:xfrm>
                  <a:off x="1021" y="2124"/>
                  <a:ext cx="43" cy="172"/>
                </a:xfrm>
                <a:custGeom>
                  <a:avLst/>
                  <a:gdLst/>
                  <a:ahLst/>
                  <a:cxnLst>
                    <a:cxn ang="0">
                      <a:pos x="0" y="0"/>
                    </a:cxn>
                    <a:cxn ang="0">
                      <a:pos x="0" y="0"/>
                    </a:cxn>
                    <a:cxn ang="0">
                      <a:pos x="42" y="0"/>
                    </a:cxn>
                    <a:cxn ang="0">
                      <a:pos x="43" y="0"/>
                    </a:cxn>
                    <a:cxn ang="0">
                      <a:pos x="43" y="171"/>
                    </a:cxn>
                    <a:cxn ang="0">
                      <a:pos x="42" y="172"/>
                    </a:cxn>
                    <a:cxn ang="0">
                      <a:pos x="0" y="172"/>
                    </a:cxn>
                    <a:cxn ang="0">
                      <a:pos x="0" y="171"/>
                    </a:cxn>
                    <a:cxn ang="0">
                      <a:pos x="0" y="0"/>
                    </a:cxn>
                    <a:cxn ang="0">
                      <a:pos x="2" y="171"/>
                    </a:cxn>
                    <a:cxn ang="0">
                      <a:pos x="0" y="171"/>
                    </a:cxn>
                    <a:cxn ang="0">
                      <a:pos x="42" y="171"/>
                    </a:cxn>
                    <a:cxn ang="0">
                      <a:pos x="42" y="0"/>
                    </a:cxn>
                    <a:cxn ang="0">
                      <a:pos x="42" y="3"/>
                    </a:cxn>
                    <a:cxn ang="0">
                      <a:pos x="0" y="3"/>
                    </a:cxn>
                    <a:cxn ang="0">
                      <a:pos x="2" y="0"/>
                    </a:cxn>
                    <a:cxn ang="0">
                      <a:pos x="2" y="171"/>
                    </a:cxn>
                  </a:cxnLst>
                  <a:rect l="0" t="0" r="r" b="b"/>
                  <a:pathLst>
                    <a:path w="43" h="172">
                      <a:moveTo>
                        <a:pt x="0" y="0"/>
                      </a:moveTo>
                      <a:lnTo>
                        <a:pt x="0" y="0"/>
                      </a:lnTo>
                      <a:lnTo>
                        <a:pt x="42" y="0"/>
                      </a:lnTo>
                      <a:lnTo>
                        <a:pt x="43" y="0"/>
                      </a:lnTo>
                      <a:lnTo>
                        <a:pt x="43" y="171"/>
                      </a:lnTo>
                      <a:lnTo>
                        <a:pt x="42" y="172"/>
                      </a:lnTo>
                      <a:lnTo>
                        <a:pt x="0" y="172"/>
                      </a:lnTo>
                      <a:lnTo>
                        <a:pt x="0" y="171"/>
                      </a:lnTo>
                      <a:lnTo>
                        <a:pt x="0" y="0"/>
                      </a:lnTo>
                      <a:close/>
                      <a:moveTo>
                        <a:pt x="2" y="171"/>
                      </a:moveTo>
                      <a:lnTo>
                        <a:pt x="0" y="171"/>
                      </a:lnTo>
                      <a:lnTo>
                        <a:pt x="42" y="171"/>
                      </a:lnTo>
                      <a:lnTo>
                        <a:pt x="42" y="0"/>
                      </a:lnTo>
                      <a:lnTo>
                        <a:pt x="42" y="3"/>
                      </a:lnTo>
                      <a:lnTo>
                        <a:pt x="0" y="3"/>
                      </a:lnTo>
                      <a:lnTo>
                        <a:pt x="2" y="0"/>
                      </a:lnTo>
                      <a:lnTo>
                        <a:pt x="2" y="171"/>
                      </a:lnTo>
                      <a:close/>
                    </a:path>
                  </a:pathLst>
                </a:custGeom>
                <a:solidFill>
                  <a:srgbClr val="FFFFFF"/>
                </a:solidFill>
                <a:ln w="9525">
                  <a:noFill/>
                  <a:round/>
                  <a:headEnd/>
                  <a:tailEnd/>
                </a:ln>
              </p:spPr>
              <p:txBody>
                <a:bodyPr/>
                <a:lstStyle/>
                <a:p>
                  <a:endParaRPr lang="en-US"/>
                </a:p>
              </p:txBody>
            </p:sp>
            <p:sp>
              <p:nvSpPr>
                <p:cNvPr id="153" name="Freeform 212"/>
                <p:cNvSpPr>
                  <a:spLocks/>
                </p:cNvSpPr>
                <p:nvPr/>
              </p:nvSpPr>
              <p:spPr bwMode="auto">
                <a:xfrm>
                  <a:off x="1021" y="2124"/>
                  <a:ext cx="43" cy="172"/>
                </a:xfrm>
                <a:custGeom>
                  <a:avLst/>
                  <a:gdLst/>
                  <a:ahLst/>
                  <a:cxnLst>
                    <a:cxn ang="0">
                      <a:pos x="0" y="0"/>
                    </a:cxn>
                    <a:cxn ang="0">
                      <a:pos x="0" y="0"/>
                    </a:cxn>
                    <a:cxn ang="0">
                      <a:pos x="42" y="0"/>
                    </a:cxn>
                    <a:cxn ang="0">
                      <a:pos x="43" y="0"/>
                    </a:cxn>
                    <a:cxn ang="0">
                      <a:pos x="43" y="171"/>
                    </a:cxn>
                    <a:cxn ang="0">
                      <a:pos x="42" y="172"/>
                    </a:cxn>
                    <a:cxn ang="0">
                      <a:pos x="0" y="172"/>
                    </a:cxn>
                    <a:cxn ang="0">
                      <a:pos x="0" y="171"/>
                    </a:cxn>
                    <a:cxn ang="0">
                      <a:pos x="0" y="0"/>
                    </a:cxn>
                  </a:cxnLst>
                  <a:rect l="0" t="0" r="r" b="b"/>
                  <a:pathLst>
                    <a:path w="43" h="172">
                      <a:moveTo>
                        <a:pt x="0" y="0"/>
                      </a:moveTo>
                      <a:lnTo>
                        <a:pt x="0" y="0"/>
                      </a:lnTo>
                      <a:lnTo>
                        <a:pt x="42" y="0"/>
                      </a:lnTo>
                      <a:lnTo>
                        <a:pt x="43" y="0"/>
                      </a:lnTo>
                      <a:lnTo>
                        <a:pt x="43" y="171"/>
                      </a:lnTo>
                      <a:lnTo>
                        <a:pt x="42"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154" name="Freeform 213"/>
                <p:cNvSpPr>
                  <a:spLocks/>
                </p:cNvSpPr>
                <p:nvPr/>
              </p:nvSpPr>
              <p:spPr bwMode="auto">
                <a:xfrm>
                  <a:off x="1021" y="2124"/>
                  <a:ext cx="42" cy="171"/>
                </a:xfrm>
                <a:custGeom>
                  <a:avLst/>
                  <a:gdLst/>
                  <a:ahLst/>
                  <a:cxnLst>
                    <a:cxn ang="0">
                      <a:pos x="2" y="171"/>
                    </a:cxn>
                    <a:cxn ang="0">
                      <a:pos x="0" y="171"/>
                    </a:cxn>
                    <a:cxn ang="0">
                      <a:pos x="42" y="171"/>
                    </a:cxn>
                    <a:cxn ang="0">
                      <a:pos x="42" y="0"/>
                    </a:cxn>
                    <a:cxn ang="0">
                      <a:pos x="42" y="3"/>
                    </a:cxn>
                    <a:cxn ang="0">
                      <a:pos x="0" y="3"/>
                    </a:cxn>
                    <a:cxn ang="0">
                      <a:pos x="2" y="0"/>
                    </a:cxn>
                    <a:cxn ang="0">
                      <a:pos x="2" y="171"/>
                    </a:cxn>
                  </a:cxnLst>
                  <a:rect l="0" t="0" r="r" b="b"/>
                  <a:pathLst>
                    <a:path w="42" h="171">
                      <a:moveTo>
                        <a:pt x="2" y="171"/>
                      </a:moveTo>
                      <a:lnTo>
                        <a:pt x="0" y="171"/>
                      </a:lnTo>
                      <a:lnTo>
                        <a:pt x="42" y="171"/>
                      </a:lnTo>
                      <a:lnTo>
                        <a:pt x="42" y="0"/>
                      </a:lnTo>
                      <a:lnTo>
                        <a:pt x="42" y="3"/>
                      </a:lnTo>
                      <a:lnTo>
                        <a:pt x="0" y="3"/>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20" name="Group 214"/>
              <p:cNvGrpSpPr>
                <a:grpSpLocks/>
              </p:cNvGrpSpPr>
              <p:nvPr/>
            </p:nvGrpSpPr>
            <p:grpSpPr bwMode="auto">
              <a:xfrm>
                <a:off x="3871" y="3805"/>
                <a:ext cx="41" cy="210"/>
                <a:chOff x="1061" y="2086"/>
                <a:chExt cx="41" cy="210"/>
              </a:xfrm>
            </p:grpSpPr>
            <p:sp>
              <p:nvSpPr>
                <p:cNvPr id="150" name="Rectangle 215"/>
                <p:cNvSpPr>
                  <a:spLocks noChangeArrowheads="1"/>
                </p:cNvSpPr>
                <p:nvPr/>
              </p:nvSpPr>
              <p:spPr bwMode="auto">
                <a:xfrm>
                  <a:off x="1061" y="2086"/>
                  <a:ext cx="41" cy="210"/>
                </a:xfrm>
                <a:prstGeom prst="rect">
                  <a:avLst/>
                </a:prstGeom>
                <a:solidFill>
                  <a:srgbClr val="000000"/>
                </a:solidFill>
                <a:ln w="9525">
                  <a:noFill/>
                  <a:miter lim="800000"/>
                  <a:headEnd/>
                  <a:tailEnd/>
                </a:ln>
              </p:spPr>
              <p:txBody>
                <a:bodyPr/>
                <a:lstStyle/>
                <a:p>
                  <a:endParaRPr lang="en-US"/>
                </a:p>
              </p:txBody>
            </p:sp>
            <p:sp>
              <p:nvSpPr>
                <p:cNvPr id="151" name="Rectangle 216"/>
                <p:cNvSpPr>
                  <a:spLocks noChangeArrowheads="1"/>
                </p:cNvSpPr>
                <p:nvPr/>
              </p:nvSpPr>
              <p:spPr bwMode="auto">
                <a:xfrm>
                  <a:off x="1061" y="2086"/>
                  <a:ext cx="41" cy="210"/>
                </a:xfrm>
                <a:prstGeom prst="rect">
                  <a:avLst/>
                </a:prstGeom>
                <a:noFill/>
                <a:ln w="7938" cap="rnd">
                  <a:solidFill>
                    <a:srgbClr val="FFFFFF"/>
                  </a:solidFill>
                  <a:miter lim="800000"/>
                  <a:headEnd/>
                  <a:tailEnd/>
                </a:ln>
              </p:spPr>
              <p:txBody>
                <a:bodyPr/>
                <a:lstStyle/>
                <a:p>
                  <a:endParaRPr lang="en-US"/>
                </a:p>
              </p:txBody>
            </p:sp>
          </p:grpSp>
          <p:grpSp>
            <p:nvGrpSpPr>
              <p:cNvPr id="21" name="Group 217"/>
              <p:cNvGrpSpPr>
                <a:grpSpLocks/>
              </p:cNvGrpSpPr>
              <p:nvPr/>
            </p:nvGrpSpPr>
            <p:grpSpPr bwMode="auto">
              <a:xfrm>
                <a:off x="3871" y="3805"/>
                <a:ext cx="41" cy="210"/>
                <a:chOff x="1061" y="2086"/>
                <a:chExt cx="41" cy="210"/>
              </a:xfrm>
            </p:grpSpPr>
            <p:sp>
              <p:nvSpPr>
                <p:cNvPr id="147" name="Freeform 218"/>
                <p:cNvSpPr>
                  <a:spLocks noEditPoints="1"/>
                </p:cNvSpPr>
                <p:nvPr/>
              </p:nvSpPr>
              <p:spPr bwMode="auto">
                <a:xfrm>
                  <a:off x="1061" y="2086"/>
                  <a:ext cx="41" cy="210"/>
                </a:xfrm>
                <a:custGeom>
                  <a:avLst/>
                  <a:gdLst/>
                  <a:ahLst/>
                  <a:cxnLst>
                    <a:cxn ang="0">
                      <a:pos x="0" y="0"/>
                    </a:cxn>
                    <a:cxn ang="0">
                      <a:pos x="0" y="0"/>
                    </a:cxn>
                    <a:cxn ang="0">
                      <a:pos x="39" y="0"/>
                    </a:cxn>
                    <a:cxn ang="0">
                      <a:pos x="41" y="0"/>
                    </a:cxn>
                    <a:cxn ang="0">
                      <a:pos x="41" y="209"/>
                    </a:cxn>
                    <a:cxn ang="0">
                      <a:pos x="39" y="210"/>
                    </a:cxn>
                    <a:cxn ang="0">
                      <a:pos x="0" y="210"/>
                    </a:cxn>
                    <a:cxn ang="0">
                      <a:pos x="0" y="209"/>
                    </a:cxn>
                    <a:cxn ang="0">
                      <a:pos x="0" y="0"/>
                    </a:cxn>
                    <a:cxn ang="0">
                      <a:pos x="2" y="209"/>
                    </a:cxn>
                    <a:cxn ang="0">
                      <a:pos x="0" y="209"/>
                    </a:cxn>
                    <a:cxn ang="0">
                      <a:pos x="39" y="209"/>
                    </a:cxn>
                    <a:cxn ang="0">
                      <a:pos x="39" y="0"/>
                    </a:cxn>
                    <a:cxn ang="0">
                      <a:pos x="39" y="2"/>
                    </a:cxn>
                    <a:cxn ang="0">
                      <a:pos x="0" y="2"/>
                    </a:cxn>
                    <a:cxn ang="0">
                      <a:pos x="2" y="0"/>
                    </a:cxn>
                    <a:cxn ang="0">
                      <a:pos x="2" y="209"/>
                    </a:cxn>
                  </a:cxnLst>
                  <a:rect l="0" t="0" r="r" b="b"/>
                  <a:pathLst>
                    <a:path w="41" h="210">
                      <a:moveTo>
                        <a:pt x="0" y="0"/>
                      </a:moveTo>
                      <a:lnTo>
                        <a:pt x="0" y="0"/>
                      </a:lnTo>
                      <a:lnTo>
                        <a:pt x="39" y="0"/>
                      </a:lnTo>
                      <a:lnTo>
                        <a:pt x="41" y="0"/>
                      </a:lnTo>
                      <a:lnTo>
                        <a:pt x="41" y="209"/>
                      </a:lnTo>
                      <a:lnTo>
                        <a:pt x="39" y="210"/>
                      </a:lnTo>
                      <a:lnTo>
                        <a:pt x="0" y="210"/>
                      </a:lnTo>
                      <a:lnTo>
                        <a:pt x="0" y="209"/>
                      </a:lnTo>
                      <a:lnTo>
                        <a:pt x="0" y="0"/>
                      </a:lnTo>
                      <a:close/>
                      <a:moveTo>
                        <a:pt x="2" y="209"/>
                      </a:moveTo>
                      <a:lnTo>
                        <a:pt x="0" y="209"/>
                      </a:lnTo>
                      <a:lnTo>
                        <a:pt x="39" y="209"/>
                      </a:lnTo>
                      <a:lnTo>
                        <a:pt x="39" y="0"/>
                      </a:lnTo>
                      <a:lnTo>
                        <a:pt x="39" y="2"/>
                      </a:lnTo>
                      <a:lnTo>
                        <a:pt x="0" y="2"/>
                      </a:lnTo>
                      <a:lnTo>
                        <a:pt x="2" y="0"/>
                      </a:lnTo>
                      <a:lnTo>
                        <a:pt x="2" y="209"/>
                      </a:lnTo>
                      <a:close/>
                    </a:path>
                  </a:pathLst>
                </a:custGeom>
                <a:solidFill>
                  <a:srgbClr val="FFFFFF"/>
                </a:solidFill>
                <a:ln w="9525">
                  <a:noFill/>
                  <a:round/>
                  <a:headEnd/>
                  <a:tailEnd/>
                </a:ln>
              </p:spPr>
              <p:txBody>
                <a:bodyPr/>
                <a:lstStyle/>
                <a:p>
                  <a:endParaRPr lang="en-US"/>
                </a:p>
              </p:txBody>
            </p:sp>
            <p:sp>
              <p:nvSpPr>
                <p:cNvPr id="148" name="Freeform 219"/>
                <p:cNvSpPr>
                  <a:spLocks/>
                </p:cNvSpPr>
                <p:nvPr/>
              </p:nvSpPr>
              <p:spPr bwMode="auto">
                <a:xfrm>
                  <a:off x="1061" y="2086"/>
                  <a:ext cx="41" cy="210"/>
                </a:xfrm>
                <a:custGeom>
                  <a:avLst/>
                  <a:gdLst/>
                  <a:ahLst/>
                  <a:cxnLst>
                    <a:cxn ang="0">
                      <a:pos x="0" y="0"/>
                    </a:cxn>
                    <a:cxn ang="0">
                      <a:pos x="0" y="0"/>
                    </a:cxn>
                    <a:cxn ang="0">
                      <a:pos x="39" y="0"/>
                    </a:cxn>
                    <a:cxn ang="0">
                      <a:pos x="41" y="0"/>
                    </a:cxn>
                    <a:cxn ang="0">
                      <a:pos x="41" y="209"/>
                    </a:cxn>
                    <a:cxn ang="0">
                      <a:pos x="39" y="210"/>
                    </a:cxn>
                    <a:cxn ang="0">
                      <a:pos x="0" y="210"/>
                    </a:cxn>
                    <a:cxn ang="0">
                      <a:pos x="0" y="209"/>
                    </a:cxn>
                    <a:cxn ang="0">
                      <a:pos x="0" y="0"/>
                    </a:cxn>
                  </a:cxnLst>
                  <a:rect l="0" t="0" r="r" b="b"/>
                  <a:pathLst>
                    <a:path w="41" h="210">
                      <a:moveTo>
                        <a:pt x="0" y="0"/>
                      </a:moveTo>
                      <a:lnTo>
                        <a:pt x="0" y="0"/>
                      </a:lnTo>
                      <a:lnTo>
                        <a:pt x="39" y="0"/>
                      </a:lnTo>
                      <a:lnTo>
                        <a:pt x="41" y="0"/>
                      </a:lnTo>
                      <a:lnTo>
                        <a:pt x="41" y="209"/>
                      </a:lnTo>
                      <a:lnTo>
                        <a:pt x="39" y="210"/>
                      </a:lnTo>
                      <a:lnTo>
                        <a:pt x="0" y="210"/>
                      </a:lnTo>
                      <a:lnTo>
                        <a:pt x="0" y="209"/>
                      </a:lnTo>
                      <a:lnTo>
                        <a:pt x="0" y="0"/>
                      </a:lnTo>
                      <a:close/>
                    </a:path>
                  </a:pathLst>
                </a:custGeom>
                <a:noFill/>
                <a:ln w="7938" cap="rnd">
                  <a:solidFill>
                    <a:srgbClr val="FFFFFF"/>
                  </a:solidFill>
                  <a:prstDash val="solid"/>
                  <a:round/>
                  <a:headEnd/>
                  <a:tailEnd/>
                </a:ln>
              </p:spPr>
              <p:txBody>
                <a:bodyPr/>
                <a:lstStyle/>
                <a:p>
                  <a:endParaRPr lang="en-US"/>
                </a:p>
              </p:txBody>
            </p:sp>
            <p:sp>
              <p:nvSpPr>
                <p:cNvPr id="149" name="Freeform 220"/>
                <p:cNvSpPr>
                  <a:spLocks/>
                </p:cNvSpPr>
                <p:nvPr/>
              </p:nvSpPr>
              <p:spPr bwMode="auto">
                <a:xfrm>
                  <a:off x="1061" y="2086"/>
                  <a:ext cx="39" cy="209"/>
                </a:xfrm>
                <a:custGeom>
                  <a:avLst/>
                  <a:gdLst/>
                  <a:ahLst/>
                  <a:cxnLst>
                    <a:cxn ang="0">
                      <a:pos x="2" y="209"/>
                    </a:cxn>
                    <a:cxn ang="0">
                      <a:pos x="0" y="209"/>
                    </a:cxn>
                    <a:cxn ang="0">
                      <a:pos x="39" y="209"/>
                    </a:cxn>
                    <a:cxn ang="0">
                      <a:pos x="39" y="0"/>
                    </a:cxn>
                    <a:cxn ang="0">
                      <a:pos x="39" y="2"/>
                    </a:cxn>
                    <a:cxn ang="0">
                      <a:pos x="0" y="2"/>
                    </a:cxn>
                    <a:cxn ang="0">
                      <a:pos x="2" y="0"/>
                    </a:cxn>
                    <a:cxn ang="0">
                      <a:pos x="2" y="209"/>
                    </a:cxn>
                  </a:cxnLst>
                  <a:rect l="0" t="0" r="r" b="b"/>
                  <a:pathLst>
                    <a:path w="39" h="209">
                      <a:moveTo>
                        <a:pt x="2" y="209"/>
                      </a:moveTo>
                      <a:lnTo>
                        <a:pt x="0" y="209"/>
                      </a:lnTo>
                      <a:lnTo>
                        <a:pt x="39" y="209"/>
                      </a:lnTo>
                      <a:lnTo>
                        <a:pt x="39" y="0"/>
                      </a:lnTo>
                      <a:lnTo>
                        <a:pt x="39" y="2"/>
                      </a:lnTo>
                      <a:lnTo>
                        <a:pt x="0" y="2"/>
                      </a:lnTo>
                      <a:lnTo>
                        <a:pt x="2" y="0"/>
                      </a:lnTo>
                      <a:lnTo>
                        <a:pt x="2" y="209"/>
                      </a:lnTo>
                    </a:path>
                  </a:pathLst>
                </a:custGeom>
                <a:noFill/>
                <a:ln w="7938" cap="rnd">
                  <a:solidFill>
                    <a:srgbClr val="FFFFFF"/>
                  </a:solidFill>
                  <a:prstDash val="solid"/>
                  <a:round/>
                  <a:headEnd/>
                  <a:tailEnd/>
                </a:ln>
              </p:spPr>
              <p:txBody>
                <a:bodyPr/>
                <a:lstStyle/>
                <a:p>
                  <a:endParaRPr lang="en-US"/>
                </a:p>
              </p:txBody>
            </p:sp>
          </p:grpSp>
          <p:grpSp>
            <p:nvGrpSpPr>
              <p:cNvPr id="22" name="Group 221"/>
              <p:cNvGrpSpPr>
                <a:grpSpLocks/>
              </p:cNvGrpSpPr>
              <p:nvPr/>
            </p:nvGrpSpPr>
            <p:grpSpPr bwMode="auto">
              <a:xfrm>
                <a:off x="3912" y="3871"/>
                <a:ext cx="38" cy="144"/>
                <a:chOff x="1102" y="2152"/>
                <a:chExt cx="38" cy="144"/>
              </a:xfrm>
            </p:grpSpPr>
            <p:sp>
              <p:nvSpPr>
                <p:cNvPr id="145" name="Rectangle 222"/>
                <p:cNvSpPr>
                  <a:spLocks noChangeArrowheads="1"/>
                </p:cNvSpPr>
                <p:nvPr/>
              </p:nvSpPr>
              <p:spPr bwMode="auto">
                <a:xfrm>
                  <a:off x="1102" y="2152"/>
                  <a:ext cx="38" cy="144"/>
                </a:xfrm>
                <a:prstGeom prst="rect">
                  <a:avLst/>
                </a:prstGeom>
                <a:solidFill>
                  <a:srgbClr val="000000"/>
                </a:solidFill>
                <a:ln w="9525">
                  <a:noFill/>
                  <a:miter lim="800000"/>
                  <a:headEnd/>
                  <a:tailEnd/>
                </a:ln>
              </p:spPr>
              <p:txBody>
                <a:bodyPr/>
                <a:lstStyle/>
                <a:p>
                  <a:endParaRPr lang="en-US"/>
                </a:p>
              </p:txBody>
            </p:sp>
            <p:sp>
              <p:nvSpPr>
                <p:cNvPr id="146" name="Rectangle 223"/>
                <p:cNvSpPr>
                  <a:spLocks noChangeArrowheads="1"/>
                </p:cNvSpPr>
                <p:nvPr/>
              </p:nvSpPr>
              <p:spPr bwMode="auto">
                <a:xfrm>
                  <a:off x="1102" y="2152"/>
                  <a:ext cx="38" cy="144"/>
                </a:xfrm>
                <a:prstGeom prst="rect">
                  <a:avLst/>
                </a:prstGeom>
                <a:noFill/>
                <a:ln w="7938" cap="rnd">
                  <a:solidFill>
                    <a:srgbClr val="FFFFFF"/>
                  </a:solidFill>
                  <a:miter lim="800000"/>
                  <a:headEnd/>
                  <a:tailEnd/>
                </a:ln>
              </p:spPr>
              <p:txBody>
                <a:bodyPr/>
                <a:lstStyle/>
                <a:p>
                  <a:endParaRPr lang="en-US"/>
                </a:p>
              </p:txBody>
            </p:sp>
          </p:grpSp>
          <p:grpSp>
            <p:nvGrpSpPr>
              <p:cNvPr id="23" name="Group 224"/>
              <p:cNvGrpSpPr>
                <a:grpSpLocks/>
              </p:cNvGrpSpPr>
              <p:nvPr/>
            </p:nvGrpSpPr>
            <p:grpSpPr bwMode="auto">
              <a:xfrm>
                <a:off x="3912" y="3871"/>
                <a:ext cx="41" cy="144"/>
                <a:chOff x="1102" y="2152"/>
                <a:chExt cx="41" cy="144"/>
              </a:xfrm>
            </p:grpSpPr>
            <p:sp>
              <p:nvSpPr>
                <p:cNvPr id="142" name="Freeform 225"/>
                <p:cNvSpPr>
                  <a:spLocks noEditPoints="1"/>
                </p:cNvSpPr>
                <p:nvPr/>
              </p:nvSpPr>
              <p:spPr bwMode="auto">
                <a:xfrm>
                  <a:off x="1102" y="2152"/>
                  <a:ext cx="41" cy="144"/>
                </a:xfrm>
                <a:custGeom>
                  <a:avLst/>
                  <a:gdLst/>
                  <a:ahLst/>
                  <a:cxnLst>
                    <a:cxn ang="0">
                      <a:pos x="0" y="0"/>
                    </a:cxn>
                    <a:cxn ang="0">
                      <a:pos x="0" y="0"/>
                    </a:cxn>
                    <a:cxn ang="0">
                      <a:pos x="40" y="0"/>
                    </a:cxn>
                    <a:cxn ang="0">
                      <a:pos x="41" y="0"/>
                    </a:cxn>
                    <a:cxn ang="0">
                      <a:pos x="41" y="143"/>
                    </a:cxn>
                    <a:cxn ang="0">
                      <a:pos x="40" y="144"/>
                    </a:cxn>
                    <a:cxn ang="0">
                      <a:pos x="0" y="144"/>
                    </a:cxn>
                    <a:cxn ang="0">
                      <a:pos x="0" y="143"/>
                    </a:cxn>
                    <a:cxn ang="0">
                      <a:pos x="0" y="0"/>
                    </a:cxn>
                    <a:cxn ang="0">
                      <a:pos x="3" y="143"/>
                    </a:cxn>
                    <a:cxn ang="0">
                      <a:pos x="0" y="143"/>
                    </a:cxn>
                    <a:cxn ang="0">
                      <a:pos x="40" y="143"/>
                    </a:cxn>
                    <a:cxn ang="0">
                      <a:pos x="40" y="0"/>
                    </a:cxn>
                    <a:cxn ang="0">
                      <a:pos x="40" y="1"/>
                    </a:cxn>
                    <a:cxn ang="0">
                      <a:pos x="0" y="1"/>
                    </a:cxn>
                    <a:cxn ang="0">
                      <a:pos x="3" y="0"/>
                    </a:cxn>
                    <a:cxn ang="0">
                      <a:pos x="3" y="143"/>
                    </a:cxn>
                  </a:cxnLst>
                  <a:rect l="0" t="0" r="r" b="b"/>
                  <a:pathLst>
                    <a:path w="41" h="144">
                      <a:moveTo>
                        <a:pt x="0" y="0"/>
                      </a:moveTo>
                      <a:lnTo>
                        <a:pt x="0" y="0"/>
                      </a:lnTo>
                      <a:lnTo>
                        <a:pt x="40" y="0"/>
                      </a:lnTo>
                      <a:lnTo>
                        <a:pt x="41" y="0"/>
                      </a:lnTo>
                      <a:lnTo>
                        <a:pt x="41" y="143"/>
                      </a:lnTo>
                      <a:lnTo>
                        <a:pt x="40" y="144"/>
                      </a:lnTo>
                      <a:lnTo>
                        <a:pt x="0" y="144"/>
                      </a:lnTo>
                      <a:lnTo>
                        <a:pt x="0" y="143"/>
                      </a:lnTo>
                      <a:lnTo>
                        <a:pt x="0" y="0"/>
                      </a:lnTo>
                      <a:close/>
                      <a:moveTo>
                        <a:pt x="3" y="143"/>
                      </a:moveTo>
                      <a:lnTo>
                        <a:pt x="0" y="143"/>
                      </a:lnTo>
                      <a:lnTo>
                        <a:pt x="40" y="143"/>
                      </a:lnTo>
                      <a:lnTo>
                        <a:pt x="40" y="0"/>
                      </a:lnTo>
                      <a:lnTo>
                        <a:pt x="40" y="1"/>
                      </a:lnTo>
                      <a:lnTo>
                        <a:pt x="0" y="1"/>
                      </a:lnTo>
                      <a:lnTo>
                        <a:pt x="3" y="0"/>
                      </a:lnTo>
                      <a:lnTo>
                        <a:pt x="3" y="143"/>
                      </a:lnTo>
                      <a:close/>
                    </a:path>
                  </a:pathLst>
                </a:custGeom>
                <a:solidFill>
                  <a:srgbClr val="FFFFFF"/>
                </a:solidFill>
                <a:ln w="9525">
                  <a:noFill/>
                  <a:round/>
                  <a:headEnd/>
                  <a:tailEnd/>
                </a:ln>
              </p:spPr>
              <p:txBody>
                <a:bodyPr/>
                <a:lstStyle/>
                <a:p>
                  <a:endParaRPr lang="en-US"/>
                </a:p>
              </p:txBody>
            </p:sp>
            <p:sp>
              <p:nvSpPr>
                <p:cNvPr id="143" name="Freeform 226"/>
                <p:cNvSpPr>
                  <a:spLocks/>
                </p:cNvSpPr>
                <p:nvPr/>
              </p:nvSpPr>
              <p:spPr bwMode="auto">
                <a:xfrm>
                  <a:off x="1102" y="2152"/>
                  <a:ext cx="41" cy="144"/>
                </a:xfrm>
                <a:custGeom>
                  <a:avLst/>
                  <a:gdLst/>
                  <a:ahLst/>
                  <a:cxnLst>
                    <a:cxn ang="0">
                      <a:pos x="0" y="0"/>
                    </a:cxn>
                    <a:cxn ang="0">
                      <a:pos x="0" y="0"/>
                    </a:cxn>
                    <a:cxn ang="0">
                      <a:pos x="40" y="0"/>
                    </a:cxn>
                    <a:cxn ang="0">
                      <a:pos x="41" y="0"/>
                    </a:cxn>
                    <a:cxn ang="0">
                      <a:pos x="41" y="143"/>
                    </a:cxn>
                    <a:cxn ang="0">
                      <a:pos x="40" y="144"/>
                    </a:cxn>
                    <a:cxn ang="0">
                      <a:pos x="0" y="144"/>
                    </a:cxn>
                    <a:cxn ang="0">
                      <a:pos x="0" y="143"/>
                    </a:cxn>
                    <a:cxn ang="0">
                      <a:pos x="0" y="0"/>
                    </a:cxn>
                  </a:cxnLst>
                  <a:rect l="0" t="0" r="r" b="b"/>
                  <a:pathLst>
                    <a:path w="41" h="144">
                      <a:moveTo>
                        <a:pt x="0" y="0"/>
                      </a:moveTo>
                      <a:lnTo>
                        <a:pt x="0" y="0"/>
                      </a:lnTo>
                      <a:lnTo>
                        <a:pt x="40" y="0"/>
                      </a:lnTo>
                      <a:lnTo>
                        <a:pt x="41" y="0"/>
                      </a:lnTo>
                      <a:lnTo>
                        <a:pt x="41" y="143"/>
                      </a:lnTo>
                      <a:lnTo>
                        <a:pt x="40"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144" name="Freeform 227"/>
                <p:cNvSpPr>
                  <a:spLocks/>
                </p:cNvSpPr>
                <p:nvPr/>
              </p:nvSpPr>
              <p:spPr bwMode="auto">
                <a:xfrm>
                  <a:off x="1102" y="2152"/>
                  <a:ext cx="40" cy="143"/>
                </a:xfrm>
                <a:custGeom>
                  <a:avLst/>
                  <a:gdLst/>
                  <a:ahLst/>
                  <a:cxnLst>
                    <a:cxn ang="0">
                      <a:pos x="3" y="143"/>
                    </a:cxn>
                    <a:cxn ang="0">
                      <a:pos x="0" y="143"/>
                    </a:cxn>
                    <a:cxn ang="0">
                      <a:pos x="40" y="143"/>
                    </a:cxn>
                    <a:cxn ang="0">
                      <a:pos x="40" y="0"/>
                    </a:cxn>
                    <a:cxn ang="0">
                      <a:pos x="40" y="1"/>
                    </a:cxn>
                    <a:cxn ang="0">
                      <a:pos x="0" y="1"/>
                    </a:cxn>
                    <a:cxn ang="0">
                      <a:pos x="3" y="0"/>
                    </a:cxn>
                    <a:cxn ang="0">
                      <a:pos x="3" y="143"/>
                    </a:cxn>
                  </a:cxnLst>
                  <a:rect l="0" t="0" r="r" b="b"/>
                  <a:pathLst>
                    <a:path w="40" h="143">
                      <a:moveTo>
                        <a:pt x="3" y="143"/>
                      </a:moveTo>
                      <a:lnTo>
                        <a:pt x="0" y="143"/>
                      </a:lnTo>
                      <a:lnTo>
                        <a:pt x="40" y="143"/>
                      </a:lnTo>
                      <a:lnTo>
                        <a:pt x="40" y="0"/>
                      </a:lnTo>
                      <a:lnTo>
                        <a:pt x="40" y="1"/>
                      </a:lnTo>
                      <a:lnTo>
                        <a:pt x="0" y="1"/>
                      </a:lnTo>
                      <a:lnTo>
                        <a:pt x="3" y="0"/>
                      </a:lnTo>
                      <a:lnTo>
                        <a:pt x="3" y="143"/>
                      </a:lnTo>
                    </a:path>
                  </a:pathLst>
                </a:custGeom>
                <a:noFill/>
                <a:ln w="7938" cap="rnd">
                  <a:solidFill>
                    <a:srgbClr val="FFFFFF"/>
                  </a:solidFill>
                  <a:prstDash val="solid"/>
                  <a:round/>
                  <a:headEnd/>
                  <a:tailEnd/>
                </a:ln>
              </p:spPr>
              <p:txBody>
                <a:bodyPr/>
                <a:lstStyle/>
                <a:p>
                  <a:endParaRPr lang="en-US"/>
                </a:p>
              </p:txBody>
            </p:sp>
          </p:grpSp>
          <p:grpSp>
            <p:nvGrpSpPr>
              <p:cNvPr id="24" name="Group 228"/>
              <p:cNvGrpSpPr>
                <a:grpSpLocks/>
              </p:cNvGrpSpPr>
              <p:nvPr/>
            </p:nvGrpSpPr>
            <p:grpSpPr bwMode="auto">
              <a:xfrm>
                <a:off x="3950" y="3860"/>
                <a:ext cx="41" cy="155"/>
                <a:chOff x="1140" y="2141"/>
                <a:chExt cx="41" cy="155"/>
              </a:xfrm>
            </p:grpSpPr>
            <p:sp>
              <p:nvSpPr>
                <p:cNvPr id="140" name="Rectangle 229"/>
                <p:cNvSpPr>
                  <a:spLocks noChangeArrowheads="1"/>
                </p:cNvSpPr>
                <p:nvPr/>
              </p:nvSpPr>
              <p:spPr bwMode="auto">
                <a:xfrm>
                  <a:off x="1140" y="2141"/>
                  <a:ext cx="41" cy="155"/>
                </a:xfrm>
                <a:prstGeom prst="rect">
                  <a:avLst/>
                </a:prstGeom>
                <a:solidFill>
                  <a:srgbClr val="000000"/>
                </a:solidFill>
                <a:ln w="9525">
                  <a:noFill/>
                  <a:miter lim="800000"/>
                  <a:headEnd/>
                  <a:tailEnd/>
                </a:ln>
              </p:spPr>
              <p:txBody>
                <a:bodyPr/>
                <a:lstStyle/>
                <a:p>
                  <a:endParaRPr lang="en-US"/>
                </a:p>
              </p:txBody>
            </p:sp>
            <p:sp>
              <p:nvSpPr>
                <p:cNvPr id="141" name="Rectangle 230"/>
                <p:cNvSpPr>
                  <a:spLocks noChangeArrowheads="1"/>
                </p:cNvSpPr>
                <p:nvPr/>
              </p:nvSpPr>
              <p:spPr bwMode="auto">
                <a:xfrm>
                  <a:off x="1140" y="2141"/>
                  <a:ext cx="41" cy="155"/>
                </a:xfrm>
                <a:prstGeom prst="rect">
                  <a:avLst/>
                </a:prstGeom>
                <a:noFill/>
                <a:ln w="7938" cap="rnd">
                  <a:solidFill>
                    <a:srgbClr val="FFFFFF"/>
                  </a:solidFill>
                  <a:miter lim="800000"/>
                  <a:headEnd/>
                  <a:tailEnd/>
                </a:ln>
              </p:spPr>
              <p:txBody>
                <a:bodyPr/>
                <a:lstStyle/>
                <a:p>
                  <a:endParaRPr lang="en-US"/>
                </a:p>
              </p:txBody>
            </p:sp>
          </p:grpSp>
          <p:grpSp>
            <p:nvGrpSpPr>
              <p:cNvPr id="25" name="Group 231"/>
              <p:cNvGrpSpPr>
                <a:grpSpLocks/>
              </p:cNvGrpSpPr>
              <p:nvPr/>
            </p:nvGrpSpPr>
            <p:grpSpPr bwMode="auto">
              <a:xfrm>
                <a:off x="3950" y="3860"/>
                <a:ext cx="44" cy="155"/>
                <a:chOff x="1140" y="2141"/>
                <a:chExt cx="44" cy="155"/>
              </a:xfrm>
            </p:grpSpPr>
            <p:sp>
              <p:nvSpPr>
                <p:cNvPr id="137" name="Freeform 232"/>
                <p:cNvSpPr>
                  <a:spLocks noEditPoints="1"/>
                </p:cNvSpPr>
                <p:nvPr/>
              </p:nvSpPr>
              <p:spPr bwMode="auto">
                <a:xfrm>
                  <a:off x="1140" y="2141"/>
                  <a:ext cx="44" cy="155"/>
                </a:xfrm>
                <a:custGeom>
                  <a:avLst/>
                  <a:gdLst/>
                  <a:ahLst/>
                  <a:cxnLst>
                    <a:cxn ang="0">
                      <a:pos x="0" y="0"/>
                    </a:cxn>
                    <a:cxn ang="0">
                      <a:pos x="0" y="0"/>
                    </a:cxn>
                    <a:cxn ang="0">
                      <a:pos x="42" y="0"/>
                    </a:cxn>
                    <a:cxn ang="0">
                      <a:pos x="44" y="0"/>
                    </a:cxn>
                    <a:cxn ang="0">
                      <a:pos x="44" y="154"/>
                    </a:cxn>
                    <a:cxn ang="0">
                      <a:pos x="42" y="155"/>
                    </a:cxn>
                    <a:cxn ang="0">
                      <a:pos x="0" y="155"/>
                    </a:cxn>
                    <a:cxn ang="0">
                      <a:pos x="0" y="154"/>
                    </a:cxn>
                    <a:cxn ang="0">
                      <a:pos x="0" y="0"/>
                    </a:cxn>
                    <a:cxn ang="0">
                      <a:pos x="2" y="154"/>
                    </a:cxn>
                    <a:cxn ang="0">
                      <a:pos x="0" y="154"/>
                    </a:cxn>
                    <a:cxn ang="0">
                      <a:pos x="42" y="154"/>
                    </a:cxn>
                    <a:cxn ang="0">
                      <a:pos x="42" y="0"/>
                    </a:cxn>
                    <a:cxn ang="0">
                      <a:pos x="42" y="1"/>
                    </a:cxn>
                    <a:cxn ang="0">
                      <a:pos x="0" y="1"/>
                    </a:cxn>
                    <a:cxn ang="0">
                      <a:pos x="2" y="0"/>
                    </a:cxn>
                    <a:cxn ang="0">
                      <a:pos x="2" y="154"/>
                    </a:cxn>
                  </a:cxnLst>
                  <a:rect l="0" t="0" r="r" b="b"/>
                  <a:pathLst>
                    <a:path w="44" h="155">
                      <a:moveTo>
                        <a:pt x="0" y="0"/>
                      </a:moveTo>
                      <a:lnTo>
                        <a:pt x="0" y="0"/>
                      </a:lnTo>
                      <a:lnTo>
                        <a:pt x="42" y="0"/>
                      </a:lnTo>
                      <a:lnTo>
                        <a:pt x="44" y="0"/>
                      </a:lnTo>
                      <a:lnTo>
                        <a:pt x="44" y="154"/>
                      </a:lnTo>
                      <a:lnTo>
                        <a:pt x="42" y="155"/>
                      </a:lnTo>
                      <a:lnTo>
                        <a:pt x="0" y="155"/>
                      </a:lnTo>
                      <a:lnTo>
                        <a:pt x="0" y="154"/>
                      </a:lnTo>
                      <a:lnTo>
                        <a:pt x="0" y="0"/>
                      </a:lnTo>
                      <a:close/>
                      <a:moveTo>
                        <a:pt x="2" y="154"/>
                      </a:moveTo>
                      <a:lnTo>
                        <a:pt x="0" y="154"/>
                      </a:lnTo>
                      <a:lnTo>
                        <a:pt x="42" y="154"/>
                      </a:lnTo>
                      <a:lnTo>
                        <a:pt x="42" y="0"/>
                      </a:lnTo>
                      <a:lnTo>
                        <a:pt x="42" y="1"/>
                      </a:lnTo>
                      <a:lnTo>
                        <a:pt x="0" y="1"/>
                      </a:lnTo>
                      <a:lnTo>
                        <a:pt x="2" y="0"/>
                      </a:lnTo>
                      <a:lnTo>
                        <a:pt x="2" y="154"/>
                      </a:lnTo>
                      <a:close/>
                    </a:path>
                  </a:pathLst>
                </a:custGeom>
                <a:solidFill>
                  <a:srgbClr val="FFFFFF"/>
                </a:solidFill>
                <a:ln w="9525">
                  <a:noFill/>
                  <a:round/>
                  <a:headEnd/>
                  <a:tailEnd/>
                </a:ln>
              </p:spPr>
              <p:txBody>
                <a:bodyPr/>
                <a:lstStyle/>
                <a:p>
                  <a:endParaRPr lang="en-US"/>
                </a:p>
              </p:txBody>
            </p:sp>
            <p:sp>
              <p:nvSpPr>
                <p:cNvPr id="138" name="Freeform 233"/>
                <p:cNvSpPr>
                  <a:spLocks/>
                </p:cNvSpPr>
                <p:nvPr/>
              </p:nvSpPr>
              <p:spPr bwMode="auto">
                <a:xfrm>
                  <a:off x="1140" y="2141"/>
                  <a:ext cx="44" cy="155"/>
                </a:xfrm>
                <a:custGeom>
                  <a:avLst/>
                  <a:gdLst/>
                  <a:ahLst/>
                  <a:cxnLst>
                    <a:cxn ang="0">
                      <a:pos x="0" y="0"/>
                    </a:cxn>
                    <a:cxn ang="0">
                      <a:pos x="0" y="0"/>
                    </a:cxn>
                    <a:cxn ang="0">
                      <a:pos x="42" y="0"/>
                    </a:cxn>
                    <a:cxn ang="0">
                      <a:pos x="44" y="0"/>
                    </a:cxn>
                    <a:cxn ang="0">
                      <a:pos x="44" y="154"/>
                    </a:cxn>
                    <a:cxn ang="0">
                      <a:pos x="42" y="155"/>
                    </a:cxn>
                    <a:cxn ang="0">
                      <a:pos x="0" y="155"/>
                    </a:cxn>
                    <a:cxn ang="0">
                      <a:pos x="0" y="154"/>
                    </a:cxn>
                    <a:cxn ang="0">
                      <a:pos x="0" y="0"/>
                    </a:cxn>
                  </a:cxnLst>
                  <a:rect l="0" t="0" r="r" b="b"/>
                  <a:pathLst>
                    <a:path w="44" h="155">
                      <a:moveTo>
                        <a:pt x="0" y="0"/>
                      </a:moveTo>
                      <a:lnTo>
                        <a:pt x="0" y="0"/>
                      </a:lnTo>
                      <a:lnTo>
                        <a:pt x="42" y="0"/>
                      </a:lnTo>
                      <a:lnTo>
                        <a:pt x="44" y="0"/>
                      </a:lnTo>
                      <a:lnTo>
                        <a:pt x="44" y="154"/>
                      </a:lnTo>
                      <a:lnTo>
                        <a:pt x="42" y="155"/>
                      </a:lnTo>
                      <a:lnTo>
                        <a:pt x="0" y="155"/>
                      </a:lnTo>
                      <a:lnTo>
                        <a:pt x="0" y="154"/>
                      </a:lnTo>
                      <a:lnTo>
                        <a:pt x="0" y="0"/>
                      </a:lnTo>
                      <a:close/>
                    </a:path>
                  </a:pathLst>
                </a:custGeom>
                <a:noFill/>
                <a:ln w="7938" cap="rnd">
                  <a:solidFill>
                    <a:srgbClr val="FFFFFF"/>
                  </a:solidFill>
                  <a:prstDash val="solid"/>
                  <a:round/>
                  <a:headEnd/>
                  <a:tailEnd/>
                </a:ln>
              </p:spPr>
              <p:txBody>
                <a:bodyPr/>
                <a:lstStyle/>
                <a:p>
                  <a:endParaRPr lang="en-US"/>
                </a:p>
              </p:txBody>
            </p:sp>
            <p:sp>
              <p:nvSpPr>
                <p:cNvPr id="139" name="Freeform 234"/>
                <p:cNvSpPr>
                  <a:spLocks/>
                </p:cNvSpPr>
                <p:nvPr/>
              </p:nvSpPr>
              <p:spPr bwMode="auto">
                <a:xfrm>
                  <a:off x="1140" y="2141"/>
                  <a:ext cx="42" cy="154"/>
                </a:xfrm>
                <a:custGeom>
                  <a:avLst/>
                  <a:gdLst/>
                  <a:ahLst/>
                  <a:cxnLst>
                    <a:cxn ang="0">
                      <a:pos x="2" y="154"/>
                    </a:cxn>
                    <a:cxn ang="0">
                      <a:pos x="0" y="154"/>
                    </a:cxn>
                    <a:cxn ang="0">
                      <a:pos x="42" y="154"/>
                    </a:cxn>
                    <a:cxn ang="0">
                      <a:pos x="42" y="0"/>
                    </a:cxn>
                    <a:cxn ang="0">
                      <a:pos x="42" y="1"/>
                    </a:cxn>
                    <a:cxn ang="0">
                      <a:pos x="0" y="1"/>
                    </a:cxn>
                    <a:cxn ang="0">
                      <a:pos x="2" y="0"/>
                    </a:cxn>
                    <a:cxn ang="0">
                      <a:pos x="2" y="154"/>
                    </a:cxn>
                  </a:cxnLst>
                  <a:rect l="0" t="0" r="r" b="b"/>
                  <a:pathLst>
                    <a:path w="42" h="154">
                      <a:moveTo>
                        <a:pt x="2" y="154"/>
                      </a:moveTo>
                      <a:lnTo>
                        <a:pt x="0" y="154"/>
                      </a:lnTo>
                      <a:lnTo>
                        <a:pt x="42" y="154"/>
                      </a:lnTo>
                      <a:lnTo>
                        <a:pt x="42" y="0"/>
                      </a:lnTo>
                      <a:lnTo>
                        <a:pt x="42" y="1"/>
                      </a:lnTo>
                      <a:lnTo>
                        <a:pt x="0" y="1"/>
                      </a:lnTo>
                      <a:lnTo>
                        <a:pt x="2" y="0"/>
                      </a:lnTo>
                      <a:lnTo>
                        <a:pt x="2" y="154"/>
                      </a:lnTo>
                    </a:path>
                  </a:pathLst>
                </a:custGeom>
                <a:noFill/>
                <a:ln w="7938" cap="rnd">
                  <a:solidFill>
                    <a:srgbClr val="FFFFFF"/>
                  </a:solidFill>
                  <a:prstDash val="solid"/>
                  <a:round/>
                  <a:headEnd/>
                  <a:tailEnd/>
                </a:ln>
              </p:spPr>
              <p:txBody>
                <a:bodyPr/>
                <a:lstStyle/>
                <a:p>
                  <a:endParaRPr lang="en-US"/>
                </a:p>
              </p:txBody>
            </p:sp>
          </p:grpSp>
          <p:grpSp>
            <p:nvGrpSpPr>
              <p:cNvPr id="26" name="Group 235"/>
              <p:cNvGrpSpPr>
                <a:grpSpLocks/>
              </p:cNvGrpSpPr>
              <p:nvPr/>
            </p:nvGrpSpPr>
            <p:grpSpPr bwMode="auto">
              <a:xfrm>
                <a:off x="3991" y="3846"/>
                <a:ext cx="41" cy="169"/>
                <a:chOff x="1181" y="2127"/>
                <a:chExt cx="41" cy="169"/>
              </a:xfrm>
            </p:grpSpPr>
            <p:sp>
              <p:nvSpPr>
                <p:cNvPr id="135" name="Rectangle 236"/>
                <p:cNvSpPr>
                  <a:spLocks noChangeArrowheads="1"/>
                </p:cNvSpPr>
                <p:nvPr/>
              </p:nvSpPr>
              <p:spPr bwMode="auto">
                <a:xfrm>
                  <a:off x="1181" y="2127"/>
                  <a:ext cx="41" cy="169"/>
                </a:xfrm>
                <a:prstGeom prst="rect">
                  <a:avLst/>
                </a:prstGeom>
                <a:solidFill>
                  <a:srgbClr val="000000"/>
                </a:solidFill>
                <a:ln w="9525">
                  <a:noFill/>
                  <a:miter lim="800000"/>
                  <a:headEnd/>
                  <a:tailEnd/>
                </a:ln>
              </p:spPr>
              <p:txBody>
                <a:bodyPr/>
                <a:lstStyle/>
                <a:p>
                  <a:endParaRPr lang="en-US"/>
                </a:p>
              </p:txBody>
            </p:sp>
            <p:sp>
              <p:nvSpPr>
                <p:cNvPr id="136" name="Rectangle 237"/>
                <p:cNvSpPr>
                  <a:spLocks noChangeArrowheads="1"/>
                </p:cNvSpPr>
                <p:nvPr/>
              </p:nvSpPr>
              <p:spPr bwMode="auto">
                <a:xfrm>
                  <a:off x="1181" y="2127"/>
                  <a:ext cx="41" cy="169"/>
                </a:xfrm>
                <a:prstGeom prst="rect">
                  <a:avLst/>
                </a:prstGeom>
                <a:noFill/>
                <a:ln w="7938" cap="rnd">
                  <a:solidFill>
                    <a:srgbClr val="FFFFFF"/>
                  </a:solidFill>
                  <a:miter lim="800000"/>
                  <a:headEnd/>
                  <a:tailEnd/>
                </a:ln>
              </p:spPr>
              <p:txBody>
                <a:bodyPr/>
                <a:lstStyle/>
                <a:p>
                  <a:endParaRPr lang="en-US"/>
                </a:p>
              </p:txBody>
            </p:sp>
          </p:grpSp>
          <p:grpSp>
            <p:nvGrpSpPr>
              <p:cNvPr id="27" name="Group 238"/>
              <p:cNvGrpSpPr>
                <a:grpSpLocks/>
              </p:cNvGrpSpPr>
              <p:nvPr/>
            </p:nvGrpSpPr>
            <p:grpSpPr bwMode="auto">
              <a:xfrm>
                <a:off x="3991" y="3846"/>
                <a:ext cx="41" cy="169"/>
                <a:chOff x="1181" y="2127"/>
                <a:chExt cx="41" cy="169"/>
              </a:xfrm>
            </p:grpSpPr>
            <p:sp>
              <p:nvSpPr>
                <p:cNvPr id="132" name="Freeform 239"/>
                <p:cNvSpPr>
                  <a:spLocks noEditPoints="1"/>
                </p:cNvSpPr>
                <p:nvPr/>
              </p:nvSpPr>
              <p:spPr bwMode="auto">
                <a:xfrm>
                  <a:off x="1181" y="2127"/>
                  <a:ext cx="41" cy="169"/>
                </a:xfrm>
                <a:custGeom>
                  <a:avLst/>
                  <a:gdLst/>
                  <a:ahLst/>
                  <a:cxnLst>
                    <a:cxn ang="0">
                      <a:pos x="0" y="0"/>
                    </a:cxn>
                    <a:cxn ang="0">
                      <a:pos x="0" y="0"/>
                    </a:cxn>
                    <a:cxn ang="0">
                      <a:pos x="38" y="0"/>
                    </a:cxn>
                    <a:cxn ang="0">
                      <a:pos x="41" y="0"/>
                    </a:cxn>
                    <a:cxn ang="0">
                      <a:pos x="41" y="168"/>
                    </a:cxn>
                    <a:cxn ang="0">
                      <a:pos x="38" y="169"/>
                    </a:cxn>
                    <a:cxn ang="0">
                      <a:pos x="0" y="169"/>
                    </a:cxn>
                    <a:cxn ang="0">
                      <a:pos x="0" y="168"/>
                    </a:cxn>
                    <a:cxn ang="0">
                      <a:pos x="0" y="0"/>
                    </a:cxn>
                    <a:cxn ang="0">
                      <a:pos x="1" y="168"/>
                    </a:cxn>
                    <a:cxn ang="0">
                      <a:pos x="0" y="168"/>
                    </a:cxn>
                    <a:cxn ang="0">
                      <a:pos x="38" y="168"/>
                    </a:cxn>
                    <a:cxn ang="0">
                      <a:pos x="38" y="0"/>
                    </a:cxn>
                    <a:cxn ang="0">
                      <a:pos x="38" y="2"/>
                    </a:cxn>
                    <a:cxn ang="0">
                      <a:pos x="0" y="2"/>
                    </a:cxn>
                    <a:cxn ang="0">
                      <a:pos x="1" y="0"/>
                    </a:cxn>
                    <a:cxn ang="0">
                      <a:pos x="1" y="168"/>
                    </a:cxn>
                  </a:cxnLst>
                  <a:rect l="0" t="0" r="r" b="b"/>
                  <a:pathLst>
                    <a:path w="41" h="169">
                      <a:moveTo>
                        <a:pt x="0" y="0"/>
                      </a:moveTo>
                      <a:lnTo>
                        <a:pt x="0" y="0"/>
                      </a:lnTo>
                      <a:lnTo>
                        <a:pt x="38" y="0"/>
                      </a:lnTo>
                      <a:lnTo>
                        <a:pt x="41" y="0"/>
                      </a:lnTo>
                      <a:lnTo>
                        <a:pt x="41" y="168"/>
                      </a:lnTo>
                      <a:lnTo>
                        <a:pt x="38" y="169"/>
                      </a:lnTo>
                      <a:lnTo>
                        <a:pt x="0" y="169"/>
                      </a:lnTo>
                      <a:lnTo>
                        <a:pt x="0" y="168"/>
                      </a:lnTo>
                      <a:lnTo>
                        <a:pt x="0" y="0"/>
                      </a:lnTo>
                      <a:close/>
                      <a:moveTo>
                        <a:pt x="1" y="168"/>
                      </a:moveTo>
                      <a:lnTo>
                        <a:pt x="0" y="168"/>
                      </a:lnTo>
                      <a:lnTo>
                        <a:pt x="38" y="168"/>
                      </a:lnTo>
                      <a:lnTo>
                        <a:pt x="38" y="0"/>
                      </a:lnTo>
                      <a:lnTo>
                        <a:pt x="38" y="2"/>
                      </a:lnTo>
                      <a:lnTo>
                        <a:pt x="0" y="2"/>
                      </a:lnTo>
                      <a:lnTo>
                        <a:pt x="1" y="0"/>
                      </a:lnTo>
                      <a:lnTo>
                        <a:pt x="1" y="168"/>
                      </a:lnTo>
                      <a:close/>
                    </a:path>
                  </a:pathLst>
                </a:custGeom>
                <a:solidFill>
                  <a:srgbClr val="FFFFFF"/>
                </a:solidFill>
                <a:ln w="9525">
                  <a:noFill/>
                  <a:round/>
                  <a:headEnd/>
                  <a:tailEnd/>
                </a:ln>
              </p:spPr>
              <p:txBody>
                <a:bodyPr/>
                <a:lstStyle/>
                <a:p>
                  <a:endParaRPr lang="en-US"/>
                </a:p>
              </p:txBody>
            </p:sp>
            <p:sp>
              <p:nvSpPr>
                <p:cNvPr id="133" name="Freeform 240"/>
                <p:cNvSpPr>
                  <a:spLocks/>
                </p:cNvSpPr>
                <p:nvPr/>
              </p:nvSpPr>
              <p:spPr bwMode="auto">
                <a:xfrm>
                  <a:off x="1181" y="2127"/>
                  <a:ext cx="41" cy="169"/>
                </a:xfrm>
                <a:custGeom>
                  <a:avLst/>
                  <a:gdLst/>
                  <a:ahLst/>
                  <a:cxnLst>
                    <a:cxn ang="0">
                      <a:pos x="0" y="0"/>
                    </a:cxn>
                    <a:cxn ang="0">
                      <a:pos x="0" y="0"/>
                    </a:cxn>
                    <a:cxn ang="0">
                      <a:pos x="38" y="0"/>
                    </a:cxn>
                    <a:cxn ang="0">
                      <a:pos x="41" y="0"/>
                    </a:cxn>
                    <a:cxn ang="0">
                      <a:pos x="41" y="168"/>
                    </a:cxn>
                    <a:cxn ang="0">
                      <a:pos x="38" y="169"/>
                    </a:cxn>
                    <a:cxn ang="0">
                      <a:pos x="0" y="169"/>
                    </a:cxn>
                    <a:cxn ang="0">
                      <a:pos x="0" y="168"/>
                    </a:cxn>
                    <a:cxn ang="0">
                      <a:pos x="0" y="0"/>
                    </a:cxn>
                  </a:cxnLst>
                  <a:rect l="0" t="0" r="r" b="b"/>
                  <a:pathLst>
                    <a:path w="41" h="169">
                      <a:moveTo>
                        <a:pt x="0" y="0"/>
                      </a:moveTo>
                      <a:lnTo>
                        <a:pt x="0" y="0"/>
                      </a:lnTo>
                      <a:lnTo>
                        <a:pt x="38" y="0"/>
                      </a:lnTo>
                      <a:lnTo>
                        <a:pt x="41" y="0"/>
                      </a:lnTo>
                      <a:lnTo>
                        <a:pt x="41" y="168"/>
                      </a:lnTo>
                      <a:lnTo>
                        <a:pt x="38" y="169"/>
                      </a:lnTo>
                      <a:lnTo>
                        <a:pt x="0" y="169"/>
                      </a:lnTo>
                      <a:lnTo>
                        <a:pt x="0" y="168"/>
                      </a:lnTo>
                      <a:lnTo>
                        <a:pt x="0" y="0"/>
                      </a:lnTo>
                      <a:close/>
                    </a:path>
                  </a:pathLst>
                </a:custGeom>
                <a:noFill/>
                <a:ln w="7938" cap="rnd">
                  <a:solidFill>
                    <a:srgbClr val="FFFFFF"/>
                  </a:solidFill>
                  <a:prstDash val="solid"/>
                  <a:round/>
                  <a:headEnd/>
                  <a:tailEnd/>
                </a:ln>
              </p:spPr>
              <p:txBody>
                <a:bodyPr/>
                <a:lstStyle/>
                <a:p>
                  <a:endParaRPr lang="en-US"/>
                </a:p>
              </p:txBody>
            </p:sp>
            <p:sp>
              <p:nvSpPr>
                <p:cNvPr id="134" name="Freeform 241"/>
                <p:cNvSpPr>
                  <a:spLocks/>
                </p:cNvSpPr>
                <p:nvPr/>
              </p:nvSpPr>
              <p:spPr bwMode="auto">
                <a:xfrm>
                  <a:off x="1181" y="2127"/>
                  <a:ext cx="38" cy="168"/>
                </a:xfrm>
                <a:custGeom>
                  <a:avLst/>
                  <a:gdLst/>
                  <a:ahLst/>
                  <a:cxnLst>
                    <a:cxn ang="0">
                      <a:pos x="1" y="168"/>
                    </a:cxn>
                    <a:cxn ang="0">
                      <a:pos x="0" y="168"/>
                    </a:cxn>
                    <a:cxn ang="0">
                      <a:pos x="38" y="168"/>
                    </a:cxn>
                    <a:cxn ang="0">
                      <a:pos x="38" y="0"/>
                    </a:cxn>
                    <a:cxn ang="0">
                      <a:pos x="38" y="2"/>
                    </a:cxn>
                    <a:cxn ang="0">
                      <a:pos x="0" y="2"/>
                    </a:cxn>
                    <a:cxn ang="0">
                      <a:pos x="1" y="0"/>
                    </a:cxn>
                    <a:cxn ang="0">
                      <a:pos x="1" y="168"/>
                    </a:cxn>
                  </a:cxnLst>
                  <a:rect l="0" t="0" r="r" b="b"/>
                  <a:pathLst>
                    <a:path w="38" h="168">
                      <a:moveTo>
                        <a:pt x="1" y="168"/>
                      </a:moveTo>
                      <a:lnTo>
                        <a:pt x="0" y="168"/>
                      </a:lnTo>
                      <a:lnTo>
                        <a:pt x="38" y="168"/>
                      </a:lnTo>
                      <a:lnTo>
                        <a:pt x="38" y="0"/>
                      </a:lnTo>
                      <a:lnTo>
                        <a:pt x="38" y="2"/>
                      </a:lnTo>
                      <a:lnTo>
                        <a:pt x="0" y="2"/>
                      </a:lnTo>
                      <a:lnTo>
                        <a:pt x="1" y="0"/>
                      </a:lnTo>
                      <a:lnTo>
                        <a:pt x="1" y="168"/>
                      </a:lnTo>
                    </a:path>
                  </a:pathLst>
                </a:custGeom>
                <a:noFill/>
                <a:ln w="7938" cap="rnd">
                  <a:solidFill>
                    <a:srgbClr val="FFFFFF"/>
                  </a:solidFill>
                  <a:prstDash val="solid"/>
                  <a:round/>
                  <a:headEnd/>
                  <a:tailEnd/>
                </a:ln>
              </p:spPr>
              <p:txBody>
                <a:bodyPr/>
                <a:lstStyle/>
                <a:p>
                  <a:endParaRPr lang="en-US"/>
                </a:p>
              </p:txBody>
            </p:sp>
          </p:grpSp>
          <p:grpSp>
            <p:nvGrpSpPr>
              <p:cNvPr id="28" name="Group 242"/>
              <p:cNvGrpSpPr>
                <a:grpSpLocks/>
              </p:cNvGrpSpPr>
              <p:nvPr/>
            </p:nvGrpSpPr>
            <p:grpSpPr bwMode="auto">
              <a:xfrm>
                <a:off x="4032" y="3846"/>
                <a:ext cx="38" cy="169"/>
                <a:chOff x="1222" y="2127"/>
                <a:chExt cx="38" cy="169"/>
              </a:xfrm>
            </p:grpSpPr>
            <p:sp>
              <p:nvSpPr>
                <p:cNvPr id="130" name="Rectangle 243"/>
                <p:cNvSpPr>
                  <a:spLocks noChangeArrowheads="1"/>
                </p:cNvSpPr>
                <p:nvPr/>
              </p:nvSpPr>
              <p:spPr bwMode="auto">
                <a:xfrm>
                  <a:off x="1222" y="2127"/>
                  <a:ext cx="38" cy="169"/>
                </a:xfrm>
                <a:prstGeom prst="rect">
                  <a:avLst/>
                </a:prstGeom>
                <a:solidFill>
                  <a:srgbClr val="000000"/>
                </a:solidFill>
                <a:ln w="9525">
                  <a:noFill/>
                  <a:miter lim="800000"/>
                  <a:headEnd/>
                  <a:tailEnd/>
                </a:ln>
              </p:spPr>
              <p:txBody>
                <a:bodyPr/>
                <a:lstStyle/>
                <a:p>
                  <a:endParaRPr lang="en-US"/>
                </a:p>
              </p:txBody>
            </p:sp>
            <p:sp>
              <p:nvSpPr>
                <p:cNvPr id="131" name="Rectangle 244"/>
                <p:cNvSpPr>
                  <a:spLocks noChangeArrowheads="1"/>
                </p:cNvSpPr>
                <p:nvPr/>
              </p:nvSpPr>
              <p:spPr bwMode="auto">
                <a:xfrm>
                  <a:off x="1222" y="2127"/>
                  <a:ext cx="38" cy="169"/>
                </a:xfrm>
                <a:prstGeom prst="rect">
                  <a:avLst/>
                </a:prstGeom>
                <a:noFill/>
                <a:ln w="7938" cap="rnd">
                  <a:solidFill>
                    <a:srgbClr val="FFFFFF"/>
                  </a:solidFill>
                  <a:miter lim="800000"/>
                  <a:headEnd/>
                  <a:tailEnd/>
                </a:ln>
              </p:spPr>
              <p:txBody>
                <a:bodyPr/>
                <a:lstStyle/>
                <a:p>
                  <a:endParaRPr lang="en-US"/>
                </a:p>
              </p:txBody>
            </p:sp>
          </p:grpSp>
          <p:grpSp>
            <p:nvGrpSpPr>
              <p:cNvPr id="29" name="Group 245"/>
              <p:cNvGrpSpPr>
                <a:grpSpLocks/>
              </p:cNvGrpSpPr>
              <p:nvPr/>
            </p:nvGrpSpPr>
            <p:grpSpPr bwMode="auto">
              <a:xfrm>
                <a:off x="4032" y="3846"/>
                <a:ext cx="40" cy="169"/>
                <a:chOff x="1222" y="2127"/>
                <a:chExt cx="40" cy="169"/>
              </a:xfrm>
            </p:grpSpPr>
            <p:sp>
              <p:nvSpPr>
                <p:cNvPr id="127" name="Freeform 246"/>
                <p:cNvSpPr>
                  <a:spLocks noEditPoints="1"/>
                </p:cNvSpPr>
                <p:nvPr/>
              </p:nvSpPr>
              <p:spPr bwMode="auto">
                <a:xfrm>
                  <a:off x="1222" y="2127"/>
                  <a:ext cx="40" cy="169"/>
                </a:xfrm>
                <a:custGeom>
                  <a:avLst/>
                  <a:gdLst/>
                  <a:ahLst/>
                  <a:cxnLst>
                    <a:cxn ang="0">
                      <a:pos x="0" y="0"/>
                    </a:cxn>
                    <a:cxn ang="0">
                      <a:pos x="0" y="0"/>
                    </a:cxn>
                    <a:cxn ang="0">
                      <a:pos x="39" y="0"/>
                    </a:cxn>
                    <a:cxn ang="0">
                      <a:pos x="40" y="0"/>
                    </a:cxn>
                    <a:cxn ang="0">
                      <a:pos x="40" y="168"/>
                    </a:cxn>
                    <a:cxn ang="0">
                      <a:pos x="39" y="169"/>
                    </a:cxn>
                    <a:cxn ang="0">
                      <a:pos x="0" y="169"/>
                    </a:cxn>
                    <a:cxn ang="0">
                      <a:pos x="0" y="168"/>
                    </a:cxn>
                    <a:cxn ang="0">
                      <a:pos x="0" y="0"/>
                    </a:cxn>
                    <a:cxn ang="0">
                      <a:pos x="2" y="168"/>
                    </a:cxn>
                    <a:cxn ang="0">
                      <a:pos x="0" y="168"/>
                    </a:cxn>
                    <a:cxn ang="0">
                      <a:pos x="39" y="168"/>
                    </a:cxn>
                    <a:cxn ang="0">
                      <a:pos x="39" y="0"/>
                    </a:cxn>
                    <a:cxn ang="0">
                      <a:pos x="39" y="2"/>
                    </a:cxn>
                    <a:cxn ang="0">
                      <a:pos x="0" y="2"/>
                    </a:cxn>
                    <a:cxn ang="0">
                      <a:pos x="2" y="0"/>
                    </a:cxn>
                    <a:cxn ang="0">
                      <a:pos x="2" y="168"/>
                    </a:cxn>
                  </a:cxnLst>
                  <a:rect l="0" t="0" r="r" b="b"/>
                  <a:pathLst>
                    <a:path w="40" h="169">
                      <a:moveTo>
                        <a:pt x="0" y="0"/>
                      </a:moveTo>
                      <a:lnTo>
                        <a:pt x="0" y="0"/>
                      </a:lnTo>
                      <a:lnTo>
                        <a:pt x="39" y="0"/>
                      </a:lnTo>
                      <a:lnTo>
                        <a:pt x="40" y="0"/>
                      </a:lnTo>
                      <a:lnTo>
                        <a:pt x="40" y="168"/>
                      </a:lnTo>
                      <a:lnTo>
                        <a:pt x="39" y="169"/>
                      </a:lnTo>
                      <a:lnTo>
                        <a:pt x="0" y="169"/>
                      </a:lnTo>
                      <a:lnTo>
                        <a:pt x="0" y="168"/>
                      </a:lnTo>
                      <a:lnTo>
                        <a:pt x="0" y="0"/>
                      </a:lnTo>
                      <a:close/>
                      <a:moveTo>
                        <a:pt x="2" y="168"/>
                      </a:moveTo>
                      <a:lnTo>
                        <a:pt x="0" y="168"/>
                      </a:lnTo>
                      <a:lnTo>
                        <a:pt x="39" y="168"/>
                      </a:lnTo>
                      <a:lnTo>
                        <a:pt x="39" y="0"/>
                      </a:lnTo>
                      <a:lnTo>
                        <a:pt x="39" y="2"/>
                      </a:lnTo>
                      <a:lnTo>
                        <a:pt x="0" y="2"/>
                      </a:lnTo>
                      <a:lnTo>
                        <a:pt x="2" y="0"/>
                      </a:lnTo>
                      <a:lnTo>
                        <a:pt x="2" y="168"/>
                      </a:lnTo>
                      <a:close/>
                    </a:path>
                  </a:pathLst>
                </a:custGeom>
                <a:solidFill>
                  <a:srgbClr val="FFFFFF"/>
                </a:solidFill>
                <a:ln w="9525">
                  <a:noFill/>
                  <a:round/>
                  <a:headEnd/>
                  <a:tailEnd/>
                </a:ln>
              </p:spPr>
              <p:txBody>
                <a:bodyPr/>
                <a:lstStyle/>
                <a:p>
                  <a:endParaRPr lang="en-US"/>
                </a:p>
              </p:txBody>
            </p:sp>
            <p:sp>
              <p:nvSpPr>
                <p:cNvPr id="128" name="Freeform 247"/>
                <p:cNvSpPr>
                  <a:spLocks/>
                </p:cNvSpPr>
                <p:nvPr/>
              </p:nvSpPr>
              <p:spPr bwMode="auto">
                <a:xfrm>
                  <a:off x="1222" y="2127"/>
                  <a:ext cx="40" cy="169"/>
                </a:xfrm>
                <a:custGeom>
                  <a:avLst/>
                  <a:gdLst/>
                  <a:ahLst/>
                  <a:cxnLst>
                    <a:cxn ang="0">
                      <a:pos x="0" y="0"/>
                    </a:cxn>
                    <a:cxn ang="0">
                      <a:pos x="0" y="0"/>
                    </a:cxn>
                    <a:cxn ang="0">
                      <a:pos x="39" y="0"/>
                    </a:cxn>
                    <a:cxn ang="0">
                      <a:pos x="40" y="0"/>
                    </a:cxn>
                    <a:cxn ang="0">
                      <a:pos x="40" y="168"/>
                    </a:cxn>
                    <a:cxn ang="0">
                      <a:pos x="39" y="169"/>
                    </a:cxn>
                    <a:cxn ang="0">
                      <a:pos x="0" y="169"/>
                    </a:cxn>
                    <a:cxn ang="0">
                      <a:pos x="0" y="168"/>
                    </a:cxn>
                    <a:cxn ang="0">
                      <a:pos x="0" y="0"/>
                    </a:cxn>
                  </a:cxnLst>
                  <a:rect l="0" t="0" r="r" b="b"/>
                  <a:pathLst>
                    <a:path w="40" h="169">
                      <a:moveTo>
                        <a:pt x="0" y="0"/>
                      </a:moveTo>
                      <a:lnTo>
                        <a:pt x="0" y="0"/>
                      </a:lnTo>
                      <a:lnTo>
                        <a:pt x="39" y="0"/>
                      </a:lnTo>
                      <a:lnTo>
                        <a:pt x="40" y="0"/>
                      </a:lnTo>
                      <a:lnTo>
                        <a:pt x="40" y="168"/>
                      </a:lnTo>
                      <a:lnTo>
                        <a:pt x="39" y="169"/>
                      </a:lnTo>
                      <a:lnTo>
                        <a:pt x="0" y="169"/>
                      </a:lnTo>
                      <a:lnTo>
                        <a:pt x="0" y="168"/>
                      </a:lnTo>
                      <a:lnTo>
                        <a:pt x="0" y="0"/>
                      </a:lnTo>
                      <a:close/>
                    </a:path>
                  </a:pathLst>
                </a:custGeom>
                <a:noFill/>
                <a:ln w="7938" cap="rnd">
                  <a:solidFill>
                    <a:srgbClr val="FFFFFF"/>
                  </a:solidFill>
                  <a:prstDash val="solid"/>
                  <a:round/>
                  <a:headEnd/>
                  <a:tailEnd/>
                </a:ln>
              </p:spPr>
              <p:txBody>
                <a:bodyPr/>
                <a:lstStyle/>
                <a:p>
                  <a:endParaRPr lang="en-US"/>
                </a:p>
              </p:txBody>
            </p:sp>
            <p:sp>
              <p:nvSpPr>
                <p:cNvPr id="129" name="Freeform 248"/>
                <p:cNvSpPr>
                  <a:spLocks/>
                </p:cNvSpPr>
                <p:nvPr/>
              </p:nvSpPr>
              <p:spPr bwMode="auto">
                <a:xfrm>
                  <a:off x="1222" y="2127"/>
                  <a:ext cx="39" cy="168"/>
                </a:xfrm>
                <a:custGeom>
                  <a:avLst/>
                  <a:gdLst/>
                  <a:ahLst/>
                  <a:cxnLst>
                    <a:cxn ang="0">
                      <a:pos x="2" y="168"/>
                    </a:cxn>
                    <a:cxn ang="0">
                      <a:pos x="0" y="168"/>
                    </a:cxn>
                    <a:cxn ang="0">
                      <a:pos x="39" y="168"/>
                    </a:cxn>
                    <a:cxn ang="0">
                      <a:pos x="39" y="0"/>
                    </a:cxn>
                    <a:cxn ang="0">
                      <a:pos x="39" y="2"/>
                    </a:cxn>
                    <a:cxn ang="0">
                      <a:pos x="0" y="2"/>
                    </a:cxn>
                    <a:cxn ang="0">
                      <a:pos x="2" y="0"/>
                    </a:cxn>
                    <a:cxn ang="0">
                      <a:pos x="2" y="168"/>
                    </a:cxn>
                  </a:cxnLst>
                  <a:rect l="0" t="0" r="r" b="b"/>
                  <a:pathLst>
                    <a:path w="39" h="168">
                      <a:moveTo>
                        <a:pt x="2" y="168"/>
                      </a:moveTo>
                      <a:lnTo>
                        <a:pt x="0" y="168"/>
                      </a:lnTo>
                      <a:lnTo>
                        <a:pt x="39" y="168"/>
                      </a:lnTo>
                      <a:lnTo>
                        <a:pt x="39" y="0"/>
                      </a:lnTo>
                      <a:lnTo>
                        <a:pt x="39" y="2"/>
                      </a:lnTo>
                      <a:lnTo>
                        <a:pt x="0" y="2"/>
                      </a:lnTo>
                      <a:lnTo>
                        <a:pt x="2" y="0"/>
                      </a:lnTo>
                      <a:lnTo>
                        <a:pt x="2" y="168"/>
                      </a:lnTo>
                    </a:path>
                  </a:pathLst>
                </a:custGeom>
                <a:noFill/>
                <a:ln w="7938" cap="rnd">
                  <a:solidFill>
                    <a:srgbClr val="FFFFFF"/>
                  </a:solidFill>
                  <a:prstDash val="solid"/>
                  <a:round/>
                  <a:headEnd/>
                  <a:tailEnd/>
                </a:ln>
              </p:spPr>
              <p:txBody>
                <a:bodyPr/>
                <a:lstStyle/>
                <a:p>
                  <a:endParaRPr lang="en-US"/>
                </a:p>
              </p:txBody>
            </p:sp>
          </p:grpSp>
          <p:grpSp>
            <p:nvGrpSpPr>
              <p:cNvPr id="30" name="Group 249"/>
              <p:cNvGrpSpPr>
                <a:grpSpLocks/>
              </p:cNvGrpSpPr>
              <p:nvPr/>
            </p:nvGrpSpPr>
            <p:grpSpPr bwMode="auto">
              <a:xfrm>
                <a:off x="4070" y="3805"/>
                <a:ext cx="40" cy="210"/>
                <a:chOff x="1260" y="2086"/>
                <a:chExt cx="40" cy="210"/>
              </a:xfrm>
            </p:grpSpPr>
            <p:sp>
              <p:nvSpPr>
                <p:cNvPr id="125" name="Rectangle 250"/>
                <p:cNvSpPr>
                  <a:spLocks noChangeArrowheads="1"/>
                </p:cNvSpPr>
                <p:nvPr/>
              </p:nvSpPr>
              <p:spPr bwMode="auto">
                <a:xfrm>
                  <a:off x="1260" y="2086"/>
                  <a:ext cx="40" cy="210"/>
                </a:xfrm>
                <a:prstGeom prst="rect">
                  <a:avLst/>
                </a:prstGeom>
                <a:solidFill>
                  <a:srgbClr val="000000"/>
                </a:solidFill>
                <a:ln w="9525">
                  <a:noFill/>
                  <a:miter lim="800000"/>
                  <a:headEnd/>
                  <a:tailEnd/>
                </a:ln>
              </p:spPr>
              <p:txBody>
                <a:bodyPr/>
                <a:lstStyle/>
                <a:p>
                  <a:endParaRPr lang="en-US"/>
                </a:p>
              </p:txBody>
            </p:sp>
            <p:sp>
              <p:nvSpPr>
                <p:cNvPr id="126" name="Rectangle 251"/>
                <p:cNvSpPr>
                  <a:spLocks noChangeArrowheads="1"/>
                </p:cNvSpPr>
                <p:nvPr/>
              </p:nvSpPr>
              <p:spPr bwMode="auto">
                <a:xfrm>
                  <a:off x="1260" y="2086"/>
                  <a:ext cx="40" cy="210"/>
                </a:xfrm>
                <a:prstGeom prst="rect">
                  <a:avLst/>
                </a:prstGeom>
                <a:noFill/>
                <a:ln w="7938" cap="rnd">
                  <a:solidFill>
                    <a:srgbClr val="FFFFFF"/>
                  </a:solidFill>
                  <a:miter lim="800000"/>
                  <a:headEnd/>
                  <a:tailEnd/>
                </a:ln>
              </p:spPr>
              <p:txBody>
                <a:bodyPr/>
                <a:lstStyle/>
                <a:p>
                  <a:endParaRPr lang="en-US"/>
                </a:p>
              </p:txBody>
            </p:sp>
          </p:grpSp>
          <p:grpSp>
            <p:nvGrpSpPr>
              <p:cNvPr id="31" name="Group 252"/>
              <p:cNvGrpSpPr>
                <a:grpSpLocks/>
              </p:cNvGrpSpPr>
              <p:nvPr/>
            </p:nvGrpSpPr>
            <p:grpSpPr bwMode="auto">
              <a:xfrm>
                <a:off x="4070" y="3805"/>
                <a:ext cx="43" cy="210"/>
                <a:chOff x="1260" y="2086"/>
                <a:chExt cx="43" cy="210"/>
              </a:xfrm>
            </p:grpSpPr>
            <p:sp>
              <p:nvSpPr>
                <p:cNvPr id="122" name="Freeform 253"/>
                <p:cNvSpPr>
                  <a:spLocks noEditPoints="1"/>
                </p:cNvSpPr>
                <p:nvPr/>
              </p:nvSpPr>
              <p:spPr bwMode="auto">
                <a:xfrm>
                  <a:off x="1260" y="2086"/>
                  <a:ext cx="43" cy="210"/>
                </a:xfrm>
                <a:custGeom>
                  <a:avLst/>
                  <a:gdLst/>
                  <a:ahLst/>
                  <a:cxnLst>
                    <a:cxn ang="0">
                      <a:pos x="0" y="0"/>
                    </a:cxn>
                    <a:cxn ang="0">
                      <a:pos x="0" y="0"/>
                    </a:cxn>
                    <a:cxn ang="0">
                      <a:pos x="42" y="0"/>
                    </a:cxn>
                    <a:cxn ang="0">
                      <a:pos x="43" y="0"/>
                    </a:cxn>
                    <a:cxn ang="0">
                      <a:pos x="43" y="209"/>
                    </a:cxn>
                    <a:cxn ang="0">
                      <a:pos x="42" y="210"/>
                    </a:cxn>
                    <a:cxn ang="0">
                      <a:pos x="0" y="210"/>
                    </a:cxn>
                    <a:cxn ang="0">
                      <a:pos x="0" y="209"/>
                    </a:cxn>
                    <a:cxn ang="0">
                      <a:pos x="0" y="0"/>
                    </a:cxn>
                    <a:cxn ang="0">
                      <a:pos x="1" y="209"/>
                    </a:cxn>
                    <a:cxn ang="0">
                      <a:pos x="0" y="209"/>
                    </a:cxn>
                    <a:cxn ang="0">
                      <a:pos x="42" y="209"/>
                    </a:cxn>
                    <a:cxn ang="0">
                      <a:pos x="42" y="0"/>
                    </a:cxn>
                    <a:cxn ang="0">
                      <a:pos x="42" y="3"/>
                    </a:cxn>
                    <a:cxn ang="0">
                      <a:pos x="0" y="3"/>
                    </a:cxn>
                    <a:cxn ang="0">
                      <a:pos x="1" y="0"/>
                    </a:cxn>
                    <a:cxn ang="0">
                      <a:pos x="1" y="209"/>
                    </a:cxn>
                  </a:cxnLst>
                  <a:rect l="0" t="0" r="r" b="b"/>
                  <a:pathLst>
                    <a:path w="43" h="210">
                      <a:moveTo>
                        <a:pt x="0" y="0"/>
                      </a:moveTo>
                      <a:lnTo>
                        <a:pt x="0" y="0"/>
                      </a:lnTo>
                      <a:lnTo>
                        <a:pt x="42" y="0"/>
                      </a:lnTo>
                      <a:lnTo>
                        <a:pt x="43" y="0"/>
                      </a:lnTo>
                      <a:lnTo>
                        <a:pt x="43" y="209"/>
                      </a:lnTo>
                      <a:lnTo>
                        <a:pt x="42" y="210"/>
                      </a:lnTo>
                      <a:lnTo>
                        <a:pt x="0" y="210"/>
                      </a:lnTo>
                      <a:lnTo>
                        <a:pt x="0" y="209"/>
                      </a:lnTo>
                      <a:lnTo>
                        <a:pt x="0" y="0"/>
                      </a:lnTo>
                      <a:close/>
                      <a:moveTo>
                        <a:pt x="1" y="209"/>
                      </a:moveTo>
                      <a:lnTo>
                        <a:pt x="0" y="209"/>
                      </a:lnTo>
                      <a:lnTo>
                        <a:pt x="42" y="209"/>
                      </a:lnTo>
                      <a:lnTo>
                        <a:pt x="42" y="0"/>
                      </a:lnTo>
                      <a:lnTo>
                        <a:pt x="42" y="3"/>
                      </a:lnTo>
                      <a:lnTo>
                        <a:pt x="0" y="3"/>
                      </a:lnTo>
                      <a:lnTo>
                        <a:pt x="1" y="0"/>
                      </a:lnTo>
                      <a:lnTo>
                        <a:pt x="1" y="209"/>
                      </a:lnTo>
                      <a:close/>
                    </a:path>
                  </a:pathLst>
                </a:custGeom>
                <a:solidFill>
                  <a:srgbClr val="FFFFFF"/>
                </a:solidFill>
                <a:ln w="9525">
                  <a:noFill/>
                  <a:round/>
                  <a:headEnd/>
                  <a:tailEnd/>
                </a:ln>
              </p:spPr>
              <p:txBody>
                <a:bodyPr/>
                <a:lstStyle/>
                <a:p>
                  <a:endParaRPr lang="en-US"/>
                </a:p>
              </p:txBody>
            </p:sp>
            <p:sp>
              <p:nvSpPr>
                <p:cNvPr id="123" name="Freeform 254"/>
                <p:cNvSpPr>
                  <a:spLocks/>
                </p:cNvSpPr>
                <p:nvPr/>
              </p:nvSpPr>
              <p:spPr bwMode="auto">
                <a:xfrm>
                  <a:off x="1260" y="2086"/>
                  <a:ext cx="43" cy="210"/>
                </a:xfrm>
                <a:custGeom>
                  <a:avLst/>
                  <a:gdLst/>
                  <a:ahLst/>
                  <a:cxnLst>
                    <a:cxn ang="0">
                      <a:pos x="0" y="0"/>
                    </a:cxn>
                    <a:cxn ang="0">
                      <a:pos x="0" y="0"/>
                    </a:cxn>
                    <a:cxn ang="0">
                      <a:pos x="42" y="0"/>
                    </a:cxn>
                    <a:cxn ang="0">
                      <a:pos x="43" y="0"/>
                    </a:cxn>
                    <a:cxn ang="0">
                      <a:pos x="43" y="209"/>
                    </a:cxn>
                    <a:cxn ang="0">
                      <a:pos x="42" y="210"/>
                    </a:cxn>
                    <a:cxn ang="0">
                      <a:pos x="0" y="210"/>
                    </a:cxn>
                    <a:cxn ang="0">
                      <a:pos x="0" y="209"/>
                    </a:cxn>
                    <a:cxn ang="0">
                      <a:pos x="0" y="0"/>
                    </a:cxn>
                  </a:cxnLst>
                  <a:rect l="0" t="0" r="r" b="b"/>
                  <a:pathLst>
                    <a:path w="43" h="210">
                      <a:moveTo>
                        <a:pt x="0" y="0"/>
                      </a:moveTo>
                      <a:lnTo>
                        <a:pt x="0" y="0"/>
                      </a:lnTo>
                      <a:lnTo>
                        <a:pt x="42" y="0"/>
                      </a:lnTo>
                      <a:lnTo>
                        <a:pt x="43" y="0"/>
                      </a:lnTo>
                      <a:lnTo>
                        <a:pt x="43" y="209"/>
                      </a:lnTo>
                      <a:lnTo>
                        <a:pt x="42" y="210"/>
                      </a:lnTo>
                      <a:lnTo>
                        <a:pt x="0" y="210"/>
                      </a:lnTo>
                      <a:lnTo>
                        <a:pt x="0" y="209"/>
                      </a:lnTo>
                      <a:lnTo>
                        <a:pt x="0" y="0"/>
                      </a:lnTo>
                      <a:close/>
                    </a:path>
                  </a:pathLst>
                </a:custGeom>
                <a:noFill/>
                <a:ln w="7938" cap="rnd">
                  <a:solidFill>
                    <a:srgbClr val="FFFFFF"/>
                  </a:solidFill>
                  <a:prstDash val="solid"/>
                  <a:round/>
                  <a:headEnd/>
                  <a:tailEnd/>
                </a:ln>
              </p:spPr>
              <p:txBody>
                <a:bodyPr/>
                <a:lstStyle/>
                <a:p>
                  <a:endParaRPr lang="en-US"/>
                </a:p>
              </p:txBody>
            </p:sp>
            <p:sp>
              <p:nvSpPr>
                <p:cNvPr id="124" name="Freeform 255"/>
                <p:cNvSpPr>
                  <a:spLocks/>
                </p:cNvSpPr>
                <p:nvPr/>
              </p:nvSpPr>
              <p:spPr bwMode="auto">
                <a:xfrm>
                  <a:off x="1260" y="2086"/>
                  <a:ext cx="42" cy="209"/>
                </a:xfrm>
                <a:custGeom>
                  <a:avLst/>
                  <a:gdLst/>
                  <a:ahLst/>
                  <a:cxnLst>
                    <a:cxn ang="0">
                      <a:pos x="1" y="209"/>
                    </a:cxn>
                    <a:cxn ang="0">
                      <a:pos x="0" y="209"/>
                    </a:cxn>
                    <a:cxn ang="0">
                      <a:pos x="42" y="209"/>
                    </a:cxn>
                    <a:cxn ang="0">
                      <a:pos x="42" y="0"/>
                    </a:cxn>
                    <a:cxn ang="0">
                      <a:pos x="42" y="3"/>
                    </a:cxn>
                    <a:cxn ang="0">
                      <a:pos x="0" y="3"/>
                    </a:cxn>
                    <a:cxn ang="0">
                      <a:pos x="1" y="0"/>
                    </a:cxn>
                    <a:cxn ang="0">
                      <a:pos x="1" y="209"/>
                    </a:cxn>
                  </a:cxnLst>
                  <a:rect l="0" t="0" r="r" b="b"/>
                  <a:pathLst>
                    <a:path w="42" h="209">
                      <a:moveTo>
                        <a:pt x="1" y="209"/>
                      </a:moveTo>
                      <a:lnTo>
                        <a:pt x="0" y="209"/>
                      </a:lnTo>
                      <a:lnTo>
                        <a:pt x="42" y="209"/>
                      </a:lnTo>
                      <a:lnTo>
                        <a:pt x="42" y="0"/>
                      </a:lnTo>
                      <a:lnTo>
                        <a:pt x="42" y="3"/>
                      </a:lnTo>
                      <a:lnTo>
                        <a:pt x="0" y="3"/>
                      </a:lnTo>
                      <a:lnTo>
                        <a:pt x="1" y="0"/>
                      </a:lnTo>
                      <a:lnTo>
                        <a:pt x="1" y="209"/>
                      </a:lnTo>
                    </a:path>
                  </a:pathLst>
                </a:custGeom>
                <a:noFill/>
                <a:ln w="7938" cap="rnd">
                  <a:solidFill>
                    <a:srgbClr val="FFFFFF"/>
                  </a:solidFill>
                  <a:prstDash val="solid"/>
                  <a:round/>
                  <a:headEnd/>
                  <a:tailEnd/>
                </a:ln>
              </p:spPr>
              <p:txBody>
                <a:bodyPr/>
                <a:lstStyle/>
                <a:p>
                  <a:endParaRPr lang="en-US"/>
                </a:p>
              </p:txBody>
            </p:sp>
          </p:grpSp>
          <p:grpSp>
            <p:nvGrpSpPr>
              <p:cNvPr id="32" name="Group 256"/>
              <p:cNvGrpSpPr>
                <a:grpSpLocks/>
              </p:cNvGrpSpPr>
              <p:nvPr/>
            </p:nvGrpSpPr>
            <p:grpSpPr bwMode="auto">
              <a:xfrm>
                <a:off x="4110" y="3669"/>
                <a:ext cx="41" cy="346"/>
                <a:chOff x="1300" y="1950"/>
                <a:chExt cx="41" cy="346"/>
              </a:xfrm>
            </p:grpSpPr>
            <p:sp>
              <p:nvSpPr>
                <p:cNvPr id="120" name="Rectangle 257"/>
                <p:cNvSpPr>
                  <a:spLocks noChangeArrowheads="1"/>
                </p:cNvSpPr>
                <p:nvPr/>
              </p:nvSpPr>
              <p:spPr bwMode="auto">
                <a:xfrm>
                  <a:off x="1300" y="1950"/>
                  <a:ext cx="41" cy="346"/>
                </a:xfrm>
                <a:prstGeom prst="rect">
                  <a:avLst/>
                </a:prstGeom>
                <a:solidFill>
                  <a:srgbClr val="000000"/>
                </a:solidFill>
                <a:ln w="9525">
                  <a:noFill/>
                  <a:miter lim="800000"/>
                  <a:headEnd/>
                  <a:tailEnd/>
                </a:ln>
              </p:spPr>
              <p:txBody>
                <a:bodyPr/>
                <a:lstStyle/>
                <a:p>
                  <a:endParaRPr lang="en-US"/>
                </a:p>
              </p:txBody>
            </p:sp>
            <p:sp>
              <p:nvSpPr>
                <p:cNvPr id="121" name="Rectangle 258"/>
                <p:cNvSpPr>
                  <a:spLocks noChangeArrowheads="1"/>
                </p:cNvSpPr>
                <p:nvPr/>
              </p:nvSpPr>
              <p:spPr bwMode="auto">
                <a:xfrm>
                  <a:off x="1300" y="1950"/>
                  <a:ext cx="41" cy="346"/>
                </a:xfrm>
                <a:prstGeom prst="rect">
                  <a:avLst/>
                </a:prstGeom>
                <a:noFill/>
                <a:ln w="7938" cap="rnd">
                  <a:solidFill>
                    <a:srgbClr val="FFFFFF"/>
                  </a:solidFill>
                  <a:miter lim="800000"/>
                  <a:headEnd/>
                  <a:tailEnd/>
                </a:ln>
              </p:spPr>
              <p:txBody>
                <a:bodyPr/>
                <a:lstStyle/>
                <a:p>
                  <a:endParaRPr lang="en-US"/>
                </a:p>
              </p:txBody>
            </p:sp>
          </p:grpSp>
          <p:grpSp>
            <p:nvGrpSpPr>
              <p:cNvPr id="33" name="Group 259"/>
              <p:cNvGrpSpPr>
                <a:grpSpLocks/>
              </p:cNvGrpSpPr>
              <p:nvPr/>
            </p:nvGrpSpPr>
            <p:grpSpPr bwMode="auto">
              <a:xfrm>
                <a:off x="4110" y="3669"/>
                <a:ext cx="41" cy="346"/>
                <a:chOff x="1300" y="1950"/>
                <a:chExt cx="41" cy="346"/>
              </a:xfrm>
            </p:grpSpPr>
            <p:sp>
              <p:nvSpPr>
                <p:cNvPr id="117" name="Freeform 260"/>
                <p:cNvSpPr>
                  <a:spLocks noEditPoints="1"/>
                </p:cNvSpPr>
                <p:nvPr/>
              </p:nvSpPr>
              <p:spPr bwMode="auto">
                <a:xfrm>
                  <a:off x="1300" y="1950"/>
                  <a:ext cx="41" cy="346"/>
                </a:xfrm>
                <a:custGeom>
                  <a:avLst/>
                  <a:gdLst/>
                  <a:ahLst/>
                  <a:cxnLst>
                    <a:cxn ang="0">
                      <a:pos x="0" y="0"/>
                    </a:cxn>
                    <a:cxn ang="0">
                      <a:pos x="0" y="0"/>
                    </a:cxn>
                    <a:cxn ang="0">
                      <a:pos x="40" y="0"/>
                    </a:cxn>
                    <a:cxn ang="0">
                      <a:pos x="41" y="0"/>
                    </a:cxn>
                    <a:cxn ang="0">
                      <a:pos x="41" y="345"/>
                    </a:cxn>
                    <a:cxn ang="0">
                      <a:pos x="40" y="346"/>
                    </a:cxn>
                    <a:cxn ang="0">
                      <a:pos x="0" y="346"/>
                    </a:cxn>
                    <a:cxn ang="0">
                      <a:pos x="0" y="345"/>
                    </a:cxn>
                    <a:cxn ang="0">
                      <a:pos x="0" y="0"/>
                    </a:cxn>
                    <a:cxn ang="0">
                      <a:pos x="2" y="345"/>
                    </a:cxn>
                    <a:cxn ang="0">
                      <a:pos x="0" y="345"/>
                    </a:cxn>
                    <a:cxn ang="0">
                      <a:pos x="40" y="345"/>
                    </a:cxn>
                    <a:cxn ang="0">
                      <a:pos x="40" y="0"/>
                    </a:cxn>
                    <a:cxn ang="0">
                      <a:pos x="40" y="3"/>
                    </a:cxn>
                    <a:cxn ang="0">
                      <a:pos x="0" y="3"/>
                    </a:cxn>
                    <a:cxn ang="0">
                      <a:pos x="2" y="0"/>
                    </a:cxn>
                    <a:cxn ang="0">
                      <a:pos x="2" y="345"/>
                    </a:cxn>
                  </a:cxnLst>
                  <a:rect l="0" t="0" r="r" b="b"/>
                  <a:pathLst>
                    <a:path w="41" h="346">
                      <a:moveTo>
                        <a:pt x="0" y="0"/>
                      </a:moveTo>
                      <a:lnTo>
                        <a:pt x="0" y="0"/>
                      </a:lnTo>
                      <a:lnTo>
                        <a:pt x="40" y="0"/>
                      </a:lnTo>
                      <a:lnTo>
                        <a:pt x="41" y="0"/>
                      </a:lnTo>
                      <a:lnTo>
                        <a:pt x="41" y="345"/>
                      </a:lnTo>
                      <a:lnTo>
                        <a:pt x="40" y="346"/>
                      </a:lnTo>
                      <a:lnTo>
                        <a:pt x="0" y="346"/>
                      </a:lnTo>
                      <a:lnTo>
                        <a:pt x="0" y="345"/>
                      </a:lnTo>
                      <a:lnTo>
                        <a:pt x="0" y="0"/>
                      </a:lnTo>
                      <a:close/>
                      <a:moveTo>
                        <a:pt x="2" y="345"/>
                      </a:moveTo>
                      <a:lnTo>
                        <a:pt x="0" y="345"/>
                      </a:lnTo>
                      <a:lnTo>
                        <a:pt x="40" y="345"/>
                      </a:lnTo>
                      <a:lnTo>
                        <a:pt x="40" y="0"/>
                      </a:lnTo>
                      <a:lnTo>
                        <a:pt x="40" y="3"/>
                      </a:lnTo>
                      <a:lnTo>
                        <a:pt x="0" y="3"/>
                      </a:lnTo>
                      <a:lnTo>
                        <a:pt x="2" y="0"/>
                      </a:lnTo>
                      <a:lnTo>
                        <a:pt x="2" y="345"/>
                      </a:lnTo>
                      <a:close/>
                    </a:path>
                  </a:pathLst>
                </a:custGeom>
                <a:solidFill>
                  <a:srgbClr val="FFFFFF"/>
                </a:solidFill>
                <a:ln w="9525">
                  <a:noFill/>
                  <a:round/>
                  <a:headEnd/>
                  <a:tailEnd/>
                </a:ln>
              </p:spPr>
              <p:txBody>
                <a:bodyPr/>
                <a:lstStyle/>
                <a:p>
                  <a:endParaRPr lang="en-US"/>
                </a:p>
              </p:txBody>
            </p:sp>
            <p:sp>
              <p:nvSpPr>
                <p:cNvPr id="118" name="Freeform 261"/>
                <p:cNvSpPr>
                  <a:spLocks/>
                </p:cNvSpPr>
                <p:nvPr/>
              </p:nvSpPr>
              <p:spPr bwMode="auto">
                <a:xfrm>
                  <a:off x="1300" y="1950"/>
                  <a:ext cx="41" cy="346"/>
                </a:xfrm>
                <a:custGeom>
                  <a:avLst/>
                  <a:gdLst/>
                  <a:ahLst/>
                  <a:cxnLst>
                    <a:cxn ang="0">
                      <a:pos x="0" y="0"/>
                    </a:cxn>
                    <a:cxn ang="0">
                      <a:pos x="0" y="0"/>
                    </a:cxn>
                    <a:cxn ang="0">
                      <a:pos x="40" y="0"/>
                    </a:cxn>
                    <a:cxn ang="0">
                      <a:pos x="41" y="0"/>
                    </a:cxn>
                    <a:cxn ang="0">
                      <a:pos x="41" y="345"/>
                    </a:cxn>
                    <a:cxn ang="0">
                      <a:pos x="40" y="346"/>
                    </a:cxn>
                    <a:cxn ang="0">
                      <a:pos x="0" y="346"/>
                    </a:cxn>
                    <a:cxn ang="0">
                      <a:pos x="0" y="345"/>
                    </a:cxn>
                    <a:cxn ang="0">
                      <a:pos x="0" y="0"/>
                    </a:cxn>
                  </a:cxnLst>
                  <a:rect l="0" t="0" r="r" b="b"/>
                  <a:pathLst>
                    <a:path w="41" h="346">
                      <a:moveTo>
                        <a:pt x="0" y="0"/>
                      </a:moveTo>
                      <a:lnTo>
                        <a:pt x="0" y="0"/>
                      </a:lnTo>
                      <a:lnTo>
                        <a:pt x="40" y="0"/>
                      </a:lnTo>
                      <a:lnTo>
                        <a:pt x="41" y="0"/>
                      </a:lnTo>
                      <a:lnTo>
                        <a:pt x="41" y="345"/>
                      </a:lnTo>
                      <a:lnTo>
                        <a:pt x="40" y="346"/>
                      </a:lnTo>
                      <a:lnTo>
                        <a:pt x="0" y="346"/>
                      </a:lnTo>
                      <a:lnTo>
                        <a:pt x="0" y="345"/>
                      </a:lnTo>
                      <a:lnTo>
                        <a:pt x="0" y="0"/>
                      </a:lnTo>
                      <a:close/>
                    </a:path>
                  </a:pathLst>
                </a:custGeom>
                <a:noFill/>
                <a:ln w="7938" cap="rnd">
                  <a:solidFill>
                    <a:srgbClr val="FFFFFF"/>
                  </a:solidFill>
                  <a:prstDash val="solid"/>
                  <a:round/>
                  <a:headEnd/>
                  <a:tailEnd/>
                </a:ln>
              </p:spPr>
              <p:txBody>
                <a:bodyPr/>
                <a:lstStyle/>
                <a:p>
                  <a:endParaRPr lang="en-US"/>
                </a:p>
              </p:txBody>
            </p:sp>
            <p:sp>
              <p:nvSpPr>
                <p:cNvPr id="119" name="Freeform 262"/>
                <p:cNvSpPr>
                  <a:spLocks/>
                </p:cNvSpPr>
                <p:nvPr/>
              </p:nvSpPr>
              <p:spPr bwMode="auto">
                <a:xfrm>
                  <a:off x="1300" y="1950"/>
                  <a:ext cx="40" cy="345"/>
                </a:xfrm>
                <a:custGeom>
                  <a:avLst/>
                  <a:gdLst/>
                  <a:ahLst/>
                  <a:cxnLst>
                    <a:cxn ang="0">
                      <a:pos x="2" y="345"/>
                    </a:cxn>
                    <a:cxn ang="0">
                      <a:pos x="0" y="345"/>
                    </a:cxn>
                    <a:cxn ang="0">
                      <a:pos x="40" y="345"/>
                    </a:cxn>
                    <a:cxn ang="0">
                      <a:pos x="40" y="0"/>
                    </a:cxn>
                    <a:cxn ang="0">
                      <a:pos x="40" y="3"/>
                    </a:cxn>
                    <a:cxn ang="0">
                      <a:pos x="0" y="3"/>
                    </a:cxn>
                    <a:cxn ang="0">
                      <a:pos x="2" y="0"/>
                    </a:cxn>
                    <a:cxn ang="0">
                      <a:pos x="2" y="345"/>
                    </a:cxn>
                  </a:cxnLst>
                  <a:rect l="0" t="0" r="r" b="b"/>
                  <a:pathLst>
                    <a:path w="40" h="345">
                      <a:moveTo>
                        <a:pt x="2" y="345"/>
                      </a:moveTo>
                      <a:lnTo>
                        <a:pt x="0" y="345"/>
                      </a:lnTo>
                      <a:lnTo>
                        <a:pt x="40" y="345"/>
                      </a:lnTo>
                      <a:lnTo>
                        <a:pt x="40" y="0"/>
                      </a:lnTo>
                      <a:lnTo>
                        <a:pt x="40" y="3"/>
                      </a:lnTo>
                      <a:lnTo>
                        <a:pt x="0" y="3"/>
                      </a:lnTo>
                      <a:lnTo>
                        <a:pt x="2" y="0"/>
                      </a:lnTo>
                      <a:lnTo>
                        <a:pt x="2" y="345"/>
                      </a:lnTo>
                    </a:path>
                  </a:pathLst>
                </a:custGeom>
                <a:noFill/>
                <a:ln w="7938" cap="rnd">
                  <a:solidFill>
                    <a:srgbClr val="FFFFFF"/>
                  </a:solidFill>
                  <a:prstDash val="solid"/>
                  <a:round/>
                  <a:headEnd/>
                  <a:tailEnd/>
                </a:ln>
              </p:spPr>
              <p:txBody>
                <a:bodyPr/>
                <a:lstStyle/>
                <a:p>
                  <a:endParaRPr lang="en-US"/>
                </a:p>
              </p:txBody>
            </p:sp>
          </p:grpSp>
          <p:sp>
            <p:nvSpPr>
              <p:cNvPr id="34" name="Freeform 263"/>
              <p:cNvSpPr>
                <a:spLocks noEditPoints="1"/>
              </p:cNvSpPr>
              <p:nvPr/>
            </p:nvSpPr>
            <p:spPr bwMode="auto">
              <a:xfrm>
                <a:off x="3687" y="3550"/>
                <a:ext cx="491" cy="492"/>
              </a:xfrm>
              <a:custGeom>
                <a:avLst/>
                <a:gdLst/>
                <a:ahLst/>
                <a:cxnLst>
                  <a:cxn ang="0">
                    <a:pos x="0" y="0"/>
                  </a:cxn>
                  <a:cxn ang="0">
                    <a:pos x="0" y="0"/>
                  </a:cxn>
                  <a:cxn ang="0">
                    <a:pos x="490" y="0"/>
                  </a:cxn>
                  <a:cxn ang="0">
                    <a:pos x="491" y="0"/>
                  </a:cxn>
                  <a:cxn ang="0">
                    <a:pos x="491" y="491"/>
                  </a:cxn>
                  <a:cxn ang="0">
                    <a:pos x="490" y="492"/>
                  </a:cxn>
                  <a:cxn ang="0">
                    <a:pos x="0" y="492"/>
                  </a:cxn>
                  <a:cxn ang="0">
                    <a:pos x="0" y="491"/>
                  </a:cxn>
                  <a:cxn ang="0">
                    <a:pos x="0" y="0"/>
                  </a:cxn>
                  <a:cxn ang="0">
                    <a:pos x="3" y="491"/>
                  </a:cxn>
                  <a:cxn ang="0">
                    <a:pos x="0" y="491"/>
                  </a:cxn>
                  <a:cxn ang="0">
                    <a:pos x="490" y="491"/>
                  </a:cxn>
                  <a:cxn ang="0">
                    <a:pos x="490" y="0"/>
                  </a:cxn>
                  <a:cxn ang="0">
                    <a:pos x="490" y="2"/>
                  </a:cxn>
                  <a:cxn ang="0">
                    <a:pos x="0" y="2"/>
                  </a:cxn>
                  <a:cxn ang="0">
                    <a:pos x="3" y="0"/>
                  </a:cxn>
                  <a:cxn ang="0">
                    <a:pos x="3" y="491"/>
                  </a:cxn>
                </a:cxnLst>
                <a:rect l="0" t="0" r="r" b="b"/>
                <a:pathLst>
                  <a:path w="491" h="492">
                    <a:moveTo>
                      <a:pt x="0" y="0"/>
                    </a:moveTo>
                    <a:lnTo>
                      <a:pt x="0" y="0"/>
                    </a:lnTo>
                    <a:lnTo>
                      <a:pt x="490" y="0"/>
                    </a:lnTo>
                    <a:lnTo>
                      <a:pt x="491" y="0"/>
                    </a:lnTo>
                    <a:lnTo>
                      <a:pt x="491" y="491"/>
                    </a:lnTo>
                    <a:lnTo>
                      <a:pt x="490" y="492"/>
                    </a:lnTo>
                    <a:lnTo>
                      <a:pt x="0" y="492"/>
                    </a:lnTo>
                    <a:lnTo>
                      <a:pt x="0" y="491"/>
                    </a:lnTo>
                    <a:lnTo>
                      <a:pt x="0" y="0"/>
                    </a:lnTo>
                    <a:close/>
                    <a:moveTo>
                      <a:pt x="3" y="491"/>
                    </a:moveTo>
                    <a:lnTo>
                      <a:pt x="0" y="491"/>
                    </a:lnTo>
                    <a:lnTo>
                      <a:pt x="490" y="491"/>
                    </a:lnTo>
                    <a:lnTo>
                      <a:pt x="490" y="0"/>
                    </a:lnTo>
                    <a:lnTo>
                      <a:pt x="490" y="2"/>
                    </a:lnTo>
                    <a:lnTo>
                      <a:pt x="0" y="2"/>
                    </a:lnTo>
                    <a:lnTo>
                      <a:pt x="3" y="0"/>
                    </a:lnTo>
                    <a:lnTo>
                      <a:pt x="3" y="491"/>
                    </a:lnTo>
                    <a:close/>
                  </a:path>
                </a:pathLst>
              </a:custGeom>
              <a:solidFill>
                <a:srgbClr val="000000"/>
              </a:solidFill>
              <a:ln w="9525">
                <a:noFill/>
                <a:round/>
                <a:headEnd/>
                <a:tailEnd/>
              </a:ln>
            </p:spPr>
            <p:txBody>
              <a:bodyPr/>
              <a:lstStyle/>
              <a:p>
                <a:endParaRPr lang="en-US"/>
              </a:p>
            </p:txBody>
          </p:sp>
          <p:grpSp>
            <p:nvGrpSpPr>
              <p:cNvPr id="35" name="Group 428"/>
              <p:cNvGrpSpPr>
                <a:grpSpLocks/>
              </p:cNvGrpSpPr>
              <p:nvPr/>
            </p:nvGrpSpPr>
            <p:grpSpPr bwMode="auto">
              <a:xfrm>
                <a:off x="3687" y="3552"/>
                <a:ext cx="488" cy="490"/>
                <a:chOff x="877" y="1833"/>
                <a:chExt cx="488" cy="490"/>
              </a:xfrm>
            </p:grpSpPr>
            <p:sp>
              <p:nvSpPr>
                <p:cNvPr id="115" name="Rectangle 429"/>
                <p:cNvSpPr>
                  <a:spLocks noChangeArrowheads="1"/>
                </p:cNvSpPr>
                <p:nvPr/>
              </p:nvSpPr>
              <p:spPr bwMode="auto">
                <a:xfrm>
                  <a:off x="877" y="1833"/>
                  <a:ext cx="488" cy="490"/>
                </a:xfrm>
                <a:prstGeom prst="rect">
                  <a:avLst/>
                </a:prstGeom>
                <a:solidFill>
                  <a:srgbClr val="FFFFFF"/>
                </a:solidFill>
                <a:ln w="9525">
                  <a:noFill/>
                  <a:miter lim="800000"/>
                  <a:headEnd/>
                  <a:tailEnd/>
                </a:ln>
              </p:spPr>
              <p:txBody>
                <a:bodyPr/>
                <a:lstStyle/>
                <a:p>
                  <a:endParaRPr lang="en-US"/>
                </a:p>
              </p:txBody>
            </p:sp>
            <p:sp>
              <p:nvSpPr>
                <p:cNvPr id="116" name="Rectangle 430"/>
                <p:cNvSpPr>
                  <a:spLocks noChangeArrowheads="1"/>
                </p:cNvSpPr>
                <p:nvPr/>
              </p:nvSpPr>
              <p:spPr bwMode="auto">
                <a:xfrm>
                  <a:off x="877" y="1833"/>
                  <a:ext cx="488" cy="490"/>
                </a:xfrm>
                <a:prstGeom prst="rect">
                  <a:avLst/>
                </a:prstGeom>
                <a:noFill/>
                <a:ln w="7938" cap="rnd">
                  <a:solidFill>
                    <a:srgbClr val="000000"/>
                  </a:solidFill>
                  <a:miter lim="800000"/>
                  <a:headEnd/>
                  <a:tailEnd/>
                </a:ln>
              </p:spPr>
              <p:txBody>
                <a:bodyPr/>
                <a:lstStyle/>
                <a:p>
                  <a:endParaRPr lang="en-US"/>
                </a:p>
              </p:txBody>
            </p:sp>
          </p:grpSp>
          <p:sp>
            <p:nvSpPr>
              <p:cNvPr id="36" name="Freeform 431"/>
              <p:cNvSpPr>
                <a:spLocks noEditPoints="1"/>
              </p:cNvSpPr>
              <p:nvPr/>
            </p:nvSpPr>
            <p:spPr bwMode="auto">
              <a:xfrm>
                <a:off x="3711" y="3574"/>
                <a:ext cx="440" cy="441"/>
              </a:xfrm>
              <a:custGeom>
                <a:avLst/>
                <a:gdLst/>
                <a:ahLst/>
                <a:cxnLst>
                  <a:cxn ang="0">
                    <a:pos x="0" y="0"/>
                  </a:cxn>
                  <a:cxn ang="0">
                    <a:pos x="0" y="0"/>
                  </a:cxn>
                  <a:cxn ang="0">
                    <a:pos x="439" y="0"/>
                  </a:cxn>
                  <a:cxn ang="0">
                    <a:pos x="440" y="0"/>
                  </a:cxn>
                  <a:cxn ang="0">
                    <a:pos x="440" y="440"/>
                  </a:cxn>
                  <a:cxn ang="0">
                    <a:pos x="439" y="441"/>
                  </a:cxn>
                  <a:cxn ang="0">
                    <a:pos x="0" y="441"/>
                  </a:cxn>
                  <a:cxn ang="0">
                    <a:pos x="0" y="440"/>
                  </a:cxn>
                  <a:cxn ang="0">
                    <a:pos x="0" y="0"/>
                  </a:cxn>
                  <a:cxn ang="0">
                    <a:pos x="2" y="440"/>
                  </a:cxn>
                  <a:cxn ang="0">
                    <a:pos x="0" y="440"/>
                  </a:cxn>
                  <a:cxn ang="0">
                    <a:pos x="439" y="440"/>
                  </a:cxn>
                  <a:cxn ang="0">
                    <a:pos x="439" y="0"/>
                  </a:cxn>
                  <a:cxn ang="0">
                    <a:pos x="439" y="2"/>
                  </a:cxn>
                  <a:cxn ang="0">
                    <a:pos x="0" y="2"/>
                  </a:cxn>
                  <a:cxn ang="0">
                    <a:pos x="2" y="0"/>
                  </a:cxn>
                  <a:cxn ang="0">
                    <a:pos x="2" y="440"/>
                  </a:cxn>
                </a:cxnLst>
                <a:rect l="0" t="0" r="r" b="b"/>
                <a:pathLst>
                  <a:path w="440" h="441">
                    <a:moveTo>
                      <a:pt x="0" y="0"/>
                    </a:moveTo>
                    <a:lnTo>
                      <a:pt x="0" y="0"/>
                    </a:lnTo>
                    <a:lnTo>
                      <a:pt x="439" y="0"/>
                    </a:lnTo>
                    <a:lnTo>
                      <a:pt x="440" y="0"/>
                    </a:lnTo>
                    <a:lnTo>
                      <a:pt x="440" y="440"/>
                    </a:lnTo>
                    <a:lnTo>
                      <a:pt x="439" y="441"/>
                    </a:lnTo>
                    <a:lnTo>
                      <a:pt x="0" y="441"/>
                    </a:lnTo>
                    <a:lnTo>
                      <a:pt x="0" y="440"/>
                    </a:lnTo>
                    <a:lnTo>
                      <a:pt x="0" y="0"/>
                    </a:lnTo>
                    <a:close/>
                    <a:moveTo>
                      <a:pt x="2" y="440"/>
                    </a:moveTo>
                    <a:lnTo>
                      <a:pt x="0" y="440"/>
                    </a:lnTo>
                    <a:lnTo>
                      <a:pt x="439" y="440"/>
                    </a:lnTo>
                    <a:lnTo>
                      <a:pt x="439" y="0"/>
                    </a:lnTo>
                    <a:lnTo>
                      <a:pt x="439" y="2"/>
                    </a:lnTo>
                    <a:lnTo>
                      <a:pt x="0" y="2"/>
                    </a:lnTo>
                    <a:lnTo>
                      <a:pt x="2" y="0"/>
                    </a:lnTo>
                    <a:lnTo>
                      <a:pt x="2" y="440"/>
                    </a:lnTo>
                    <a:close/>
                  </a:path>
                </a:pathLst>
              </a:custGeom>
              <a:solidFill>
                <a:srgbClr val="FFFFFF"/>
              </a:solidFill>
              <a:ln w="9525">
                <a:noFill/>
                <a:round/>
                <a:headEnd/>
                <a:tailEnd/>
              </a:ln>
            </p:spPr>
            <p:txBody>
              <a:bodyPr/>
              <a:lstStyle/>
              <a:p>
                <a:endParaRPr lang="en-US"/>
              </a:p>
            </p:txBody>
          </p:sp>
          <p:grpSp>
            <p:nvGrpSpPr>
              <p:cNvPr id="37" name="Group 432"/>
              <p:cNvGrpSpPr>
                <a:grpSpLocks/>
              </p:cNvGrpSpPr>
              <p:nvPr/>
            </p:nvGrpSpPr>
            <p:grpSpPr bwMode="auto">
              <a:xfrm>
                <a:off x="3711" y="3664"/>
                <a:ext cx="38" cy="351"/>
                <a:chOff x="901" y="1945"/>
                <a:chExt cx="38" cy="351"/>
              </a:xfrm>
            </p:grpSpPr>
            <p:sp>
              <p:nvSpPr>
                <p:cNvPr id="113" name="Rectangle 433"/>
                <p:cNvSpPr>
                  <a:spLocks noChangeArrowheads="1"/>
                </p:cNvSpPr>
                <p:nvPr/>
              </p:nvSpPr>
              <p:spPr bwMode="auto">
                <a:xfrm>
                  <a:off x="901" y="1945"/>
                  <a:ext cx="38" cy="351"/>
                </a:xfrm>
                <a:prstGeom prst="rect">
                  <a:avLst/>
                </a:prstGeom>
                <a:solidFill>
                  <a:srgbClr val="000000"/>
                </a:solidFill>
                <a:ln w="9525">
                  <a:noFill/>
                  <a:miter lim="800000"/>
                  <a:headEnd/>
                  <a:tailEnd/>
                </a:ln>
              </p:spPr>
              <p:txBody>
                <a:bodyPr/>
                <a:lstStyle/>
                <a:p>
                  <a:endParaRPr lang="en-US"/>
                </a:p>
              </p:txBody>
            </p:sp>
            <p:sp>
              <p:nvSpPr>
                <p:cNvPr id="114" name="Rectangle 434"/>
                <p:cNvSpPr>
                  <a:spLocks noChangeArrowheads="1"/>
                </p:cNvSpPr>
                <p:nvPr/>
              </p:nvSpPr>
              <p:spPr bwMode="auto">
                <a:xfrm>
                  <a:off x="901" y="1945"/>
                  <a:ext cx="38" cy="351"/>
                </a:xfrm>
                <a:prstGeom prst="rect">
                  <a:avLst/>
                </a:prstGeom>
                <a:noFill/>
                <a:ln w="7938" cap="rnd">
                  <a:solidFill>
                    <a:srgbClr val="FFFFFF"/>
                  </a:solidFill>
                  <a:miter lim="800000"/>
                  <a:headEnd/>
                  <a:tailEnd/>
                </a:ln>
              </p:spPr>
              <p:txBody>
                <a:bodyPr/>
                <a:lstStyle/>
                <a:p>
                  <a:endParaRPr lang="en-US"/>
                </a:p>
              </p:txBody>
            </p:sp>
          </p:grpSp>
          <p:grpSp>
            <p:nvGrpSpPr>
              <p:cNvPr id="38" name="Group 435"/>
              <p:cNvGrpSpPr>
                <a:grpSpLocks/>
              </p:cNvGrpSpPr>
              <p:nvPr/>
            </p:nvGrpSpPr>
            <p:grpSpPr bwMode="auto">
              <a:xfrm>
                <a:off x="3711" y="3664"/>
                <a:ext cx="41" cy="351"/>
                <a:chOff x="901" y="1945"/>
                <a:chExt cx="41" cy="351"/>
              </a:xfrm>
            </p:grpSpPr>
            <p:sp>
              <p:nvSpPr>
                <p:cNvPr id="110" name="Freeform 436"/>
                <p:cNvSpPr>
                  <a:spLocks noEditPoints="1"/>
                </p:cNvSpPr>
                <p:nvPr/>
              </p:nvSpPr>
              <p:spPr bwMode="auto">
                <a:xfrm>
                  <a:off x="901" y="1945"/>
                  <a:ext cx="41" cy="351"/>
                </a:xfrm>
                <a:custGeom>
                  <a:avLst/>
                  <a:gdLst/>
                  <a:ahLst/>
                  <a:cxnLst>
                    <a:cxn ang="0">
                      <a:pos x="0" y="0"/>
                    </a:cxn>
                    <a:cxn ang="0">
                      <a:pos x="0" y="0"/>
                    </a:cxn>
                    <a:cxn ang="0">
                      <a:pos x="40" y="0"/>
                    </a:cxn>
                    <a:cxn ang="0">
                      <a:pos x="41" y="0"/>
                    </a:cxn>
                    <a:cxn ang="0">
                      <a:pos x="41" y="349"/>
                    </a:cxn>
                    <a:cxn ang="0">
                      <a:pos x="40" y="351"/>
                    </a:cxn>
                    <a:cxn ang="0">
                      <a:pos x="0" y="351"/>
                    </a:cxn>
                    <a:cxn ang="0">
                      <a:pos x="0" y="349"/>
                    </a:cxn>
                    <a:cxn ang="0">
                      <a:pos x="0" y="0"/>
                    </a:cxn>
                    <a:cxn ang="0">
                      <a:pos x="2" y="349"/>
                    </a:cxn>
                    <a:cxn ang="0">
                      <a:pos x="0" y="349"/>
                    </a:cxn>
                    <a:cxn ang="0">
                      <a:pos x="40" y="349"/>
                    </a:cxn>
                    <a:cxn ang="0">
                      <a:pos x="40" y="0"/>
                    </a:cxn>
                    <a:cxn ang="0">
                      <a:pos x="40" y="1"/>
                    </a:cxn>
                    <a:cxn ang="0">
                      <a:pos x="0" y="1"/>
                    </a:cxn>
                    <a:cxn ang="0">
                      <a:pos x="2" y="0"/>
                    </a:cxn>
                    <a:cxn ang="0">
                      <a:pos x="2" y="349"/>
                    </a:cxn>
                  </a:cxnLst>
                  <a:rect l="0" t="0" r="r" b="b"/>
                  <a:pathLst>
                    <a:path w="41" h="351">
                      <a:moveTo>
                        <a:pt x="0" y="0"/>
                      </a:moveTo>
                      <a:lnTo>
                        <a:pt x="0" y="0"/>
                      </a:lnTo>
                      <a:lnTo>
                        <a:pt x="40" y="0"/>
                      </a:lnTo>
                      <a:lnTo>
                        <a:pt x="41" y="0"/>
                      </a:lnTo>
                      <a:lnTo>
                        <a:pt x="41" y="349"/>
                      </a:lnTo>
                      <a:lnTo>
                        <a:pt x="40" y="351"/>
                      </a:lnTo>
                      <a:lnTo>
                        <a:pt x="0" y="351"/>
                      </a:lnTo>
                      <a:lnTo>
                        <a:pt x="0" y="349"/>
                      </a:lnTo>
                      <a:lnTo>
                        <a:pt x="0" y="0"/>
                      </a:lnTo>
                      <a:close/>
                      <a:moveTo>
                        <a:pt x="2" y="349"/>
                      </a:moveTo>
                      <a:lnTo>
                        <a:pt x="0" y="349"/>
                      </a:lnTo>
                      <a:lnTo>
                        <a:pt x="40" y="349"/>
                      </a:lnTo>
                      <a:lnTo>
                        <a:pt x="40" y="0"/>
                      </a:lnTo>
                      <a:lnTo>
                        <a:pt x="40" y="1"/>
                      </a:lnTo>
                      <a:lnTo>
                        <a:pt x="0" y="1"/>
                      </a:lnTo>
                      <a:lnTo>
                        <a:pt x="2" y="0"/>
                      </a:lnTo>
                      <a:lnTo>
                        <a:pt x="2" y="349"/>
                      </a:lnTo>
                      <a:close/>
                    </a:path>
                  </a:pathLst>
                </a:custGeom>
                <a:solidFill>
                  <a:srgbClr val="FFFFFF"/>
                </a:solidFill>
                <a:ln w="9525">
                  <a:noFill/>
                  <a:round/>
                  <a:headEnd/>
                  <a:tailEnd/>
                </a:ln>
              </p:spPr>
              <p:txBody>
                <a:bodyPr/>
                <a:lstStyle/>
                <a:p>
                  <a:endParaRPr lang="en-US"/>
                </a:p>
              </p:txBody>
            </p:sp>
            <p:sp>
              <p:nvSpPr>
                <p:cNvPr id="111" name="Freeform 437"/>
                <p:cNvSpPr>
                  <a:spLocks/>
                </p:cNvSpPr>
                <p:nvPr/>
              </p:nvSpPr>
              <p:spPr bwMode="auto">
                <a:xfrm>
                  <a:off x="901" y="1945"/>
                  <a:ext cx="41" cy="351"/>
                </a:xfrm>
                <a:custGeom>
                  <a:avLst/>
                  <a:gdLst/>
                  <a:ahLst/>
                  <a:cxnLst>
                    <a:cxn ang="0">
                      <a:pos x="0" y="0"/>
                    </a:cxn>
                    <a:cxn ang="0">
                      <a:pos x="0" y="0"/>
                    </a:cxn>
                    <a:cxn ang="0">
                      <a:pos x="40" y="0"/>
                    </a:cxn>
                    <a:cxn ang="0">
                      <a:pos x="41" y="0"/>
                    </a:cxn>
                    <a:cxn ang="0">
                      <a:pos x="41" y="349"/>
                    </a:cxn>
                    <a:cxn ang="0">
                      <a:pos x="40" y="351"/>
                    </a:cxn>
                    <a:cxn ang="0">
                      <a:pos x="0" y="351"/>
                    </a:cxn>
                    <a:cxn ang="0">
                      <a:pos x="0" y="349"/>
                    </a:cxn>
                    <a:cxn ang="0">
                      <a:pos x="0" y="0"/>
                    </a:cxn>
                  </a:cxnLst>
                  <a:rect l="0" t="0" r="r" b="b"/>
                  <a:pathLst>
                    <a:path w="41" h="351">
                      <a:moveTo>
                        <a:pt x="0" y="0"/>
                      </a:moveTo>
                      <a:lnTo>
                        <a:pt x="0" y="0"/>
                      </a:lnTo>
                      <a:lnTo>
                        <a:pt x="40" y="0"/>
                      </a:lnTo>
                      <a:lnTo>
                        <a:pt x="41" y="0"/>
                      </a:lnTo>
                      <a:lnTo>
                        <a:pt x="41" y="349"/>
                      </a:lnTo>
                      <a:lnTo>
                        <a:pt x="40" y="351"/>
                      </a:lnTo>
                      <a:lnTo>
                        <a:pt x="0" y="351"/>
                      </a:lnTo>
                      <a:lnTo>
                        <a:pt x="0" y="349"/>
                      </a:lnTo>
                      <a:lnTo>
                        <a:pt x="0" y="0"/>
                      </a:lnTo>
                      <a:close/>
                    </a:path>
                  </a:pathLst>
                </a:custGeom>
                <a:noFill/>
                <a:ln w="7938" cap="rnd">
                  <a:solidFill>
                    <a:srgbClr val="FFFFFF"/>
                  </a:solidFill>
                  <a:prstDash val="solid"/>
                  <a:round/>
                  <a:headEnd/>
                  <a:tailEnd/>
                </a:ln>
              </p:spPr>
              <p:txBody>
                <a:bodyPr/>
                <a:lstStyle/>
                <a:p>
                  <a:endParaRPr lang="en-US"/>
                </a:p>
              </p:txBody>
            </p:sp>
            <p:sp>
              <p:nvSpPr>
                <p:cNvPr id="112" name="Freeform 438"/>
                <p:cNvSpPr>
                  <a:spLocks/>
                </p:cNvSpPr>
                <p:nvPr/>
              </p:nvSpPr>
              <p:spPr bwMode="auto">
                <a:xfrm>
                  <a:off x="901" y="1945"/>
                  <a:ext cx="40" cy="349"/>
                </a:xfrm>
                <a:custGeom>
                  <a:avLst/>
                  <a:gdLst/>
                  <a:ahLst/>
                  <a:cxnLst>
                    <a:cxn ang="0">
                      <a:pos x="2" y="349"/>
                    </a:cxn>
                    <a:cxn ang="0">
                      <a:pos x="0" y="349"/>
                    </a:cxn>
                    <a:cxn ang="0">
                      <a:pos x="40" y="349"/>
                    </a:cxn>
                    <a:cxn ang="0">
                      <a:pos x="40" y="0"/>
                    </a:cxn>
                    <a:cxn ang="0">
                      <a:pos x="40" y="1"/>
                    </a:cxn>
                    <a:cxn ang="0">
                      <a:pos x="0" y="1"/>
                    </a:cxn>
                    <a:cxn ang="0">
                      <a:pos x="2" y="0"/>
                    </a:cxn>
                    <a:cxn ang="0">
                      <a:pos x="2" y="349"/>
                    </a:cxn>
                  </a:cxnLst>
                  <a:rect l="0" t="0" r="r" b="b"/>
                  <a:pathLst>
                    <a:path w="40" h="349">
                      <a:moveTo>
                        <a:pt x="2" y="349"/>
                      </a:moveTo>
                      <a:lnTo>
                        <a:pt x="0" y="349"/>
                      </a:lnTo>
                      <a:lnTo>
                        <a:pt x="40" y="349"/>
                      </a:lnTo>
                      <a:lnTo>
                        <a:pt x="40" y="0"/>
                      </a:lnTo>
                      <a:lnTo>
                        <a:pt x="40" y="1"/>
                      </a:lnTo>
                      <a:lnTo>
                        <a:pt x="0" y="1"/>
                      </a:lnTo>
                      <a:lnTo>
                        <a:pt x="2" y="0"/>
                      </a:lnTo>
                      <a:lnTo>
                        <a:pt x="2" y="349"/>
                      </a:lnTo>
                    </a:path>
                  </a:pathLst>
                </a:custGeom>
                <a:noFill/>
                <a:ln w="7938" cap="rnd">
                  <a:solidFill>
                    <a:srgbClr val="FFFFFF"/>
                  </a:solidFill>
                  <a:prstDash val="solid"/>
                  <a:round/>
                  <a:headEnd/>
                  <a:tailEnd/>
                </a:ln>
              </p:spPr>
              <p:txBody>
                <a:bodyPr/>
                <a:lstStyle/>
                <a:p>
                  <a:endParaRPr lang="en-US"/>
                </a:p>
              </p:txBody>
            </p:sp>
          </p:grpSp>
          <p:grpSp>
            <p:nvGrpSpPr>
              <p:cNvPr id="39" name="Group 439"/>
              <p:cNvGrpSpPr>
                <a:grpSpLocks/>
              </p:cNvGrpSpPr>
              <p:nvPr/>
            </p:nvGrpSpPr>
            <p:grpSpPr bwMode="auto">
              <a:xfrm>
                <a:off x="3749" y="3843"/>
                <a:ext cx="41" cy="172"/>
                <a:chOff x="939" y="2124"/>
                <a:chExt cx="41" cy="172"/>
              </a:xfrm>
            </p:grpSpPr>
            <p:sp>
              <p:nvSpPr>
                <p:cNvPr id="108" name="Rectangle 440"/>
                <p:cNvSpPr>
                  <a:spLocks noChangeArrowheads="1"/>
                </p:cNvSpPr>
                <p:nvPr/>
              </p:nvSpPr>
              <p:spPr bwMode="auto">
                <a:xfrm>
                  <a:off x="939" y="2124"/>
                  <a:ext cx="41" cy="172"/>
                </a:xfrm>
                <a:prstGeom prst="rect">
                  <a:avLst/>
                </a:prstGeom>
                <a:solidFill>
                  <a:srgbClr val="000000"/>
                </a:solidFill>
                <a:ln w="9525">
                  <a:noFill/>
                  <a:miter lim="800000"/>
                  <a:headEnd/>
                  <a:tailEnd/>
                </a:ln>
              </p:spPr>
              <p:txBody>
                <a:bodyPr/>
                <a:lstStyle/>
                <a:p>
                  <a:endParaRPr lang="en-US"/>
                </a:p>
              </p:txBody>
            </p:sp>
            <p:sp>
              <p:nvSpPr>
                <p:cNvPr id="109" name="Rectangle 441"/>
                <p:cNvSpPr>
                  <a:spLocks noChangeArrowheads="1"/>
                </p:cNvSpPr>
                <p:nvPr/>
              </p:nvSpPr>
              <p:spPr bwMode="auto">
                <a:xfrm>
                  <a:off x="939" y="2124"/>
                  <a:ext cx="41" cy="172"/>
                </a:xfrm>
                <a:prstGeom prst="rect">
                  <a:avLst/>
                </a:prstGeom>
                <a:noFill/>
                <a:ln w="7938" cap="rnd">
                  <a:solidFill>
                    <a:srgbClr val="FFFFFF"/>
                  </a:solidFill>
                  <a:miter lim="800000"/>
                  <a:headEnd/>
                  <a:tailEnd/>
                </a:ln>
              </p:spPr>
              <p:txBody>
                <a:bodyPr/>
                <a:lstStyle/>
                <a:p>
                  <a:endParaRPr lang="en-US"/>
                </a:p>
              </p:txBody>
            </p:sp>
          </p:grpSp>
          <p:grpSp>
            <p:nvGrpSpPr>
              <p:cNvPr id="40" name="Group 442"/>
              <p:cNvGrpSpPr>
                <a:grpSpLocks/>
              </p:cNvGrpSpPr>
              <p:nvPr/>
            </p:nvGrpSpPr>
            <p:grpSpPr bwMode="auto">
              <a:xfrm>
                <a:off x="3749" y="3843"/>
                <a:ext cx="44" cy="172"/>
                <a:chOff x="939" y="2124"/>
                <a:chExt cx="44" cy="172"/>
              </a:xfrm>
            </p:grpSpPr>
            <p:sp>
              <p:nvSpPr>
                <p:cNvPr id="105" name="Freeform 443"/>
                <p:cNvSpPr>
                  <a:spLocks noEditPoints="1"/>
                </p:cNvSpPr>
                <p:nvPr/>
              </p:nvSpPr>
              <p:spPr bwMode="auto">
                <a:xfrm>
                  <a:off x="939" y="2124"/>
                  <a:ext cx="44" cy="172"/>
                </a:xfrm>
                <a:custGeom>
                  <a:avLst/>
                  <a:gdLst/>
                  <a:ahLst/>
                  <a:cxnLst>
                    <a:cxn ang="0">
                      <a:pos x="0" y="0"/>
                    </a:cxn>
                    <a:cxn ang="0">
                      <a:pos x="0" y="0"/>
                    </a:cxn>
                    <a:cxn ang="0">
                      <a:pos x="43" y="0"/>
                    </a:cxn>
                    <a:cxn ang="0">
                      <a:pos x="44" y="0"/>
                    </a:cxn>
                    <a:cxn ang="0">
                      <a:pos x="44" y="171"/>
                    </a:cxn>
                    <a:cxn ang="0">
                      <a:pos x="43" y="172"/>
                    </a:cxn>
                    <a:cxn ang="0">
                      <a:pos x="0" y="172"/>
                    </a:cxn>
                    <a:cxn ang="0">
                      <a:pos x="0" y="171"/>
                    </a:cxn>
                    <a:cxn ang="0">
                      <a:pos x="0" y="0"/>
                    </a:cxn>
                    <a:cxn ang="0">
                      <a:pos x="2" y="171"/>
                    </a:cxn>
                    <a:cxn ang="0">
                      <a:pos x="0" y="171"/>
                    </a:cxn>
                    <a:cxn ang="0">
                      <a:pos x="43" y="171"/>
                    </a:cxn>
                    <a:cxn ang="0">
                      <a:pos x="43" y="0"/>
                    </a:cxn>
                    <a:cxn ang="0">
                      <a:pos x="43" y="2"/>
                    </a:cxn>
                    <a:cxn ang="0">
                      <a:pos x="0" y="2"/>
                    </a:cxn>
                    <a:cxn ang="0">
                      <a:pos x="2" y="0"/>
                    </a:cxn>
                    <a:cxn ang="0">
                      <a:pos x="2" y="171"/>
                    </a:cxn>
                  </a:cxnLst>
                  <a:rect l="0" t="0" r="r" b="b"/>
                  <a:pathLst>
                    <a:path w="44" h="172">
                      <a:moveTo>
                        <a:pt x="0" y="0"/>
                      </a:moveTo>
                      <a:lnTo>
                        <a:pt x="0" y="0"/>
                      </a:lnTo>
                      <a:lnTo>
                        <a:pt x="43" y="0"/>
                      </a:lnTo>
                      <a:lnTo>
                        <a:pt x="44" y="0"/>
                      </a:lnTo>
                      <a:lnTo>
                        <a:pt x="44" y="171"/>
                      </a:lnTo>
                      <a:lnTo>
                        <a:pt x="43" y="172"/>
                      </a:lnTo>
                      <a:lnTo>
                        <a:pt x="0" y="172"/>
                      </a:lnTo>
                      <a:lnTo>
                        <a:pt x="0" y="171"/>
                      </a:lnTo>
                      <a:lnTo>
                        <a:pt x="0" y="0"/>
                      </a:lnTo>
                      <a:close/>
                      <a:moveTo>
                        <a:pt x="2" y="171"/>
                      </a:moveTo>
                      <a:lnTo>
                        <a:pt x="0" y="171"/>
                      </a:lnTo>
                      <a:lnTo>
                        <a:pt x="43" y="171"/>
                      </a:lnTo>
                      <a:lnTo>
                        <a:pt x="43" y="0"/>
                      </a:lnTo>
                      <a:lnTo>
                        <a:pt x="43" y="2"/>
                      </a:lnTo>
                      <a:lnTo>
                        <a:pt x="0" y="2"/>
                      </a:lnTo>
                      <a:lnTo>
                        <a:pt x="2" y="0"/>
                      </a:lnTo>
                      <a:lnTo>
                        <a:pt x="2" y="171"/>
                      </a:lnTo>
                      <a:close/>
                    </a:path>
                  </a:pathLst>
                </a:custGeom>
                <a:solidFill>
                  <a:srgbClr val="FFFFFF"/>
                </a:solidFill>
                <a:ln w="9525">
                  <a:noFill/>
                  <a:round/>
                  <a:headEnd/>
                  <a:tailEnd/>
                </a:ln>
              </p:spPr>
              <p:txBody>
                <a:bodyPr/>
                <a:lstStyle/>
                <a:p>
                  <a:endParaRPr lang="en-US"/>
                </a:p>
              </p:txBody>
            </p:sp>
            <p:sp>
              <p:nvSpPr>
                <p:cNvPr id="106" name="Freeform 444"/>
                <p:cNvSpPr>
                  <a:spLocks/>
                </p:cNvSpPr>
                <p:nvPr/>
              </p:nvSpPr>
              <p:spPr bwMode="auto">
                <a:xfrm>
                  <a:off x="939" y="2124"/>
                  <a:ext cx="44" cy="172"/>
                </a:xfrm>
                <a:custGeom>
                  <a:avLst/>
                  <a:gdLst/>
                  <a:ahLst/>
                  <a:cxnLst>
                    <a:cxn ang="0">
                      <a:pos x="0" y="0"/>
                    </a:cxn>
                    <a:cxn ang="0">
                      <a:pos x="0" y="0"/>
                    </a:cxn>
                    <a:cxn ang="0">
                      <a:pos x="43" y="0"/>
                    </a:cxn>
                    <a:cxn ang="0">
                      <a:pos x="44" y="0"/>
                    </a:cxn>
                    <a:cxn ang="0">
                      <a:pos x="44" y="171"/>
                    </a:cxn>
                    <a:cxn ang="0">
                      <a:pos x="43" y="172"/>
                    </a:cxn>
                    <a:cxn ang="0">
                      <a:pos x="0" y="172"/>
                    </a:cxn>
                    <a:cxn ang="0">
                      <a:pos x="0" y="171"/>
                    </a:cxn>
                    <a:cxn ang="0">
                      <a:pos x="0" y="0"/>
                    </a:cxn>
                  </a:cxnLst>
                  <a:rect l="0" t="0" r="r" b="b"/>
                  <a:pathLst>
                    <a:path w="44" h="172">
                      <a:moveTo>
                        <a:pt x="0" y="0"/>
                      </a:moveTo>
                      <a:lnTo>
                        <a:pt x="0" y="0"/>
                      </a:lnTo>
                      <a:lnTo>
                        <a:pt x="43" y="0"/>
                      </a:lnTo>
                      <a:lnTo>
                        <a:pt x="44" y="0"/>
                      </a:lnTo>
                      <a:lnTo>
                        <a:pt x="44" y="171"/>
                      </a:lnTo>
                      <a:lnTo>
                        <a:pt x="43"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107" name="Freeform 445"/>
                <p:cNvSpPr>
                  <a:spLocks/>
                </p:cNvSpPr>
                <p:nvPr/>
              </p:nvSpPr>
              <p:spPr bwMode="auto">
                <a:xfrm>
                  <a:off x="939" y="2124"/>
                  <a:ext cx="43" cy="171"/>
                </a:xfrm>
                <a:custGeom>
                  <a:avLst/>
                  <a:gdLst/>
                  <a:ahLst/>
                  <a:cxnLst>
                    <a:cxn ang="0">
                      <a:pos x="2" y="171"/>
                    </a:cxn>
                    <a:cxn ang="0">
                      <a:pos x="0" y="171"/>
                    </a:cxn>
                    <a:cxn ang="0">
                      <a:pos x="43" y="171"/>
                    </a:cxn>
                    <a:cxn ang="0">
                      <a:pos x="43" y="0"/>
                    </a:cxn>
                    <a:cxn ang="0">
                      <a:pos x="43" y="2"/>
                    </a:cxn>
                    <a:cxn ang="0">
                      <a:pos x="0" y="2"/>
                    </a:cxn>
                    <a:cxn ang="0">
                      <a:pos x="2" y="0"/>
                    </a:cxn>
                    <a:cxn ang="0">
                      <a:pos x="2" y="171"/>
                    </a:cxn>
                  </a:cxnLst>
                  <a:rect l="0" t="0" r="r" b="b"/>
                  <a:pathLst>
                    <a:path w="43" h="171">
                      <a:moveTo>
                        <a:pt x="2" y="171"/>
                      </a:moveTo>
                      <a:lnTo>
                        <a:pt x="0" y="171"/>
                      </a:lnTo>
                      <a:lnTo>
                        <a:pt x="43" y="171"/>
                      </a:lnTo>
                      <a:lnTo>
                        <a:pt x="43" y="0"/>
                      </a:lnTo>
                      <a:lnTo>
                        <a:pt x="43" y="2"/>
                      </a:lnTo>
                      <a:lnTo>
                        <a:pt x="0" y="2"/>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41" name="Group 446"/>
              <p:cNvGrpSpPr>
                <a:grpSpLocks/>
              </p:cNvGrpSpPr>
              <p:nvPr/>
            </p:nvGrpSpPr>
            <p:grpSpPr bwMode="auto">
              <a:xfrm>
                <a:off x="3790" y="3843"/>
                <a:ext cx="41" cy="172"/>
                <a:chOff x="980" y="2124"/>
                <a:chExt cx="41" cy="172"/>
              </a:xfrm>
            </p:grpSpPr>
            <p:sp>
              <p:nvSpPr>
                <p:cNvPr id="103" name="Rectangle 447"/>
                <p:cNvSpPr>
                  <a:spLocks noChangeArrowheads="1"/>
                </p:cNvSpPr>
                <p:nvPr/>
              </p:nvSpPr>
              <p:spPr bwMode="auto">
                <a:xfrm>
                  <a:off x="980" y="2124"/>
                  <a:ext cx="41" cy="172"/>
                </a:xfrm>
                <a:prstGeom prst="rect">
                  <a:avLst/>
                </a:prstGeom>
                <a:solidFill>
                  <a:srgbClr val="000000"/>
                </a:solidFill>
                <a:ln w="9525">
                  <a:noFill/>
                  <a:miter lim="800000"/>
                  <a:headEnd/>
                  <a:tailEnd/>
                </a:ln>
              </p:spPr>
              <p:txBody>
                <a:bodyPr/>
                <a:lstStyle/>
                <a:p>
                  <a:endParaRPr lang="en-US"/>
                </a:p>
              </p:txBody>
            </p:sp>
            <p:sp>
              <p:nvSpPr>
                <p:cNvPr id="104" name="Rectangle 448"/>
                <p:cNvSpPr>
                  <a:spLocks noChangeArrowheads="1"/>
                </p:cNvSpPr>
                <p:nvPr/>
              </p:nvSpPr>
              <p:spPr bwMode="auto">
                <a:xfrm>
                  <a:off x="980" y="2124"/>
                  <a:ext cx="41" cy="172"/>
                </a:xfrm>
                <a:prstGeom prst="rect">
                  <a:avLst/>
                </a:prstGeom>
                <a:noFill/>
                <a:ln w="7938" cap="rnd">
                  <a:solidFill>
                    <a:srgbClr val="FFFFFF"/>
                  </a:solidFill>
                  <a:miter lim="800000"/>
                  <a:headEnd/>
                  <a:tailEnd/>
                </a:ln>
              </p:spPr>
              <p:txBody>
                <a:bodyPr/>
                <a:lstStyle/>
                <a:p>
                  <a:endParaRPr lang="en-US"/>
                </a:p>
              </p:txBody>
            </p:sp>
          </p:grpSp>
          <p:grpSp>
            <p:nvGrpSpPr>
              <p:cNvPr id="42" name="Group 449"/>
              <p:cNvGrpSpPr>
                <a:grpSpLocks/>
              </p:cNvGrpSpPr>
              <p:nvPr/>
            </p:nvGrpSpPr>
            <p:grpSpPr bwMode="auto">
              <a:xfrm>
                <a:off x="3790" y="3843"/>
                <a:ext cx="41" cy="172"/>
                <a:chOff x="980" y="2124"/>
                <a:chExt cx="41" cy="172"/>
              </a:xfrm>
            </p:grpSpPr>
            <p:sp>
              <p:nvSpPr>
                <p:cNvPr id="100" name="Freeform 450"/>
                <p:cNvSpPr>
                  <a:spLocks noEditPoints="1"/>
                </p:cNvSpPr>
                <p:nvPr/>
              </p:nvSpPr>
              <p:spPr bwMode="auto">
                <a:xfrm>
                  <a:off x="980" y="2124"/>
                  <a:ext cx="41" cy="172"/>
                </a:xfrm>
                <a:custGeom>
                  <a:avLst/>
                  <a:gdLst/>
                  <a:ahLst/>
                  <a:cxnLst>
                    <a:cxn ang="0">
                      <a:pos x="0" y="0"/>
                    </a:cxn>
                    <a:cxn ang="0">
                      <a:pos x="0" y="0"/>
                    </a:cxn>
                    <a:cxn ang="0">
                      <a:pos x="39" y="0"/>
                    </a:cxn>
                    <a:cxn ang="0">
                      <a:pos x="41" y="0"/>
                    </a:cxn>
                    <a:cxn ang="0">
                      <a:pos x="41" y="171"/>
                    </a:cxn>
                    <a:cxn ang="0">
                      <a:pos x="39" y="172"/>
                    </a:cxn>
                    <a:cxn ang="0">
                      <a:pos x="0" y="172"/>
                    </a:cxn>
                    <a:cxn ang="0">
                      <a:pos x="0" y="171"/>
                    </a:cxn>
                    <a:cxn ang="0">
                      <a:pos x="0" y="0"/>
                    </a:cxn>
                    <a:cxn ang="0">
                      <a:pos x="2" y="171"/>
                    </a:cxn>
                    <a:cxn ang="0">
                      <a:pos x="0" y="171"/>
                    </a:cxn>
                    <a:cxn ang="0">
                      <a:pos x="39" y="171"/>
                    </a:cxn>
                    <a:cxn ang="0">
                      <a:pos x="39" y="0"/>
                    </a:cxn>
                    <a:cxn ang="0">
                      <a:pos x="39" y="3"/>
                    </a:cxn>
                    <a:cxn ang="0">
                      <a:pos x="0" y="3"/>
                    </a:cxn>
                    <a:cxn ang="0">
                      <a:pos x="2" y="0"/>
                    </a:cxn>
                    <a:cxn ang="0">
                      <a:pos x="2" y="171"/>
                    </a:cxn>
                  </a:cxnLst>
                  <a:rect l="0" t="0" r="r" b="b"/>
                  <a:pathLst>
                    <a:path w="41" h="172">
                      <a:moveTo>
                        <a:pt x="0" y="0"/>
                      </a:moveTo>
                      <a:lnTo>
                        <a:pt x="0" y="0"/>
                      </a:lnTo>
                      <a:lnTo>
                        <a:pt x="39" y="0"/>
                      </a:lnTo>
                      <a:lnTo>
                        <a:pt x="41" y="0"/>
                      </a:lnTo>
                      <a:lnTo>
                        <a:pt x="41" y="171"/>
                      </a:lnTo>
                      <a:lnTo>
                        <a:pt x="39" y="172"/>
                      </a:lnTo>
                      <a:lnTo>
                        <a:pt x="0" y="172"/>
                      </a:lnTo>
                      <a:lnTo>
                        <a:pt x="0" y="171"/>
                      </a:lnTo>
                      <a:lnTo>
                        <a:pt x="0" y="0"/>
                      </a:lnTo>
                      <a:close/>
                      <a:moveTo>
                        <a:pt x="2" y="171"/>
                      </a:moveTo>
                      <a:lnTo>
                        <a:pt x="0" y="171"/>
                      </a:lnTo>
                      <a:lnTo>
                        <a:pt x="39" y="171"/>
                      </a:lnTo>
                      <a:lnTo>
                        <a:pt x="39" y="0"/>
                      </a:lnTo>
                      <a:lnTo>
                        <a:pt x="39" y="3"/>
                      </a:lnTo>
                      <a:lnTo>
                        <a:pt x="0" y="3"/>
                      </a:lnTo>
                      <a:lnTo>
                        <a:pt x="2" y="0"/>
                      </a:lnTo>
                      <a:lnTo>
                        <a:pt x="2" y="171"/>
                      </a:lnTo>
                      <a:close/>
                    </a:path>
                  </a:pathLst>
                </a:custGeom>
                <a:solidFill>
                  <a:srgbClr val="FFFFFF"/>
                </a:solidFill>
                <a:ln w="9525">
                  <a:noFill/>
                  <a:round/>
                  <a:headEnd/>
                  <a:tailEnd/>
                </a:ln>
              </p:spPr>
              <p:txBody>
                <a:bodyPr/>
                <a:lstStyle/>
                <a:p>
                  <a:endParaRPr lang="en-US"/>
                </a:p>
              </p:txBody>
            </p:sp>
            <p:sp>
              <p:nvSpPr>
                <p:cNvPr id="101" name="Freeform 451"/>
                <p:cNvSpPr>
                  <a:spLocks/>
                </p:cNvSpPr>
                <p:nvPr/>
              </p:nvSpPr>
              <p:spPr bwMode="auto">
                <a:xfrm>
                  <a:off x="980" y="2124"/>
                  <a:ext cx="41" cy="172"/>
                </a:xfrm>
                <a:custGeom>
                  <a:avLst/>
                  <a:gdLst/>
                  <a:ahLst/>
                  <a:cxnLst>
                    <a:cxn ang="0">
                      <a:pos x="0" y="0"/>
                    </a:cxn>
                    <a:cxn ang="0">
                      <a:pos x="0" y="0"/>
                    </a:cxn>
                    <a:cxn ang="0">
                      <a:pos x="39" y="0"/>
                    </a:cxn>
                    <a:cxn ang="0">
                      <a:pos x="41" y="0"/>
                    </a:cxn>
                    <a:cxn ang="0">
                      <a:pos x="41" y="171"/>
                    </a:cxn>
                    <a:cxn ang="0">
                      <a:pos x="39" y="172"/>
                    </a:cxn>
                    <a:cxn ang="0">
                      <a:pos x="0" y="172"/>
                    </a:cxn>
                    <a:cxn ang="0">
                      <a:pos x="0" y="171"/>
                    </a:cxn>
                    <a:cxn ang="0">
                      <a:pos x="0" y="0"/>
                    </a:cxn>
                  </a:cxnLst>
                  <a:rect l="0" t="0" r="r" b="b"/>
                  <a:pathLst>
                    <a:path w="41" h="172">
                      <a:moveTo>
                        <a:pt x="0" y="0"/>
                      </a:moveTo>
                      <a:lnTo>
                        <a:pt x="0" y="0"/>
                      </a:lnTo>
                      <a:lnTo>
                        <a:pt x="39" y="0"/>
                      </a:lnTo>
                      <a:lnTo>
                        <a:pt x="41" y="0"/>
                      </a:lnTo>
                      <a:lnTo>
                        <a:pt x="41" y="171"/>
                      </a:lnTo>
                      <a:lnTo>
                        <a:pt x="39"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102" name="Freeform 452"/>
                <p:cNvSpPr>
                  <a:spLocks/>
                </p:cNvSpPr>
                <p:nvPr/>
              </p:nvSpPr>
              <p:spPr bwMode="auto">
                <a:xfrm>
                  <a:off x="980" y="2124"/>
                  <a:ext cx="39" cy="171"/>
                </a:xfrm>
                <a:custGeom>
                  <a:avLst/>
                  <a:gdLst/>
                  <a:ahLst/>
                  <a:cxnLst>
                    <a:cxn ang="0">
                      <a:pos x="2" y="171"/>
                    </a:cxn>
                    <a:cxn ang="0">
                      <a:pos x="0" y="171"/>
                    </a:cxn>
                    <a:cxn ang="0">
                      <a:pos x="39" y="171"/>
                    </a:cxn>
                    <a:cxn ang="0">
                      <a:pos x="39" y="0"/>
                    </a:cxn>
                    <a:cxn ang="0">
                      <a:pos x="39" y="3"/>
                    </a:cxn>
                    <a:cxn ang="0">
                      <a:pos x="0" y="3"/>
                    </a:cxn>
                    <a:cxn ang="0">
                      <a:pos x="2" y="0"/>
                    </a:cxn>
                    <a:cxn ang="0">
                      <a:pos x="2" y="171"/>
                    </a:cxn>
                  </a:cxnLst>
                  <a:rect l="0" t="0" r="r" b="b"/>
                  <a:pathLst>
                    <a:path w="39" h="171">
                      <a:moveTo>
                        <a:pt x="2" y="171"/>
                      </a:moveTo>
                      <a:lnTo>
                        <a:pt x="0" y="171"/>
                      </a:lnTo>
                      <a:lnTo>
                        <a:pt x="39" y="171"/>
                      </a:lnTo>
                      <a:lnTo>
                        <a:pt x="39" y="0"/>
                      </a:lnTo>
                      <a:lnTo>
                        <a:pt x="39" y="3"/>
                      </a:lnTo>
                      <a:lnTo>
                        <a:pt x="0" y="3"/>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43" name="Group 453"/>
              <p:cNvGrpSpPr>
                <a:grpSpLocks/>
              </p:cNvGrpSpPr>
              <p:nvPr/>
            </p:nvGrpSpPr>
            <p:grpSpPr bwMode="auto">
              <a:xfrm>
                <a:off x="3831" y="3843"/>
                <a:ext cx="40" cy="172"/>
                <a:chOff x="1021" y="2124"/>
                <a:chExt cx="40" cy="172"/>
              </a:xfrm>
            </p:grpSpPr>
            <p:sp>
              <p:nvSpPr>
                <p:cNvPr id="98" name="Rectangle 454"/>
                <p:cNvSpPr>
                  <a:spLocks noChangeArrowheads="1"/>
                </p:cNvSpPr>
                <p:nvPr/>
              </p:nvSpPr>
              <p:spPr bwMode="auto">
                <a:xfrm>
                  <a:off x="1021" y="2124"/>
                  <a:ext cx="40" cy="172"/>
                </a:xfrm>
                <a:prstGeom prst="rect">
                  <a:avLst/>
                </a:prstGeom>
                <a:solidFill>
                  <a:srgbClr val="000000"/>
                </a:solidFill>
                <a:ln w="9525">
                  <a:noFill/>
                  <a:miter lim="800000"/>
                  <a:headEnd/>
                  <a:tailEnd/>
                </a:ln>
              </p:spPr>
              <p:txBody>
                <a:bodyPr/>
                <a:lstStyle/>
                <a:p>
                  <a:endParaRPr lang="en-US"/>
                </a:p>
              </p:txBody>
            </p:sp>
            <p:sp>
              <p:nvSpPr>
                <p:cNvPr id="99" name="Rectangle 455"/>
                <p:cNvSpPr>
                  <a:spLocks noChangeArrowheads="1"/>
                </p:cNvSpPr>
                <p:nvPr/>
              </p:nvSpPr>
              <p:spPr bwMode="auto">
                <a:xfrm>
                  <a:off x="1021" y="2124"/>
                  <a:ext cx="40" cy="172"/>
                </a:xfrm>
                <a:prstGeom prst="rect">
                  <a:avLst/>
                </a:prstGeom>
                <a:noFill/>
                <a:ln w="7938" cap="rnd">
                  <a:solidFill>
                    <a:srgbClr val="FFFFFF"/>
                  </a:solidFill>
                  <a:miter lim="800000"/>
                  <a:headEnd/>
                  <a:tailEnd/>
                </a:ln>
              </p:spPr>
              <p:txBody>
                <a:bodyPr/>
                <a:lstStyle/>
                <a:p>
                  <a:endParaRPr lang="en-US"/>
                </a:p>
              </p:txBody>
            </p:sp>
          </p:grpSp>
          <p:grpSp>
            <p:nvGrpSpPr>
              <p:cNvPr id="44" name="Group 456"/>
              <p:cNvGrpSpPr>
                <a:grpSpLocks/>
              </p:cNvGrpSpPr>
              <p:nvPr/>
            </p:nvGrpSpPr>
            <p:grpSpPr bwMode="auto">
              <a:xfrm>
                <a:off x="3831" y="3843"/>
                <a:ext cx="43" cy="172"/>
                <a:chOff x="1021" y="2124"/>
                <a:chExt cx="43" cy="172"/>
              </a:xfrm>
            </p:grpSpPr>
            <p:sp>
              <p:nvSpPr>
                <p:cNvPr id="95" name="Freeform 457"/>
                <p:cNvSpPr>
                  <a:spLocks noEditPoints="1"/>
                </p:cNvSpPr>
                <p:nvPr/>
              </p:nvSpPr>
              <p:spPr bwMode="auto">
                <a:xfrm>
                  <a:off x="1021" y="2124"/>
                  <a:ext cx="43" cy="172"/>
                </a:xfrm>
                <a:custGeom>
                  <a:avLst/>
                  <a:gdLst/>
                  <a:ahLst/>
                  <a:cxnLst>
                    <a:cxn ang="0">
                      <a:pos x="0" y="0"/>
                    </a:cxn>
                    <a:cxn ang="0">
                      <a:pos x="0" y="0"/>
                    </a:cxn>
                    <a:cxn ang="0">
                      <a:pos x="42" y="0"/>
                    </a:cxn>
                    <a:cxn ang="0">
                      <a:pos x="43" y="0"/>
                    </a:cxn>
                    <a:cxn ang="0">
                      <a:pos x="43" y="171"/>
                    </a:cxn>
                    <a:cxn ang="0">
                      <a:pos x="42" y="172"/>
                    </a:cxn>
                    <a:cxn ang="0">
                      <a:pos x="0" y="172"/>
                    </a:cxn>
                    <a:cxn ang="0">
                      <a:pos x="0" y="171"/>
                    </a:cxn>
                    <a:cxn ang="0">
                      <a:pos x="0" y="0"/>
                    </a:cxn>
                    <a:cxn ang="0">
                      <a:pos x="2" y="171"/>
                    </a:cxn>
                    <a:cxn ang="0">
                      <a:pos x="0" y="171"/>
                    </a:cxn>
                    <a:cxn ang="0">
                      <a:pos x="42" y="171"/>
                    </a:cxn>
                    <a:cxn ang="0">
                      <a:pos x="42" y="0"/>
                    </a:cxn>
                    <a:cxn ang="0">
                      <a:pos x="42" y="3"/>
                    </a:cxn>
                    <a:cxn ang="0">
                      <a:pos x="0" y="3"/>
                    </a:cxn>
                    <a:cxn ang="0">
                      <a:pos x="2" y="0"/>
                    </a:cxn>
                    <a:cxn ang="0">
                      <a:pos x="2" y="171"/>
                    </a:cxn>
                  </a:cxnLst>
                  <a:rect l="0" t="0" r="r" b="b"/>
                  <a:pathLst>
                    <a:path w="43" h="172">
                      <a:moveTo>
                        <a:pt x="0" y="0"/>
                      </a:moveTo>
                      <a:lnTo>
                        <a:pt x="0" y="0"/>
                      </a:lnTo>
                      <a:lnTo>
                        <a:pt x="42" y="0"/>
                      </a:lnTo>
                      <a:lnTo>
                        <a:pt x="43" y="0"/>
                      </a:lnTo>
                      <a:lnTo>
                        <a:pt x="43" y="171"/>
                      </a:lnTo>
                      <a:lnTo>
                        <a:pt x="42" y="172"/>
                      </a:lnTo>
                      <a:lnTo>
                        <a:pt x="0" y="172"/>
                      </a:lnTo>
                      <a:lnTo>
                        <a:pt x="0" y="171"/>
                      </a:lnTo>
                      <a:lnTo>
                        <a:pt x="0" y="0"/>
                      </a:lnTo>
                      <a:close/>
                      <a:moveTo>
                        <a:pt x="2" y="171"/>
                      </a:moveTo>
                      <a:lnTo>
                        <a:pt x="0" y="171"/>
                      </a:lnTo>
                      <a:lnTo>
                        <a:pt x="42" y="171"/>
                      </a:lnTo>
                      <a:lnTo>
                        <a:pt x="42" y="0"/>
                      </a:lnTo>
                      <a:lnTo>
                        <a:pt x="42" y="3"/>
                      </a:lnTo>
                      <a:lnTo>
                        <a:pt x="0" y="3"/>
                      </a:lnTo>
                      <a:lnTo>
                        <a:pt x="2" y="0"/>
                      </a:lnTo>
                      <a:lnTo>
                        <a:pt x="2" y="171"/>
                      </a:lnTo>
                      <a:close/>
                    </a:path>
                  </a:pathLst>
                </a:custGeom>
                <a:solidFill>
                  <a:srgbClr val="FFFFFF"/>
                </a:solidFill>
                <a:ln w="9525">
                  <a:noFill/>
                  <a:round/>
                  <a:headEnd/>
                  <a:tailEnd/>
                </a:ln>
              </p:spPr>
              <p:txBody>
                <a:bodyPr/>
                <a:lstStyle/>
                <a:p>
                  <a:endParaRPr lang="en-US"/>
                </a:p>
              </p:txBody>
            </p:sp>
            <p:sp>
              <p:nvSpPr>
                <p:cNvPr id="96" name="Freeform 458"/>
                <p:cNvSpPr>
                  <a:spLocks/>
                </p:cNvSpPr>
                <p:nvPr/>
              </p:nvSpPr>
              <p:spPr bwMode="auto">
                <a:xfrm>
                  <a:off x="1021" y="2124"/>
                  <a:ext cx="43" cy="172"/>
                </a:xfrm>
                <a:custGeom>
                  <a:avLst/>
                  <a:gdLst/>
                  <a:ahLst/>
                  <a:cxnLst>
                    <a:cxn ang="0">
                      <a:pos x="0" y="0"/>
                    </a:cxn>
                    <a:cxn ang="0">
                      <a:pos x="0" y="0"/>
                    </a:cxn>
                    <a:cxn ang="0">
                      <a:pos x="42" y="0"/>
                    </a:cxn>
                    <a:cxn ang="0">
                      <a:pos x="43" y="0"/>
                    </a:cxn>
                    <a:cxn ang="0">
                      <a:pos x="43" y="171"/>
                    </a:cxn>
                    <a:cxn ang="0">
                      <a:pos x="42" y="172"/>
                    </a:cxn>
                    <a:cxn ang="0">
                      <a:pos x="0" y="172"/>
                    </a:cxn>
                    <a:cxn ang="0">
                      <a:pos x="0" y="171"/>
                    </a:cxn>
                    <a:cxn ang="0">
                      <a:pos x="0" y="0"/>
                    </a:cxn>
                  </a:cxnLst>
                  <a:rect l="0" t="0" r="r" b="b"/>
                  <a:pathLst>
                    <a:path w="43" h="172">
                      <a:moveTo>
                        <a:pt x="0" y="0"/>
                      </a:moveTo>
                      <a:lnTo>
                        <a:pt x="0" y="0"/>
                      </a:lnTo>
                      <a:lnTo>
                        <a:pt x="42" y="0"/>
                      </a:lnTo>
                      <a:lnTo>
                        <a:pt x="43" y="0"/>
                      </a:lnTo>
                      <a:lnTo>
                        <a:pt x="43" y="171"/>
                      </a:lnTo>
                      <a:lnTo>
                        <a:pt x="42" y="172"/>
                      </a:lnTo>
                      <a:lnTo>
                        <a:pt x="0" y="172"/>
                      </a:lnTo>
                      <a:lnTo>
                        <a:pt x="0" y="171"/>
                      </a:lnTo>
                      <a:lnTo>
                        <a:pt x="0" y="0"/>
                      </a:lnTo>
                      <a:close/>
                    </a:path>
                  </a:pathLst>
                </a:custGeom>
                <a:noFill/>
                <a:ln w="7938" cap="rnd">
                  <a:solidFill>
                    <a:srgbClr val="FFFFFF"/>
                  </a:solidFill>
                  <a:prstDash val="solid"/>
                  <a:round/>
                  <a:headEnd/>
                  <a:tailEnd/>
                </a:ln>
              </p:spPr>
              <p:txBody>
                <a:bodyPr/>
                <a:lstStyle/>
                <a:p>
                  <a:endParaRPr lang="en-US"/>
                </a:p>
              </p:txBody>
            </p:sp>
            <p:sp>
              <p:nvSpPr>
                <p:cNvPr id="97" name="Freeform 459"/>
                <p:cNvSpPr>
                  <a:spLocks/>
                </p:cNvSpPr>
                <p:nvPr/>
              </p:nvSpPr>
              <p:spPr bwMode="auto">
                <a:xfrm>
                  <a:off x="1021" y="2124"/>
                  <a:ext cx="42" cy="171"/>
                </a:xfrm>
                <a:custGeom>
                  <a:avLst/>
                  <a:gdLst/>
                  <a:ahLst/>
                  <a:cxnLst>
                    <a:cxn ang="0">
                      <a:pos x="2" y="171"/>
                    </a:cxn>
                    <a:cxn ang="0">
                      <a:pos x="0" y="171"/>
                    </a:cxn>
                    <a:cxn ang="0">
                      <a:pos x="42" y="171"/>
                    </a:cxn>
                    <a:cxn ang="0">
                      <a:pos x="42" y="0"/>
                    </a:cxn>
                    <a:cxn ang="0">
                      <a:pos x="42" y="3"/>
                    </a:cxn>
                    <a:cxn ang="0">
                      <a:pos x="0" y="3"/>
                    </a:cxn>
                    <a:cxn ang="0">
                      <a:pos x="2" y="0"/>
                    </a:cxn>
                    <a:cxn ang="0">
                      <a:pos x="2" y="171"/>
                    </a:cxn>
                  </a:cxnLst>
                  <a:rect l="0" t="0" r="r" b="b"/>
                  <a:pathLst>
                    <a:path w="42" h="171">
                      <a:moveTo>
                        <a:pt x="2" y="171"/>
                      </a:moveTo>
                      <a:lnTo>
                        <a:pt x="0" y="171"/>
                      </a:lnTo>
                      <a:lnTo>
                        <a:pt x="42" y="171"/>
                      </a:lnTo>
                      <a:lnTo>
                        <a:pt x="42" y="0"/>
                      </a:lnTo>
                      <a:lnTo>
                        <a:pt x="42" y="3"/>
                      </a:lnTo>
                      <a:lnTo>
                        <a:pt x="0" y="3"/>
                      </a:lnTo>
                      <a:lnTo>
                        <a:pt x="2" y="0"/>
                      </a:lnTo>
                      <a:lnTo>
                        <a:pt x="2" y="171"/>
                      </a:lnTo>
                    </a:path>
                  </a:pathLst>
                </a:custGeom>
                <a:noFill/>
                <a:ln w="7938" cap="rnd">
                  <a:solidFill>
                    <a:srgbClr val="FFFFFF"/>
                  </a:solidFill>
                  <a:prstDash val="solid"/>
                  <a:round/>
                  <a:headEnd/>
                  <a:tailEnd/>
                </a:ln>
              </p:spPr>
              <p:txBody>
                <a:bodyPr/>
                <a:lstStyle/>
                <a:p>
                  <a:endParaRPr lang="en-US"/>
                </a:p>
              </p:txBody>
            </p:sp>
          </p:grpSp>
          <p:grpSp>
            <p:nvGrpSpPr>
              <p:cNvPr id="45" name="Group 460"/>
              <p:cNvGrpSpPr>
                <a:grpSpLocks/>
              </p:cNvGrpSpPr>
              <p:nvPr/>
            </p:nvGrpSpPr>
            <p:grpSpPr bwMode="auto">
              <a:xfrm>
                <a:off x="3871" y="3805"/>
                <a:ext cx="41" cy="210"/>
                <a:chOff x="1061" y="2086"/>
                <a:chExt cx="41" cy="210"/>
              </a:xfrm>
            </p:grpSpPr>
            <p:sp>
              <p:nvSpPr>
                <p:cNvPr id="93" name="Rectangle 461"/>
                <p:cNvSpPr>
                  <a:spLocks noChangeArrowheads="1"/>
                </p:cNvSpPr>
                <p:nvPr/>
              </p:nvSpPr>
              <p:spPr bwMode="auto">
                <a:xfrm>
                  <a:off x="1061" y="2086"/>
                  <a:ext cx="41" cy="210"/>
                </a:xfrm>
                <a:prstGeom prst="rect">
                  <a:avLst/>
                </a:prstGeom>
                <a:solidFill>
                  <a:srgbClr val="000000"/>
                </a:solidFill>
                <a:ln w="9525">
                  <a:noFill/>
                  <a:miter lim="800000"/>
                  <a:headEnd/>
                  <a:tailEnd/>
                </a:ln>
              </p:spPr>
              <p:txBody>
                <a:bodyPr/>
                <a:lstStyle/>
                <a:p>
                  <a:endParaRPr lang="en-US"/>
                </a:p>
              </p:txBody>
            </p:sp>
            <p:sp>
              <p:nvSpPr>
                <p:cNvPr id="94" name="Rectangle 462"/>
                <p:cNvSpPr>
                  <a:spLocks noChangeArrowheads="1"/>
                </p:cNvSpPr>
                <p:nvPr/>
              </p:nvSpPr>
              <p:spPr bwMode="auto">
                <a:xfrm>
                  <a:off x="1061" y="2086"/>
                  <a:ext cx="41" cy="210"/>
                </a:xfrm>
                <a:prstGeom prst="rect">
                  <a:avLst/>
                </a:prstGeom>
                <a:noFill/>
                <a:ln w="7938" cap="rnd">
                  <a:solidFill>
                    <a:srgbClr val="FFFFFF"/>
                  </a:solidFill>
                  <a:miter lim="800000"/>
                  <a:headEnd/>
                  <a:tailEnd/>
                </a:ln>
              </p:spPr>
              <p:txBody>
                <a:bodyPr/>
                <a:lstStyle/>
                <a:p>
                  <a:endParaRPr lang="en-US"/>
                </a:p>
              </p:txBody>
            </p:sp>
          </p:grpSp>
          <p:grpSp>
            <p:nvGrpSpPr>
              <p:cNvPr id="46" name="Group 463"/>
              <p:cNvGrpSpPr>
                <a:grpSpLocks/>
              </p:cNvGrpSpPr>
              <p:nvPr/>
            </p:nvGrpSpPr>
            <p:grpSpPr bwMode="auto">
              <a:xfrm>
                <a:off x="3871" y="3805"/>
                <a:ext cx="41" cy="210"/>
                <a:chOff x="1061" y="2086"/>
                <a:chExt cx="41" cy="210"/>
              </a:xfrm>
            </p:grpSpPr>
            <p:sp>
              <p:nvSpPr>
                <p:cNvPr id="90" name="Freeform 464"/>
                <p:cNvSpPr>
                  <a:spLocks noEditPoints="1"/>
                </p:cNvSpPr>
                <p:nvPr/>
              </p:nvSpPr>
              <p:spPr bwMode="auto">
                <a:xfrm>
                  <a:off x="1061" y="2086"/>
                  <a:ext cx="41" cy="210"/>
                </a:xfrm>
                <a:custGeom>
                  <a:avLst/>
                  <a:gdLst/>
                  <a:ahLst/>
                  <a:cxnLst>
                    <a:cxn ang="0">
                      <a:pos x="0" y="0"/>
                    </a:cxn>
                    <a:cxn ang="0">
                      <a:pos x="0" y="0"/>
                    </a:cxn>
                    <a:cxn ang="0">
                      <a:pos x="39" y="0"/>
                    </a:cxn>
                    <a:cxn ang="0">
                      <a:pos x="41" y="0"/>
                    </a:cxn>
                    <a:cxn ang="0">
                      <a:pos x="41" y="209"/>
                    </a:cxn>
                    <a:cxn ang="0">
                      <a:pos x="39" y="210"/>
                    </a:cxn>
                    <a:cxn ang="0">
                      <a:pos x="0" y="210"/>
                    </a:cxn>
                    <a:cxn ang="0">
                      <a:pos x="0" y="209"/>
                    </a:cxn>
                    <a:cxn ang="0">
                      <a:pos x="0" y="0"/>
                    </a:cxn>
                    <a:cxn ang="0">
                      <a:pos x="2" y="209"/>
                    </a:cxn>
                    <a:cxn ang="0">
                      <a:pos x="0" y="209"/>
                    </a:cxn>
                    <a:cxn ang="0">
                      <a:pos x="39" y="209"/>
                    </a:cxn>
                    <a:cxn ang="0">
                      <a:pos x="39" y="0"/>
                    </a:cxn>
                    <a:cxn ang="0">
                      <a:pos x="39" y="2"/>
                    </a:cxn>
                    <a:cxn ang="0">
                      <a:pos x="0" y="2"/>
                    </a:cxn>
                    <a:cxn ang="0">
                      <a:pos x="2" y="0"/>
                    </a:cxn>
                    <a:cxn ang="0">
                      <a:pos x="2" y="209"/>
                    </a:cxn>
                  </a:cxnLst>
                  <a:rect l="0" t="0" r="r" b="b"/>
                  <a:pathLst>
                    <a:path w="41" h="210">
                      <a:moveTo>
                        <a:pt x="0" y="0"/>
                      </a:moveTo>
                      <a:lnTo>
                        <a:pt x="0" y="0"/>
                      </a:lnTo>
                      <a:lnTo>
                        <a:pt x="39" y="0"/>
                      </a:lnTo>
                      <a:lnTo>
                        <a:pt x="41" y="0"/>
                      </a:lnTo>
                      <a:lnTo>
                        <a:pt x="41" y="209"/>
                      </a:lnTo>
                      <a:lnTo>
                        <a:pt x="39" y="210"/>
                      </a:lnTo>
                      <a:lnTo>
                        <a:pt x="0" y="210"/>
                      </a:lnTo>
                      <a:lnTo>
                        <a:pt x="0" y="209"/>
                      </a:lnTo>
                      <a:lnTo>
                        <a:pt x="0" y="0"/>
                      </a:lnTo>
                      <a:close/>
                      <a:moveTo>
                        <a:pt x="2" y="209"/>
                      </a:moveTo>
                      <a:lnTo>
                        <a:pt x="0" y="209"/>
                      </a:lnTo>
                      <a:lnTo>
                        <a:pt x="39" y="209"/>
                      </a:lnTo>
                      <a:lnTo>
                        <a:pt x="39" y="0"/>
                      </a:lnTo>
                      <a:lnTo>
                        <a:pt x="39" y="2"/>
                      </a:lnTo>
                      <a:lnTo>
                        <a:pt x="0" y="2"/>
                      </a:lnTo>
                      <a:lnTo>
                        <a:pt x="2" y="0"/>
                      </a:lnTo>
                      <a:lnTo>
                        <a:pt x="2" y="209"/>
                      </a:lnTo>
                      <a:close/>
                    </a:path>
                  </a:pathLst>
                </a:custGeom>
                <a:solidFill>
                  <a:srgbClr val="FFFFFF"/>
                </a:solidFill>
                <a:ln w="9525">
                  <a:noFill/>
                  <a:round/>
                  <a:headEnd/>
                  <a:tailEnd/>
                </a:ln>
              </p:spPr>
              <p:txBody>
                <a:bodyPr/>
                <a:lstStyle/>
                <a:p>
                  <a:endParaRPr lang="en-US"/>
                </a:p>
              </p:txBody>
            </p:sp>
            <p:sp>
              <p:nvSpPr>
                <p:cNvPr id="91" name="Freeform 465"/>
                <p:cNvSpPr>
                  <a:spLocks/>
                </p:cNvSpPr>
                <p:nvPr/>
              </p:nvSpPr>
              <p:spPr bwMode="auto">
                <a:xfrm>
                  <a:off x="1061" y="2086"/>
                  <a:ext cx="41" cy="210"/>
                </a:xfrm>
                <a:custGeom>
                  <a:avLst/>
                  <a:gdLst/>
                  <a:ahLst/>
                  <a:cxnLst>
                    <a:cxn ang="0">
                      <a:pos x="0" y="0"/>
                    </a:cxn>
                    <a:cxn ang="0">
                      <a:pos x="0" y="0"/>
                    </a:cxn>
                    <a:cxn ang="0">
                      <a:pos x="39" y="0"/>
                    </a:cxn>
                    <a:cxn ang="0">
                      <a:pos x="41" y="0"/>
                    </a:cxn>
                    <a:cxn ang="0">
                      <a:pos x="41" y="209"/>
                    </a:cxn>
                    <a:cxn ang="0">
                      <a:pos x="39" y="210"/>
                    </a:cxn>
                    <a:cxn ang="0">
                      <a:pos x="0" y="210"/>
                    </a:cxn>
                    <a:cxn ang="0">
                      <a:pos x="0" y="209"/>
                    </a:cxn>
                    <a:cxn ang="0">
                      <a:pos x="0" y="0"/>
                    </a:cxn>
                  </a:cxnLst>
                  <a:rect l="0" t="0" r="r" b="b"/>
                  <a:pathLst>
                    <a:path w="41" h="210">
                      <a:moveTo>
                        <a:pt x="0" y="0"/>
                      </a:moveTo>
                      <a:lnTo>
                        <a:pt x="0" y="0"/>
                      </a:lnTo>
                      <a:lnTo>
                        <a:pt x="39" y="0"/>
                      </a:lnTo>
                      <a:lnTo>
                        <a:pt x="41" y="0"/>
                      </a:lnTo>
                      <a:lnTo>
                        <a:pt x="41" y="209"/>
                      </a:lnTo>
                      <a:lnTo>
                        <a:pt x="39" y="210"/>
                      </a:lnTo>
                      <a:lnTo>
                        <a:pt x="0" y="210"/>
                      </a:lnTo>
                      <a:lnTo>
                        <a:pt x="0" y="209"/>
                      </a:lnTo>
                      <a:lnTo>
                        <a:pt x="0" y="0"/>
                      </a:lnTo>
                      <a:close/>
                    </a:path>
                  </a:pathLst>
                </a:custGeom>
                <a:noFill/>
                <a:ln w="7938" cap="rnd">
                  <a:solidFill>
                    <a:srgbClr val="FFFFFF"/>
                  </a:solidFill>
                  <a:prstDash val="solid"/>
                  <a:round/>
                  <a:headEnd/>
                  <a:tailEnd/>
                </a:ln>
              </p:spPr>
              <p:txBody>
                <a:bodyPr/>
                <a:lstStyle/>
                <a:p>
                  <a:endParaRPr lang="en-US"/>
                </a:p>
              </p:txBody>
            </p:sp>
            <p:sp>
              <p:nvSpPr>
                <p:cNvPr id="92" name="Freeform 466"/>
                <p:cNvSpPr>
                  <a:spLocks/>
                </p:cNvSpPr>
                <p:nvPr/>
              </p:nvSpPr>
              <p:spPr bwMode="auto">
                <a:xfrm>
                  <a:off x="1061" y="2086"/>
                  <a:ext cx="39" cy="209"/>
                </a:xfrm>
                <a:custGeom>
                  <a:avLst/>
                  <a:gdLst/>
                  <a:ahLst/>
                  <a:cxnLst>
                    <a:cxn ang="0">
                      <a:pos x="2" y="209"/>
                    </a:cxn>
                    <a:cxn ang="0">
                      <a:pos x="0" y="209"/>
                    </a:cxn>
                    <a:cxn ang="0">
                      <a:pos x="39" y="209"/>
                    </a:cxn>
                    <a:cxn ang="0">
                      <a:pos x="39" y="0"/>
                    </a:cxn>
                    <a:cxn ang="0">
                      <a:pos x="39" y="2"/>
                    </a:cxn>
                    <a:cxn ang="0">
                      <a:pos x="0" y="2"/>
                    </a:cxn>
                    <a:cxn ang="0">
                      <a:pos x="2" y="0"/>
                    </a:cxn>
                    <a:cxn ang="0">
                      <a:pos x="2" y="209"/>
                    </a:cxn>
                  </a:cxnLst>
                  <a:rect l="0" t="0" r="r" b="b"/>
                  <a:pathLst>
                    <a:path w="39" h="209">
                      <a:moveTo>
                        <a:pt x="2" y="209"/>
                      </a:moveTo>
                      <a:lnTo>
                        <a:pt x="0" y="209"/>
                      </a:lnTo>
                      <a:lnTo>
                        <a:pt x="39" y="209"/>
                      </a:lnTo>
                      <a:lnTo>
                        <a:pt x="39" y="0"/>
                      </a:lnTo>
                      <a:lnTo>
                        <a:pt x="39" y="2"/>
                      </a:lnTo>
                      <a:lnTo>
                        <a:pt x="0" y="2"/>
                      </a:lnTo>
                      <a:lnTo>
                        <a:pt x="2" y="0"/>
                      </a:lnTo>
                      <a:lnTo>
                        <a:pt x="2" y="209"/>
                      </a:lnTo>
                    </a:path>
                  </a:pathLst>
                </a:custGeom>
                <a:noFill/>
                <a:ln w="7938" cap="rnd">
                  <a:solidFill>
                    <a:srgbClr val="FFFFFF"/>
                  </a:solidFill>
                  <a:prstDash val="solid"/>
                  <a:round/>
                  <a:headEnd/>
                  <a:tailEnd/>
                </a:ln>
              </p:spPr>
              <p:txBody>
                <a:bodyPr/>
                <a:lstStyle/>
                <a:p>
                  <a:endParaRPr lang="en-US"/>
                </a:p>
              </p:txBody>
            </p:sp>
          </p:grpSp>
          <p:grpSp>
            <p:nvGrpSpPr>
              <p:cNvPr id="47" name="Group 467"/>
              <p:cNvGrpSpPr>
                <a:grpSpLocks/>
              </p:cNvGrpSpPr>
              <p:nvPr/>
            </p:nvGrpSpPr>
            <p:grpSpPr bwMode="auto">
              <a:xfrm>
                <a:off x="3912" y="3871"/>
                <a:ext cx="38" cy="144"/>
                <a:chOff x="1102" y="2152"/>
                <a:chExt cx="38" cy="144"/>
              </a:xfrm>
            </p:grpSpPr>
            <p:sp>
              <p:nvSpPr>
                <p:cNvPr id="88" name="Rectangle 468"/>
                <p:cNvSpPr>
                  <a:spLocks noChangeArrowheads="1"/>
                </p:cNvSpPr>
                <p:nvPr/>
              </p:nvSpPr>
              <p:spPr bwMode="auto">
                <a:xfrm>
                  <a:off x="1102" y="2152"/>
                  <a:ext cx="38" cy="144"/>
                </a:xfrm>
                <a:prstGeom prst="rect">
                  <a:avLst/>
                </a:prstGeom>
                <a:solidFill>
                  <a:srgbClr val="000000"/>
                </a:solidFill>
                <a:ln w="9525">
                  <a:noFill/>
                  <a:miter lim="800000"/>
                  <a:headEnd/>
                  <a:tailEnd/>
                </a:ln>
              </p:spPr>
              <p:txBody>
                <a:bodyPr/>
                <a:lstStyle/>
                <a:p>
                  <a:endParaRPr lang="en-US"/>
                </a:p>
              </p:txBody>
            </p:sp>
            <p:sp>
              <p:nvSpPr>
                <p:cNvPr id="89" name="Rectangle 469"/>
                <p:cNvSpPr>
                  <a:spLocks noChangeArrowheads="1"/>
                </p:cNvSpPr>
                <p:nvPr/>
              </p:nvSpPr>
              <p:spPr bwMode="auto">
                <a:xfrm>
                  <a:off x="1102" y="2152"/>
                  <a:ext cx="38" cy="144"/>
                </a:xfrm>
                <a:prstGeom prst="rect">
                  <a:avLst/>
                </a:prstGeom>
                <a:noFill/>
                <a:ln w="7938" cap="rnd">
                  <a:solidFill>
                    <a:srgbClr val="FFFFFF"/>
                  </a:solidFill>
                  <a:miter lim="800000"/>
                  <a:headEnd/>
                  <a:tailEnd/>
                </a:ln>
              </p:spPr>
              <p:txBody>
                <a:bodyPr/>
                <a:lstStyle/>
                <a:p>
                  <a:endParaRPr lang="en-US"/>
                </a:p>
              </p:txBody>
            </p:sp>
          </p:grpSp>
          <p:grpSp>
            <p:nvGrpSpPr>
              <p:cNvPr id="48" name="Group 470"/>
              <p:cNvGrpSpPr>
                <a:grpSpLocks/>
              </p:cNvGrpSpPr>
              <p:nvPr/>
            </p:nvGrpSpPr>
            <p:grpSpPr bwMode="auto">
              <a:xfrm>
                <a:off x="3912" y="3871"/>
                <a:ext cx="41" cy="144"/>
                <a:chOff x="1102" y="2152"/>
                <a:chExt cx="41" cy="144"/>
              </a:xfrm>
            </p:grpSpPr>
            <p:sp>
              <p:nvSpPr>
                <p:cNvPr id="85" name="Freeform 471"/>
                <p:cNvSpPr>
                  <a:spLocks noEditPoints="1"/>
                </p:cNvSpPr>
                <p:nvPr/>
              </p:nvSpPr>
              <p:spPr bwMode="auto">
                <a:xfrm>
                  <a:off x="1102" y="2152"/>
                  <a:ext cx="41" cy="144"/>
                </a:xfrm>
                <a:custGeom>
                  <a:avLst/>
                  <a:gdLst/>
                  <a:ahLst/>
                  <a:cxnLst>
                    <a:cxn ang="0">
                      <a:pos x="0" y="0"/>
                    </a:cxn>
                    <a:cxn ang="0">
                      <a:pos x="0" y="0"/>
                    </a:cxn>
                    <a:cxn ang="0">
                      <a:pos x="40" y="0"/>
                    </a:cxn>
                    <a:cxn ang="0">
                      <a:pos x="41" y="0"/>
                    </a:cxn>
                    <a:cxn ang="0">
                      <a:pos x="41" y="143"/>
                    </a:cxn>
                    <a:cxn ang="0">
                      <a:pos x="40" y="144"/>
                    </a:cxn>
                    <a:cxn ang="0">
                      <a:pos x="0" y="144"/>
                    </a:cxn>
                    <a:cxn ang="0">
                      <a:pos x="0" y="143"/>
                    </a:cxn>
                    <a:cxn ang="0">
                      <a:pos x="0" y="0"/>
                    </a:cxn>
                    <a:cxn ang="0">
                      <a:pos x="3" y="143"/>
                    </a:cxn>
                    <a:cxn ang="0">
                      <a:pos x="0" y="143"/>
                    </a:cxn>
                    <a:cxn ang="0">
                      <a:pos x="40" y="143"/>
                    </a:cxn>
                    <a:cxn ang="0">
                      <a:pos x="40" y="0"/>
                    </a:cxn>
                    <a:cxn ang="0">
                      <a:pos x="40" y="1"/>
                    </a:cxn>
                    <a:cxn ang="0">
                      <a:pos x="0" y="1"/>
                    </a:cxn>
                    <a:cxn ang="0">
                      <a:pos x="3" y="0"/>
                    </a:cxn>
                    <a:cxn ang="0">
                      <a:pos x="3" y="143"/>
                    </a:cxn>
                  </a:cxnLst>
                  <a:rect l="0" t="0" r="r" b="b"/>
                  <a:pathLst>
                    <a:path w="41" h="144">
                      <a:moveTo>
                        <a:pt x="0" y="0"/>
                      </a:moveTo>
                      <a:lnTo>
                        <a:pt x="0" y="0"/>
                      </a:lnTo>
                      <a:lnTo>
                        <a:pt x="40" y="0"/>
                      </a:lnTo>
                      <a:lnTo>
                        <a:pt x="41" y="0"/>
                      </a:lnTo>
                      <a:lnTo>
                        <a:pt x="41" y="143"/>
                      </a:lnTo>
                      <a:lnTo>
                        <a:pt x="40" y="144"/>
                      </a:lnTo>
                      <a:lnTo>
                        <a:pt x="0" y="144"/>
                      </a:lnTo>
                      <a:lnTo>
                        <a:pt x="0" y="143"/>
                      </a:lnTo>
                      <a:lnTo>
                        <a:pt x="0" y="0"/>
                      </a:lnTo>
                      <a:close/>
                      <a:moveTo>
                        <a:pt x="3" y="143"/>
                      </a:moveTo>
                      <a:lnTo>
                        <a:pt x="0" y="143"/>
                      </a:lnTo>
                      <a:lnTo>
                        <a:pt x="40" y="143"/>
                      </a:lnTo>
                      <a:lnTo>
                        <a:pt x="40" y="0"/>
                      </a:lnTo>
                      <a:lnTo>
                        <a:pt x="40" y="1"/>
                      </a:lnTo>
                      <a:lnTo>
                        <a:pt x="0" y="1"/>
                      </a:lnTo>
                      <a:lnTo>
                        <a:pt x="3" y="0"/>
                      </a:lnTo>
                      <a:lnTo>
                        <a:pt x="3" y="143"/>
                      </a:lnTo>
                      <a:close/>
                    </a:path>
                  </a:pathLst>
                </a:custGeom>
                <a:solidFill>
                  <a:srgbClr val="FFFFFF"/>
                </a:solidFill>
                <a:ln w="9525">
                  <a:noFill/>
                  <a:round/>
                  <a:headEnd/>
                  <a:tailEnd/>
                </a:ln>
              </p:spPr>
              <p:txBody>
                <a:bodyPr/>
                <a:lstStyle/>
                <a:p>
                  <a:endParaRPr lang="en-US"/>
                </a:p>
              </p:txBody>
            </p:sp>
            <p:sp>
              <p:nvSpPr>
                <p:cNvPr id="86" name="Freeform 472"/>
                <p:cNvSpPr>
                  <a:spLocks/>
                </p:cNvSpPr>
                <p:nvPr/>
              </p:nvSpPr>
              <p:spPr bwMode="auto">
                <a:xfrm>
                  <a:off x="1102" y="2152"/>
                  <a:ext cx="41" cy="144"/>
                </a:xfrm>
                <a:custGeom>
                  <a:avLst/>
                  <a:gdLst/>
                  <a:ahLst/>
                  <a:cxnLst>
                    <a:cxn ang="0">
                      <a:pos x="0" y="0"/>
                    </a:cxn>
                    <a:cxn ang="0">
                      <a:pos x="0" y="0"/>
                    </a:cxn>
                    <a:cxn ang="0">
                      <a:pos x="40" y="0"/>
                    </a:cxn>
                    <a:cxn ang="0">
                      <a:pos x="41" y="0"/>
                    </a:cxn>
                    <a:cxn ang="0">
                      <a:pos x="41" y="143"/>
                    </a:cxn>
                    <a:cxn ang="0">
                      <a:pos x="40" y="144"/>
                    </a:cxn>
                    <a:cxn ang="0">
                      <a:pos x="0" y="144"/>
                    </a:cxn>
                    <a:cxn ang="0">
                      <a:pos x="0" y="143"/>
                    </a:cxn>
                    <a:cxn ang="0">
                      <a:pos x="0" y="0"/>
                    </a:cxn>
                  </a:cxnLst>
                  <a:rect l="0" t="0" r="r" b="b"/>
                  <a:pathLst>
                    <a:path w="41" h="144">
                      <a:moveTo>
                        <a:pt x="0" y="0"/>
                      </a:moveTo>
                      <a:lnTo>
                        <a:pt x="0" y="0"/>
                      </a:lnTo>
                      <a:lnTo>
                        <a:pt x="40" y="0"/>
                      </a:lnTo>
                      <a:lnTo>
                        <a:pt x="41" y="0"/>
                      </a:lnTo>
                      <a:lnTo>
                        <a:pt x="41" y="143"/>
                      </a:lnTo>
                      <a:lnTo>
                        <a:pt x="40" y="144"/>
                      </a:lnTo>
                      <a:lnTo>
                        <a:pt x="0" y="144"/>
                      </a:lnTo>
                      <a:lnTo>
                        <a:pt x="0" y="143"/>
                      </a:lnTo>
                      <a:lnTo>
                        <a:pt x="0" y="0"/>
                      </a:lnTo>
                      <a:close/>
                    </a:path>
                  </a:pathLst>
                </a:custGeom>
                <a:noFill/>
                <a:ln w="7938" cap="rnd">
                  <a:solidFill>
                    <a:srgbClr val="FFFFFF"/>
                  </a:solidFill>
                  <a:prstDash val="solid"/>
                  <a:round/>
                  <a:headEnd/>
                  <a:tailEnd/>
                </a:ln>
              </p:spPr>
              <p:txBody>
                <a:bodyPr/>
                <a:lstStyle/>
                <a:p>
                  <a:endParaRPr lang="en-US"/>
                </a:p>
              </p:txBody>
            </p:sp>
            <p:sp>
              <p:nvSpPr>
                <p:cNvPr id="87" name="Freeform 473"/>
                <p:cNvSpPr>
                  <a:spLocks/>
                </p:cNvSpPr>
                <p:nvPr/>
              </p:nvSpPr>
              <p:spPr bwMode="auto">
                <a:xfrm>
                  <a:off x="1102" y="2152"/>
                  <a:ext cx="40" cy="143"/>
                </a:xfrm>
                <a:custGeom>
                  <a:avLst/>
                  <a:gdLst/>
                  <a:ahLst/>
                  <a:cxnLst>
                    <a:cxn ang="0">
                      <a:pos x="3" y="143"/>
                    </a:cxn>
                    <a:cxn ang="0">
                      <a:pos x="0" y="143"/>
                    </a:cxn>
                    <a:cxn ang="0">
                      <a:pos x="40" y="143"/>
                    </a:cxn>
                    <a:cxn ang="0">
                      <a:pos x="40" y="0"/>
                    </a:cxn>
                    <a:cxn ang="0">
                      <a:pos x="40" y="1"/>
                    </a:cxn>
                    <a:cxn ang="0">
                      <a:pos x="0" y="1"/>
                    </a:cxn>
                    <a:cxn ang="0">
                      <a:pos x="3" y="0"/>
                    </a:cxn>
                    <a:cxn ang="0">
                      <a:pos x="3" y="143"/>
                    </a:cxn>
                  </a:cxnLst>
                  <a:rect l="0" t="0" r="r" b="b"/>
                  <a:pathLst>
                    <a:path w="40" h="143">
                      <a:moveTo>
                        <a:pt x="3" y="143"/>
                      </a:moveTo>
                      <a:lnTo>
                        <a:pt x="0" y="143"/>
                      </a:lnTo>
                      <a:lnTo>
                        <a:pt x="40" y="143"/>
                      </a:lnTo>
                      <a:lnTo>
                        <a:pt x="40" y="0"/>
                      </a:lnTo>
                      <a:lnTo>
                        <a:pt x="40" y="1"/>
                      </a:lnTo>
                      <a:lnTo>
                        <a:pt x="0" y="1"/>
                      </a:lnTo>
                      <a:lnTo>
                        <a:pt x="3" y="0"/>
                      </a:lnTo>
                      <a:lnTo>
                        <a:pt x="3" y="143"/>
                      </a:lnTo>
                    </a:path>
                  </a:pathLst>
                </a:custGeom>
                <a:noFill/>
                <a:ln w="7938" cap="rnd">
                  <a:solidFill>
                    <a:srgbClr val="FFFFFF"/>
                  </a:solidFill>
                  <a:prstDash val="solid"/>
                  <a:round/>
                  <a:headEnd/>
                  <a:tailEnd/>
                </a:ln>
              </p:spPr>
              <p:txBody>
                <a:bodyPr/>
                <a:lstStyle/>
                <a:p>
                  <a:endParaRPr lang="en-US"/>
                </a:p>
              </p:txBody>
            </p:sp>
          </p:grpSp>
          <p:grpSp>
            <p:nvGrpSpPr>
              <p:cNvPr id="49" name="Group 474"/>
              <p:cNvGrpSpPr>
                <a:grpSpLocks/>
              </p:cNvGrpSpPr>
              <p:nvPr/>
            </p:nvGrpSpPr>
            <p:grpSpPr bwMode="auto">
              <a:xfrm>
                <a:off x="3950" y="3860"/>
                <a:ext cx="41" cy="155"/>
                <a:chOff x="1140" y="2141"/>
                <a:chExt cx="41" cy="155"/>
              </a:xfrm>
            </p:grpSpPr>
            <p:sp>
              <p:nvSpPr>
                <p:cNvPr id="83" name="Rectangle 475"/>
                <p:cNvSpPr>
                  <a:spLocks noChangeArrowheads="1"/>
                </p:cNvSpPr>
                <p:nvPr/>
              </p:nvSpPr>
              <p:spPr bwMode="auto">
                <a:xfrm>
                  <a:off x="1140" y="2141"/>
                  <a:ext cx="41" cy="155"/>
                </a:xfrm>
                <a:prstGeom prst="rect">
                  <a:avLst/>
                </a:prstGeom>
                <a:solidFill>
                  <a:srgbClr val="000000"/>
                </a:solidFill>
                <a:ln w="9525">
                  <a:noFill/>
                  <a:miter lim="800000"/>
                  <a:headEnd/>
                  <a:tailEnd/>
                </a:ln>
              </p:spPr>
              <p:txBody>
                <a:bodyPr/>
                <a:lstStyle/>
                <a:p>
                  <a:endParaRPr lang="en-US"/>
                </a:p>
              </p:txBody>
            </p:sp>
            <p:sp>
              <p:nvSpPr>
                <p:cNvPr id="84" name="Rectangle 476"/>
                <p:cNvSpPr>
                  <a:spLocks noChangeArrowheads="1"/>
                </p:cNvSpPr>
                <p:nvPr/>
              </p:nvSpPr>
              <p:spPr bwMode="auto">
                <a:xfrm>
                  <a:off x="1140" y="2141"/>
                  <a:ext cx="41" cy="155"/>
                </a:xfrm>
                <a:prstGeom prst="rect">
                  <a:avLst/>
                </a:prstGeom>
                <a:noFill/>
                <a:ln w="7938" cap="rnd">
                  <a:solidFill>
                    <a:srgbClr val="FFFFFF"/>
                  </a:solidFill>
                  <a:miter lim="800000"/>
                  <a:headEnd/>
                  <a:tailEnd/>
                </a:ln>
              </p:spPr>
              <p:txBody>
                <a:bodyPr/>
                <a:lstStyle/>
                <a:p>
                  <a:endParaRPr lang="en-US"/>
                </a:p>
              </p:txBody>
            </p:sp>
          </p:grpSp>
          <p:grpSp>
            <p:nvGrpSpPr>
              <p:cNvPr id="50" name="Group 477"/>
              <p:cNvGrpSpPr>
                <a:grpSpLocks/>
              </p:cNvGrpSpPr>
              <p:nvPr/>
            </p:nvGrpSpPr>
            <p:grpSpPr bwMode="auto">
              <a:xfrm>
                <a:off x="3950" y="3860"/>
                <a:ext cx="44" cy="155"/>
                <a:chOff x="1140" y="2141"/>
                <a:chExt cx="44" cy="155"/>
              </a:xfrm>
            </p:grpSpPr>
            <p:sp>
              <p:nvSpPr>
                <p:cNvPr id="80" name="Freeform 478"/>
                <p:cNvSpPr>
                  <a:spLocks noEditPoints="1"/>
                </p:cNvSpPr>
                <p:nvPr/>
              </p:nvSpPr>
              <p:spPr bwMode="auto">
                <a:xfrm>
                  <a:off x="1140" y="2141"/>
                  <a:ext cx="44" cy="155"/>
                </a:xfrm>
                <a:custGeom>
                  <a:avLst/>
                  <a:gdLst/>
                  <a:ahLst/>
                  <a:cxnLst>
                    <a:cxn ang="0">
                      <a:pos x="0" y="0"/>
                    </a:cxn>
                    <a:cxn ang="0">
                      <a:pos x="0" y="0"/>
                    </a:cxn>
                    <a:cxn ang="0">
                      <a:pos x="42" y="0"/>
                    </a:cxn>
                    <a:cxn ang="0">
                      <a:pos x="44" y="0"/>
                    </a:cxn>
                    <a:cxn ang="0">
                      <a:pos x="44" y="154"/>
                    </a:cxn>
                    <a:cxn ang="0">
                      <a:pos x="42" y="155"/>
                    </a:cxn>
                    <a:cxn ang="0">
                      <a:pos x="0" y="155"/>
                    </a:cxn>
                    <a:cxn ang="0">
                      <a:pos x="0" y="154"/>
                    </a:cxn>
                    <a:cxn ang="0">
                      <a:pos x="0" y="0"/>
                    </a:cxn>
                    <a:cxn ang="0">
                      <a:pos x="2" y="154"/>
                    </a:cxn>
                    <a:cxn ang="0">
                      <a:pos x="0" y="154"/>
                    </a:cxn>
                    <a:cxn ang="0">
                      <a:pos x="42" y="154"/>
                    </a:cxn>
                    <a:cxn ang="0">
                      <a:pos x="42" y="0"/>
                    </a:cxn>
                    <a:cxn ang="0">
                      <a:pos x="42" y="1"/>
                    </a:cxn>
                    <a:cxn ang="0">
                      <a:pos x="0" y="1"/>
                    </a:cxn>
                    <a:cxn ang="0">
                      <a:pos x="2" y="0"/>
                    </a:cxn>
                    <a:cxn ang="0">
                      <a:pos x="2" y="154"/>
                    </a:cxn>
                  </a:cxnLst>
                  <a:rect l="0" t="0" r="r" b="b"/>
                  <a:pathLst>
                    <a:path w="44" h="155">
                      <a:moveTo>
                        <a:pt x="0" y="0"/>
                      </a:moveTo>
                      <a:lnTo>
                        <a:pt x="0" y="0"/>
                      </a:lnTo>
                      <a:lnTo>
                        <a:pt x="42" y="0"/>
                      </a:lnTo>
                      <a:lnTo>
                        <a:pt x="44" y="0"/>
                      </a:lnTo>
                      <a:lnTo>
                        <a:pt x="44" y="154"/>
                      </a:lnTo>
                      <a:lnTo>
                        <a:pt x="42" y="155"/>
                      </a:lnTo>
                      <a:lnTo>
                        <a:pt x="0" y="155"/>
                      </a:lnTo>
                      <a:lnTo>
                        <a:pt x="0" y="154"/>
                      </a:lnTo>
                      <a:lnTo>
                        <a:pt x="0" y="0"/>
                      </a:lnTo>
                      <a:close/>
                      <a:moveTo>
                        <a:pt x="2" y="154"/>
                      </a:moveTo>
                      <a:lnTo>
                        <a:pt x="0" y="154"/>
                      </a:lnTo>
                      <a:lnTo>
                        <a:pt x="42" y="154"/>
                      </a:lnTo>
                      <a:lnTo>
                        <a:pt x="42" y="0"/>
                      </a:lnTo>
                      <a:lnTo>
                        <a:pt x="42" y="1"/>
                      </a:lnTo>
                      <a:lnTo>
                        <a:pt x="0" y="1"/>
                      </a:lnTo>
                      <a:lnTo>
                        <a:pt x="2" y="0"/>
                      </a:lnTo>
                      <a:lnTo>
                        <a:pt x="2" y="154"/>
                      </a:lnTo>
                      <a:close/>
                    </a:path>
                  </a:pathLst>
                </a:custGeom>
                <a:solidFill>
                  <a:srgbClr val="FFFFFF"/>
                </a:solidFill>
                <a:ln w="9525">
                  <a:noFill/>
                  <a:round/>
                  <a:headEnd/>
                  <a:tailEnd/>
                </a:ln>
              </p:spPr>
              <p:txBody>
                <a:bodyPr/>
                <a:lstStyle/>
                <a:p>
                  <a:endParaRPr lang="en-US"/>
                </a:p>
              </p:txBody>
            </p:sp>
            <p:sp>
              <p:nvSpPr>
                <p:cNvPr id="81" name="Freeform 479"/>
                <p:cNvSpPr>
                  <a:spLocks/>
                </p:cNvSpPr>
                <p:nvPr/>
              </p:nvSpPr>
              <p:spPr bwMode="auto">
                <a:xfrm>
                  <a:off x="1140" y="2141"/>
                  <a:ext cx="44" cy="155"/>
                </a:xfrm>
                <a:custGeom>
                  <a:avLst/>
                  <a:gdLst/>
                  <a:ahLst/>
                  <a:cxnLst>
                    <a:cxn ang="0">
                      <a:pos x="0" y="0"/>
                    </a:cxn>
                    <a:cxn ang="0">
                      <a:pos x="0" y="0"/>
                    </a:cxn>
                    <a:cxn ang="0">
                      <a:pos x="42" y="0"/>
                    </a:cxn>
                    <a:cxn ang="0">
                      <a:pos x="44" y="0"/>
                    </a:cxn>
                    <a:cxn ang="0">
                      <a:pos x="44" y="154"/>
                    </a:cxn>
                    <a:cxn ang="0">
                      <a:pos x="42" y="155"/>
                    </a:cxn>
                    <a:cxn ang="0">
                      <a:pos x="0" y="155"/>
                    </a:cxn>
                    <a:cxn ang="0">
                      <a:pos x="0" y="154"/>
                    </a:cxn>
                    <a:cxn ang="0">
                      <a:pos x="0" y="0"/>
                    </a:cxn>
                  </a:cxnLst>
                  <a:rect l="0" t="0" r="r" b="b"/>
                  <a:pathLst>
                    <a:path w="44" h="155">
                      <a:moveTo>
                        <a:pt x="0" y="0"/>
                      </a:moveTo>
                      <a:lnTo>
                        <a:pt x="0" y="0"/>
                      </a:lnTo>
                      <a:lnTo>
                        <a:pt x="42" y="0"/>
                      </a:lnTo>
                      <a:lnTo>
                        <a:pt x="44" y="0"/>
                      </a:lnTo>
                      <a:lnTo>
                        <a:pt x="44" y="154"/>
                      </a:lnTo>
                      <a:lnTo>
                        <a:pt x="42" y="155"/>
                      </a:lnTo>
                      <a:lnTo>
                        <a:pt x="0" y="155"/>
                      </a:lnTo>
                      <a:lnTo>
                        <a:pt x="0" y="154"/>
                      </a:lnTo>
                      <a:lnTo>
                        <a:pt x="0" y="0"/>
                      </a:lnTo>
                      <a:close/>
                    </a:path>
                  </a:pathLst>
                </a:custGeom>
                <a:noFill/>
                <a:ln w="7938" cap="rnd">
                  <a:solidFill>
                    <a:srgbClr val="FFFFFF"/>
                  </a:solidFill>
                  <a:prstDash val="solid"/>
                  <a:round/>
                  <a:headEnd/>
                  <a:tailEnd/>
                </a:ln>
              </p:spPr>
              <p:txBody>
                <a:bodyPr/>
                <a:lstStyle/>
                <a:p>
                  <a:endParaRPr lang="en-US"/>
                </a:p>
              </p:txBody>
            </p:sp>
            <p:sp>
              <p:nvSpPr>
                <p:cNvPr id="82" name="Freeform 480"/>
                <p:cNvSpPr>
                  <a:spLocks/>
                </p:cNvSpPr>
                <p:nvPr/>
              </p:nvSpPr>
              <p:spPr bwMode="auto">
                <a:xfrm>
                  <a:off x="1140" y="2141"/>
                  <a:ext cx="42" cy="154"/>
                </a:xfrm>
                <a:custGeom>
                  <a:avLst/>
                  <a:gdLst/>
                  <a:ahLst/>
                  <a:cxnLst>
                    <a:cxn ang="0">
                      <a:pos x="2" y="154"/>
                    </a:cxn>
                    <a:cxn ang="0">
                      <a:pos x="0" y="154"/>
                    </a:cxn>
                    <a:cxn ang="0">
                      <a:pos x="42" y="154"/>
                    </a:cxn>
                    <a:cxn ang="0">
                      <a:pos x="42" y="0"/>
                    </a:cxn>
                    <a:cxn ang="0">
                      <a:pos x="42" y="1"/>
                    </a:cxn>
                    <a:cxn ang="0">
                      <a:pos x="0" y="1"/>
                    </a:cxn>
                    <a:cxn ang="0">
                      <a:pos x="2" y="0"/>
                    </a:cxn>
                    <a:cxn ang="0">
                      <a:pos x="2" y="154"/>
                    </a:cxn>
                  </a:cxnLst>
                  <a:rect l="0" t="0" r="r" b="b"/>
                  <a:pathLst>
                    <a:path w="42" h="154">
                      <a:moveTo>
                        <a:pt x="2" y="154"/>
                      </a:moveTo>
                      <a:lnTo>
                        <a:pt x="0" y="154"/>
                      </a:lnTo>
                      <a:lnTo>
                        <a:pt x="42" y="154"/>
                      </a:lnTo>
                      <a:lnTo>
                        <a:pt x="42" y="0"/>
                      </a:lnTo>
                      <a:lnTo>
                        <a:pt x="42" y="1"/>
                      </a:lnTo>
                      <a:lnTo>
                        <a:pt x="0" y="1"/>
                      </a:lnTo>
                      <a:lnTo>
                        <a:pt x="2" y="0"/>
                      </a:lnTo>
                      <a:lnTo>
                        <a:pt x="2" y="154"/>
                      </a:lnTo>
                    </a:path>
                  </a:pathLst>
                </a:custGeom>
                <a:noFill/>
                <a:ln w="7938" cap="rnd">
                  <a:solidFill>
                    <a:srgbClr val="FFFFFF"/>
                  </a:solidFill>
                  <a:prstDash val="solid"/>
                  <a:round/>
                  <a:headEnd/>
                  <a:tailEnd/>
                </a:ln>
              </p:spPr>
              <p:txBody>
                <a:bodyPr/>
                <a:lstStyle/>
                <a:p>
                  <a:endParaRPr lang="en-US"/>
                </a:p>
              </p:txBody>
            </p:sp>
          </p:grpSp>
          <p:grpSp>
            <p:nvGrpSpPr>
              <p:cNvPr id="51" name="Group 481"/>
              <p:cNvGrpSpPr>
                <a:grpSpLocks/>
              </p:cNvGrpSpPr>
              <p:nvPr/>
            </p:nvGrpSpPr>
            <p:grpSpPr bwMode="auto">
              <a:xfrm>
                <a:off x="3991" y="3846"/>
                <a:ext cx="41" cy="169"/>
                <a:chOff x="1181" y="2127"/>
                <a:chExt cx="41" cy="169"/>
              </a:xfrm>
            </p:grpSpPr>
            <p:sp>
              <p:nvSpPr>
                <p:cNvPr id="78" name="Rectangle 482"/>
                <p:cNvSpPr>
                  <a:spLocks noChangeArrowheads="1"/>
                </p:cNvSpPr>
                <p:nvPr/>
              </p:nvSpPr>
              <p:spPr bwMode="auto">
                <a:xfrm>
                  <a:off x="1181" y="2127"/>
                  <a:ext cx="41" cy="169"/>
                </a:xfrm>
                <a:prstGeom prst="rect">
                  <a:avLst/>
                </a:prstGeom>
                <a:solidFill>
                  <a:srgbClr val="000000"/>
                </a:solidFill>
                <a:ln w="9525">
                  <a:noFill/>
                  <a:miter lim="800000"/>
                  <a:headEnd/>
                  <a:tailEnd/>
                </a:ln>
              </p:spPr>
              <p:txBody>
                <a:bodyPr/>
                <a:lstStyle/>
                <a:p>
                  <a:endParaRPr lang="en-US"/>
                </a:p>
              </p:txBody>
            </p:sp>
            <p:sp>
              <p:nvSpPr>
                <p:cNvPr id="79" name="Rectangle 483"/>
                <p:cNvSpPr>
                  <a:spLocks noChangeArrowheads="1"/>
                </p:cNvSpPr>
                <p:nvPr/>
              </p:nvSpPr>
              <p:spPr bwMode="auto">
                <a:xfrm>
                  <a:off x="1181" y="2127"/>
                  <a:ext cx="41" cy="169"/>
                </a:xfrm>
                <a:prstGeom prst="rect">
                  <a:avLst/>
                </a:prstGeom>
                <a:noFill/>
                <a:ln w="7938" cap="rnd">
                  <a:solidFill>
                    <a:srgbClr val="FFFFFF"/>
                  </a:solidFill>
                  <a:miter lim="800000"/>
                  <a:headEnd/>
                  <a:tailEnd/>
                </a:ln>
              </p:spPr>
              <p:txBody>
                <a:bodyPr/>
                <a:lstStyle/>
                <a:p>
                  <a:endParaRPr lang="en-US"/>
                </a:p>
              </p:txBody>
            </p:sp>
          </p:grpSp>
          <p:grpSp>
            <p:nvGrpSpPr>
              <p:cNvPr id="52" name="Group 484"/>
              <p:cNvGrpSpPr>
                <a:grpSpLocks/>
              </p:cNvGrpSpPr>
              <p:nvPr/>
            </p:nvGrpSpPr>
            <p:grpSpPr bwMode="auto">
              <a:xfrm>
                <a:off x="3991" y="3846"/>
                <a:ext cx="41" cy="169"/>
                <a:chOff x="1181" y="2127"/>
                <a:chExt cx="41" cy="169"/>
              </a:xfrm>
            </p:grpSpPr>
            <p:sp>
              <p:nvSpPr>
                <p:cNvPr id="75" name="Freeform 485"/>
                <p:cNvSpPr>
                  <a:spLocks noEditPoints="1"/>
                </p:cNvSpPr>
                <p:nvPr/>
              </p:nvSpPr>
              <p:spPr bwMode="auto">
                <a:xfrm>
                  <a:off x="1181" y="2127"/>
                  <a:ext cx="41" cy="169"/>
                </a:xfrm>
                <a:custGeom>
                  <a:avLst/>
                  <a:gdLst/>
                  <a:ahLst/>
                  <a:cxnLst>
                    <a:cxn ang="0">
                      <a:pos x="0" y="0"/>
                    </a:cxn>
                    <a:cxn ang="0">
                      <a:pos x="0" y="0"/>
                    </a:cxn>
                    <a:cxn ang="0">
                      <a:pos x="38" y="0"/>
                    </a:cxn>
                    <a:cxn ang="0">
                      <a:pos x="41" y="0"/>
                    </a:cxn>
                    <a:cxn ang="0">
                      <a:pos x="41" y="168"/>
                    </a:cxn>
                    <a:cxn ang="0">
                      <a:pos x="38" y="169"/>
                    </a:cxn>
                    <a:cxn ang="0">
                      <a:pos x="0" y="169"/>
                    </a:cxn>
                    <a:cxn ang="0">
                      <a:pos x="0" y="168"/>
                    </a:cxn>
                    <a:cxn ang="0">
                      <a:pos x="0" y="0"/>
                    </a:cxn>
                    <a:cxn ang="0">
                      <a:pos x="1" y="168"/>
                    </a:cxn>
                    <a:cxn ang="0">
                      <a:pos x="0" y="168"/>
                    </a:cxn>
                    <a:cxn ang="0">
                      <a:pos x="38" y="168"/>
                    </a:cxn>
                    <a:cxn ang="0">
                      <a:pos x="38" y="0"/>
                    </a:cxn>
                    <a:cxn ang="0">
                      <a:pos x="38" y="2"/>
                    </a:cxn>
                    <a:cxn ang="0">
                      <a:pos x="0" y="2"/>
                    </a:cxn>
                    <a:cxn ang="0">
                      <a:pos x="1" y="0"/>
                    </a:cxn>
                    <a:cxn ang="0">
                      <a:pos x="1" y="168"/>
                    </a:cxn>
                  </a:cxnLst>
                  <a:rect l="0" t="0" r="r" b="b"/>
                  <a:pathLst>
                    <a:path w="41" h="169">
                      <a:moveTo>
                        <a:pt x="0" y="0"/>
                      </a:moveTo>
                      <a:lnTo>
                        <a:pt x="0" y="0"/>
                      </a:lnTo>
                      <a:lnTo>
                        <a:pt x="38" y="0"/>
                      </a:lnTo>
                      <a:lnTo>
                        <a:pt x="41" y="0"/>
                      </a:lnTo>
                      <a:lnTo>
                        <a:pt x="41" y="168"/>
                      </a:lnTo>
                      <a:lnTo>
                        <a:pt x="38" y="169"/>
                      </a:lnTo>
                      <a:lnTo>
                        <a:pt x="0" y="169"/>
                      </a:lnTo>
                      <a:lnTo>
                        <a:pt x="0" y="168"/>
                      </a:lnTo>
                      <a:lnTo>
                        <a:pt x="0" y="0"/>
                      </a:lnTo>
                      <a:close/>
                      <a:moveTo>
                        <a:pt x="1" y="168"/>
                      </a:moveTo>
                      <a:lnTo>
                        <a:pt x="0" y="168"/>
                      </a:lnTo>
                      <a:lnTo>
                        <a:pt x="38" y="168"/>
                      </a:lnTo>
                      <a:lnTo>
                        <a:pt x="38" y="0"/>
                      </a:lnTo>
                      <a:lnTo>
                        <a:pt x="38" y="2"/>
                      </a:lnTo>
                      <a:lnTo>
                        <a:pt x="0" y="2"/>
                      </a:lnTo>
                      <a:lnTo>
                        <a:pt x="1" y="0"/>
                      </a:lnTo>
                      <a:lnTo>
                        <a:pt x="1" y="168"/>
                      </a:lnTo>
                      <a:close/>
                    </a:path>
                  </a:pathLst>
                </a:custGeom>
                <a:solidFill>
                  <a:srgbClr val="FFFFFF"/>
                </a:solidFill>
                <a:ln w="9525">
                  <a:noFill/>
                  <a:round/>
                  <a:headEnd/>
                  <a:tailEnd/>
                </a:ln>
              </p:spPr>
              <p:txBody>
                <a:bodyPr/>
                <a:lstStyle/>
                <a:p>
                  <a:endParaRPr lang="en-US"/>
                </a:p>
              </p:txBody>
            </p:sp>
            <p:sp>
              <p:nvSpPr>
                <p:cNvPr id="76" name="Freeform 486"/>
                <p:cNvSpPr>
                  <a:spLocks/>
                </p:cNvSpPr>
                <p:nvPr/>
              </p:nvSpPr>
              <p:spPr bwMode="auto">
                <a:xfrm>
                  <a:off x="1181" y="2127"/>
                  <a:ext cx="41" cy="169"/>
                </a:xfrm>
                <a:custGeom>
                  <a:avLst/>
                  <a:gdLst/>
                  <a:ahLst/>
                  <a:cxnLst>
                    <a:cxn ang="0">
                      <a:pos x="0" y="0"/>
                    </a:cxn>
                    <a:cxn ang="0">
                      <a:pos x="0" y="0"/>
                    </a:cxn>
                    <a:cxn ang="0">
                      <a:pos x="38" y="0"/>
                    </a:cxn>
                    <a:cxn ang="0">
                      <a:pos x="41" y="0"/>
                    </a:cxn>
                    <a:cxn ang="0">
                      <a:pos x="41" y="168"/>
                    </a:cxn>
                    <a:cxn ang="0">
                      <a:pos x="38" y="169"/>
                    </a:cxn>
                    <a:cxn ang="0">
                      <a:pos x="0" y="169"/>
                    </a:cxn>
                    <a:cxn ang="0">
                      <a:pos x="0" y="168"/>
                    </a:cxn>
                    <a:cxn ang="0">
                      <a:pos x="0" y="0"/>
                    </a:cxn>
                  </a:cxnLst>
                  <a:rect l="0" t="0" r="r" b="b"/>
                  <a:pathLst>
                    <a:path w="41" h="169">
                      <a:moveTo>
                        <a:pt x="0" y="0"/>
                      </a:moveTo>
                      <a:lnTo>
                        <a:pt x="0" y="0"/>
                      </a:lnTo>
                      <a:lnTo>
                        <a:pt x="38" y="0"/>
                      </a:lnTo>
                      <a:lnTo>
                        <a:pt x="41" y="0"/>
                      </a:lnTo>
                      <a:lnTo>
                        <a:pt x="41" y="168"/>
                      </a:lnTo>
                      <a:lnTo>
                        <a:pt x="38" y="169"/>
                      </a:lnTo>
                      <a:lnTo>
                        <a:pt x="0" y="169"/>
                      </a:lnTo>
                      <a:lnTo>
                        <a:pt x="0" y="168"/>
                      </a:lnTo>
                      <a:lnTo>
                        <a:pt x="0" y="0"/>
                      </a:lnTo>
                      <a:close/>
                    </a:path>
                  </a:pathLst>
                </a:custGeom>
                <a:noFill/>
                <a:ln w="7938" cap="rnd">
                  <a:solidFill>
                    <a:srgbClr val="FFFFFF"/>
                  </a:solidFill>
                  <a:prstDash val="solid"/>
                  <a:round/>
                  <a:headEnd/>
                  <a:tailEnd/>
                </a:ln>
              </p:spPr>
              <p:txBody>
                <a:bodyPr/>
                <a:lstStyle/>
                <a:p>
                  <a:endParaRPr lang="en-US"/>
                </a:p>
              </p:txBody>
            </p:sp>
            <p:sp>
              <p:nvSpPr>
                <p:cNvPr id="77" name="Freeform 487"/>
                <p:cNvSpPr>
                  <a:spLocks/>
                </p:cNvSpPr>
                <p:nvPr/>
              </p:nvSpPr>
              <p:spPr bwMode="auto">
                <a:xfrm>
                  <a:off x="1181" y="2127"/>
                  <a:ext cx="38" cy="168"/>
                </a:xfrm>
                <a:custGeom>
                  <a:avLst/>
                  <a:gdLst/>
                  <a:ahLst/>
                  <a:cxnLst>
                    <a:cxn ang="0">
                      <a:pos x="1" y="168"/>
                    </a:cxn>
                    <a:cxn ang="0">
                      <a:pos x="0" y="168"/>
                    </a:cxn>
                    <a:cxn ang="0">
                      <a:pos x="38" y="168"/>
                    </a:cxn>
                    <a:cxn ang="0">
                      <a:pos x="38" y="0"/>
                    </a:cxn>
                    <a:cxn ang="0">
                      <a:pos x="38" y="2"/>
                    </a:cxn>
                    <a:cxn ang="0">
                      <a:pos x="0" y="2"/>
                    </a:cxn>
                    <a:cxn ang="0">
                      <a:pos x="1" y="0"/>
                    </a:cxn>
                    <a:cxn ang="0">
                      <a:pos x="1" y="168"/>
                    </a:cxn>
                  </a:cxnLst>
                  <a:rect l="0" t="0" r="r" b="b"/>
                  <a:pathLst>
                    <a:path w="38" h="168">
                      <a:moveTo>
                        <a:pt x="1" y="168"/>
                      </a:moveTo>
                      <a:lnTo>
                        <a:pt x="0" y="168"/>
                      </a:lnTo>
                      <a:lnTo>
                        <a:pt x="38" y="168"/>
                      </a:lnTo>
                      <a:lnTo>
                        <a:pt x="38" y="0"/>
                      </a:lnTo>
                      <a:lnTo>
                        <a:pt x="38" y="2"/>
                      </a:lnTo>
                      <a:lnTo>
                        <a:pt x="0" y="2"/>
                      </a:lnTo>
                      <a:lnTo>
                        <a:pt x="1" y="0"/>
                      </a:lnTo>
                      <a:lnTo>
                        <a:pt x="1" y="168"/>
                      </a:lnTo>
                    </a:path>
                  </a:pathLst>
                </a:custGeom>
                <a:noFill/>
                <a:ln w="7938" cap="rnd">
                  <a:solidFill>
                    <a:srgbClr val="FFFFFF"/>
                  </a:solidFill>
                  <a:prstDash val="solid"/>
                  <a:round/>
                  <a:headEnd/>
                  <a:tailEnd/>
                </a:ln>
              </p:spPr>
              <p:txBody>
                <a:bodyPr/>
                <a:lstStyle/>
                <a:p>
                  <a:endParaRPr lang="en-US"/>
                </a:p>
              </p:txBody>
            </p:sp>
          </p:grpSp>
          <p:grpSp>
            <p:nvGrpSpPr>
              <p:cNvPr id="53" name="Group 488"/>
              <p:cNvGrpSpPr>
                <a:grpSpLocks/>
              </p:cNvGrpSpPr>
              <p:nvPr/>
            </p:nvGrpSpPr>
            <p:grpSpPr bwMode="auto">
              <a:xfrm>
                <a:off x="4032" y="3846"/>
                <a:ext cx="38" cy="169"/>
                <a:chOff x="1222" y="2127"/>
                <a:chExt cx="38" cy="169"/>
              </a:xfrm>
            </p:grpSpPr>
            <p:sp>
              <p:nvSpPr>
                <p:cNvPr id="73" name="Rectangle 489"/>
                <p:cNvSpPr>
                  <a:spLocks noChangeArrowheads="1"/>
                </p:cNvSpPr>
                <p:nvPr/>
              </p:nvSpPr>
              <p:spPr bwMode="auto">
                <a:xfrm>
                  <a:off x="1222" y="2127"/>
                  <a:ext cx="38" cy="169"/>
                </a:xfrm>
                <a:prstGeom prst="rect">
                  <a:avLst/>
                </a:prstGeom>
                <a:solidFill>
                  <a:srgbClr val="000000"/>
                </a:solidFill>
                <a:ln w="9525">
                  <a:noFill/>
                  <a:miter lim="800000"/>
                  <a:headEnd/>
                  <a:tailEnd/>
                </a:ln>
              </p:spPr>
              <p:txBody>
                <a:bodyPr/>
                <a:lstStyle/>
                <a:p>
                  <a:endParaRPr lang="en-US"/>
                </a:p>
              </p:txBody>
            </p:sp>
            <p:sp>
              <p:nvSpPr>
                <p:cNvPr id="74" name="Rectangle 490"/>
                <p:cNvSpPr>
                  <a:spLocks noChangeArrowheads="1"/>
                </p:cNvSpPr>
                <p:nvPr/>
              </p:nvSpPr>
              <p:spPr bwMode="auto">
                <a:xfrm>
                  <a:off x="1222" y="2127"/>
                  <a:ext cx="38" cy="169"/>
                </a:xfrm>
                <a:prstGeom prst="rect">
                  <a:avLst/>
                </a:prstGeom>
                <a:noFill/>
                <a:ln w="7938" cap="rnd">
                  <a:solidFill>
                    <a:srgbClr val="FFFFFF"/>
                  </a:solidFill>
                  <a:miter lim="800000"/>
                  <a:headEnd/>
                  <a:tailEnd/>
                </a:ln>
              </p:spPr>
              <p:txBody>
                <a:bodyPr/>
                <a:lstStyle/>
                <a:p>
                  <a:endParaRPr lang="en-US"/>
                </a:p>
              </p:txBody>
            </p:sp>
          </p:grpSp>
          <p:grpSp>
            <p:nvGrpSpPr>
              <p:cNvPr id="54" name="Group 491"/>
              <p:cNvGrpSpPr>
                <a:grpSpLocks/>
              </p:cNvGrpSpPr>
              <p:nvPr/>
            </p:nvGrpSpPr>
            <p:grpSpPr bwMode="auto">
              <a:xfrm>
                <a:off x="4032" y="3846"/>
                <a:ext cx="40" cy="169"/>
                <a:chOff x="1222" y="2127"/>
                <a:chExt cx="40" cy="169"/>
              </a:xfrm>
            </p:grpSpPr>
            <p:sp>
              <p:nvSpPr>
                <p:cNvPr id="70" name="Freeform 492"/>
                <p:cNvSpPr>
                  <a:spLocks noEditPoints="1"/>
                </p:cNvSpPr>
                <p:nvPr/>
              </p:nvSpPr>
              <p:spPr bwMode="auto">
                <a:xfrm>
                  <a:off x="1222" y="2127"/>
                  <a:ext cx="40" cy="169"/>
                </a:xfrm>
                <a:custGeom>
                  <a:avLst/>
                  <a:gdLst/>
                  <a:ahLst/>
                  <a:cxnLst>
                    <a:cxn ang="0">
                      <a:pos x="0" y="0"/>
                    </a:cxn>
                    <a:cxn ang="0">
                      <a:pos x="0" y="0"/>
                    </a:cxn>
                    <a:cxn ang="0">
                      <a:pos x="39" y="0"/>
                    </a:cxn>
                    <a:cxn ang="0">
                      <a:pos x="40" y="0"/>
                    </a:cxn>
                    <a:cxn ang="0">
                      <a:pos x="40" y="168"/>
                    </a:cxn>
                    <a:cxn ang="0">
                      <a:pos x="39" y="169"/>
                    </a:cxn>
                    <a:cxn ang="0">
                      <a:pos x="0" y="169"/>
                    </a:cxn>
                    <a:cxn ang="0">
                      <a:pos x="0" y="168"/>
                    </a:cxn>
                    <a:cxn ang="0">
                      <a:pos x="0" y="0"/>
                    </a:cxn>
                    <a:cxn ang="0">
                      <a:pos x="2" y="168"/>
                    </a:cxn>
                    <a:cxn ang="0">
                      <a:pos x="0" y="168"/>
                    </a:cxn>
                    <a:cxn ang="0">
                      <a:pos x="39" y="168"/>
                    </a:cxn>
                    <a:cxn ang="0">
                      <a:pos x="39" y="0"/>
                    </a:cxn>
                    <a:cxn ang="0">
                      <a:pos x="39" y="2"/>
                    </a:cxn>
                    <a:cxn ang="0">
                      <a:pos x="0" y="2"/>
                    </a:cxn>
                    <a:cxn ang="0">
                      <a:pos x="2" y="0"/>
                    </a:cxn>
                    <a:cxn ang="0">
                      <a:pos x="2" y="168"/>
                    </a:cxn>
                  </a:cxnLst>
                  <a:rect l="0" t="0" r="r" b="b"/>
                  <a:pathLst>
                    <a:path w="40" h="169">
                      <a:moveTo>
                        <a:pt x="0" y="0"/>
                      </a:moveTo>
                      <a:lnTo>
                        <a:pt x="0" y="0"/>
                      </a:lnTo>
                      <a:lnTo>
                        <a:pt x="39" y="0"/>
                      </a:lnTo>
                      <a:lnTo>
                        <a:pt x="40" y="0"/>
                      </a:lnTo>
                      <a:lnTo>
                        <a:pt x="40" y="168"/>
                      </a:lnTo>
                      <a:lnTo>
                        <a:pt x="39" y="169"/>
                      </a:lnTo>
                      <a:lnTo>
                        <a:pt x="0" y="169"/>
                      </a:lnTo>
                      <a:lnTo>
                        <a:pt x="0" y="168"/>
                      </a:lnTo>
                      <a:lnTo>
                        <a:pt x="0" y="0"/>
                      </a:lnTo>
                      <a:close/>
                      <a:moveTo>
                        <a:pt x="2" y="168"/>
                      </a:moveTo>
                      <a:lnTo>
                        <a:pt x="0" y="168"/>
                      </a:lnTo>
                      <a:lnTo>
                        <a:pt x="39" y="168"/>
                      </a:lnTo>
                      <a:lnTo>
                        <a:pt x="39" y="0"/>
                      </a:lnTo>
                      <a:lnTo>
                        <a:pt x="39" y="2"/>
                      </a:lnTo>
                      <a:lnTo>
                        <a:pt x="0" y="2"/>
                      </a:lnTo>
                      <a:lnTo>
                        <a:pt x="2" y="0"/>
                      </a:lnTo>
                      <a:lnTo>
                        <a:pt x="2" y="168"/>
                      </a:lnTo>
                      <a:close/>
                    </a:path>
                  </a:pathLst>
                </a:custGeom>
                <a:solidFill>
                  <a:srgbClr val="FFFFFF"/>
                </a:solidFill>
                <a:ln w="9525">
                  <a:noFill/>
                  <a:round/>
                  <a:headEnd/>
                  <a:tailEnd/>
                </a:ln>
              </p:spPr>
              <p:txBody>
                <a:bodyPr/>
                <a:lstStyle/>
                <a:p>
                  <a:endParaRPr lang="en-US"/>
                </a:p>
              </p:txBody>
            </p:sp>
            <p:sp>
              <p:nvSpPr>
                <p:cNvPr id="71" name="Freeform 493"/>
                <p:cNvSpPr>
                  <a:spLocks/>
                </p:cNvSpPr>
                <p:nvPr/>
              </p:nvSpPr>
              <p:spPr bwMode="auto">
                <a:xfrm>
                  <a:off x="1222" y="2127"/>
                  <a:ext cx="40" cy="169"/>
                </a:xfrm>
                <a:custGeom>
                  <a:avLst/>
                  <a:gdLst/>
                  <a:ahLst/>
                  <a:cxnLst>
                    <a:cxn ang="0">
                      <a:pos x="0" y="0"/>
                    </a:cxn>
                    <a:cxn ang="0">
                      <a:pos x="0" y="0"/>
                    </a:cxn>
                    <a:cxn ang="0">
                      <a:pos x="39" y="0"/>
                    </a:cxn>
                    <a:cxn ang="0">
                      <a:pos x="40" y="0"/>
                    </a:cxn>
                    <a:cxn ang="0">
                      <a:pos x="40" y="168"/>
                    </a:cxn>
                    <a:cxn ang="0">
                      <a:pos x="39" y="169"/>
                    </a:cxn>
                    <a:cxn ang="0">
                      <a:pos x="0" y="169"/>
                    </a:cxn>
                    <a:cxn ang="0">
                      <a:pos x="0" y="168"/>
                    </a:cxn>
                    <a:cxn ang="0">
                      <a:pos x="0" y="0"/>
                    </a:cxn>
                  </a:cxnLst>
                  <a:rect l="0" t="0" r="r" b="b"/>
                  <a:pathLst>
                    <a:path w="40" h="169">
                      <a:moveTo>
                        <a:pt x="0" y="0"/>
                      </a:moveTo>
                      <a:lnTo>
                        <a:pt x="0" y="0"/>
                      </a:lnTo>
                      <a:lnTo>
                        <a:pt x="39" y="0"/>
                      </a:lnTo>
                      <a:lnTo>
                        <a:pt x="40" y="0"/>
                      </a:lnTo>
                      <a:lnTo>
                        <a:pt x="40" y="168"/>
                      </a:lnTo>
                      <a:lnTo>
                        <a:pt x="39" y="169"/>
                      </a:lnTo>
                      <a:lnTo>
                        <a:pt x="0" y="169"/>
                      </a:lnTo>
                      <a:lnTo>
                        <a:pt x="0" y="168"/>
                      </a:lnTo>
                      <a:lnTo>
                        <a:pt x="0" y="0"/>
                      </a:lnTo>
                      <a:close/>
                    </a:path>
                  </a:pathLst>
                </a:custGeom>
                <a:noFill/>
                <a:ln w="7938" cap="rnd">
                  <a:solidFill>
                    <a:srgbClr val="FFFFFF"/>
                  </a:solidFill>
                  <a:prstDash val="solid"/>
                  <a:round/>
                  <a:headEnd/>
                  <a:tailEnd/>
                </a:ln>
              </p:spPr>
              <p:txBody>
                <a:bodyPr/>
                <a:lstStyle/>
                <a:p>
                  <a:endParaRPr lang="en-US"/>
                </a:p>
              </p:txBody>
            </p:sp>
            <p:sp>
              <p:nvSpPr>
                <p:cNvPr id="72" name="Freeform 494"/>
                <p:cNvSpPr>
                  <a:spLocks/>
                </p:cNvSpPr>
                <p:nvPr/>
              </p:nvSpPr>
              <p:spPr bwMode="auto">
                <a:xfrm>
                  <a:off x="1222" y="2127"/>
                  <a:ext cx="39" cy="168"/>
                </a:xfrm>
                <a:custGeom>
                  <a:avLst/>
                  <a:gdLst/>
                  <a:ahLst/>
                  <a:cxnLst>
                    <a:cxn ang="0">
                      <a:pos x="2" y="168"/>
                    </a:cxn>
                    <a:cxn ang="0">
                      <a:pos x="0" y="168"/>
                    </a:cxn>
                    <a:cxn ang="0">
                      <a:pos x="39" y="168"/>
                    </a:cxn>
                    <a:cxn ang="0">
                      <a:pos x="39" y="0"/>
                    </a:cxn>
                    <a:cxn ang="0">
                      <a:pos x="39" y="2"/>
                    </a:cxn>
                    <a:cxn ang="0">
                      <a:pos x="0" y="2"/>
                    </a:cxn>
                    <a:cxn ang="0">
                      <a:pos x="2" y="0"/>
                    </a:cxn>
                    <a:cxn ang="0">
                      <a:pos x="2" y="168"/>
                    </a:cxn>
                  </a:cxnLst>
                  <a:rect l="0" t="0" r="r" b="b"/>
                  <a:pathLst>
                    <a:path w="39" h="168">
                      <a:moveTo>
                        <a:pt x="2" y="168"/>
                      </a:moveTo>
                      <a:lnTo>
                        <a:pt x="0" y="168"/>
                      </a:lnTo>
                      <a:lnTo>
                        <a:pt x="39" y="168"/>
                      </a:lnTo>
                      <a:lnTo>
                        <a:pt x="39" y="0"/>
                      </a:lnTo>
                      <a:lnTo>
                        <a:pt x="39" y="2"/>
                      </a:lnTo>
                      <a:lnTo>
                        <a:pt x="0" y="2"/>
                      </a:lnTo>
                      <a:lnTo>
                        <a:pt x="2" y="0"/>
                      </a:lnTo>
                      <a:lnTo>
                        <a:pt x="2" y="168"/>
                      </a:lnTo>
                    </a:path>
                  </a:pathLst>
                </a:custGeom>
                <a:noFill/>
                <a:ln w="7938" cap="rnd">
                  <a:solidFill>
                    <a:srgbClr val="FFFFFF"/>
                  </a:solidFill>
                  <a:prstDash val="solid"/>
                  <a:round/>
                  <a:headEnd/>
                  <a:tailEnd/>
                </a:ln>
              </p:spPr>
              <p:txBody>
                <a:bodyPr/>
                <a:lstStyle/>
                <a:p>
                  <a:endParaRPr lang="en-US"/>
                </a:p>
              </p:txBody>
            </p:sp>
          </p:grpSp>
          <p:grpSp>
            <p:nvGrpSpPr>
              <p:cNvPr id="55" name="Group 495"/>
              <p:cNvGrpSpPr>
                <a:grpSpLocks/>
              </p:cNvGrpSpPr>
              <p:nvPr/>
            </p:nvGrpSpPr>
            <p:grpSpPr bwMode="auto">
              <a:xfrm>
                <a:off x="4070" y="3805"/>
                <a:ext cx="40" cy="210"/>
                <a:chOff x="1260" y="2086"/>
                <a:chExt cx="40" cy="210"/>
              </a:xfrm>
            </p:grpSpPr>
            <p:sp>
              <p:nvSpPr>
                <p:cNvPr id="68" name="Rectangle 496"/>
                <p:cNvSpPr>
                  <a:spLocks noChangeArrowheads="1"/>
                </p:cNvSpPr>
                <p:nvPr/>
              </p:nvSpPr>
              <p:spPr bwMode="auto">
                <a:xfrm>
                  <a:off x="1260" y="2086"/>
                  <a:ext cx="40" cy="210"/>
                </a:xfrm>
                <a:prstGeom prst="rect">
                  <a:avLst/>
                </a:prstGeom>
                <a:solidFill>
                  <a:srgbClr val="000000"/>
                </a:solidFill>
                <a:ln w="9525">
                  <a:noFill/>
                  <a:miter lim="800000"/>
                  <a:headEnd/>
                  <a:tailEnd/>
                </a:ln>
              </p:spPr>
              <p:txBody>
                <a:bodyPr/>
                <a:lstStyle/>
                <a:p>
                  <a:endParaRPr lang="en-US"/>
                </a:p>
              </p:txBody>
            </p:sp>
            <p:sp>
              <p:nvSpPr>
                <p:cNvPr id="69" name="Rectangle 497"/>
                <p:cNvSpPr>
                  <a:spLocks noChangeArrowheads="1"/>
                </p:cNvSpPr>
                <p:nvPr/>
              </p:nvSpPr>
              <p:spPr bwMode="auto">
                <a:xfrm>
                  <a:off x="1260" y="2086"/>
                  <a:ext cx="40" cy="210"/>
                </a:xfrm>
                <a:prstGeom prst="rect">
                  <a:avLst/>
                </a:prstGeom>
                <a:noFill/>
                <a:ln w="7938" cap="rnd">
                  <a:solidFill>
                    <a:srgbClr val="FFFFFF"/>
                  </a:solidFill>
                  <a:miter lim="800000"/>
                  <a:headEnd/>
                  <a:tailEnd/>
                </a:ln>
              </p:spPr>
              <p:txBody>
                <a:bodyPr/>
                <a:lstStyle/>
                <a:p>
                  <a:endParaRPr lang="en-US"/>
                </a:p>
              </p:txBody>
            </p:sp>
          </p:grpSp>
          <p:grpSp>
            <p:nvGrpSpPr>
              <p:cNvPr id="56" name="Group 498"/>
              <p:cNvGrpSpPr>
                <a:grpSpLocks/>
              </p:cNvGrpSpPr>
              <p:nvPr/>
            </p:nvGrpSpPr>
            <p:grpSpPr bwMode="auto">
              <a:xfrm>
                <a:off x="4070" y="3805"/>
                <a:ext cx="43" cy="210"/>
                <a:chOff x="1260" y="2086"/>
                <a:chExt cx="43" cy="210"/>
              </a:xfrm>
            </p:grpSpPr>
            <p:sp>
              <p:nvSpPr>
                <p:cNvPr id="65" name="Freeform 499"/>
                <p:cNvSpPr>
                  <a:spLocks noEditPoints="1"/>
                </p:cNvSpPr>
                <p:nvPr/>
              </p:nvSpPr>
              <p:spPr bwMode="auto">
                <a:xfrm>
                  <a:off x="1260" y="2086"/>
                  <a:ext cx="43" cy="210"/>
                </a:xfrm>
                <a:custGeom>
                  <a:avLst/>
                  <a:gdLst/>
                  <a:ahLst/>
                  <a:cxnLst>
                    <a:cxn ang="0">
                      <a:pos x="0" y="0"/>
                    </a:cxn>
                    <a:cxn ang="0">
                      <a:pos x="0" y="0"/>
                    </a:cxn>
                    <a:cxn ang="0">
                      <a:pos x="42" y="0"/>
                    </a:cxn>
                    <a:cxn ang="0">
                      <a:pos x="43" y="0"/>
                    </a:cxn>
                    <a:cxn ang="0">
                      <a:pos x="43" y="209"/>
                    </a:cxn>
                    <a:cxn ang="0">
                      <a:pos x="42" y="210"/>
                    </a:cxn>
                    <a:cxn ang="0">
                      <a:pos x="0" y="210"/>
                    </a:cxn>
                    <a:cxn ang="0">
                      <a:pos x="0" y="209"/>
                    </a:cxn>
                    <a:cxn ang="0">
                      <a:pos x="0" y="0"/>
                    </a:cxn>
                    <a:cxn ang="0">
                      <a:pos x="1" y="209"/>
                    </a:cxn>
                    <a:cxn ang="0">
                      <a:pos x="0" y="209"/>
                    </a:cxn>
                    <a:cxn ang="0">
                      <a:pos x="42" y="209"/>
                    </a:cxn>
                    <a:cxn ang="0">
                      <a:pos x="42" y="0"/>
                    </a:cxn>
                    <a:cxn ang="0">
                      <a:pos x="42" y="3"/>
                    </a:cxn>
                    <a:cxn ang="0">
                      <a:pos x="0" y="3"/>
                    </a:cxn>
                    <a:cxn ang="0">
                      <a:pos x="1" y="0"/>
                    </a:cxn>
                    <a:cxn ang="0">
                      <a:pos x="1" y="209"/>
                    </a:cxn>
                  </a:cxnLst>
                  <a:rect l="0" t="0" r="r" b="b"/>
                  <a:pathLst>
                    <a:path w="43" h="210">
                      <a:moveTo>
                        <a:pt x="0" y="0"/>
                      </a:moveTo>
                      <a:lnTo>
                        <a:pt x="0" y="0"/>
                      </a:lnTo>
                      <a:lnTo>
                        <a:pt x="42" y="0"/>
                      </a:lnTo>
                      <a:lnTo>
                        <a:pt x="43" y="0"/>
                      </a:lnTo>
                      <a:lnTo>
                        <a:pt x="43" y="209"/>
                      </a:lnTo>
                      <a:lnTo>
                        <a:pt x="42" y="210"/>
                      </a:lnTo>
                      <a:lnTo>
                        <a:pt x="0" y="210"/>
                      </a:lnTo>
                      <a:lnTo>
                        <a:pt x="0" y="209"/>
                      </a:lnTo>
                      <a:lnTo>
                        <a:pt x="0" y="0"/>
                      </a:lnTo>
                      <a:close/>
                      <a:moveTo>
                        <a:pt x="1" y="209"/>
                      </a:moveTo>
                      <a:lnTo>
                        <a:pt x="0" y="209"/>
                      </a:lnTo>
                      <a:lnTo>
                        <a:pt x="42" y="209"/>
                      </a:lnTo>
                      <a:lnTo>
                        <a:pt x="42" y="0"/>
                      </a:lnTo>
                      <a:lnTo>
                        <a:pt x="42" y="3"/>
                      </a:lnTo>
                      <a:lnTo>
                        <a:pt x="0" y="3"/>
                      </a:lnTo>
                      <a:lnTo>
                        <a:pt x="1" y="0"/>
                      </a:lnTo>
                      <a:lnTo>
                        <a:pt x="1" y="209"/>
                      </a:lnTo>
                      <a:close/>
                    </a:path>
                  </a:pathLst>
                </a:custGeom>
                <a:solidFill>
                  <a:srgbClr val="FFFFFF"/>
                </a:solidFill>
                <a:ln w="9525">
                  <a:noFill/>
                  <a:round/>
                  <a:headEnd/>
                  <a:tailEnd/>
                </a:ln>
              </p:spPr>
              <p:txBody>
                <a:bodyPr/>
                <a:lstStyle/>
                <a:p>
                  <a:endParaRPr lang="en-US"/>
                </a:p>
              </p:txBody>
            </p:sp>
            <p:sp>
              <p:nvSpPr>
                <p:cNvPr id="66" name="Freeform 500"/>
                <p:cNvSpPr>
                  <a:spLocks/>
                </p:cNvSpPr>
                <p:nvPr/>
              </p:nvSpPr>
              <p:spPr bwMode="auto">
                <a:xfrm>
                  <a:off x="1260" y="2086"/>
                  <a:ext cx="43" cy="210"/>
                </a:xfrm>
                <a:custGeom>
                  <a:avLst/>
                  <a:gdLst/>
                  <a:ahLst/>
                  <a:cxnLst>
                    <a:cxn ang="0">
                      <a:pos x="0" y="0"/>
                    </a:cxn>
                    <a:cxn ang="0">
                      <a:pos x="0" y="0"/>
                    </a:cxn>
                    <a:cxn ang="0">
                      <a:pos x="42" y="0"/>
                    </a:cxn>
                    <a:cxn ang="0">
                      <a:pos x="43" y="0"/>
                    </a:cxn>
                    <a:cxn ang="0">
                      <a:pos x="43" y="209"/>
                    </a:cxn>
                    <a:cxn ang="0">
                      <a:pos x="42" y="210"/>
                    </a:cxn>
                    <a:cxn ang="0">
                      <a:pos x="0" y="210"/>
                    </a:cxn>
                    <a:cxn ang="0">
                      <a:pos x="0" y="209"/>
                    </a:cxn>
                    <a:cxn ang="0">
                      <a:pos x="0" y="0"/>
                    </a:cxn>
                  </a:cxnLst>
                  <a:rect l="0" t="0" r="r" b="b"/>
                  <a:pathLst>
                    <a:path w="43" h="210">
                      <a:moveTo>
                        <a:pt x="0" y="0"/>
                      </a:moveTo>
                      <a:lnTo>
                        <a:pt x="0" y="0"/>
                      </a:lnTo>
                      <a:lnTo>
                        <a:pt x="42" y="0"/>
                      </a:lnTo>
                      <a:lnTo>
                        <a:pt x="43" y="0"/>
                      </a:lnTo>
                      <a:lnTo>
                        <a:pt x="43" y="209"/>
                      </a:lnTo>
                      <a:lnTo>
                        <a:pt x="42" y="210"/>
                      </a:lnTo>
                      <a:lnTo>
                        <a:pt x="0" y="210"/>
                      </a:lnTo>
                      <a:lnTo>
                        <a:pt x="0" y="209"/>
                      </a:lnTo>
                      <a:lnTo>
                        <a:pt x="0" y="0"/>
                      </a:lnTo>
                      <a:close/>
                    </a:path>
                  </a:pathLst>
                </a:custGeom>
                <a:noFill/>
                <a:ln w="7938" cap="rnd">
                  <a:solidFill>
                    <a:srgbClr val="FFFFFF"/>
                  </a:solidFill>
                  <a:prstDash val="solid"/>
                  <a:round/>
                  <a:headEnd/>
                  <a:tailEnd/>
                </a:ln>
              </p:spPr>
              <p:txBody>
                <a:bodyPr/>
                <a:lstStyle/>
                <a:p>
                  <a:endParaRPr lang="en-US"/>
                </a:p>
              </p:txBody>
            </p:sp>
            <p:sp>
              <p:nvSpPr>
                <p:cNvPr id="67" name="Freeform 501"/>
                <p:cNvSpPr>
                  <a:spLocks/>
                </p:cNvSpPr>
                <p:nvPr/>
              </p:nvSpPr>
              <p:spPr bwMode="auto">
                <a:xfrm>
                  <a:off x="1260" y="2086"/>
                  <a:ext cx="42" cy="209"/>
                </a:xfrm>
                <a:custGeom>
                  <a:avLst/>
                  <a:gdLst/>
                  <a:ahLst/>
                  <a:cxnLst>
                    <a:cxn ang="0">
                      <a:pos x="1" y="209"/>
                    </a:cxn>
                    <a:cxn ang="0">
                      <a:pos x="0" y="209"/>
                    </a:cxn>
                    <a:cxn ang="0">
                      <a:pos x="42" y="209"/>
                    </a:cxn>
                    <a:cxn ang="0">
                      <a:pos x="42" y="0"/>
                    </a:cxn>
                    <a:cxn ang="0">
                      <a:pos x="42" y="3"/>
                    </a:cxn>
                    <a:cxn ang="0">
                      <a:pos x="0" y="3"/>
                    </a:cxn>
                    <a:cxn ang="0">
                      <a:pos x="1" y="0"/>
                    </a:cxn>
                    <a:cxn ang="0">
                      <a:pos x="1" y="209"/>
                    </a:cxn>
                  </a:cxnLst>
                  <a:rect l="0" t="0" r="r" b="b"/>
                  <a:pathLst>
                    <a:path w="42" h="209">
                      <a:moveTo>
                        <a:pt x="1" y="209"/>
                      </a:moveTo>
                      <a:lnTo>
                        <a:pt x="0" y="209"/>
                      </a:lnTo>
                      <a:lnTo>
                        <a:pt x="42" y="209"/>
                      </a:lnTo>
                      <a:lnTo>
                        <a:pt x="42" y="0"/>
                      </a:lnTo>
                      <a:lnTo>
                        <a:pt x="42" y="3"/>
                      </a:lnTo>
                      <a:lnTo>
                        <a:pt x="0" y="3"/>
                      </a:lnTo>
                      <a:lnTo>
                        <a:pt x="1" y="0"/>
                      </a:lnTo>
                      <a:lnTo>
                        <a:pt x="1" y="209"/>
                      </a:lnTo>
                    </a:path>
                  </a:pathLst>
                </a:custGeom>
                <a:noFill/>
                <a:ln w="7938" cap="rnd">
                  <a:solidFill>
                    <a:srgbClr val="FFFFFF"/>
                  </a:solidFill>
                  <a:prstDash val="solid"/>
                  <a:round/>
                  <a:headEnd/>
                  <a:tailEnd/>
                </a:ln>
              </p:spPr>
              <p:txBody>
                <a:bodyPr/>
                <a:lstStyle/>
                <a:p>
                  <a:endParaRPr lang="en-US"/>
                </a:p>
              </p:txBody>
            </p:sp>
          </p:grpSp>
          <p:grpSp>
            <p:nvGrpSpPr>
              <p:cNvPr id="57" name="Group 502"/>
              <p:cNvGrpSpPr>
                <a:grpSpLocks/>
              </p:cNvGrpSpPr>
              <p:nvPr/>
            </p:nvGrpSpPr>
            <p:grpSpPr bwMode="auto">
              <a:xfrm>
                <a:off x="4110" y="3669"/>
                <a:ext cx="41" cy="346"/>
                <a:chOff x="1300" y="1950"/>
                <a:chExt cx="41" cy="346"/>
              </a:xfrm>
            </p:grpSpPr>
            <p:sp>
              <p:nvSpPr>
                <p:cNvPr id="63" name="Rectangle 503"/>
                <p:cNvSpPr>
                  <a:spLocks noChangeArrowheads="1"/>
                </p:cNvSpPr>
                <p:nvPr/>
              </p:nvSpPr>
              <p:spPr bwMode="auto">
                <a:xfrm>
                  <a:off x="1300" y="1950"/>
                  <a:ext cx="41" cy="346"/>
                </a:xfrm>
                <a:prstGeom prst="rect">
                  <a:avLst/>
                </a:prstGeom>
                <a:solidFill>
                  <a:srgbClr val="000000"/>
                </a:solidFill>
                <a:ln w="9525">
                  <a:noFill/>
                  <a:miter lim="800000"/>
                  <a:headEnd/>
                  <a:tailEnd/>
                </a:ln>
              </p:spPr>
              <p:txBody>
                <a:bodyPr/>
                <a:lstStyle/>
                <a:p>
                  <a:endParaRPr lang="en-US"/>
                </a:p>
              </p:txBody>
            </p:sp>
            <p:sp>
              <p:nvSpPr>
                <p:cNvPr id="64" name="Rectangle 504"/>
                <p:cNvSpPr>
                  <a:spLocks noChangeArrowheads="1"/>
                </p:cNvSpPr>
                <p:nvPr/>
              </p:nvSpPr>
              <p:spPr bwMode="auto">
                <a:xfrm>
                  <a:off x="1300" y="1950"/>
                  <a:ext cx="41" cy="346"/>
                </a:xfrm>
                <a:prstGeom prst="rect">
                  <a:avLst/>
                </a:prstGeom>
                <a:noFill/>
                <a:ln w="7938" cap="rnd">
                  <a:solidFill>
                    <a:srgbClr val="FFFFFF"/>
                  </a:solidFill>
                  <a:miter lim="800000"/>
                  <a:headEnd/>
                  <a:tailEnd/>
                </a:ln>
              </p:spPr>
              <p:txBody>
                <a:bodyPr/>
                <a:lstStyle/>
                <a:p>
                  <a:endParaRPr lang="en-US"/>
                </a:p>
              </p:txBody>
            </p:sp>
          </p:grpSp>
          <p:grpSp>
            <p:nvGrpSpPr>
              <p:cNvPr id="58" name="Group 505"/>
              <p:cNvGrpSpPr>
                <a:grpSpLocks/>
              </p:cNvGrpSpPr>
              <p:nvPr/>
            </p:nvGrpSpPr>
            <p:grpSpPr bwMode="auto">
              <a:xfrm>
                <a:off x="4110" y="3669"/>
                <a:ext cx="41" cy="346"/>
                <a:chOff x="1300" y="1950"/>
                <a:chExt cx="41" cy="346"/>
              </a:xfrm>
            </p:grpSpPr>
            <p:sp>
              <p:nvSpPr>
                <p:cNvPr id="60" name="Freeform 506"/>
                <p:cNvSpPr>
                  <a:spLocks noEditPoints="1"/>
                </p:cNvSpPr>
                <p:nvPr/>
              </p:nvSpPr>
              <p:spPr bwMode="auto">
                <a:xfrm>
                  <a:off x="1300" y="1950"/>
                  <a:ext cx="41" cy="346"/>
                </a:xfrm>
                <a:custGeom>
                  <a:avLst/>
                  <a:gdLst/>
                  <a:ahLst/>
                  <a:cxnLst>
                    <a:cxn ang="0">
                      <a:pos x="0" y="0"/>
                    </a:cxn>
                    <a:cxn ang="0">
                      <a:pos x="0" y="0"/>
                    </a:cxn>
                    <a:cxn ang="0">
                      <a:pos x="40" y="0"/>
                    </a:cxn>
                    <a:cxn ang="0">
                      <a:pos x="41" y="0"/>
                    </a:cxn>
                    <a:cxn ang="0">
                      <a:pos x="41" y="345"/>
                    </a:cxn>
                    <a:cxn ang="0">
                      <a:pos x="40" y="346"/>
                    </a:cxn>
                    <a:cxn ang="0">
                      <a:pos x="0" y="346"/>
                    </a:cxn>
                    <a:cxn ang="0">
                      <a:pos x="0" y="345"/>
                    </a:cxn>
                    <a:cxn ang="0">
                      <a:pos x="0" y="0"/>
                    </a:cxn>
                    <a:cxn ang="0">
                      <a:pos x="2" y="345"/>
                    </a:cxn>
                    <a:cxn ang="0">
                      <a:pos x="0" y="345"/>
                    </a:cxn>
                    <a:cxn ang="0">
                      <a:pos x="40" y="345"/>
                    </a:cxn>
                    <a:cxn ang="0">
                      <a:pos x="40" y="0"/>
                    </a:cxn>
                    <a:cxn ang="0">
                      <a:pos x="40" y="3"/>
                    </a:cxn>
                    <a:cxn ang="0">
                      <a:pos x="0" y="3"/>
                    </a:cxn>
                    <a:cxn ang="0">
                      <a:pos x="2" y="0"/>
                    </a:cxn>
                    <a:cxn ang="0">
                      <a:pos x="2" y="345"/>
                    </a:cxn>
                  </a:cxnLst>
                  <a:rect l="0" t="0" r="r" b="b"/>
                  <a:pathLst>
                    <a:path w="41" h="346">
                      <a:moveTo>
                        <a:pt x="0" y="0"/>
                      </a:moveTo>
                      <a:lnTo>
                        <a:pt x="0" y="0"/>
                      </a:lnTo>
                      <a:lnTo>
                        <a:pt x="40" y="0"/>
                      </a:lnTo>
                      <a:lnTo>
                        <a:pt x="41" y="0"/>
                      </a:lnTo>
                      <a:lnTo>
                        <a:pt x="41" y="345"/>
                      </a:lnTo>
                      <a:lnTo>
                        <a:pt x="40" y="346"/>
                      </a:lnTo>
                      <a:lnTo>
                        <a:pt x="0" y="346"/>
                      </a:lnTo>
                      <a:lnTo>
                        <a:pt x="0" y="345"/>
                      </a:lnTo>
                      <a:lnTo>
                        <a:pt x="0" y="0"/>
                      </a:lnTo>
                      <a:close/>
                      <a:moveTo>
                        <a:pt x="2" y="345"/>
                      </a:moveTo>
                      <a:lnTo>
                        <a:pt x="0" y="345"/>
                      </a:lnTo>
                      <a:lnTo>
                        <a:pt x="40" y="345"/>
                      </a:lnTo>
                      <a:lnTo>
                        <a:pt x="40" y="0"/>
                      </a:lnTo>
                      <a:lnTo>
                        <a:pt x="40" y="3"/>
                      </a:lnTo>
                      <a:lnTo>
                        <a:pt x="0" y="3"/>
                      </a:lnTo>
                      <a:lnTo>
                        <a:pt x="2" y="0"/>
                      </a:lnTo>
                      <a:lnTo>
                        <a:pt x="2" y="345"/>
                      </a:lnTo>
                      <a:close/>
                    </a:path>
                  </a:pathLst>
                </a:custGeom>
                <a:solidFill>
                  <a:srgbClr val="FFFFFF"/>
                </a:solidFill>
                <a:ln w="9525">
                  <a:noFill/>
                  <a:round/>
                  <a:headEnd/>
                  <a:tailEnd/>
                </a:ln>
              </p:spPr>
              <p:txBody>
                <a:bodyPr/>
                <a:lstStyle/>
                <a:p>
                  <a:endParaRPr lang="en-US"/>
                </a:p>
              </p:txBody>
            </p:sp>
            <p:sp>
              <p:nvSpPr>
                <p:cNvPr id="61" name="Freeform 507"/>
                <p:cNvSpPr>
                  <a:spLocks/>
                </p:cNvSpPr>
                <p:nvPr/>
              </p:nvSpPr>
              <p:spPr bwMode="auto">
                <a:xfrm>
                  <a:off x="1300" y="1950"/>
                  <a:ext cx="41" cy="346"/>
                </a:xfrm>
                <a:custGeom>
                  <a:avLst/>
                  <a:gdLst/>
                  <a:ahLst/>
                  <a:cxnLst>
                    <a:cxn ang="0">
                      <a:pos x="0" y="0"/>
                    </a:cxn>
                    <a:cxn ang="0">
                      <a:pos x="0" y="0"/>
                    </a:cxn>
                    <a:cxn ang="0">
                      <a:pos x="40" y="0"/>
                    </a:cxn>
                    <a:cxn ang="0">
                      <a:pos x="41" y="0"/>
                    </a:cxn>
                    <a:cxn ang="0">
                      <a:pos x="41" y="345"/>
                    </a:cxn>
                    <a:cxn ang="0">
                      <a:pos x="40" y="346"/>
                    </a:cxn>
                    <a:cxn ang="0">
                      <a:pos x="0" y="346"/>
                    </a:cxn>
                    <a:cxn ang="0">
                      <a:pos x="0" y="345"/>
                    </a:cxn>
                    <a:cxn ang="0">
                      <a:pos x="0" y="0"/>
                    </a:cxn>
                  </a:cxnLst>
                  <a:rect l="0" t="0" r="r" b="b"/>
                  <a:pathLst>
                    <a:path w="41" h="346">
                      <a:moveTo>
                        <a:pt x="0" y="0"/>
                      </a:moveTo>
                      <a:lnTo>
                        <a:pt x="0" y="0"/>
                      </a:lnTo>
                      <a:lnTo>
                        <a:pt x="40" y="0"/>
                      </a:lnTo>
                      <a:lnTo>
                        <a:pt x="41" y="0"/>
                      </a:lnTo>
                      <a:lnTo>
                        <a:pt x="41" y="345"/>
                      </a:lnTo>
                      <a:lnTo>
                        <a:pt x="40" y="346"/>
                      </a:lnTo>
                      <a:lnTo>
                        <a:pt x="0" y="346"/>
                      </a:lnTo>
                      <a:lnTo>
                        <a:pt x="0" y="345"/>
                      </a:lnTo>
                      <a:lnTo>
                        <a:pt x="0" y="0"/>
                      </a:lnTo>
                      <a:close/>
                    </a:path>
                  </a:pathLst>
                </a:custGeom>
                <a:noFill/>
                <a:ln w="7938" cap="rnd">
                  <a:solidFill>
                    <a:srgbClr val="FFFFFF"/>
                  </a:solidFill>
                  <a:prstDash val="solid"/>
                  <a:round/>
                  <a:headEnd/>
                  <a:tailEnd/>
                </a:ln>
              </p:spPr>
              <p:txBody>
                <a:bodyPr/>
                <a:lstStyle/>
                <a:p>
                  <a:endParaRPr lang="en-US"/>
                </a:p>
              </p:txBody>
            </p:sp>
            <p:sp>
              <p:nvSpPr>
                <p:cNvPr id="62" name="Freeform 508"/>
                <p:cNvSpPr>
                  <a:spLocks/>
                </p:cNvSpPr>
                <p:nvPr/>
              </p:nvSpPr>
              <p:spPr bwMode="auto">
                <a:xfrm>
                  <a:off x="1300" y="1950"/>
                  <a:ext cx="40" cy="345"/>
                </a:xfrm>
                <a:custGeom>
                  <a:avLst/>
                  <a:gdLst/>
                  <a:ahLst/>
                  <a:cxnLst>
                    <a:cxn ang="0">
                      <a:pos x="2" y="345"/>
                    </a:cxn>
                    <a:cxn ang="0">
                      <a:pos x="0" y="345"/>
                    </a:cxn>
                    <a:cxn ang="0">
                      <a:pos x="40" y="345"/>
                    </a:cxn>
                    <a:cxn ang="0">
                      <a:pos x="40" y="0"/>
                    </a:cxn>
                    <a:cxn ang="0">
                      <a:pos x="40" y="3"/>
                    </a:cxn>
                    <a:cxn ang="0">
                      <a:pos x="0" y="3"/>
                    </a:cxn>
                    <a:cxn ang="0">
                      <a:pos x="2" y="0"/>
                    </a:cxn>
                    <a:cxn ang="0">
                      <a:pos x="2" y="345"/>
                    </a:cxn>
                  </a:cxnLst>
                  <a:rect l="0" t="0" r="r" b="b"/>
                  <a:pathLst>
                    <a:path w="40" h="345">
                      <a:moveTo>
                        <a:pt x="2" y="345"/>
                      </a:moveTo>
                      <a:lnTo>
                        <a:pt x="0" y="345"/>
                      </a:lnTo>
                      <a:lnTo>
                        <a:pt x="40" y="345"/>
                      </a:lnTo>
                      <a:lnTo>
                        <a:pt x="40" y="0"/>
                      </a:lnTo>
                      <a:lnTo>
                        <a:pt x="40" y="3"/>
                      </a:lnTo>
                      <a:lnTo>
                        <a:pt x="0" y="3"/>
                      </a:lnTo>
                      <a:lnTo>
                        <a:pt x="2" y="0"/>
                      </a:lnTo>
                      <a:lnTo>
                        <a:pt x="2" y="345"/>
                      </a:lnTo>
                    </a:path>
                  </a:pathLst>
                </a:custGeom>
                <a:noFill/>
                <a:ln w="7938" cap="rnd">
                  <a:solidFill>
                    <a:srgbClr val="FFFFFF"/>
                  </a:solidFill>
                  <a:prstDash val="solid"/>
                  <a:round/>
                  <a:headEnd/>
                  <a:tailEnd/>
                </a:ln>
              </p:spPr>
              <p:txBody>
                <a:bodyPr/>
                <a:lstStyle/>
                <a:p>
                  <a:endParaRPr lang="en-US"/>
                </a:p>
              </p:txBody>
            </p:sp>
          </p:grpSp>
          <p:sp>
            <p:nvSpPr>
              <p:cNvPr id="59" name="Freeform 509"/>
              <p:cNvSpPr>
                <a:spLocks noEditPoints="1"/>
              </p:cNvSpPr>
              <p:nvPr/>
            </p:nvSpPr>
            <p:spPr bwMode="auto">
              <a:xfrm>
                <a:off x="3687" y="3550"/>
                <a:ext cx="491" cy="492"/>
              </a:xfrm>
              <a:custGeom>
                <a:avLst/>
                <a:gdLst/>
                <a:ahLst/>
                <a:cxnLst>
                  <a:cxn ang="0">
                    <a:pos x="0" y="0"/>
                  </a:cxn>
                  <a:cxn ang="0">
                    <a:pos x="0" y="0"/>
                  </a:cxn>
                  <a:cxn ang="0">
                    <a:pos x="490" y="0"/>
                  </a:cxn>
                  <a:cxn ang="0">
                    <a:pos x="491" y="0"/>
                  </a:cxn>
                  <a:cxn ang="0">
                    <a:pos x="491" y="491"/>
                  </a:cxn>
                  <a:cxn ang="0">
                    <a:pos x="490" y="492"/>
                  </a:cxn>
                  <a:cxn ang="0">
                    <a:pos x="0" y="492"/>
                  </a:cxn>
                  <a:cxn ang="0">
                    <a:pos x="0" y="491"/>
                  </a:cxn>
                  <a:cxn ang="0">
                    <a:pos x="0" y="0"/>
                  </a:cxn>
                  <a:cxn ang="0">
                    <a:pos x="3" y="491"/>
                  </a:cxn>
                  <a:cxn ang="0">
                    <a:pos x="0" y="491"/>
                  </a:cxn>
                  <a:cxn ang="0">
                    <a:pos x="490" y="491"/>
                  </a:cxn>
                  <a:cxn ang="0">
                    <a:pos x="490" y="0"/>
                  </a:cxn>
                  <a:cxn ang="0">
                    <a:pos x="490" y="2"/>
                  </a:cxn>
                  <a:cxn ang="0">
                    <a:pos x="0" y="2"/>
                  </a:cxn>
                  <a:cxn ang="0">
                    <a:pos x="3" y="0"/>
                  </a:cxn>
                  <a:cxn ang="0">
                    <a:pos x="3" y="491"/>
                  </a:cxn>
                </a:cxnLst>
                <a:rect l="0" t="0" r="r" b="b"/>
                <a:pathLst>
                  <a:path w="491" h="492">
                    <a:moveTo>
                      <a:pt x="0" y="0"/>
                    </a:moveTo>
                    <a:lnTo>
                      <a:pt x="0" y="0"/>
                    </a:lnTo>
                    <a:lnTo>
                      <a:pt x="490" y="0"/>
                    </a:lnTo>
                    <a:lnTo>
                      <a:pt x="491" y="0"/>
                    </a:lnTo>
                    <a:lnTo>
                      <a:pt x="491" y="491"/>
                    </a:lnTo>
                    <a:lnTo>
                      <a:pt x="490" y="492"/>
                    </a:lnTo>
                    <a:lnTo>
                      <a:pt x="0" y="492"/>
                    </a:lnTo>
                    <a:lnTo>
                      <a:pt x="0" y="491"/>
                    </a:lnTo>
                    <a:lnTo>
                      <a:pt x="0" y="0"/>
                    </a:lnTo>
                    <a:close/>
                    <a:moveTo>
                      <a:pt x="3" y="491"/>
                    </a:moveTo>
                    <a:lnTo>
                      <a:pt x="0" y="491"/>
                    </a:lnTo>
                    <a:lnTo>
                      <a:pt x="490" y="491"/>
                    </a:lnTo>
                    <a:lnTo>
                      <a:pt x="490" y="0"/>
                    </a:lnTo>
                    <a:lnTo>
                      <a:pt x="490" y="2"/>
                    </a:lnTo>
                    <a:lnTo>
                      <a:pt x="0" y="2"/>
                    </a:lnTo>
                    <a:lnTo>
                      <a:pt x="3" y="0"/>
                    </a:lnTo>
                    <a:lnTo>
                      <a:pt x="3" y="491"/>
                    </a:lnTo>
                    <a:close/>
                  </a:path>
                </a:pathLst>
              </a:custGeom>
              <a:solidFill>
                <a:srgbClr val="000000"/>
              </a:solidFill>
              <a:ln w="9525">
                <a:noFill/>
                <a:round/>
                <a:headEnd/>
                <a:tailEnd/>
              </a:ln>
            </p:spPr>
            <p:txBody>
              <a:bodyPr/>
              <a:lstStyle/>
              <a:p>
                <a:endParaRPr lang="en-US"/>
              </a:p>
            </p:txBody>
          </p:sp>
        </p:grpSp>
      </p:grpSp>
      <p:sp>
        <p:nvSpPr>
          <p:cNvPr id="502" name="Text Box 513"/>
          <p:cNvSpPr txBox="1">
            <a:spLocks noChangeArrowheads="1"/>
          </p:cNvSpPr>
          <p:nvPr/>
        </p:nvSpPr>
        <p:spPr bwMode="auto">
          <a:xfrm>
            <a:off x="5796136" y="4293096"/>
            <a:ext cx="2751137" cy="646331"/>
          </a:xfrm>
          <a:prstGeom prst="rect">
            <a:avLst/>
          </a:prstGeom>
          <a:noFill/>
          <a:ln w="9525">
            <a:noFill/>
            <a:miter lim="800000"/>
            <a:headEnd/>
            <a:tailEnd/>
          </a:ln>
          <a:effectLst/>
        </p:spPr>
        <p:txBody>
          <a:bodyPr>
            <a:spAutoFit/>
          </a:bodyPr>
          <a:lstStyle/>
          <a:p>
            <a:r>
              <a:rPr lang="en-GB" i="0" dirty="0" smtClean="0">
                <a:solidFill>
                  <a:srgbClr val="4D4D4D"/>
                </a:solidFill>
              </a:rPr>
              <a:t>Validation/investigation </a:t>
            </a:r>
            <a:r>
              <a:rPr lang="en-GB" i="0" dirty="0">
                <a:solidFill>
                  <a:srgbClr val="4D4D4D"/>
                </a:solidFill>
              </a:rPr>
              <a:t>of parents by MLPA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352928" cy="638175"/>
          </a:xfrm>
        </p:spPr>
        <p:txBody>
          <a:bodyPr>
            <a:normAutofit fontScale="90000"/>
          </a:bodyPr>
          <a:lstStyle/>
          <a:p>
            <a:r>
              <a:rPr lang="en-GB" dirty="0" smtClean="0"/>
              <a:t>16p11.2 duplications and low BMI</a:t>
            </a:r>
            <a:endParaRPr lang="en-GB" dirty="0"/>
          </a:p>
        </p:txBody>
      </p:sp>
      <p:sp>
        <p:nvSpPr>
          <p:cNvPr id="3" name="Text Placeholder 2"/>
          <p:cNvSpPr>
            <a:spLocks noGrp="1"/>
          </p:cNvSpPr>
          <p:nvPr>
            <p:ph type="body" sz="half" idx="1"/>
          </p:nvPr>
        </p:nvSpPr>
        <p:spPr>
          <a:xfrm>
            <a:off x="395536" y="1916832"/>
            <a:ext cx="3695700" cy="4457700"/>
          </a:xfrm>
        </p:spPr>
        <p:txBody>
          <a:bodyPr/>
          <a:lstStyle/>
          <a:p>
            <a:r>
              <a:rPr lang="en-GB" dirty="0" smtClean="0"/>
              <a:t>Second Nature paper 6</a:t>
            </a:r>
            <a:r>
              <a:rPr lang="en-GB" baseline="30000" dirty="0" smtClean="0"/>
              <a:t>th</a:t>
            </a:r>
            <a:r>
              <a:rPr lang="en-GB" dirty="0" smtClean="0"/>
              <a:t> Oct 2011</a:t>
            </a:r>
          </a:p>
          <a:p>
            <a:endParaRPr lang="en-GB" dirty="0" smtClean="0"/>
          </a:p>
          <a:p>
            <a:r>
              <a:rPr lang="en-GB" dirty="0" smtClean="0"/>
              <a:t>Duplication of the region is associated with low BMI</a:t>
            </a:r>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3424" y="2497938"/>
            <a:ext cx="3695700" cy="412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542158"/>
            <a:ext cx="4242644" cy="95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Increasing obesity rates</a:t>
            </a:r>
            <a:endParaRPr lang="en-US" dirty="0"/>
          </a:p>
        </p:txBody>
      </p:sp>
      <p:pic>
        <p:nvPicPr>
          <p:cNvPr id="5" name="Obesity_state_level_estimates_1985-2010.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9632" y="1835482"/>
            <a:ext cx="5829300" cy="4295775"/>
          </a:xfrm>
          <a:prstGeom prst="rect">
            <a:avLst/>
          </a:prstGeom>
        </p:spPr>
      </p:pic>
      <p:sp>
        <p:nvSpPr>
          <p:cNvPr id="6" name="TextBox 5"/>
          <p:cNvSpPr txBox="1"/>
          <p:nvPr/>
        </p:nvSpPr>
        <p:spPr>
          <a:xfrm>
            <a:off x="467544" y="6453336"/>
            <a:ext cx="5673861" cy="369332"/>
          </a:xfrm>
          <a:prstGeom prst="rect">
            <a:avLst/>
          </a:prstGeom>
          <a:noFill/>
        </p:spPr>
        <p:txBody>
          <a:bodyPr wrap="none" rtlCol="0">
            <a:spAutoFit/>
          </a:bodyPr>
          <a:lstStyle/>
          <a:p>
            <a:r>
              <a:rPr lang="en-GB" dirty="0" smtClean="0"/>
              <a:t>Source: Behavioural Risk Factor Surveillance System, CDC</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Obesity is a complex genetic disease</a:t>
            </a:r>
          </a:p>
          <a:p>
            <a:endParaRPr lang="en-GB" dirty="0"/>
          </a:p>
          <a:p>
            <a:r>
              <a:rPr lang="en-GB" dirty="0" smtClean="0"/>
              <a:t>Phenotype needs to be well-defined</a:t>
            </a:r>
          </a:p>
          <a:p>
            <a:endParaRPr lang="en-GB" dirty="0"/>
          </a:p>
          <a:p>
            <a:r>
              <a:rPr lang="en-GB" dirty="0" smtClean="0"/>
              <a:t>Linkage and association have identified genes – SNPs and CNVs</a:t>
            </a:r>
          </a:p>
          <a:p>
            <a:endParaRPr lang="en-GB" dirty="0"/>
          </a:p>
          <a:p>
            <a:r>
              <a:rPr lang="en-GB" dirty="0" smtClean="0"/>
              <a:t>Many genes remain to be discovered</a:t>
            </a:r>
            <a:endParaRPr lang="en-GB" dirty="0"/>
          </a:p>
        </p:txBody>
      </p:sp>
    </p:spTree>
    <p:extLst>
      <p:ext uri="{BB962C8B-B14F-4D97-AF65-F5344CB8AC3E}">
        <p14:creationId xmlns:p14="http://schemas.microsoft.com/office/powerpoint/2010/main" val="32966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References</a:t>
            </a:r>
            <a:endParaRPr lang="en-US" dirty="0"/>
          </a:p>
        </p:txBody>
      </p:sp>
      <p:sp>
        <p:nvSpPr>
          <p:cNvPr id="3" name="Content Placeholder 2"/>
          <p:cNvSpPr>
            <a:spLocks noGrp="1"/>
          </p:cNvSpPr>
          <p:nvPr>
            <p:ph idx="1"/>
          </p:nvPr>
        </p:nvSpPr>
        <p:spPr>
          <a:xfrm>
            <a:off x="214282" y="1775191"/>
            <a:ext cx="8472518" cy="4625609"/>
          </a:xfrm>
        </p:spPr>
        <p:txBody>
          <a:bodyPr>
            <a:normAutofit/>
          </a:bodyPr>
          <a:lstStyle/>
          <a:p>
            <a:r>
              <a:rPr lang="en-US" sz="2800" b="1" dirty="0" smtClean="0"/>
              <a:t>The genetic contribution to non-</a:t>
            </a:r>
            <a:r>
              <a:rPr lang="en-US" sz="2800" b="1" dirty="0" err="1" smtClean="0"/>
              <a:t>syndromic</a:t>
            </a:r>
            <a:r>
              <a:rPr lang="en-US" sz="2800" b="1" dirty="0" smtClean="0"/>
              <a:t> human obesity </a:t>
            </a:r>
            <a:r>
              <a:rPr lang="en-US" sz="2400" dirty="0" smtClean="0"/>
              <a:t>Walley </a:t>
            </a:r>
            <a:r>
              <a:rPr lang="en-US" sz="2400" i="1" dirty="0" smtClean="0"/>
              <a:t>et al </a:t>
            </a:r>
            <a:r>
              <a:rPr lang="en-US" sz="2400" dirty="0"/>
              <a:t>(2009 )</a:t>
            </a:r>
            <a:r>
              <a:rPr lang="en-US" sz="2400" i="1" dirty="0" smtClean="0"/>
              <a:t>Nat Rev Genet</a:t>
            </a:r>
            <a:r>
              <a:rPr lang="en-US" sz="2400" dirty="0" smtClean="0"/>
              <a:t> 10:431-42</a:t>
            </a:r>
          </a:p>
          <a:p>
            <a:endParaRPr lang="en-GB" dirty="0" smtClean="0"/>
          </a:p>
          <a:p>
            <a:r>
              <a:rPr lang="en-GB" sz="2800" b="1" dirty="0" smtClean="0"/>
              <a:t>The contribution of heredity to clinical obesity </a:t>
            </a:r>
            <a:r>
              <a:rPr lang="en-GB" sz="2400" dirty="0" smtClean="0"/>
              <a:t>Andersson &amp; Walley </a:t>
            </a:r>
            <a:r>
              <a:rPr lang="en-GB" sz="2400" dirty="0"/>
              <a:t>(2010) </a:t>
            </a:r>
            <a:r>
              <a:rPr lang="en-GB" sz="2400" i="1" dirty="0" smtClean="0"/>
              <a:t>Endocrine Updates </a:t>
            </a:r>
            <a:r>
              <a:rPr lang="en-GB" sz="2400" dirty="0" smtClean="0"/>
              <a:t>30:25-52</a:t>
            </a:r>
          </a:p>
          <a:p>
            <a:endParaRPr lang="en-GB" sz="2400" dirty="0"/>
          </a:p>
          <a:p>
            <a:r>
              <a:rPr lang="en-US" sz="2800" b="1" dirty="0" smtClean="0"/>
              <a:t>Genome-wide association studies of obesity and metabolic syndrome. </a:t>
            </a:r>
            <a:r>
              <a:rPr lang="en-US" sz="2400" dirty="0" smtClean="0"/>
              <a:t>Fall &amp; </a:t>
            </a:r>
            <a:r>
              <a:rPr lang="en-US" sz="2400" dirty="0" err="1" smtClean="0"/>
              <a:t>Inglesson</a:t>
            </a:r>
            <a:r>
              <a:rPr lang="en-US" sz="2400" dirty="0"/>
              <a:t> </a:t>
            </a:r>
            <a:r>
              <a:rPr lang="en-US" sz="2400" dirty="0" smtClean="0"/>
              <a:t>(2012) http</a:t>
            </a:r>
            <a:r>
              <a:rPr lang="en-US" sz="2400" dirty="0"/>
              <a:t>://dx.doi.org/10.1016/j.mce.2012.08.018</a:t>
            </a:r>
            <a:endParaRPr lang="en-US" sz="2400" dirty="0" smtClean="0"/>
          </a:p>
          <a:p>
            <a:pPr>
              <a:buNone/>
            </a:pP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Global Obesity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7620000" cy="4572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Global Obesity</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7620000" cy="4572000"/>
          </a:xfrm>
          <a:prstGeom prst="rect">
            <a:avLst/>
          </a:prstGeom>
        </p:spPr>
      </p:pic>
    </p:spTree>
    <p:extLst>
      <p:ext uri="{BB962C8B-B14F-4D97-AF65-F5344CB8AC3E}">
        <p14:creationId xmlns:p14="http://schemas.microsoft.com/office/powerpoint/2010/main" val="1641977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srcRect/>
          <a:stretch>
            <a:fillRect/>
          </a:stretch>
        </p:blipFill>
        <p:spPr bwMode="auto">
          <a:xfrm>
            <a:off x="1357290" y="1571612"/>
            <a:ext cx="6643687" cy="5222875"/>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n-GB" dirty="0" smtClean="0"/>
              <a:t>Obesity is linked to many diseases</a:t>
            </a:r>
            <a:endParaRPr lang="en-GB" dirty="0"/>
          </a:p>
        </p:txBody>
      </p:sp>
      <p:sp>
        <p:nvSpPr>
          <p:cNvPr id="4" name="Rectangle 3"/>
          <p:cNvSpPr/>
          <p:nvPr/>
        </p:nvSpPr>
        <p:spPr>
          <a:xfrm>
            <a:off x="1857356" y="1714488"/>
            <a:ext cx="571504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43306" y="6286520"/>
            <a:ext cx="235745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obesity?</a:t>
            </a:r>
            <a:endParaRPr lang="en-US" dirty="0"/>
          </a:p>
        </p:txBody>
      </p:sp>
      <p:sp>
        <p:nvSpPr>
          <p:cNvPr id="3" name="Content Placeholder 2"/>
          <p:cNvSpPr>
            <a:spLocks noGrp="1"/>
          </p:cNvSpPr>
          <p:nvPr>
            <p:ph idx="1"/>
          </p:nvPr>
        </p:nvSpPr>
        <p:spPr/>
        <p:txBody>
          <a:bodyPr/>
          <a:lstStyle/>
          <a:p>
            <a:r>
              <a:rPr lang="en-GB" dirty="0" smtClean="0"/>
              <a:t>Sedentary Lifestyle</a:t>
            </a:r>
          </a:p>
          <a:p>
            <a:r>
              <a:rPr lang="en-GB" dirty="0" smtClean="0"/>
              <a:t>Foetal Programming</a:t>
            </a:r>
          </a:p>
          <a:p>
            <a:r>
              <a:rPr lang="en-GB" dirty="0" smtClean="0"/>
              <a:t>Thrifty Genes</a:t>
            </a:r>
          </a:p>
          <a:p>
            <a:r>
              <a:rPr lang="en-GB" dirty="0" smtClean="0"/>
              <a:t>Predation Release</a:t>
            </a:r>
          </a:p>
          <a:p>
            <a:r>
              <a:rPr lang="en-GB" dirty="0" smtClean="0"/>
              <a:t>Ethnic Shift</a:t>
            </a:r>
          </a:p>
          <a:p>
            <a:r>
              <a:rPr lang="en-GB" dirty="0" smtClean="0"/>
              <a:t>Reproductive Fitness</a:t>
            </a:r>
          </a:p>
          <a:p>
            <a:r>
              <a:rPr lang="en-GB" dirty="0" err="1" smtClean="0"/>
              <a:t>Assortative</a:t>
            </a:r>
            <a:r>
              <a:rPr lang="en-GB" dirty="0" smtClean="0"/>
              <a:t> Mating</a:t>
            </a:r>
          </a:p>
          <a:p>
            <a:endParaRPr lang="en-GB" dirty="0" smtClean="0"/>
          </a:p>
          <a:p>
            <a:r>
              <a:rPr lang="en-GB" dirty="0" smtClean="0"/>
              <a:t>Complex reasons!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841</TotalTime>
  <Words>1132</Words>
  <Application>Microsoft Office PowerPoint</Application>
  <PresentationFormat>On-screen Show (4:3)</PresentationFormat>
  <Paragraphs>274</Paragraphs>
  <Slides>51</Slides>
  <Notes>0</Notes>
  <HiddenSlides>0</HiddenSlides>
  <MMClips>1</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Module</vt:lpstr>
      <vt:lpstr>The Genetics of Obesity</vt:lpstr>
      <vt:lpstr>Summary</vt:lpstr>
      <vt:lpstr>The rise of obesity</vt:lpstr>
      <vt:lpstr>Obesity in history</vt:lpstr>
      <vt:lpstr>Increasing obesity rates</vt:lpstr>
      <vt:lpstr>Global Obesity</vt:lpstr>
      <vt:lpstr>Global Obesity</vt:lpstr>
      <vt:lpstr>Obesity is linked to many diseases</vt:lpstr>
      <vt:lpstr>What causes obesity?</vt:lpstr>
      <vt:lpstr>Physiology of obesity</vt:lpstr>
      <vt:lpstr>Treating Obesity</vt:lpstr>
      <vt:lpstr>Gastric Band</vt:lpstr>
      <vt:lpstr>Roux-en-Y</vt:lpstr>
      <vt:lpstr>Is Obesity Genetic?</vt:lpstr>
      <vt:lpstr>The Obesogenic Environment</vt:lpstr>
      <vt:lpstr>Defining Obesity</vt:lpstr>
      <vt:lpstr>Measuring Obesity</vt:lpstr>
      <vt:lpstr>Body Mass Index</vt:lpstr>
      <vt:lpstr>Adult BMI Ranges</vt:lpstr>
      <vt:lpstr>Child BMI ranges</vt:lpstr>
      <vt:lpstr>Problems with BMI - 1</vt:lpstr>
      <vt:lpstr>Problems with BMI - 2</vt:lpstr>
      <vt:lpstr>Waist measurement</vt:lpstr>
      <vt:lpstr>Body Fat Measurement</vt:lpstr>
      <vt:lpstr>Is obesity genetic then?</vt:lpstr>
      <vt:lpstr>Classic Genetic Study Designs</vt:lpstr>
      <vt:lpstr>Study results</vt:lpstr>
      <vt:lpstr>Genetic Forms of Obesity</vt:lpstr>
      <vt:lpstr>Monogenic Obesity</vt:lpstr>
      <vt:lpstr>Monogenic Obesity</vt:lpstr>
      <vt:lpstr>Monogenic Obesity</vt:lpstr>
      <vt:lpstr>Monogenic Obesity</vt:lpstr>
      <vt:lpstr>The leptin-melanocortin pathway</vt:lpstr>
      <vt:lpstr>Syndromic Obesity</vt:lpstr>
      <vt:lpstr>Prader-Willi Syndrome</vt:lpstr>
      <vt:lpstr>Prader-Willi Syndrome</vt:lpstr>
      <vt:lpstr>Common non-syndromic obesity</vt:lpstr>
      <vt:lpstr>Investigating common obesity</vt:lpstr>
      <vt:lpstr>Linkage and Association</vt:lpstr>
      <vt:lpstr>Whole Genome Linkage</vt:lpstr>
      <vt:lpstr>Genome-Wide Association</vt:lpstr>
      <vt:lpstr>Single GWAS Results</vt:lpstr>
      <vt:lpstr>Meta-Analysis of GWAS</vt:lpstr>
      <vt:lpstr>Obesity GWAS results</vt:lpstr>
      <vt:lpstr>Problems with GWAS</vt:lpstr>
      <vt:lpstr>Where next?</vt:lpstr>
      <vt:lpstr>Beyond SNPs</vt:lpstr>
      <vt:lpstr>Copy Number variation on Chr16</vt:lpstr>
      <vt:lpstr>16p11.2 duplications and low BMI</vt:lpstr>
      <vt:lpstr>Summary</vt:lpstr>
      <vt:lpstr>Key References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Genetics of Obesity</dc:title>
  <dc:creator>Andrew Walley</dc:creator>
  <cp:lastModifiedBy>Shiel, Nuala</cp:lastModifiedBy>
  <cp:revision>108</cp:revision>
  <dcterms:created xsi:type="dcterms:W3CDTF">2009-08-13T07:55:35Z</dcterms:created>
  <dcterms:modified xsi:type="dcterms:W3CDTF">2012-10-25T15:37:22Z</dcterms:modified>
</cp:coreProperties>
</file>