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58" r:id="rId7"/>
    <p:sldId id="305" r:id="rId8"/>
    <p:sldId id="301" r:id="rId9"/>
    <p:sldId id="302" r:id="rId10"/>
    <p:sldId id="261" r:id="rId11"/>
    <p:sldId id="262" r:id="rId12"/>
    <p:sldId id="309" r:id="rId13"/>
    <p:sldId id="312" r:id="rId14"/>
    <p:sldId id="303" r:id="rId15"/>
    <p:sldId id="263" r:id="rId16"/>
    <p:sldId id="284" r:id="rId17"/>
    <p:sldId id="264" r:id="rId18"/>
    <p:sldId id="266" r:id="rId19"/>
    <p:sldId id="268" r:id="rId20"/>
    <p:sldId id="267" r:id="rId21"/>
    <p:sldId id="269" r:id="rId22"/>
    <p:sldId id="270" r:id="rId23"/>
    <p:sldId id="272" r:id="rId24"/>
    <p:sldId id="273" r:id="rId25"/>
    <p:sldId id="283" r:id="rId26"/>
    <p:sldId id="274" r:id="rId27"/>
    <p:sldId id="281" r:id="rId28"/>
    <p:sldId id="310" r:id="rId29"/>
    <p:sldId id="280" r:id="rId30"/>
    <p:sldId id="282" r:id="rId31"/>
    <p:sldId id="311" r:id="rId32"/>
    <p:sldId id="275" r:id="rId33"/>
    <p:sldId id="298" r:id="rId34"/>
    <p:sldId id="277" r:id="rId35"/>
    <p:sldId id="285" r:id="rId36"/>
    <p:sldId id="287" r:id="rId37"/>
    <p:sldId id="288" r:id="rId38"/>
    <p:sldId id="289" r:id="rId39"/>
    <p:sldId id="291" r:id="rId40"/>
    <p:sldId id="294" r:id="rId41"/>
    <p:sldId id="307" r:id="rId42"/>
    <p:sldId id="308" r:id="rId43"/>
    <p:sldId id="304" r:id="rId44"/>
    <p:sldId id="30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3366"/>
    <a:srgbClr val="CC3300"/>
    <a:srgbClr val="99FF33"/>
    <a:srgbClr val="D9C5D2"/>
    <a:srgbClr val="F5A9F0"/>
    <a:srgbClr val="E3F12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>
      <p:cViewPr>
        <p:scale>
          <a:sx n="50" d="100"/>
          <a:sy n="5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841C-20E1-4472-9151-6995290F6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8732-6B87-4BB0-81A9-55C028AF5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1794-E573-48E7-B604-1FBB59A82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9C4F-C190-4904-9E2A-0CAFE83B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20B0-971B-4241-9DD9-0C4A8E9D2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A7B4-58EE-4C3C-A669-3AE8B9459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6CC4-795C-47DF-9F9D-7438F9263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74A2-DCB4-40A5-9169-60D529925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69BE-4F1F-4CD6-A6E7-3ABBA837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C215-E667-4A50-B74E-410AE3DB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22D7-5636-4D23-AB3B-66CD0515F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2C77-0FC4-4892-B25B-442D10D4F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9280-FDC9-4942-8A1B-5D35ACE77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3B9235-C027-4AB7-968D-A3646CE6D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836712"/>
            <a:ext cx="7772400" cy="2043658"/>
          </a:xfrm>
        </p:spPr>
        <p:txBody>
          <a:bodyPr/>
          <a:lstStyle/>
          <a:p>
            <a:pPr eaLnBrk="1" hangingPunct="1"/>
            <a:r>
              <a:rPr lang="en-GB" sz="6000" dirty="0" smtClean="0">
                <a:solidFill>
                  <a:srgbClr val="000066"/>
                </a:solidFill>
              </a:rPr>
              <a:t>Gene-environment interactions in IBD</a:t>
            </a:r>
            <a:endParaRPr lang="en-US" sz="6000" dirty="0" smtClean="0">
              <a:solidFill>
                <a:srgbClr val="0000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861048"/>
            <a:ext cx="6768752" cy="225717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>
                <a:solidFill>
                  <a:srgbClr val="000066"/>
                </a:solidFill>
              </a:rPr>
              <a:t>Dr </a:t>
            </a:r>
            <a:r>
              <a:rPr lang="en-GB" dirty="0" smtClean="0">
                <a:solidFill>
                  <a:srgbClr val="000066"/>
                </a:solidFill>
              </a:rPr>
              <a:t>Matthew Shale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66"/>
                </a:solidFill>
              </a:rPr>
              <a:t>Translational Gastroenterology Unit, University of Oxford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66"/>
                </a:solidFill>
              </a:rPr>
              <a:t>&amp; Chelsea &amp; Westminster Hospital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0066"/>
                </a:solidFill>
              </a:rPr>
              <a:t> October 2012</a:t>
            </a:r>
            <a:endParaRPr lang="en-US" sz="20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Gut flora and IBD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 smtClean="0">
                <a:solidFill>
                  <a:schemeClr val="tx2"/>
                </a:solidFill>
              </a:rPr>
              <a:t>Murine</a:t>
            </a:r>
            <a:r>
              <a:rPr lang="en-GB" sz="2800" dirty="0" smtClean="0">
                <a:solidFill>
                  <a:schemeClr val="tx2"/>
                </a:solidFill>
              </a:rPr>
              <a:t>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IL-10</a:t>
            </a:r>
            <a:r>
              <a:rPr lang="en-GB" sz="2400" baseline="50000" dirty="0" smtClean="0">
                <a:solidFill>
                  <a:schemeClr val="tx2"/>
                </a:solidFill>
              </a:rPr>
              <a:t>-/-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IL-2</a:t>
            </a:r>
            <a:r>
              <a:rPr lang="en-GB" sz="2400" baseline="50000" dirty="0" smtClean="0">
                <a:solidFill>
                  <a:schemeClr val="tx2"/>
                </a:solidFill>
              </a:rPr>
              <a:t>-/-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STAT3</a:t>
            </a:r>
            <a:r>
              <a:rPr lang="en-GB" sz="2400" baseline="50000" dirty="0" smtClean="0">
                <a:solidFill>
                  <a:schemeClr val="tx2"/>
                </a:solidFill>
              </a:rPr>
              <a:t>-/-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CD4</a:t>
            </a:r>
            <a:r>
              <a:rPr lang="en-GB" sz="2400" baseline="50000" dirty="0" smtClean="0">
                <a:solidFill>
                  <a:schemeClr val="tx2"/>
                </a:solidFill>
              </a:rPr>
              <a:t>+</a:t>
            </a:r>
            <a:r>
              <a:rPr lang="en-GB" sz="2400" dirty="0" smtClean="0">
                <a:solidFill>
                  <a:schemeClr val="tx2"/>
                </a:solidFill>
              </a:rPr>
              <a:t>CD45RB</a:t>
            </a:r>
            <a:r>
              <a:rPr lang="en-GB" sz="2400" baseline="50000" dirty="0" smtClean="0">
                <a:solidFill>
                  <a:schemeClr val="tx2"/>
                </a:solidFill>
              </a:rPr>
              <a:t>hi</a:t>
            </a:r>
            <a:r>
              <a:rPr lang="en-GB" sz="2400" dirty="0" smtClean="0">
                <a:solidFill>
                  <a:schemeClr val="tx2"/>
                </a:solidFill>
              </a:rPr>
              <a:t> adoptive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Chemical </a:t>
            </a:r>
            <a:r>
              <a:rPr lang="en-GB" sz="2400" dirty="0" err="1" smtClean="0">
                <a:solidFill>
                  <a:schemeClr val="tx2"/>
                </a:solidFill>
              </a:rPr>
              <a:t>irritation:DSS</a:t>
            </a:r>
            <a:r>
              <a:rPr lang="en-GB" sz="2400" dirty="0" smtClean="0">
                <a:solidFill>
                  <a:schemeClr val="tx2"/>
                </a:solidFill>
              </a:rPr>
              <a:t> &amp; TNBS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Significant variation in susceptibility between mice strains – differ in flora</a:t>
            </a: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</a:rPr>
              <a:t>Do not develop in animals housed in germ free conditions</a:t>
            </a: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</a:rPr>
              <a:t>Some can be induced by individual bacterial families/species (e.g. </a:t>
            </a:r>
            <a:r>
              <a:rPr lang="en-GB" sz="2400" i="1" dirty="0" smtClean="0">
                <a:solidFill>
                  <a:schemeClr val="tx2"/>
                </a:solidFill>
              </a:rPr>
              <a:t>helicobacter, </a:t>
            </a:r>
            <a:r>
              <a:rPr lang="en-GB" sz="2400" i="1" dirty="0" err="1" smtClean="0">
                <a:solidFill>
                  <a:schemeClr val="tx2"/>
                </a:solidFill>
              </a:rPr>
              <a:t>bacteroides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Gut flora and IBD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Altered composition of gut flora in IBD patients</a:t>
            </a:r>
          </a:p>
          <a:p>
            <a:pPr lvl="1" eaLnBrk="1" hangingPunct="1"/>
            <a:r>
              <a:rPr lang="en-GB" smtClean="0">
                <a:solidFill>
                  <a:schemeClr val="tx2"/>
                </a:solidFill>
              </a:rPr>
              <a:t>Reduction in flora variation</a:t>
            </a:r>
          </a:p>
          <a:p>
            <a:pPr lvl="1" eaLnBrk="1" hangingPunct="1"/>
            <a:r>
              <a:rPr lang="en-GB" smtClean="0">
                <a:solidFill>
                  <a:schemeClr val="tx2"/>
                </a:solidFill>
              </a:rPr>
              <a:t>Increased populations of </a:t>
            </a:r>
            <a:r>
              <a:rPr lang="en-GB" i="1" smtClean="0">
                <a:solidFill>
                  <a:schemeClr val="tx2"/>
                </a:solidFill>
              </a:rPr>
              <a:t>Enterobacteracea </a:t>
            </a:r>
          </a:p>
          <a:p>
            <a:pPr lvl="1" eaLnBrk="1" hangingPunct="1"/>
            <a:r>
              <a:rPr lang="en-GB" smtClean="0">
                <a:solidFill>
                  <a:schemeClr val="tx2"/>
                </a:solidFill>
              </a:rPr>
              <a:t>Increased enteroadhesive </a:t>
            </a:r>
            <a:r>
              <a:rPr lang="en-GB" i="1" smtClean="0">
                <a:solidFill>
                  <a:schemeClr val="tx2"/>
                </a:solidFill>
              </a:rPr>
              <a:t>E.coli</a:t>
            </a:r>
          </a:p>
          <a:p>
            <a:pPr lvl="1" eaLnBrk="1" hangingPunct="1"/>
            <a:r>
              <a:rPr lang="en-GB" smtClean="0">
                <a:solidFill>
                  <a:schemeClr val="tx2"/>
                </a:solidFill>
              </a:rPr>
              <a:t>Reduced </a:t>
            </a:r>
            <a:r>
              <a:rPr lang="en-GB" i="1" smtClean="0">
                <a:solidFill>
                  <a:schemeClr val="tx2"/>
                </a:solidFill>
              </a:rPr>
              <a:t>Clostridia </a:t>
            </a:r>
            <a:r>
              <a:rPr lang="en-GB" smtClean="0">
                <a:solidFill>
                  <a:schemeClr val="tx2"/>
                </a:solidFill>
              </a:rPr>
              <a:t>spp.</a:t>
            </a:r>
          </a:p>
          <a:p>
            <a:pPr lvl="1" eaLnBrk="1" hangingPunct="1"/>
            <a:r>
              <a:rPr lang="en-GB" smtClean="0">
                <a:solidFill>
                  <a:schemeClr val="tx2"/>
                </a:solidFill>
              </a:rPr>
              <a:t>Protection from </a:t>
            </a:r>
            <a:r>
              <a:rPr lang="en-GB" i="1" smtClean="0">
                <a:solidFill>
                  <a:schemeClr val="tx2"/>
                </a:solidFill>
              </a:rPr>
              <a:t>Faecalibaterium prauznitzii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272088" y="6508750"/>
            <a:ext cx="383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Seksik </a:t>
            </a:r>
            <a:r>
              <a:rPr lang="en-US" sz="1400" b="1" i="1">
                <a:solidFill>
                  <a:schemeClr val="tx2"/>
                </a:solidFill>
              </a:rPr>
              <a:t>Gut</a:t>
            </a:r>
            <a:r>
              <a:rPr lang="en-US" sz="1400" b="1">
                <a:solidFill>
                  <a:schemeClr val="tx2"/>
                </a:solidFill>
              </a:rPr>
              <a:t> 2003, Barnich </a:t>
            </a:r>
            <a:r>
              <a:rPr lang="en-US" sz="1400" b="1" i="1">
                <a:solidFill>
                  <a:schemeClr val="tx2"/>
                </a:solidFill>
              </a:rPr>
              <a:t>J Clin Invest</a:t>
            </a:r>
            <a:r>
              <a:rPr lang="en-US" sz="1400" b="1">
                <a:solidFill>
                  <a:schemeClr val="tx2"/>
                </a:solidFill>
              </a:rPr>
              <a:t>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04963"/>
            <a:ext cx="6696075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7164388" y="6413500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Qin </a:t>
            </a:r>
            <a:r>
              <a:rPr lang="en-GB" b="1" i="1">
                <a:solidFill>
                  <a:schemeClr val="tx2"/>
                </a:solidFill>
              </a:rPr>
              <a:t>Nature</a:t>
            </a:r>
            <a:r>
              <a:rPr lang="en-GB" b="1">
                <a:solidFill>
                  <a:schemeClr val="tx2"/>
                </a:solidFill>
              </a:rPr>
              <a:t> 2010</a:t>
            </a:r>
          </a:p>
        </p:txBody>
      </p:sp>
      <p:sp>
        <p:nvSpPr>
          <p:cNvPr id="58373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000066"/>
                </a:solidFill>
              </a:rPr>
              <a:t>Gut flora and IBD</a:t>
            </a:r>
            <a:endParaRPr lang="en-US" sz="4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r>
              <a:rPr lang="en-GB" sz="4000" b="1" smtClean="0">
                <a:solidFill>
                  <a:srgbClr val="000066"/>
                </a:solidFill>
              </a:rPr>
              <a:t>Host Specific Microbiota drives Intestinal Immune Maturation </a:t>
            </a:r>
            <a:endParaRPr lang="en-US" sz="4000" b="1" smtClean="0">
              <a:solidFill>
                <a:srgbClr val="000066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641475"/>
            <a:ext cx="88519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163" y="3803650"/>
            <a:ext cx="382746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89363"/>
            <a:ext cx="3960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164388" y="644683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Chung </a:t>
            </a:r>
            <a:r>
              <a:rPr lang="en-GB" b="1" i="1">
                <a:solidFill>
                  <a:schemeClr val="tx2"/>
                </a:solidFill>
              </a:rPr>
              <a:t>Cell</a:t>
            </a:r>
            <a:r>
              <a:rPr lang="en-GB" b="1">
                <a:solidFill>
                  <a:schemeClr val="tx2"/>
                </a:solidFill>
              </a:rPr>
              <a:t> 2012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IBD: Implicated Genes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NOD2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IRGM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ATG16L1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MST1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IL23R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PTGER4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TNFSF15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ZNF365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NKX2-3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PTPN2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PTPN22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ITLN1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IL12B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CDKAL1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CCR6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JAK2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ARP2C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IL10</a:t>
            </a:r>
            <a:endParaRPr lang="en-US" sz="1800" smtClean="0">
              <a:solidFill>
                <a:schemeClr val="tx2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LRRK2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MUC19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ORMDL3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STAT3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ICOSLG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GCKR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BTNL2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SLC26A3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HLA-DRB1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HLA-DQA1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PUS10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CCL2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CCL7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LYRM4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SLC22A23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tx2"/>
                </a:solidFill>
              </a:rPr>
              <a:t>IL18RAP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>
                <a:solidFill>
                  <a:schemeClr val="tx2"/>
                </a:solidFill>
              </a:rPr>
              <a:t>IL26</a:t>
            </a:r>
            <a:endParaRPr lang="en-US" sz="1800" smtClean="0">
              <a:solidFill>
                <a:schemeClr val="tx2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67488" y="5967413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2"/>
                </a:solidFill>
              </a:rPr>
              <a:t>+92 others!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Genetic Interaction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solidFill>
                  <a:schemeClr val="tx2"/>
                </a:solidFill>
              </a:rPr>
              <a:t>Barrier function </a:t>
            </a:r>
          </a:p>
          <a:p>
            <a:pPr lvl="2" eaLnBrk="1" hangingPunct="1"/>
            <a:r>
              <a:rPr lang="en-GB" sz="3200" smtClean="0">
                <a:solidFill>
                  <a:schemeClr val="tx2"/>
                </a:solidFill>
              </a:rPr>
              <a:t>MDR-1 (UC)</a:t>
            </a:r>
          </a:p>
          <a:p>
            <a:pPr eaLnBrk="1" hangingPunct="1"/>
            <a:endParaRPr lang="en-GB" sz="320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3200" smtClean="0">
                <a:solidFill>
                  <a:schemeClr val="tx2"/>
                </a:solidFill>
              </a:rPr>
              <a:t>Innate immunity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3200" smtClean="0">
                <a:solidFill>
                  <a:schemeClr val="tx2"/>
                </a:solidFill>
              </a:rPr>
              <a:t>NOD2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3200" smtClean="0">
                <a:solidFill>
                  <a:schemeClr val="tx2"/>
                </a:solidFill>
              </a:rPr>
              <a:t>ATG16L1</a:t>
            </a:r>
          </a:p>
          <a:p>
            <a:pPr lvl="2" eaLnBrk="1" hangingPunct="1"/>
            <a:r>
              <a:rPr lang="en-GB" sz="3200" smtClean="0">
                <a:solidFill>
                  <a:schemeClr val="tx2"/>
                </a:solidFill>
              </a:rPr>
              <a:t>IRGM</a:t>
            </a:r>
          </a:p>
          <a:p>
            <a:pPr eaLnBrk="1" hangingPunct="1"/>
            <a:endParaRPr lang="en-US" sz="3200" smtClean="0">
              <a:solidFill>
                <a:schemeClr val="tx2"/>
              </a:solidFill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solidFill>
                  <a:schemeClr val="tx2"/>
                </a:solidFill>
              </a:rPr>
              <a:t>Innate-adaptive crosstalk </a:t>
            </a:r>
          </a:p>
          <a:p>
            <a:pPr lvl="2" eaLnBrk="1" hangingPunct="1"/>
            <a:r>
              <a:rPr lang="en-GB" sz="3600" smtClean="0">
                <a:solidFill>
                  <a:schemeClr val="tx2"/>
                </a:solidFill>
              </a:rPr>
              <a:t>IBD3 (HLA)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3600" smtClean="0">
                <a:solidFill>
                  <a:schemeClr val="tx2"/>
                </a:solidFill>
              </a:rPr>
              <a:t>IL23R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3600" smtClean="0">
                <a:solidFill>
                  <a:schemeClr val="tx2"/>
                </a:solidFill>
              </a:rPr>
              <a:t>IL12B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3600" smtClean="0">
                <a:solidFill>
                  <a:schemeClr val="tx2"/>
                </a:solidFill>
              </a:rPr>
              <a:t>STAT3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3600" smtClean="0">
                <a:solidFill>
                  <a:schemeClr val="tx2"/>
                </a:solidFill>
              </a:rPr>
              <a:t>IL-10 (UC)</a:t>
            </a:r>
            <a:endParaRPr lang="en-US" sz="3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619250" y="1989138"/>
            <a:ext cx="625316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7200">
                <a:solidFill>
                  <a:srgbClr val="000066"/>
                </a:solidFill>
              </a:rPr>
              <a:t>NOD2</a:t>
            </a:r>
            <a:endParaRPr lang="en-US" sz="172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NOD2/CARD15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70038"/>
            <a:ext cx="8642350" cy="5027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i="1" smtClean="0">
                <a:solidFill>
                  <a:schemeClr val="tx2"/>
                </a:solidFill>
              </a:rPr>
              <a:t>N</a:t>
            </a:r>
            <a:r>
              <a:rPr lang="en-GB" sz="2800" i="1" smtClean="0">
                <a:solidFill>
                  <a:schemeClr val="tx2"/>
                </a:solidFill>
              </a:rPr>
              <a:t>ucleotide binding </a:t>
            </a:r>
            <a:r>
              <a:rPr lang="en-GB" sz="2800" b="1" i="1" smtClean="0">
                <a:solidFill>
                  <a:schemeClr val="tx2"/>
                </a:solidFill>
              </a:rPr>
              <a:t>o</a:t>
            </a:r>
            <a:r>
              <a:rPr lang="en-GB" sz="2800" i="1" smtClean="0">
                <a:solidFill>
                  <a:schemeClr val="tx2"/>
                </a:solidFill>
              </a:rPr>
              <a:t>ligomerisation </a:t>
            </a:r>
            <a:r>
              <a:rPr lang="en-GB" sz="2800" b="1" i="1" smtClean="0">
                <a:solidFill>
                  <a:schemeClr val="tx2"/>
                </a:solidFill>
              </a:rPr>
              <a:t>d</a:t>
            </a:r>
            <a:r>
              <a:rPr lang="en-GB" sz="2800" i="1" smtClean="0">
                <a:solidFill>
                  <a:schemeClr val="tx2"/>
                </a:solidFill>
              </a:rPr>
              <a:t>omain-</a:t>
            </a:r>
            <a:r>
              <a:rPr lang="en-GB" sz="2800" b="1" i="1" smtClean="0">
                <a:solidFill>
                  <a:schemeClr val="tx2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tx2"/>
                </a:solidFill>
              </a:rPr>
              <a:t>Intracellular receptor for muramyl dipeptide (MDP) </a:t>
            </a:r>
          </a:p>
          <a:p>
            <a:pPr eaLnBrk="1" hangingPunct="1">
              <a:lnSpc>
                <a:spcPct val="9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tx2"/>
                </a:solidFill>
              </a:rPr>
              <a:t>mRNA expressed in epithelial cells and APCs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tx2"/>
                </a:solidFill>
              </a:rPr>
              <a:t>Protein expressed in Paneth Cells and APCs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tx2"/>
                </a:solidFill>
              </a:rPr>
              <a:t>Expression up-regulated by TNF and IFN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2"/>
              </a:solidFill>
            </a:endParaRPr>
          </a:p>
        </p:txBody>
      </p:sp>
      <p:grpSp>
        <p:nvGrpSpPr>
          <p:cNvPr id="29699" name="Group 19"/>
          <p:cNvGrpSpPr>
            <a:grpSpLocks/>
          </p:cNvGrpSpPr>
          <p:nvPr/>
        </p:nvGrpSpPr>
        <p:grpSpPr bwMode="auto">
          <a:xfrm>
            <a:off x="1639888" y="3135313"/>
            <a:ext cx="5956300" cy="1301750"/>
            <a:chOff x="794" y="2433"/>
            <a:chExt cx="3752" cy="820"/>
          </a:xfrm>
        </p:grpSpPr>
        <p:sp>
          <p:nvSpPr>
            <p:cNvPr id="29700" name="Line 12"/>
            <p:cNvSpPr>
              <a:spLocks noChangeShapeType="1"/>
            </p:cNvSpPr>
            <p:nvPr/>
          </p:nvSpPr>
          <p:spPr bwMode="auto">
            <a:xfrm>
              <a:off x="794" y="2523"/>
              <a:ext cx="24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943" y="2433"/>
              <a:ext cx="454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CARD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1487" y="2433"/>
              <a:ext cx="454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CARD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2031" y="2433"/>
              <a:ext cx="454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NOD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2621" y="2433"/>
              <a:ext cx="454" cy="1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LRR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05" name="Line 11"/>
            <p:cNvSpPr>
              <a:spLocks noChangeShapeType="1"/>
            </p:cNvSpPr>
            <p:nvPr/>
          </p:nvSpPr>
          <p:spPr bwMode="auto">
            <a:xfrm>
              <a:off x="807" y="252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927" y="3022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Arg702Trp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07" name="Text Box 14"/>
            <p:cNvSpPr txBox="1">
              <a:spLocks noChangeArrowheads="1"/>
            </p:cNvSpPr>
            <p:nvPr/>
          </p:nvSpPr>
          <p:spPr bwMode="auto">
            <a:xfrm>
              <a:off x="2699" y="3022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Gly908Arg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08" name="Text Box 15"/>
            <p:cNvSpPr txBox="1">
              <a:spLocks noChangeArrowheads="1"/>
            </p:cNvSpPr>
            <p:nvPr/>
          </p:nvSpPr>
          <p:spPr bwMode="auto">
            <a:xfrm>
              <a:off x="3470" y="3022"/>
              <a:ext cx="1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Leu1007fsinsC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 flipV="1">
              <a:off x="2381" y="2659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7"/>
            <p:cNvSpPr>
              <a:spLocks noChangeShapeType="1"/>
            </p:cNvSpPr>
            <p:nvPr/>
          </p:nvSpPr>
          <p:spPr bwMode="auto">
            <a:xfrm flipV="1">
              <a:off x="2925" y="265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8"/>
            <p:cNvSpPr>
              <a:spLocks noChangeShapeType="1"/>
            </p:cNvSpPr>
            <p:nvPr/>
          </p:nvSpPr>
          <p:spPr bwMode="auto">
            <a:xfrm flipH="1" flipV="1">
              <a:off x="3107" y="2659"/>
              <a:ext cx="81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3276600" y="3286125"/>
            <a:ext cx="5256213" cy="2447925"/>
          </a:xfrm>
          <a:prstGeom prst="ellipse">
            <a:avLst/>
          </a:prstGeom>
          <a:solidFill>
            <a:srgbClr val="D9C5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3133725" y="2420938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NOD2 Function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289300" y="2060575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294063" y="1917700"/>
            <a:ext cx="7207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CARD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160838" y="1917700"/>
            <a:ext cx="7207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CARD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024438" y="1917700"/>
            <a:ext cx="720725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NOD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5961063" y="1917700"/>
            <a:ext cx="720725" cy="287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LRR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08133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013450" y="2278063"/>
            <a:ext cx="649288" cy="288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635750" y="22431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MDP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292475" y="2278063"/>
            <a:ext cx="720725" cy="287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CARD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2484438" y="2278063"/>
            <a:ext cx="7207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479675" y="27098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943225" y="27813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RIP2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479675" y="26368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4062413" y="26368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41338" y="2205038"/>
            <a:ext cx="1450975" cy="658812"/>
            <a:chOff x="1473" y="2970"/>
            <a:chExt cx="914" cy="415"/>
          </a:xfrm>
        </p:grpSpPr>
        <p:sp>
          <p:nvSpPr>
            <p:cNvPr id="30813" name="Oval 28"/>
            <p:cNvSpPr>
              <a:spLocks noChangeArrowheads="1"/>
            </p:cNvSpPr>
            <p:nvPr/>
          </p:nvSpPr>
          <p:spPr bwMode="auto">
            <a:xfrm>
              <a:off x="1473" y="3158"/>
              <a:ext cx="454" cy="227"/>
            </a:xfrm>
            <a:prstGeom prst="ellipse">
              <a:avLst/>
            </a:prstGeom>
            <a:solidFill>
              <a:srgbClr val="E3F1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IKK</a:t>
              </a:r>
              <a:r>
                <a:rPr lang="el-GR">
                  <a:solidFill>
                    <a:schemeClr val="tx2"/>
                  </a:solidFill>
                </a:rPr>
                <a:t>α</a:t>
              </a:r>
            </a:p>
          </p:txBody>
        </p:sp>
        <p:sp>
          <p:nvSpPr>
            <p:cNvPr id="30814" name="Oval 29"/>
            <p:cNvSpPr>
              <a:spLocks noChangeArrowheads="1"/>
            </p:cNvSpPr>
            <p:nvPr/>
          </p:nvSpPr>
          <p:spPr bwMode="auto">
            <a:xfrm>
              <a:off x="1933" y="3158"/>
              <a:ext cx="454" cy="227"/>
            </a:xfrm>
            <a:prstGeom prst="ellipse">
              <a:avLst/>
            </a:prstGeom>
            <a:solidFill>
              <a:srgbClr val="E3F1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IKK</a:t>
              </a:r>
              <a:r>
                <a:rPr lang="el-GR">
                  <a:solidFill>
                    <a:schemeClr val="tx2"/>
                  </a:solidFill>
                </a:rPr>
                <a:t>β</a:t>
              </a:r>
            </a:p>
          </p:txBody>
        </p:sp>
        <p:sp>
          <p:nvSpPr>
            <p:cNvPr id="30815" name="Rectangle 30"/>
            <p:cNvSpPr>
              <a:spLocks noChangeArrowheads="1"/>
            </p:cNvSpPr>
            <p:nvPr/>
          </p:nvSpPr>
          <p:spPr bwMode="auto">
            <a:xfrm>
              <a:off x="1685" y="2970"/>
              <a:ext cx="499" cy="181"/>
            </a:xfrm>
            <a:prstGeom prst="rect">
              <a:avLst/>
            </a:prstGeom>
            <a:solidFill>
              <a:srgbClr val="E3F12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2"/>
                  </a:solidFill>
                </a:rPr>
                <a:t>NEMO</a:t>
              </a:r>
              <a:endParaRPr lang="el-GR">
                <a:solidFill>
                  <a:schemeClr val="tx2"/>
                </a:solidFill>
              </a:endParaRPr>
            </a:p>
          </p:txBody>
        </p:sp>
      </p:grp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1116013" y="3835400"/>
            <a:ext cx="433387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IK</a:t>
            </a:r>
            <a:r>
              <a:rPr lang="el-GR">
                <a:solidFill>
                  <a:schemeClr val="tx2"/>
                </a:solidFill>
              </a:rPr>
              <a:t>β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1331913" y="4219575"/>
            <a:ext cx="433387" cy="433388"/>
          </a:xfrm>
          <a:prstGeom prst="ellipse">
            <a:avLst/>
          </a:prstGeom>
          <a:solidFill>
            <a:srgbClr val="F5A9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p65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876300" y="4219575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p50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1909763" y="23495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900113" y="31416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900113" y="40052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5316538" y="3933825"/>
            <a:ext cx="433387" cy="433388"/>
          </a:xfrm>
          <a:prstGeom prst="ellipse">
            <a:avLst/>
          </a:prstGeom>
          <a:solidFill>
            <a:srgbClr val="F5A9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p65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4860925" y="3933825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p50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2052638" y="41497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3998913" y="4365625"/>
            <a:ext cx="4102100" cy="288925"/>
            <a:chOff x="1837" y="3566"/>
            <a:chExt cx="2584" cy="182"/>
          </a:xfrm>
        </p:grpSpPr>
        <p:sp>
          <p:nvSpPr>
            <p:cNvPr id="30756" name="Rectangle 49"/>
            <p:cNvSpPr>
              <a:spLocks noChangeArrowheads="1"/>
            </p:cNvSpPr>
            <p:nvPr/>
          </p:nvSpPr>
          <p:spPr bwMode="auto">
            <a:xfrm>
              <a:off x="1837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57" name="Rectangle 50"/>
            <p:cNvSpPr>
              <a:spLocks noChangeArrowheads="1"/>
            </p:cNvSpPr>
            <p:nvPr/>
          </p:nvSpPr>
          <p:spPr bwMode="auto">
            <a:xfrm>
              <a:off x="2064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58" name="Rectangle 51"/>
            <p:cNvSpPr>
              <a:spLocks noChangeArrowheads="1"/>
            </p:cNvSpPr>
            <p:nvPr/>
          </p:nvSpPr>
          <p:spPr bwMode="auto">
            <a:xfrm>
              <a:off x="2336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59" name="Rectangle 52"/>
            <p:cNvSpPr>
              <a:spLocks noChangeArrowheads="1"/>
            </p:cNvSpPr>
            <p:nvPr/>
          </p:nvSpPr>
          <p:spPr bwMode="auto">
            <a:xfrm>
              <a:off x="2517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0" name="Rectangle 53"/>
            <p:cNvSpPr>
              <a:spLocks noChangeArrowheads="1"/>
            </p:cNvSpPr>
            <p:nvPr/>
          </p:nvSpPr>
          <p:spPr bwMode="auto">
            <a:xfrm>
              <a:off x="2563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1" name="Rectangle 54"/>
            <p:cNvSpPr>
              <a:spLocks noChangeArrowheads="1"/>
            </p:cNvSpPr>
            <p:nvPr/>
          </p:nvSpPr>
          <p:spPr bwMode="auto">
            <a:xfrm>
              <a:off x="1882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2" name="Rectangle 55"/>
            <p:cNvSpPr>
              <a:spLocks noChangeArrowheads="1"/>
            </p:cNvSpPr>
            <p:nvPr/>
          </p:nvSpPr>
          <p:spPr bwMode="auto">
            <a:xfrm>
              <a:off x="2018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3" name="Rectangle 56"/>
            <p:cNvSpPr>
              <a:spLocks noChangeArrowheads="1"/>
            </p:cNvSpPr>
            <p:nvPr/>
          </p:nvSpPr>
          <p:spPr bwMode="auto">
            <a:xfrm>
              <a:off x="2200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4" name="Rectangle 57"/>
            <p:cNvSpPr>
              <a:spLocks noChangeArrowheads="1"/>
            </p:cNvSpPr>
            <p:nvPr/>
          </p:nvSpPr>
          <p:spPr bwMode="auto">
            <a:xfrm>
              <a:off x="2608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5" name="Rectangle 58"/>
            <p:cNvSpPr>
              <a:spLocks noChangeArrowheads="1"/>
            </p:cNvSpPr>
            <p:nvPr/>
          </p:nvSpPr>
          <p:spPr bwMode="auto">
            <a:xfrm>
              <a:off x="1973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6" name="Rectangle 60"/>
            <p:cNvSpPr>
              <a:spLocks noChangeArrowheads="1"/>
            </p:cNvSpPr>
            <p:nvPr/>
          </p:nvSpPr>
          <p:spPr bwMode="auto">
            <a:xfrm>
              <a:off x="2245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7" name="Rectangle 61"/>
            <p:cNvSpPr>
              <a:spLocks noChangeArrowheads="1"/>
            </p:cNvSpPr>
            <p:nvPr/>
          </p:nvSpPr>
          <p:spPr bwMode="auto">
            <a:xfrm>
              <a:off x="2381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8" name="Rectangle 62"/>
            <p:cNvSpPr>
              <a:spLocks noChangeArrowheads="1"/>
            </p:cNvSpPr>
            <p:nvPr/>
          </p:nvSpPr>
          <p:spPr bwMode="auto">
            <a:xfrm>
              <a:off x="2472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69" name="Rectangle 63"/>
            <p:cNvSpPr>
              <a:spLocks noChangeArrowheads="1"/>
            </p:cNvSpPr>
            <p:nvPr/>
          </p:nvSpPr>
          <p:spPr bwMode="auto">
            <a:xfrm>
              <a:off x="1928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0" name="Rectangle 64"/>
            <p:cNvSpPr>
              <a:spLocks noChangeArrowheads="1"/>
            </p:cNvSpPr>
            <p:nvPr/>
          </p:nvSpPr>
          <p:spPr bwMode="auto">
            <a:xfrm>
              <a:off x="2155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1" name="Rectangle 65"/>
            <p:cNvSpPr>
              <a:spLocks noChangeArrowheads="1"/>
            </p:cNvSpPr>
            <p:nvPr/>
          </p:nvSpPr>
          <p:spPr bwMode="auto">
            <a:xfrm>
              <a:off x="2109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2" name="Rectangle 66"/>
            <p:cNvSpPr>
              <a:spLocks noChangeArrowheads="1"/>
            </p:cNvSpPr>
            <p:nvPr/>
          </p:nvSpPr>
          <p:spPr bwMode="auto">
            <a:xfrm>
              <a:off x="2291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3" name="Rectangle 67"/>
            <p:cNvSpPr>
              <a:spLocks noChangeArrowheads="1"/>
            </p:cNvSpPr>
            <p:nvPr/>
          </p:nvSpPr>
          <p:spPr bwMode="auto">
            <a:xfrm>
              <a:off x="2427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4" name="Rectangle 68"/>
            <p:cNvSpPr>
              <a:spLocks noChangeArrowheads="1"/>
            </p:cNvSpPr>
            <p:nvPr/>
          </p:nvSpPr>
          <p:spPr bwMode="auto">
            <a:xfrm>
              <a:off x="2653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5" name="Rectangle 70"/>
            <p:cNvSpPr>
              <a:spLocks noChangeArrowheads="1"/>
            </p:cNvSpPr>
            <p:nvPr/>
          </p:nvSpPr>
          <p:spPr bwMode="auto">
            <a:xfrm>
              <a:off x="2699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6" name="Rectangle 71"/>
            <p:cNvSpPr>
              <a:spLocks noChangeArrowheads="1"/>
            </p:cNvSpPr>
            <p:nvPr/>
          </p:nvSpPr>
          <p:spPr bwMode="auto">
            <a:xfrm>
              <a:off x="2926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7" name="Rectangle 72"/>
            <p:cNvSpPr>
              <a:spLocks noChangeArrowheads="1"/>
            </p:cNvSpPr>
            <p:nvPr/>
          </p:nvSpPr>
          <p:spPr bwMode="auto">
            <a:xfrm>
              <a:off x="3198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8" name="Rectangle 73"/>
            <p:cNvSpPr>
              <a:spLocks noChangeArrowheads="1"/>
            </p:cNvSpPr>
            <p:nvPr/>
          </p:nvSpPr>
          <p:spPr bwMode="auto">
            <a:xfrm>
              <a:off x="3379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79" name="Rectangle 74"/>
            <p:cNvSpPr>
              <a:spLocks noChangeArrowheads="1"/>
            </p:cNvSpPr>
            <p:nvPr/>
          </p:nvSpPr>
          <p:spPr bwMode="auto">
            <a:xfrm>
              <a:off x="3425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0" name="Rectangle 75"/>
            <p:cNvSpPr>
              <a:spLocks noChangeArrowheads="1"/>
            </p:cNvSpPr>
            <p:nvPr/>
          </p:nvSpPr>
          <p:spPr bwMode="auto">
            <a:xfrm>
              <a:off x="2744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1" name="Rectangle 76"/>
            <p:cNvSpPr>
              <a:spLocks noChangeArrowheads="1"/>
            </p:cNvSpPr>
            <p:nvPr/>
          </p:nvSpPr>
          <p:spPr bwMode="auto">
            <a:xfrm>
              <a:off x="2880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2" name="Rectangle 77"/>
            <p:cNvSpPr>
              <a:spLocks noChangeArrowheads="1"/>
            </p:cNvSpPr>
            <p:nvPr/>
          </p:nvSpPr>
          <p:spPr bwMode="auto">
            <a:xfrm>
              <a:off x="3062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3" name="Rectangle 78"/>
            <p:cNvSpPr>
              <a:spLocks noChangeArrowheads="1"/>
            </p:cNvSpPr>
            <p:nvPr/>
          </p:nvSpPr>
          <p:spPr bwMode="auto">
            <a:xfrm>
              <a:off x="3470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4" name="Rectangle 79"/>
            <p:cNvSpPr>
              <a:spLocks noChangeArrowheads="1"/>
            </p:cNvSpPr>
            <p:nvPr/>
          </p:nvSpPr>
          <p:spPr bwMode="auto">
            <a:xfrm>
              <a:off x="2835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5" name="Rectangle 80"/>
            <p:cNvSpPr>
              <a:spLocks noChangeArrowheads="1"/>
            </p:cNvSpPr>
            <p:nvPr/>
          </p:nvSpPr>
          <p:spPr bwMode="auto">
            <a:xfrm>
              <a:off x="3107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6" name="Rectangle 81"/>
            <p:cNvSpPr>
              <a:spLocks noChangeArrowheads="1"/>
            </p:cNvSpPr>
            <p:nvPr/>
          </p:nvSpPr>
          <p:spPr bwMode="auto">
            <a:xfrm>
              <a:off x="3243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7" name="Rectangle 82"/>
            <p:cNvSpPr>
              <a:spLocks noChangeArrowheads="1"/>
            </p:cNvSpPr>
            <p:nvPr/>
          </p:nvSpPr>
          <p:spPr bwMode="auto">
            <a:xfrm>
              <a:off x="3334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8" name="Rectangle 83"/>
            <p:cNvSpPr>
              <a:spLocks noChangeArrowheads="1"/>
            </p:cNvSpPr>
            <p:nvPr/>
          </p:nvSpPr>
          <p:spPr bwMode="auto">
            <a:xfrm>
              <a:off x="2790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89" name="Rectangle 84"/>
            <p:cNvSpPr>
              <a:spLocks noChangeArrowheads="1"/>
            </p:cNvSpPr>
            <p:nvPr/>
          </p:nvSpPr>
          <p:spPr bwMode="auto">
            <a:xfrm>
              <a:off x="3017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0" name="Rectangle 85"/>
            <p:cNvSpPr>
              <a:spLocks noChangeArrowheads="1"/>
            </p:cNvSpPr>
            <p:nvPr/>
          </p:nvSpPr>
          <p:spPr bwMode="auto">
            <a:xfrm>
              <a:off x="2971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1" name="Rectangle 86"/>
            <p:cNvSpPr>
              <a:spLocks noChangeArrowheads="1"/>
            </p:cNvSpPr>
            <p:nvPr/>
          </p:nvSpPr>
          <p:spPr bwMode="auto">
            <a:xfrm>
              <a:off x="3153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2" name="Rectangle 87"/>
            <p:cNvSpPr>
              <a:spLocks noChangeArrowheads="1"/>
            </p:cNvSpPr>
            <p:nvPr/>
          </p:nvSpPr>
          <p:spPr bwMode="auto">
            <a:xfrm>
              <a:off x="3289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3" name="Rectangle 88"/>
            <p:cNvSpPr>
              <a:spLocks noChangeArrowheads="1"/>
            </p:cNvSpPr>
            <p:nvPr/>
          </p:nvSpPr>
          <p:spPr bwMode="auto">
            <a:xfrm>
              <a:off x="3515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4" name="Rectangle 89"/>
            <p:cNvSpPr>
              <a:spLocks noChangeArrowheads="1"/>
            </p:cNvSpPr>
            <p:nvPr/>
          </p:nvSpPr>
          <p:spPr bwMode="auto">
            <a:xfrm>
              <a:off x="3560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5" name="Rectangle 90"/>
            <p:cNvSpPr>
              <a:spLocks noChangeArrowheads="1"/>
            </p:cNvSpPr>
            <p:nvPr/>
          </p:nvSpPr>
          <p:spPr bwMode="auto">
            <a:xfrm>
              <a:off x="3787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6" name="Rectangle 91"/>
            <p:cNvSpPr>
              <a:spLocks noChangeArrowheads="1"/>
            </p:cNvSpPr>
            <p:nvPr/>
          </p:nvSpPr>
          <p:spPr bwMode="auto">
            <a:xfrm>
              <a:off x="4059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7" name="Rectangle 92"/>
            <p:cNvSpPr>
              <a:spLocks noChangeArrowheads="1"/>
            </p:cNvSpPr>
            <p:nvPr/>
          </p:nvSpPr>
          <p:spPr bwMode="auto">
            <a:xfrm>
              <a:off x="4240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8" name="Rectangle 93"/>
            <p:cNvSpPr>
              <a:spLocks noChangeArrowheads="1"/>
            </p:cNvSpPr>
            <p:nvPr/>
          </p:nvSpPr>
          <p:spPr bwMode="auto">
            <a:xfrm>
              <a:off x="4286" y="3566"/>
              <a:ext cx="45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799" name="Rectangle 94"/>
            <p:cNvSpPr>
              <a:spLocks noChangeArrowheads="1"/>
            </p:cNvSpPr>
            <p:nvPr/>
          </p:nvSpPr>
          <p:spPr bwMode="auto">
            <a:xfrm>
              <a:off x="3605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0" name="Rectangle 95"/>
            <p:cNvSpPr>
              <a:spLocks noChangeArrowheads="1"/>
            </p:cNvSpPr>
            <p:nvPr/>
          </p:nvSpPr>
          <p:spPr bwMode="auto">
            <a:xfrm>
              <a:off x="3741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1" name="Rectangle 96"/>
            <p:cNvSpPr>
              <a:spLocks noChangeArrowheads="1"/>
            </p:cNvSpPr>
            <p:nvPr/>
          </p:nvSpPr>
          <p:spPr bwMode="auto">
            <a:xfrm>
              <a:off x="3923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2" name="Rectangle 97"/>
            <p:cNvSpPr>
              <a:spLocks noChangeArrowheads="1"/>
            </p:cNvSpPr>
            <p:nvPr/>
          </p:nvSpPr>
          <p:spPr bwMode="auto">
            <a:xfrm>
              <a:off x="4331" y="3566"/>
              <a:ext cx="45" cy="1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3" name="Rectangle 98"/>
            <p:cNvSpPr>
              <a:spLocks noChangeArrowheads="1"/>
            </p:cNvSpPr>
            <p:nvPr/>
          </p:nvSpPr>
          <p:spPr bwMode="auto">
            <a:xfrm>
              <a:off x="3696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4" name="Rectangle 99"/>
            <p:cNvSpPr>
              <a:spLocks noChangeArrowheads="1"/>
            </p:cNvSpPr>
            <p:nvPr/>
          </p:nvSpPr>
          <p:spPr bwMode="auto">
            <a:xfrm>
              <a:off x="3968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5" name="Rectangle 100"/>
            <p:cNvSpPr>
              <a:spLocks noChangeArrowheads="1"/>
            </p:cNvSpPr>
            <p:nvPr/>
          </p:nvSpPr>
          <p:spPr bwMode="auto">
            <a:xfrm>
              <a:off x="4104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6" name="Rectangle 101"/>
            <p:cNvSpPr>
              <a:spLocks noChangeArrowheads="1"/>
            </p:cNvSpPr>
            <p:nvPr/>
          </p:nvSpPr>
          <p:spPr bwMode="auto">
            <a:xfrm>
              <a:off x="4195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7" name="Rectangle 102"/>
            <p:cNvSpPr>
              <a:spLocks noChangeArrowheads="1"/>
            </p:cNvSpPr>
            <p:nvPr/>
          </p:nvSpPr>
          <p:spPr bwMode="auto">
            <a:xfrm>
              <a:off x="3651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8" name="Rectangle 103"/>
            <p:cNvSpPr>
              <a:spLocks noChangeArrowheads="1"/>
            </p:cNvSpPr>
            <p:nvPr/>
          </p:nvSpPr>
          <p:spPr bwMode="auto">
            <a:xfrm>
              <a:off x="3878" y="3566"/>
              <a:ext cx="45" cy="18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09" name="Rectangle 104"/>
            <p:cNvSpPr>
              <a:spLocks noChangeArrowheads="1"/>
            </p:cNvSpPr>
            <p:nvPr/>
          </p:nvSpPr>
          <p:spPr bwMode="auto">
            <a:xfrm>
              <a:off x="3832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10" name="Rectangle 105"/>
            <p:cNvSpPr>
              <a:spLocks noChangeArrowheads="1"/>
            </p:cNvSpPr>
            <p:nvPr/>
          </p:nvSpPr>
          <p:spPr bwMode="auto">
            <a:xfrm>
              <a:off x="4014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11" name="Rectangle 106"/>
            <p:cNvSpPr>
              <a:spLocks noChangeArrowheads="1"/>
            </p:cNvSpPr>
            <p:nvPr/>
          </p:nvSpPr>
          <p:spPr bwMode="auto">
            <a:xfrm>
              <a:off x="4150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0812" name="Rectangle 107"/>
            <p:cNvSpPr>
              <a:spLocks noChangeArrowheads="1"/>
            </p:cNvSpPr>
            <p:nvPr/>
          </p:nvSpPr>
          <p:spPr bwMode="auto">
            <a:xfrm>
              <a:off x="4376" y="3566"/>
              <a:ext cx="45" cy="18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13421" name="Line 109"/>
          <p:cNvSpPr>
            <a:spLocks noChangeShapeType="1"/>
          </p:cNvSpPr>
          <p:nvPr/>
        </p:nvSpPr>
        <p:spPr bwMode="auto">
          <a:xfrm>
            <a:off x="5581650" y="4797425"/>
            <a:ext cx="1152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23" name="Text Box 111"/>
          <p:cNvSpPr txBox="1">
            <a:spLocks noChangeArrowheads="1"/>
          </p:cNvSpPr>
          <p:nvPr/>
        </p:nvSpPr>
        <p:spPr bwMode="auto">
          <a:xfrm>
            <a:off x="6734175" y="494188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Cytokines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424" name="Text Box 112"/>
          <p:cNvSpPr txBox="1">
            <a:spLocks noChangeArrowheads="1"/>
          </p:cNvSpPr>
          <p:nvPr/>
        </p:nvSpPr>
        <p:spPr bwMode="auto">
          <a:xfrm>
            <a:off x="6518275" y="34290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tx2"/>
                </a:solidFill>
              </a:rPr>
              <a:t>Nucleus</a:t>
            </a:r>
            <a:endParaRPr lang="en-US" i="1">
              <a:solidFill>
                <a:schemeClr val="tx2"/>
              </a:solidFill>
            </a:endParaRPr>
          </a:p>
        </p:txBody>
      </p:sp>
      <p:sp>
        <p:nvSpPr>
          <p:cNvPr id="13425" name="Line 113"/>
          <p:cNvSpPr>
            <a:spLocks noChangeShapeType="1"/>
          </p:cNvSpPr>
          <p:nvPr/>
        </p:nvSpPr>
        <p:spPr bwMode="auto">
          <a:xfrm flipV="1">
            <a:off x="817563" y="4768850"/>
            <a:ext cx="936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6" name="Text Box 114"/>
          <p:cNvSpPr txBox="1">
            <a:spLocks noChangeArrowheads="1"/>
          </p:cNvSpPr>
          <p:nvPr/>
        </p:nvSpPr>
        <p:spPr bwMode="auto">
          <a:xfrm>
            <a:off x="895350" y="48418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NF-</a:t>
            </a:r>
            <a:r>
              <a:rPr lang="en-US">
                <a:solidFill>
                  <a:schemeClr val="tx2"/>
                </a:solidFill>
              </a:rPr>
              <a:t>ĸB</a:t>
            </a:r>
          </a:p>
        </p:txBody>
      </p:sp>
      <p:sp>
        <p:nvSpPr>
          <p:cNvPr id="13427" name="Line 115"/>
          <p:cNvSpPr>
            <a:spLocks noChangeShapeType="1"/>
          </p:cNvSpPr>
          <p:nvPr/>
        </p:nvSpPr>
        <p:spPr bwMode="auto">
          <a:xfrm>
            <a:off x="817563" y="46974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8" name="Line 116"/>
          <p:cNvSpPr>
            <a:spLocks noChangeShapeType="1"/>
          </p:cNvSpPr>
          <p:nvPr/>
        </p:nvSpPr>
        <p:spPr bwMode="auto">
          <a:xfrm>
            <a:off x="1752600" y="46974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0" grpId="0" animBg="1"/>
      <p:bldP spid="13334" grpId="0" animBg="1"/>
      <p:bldP spid="13322" grpId="0" animBg="1"/>
      <p:bldP spid="13330" grpId="0" animBg="1"/>
      <p:bldP spid="13331" grpId="0"/>
      <p:bldP spid="13332" grpId="0" animBg="1"/>
      <p:bldP spid="13333" grpId="0" animBg="1"/>
      <p:bldP spid="13335" grpId="0" animBg="1"/>
      <p:bldP spid="13336" grpId="0"/>
      <p:bldP spid="13337" grpId="0" animBg="1"/>
      <p:bldP spid="13338" grpId="0" animBg="1"/>
      <p:bldP spid="13348" grpId="0" animBg="1"/>
      <p:bldP spid="13349" grpId="0" animBg="1"/>
      <p:bldP spid="13350" grpId="0" animBg="1"/>
      <p:bldP spid="13354" grpId="0" animBg="1"/>
      <p:bldP spid="13355" grpId="0" animBg="1"/>
      <p:bldP spid="13356" grpId="0" animBg="1"/>
      <p:bldP spid="13357" grpId="0" animBg="1"/>
      <p:bldP spid="13358" grpId="0" animBg="1"/>
      <p:bldP spid="13359" grpId="0" animBg="1"/>
      <p:bldP spid="13421" grpId="0" animBg="1"/>
      <p:bldP spid="13423" grpId="0"/>
      <p:bldP spid="13424" grpId="0"/>
      <p:bldP spid="13425" grpId="0" animBg="1"/>
      <p:bldP spid="13426" grpId="0"/>
      <p:bldP spid="13427" grpId="0" animBg="1"/>
      <p:bldP spid="13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NOD2 Function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862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tx2"/>
                </a:solidFill>
              </a:rPr>
              <a:t>Reduced CXCL8 (IL-8) secretion when NOD2 mutant PBMCs exposed to MDP</a:t>
            </a:r>
          </a:p>
          <a:p>
            <a:pPr eaLnBrk="1" hangingPunct="1">
              <a:lnSpc>
                <a:spcPct val="9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tx2"/>
                </a:solidFill>
              </a:rPr>
              <a:t>Defective neutrophil recruitment?</a:t>
            </a:r>
          </a:p>
          <a:p>
            <a:pPr eaLnBrk="1" hangingPunct="1">
              <a:lnSpc>
                <a:spcPct val="9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tx2"/>
                </a:solidFill>
              </a:rPr>
              <a:t>Persistent adaptive immune response?</a:t>
            </a:r>
            <a:endParaRPr lang="en-US" sz="2800" smtClean="0">
              <a:solidFill>
                <a:schemeClr val="tx2"/>
              </a:solidFill>
            </a:endParaRPr>
          </a:p>
        </p:txBody>
      </p:sp>
      <p:sp>
        <p:nvSpPr>
          <p:cNvPr id="31747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 l="8333" t="16696" r="11111" b="10262"/>
          <a:stretch>
            <a:fillRect/>
          </a:stretch>
        </p:blipFill>
        <p:spPr bwMode="auto">
          <a:xfrm>
            <a:off x="4643438" y="1484313"/>
            <a:ext cx="4032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8532813" y="1412875"/>
            <a:ext cx="215900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7207250" y="6381750"/>
            <a:ext cx="1685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Van Heel </a:t>
            </a:r>
            <a:r>
              <a:rPr lang="en-GB" sz="1200" i="1">
                <a:solidFill>
                  <a:schemeClr val="tx2"/>
                </a:solidFill>
              </a:rPr>
              <a:t>Lancet</a:t>
            </a:r>
            <a:r>
              <a:rPr lang="en-GB" sz="1200">
                <a:solidFill>
                  <a:schemeClr val="tx2"/>
                </a:solidFill>
              </a:rPr>
              <a:t> 2005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4800" b="1" smtClean="0">
                <a:solidFill>
                  <a:srgbClr val="000066"/>
                </a:solidFill>
              </a:rPr>
              <a:t>Outline</a:t>
            </a:r>
            <a:endParaRPr lang="en-US" sz="4800" b="1" smtClean="0">
              <a:solidFill>
                <a:srgbClr val="000066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Evidence for environmental risk factors in IBD</a:t>
            </a: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Interaction of genetics and environment</a:t>
            </a: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The role of the gut flora in IBD</a:t>
            </a: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Mechanisms of interaction of implicated gene products and gut flora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NOD2 Function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32770" name="Line 4"/>
          <p:cNvSpPr>
            <a:spLocks noChangeShapeType="1"/>
          </p:cNvSpPr>
          <p:nvPr/>
        </p:nvSpPr>
        <p:spPr bwMode="auto">
          <a:xfrm>
            <a:off x="611188" y="2276475"/>
            <a:ext cx="7921625" cy="0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>
            <a:off x="611188" y="2552700"/>
            <a:ext cx="7921625" cy="0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611188" y="2420938"/>
            <a:ext cx="7921625" cy="0"/>
          </a:xfrm>
          <a:prstGeom prst="line">
            <a:avLst/>
          </a:prstGeom>
          <a:noFill/>
          <a:ln w="190500">
            <a:solidFill>
              <a:srgbClr val="D9C5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3968750" y="2184400"/>
            <a:ext cx="2159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32774" name="Oval 8"/>
          <p:cNvSpPr>
            <a:spLocks noChangeArrowheads="1"/>
          </p:cNvSpPr>
          <p:nvPr/>
        </p:nvSpPr>
        <p:spPr bwMode="auto">
          <a:xfrm>
            <a:off x="5119688" y="2205038"/>
            <a:ext cx="2159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6299200" y="3213100"/>
            <a:ext cx="1152525" cy="1223963"/>
          </a:xfrm>
          <a:prstGeom prst="ellipse">
            <a:avLst/>
          </a:prstGeom>
          <a:solidFill>
            <a:srgbClr val="D9C5D2"/>
          </a:solidFill>
          <a:ln w="762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6731000" y="3357563"/>
            <a:ext cx="2159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3717925" y="2624138"/>
            <a:ext cx="685800" cy="287337"/>
          </a:xfrm>
          <a:prstGeom prst="rect">
            <a:avLst/>
          </a:prstGeom>
          <a:solidFill>
            <a:srgbClr val="E3F12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MyD88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3706813" y="17002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TLR2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79" name="Text Box 16"/>
          <p:cNvSpPr txBox="1">
            <a:spLocks noChangeArrowheads="1"/>
          </p:cNvSpPr>
          <p:nvPr/>
        </p:nvSpPr>
        <p:spPr bwMode="auto">
          <a:xfrm>
            <a:off x="4837113" y="17002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TLR4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80" name="Text Box 17"/>
          <p:cNvSpPr txBox="1">
            <a:spLocks noChangeArrowheads="1"/>
          </p:cNvSpPr>
          <p:nvPr/>
        </p:nvSpPr>
        <p:spPr bwMode="auto">
          <a:xfrm>
            <a:off x="6659563" y="34226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TLR3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4865688" y="2636838"/>
            <a:ext cx="685800" cy="287337"/>
          </a:xfrm>
          <a:prstGeom prst="rect">
            <a:avLst/>
          </a:prstGeom>
          <a:solidFill>
            <a:srgbClr val="E3F12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MyD88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2782" name="Rectangle 19"/>
          <p:cNvSpPr>
            <a:spLocks noChangeArrowheads="1"/>
          </p:cNvSpPr>
          <p:nvPr/>
        </p:nvSpPr>
        <p:spPr bwMode="auto">
          <a:xfrm>
            <a:off x="4865688" y="2924175"/>
            <a:ext cx="685800" cy="287338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TRIF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2783" name="Rectangle 22"/>
          <p:cNvSpPr>
            <a:spLocks noChangeArrowheads="1"/>
          </p:cNvSpPr>
          <p:nvPr/>
        </p:nvSpPr>
        <p:spPr bwMode="auto">
          <a:xfrm>
            <a:off x="6515100" y="3789363"/>
            <a:ext cx="685800" cy="287337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TRIF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2784" name="Oval 23"/>
          <p:cNvSpPr>
            <a:spLocks noChangeArrowheads="1"/>
          </p:cNvSpPr>
          <p:nvPr/>
        </p:nvSpPr>
        <p:spPr bwMode="auto">
          <a:xfrm>
            <a:off x="3286125" y="5080000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IK</a:t>
            </a:r>
            <a:r>
              <a:rPr lang="el-GR">
                <a:solidFill>
                  <a:schemeClr val="tx2"/>
                </a:solidFill>
              </a:rPr>
              <a:t>β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85" name="Oval 24"/>
          <p:cNvSpPr>
            <a:spLocks noChangeArrowheads="1"/>
          </p:cNvSpPr>
          <p:nvPr/>
        </p:nvSpPr>
        <p:spPr bwMode="auto">
          <a:xfrm>
            <a:off x="3502025" y="5464175"/>
            <a:ext cx="433388" cy="433388"/>
          </a:xfrm>
          <a:prstGeom prst="ellipse">
            <a:avLst/>
          </a:prstGeom>
          <a:solidFill>
            <a:srgbClr val="F5A9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p65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86" name="Oval 25"/>
          <p:cNvSpPr>
            <a:spLocks noChangeArrowheads="1"/>
          </p:cNvSpPr>
          <p:nvPr/>
        </p:nvSpPr>
        <p:spPr bwMode="auto">
          <a:xfrm>
            <a:off x="3046413" y="5464175"/>
            <a:ext cx="433387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p50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87" name="Line 27"/>
          <p:cNvSpPr>
            <a:spLocks noChangeShapeType="1"/>
          </p:cNvSpPr>
          <p:nvPr/>
        </p:nvSpPr>
        <p:spPr bwMode="auto">
          <a:xfrm flipV="1">
            <a:off x="2987675" y="6013450"/>
            <a:ext cx="936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Text Box 28"/>
          <p:cNvSpPr txBox="1">
            <a:spLocks noChangeArrowheads="1"/>
          </p:cNvSpPr>
          <p:nvPr/>
        </p:nvSpPr>
        <p:spPr bwMode="auto">
          <a:xfrm>
            <a:off x="3065463" y="60864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NF-</a:t>
            </a:r>
            <a:r>
              <a:rPr lang="en-US">
                <a:solidFill>
                  <a:schemeClr val="tx2"/>
                </a:solidFill>
              </a:rPr>
              <a:t>ĸB</a:t>
            </a:r>
          </a:p>
        </p:txBody>
      </p:sp>
      <p:sp>
        <p:nvSpPr>
          <p:cNvPr id="32789" name="Line 29"/>
          <p:cNvSpPr>
            <a:spLocks noChangeShapeType="1"/>
          </p:cNvSpPr>
          <p:nvPr/>
        </p:nvSpPr>
        <p:spPr bwMode="auto">
          <a:xfrm>
            <a:off x="2987675" y="59420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Line 30"/>
          <p:cNvSpPr>
            <a:spLocks noChangeShapeType="1"/>
          </p:cNvSpPr>
          <p:nvPr/>
        </p:nvSpPr>
        <p:spPr bwMode="auto">
          <a:xfrm>
            <a:off x="3922713" y="59420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Text Box 37"/>
          <p:cNvSpPr txBox="1">
            <a:spLocks noChangeArrowheads="1"/>
          </p:cNvSpPr>
          <p:nvPr/>
        </p:nvSpPr>
        <p:spPr bwMode="auto">
          <a:xfrm>
            <a:off x="1089025" y="33575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NOD2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92" name="Line 40"/>
          <p:cNvSpPr>
            <a:spLocks noChangeShapeType="1"/>
          </p:cNvSpPr>
          <p:nvPr/>
        </p:nvSpPr>
        <p:spPr bwMode="auto">
          <a:xfrm>
            <a:off x="4140200" y="5476875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Text Box 41"/>
          <p:cNvSpPr txBox="1">
            <a:spLocks noChangeArrowheads="1"/>
          </p:cNvSpPr>
          <p:nvPr/>
        </p:nvSpPr>
        <p:spPr bwMode="auto">
          <a:xfrm>
            <a:off x="6105525" y="4881563"/>
            <a:ext cx="704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IL-1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IL-12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IL-10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TNF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794" name="Line 42"/>
          <p:cNvSpPr>
            <a:spLocks noChangeShapeType="1"/>
          </p:cNvSpPr>
          <p:nvPr/>
        </p:nvSpPr>
        <p:spPr bwMode="auto">
          <a:xfrm flipH="1">
            <a:off x="301625" y="3176588"/>
            <a:ext cx="2430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Rectangle 43"/>
          <p:cNvSpPr>
            <a:spLocks noChangeArrowheads="1"/>
          </p:cNvSpPr>
          <p:nvPr/>
        </p:nvSpPr>
        <p:spPr bwMode="auto">
          <a:xfrm flipH="1">
            <a:off x="2189163" y="3068638"/>
            <a:ext cx="485775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CARD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2796" name="Rectangle 44"/>
          <p:cNvSpPr>
            <a:spLocks noChangeArrowheads="1"/>
          </p:cNvSpPr>
          <p:nvPr/>
        </p:nvSpPr>
        <p:spPr bwMode="auto">
          <a:xfrm flipH="1">
            <a:off x="1606550" y="3068638"/>
            <a:ext cx="485775" cy="215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CARD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2797" name="Rectangle 45"/>
          <p:cNvSpPr>
            <a:spLocks noChangeArrowheads="1"/>
          </p:cNvSpPr>
          <p:nvPr/>
        </p:nvSpPr>
        <p:spPr bwMode="auto">
          <a:xfrm flipH="1">
            <a:off x="1023938" y="3068638"/>
            <a:ext cx="4857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NOD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2798" name="Rectangle 46"/>
          <p:cNvSpPr>
            <a:spLocks noChangeArrowheads="1"/>
          </p:cNvSpPr>
          <p:nvPr/>
        </p:nvSpPr>
        <p:spPr bwMode="auto">
          <a:xfrm flipH="1">
            <a:off x="390525" y="3068638"/>
            <a:ext cx="487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>
                <a:solidFill>
                  <a:schemeClr val="tx2"/>
                </a:solidFill>
              </a:rPr>
              <a:t>LRR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2799" name="Line 47"/>
          <p:cNvSpPr>
            <a:spLocks noChangeShapeType="1"/>
          </p:cNvSpPr>
          <p:nvPr/>
        </p:nvSpPr>
        <p:spPr bwMode="auto">
          <a:xfrm flipH="1">
            <a:off x="2820988" y="3176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Text Box 49"/>
          <p:cNvSpPr txBox="1">
            <a:spLocks noChangeArrowheads="1"/>
          </p:cNvSpPr>
          <p:nvPr/>
        </p:nvSpPr>
        <p:spPr bwMode="auto">
          <a:xfrm>
            <a:off x="1466850" y="1398588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tx2"/>
                </a:solidFill>
              </a:rPr>
              <a:t>Peptidoglycan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2801" name="Line 50"/>
          <p:cNvSpPr>
            <a:spLocks noChangeShapeType="1"/>
          </p:cNvSpPr>
          <p:nvPr/>
        </p:nvSpPr>
        <p:spPr bwMode="auto">
          <a:xfrm>
            <a:off x="3005138" y="15573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Line 51"/>
          <p:cNvSpPr>
            <a:spLocks noChangeShapeType="1"/>
          </p:cNvSpPr>
          <p:nvPr/>
        </p:nvSpPr>
        <p:spPr bwMode="auto">
          <a:xfrm>
            <a:off x="4097338" y="15573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Line 52"/>
          <p:cNvSpPr>
            <a:spLocks noChangeShapeType="1"/>
          </p:cNvSpPr>
          <p:nvPr/>
        </p:nvSpPr>
        <p:spPr bwMode="auto">
          <a:xfrm flipH="1">
            <a:off x="684213" y="1773238"/>
            <a:ext cx="93503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804" name="Group 57"/>
          <p:cNvGrpSpPr>
            <a:grpSpLocks/>
          </p:cNvGrpSpPr>
          <p:nvPr/>
        </p:nvGrpSpPr>
        <p:grpSpPr bwMode="auto">
          <a:xfrm flipH="1">
            <a:off x="2159000" y="4078288"/>
            <a:ext cx="1117600" cy="214312"/>
            <a:chOff x="847" y="2569"/>
            <a:chExt cx="704" cy="135"/>
          </a:xfrm>
        </p:grpSpPr>
        <p:sp>
          <p:nvSpPr>
            <p:cNvPr id="32811" name="Line 54"/>
            <p:cNvSpPr>
              <a:spLocks noChangeShapeType="1"/>
            </p:cNvSpPr>
            <p:nvPr/>
          </p:nvSpPr>
          <p:spPr bwMode="auto">
            <a:xfrm flipH="1">
              <a:off x="1157" y="2643"/>
              <a:ext cx="9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Rectangle 55"/>
            <p:cNvSpPr>
              <a:spLocks noChangeArrowheads="1"/>
            </p:cNvSpPr>
            <p:nvPr/>
          </p:nvSpPr>
          <p:spPr bwMode="auto">
            <a:xfrm flipH="1">
              <a:off x="1243" y="2569"/>
              <a:ext cx="308" cy="13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</a:rPr>
                <a:t>CARD</a:t>
              </a:r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32813" name="Rectangle 56"/>
            <p:cNvSpPr>
              <a:spLocks noChangeArrowheads="1"/>
            </p:cNvSpPr>
            <p:nvPr/>
          </p:nvSpPr>
          <p:spPr bwMode="auto">
            <a:xfrm flipH="1">
              <a:off x="847" y="2569"/>
              <a:ext cx="308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2805" name="Text Box 58"/>
          <p:cNvSpPr txBox="1">
            <a:spLocks noChangeArrowheads="1"/>
          </p:cNvSpPr>
          <p:nvPr/>
        </p:nvSpPr>
        <p:spPr bwMode="auto">
          <a:xfrm>
            <a:off x="2339975" y="43418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RIP2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806" name="Line 59"/>
          <p:cNvSpPr>
            <a:spLocks noChangeShapeType="1"/>
          </p:cNvSpPr>
          <p:nvPr/>
        </p:nvSpPr>
        <p:spPr bwMode="auto">
          <a:xfrm>
            <a:off x="2555875" y="3357563"/>
            <a:ext cx="2873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Line 60"/>
          <p:cNvSpPr>
            <a:spLocks noChangeShapeType="1"/>
          </p:cNvSpPr>
          <p:nvPr/>
        </p:nvSpPr>
        <p:spPr bwMode="auto">
          <a:xfrm>
            <a:off x="3071813" y="4391025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Line 61"/>
          <p:cNvSpPr>
            <a:spLocks noChangeShapeType="1"/>
          </p:cNvSpPr>
          <p:nvPr/>
        </p:nvSpPr>
        <p:spPr bwMode="auto">
          <a:xfrm flipH="1">
            <a:off x="3635375" y="2924175"/>
            <a:ext cx="43180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Line 62"/>
          <p:cNvSpPr>
            <a:spLocks noChangeShapeType="1"/>
          </p:cNvSpPr>
          <p:nvPr/>
        </p:nvSpPr>
        <p:spPr bwMode="auto">
          <a:xfrm flipH="1">
            <a:off x="3708400" y="2924175"/>
            <a:ext cx="1150938" cy="201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Line 63"/>
          <p:cNvSpPr>
            <a:spLocks noChangeShapeType="1"/>
          </p:cNvSpPr>
          <p:nvPr/>
        </p:nvSpPr>
        <p:spPr bwMode="auto">
          <a:xfrm flipH="1">
            <a:off x="3851275" y="3789363"/>
            <a:ext cx="266541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Line 24"/>
          <p:cNvSpPr>
            <a:spLocks noChangeShapeType="1"/>
          </p:cNvSpPr>
          <p:nvPr/>
        </p:nvSpPr>
        <p:spPr bwMode="auto">
          <a:xfrm flipH="1">
            <a:off x="3059113" y="2924175"/>
            <a:ext cx="100806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Line 25"/>
          <p:cNvSpPr>
            <a:spLocks noChangeShapeType="1"/>
          </p:cNvSpPr>
          <p:nvPr/>
        </p:nvSpPr>
        <p:spPr bwMode="auto">
          <a:xfrm flipH="1">
            <a:off x="3132138" y="2924175"/>
            <a:ext cx="1727200" cy="1093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Line 26"/>
          <p:cNvSpPr>
            <a:spLocks noChangeShapeType="1"/>
          </p:cNvSpPr>
          <p:nvPr/>
        </p:nvSpPr>
        <p:spPr bwMode="auto">
          <a:xfrm flipH="1">
            <a:off x="3276600" y="3789363"/>
            <a:ext cx="3240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NOD2/TLR Crosstalk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3379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2333625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NOD2 signalling augments TLR driven cytokine secretion</a:t>
            </a:r>
            <a:endParaRPr lang="en-US" sz="2800" smtClean="0">
              <a:solidFill>
                <a:schemeClr val="tx2"/>
              </a:solidFill>
            </a:endParaRPr>
          </a:p>
        </p:txBody>
      </p: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2339975" y="2278063"/>
            <a:ext cx="4859338" cy="3959225"/>
            <a:chOff x="1316" y="981"/>
            <a:chExt cx="3061" cy="2494"/>
          </a:xfrm>
        </p:grpSpPr>
        <p:pic>
          <p:nvPicPr>
            <p:cNvPr id="3379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435" t="13889" r="8174" b="8333"/>
            <a:stretch>
              <a:fillRect/>
            </a:stretch>
          </p:blipFill>
          <p:spPr bwMode="auto">
            <a:xfrm>
              <a:off x="1565" y="981"/>
              <a:ext cx="280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8000" t="41435" r="45740" b="27779"/>
            <a:stretch>
              <a:fillRect/>
            </a:stretch>
          </p:blipFill>
          <p:spPr bwMode="auto">
            <a:xfrm>
              <a:off x="2898" y="2211"/>
              <a:ext cx="216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173" t="33333" r="87479" b="27779"/>
            <a:stretch>
              <a:fillRect/>
            </a:stretch>
          </p:blipFill>
          <p:spPr bwMode="auto">
            <a:xfrm>
              <a:off x="1316" y="1951"/>
              <a:ext cx="28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0435" t="63889" r="8174" b="19444"/>
            <a:stretch>
              <a:fillRect/>
            </a:stretch>
          </p:blipFill>
          <p:spPr bwMode="auto">
            <a:xfrm>
              <a:off x="1565" y="2998"/>
              <a:ext cx="280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802" name="Rectangle 8"/>
            <p:cNvSpPr>
              <a:spLocks noChangeArrowheads="1"/>
            </p:cNvSpPr>
            <p:nvPr/>
          </p:nvSpPr>
          <p:spPr bwMode="auto">
            <a:xfrm>
              <a:off x="1565" y="3385"/>
              <a:ext cx="2812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3803" name="Rectangle 9"/>
            <p:cNvSpPr>
              <a:spLocks noChangeArrowheads="1"/>
            </p:cNvSpPr>
            <p:nvPr/>
          </p:nvSpPr>
          <p:spPr bwMode="auto">
            <a:xfrm>
              <a:off x="1565" y="2976"/>
              <a:ext cx="181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3107" y="2976"/>
              <a:ext cx="181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auto">
            <a:xfrm>
              <a:off x="1606" y="2160"/>
              <a:ext cx="0" cy="77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6" name="Text Box 12"/>
          <p:cNvSpPr txBox="1">
            <a:spLocks noChangeArrowheads="1"/>
          </p:cNvSpPr>
          <p:nvPr/>
        </p:nvSpPr>
        <p:spPr bwMode="auto">
          <a:xfrm>
            <a:off x="7207250" y="6381750"/>
            <a:ext cx="1685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Van Heel </a:t>
            </a:r>
            <a:r>
              <a:rPr lang="en-GB" sz="1200" i="1">
                <a:solidFill>
                  <a:schemeClr val="tx2"/>
                </a:solidFill>
              </a:rPr>
              <a:t>Lancet</a:t>
            </a:r>
            <a:r>
              <a:rPr lang="en-GB" sz="1200">
                <a:solidFill>
                  <a:schemeClr val="tx2"/>
                </a:solidFill>
              </a:rPr>
              <a:t> 2005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3797" name="Line 14"/>
          <p:cNvSpPr>
            <a:spLocks noChangeShapeType="1"/>
          </p:cNvSpPr>
          <p:nvPr/>
        </p:nvSpPr>
        <p:spPr bwMode="auto">
          <a:xfrm>
            <a:off x="3635375" y="2708275"/>
            <a:ext cx="0" cy="2520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NOD2 Function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NOD2</a:t>
            </a:r>
            <a:r>
              <a:rPr lang="en-GB" baseline="50000" smtClean="0">
                <a:solidFill>
                  <a:schemeClr val="tx2"/>
                </a:solidFill>
              </a:rPr>
              <a:t>-/-</a:t>
            </a:r>
            <a:r>
              <a:rPr lang="en-GB" smtClean="0">
                <a:solidFill>
                  <a:schemeClr val="tx2"/>
                </a:solidFill>
              </a:rPr>
              <a:t> murine macrophages – increased IL-12 following TLR2 stimulation</a:t>
            </a:r>
          </a:p>
          <a:p>
            <a:pPr lvl="2" eaLnBrk="1" hangingPunct="1"/>
            <a:r>
              <a:rPr lang="en-GB" smtClean="0">
                <a:solidFill>
                  <a:schemeClr val="tx2"/>
                </a:solidFill>
              </a:rPr>
              <a:t>No effect on signals downstream of other TLRs </a:t>
            </a:r>
          </a:p>
          <a:p>
            <a:pPr lvl="2" eaLnBrk="1" hangingPunct="1"/>
            <a:r>
              <a:rPr lang="en-GB" smtClean="0">
                <a:solidFill>
                  <a:schemeClr val="tx2"/>
                </a:solidFill>
              </a:rPr>
              <a:t>No effect on IL-10 or TNF following TLR2 stimulation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In humans, IL-10 following TLR2 ligation actively suppressed by NOD2 mutations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949825" y="6453188"/>
            <a:ext cx="4086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tx2"/>
                </a:solidFill>
              </a:rPr>
              <a:t>Watanabe </a:t>
            </a:r>
            <a:r>
              <a:rPr lang="en-GB" sz="1200" i="1">
                <a:solidFill>
                  <a:schemeClr val="tx2"/>
                </a:solidFill>
              </a:rPr>
              <a:t>Nat Immunol </a:t>
            </a:r>
            <a:r>
              <a:rPr lang="en-GB" sz="1200">
                <a:solidFill>
                  <a:schemeClr val="tx2"/>
                </a:solidFill>
              </a:rPr>
              <a:t>2004, Noguchi </a:t>
            </a:r>
            <a:r>
              <a:rPr lang="en-GB" sz="1200" i="1">
                <a:solidFill>
                  <a:schemeClr val="tx2"/>
                </a:solidFill>
              </a:rPr>
              <a:t>Nat Immunol</a:t>
            </a:r>
            <a:r>
              <a:rPr lang="en-GB" sz="1200">
                <a:solidFill>
                  <a:schemeClr val="tx2"/>
                </a:solidFill>
              </a:rPr>
              <a:t> 2009</a:t>
            </a:r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Peptidoglycan and Th17 Cells</a:t>
            </a:r>
            <a:endParaRPr lang="en-US" b="1" smtClean="0">
              <a:solidFill>
                <a:srgbClr val="000066"/>
              </a:solidFill>
            </a:endParaRPr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7225" y="1600200"/>
            <a:ext cx="5289550" cy="4525963"/>
          </a:xfrm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692275" y="3933825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835150" y="1557338"/>
            <a:ext cx="5762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6875463" y="1557338"/>
            <a:ext cx="5762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804025" y="6308725"/>
            <a:ext cx="2320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Van Beelen </a:t>
            </a:r>
            <a:r>
              <a:rPr lang="en-GB" sz="1200" b="1" i="1">
                <a:solidFill>
                  <a:schemeClr val="tx2"/>
                </a:solidFill>
              </a:rPr>
              <a:t>Immunity</a:t>
            </a:r>
            <a:r>
              <a:rPr lang="en-GB" sz="1200" b="1">
                <a:solidFill>
                  <a:schemeClr val="tx2"/>
                </a:solidFill>
              </a:rPr>
              <a:t> 2007</a:t>
            </a:r>
            <a:endParaRPr lang="en-US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NOD2 and T-cell Polarisation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3789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NOD2 mutations impair ability to polarise T-cells to Th17 phenotype</a:t>
            </a: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May relate to impaired DC secretion of IL-23</a:t>
            </a:r>
            <a:endParaRPr lang="en-US" sz="2800" smtClean="0">
              <a:solidFill>
                <a:schemeClr val="tx2"/>
              </a:solidFill>
            </a:endParaRP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3635375" y="1484313"/>
            <a:ext cx="5473700" cy="4405312"/>
            <a:chOff x="1519" y="1026"/>
            <a:chExt cx="3266" cy="2684"/>
          </a:xfrm>
        </p:grpSpPr>
        <p:pic>
          <p:nvPicPr>
            <p:cNvPr id="37893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4173" t="20833" r="39479" b="16667"/>
            <a:stretch>
              <a:fillRect/>
            </a:stretch>
          </p:blipFill>
          <p:spPr bwMode="auto">
            <a:xfrm>
              <a:off x="1519" y="1026"/>
              <a:ext cx="3221" cy="2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Line 9"/>
            <p:cNvSpPr>
              <a:spLocks noChangeShapeType="1"/>
            </p:cNvSpPr>
            <p:nvPr/>
          </p:nvSpPr>
          <p:spPr bwMode="auto">
            <a:xfrm>
              <a:off x="1610" y="3673"/>
              <a:ext cx="2903" cy="0"/>
            </a:xfrm>
            <a:prstGeom prst="line">
              <a:avLst/>
            </a:prstGeom>
            <a:noFill/>
            <a:ln w="130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Rectangle 10"/>
            <p:cNvSpPr>
              <a:spLocks noChangeArrowheads="1"/>
            </p:cNvSpPr>
            <p:nvPr/>
          </p:nvSpPr>
          <p:spPr bwMode="auto">
            <a:xfrm>
              <a:off x="1565" y="2416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896" name="Rectangle 11"/>
            <p:cNvSpPr>
              <a:spLocks noChangeArrowheads="1"/>
            </p:cNvSpPr>
            <p:nvPr/>
          </p:nvSpPr>
          <p:spPr bwMode="auto">
            <a:xfrm>
              <a:off x="2653" y="2432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897" name="Rectangle 12"/>
            <p:cNvSpPr>
              <a:spLocks noChangeArrowheads="1"/>
            </p:cNvSpPr>
            <p:nvPr/>
          </p:nvSpPr>
          <p:spPr bwMode="auto">
            <a:xfrm>
              <a:off x="1746" y="111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898" name="Rectangle 13"/>
            <p:cNvSpPr>
              <a:spLocks noChangeArrowheads="1"/>
            </p:cNvSpPr>
            <p:nvPr/>
          </p:nvSpPr>
          <p:spPr bwMode="auto">
            <a:xfrm>
              <a:off x="3833" y="1117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899" name="Rectangle 14"/>
            <p:cNvSpPr>
              <a:spLocks noChangeArrowheads="1"/>
            </p:cNvSpPr>
            <p:nvPr/>
          </p:nvSpPr>
          <p:spPr bwMode="auto">
            <a:xfrm>
              <a:off x="4649" y="1253"/>
              <a:ext cx="136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892" name="Text Box 18"/>
          <p:cNvSpPr txBox="1">
            <a:spLocks noChangeArrowheads="1"/>
          </p:cNvSpPr>
          <p:nvPr/>
        </p:nvSpPr>
        <p:spPr bwMode="auto">
          <a:xfrm>
            <a:off x="6948488" y="6381750"/>
            <a:ext cx="210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Van Beelen </a:t>
            </a:r>
            <a:r>
              <a:rPr lang="en-GB" sz="1200" b="1" i="1">
                <a:solidFill>
                  <a:schemeClr val="tx2"/>
                </a:solidFill>
              </a:rPr>
              <a:t>Immunity</a:t>
            </a:r>
            <a:r>
              <a:rPr lang="en-GB" sz="1200" b="1">
                <a:solidFill>
                  <a:schemeClr val="tx2"/>
                </a:solidFill>
              </a:rPr>
              <a:t> 2007</a:t>
            </a:r>
            <a:endParaRPr lang="en-US" sz="1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z="17200" smtClean="0">
                <a:solidFill>
                  <a:srgbClr val="000066"/>
                </a:solidFill>
              </a:rPr>
              <a:t>IL23R</a:t>
            </a:r>
            <a:endParaRPr lang="en-US" sz="172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IL-23R</a:t>
            </a:r>
            <a:endParaRPr lang="en-US" b="1" smtClean="0">
              <a:solidFill>
                <a:srgbClr val="000066"/>
              </a:solidFill>
            </a:endParaRPr>
          </a:p>
        </p:txBody>
      </p:sp>
      <p:grpSp>
        <p:nvGrpSpPr>
          <p:cNvPr id="39938" name="Group 50"/>
          <p:cNvGrpSpPr>
            <a:grpSpLocks/>
          </p:cNvGrpSpPr>
          <p:nvPr/>
        </p:nvGrpSpPr>
        <p:grpSpPr bwMode="auto">
          <a:xfrm>
            <a:off x="1403350" y="1916113"/>
            <a:ext cx="6264275" cy="3384550"/>
            <a:chOff x="884" y="1207"/>
            <a:chExt cx="3946" cy="2132"/>
          </a:xfrm>
        </p:grpSpPr>
        <p:sp>
          <p:nvSpPr>
            <p:cNvPr id="39939" name="Rectangle 26"/>
            <p:cNvSpPr>
              <a:spLocks noChangeArrowheads="1"/>
            </p:cNvSpPr>
            <p:nvPr/>
          </p:nvSpPr>
          <p:spPr bwMode="auto">
            <a:xfrm>
              <a:off x="1203" y="3022"/>
              <a:ext cx="3627" cy="272"/>
            </a:xfrm>
            <a:prstGeom prst="rect">
              <a:avLst/>
            </a:prstGeom>
            <a:solidFill>
              <a:srgbClr val="F5A9F0"/>
            </a:solidFill>
            <a:ln w="9525">
              <a:solidFill>
                <a:srgbClr val="F5A9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9940" name="Line 24"/>
            <p:cNvSpPr>
              <a:spLocks noChangeShapeType="1"/>
            </p:cNvSpPr>
            <p:nvPr/>
          </p:nvSpPr>
          <p:spPr bwMode="auto">
            <a:xfrm>
              <a:off x="1203" y="2989"/>
              <a:ext cx="3627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Line 25"/>
            <p:cNvSpPr>
              <a:spLocks noChangeShapeType="1"/>
            </p:cNvSpPr>
            <p:nvPr/>
          </p:nvSpPr>
          <p:spPr bwMode="auto">
            <a:xfrm>
              <a:off x="1203" y="3294"/>
              <a:ext cx="3627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42" name="Group 8"/>
            <p:cNvGrpSpPr>
              <a:grpSpLocks/>
            </p:cNvGrpSpPr>
            <p:nvPr/>
          </p:nvGrpSpPr>
          <p:grpSpPr bwMode="auto">
            <a:xfrm>
              <a:off x="1843" y="1486"/>
              <a:ext cx="107" cy="1853"/>
              <a:chOff x="2018" y="1797"/>
              <a:chExt cx="91" cy="1270"/>
            </a:xfrm>
          </p:grpSpPr>
          <p:sp>
            <p:nvSpPr>
              <p:cNvPr id="39972" name="Rectangle 4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91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73" name="Rectangle 5"/>
              <p:cNvSpPr>
                <a:spLocks noChangeArrowheads="1"/>
              </p:cNvSpPr>
              <p:nvPr/>
            </p:nvSpPr>
            <p:spPr bwMode="auto">
              <a:xfrm>
                <a:off x="2018" y="2115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74" name="Rectangle 6"/>
              <p:cNvSpPr>
                <a:spLocks noChangeArrowheads="1"/>
              </p:cNvSpPr>
              <p:nvPr/>
            </p:nvSpPr>
            <p:spPr bwMode="auto">
              <a:xfrm>
                <a:off x="2018" y="2432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75" name="Rectangle 7"/>
              <p:cNvSpPr>
                <a:spLocks noChangeArrowheads="1"/>
              </p:cNvSpPr>
              <p:nvPr/>
            </p:nvSpPr>
            <p:spPr bwMode="auto">
              <a:xfrm>
                <a:off x="2018" y="2749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943" name="Group 9"/>
            <p:cNvGrpSpPr>
              <a:grpSpLocks/>
            </p:cNvGrpSpPr>
            <p:nvPr/>
          </p:nvGrpSpPr>
          <p:grpSpPr bwMode="auto">
            <a:xfrm>
              <a:off x="2110" y="1486"/>
              <a:ext cx="107" cy="1853"/>
              <a:chOff x="2018" y="1797"/>
              <a:chExt cx="91" cy="1270"/>
            </a:xfrm>
          </p:grpSpPr>
          <p:sp>
            <p:nvSpPr>
              <p:cNvPr id="39968" name="Rectangle 10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69" name="Rectangle 11"/>
              <p:cNvSpPr>
                <a:spLocks noChangeArrowheads="1"/>
              </p:cNvSpPr>
              <p:nvPr/>
            </p:nvSpPr>
            <p:spPr bwMode="auto">
              <a:xfrm>
                <a:off x="2018" y="2115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70" name="Rectangle 12"/>
              <p:cNvSpPr>
                <a:spLocks noChangeArrowheads="1"/>
              </p:cNvSpPr>
              <p:nvPr/>
            </p:nvSpPr>
            <p:spPr bwMode="auto">
              <a:xfrm>
                <a:off x="2018" y="2432"/>
                <a:ext cx="91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71" name="Rectangle 13"/>
              <p:cNvSpPr>
                <a:spLocks noChangeArrowheads="1"/>
              </p:cNvSpPr>
              <p:nvPr/>
            </p:nvSpPr>
            <p:spPr bwMode="auto">
              <a:xfrm>
                <a:off x="2018" y="2749"/>
                <a:ext cx="91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944" name="Group 14"/>
            <p:cNvGrpSpPr>
              <a:grpSpLocks/>
            </p:cNvGrpSpPr>
            <p:nvPr/>
          </p:nvGrpSpPr>
          <p:grpSpPr bwMode="auto">
            <a:xfrm>
              <a:off x="3434" y="1486"/>
              <a:ext cx="107" cy="1853"/>
              <a:chOff x="2018" y="1797"/>
              <a:chExt cx="91" cy="1270"/>
            </a:xfrm>
          </p:grpSpPr>
          <p:sp>
            <p:nvSpPr>
              <p:cNvPr id="39964" name="Rectangle 15"/>
              <p:cNvSpPr>
                <a:spLocks noChangeArrowheads="1"/>
              </p:cNvSpPr>
              <p:nvPr/>
            </p:nvSpPr>
            <p:spPr bwMode="auto">
              <a:xfrm>
                <a:off x="2018" y="1797"/>
                <a:ext cx="91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65" name="Rectangle 16"/>
              <p:cNvSpPr>
                <a:spLocks noChangeArrowheads="1"/>
              </p:cNvSpPr>
              <p:nvPr/>
            </p:nvSpPr>
            <p:spPr bwMode="auto">
              <a:xfrm>
                <a:off x="2018" y="2115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66" name="Rectangle 17"/>
              <p:cNvSpPr>
                <a:spLocks noChangeArrowheads="1"/>
              </p:cNvSpPr>
              <p:nvPr/>
            </p:nvSpPr>
            <p:spPr bwMode="auto">
              <a:xfrm>
                <a:off x="2018" y="2432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67" name="Rectangle 18"/>
              <p:cNvSpPr>
                <a:spLocks noChangeArrowheads="1"/>
              </p:cNvSpPr>
              <p:nvPr/>
            </p:nvSpPr>
            <p:spPr bwMode="auto">
              <a:xfrm>
                <a:off x="2018" y="2749"/>
                <a:ext cx="91" cy="318"/>
              </a:xfrm>
              <a:prstGeom prst="rect">
                <a:avLst/>
              </a:prstGeom>
              <a:solidFill>
                <a:srgbClr val="D9C5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9945" name="Rectangle 22"/>
            <p:cNvSpPr>
              <a:spLocks noChangeArrowheads="1"/>
            </p:cNvSpPr>
            <p:nvPr/>
          </p:nvSpPr>
          <p:spPr bwMode="auto">
            <a:xfrm>
              <a:off x="3711" y="2412"/>
              <a:ext cx="107" cy="4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9946" name="Text Box 28"/>
            <p:cNvSpPr txBox="1">
              <a:spLocks noChangeArrowheads="1"/>
            </p:cNvSpPr>
            <p:nvPr/>
          </p:nvSpPr>
          <p:spPr bwMode="auto">
            <a:xfrm>
              <a:off x="1311" y="2624"/>
              <a:ext cx="4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IL12R</a:t>
              </a:r>
              <a:r>
                <a:rPr lang="el-GR" sz="1200">
                  <a:solidFill>
                    <a:schemeClr val="tx2"/>
                  </a:solidFill>
                </a:rPr>
                <a:t>β</a:t>
              </a:r>
              <a:r>
                <a:rPr lang="en-GB" sz="1200">
                  <a:solidFill>
                    <a:schemeClr val="tx2"/>
                  </a:solidFill>
                </a:rPr>
                <a:t>1</a:t>
              </a:r>
              <a:endParaRPr lang="el-GR" sz="1200">
                <a:solidFill>
                  <a:schemeClr val="tx2"/>
                </a:solidFill>
              </a:endParaRPr>
            </a:p>
          </p:txBody>
        </p:sp>
        <p:sp>
          <p:nvSpPr>
            <p:cNvPr id="39947" name="Text Box 29"/>
            <p:cNvSpPr txBox="1">
              <a:spLocks noChangeArrowheads="1"/>
            </p:cNvSpPr>
            <p:nvPr/>
          </p:nvSpPr>
          <p:spPr bwMode="auto">
            <a:xfrm>
              <a:off x="2902" y="2624"/>
              <a:ext cx="4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IL12R</a:t>
              </a:r>
              <a:r>
                <a:rPr lang="el-GR" sz="1200">
                  <a:solidFill>
                    <a:schemeClr val="tx2"/>
                  </a:solidFill>
                </a:rPr>
                <a:t>β</a:t>
              </a:r>
              <a:r>
                <a:rPr lang="en-GB" sz="1200">
                  <a:solidFill>
                    <a:schemeClr val="tx2"/>
                  </a:solidFill>
                </a:rPr>
                <a:t>1</a:t>
              </a:r>
              <a:endParaRPr lang="el-GR" sz="1200">
                <a:solidFill>
                  <a:schemeClr val="tx2"/>
                </a:solidFill>
              </a:endParaRPr>
            </a:p>
          </p:txBody>
        </p:sp>
        <p:sp>
          <p:nvSpPr>
            <p:cNvPr id="39948" name="Text Box 30"/>
            <p:cNvSpPr txBox="1">
              <a:spLocks noChangeArrowheads="1"/>
            </p:cNvSpPr>
            <p:nvPr/>
          </p:nvSpPr>
          <p:spPr bwMode="auto">
            <a:xfrm>
              <a:off x="2217" y="2624"/>
              <a:ext cx="4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IL12R</a:t>
              </a:r>
              <a:r>
                <a:rPr lang="el-GR" sz="1200">
                  <a:solidFill>
                    <a:schemeClr val="tx2"/>
                  </a:solidFill>
                </a:rPr>
                <a:t>β</a:t>
              </a:r>
              <a:r>
                <a:rPr lang="en-GB" sz="1200">
                  <a:solidFill>
                    <a:schemeClr val="tx2"/>
                  </a:solidFill>
                </a:rPr>
                <a:t>2</a:t>
              </a:r>
              <a:endParaRPr lang="el-GR" sz="1200">
                <a:solidFill>
                  <a:schemeClr val="tx2"/>
                </a:solidFill>
              </a:endParaRPr>
            </a:p>
          </p:txBody>
        </p:sp>
        <p:sp>
          <p:nvSpPr>
            <p:cNvPr id="39949" name="Text Box 31"/>
            <p:cNvSpPr txBox="1">
              <a:spLocks noChangeArrowheads="1"/>
            </p:cNvSpPr>
            <p:nvPr/>
          </p:nvSpPr>
          <p:spPr bwMode="auto">
            <a:xfrm>
              <a:off x="3861" y="2624"/>
              <a:ext cx="37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IL23R</a:t>
              </a:r>
              <a:endParaRPr lang="el-GR" sz="1200">
                <a:solidFill>
                  <a:schemeClr val="tx2"/>
                </a:solidFill>
              </a:endParaRPr>
            </a:p>
          </p:txBody>
        </p:sp>
        <p:sp>
          <p:nvSpPr>
            <p:cNvPr id="39950" name="Rectangle 32"/>
            <p:cNvSpPr>
              <a:spLocks noChangeArrowheads="1"/>
            </p:cNvSpPr>
            <p:nvPr/>
          </p:nvSpPr>
          <p:spPr bwMode="auto">
            <a:xfrm>
              <a:off x="3711" y="2875"/>
              <a:ext cx="107" cy="464"/>
            </a:xfrm>
            <a:prstGeom prst="rect">
              <a:avLst/>
            </a:prstGeom>
            <a:solidFill>
              <a:srgbClr val="D9C5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grpSp>
          <p:nvGrpSpPr>
            <p:cNvPr id="39951" name="Group 35"/>
            <p:cNvGrpSpPr>
              <a:grpSpLocks/>
            </p:cNvGrpSpPr>
            <p:nvPr/>
          </p:nvGrpSpPr>
          <p:grpSpPr bwMode="auto">
            <a:xfrm>
              <a:off x="1979" y="1207"/>
              <a:ext cx="105" cy="1322"/>
              <a:chOff x="703" y="1934"/>
              <a:chExt cx="90" cy="906"/>
            </a:xfrm>
          </p:grpSpPr>
          <p:sp>
            <p:nvSpPr>
              <p:cNvPr id="39962" name="Oval 33"/>
              <p:cNvSpPr>
                <a:spLocks noChangeArrowheads="1"/>
              </p:cNvSpPr>
              <p:nvPr/>
            </p:nvSpPr>
            <p:spPr bwMode="auto">
              <a:xfrm>
                <a:off x="703" y="1934"/>
                <a:ext cx="90" cy="453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39963" name="Oval 34"/>
              <p:cNvSpPr>
                <a:spLocks noChangeArrowheads="1"/>
              </p:cNvSpPr>
              <p:nvPr/>
            </p:nvSpPr>
            <p:spPr bwMode="auto">
              <a:xfrm>
                <a:off x="703" y="2387"/>
                <a:ext cx="90" cy="4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9952" name="Oval 37"/>
            <p:cNvSpPr>
              <a:spLocks noChangeArrowheads="1"/>
            </p:cNvSpPr>
            <p:nvPr/>
          </p:nvSpPr>
          <p:spPr bwMode="auto">
            <a:xfrm>
              <a:off x="3575" y="1551"/>
              <a:ext cx="106" cy="66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9953" name="Oval 38"/>
            <p:cNvSpPr>
              <a:spLocks noChangeArrowheads="1"/>
            </p:cNvSpPr>
            <p:nvPr/>
          </p:nvSpPr>
          <p:spPr bwMode="auto">
            <a:xfrm>
              <a:off x="3575" y="2212"/>
              <a:ext cx="106" cy="6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9954" name="Text Box 39"/>
            <p:cNvSpPr txBox="1">
              <a:spLocks noChangeArrowheads="1"/>
            </p:cNvSpPr>
            <p:nvPr/>
          </p:nvSpPr>
          <p:spPr bwMode="auto">
            <a:xfrm>
              <a:off x="3923" y="1877"/>
              <a:ext cx="3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p40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955" name="Text Box 40"/>
            <p:cNvSpPr txBox="1">
              <a:spLocks noChangeArrowheads="1"/>
            </p:cNvSpPr>
            <p:nvPr/>
          </p:nvSpPr>
          <p:spPr bwMode="auto">
            <a:xfrm>
              <a:off x="3932" y="1347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p19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956" name="Text Box 41"/>
            <p:cNvSpPr txBox="1">
              <a:spLocks noChangeArrowheads="1"/>
            </p:cNvSpPr>
            <p:nvPr/>
          </p:nvSpPr>
          <p:spPr bwMode="auto">
            <a:xfrm>
              <a:off x="884" y="1883"/>
              <a:ext cx="35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p40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957" name="Text Box 42"/>
            <p:cNvSpPr txBox="1">
              <a:spLocks noChangeArrowheads="1"/>
            </p:cNvSpPr>
            <p:nvPr/>
          </p:nvSpPr>
          <p:spPr bwMode="auto">
            <a:xfrm>
              <a:off x="884" y="1222"/>
              <a:ext cx="35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p35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958" name="Line 43"/>
            <p:cNvSpPr>
              <a:spLocks noChangeShapeType="1"/>
            </p:cNvSpPr>
            <p:nvPr/>
          </p:nvSpPr>
          <p:spPr bwMode="auto">
            <a:xfrm>
              <a:off x="1364" y="1353"/>
              <a:ext cx="639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44"/>
            <p:cNvSpPr>
              <a:spLocks noChangeShapeType="1"/>
            </p:cNvSpPr>
            <p:nvPr/>
          </p:nvSpPr>
          <p:spPr bwMode="auto">
            <a:xfrm>
              <a:off x="1330" y="2081"/>
              <a:ext cx="692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45"/>
            <p:cNvSpPr>
              <a:spLocks noChangeShapeType="1"/>
            </p:cNvSpPr>
            <p:nvPr/>
          </p:nvSpPr>
          <p:spPr bwMode="auto">
            <a:xfrm flipH="1">
              <a:off x="3657" y="2081"/>
              <a:ext cx="266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46"/>
            <p:cNvSpPr>
              <a:spLocks noChangeShapeType="1"/>
            </p:cNvSpPr>
            <p:nvPr/>
          </p:nvSpPr>
          <p:spPr bwMode="auto">
            <a:xfrm flipH="1">
              <a:off x="3628" y="1551"/>
              <a:ext cx="321" cy="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5"/>
          <p:cNvSpPr>
            <a:spLocks noChangeArrowheads="1"/>
          </p:cNvSpPr>
          <p:nvPr/>
        </p:nvSpPr>
        <p:spPr bwMode="auto">
          <a:xfrm>
            <a:off x="7092950" y="2997200"/>
            <a:ext cx="7921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b="1" smtClean="0">
                <a:solidFill>
                  <a:srgbClr val="000066"/>
                </a:solidFill>
              </a:rPr>
              <a:t>CD4+ Cell Subtypes</a:t>
            </a:r>
            <a:endParaRPr lang="en-US" b="1" smtClean="0">
              <a:solidFill>
                <a:srgbClr val="000066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819650" y="1804988"/>
            <a:ext cx="833438" cy="935037"/>
            <a:chOff x="1610" y="1389"/>
            <a:chExt cx="635" cy="635"/>
          </a:xfrm>
        </p:grpSpPr>
        <p:sp>
          <p:nvSpPr>
            <p:cNvPr id="41004" name="Oval 4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1005" name="Oval 5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40964" name="Group 6"/>
          <p:cNvGrpSpPr>
            <a:grpSpLocks/>
          </p:cNvGrpSpPr>
          <p:nvPr/>
        </p:nvGrpSpPr>
        <p:grpSpPr bwMode="auto">
          <a:xfrm>
            <a:off x="2314575" y="3533775"/>
            <a:ext cx="936625" cy="925513"/>
            <a:chOff x="1610" y="1389"/>
            <a:chExt cx="635" cy="635"/>
          </a:xfrm>
        </p:grpSpPr>
        <p:sp>
          <p:nvSpPr>
            <p:cNvPr id="41002" name="Oval 7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1003" name="Oval 8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40965" name="Group 9"/>
          <p:cNvGrpSpPr>
            <a:grpSpLocks/>
          </p:cNvGrpSpPr>
          <p:nvPr/>
        </p:nvGrpSpPr>
        <p:grpSpPr bwMode="auto">
          <a:xfrm>
            <a:off x="4757738" y="4110038"/>
            <a:ext cx="996950" cy="996950"/>
            <a:chOff x="1610" y="1389"/>
            <a:chExt cx="635" cy="635"/>
          </a:xfrm>
        </p:grpSpPr>
        <p:sp>
          <p:nvSpPr>
            <p:cNvPr id="41000" name="Oval 10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1001" name="Oval 11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2533650" y="3563938"/>
            <a:ext cx="56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T</a:t>
            </a:r>
            <a:r>
              <a:rPr lang="en-GB" baseline="-24000">
                <a:solidFill>
                  <a:schemeClr val="tx2"/>
                </a:solidFill>
              </a:rPr>
              <a:t>H</a:t>
            </a:r>
            <a:r>
              <a:rPr lang="en-GB">
                <a:solidFill>
                  <a:schemeClr val="tx2"/>
                </a:solidFill>
              </a:rPr>
              <a:t>1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0967" name="Text Box 13"/>
          <p:cNvSpPr txBox="1">
            <a:spLocks noChangeArrowheads="1"/>
          </p:cNvSpPr>
          <p:nvPr/>
        </p:nvSpPr>
        <p:spPr bwMode="auto">
          <a:xfrm>
            <a:off x="4948238" y="1806575"/>
            <a:ext cx="560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T</a:t>
            </a:r>
            <a:r>
              <a:rPr lang="en-GB" baseline="-24000">
                <a:solidFill>
                  <a:schemeClr val="tx2"/>
                </a:solidFill>
              </a:rPr>
              <a:t>H</a:t>
            </a:r>
            <a:r>
              <a:rPr lang="en-GB">
                <a:solidFill>
                  <a:schemeClr val="tx2"/>
                </a:solidFill>
              </a:rPr>
              <a:t>0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0968" name="Text Box 14"/>
          <p:cNvSpPr txBox="1">
            <a:spLocks noChangeArrowheads="1"/>
          </p:cNvSpPr>
          <p:nvPr/>
        </p:nvSpPr>
        <p:spPr bwMode="auto">
          <a:xfrm>
            <a:off x="4999038" y="4138613"/>
            <a:ext cx="55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T</a:t>
            </a:r>
            <a:r>
              <a:rPr lang="en-GB" baseline="-24000">
                <a:solidFill>
                  <a:schemeClr val="tx2"/>
                </a:solidFill>
              </a:rPr>
              <a:t>H</a:t>
            </a:r>
            <a:r>
              <a:rPr lang="en-GB">
                <a:solidFill>
                  <a:schemeClr val="tx2"/>
                </a:solidFill>
              </a:rPr>
              <a:t>2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0969" name="Line 15"/>
          <p:cNvSpPr>
            <a:spLocks noChangeShapeType="1"/>
          </p:cNvSpPr>
          <p:nvPr/>
        </p:nvSpPr>
        <p:spPr bwMode="auto">
          <a:xfrm flipH="1">
            <a:off x="3349625" y="2813050"/>
            <a:ext cx="1087438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6"/>
          <p:cNvSpPr>
            <a:spLocks noChangeShapeType="1"/>
          </p:cNvSpPr>
          <p:nvPr/>
        </p:nvSpPr>
        <p:spPr bwMode="auto">
          <a:xfrm>
            <a:off x="5351463" y="2886075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Text Box 17"/>
          <p:cNvSpPr txBox="1">
            <a:spLocks noChangeArrowheads="1"/>
          </p:cNvSpPr>
          <p:nvPr/>
        </p:nvSpPr>
        <p:spPr bwMode="auto">
          <a:xfrm>
            <a:off x="4702175" y="3395663"/>
            <a:ext cx="59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IL-4</a:t>
            </a:r>
          </a:p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0972" name="Text Box 18"/>
          <p:cNvSpPr txBox="1">
            <a:spLocks noChangeArrowheads="1"/>
          </p:cNvSpPr>
          <p:nvPr/>
        </p:nvSpPr>
        <p:spPr bwMode="auto">
          <a:xfrm>
            <a:off x="3197225" y="26654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IL-12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0973" name="Text Box 19"/>
          <p:cNvSpPr txBox="1">
            <a:spLocks noChangeArrowheads="1"/>
          </p:cNvSpPr>
          <p:nvPr/>
        </p:nvSpPr>
        <p:spPr bwMode="auto">
          <a:xfrm>
            <a:off x="2381250" y="5324475"/>
            <a:ext cx="819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IL-12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IFN- </a:t>
            </a:r>
            <a:r>
              <a:rPr lang="el-GR" b="1">
                <a:solidFill>
                  <a:schemeClr val="tx2"/>
                </a:solidFill>
              </a:rPr>
              <a:t>γ</a:t>
            </a:r>
            <a:endParaRPr lang="en-GB" b="1">
              <a:solidFill>
                <a:schemeClr val="tx2"/>
              </a:solidFill>
            </a:endParaRPr>
          </a:p>
          <a:p>
            <a:pPr algn="ctr"/>
            <a:r>
              <a:rPr lang="en-GB" b="1">
                <a:solidFill>
                  <a:schemeClr val="tx2"/>
                </a:solidFill>
              </a:rPr>
              <a:t>TNF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0974" name="Text Box 20"/>
          <p:cNvSpPr txBox="1">
            <a:spLocks noChangeArrowheads="1"/>
          </p:cNvSpPr>
          <p:nvPr/>
        </p:nvSpPr>
        <p:spPr bwMode="auto">
          <a:xfrm>
            <a:off x="5006975" y="5876925"/>
            <a:ext cx="717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IL-4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IL-5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IL-13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0975" name="Line 21"/>
          <p:cNvSpPr>
            <a:spLocks noChangeShapeType="1"/>
          </p:cNvSpPr>
          <p:nvPr/>
        </p:nvSpPr>
        <p:spPr bwMode="auto">
          <a:xfrm>
            <a:off x="2746375" y="453231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>
            <a:off x="5394325" y="51784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Freeform 23"/>
          <p:cNvSpPr>
            <a:spLocks/>
          </p:cNvSpPr>
          <p:nvPr/>
        </p:nvSpPr>
        <p:spPr bwMode="auto">
          <a:xfrm>
            <a:off x="1908175" y="4098925"/>
            <a:ext cx="479425" cy="504825"/>
          </a:xfrm>
          <a:custGeom>
            <a:avLst/>
            <a:gdLst>
              <a:gd name="T0" fmla="*/ 2147483647 w 302"/>
              <a:gd name="T1" fmla="*/ 2147483647 h 318"/>
              <a:gd name="T2" fmla="*/ 2147483647 w 302"/>
              <a:gd name="T3" fmla="*/ 2147483647 h 318"/>
              <a:gd name="T4" fmla="*/ 2147483647 w 302"/>
              <a:gd name="T5" fmla="*/ 2147483647 h 318"/>
              <a:gd name="T6" fmla="*/ 2147483647 w 302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302"/>
              <a:gd name="T13" fmla="*/ 0 h 318"/>
              <a:gd name="T14" fmla="*/ 302 w 302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" h="318">
                <a:moveTo>
                  <a:pt x="302" y="318"/>
                </a:moveTo>
                <a:cubicBezTo>
                  <a:pt x="181" y="318"/>
                  <a:pt x="60" y="318"/>
                  <a:pt x="30" y="273"/>
                </a:cubicBezTo>
                <a:cubicBezTo>
                  <a:pt x="0" y="228"/>
                  <a:pt x="97" y="91"/>
                  <a:pt x="120" y="46"/>
                </a:cubicBezTo>
                <a:cubicBezTo>
                  <a:pt x="143" y="1"/>
                  <a:pt x="154" y="0"/>
                  <a:pt x="16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Text Box 24"/>
          <p:cNvSpPr txBox="1">
            <a:spLocks noChangeArrowheads="1"/>
          </p:cNvSpPr>
          <p:nvPr/>
        </p:nvSpPr>
        <p:spPr bwMode="auto">
          <a:xfrm>
            <a:off x="1820863" y="465296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IL-2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0979" name="Text Box 25"/>
          <p:cNvSpPr txBox="1">
            <a:spLocks noChangeArrowheads="1"/>
          </p:cNvSpPr>
          <p:nvPr/>
        </p:nvSpPr>
        <p:spPr bwMode="auto">
          <a:xfrm>
            <a:off x="5365750" y="324485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STAT6</a:t>
            </a:r>
          </a:p>
          <a:p>
            <a:pPr algn="ctr"/>
            <a:r>
              <a:rPr lang="en-GB" b="1">
                <a:solidFill>
                  <a:srgbClr val="FF0000"/>
                </a:solidFill>
              </a:rPr>
              <a:t>GATA-3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40980" name="Group 26"/>
          <p:cNvGrpSpPr>
            <a:grpSpLocks/>
          </p:cNvGrpSpPr>
          <p:nvPr/>
        </p:nvGrpSpPr>
        <p:grpSpPr bwMode="auto">
          <a:xfrm>
            <a:off x="6019800" y="2139950"/>
            <a:ext cx="2905125" cy="4346575"/>
            <a:chOff x="3792" y="1348"/>
            <a:chExt cx="1830" cy="2738"/>
          </a:xfrm>
        </p:grpSpPr>
        <p:sp>
          <p:nvSpPr>
            <p:cNvPr id="40991" name="Text Box 27"/>
            <p:cNvSpPr txBox="1">
              <a:spLocks noChangeArrowheads="1"/>
            </p:cNvSpPr>
            <p:nvPr/>
          </p:nvSpPr>
          <p:spPr bwMode="auto">
            <a:xfrm>
              <a:off x="4377" y="1348"/>
              <a:ext cx="681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>
                  <a:solidFill>
                    <a:schemeClr val="tx2"/>
                  </a:solidFill>
                </a:rPr>
                <a:t>IL-1</a:t>
              </a:r>
            </a:p>
            <a:p>
              <a:pPr algn="ctr"/>
              <a:r>
                <a:rPr lang="en-GB" b="1">
                  <a:solidFill>
                    <a:schemeClr val="tx2"/>
                  </a:solidFill>
                </a:rPr>
                <a:t>TGF-</a:t>
              </a:r>
              <a:r>
                <a:rPr lang="el-GR" b="1">
                  <a:solidFill>
                    <a:schemeClr val="tx2"/>
                  </a:solidFill>
                </a:rPr>
                <a:t>β</a:t>
              </a:r>
            </a:p>
            <a:p>
              <a:pPr algn="ctr"/>
              <a:r>
                <a:rPr lang="en-GB" b="1">
                  <a:solidFill>
                    <a:schemeClr val="tx2"/>
                  </a:solidFill>
                </a:rPr>
                <a:t>IL-6</a:t>
              </a:r>
            </a:p>
            <a:p>
              <a:pPr algn="ctr"/>
              <a:r>
                <a:rPr lang="en-GB" b="1">
                  <a:solidFill>
                    <a:schemeClr val="tx2"/>
                  </a:solidFill>
                </a:rPr>
                <a:t>IL-23</a:t>
              </a:r>
              <a:endParaRPr lang="el-GR" b="1">
                <a:solidFill>
                  <a:schemeClr val="tx2"/>
                </a:solidFill>
              </a:endParaRPr>
            </a:p>
          </p:txBody>
        </p:sp>
        <p:sp>
          <p:nvSpPr>
            <p:cNvPr id="40992" name="Line 28"/>
            <p:cNvSpPr>
              <a:spLocks noChangeShapeType="1"/>
            </p:cNvSpPr>
            <p:nvPr/>
          </p:nvSpPr>
          <p:spPr bwMode="auto">
            <a:xfrm>
              <a:off x="3792" y="1772"/>
              <a:ext cx="722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93" name="Group 29"/>
            <p:cNvGrpSpPr>
              <a:grpSpLocks/>
            </p:cNvGrpSpPr>
            <p:nvPr/>
          </p:nvGrpSpPr>
          <p:grpSpPr bwMode="auto">
            <a:xfrm>
              <a:off x="4468" y="2381"/>
              <a:ext cx="590" cy="583"/>
              <a:chOff x="1610" y="1389"/>
              <a:chExt cx="635" cy="635"/>
            </a:xfrm>
          </p:grpSpPr>
          <p:sp>
            <p:nvSpPr>
              <p:cNvPr id="40998" name="Oval 30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635" cy="6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40999" name="Oval 31"/>
              <p:cNvSpPr>
                <a:spLocks noChangeArrowheads="1"/>
              </p:cNvSpPr>
              <p:nvPr/>
            </p:nvSpPr>
            <p:spPr bwMode="auto">
              <a:xfrm>
                <a:off x="1838" y="1661"/>
                <a:ext cx="271" cy="27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0994" name="Text Box 32"/>
            <p:cNvSpPr txBox="1">
              <a:spLocks noChangeArrowheads="1"/>
            </p:cNvSpPr>
            <p:nvPr/>
          </p:nvSpPr>
          <p:spPr bwMode="auto">
            <a:xfrm>
              <a:off x="4579" y="2400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T</a:t>
              </a:r>
              <a:r>
                <a:rPr lang="en-GB" baseline="-24000">
                  <a:solidFill>
                    <a:schemeClr val="tx2"/>
                  </a:solidFill>
                </a:rPr>
                <a:t>H</a:t>
              </a:r>
              <a:r>
                <a:rPr lang="en-GB">
                  <a:solidFill>
                    <a:schemeClr val="tx2"/>
                  </a:solidFill>
                </a:rPr>
                <a:t>17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995" name="Text Box 33"/>
            <p:cNvSpPr txBox="1">
              <a:spLocks noChangeArrowheads="1"/>
            </p:cNvSpPr>
            <p:nvPr/>
          </p:nvSpPr>
          <p:spPr bwMode="auto">
            <a:xfrm>
              <a:off x="4542" y="3509"/>
              <a:ext cx="4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solidFill>
                    <a:schemeClr val="tx2"/>
                  </a:solidFill>
                </a:rPr>
                <a:t>IL-17</a:t>
              </a:r>
            </a:p>
            <a:p>
              <a:pPr algn="ctr"/>
              <a:r>
                <a:rPr lang="en-GB" b="1">
                  <a:solidFill>
                    <a:schemeClr val="tx2"/>
                  </a:solidFill>
                </a:rPr>
                <a:t>IL-22</a:t>
              </a:r>
            </a:p>
            <a:p>
              <a:pPr algn="ctr"/>
              <a:r>
                <a:rPr lang="en-GB" b="1">
                  <a:solidFill>
                    <a:schemeClr val="tx2"/>
                  </a:solidFill>
                </a:rPr>
                <a:t>IL-21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40996" name="Line 34"/>
            <p:cNvSpPr>
              <a:spLocks noChangeShapeType="1"/>
            </p:cNvSpPr>
            <p:nvPr/>
          </p:nvSpPr>
          <p:spPr bwMode="auto">
            <a:xfrm>
              <a:off x="4740" y="3010"/>
              <a:ext cx="0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Text Box 35"/>
            <p:cNvSpPr txBox="1">
              <a:spLocks noChangeArrowheads="1"/>
            </p:cNvSpPr>
            <p:nvPr/>
          </p:nvSpPr>
          <p:spPr bwMode="auto">
            <a:xfrm>
              <a:off x="5058" y="2420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ROR</a:t>
              </a:r>
              <a:r>
                <a:rPr lang="el-GR" b="1" dirty="0">
                  <a:solidFill>
                    <a:srgbClr val="FF0000"/>
                  </a:solidFill>
                </a:rPr>
                <a:t>γ</a:t>
              </a:r>
              <a:r>
                <a:rPr lang="en-GB" b="1" dirty="0">
                  <a:solidFill>
                    <a:srgbClr val="FF0000"/>
                  </a:solidFill>
                </a:rPr>
                <a:t>t</a:t>
              </a:r>
              <a:endParaRPr lang="el-G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981" name="Text Box 36"/>
          <p:cNvSpPr txBox="1">
            <a:spLocks noChangeArrowheads="1"/>
          </p:cNvSpPr>
          <p:nvPr/>
        </p:nvSpPr>
        <p:spPr bwMode="auto">
          <a:xfrm>
            <a:off x="2965450" y="297656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T-bet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2" name="Text Box 38"/>
          <p:cNvSpPr txBox="1">
            <a:spLocks noChangeArrowheads="1"/>
          </p:cNvSpPr>
          <p:nvPr/>
        </p:nvSpPr>
        <p:spPr bwMode="auto">
          <a:xfrm>
            <a:off x="2043113" y="1577975"/>
            <a:ext cx="92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IL-10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TGF- </a:t>
            </a:r>
            <a:r>
              <a:rPr lang="el-GR" b="1">
                <a:solidFill>
                  <a:schemeClr val="tx2"/>
                </a:solidFill>
              </a:rPr>
              <a:t>β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0983" name="Text Box 39"/>
          <p:cNvSpPr txBox="1">
            <a:spLocks noChangeArrowheads="1"/>
          </p:cNvSpPr>
          <p:nvPr/>
        </p:nvSpPr>
        <p:spPr bwMode="auto">
          <a:xfrm>
            <a:off x="1755775" y="234473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FOXP3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4" name="Line 40"/>
          <p:cNvSpPr>
            <a:spLocks noChangeShapeType="1"/>
          </p:cNvSpPr>
          <p:nvPr/>
        </p:nvSpPr>
        <p:spPr bwMode="auto">
          <a:xfrm flipH="1">
            <a:off x="1827213" y="2200275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0985" name="Group 41"/>
          <p:cNvGrpSpPr>
            <a:grpSpLocks/>
          </p:cNvGrpSpPr>
          <p:nvPr/>
        </p:nvGrpSpPr>
        <p:grpSpPr bwMode="auto">
          <a:xfrm>
            <a:off x="747713" y="1779588"/>
            <a:ext cx="936625" cy="925512"/>
            <a:chOff x="1610" y="1389"/>
            <a:chExt cx="635" cy="635"/>
          </a:xfrm>
        </p:grpSpPr>
        <p:sp>
          <p:nvSpPr>
            <p:cNvPr id="40989" name="Oval 42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0990" name="Oval 43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40986" name="Text Box 44"/>
          <p:cNvSpPr txBox="1">
            <a:spLocks noChangeArrowheads="1"/>
          </p:cNvSpPr>
          <p:nvPr/>
        </p:nvSpPr>
        <p:spPr bwMode="auto">
          <a:xfrm>
            <a:off x="890588" y="18399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TReg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0987" name="Freeform 46"/>
          <p:cNvSpPr>
            <a:spLocks/>
          </p:cNvSpPr>
          <p:nvPr/>
        </p:nvSpPr>
        <p:spPr bwMode="auto">
          <a:xfrm>
            <a:off x="6804025" y="4437063"/>
            <a:ext cx="479425" cy="504825"/>
          </a:xfrm>
          <a:custGeom>
            <a:avLst/>
            <a:gdLst>
              <a:gd name="T0" fmla="*/ 2147483647 w 302"/>
              <a:gd name="T1" fmla="*/ 2147483647 h 318"/>
              <a:gd name="T2" fmla="*/ 2147483647 w 302"/>
              <a:gd name="T3" fmla="*/ 2147483647 h 318"/>
              <a:gd name="T4" fmla="*/ 2147483647 w 302"/>
              <a:gd name="T5" fmla="*/ 2147483647 h 318"/>
              <a:gd name="T6" fmla="*/ 2147483647 w 302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302"/>
              <a:gd name="T13" fmla="*/ 0 h 318"/>
              <a:gd name="T14" fmla="*/ 302 w 302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" h="318">
                <a:moveTo>
                  <a:pt x="302" y="318"/>
                </a:moveTo>
                <a:cubicBezTo>
                  <a:pt x="181" y="318"/>
                  <a:pt x="60" y="318"/>
                  <a:pt x="30" y="273"/>
                </a:cubicBezTo>
                <a:cubicBezTo>
                  <a:pt x="0" y="228"/>
                  <a:pt x="97" y="91"/>
                  <a:pt x="120" y="46"/>
                </a:cubicBezTo>
                <a:cubicBezTo>
                  <a:pt x="143" y="1"/>
                  <a:pt x="154" y="0"/>
                  <a:pt x="16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Text Box 47"/>
          <p:cNvSpPr txBox="1">
            <a:spLocks noChangeArrowheads="1"/>
          </p:cNvSpPr>
          <p:nvPr/>
        </p:nvSpPr>
        <p:spPr bwMode="auto">
          <a:xfrm>
            <a:off x="6659563" y="501332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IL-21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403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gradFill flip="none" rotWithShape="1">
            <a:gsLst>
              <a:gs pos="0">
                <a:srgbClr val="E5AF27">
                  <a:tint val="66000"/>
                  <a:satMod val="160000"/>
                </a:srgbClr>
              </a:gs>
              <a:gs pos="50000">
                <a:srgbClr val="E5AF27">
                  <a:tint val="44500"/>
                  <a:satMod val="160000"/>
                </a:srgbClr>
              </a:gs>
              <a:gs pos="100000">
                <a:srgbClr val="E5AF27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349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000066"/>
                </a:solidFill>
              </a:rPr>
              <a:t>Type-17 responses in intestinal homeostasis and inflammation</a:t>
            </a:r>
          </a:p>
        </p:txBody>
      </p:sp>
      <p:grpSp>
        <p:nvGrpSpPr>
          <p:cNvPr id="63494" name="Group 4"/>
          <p:cNvGrpSpPr>
            <a:grpSpLocks/>
          </p:cNvGrpSpPr>
          <p:nvPr/>
        </p:nvGrpSpPr>
        <p:grpSpPr bwMode="auto">
          <a:xfrm>
            <a:off x="1116013" y="1630363"/>
            <a:ext cx="360362" cy="647700"/>
            <a:chOff x="1383" y="2568"/>
            <a:chExt cx="227" cy="408"/>
          </a:xfrm>
        </p:grpSpPr>
        <p:sp>
          <p:nvSpPr>
            <p:cNvPr id="63495" name="AutoShape 5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496" name="Oval 6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497" name="Group 7"/>
          <p:cNvGrpSpPr>
            <a:grpSpLocks/>
          </p:cNvGrpSpPr>
          <p:nvPr/>
        </p:nvGrpSpPr>
        <p:grpSpPr bwMode="auto">
          <a:xfrm>
            <a:off x="1476375" y="1630363"/>
            <a:ext cx="360363" cy="647700"/>
            <a:chOff x="1383" y="2568"/>
            <a:chExt cx="227" cy="408"/>
          </a:xfrm>
        </p:grpSpPr>
        <p:sp>
          <p:nvSpPr>
            <p:cNvPr id="63498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499" name="Oval 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00" name="Group 10"/>
          <p:cNvGrpSpPr>
            <a:grpSpLocks/>
          </p:cNvGrpSpPr>
          <p:nvPr/>
        </p:nvGrpSpPr>
        <p:grpSpPr bwMode="auto">
          <a:xfrm>
            <a:off x="1836738" y="1630363"/>
            <a:ext cx="360362" cy="647700"/>
            <a:chOff x="1383" y="2568"/>
            <a:chExt cx="227" cy="408"/>
          </a:xfrm>
        </p:grpSpPr>
        <p:sp>
          <p:nvSpPr>
            <p:cNvPr id="63501" name="AutoShape 11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02" name="Oval 12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03" name="Group 13"/>
          <p:cNvGrpSpPr>
            <a:grpSpLocks/>
          </p:cNvGrpSpPr>
          <p:nvPr/>
        </p:nvGrpSpPr>
        <p:grpSpPr bwMode="auto">
          <a:xfrm>
            <a:off x="755650" y="1630363"/>
            <a:ext cx="360363" cy="647700"/>
            <a:chOff x="1383" y="2568"/>
            <a:chExt cx="227" cy="408"/>
          </a:xfrm>
        </p:grpSpPr>
        <p:sp>
          <p:nvSpPr>
            <p:cNvPr id="63504" name="AutoShape 14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05" name="Oval 15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06" name="Group 16"/>
          <p:cNvGrpSpPr>
            <a:grpSpLocks/>
          </p:cNvGrpSpPr>
          <p:nvPr/>
        </p:nvGrpSpPr>
        <p:grpSpPr bwMode="auto">
          <a:xfrm>
            <a:off x="2197100" y="1630363"/>
            <a:ext cx="360363" cy="647700"/>
            <a:chOff x="1383" y="2568"/>
            <a:chExt cx="227" cy="408"/>
          </a:xfrm>
        </p:grpSpPr>
        <p:sp>
          <p:nvSpPr>
            <p:cNvPr id="63507" name="AutoShape 17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08" name="Oval 18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09" name="Group 19"/>
          <p:cNvGrpSpPr>
            <a:grpSpLocks/>
          </p:cNvGrpSpPr>
          <p:nvPr/>
        </p:nvGrpSpPr>
        <p:grpSpPr bwMode="auto">
          <a:xfrm>
            <a:off x="2555875" y="1630363"/>
            <a:ext cx="360363" cy="647700"/>
            <a:chOff x="1383" y="2568"/>
            <a:chExt cx="227" cy="408"/>
          </a:xfrm>
        </p:grpSpPr>
        <p:sp>
          <p:nvSpPr>
            <p:cNvPr id="63510" name="AutoShape 20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11" name="Oval 21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12" name="Group 22"/>
          <p:cNvGrpSpPr>
            <a:grpSpLocks/>
          </p:cNvGrpSpPr>
          <p:nvPr/>
        </p:nvGrpSpPr>
        <p:grpSpPr bwMode="auto">
          <a:xfrm>
            <a:off x="3276600" y="1630363"/>
            <a:ext cx="360363" cy="647700"/>
            <a:chOff x="1383" y="2568"/>
            <a:chExt cx="227" cy="408"/>
          </a:xfrm>
        </p:grpSpPr>
        <p:sp>
          <p:nvSpPr>
            <p:cNvPr id="63513" name="AutoShape 23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14" name="Oval 24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15" name="Group 25"/>
          <p:cNvGrpSpPr>
            <a:grpSpLocks/>
          </p:cNvGrpSpPr>
          <p:nvPr/>
        </p:nvGrpSpPr>
        <p:grpSpPr bwMode="auto">
          <a:xfrm>
            <a:off x="3636963" y="1630363"/>
            <a:ext cx="360362" cy="647700"/>
            <a:chOff x="1383" y="2568"/>
            <a:chExt cx="227" cy="408"/>
          </a:xfrm>
        </p:grpSpPr>
        <p:sp>
          <p:nvSpPr>
            <p:cNvPr id="63516" name="AutoShape 26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17" name="Oval 27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18" name="Group 28"/>
          <p:cNvGrpSpPr>
            <a:grpSpLocks/>
          </p:cNvGrpSpPr>
          <p:nvPr/>
        </p:nvGrpSpPr>
        <p:grpSpPr bwMode="auto">
          <a:xfrm>
            <a:off x="3997325" y="1630363"/>
            <a:ext cx="360363" cy="647700"/>
            <a:chOff x="1383" y="2568"/>
            <a:chExt cx="227" cy="408"/>
          </a:xfrm>
        </p:grpSpPr>
        <p:sp>
          <p:nvSpPr>
            <p:cNvPr id="63519" name="AutoShape 29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20" name="Oval 30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21" name="Group 31"/>
          <p:cNvGrpSpPr>
            <a:grpSpLocks/>
          </p:cNvGrpSpPr>
          <p:nvPr/>
        </p:nvGrpSpPr>
        <p:grpSpPr bwMode="auto">
          <a:xfrm>
            <a:off x="2916238" y="1630363"/>
            <a:ext cx="360362" cy="647700"/>
            <a:chOff x="1383" y="2568"/>
            <a:chExt cx="227" cy="408"/>
          </a:xfrm>
        </p:grpSpPr>
        <p:sp>
          <p:nvSpPr>
            <p:cNvPr id="63522" name="AutoShape 32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23" name="Oval 33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24" name="Group 44"/>
          <p:cNvGrpSpPr>
            <a:grpSpLocks/>
          </p:cNvGrpSpPr>
          <p:nvPr/>
        </p:nvGrpSpPr>
        <p:grpSpPr bwMode="auto">
          <a:xfrm>
            <a:off x="5076825" y="1989138"/>
            <a:ext cx="360363" cy="287337"/>
            <a:chOff x="1383" y="2568"/>
            <a:chExt cx="227" cy="408"/>
          </a:xfrm>
        </p:grpSpPr>
        <p:sp>
          <p:nvSpPr>
            <p:cNvPr id="63525" name="AutoShape 45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26" name="Oval 46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27" name="Group 47"/>
          <p:cNvGrpSpPr>
            <a:grpSpLocks/>
          </p:cNvGrpSpPr>
          <p:nvPr/>
        </p:nvGrpSpPr>
        <p:grpSpPr bwMode="auto">
          <a:xfrm>
            <a:off x="5435600" y="1628775"/>
            <a:ext cx="360363" cy="647700"/>
            <a:chOff x="1383" y="2568"/>
            <a:chExt cx="227" cy="408"/>
          </a:xfrm>
        </p:grpSpPr>
        <p:sp>
          <p:nvSpPr>
            <p:cNvPr id="63528" name="AutoShape 4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29" name="Oval 4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30" name="Group 50"/>
          <p:cNvGrpSpPr>
            <a:grpSpLocks/>
          </p:cNvGrpSpPr>
          <p:nvPr/>
        </p:nvGrpSpPr>
        <p:grpSpPr bwMode="auto">
          <a:xfrm>
            <a:off x="3994150" y="1630363"/>
            <a:ext cx="360363" cy="647700"/>
            <a:chOff x="1383" y="2568"/>
            <a:chExt cx="227" cy="408"/>
          </a:xfrm>
        </p:grpSpPr>
        <p:sp>
          <p:nvSpPr>
            <p:cNvPr id="63531" name="AutoShape 51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32" name="Oval 52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33" name="Group 56"/>
          <p:cNvGrpSpPr>
            <a:grpSpLocks/>
          </p:cNvGrpSpPr>
          <p:nvPr/>
        </p:nvGrpSpPr>
        <p:grpSpPr bwMode="auto">
          <a:xfrm>
            <a:off x="5794375" y="1630363"/>
            <a:ext cx="360363" cy="647700"/>
            <a:chOff x="1383" y="2568"/>
            <a:chExt cx="227" cy="408"/>
          </a:xfrm>
        </p:grpSpPr>
        <p:sp>
          <p:nvSpPr>
            <p:cNvPr id="63534" name="AutoShape 57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35" name="Oval 58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36" name="Group 59"/>
          <p:cNvGrpSpPr>
            <a:grpSpLocks/>
          </p:cNvGrpSpPr>
          <p:nvPr/>
        </p:nvGrpSpPr>
        <p:grpSpPr bwMode="auto">
          <a:xfrm>
            <a:off x="6515100" y="1630363"/>
            <a:ext cx="360363" cy="647700"/>
            <a:chOff x="1383" y="2568"/>
            <a:chExt cx="227" cy="408"/>
          </a:xfrm>
        </p:grpSpPr>
        <p:sp>
          <p:nvSpPr>
            <p:cNvPr id="63537" name="AutoShape 60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38" name="Oval 61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39" name="Group 62"/>
          <p:cNvGrpSpPr>
            <a:grpSpLocks/>
          </p:cNvGrpSpPr>
          <p:nvPr/>
        </p:nvGrpSpPr>
        <p:grpSpPr bwMode="auto">
          <a:xfrm>
            <a:off x="6875463" y="1630363"/>
            <a:ext cx="360362" cy="647700"/>
            <a:chOff x="1383" y="2568"/>
            <a:chExt cx="227" cy="408"/>
          </a:xfrm>
        </p:grpSpPr>
        <p:sp>
          <p:nvSpPr>
            <p:cNvPr id="63540" name="AutoShape 63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41" name="Oval 64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42" name="Group 65"/>
          <p:cNvGrpSpPr>
            <a:grpSpLocks/>
          </p:cNvGrpSpPr>
          <p:nvPr/>
        </p:nvGrpSpPr>
        <p:grpSpPr bwMode="auto">
          <a:xfrm>
            <a:off x="7235825" y="1630363"/>
            <a:ext cx="360363" cy="647700"/>
            <a:chOff x="1383" y="2568"/>
            <a:chExt cx="227" cy="408"/>
          </a:xfrm>
        </p:grpSpPr>
        <p:sp>
          <p:nvSpPr>
            <p:cNvPr id="63543" name="AutoShape 66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44" name="Oval 67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45" name="Group 68"/>
          <p:cNvGrpSpPr>
            <a:grpSpLocks/>
          </p:cNvGrpSpPr>
          <p:nvPr/>
        </p:nvGrpSpPr>
        <p:grpSpPr bwMode="auto">
          <a:xfrm>
            <a:off x="6154738" y="1630363"/>
            <a:ext cx="360362" cy="647700"/>
            <a:chOff x="1383" y="2568"/>
            <a:chExt cx="227" cy="408"/>
          </a:xfrm>
        </p:grpSpPr>
        <p:sp>
          <p:nvSpPr>
            <p:cNvPr id="63546" name="AutoShape 69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47" name="Oval 70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48" name="Group 71"/>
          <p:cNvGrpSpPr>
            <a:grpSpLocks/>
          </p:cNvGrpSpPr>
          <p:nvPr/>
        </p:nvGrpSpPr>
        <p:grpSpPr bwMode="auto">
          <a:xfrm>
            <a:off x="7596188" y="1630363"/>
            <a:ext cx="360362" cy="647700"/>
            <a:chOff x="1383" y="2568"/>
            <a:chExt cx="227" cy="408"/>
          </a:xfrm>
        </p:grpSpPr>
        <p:sp>
          <p:nvSpPr>
            <p:cNvPr id="63549" name="AutoShape 72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50" name="Oval 73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51" name="Group 74"/>
          <p:cNvGrpSpPr>
            <a:grpSpLocks/>
          </p:cNvGrpSpPr>
          <p:nvPr/>
        </p:nvGrpSpPr>
        <p:grpSpPr bwMode="auto">
          <a:xfrm>
            <a:off x="7954963" y="1630363"/>
            <a:ext cx="360362" cy="647700"/>
            <a:chOff x="1383" y="2568"/>
            <a:chExt cx="227" cy="408"/>
          </a:xfrm>
        </p:grpSpPr>
        <p:sp>
          <p:nvSpPr>
            <p:cNvPr id="63552" name="AutoShape 75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53" name="Oval 76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54" name="Group 77"/>
          <p:cNvGrpSpPr>
            <a:grpSpLocks/>
          </p:cNvGrpSpPr>
          <p:nvPr/>
        </p:nvGrpSpPr>
        <p:grpSpPr bwMode="auto">
          <a:xfrm rot="898898">
            <a:off x="2932113" y="1878013"/>
            <a:ext cx="890587" cy="1362075"/>
            <a:chOff x="2140" y="2048"/>
            <a:chExt cx="196" cy="293"/>
          </a:xfrm>
        </p:grpSpPr>
        <p:sp>
          <p:nvSpPr>
            <p:cNvPr id="63555" name="Freeform 78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1 h 1012"/>
                <a:gd name="T6" fmla="*/ 0 w 1106"/>
                <a:gd name="T7" fmla="*/ 1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1 h 1012"/>
                <a:gd name="T14" fmla="*/ 0 w 1106"/>
                <a:gd name="T15" fmla="*/ 1 h 1012"/>
                <a:gd name="T16" fmla="*/ 0 w 1106"/>
                <a:gd name="T17" fmla="*/ 0 h 1012"/>
                <a:gd name="T18" fmla="*/ 0 w 1106"/>
                <a:gd name="T19" fmla="*/ 1 h 1012"/>
                <a:gd name="T20" fmla="*/ 0 w 1106"/>
                <a:gd name="T21" fmla="*/ 1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Oval 79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57" name="Group 80"/>
          <p:cNvGrpSpPr>
            <a:grpSpLocks/>
          </p:cNvGrpSpPr>
          <p:nvPr/>
        </p:nvGrpSpPr>
        <p:grpSpPr bwMode="auto">
          <a:xfrm>
            <a:off x="3132138" y="1343025"/>
            <a:ext cx="360362" cy="215900"/>
            <a:chOff x="1610" y="3521"/>
            <a:chExt cx="227" cy="136"/>
          </a:xfrm>
        </p:grpSpPr>
        <p:sp>
          <p:nvSpPr>
            <p:cNvPr id="63558" name="Oval 81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59" name="Oval 82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60" name="Oval 83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61" name="Group 84"/>
          <p:cNvGrpSpPr>
            <a:grpSpLocks/>
          </p:cNvGrpSpPr>
          <p:nvPr/>
        </p:nvGrpSpPr>
        <p:grpSpPr bwMode="auto">
          <a:xfrm>
            <a:off x="2413000" y="1414463"/>
            <a:ext cx="360363" cy="215900"/>
            <a:chOff x="1610" y="3521"/>
            <a:chExt cx="227" cy="136"/>
          </a:xfrm>
        </p:grpSpPr>
        <p:sp>
          <p:nvSpPr>
            <p:cNvPr id="63562" name="Oval 85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63" name="Oval 86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64" name="Oval 87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65" name="Group 88"/>
          <p:cNvGrpSpPr>
            <a:grpSpLocks/>
          </p:cNvGrpSpPr>
          <p:nvPr/>
        </p:nvGrpSpPr>
        <p:grpSpPr bwMode="auto">
          <a:xfrm>
            <a:off x="3924300" y="1343025"/>
            <a:ext cx="360363" cy="215900"/>
            <a:chOff x="1610" y="3521"/>
            <a:chExt cx="227" cy="136"/>
          </a:xfrm>
        </p:grpSpPr>
        <p:sp>
          <p:nvSpPr>
            <p:cNvPr id="63566" name="Oval 89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67" name="Oval 90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68" name="Oval 91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69" name="Group 92"/>
          <p:cNvGrpSpPr>
            <a:grpSpLocks/>
          </p:cNvGrpSpPr>
          <p:nvPr/>
        </p:nvGrpSpPr>
        <p:grpSpPr bwMode="auto">
          <a:xfrm>
            <a:off x="4572000" y="1270000"/>
            <a:ext cx="360363" cy="215900"/>
            <a:chOff x="1610" y="3521"/>
            <a:chExt cx="227" cy="136"/>
          </a:xfrm>
        </p:grpSpPr>
        <p:sp>
          <p:nvSpPr>
            <p:cNvPr id="63570" name="Oval 93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71" name="Oval 94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72" name="Oval 95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7417" name="Group 96"/>
          <p:cNvGrpSpPr>
            <a:grpSpLocks/>
          </p:cNvGrpSpPr>
          <p:nvPr/>
        </p:nvGrpSpPr>
        <p:grpSpPr bwMode="auto">
          <a:xfrm>
            <a:off x="4427661" y="1700932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17586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587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588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63574" name="Group 100"/>
          <p:cNvGrpSpPr>
            <a:grpSpLocks/>
          </p:cNvGrpSpPr>
          <p:nvPr/>
        </p:nvGrpSpPr>
        <p:grpSpPr bwMode="auto">
          <a:xfrm>
            <a:off x="5364163" y="1343025"/>
            <a:ext cx="360362" cy="215900"/>
            <a:chOff x="1610" y="3521"/>
            <a:chExt cx="227" cy="136"/>
          </a:xfrm>
        </p:grpSpPr>
        <p:sp>
          <p:nvSpPr>
            <p:cNvPr id="63575" name="Oval 101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76" name="Oval 102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77" name="Oval 103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7419" name="Group 104"/>
          <p:cNvGrpSpPr>
            <a:grpSpLocks/>
          </p:cNvGrpSpPr>
          <p:nvPr/>
        </p:nvGrpSpPr>
        <p:grpSpPr bwMode="auto">
          <a:xfrm>
            <a:off x="3779912" y="2421012"/>
            <a:ext cx="360362" cy="215900"/>
            <a:chOff x="1610" y="3521"/>
            <a:chExt cx="227" cy="136"/>
          </a:xfrm>
          <a:solidFill>
            <a:srgbClr val="92D050"/>
          </a:solidFill>
        </p:grpSpPr>
        <p:sp>
          <p:nvSpPr>
            <p:cNvPr id="17580" name="Oval 105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581" name="Oval 106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582" name="Oval 107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63579" name="Group 178"/>
          <p:cNvGrpSpPr>
            <a:grpSpLocks/>
          </p:cNvGrpSpPr>
          <p:nvPr/>
        </p:nvGrpSpPr>
        <p:grpSpPr bwMode="auto">
          <a:xfrm>
            <a:off x="4281488" y="5300663"/>
            <a:ext cx="773112" cy="720725"/>
            <a:chOff x="4661" y="2705"/>
            <a:chExt cx="862" cy="635"/>
          </a:xfrm>
        </p:grpSpPr>
        <p:sp>
          <p:nvSpPr>
            <p:cNvPr id="63580" name="Oval 110"/>
            <p:cNvSpPr>
              <a:spLocks noChangeArrowheads="1"/>
            </p:cNvSpPr>
            <p:nvPr/>
          </p:nvSpPr>
          <p:spPr bwMode="auto">
            <a:xfrm>
              <a:off x="4888" y="2705"/>
              <a:ext cx="318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81" name="Oval 111"/>
            <p:cNvSpPr>
              <a:spLocks noChangeArrowheads="1"/>
            </p:cNvSpPr>
            <p:nvPr/>
          </p:nvSpPr>
          <p:spPr bwMode="auto">
            <a:xfrm>
              <a:off x="4934" y="2796"/>
              <a:ext cx="227" cy="226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82" name="Oval 112"/>
            <p:cNvSpPr>
              <a:spLocks noChangeArrowheads="1"/>
            </p:cNvSpPr>
            <p:nvPr/>
          </p:nvSpPr>
          <p:spPr bwMode="auto">
            <a:xfrm>
              <a:off x="5205" y="2750"/>
              <a:ext cx="318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83" name="Oval 113"/>
            <p:cNvSpPr>
              <a:spLocks noChangeArrowheads="1"/>
            </p:cNvSpPr>
            <p:nvPr/>
          </p:nvSpPr>
          <p:spPr bwMode="auto">
            <a:xfrm>
              <a:off x="5251" y="2841"/>
              <a:ext cx="227" cy="226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84" name="Oval 114"/>
            <p:cNvSpPr>
              <a:spLocks noChangeArrowheads="1"/>
            </p:cNvSpPr>
            <p:nvPr/>
          </p:nvSpPr>
          <p:spPr bwMode="auto">
            <a:xfrm>
              <a:off x="4979" y="3022"/>
              <a:ext cx="318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85" name="Oval 115"/>
            <p:cNvSpPr>
              <a:spLocks noChangeArrowheads="1"/>
            </p:cNvSpPr>
            <p:nvPr/>
          </p:nvSpPr>
          <p:spPr bwMode="auto">
            <a:xfrm>
              <a:off x="5025" y="3113"/>
              <a:ext cx="227" cy="226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86" name="Oval 116"/>
            <p:cNvSpPr>
              <a:spLocks noChangeArrowheads="1"/>
            </p:cNvSpPr>
            <p:nvPr/>
          </p:nvSpPr>
          <p:spPr bwMode="auto">
            <a:xfrm>
              <a:off x="4661" y="2932"/>
              <a:ext cx="318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87" name="Oval 117"/>
            <p:cNvSpPr>
              <a:spLocks noChangeArrowheads="1"/>
            </p:cNvSpPr>
            <p:nvPr/>
          </p:nvSpPr>
          <p:spPr bwMode="auto">
            <a:xfrm>
              <a:off x="4707" y="3023"/>
              <a:ext cx="227" cy="226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588" name="Group 175"/>
          <p:cNvGrpSpPr>
            <a:grpSpLocks/>
          </p:cNvGrpSpPr>
          <p:nvPr/>
        </p:nvGrpSpPr>
        <p:grpSpPr bwMode="auto">
          <a:xfrm>
            <a:off x="5148263" y="2851150"/>
            <a:ext cx="676275" cy="793750"/>
            <a:chOff x="1547" y="2341"/>
            <a:chExt cx="666" cy="863"/>
          </a:xfrm>
        </p:grpSpPr>
        <p:sp>
          <p:nvSpPr>
            <p:cNvPr id="63589" name="Oval 142"/>
            <p:cNvSpPr>
              <a:spLocks noChangeArrowheads="1"/>
            </p:cNvSpPr>
            <p:nvPr/>
          </p:nvSpPr>
          <p:spPr bwMode="auto">
            <a:xfrm>
              <a:off x="1623" y="2886"/>
              <a:ext cx="318" cy="318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90" name="Oval 143"/>
            <p:cNvSpPr>
              <a:spLocks noChangeArrowheads="1"/>
            </p:cNvSpPr>
            <p:nvPr/>
          </p:nvSpPr>
          <p:spPr bwMode="auto">
            <a:xfrm>
              <a:off x="1669" y="2977"/>
              <a:ext cx="227" cy="226"/>
            </a:xfrm>
            <a:prstGeom prst="ellipse">
              <a:avLst/>
            </a:prstGeom>
            <a:solidFill>
              <a:srgbClr val="F0EB8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91" name="Oval 145"/>
            <p:cNvSpPr>
              <a:spLocks noChangeArrowheads="1"/>
            </p:cNvSpPr>
            <p:nvPr/>
          </p:nvSpPr>
          <p:spPr bwMode="auto">
            <a:xfrm>
              <a:off x="1547" y="2568"/>
              <a:ext cx="318" cy="318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92" name="Oval 146"/>
            <p:cNvSpPr>
              <a:spLocks noChangeArrowheads="1"/>
            </p:cNvSpPr>
            <p:nvPr/>
          </p:nvSpPr>
          <p:spPr bwMode="auto">
            <a:xfrm>
              <a:off x="1600" y="2660"/>
              <a:ext cx="227" cy="226"/>
            </a:xfrm>
            <a:prstGeom prst="ellipse">
              <a:avLst/>
            </a:prstGeom>
            <a:solidFill>
              <a:srgbClr val="F0EB8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93" name="Oval 148"/>
            <p:cNvSpPr>
              <a:spLocks noChangeArrowheads="1"/>
            </p:cNvSpPr>
            <p:nvPr/>
          </p:nvSpPr>
          <p:spPr bwMode="auto">
            <a:xfrm>
              <a:off x="1895" y="2659"/>
              <a:ext cx="318" cy="318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94" name="Oval 149"/>
            <p:cNvSpPr>
              <a:spLocks noChangeArrowheads="1"/>
            </p:cNvSpPr>
            <p:nvPr/>
          </p:nvSpPr>
          <p:spPr bwMode="auto">
            <a:xfrm>
              <a:off x="1941" y="2750"/>
              <a:ext cx="227" cy="226"/>
            </a:xfrm>
            <a:prstGeom prst="ellipse">
              <a:avLst/>
            </a:prstGeom>
            <a:solidFill>
              <a:srgbClr val="F0EB8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95" name="Oval 151"/>
            <p:cNvSpPr>
              <a:spLocks noChangeArrowheads="1"/>
            </p:cNvSpPr>
            <p:nvPr/>
          </p:nvSpPr>
          <p:spPr bwMode="auto">
            <a:xfrm>
              <a:off x="1773" y="2341"/>
              <a:ext cx="318" cy="318"/>
            </a:xfrm>
            <a:prstGeom prst="ellipse">
              <a:avLst/>
            </a:prstGeom>
            <a:solidFill>
              <a:srgbClr val="FFFF2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596" name="Oval 152"/>
            <p:cNvSpPr>
              <a:spLocks noChangeArrowheads="1"/>
            </p:cNvSpPr>
            <p:nvPr/>
          </p:nvSpPr>
          <p:spPr bwMode="auto">
            <a:xfrm>
              <a:off x="1819" y="2432"/>
              <a:ext cx="227" cy="226"/>
            </a:xfrm>
            <a:prstGeom prst="ellipse">
              <a:avLst/>
            </a:prstGeom>
            <a:solidFill>
              <a:srgbClr val="F0EB8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63597" name="Text Box 153"/>
          <p:cNvSpPr txBox="1">
            <a:spLocks noChangeArrowheads="1"/>
          </p:cNvSpPr>
          <p:nvPr/>
        </p:nvSpPr>
        <p:spPr bwMode="auto">
          <a:xfrm>
            <a:off x="12061825" y="3738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98" name="Text Box 166"/>
          <p:cNvSpPr txBox="1">
            <a:spLocks noChangeArrowheads="1"/>
          </p:cNvSpPr>
          <p:nvPr/>
        </p:nvSpPr>
        <p:spPr bwMode="auto">
          <a:xfrm>
            <a:off x="5332413" y="2276475"/>
            <a:ext cx="102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i="1">
                <a:solidFill>
                  <a:schemeClr val="tx2"/>
                </a:solidFill>
              </a:rPr>
              <a:t>ROR</a:t>
            </a:r>
            <a:r>
              <a:rPr lang="el-GR" b="1" i="1">
                <a:solidFill>
                  <a:schemeClr val="tx2"/>
                </a:solidFill>
              </a:rPr>
              <a:t>γ</a:t>
            </a:r>
            <a:r>
              <a:rPr lang="en-GB" b="1" i="1">
                <a:solidFill>
                  <a:schemeClr val="tx2"/>
                </a:solidFill>
              </a:rPr>
              <a:t>t+</a:t>
            </a:r>
          </a:p>
          <a:p>
            <a:pPr algn="ctr"/>
            <a:r>
              <a:rPr lang="en-GB" b="1" i="1">
                <a:solidFill>
                  <a:schemeClr val="tx2"/>
                </a:solidFill>
              </a:rPr>
              <a:t>ILCs</a:t>
            </a:r>
            <a:endParaRPr lang="el-GR" b="1" i="1">
              <a:solidFill>
                <a:schemeClr val="tx2"/>
              </a:solidFill>
            </a:endParaRPr>
          </a:p>
        </p:txBody>
      </p:sp>
      <p:sp>
        <p:nvSpPr>
          <p:cNvPr id="63599" name="Text Box 109"/>
          <p:cNvSpPr txBox="1">
            <a:spLocks noChangeArrowheads="1"/>
          </p:cNvSpPr>
          <p:nvPr/>
        </p:nvSpPr>
        <p:spPr bwMode="auto">
          <a:xfrm>
            <a:off x="4067175" y="292893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IL-23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3600" name="Line 172"/>
          <p:cNvSpPr>
            <a:spLocks noChangeShapeType="1"/>
          </p:cNvSpPr>
          <p:nvPr/>
        </p:nvSpPr>
        <p:spPr bwMode="auto">
          <a:xfrm>
            <a:off x="3419475" y="29972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601" name="Line 178"/>
          <p:cNvSpPr>
            <a:spLocks noChangeShapeType="1"/>
          </p:cNvSpPr>
          <p:nvPr/>
        </p:nvSpPr>
        <p:spPr bwMode="auto">
          <a:xfrm flipV="1">
            <a:off x="6011863" y="2349500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602" name="Text Box 109"/>
          <p:cNvSpPr txBox="1">
            <a:spLocks noChangeArrowheads="1"/>
          </p:cNvSpPr>
          <p:nvPr/>
        </p:nvSpPr>
        <p:spPr bwMode="auto">
          <a:xfrm>
            <a:off x="6372225" y="27082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tx2"/>
                </a:solidFill>
              </a:rPr>
              <a:t>IL-22</a:t>
            </a:r>
            <a:endParaRPr lang="en-US" sz="1600" b="1">
              <a:solidFill>
                <a:schemeClr val="tx2"/>
              </a:solidFill>
            </a:endParaRPr>
          </a:p>
        </p:txBody>
      </p:sp>
      <p:sp>
        <p:nvSpPr>
          <p:cNvPr id="63603" name="Text Box 109"/>
          <p:cNvSpPr txBox="1">
            <a:spLocks noChangeArrowheads="1"/>
          </p:cNvSpPr>
          <p:nvPr/>
        </p:nvSpPr>
        <p:spPr bwMode="auto">
          <a:xfrm>
            <a:off x="6372225" y="119697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RegIII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3604" name="Line 181"/>
          <p:cNvSpPr>
            <a:spLocks noChangeShapeType="1"/>
          </p:cNvSpPr>
          <p:nvPr/>
        </p:nvSpPr>
        <p:spPr bwMode="auto">
          <a:xfrm flipH="1" flipV="1">
            <a:off x="6156325" y="1484313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3605" name="Group 265"/>
          <p:cNvGrpSpPr>
            <a:grpSpLocks/>
          </p:cNvGrpSpPr>
          <p:nvPr/>
        </p:nvGrpSpPr>
        <p:grpSpPr bwMode="auto">
          <a:xfrm>
            <a:off x="150813" y="2420938"/>
            <a:ext cx="2044700" cy="2087562"/>
            <a:chOff x="-72703" y="2491706"/>
            <a:chExt cx="2044629" cy="2088232"/>
          </a:xfrm>
        </p:grpSpPr>
        <p:sp>
          <p:nvSpPr>
            <p:cNvPr id="63606" name="Oval 142"/>
            <p:cNvSpPr>
              <a:spLocks noChangeArrowheads="1"/>
            </p:cNvSpPr>
            <p:nvPr/>
          </p:nvSpPr>
          <p:spPr bwMode="auto">
            <a:xfrm>
              <a:off x="904875" y="3929063"/>
              <a:ext cx="322263" cy="2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07" name="Oval 143"/>
            <p:cNvSpPr>
              <a:spLocks noChangeArrowheads="1"/>
            </p:cNvSpPr>
            <p:nvPr/>
          </p:nvSpPr>
          <p:spPr bwMode="auto">
            <a:xfrm>
              <a:off x="950913" y="4011613"/>
              <a:ext cx="230187" cy="2079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08" name="Oval 145"/>
            <p:cNvSpPr>
              <a:spLocks noChangeArrowheads="1"/>
            </p:cNvSpPr>
            <p:nvPr/>
          </p:nvSpPr>
          <p:spPr bwMode="auto">
            <a:xfrm>
              <a:off x="827088" y="3636963"/>
              <a:ext cx="322262" cy="2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09" name="Oval 146"/>
            <p:cNvSpPr>
              <a:spLocks noChangeArrowheads="1"/>
            </p:cNvSpPr>
            <p:nvPr/>
          </p:nvSpPr>
          <p:spPr bwMode="auto">
            <a:xfrm>
              <a:off x="881063" y="3721100"/>
              <a:ext cx="230187" cy="2079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10" name="Oval 148"/>
            <p:cNvSpPr>
              <a:spLocks noChangeArrowheads="1"/>
            </p:cNvSpPr>
            <p:nvPr/>
          </p:nvSpPr>
          <p:spPr bwMode="auto">
            <a:xfrm>
              <a:off x="1181100" y="3719513"/>
              <a:ext cx="322263" cy="2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11" name="Oval 149"/>
            <p:cNvSpPr>
              <a:spLocks noChangeArrowheads="1"/>
            </p:cNvSpPr>
            <p:nvPr/>
          </p:nvSpPr>
          <p:spPr bwMode="auto">
            <a:xfrm>
              <a:off x="1227138" y="3803650"/>
              <a:ext cx="230187" cy="2079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12" name="Oval 151"/>
            <p:cNvSpPr>
              <a:spLocks noChangeArrowheads="1"/>
            </p:cNvSpPr>
            <p:nvPr/>
          </p:nvSpPr>
          <p:spPr bwMode="auto">
            <a:xfrm>
              <a:off x="1057275" y="3427413"/>
              <a:ext cx="322263" cy="2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13" name="Oval 152"/>
            <p:cNvSpPr>
              <a:spLocks noChangeArrowheads="1"/>
            </p:cNvSpPr>
            <p:nvPr/>
          </p:nvSpPr>
          <p:spPr bwMode="auto">
            <a:xfrm>
              <a:off x="1103313" y="3511550"/>
              <a:ext cx="230187" cy="2079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14" name="Freeform 78"/>
            <p:cNvSpPr>
              <a:spLocks/>
            </p:cNvSpPr>
            <p:nvPr/>
          </p:nvSpPr>
          <p:spPr bwMode="auto">
            <a:xfrm rot="3448413">
              <a:off x="1295400" y="3105150"/>
              <a:ext cx="431800" cy="647700"/>
            </a:xfrm>
            <a:custGeom>
              <a:avLst/>
              <a:gdLst>
                <a:gd name="T0" fmla="*/ 2147483647 w 1106"/>
                <a:gd name="T1" fmla="*/ 2147483647 h 1012"/>
                <a:gd name="T2" fmla="*/ 2147483647 w 1106"/>
                <a:gd name="T3" fmla="*/ 2147483647 h 1012"/>
                <a:gd name="T4" fmla="*/ 2147483647 w 1106"/>
                <a:gd name="T5" fmla="*/ 2147483647 h 1012"/>
                <a:gd name="T6" fmla="*/ 2147483647 w 1106"/>
                <a:gd name="T7" fmla="*/ 2147483647 h 1012"/>
                <a:gd name="T8" fmla="*/ 2147483647 w 1106"/>
                <a:gd name="T9" fmla="*/ 2147483647 h 1012"/>
                <a:gd name="T10" fmla="*/ 2147483647 w 1106"/>
                <a:gd name="T11" fmla="*/ 2147483647 h 1012"/>
                <a:gd name="T12" fmla="*/ 2147483647 w 1106"/>
                <a:gd name="T13" fmla="*/ 2147483647 h 1012"/>
                <a:gd name="T14" fmla="*/ 2147483647 w 1106"/>
                <a:gd name="T15" fmla="*/ 2147483647 h 1012"/>
                <a:gd name="T16" fmla="*/ 2147483647 w 1106"/>
                <a:gd name="T17" fmla="*/ 2147483647 h 1012"/>
                <a:gd name="T18" fmla="*/ 2147483647 w 1106"/>
                <a:gd name="T19" fmla="*/ 2147483647 h 1012"/>
                <a:gd name="T20" fmla="*/ 2147483647 w 1106"/>
                <a:gd name="T21" fmla="*/ 2147483647 h 1012"/>
                <a:gd name="T22" fmla="*/ 2147483647 w 1106"/>
                <a:gd name="T23" fmla="*/ 2147483647 h 1012"/>
                <a:gd name="T24" fmla="*/ 2147483647 w 1106"/>
                <a:gd name="T25" fmla="*/ 2147483647 h 1012"/>
                <a:gd name="T26" fmla="*/ 2147483647 w 1106"/>
                <a:gd name="T27" fmla="*/ 2147483647 h 1012"/>
                <a:gd name="T28" fmla="*/ 2147483647 w 1106"/>
                <a:gd name="T29" fmla="*/ 2147483647 h 1012"/>
                <a:gd name="T30" fmla="*/ 2147483647 w 1106"/>
                <a:gd name="T31" fmla="*/ 2147483647 h 1012"/>
                <a:gd name="T32" fmla="*/ 2147483647 w 1106"/>
                <a:gd name="T33" fmla="*/ 2147483647 h 1012"/>
                <a:gd name="T34" fmla="*/ 2147483647 w 1106"/>
                <a:gd name="T35" fmla="*/ 2147483647 h 1012"/>
                <a:gd name="T36" fmla="*/ 2147483647 w 1106"/>
                <a:gd name="T37" fmla="*/ 2147483647 h 1012"/>
                <a:gd name="T38" fmla="*/ 2147483647 w 1106"/>
                <a:gd name="T39" fmla="*/ 2147483647 h 1012"/>
                <a:gd name="T40" fmla="*/ 2147483647 w 1106"/>
                <a:gd name="T41" fmla="*/ 2147483647 h 1012"/>
                <a:gd name="T42" fmla="*/ 2147483647 w 1106"/>
                <a:gd name="T43" fmla="*/ 2147483647 h 1012"/>
                <a:gd name="T44" fmla="*/ 2147483647 w 1106"/>
                <a:gd name="T45" fmla="*/ 2147483647 h 1012"/>
                <a:gd name="T46" fmla="*/ 2147483647 w 1106"/>
                <a:gd name="T47" fmla="*/ 2147483647 h 1012"/>
                <a:gd name="T48" fmla="*/ 2147483647 w 1106"/>
                <a:gd name="T49" fmla="*/ 2147483647 h 1012"/>
                <a:gd name="T50" fmla="*/ 2147483647 w 1106"/>
                <a:gd name="T51" fmla="*/ 2147483647 h 1012"/>
                <a:gd name="T52" fmla="*/ 2147483647 w 1106"/>
                <a:gd name="T53" fmla="*/ 2147483647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5" name="Oval 79"/>
            <p:cNvSpPr>
              <a:spLocks noChangeArrowheads="1"/>
            </p:cNvSpPr>
            <p:nvPr/>
          </p:nvSpPr>
          <p:spPr bwMode="auto">
            <a:xfrm rot="3448413">
              <a:off x="1476376" y="3386137"/>
              <a:ext cx="57150" cy="1111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16" name="Freeform 78"/>
            <p:cNvSpPr>
              <a:spLocks/>
            </p:cNvSpPr>
            <p:nvPr/>
          </p:nvSpPr>
          <p:spPr bwMode="auto">
            <a:xfrm rot="3448413">
              <a:off x="1432176" y="3316531"/>
              <a:ext cx="431800" cy="647700"/>
            </a:xfrm>
            <a:custGeom>
              <a:avLst/>
              <a:gdLst>
                <a:gd name="T0" fmla="*/ 2147483647 w 1106"/>
                <a:gd name="T1" fmla="*/ 2147483647 h 1012"/>
                <a:gd name="T2" fmla="*/ 2147483647 w 1106"/>
                <a:gd name="T3" fmla="*/ 2147483647 h 1012"/>
                <a:gd name="T4" fmla="*/ 2147483647 w 1106"/>
                <a:gd name="T5" fmla="*/ 2147483647 h 1012"/>
                <a:gd name="T6" fmla="*/ 2147483647 w 1106"/>
                <a:gd name="T7" fmla="*/ 2147483647 h 1012"/>
                <a:gd name="T8" fmla="*/ 2147483647 w 1106"/>
                <a:gd name="T9" fmla="*/ 2147483647 h 1012"/>
                <a:gd name="T10" fmla="*/ 2147483647 w 1106"/>
                <a:gd name="T11" fmla="*/ 2147483647 h 1012"/>
                <a:gd name="T12" fmla="*/ 2147483647 w 1106"/>
                <a:gd name="T13" fmla="*/ 2147483647 h 1012"/>
                <a:gd name="T14" fmla="*/ 2147483647 w 1106"/>
                <a:gd name="T15" fmla="*/ 2147483647 h 1012"/>
                <a:gd name="T16" fmla="*/ 2147483647 w 1106"/>
                <a:gd name="T17" fmla="*/ 2147483647 h 1012"/>
                <a:gd name="T18" fmla="*/ 2147483647 w 1106"/>
                <a:gd name="T19" fmla="*/ 2147483647 h 1012"/>
                <a:gd name="T20" fmla="*/ 2147483647 w 1106"/>
                <a:gd name="T21" fmla="*/ 2147483647 h 1012"/>
                <a:gd name="T22" fmla="*/ 2147483647 w 1106"/>
                <a:gd name="T23" fmla="*/ 2147483647 h 1012"/>
                <a:gd name="T24" fmla="*/ 2147483647 w 1106"/>
                <a:gd name="T25" fmla="*/ 2147483647 h 1012"/>
                <a:gd name="T26" fmla="*/ 2147483647 w 1106"/>
                <a:gd name="T27" fmla="*/ 2147483647 h 1012"/>
                <a:gd name="T28" fmla="*/ 2147483647 w 1106"/>
                <a:gd name="T29" fmla="*/ 2147483647 h 1012"/>
                <a:gd name="T30" fmla="*/ 2147483647 w 1106"/>
                <a:gd name="T31" fmla="*/ 2147483647 h 1012"/>
                <a:gd name="T32" fmla="*/ 2147483647 w 1106"/>
                <a:gd name="T33" fmla="*/ 2147483647 h 1012"/>
                <a:gd name="T34" fmla="*/ 2147483647 w 1106"/>
                <a:gd name="T35" fmla="*/ 2147483647 h 1012"/>
                <a:gd name="T36" fmla="*/ 2147483647 w 1106"/>
                <a:gd name="T37" fmla="*/ 2147483647 h 1012"/>
                <a:gd name="T38" fmla="*/ 2147483647 w 1106"/>
                <a:gd name="T39" fmla="*/ 2147483647 h 1012"/>
                <a:gd name="T40" fmla="*/ 2147483647 w 1106"/>
                <a:gd name="T41" fmla="*/ 2147483647 h 1012"/>
                <a:gd name="T42" fmla="*/ 2147483647 w 1106"/>
                <a:gd name="T43" fmla="*/ 2147483647 h 1012"/>
                <a:gd name="T44" fmla="*/ 2147483647 w 1106"/>
                <a:gd name="T45" fmla="*/ 2147483647 h 1012"/>
                <a:gd name="T46" fmla="*/ 2147483647 w 1106"/>
                <a:gd name="T47" fmla="*/ 2147483647 h 1012"/>
                <a:gd name="T48" fmla="*/ 2147483647 w 1106"/>
                <a:gd name="T49" fmla="*/ 2147483647 h 1012"/>
                <a:gd name="T50" fmla="*/ 2147483647 w 1106"/>
                <a:gd name="T51" fmla="*/ 2147483647 h 1012"/>
                <a:gd name="T52" fmla="*/ 2147483647 w 1106"/>
                <a:gd name="T53" fmla="*/ 2147483647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7" name="Oval 79"/>
            <p:cNvSpPr>
              <a:spLocks noChangeArrowheads="1"/>
            </p:cNvSpPr>
            <p:nvPr/>
          </p:nvSpPr>
          <p:spPr bwMode="auto">
            <a:xfrm rot="3448413">
              <a:off x="1692276" y="3673475"/>
              <a:ext cx="57150" cy="1111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18" name="Freeform 78"/>
            <p:cNvSpPr>
              <a:spLocks/>
            </p:cNvSpPr>
            <p:nvPr/>
          </p:nvSpPr>
          <p:spPr bwMode="auto">
            <a:xfrm rot="3448413">
              <a:off x="1223963" y="3752850"/>
              <a:ext cx="431800" cy="647700"/>
            </a:xfrm>
            <a:custGeom>
              <a:avLst/>
              <a:gdLst>
                <a:gd name="T0" fmla="*/ 2147483647 w 1106"/>
                <a:gd name="T1" fmla="*/ 2147483647 h 1012"/>
                <a:gd name="T2" fmla="*/ 2147483647 w 1106"/>
                <a:gd name="T3" fmla="*/ 2147483647 h 1012"/>
                <a:gd name="T4" fmla="*/ 2147483647 w 1106"/>
                <a:gd name="T5" fmla="*/ 2147483647 h 1012"/>
                <a:gd name="T6" fmla="*/ 2147483647 w 1106"/>
                <a:gd name="T7" fmla="*/ 2147483647 h 1012"/>
                <a:gd name="T8" fmla="*/ 2147483647 w 1106"/>
                <a:gd name="T9" fmla="*/ 2147483647 h 1012"/>
                <a:gd name="T10" fmla="*/ 2147483647 w 1106"/>
                <a:gd name="T11" fmla="*/ 2147483647 h 1012"/>
                <a:gd name="T12" fmla="*/ 2147483647 w 1106"/>
                <a:gd name="T13" fmla="*/ 2147483647 h 1012"/>
                <a:gd name="T14" fmla="*/ 2147483647 w 1106"/>
                <a:gd name="T15" fmla="*/ 2147483647 h 1012"/>
                <a:gd name="T16" fmla="*/ 2147483647 w 1106"/>
                <a:gd name="T17" fmla="*/ 2147483647 h 1012"/>
                <a:gd name="T18" fmla="*/ 2147483647 w 1106"/>
                <a:gd name="T19" fmla="*/ 2147483647 h 1012"/>
                <a:gd name="T20" fmla="*/ 2147483647 w 1106"/>
                <a:gd name="T21" fmla="*/ 2147483647 h 1012"/>
                <a:gd name="T22" fmla="*/ 2147483647 w 1106"/>
                <a:gd name="T23" fmla="*/ 2147483647 h 1012"/>
                <a:gd name="T24" fmla="*/ 2147483647 w 1106"/>
                <a:gd name="T25" fmla="*/ 2147483647 h 1012"/>
                <a:gd name="T26" fmla="*/ 2147483647 w 1106"/>
                <a:gd name="T27" fmla="*/ 2147483647 h 1012"/>
                <a:gd name="T28" fmla="*/ 2147483647 w 1106"/>
                <a:gd name="T29" fmla="*/ 2147483647 h 1012"/>
                <a:gd name="T30" fmla="*/ 2147483647 w 1106"/>
                <a:gd name="T31" fmla="*/ 2147483647 h 1012"/>
                <a:gd name="T32" fmla="*/ 2147483647 w 1106"/>
                <a:gd name="T33" fmla="*/ 2147483647 h 1012"/>
                <a:gd name="T34" fmla="*/ 2147483647 w 1106"/>
                <a:gd name="T35" fmla="*/ 2147483647 h 1012"/>
                <a:gd name="T36" fmla="*/ 2147483647 w 1106"/>
                <a:gd name="T37" fmla="*/ 2147483647 h 1012"/>
                <a:gd name="T38" fmla="*/ 2147483647 w 1106"/>
                <a:gd name="T39" fmla="*/ 2147483647 h 1012"/>
                <a:gd name="T40" fmla="*/ 2147483647 w 1106"/>
                <a:gd name="T41" fmla="*/ 2147483647 h 1012"/>
                <a:gd name="T42" fmla="*/ 2147483647 w 1106"/>
                <a:gd name="T43" fmla="*/ 2147483647 h 1012"/>
                <a:gd name="T44" fmla="*/ 2147483647 w 1106"/>
                <a:gd name="T45" fmla="*/ 2147483647 h 1012"/>
                <a:gd name="T46" fmla="*/ 2147483647 w 1106"/>
                <a:gd name="T47" fmla="*/ 2147483647 h 1012"/>
                <a:gd name="T48" fmla="*/ 2147483647 w 1106"/>
                <a:gd name="T49" fmla="*/ 2147483647 h 1012"/>
                <a:gd name="T50" fmla="*/ 2147483647 w 1106"/>
                <a:gd name="T51" fmla="*/ 2147483647 h 1012"/>
                <a:gd name="T52" fmla="*/ 2147483647 w 1106"/>
                <a:gd name="T53" fmla="*/ 2147483647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9" name="Oval 79"/>
            <p:cNvSpPr>
              <a:spLocks noChangeArrowheads="1"/>
            </p:cNvSpPr>
            <p:nvPr/>
          </p:nvSpPr>
          <p:spPr bwMode="auto">
            <a:xfrm rot="3448413">
              <a:off x="1404938" y="4033837"/>
              <a:ext cx="57150" cy="1111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20" name="Freeform 78"/>
            <p:cNvSpPr>
              <a:spLocks/>
            </p:cNvSpPr>
            <p:nvPr/>
          </p:nvSpPr>
          <p:spPr bwMode="auto">
            <a:xfrm rot="3448413">
              <a:off x="719138" y="3176588"/>
              <a:ext cx="431800" cy="647700"/>
            </a:xfrm>
            <a:custGeom>
              <a:avLst/>
              <a:gdLst>
                <a:gd name="T0" fmla="*/ 2147483647 w 1106"/>
                <a:gd name="T1" fmla="*/ 2147483647 h 1012"/>
                <a:gd name="T2" fmla="*/ 2147483647 w 1106"/>
                <a:gd name="T3" fmla="*/ 2147483647 h 1012"/>
                <a:gd name="T4" fmla="*/ 2147483647 w 1106"/>
                <a:gd name="T5" fmla="*/ 2147483647 h 1012"/>
                <a:gd name="T6" fmla="*/ 2147483647 w 1106"/>
                <a:gd name="T7" fmla="*/ 2147483647 h 1012"/>
                <a:gd name="T8" fmla="*/ 2147483647 w 1106"/>
                <a:gd name="T9" fmla="*/ 2147483647 h 1012"/>
                <a:gd name="T10" fmla="*/ 2147483647 w 1106"/>
                <a:gd name="T11" fmla="*/ 2147483647 h 1012"/>
                <a:gd name="T12" fmla="*/ 2147483647 w 1106"/>
                <a:gd name="T13" fmla="*/ 2147483647 h 1012"/>
                <a:gd name="T14" fmla="*/ 2147483647 w 1106"/>
                <a:gd name="T15" fmla="*/ 2147483647 h 1012"/>
                <a:gd name="T16" fmla="*/ 2147483647 w 1106"/>
                <a:gd name="T17" fmla="*/ 2147483647 h 1012"/>
                <a:gd name="T18" fmla="*/ 2147483647 w 1106"/>
                <a:gd name="T19" fmla="*/ 2147483647 h 1012"/>
                <a:gd name="T20" fmla="*/ 2147483647 w 1106"/>
                <a:gd name="T21" fmla="*/ 2147483647 h 1012"/>
                <a:gd name="T22" fmla="*/ 2147483647 w 1106"/>
                <a:gd name="T23" fmla="*/ 2147483647 h 1012"/>
                <a:gd name="T24" fmla="*/ 2147483647 w 1106"/>
                <a:gd name="T25" fmla="*/ 2147483647 h 1012"/>
                <a:gd name="T26" fmla="*/ 2147483647 w 1106"/>
                <a:gd name="T27" fmla="*/ 2147483647 h 1012"/>
                <a:gd name="T28" fmla="*/ 2147483647 w 1106"/>
                <a:gd name="T29" fmla="*/ 2147483647 h 1012"/>
                <a:gd name="T30" fmla="*/ 2147483647 w 1106"/>
                <a:gd name="T31" fmla="*/ 2147483647 h 1012"/>
                <a:gd name="T32" fmla="*/ 2147483647 w 1106"/>
                <a:gd name="T33" fmla="*/ 2147483647 h 1012"/>
                <a:gd name="T34" fmla="*/ 2147483647 w 1106"/>
                <a:gd name="T35" fmla="*/ 2147483647 h 1012"/>
                <a:gd name="T36" fmla="*/ 2147483647 w 1106"/>
                <a:gd name="T37" fmla="*/ 2147483647 h 1012"/>
                <a:gd name="T38" fmla="*/ 2147483647 w 1106"/>
                <a:gd name="T39" fmla="*/ 2147483647 h 1012"/>
                <a:gd name="T40" fmla="*/ 2147483647 w 1106"/>
                <a:gd name="T41" fmla="*/ 2147483647 h 1012"/>
                <a:gd name="T42" fmla="*/ 2147483647 w 1106"/>
                <a:gd name="T43" fmla="*/ 2147483647 h 1012"/>
                <a:gd name="T44" fmla="*/ 2147483647 w 1106"/>
                <a:gd name="T45" fmla="*/ 2147483647 h 1012"/>
                <a:gd name="T46" fmla="*/ 2147483647 w 1106"/>
                <a:gd name="T47" fmla="*/ 2147483647 h 1012"/>
                <a:gd name="T48" fmla="*/ 2147483647 w 1106"/>
                <a:gd name="T49" fmla="*/ 2147483647 h 1012"/>
                <a:gd name="T50" fmla="*/ 2147483647 w 1106"/>
                <a:gd name="T51" fmla="*/ 2147483647 h 1012"/>
                <a:gd name="T52" fmla="*/ 2147483647 w 1106"/>
                <a:gd name="T53" fmla="*/ 2147483647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Oval 79"/>
            <p:cNvSpPr>
              <a:spLocks noChangeArrowheads="1"/>
            </p:cNvSpPr>
            <p:nvPr/>
          </p:nvSpPr>
          <p:spPr bwMode="auto">
            <a:xfrm rot="3448413">
              <a:off x="900113" y="3457575"/>
              <a:ext cx="57150" cy="1111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22" name="Freeform 78"/>
            <p:cNvSpPr>
              <a:spLocks/>
            </p:cNvSpPr>
            <p:nvPr/>
          </p:nvSpPr>
          <p:spPr bwMode="auto">
            <a:xfrm rot="3448413">
              <a:off x="576263" y="3608388"/>
              <a:ext cx="431800" cy="647700"/>
            </a:xfrm>
            <a:custGeom>
              <a:avLst/>
              <a:gdLst>
                <a:gd name="T0" fmla="*/ 2147483647 w 1106"/>
                <a:gd name="T1" fmla="*/ 2147483647 h 1012"/>
                <a:gd name="T2" fmla="*/ 2147483647 w 1106"/>
                <a:gd name="T3" fmla="*/ 2147483647 h 1012"/>
                <a:gd name="T4" fmla="*/ 2147483647 w 1106"/>
                <a:gd name="T5" fmla="*/ 2147483647 h 1012"/>
                <a:gd name="T6" fmla="*/ 2147483647 w 1106"/>
                <a:gd name="T7" fmla="*/ 2147483647 h 1012"/>
                <a:gd name="T8" fmla="*/ 2147483647 w 1106"/>
                <a:gd name="T9" fmla="*/ 2147483647 h 1012"/>
                <a:gd name="T10" fmla="*/ 2147483647 w 1106"/>
                <a:gd name="T11" fmla="*/ 2147483647 h 1012"/>
                <a:gd name="T12" fmla="*/ 2147483647 w 1106"/>
                <a:gd name="T13" fmla="*/ 2147483647 h 1012"/>
                <a:gd name="T14" fmla="*/ 2147483647 w 1106"/>
                <a:gd name="T15" fmla="*/ 2147483647 h 1012"/>
                <a:gd name="T16" fmla="*/ 2147483647 w 1106"/>
                <a:gd name="T17" fmla="*/ 2147483647 h 1012"/>
                <a:gd name="T18" fmla="*/ 2147483647 w 1106"/>
                <a:gd name="T19" fmla="*/ 2147483647 h 1012"/>
                <a:gd name="T20" fmla="*/ 2147483647 w 1106"/>
                <a:gd name="T21" fmla="*/ 2147483647 h 1012"/>
                <a:gd name="T22" fmla="*/ 2147483647 w 1106"/>
                <a:gd name="T23" fmla="*/ 2147483647 h 1012"/>
                <a:gd name="T24" fmla="*/ 2147483647 w 1106"/>
                <a:gd name="T25" fmla="*/ 2147483647 h 1012"/>
                <a:gd name="T26" fmla="*/ 2147483647 w 1106"/>
                <a:gd name="T27" fmla="*/ 2147483647 h 1012"/>
                <a:gd name="T28" fmla="*/ 2147483647 w 1106"/>
                <a:gd name="T29" fmla="*/ 2147483647 h 1012"/>
                <a:gd name="T30" fmla="*/ 2147483647 w 1106"/>
                <a:gd name="T31" fmla="*/ 2147483647 h 1012"/>
                <a:gd name="T32" fmla="*/ 2147483647 w 1106"/>
                <a:gd name="T33" fmla="*/ 2147483647 h 1012"/>
                <a:gd name="T34" fmla="*/ 2147483647 w 1106"/>
                <a:gd name="T35" fmla="*/ 2147483647 h 1012"/>
                <a:gd name="T36" fmla="*/ 2147483647 w 1106"/>
                <a:gd name="T37" fmla="*/ 2147483647 h 1012"/>
                <a:gd name="T38" fmla="*/ 2147483647 w 1106"/>
                <a:gd name="T39" fmla="*/ 2147483647 h 1012"/>
                <a:gd name="T40" fmla="*/ 2147483647 w 1106"/>
                <a:gd name="T41" fmla="*/ 2147483647 h 1012"/>
                <a:gd name="T42" fmla="*/ 2147483647 w 1106"/>
                <a:gd name="T43" fmla="*/ 2147483647 h 1012"/>
                <a:gd name="T44" fmla="*/ 2147483647 w 1106"/>
                <a:gd name="T45" fmla="*/ 2147483647 h 1012"/>
                <a:gd name="T46" fmla="*/ 2147483647 w 1106"/>
                <a:gd name="T47" fmla="*/ 2147483647 h 1012"/>
                <a:gd name="T48" fmla="*/ 2147483647 w 1106"/>
                <a:gd name="T49" fmla="*/ 2147483647 h 1012"/>
                <a:gd name="T50" fmla="*/ 2147483647 w 1106"/>
                <a:gd name="T51" fmla="*/ 2147483647 h 1012"/>
                <a:gd name="T52" fmla="*/ 2147483647 w 1106"/>
                <a:gd name="T53" fmla="*/ 2147483647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Oval 79"/>
            <p:cNvSpPr>
              <a:spLocks noChangeArrowheads="1"/>
            </p:cNvSpPr>
            <p:nvPr/>
          </p:nvSpPr>
          <p:spPr bwMode="auto">
            <a:xfrm rot="3448413">
              <a:off x="757238" y="3889375"/>
              <a:ext cx="57150" cy="1111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24" name="Freeform 78"/>
            <p:cNvSpPr>
              <a:spLocks/>
            </p:cNvSpPr>
            <p:nvPr/>
          </p:nvSpPr>
          <p:spPr bwMode="auto">
            <a:xfrm rot="3448413">
              <a:off x="719138" y="3968750"/>
              <a:ext cx="431800" cy="647700"/>
            </a:xfrm>
            <a:custGeom>
              <a:avLst/>
              <a:gdLst>
                <a:gd name="T0" fmla="*/ 2147483647 w 1106"/>
                <a:gd name="T1" fmla="*/ 2147483647 h 1012"/>
                <a:gd name="T2" fmla="*/ 2147483647 w 1106"/>
                <a:gd name="T3" fmla="*/ 2147483647 h 1012"/>
                <a:gd name="T4" fmla="*/ 2147483647 w 1106"/>
                <a:gd name="T5" fmla="*/ 2147483647 h 1012"/>
                <a:gd name="T6" fmla="*/ 2147483647 w 1106"/>
                <a:gd name="T7" fmla="*/ 2147483647 h 1012"/>
                <a:gd name="T8" fmla="*/ 2147483647 w 1106"/>
                <a:gd name="T9" fmla="*/ 2147483647 h 1012"/>
                <a:gd name="T10" fmla="*/ 2147483647 w 1106"/>
                <a:gd name="T11" fmla="*/ 2147483647 h 1012"/>
                <a:gd name="T12" fmla="*/ 2147483647 w 1106"/>
                <a:gd name="T13" fmla="*/ 2147483647 h 1012"/>
                <a:gd name="T14" fmla="*/ 2147483647 w 1106"/>
                <a:gd name="T15" fmla="*/ 2147483647 h 1012"/>
                <a:gd name="T16" fmla="*/ 2147483647 w 1106"/>
                <a:gd name="T17" fmla="*/ 2147483647 h 1012"/>
                <a:gd name="T18" fmla="*/ 2147483647 w 1106"/>
                <a:gd name="T19" fmla="*/ 2147483647 h 1012"/>
                <a:gd name="T20" fmla="*/ 2147483647 w 1106"/>
                <a:gd name="T21" fmla="*/ 2147483647 h 1012"/>
                <a:gd name="T22" fmla="*/ 2147483647 w 1106"/>
                <a:gd name="T23" fmla="*/ 2147483647 h 1012"/>
                <a:gd name="T24" fmla="*/ 2147483647 w 1106"/>
                <a:gd name="T25" fmla="*/ 2147483647 h 1012"/>
                <a:gd name="T26" fmla="*/ 2147483647 w 1106"/>
                <a:gd name="T27" fmla="*/ 2147483647 h 1012"/>
                <a:gd name="T28" fmla="*/ 2147483647 w 1106"/>
                <a:gd name="T29" fmla="*/ 2147483647 h 1012"/>
                <a:gd name="T30" fmla="*/ 2147483647 w 1106"/>
                <a:gd name="T31" fmla="*/ 2147483647 h 1012"/>
                <a:gd name="T32" fmla="*/ 2147483647 w 1106"/>
                <a:gd name="T33" fmla="*/ 2147483647 h 1012"/>
                <a:gd name="T34" fmla="*/ 2147483647 w 1106"/>
                <a:gd name="T35" fmla="*/ 2147483647 h 1012"/>
                <a:gd name="T36" fmla="*/ 2147483647 w 1106"/>
                <a:gd name="T37" fmla="*/ 2147483647 h 1012"/>
                <a:gd name="T38" fmla="*/ 2147483647 w 1106"/>
                <a:gd name="T39" fmla="*/ 2147483647 h 1012"/>
                <a:gd name="T40" fmla="*/ 2147483647 w 1106"/>
                <a:gd name="T41" fmla="*/ 2147483647 h 1012"/>
                <a:gd name="T42" fmla="*/ 2147483647 w 1106"/>
                <a:gd name="T43" fmla="*/ 2147483647 h 1012"/>
                <a:gd name="T44" fmla="*/ 2147483647 w 1106"/>
                <a:gd name="T45" fmla="*/ 2147483647 h 1012"/>
                <a:gd name="T46" fmla="*/ 2147483647 w 1106"/>
                <a:gd name="T47" fmla="*/ 2147483647 h 1012"/>
                <a:gd name="T48" fmla="*/ 2147483647 w 1106"/>
                <a:gd name="T49" fmla="*/ 2147483647 h 1012"/>
                <a:gd name="T50" fmla="*/ 2147483647 w 1106"/>
                <a:gd name="T51" fmla="*/ 2147483647 h 1012"/>
                <a:gd name="T52" fmla="*/ 2147483647 w 1106"/>
                <a:gd name="T53" fmla="*/ 2147483647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Oval 79"/>
            <p:cNvSpPr>
              <a:spLocks noChangeArrowheads="1"/>
            </p:cNvSpPr>
            <p:nvPr/>
          </p:nvSpPr>
          <p:spPr bwMode="auto">
            <a:xfrm rot="3448413">
              <a:off x="900113" y="4249737"/>
              <a:ext cx="57150" cy="1111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26" name="Freeform 78"/>
            <p:cNvSpPr>
              <a:spLocks/>
            </p:cNvSpPr>
            <p:nvPr/>
          </p:nvSpPr>
          <p:spPr bwMode="auto">
            <a:xfrm rot="3448413">
              <a:off x="1008063" y="2816225"/>
              <a:ext cx="431800" cy="647700"/>
            </a:xfrm>
            <a:custGeom>
              <a:avLst/>
              <a:gdLst>
                <a:gd name="T0" fmla="*/ 2147483647 w 1106"/>
                <a:gd name="T1" fmla="*/ 2147483647 h 1012"/>
                <a:gd name="T2" fmla="*/ 2147483647 w 1106"/>
                <a:gd name="T3" fmla="*/ 2147483647 h 1012"/>
                <a:gd name="T4" fmla="*/ 2147483647 w 1106"/>
                <a:gd name="T5" fmla="*/ 2147483647 h 1012"/>
                <a:gd name="T6" fmla="*/ 2147483647 w 1106"/>
                <a:gd name="T7" fmla="*/ 2147483647 h 1012"/>
                <a:gd name="T8" fmla="*/ 2147483647 w 1106"/>
                <a:gd name="T9" fmla="*/ 2147483647 h 1012"/>
                <a:gd name="T10" fmla="*/ 2147483647 w 1106"/>
                <a:gd name="T11" fmla="*/ 2147483647 h 1012"/>
                <a:gd name="T12" fmla="*/ 2147483647 w 1106"/>
                <a:gd name="T13" fmla="*/ 2147483647 h 1012"/>
                <a:gd name="T14" fmla="*/ 2147483647 w 1106"/>
                <a:gd name="T15" fmla="*/ 2147483647 h 1012"/>
                <a:gd name="T16" fmla="*/ 2147483647 w 1106"/>
                <a:gd name="T17" fmla="*/ 2147483647 h 1012"/>
                <a:gd name="T18" fmla="*/ 2147483647 w 1106"/>
                <a:gd name="T19" fmla="*/ 2147483647 h 1012"/>
                <a:gd name="T20" fmla="*/ 2147483647 w 1106"/>
                <a:gd name="T21" fmla="*/ 2147483647 h 1012"/>
                <a:gd name="T22" fmla="*/ 2147483647 w 1106"/>
                <a:gd name="T23" fmla="*/ 2147483647 h 1012"/>
                <a:gd name="T24" fmla="*/ 2147483647 w 1106"/>
                <a:gd name="T25" fmla="*/ 2147483647 h 1012"/>
                <a:gd name="T26" fmla="*/ 2147483647 w 1106"/>
                <a:gd name="T27" fmla="*/ 2147483647 h 1012"/>
                <a:gd name="T28" fmla="*/ 2147483647 w 1106"/>
                <a:gd name="T29" fmla="*/ 2147483647 h 1012"/>
                <a:gd name="T30" fmla="*/ 2147483647 w 1106"/>
                <a:gd name="T31" fmla="*/ 2147483647 h 1012"/>
                <a:gd name="T32" fmla="*/ 2147483647 w 1106"/>
                <a:gd name="T33" fmla="*/ 2147483647 h 1012"/>
                <a:gd name="T34" fmla="*/ 2147483647 w 1106"/>
                <a:gd name="T35" fmla="*/ 2147483647 h 1012"/>
                <a:gd name="T36" fmla="*/ 2147483647 w 1106"/>
                <a:gd name="T37" fmla="*/ 2147483647 h 1012"/>
                <a:gd name="T38" fmla="*/ 2147483647 w 1106"/>
                <a:gd name="T39" fmla="*/ 2147483647 h 1012"/>
                <a:gd name="T40" fmla="*/ 2147483647 w 1106"/>
                <a:gd name="T41" fmla="*/ 2147483647 h 1012"/>
                <a:gd name="T42" fmla="*/ 2147483647 w 1106"/>
                <a:gd name="T43" fmla="*/ 2147483647 h 1012"/>
                <a:gd name="T44" fmla="*/ 2147483647 w 1106"/>
                <a:gd name="T45" fmla="*/ 2147483647 h 1012"/>
                <a:gd name="T46" fmla="*/ 2147483647 w 1106"/>
                <a:gd name="T47" fmla="*/ 2147483647 h 1012"/>
                <a:gd name="T48" fmla="*/ 2147483647 w 1106"/>
                <a:gd name="T49" fmla="*/ 2147483647 h 1012"/>
                <a:gd name="T50" fmla="*/ 2147483647 w 1106"/>
                <a:gd name="T51" fmla="*/ 2147483647 h 1012"/>
                <a:gd name="T52" fmla="*/ 2147483647 w 1106"/>
                <a:gd name="T53" fmla="*/ 2147483647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7" name="Oval 79"/>
            <p:cNvSpPr>
              <a:spLocks noChangeArrowheads="1"/>
            </p:cNvSpPr>
            <p:nvPr/>
          </p:nvSpPr>
          <p:spPr bwMode="auto">
            <a:xfrm rot="3448413">
              <a:off x="1189038" y="3097212"/>
              <a:ext cx="57150" cy="111125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28" name="Oval 110"/>
            <p:cNvSpPr>
              <a:spLocks noChangeArrowheads="1"/>
            </p:cNvSpPr>
            <p:nvPr/>
          </p:nvSpPr>
          <p:spPr bwMode="auto">
            <a:xfrm>
              <a:off x="1463675" y="4152900"/>
              <a:ext cx="285750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29" name="Oval 111"/>
            <p:cNvSpPr>
              <a:spLocks noChangeArrowheads="1"/>
            </p:cNvSpPr>
            <p:nvPr/>
          </p:nvSpPr>
          <p:spPr bwMode="auto">
            <a:xfrm>
              <a:off x="1503363" y="4251325"/>
              <a:ext cx="203200" cy="257175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0" name="Oval 112"/>
            <p:cNvSpPr>
              <a:spLocks noChangeArrowheads="1"/>
            </p:cNvSpPr>
            <p:nvPr/>
          </p:nvSpPr>
          <p:spPr bwMode="auto">
            <a:xfrm>
              <a:off x="1403350" y="2995613"/>
              <a:ext cx="285750" cy="361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1" name="Oval 113"/>
            <p:cNvSpPr>
              <a:spLocks noChangeArrowheads="1"/>
            </p:cNvSpPr>
            <p:nvPr/>
          </p:nvSpPr>
          <p:spPr bwMode="auto">
            <a:xfrm>
              <a:off x="1444625" y="3098800"/>
              <a:ext cx="204788" cy="257175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2" name="Oval 114"/>
            <p:cNvSpPr>
              <a:spLocks noChangeArrowheads="1"/>
            </p:cNvSpPr>
            <p:nvPr/>
          </p:nvSpPr>
          <p:spPr bwMode="auto">
            <a:xfrm>
              <a:off x="1651000" y="3757613"/>
              <a:ext cx="284163" cy="3603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3" name="Oval 115"/>
            <p:cNvSpPr>
              <a:spLocks noChangeArrowheads="1"/>
            </p:cNvSpPr>
            <p:nvPr/>
          </p:nvSpPr>
          <p:spPr bwMode="auto">
            <a:xfrm>
              <a:off x="1692275" y="3860800"/>
              <a:ext cx="203200" cy="255588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4" name="Oval 116"/>
            <p:cNvSpPr>
              <a:spLocks noChangeArrowheads="1"/>
            </p:cNvSpPr>
            <p:nvPr/>
          </p:nvSpPr>
          <p:spPr bwMode="auto">
            <a:xfrm>
              <a:off x="684213" y="3068638"/>
              <a:ext cx="285750" cy="361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5" name="Oval 117"/>
            <p:cNvSpPr>
              <a:spLocks noChangeArrowheads="1"/>
            </p:cNvSpPr>
            <p:nvPr/>
          </p:nvSpPr>
          <p:spPr bwMode="auto">
            <a:xfrm>
              <a:off x="725488" y="3171825"/>
              <a:ext cx="203200" cy="257175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6" name="Oval 110"/>
            <p:cNvSpPr>
              <a:spLocks noChangeArrowheads="1"/>
            </p:cNvSpPr>
            <p:nvPr/>
          </p:nvSpPr>
          <p:spPr bwMode="auto">
            <a:xfrm>
              <a:off x="1116013" y="4219575"/>
              <a:ext cx="285750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7" name="Oval 111"/>
            <p:cNvSpPr>
              <a:spLocks noChangeArrowheads="1"/>
            </p:cNvSpPr>
            <p:nvPr/>
          </p:nvSpPr>
          <p:spPr bwMode="auto">
            <a:xfrm>
              <a:off x="1155700" y="4318000"/>
              <a:ext cx="203200" cy="257175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8" name="Oval 110"/>
            <p:cNvSpPr>
              <a:spLocks noChangeArrowheads="1"/>
            </p:cNvSpPr>
            <p:nvPr/>
          </p:nvSpPr>
          <p:spPr bwMode="auto">
            <a:xfrm>
              <a:off x="398463" y="3571875"/>
              <a:ext cx="285750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39" name="Oval 111"/>
            <p:cNvSpPr>
              <a:spLocks noChangeArrowheads="1"/>
            </p:cNvSpPr>
            <p:nvPr/>
          </p:nvSpPr>
          <p:spPr bwMode="auto">
            <a:xfrm>
              <a:off x="438150" y="3670300"/>
              <a:ext cx="203200" cy="257175"/>
            </a:xfrm>
            <a:prstGeom prst="ellipse">
              <a:avLst/>
            </a:prstGeom>
            <a:solidFill>
              <a:srgbClr val="C7514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40" name="Text Box 227"/>
            <p:cNvSpPr txBox="1">
              <a:spLocks noChangeArrowheads="1"/>
            </p:cNvSpPr>
            <p:nvPr/>
          </p:nvSpPr>
          <p:spPr bwMode="auto">
            <a:xfrm>
              <a:off x="-72703" y="2491706"/>
              <a:ext cx="1339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i="1">
                  <a:solidFill>
                    <a:schemeClr val="tx2"/>
                  </a:solidFill>
                </a:rPr>
                <a:t>Lymphoid </a:t>
              </a:r>
            </a:p>
            <a:p>
              <a:pPr algn="ctr"/>
              <a:r>
                <a:rPr lang="en-GB" b="1" i="1">
                  <a:solidFill>
                    <a:schemeClr val="tx2"/>
                  </a:solidFill>
                </a:rPr>
                <a:t>Follicle</a:t>
              </a:r>
              <a:endParaRPr lang="en-US" b="1" i="1">
                <a:solidFill>
                  <a:schemeClr val="tx2"/>
                </a:solidFill>
              </a:endParaRPr>
            </a:p>
          </p:txBody>
        </p:sp>
      </p:grpSp>
      <p:grpSp>
        <p:nvGrpSpPr>
          <p:cNvPr id="63641" name="Group 231"/>
          <p:cNvGrpSpPr>
            <a:grpSpLocks/>
          </p:cNvGrpSpPr>
          <p:nvPr/>
        </p:nvGrpSpPr>
        <p:grpSpPr bwMode="auto">
          <a:xfrm>
            <a:off x="7956550" y="4437063"/>
            <a:ext cx="1008063" cy="719137"/>
            <a:chOff x="68" y="3748"/>
            <a:chExt cx="635" cy="453"/>
          </a:xfrm>
        </p:grpSpPr>
        <p:sp>
          <p:nvSpPr>
            <p:cNvPr id="63642" name="Oval 232"/>
            <p:cNvSpPr>
              <a:spLocks noChangeArrowheads="1"/>
            </p:cNvSpPr>
            <p:nvPr/>
          </p:nvSpPr>
          <p:spPr bwMode="auto">
            <a:xfrm>
              <a:off x="249" y="3884"/>
              <a:ext cx="227" cy="136"/>
            </a:xfrm>
            <a:prstGeom prst="ellipse">
              <a:avLst/>
            </a:prstGeom>
            <a:solidFill>
              <a:srgbClr val="E636D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43" name="Oval 233"/>
            <p:cNvSpPr>
              <a:spLocks noChangeArrowheads="1"/>
            </p:cNvSpPr>
            <p:nvPr/>
          </p:nvSpPr>
          <p:spPr bwMode="auto">
            <a:xfrm>
              <a:off x="295" y="3909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44" name="Oval 234"/>
            <p:cNvSpPr>
              <a:spLocks noChangeArrowheads="1"/>
            </p:cNvSpPr>
            <p:nvPr/>
          </p:nvSpPr>
          <p:spPr bwMode="auto">
            <a:xfrm>
              <a:off x="385" y="3914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45" name="Rectangle 235"/>
            <p:cNvSpPr>
              <a:spLocks noChangeArrowheads="1"/>
            </p:cNvSpPr>
            <p:nvPr/>
          </p:nvSpPr>
          <p:spPr bwMode="auto">
            <a:xfrm>
              <a:off x="305" y="3934"/>
              <a:ext cx="91" cy="45"/>
            </a:xfrm>
            <a:prstGeom prst="rect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46" name="Oval 236"/>
            <p:cNvSpPr>
              <a:spLocks noChangeArrowheads="1"/>
            </p:cNvSpPr>
            <p:nvPr/>
          </p:nvSpPr>
          <p:spPr bwMode="auto">
            <a:xfrm>
              <a:off x="476" y="3929"/>
              <a:ext cx="227" cy="136"/>
            </a:xfrm>
            <a:prstGeom prst="ellipse">
              <a:avLst/>
            </a:prstGeom>
            <a:solidFill>
              <a:srgbClr val="E636D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47" name="Oval 237"/>
            <p:cNvSpPr>
              <a:spLocks noChangeArrowheads="1"/>
            </p:cNvSpPr>
            <p:nvPr/>
          </p:nvSpPr>
          <p:spPr bwMode="auto">
            <a:xfrm>
              <a:off x="522" y="3954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48" name="Oval 238"/>
            <p:cNvSpPr>
              <a:spLocks noChangeArrowheads="1"/>
            </p:cNvSpPr>
            <p:nvPr/>
          </p:nvSpPr>
          <p:spPr bwMode="auto">
            <a:xfrm>
              <a:off x="612" y="3959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49" name="Rectangle 239"/>
            <p:cNvSpPr>
              <a:spLocks noChangeArrowheads="1"/>
            </p:cNvSpPr>
            <p:nvPr/>
          </p:nvSpPr>
          <p:spPr bwMode="auto">
            <a:xfrm>
              <a:off x="532" y="3979"/>
              <a:ext cx="91" cy="45"/>
            </a:xfrm>
            <a:prstGeom prst="rect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0" name="Oval 240"/>
            <p:cNvSpPr>
              <a:spLocks noChangeArrowheads="1"/>
            </p:cNvSpPr>
            <p:nvPr/>
          </p:nvSpPr>
          <p:spPr bwMode="auto">
            <a:xfrm>
              <a:off x="385" y="3748"/>
              <a:ext cx="227" cy="136"/>
            </a:xfrm>
            <a:prstGeom prst="ellipse">
              <a:avLst/>
            </a:prstGeom>
            <a:solidFill>
              <a:srgbClr val="E636D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1" name="Oval 241"/>
            <p:cNvSpPr>
              <a:spLocks noChangeArrowheads="1"/>
            </p:cNvSpPr>
            <p:nvPr/>
          </p:nvSpPr>
          <p:spPr bwMode="auto">
            <a:xfrm>
              <a:off x="431" y="3773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2" name="Oval 242"/>
            <p:cNvSpPr>
              <a:spLocks noChangeArrowheads="1"/>
            </p:cNvSpPr>
            <p:nvPr/>
          </p:nvSpPr>
          <p:spPr bwMode="auto">
            <a:xfrm>
              <a:off x="521" y="3778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3" name="Rectangle 243"/>
            <p:cNvSpPr>
              <a:spLocks noChangeArrowheads="1"/>
            </p:cNvSpPr>
            <p:nvPr/>
          </p:nvSpPr>
          <p:spPr bwMode="auto">
            <a:xfrm>
              <a:off x="441" y="3798"/>
              <a:ext cx="91" cy="45"/>
            </a:xfrm>
            <a:prstGeom prst="rect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4" name="Oval 244"/>
            <p:cNvSpPr>
              <a:spLocks noChangeArrowheads="1"/>
            </p:cNvSpPr>
            <p:nvPr/>
          </p:nvSpPr>
          <p:spPr bwMode="auto">
            <a:xfrm>
              <a:off x="113" y="3748"/>
              <a:ext cx="227" cy="136"/>
            </a:xfrm>
            <a:prstGeom prst="ellipse">
              <a:avLst/>
            </a:prstGeom>
            <a:solidFill>
              <a:srgbClr val="E636D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5" name="Oval 245"/>
            <p:cNvSpPr>
              <a:spLocks noChangeArrowheads="1"/>
            </p:cNvSpPr>
            <p:nvPr/>
          </p:nvSpPr>
          <p:spPr bwMode="auto">
            <a:xfrm>
              <a:off x="159" y="3773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6" name="Oval 246"/>
            <p:cNvSpPr>
              <a:spLocks noChangeArrowheads="1"/>
            </p:cNvSpPr>
            <p:nvPr/>
          </p:nvSpPr>
          <p:spPr bwMode="auto">
            <a:xfrm>
              <a:off x="249" y="3778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7" name="Rectangle 247"/>
            <p:cNvSpPr>
              <a:spLocks noChangeArrowheads="1"/>
            </p:cNvSpPr>
            <p:nvPr/>
          </p:nvSpPr>
          <p:spPr bwMode="auto">
            <a:xfrm>
              <a:off x="169" y="3798"/>
              <a:ext cx="91" cy="45"/>
            </a:xfrm>
            <a:prstGeom prst="rect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8" name="Oval 248"/>
            <p:cNvSpPr>
              <a:spLocks noChangeArrowheads="1"/>
            </p:cNvSpPr>
            <p:nvPr/>
          </p:nvSpPr>
          <p:spPr bwMode="auto">
            <a:xfrm>
              <a:off x="68" y="4020"/>
              <a:ext cx="227" cy="136"/>
            </a:xfrm>
            <a:prstGeom prst="ellipse">
              <a:avLst/>
            </a:prstGeom>
            <a:solidFill>
              <a:srgbClr val="E636D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59" name="Oval 249"/>
            <p:cNvSpPr>
              <a:spLocks noChangeArrowheads="1"/>
            </p:cNvSpPr>
            <p:nvPr/>
          </p:nvSpPr>
          <p:spPr bwMode="auto">
            <a:xfrm>
              <a:off x="114" y="4045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60" name="Oval 250"/>
            <p:cNvSpPr>
              <a:spLocks noChangeArrowheads="1"/>
            </p:cNvSpPr>
            <p:nvPr/>
          </p:nvSpPr>
          <p:spPr bwMode="auto">
            <a:xfrm>
              <a:off x="204" y="4050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61" name="Rectangle 251"/>
            <p:cNvSpPr>
              <a:spLocks noChangeArrowheads="1"/>
            </p:cNvSpPr>
            <p:nvPr/>
          </p:nvSpPr>
          <p:spPr bwMode="auto">
            <a:xfrm>
              <a:off x="124" y="4070"/>
              <a:ext cx="91" cy="45"/>
            </a:xfrm>
            <a:prstGeom prst="rect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62" name="Oval 252"/>
            <p:cNvSpPr>
              <a:spLocks noChangeArrowheads="1"/>
            </p:cNvSpPr>
            <p:nvPr/>
          </p:nvSpPr>
          <p:spPr bwMode="auto">
            <a:xfrm>
              <a:off x="340" y="4065"/>
              <a:ext cx="227" cy="136"/>
            </a:xfrm>
            <a:prstGeom prst="ellipse">
              <a:avLst/>
            </a:prstGeom>
            <a:solidFill>
              <a:srgbClr val="E636D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63" name="Oval 253"/>
            <p:cNvSpPr>
              <a:spLocks noChangeArrowheads="1"/>
            </p:cNvSpPr>
            <p:nvPr/>
          </p:nvSpPr>
          <p:spPr bwMode="auto">
            <a:xfrm>
              <a:off x="386" y="4090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64" name="Oval 254"/>
            <p:cNvSpPr>
              <a:spLocks noChangeArrowheads="1"/>
            </p:cNvSpPr>
            <p:nvPr/>
          </p:nvSpPr>
          <p:spPr bwMode="auto">
            <a:xfrm>
              <a:off x="476" y="4095"/>
              <a:ext cx="45" cy="91"/>
            </a:xfrm>
            <a:prstGeom prst="ellipse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65" name="Rectangle 255"/>
            <p:cNvSpPr>
              <a:spLocks noChangeArrowheads="1"/>
            </p:cNvSpPr>
            <p:nvPr/>
          </p:nvSpPr>
          <p:spPr bwMode="auto">
            <a:xfrm>
              <a:off x="396" y="4115"/>
              <a:ext cx="91" cy="45"/>
            </a:xfrm>
            <a:prstGeom prst="rect">
              <a:avLst/>
            </a:prstGeom>
            <a:solidFill>
              <a:srgbClr val="660253"/>
            </a:solidFill>
            <a:ln w="9525">
              <a:solidFill>
                <a:srgbClr val="66025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</p:grpSp>
      <p:sp>
        <p:nvSpPr>
          <p:cNvPr id="63666" name="Line 256"/>
          <p:cNvSpPr>
            <a:spLocks noChangeShapeType="1"/>
          </p:cNvSpPr>
          <p:nvPr/>
        </p:nvSpPr>
        <p:spPr bwMode="auto">
          <a:xfrm>
            <a:off x="5148263" y="5661025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3667" name="Group 268"/>
          <p:cNvGrpSpPr>
            <a:grpSpLocks/>
          </p:cNvGrpSpPr>
          <p:nvPr/>
        </p:nvGrpSpPr>
        <p:grpSpPr bwMode="auto">
          <a:xfrm>
            <a:off x="7253288" y="6092825"/>
            <a:ext cx="1495425" cy="647700"/>
            <a:chOff x="5113" y="2886"/>
            <a:chExt cx="1177" cy="700"/>
          </a:xfrm>
        </p:grpSpPr>
        <p:sp>
          <p:nvSpPr>
            <p:cNvPr id="63668" name="AutoShape 257"/>
            <p:cNvSpPr>
              <a:spLocks noChangeArrowheads="1"/>
            </p:cNvSpPr>
            <p:nvPr/>
          </p:nvSpPr>
          <p:spPr bwMode="auto">
            <a:xfrm>
              <a:off x="5375" y="3077"/>
              <a:ext cx="498" cy="182"/>
            </a:xfrm>
            <a:prstGeom prst="flowChartPunchedTap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69" name="Oval 258"/>
            <p:cNvSpPr>
              <a:spLocks noChangeArrowheads="1"/>
            </p:cNvSpPr>
            <p:nvPr/>
          </p:nvSpPr>
          <p:spPr bwMode="auto">
            <a:xfrm>
              <a:off x="5556" y="3123"/>
              <a:ext cx="136" cy="9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0" name="AutoShape 259"/>
            <p:cNvSpPr>
              <a:spLocks noChangeArrowheads="1"/>
            </p:cNvSpPr>
            <p:nvPr/>
          </p:nvSpPr>
          <p:spPr bwMode="auto">
            <a:xfrm>
              <a:off x="5792" y="3213"/>
              <a:ext cx="498" cy="182"/>
            </a:xfrm>
            <a:prstGeom prst="flowChartPunchedTap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1" name="Oval 260"/>
            <p:cNvSpPr>
              <a:spLocks noChangeArrowheads="1"/>
            </p:cNvSpPr>
            <p:nvPr/>
          </p:nvSpPr>
          <p:spPr bwMode="auto">
            <a:xfrm>
              <a:off x="5829" y="3259"/>
              <a:ext cx="136" cy="9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2" name="AutoShape 261"/>
            <p:cNvSpPr>
              <a:spLocks noChangeArrowheads="1"/>
            </p:cNvSpPr>
            <p:nvPr/>
          </p:nvSpPr>
          <p:spPr bwMode="auto">
            <a:xfrm>
              <a:off x="5113" y="3269"/>
              <a:ext cx="498" cy="182"/>
            </a:xfrm>
            <a:prstGeom prst="flowChartPunchedTap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3" name="Oval 262"/>
            <p:cNvSpPr>
              <a:spLocks noChangeArrowheads="1"/>
            </p:cNvSpPr>
            <p:nvPr/>
          </p:nvSpPr>
          <p:spPr bwMode="auto">
            <a:xfrm>
              <a:off x="5294" y="3315"/>
              <a:ext cx="136" cy="9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4" name="AutoShape 263"/>
            <p:cNvSpPr>
              <a:spLocks noChangeArrowheads="1"/>
            </p:cNvSpPr>
            <p:nvPr/>
          </p:nvSpPr>
          <p:spPr bwMode="auto">
            <a:xfrm>
              <a:off x="5511" y="3404"/>
              <a:ext cx="498" cy="182"/>
            </a:xfrm>
            <a:prstGeom prst="flowChartPunchedTap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5" name="Oval 264"/>
            <p:cNvSpPr>
              <a:spLocks noChangeArrowheads="1"/>
            </p:cNvSpPr>
            <p:nvPr/>
          </p:nvSpPr>
          <p:spPr bwMode="auto">
            <a:xfrm>
              <a:off x="5692" y="3450"/>
              <a:ext cx="136" cy="9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6" name="AutoShape 265"/>
            <p:cNvSpPr>
              <a:spLocks noChangeArrowheads="1"/>
            </p:cNvSpPr>
            <p:nvPr/>
          </p:nvSpPr>
          <p:spPr bwMode="auto">
            <a:xfrm>
              <a:off x="5511" y="2886"/>
              <a:ext cx="498" cy="182"/>
            </a:xfrm>
            <a:prstGeom prst="flowChartPunchedTap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63677" name="Oval 266"/>
            <p:cNvSpPr>
              <a:spLocks noChangeArrowheads="1"/>
            </p:cNvSpPr>
            <p:nvPr/>
          </p:nvSpPr>
          <p:spPr bwMode="auto">
            <a:xfrm>
              <a:off x="5692" y="2932"/>
              <a:ext cx="136" cy="9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solidFill>
                  <a:schemeClr val="tx2"/>
                </a:solidFill>
              </a:endParaRPr>
            </a:p>
          </p:txBody>
        </p:sp>
      </p:grpSp>
      <p:grpSp>
        <p:nvGrpSpPr>
          <p:cNvPr id="63678" name="Group 77"/>
          <p:cNvGrpSpPr>
            <a:grpSpLocks/>
          </p:cNvGrpSpPr>
          <p:nvPr/>
        </p:nvGrpSpPr>
        <p:grpSpPr bwMode="auto">
          <a:xfrm rot="898898">
            <a:off x="8194675" y="5308600"/>
            <a:ext cx="720725" cy="819150"/>
            <a:chOff x="2140" y="2048"/>
            <a:chExt cx="196" cy="293"/>
          </a:xfrm>
        </p:grpSpPr>
        <p:sp>
          <p:nvSpPr>
            <p:cNvPr id="63679" name="Freeform 78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1 h 1012"/>
                <a:gd name="T6" fmla="*/ 0 w 1106"/>
                <a:gd name="T7" fmla="*/ 1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1 h 1012"/>
                <a:gd name="T14" fmla="*/ 0 w 1106"/>
                <a:gd name="T15" fmla="*/ 1 h 1012"/>
                <a:gd name="T16" fmla="*/ 0 w 1106"/>
                <a:gd name="T17" fmla="*/ 0 h 1012"/>
                <a:gd name="T18" fmla="*/ 0 w 1106"/>
                <a:gd name="T19" fmla="*/ 1 h 1012"/>
                <a:gd name="T20" fmla="*/ 0 w 1106"/>
                <a:gd name="T21" fmla="*/ 1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0" name="Oval 79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63681" name="Oval 120"/>
          <p:cNvSpPr>
            <a:spLocks noChangeArrowheads="1"/>
          </p:cNvSpPr>
          <p:nvPr/>
        </p:nvSpPr>
        <p:spPr bwMode="auto">
          <a:xfrm>
            <a:off x="7829550" y="1700213"/>
            <a:ext cx="271463" cy="3143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2" name="Oval 121"/>
          <p:cNvSpPr>
            <a:spLocks noChangeArrowheads="1"/>
          </p:cNvSpPr>
          <p:nvPr/>
        </p:nvSpPr>
        <p:spPr bwMode="auto">
          <a:xfrm>
            <a:off x="7867650" y="1790700"/>
            <a:ext cx="195263" cy="223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3" name="Oval 120"/>
          <p:cNvSpPr>
            <a:spLocks noChangeArrowheads="1"/>
          </p:cNvSpPr>
          <p:nvPr/>
        </p:nvSpPr>
        <p:spPr bwMode="auto">
          <a:xfrm>
            <a:off x="5651500" y="1700213"/>
            <a:ext cx="271463" cy="3143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4" name="Oval 121"/>
          <p:cNvSpPr>
            <a:spLocks noChangeArrowheads="1"/>
          </p:cNvSpPr>
          <p:nvPr/>
        </p:nvSpPr>
        <p:spPr bwMode="auto">
          <a:xfrm>
            <a:off x="5689600" y="1790700"/>
            <a:ext cx="195263" cy="223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5" name="Oval 120"/>
          <p:cNvSpPr>
            <a:spLocks noChangeArrowheads="1"/>
          </p:cNvSpPr>
          <p:nvPr/>
        </p:nvSpPr>
        <p:spPr bwMode="auto">
          <a:xfrm>
            <a:off x="3492500" y="1700213"/>
            <a:ext cx="271463" cy="3143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6" name="Oval 121"/>
          <p:cNvSpPr>
            <a:spLocks noChangeArrowheads="1"/>
          </p:cNvSpPr>
          <p:nvPr/>
        </p:nvSpPr>
        <p:spPr bwMode="auto">
          <a:xfrm>
            <a:off x="3530600" y="1790700"/>
            <a:ext cx="195263" cy="223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7" name="Oval 120"/>
          <p:cNvSpPr>
            <a:spLocks noChangeArrowheads="1"/>
          </p:cNvSpPr>
          <p:nvPr/>
        </p:nvSpPr>
        <p:spPr bwMode="auto">
          <a:xfrm>
            <a:off x="2051050" y="1700213"/>
            <a:ext cx="271463" cy="3143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8" name="Oval 121"/>
          <p:cNvSpPr>
            <a:spLocks noChangeArrowheads="1"/>
          </p:cNvSpPr>
          <p:nvPr/>
        </p:nvSpPr>
        <p:spPr bwMode="auto">
          <a:xfrm>
            <a:off x="2089150" y="1790700"/>
            <a:ext cx="195263" cy="223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89" name="Oval 120"/>
          <p:cNvSpPr>
            <a:spLocks noChangeArrowheads="1"/>
          </p:cNvSpPr>
          <p:nvPr/>
        </p:nvSpPr>
        <p:spPr bwMode="auto">
          <a:xfrm>
            <a:off x="971550" y="1700213"/>
            <a:ext cx="271463" cy="3143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63690" name="Oval 121"/>
          <p:cNvSpPr>
            <a:spLocks noChangeArrowheads="1"/>
          </p:cNvSpPr>
          <p:nvPr/>
        </p:nvSpPr>
        <p:spPr bwMode="auto">
          <a:xfrm>
            <a:off x="1009650" y="1790700"/>
            <a:ext cx="195263" cy="223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cxnSp>
        <p:nvCxnSpPr>
          <p:cNvPr id="268" name="Straight Arrow Connector 267"/>
          <p:cNvCxnSpPr/>
          <p:nvPr/>
        </p:nvCxnSpPr>
        <p:spPr>
          <a:xfrm>
            <a:off x="3779838" y="2708275"/>
            <a:ext cx="1296987" cy="3603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92" name="Text Box 109"/>
          <p:cNvSpPr txBox="1">
            <a:spLocks noChangeArrowheads="1"/>
          </p:cNvSpPr>
          <p:nvPr/>
        </p:nvSpPr>
        <p:spPr bwMode="auto">
          <a:xfrm>
            <a:off x="2771775" y="33575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IL-23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63693" name="TextBox 269"/>
          <p:cNvSpPr txBox="1">
            <a:spLocks noChangeArrowheads="1"/>
          </p:cNvSpPr>
          <p:nvPr/>
        </p:nvSpPr>
        <p:spPr bwMode="auto">
          <a:xfrm>
            <a:off x="4802188" y="2636838"/>
            <a:ext cx="74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ROR</a:t>
            </a:r>
            <a:r>
              <a:rPr lang="el-GR" sz="1200" b="1">
                <a:solidFill>
                  <a:schemeClr val="tx2"/>
                </a:solidFill>
              </a:rPr>
              <a:t>γ</a:t>
            </a:r>
            <a:r>
              <a:rPr lang="en-GB" sz="1200" b="1">
                <a:solidFill>
                  <a:schemeClr val="tx2"/>
                </a:solidFill>
              </a:rPr>
              <a:t>t+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63694" name="Text Box 166"/>
          <p:cNvSpPr txBox="1">
            <a:spLocks noChangeArrowheads="1"/>
          </p:cNvSpPr>
          <p:nvPr/>
        </p:nvSpPr>
        <p:spPr bwMode="auto">
          <a:xfrm>
            <a:off x="4787900" y="6184900"/>
            <a:ext cx="72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IL-21</a:t>
            </a:r>
            <a:endParaRPr lang="el-GR" b="1">
              <a:solidFill>
                <a:schemeClr val="tx2"/>
              </a:solidFill>
            </a:endParaRPr>
          </a:p>
        </p:txBody>
      </p:sp>
      <p:grpSp>
        <p:nvGrpSpPr>
          <p:cNvPr id="63695" name="Group 178"/>
          <p:cNvGrpSpPr>
            <a:grpSpLocks/>
          </p:cNvGrpSpPr>
          <p:nvPr/>
        </p:nvGrpSpPr>
        <p:grpSpPr bwMode="auto">
          <a:xfrm>
            <a:off x="1979613" y="5084763"/>
            <a:ext cx="773112" cy="720725"/>
            <a:chOff x="4661" y="2705"/>
            <a:chExt cx="862" cy="635"/>
          </a:xfrm>
        </p:grpSpPr>
        <p:sp>
          <p:nvSpPr>
            <p:cNvPr id="63696" name="Oval 110"/>
            <p:cNvSpPr>
              <a:spLocks noChangeArrowheads="1"/>
            </p:cNvSpPr>
            <p:nvPr/>
          </p:nvSpPr>
          <p:spPr bwMode="auto">
            <a:xfrm>
              <a:off x="4888" y="2705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97" name="Oval 111"/>
            <p:cNvSpPr>
              <a:spLocks noChangeArrowheads="1"/>
            </p:cNvSpPr>
            <p:nvPr/>
          </p:nvSpPr>
          <p:spPr bwMode="auto">
            <a:xfrm>
              <a:off x="4934" y="2796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98" name="Oval 112"/>
            <p:cNvSpPr>
              <a:spLocks noChangeArrowheads="1"/>
            </p:cNvSpPr>
            <p:nvPr/>
          </p:nvSpPr>
          <p:spPr bwMode="auto">
            <a:xfrm>
              <a:off x="5205" y="2750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699" name="Oval 113"/>
            <p:cNvSpPr>
              <a:spLocks noChangeArrowheads="1"/>
            </p:cNvSpPr>
            <p:nvPr/>
          </p:nvSpPr>
          <p:spPr bwMode="auto">
            <a:xfrm>
              <a:off x="5251" y="2841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00" name="Oval 114"/>
            <p:cNvSpPr>
              <a:spLocks noChangeArrowheads="1"/>
            </p:cNvSpPr>
            <p:nvPr/>
          </p:nvSpPr>
          <p:spPr bwMode="auto">
            <a:xfrm>
              <a:off x="4979" y="3022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01" name="Oval 115"/>
            <p:cNvSpPr>
              <a:spLocks noChangeArrowheads="1"/>
            </p:cNvSpPr>
            <p:nvPr/>
          </p:nvSpPr>
          <p:spPr bwMode="auto">
            <a:xfrm>
              <a:off x="5025" y="3113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02" name="Oval 116"/>
            <p:cNvSpPr>
              <a:spLocks noChangeArrowheads="1"/>
            </p:cNvSpPr>
            <p:nvPr/>
          </p:nvSpPr>
          <p:spPr bwMode="auto">
            <a:xfrm>
              <a:off x="4661" y="2932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03" name="Oval 117"/>
            <p:cNvSpPr>
              <a:spLocks noChangeArrowheads="1"/>
            </p:cNvSpPr>
            <p:nvPr/>
          </p:nvSpPr>
          <p:spPr bwMode="auto">
            <a:xfrm>
              <a:off x="4707" y="3023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63704" name="Text Box 154"/>
          <p:cNvSpPr txBox="1">
            <a:spLocks noChangeArrowheads="1"/>
          </p:cNvSpPr>
          <p:nvPr/>
        </p:nvSpPr>
        <p:spPr bwMode="auto">
          <a:xfrm>
            <a:off x="4284663" y="472440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i="1">
                <a:solidFill>
                  <a:schemeClr val="tx2"/>
                </a:solidFill>
              </a:rPr>
              <a:t>CD4</a:t>
            </a:r>
            <a:r>
              <a:rPr lang="en-GB" b="1" i="1" baseline="30000">
                <a:solidFill>
                  <a:schemeClr val="tx2"/>
                </a:solidFill>
              </a:rPr>
              <a:t>+</a:t>
            </a:r>
            <a:r>
              <a:rPr lang="en-GB" b="1" i="1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GB" b="1" i="1">
                <a:solidFill>
                  <a:schemeClr val="tx2"/>
                </a:solidFill>
              </a:rPr>
              <a:t>Th17-cells</a:t>
            </a:r>
            <a:endParaRPr lang="en-US" b="1" i="1">
              <a:solidFill>
                <a:schemeClr val="tx2"/>
              </a:solidFill>
            </a:endParaRPr>
          </a:p>
        </p:txBody>
      </p:sp>
      <p:sp>
        <p:nvSpPr>
          <p:cNvPr id="63705" name="Text Box 154"/>
          <p:cNvSpPr txBox="1">
            <a:spLocks noChangeArrowheads="1"/>
          </p:cNvSpPr>
          <p:nvPr/>
        </p:nvSpPr>
        <p:spPr bwMode="auto">
          <a:xfrm>
            <a:off x="2054225" y="450850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i="1">
                <a:solidFill>
                  <a:schemeClr val="tx2"/>
                </a:solidFill>
              </a:rPr>
              <a:t>Naive </a:t>
            </a:r>
          </a:p>
          <a:p>
            <a:pPr algn="ctr"/>
            <a:r>
              <a:rPr lang="en-GB" b="1" i="1">
                <a:solidFill>
                  <a:schemeClr val="tx2"/>
                </a:solidFill>
              </a:rPr>
              <a:t>T-cell</a:t>
            </a:r>
            <a:endParaRPr lang="en-US" b="1" i="1">
              <a:solidFill>
                <a:schemeClr val="tx2"/>
              </a:solidFill>
            </a:endParaRPr>
          </a:p>
        </p:txBody>
      </p:sp>
      <p:cxnSp>
        <p:nvCxnSpPr>
          <p:cNvPr id="289" name="Straight Arrow Connector 288"/>
          <p:cNvCxnSpPr/>
          <p:nvPr/>
        </p:nvCxnSpPr>
        <p:spPr>
          <a:xfrm>
            <a:off x="2843213" y="5445125"/>
            <a:ext cx="11525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07" name="Line 172"/>
          <p:cNvSpPr>
            <a:spLocks noChangeShapeType="1"/>
          </p:cNvSpPr>
          <p:nvPr/>
        </p:nvSpPr>
        <p:spPr bwMode="auto">
          <a:xfrm>
            <a:off x="3635375" y="2997200"/>
            <a:ext cx="649288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708" name="TextBox 290"/>
          <p:cNvSpPr txBox="1">
            <a:spLocks noChangeArrowheads="1"/>
          </p:cNvSpPr>
          <p:nvPr/>
        </p:nvSpPr>
        <p:spPr bwMode="auto">
          <a:xfrm>
            <a:off x="2819400" y="5084763"/>
            <a:ext cx="1216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tx2"/>
                </a:solidFill>
              </a:rPr>
              <a:t>TGF-</a:t>
            </a:r>
            <a:r>
              <a:rPr lang="el-GR" sz="1400" b="1">
                <a:solidFill>
                  <a:schemeClr val="tx2"/>
                </a:solidFill>
              </a:rPr>
              <a:t>β</a:t>
            </a:r>
            <a:r>
              <a:rPr lang="en-GB" sz="1400" b="1">
                <a:solidFill>
                  <a:schemeClr val="tx2"/>
                </a:solidFill>
              </a:rPr>
              <a:t>, IL-1, </a:t>
            </a:r>
          </a:p>
          <a:p>
            <a:pPr algn="ctr">
              <a:lnSpc>
                <a:spcPct val="150000"/>
              </a:lnSpc>
            </a:pPr>
            <a:r>
              <a:rPr lang="en-GB" sz="1400" b="1">
                <a:solidFill>
                  <a:schemeClr val="tx2"/>
                </a:solidFill>
              </a:rPr>
              <a:t>IL-6, IL-21</a:t>
            </a:r>
          </a:p>
        </p:txBody>
      </p:sp>
      <p:cxnSp>
        <p:nvCxnSpPr>
          <p:cNvPr id="293" name="Straight Arrow Connector 292"/>
          <p:cNvCxnSpPr/>
          <p:nvPr/>
        </p:nvCxnSpPr>
        <p:spPr>
          <a:xfrm flipV="1">
            <a:off x="5148263" y="5013325"/>
            <a:ext cx="1223962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10" name="TextBox 293"/>
          <p:cNvSpPr txBox="1">
            <a:spLocks noChangeArrowheads="1"/>
          </p:cNvSpPr>
          <p:nvPr/>
        </p:nvSpPr>
        <p:spPr bwMode="auto">
          <a:xfrm>
            <a:off x="6446838" y="4724400"/>
            <a:ext cx="88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IL-17A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IL-17F</a:t>
            </a:r>
          </a:p>
        </p:txBody>
      </p:sp>
      <p:cxnSp>
        <p:nvCxnSpPr>
          <p:cNvPr id="297" name="Straight Arrow Connector 296"/>
          <p:cNvCxnSpPr/>
          <p:nvPr/>
        </p:nvCxnSpPr>
        <p:spPr>
          <a:xfrm flipV="1">
            <a:off x="7308850" y="4797425"/>
            <a:ext cx="64770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5148263" y="5516563"/>
            <a:ext cx="1223962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13" name="TextBox 299"/>
          <p:cNvSpPr txBox="1">
            <a:spLocks noChangeArrowheads="1"/>
          </p:cNvSpPr>
          <p:nvPr/>
        </p:nvSpPr>
        <p:spPr bwMode="auto">
          <a:xfrm>
            <a:off x="6443663" y="537368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GM-CSF</a:t>
            </a:r>
          </a:p>
        </p:txBody>
      </p:sp>
      <p:cxnSp>
        <p:nvCxnSpPr>
          <p:cNvPr id="301" name="Straight Arrow Connector 300"/>
          <p:cNvCxnSpPr/>
          <p:nvPr/>
        </p:nvCxnSpPr>
        <p:spPr>
          <a:xfrm flipV="1">
            <a:off x="7596188" y="5229225"/>
            <a:ext cx="43180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7596188" y="5589588"/>
            <a:ext cx="43180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16" name="TextBox 304"/>
          <p:cNvSpPr txBox="1">
            <a:spLocks noChangeArrowheads="1"/>
          </p:cNvSpPr>
          <p:nvPr/>
        </p:nvSpPr>
        <p:spPr bwMode="auto">
          <a:xfrm>
            <a:off x="6086475" y="5805488"/>
            <a:ext cx="769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TNF</a:t>
            </a:r>
            <a:r>
              <a:rPr lang="el-GR" b="1">
                <a:solidFill>
                  <a:schemeClr val="tx2"/>
                </a:solidFill>
              </a:rPr>
              <a:t>α</a:t>
            </a:r>
            <a:endParaRPr lang="en-GB" b="1">
              <a:solidFill>
                <a:schemeClr val="tx2"/>
              </a:solidFill>
            </a:endParaRPr>
          </a:p>
          <a:p>
            <a:pPr algn="ctr"/>
            <a:r>
              <a:rPr lang="en-GB" b="1">
                <a:solidFill>
                  <a:schemeClr val="tx2"/>
                </a:solidFill>
              </a:rPr>
              <a:t>IFN</a:t>
            </a:r>
            <a:r>
              <a:rPr lang="el-GR" b="1">
                <a:solidFill>
                  <a:schemeClr val="tx2"/>
                </a:solidFill>
              </a:rPr>
              <a:t>γ</a:t>
            </a:r>
            <a:endParaRPr lang="en-GB" b="1">
              <a:solidFill>
                <a:schemeClr val="tx2"/>
              </a:solidFill>
            </a:endParaRPr>
          </a:p>
        </p:txBody>
      </p:sp>
      <p:cxnSp>
        <p:nvCxnSpPr>
          <p:cNvPr id="306" name="Straight Arrow Connector 305"/>
          <p:cNvCxnSpPr/>
          <p:nvPr/>
        </p:nvCxnSpPr>
        <p:spPr>
          <a:xfrm>
            <a:off x="6948488" y="6134100"/>
            <a:ext cx="431800" cy="174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18" name="Text Box 166"/>
          <p:cNvSpPr txBox="1">
            <a:spLocks noChangeArrowheads="1"/>
          </p:cNvSpPr>
          <p:nvPr/>
        </p:nvSpPr>
        <p:spPr bwMode="auto">
          <a:xfrm>
            <a:off x="2916238" y="6092825"/>
            <a:ext cx="722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IL-21</a:t>
            </a:r>
            <a:endParaRPr lang="el-GR" b="1">
              <a:solidFill>
                <a:schemeClr val="tx2"/>
              </a:solidFill>
            </a:endParaRPr>
          </a:p>
        </p:txBody>
      </p:sp>
      <p:cxnSp>
        <p:nvCxnSpPr>
          <p:cNvPr id="317" name="Straight Arrow Connector 316"/>
          <p:cNvCxnSpPr/>
          <p:nvPr/>
        </p:nvCxnSpPr>
        <p:spPr>
          <a:xfrm flipH="1">
            <a:off x="3635375" y="5876925"/>
            <a:ext cx="506413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720" name="Group 178"/>
          <p:cNvGrpSpPr>
            <a:grpSpLocks/>
          </p:cNvGrpSpPr>
          <p:nvPr/>
        </p:nvGrpSpPr>
        <p:grpSpPr bwMode="auto">
          <a:xfrm>
            <a:off x="1547813" y="6021388"/>
            <a:ext cx="773112" cy="720725"/>
            <a:chOff x="4661" y="2705"/>
            <a:chExt cx="862" cy="635"/>
          </a:xfrm>
        </p:grpSpPr>
        <p:sp>
          <p:nvSpPr>
            <p:cNvPr id="63721" name="Oval 110"/>
            <p:cNvSpPr>
              <a:spLocks noChangeArrowheads="1"/>
            </p:cNvSpPr>
            <p:nvPr/>
          </p:nvSpPr>
          <p:spPr bwMode="auto">
            <a:xfrm>
              <a:off x="4888" y="2705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22" name="Oval 111"/>
            <p:cNvSpPr>
              <a:spLocks noChangeArrowheads="1"/>
            </p:cNvSpPr>
            <p:nvPr/>
          </p:nvSpPr>
          <p:spPr bwMode="auto">
            <a:xfrm>
              <a:off x="4934" y="2796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23" name="Oval 112"/>
            <p:cNvSpPr>
              <a:spLocks noChangeArrowheads="1"/>
            </p:cNvSpPr>
            <p:nvPr/>
          </p:nvSpPr>
          <p:spPr bwMode="auto">
            <a:xfrm>
              <a:off x="5205" y="2750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24" name="Oval 113"/>
            <p:cNvSpPr>
              <a:spLocks noChangeArrowheads="1"/>
            </p:cNvSpPr>
            <p:nvPr/>
          </p:nvSpPr>
          <p:spPr bwMode="auto">
            <a:xfrm>
              <a:off x="5251" y="2841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25" name="Oval 114"/>
            <p:cNvSpPr>
              <a:spLocks noChangeArrowheads="1"/>
            </p:cNvSpPr>
            <p:nvPr/>
          </p:nvSpPr>
          <p:spPr bwMode="auto">
            <a:xfrm>
              <a:off x="4979" y="3022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26" name="Oval 115"/>
            <p:cNvSpPr>
              <a:spLocks noChangeArrowheads="1"/>
            </p:cNvSpPr>
            <p:nvPr/>
          </p:nvSpPr>
          <p:spPr bwMode="auto">
            <a:xfrm>
              <a:off x="5025" y="3113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27" name="Oval 116"/>
            <p:cNvSpPr>
              <a:spLocks noChangeArrowheads="1"/>
            </p:cNvSpPr>
            <p:nvPr/>
          </p:nvSpPr>
          <p:spPr bwMode="auto">
            <a:xfrm>
              <a:off x="4661" y="2932"/>
              <a:ext cx="318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28" name="Oval 117"/>
            <p:cNvSpPr>
              <a:spLocks noChangeArrowheads="1"/>
            </p:cNvSpPr>
            <p:nvPr/>
          </p:nvSpPr>
          <p:spPr bwMode="auto">
            <a:xfrm>
              <a:off x="4707" y="3023"/>
              <a:ext cx="227" cy="2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cxnSp>
        <p:nvCxnSpPr>
          <p:cNvPr id="327" name="Straight Arrow Connector 326"/>
          <p:cNvCxnSpPr/>
          <p:nvPr/>
        </p:nvCxnSpPr>
        <p:spPr>
          <a:xfrm flipH="1">
            <a:off x="2484438" y="6308725"/>
            <a:ext cx="358775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30" name="Text Box 154"/>
          <p:cNvSpPr txBox="1">
            <a:spLocks noChangeArrowheads="1"/>
          </p:cNvSpPr>
          <p:nvPr/>
        </p:nvSpPr>
        <p:spPr bwMode="auto">
          <a:xfrm>
            <a:off x="249238" y="5811838"/>
            <a:ext cx="154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i="1">
                <a:solidFill>
                  <a:schemeClr val="tx2"/>
                </a:solidFill>
              </a:rPr>
              <a:t>Non Type17 </a:t>
            </a:r>
          </a:p>
          <a:p>
            <a:pPr algn="ctr"/>
            <a:r>
              <a:rPr lang="en-GB" b="1" i="1">
                <a:solidFill>
                  <a:schemeClr val="tx2"/>
                </a:solidFill>
              </a:rPr>
              <a:t>T-cells</a:t>
            </a:r>
            <a:endParaRPr lang="en-US" b="1" i="1">
              <a:solidFill>
                <a:schemeClr val="tx2"/>
              </a:solidFill>
            </a:endParaRPr>
          </a:p>
        </p:txBody>
      </p:sp>
      <p:sp>
        <p:nvSpPr>
          <p:cNvPr id="63731" name="Line 178"/>
          <p:cNvSpPr>
            <a:spLocks noChangeShapeType="1"/>
          </p:cNvSpPr>
          <p:nvPr/>
        </p:nvSpPr>
        <p:spPr bwMode="auto">
          <a:xfrm flipV="1">
            <a:off x="6948488" y="2501900"/>
            <a:ext cx="431800" cy="222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732" name="TextBox 331"/>
          <p:cNvSpPr txBox="1">
            <a:spLocks noChangeArrowheads="1"/>
          </p:cNvSpPr>
          <p:nvPr/>
        </p:nvSpPr>
        <p:spPr bwMode="auto">
          <a:xfrm>
            <a:off x="7600950" y="2420938"/>
            <a:ext cx="1263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i="1">
                <a:solidFill>
                  <a:schemeClr val="tx2"/>
                </a:solidFill>
              </a:rPr>
              <a:t>Epithelial </a:t>
            </a:r>
          </a:p>
          <a:p>
            <a:pPr algn="ctr"/>
            <a:r>
              <a:rPr lang="en-GB" b="1" i="1">
                <a:solidFill>
                  <a:schemeClr val="tx2"/>
                </a:solidFill>
              </a:rPr>
              <a:t>Integrity </a:t>
            </a:r>
          </a:p>
          <a:p>
            <a:pPr algn="ctr"/>
            <a:r>
              <a:rPr lang="en-GB" b="1" i="1">
                <a:solidFill>
                  <a:schemeClr val="tx2"/>
                </a:solidFill>
              </a:rPr>
              <a:t>&amp; Repair</a:t>
            </a:r>
          </a:p>
        </p:txBody>
      </p:sp>
      <p:sp>
        <p:nvSpPr>
          <p:cNvPr id="63733" name="TextBox 332"/>
          <p:cNvSpPr txBox="1">
            <a:spLocks noChangeArrowheads="1"/>
          </p:cNvSpPr>
          <p:nvPr/>
        </p:nvSpPr>
        <p:spPr bwMode="auto">
          <a:xfrm>
            <a:off x="3976688" y="5934075"/>
            <a:ext cx="74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ROR</a:t>
            </a:r>
            <a:r>
              <a:rPr lang="el-GR" sz="1200" b="1">
                <a:solidFill>
                  <a:schemeClr val="tx2"/>
                </a:solidFill>
              </a:rPr>
              <a:t>γ</a:t>
            </a:r>
            <a:r>
              <a:rPr lang="en-GB" sz="1200" b="1">
                <a:solidFill>
                  <a:schemeClr val="tx2"/>
                </a:solidFill>
              </a:rPr>
              <a:t>t+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334" name="Arc 333"/>
          <p:cNvSpPr/>
          <p:nvPr/>
        </p:nvSpPr>
        <p:spPr>
          <a:xfrm rot="11622270">
            <a:off x="896938" y="4151313"/>
            <a:ext cx="4384675" cy="2027237"/>
          </a:xfrm>
          <a:prstGeom prst="arc">
            <a:avLst>
              <a:gd name="adj1" fmla="val 16200000"/>
              <a:gd name="adj2" fmla="val 2930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grpSp>
        <p:nvGrpSpPr>
          <p:cNvPr id="63735" name="Group 44"/>
          <p:cNvGrpSpPr>
            <a:grpSpLocks/>
          </p:cNvGrpSpPr>
          <p:nvPr/>
        </p:nvGrpSpPr>
        <p:grpSpPr bwMode="auto">
          <a:xfrm>
            <a:off x="4716463" y="1989138"/>
            <a:ext cx="360362" cy="287337"/>
            <a:chOff x="1383" y="2568"/>
            <a:chExt cx="227" cy="408"/>
          </a:xfrm>
        </p:grpSpPr>
        <p:sp>
          <p:nvSpPr>
            <p:cNvPr id="63736" name="AutoShape 45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37" name="Oval 46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738" name="Group 44"/>
          <p:cNvGrpSpPr>
            <a:grpSpLocks/>
          </p:cNvGrpSpPr>
          <p:nvPr/>
        </p:nvGrpSpPr>
        <p:grpSpPr bwMode="auto">
          <a:xfrm>
            <a:off x="4356100" y="1989138"/>
            <a:ext cx="360363" cy="287337"/>
            <a:chOff x="1383" y="2568"/>
            <a:chExt cx="227" cy="408"/>
          </a:xfrm>
        </p:grpSpPr>
        <p:sp>
          <p:nvSpPr>
            <p:cNvPr id="63739" name="AutoShape 45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40" name="Oval 46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342" name="Group 96"/>
          <p:cNvGrpSpPr>
            <a:grpSpLocks/>
          </p:cNvGrpSpPr>
          <p:nvPr/>
        </p:nvGrpSpPr>
        <p:grpSpPr bwMode="auto">
          <a:xfrm>
            <a:off x="4643685" y="1772816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43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4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5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46" name="Group 96"/>
          <p:cNvGrpSpPr>
            <a:grpSpLocks/>
          </p:cNvGrpSpPr>
          <p:nvPr/>
        </p:nvGrpSpPr>
        <p:grpSpPr bwMode="auto">
          <a:xfrm>
            <a:off x="4931717" y="1772816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47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8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9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50" name="Group 96"/>
          <p:cNvGrpSpPr>
            <a:grpSpLocks/>
          </p:cNvGrpSpPr>
          <p:nvPr/>
        </p:nvGrpSpPr>
        <p:grpSpPr bwMode="auto">
          <a:xfrm>
            <a:off x="5003725" y="1988964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51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2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3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54" name="Group 96"/>
          <p:cNvGrpSpPr>
            <a:grpSpLocks/>
          </p:cNvGrpSpPr>
          <p:nvPr/>
        </p:nvGrpSpPr>
        <p:grpSpPr bwMode="auto">
          <a:xfrm>
            <a:off x="4499669" y="1916956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55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6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7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58" name="Group 96"/>
          <p:cNvGrpSpPr>
            <a:grpSpLocks/>
          </p:cNvGrpSpPr>
          <p:nvPr/>
        </p:nvGrpSpPr>
        <p:grpSpPr bwMode="auto">
          <a:xfrm>
            <a:off x="4715693" y="2060848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59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0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1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62" name="Group 96"/>
          <p:cNvGrpSpPr>
            <a:grpSpLocks/>
          </p:cNvGrpSpPr>
          <p:nvPr/>
        </p:nvGrpSpPr>
        <p:grpSpPr bwMode="auto">
          <a:xfrm>
            <a:off x="4931717" y="2204988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63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4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5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66" name="Group 96"/>
          <p:cNvGrpSpPr>
            <a:grpSpLocks/>
          </p:cNvGrpSpPr>
          <p:nvPr/>
        </p:nvGrpSpPr>
        <p:grpSpPr bwMode="auto">
          <a:xfrm>
            <a:off x="4427661" y="2204988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67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9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70" name="Group 96"/>
          <p:cNvGrpSpPr>
            <a:grpSpLocks/>
          </p:cNvGrpSpPr>
          <p:nvPr/>
        </p:nvGrpSpPr>
        <p:grpSpPr bwMode="auto">
          <a:xfrm>
            <a:off x="4580061" y="1853332"/>
            <a:ext cx="360363" cy="215900"/>
            <a:chOff x="1610" y="3521"/>
            <a:chExt cx="227" cy="136"/>
          </a:xfrm>
          <a:solidFill>
            <a:schemeClr val="bg2">
              <a:lumMod val="25000"/>
            </a:schemeClr>
          </a:solidFill>
        </p:grpSpPr>
        <p:sp>
          <p:nvSpPr>
            <p:cNvPr id="371" name="Oval 97"/>
            <p:cNvSpPr>
              <a:spLocks noChangeArrowheads="1"/>
            </p:cNvSpPr>
            <p:nvPr/>
          </p:nvSpPr>
          <p:spPr bwMode="auto">
            <a:xfrm>
              <a:off x="1610" y="3521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2" name="Oval 98"/>
            <p:cNvSpPr>
              <a:spLocks noChangeArrowheads="1"/>
            </p:cNvSpPr>
            <p:nvPr/>
          </p:nvSpPr>
          <p:spPr bwMode="auto">
            <a:xfrm>
              <a:off x="1746" y="3566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3" name="Oval 99"/>
            <p:cNvSpPr>
              <a:spLocks noChangeArrowheads="1"/>
            </p:cNvSpPr>
            <p:nvPr/>
          </p:nvSpPr>
          <p:spPr bwMode="auto">
            <a:xfrm>
              <a:off x="1655" y="361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80" name="Group 175"/>
          <p:cNvGrpSpPr>
            <a:grpSpLocks/>
          </p:cNvGrpSpPr>
          <p:nvPr/>
        </p:nvGrpSpPr>
        <p:grpSpPr bwMode="auto">
          <a:xfrm>
            <a:off x="4499992" y="3861048"/>
            <a:ext cx="676275" cy="793750"/>
            <a:chOff x="1547" y="2341"/>
            <a:chExt cx="666" cy="863"/>
          </a:xfrm>
          <a:solidFill>
            <a:srgbClr val="92D050"/>
          </a:solidFill>
        </p:grpSpPr>
        <p:sp>
          <p:nvSpPr>
            <p:cNvPr id="381" name="Oval 142"/>
            <p:cNvSpPr>
              <a:spLocks noChangeArrowheads="1"/>
            </p:cNvSpPr>
            <p:nvPr/>
          </p:nvSpPr>
          <p:spPr bwMode="auto">
            <a:xfrm>
              <a:off x="1623" y="2886"/>
              <a:ext cx="318" cy="31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2" name="Oval 143"/>
            <p:cNvSpPr>
              <a:spLocks noChangeArrowheads="1"/>
            </p:cNvSpPr>
            <p:nvPr/>
          </p:nvSpPr>
          <p:spPr bwMode="auto">
            <a:xfrm>
              <a:off x="1669" y="2977"/>
              <a:ext cx="227" cy="2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3" name="Oval 145"/>
            <p:cNvSpPr>
              <a:spLocks noChangeArrowheads="1"/>
            </p:cNvSpPr>
            <p:nvPr/>
          </p:nvSpPr>
          <p:spPr bwMode="auto">
            <a:xfrm>
              <a:off x="1547" y="2568"/>
              <a:ext cx="318" cy="31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4" name="Oval 146"/>
            <p:cNvSpPr>
              <a:spLocks noChangeArrowheads="1"/>
            </p:cNvSpPr>
            <p:nvPr/>
          </p:nvSpPr>
          <p:spPr bwMode="auto">
            <a:xfrm>
              <a:off x="1600" y="2660"/>
              <a:ext cx="227" cy="2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5" name="Oval 148"/>
            <p:cNvSpPr>
              <a:spLocks noChangeArrowheads="1"/>
            </p:cNvSpPr>
            <p:nvPr/>
          </p:nvSpPr>
          <p:spPr bwMode="auto">
            <a:xfrm>
              <a:off x="1895" y="2659"/>
              <a:ext cx="318" cy="31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6" name="Oval 149"/>
            <p:cNvSpPr>
              <a:spLocks noChangeArrowheads="1"/>
            </p:cNvSpPr>
            <p:nvPr/>
          </p:nvSpPr>
          <p:spPr bwMode="auto">
            <a:xfrm>
              <a:off x="1941" y="2750"/>
              <a:ext cx="227" cy="2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7" name="Oval 151"/>
            <p:cNvSpPr>
              <a:spLocks noChangeArrowheads="1"/>
            </p:cNvSpPr>
            <p:nvPr/>
          </p:nvSpPr>
          <p:spPr bwMode="auto">
            <a:xfrm>
              <a:off x="1773" y="2341"/>
              <a:ext cx="318" cy="31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8" name="Oval 152"/>
            <p:cNvSpPr>
              <a:spLocks noChangeArrowheads="1"/>
            </p:cNvSpPr>
            <p:nvPr/>
          </p:nvSpPr>
          <p:spPr bwMode="auto">
            <a:xfrm>
              <a:off x="1819" y="2432"/>
              <a:ext cx="227" cy="22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63750" name="Text Box 166"/>
          <p:cNvSpPr txBox="1">
            <a:spLocks noChangeArrowheads="1"/>
          </p:cNvSpPr>
          <p:nvPr/>
        </p:nvSpPr>
        <p:spPr bwMode="auto">
          <a:xfrm>
            <a:off x="5218113" y="3933825"/>
            <a:ext cx="90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i="1">
                <a:solidFill>
                  <a:schemeClr val="tx2"/>
                </a:solidFill>
              </a:rPr>
              <a:t>γδ</a:t>
            </a:r>
            <a:r>
              <a:rPr lang="en-GB" b="1" i="1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GB" b="1" i="1">
                <a:solidFill>
                  <a:schemeClr val="tx2"/>
                </a:solidFill>
              </a:rPr>
              <a:t>T-cells</a:t>
            </a:r>
            <a:endParaRPr lang="el-GR" b="1" i="1">
              <a:solidFill>
                <a:schemeClr val="tx2"/>
              </a:solidFill>
            </a:endParaRPr>
          </a:p>
        </p:txBody>
      </p:sp>
      <p:cxnSp>
        <p:nvCxnSpPr>
          <p:cNvPr id="390" name="Straight Arrow Connector 389"/>
          <p:cNvCxnSpPr/>
          <p:nvPr/>
        </p:nvCxnSpPr>
        <p:spPr>
          <a:xfrm>
            <a:off x="3779838" y="2997200"/>
            <a:ext cx="863600" cy="9366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5292725" y="4581525"/>
            <a:ext cx="107950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/>
          <p:nvPr/>
        </p:nvCxnSpPr>
        <p:spPr>
          <a:xfrm>
            <a:off x="5795963" y="3573463"/>
            <a:ext cx="863600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54" name="TextBox 399"/>
          <p:cNvSpPr txBox="1">
            <a:spLocks noChangeArrowheads="1"/>
          </p:cNvSpPr>
          <p:nvPr/>
        </p:nvSpPr>
        <p:spPr bwMode="auto">
          <a:xfrm>
            <a:off x="5043488" y="3789363"/>
            <a:ext cx="74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ROR</a:t>
            </a:r>
            <a:r>
              <a:rPr lang="el-GR" sz="1200" b="1">
                <a:solidFill>
                  <a:schemeClr val="tx2"/>
                </a:solidFill>
              </a:rPr>
              <a:t>γ</a:t>
            </a:r>
            <a:r>
              <a:rPr lang="en-GB" sz="1200" b="1">
                <a:solidFill>
                  <a:schemeClr val="tx2"/>
                </a:solidFill>
              </a:rPr>
              <a:t>t+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401" name="Freeform 400"/>
          <p:cNvSpPr/>
          <p:nvPr/>
        </p:nvSpPr>
        <p:spPr>
          <a:xfrm rot="20411180" flipH="1">
            <a:off x="4403725" y="6069013"/>
            <a:ext cx="630238" cy="360362"/>
          </a:xfrm>
          <a:custGeom>
            <a:avLst/>
            <a:gdLst>
              <a:gd name="connsiteX0" fmla="*/ 0 w 593725"/>
              <a:gd name="connsiteY0" fmla="*/ 95250 h 454025"/>
              <a:gd name="connsiteX1" fmla="*/ 495300 w 593725"/>
              <a:gd name="connsiteY1" fmla="*/ 438150 h 454025"/>
              <a:gd name="connsiteX2" fmla="*/ 590550 w 593725"/>
              <a:gd name="connsiteY2" fmla="*/ 0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725" h="454025">
                <a:moveTo>
                  <a:pt x="0" y="95250"/>
                </a:moveTo>
                <a:cubicBezTo>
                  <a:pt x="198437" y="274637"/>
                  <a:pt x="396875" y="454025"/>
                  <a:pt x="495300" y="438150"/>
                </a:cubicBezTo>
                <a:cubicBezTo>
                  <a:pt x="593725" y="422275"/>
                  <a:pt x="592137" y="211137"/>
                  <a:pt x="59055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63756" name="TextBox 402"/>
          <p:cNvSpPr txBox="1">
            <a:spLocks noChangeArrowheads="1"/>
          </p:cNvSpPr>
          <p:nvPr/>
        </p:nvSpPr>
        <p:spPr bwMode="auto">
          <a:xfrm>
            <a:off x="98425" y="4781550"/>
            <a:ext cx="101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+IL-22</a:t>
            </a:r>
          </a:p>
          <a:p>
            <a:r>
              <a:rPr lang="en-GB" b="1">
                <a:solidFill>
                  <a:schemeClr val="tx2"/>
                </a:solidFill>
              </a:rPr>
              <a:t>+IL-17A</a:t>
            </a:r>
          </a:p>
        </p:txBody>
      </p:sp>
      <p:grpSp>
        <p:nvGrpSpPr>
          <p:cNvPr id="63757" name="Group 7"/>
          <p:cNvGrpSpPr>
            <a:grpSpLocks/>
          </p:cNvGrpSpPr>
          <p:nvPr/>
        </p:nvGrpSpPr>
        <p:grpSpPr bwMode="auto">
          <a:xfrm>
            <a:off x="395288" y="1628775"/>
            <a:ext cx="360362" cy="647700"/>
            <a:chOff x="1383" y="2568"/>
            <a:chExt cx="227" cy="408"/>
          </a:xfrm>
        </p:grpSpPr>
        <p:sp>
          <p:nvSpPr>
            <p:cNvPr id="63758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59" name="Oval 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760" name="Group 7"/>
          <p:cNvGrpSpPr>
            <a:grpSpLocks/>
          </p:cNvGrpSpPr>
          <p:nvPr/>
        </p:nvGrpSpPr>
        <p:grpSpPr bwMode="auto">
          <a:xfrm>
            <a:off x="34925" y="1628775"/>
            <a:ext cx="360363" cy="647700"/>
            <a:chOff x="1383" y="2568"/>
            <a:chExt cx="227" cy="408"/>
          </a:xfrm>
        </p:grpSpPr>
        <p:sp>
          <p:nvSpPr>
            <p:cNvPr id="63761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62" name="Oval 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763" name="Group 7"/>
          <p:cNvGrpSpPr>
            <a:grpSpLocks/>
          </p:cNvGrpSpPr>
          <p:nvPr/>
        </p:nvGrpSpPr>
        <p:grpSpPr bwMode="auto">
          <a:xfrm>
            <a:off x="8315325" y="1628775"/>
            <a:ext cx="360363" cy="647700"/>
            <a:chOff x="1383" y="2568"/>
            <a:chExt cx="227" cy="408"/>
          </a:xfrm>
        </p:grpSpPr>
        <p:sp>
          <p:nvSpPr>
            <p:cNvPr id="63764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65" name="Oval 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766" name="Group 7"/>
          <p:cNvGrpSpPr>
            <a:grpSpLocks/>
          </p:cNvGrpSpPr>
          <p:nvPr/>
        </p:nvGrpSpPr>
        <p:grpSpPr bwMode="auto">
          <a:xfrm>
            <a:off x="8675688" y="1628775"/>
            <a:ext cx="360362" cy="647700"/>
            <a:chOff x="1383" y="2568"/>
            <a:chExt cx="227" cy="408"/>
          </a:xfrm>
        </p:grpSpPr>
        <p:sp>
          <p:nvSpPr>
            <p:cNvPr id="63767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68" name="Oval 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63769" name="Group 7"/>
          <p:cNvGrpSpPr>
            <a:grpSpLocks/>
          </p:cNvGrpSpPr>
          <p:nvPr/>
        </p:nvGrpSpPr>
        <p:grpSpPr bwMode="auto">
          <a:xfrm>
            <a:off x="9036050" y="1628775"/>
            <a:ext cx="360363" cy="647700"/>
            <a:chOff x="1383" y="2568"/>
            <a:chExt cx="227" cy="408"/>
          </a:xfrm>
        </p:grpSpPr>
        <p:sp>
          <p:nvSpPr>
            <p:cNvPr id="63770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771" name="Oval 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3772" name="Group 7"/>
          <p:cNvGrpSpPr>
            <a:grpSpLocks/>
          </p:cNvGrpSpPr>
          <p:nvPr/>
        </p:nvGrpSpPr>
        <p:grpSpPr bwMode="auto">
          <a:xfrm>
            <a:off x="-325438" y="1628775"/>
            <a:ext cx="360363" cy="647700"/>
            <a:chOff x="1383" y="2568"/>
            <a:chExt cx="227" cy="408"/>
          </a:xfrm>
        </p:grpSpPr>
        <p:sp>
          <p:nvSpPr>
            <p:cNvPr id="63773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227" cy="408"/>
            </a:xfrm>
            <a:prstGeom prst="roundRect">
              <a:avLst>
                <a:gd name="adj" fmla="val 16667"/>
              </a:avLst>
            </a:prstGeom>
            <a:solidFill>
              <a:srgbClr val="C8A0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3774" name="Oval 9"/>
            <p:cNvSpPr>
              <a:spLocks noChangeArrowheads="1"/>
            </p:cNvSpPr>
            <p:nvPr/>
          </p:nvSpPr>
          <p:spPr bwMode="auto">
            <a:xfrm>
              <a:off x="1429" y="2795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advTm="12845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IL-23 Signalling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2"/>
                </a:solidFill>
              </a:rPr>
              <a:t>IL-23R expressed on activated T-cells via IL-6 dependent mechanism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2"/>
                </a:solidFill>
              </a:rPr>
              <a:t>IL-23R may also be expressed on intestinal macrophages and NK cells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2"/>
                </a:solidFill>
              </a:rPr>
              <a:t>IL-23 essential in multiple animal models of colitis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2"/>
                </a:solidFill>
              </a:rPr>
              <a:t>IL-12p40 blockade in humans ameliorates Crohn’s disease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Gene-Environment Interaction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17410" name="Line 4"/>
          <p:cNvSpPr>
            <a:spLocks noChangeShapeType="1"/>
          </p:cNvSpPr>
          <p:nvPr/>
        </p:nvSpPr>
        <p:spPr bwMode="auto">
          <a:xfrm>
            <a:off x="1187450" y="5157788"/>
            <a:ext cx="66960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04813" y="5229225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Purely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Environmental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7342188" y="5229225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Purely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Genetic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735013" y="4365625"/>
            <a:ext cx="9556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Scurvy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84213" y="3789363"/>
            <a:ext cx="10191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Trauma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7210425" y="3952875"/>
            <a:ext cx="108267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Cystic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Fibrosis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813175" y="4016375"/>
            <a:ext cx="1273175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Coronary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Heart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Disease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3883025" y="3282950"/>
            <a:ext cx="114617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Type 2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Diabetes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3492500" y="2562225"/>
            <a:ext cx="1944688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IBD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UC  	CD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6872288" y="2935288"/>
            <a:ext cx="1717675" cy="925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Familial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Adenomatous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Polyposis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Physiological IL-12p40 Expression</a:t>
            </a:r>
            <a:endParaRPr lang="en-US" sz="4000" b="1" smtClean="0">
              <a:solidFill>
                <a:srgbClr val="000066"/>
              </a:solidFill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Bacteria induce constitutive IL-12p40/p19 expression from DCs in distal ileum</a:t>
            </a: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endParaRPr lang="en-GB" sz="280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Implicates a role for IL-23 in intestinal immune homeostasis</a:t>
            </a:r>
            <a:endParaRPr lang="en-US" sz="2800" smtClean="0">
              <a:solidFill>
                <a:schemeClr val="tx2"/>
              </a:solidFill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 cstate="print"/>
          <a:srcRect l="14609" t="21991" r="14435" b="17130"/>
          <a:stretch>
            <a:fillRect/>
          </a:stretch>
        </p:blipFill>
        <p:spPr bwMode="auto">
          <a:xfrm>
            <a:off x="763588" y="2914650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3079750"/>
            <a:ext cx="33528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12775" y="2925763"/>
            <a:ext cx="28733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4429125" y="2998788"/>
            <a:ext cx="28733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7092950" y="638175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Becker </a:t>
            </a:r>
            <a:r>
              <a:rPr lang="en-GB" b="1" i="1">
                <a:solidFill>
                  <a:schemeClr val="tx2"/>
                </a:solidFill>
              </a:rPr>
              <a:t>JCI</a:t>
            </a:r>
            <a:r>
              <a:rPr lang="en-GB" b="1">
                <a:solidFill>
                  <a:schemeClr val="tx2"/>
                </a:solidFill>
              </a:rPr>
              <a:t> 2003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4128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>
                <a:solidFill>
                  <a:srgbClr val="000066"/>
                </a:solidFill>
              </a:rPr>
              <a:t>Specific flora components drive </a:t>
            </a:r>
            <a:br>
              <a:rPr lang="en-GB" sz="4000" b="1">
                <a:solidFill>
                  <a:srgbClr val="000066"/>
                </a:solidFill>
              </a:rPr>
            </a:br>
            <a:r>
              <a:rPr lang="en-GB" sz="4000" b="1">
                <a:solidFill>
                  <a:srgbClr val="000066"/>
                </a:solidFill>
              </a:rPr>
              <a:t>Th17 cells</a:t>
            </a:r>
            <a:endParaRPr lang="en-US" sz="4000" b="1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61009"/>
            <a:ext cx="8100923" cy="34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552" y="1916832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04248" y="6453336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Ivanov</a:t>
            </a:r>
            <a:r>
              <a:rPr lang="en-GB" sz="2000" b="1" dirty="0" smtClean="0"/>
              <a:t> CHM 2006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4312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12900" smtClean="0">
                <a:solidFill>
                  <a:srgbClr val="000066"/>
                </a:solidFill>
              </a:rPr>
              <a:t>Autophagy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ATG16L1 Expression</a:t>
            </a:r>
            <a:endParaRPr lang="en-US" b="1" smtClean="0">
              <a:solidFill>
                <a:srgbClr val="000066"/>
              </a:solidFill>
            </a:endParaRPr>
          </a:p>
        </p:txBody>
      </p:sp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3" y="1555750"/>
            <a:ext cx="24733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2413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6156325" y="6432550"/>
            <a:ext cx="294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>
                <a:solidFill>
                  <a:schemeClr val="tx2"/>
                </a:solidFill>
              </a:rPr>
              <a:t>Nat Genetics </a:t>
            </a:r>
            <a:r>
              <a:rPr lang="en-GB" b="1">
                <a:solidFill>
                  <a:schemeClr val="tx2"/>
                </a:solidFill>
              </a:rPr>
              <a:t>2007;39:210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Autophagy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Conserved mechanism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Physiological role</a:t>
            </a: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Cytoplasmic homeostasis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Sequestration of cytosolic portions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Involved in protein breakdown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Removes leaky mitochondria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Regulates ER mass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Non-apoptotic programmed cell death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Immune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ChangeArrowheads="1"/>
          </p:cNvSpPr>
          <p:nvPr/>
        </p:nvSpPr>
        <p:spPr bwMode="auto">
          <a:xfrm>
            <a:off x="288925" y="1700213"/>
            <a:ext cx="8604250" cy="43926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Autophagy</a:t>
            </a:r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323850" y="1789113"/>
            <a:ext cx="8542338" cy="4232275"/>
            <a:chOff x="68" y="1026"/>
            <a:chExt cx="5654" cy="3142"/>
          </a:xfrm>
        </p:grpSpPr>
        <p:grpSp>
          <p:nvGrpSpPr>
            <p:cNvPr id="47109" name="Group 5"/>
            <p:cNvGrpSpPr>
              <a:grpSpLocks/>
            </p:cNvGrpSpPr>
            <p:nvPr/>
          </p:nvGrpSpPr>
          <p:grpSpPr bwMode="auto">
            <a:xfrm>
              <a:off x="158" y="1545"/>
              <a:ext cx="493" cy="252"/>
              <a:chOff x="255" y="1364"/>
              <a:chExt cx="493" cy="252"/>
            </a:xfrm>
          </p:grpSpPr>
          <p:sp>
            <p:nvSpPr>
              <p:cNvPr id="47170" name="AutoShape 6"/>
              <p:cNvSpPr>
                <a:spLocks noChangeArrowheads="1"/>
              </p:cNvSpPr>
              <p:nvPr/>
            </p:nvSpPr>
            <p:spPr bwMode="auto">
              <a:xfrm>
                <a:off x="255" y="1364"/>
                <a:ext cx="402" cy="252"/>
              </a:xfrm>
              <a:prstGeom prst="roundRect">
                <a:avLst>
                  <a:gd name="adj" fmla="val 16667"/>
                </a:avLst>
              </a:prstGeom>
              <a:solidFill>
                <a:srgbClr val="C713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71" name="Text Box 7"/>
              <p:cNvSpPr txBox="1">
                <a:spLocks noChangeArrowheads="1"/>
              </p:cNvSpPr>
              <p:nvPr/>
            </p:nvSpPr>
            <p:spPr bwMode="auto">
              <a:xfrm>
                <a:off x="283" y="1389"/>
                <a:ext cx="465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TOR</a:t>
                </a:r>
                <a:endParaRPr lang="en-US" sz="1400" b="1"/>
              </a:p>
            </p:txBody>
          </p:sp>
        </p:grpSp>
        <p:grpSp>
          <p:nvGrpSpPr>
            <p:cNvPr id="47110" name="Group 8"/>
            <p:cNvGrpSpPr>
              <a:grpSpLocks/>
            </p:cNvGrpSpPr>
            <p:nvPr/>
          </p:nvGrpSpPr>
          <p:grpSpPr bwMode="auto">
            <a:xfrm>
              <a:off x="714" y="2119"/>
              <a:ext cx="1033" cy="226"/>
              <a:chOff x="1292" y="1434"/>
              <a:chExt cx="1033" cy="226"/>
            </a:xfrm>
          </p:grpSpPr>
          <p:sp>
            <p:nvSpPr>
              <p:cNvPr id="47168" name="AutoShape 9"/>
              <p:cNvSpPr>
                <a:spLocks noChangeArrowheads="1"/>
              </p:cNvSpPr>
              <p:nvPr/>
            </p:nvSpPr>
            <p:spPr bwMode="auto">
              <a:xfrm>
                <a:off x="1292" y="1434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rgbClr val="FCFC0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69" name="Text Box 10"/>
              <p:cNvSpPr txBox="1">
                <a:spLocks noChangeArrowheads="1"/>
              </p:cNvSpPr>
              <p:nvPr/>
            </p:nvSpPr>
            <p:spPr bwMode="auto">
              <a:xfrm>
                <a:off x="1473" y="1434"/>
                <a:ext cx="852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/>
                  <a:t>ATG1 (ULK1)</a:t>
                </a:r>
                <a:endParaRPr lang="en-US" sz="1400" b="1"/>
              </a:p>
            </p:txBody>
          </p:sp>
        </p:grpSp>
        <p:sp>
          <p:nvSpPr>
            <p:cNvPr id="47111" name="Line 11"/>
            <p:cNvSpPr>
              <a:spLocks noChangeShapeType="1"/>
            </p:cNvSpPr>
            <p:nvPr/>
          </p:nvSpPr>
          <p:spPr bwMode="auto">
            <a:xfrm>
              <a:off x="657" y="1752"/>
              <a:ext cx="375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12"/>
            <p:cNvSpPr>
              <a:spLocks noChangeShapeType="1"/>
            </p:cNvSpPr>
            <p:nvPr/>
          </p:nvSpPr>
          <p:spPr bwMode="auto">
            <a:xfrm>
              <a:off x="1156" y="2296"/>
              <a:ext cx="375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3" name="Group 13"/>
            <p:cNvGrpSpPr>
              <a:grpSpLocks/>
            </p:cNvGrpSpPr>
            <p:nvPr/>
          </p:nvGrpSpPr>
          <p:grpSpPr bwMode="auto">
            <a:xfrm>
              <a:off x="2302" y="3193"/>
              <a:ext cx="986" cy="226"/>
              <a:chOff x="2529" y="2966"/>
              <a:chExt cx="986" cy="226"/>
            </a:xfrm>
          </p:grpSpPr>
          <p:sp>
            <p:nvSpPr>
              <p:cNvPr id="47166" name="AutoShape 14"/>
              <p:cNvSpPr>
                <a:spLocks noChangeArrowheads="1"/>
              </p:cNvSpPr>
              <p:nvPr/>
            </p:nvSpPr>
            <p:spPr bwMode="auto">
              <a:xfrm>
                <a:off x="3333" y="2966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67" name="Text Box 15"/>
              <p:cNvSpPr txBox="1">
                <a:spLocks noChangeArrowheads="1"/>
              </p:cNvSpPr>
              <p:nvPr/>
            </p:nvSpPr>
            <p:spPr bwMode="auto">
              <a:xfrm>
                <a:off x="2529" y="2966"/>
                <a:ext cx="870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/>
                  <a:t>ATG8 (LC3-II)</a:t>
                </a:r>
                <a:endParaRPr lang="en-US" sz="1400" b="1"/>
              </a:p>
            </p:txBody>
          </p:sp>
        </p:grpSp>
        <p:grpSp>
          <p:nvGrpSpPr>
            <p:cNvPr id="47114" name="Group 16"/>
            <p:cNvGrpSpPr>
              <a:grpSpLocks/>
            </p:cNvGrpSpPr>
            <p:nvPr/>
          </p:nvGrpSpPr>
          <p:grpSpPr bwMode="auto">
            <a:xfrm>
              <a:off x="2593" y="1026"/>
              <a:ext cx="674" cy="226"/>
              <a:chOff x="1527" y="3828"/>
              <a:chExt cx="674" cy="226"/>
            </a:xfrm>
          </p:grpSpPr>
          <p:sp>
            <p:nvSpPr>
              <p:cNvPr id="47164" name="AutoShape 17"/>
              <p:cNvSpPr>
                <a:spLocks noChangeArrowheads="1"/>
              </p:cNvSpPr>
              <p:nvPr/>
            </p:nvSpPr>
            <p:spPr bwMode="auto">
              <a:xfrm>
                <a:off x="1527" y="3828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65" name="Text Box 18"/>
              <p:cNvSpPr txBox="1">
                <a:spLocks noChangeArrowheads="1"/>
              </p:cNvSpPr>
              <p:nvPr/>
            </p:nvSpPr>
            <p:spPr bwMode="auto">
              <a:xfrm>
                <a:off x="1701" y="3828"/>
                <a:ext cx="500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/>
                  <a:t>ATG12</a:t>
                </a:r>
                <a:endParaRPr lang="en-US" sz="1400" b="1"/>
              </a:p>
            </p:txBody>
          </p:sp>
        </p:grpSp>
        <p:grpSp>
          <p:nvGrpSpPr>
            <p:cNvPr id="47115" name="Group 19"/>
            <p:cNvGrpSpPr>
              <a:grpSpLocks/>
            </p:cNvGrpSpPr>
            <p:nvPr/>
          </p:nvGrpSpPr>
          <p:grpSpPr bwMode="auto">
            <a:xfrm>
              <a:off x="3152" y="2966"/>
              <a:ext cx="1052" cy="226"/>
              <a:chOff x="3379" y="2739"/>
              <a:chExt cx="1052" cy="226"/>
            </a:xfrm>
          </p:grpSpPr>
          <p:sp>
            <p:nvSpPr>
              <p:cNvPr id="47162" name="AutoShape 20"/>
              <p:cNvSpPr>
                <a:spLocks noChangeArrowheads="1"/>
              </p:cNvSpPr>
              <p:nvPr/>
            </p:nvSpPr>
            <p:spPr bwMode="auto">
              <a:xfrm>
                <a:off x="3379" y="2739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63" name="Text Box 21"/>
              <p:cNvSpPr txBox="1">
                <a:spLocks noChangeArrowheads="1"/>
              </p:cNvSpPr>
              <p:nvPr/>
            </p:nvSpPr>
            <p:spPr bwMode="auto">
              <a:xfrm>
                <a:off x="3560" y="2739"/>
                <a:ext cx="87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/>
                  <a:t>ATG8 (LC3-II)</a:t>
                </a:r>
                <a:endParaRPr lang="en-US" sz="1400" b="1"/>
              </a:p>
            </p:txBody>
          </p:sp>
        </p:grpSp>
        <p:grpSp>
          <p:nvGrpSpPr>
            <p:cNvPr id="47116" name="Group 22"/>
            <p:cNvGrpSpPr>
              <a:grpSpLocks/>
            </p:cNvGrpSpPr>
            <p:nvPr/>
          </p:nvGrpSpPr>
          <p:grpSpPr bwMode="auto">
            <a:xfrm>
              <a:off x="68" y="3556"/>
              <a:ext cx="1632" cy="227"/>
              <a:chOff x="565" y="2614"/>
              <a:chExt cx="1632" cy="227"/>
            </a:xfrm>
          </p:grpSpPr>
          <p:sp>
            <p:nvSpPr>
              <p:cNvPr id="47158" name="AutoShape 23"/>
              <p:cNvSpPr>
                <a:spLocks noChangeArrowheads="1"/>
              </p:cNvSpPr>
              <p:nvPr/>
            </p:nvSpPr>
            <p:spPr bwMode="auto">
              <a:xfrm>
                <a:off x="929" y="2614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rgbClr val="D7030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59" name="AutoShape 24"/>
              <p:cNvSpPr>
                <a:spLocks noChangeArrowheads="1"/>
              </p:cNvSpPr>
              <p:nvPr/>
            </p:nvSpPr>
            <p:spPr bwMode="auto">
              <a:xfrm>
                <a:off x="1119" y="2614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rgbClr val="FCFC0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60" name="Text Box 25"/>
              <p:cNvSpPr txBox="1">
                <a:spLocks noChangeArrowheads="1"/>
              </p:cNvSpPr>
              <p:nvPr/>
            </p:nvSpPr>
            <p:spPr bwMode="auto">
              <a:xfrm>
                <a:off x="1300" y="2614"/>
                <a:ext cx="89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/>
                  <a:t>ATG6 (Beclin)</a:t>
                </a:r>
                <a:endParaRPr lang="en-US" sz="1400" b="1"/>
              </a:p>
            </p:txBody>
          </p:sp>
          <p:sp>
            <p:nvSpPr>
              <p:cNvPr id="47161" name="Text Box 26"/>
              <p:cNvSpPr txBox="1">
                <a:spLocks noChangeArrowheads="1"/>
              </p:cNvSpPr>
              <p:nvPr/>
            </p:nvSpPr>
            <p:spPr bwMode="auto">
              <a:xfrm>
                <a:off x="565" y="2614"/>
                <a:ext cx="384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 b="1"/>
                  <a:t>PI3K</a:t>
                </a:r>
                <a:endParaRPr lang="en-US" sz="1400" b="1"/>
              </a:p>
            </p:txBody>
          </p:sp>
        </p:grpSp>
        <p:sp>
          <p:nvSpPr>
            <p:cNvPr id="47117" name="Line 27"/>
            <p:cNvSpPr>
              <a:spLocks noChangeShapeType="1"/>
            </p:cNvSpPr>
            <p:nvPr/>
          </p:nvSpPr>
          <p:spPr bwMode="auto">
            <a:xfrm flipV="1">
              <a:off x="1111" y="3113"/>
              <a:ext cx="45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AutoShape 28"/>
            <p:cNvSpPr>
              <a:spLocks noChangeArrowheads="1"/>
            </p:cNvSpPr>
            <p:nvPr/>
          </p:nvSpPr>
          <p:spPr bwMode="auto">
            <a:xfrm rot="-6118140">
              <a:off x="1656" y="2250"/>
              <a:ext cx="862" cy="9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56 w 21600"/>
                <a:gd name="T13" fmla="*/ 0 h 21600"/>
                <a:gd name="T14" fmla="*/ 18944 w 21600"/>
                <a:gd name="T15" fmla="*/ 44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51" y="3107"/>
                  </a:moveTo>
                  <a:cubicBezTo>
                    <a:pt x="6632" y="1828"/>
                    <a:pt x="8687" y="1135"/>
                    <a:pt x="10800" y="1136"/>
                  </a:cubicBezTo>
                  <a:cubicBezTo>
                    <a:pt x="12912" y="1136"/>
                    <a:pt x="14967" y="1828"/>
                    <a:pt x="16648" y="3107"/>
                  </a:cubicBezTo>
                  <a:lnTo>
                    <a:pt x="17336" y="2202"/>
                  </a:lnTo>
                  <a:cubicBezTo>
                    <a:pt x="15457" y="773"/>
                    <a:pt x="13161" y="-1"/>
                    <a:pt x="10799" y="0"/>
                  </a:cubicBezTo>
                  <a:cubicBezTo>
                    <a:pt x="8438" y="0"/>
                    <a:pt x="6142" y="773"/>
                    <a:pt x="4263" y="220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Line 29"/>
            <p:cNvSpPr>
              <a:spLocks noChangeShapeType="1"/>
            </p:cNvSpPr>
            <p:nvPr/>
          </p:nvSpPr>
          <p:spPr bwMode="auto">
            <a:xfrm>
              <a:off x="1882" y="2795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AutoShape 30"/>
            <p:cNvSpPr>
              <a:spLocks noChangeArrowheads="1"/>
            </p:cNvSpPr>
            <p:nvPr/>
          </p:nvSpPr>
          <p:spPr bwMode="auto">
            <a:xfrm rot="-6118140">
              <a:off x="2926" y="2296"/>
              <a:ext cx="862" cy="9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2" y="10901"/>
                  </a:moveTo>
                  <a:cubicBezTo>
                    <a:pt x="1172" y="10867"/>
                    <a:pt x="1172" y="10833"/>
                    <a:pt x="1172" y="10800"/>
                  </a:cubicBezTo>
                  <a:cubicBezTo>
                    <a:pt x="1172" y="5482"/>
                    <a:pt x="5482" y="1172"/>
                    <a:pt x="10800" y="1172"/>
                  </a:cubicBezTo>
                  <a:cubicBezTo>
                    <a:pt x="16117" y="1172"/>
                    <a:pt x="20428" y="5482"/>
                    <a:pt x="20428" y="10800"/>
                  </a:cubicBezTo>
                  <a:cubicBezTo>
                    <a:pt x="20428" y="10833"/>
                    <a:pt x="20427" y="10867"/>
                    <a:pt x="20427" y="10901"/>
                  </a:cubicBezTo>
                  <a:lnTo>
                    <a:pt x="21599" y="10914"/>
                  </a:lnTo>
                  <a:cubicBezTo>
                    <a:pt x="21599" y="10876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6"/>
                    <a:pt x="0" y="109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AutoShape 31"/>
            <p:cNvSpPr>
              <a:spLocks noChangeArrowheads="1"/>
            </p:cNvSpPr>
            <p:nvPr/>
          </p:nvSpPr>
          <p:spPr bwMode="auto">
            <a:xfrm>
              <a:off x="2200" y="1026"/>
              <a:ext cx="182" cy="181"/>
            </a:xfrm>
            <a:prstGeom prst="octagon">
              <a:avLst>
                <a:gd name="adj" fmla="val 29287"/>
              </a:avLst>
            </a:prstGeom>
            <a:solidFill>
              <a:srgbClr val="FCFC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Text Box 32"/>
            <p:cNvSpPr txBox="1">
              <a:spLocks noChangeArrowheads="1"/>
            </p:cNvSpPr>
            <p:nvPr/>
          </p:nvSpPr>
          <p:spPr bwMode="auto">
            <a:xfrm>
              <a:off x="1746" y="1026"/>
              <a:ext cx="43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/>
                <a:t>ATG5</a:t>
              </a:r>
              <a:endParaRPr lang="en-US" sz="1400" b="1"/>
            </a:p>
          </p:txBody>
        </p:sp>
        <p:sp>
          <p:nvSpPr>
            <p:cNvPr id="47123" name="Line 33"/>
            <p:cNvSpPr>
              <a:spLocks noChangeShapeType="1"/>
            </p:cNvSpPr>
            <p:nvPr/>
          </p:nvSpPr>
          <p:spPr bwMode="auto">
            <a:xfrm>
              <a:off x="2382" y="1263"/>
              <a:ext cx="90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34"/>
            <p:cNvSpPr>
              <a:spLocks noChangeShapeType="1"/>
            </p:cNvSpPr>
            <p:nvPr/>
          </p:nvSpPr>
          <p:spPr bwMode="auto">
            <a:xfrm flipH="1">
              <a:off x="2517" y="1263"/>
              <a:ext cx="47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25" name="Group 35"/>
            <p:cNvGrpSpPr>
              <a:grpSpLocks/>
            </p:cNvGrpSpPr>
            <p:nvPr/>
          </p:nvGrpSpPr>
          <p:grpSpPr bwMode="auto">
            <a:xfrm>
              <a:off x="1883" y="1762"/>
              <a:ext cx="1180" cy="226"/>
              <a:chOff x="2290" y="1616"/>
              <a:chExt cx="1180" cy="226"/>
            </a:xfrm>
          </p:grpSpPr>
          <p:grpSp>
            <p:nvGrpSpPr>
              <p:cNvPr id="47154" name="Group 36"/>
              <p:cNvGrpSpPr>
                <a:grpSpLocks/>
              </p:cNvGrpSpPr>
              <p:nvPr/>
            </p:nvGrpSpPr>
            <p:grpSpPr bwMode="auto">
              <a:xfrm>
                <a:off x="2290" y="1616"/>
                <a:ext cx="986" cy="226"/>
                <a:chOff x="567" y="3283"/>
                <a:chExt cx="986" cy="226"/>
              </a:xfrm>
            </p:grpSpPr>
            <p:sp>
              <p:nvSpPr>
                <p:cNvPr id="47156" name="AutoShape 37"/>
                <p:cNvSpPr>
                  <a:spLocks noChangeArrowheads="1"/>
                </p:cNvSpPr>
                <p:nvPr/>
              </p:nvSpPr>
              <p:spPr bwMode="auto">
                <a:xfrm>
                  <a:off x="1371" y="3283"/>
                  <a:ext cx="182" cy="181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CFC0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15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67" y="3283"/>
                  <a:ext cx="853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/>
                    <a:t>ATG5-ATG12</a:t>
                  </a:r>
                  <a:endParaRPr lang="en-US" sz="1400" b="1"/>
                </a:p>
              </p:txBody>
            </p:sp>
          </p:grpSp>
          <p:sp>
            <p:nvSpPr>
              <p:cNvPr id="47155" name="AutoShape 39"/>
              <p:cNvSpPr>
                <a:spLocks noChangeArrowheads="1"/>
              </p:cNvSpPr>
              <p:nvPr/>
            </p:nvSpPr>
            <p:spPr bwMode="auto">
              <a:xfrm>
                <a:off x="3288" y="1616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7126" name="Line 40"/>
            <p:cNvSpPr>
              <a:spLocks noChangeShapeType="1"/>
            </p:cNvSpPr>
            <p:nvPr/>
          </p:nvSpPr>
          <p:spPr bwMode="auto">
            <a:xfrm>
              <a:off x="2471" y="2024"/>
              <a:ext cx="22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27" name="Group 41"/>
            <p:cNvGrpSpPr>
              <a:grpSpLocks/>
            </p:cNvGrpSpPr>
            <p:nvPr/>
          </p:nvGrpSpPr>
          <p:grpSpPr bwMode="auto">
            <a:xfrm rot="3073388">
              <a:off x="2698" y="2297"/>
              <a:ext cx="363" cy="181"/>
              <a:chOff x="2880" y="2160"/>
              <a:chExt cx="363" cy="181"/>
            </a:xfrm>
          </p:grpSpPr>
          <p:sp>
            <p:nvSpPr>
              <p:cNvPr id="47152" name="AutoShape 42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rgbClr val="FCFC0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53" name="AutoShape 43"/>
              <p:cNvSpPr>
                <a:spLocks noChangeArrowheads="1"/>
              </p:cNvSpPr>
              <p:nvPr/>
            </p:nvSpPr>
            <p:spPr bwMode="auto">
              <a:xfrm>
                <a:off x="3061" y="2160"/>
                <a:ext cx="182" cy="181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7128" name="Text Box 44"/>
            <p:cNvSpPr txBox="1">
              <a:spLocks noChangeArrowheads="1"/>
            </p:cNvSpPr>
            <p:nvPr/>
          </p:nvSpPr>
          <p:spPr bwMode="auto">
            <a:xfrm>
              <a:off x="551" y="3896"/>
              <a:ext cx="12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7129" name="Text Box 45"/>
            <p:cNvSpPr txBox="1">
              <a:spLocks noChangeArrowheads="1"/>
            </p:cNvSpPr>
            <p:nvPr/>
          </p:nvSpPr>
          <p:spPr bwMode="auto">
            <a:xfrm>
              <a:off x="1882" y="1389"/>
              <a:ext cx="59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/>
                <a:t>ATG7/10</a:t>
              </a:r>
              <a:endParaRPr lang="en-US" sz="1400" b="1"/>
            </a:p>
          </p:txBody>
        </p:sp>
        <p:sp>
          <p:nvSpPr>
            <p:cNvPr id="36910" name="AutoShape 46"/>
            <p:cNvSpPr>
              <a:spLocks noChangeArrowheads="1"/>
            </p:cNvSpPr>
            <p:nvPr/>
          </p:nvSpPr>
          <p:spPr bwMode="auto">
            <a:xfrm rot="-1510073">
              <a:off x="2698" y="2342"/>
              <a:ext cx="182" cy="179"/>
            </a:xfrm>
            <a:prstGeom prst="star5">
              <a:avLst/>
            </a:prstGeom>
            <a:solidFill>
              <a:srgbClr val="13FD4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7131" name="Text Box 47"/>
            <p:cNvSpPr txBox="1">
              <a:spLocks noChangeArrowheads="1"/>
            </p:cNvSpPr>
            <p:nvPr/>
          </p:nvSpPr>
          <p:spPr bwMode="auto">
            <a:xfrm>
              <a:off x="2222" y="2376"/>
              <a:ext cx="50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/>
                <a:t>ATG16</a:t>
              </a:r>
              <a:endParaRPr lang="en-US" sz="1400" b="1"/>
            </a:p>
          </p:txBody>
        </p:sp>
        <p:grpSp>
          <p:nvGrpSpPr>
            <p:cNvPr id="47132" name="Group 48"/>
            <p:cNvGrpSpPr>
              <a:grpSpLocks/>
            </p:cNvGrpSpPr>
            <p:nvPr/>
          </p:nvGrpSpPr>
          <p:grpSpPr bwMode="auto">
            <a:xfrm rot="4925150">
              <a:off x="3196" y="2433"/>
              <a:ext cx="364" cy="452"/>
              <a:chOff x="4104" y="3341"/>
              <a:chExt cx="364" cy="452"/>
            </a:xfrm>
          </p:grpSpPr>
          <p:sp>
            <p:nvSpPr>
              <p:cNvPr id="47147" name="AutoShape 49"/>
              <p:cNvSpPr>
                <a:spLocks noChangeArrowheads="1"/>
              </p:cNvSpPr>
              <p:nvPr/>
            </p:nvSpPr>
            <p:spPr bwMode="auto">
              <a:xfrm rot="-1672657">
                <a:off x="4276" y="3341"/>
                <a:ext cx="45" cy="18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48" name="AutoShape 50"/>
              <p:cNvSpPr>
                <a:spLocks noChangeArrowheads="1"/>
              </p:cNvSpPr>
              <p:nvPr/>
            </p:nvSpPr>
            <p:spPr bwMode="auto">
              <a:xfrm rot="-1672657">
                <a:off x="4412" y="3385"/>
                <a:ext cx="45" cy="18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49" name="AutoShape 51"/>
              <p:cNvSpPr>
                <a:spLocks noChangeArrowheads="1"/>
              </p:cNvSpPr>
              <p:nvPr/>
            </p:nvSpPr>
            <p:spPr bwMode="auto">
              <a:xfrm rot="-1672657">
                <a:off x="4423" y="3611"/>
                <a:ext cx="45" cy="18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50" name="AutoShape 52"/>
              <p:cNvSpPr>
                <a:spLocks noChangeArrowheads="1"/>
              </p:cNvSpPr>
              <p:nvPr/>
            </p:nvSpPr>
            <p:spPr bwMode="auto">
              <a:xfrm rot="3583214">
                <a:off x="4172" y="3499"/>
                <a:ext cx="45" cy="18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51" name="AutoShape 53"/>
              <p:cNvSpPr>
                <a:spLocks noChangeArrowheads="1"/>
              </p:cNvSpPr>
              <p:nvPr/>
            </p:nvSpPr>
            <p:spPr bwMode="auto">
              <a:xfrm>
                <a:off x="4288" y="3612"/>
                <a:ext cx="44" cy="179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7133" name="Line 54"/>
            <p:cNvSpPr>
              <a:spLocks noChangeShapeType="1"/>
            </p:cNvSpPr>
            <p:nvPr/>
          </p:nvSpPr>
          <p:spPr bwMode="auto">
            <a:xfrm>
              <a:off x="3878" y="2795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Text Box 55"/>
            <p:cNvSpPr txBox="1">
              <a:spLocks noChangeArrowheads="1"/>
            </p:cNvSpPr>
            <p:nvPr/>
          </p:nvSpPr>
          <p:spPr bwMode="auto">
            <a:xfrm>
              <a:off x="864" y="2658"/>
              <a:ext cx="81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i="1">
                  <a:solidFill>
                    <a:srgbClr val="D70308"/>
                  </a:solidFill>
                </a:rPr>
                <a:t>ISOLATION </a:t>
              </a:r>
            </a:p>
            <a:p>
              <a:pPr algn="ctr"/>
              <a:r>
                <a:rPr lang="en-GB" sz="1400" b="1" i="1">
                  <a:solidFill>
                    <a:srgbClr val="D70308"/>
                  </a:solidFill>
                </a:rPr>
                <a:t>MEMBRANE</a:t>
              </a:r>
              <a:endParaRPr lang="en-US" sz="1400" b="1" i="1">
                <a:solidFill>
                  <a:srgbClr val="D70308"/>
                </a:solidFill>
              </a:endParaRPr>
            </a:p>
          </p:txBody>
        </p:sp>
        <p:grpSp>
          <p:nvGrpSpPr>
            <p:cNvPr id="47135" name="Group 56"/>
            <p:cNvGrpSpPr>
              <a:grpSpLocks/>
            </p:cNvGrpSpPr>
            <p:nvPr/>
          </p:nvGrpSpPr>
          <p:grpSpPr bwMode="auto">
            <a:xfrm>
              <a:off x="4649" y="2341"/>
              <a:ext cx="862" cy="862"/>
              <a:chOff x="4649" y="981"/>
              <a:chExt cx="862" cy="862"/>
            </a:xfrm>
          </p:grpSpPr>
          <p:grpSp>
            <p:nvGrpSpPr>
              <p:cNvPr id="47138" name="Group 57"/>
              <p:cNvGrpSpPr>
                <a:grpSpLocks/>
              </p:cNvGrpSpPr>
              <p:nvPr/>
            </p:nvGrpSpPr>
            <p:grpSpPr bwMode="auto">
              <a:xfrm>
                <a:off x="4649" y="981"/>
                <a:ext cx="862" cy="862"/>
                <a:chOff x="4649" y="981"/>
                <a:chExt cx="862" cy="862"/>
              </a:xfrm>
            </p:grpSpPr>
            <p:sp>
              <p:nvSpPr>
                <p:cNvPr id="47145" name="Oval 58"/>
                <p:cNvSpPr>
                  <a:spLocks noChangeArrowheads="1"/>
                </p:cNvSpPr>
                <p:nvPr/>
              </p:nvSpPr>
              <p:spPr bwMode="auto">
                <a:xfrm>
                  <a:off x="4649" y="981"/>
                  <a:ext cx="862" cy="86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146" name="Oval 59"/>
                <p:cNvSpPr>
                  <a:spLocks noChangeArrowheads="1"/>
                </p:cNvSpPr>
                <p:nvPr/>
              </p:nvSpPr>
              <p:spPr bwMode="auto">
                <a:xfrm>
                  <a:off x="4694" y="1026"/>
                  <a:ext cx="771" cy="77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39" name="Group 60"/>
              <p:cNvGrpSpPr>
                <a:grpSpLocks/>
              </p:cNvGrpSpPr>
              <p:nvPr/>
            </p:nvGrpSpPr>
            <p:grpSpPr bwMode="auto">
              <a:xfrm rot="4925150">
                <a:off x="4874" y="1163"/>
                <a:ext cx="364" cy="452"/>
                <a:chOff x="4104" y="3341"/>
                <a:chExt cx="364" cy="452"/>
              </a:xfrm>
            </p:grpSpPr>
            <p:sp>
              <p:nvSpPr>
                <p:cNvPr id="47140" name="AutoShape 61"/>
                <p:cNvSpPr>
                  <a:spLocks noChangeArrowheads="1"/>
                </p:cNvSpPr>
                <p:nvPr/>
              </p:nvSpPr>
              <p:spPr bwMode="auto">
                <a:xfrm rot="-1672657">
                  <a:off x="4276" y="3341"/>
                  <a:ext cx="45" cy="18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141" name="AutoShape 62"/>
                <p:cNvSpPr>
                  <a:spLocks noChangeArrowheads="1"/>
                </p:cNvSpPr>
                <p:nvPr/>
              </p:nvSpPr>
              <p:spPr bwMode="auto">
                <a:xfrm rot="-1672657">
                  <a:off x="4412" y="3385"/>
                  <a:ext cx="45" cy="18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142" name="AutoShape 63"/>
                <p:cNvSpPr>
                  <a:spLocks noChangeArrowheads="1"/>
                </p:cNvSpPr>
                <p:nvPr/>
              </p:nvSpPr>
              <p:spPr bwMode="auto">
                <a:xfrm rot="-1672657">
                  <a:off x="4423" y="3611"/>
                  <a:ext cx="45" cy="18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143" name="AutoShape 64"/>
                <p:cNvSpPr>
                  <a:spLocks noChangeArrowheads="1"/>
                </p:cNvSpPr>
                <p:nvPr/>
              </p:nvSpPr>
              <p:spPr bwMode="auto">
                <a:xfrm rot="3583214">
                  <a:off x="4172" y="3499"/>
                  <a:ext cx="45" cy="18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144" name="AutoShape 65"/>
                <p:cNvSpPr>
                  <a:spLocks noChangeArrowheads="1"/>
                </p:cNvSpPr>
                <p:nvPr/>
              </p:nvSpPr>
              <p:spPr bwMode="auto">
                <a:xfrm>
                  <a:off x="4288" y="3612"/>
                  <a:ext cx="44" cy="17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7136" name="Text Box 66"/>
            <p:cNvSpPr txBox="1">
              <a:spLocks noChangeArrowheads="1"/>
            </p:cNvSpPr>
            <p:nvPr/>
          </p:nvSpPr>
          <p:spPr bwMode="auto">
            <a:xfrm>
              <a:off x="2670" y="3566"/>
              <a:ext cx="123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i="1">
                  <a:solidFill>
                    <a:srgbClr val="D70308"/>
                  </a:solidFill>
                </a:rPr>
                <a:t>Forming </a:t>
              </a:r>
            </a:p>
            <a:p>
              <a:pPr algn="ctr"/>
              <a:r>
                <a:rPr lang="en-GB" sz="1400" b="1" i="1">
                  <a:solidFill>
                    <a:srgbClr val="D70308"/>
                  </a:solidFill>
                </a:rPr>
                <a:t>AUTOPHAGOSOME</a:t>
              </a:r>
              <a:endParaRPr lang="en-US" sz="1400" b="1" i="1">
                <a:solidFill>
                  <a:srgbClr val="D70308"/>
                </a:solidFill>
              </a:endParaRPr>
            </a:p>
          </p:txBody>
        </p:sp>
        <p:sp>
          <p:nvSpPr>
            <p:cNvPr id="47137" name="Text Box 67"/>
            <p:cNvSpPr txBox="1">
              <a:spLocks noChangeArrowheads="1"/>
            </p:cNvSpPr>
            <p:nvPr/>
          </p:nvSpPr>
          <p:spPr bwMode="auto">
            <a:xfrm>
              <a:off x="4489" y="3338"/>
              <a:ext cx="123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i="1">
                  <a:solidFill>
                    <a:srgbClr val="D70308"/>
                  </a:solidFill>
                </a:rPr>
                <a:t>AUTOPHAGOSOME</a:t>
              </a:r>
              <a:endParaRPr lang="en-US" sz="1400" b="1" i="1">
                <a:solidFill>
                  <a:srgbClr val="D70308"/>
                </a:solidFill>
              </a:endParaRPr>
            </a:p>
          </p:txBody>
        </p:sp>
      </p:grp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000066"/>
                </a:solidFill>
              </a:rPr>
              <a:t>Autophagy</a:t>
            </a:r>
            <a:endParaRPr lang="en-US" sz="4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Autophagy in Action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6732588" y="6508750"/>
            <a:ext cx="2411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i="1">
                <a:solidFill>
                  <a:schemeClr val="tx2"/>
                </a:solidFill>
              </a:rPr>
              <a:t>Nat Genetics </a:t>
            </a:r>
            <a:r>
              <a:rPr lang="en-GB" sz="1400" b="1">
                <a:solidFill>
                  <a:schemeClr val="tx2"/>
                </a:solidFill>
              </a:rPr>
              <a:t>2007;39:596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339975" y="1268413"/>
            <a:ext cx="2159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2" name="Picture 6"/>
          <p:cNvSpPr>
            <a:spLocks noChangeAspect="1" noChangeArrowheads="1"/>
          </p:cNvSpPr>
          <p:nvPr/>
        </p:nvSpPr>
        <p:spPr bwMode="auto">
          <a:xfrm>
            <a:off x="2051050" y="1557338"/>
            <a:ext cx="5184775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1908175" y="5300663"/>
            <a:ext cx="54006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000066"/>
                </a:solidFill>
              </a:rPr>
              <a:t>Autophagy in action</a:t>
            </a:r>
            <a:endParaRPr lang="en-US" sz="4400" b="1">
              <a:solidFill>
                <a:srgbClr val="000066"/>
              </a:solidFill>
            </a:endParaRP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2" cstate="print"/>
          <a:srcRect l="7938" b="46837"/>
          <a:stretch>
            <a:fillRect/>
          </a:stretch>
        </p:blipFill>
        <p:spPr bwMode="auto">
          <a:xfrm>
            <a:off x="1260475" y="1538288"/>
            <a:ext cx="6480175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154113" y="6229350"/>
            <a:ext cx="6335712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3"/>
          <p:cNvSpPr>
            <a:spLocks noChangeArrowheads="1"/>
          </p:cNvSpPr>
          <p:nvPr/>
        </p:nvSpPr>
        <p:spPr bwMode="auto">
          <a:xfrm>
            <a:off x="460375" y="2543175"/>
            <a:ext cx="606425" cy="33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503238" y="2576513"/>
            <a:ext cx="701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TOR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9156" name="AutoShape 5"/>
          <p:cNvSpPr>
            <a:spLocks noChangeArrowheads="1"/>
          </p:cNvSpPr>
          <p:nvPr/>
        </p:nvSpPr>
        <p:spPr bwMode="auto">
          <a:xfrm>
            <a:off x="1300163" y="3316288"/>
            <a:ext cx="274637" cy="244475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573213" y="3316288"/>
            <a:ext cx="1287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ATG1 (ULK1)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1214438" y="2822575"/>
            <a:ext cx="565150" cy="4937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1966913" y="3556000"/>
            <a:ext cx="566737" cy="3730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AutoShape 9"/>
          <p:cNvSpPr>
            <a:spLocks noChangeArrowheads="1"/>
          </p:cNvSpPr>
          <p:nvPr/>
        </p:nvSpPr>
        <p:spPr bwMode="auto">
          <a:xfrm>
            <a:off x="4914900" y="4764088"/>
            <a:ext cx="274638" cy="242887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3698875" y="4764088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ATG8 (LC3-II)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4138613" y="1844675"/>
            <a:ext cx="274637" cy="244475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4402138" y="1844675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ATG12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9164" name="AutoShape 13"/>
          <p:cNvSpPr>
            <a:spLocks noChangeArrowheads="1"/>
          </p:cNvSpPr>
          <p:nvPr/>
        </p:nvSpPr>
        <p:spPr bwMode="auto">
          <a:xfrm>
            <a:off x="4983163" y="4457700"/>
            <a:ext cx="274637" cy="244475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5256213" y="4457700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ATG8 (LC3-II)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9166" name="AutoShape 15"/>
          <p:cNvSpPr>
            <a:spLocks noChangeArrowheads="1"/>
          </p:cNvSpPr>
          <p:nvPr/>
        </p:nvSpPr>
        <p:spPr bwMode="auto">
          <a:xfrm>
            <a:off x="873125" y="5253038"/>
            <a:ext cx="276225" cy="242887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67" name="AutoShape 16"/>
          <p:cNvSpPr>
            <a:spLocks noChangeArrowheads="1"/>
          </p:cNvSpPr>
          <p:nvPr/>
        </p:nvSpPr>
        <p:spPr bwMode="auto">
          <a:xfrm>
            <a:off x="1160463" y="5253038"/>
            <a:ext cx="276225" cy="242887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1435100" y="5253038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ATG6 (Beclin)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V="1">
            <a:off x="1900238" y="4656138"/>
            <a:ext cx="684212" cy="549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AutoShape 19"/>
          <p:cNvSpPr>
            <a:spLocks noChangeArrowheads="1"/>
          </p:cNvSpPr>
          <p:nvPr/>
        </p:nvSpPr>
        <p:spPr bwMode="auto">
          <a:xfrm rot="-6118140">
            <a:off x="2794000" y="3416300"/>
            <a:ext cx="1160463" cy="1439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51 w 21600"/>
              <a:gd name="T13" fmla="*/ 0 h 21600"/>
              <a:gd name="T14" fmla="*/ 18949 w 21600"/>
              <a:gd name="T15" fmla="*/ 44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951" y="3107"/>
                </a:moveTo>
                <a:cubicBezTo>
                  <a:pt x="6632" y="1828"/>
                  <a:pt x="8687" y="1135"/>
                  <a:pt x="10800" y="1136"/>
                </a:cubicBezTo>
                <a:cubicBezTo>
                  <a:pt x="12912" y="1136"/>
                  <a:pt x="14967" y="1828"/>
                  <a:pt x="16648" y="3107"/>
                </a:cubicBezTo>
                <a:lnTo>
                  <a:pt x="17336" y="2202"/>
                </a:lnTo>
                <a:cubicBezTo>
                  <a:pt x="15457" y="773"/>
                  <a:pt x="13161" y="-1"/>
                  <a:pt x="10799" y="0"/>
                </a:cubicBezTo>
                <a:cubicBezTo>
                  <a:pt x="8438" y="0"/>
                  <a:pt x="6142" y="773"/>
                  <a:pt x="4263" y="2202"/>
                </a:cubicBezTo>
                <a:close/>
              </a:path>
            </a:pathLst>
          </a:cu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>
            <a:off x="3063875" y="4227513"/>
            <a:ext cx="13033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AutoShape 21"/>
          <p:cNvSpPr>
            <a:spLocks noChangeArrowheads="1"/>
          </p:cNvSpPr>
          <p:nvPr/>
        </p:nvSpPr>
        <p:spPr bwMode="auto">
          <a:xfrm rot="-6118140">
            <a:off x="4711701" y="3478212"/>
            <a:ext cx="1160462" cy="1439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72" y="10901"/>
                </a:moveTo>
                <a:cubicBezTo>
                  <a:pt x="1172" y="10867"/>
                  <a:pt x="1172" y="10833"/>
                  <a:pt x="1172" y="10800"/>
                </a:cubicBezTo>
                <a:cubicBezTo>
                  <a:pt x="1172" y="5482"/>
                  <a:pt x="5482" y="1172"/>
                  <a:pt x="10800" y="1172"/>
                </a:cubicBezTo>
                <a:cubicBezTo>
                  <a:pt x="16117" y="1172"/>
                  <a:pt x="20428" y="5482"/>
                  <a:pt x="20428" y="10800"/>
                </a:cubicBezTo>
                <a:cubicBezTo>
                  <a:pt x="20428" y="10833"/>
                  <a:pt x="20427" y="10867"/>
                  <a:pt x="20427" y="10901"/>
                </a:cubicBezTo>
                <a:lnTo>
                  <a:pt x="21599" y="10914"/>
                </a:lnTo>
                <a:cubicBezTo>
                  <a:pt x="21599" y="10876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6"/>
                  <a:pt x="0" y="10914"/>
                </a:cubicBezTo>
                <a:close/>
              </a:path>
            </a:pathLst>
          </a:cu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AutoShape 22"/>
          <p:cNvSpPr>
            <a:spLocks noChangeArrowheads="1"/>
          </p:cNvSpPr>
          <p:nvPr/>
        </p:nvSpPr>
        <p:spPr bwMode="auto">
          <a:xfrm>
            <a:off x="3544888" y="1844675"/>
            <a:ext cx="274637" cy="244475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74" name="Text Box 23"/>
          <p:cNvSpPr txBox="1">
            <a:spLocks noChangeArrowheads="1"/>
          </p:cNvSpPr>
          <p:nvPr/>
        </p:nvSpPr>
        <p:spPr bwMode="auto">
          <a:xfrm>
            <a:off x="2859088" y="1844675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ATG5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>
            <a:off x="3819525" y="2163763"/>
            <a:ext cx="136525" cy="6588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 flipH="1">
            <a:off x="4024313" y="2163763"/>
            <a:ext cx="69850" cy="6588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9177" name="Group 26"/>
          <p:cNvGrpSpPr>
            <a:grpSpLocks/>
          </p:cNvGrpSpPr>
          <p:nvPr/>
        </p:nvGrpSpPr>
        <p:grpSpPr bwMode="auto">
          <a:xfrm>
            <a:off x="3065463" y="2835275"/>
            <a:ext cx="1489075" cy="304800"/>
            <a:chOff x="567" y="3283"/>
            <a:chExt cx="986" cy="226"/>
          </a:xfrm>
        </p:grpSpPr>
        <p:sp>
          <p:nvSpPr>
            <p:cNvPr id="49210" name="AutoShape 27"/>
            <p:cNvSpPr>
              <a:spLocks noChangeArrowheads="1"/>
            </p:cNvSpPr>
            <p:nvPr/>
          </p:nvSpPr>
          <p:spPr bwMode="auto">
            <a:xfrm>
              <a:off x="1371" y="3283"/>
              <a:ext cx="182" cy="181"/>
            </a:xfrm>
            <a:prstGeom prst="octagon">
              <a:avLst>
                <a:gd name="adj" fmla="val 29287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1" name="Text Box 28"/>
            <p:cNvSpPr txBox="1">
              <a:spLocks noChangeArrowheads="1"/>
            </p:cNvSpPr>
            <p:nvPr/>
          </p:nvSpPr>
          <p:spPr bwMode="auto">
            <a:xfrm>
              <a:off x="567" y="3283"/>
              <a:ext cx="85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chemeClr val="bg2"/>
                  </a:solidFill>
                </a:rPr>
                <a:t>ATG5-ATG12</a:t>
              </a:r>
              <a:endParaRPr lang="en-US" sz="1400" b="1">
                <a:solidFill>
                  <a:schemeClr val="bg2"/>
                </a:solidFill>
              </a:endParaRPr>
            </a:p>
          </p:txBody>
        </p:sp>
      </p:grpSp>
      <p:sp>
        <p:nvSpPr>
          <p:cNvPr id="49178" name="AutoShape 29"/>
          <p:cNvSpPr>
            <a:spLocks noChangeArrowheads="1"/>
          </p:cNvSpPr>
          <p:nvPr/>
        </p:nvSpPr>
        <p:spPr bwMode="auto">
          <a:xfrm>
            <a:off x="4573588" y="2835275"/>
            <a:ext cx="274637" cy="244475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179" name="Line 30"/>
          <p:cNvSpPr>
            <a:spLocks noChangeShapeType="1"/>
          </p:cNvSpPr>
          <p:nvPr/>
        </p:nvSpPr>
        <p:spPr bwMode="auto">
          <a:xfrm>
            <a:off x="3954463" y="3189288"/>
            <a:ext cx="342900" cy="244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9180" name="Group 31"/>
          <p:cNvGrpSpPr>
            <a:grpSpLocks/>
          </p:cNvGrpSpPr>
          <p:nvPr/>
        </p:nvGrpSpPr>
        <p:grpSpPr bwMode="auto">
          <a:xfrm rot="3073388">
            <a:off x="4327525" y="3541713"/>
            <a:ext cx="488950" cy="273050"/>
            <a:chOff x="2880" y="2160"/>
            <a:chExt cx="363" cy="181"/>
          </a:xfrm>
        </p:grpSpPr>
        <p:sp>
          <p:nvSpPr>
            <p:cNvPr id="49208" name="AutoShape 32"/>
            <p:cNvSpPr>
              <a:spLocks noChangeArrowheads="1"/>
            </p:cNvSpPr>
            <p:nvPr/>
          </p:nvSpPr>
          <p:spPr bwMode="auto">
            <a:xfrm>
              <a:off x="2880" y="2160"/>
              <a:ext cx="182" cy="181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9" name="AutoShape 33"/>
            <p:cNvSpPr>
              <a:spLocks noChangeArrowheads="1"/>
            </p:cNvSpPr>
            <p:nvPr/>
          </p:nvSpPr>
          <p:spPr bwMode="auto">
            <a:xfrm>
              <a:off x="3061" y="2160"/>
              <a:ext cx="182" cy="181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9181" name="Text Box 34"/>
          <p:cNvSpPr txBox="1">
            <a:spLocks noChangeArrowheads="1"/>
          </p:cNvSpPr>
          <p:nvPr/>
        </p:nvSpPr>
        <p:spPr bwMode="auto">
          <a:xfrm>
            <a:off x="3063875" y="2333625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ATG7/10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 rot="-1510073">
            <a:off x="4297363" y="3617913"/>
            <a:ext cx="274637" cy="242887"/>
          </a:xfrm>
          <a:prstGeom prst="star5">
            <a:avLst/>
          </a:prstGeom>
          <a:noFill/>
          <a:ln w="9525">
            <a:solidFill>
              <a:srgbClr val="D703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9183" name="Text Box 36"/>
          <p:cNvSpPr txBox="1">
            <a:spLocks noChangeArrowheads="1"/>
          </p:cNvSpPr>
          <p:nvPr/>
        </p:nvSpPr>
        <p:spPr bwMode="auto">
          <a:xfrm>
            <a:off x="3578225" y="3662363"/>
            <a:ext cx="765175" cy="314325"/>
          </a:xfrm>
          <a:prstGeom prst="rect">
            <a:avLst/>
          </a:prstGeom>
          <a:noFill/>
          <a:ln w="9525">
            <a:solidFill>
              <a:srgbClr val="D7030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D70308"/>
                </a:solidFill>
              </a:rPr>
              <a:t>ATG16</a:t>
            </a:r>
            <a:endParaRPr lang="en-US" sz="1400" b="1">
              <a:solidFill>
                <a:srgbClr val="D70308"/>
              </a:solidFill>
            </a:endParaRPr>
          </a:p>
        </p:txBody>
      </p:sp>
      <p:grpSp>
        <p:nvGrpSpPr>
          <p:cNvPr id="49184" name="Group 37"/>
          <p:cNvGrpSpPr>
            <a:grpSpLocks/>
          </p:cNvGrpSpPr>
          <p:nvPr/>
        </p:nvGrpSpPr>
        <p:grpSpPr bwMode="auto">
          <a:xfrm rot="4925150">
            <a:off x="5079207" y="3702844"/>
            <a:ext cx="490537" cy="682625"/>
            <a:chOff x="4104" y="3341"/>
            <a:chExt cx="364" cy="452"/>
          </a:xfrm>
        </p:grpSpPr>
        <p:sp>
          <p:nvSpPr>
            <p:cNvPr id="49203" name="AutoShape 38"/>
            <p:cNvSpPr>
              <a:spLocks noChangeArrowheads="1"/>
            </p:cNvSpPr>
            <p:nvPr/>
          </p:nvSpPr>
          <p:spPr bwMode="auto">
            <a:xfrm rot="-1672657">
              <a:off x="4276" y="3341"/>
              <a:ext cx="45" cy="182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4" name="AutoShape 39"/>
            <p:cNvSpPr>
              <a:spLocks noChangeArrowheads="1"/>
            </p:cNvSpPr>
            <p:nvPr/>
          </p:nvSpPr>
          <p:spPr bwMode="auto">
            <a:xfrm rot="-1672657">
              <a:off x="4412" y="3385"/>
              <a:ext cx="45" cy="182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5" name="AutoShape 40"/>
            <p:cNvSpPr>
              <a:spLocks noChangeArrowheads="1"/>
            </p:cNvSpPr>
            <p:nvPr/>
          </p:nvSpPr>
          <p:spPr bwMode="auto">
            <a:xfrm rot="-1672657">
              <a:off x="4423" y="3611"/>
              <a:ext cx="45" cy="182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6" name="AutoShape 41"/>
            <p:cNvSpPr>
              <a:spLocks noChangeArrowheads="1"/>
            </p:cNvSpPr>
            <p:nvPr/>
          </p:nvSpPr>
          <p:spPr bwMode="auto">
            <a:xfrm rot="3583214">
              <a:off x="4172" y="3499"/>
              <a:ext cx="45" cy="182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7" name="AutoShape 42"/>
            <p:cNvSpPr>
              <a:spLocks noChangeArrowheads="1"/>
            </p:cNvSpPr>
            <p:nvPr/>
          </p:nvSpPr>
          <p:spPr bwMode="auto">
            <a:xfrm>
              <a:off x="4288" y="3612"/>
              <a:ext cx="44" cy="179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9185" name="Line 43"/>
          <p:cNvSpPr>
            <a:spLocks noChangeShapeType="1"/>
          </p:cNvSpPr>
          <p:nvPr/>
        </p:nvSpPr>
        <p:spPr bwMode="auto">
          <a:xfrm>
            <a:off x="6080125" y="4227513"/>
            <a:ext cx="8921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86" name="Text Box 44"/>
          <p:cNvSpPr txBox="1">
            <a:spLocks noChangeArrowheads="1"/>
          </p:cNvSpPr>
          <p:nvPr/>
        </p:nvSpPr>
        <p:spPr bwMode="auto">
          <a:xfrm>
            <a:off x="1527175" y="4043363"/>
            <a:ext cx="1231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i="1">
                <a:solidFill>
                  <a:schemeClr val="bg2"/>
                </a:solidFill>
              </a:rPr>
              <a:t>ISOLATION </a:t>
            </a:r>
          </a:p>
          <a:p>
            <a:pPr algn="ctr"/>
            <a:r>
              <a:rPr lang="en-GB" sz="1400" b="1" i="1">
                <a:solidFill>
                  <a:schemeClr val="bg2"/>
                </a:solidFill>
              </a:rPr>
              <a:t>MEMBRANE</a:t>
            </a:r>
            <a:endParaRPr lang="en-US" sz="1400" b="1" i="1">
              <a:solidFill>
                <a:schemeClr val="bg2"/>
              </a:solidFill>
            </a:endParaRPr>
          </a:p>
        </p:txBody>
      </p:sp>
      <p:grpSp>
        <p:nvGrpSpPr>
          <p:cNvPr id="49187" name="Group 45"/>
          <p:cNvGrpSpPr>
            <a:grpSpLocks/>
          </p:cNvGrpSpPr>
          <p:nvPr/>
        </p:nvGrpSpPr>
        <p:grpSpPr bwMode="auto">
          <a:xfrm>
            <a:off x="7245350" y="3616325"/>
            <a:ext cx="1301750" cy="1160463"/>
            <a:chOff x="4649" y="981"/>
            <a:chExt cx="862" cy="862"/>
          </a:xfrm>
        </p:grpSpPr>
        <p:grpSp>
          <p:nvGrpSpPr>
            <p:cNvPr id="49194" name="Group 46"/>
            <p:cNvGrpSpPr>
              <a:grpSpLocks/>
            </p:cNvGrpSpPr>
            <p:nvPr/>
          </p:nvGrpSpPr>
          <p:grpSpPr bwMode="auto">
            <a:xfrm>
              <a:off x="4649" y="981"/>
              <a:ext cx="862" cy="862"/>
              <a:chOff x="4649" y="981"/>
              <a:chExt cx="862" cy="862"/>
            </a:xfrm>
          </p:grpSpPr>
          <p:sp>
            <p:nvSpPr>
              <p:cNvPr id="49201" name="Oval 47"/>
              <p:cNvSpPr>
                <a:spLocks noChangeArrowheads="1"/>
              </p:cNvSpPr>
              <p:nvPr/>
            </p:nvSpPr>
            <p:spPr bwMode="auto">
              <a:xfrm>
                <a:off x="4649" y="981"/>
                <a:ext cx="86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202" name="Oval 48"/>
              <p:cNvSpPr>
                <a:spLocks noChangeArrowheads="1"/>
              </p:cNvSpPr>
              <p:nvPr/>
            </p:nvSpPr>
            <p:spPr bwMode="auto">
              <a:xfrm>
                <a:off x="4694" y="1026"/>
                <a:ext cx="771" cy="771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9195" name="Group 49"/>
            <p:cNvGrpSpPr>
              <a:grpSpLocks/>
            </p:cNvGrpSpPr>
            <p:nvPr/>
          </p:nvGrpSpPr>
          <p:grpSpPr bwMode="auto">
            <a:xfrm rot="4925150">
              <a:off x="4874" y="1163"/>
              <a:ext cx="364" cy="452"/>
              <a:chOff x="4104" y="3341"/>
              <a:chExt cx="364" cy="452"/>
            </a:xfrm>
          </p:grpSpPr>
          <p:sp>
            <p:nvSpPr>
              <p:cNvPr id="49196" name="AutoShape 50"/>
              <p:cNvSpPr>
                <a:spLocks noChangeArrowheads="1"/>
              </p:cNvSpPr>
              <p:nvPr/>
            </p:nvSpPr>
            <p:spPr bwMode="auto">
              <a:xfrm rot="-1672657">
                <a:off x="4276" y="3341"/>
                <a:ext cx="45" cy="1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97" name="AutoShape 51"/>
              <p:cNvSpPr>
                <a:spLocks noChangeArrowheads="1"/>
              </p:cNvSpPr>
              <p:nvPr/>
            </p:nvSpPr>
            <p:spPr bwMode="auto">
              <a:xfrm rot="-1672657">
                <a:off x="4412" y="3385"/>
                <a:ext cx="45" cy="1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98" name="AutoShape 52"/>
              <p:cNvSpPr>
                <a:spLocks noChangeArrowheads="1"/>
              </p:cNvSpPr>
              <p:nvPr/>
            </p:nvSpPr>
            <p:spPr bwMode="auto">
              <a:xfrm rot="-1672657">
                <a:off x="4423" y="3611"/>
                <a:ext cx="45" cy="1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99" name="AutoShape 53"/>
              <p:cNvSpPr>
                <a:spLocks noChangeArrowheads="1"/>
              </p:cNvSpPr>
              <p:nvPr/>
            </p:nvSpPr>
            <p:spPr bwMode="auto">
              <a:xfrm rot="3583214">
                <a:off x="4172" y="3499"/>
                <a:ext cx="45" cy="18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200" name="AutoShape 54"/>
              <p:cNvSpPr>
                <a:spLocks noChangeArrowheads="1"/>
              </p:cNvSpPr>
              <p:nvPr/>
            </p:nvSpPr>
            <p:spPr bwMode="auto">
              <a:xfrm>
                <a:off x="4288" y="3612"/>
                <a:ext cx="44" cy="179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9188" name="Text Box 55"/>
          <p:cNvSpPr txBox="1">
            <a:spLocks noChangeArrowheads="1"/>
          </p:cNvSpPr>
          <p:nvPr/>
        </p:nvSpPr>
        <p:spPr bwMode="auto">
          <a:xfrm>
            <a:off x="7004050" y="4959350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i="1">
                <a:solidFill>
                  <a:schemeClr val="bg2"/>
                </a:solidFill>
              </a:rPr>
              <a:t>AUTOPHAGOSOME</a:t>
            </a:r>
            <a:endParaRPr lang="en-US" sz="1400" b="1" i="1">
              <a:solidFill>
                <a:schemeClr val="bg2"/>
              </a:solidFill>
            </a:endParaRPr>
          </a:p>
        </p:txBody>
      </p:sp>
      <p:sp>
        <p:nvSpPr>
          <p:cNvPr id="49189" name="Text Box 56"/>
          <p:cNvSpPr txBox="1">
            <a:spLocks noChangeArrowheads="1"/>
          </p:cNvSpPr>
          <p:nvPr/>
        </p:nvSpPr>
        <p:spPr bwMode="auto">
          <a:xfrm>
            <a:off x="4068763" y="5340350"/>
            <a:ext cx="657225" cy="314325"/>
          </a:xfrm>
          <a:prstGeom prst="rect">
            <a:avLst/>
          </a:prstGeom>
          <a:noFill/>
          <a:ln w="9525">
            <a:solidFill>
              <a:srgbClr val="D7030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D70308"/>
                </a:solidFill>
              </a:rPr>
              <a:t>IRGM</a:t>
            </a:r>
            <a:endParaRPr lang="en-US" sz="1400" b="1">
              <a:solidFill>
                <a:srgbClr val="D70308"/>
              </a:solidFill>
            </a:endParaRPr>
          </a:p>
        </p:txBody>
      </p:sp>
      <p:sp>
        <p:nvSpPr>
          <p:cNvPr id="49190" name="Text Box 57"/>
          <p:cNvSpPr txBox="1">
            <a:spLocks noChangeArrowheads="1"/>
          </p:cNvSpPr>
          <p:nvPr/>
        </p:nvSpPr>
        <p:spPr bwMode="auto">
          <a:xfrm>
            <a:off x="3419475" y="5699125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D70308"/>
                </a:solidFill>
              </a:rPr>
              <a:t>LC3-1</a:t>
            </a:r>
            <a:endParaRPr lang="en-US" sz="1400" b="1">
              <a:solidFill>
                <a:srgbClr val="D70308"/>
              </a:solidFill>
            </a:endParaRPr>
          </a:p>
        </p:txBody>
      </p:sp>
      <p:sp>
        <p:nvSpPr>
          <p:cNvPr id="49191" name="Line 58"/>
          <p:cNvSpPr>
            <a:spLocks noChangeShapeType="1"/>
          </p:cNvSpPr>
          <p:nvPr/>
        </p:nvSpPr>
        <p:spPr bwMode="auto">
          <a:xfrm flipV="1">
            <a:off x="3779838" y="5140325"/>
            <a:ext cx="431800" cy="431800"/>
          </a:xfrm>
          <a:prstGeom prst="line">
            <a:avLst/>
          </a:prstGeom>
          <a:noFill/>
          <a:ln w="9525">
            <a:solidFill>
              <a:srgbClr val="D7030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92" name="Text Box 59"/>
          <p:cNvSpPr txBox="1">
            <a:spLocks noChangeArrowheads="1"/>
          </p:cNvSpPr>
          <p:nvPr/>
        </p:nvSpPr>
        <p:spPr bwMode="auto">
          <a:xfrm>
            <a:off x="320675" y="5229225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PI3K</a:t>
            </a:r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000066"/>
                </a:solidFill>
              </a:rPr>
              <a:t>Autophagy</a:t>
            </a:r>
            <a:endParaRPr lang="en-US" sz="4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Autophagy in Innate Immunity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Elimination of intracellular pathogens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Viruses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Bacteria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Mycobacteria</a:t>
            </a:r>
          </a:p>
          <a:p>
            <a:pPr eaLnBrk="1" hangingPunct="1">
              <a:lnSpc>
                <a:spcPct val="90000"/>
              </a:lnSpc>
            </a:pPr>
            <a:endParaRPr lang="en-GB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Processing of cytosolic contents for MHC-II presentation</a:t>
            </a:r>
          </a:p>
          <a:p>
            <a:pPr eaLnBrk="1" hangingPunct="1">
              <a:lnSpc>
                <a:spcPct val="90000"/>
              </a:lnSpc>
            </a:pPr>
            <a:endParaRPr lang="en-GB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Critical role in intracellular TLR recognition</a:t>
            </a:r>
            <a:endParaRPr lang="en-US" sz="1800" b="1" smtClean="0">
              <a:solidFill>
                <a:schemeClr val="tx2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6659563" y="6381750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i="1">
                <a:solidFill>
                  <a:schemeClr val="tx2"/>
                </a:solidFill>
              </a:rPr>
              <a:t>Immunity </a:t>
            </a:r>
            <a:r>
              <a:rPr lang="en-GB" sz="1400" b="1">
                <a:solidFill>
                  <a:schemeClr val="tx2"/>
                </a:solidFill>
              </a:rPr>
              <a:t>2007;26:79–92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703888" y="524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>
                <a:solidFill>
                  <a:srgbClr val="000066"/>
                </a:solidFill>
              </a:rPr>
              <a:t>Autophagy in innate immunity</a:t>
            </a:r>
            <a:endParaRPr lang="en-US" sz="4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Autophagy and TLRs/NLRs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Autophagy can be activated by NOD-like receptor and TLR stimulation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Required for intracellular presentation to TLRs/NLRs</a:t>
            </a:r>
          </a:p>
          <a:p>
            <a:pPr eaLnBrk="1" hangingPunct="1"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4427538" y="6453188"/>
            <a:ext cx="464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2"/>
                </a:solidFill>
              </a:rPr>
              <a:t>Science </a:t>
            </a:r>
            <a:r>
              <a:rPr lang="en-GB" sz="1400" b="1">
                <a:solidFill>
                  <a:schemeClr val="tx2"/>
                </a:solidFill>
              </a:rPr>
              <a:t>2007;315:1398, </a:t>
            </a:r>
            <a:r>
              <a:rPr lang="en-GB" sz="1400" b="1" i="1">
                <a:solidFill>
                  <a:schemeClr val="tx2"/>
                </a:solidFill>
              </a:rPr>
              <a:t>PLos Pathogens</a:t>
            </a:r>
            <a:r>
              <a:rPr lang="en-GB" sz="1400" b="1">
                <a:solidFill>
                  <a:schemeClr val="tx2"/>
                </a:solidFill>
              </a:rPr>
              <a:t> 2007;3:e111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IBD Epidemiology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 l="6261" t="11111" r="1913" b="8333"/>
          <a:stretch>
            <a:fillRect/>
          </a:stretch>
        </p:blipFill>
        <p:spPr bwMode="auto">
          <a:xfrm>
            <a:off x="152400" y="1873250"/>
            <a:ext cx="43942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 l="4167" t="11111" r="2083" b="13889"/>
          <a:stretch>
            <a:fillRect/>
          </a:stretch>
        </p:blipFill>
        <p:spPr bwMode="auto">
          <a:xfrm>
            <a:off x="4491038" y="2174875"/>
            <a:ext cx="4537075" cy="2720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356100" y="2060575"/>
            <a:ext cx="467995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07950" y="1773238"/>
            <a:ext cx="467995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4356100" y="2133600"/>
            <a:ext cx="144463" cy="302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239838" y="539273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66"/>
                </a:solidFill>
              </a:rPr>
              <a:t>Crohn’s disease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689600" y="53879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66"/>
                </a:solidFill>
              </a:rPr>
              <a:t>Ulcerative colitis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7092950" y="6308725"/>
            <a:ext cx="178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066"/>
                </a:solidFill>
              </a:rPr>
              <a:t>Loftus </a:t>
            </a:r>
            <a:r>
              <a:rPr lang="en-GB" sz="1400" b="1" i="1">
                <a:solidFill>
                  <a:srgbClr val="000066"/>
                </a:solidFill>
              </a:rPr>
              <a:t>Gastro </a:t>
            </a:r>
            <a:r>
              <a:rPr lang="en-GB" sz="1400" b="1">
                <a:solidFill>
                  <a:srgbClr val="000066"/>
                </a:solidFill>
              </a:rPr>
              <a:t>2004</a:t>
            </a:r>
            <a:endParaRPr lang="en-US" sz="1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Autophagy and Intracellular </a:t>
            </a:r>
            <a:br>
              <a:rPr lang="en-GB" sz="4000" b="1" smtClean="0">
                <a:solidFill>
                  <a:srgbClr val="000066"/>
                </a:solidFill>
              </a:rPr>
            </a:br>
            <a:r>
              <a:rPr lang="en-GB" sz="4000" b="1" smtClean="0">
                <a:solidFill>
                  <a:srgbClr val="000066"/>
                </a:solidFill>
              </a:rPr>
              <a:t>Bacteria</a:t>
            </a:r>
            <a:endParaRPr lang="en-US" sz="4000" b="1" smtClean="0">
              <a:solidFill>
                <a:srgbClr val="000066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1325"/>
            <a:ext cx="7931150" cy="452596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Known to be linked to IFN-</a:t>
            </a:r>
            <a:r>
              <a:rPr lang="el-GR" smtClean="0">
                <a:solidFill>
                  <a:schemeClr val="tx2"/>
                </a:solidFill>
              </a:rPr>
              <a:t>γ</a:t>
            </a:r>
            <a:endParaRPr lang="en-GB" smtClean="0">
              <a:solidFill>
                <a:schemeClr val="tx2"/>
              </a:solidFill>
            </a:endParaRP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Recently shown functional role for IRGM in human defence against TB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Involved in granuloma formation in mice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795963" y="6437313"/>
            <a:ext cx="3303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2"/>
                </a:solidFill>
              </a:rPr>
              <a:t>Science</a:t>
            </a:r>
            <a:r>
              <a:rPr lang="en-GB" sz="1400" b="1">
                <a:solidFill>
                  <a:schemeClr val="tx2"/>
                </a:solidFill>
              </a:rPr>
              <a:t> 2003;302:654, 2006;314:1438</a:t>
            </a:r>
            <a:endParaRPr lang="en-US" sz="1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250825" y="4581525"/>
            <a:ext cx="8642350" cy="51847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66"/>
                </a:solidFill>
              </a:rPr>
              <a:t>ATG16L1 transgenic (hypomorphic) mice</a:t>
            </a:r>
          </a:p>
          <a:p>
            <a:pPr lvl="1" eaLnBrk="1" hangingPunct="1"/>
            <a:r>
              <a:rPr lang="en-GB" smtClean="0">
                <a:solidFill>
                  <a:srgbClr val="000066"/>
                </a:solidFill>
              </a:rPr>
              <a:t>Abnormal Paneth cell morphology/function</a:t>
            </a:r>
          </a:p>
          <a:p>
            <a:pPr eaLnBrk="1" hangingPunct="1"/>
            <a:r>
              <a:rPr lang="en-GB" smtClean="0">
                <a:solidFill>
                  <a:srgbClr val="000066"/>
                </a:solidFill>
              </a:rPr>
              <a:t>Rederivation in clean facility → loss of phenotype</a:t>
            </a:r>
          </a:p>
          <a:p>
            <a:pPr eaLnBrk="1" hangingPunct="1"/>
            <a:endParaRPr lang="en-GB" smtClean="0">
              <a:solidFill>
                <a:srgbClr val="000066"/>
              </a:solidFill>
            </a:endParaRP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6919913" y="645318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66"/>
                </a:solidFill>
              </a:rPr>
              <a:t>Cadwell </a:t>
            </a:r>
            <a:r>
              <a:rPr lang="en-GB" i="1">
                <a:solidFill>
                  <a:srgbClr val="000066"/>
                </a:solidFill>
              </a:rPr>
              <a:t>Cell</a:t>
            </a:r>
            <a:r>
              <a:rPr lang="en-GB">
                <a:solidFill>
                  <a:srgbClr val="000066"/>
                </a:solidFill>
              </a:rPr>
              <a:t> 2010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955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000066"/>
                </a:solidFill>
              </a:rPr>
              <a:t>Environmental Effect on Gene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>
                <a:solidFill>
                  <a:srgbClr val="000066"/>
                </a:solidFill>
              </a:rPr>
              <a:t>Environmental Effect on Gene Function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557338"/>
            <a:ext cx="276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508500"/>
            <a:ext cx="29162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8"/>
          <p:cNvSpPr>
            <a:spLocks noChangeArrowheads="1"/>
          </p:cNvSpPr>
          <p:nvPr/>
        </p:nvSpPr>
        <p:spPr bwMode="auto">
          <a:xfrm>
            <a:off x="323850" y="1628775"/>
            <a:ext cx="6264275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800">
                <a:solidFill>
                  <a:schemeClr val="tx2"/>
                </a:solidFill>
              </a:rPr>
              <a:t>Abnormality due to presence of murine norovirus</a:t>
            </a:r>
          </a:p>
          <a:p>
            <a:pPr lvl="1">
              <a:buFont typeface="Arial" charset="0"/>
              <a:buChar char="•"/>
            </a:pPr>
            <a:r>
              <a:rPr lang="en-GB" sz="2800">
                <a:solidFill>
                  <a:schemeClr val="tx2"/>
                </a:solidFill>
              </a:rPr>
              <a:t>ATG16L1</a:t>
            </a:r>
            <a:r>
              <a:rPr lang="en-GB" sz="2800" baseline="30000">
                <a:solidFill>
                  <a:schemeClr val="tx2"/>
                </a:solidFill>
              </a:rPr>
              <a:t>HM </a:t>
            </a:r>
            <a:r>
              <a:rPr lang="en-GB" sz="2800">
                <a:solidFill>
                  <a:schemeClr val="tx2"/>
                </a:solidFill>
              </a:rPr>
              <a:t>without MNV normal Paneth cell function</a:t>
            </a:r>
          </a:p>
          <a:p>
            <a:pPr lvl="1">
              <a:buFont typeface="Arial" charset="0"/>
              <a:buChar char="•"/>
            </a:pPr>
            <a:r>
              <a:rPr lang="en-GB" sz="2800">
                <a:solidFill>
                  <a:schemeClr val="tx2"/>
                </a:solidFill>
              </a:rPr>
              <a:t>Wild-type ATG16L1 – no effect of MNV on Paneth  cells</a:t>
            </a:r>
          </a:p>
          <a:p>
            <a:pPr>
              <a:buFont typeface="Arial" charset="0"/>
              <a:buChar char="•"/>
            </a:pPr>
            <a:endParaRPr lang="en-GB" sz="280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endParaRPr lang="en-GB" sz="280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800">
                <a:solidFill>
                  <a:schemeClr val="tx2"/>
                </a:solidFill>
              </a:rPr>
              <a:t>MNV infected ATG16L1</a:t>
            </a:r>
            <a:r>
              <a:rPr lang="en-GB" sz="2800" baseline="30000">
                <a:solidFill>
                  <a:schemeClr val="tx2"/>
                </a:solidFill>
              </a:rPr>
              <a:t>HM</a:t>
            </a:r>
            <a:r>
              <a:rPr lang="en-GB" sz="2800">
                <a:solidFill>
                  <a:schemeClr val="tx2"/>
                </a:solidFill>
              </a:rPr>
              <a:t> more susceptible to flora driven model of colitis </a:t>
            </a:r>
          </a:p>
          <a:p>
            <a:endParaRPr lang="en-GB">
              <a:solidFill>
                <a:schemeClr val="tx2"/>
              </a:solidFill>
            </a:endParaRPr>
          </a:p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59398" name="TextBox 3"/>
          <p:cNvSpPr txBox="1">
            <a:spLocks noChangeArrowheads="1"/>
          </p:cNvSpPr>
          <p:nvPr/>
        </p:nvSpPr>
        <p:spPr bwMode="auto">
          <a:xfrm>
            <a:off x="6919913" y="645318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Cadwell </a:t>
            </a:r>
            <a:r>
              <a:rPr lang="en-GB" i="1">
                <a:solidFill>
                  <a:schemeClr val="tx2"/>
                </a:solidFill>
              </a:rPr>
              <a:t>Cell</a:t>
            </a:r>
            <a:r>
              <a:rPr lang="en-GB">
                <a:solidFill>
                  <a:schemeClr val="tx2"/>
                </a:solidFill>
              </a:rPr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Summary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852988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Multiple genes implicated in IBD</a:t>
            </a: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Multiple environmental factors implicated</a:t>
            </a: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Interaction poorly understood</a:t>
            </a: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Luminal flora likely to be most significant environmental factor</a:t>
            </a: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Potential mechanisms of interaction for common genes discussed</a:t>
            </a: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IBD clearly combination of genetics and environmental factors</a:t>
            </a:r>
          </a:p>
          <a:p>
            <a:pPr eaLnBrk="1" hangingPunct="1"/>
            <a:r>
              <a:rPr lang="en-GB" sz="2800" smtClean="0">
                <a:solidFill>
                  <a:schemeClr val="tx2"/>
                </a:solidFill>
              </a:rPr>
              <a:t>Environmental factors may modify effect of genetics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Further Reading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39888"/>
            <a:ext cx="8686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Xavier, RJ &amp; Podolsky, DK. Unravelling the pathogenesis of inflammatory bowel disease. </a:t>
            </a:r>
            <a:r>
              <a:rPr lang="en-US" sz="2000" i="1" smtClean="0">
                <a:solidFill>
                  <a:schemeClr val="tx2"/>
                </a:solidFill>
              </a:rPr>
              <a:t>Nature 2007;</a:t>
            </a:r>
            <a:r>
              <a:rPr lang="en-US" sz="2000" b="1" smtClean="0">
                <a:solidFill>
                  <a:schemeClr val="tx2"/>
                </a:solidFill>
              </a:rPr>
              <a:t>448:</a:t>
            </a:r>
            <a:r>
              <a:rPr lang="en-US" sz="2000" smtClean="0">
                <a:solidFill>
                  <a:schemeClr val="tx2"/>
                </a:solidFill>
              </a:rPr>
              <a:t>427–434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Singh, SB </a:t>
            </a:r>
            <a:r>
              <a:rPr lang="en-US" sz="2000" i="1" smtClean="0">
                <a:solidFill>
                  <a:schemeClr val="tx2"/>
                </a:solidFill>
              </a:rPr>
              <a:t>et al</a:t>
            </a:r>
            <a:r>
              <a:rPr lang="en-US" sz="2000" smtClean="0">
                <a:solidFill>
                  <a:schemeClr val="tx2"/>
                </a:solidFill>
              </a:rPr>
              <a:t>. Human IRGM induces autophagy to eliminate intracellular mycobacteria. </a:t>
            </a:r>
            <a:r>
              <a:rPr lang="en-US" sz="2000" i="1" smtClean="0">
                <a:solidFill>
                  <a:schemeClr val="tx2"/>
                </a:solidFill>
              </a:rPr>
              <a:t>Science 2006;</a:t>
            </a:r>
            <a:r>
              <a:rPr lang="en-US" sz="2000" b="1" smtClean="0">
                <a:solidFill>
                  <a:schemeClr val="tx2"/>
                </a:solidFill>
              </a:rPr>
              <a:t>313:</a:t>
            </a:r>
            <a:r>
              <a:rPr lang="en-US" sz="2000" smtClean="0">
                <a:solidFill>
                  <a:schemeClr val="tx2"/>
                </a:solidFill>
              </a:rPr>
              <a:t>1438–1441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Hue, S </a:t>
            </a:r>
            <a:r>
              <a:rPr lang="en-US" sz="2000" i="1" smtClean="0">
                <a:solidFill>
                  <a:schemeClr val="tx2"/>
                </a:solidFill>
              </a:rPr>
              <a:t>et al. </a:t>
            </a:r>
            <a:r>
              <a:rPr lang="en-US" sz="2000" smtClean="0">
                <a:solidFill>
                  <a:schemeClr val="tx2"/>
                </a:solidFill>
              </a:rPr>
              <a:t>Interleukin‑23 drives innate and T cell mediated intestinal inflammation. </a:t>
            </a:r>
            <a:r>
              <a:rPr lang="en-US" sz="2000" i="1" smtClean="0">
                <a:solidFill>
                  <a:schemeClr val="tx2"/>
                </a:solidFill>
              </a:rPr>
              <a:t>J Exp Med 2006;</a:t>
            </a:r>
            <a:r>
              <a:rPr lang="en-US" sz="2000" b="1" smtClean="0">
                <a:solidFill>
                  <a:schemeClr val="tx2"/>
                </a:solidFill>
              </a:rPr>
              <a:t>203:</a:t>
            </a:r>
            <a:r>
              <a:rPr lang="en-US" sz="2000" smtClean="0">
                <a:solidFill>
                  <a:schemeClr val="tx2"/>
                </a:solidFill>
              </a:rPr>
              <a:t>2473–2483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Wilson, NJ </a:t>
            </a:r>
            <a:r>
              <a:rPr lang="en-US" sz="2000" i="1" smtClean="0">
                <a:solidFill>
                  <a:schemeClr val="tx2"/>
                </a:solidFill>
              </a:rPr>
              <a:t>et al. </a:t>
            </a:r>
            <a:r>
              <a:rPr lang="en-US" sz="2000" smtClean="0">
                <a:solidFill>
                  <a:schemeClr val="tx2"/>
                </a:solidFill>
              </a:rPr>
              <a:t>Development, cytokine profile and function of human interleukin 17-producing helper T cells. </a:t>
            </a:r>
            <a:r>
              <a:rPr lang="en-US" sz="2000" i="1" smtClean="0">
                <a:solidFill>
                  <a:schemeClr val="tx2"/>
                </a:solidFill>
              </a:rPr>
              <a:t>Nature Immunol 2007;</a:t>
            </a:r>
            <a:r>
              <a:rPr lang="en-US" sz="2000" b="1" smtClean="0">
                <a:solidFill>
                  <a:schemeClr val="tx2"/>
                </a:solidFill>
              </a:rPr>
              <a:t>8:</a:t>
            </a:r>
            <a:r>
              <a:rPr lang="en-US" sz="2000" smtClean="0">
                <a:solidFill>
                  <a:schemeClr val="tx2"/>
                </a:solidFill>
              </a:rPr>
              <a:t>950–957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Watanabe, T </a:t>
            </a:r>
            <a:r>
              <a:rPr lang="en-US" sz="2000" i="1" smtClean="0">
                <a:solidFill>
                  <a:schemeClr val="tx2"/>
                </a:solidFill>
              </a:rPr>
              <a:t>et al</a:t>
            </a:r>
            <a:r>
              <a:rPr lang="en-US" sz="2000" smtClean="0">
                <a:solidFill>
                  <a:schemeClr val="tx2"/>
                </a:solidFill>
              </a:rPr>
              <a:t>. NOD2 is a negative regulator of toll-like receptor 2-mediated T helper type 1 responses. </a:t>
            </a:r>
            <a:r>
              <a:rPr lang="en-US" sz="2000" i="1" smtClean="0">
                <a:solidFill>
                  <a:schemeClr val="tx2"/>
                </a:solidFill>
              </a:rPr>
              <a:t>Nat Immunol </a:t>
            </a:r>
            <a:r>
              <a:rPr lang="en-US" sz="2000" smtClean="0">
                <a:solidFill>
                  <a:schemeClr val="tx2"/>
                </a:solidFill>
              </a:rPr>
              <a:t>2004;5:800–8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Xavier, RJ</a:t>
            </a:r>
            <a:r>
              <a:rPr lang="en-US" sz="2000" b="1" smtClean="0">
                <a:solidFill>
                  <a:schemeClr val="tx2"/>
                </a:solidFill>
              </a:rPr>
              <a:t> </a:t>
            </a:r>
            <a:r>
              <a:rPr lang="en-US" sz="2000" i="1" smtClean="0">
                <a:solidFill>
                  <a:schemeClr val="tx2"/>
                </a:solidFill>
              </a:rPr>
              <a:t>et al</a:t>
            </a:r>
            <a:r>
              <a:rPr lang="en-US" sz="2000" smtClean="0">
                <a:solidFill>
                  <a:schemeClr val="tx2"/>
                </a:solidFill>
              </a:rPr>
              <a:t>. Autophagy as an important process in gut homeostasis and Crohn’s disease pathogenesis. </a:t>
            </a:r>
            <a:r>
              <a:rPr lang="en-US" sz="2000" i="1" smtClean="0">
                <a:solidFill>
                  <a:schemeClr val="tx2"/>
                </a:solidFill>
              </a:rPr>
              <a:t>Gut</a:t>
            </a:r>
            <a:r>
              <a:rPr lang="en-US" sz="2000" smtClean="0">
                <a:solidFill>
                  <a:schemeClr val="tx2"/>
                </a:solidFill>
              </a:rPr>
              <a:t> 2008;57:717 - 720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Cho J. The genetics and immunopathogenesis of inflammatory bowel disease. </a:t>
            </a:r>
            <a:r>
              <a:rPr lang="en-US" sz="2000" i="1" smtClean="0">
                <a:solidFill>
                  <a:schemeClr val="tx2"/>
                </a:solidFill>
              </a:rPr>
              <a:t>Nat Rev Immunol </a:t>
            </a:r>
            <a:r>
              <a:rPr lang="en-US" sz="2000" smtClean="0">
                <a:solidFill>
                  <a:schemeClr val="tx2"/>
                </a:solidFill>
              </a:rPr>
              <a:t>2008;8:458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Cadwell K, </a:t>
            </a:r>
            <a:r>
              <a:rPr lang="en-US" sz="2000" i="1" smtClean="0">
                <a:solidFill>
                  <a:schemeClr val="tx2"/>
                </a:solidFill>
              </a:rPr>
              <a:t>et al</a:t>
            </a:r>
            <a:r>
              <a:rPr lang="en-US" sz="2000" smtClean="0">
                <a:solidFill>
                  <a:schemeClr val="tx2"/>
                </a:solidFill>
              </a:rPr>
              <a:t>. </a:t>
            </a:r>
            <a:r>
              <a:rPr lang="en-US" sz="2000" i="1" smtClean="0">
                <a:solidFill>
                  <a:schemeClr val="tx2"/>
                </a:solidFill>
              </a:rPr>
              <a:t>Cell </a:t>
            </a:r>
            <a:r>
              <a:rPr lang="en-US" sz="2000" smtClean="0">
                <a:solidFill>
                  <a:schemeClr val="tx2"/>
                </a:solidFill>
              </a:rPr>
              <a:t>2010;141:1135-1145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2"/>
                </a:solidFill>
              </a:rPr>
              <a:t>Chung H. </a:t>
            </a:r>
            <a:r>
              <a:rPr lang="en-US" sz="2000" i="1" smtClean="0">
                <a:solidFill>
                  <a:schemeClr val="tx2"/>
                </a:solidFill>
              </a:rPr>
              <a:t>et al</a:t>
            </a:r>
            <a:r>
              <a:rPr lang="en-US" sz="2000" smtClean="0">
                <a:solidFill>
                  <a:schemeClr val="tx2"/>
                </a:solidFill>
              </a:rPr>
              <a:t>. Cell 2012;online ahead of print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Genetic Influences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Monozygotic twin concordance</a:t>
            </a:r>
          </a:p>
          <a:p>
            <a:pPr lvl="1" eaLnBrk="1" hangingPunct="1"/>
            <a:r>
              <a:rPr lang="en-GB" smtClean="0">
                <a:solidFill>
                  <a:schemeClr val="tx2"/>
                </a:solidFill>
              </a:rPr>
              <a:t>Crohns’ disease  35-60%</a:t>
            </a:r>
          </a:p>
          <a:p>
            <a:pPr lvl="1" eaLnBrk="1" hangingPunct="1"/>
            <a:r>
              <a:rPr lang="en-GB" smtClean="0">
                <a:solidFill>
                  <a:schemeClr val="tx2"/>
                </a:solidFill>
              </a:rPr>
              <a:t>Ulcerative colitis 10-15%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i.e. 40-50% non-heritable influence in CD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Even greater environmental effect in UC</a:t>
            </a: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Environmental Factors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Smoking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Social status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Low fruit &amp; veg intake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High refined sugar intake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Toothpaste 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Silicon dioxide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Breast feeding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OCP/oestrogens 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NSAIDS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Enteric flora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Bacterial Infection 	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Chlamydia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Listeria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E.coli 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Pseudomonas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Measles/MMR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Mycobacteria 	paratuberculosis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Appendicectomy 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Dietary fatty acids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Environmental Factors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400" b="1" smtClean="0">
                <a:solidFill>
                  <a:srgbClr val="FF0000"/>
                </a:solidFill>
              </a:rPr>
              <a:t>Smoking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Social status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Low fruit &amp; veg intake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High refined sugar intake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Toothpaste 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Silicon dioxide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Breast feeding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OCP/oestrogens 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NSAIDS</a:t>
            </a:r>
          </a:p>
          <a:p>
            <a:pPr eaLnBrk="1" hangingPunct="1"/>
            <a:r>
              <a:rPr lang="en-GB" sz="2400" b="1" smtClean="0">
                <a:solidFill>
                  <a:srgbClr val="FF0000"/>
                </a:solidFill>
              </a:rPr>
              <a:t>Enteric flora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Bacterial Infection 	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Chlamydia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Listeria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E.coli </a:t>
            </a:r>
          </a:p>
          <a:p>
            <a:pPr lvl="1" eaLnBrk="1" hangingPunct="1"/>
            <a:r>
              <a:rPr lang="en-GB" sz="2000" smtClean="0">
                <a:solidFill>
                  <a:schemeClr val="tx2"/>
                </a:solidFill>
              </a:rPr>
              <a:t>Pseudomonas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Measles/MMR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Mycobacteria 	paratuberculosis</a:t>
            </a:r>
          </a:p>
          <a:p>
            <a:pPr eaLnBrk="1" hangingPunct="1"/>
            <a:r>
              <a:rPr lang="en-GB" sz="2400" b="1" smtClean="0">
                <a:solidFill>
                  <a:srgbClr val="FF0000"/>
                </a:solidFill>
              </a:rPr>
              <a:t>Appendicectomy</a:t>
            </a:r>
            <a:r>
              <a:rPr lang="en-GB" sz="2400" smtClean="0"/>
              <a:t> </a:t>
            </a:r>
          </a:p>
          <a:p>
            <a:pPr eaLnBrk="1" hangingPunct="1"/>
            <a:r>
              <a:rPr lang="en-GB" sz="2400" smtClean="0">
                <a:solidFill>
                  <a:schemeClr val="tx2"/>
                </a:solidFill>
              </a:rPr>
              <a:t>Dietary fatty acids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Smoking and IBD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UC in current smokers: RR 0.4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smtClean="0">
                <a:solidFill>
                  <a:schemeClr val="tx2"/>
                </a:solidFill>
              </a:rPr>
              <a:t>Rectal blood flow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smtClean="0">
                <a:solidFill>
                  <a:schemeClr val="tx2"/>
                </a:solidFill>
              </a:rPr>
              <a:t>Mucus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smtClean="0">
                <a:solidFill>
                  <a:schemeClr val="tx2"/>
                </a:solidFill>
              </a:rPr>
              <a:t>Cytokines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smtClean="0">
                <a:solidFill>
                  <a:schemeClr val="tx2"/>
                </a:solidFill>
              </a:rPr>
              <a:t>Eicosanoids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Former smoking history: RR 1.7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50% of patients who resume smoking improve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Some clinical benefit from nicotine patches</a:t>
            </a:r>
          </a:p>
          <a:p>
            <a:pPr eaLnBrk="1" hangingPunct="1">
              <a:lnSpc>
                <a:spcPct val="90000"/>
              </a:lnSpc>
            </a:pPr>
            <a:endParaRPr lang="en-GB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CD risk increased by smoking: RR 2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Not seen in all ethnic groups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More disabling course in current smokers</a:t>
            </a:r>
            <a:endParaRPr 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66"/>
                </a:solidFill>
              </a:rPr>
              <a:t>Appendicectomy and IBD</a:t>
            </a:r>
            <a:endParaRPr lang="en-US" b="1" smtClean="0">
              <a:solidFill>
                <a:srgbClr val="000066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Protective against UC: RR 0.3-0.7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May associate with less severe course</a:t>
            </a:r>
          </a:p>
          <a:p>
            <a:pPr lvl="2" eaLnBrk="1" hangingPunct="1"/>
            <a:r>
              <a:rPr lang="en-GB" smtClean="0">
                <a:solidFill>
                  <a:schemeClr val="tx2"/>
                </a:solidFill>
              </a:rPr>
              <a:t>Lower colectomy rate</a:t>
            </a:r>
          </a:p>
          <a:p>
            <a:pPr lvl="2" eaLnBrk="1" hangingPunct="1"/>
            <a:r>
              <a:rPr lang="en-GB" smtClean="0">
                <a:solidFill>
                  <a:schemeClr val="tx2"/>
                </a:solidFill>
              </a:rPr>
              <a:t>Lower rate of immunosupprssive use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Less convincing data in Crohn’s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Overall small increase in CD risk</a:t>
            </a:r>
            <a:r>
              <a:rPr lang="en-GB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1302</Words>
  <Application>Microsoft Office PowerPoint</Application>
  <PresentationFormat>On-screen Show (4:3)</PresentationFormat>
  <Paragraphs>466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Gene-environment interactions in IBD</vt:lpstr>
      <vt:lpstr>Outline</vt:lpstr>
      <vt:lpstr>Gene-Environment Interaction</vt:lpstr>
      <vt:lpstr>IBD Epidemiology</vt:lpstr>
      <vt:lpstr>Genetic Influences</vt:lpstr>
      <vt:lpstr>Environmental Factors</vt:lpstr>
      <vt:lpstr>Environmental Factors</vt:lpstr>
      <vt:lpstr>Smoking and IBD</vt:lpstr>
      <vt:lpstr>Appendicectomy and IBD</vt:lpstr>
      <vt:lpstr>Gut flora and IBD</vt:lpstr>
      <vt:lpstr>Gut flora and IBD</vt:lpstr>
      <vt:lpstr>PowerPoint Presentation</vt:lpstr>
      <vt:lpstr>Host Specific Microbiota drives Intestinal Immune Maturation </vt:lpstr>
      <vt:lpstr>IBD: Implicated Genes</vt:lpstr>
      <vt:lpstr>Genetic Interaction</vt:lpstr>
      <vt:lpstr>PowerPoint Presentation</vt:lpstr>
      <vt:lpstr>NOD2/CARD15</vt:lpstr>
      <vt:lpstr>NOD2 Function</vt:lpstr>
      <vt:lpstr>NOD2 Function</vt:lpstr>
      <vt:lpstr>NOD2 Function</vt:lpstr>
      <vt:lpstr>NOD2/TLR Crosstalk</vt:lpstr>
      <vt:lpstr>NOD2 Function</vt:lpstr>
      <vt:lpstr>Peptidoglycan and Th17 Cells</vt:lpstr>
      <vt:lpstr>NOD2 and T-cell Polarisation</vt:lpstr>
      <vt:lpstr>PowerPoint Presentation</vt:lpstr>
      <vt:lpstr>IL-23R</vt:lpstr>
      <vt:lpstr>CD4+ Cell Subtypes</vt:lpstr>
      <vt:lpstr>Type-17 responses in intestinal homeostasis and inflammation</vt:lpstr>
      <vt:lpstr>IL-23 Signalling</vt:lpstr>
      <vt:lpstr>Physiological IL-12p40 Expression</vt:lpstr>
      <vt:lpstr>PowerPoint Presentation</vt:lpstr>
      <vt:lpstr>PowerPoint Presentation</vt:lpstr>
      <vt:lpstr>ATG16L1 Expression</vt:lpstr>
      <vt:lpstr>Autophagy</vt:lpstr>
      <vt:lpstr>Autophagy</vt:lpstr>
      <vt:lpstr>Autophagy in Action</vt:lpstr>
      <vt:lpstr>PowerPoint Presentation</vt:lpstr>
      <vt:lpstr>Autophagy in Innate Immunity</vt:lpstr>
      <vt:lpstr>Autophagy and TLRs/NLRs</vt:lpstr>
      <vt:lpstr>Autophagy and Intracellular  Bacteria</vt:lpstr>
      <vt:lpstr>Environmental Effect on Gene Function</vt:lpstr>
      <vt:lpstr>PowerPoint Presentation</vt:lpstr>
      <vt:lpstr>Summary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Gene-Environment Interactions in IBD</dc:title>
  <dc:creator>Shiel, Nuala</dc:creator>
  <cp:lastModifiedBy>Shiel, Nuala</cp:lastModifiedBy>
  <cp:revision>14</cp:revision>
  <dcterms:created xsi:type="dcterms:W3CDTF">2009-09-23T10:37:15Z</dcterms:created>
  <dcterms:modified xsi:type="dcterms:W3CDTF">2012-10-16T13:33:17Z</dcterms:modified>
</cp:coreProperties>
</file>