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6" r:id="rId6"/>
    <p:sldId id="274" r:id="rId7"/>
    <p:sldId id="265" r:id="rId8"/>
    <p:sldId id="264" r:id="rId9"/>
    <p:sldId id="325" r:id="rId10"/>
    <p:sldId id="317" r:id="rId11"/>
    <p:sldId id="291" r:id="rId12"/>
    <p:sldId id="326" r:id="rId13"/>
    <p:sldId id="328" r:id="rId14"/>
    <p:sldId id="327" r:id="rId15"/>
    <p:sldId id="319" r:id="rId16"/>
    <p:sldId id="322" r:id="rId17"/>
    <p:sldId id="320" r:id="rId18"/>
    <p:sldId id="321" r:id="rId19"/>
    <p:sldId id="267" r:id="rId20"/>
    <p:sldId id="268" r:id="rId21"/>
    <p:sldId id="270" r:id="rId22"/>
    <p:sldId id="315" r:id="rId23"/>
    <p:sldId id="329" r:id="rId24"/>
    <p:sldId id="276" r:id="rId25"/>
    <p:sldId id="312" r:id="rId26"/>
    <p:sldId id="293" r:id="rId27"/>
    <p:sldId id="294" r:id="rId28"/>
    <p:sldId id="295" r:id="rId29"/>
    <p:sldId id="314" r:id="rId30"/>
    <p:sldId id="313" r:id="rId31"/>
    <p:sldId id="282" r:id="rId32"/>
    <p:sldId id="281" r:id="rId33"/>
    <p:sldId id="279" r:id="rId34"/>
    <p:sldId id="296" r:id="rId35"/>
    <p:sldId id="297" r:id="rId36"/>
    <p:sldId id="283" r:id="rId37"/>
    <p:sldId id="323" r:id="rId38"/>
    <p:sldId id="301" r:id="rId39"/>
    <p:sldId id="298" r:id="rId40"/>
    <p:sldId id="284" r:id="rId41"/>
    <p:sldId id="302" r:id="rId42"/>
    <p:sldId id="324" r:id="rId43"/>
    <p:sldId id="272" r:id="rId44"/>
    <p:sldId id="299" r:id="rId45"/>
    <p:sldId id="28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11111"/>
    <a:srgbClr val="000000"/>
    <a:srgbClr val="FFFF66"/>
    <a:srgbClr val="CC00FF"/>
    <a:srgbClr val="FF505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60"/>
  </p:normalViewPr>
  <p:slideViewPr>
    <p:cSldViewPr>
      <p:cViewPr varScale="1">
        <p:scale>
          <a:sx n="45" d="100"/>
          <a:sy n="45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8C5AAF-9105-45DF-AC9B-B7E6A51D1ABE}" type="datetimeFigureOut">
              <a:rPr lang="en-GB"/>
              <a:pPr>
                <a:defRPr/>
              </a:pPr>
              <a:t>11/10/2012</a:t>
            </a:fld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6001FE-7FD7-47BC-9D9D-B161317A9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74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 Schematic representation of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enterohepatic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circulation of bile salts. The organs (A) and cell types and transporters (B) that are involved in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enterohepatic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circulation of bile salts are depicted. For simplicity,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cholangiocytes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 not presented. For further details, see text. ASBT, apical sodium-dependent bile salt transporter; BS, bile salts explained; BSEP, bile salt export pump; IBABP,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ileal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bile acid binding protein; NTCP, sodium-dependent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taurocholate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protein; OATP, organic anion transporter;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tASBT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truncated form of ASBT.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 Schematic representation of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enterohepatic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circulation of bile salts. The organs (A) and cell types and transporters (B) that are involved in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enterohepatic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circulation of bile salts are depicted. For simplicity,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cholangiocytes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 not presented. For further details, see text. ASBT, apical sodium-dependent bile salt transporter; BS, bile salts explained; BSEP, bile salt export pump; IBABP,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ileal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bile acid binding protein; NTCP, sodium-dependent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taurocholate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protein; OATP, organic anion transporter;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tASBT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truncated form of ASBT.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?role for bacteria</a:t>
            </a:r>
          </a:p>
          <a:p>
            <a:pPr eaLnBrk="1" hangingPunct="1"/>
            <a:r>
              <a:rPr lang="en-GB" smtClean="0"/>
              <a:t>Supersaturation of bile </a:t>
            </a:r>
          </a:p>
          <a:p>
            <a:pPr eaLnBrk="1" hangingPunct="1"/>
            <a:r>
              <a:rPr lang="en-GB" smtClean="0"/>
              <a:t>Mucus hypersecretion</a:t>
            </a:r>
          </a:p>
          <a:p>
            <a:pPr eaLnBrk="1" hangingPunct="1"/>
            <a:r>
              <a:rPr lang="en-GB" smtClean="0"/>
              <a:t>Crystal nucleation</a:t>
            </a:r>
          </a:p>
          <a:p>
            <a:pPr eaLnBrk="1" hangingPunct="1"/>
            <a:r>
              <a:rPr lang="en-GB" smtClean="0"/>
              <a:t>Reduced GB emptying/stasis</a:t>
            </a:r>
          </a:p>
          <a:p>
            <a:pPr eaLnBrk="1" hangingPunct="1"/>
            <a:r>
              <a:rPr lang="en-GB" smtClean="0"/>
              <a:t>GI hypomobility: slow transit allows bacterial conversion of bile salts to deoxycholate and inhibits bile acid production in liver therefore increases cholesterol secretion into bile and supersaturation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Poor GB motility causes aggregation of crystals nucleated in sludge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LDL receptors (APOB, APOA1, CETP) or HDL receptors (Scavenger Receptor 1), chylomicron remnants (hepatic lipase)</a:t>
            </a:r>
          </a:p>
          <a:p>
            <a:pPr eaLnBrk="1" hangingPunct="1">
              <a:defRPr/>
            </a:pPr>
            <a:r>
              <a:rPr lang="en-GB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LDL receptors (APOB, APOA1, CETP) or HDL receptors (Scavenger Receptor 1), chylomicron remnants (hepatic lipase)</a:t>
            </a:r>
          </a:p>
          <a:p>
            <a:pPr eaLnBrk="1" hangingPunct="1">
              <a:defRPr/>
            </a:pPr>
            <a:r>
              <a:rPr lang="en-GB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LDL receptors (APOB, APOA1, CETP) or HDL receptors (Scavenger Receptor 1), chylomicron remnants (hepatic lipase)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ABCG5 and ABCG8 induced by LXR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oxysterol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sensor</a:t>
            </a:r>
          </a:p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Hepatic insulin resistance promotes cholesterol stones via FOX01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dysregulation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therefore ABCG5/8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upregulation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Biddinger</a:t>
            </a:r>
            <a:r>
              <a:rPr lang="en-GB" sz="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et al., 2008)</a:t>
            </a:r>
          </a:p>
          <a:p>
            <a:pPr eaLnBrk="1" hangingPunct="1">
              <a:defRPr/>
            </a:pP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EAFF-7BF8-41EA-859B-E11F2AC8A4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4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6A78-80FF-42C7-953F-06F99AFA4E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A09B-1810-4B12-9D8B-5550D43FF4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83B3-F68E-4E6B-B09F-9DF9F8494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C03F-A9BE-4C77-BD3A-86D4C2E787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4685-48A5-43E4-BA0B-BA581410DA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EC33-70F4-4469-88EC-9C2459EB8A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8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B6DE-91C6-48C3-9467-5AC1C382A3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1C68-08F1-44D5-BB80-160A07A5FD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1040-0182-4CB8-A858-BB97645489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E62A-A240-455D-A13A-C9DA958063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1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9A05F7-E920-4FE2-916D-F692103799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2190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6000" dirty="0" smtClean="0"/>
              <a:t>The genetic basis of gallstone disease</a:t>
            </a:r>
            <a:endParaRPr lang="en-US" sz="6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356992"/>
            <a:ext cx="6400800" cy="25202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sz="4600" dirty="0" smtClean="0"/>
              <a:t>Dr Abigail Zabron</a:t>
            </a:r>
          </a:p>
          <a:p>
            <a:pPr eaLnBrk="1" hangingPunct="1">
              <a:defRPr/>
            </a:pPr>
            <a:r>
              <a:rPr lang="en-GB" sz="3600" dirty="0" smtClean="0"/>
              <a:t>PhD, MRCP</a:t>
            </a:r>
          </a:p>
          <a:p>
            <a:pPr eaLnBrk="1" hangingPunct="1">
              <a:defRPr/>
            </a:pPr>
            <a:r>
              <a:rPr lang="en-GB" sz="3600" dirty="0" smtClean="0"/>
              <a:t>Gastroenterology BSc</a:t>
            </a:r>
          </a:p>
          <a:p>
            <a:pPr eaLnBrk="1" hangingPunct="1">
              <a:defRPr/>
            </a:pPr>
            <a:r>
              <a:rPr lang="en-GB" sz="3600" dirty="0" smtClean="0"/>
              <a:t>Imperial College</a:t>
            </a:r>
          </a:p>
          <a:p>
            <a:pPr eaLnBrk="1" hangingPunct="1">
              <a:defRPr/>
            </a:pPr>
            <a:endParaRPr lang="en-GB" sz="3600" dirty="0" smtClean="0"/>
          </a:p>
          <a:p>
            <a:pPr eaLnBrk="1" hangingPunct="1">
              <a:defRPr/>
            </a:pPr>
            <a:r>
              <a:rPr lang="en-GB" sz="3600" dirty="0" smtClean="0"/>
              <a:t>a.zabron@imperial.ac.uk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  <a:noFill/>
        </p:spPr>
        <p:txBody>
          <a:bodyPr/>
          <a:lstStyle/>
          <a:p>
            <a:r>
              <a:rPr lang="en-GB" dirty="0" smtClean="0">
                <a:effectLst/>
              </a:rPr>
              <a:t>Bile constituents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532440" cy="5760417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/>
              <a:t>Cholesterol and phospholipids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elimination of excess cholesterol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phospholipids enhance the cholesterol </a:t>
            </a:r>
            <a:r>
              <a:rPr lang="en-GB" sz="2400" dirty="0" err="1" smtClean="0"/>
              <a:t>solubilizing</a:t>
            </a:r>
            <a:r>
              <a:rPr lang="en-GB" sz="2400" dirty="0" smtClean="0"/>
              <a:t> properties of bile salts. </a:t>
            </a:r>
          </a:p>
          <a:p>
            <a:pPr lvl="1"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Bile salts (</a:t>
            </a:r>
            <a:r>
              <a:rPr lang="en-GB" sz="2400" dirty="0" err="1" smtClean="0">
                <a:effectLst/>
              </a:rPr>
              <a:t>cholates</a:t>
            </a:r>
            <a:r>
              <a:rPr lang="en-GB" sz="2400" dirty="0" smtClean="0">
                <a:effectLst/>
              </a:rPr>
              <a:t>, </a:t>
            </a:r>
            <a:r>
              <a:rPr lang="en-GB" sz="2400" dirty="0" err="1" smtClean="0">
                <a:effectLst/>
              </a:rPr>
              <a:t>chenodeoxycholate</a:t>
            </a:r>
            <a:r>
              <a:rPr lang="en-GB" sz="2400" dirty="0" smtClean="0">
                <a:effectLst/>
              </a:rPr>
              <a:t>, </a:t>
            </a:r>
            <a:r>
              <a:rPr lang="en-GB" sz="2400" dirty="0" err="1" smtClean="0">
                <a:effectLst/>
              </a:rPr>
              <a:t>deoxycholate</a:t>
            </a:r>
            <a:r>
              <a:rPr lang="en-GB" sz="2400" dirty="0" smtClean="0">
                <a:effectLst/>
              </a:rPr>
              <a:t>):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effectLst/>
              </a:rPr>
              <a:t> derived from cholesterol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amphipathic</a:t>
            </a:r>
            <a:r>
              <a:rPr lang="en-GB" sz="2400" dirty="0" smtClean="0">
                <a:effectLst/>
              </a:rPr>
              <a:t> detergents dissolve dietary fat and allow it to be absorbed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signal via FXR regulating bile synthesis, lipid, glucose and energy metabolism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a</a:t>
            </a:r>
            <a:r>
              <a:rPr lang="en-GB" sz="2400" dirty="0" smtClean="0">
                <a:effectLst/>
              </a:rPr>
              <a:t>ctivate PXR and VXR for detoxification</a:t>
            </a:r>
          </a:p>
          <a:p>
            <a:pPr lvl="1"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/>
              <a:t>Proteins including </a:t>
            </a:r>
            <a:r>
              <a:rPr lang="en-GB" sz="2400" dirty="0" err="1" smtClean="0"/>
              <a:t>mucins</a:t>
            </a:r>
            <a:endParaRPr lang="en-GB" sz="2400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err="1" smtClean="0">
                <a:effectLst/>
              </a:rPr>
              <a:t>Bilirubin</a:t>
            </a:r>
            <a:r>
              <a:rPr lang="en-GB" sz="2400" dirty="0" smtClean="0">
                <a:effectLst/>
              </a:rPr>
              <a:t> / bile pigments (0.3%)</a:t>
            </a:r>
          </a:p>
          <a:p>
            <a:pPr lvl="1">
              <a:lnSpc>
                <a:spcPct val="80000"/>
              </a:lnSpc>
              <a:buNone/>
            </a:pPr>
            <a:endParaRPr lang="en-GB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Normal physiology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748712" cy="5832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Cholesterol pool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20% de novo by </a:t>
            </a:r>
            <a:r>
              <a:rPr lang="en-GB" sz="2000" dirty="0" err="1" smtClean="0"/>
              <a:t>HMGCoA</a:t>
            </a:r>
            <a:r>
              <a:rPr lang="en-GB" sz="2000" dirty="0" smtClean="0"/>
              <a:t> </a:t>
            </a:r>
            <a:r>
              <a:rPr lang="en-GB" sz="2000" dirty="0" err="1" smtClean="0"/>
              <a:t>reductase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 80% diet/ HDL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Cholesterol </a:t>
            </a:r>
            <a:r>
              <a:rPr lang="en-GB" sz="2400" dirty="0" err="1" smtClean="0"/>
              <a:t>esterified</a:t>
            </a:r>
            <a:r>
              <a:rPr lang="en-GB" sz="2400" dirty="0" smtClean="0"/>
              <a:t> for VLDL excreted (bile) or converted to bile acids (CYP7A1)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Active transport across sinusoidal / </a:t>
            </a:r>
            <a:r>
              <a:rPr lang="en-GB" sz="2400" dirty="0" err="1" smtClean="0"/>
              <a:t>canalicular</a:t>
            </a:r>
            <a:r>
              <a:rPr lang="en-GB" sz="2400" dirty="0" smtClean="0"/>
              <a:t> membranes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bile salts (67%), </a:t>
            </a:r>
            <a:r>
              <a:rPr lang="en-GB" sz="2000" dirty="0" err="1" smtClean="0"/>
              <a:t>phospholipid</a:t>
            </a:r>
            <a:r>
              <a:rPr lang="en-GB" sz="2000" dirty="0" smtClean="0"/>
              <a:t> (22%) and cholesterol (4%)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err="1" smtClean="0"/>
              <a:t>Unilammellar</a:t>
            </a:r>
            <a:r>
              <a:rPr lang="en-GB" sz="2400" dirty="0" smtClean="0"/>
              <a:t> vesicles (</a:t>
            </a:r>
            <a:r>
              <a:rPr lang="en-GB" sz="2400" dirty="0" err="1" smtClean="0"/>
              <a:t>PCh</a:t>
            </a:r>
            <a:r>
              <a:rPr lang="en-GB" sz="2400" dirty="0" smtClean="0"/>
              <a:t>/</a:t>
            </a:r>
            <a:r>
              <a:rPr lang="en-GB" sz="2400" dirty="0" err="1" smtClean="0"/>
              <a:t>Chol</a:t>
            </a:r>
            <a:r>
              <a:rPr lang="en-GB" sz="2400" dirty="0" smtClean="0"/>
              <a:t>) convert to mixed micelles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>
              <a:lnSpc>
                <a:spcPct val="80000"/>
              </a:lnSpc>
              <a:defRPr/>
            </a:pPr>
            <a:r>
              <a:rPr lang="en-GB" sz="2400" dirty="0" smtClean="0"/>
              <a:t>+ HCO3/ </a:t>
            </a:r>
            <a:r>
              <a:rPr lang="en-GB" sz="2400" dirty="0" err="1" smtClean="0"/>
              <a:t>Cl</a:t>
            </a:r>
            <a:r>
              <a:rPr lang="en-GB" sz="2400" dirty="0" smtClean="0"/>
              <a:t>- with water from </a:t>
            </a:r>
            <a:r>
              <a:rPr lang="en-GB" sz="2400" dirty="0" err="1" smtClean="0"/>
              <a:t>cholangiocytes</a:t>
            </a:r>
            <a:r>
              <a:rPr lang="en-GB" sz="2400" dirty="0" smtClean="0"/>
              <a:t> via </a:t>
            </a:r>
            <a:r>
              <a:rPr lang="en-GB" sz="2400" dirty="0" err="1" smtClean="0"/>
              <a:t>aquaporins</a:t>
            </a:r>
            <a:endParaRPr lang="en-GB" sz="2400" dirty="0" smtClean="0"/>
          </a:p>
          <a:p>
            <a:pPr>
              <a:lnSpc>
                <a:spcPct val="80000"/>
              </a:lnSpc>
              <a:defRPr/>
            </a:pPr>
            <a:endParaRPr lang="en-GB" sz="2400" dirty="0" smtClean="0"/>
          </a:p>
          <a:p>
            <a:pPr>
              <a:lnSpc>
                <a:spcPct val="80000"/>
              </a:lnSpc>
              <a:defRPr/>
            </a:pPr>
            <a:r>
              <a:rPr lang="en-GB" sz="2400" dirty="0" err="1" smtClean="0"/>
              <a:t>Enterohepatic</a:t>
            </a:r>
            <a:r>
              <a:rPr lang="en-GB" sz="2400" dirty="0" smtClean="0"/>
              <a:t> circulation and active transporter mediated uptake at luminal and portal membranes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528" y="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 </a:t>
            </a:r>
            <a:r>
              <a:rPr lang="en-GB" sz="3600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Bile salt </a:t>
            </a:r>
            <a:r>
              <a:rPr lang="en-GB" sz="3600" dirty="0" err="1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enterohepatic</a:t>
            </a:r>
            <a:r>
              <a:rPr lang="en-GB" sz="3600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 circulation</a:t>
            </a:r>
            <a:endParaRPr lang="en-GB" sz="3600" dirty="0">
              <a:solidFill>
                <a:srgbClr val="000000"/>
              </a:solidFill>
              <a:latin typeface="+mj-lt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6021288"/>
            <a:ext cx="792089" cy="507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46950"/>
          <a:stretch>
            <a:fillRect/>
          </a:stretch>
        </p:blipFill>
        <p:spPr bwMode="auto">
          <a:xfrm>
            <a:off x="1331640" y="764704"/>
            <a:ext cx="6480720" cy="5688691"/>
          </a:xfrm>
          <a:prstGeom prst="rect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91680" y="6569968"/>
            <a:ext cx="4854344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Modified from van 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Mil S W C et al. J Med Genet 2005;42:449-463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85240" y="6713984"/>
            <a:ext cx="2158760" cy="14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©2005 by BMJ Publishing Group Ltd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2" y="1124744"/>
            <a:ext cx="5806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/>
              <a:t>CYP7A1</a:t>
            </a:r>
            <a:endParaRPr lang="en-GB" sz="800" dirty="0"/>
          </a:p>
        </p:txBody>
      </p:sp>
      <p:sp>
        <p:nvSpPr>
          <p:cNvPr id="10" name="Rectangle 9"/>
          <p:cNvSpPr/>
          <p:nvPr/>
        </p:nvSpPr>
        <p:spPr>
          <a:xfrm>
            <a:off x="3419872" y="2132856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/>
              <a:t>APOE</a:t>
            </a:r>
          </a:p>
          <a:p>
            <a:r>
              <a:rPr lang="en-GB" sz="800" i="1" dirty="0" smtClean="0"/>
              <a:t>APOB</a:t>
            </a:r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5076056" y="4365104"/>
            <a:ext cx="482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ASBT </a:t>
            </a:r>
            <a:endParaRPr lang="en-GB" sz="800" dirty="0"/>
          </a:p>
        </p:txBody>
      </p:sp>
      <p:sp>
        <p:nvSpPr>
          <p:cNvPr id="12" name="Rectangle 11"/>
          <p:cNvSpPr/>
          <p:nvPr/>
        </p:nvSpPr>
        <p:spPr>
          <a:xfrm>
            <a:off x="4932040" y="4509120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OST</a:t>
            </a:r>
            <a:r>
              <a:rPr lang="el-GR" sz="800" dirty="0" smtClean="0"/>
              <a:t>α</a:t>
            </a:r>
            <a:r>
              <a:rPr lang="en-GB" sz="800" dirty="0" smtClean="0"/>
              <a:t>/</a:t>
            </a:r>
            <a:r>
              <a:rPr lang="el-GR" sz="800" dirty="0" smtClean="0"/>
              <a:t>β</a:t>
            </a:r>
            <a:r>
              <a:rPr lang="en-GB" sz="800" dirty="0" smtClean="0"/>
              <a:t> </a:t>
            </a:r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1412776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SCP2</a:t>
            </a:r>
            <a:endParaRPr lang="en-GB" sz="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1268760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ABC proteins</a:t>
            </a:r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155679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FXR</a:t>
            </a:r>
            <a:endParaRPr lang="en-GB" sz="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2060848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FGF19</a:t>
            </a:r>
            <a:endParaRPr lang="en-GB" sz="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221088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SLC10A2</a:t>
            </a:r>
            <a:endParaRPr lang="en-GB" sz="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2564904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/>
              <a:t>Mucins</a:t>
            </a:r>
            <a:endParaRPr lang="en-GB" sz="800" dirty="0"/>
          </a:p>
        </p:txBody>
      </p:sp>
      <p:sp>
        <p:nvSpPr>
          <p:cNvPr id="19" name="Rectangle 18"/>
          <p:cNvSpPr/>
          <p:nvPr/>
        </p:nvSpPr>
        <p:spPr>
          <a:xfrm>
            <a:off x="3203848" y="2780928"/>
            <a:ext cx="6495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/>
              <a:t>OATP1B1</a:t>
            </a:r>
            <a:endParaRPr lang="en-GB" sz="800" i="1" dirty="0"/>
          </a:p>
        </p:txBody>
      </p:sp>
      <p:sp>
        <p:nvSpPr>
          <p:cNvPr id="20" name="Rectangle 19"/>
          <p:cNvSpPr/>
          <p:nvPr/>
        </p:nvSpPr>
        <p:spPr>
          <a:xfrm>
            <a:off x="5148064" y="3933056"/>
            <a:ext cx="5052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/>
              <a:t>FGF19</a:t>
            </a:r>
            <a:endParaRPr lang="en-GB" sz="800" i="1" dirty="0"/>
          </a:p>
        </p:txBody>
      </p:sp>
      <p:sp>
        <p:nvSpPr>
          <p:cNvPr id="21" name="Rectangle 20"/>
          <p:cNvSpPr/>
          <p:nvPr/>
        </p:nvSpPr>
        <p:spPr>
          <a:xfrm>
            <a:off x="3491880" y="1268760"/>
            <a:ext cx="5164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PPARs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4427984" y="2708920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CCKAR</a:t>
            </a:r>
            <a:endParaRPr lang="en-GB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263691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NTCP</a:t>
            </a:r>
            <a:endParaRPr lang="en-GB" sz="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8104" y="40770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TI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198884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Stomach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4128" y="21328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D2</a:t>
            </a:r>
            <a:endParaRPr lang="en-GB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47864" y="1772816"/>
            <a:ext cx="1080120" cy="462245"/>
            <a:chOff x="3347864" y="1772816"/>
            <a:chExt cx="1080120" cy="462245"/>
          </a:xfrm>
        </p:grpSpPr>
        <p:cxnSp>
          <p:nvCxnSpPr>
            <p:cNvPr id="28" name="Curved Connector 27"/>
            <p:cNvCxnSpPr/>
            <p:nvPr/>
          </p:nvCxnSpPr>
          <p:spPr>
            <a:xfrm rot="10800000" flipV="1">
              <a:off x="3347864" y="1772816"/>
              <a:ext cx="936104" cy="288032"/>
            </a:xfrm>
            <a:prstGeom prst="curvedConnector3">
              <a:avLst>
                <a:gd name="adj1" fmla="val 115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07904" y="1988840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CH shunt</a:t>
              </a:r>
              <a:endParaRPr lang="en-GB" sz="1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528" y="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 </a:t>
            </a:r>
            <a:r>
              <a:rPr lang="en-GB" sz="3600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Bile salt </a:t>
            </a:r>
            <a:r>
              <a:rPr lang="en-GB" sz="3600" dirty="0" err="1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enterohepatic</a:t>
            </a:r>
            <a:r>
              <a:rPr lang="en-GB" sz="3600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 circulation</a:t>
            </a:r>
            <a:endParaRPr lang="en-GB" sz="3600" dirty="0">
              <a:solidFill>
                <a:srgbClr val="000000"/>
              </a:solidFill>
              <a:latin typeface="+mj-lt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6021288"/>
            <a:ext cx="792089" cy="507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46950"/>
          <a:stretch>
            <a:fillRect/>
          </a:stretch>
        </p:blipFill>
        <p:spPr bwMode="auto">
          <a:xfrm>
            <a:off x="1331640" y="764704"/>
            <a:ext cx="6480720" cy="5688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91680" y="6569968"/>
            <a:ext cx="4854344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Modified from van 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Mil S W C et al. J Med Genet 2005;42:449-463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85240" y="6713984"/>
            <a:ext cx="2158760" cy="14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©2005 by BMJ Publishing Group Ltd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40770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TI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198884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Stomach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4128" y="21328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D2</a:t>
            </a:r>
            <a:endParaRPr lang="en-GB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47864" y="1772816"/>
            <a:ext cx="1368152" cy="688142"/>
            <a:chOff x="3347864" y="1772816"/>
            <a:chExt cx="1368152" cy="688142"/>
          </a:xfrm>
        </p:grpSpPr>
        <p:cxnSp>
          <p:nvCxnSpPr>
            <p:cNvPr id="19" name="Curved Connector 18"/>
            <p:cNvCxnSpPr/>
            <p:nvPr/>
          </p:nvCxnSpPr>
          <p:spPr>
            <a:xfrm rot="10800000" flipV="1">
              <a:off x="3347864" y="1772816"/>
              <a:ext cx="936104" cy="288032"/>
            </a:xfrm>
            <a:prstGeom prst="curvedConnector3">
              <a:avLst>
                <a:gd name="adj1" fmla="val 115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47864" y="206084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Cholangiohepatic shunt</a:t>
              </a:r>
              <a:endParaRPr lang="en-GB" sz="1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t="51163"/>
          <a:stretch>
            <a:fillRect/>
          </a:stretch>
        </p:blipFill>
        <p:spPr bwMode="auto">
          <a:xfrm>
            <a:off x="1187624" y="1052736"/>
            <a:ext cx="6264696" cy="4775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6021288"/>
            <a:ext cx="792089" cy="507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7704" y="6165304"/>
            <a:ext cx="4854344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Modified from van 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Mil S W C et al. J Med Genet 2005;42:449-463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85240" y="6713984"/>
            <a:ext cx="2158760" cy="14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©2005 by BMJ Publishing Group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  <a:noFill/>
        </p:spPr>
        <p:txBody>
          <a:bodyPr/>
          <a:lstStyle/>
          <a:p>
            <a:r>
              <a:rPr lang="en-GB" smtClean="0">
                <a:effectLst/>
              </a:rPr>
              <a:t>Membrane transporters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836613"/>
            <a:ext cx="5018087" cy="5468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GB" sz="4000" dirty="0" smtClean="0">
                <a:effectLst/>
              </a:rPr>
              <a:t>BA-independent membrane transporters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8569325" cy="4751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sz="4000" dirty="0" smtClean="0">
                <a:effectLst/>
              </a:rPr>
              <a:t>BA-dependent membrane transporters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GB" smtClean="0">
              <a:effectLst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85439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GB" sz="4000" dirty="0" err="1" smtClean="0">
                <a:effectLst/>
              </a:rPr>
              <a:t>Ductal</a:t>
            </a:r>
            <a:r>
              <a:rPr lang="en-GB" sz="4000" dirty="0" smtClean="0">
                <a:effectLst/>
              </a:rPr>
              <a:t> membrane transporters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532" y="2522404"/>
            <a:ext cx="4756935" cy="268155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836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Cholesterol stone </a:t>
            </a:r>
            <a:r>
              <a:rPr lang="en-GB" sz="4000" dirty="0" err="1" smtClean="0"/>
              <a:t>pathophysiology</a:t>
            </a:r>
            <a:endParaRPr lang="en-US" sz="4000" dirty="0" smtClean="0"/>
          </a:p>
        </p:txBody>
      </p:sp>
      <p:pic>
        <p:nvPicPr>
          <p:cNvPr id="18435" name="Picture 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692150"/>
            <a:ext cx="6192838" cy="5832475"/>
          </a:xfrm>
          <a:noFill/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443663" y="1268413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rgbClr val="111111"/>
                </a:solidFill>
              </a:rPr>
              <a:t>Gallbladder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500563" y="1195388"/>
            <a:ext cx="12239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333333"/>
                </a:solidFill>
              </a:rPr>
              <a:t>Cholesterol</a:t>
            </a:r>
          </a:p>
        </p:txBody>
      </p:sp>
      <p:sp>
        <p:nvSpPr>
          <p:cNvPr id="18438" name="Line 14"/>
          <p:cNvSpPr>
            <a:spLocks noChangeShapeType="1"/>
          </p:cNvSpPr>
          <p:nvPr/>
        </p:nvSpPr>
        <p:spPr bwMode="auto">
          <a:xfrm flipV="1">
            <a:off x="3995738" y="2420938"/>
            <a:ext cx="647700" cy="503237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8439" name="Text Box 18"/>
          <p:cNvSpPr txBox="1">
            <a:spLocks noChangeArrowheads="1"/>
          </p:cNvSpPr>
          <p:nvPr/>
        </p:nvSpPr>
        <p:spPr bwMode="auto">
          <a:xfrm>
            <a:off x="2339975" y="1773238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333333"/>
                </a:solidFill>
              </a:rPr>
              <a:t>Intestinal </a:t>
            </a:r>
          </a:p>
          <a:p>
            <a:r>
              <a:rPr lang="en-GB" sz="1200" b="1">
                <a:solidFill>
                  <a:srgbClr val="333333"/>
                </a:solidFill>
              </a:rPr>
              <a:t>hypomobility</a:t>
            </a:r>
          </a:p>
        </p:txBody>
      </p:sp>
      <p:sp>
        <p:nvSpPr>
          <p:cNvPr id="18440" name="Line 19"/>
          <p:cNvSpPr>
            <a:spLocks noChangeShapeType="1"/>
          </p:cNvSpPr>
          <p:nvPr/>
        </p:nvSpPr>
        <p:spPr bwMode="auto">
          <a:xfrm>
            <a:off x="3778250" y="1411288"/>
            <a:ext cx="649288" cy="73025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Oval 20"/>
          <p:cNvSpPr>
            <a:spLocks noChangeArrowheads="1"/>
          </p:cNvSpPr>
          <p:nvPr/>
        </p:nvSpPr>
        <p:spPr bwMode="auto">
          <a:xfrm>
            <a:off x="2051050" y="765175"/>
            <a:ext cx="1727200" cy="1584325"/>
          </a:xfrm>
          <a:prstGeom prst="ellips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2195513" y="1052513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333333"/>
                </a:solidFill>
              </a:rPr>
              <a:t>Increased</a:t>
            </a:r>
          </a:p>
          <a:p>
            <a:r>
              <a:rPr lang="en-GB" sz="1200" b="1">
                <a:solidFill>
                  <a:srgbClr val="333333"/>
                </a:solidFill>
              </a:rPr>
              <a:t> uptake</a:t>
            </a: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771775" y="1341438"/>
            <a:ext cx="102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333333"/>
                </a:solidFill>
              </a:rPr>
              <a:t>Increased</a:t>
            </a:r>
          </a:p>
          <a:p>
            <a:r>
              <a:rPr lang="en-GB" sz="1200" b="1">
                <a:solidFill>
                  <a:srgbClr val="333333"/>
                </a:solidFill>
              </a:rPr>
              <a:t> production</a:t>
            </a:r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339975" y="2420938"/>
            <a:ext cx="1728788" cy="1584325"/>
          </a:xfrm>
          <a:prstGeom prst="ellipse">
            <a:avLst/>
          </a:prstGeom>
          <a:noFill/>
          <a:ln w="25400">
            <a:solidFill>
              <a:srgbClr val="11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5" name="Text Box 27"/>
          <p:cNvSpPr txBox="1">
            <a:spLocks noChangeArrowheads="1"/>
          </p:cNvSpPr>
          <p:nvPr/>
        </p:nvSpPr>
        <p:spPr bwMode="auto">
          <a:xfrm>
            <a:off x="2700338" y="270827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000000"/>
                </a:solidFill>
              </a:rPr>
              <a:t>Decreased lecithin</a:t>
            </a:r>
          </a:p>
        </p:txBody>
      </p:sp>
      <p:sp>
        <p:nvSpPr>
          <p:cNvPr id="18446" name="Text Box 28"/>
          <p:cNvSpPr txBox="1">
            <a:spLocks noChangeArrowheads="1"/>
          </p:cNvSpPr>
          <p:nvPr/>
        </p:nvSpPr>
        <p:spPr bwMode="auto">
          <a:xfrm>
            <a:off x="2555875" y="32845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111111"/>
                </a:solidFill>
              </a:rPr>
              <a:t>Decreased bile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Aims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7632848" cy="532859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 smtClean="0"/>
              <a:t>Understand the </a:t>
            </a:r>
            <a:r>
              <a:rPr lang="en-GB" dirty="0" err="1" smtClean="0"/>
              <a:t>pathophysiology</a:t>
            </a:r>
            <a:r>
              <a:rPr lang="en-GB" dirty="0" smtClean="0"/>
              <a:t> and significance of gall bladder calculi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lnSpc>
                <a:spcPct val="90000"/>
              </a:lnSpc>
              <a:defRPr/>
            </a:pPr>
            <a:r>
              <a:rPr lang="en-GB" dirty="0"/>
              <a:t>Describe the </a:t>
            </a:r>
            <a:r>
              <a:rPr lang="en-GB" dirty="0" smtClean="0"/>
              <a:t>production and circulation/ recirculation of bile</a:t>
            </a:r>
          </a:p>
          <a:p>
            <a:pPr>
              <a:lnSpc>
                <a:spcPct val="90000"/>
              </a:lnSpc>
              <a:defRPr/>
            </a:pPr>
            <a:endParaRPr lang="en-GB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Give examples of genetic and molecular mechanisms underlying stone formation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Suggest where this knowledge may take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33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 smtClean="0"/>
              <a:t>Pigment stone </a:t>
            </a:r>
            <a:r>
              <a:rPr lang="en-GB" sz="4000" dirty="0" err="1" smtClean="0"/>
              <a:t>pathophysiology</a:t>
            </a:r>
            <a:endParaRPr lang="en-US" sz="4000" dirty="0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772816"/>
            <a:ext cx="4048690" cy="3619048"/>
          </a:xfrm>
          <a:noFill/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9552" y="4869160"/>
            <a:ext cx="38164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Black pigment – excess supply</a:t>
            </a:r>
          </a:p>
          <a:p>
            <a:r>
              <a:rPr lang="en-GB" sz="2000" dirty="0" err="1"/>
              <a:t>e.g.haemolysis</a:t>
            </a:r>
            <a:r>
              <a:rPr lang="en-GB" sz="2000" dirty="0"/>
              <a:t>, </a:t>
            </a:r>
            <a:r>
              <a:rPr lang="en-GB" sz="2000" dirty="0" err="1"/>
              <a:t>ileal</a:t>
            </a:r>
            <a:r>
              <a:rPr lang="en-GB" sz="2000" dirty="0"/>
              <a:t> resection, </a:t>
            </a:r>
            <a:r>
              <a:rPr lang="en-GB" sz="2000" dirty="0" err="1"/>
              <a:t>Crohns</a:t>
            </a:r>
            <a:endParaRPr lang="en-GB" sz="2000" dirty="0"/>
          </a:p>
          <a:p>
            <a:r>
              <a:rPr lang="en-GB" sz="2000" dirty="0"/>
              <a:t>precipitated calcium </a:t>
            </a:r>
            <a:r>
              <a:rPr lang="en-GB" sz="2000" dirty="0" err="1"/>
              <a:t>bilirubinate</a:t>
            </a:r>
            <a:r>
              <a:rPr lang="en-GB" sz="2000" dirty="0"/>
              <a:t> polymerises with </a:t>
            </a:r>
            <a:r>
              <a:rPr lang="en-GB" sz="2000" dirty="0" err="1"/>
              <a:t>urobilirubin</a:t>
            </a:r>
            <a:endParaRPr lang="en-GB" sz="2000" dirty="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9552" y="90872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Brown pigment – </a:t>
            </a:r>
          </a:p>
          <a:p>
            <a:pPr>
              <a:buFontTx/>
              <a:buChar char="•"/>
            </a:pPr>
            <a:r>
              <a:rPr lang="en-GB" sz="2000" dirty="0"/>
              <a:t>cholesterol with pigment shell</a:t>
            </a:r>
          </a:p>
          <a:p>
            <a:pPr>
              <a:buFontTx/>
              <a:buChar char="•"/>
            </a:pPr>
            <a:r>
              <a:rPr lang="en-GB" sz="2000" dirty="0"/>
              <a:t>can be </a:t>
            </a:r>
            <a:r>
              <a:rPr lang="en-GB" sz="2000" dirty="0" err="1"/>
              <a:t>intrahepatic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stasis/infection causes </a:t>
            </a:r>
            <a:r>
              <a:rPr lang="en-GB" sz="2000" dirty="0" err="1"/>
              <a:t>deconjugation</a:t>
            </a:r>
            <a:r>
              <a:rPr lang="en-GB" sz="2000" dirty="0"/>
              <a:t> </a:t>
            </a:r>
          </a:p>
          <a:p>
            <a:r>
              <a:rPr lang="en-GB" sz="2000" dirty="0"/>
              <a:t> and precipitation of long chain fatty </a:t>
            </a:r>
          </a:p>
          <a:p>
            <a:r>
              <a:rPr lang="en-GB" sz="2000" dirty="0"/>
              <a:t>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Gallstones: why genetics?</a:t>
            </a:r>
            <a:endParaRPr 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686800" cy="5472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Familial and linkage studies: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degree relatives 4.5 times more likely to have gallstones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Not strictly </a:t>
            </a:r>
            <a:r>
              <a:rPr lang="en-GB" sz="2000" dirty="0" err="1" smtClean="0"/>
              <a:t>Mendelian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Ethnicity: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African/ </a:t>
            </a:r>
            <a:r>
              <a:rPr lang="en-GB" sz="2000" dirty="0" err="1" smtClean="0"/>
              <a:t>asian</a:t>
            </a:r>
            <a:r>
              <a:rPr lang="en-GB" sz="2000" dirty="0" smtClean="0"/>
              <a:t>&lt; </a:t>
            </a:r>
            <a:r>
              <a:rPr lang="en-GB" sz="2000" dirty="0" err="1" smtClean="0"/>
              <a:t>caucasian</a:t>
            </a:r>
            <a:r>
              <a:rPr lang="en-GB" sz="2000" dirty="0" smtClean="0"/>
              <a:t> &lt; south </a:t>
            </a:r>
            <a:r>
              <a:rPr lang="en-GB" sz="2000" dirty="0" err="1" smtClean="0"/>
              <a:t>american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Pima Indians in Southern Arizona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800" dirty="0" smtClean="0"/>
              <a:t>70% of women older than 25 years have cholesterol gallstones, early onset.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In Chile, </a:t>
            </a:r>
            <a:r>
              <a:rPr lang="en-GB" sz="2000" dirty="0" err="1" smtClean="0"/>
              <a:t>Mapuche</a:t>
            </a:r>
            <a:r>
              <a:rPr lang="en-GB" sz="2000" dirty="0" smtClean="0"/>
              <a:t> </a:t>
            </a:r>
            <a:r>
              <a:rPr lang="en-GB" sz="2000" dirty="0" err="1" smtClean="0"/>
              <a:t>mtDNA</a:t>
            </a:r>
            <a:r>
              <a:rPr lang="en-GB" sz="2000" dirty="0" smtClean="0"/>
              <a:t>&gt;Hispanic&gt;Maori </a:t>
            </a:r>
            <a:r>
              <a:rPr lang="en-GB" sz="1800" dirty="0" smtClean="0"/>
              <a:t>(</a:t>
            </a:r>
            <a:r>
              <a:rPr lang="en-GB" sz="1800" dirty="0" err="1" smtClean="0"/>
              <a:t>Galman</a:t>
            </a:r>
            <a:r>
              <a:rPr lang="en-GB" sz="1800" dirty="0" smtClean="0"/>
              <a:t> </a:t>
            </a:r>
            <a:r>
              <a:rPr lang="en-GB" sz="1800" i="1" dirty="0" smtClean="0"/>
              <a:t>et al.</a:t>
            </a:r>
            <a:r>
              <a:rPr lang="en-GB" sz="1800" dirty="0" smtClean="0"/>
              <a:t>, 2004)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Amerindians in USA&gt;Caucasian&gt;</a:t>
            </a:r>
            <a:r>
              <a:rPr lang="en-GB" sz="2000" dirty="0" err="1" smtClean="0"/>
              <a:t>Afroamerican</a:t>
            </a:r>
            <a:r>
              <a:rPr lang="en-GB" sz="2000" dirty="0" smtClean="0"/>
              <a:t> </a:t>
            </a:r>
            <a:r>
              <a:rPr lang="en-GB" sz="1800" dirty="0" smtClean="0"/>
              <a:t>(Everhart </a:t>
            </a:r>
            <a:r>
              <a:rPr lang="en-GB" sz="1800" i="1" dirty="0" smtClean="0"/>
              <a:t>et al.</a:t>
            </a:r>
            <a:r>
              <a:rPr lang="en-GB" sz="1800" dirty="0" smtClean="0"/>
              <a:t>, 2004)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Twin studies: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Swedish Twin Studies </a:t>
            </a:r>
            <a:r>
              <a:rPr lang="en-GB" sz="1800" dirty="0" smtClean="0"/>
              <a:t>(</a:t>
            </a:r>
            <a:r>
              <a:rPr lang="en-GB" sz="1800" dirty="0" err="1" smtClean="0"/>
              <a:t>Grjibovski</a:t>
            </a:r>
            <a:r>
              <a:rPr lang="en-GB" sz="1800" dirty="0" smtClean="0"/>
              <a:t> 2005)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43,141 pairs, 40% concordance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Symptomatic/ asymptomatic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25% genetic component, 13% shared environmental, 62% unique environmental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GB" sz="4000" dirty="0" smtClean="0">
                <a:effectLst/>
              </a:rPr>
              <a:t>How investigated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 smtClean="0">
                <a:effectLst/>
              </a:rPr>
              <a:t>Above observational studies</a:t>
            </a:r>
          </a:p>
          <a:p>
            <a:pPr>
              <a:defRPr/>
            </a:pPr>
            <a:endParaRPr lang="en-GB" sz="2400" dirty="0" smtClean="0">
              <a:effectLst/>
            </a:endParaRPr>
          </a:p>
          <a:p>
            <a:pPr>
              <a:defRPr/>
            </a:pPr>
            <a:r>
              <a:rPr lang="en-GB" sz="2400" dirty="0" smtClean="0">
                <a:effectLst/>
              </a:rPr>
              <a:t>Linkage analysis - difficult</a:t>
            </a:r>
          </a:p>
          <a:p>
            <a:pPr>
              <a:defRPr/>
            </a:pPr>
            <a:endParaRPr lang="en-GB" sz="2400" dirty="0" smtClean="0">
              <a:effectLst/>
            </a:endParaRPr>
          </a:p>
          <a:p>
            <a:pPr>
              <a:defRPr/>
            </a:pPr>
            <a:r>
              <a:rPr lang="en-GB" sz="2400" dirty="0" smtClean="0">
                <a:effectLst/>
              </a:rPr>
              <a:t>Mouse model </a:t>
            </a:r>
          </a:p>
          <a:p>
            <a:pPr lvl="1">
              <a:defRPr/>
            </a:pPr>
            <a:r>
              <a:rPr lang="en-GB" sz="2400" dirty="0" smtClean="0">
                <a:effectLst/>
              </a:rPr>
              <a:t>Feed </a:t>
            </a:r>
            <a:r>
              <a:rPr lang="en-GB" sz="2400" dirty="0" err="1" smtClean="0">
                <a:effectLst/>
              </a:rPr>
              <a:t>lithogenic</a:t>
            </a:r>
            <a:r>
              <a:rPr lang="en-GB" sz="2400" dirty="0" smtClean="0">
                <a:effectLst/>
              </a:rPr>
              <a:t> diet </a:t>
            </a:r>
            <a:r>
              <a:rPr lang="en-GB" sz="2400" dirty="0" smtClean="0"/>
              <a:t>15% fat, 1% cholesterol, 0.5% </a:t>
            </a:r>
            <a:r>
              <a:rPr lang="en-GB" sz="2400" dirty="0" err="1" smtClean="0"/>
              <a:t>cholic</a:t>
            </a:r>
            <a:r>
              <a:rPr lang="en-GB" sz="2400" dirty="0" smtClean="0"/>
              <a:t> acid</a:t>
            </a:r>
            <a:endParaRPr lang="en-GB" sz="2400" dirty="0" smtClean="0">
              <a:effectLst/>
            </a:endParaRPr>
          </a:p>
          <a:p>
            <a:pPr lvl="1">
              <a:defRPr/>
            </a:pPr>
            <a:r>
              <a:rPr lang="en-GB" sz="2400" dirty="0" smtClean="0">
                <a:effectLst/>
              </a:rPr>
              <a:t>Breed from and back-cross susceptible </a:t>
            </a:r>
            <a:r>
              <a:rPr lang="en-GB" sz="2400" dirty="0" smtClean="0"/>
              <a:t>strains </a:t>
            </a:r>
            <a:r>
              <a:rPr lang="en-GB" sz="2400" dirty="0" err="1" smtClean="0"/>
              <a:t>eg</a:t>
            </a:r>
            <a:r>
              <a:rPr lang="en-GB" sz="2400" dirty="0" smtClean="0"/>
              <a:t> C75L, C57BL/6, SWR or resistant strains </a:t>
            </a:r>
            <a:r>
              <a:rPr lang="en-GB" sz="2400" dirty="0" err="1" smtClean="0"/>
              <a:t>eg</a:t>
            </a:r>
            <a:r>
              <a:rPr lang="en-GB" sz="2400" dirty="0" smtClean="0"/>
              <a:t> AKR, 129, A/J to link with known markers</a:t>
            </a:r>
            <a:endParaRPr lang="en-GB" sz="2400" dirty="0" smtClean="0">
              <a:effectLst/>
            </a:endParaRPr>
          </a:p>
          <a:p>
            <a:pPr lvl="1">
              <a:defRPr/>
            </a:pPr>
            <a:r>
              <a:rPr lang="en-GB" sz="2400" dirty="0" smtClean="0">
                <a:effectLst/>
              </a:rPr>
              <a:t>QTL</a:t>
            </a:r>
          </a:p>
          <a:p>
            <a:pPr lvl="1">
              <a:defRPr/>
            </a:pPr>
            <a:endParaRPr lang="en-GB" sz="2400" dirty="0" smtClean="0">
              <a:effectLst/>
            </a:endParaRPr>
          </a:p>
          <a:p>
            <a:pPr>
              <a:defRPr/>
            </a:pPr>
            <a:r>
              <a:rPr lang="en-GB" sz="2400" dirty="0" smtClean="0">
                <a:effectLst/>
              </a:rPr>
              <a:t>Genome Wide Association Studies in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Black pigment stones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UGT1A1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Haemolytic </a:t>
            </a:r>
            <a:r>
              <a:rPr lang="en-GB" sz="2400" dirty="0" err="1" smtClean="0"/>
              <a:t>anaemias</a:t>
            </a:r>
            <a:r>
              <a:rPr lang="en-GB" sz="2400" dirty="0" smtClean="0"/>
              <a:t> and cystic fibrosis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UGT1A1 Gilbert-associated promoter variant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In sickle cell, serum </a:t>
            </a:r>
            <a:r>
              <a:rPr lang="en-GB" sz="2400" dirty="0" err="1" smtClean="0"/>
              <a:t>bilirubin</a:t>
            </a:r>
            <a:r>
              <a:rPr lang="en-GB" sz="2400" dirty="0" smtClean="0"/>
              <a:t> and stone incidence correlates with number of TA repeats (21% and 87% increase per repeat respectively)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err="1" smtClean="0"/>
              <a:t>Vasavda</a:t>
            </a:r>
            <a:r>
              <a:rPr lang="en-GB" sz="2000" dirty="0" smtClean="0"/>
              <a:t>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2007; </a:t>
            </a:r>
            <a:r>
              <a:rPr lang="en-GB" sz="2000" dirty="0" err="1" smtClean="0"/>
              <a:t>Haverfield</a:t>
            </a:r>
            <a:r>
              <a:rPr lang="en-GB" sz="2000" dirty="0" smtClean="0"/>
              <a:t> </a:t>
            </a:r>
            <a:r>
              <a:rPr lang="en-GB" sz="2000" i="1" dirty="0" smtClean="0"/>
              <a:t>et al</a:t>
            </a:r>
            <a:r>
              <a:rPr lang="en-GB" sz="2000" dirty="0" smtClean="0"/>
              <a:t>., 2002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Ileal</a:t>
            </a:r>
            <a:r>
              <a:rPr lang="en-GB" sz="2400" dirty="0" smtClean="0"/>
              <a:t> disease/ resection: e.g. genetics of </a:t>
            </a:r>
            <a:r>
              <a:rPr lang="en-GB" sz="2400" dirty="0" err="1" smtClean="0"/>
              <a:t>Crohns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lvl="0">
              <a:defRPr/>
            </a:pPr>
            <a:r>
              <a:rPr lang="en-GB" sz="2400" dirty="0" err="1" smtClean="0"/>
              <a:t>Ileal</a:t>
            </a:r>
            <a:r>
              <a:rPr lang="en-GB" sz="2400" dirty="0" smtClean="0"/>
              <a:t> apical Na/bile salt transporter SLC10A2</a:t>
            </a:r>
          </a:p>
          <a:p>
            <a:pPr lvl="1">
              <a:defRPr/>
            </a:pPr>
            <a:r>
              <a:rPr lang="en-GB" sz="2400" dirty="0" smtClean="0"/>
              <a:t>Regulates </a:t>
            </a:r>
            <a:r>
              <a:rPr lang="en-GB" sz="2400" dirty="0" err="1" smtClean="0"/>
              <a:t>ileal</a:t>
            </a:r>
            <a:r>
              <a:rPr lang="en-GB" sz="2400" dirty="0" smtClean="0"/>
              <a:t> transport of bile acids</a:t>
            </a:r>
          </a:p>
          <a:p>
            <a:pPr lvl="1">
              <a:defRPr/>
            </a:pPr>
            <a:r>
              <a:rPr lang="en-GB" sz="2400" dirty="0" smtClean="0"/>
              <a:t>Mutation causes bile salt </a:t>
            </a:r>
            <a:r>
              <a:rPr lang="en-GB" sz="2400" dirty="0" err="1" smtClean="0"/>
              <a:t>malabsorption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smtClean="0"/>
              <a:t>Also pigment </a:t>
            </a:r>
            <a:r>
              <a:rPr lang="en-GB" sz="2400" dirty="0" err="1" smtClean="0"/>
              <a:t>lithogenesis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4437112"/>
            <a:ext cx="6419056" cy="22608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Cholesterol stones: candidate genes</a:t>
            </a:r>
            <a:endParaRPr lang="en-US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496300" cy="58324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400" dirty="0" err="1" smtClean="0"/>
              <a:t>Supersaturation</a:t>
            </a:r>
            <a:endParaRPr lang="en-GB" sz="2400" dirty="0" smtClean="0"/>
          </a:p>
          <a:p>
            <a:pPr lvl="1" eaLnBrk="1" hangingPunct="1">
              <a:defRPr/>
            </a:pPr>
            <a:r>
              <a:rPr lang="en-GB" sz="2400" dirty="0" smtClean="0"/>
              <a:t>Hepatic lipid/ BA synthesis </a:t>
            </a:r>
          </a:p>
          <a:p>
            <a:pPr lvl="1" eaLnBrk="1" hangingPunct="1">
              <a:defRPr/>
            </a:pPr>
            <a:r>
              <a:rPr lang="en-GB" sz="2400" dirty="0" smtClean="0"/>
              <a:t>Hepatic lipoprotein uptake</a:t>
            </a:r>
          </a:p>
          <a:p>
            <a:pPr lvl="1" eaLnBrk="1" hangingPunct="1">
              <a:defRPr/>
            </a:pPr>
            <a:r>
              <a:rPr lang="en-GB" sz="2400" dirty="0" err="1" smtClean="0"/>
              <a:t>Enterohepatic</a:t>
            </a:r>
            <a:r>
              <a:rPr lang="en-GB" sz="2400" dirty="0" smtClean="0"/>
              <a:t> lipid transporters</a:t>
            </a:r>
          </a:p>
          <a:p>
            <a:pPr lvl="1"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Nucleation 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err="1" smtClean="0"/>
              <a:t>Mucin</a:t>
            </a:r>
            <a:r>
              <a:rPr lang="en-GB" sz="2400" dirty="0" smtClean="0"/>
              <a:t> secretion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Gallbladder motility 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Intestinal motility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Effects on </a:t>
            </a:r>
            <a:r>
              <a:rPr lang="en-GB" sz="2400" dirty="0" err="1" smtClean="0"/>
              <a:t>biofilm</a:t>
            </a:r>
            <a:r>
              <a:rPr lang="en-GB" sz="2400" dirty="0" smtClean="0"/>
              <a:t>/ response to infection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5400" smtClean="0">
                <a:effectLst/>
              </a:rPr>
              <a:t>Supersaturation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 Lipid / BA production: </a:t>
            </a:r>
            <a:r>
              <a:rPr lang="en-GB" sz="4000" i="1" dirty="0" smtClean="0"/>
              <a:t>CYP7A1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Human homozygous deletion: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Reduced bile acid synthesis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Accumulation and secretion of cholesterol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Biliary</a:t>
            </a:r>
            <a:r>
              <a:rPr lang="en-GB" sz="2400" dirty="0" smtClean="0"/>
              <a:t> excretion of cholesterol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Associated with cholesterol gallstones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400" dirty="0" smtClean="0"/>
              <a:t>(</a:t>
            </a:r>
            <a:r>
              <a:rPr lang="en-GB" sz="1400" dirty="0" err="1" smtClean="0"/>
              <a:t>Pullinger</a:t>
            </a:r>
            <a:r>
              <a:rPr lang="en-GB" sz="1400" dirty="0" smtClean="0"/>
              <a:t> </a:t>
            </a:r>
            <a:r>
              <a:rPr lang="en-GB" sz="1400" i="1" dirty="0" smtClean="0"/>
              <a:t>et al.,</a:t>
            </a:r>
            <a:r>
              <a:rPr lang="en-GB" sz="1400" dirty="0" smtClean="0"/>
              <a:t> 2002)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Hepatic lipid receptors: </a:t>
            </a:r>
            <a:r>
              <a:rPr lang="en-GB" sz="4000" i="1" dirty="0" smtClean="0"/>
              <a:t>APOE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363148" cy="57332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High affinity </a:t>
            </a:r>
            <a:r>
              <a:rPr lang="en-GB" sz="2400" dirty="0" err="1" smtClean="0"/>
              <a:t>ligand</a:t>
            </a:r>
            <a:r>
              <a:rPr lang="en-GB" sz="2400" dirty="0" smtClean="0"/>
              <a:t> for LDL receptor /related protein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E2, E3, E4 alleles: 6 </a:t>
            </a:r>
            <a:r>
              <a:rPr lang="en-GB" sz="2400" dirty="0" err="1" smtClean="0"/>
              <a:t>isoforms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i="1" dirty="0" smtClean="0"/>
              <a:t>APOE</a:t>
            </a:r>
            <a:r>
              <a:rPr lang="en-GB" sz="2400" dirty="0" smtClean="0"/>
              <a:t> knockout mice resistant to stones (Amigo </a:t>
            </a:r>
            <a:r>
              <a:rPr lang="en-GB" sz="2400" i="1" dirty="0" smtClean="0"/>
              <a:t>et al.</a:t>
            </a:r>
            <a:r>
              <a:rPr lang="en-GB" sz="2400" dirty="0" smtClean="0"/>
              <a:t>, 2000)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E2 less common in women with stones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E4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Higher total and LDL cholesterol in bile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more common in cholesterol than pigment stone patients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Associated with </a:t>
            </a:r>
            <a:r>
              <a:rPr lang="en-GB" sz="2000" dirty="0" err="1" smtClean="0"/>
              <a:t>cholelithiasis</a:t>
            </a:r>
            <a:r>
              <a:rPr lang="en-GB" sz="1800" dirty="0" smtClean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Bertomeu</a:t>
            </a:r>
            <a:r>
              <a:rPr lang="en-GB" sz="1600" dirty="0" smtClean="0"/>
              <a:t> </a:t>
            </a:r>
            <a:r>
              <a:rPr lang="en-GB" sz="1600" i="1" dirty="0" smtClean="0"/>
              <a:t>et al.</a:t>
            </a:r>
            <a:r>
              <a:rPr lang="en-GB" sz="1600" dirty="0" smtClean="0"/>
              <a:t>, 1996)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Recurrence after lithotripsy 50% greater</a:t>
            </a:r>
            <a:r>
              <a:rPr lang="en-GB" sz="1800" dirty="0" smtClean="0"/>
              <a:t> </a:t>
            </a:r>
            <a:r>
              <a:rPr lang="en-GB" sz="900" dirty="0" smtClean="0"/>
              <a:t>(</a:t>
            </a:r>
            <a:r>
              <a:rPr lang="en-GB" sz="1600" dirty="0" err="1" smtClean="0"/>
              <a:t>Venneman</a:t>
            </a:r>
            <a:r>
              <a:rPr lang="en-GB" sz="1600" dirty="0" smtClean="0"/>
              <a:t> et al., 2001)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Mechanism: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increased </a:t>
            </a:r>
            <a:r>
              <a:rPr lang="en-GB" sz="2000" dirty="0" err="1" smtClean="0"/>
              <a:t>chylomicron</a:t>
            </a:r>
            <a:r>
              <a:rPr lang="en-GB" sz="2000" dirty="0" smtClean="0"/>
              <a:t> remnant uptake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bile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i="1" dirty="0" smtClean="0"/>
              <a:t>APOB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497887" cy="5400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err="1" smtClean="0"/>
              <a:t>Ligand</a:t>
            </a:r>
            <a:r>
              <a:rPr lang="en-GB" sz="2400" dirty="0" smtClean="0"/>
              <a:t> for receptor-mediated </a:t>
            </a:r>
            <a:r>
              <a:rPr lang="en-GB" sz="2400" dirty="0" err="1" smtClean="0"/>
              <a:t>endocytosis</a:t>
            </a:r>
            <a:r>
              <a:rPr lang="en-GB" sz="2400" dirty="0" smtClean="0"/>
              <a:t> of LDL 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Association with diabetes, CHD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Chinese study: RFLP in </a:t>
            </a:r>
            <a:r>
              <a:rPr lang="en-GB" sz="2400" dirty="0" err="1" smtClean="0"/>
              <a:t>exon</a:t>
            </a:r>
            <a:r>
              <a:rPr lang="en-GB" sz="2400" dirty="0" smtClean="0"/>
              <a:t> 26 correlated with gallstones and increased cholesterol, LDL cholesterol and serum </a:t>
            </a:r>
            <a:r>
              <a:rPr lang="en-GB" sz="2400" dirty="0" err="1" smtClean="0"/>
              <a:t>ApoB</a:t>
            </a:r>
            <a:r>
              <a:rPr lang="en-GB" sz="2400" dirty="0" smtClean="0"/>
              <a:t>. (Jiang </a:t>
            </a:r>
            <a:r>
              <a:rPr lang="en-GB" sz="2400" i="1" dirty="0" smtClean="0"/>
              <a:t>et al., </a:t>
            </a:r>
            <a:r>
              <a:rPr lang="en-GB" sz="2400" dirty="0" smtClean="0"/>
              <a:t>2004, Han</a:t>
            </a:r>
            <a:r>
              <a:rPr lang="en-GB" sz="2400" i="1" dirty="0" smtClean="0"/>
              <a:t> et al.</a:t>
            </a:r>
            <a:r>
              <a:rPr lang="en-GB" sz="2400" dirty="0" smtClean="0"/>
              <a:t>,2000)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Not replicated in Finnish study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Other LDL, HDL or </a:t>
            </a:r>
            <a:r>
              <a:rPr lang="en-GB" sz="2400" dirty="0" err="1" smtClean="0"/>
              <a:t>chylomicron</a:t>
            </a:r>
            <a:r>
              <a:rPr lang="en-GB" sz="2400" dirty="0" smtClean="0"/>
              <a:t> remnant receptors ?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GB" sz="4000" dirty="0" smtClean="0">
                <a:effectLst/>
              </a:rPr>
              <a:t>Intracellular lipid transporters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Sterol carrier protein (</a:t>
            </a:r>
            <a:r>
              <a:rPr lang="en-GB" sz="2400" i="1" dirty="0" smtClean="0">
                <a:effectLst/>
              </a:rPr>
              <a:t>SCP2</a:t>
            </a:r>
            <a:r>
              <a:rPr lang="en-GB" sz="2400" dirty="0" smtClean="0">
                <a:effectLst/>
              </a:rPr>
              <a:t>) </a:t>
            </a:r>
          </a:p>
          <a:p>
            <a:pPr lvl="1"/>
            <a:r>
              <a:rPr lang="en-GB" sz="2400" dirty="0" smtClean="0">
                <a:effectLst/>
              </a:rPr>
              <a:t>Transport within cell to membrane</a:t>
            </a:r>
          </a:p>
          <a:p>
            <a:pPr lvl="1"/>
            <a:r>
              <a:rPr lang="en-GB" sz="2400" dirty="0" err="1" smtClean="0">
                <a:effectLst/>
              </a:rPr>
              <a:t>Overexpressed</a:t>
            </a:r>
            <a:r>
              <a:rPr lang="en-GB" sz="2400" dirty="0" smtClean="0">
                <a:effectLst/>
              </a:rPr>
              <a:t> in cholesterol gallstone cases</a:t>
            </a:r>
          </a:p>
          <a:p>
            <a:endParaRPr lang="en-GB" sz="2400" dirty="0" smtClean="0">
              <a:effectLst/>
            </a:endParaRPr>
          </a:p>
          <a:p>
            <a:r>
              <a:rPr lang="en-GB" sz="2400" dirty="0" smtClean="0">
                <a:effectLst/>
              </a:rPr>
              <a:t>Possible role for others </a:t>
            </a:r>
            <a:r>
              <a:rPr lang="en-GB" sz="2400" dirty="0" err="1" smtClean="0">
                <a:effectLst/>
              </a:rPr>
              <a:t>eg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Niemann</a:t>
            </a:r>
            <a:r>
              <a:rPr lang="en-GB" sz="2400" dirty="0" smtClean="0">
                <a:effectLst/>
              </a:rPr>
              <a:t>-Pick Carrier 1, </a:t>
            </a:r>
            <a:r>
              <a:rPr lang="en-GB" sz="2400" dirty="0" err="1" smtClean="0">
                <a:effectLst/>
              </a:rPr>
              <a:t>phospholipid</a:t>
            </a:r>
            <a:r>
              <a:rPr lang="en-GB" sz="2400" dirty="0" smtClean="0">
                <a:effectLst/>
              </a:rPr>
              <a:t> and bile salt carriers</a:t>
            </a:r>
          </a:p>
          <a:p>
            <a:pPr lvl="1"/>
            <a:endParaRPr lang="en-GB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Gallstones are common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84" y="1484784"/>
          <a:ext cx="7416827" cy="362482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26539"/>
                <a:gridCol w="627667"/>
                <a:gridCol w="618069"/>
                <a:gridCol w="618069"/>
                <a:gridCol w="618069"/>
                <a:gridCol w="618069"/>
                <a:gridCol w="618069"/>
                <a:gridCol w="618069"/>
                <a:gridCol w="618069"/>
                <a:gridCol w="618069"/>
                <a:gridCol w="618069"/>
              </a:tblGrid>
              <a:tr h="485107"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Prevalence </a:t>
                      </a:r>
                    </a:p>
                    <a:p>
                      <a:r>
                        <a:rPr lang="en-GB" sz="1800" dirty="0" smtClean="0"/>
                        <a:t>(%)</a:t>
                      </a:r>
                      <a:endParaRPr lang="en-GB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20-29y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30-39y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40-49y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50-59y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&gt;60y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51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</a:t>
                      </a:r>
                      <a:endParaRPr lang="en-GB" sz="1800" dirty="0"/>
                    </a:p>
                  </a:txBody>
                  <a:tcPr/>
                </a:tc>
              </a:tr>
              <a:tr h="4918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Brazil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6.3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7.8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</a:t>
                      </a:r>
                      <a:endParaRPr lang="en-GB" sz="1800" dirty="0"/>
                    </a:p>
                  </a:txBody>
                  <a:tcPr/>
                </a:tc>
              </a:tr>
              <a:tr h="68723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Germany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9.5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10.5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</a:tr>
              <a:tr h="4918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Italy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</a:t>
                      </a:r>
                      <a:endParaRPr lang="en-GB" sz="1800" dirty="0"/>
                    </a:p>
                  </a:txBody>
                  <a:tcPr/>
                </a:tc>
              </a:tr>
              <a:tr h="4918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Mexico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14</a:t>
                      </a:r>
                      <a:endParaRPr lang="en-GB" sz="1800" dirty="0"/>
                    </a:p>
                  </a:txBody>
                  <a:tcPr/>
                </a:tc>
              </a:tr>
              <a:tr h="4918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8.2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5.9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7.3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GB" sz="4000" dirty="0" smtClean="0">
                <a:effectLst/>
              </a:rPr>
              <a:t>Hepatic/ intestinal membrane lipid transporters and cholesterol stones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ATP-binding cassette transporters</a:t>
            </a:r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Secretion of lipids from </a:t>
            </a:r>
            <a:r>
              <a:rPr lang="en-GB" sz="2400" dirty="0" err="1" smtClean="0"/>
              <a:t>hepatocyte</a:t>
            </a:r>
            <a:r>
              <a:rPr lang="en-GB" sz="2400" dirty="0" smtClean="0"/>
              <a:t> to bile against concentration gradient</a:t>
            </a:r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Roles in other </a:t>
            </a:r>
            <a:r>
              <a:rPr lang="en-GB" sz="2400" dirty="0" err="1" smtClean="0"/>
              <a:t>biliary</a:t>
            </a:r>
            <a:r>
              <a:rPr lang="en-GB" sz="2400" dirty="0" smtClean="0"/>
              <a:t> diseases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 err="1" smtClean="0"/>
              <a:t>eg</a:t>
            </a:r>
            <a:r>
              <a:rPr lang="en-GB" sz="2400" dirty="0" smtClean="0"/>
              <a:t> MRP2/ABCC2 </a:t>
            </a:r>
            <a:r>
              <a:rPr lang="en-GB" sz="2400" dirty="0" err="1" smtClean="0"/>
              <a:t>multispecific</a:t>
            </a:r>
            <a:r>
              <a:rPr lang="en-GB" sz="2400" dirty="0" smtClean="0"/>
              <a:t> organic anion transporter 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 smtClean="0"/>
              <a:t>excretes </a:t>
            </a:r>
            <a:r>
              <a:rPr lang="en-GB" dirty="0" err="1" smtClean="0"/>
              <a:t>bilirubin</a:t>
            </a:r>
            <a:endParaRPr lang="en-GB" dirty="0" smtClean="0"/>
          </a:p>
          <a:p>
            <a:pPr lvl="2">
              <a:lnSpc>
                <a:spcPct val="90000"/>
              </a:lnSpc>
              <a:defRPr/>
            </a:pPr>
            <a:r>
              <a:rPr lang="en-GB" dirty="0" smtClean="0"/>
              <a:t>mutation causes </a:t>
            </a:r>
            <a:r>
              <a:rPr lang="en-GB" dirty="0" err="1" smtClean="0"/>
              <a:t>Dubin</a:t>
            </a:r>
            <a:r>
              <a:rPr lang="en-GB" dirty="0" smtClean="0"/>
              <a:t> Johnson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052735"/>
            <a:ext cx="8244408" cy="5472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ABCB11: bile salt export pump BSEP</a:t>
            </a:r>
          </a:p>
          <a:p>
            <a:pPr lvl="1" eaLnBrk="1" hangingPunct="1">
              <a:defRPr/>
            </a:pPr>
            <a:r>
              <a:rPr lang="en-GB" sz="2400" dirty="0" smtClean="0"/>
              <a:t> equivalent to </a:t>
            </a:r>
            <a:r>
              <a:rPr lang="en-GB" sz="2400" i="1" dirty="0" smtClean="0"/>
              <a:t>Lith1</a:t>
            </a:r>
            <a:r>
              <a:rPr lang="en-GB" sz="2400" dirty="0" smtClean="0"/>
              <a:t>, causes PFIC2 in Man</a:t>
            </a:r>
          </a:p>
          <a:p>
            <a:pPr lvl="1"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ABCG5/8: </a:t>
            </a:r>
            <a:r>
              <a:rPr lang="en-GB" sz="2400" dirty="0" err="1" smtClean="0"/>
              <a:t>dimerise</a:t>
            </a:r>
            <a:r>
              <a:rPr lang="en-GB" sz="2400" dirty="0" smtClean="0"/>
              <a:t> for cholesterol transport</a:t>
            </a:r>
          </a:p>
          <a:p>
            <a:pPr lvl="1" eaLnBrk="1" hangingPunct="1">
              <a:defRPr/>
            </a:pPr>
            <a:r>
              <a:rPr lang="en-GB" sz="2400" dirty="0" smtClean="0"/>
              <a:t>Equivalent to </a:t>
            </a:r>
            <a:r>
              <a:rPr lang="en-GB" sz="2400" i="1" dirty="0" smtClean="0"/>
              <a:t>Lith9</a:t>
            </a:r>
          </a:p>
          <a:p>
            <a:pPr lvl="1" eaLnBrk="1" hangingPunct="1">
              <a:defRPr/>
            </a:pPr>
            <a:r>
              <a:rPr lang="en-GB" sz="2400" dirty="0" smtClean="0"/>
              <a:t>Required for LXR regulation of cholesterol excretion</a:t>
            </a:r>
          </a:p>
          <a:p>
            <a:pPr lvl="1"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ABCB4: </a:t>
            </a:r>
            <a:r>
              <a:rPr lang="en-GB" sz="2400" dirty="0" err="1" smtClean="0"/>
              <a:t>phosphatidyl</a:t>
            </a:r>
            <a:r>
              <a:rPr lang="en-GB" sz="2400" dirty="0" smtClean="0"/>
              <a:t> </a:t>
            </a:r>
            <a:r>
              <a:rPr lang="en-GB" sz="2400" dirty="0" err="1" smtClean="0"/>
              <a:t>choline</a:t>
            </a:r>
            <a:r>
              <a:rPr lang="en-GB" sz="2400" dirty="0" smtClean="0"/>
              <a:t> </a:t>
            </a:r>
            <a:r>
              <a:rPr lang="en-GB" sz="2400" dirty="0" err="1" smtClean="0"/>
              <a:t>flippase</a:t>
            </a:r>
            <a:r>
              <a:rPr lang="en-GB" sz="2400" dirty="0" smtClean="0"/>
              <a:t> MDR3</a:t>
            </a:r>
          </a:p>
          <a:p>
            <a:pPr lvl="1" eaLnBrk="1" hangingPunct="1">
              <a:defRPr/>
            </a:pPr>
            <a:r>
              <a:rPr lang="en-GB" sz="2400" dirty="0" smtClean="0"/>
              <a:t>Strong monogenetic effect</a:t>
            </a:r>
          </a:p>
          <a:p>
            <a:pPr lvl="1" eaLnBrk="1" hangingPunct="1">
              <a:defRPr/>
            </a:pPr>
            <a:r>
              <a:rPr lang="en-GB" sz="2400" dirty="0" smtClean="0"/>
              <a:t>Causes PFIC3 in Man</a:t>
            </a:r>
          </a:p>
          <a:p>
            <a:pPr lvl="1" eaLnBrk="1" hangingPunct="1">
              <a:defRPr/>
            </a:pPr>
            <a:r>
              <a:rPr lang="en-GB" sz="2400" dirty="0" smtClean="0"/>
              <a:t>Low </a:t>
            </a:r>
            <a:r>
              <a:rPr lang="en-GB" sz="2400" dirty="0" err="1" smtClean="0"/>
              <a:t>Phospholipid</a:t>
            </a:r>
            <a:r>
              <a:rPr lang="en-GB" sz="2400" dirty="0" smtClean="0"/>
              <a:t> Associated </a:t>
            </a:r>
            <a:r>
              <a:rPr lang="en-GB" sz="2400" dirty="0" err="1" smtClean="0"/>
              <a:t>Cholelithiasis</a:t>
            </a:r>
            <a:r>
              <a:rPr lang="en-GB" sz="2400" dirty="0" smtClean="0"/>
              <a:t> (LPAC)</a:t>
            </a:r>
          </a:p>
          <a:p>
            <a:pPr lvl="1" eaLnBrk="1" hangingPunct="1">
              <a:defRPr/>
            </a:pPr>
            <a:r>
              <a:rPr lang="en-GB" sz="2400" dirty="0" smtClean="0"/>
              <a:t>Gallbladder disease locus 1 (GBD1)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000" dirty="0" smtClean="0"/>
              <a:t>ATP-binding cassette transporters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ABCG5/8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424862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p.D19H variant found by GWAS (</a:t>
            </a:r>
            <a:r>
              <a:rPr lang="en-GB" sz="2400" dirty="0" err="1" smtClean="0"/>
              <a:t>Buch</a:t>
            </a:r>
            <a:r>
              <a:rPr lang="en-GB" sz="2400" dirty="0" smtClean="0"/>
              <a:t> </a:t>
            </a:r>
            <a:r>
              <a:rPr lang="en-GB" sz="2400" i="1" dirty="0" smtClean="0"/>
              <a:t>et al., </a:t>
            </a:r>
            <a:r>
              <a:rPr lang="en-GB" sz="2400" dirty="0" smtClean="0"/>
              <a:t>2007) and </a:t>
            </a:r>
            <a:r>
              <a:rPr lang="en-GB" sz="2400" dirty="0" err="1" smtClean="0"/>
              <a:t>haplotype</a:t>
            </a:r>
            <a:r>
              <a:rPr lang="en-GB" sz="2400" dirty="0" smtClean="0"/>
              <a:t> analysis in </a:t>
            </a:r>
            <a:r>
              <a:rPr lang="en-GB" sz="2400" dirty="0" err="1" smtClean="0"/>
              <a:t>sitosterolaemia</a:t>
            </a:r>
            <a:r>
              <a:rPr lang="en-GB" sz="2400" dirty="0" smtClean="0"/>
              <a:t> (</a:t>
            </a:r>
            <a:r>
              <a:rPr lang="en-GB" sz="2400" dirty="0" err="1" smtClean="0"/>
              <a:t>Grunhage</a:t>
            </a:r>
            <a:r>
              <a:rPr lang="en-GB" sz="2400" dirty="0" smtClean="0"/>
              <a:t> </a:t>
            </a:r>
            <a:r>
              <a:rPr lang="en-GB" sz="2400" i="1" dirty="0" smtClean="0"/>
              <a:t>et al.</a:t>
            </a:r>
            <a:r>
              <a:rPr lang="en-GB" sz="2400" dirty="0" smtClean="0"/>
              <a:t>, 2007)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OR 2-3 (A:a) and 7 (a:a)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11% of total gallstone risk attributable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Decreased serum plant sterols, decreased cholesterol absorption, increased cholesterol </a:t>
            </a:r>
            <a:r>
              <a:rPr lang="en-GB" sz="2400" dirty="0" err="1" smtClean="0"/>
              <a:t>synthesis,supersaturated</a:t>
            </a:r>
            <a:r>
              <a:rPr lang="en-GB" sz="2400" dirty="0" smtClean="0"/>
              <a:t> bile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Use </a:t>
            </a:r>
            <a:r>
              <a:rPr lang="en-GB" sz="2400" dirty="0" err="1" smtClean="0"/>
              <a:t>statins</a:t>
            </a:r>
            <a:r>
              <a:rPr lang="en-GB" sz="2400" dirty="0" smtClean="0"/>
              <a:t> to decrease </a:t>
            </a:r>
            <a:r>
              <a:rPr lang="en-GB" sz="2400" dirty="0" err="1" smtClean="0"/>
              <a:t>biliary</a:t>
            </a:r>
            <a:r>
              <a:rPr lang="en-GB" sz="2400" dirty="0" smtClean="0"/>
              <a:t> cholesterol?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Interaction with hepatic insulin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ABCB4 / MDR3 deficiency </a:t>
            </a:r>
            <a:endParaRPr 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9145587" cy="5832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Monogenic, age of onset &lt;40y, positive family history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Mutation search in known PL transporter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Consistent with knock-out mice for same transporter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ABCB4 point mutations in 56%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non-sense/ </a:t>
            </a:r>
            <a:r>
              <a:rPr lang="en-GB" sz="2000" dirty="0" err="1" smtClean="0"/>
              <a:t>frameshift</a:t>
            </a:r>
            <a:r>
              <a:rPr lang="en-GB" sz="2000" dirty="0" smtClean="0"/>
              <a:t> and </a:t>
            </a:r>
            <a:r>
              <a:rPr lang="en-GB" sz="2000" dirty="0" err="1" smtClean="0"/>
              <a:t>missense</a:t>
            </a:r>
            <a:r>
              <a:rPr lang="en-GB" sz="20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err="1" smtClean="0"/>
              <a:t>Nakken</a:t>
            </a:r>
            <a:r>
              <a:rPr lang="en-GB" sz="2000" dirty="0" smtClean="0"/>
              <a:t>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2009</a:t>
            </a:r>
          </a:p>
          <a:p>
            <a:pPr lvl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Risks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Cholesterol GB stones, sludge/ </a:t>
            </a:r>
            <a:r>
              <a:rPr lang="en-GB" sz="2000" dirty="0" err="1" smtClean="0"/>
              <a:t>microlithiasis</a:t>
            </a:r>
            <a:r>
              <a:rPr lang="en-GB" sz="2000" dirty="0" smtClean="0"/>
              <a:t> (OR 6.1)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Recurrent symptoms post </a:t>
            </a:r>
            <a:r>
              <a:rPr lang="en-GB" sz="2000" dirty="0" err="1" smtClean="0"/>
              <a:t>cholecystectomy</a:t>
            </a:r>
            <a:r>
              <a:rPr lang="en-GB" sz="2000" dirty="0" smtClean="0"/>
              <a:t> (OR 8.5)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Reduced PL in bile, mild chronic </a:t>
            </a:r>
            <a:r>
              <a:rPr lang="en-GB" sz="2000" dirty="0" err="1" smtClean="0"/>
              <a:t>cholestasis</a:t>
            </a:r>
            <a:r>
              <a:rPr lang="en-GB" sz="2000" dirty="0" smtClean="0"/>
              <a:t>, ICP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Carriers could benefit from UDCA?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err="1" smtClean="0"/>
              <a:t>Rosmorduc</a:t>
            </a:r>
            <a:r>
              <a:rPr lang="en-GB" sz="2000" dirty="0" smtClean="0"/>
              <a:t>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 smtClean="0"/>
              <a:t>Membrane transporters at the </a:t>
            </a:r>
            <a:r>
              <a:rPr lang="en-GB" sz="4000" dirty="0" err="1" smtClean="0"/>
              <a:t>enteral</a:t>
            </a:r>
            <a:r>
              <a:rPr lang="en-GB" sz="4000" dirty="0" smtClean="0"/>
              <a:t> interface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Increased expression of apical sodium dependent bile acid transporter (ASBT) and </a:t>
            </a:r>
            <a:r>
              <a:rPr lang="en-GB" sz="2400" dirty="0" err="1" smtClean="0"/>
              <a:t>ileal</a:t>
            </a:r>
            <a:r>
              <a:rPr lang="en-GB" sz="2400" dirty="0" smtClean="0"/>
              <a:t> lipid binding protein (ILBP) in non-obese women with gallstones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Bergheim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2006</a:t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OST</a:t>
            </a:r>
            <a:r>
              <a:rPr lang="el-GR" sz="2400" dirty="0" smtClean="0"/>
              <a:t>α</a:t>
            </a:r>
            <a:r>
              <a:rPr lang="en-GB" sz="2400" dirty="0" smtClean="0"/>
              <a:t>/</a:t>
            </a:r>
            <a:r>
              <a:rPr lang="el-GR" sz="2400" dirty="0" smtClean="0"/>
              <a:t>β</a:t>
            </a:r>
            <a:r>
              <a:rPr lang="en-GB" sz="2400" dirty="0" smtClean="0"/>
              <a:t> </a:t>
            </a:r>
            <a:r>
              <a:rPr lang="en-GB" sz="2400" dirty="0" err="1" smtClean="0"/>
              <a:t>heterodimer</a:t>
            </a:r>
            <a:r>
              <a:rPr lang="en-GB" sz="2400" dirty="0" smtClean="0"/>
              <a:t> (</a:t>
            </a:r>
            <a:r>
              <a:rPr lang="en-GB" sz="2400" dirty="0" err="1" smtClean="0"/>
              <a:t>basolateral</a:t>
            </a:r>
            <a:r>
              <a:rPr lang="en-GB" sz="2400" dirty="0" smtClean="0"/>
              <a:t> </a:t>
            </a:r>
            <a:r>
              <a:rPr lang="en-GB" sz="2400" dirty="0" err="1" smtClean="0"/>
              <a:t>ileal</a:t>
            </a:r>
            <a:r>
              <a:rPr lang="en-GB" sz="2400" dirty="0" smtClean="0"/>
              <a:t> membrane) reduced in non-obese gallstone disease.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mRNA levels correlated with FXR and ASBT/ILBP , FGF19/ LRH-1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Possible decreased bile salt uptake allows increased </a:t>
            </a:r>
            <a:r>
              <a:rPr lang="en-GB" sz="2400" dirty="0" err="1" smtClean="0"/>
              <a:t>deoxycholate</a:t>
            </a:r>
            <a:r>
              <a:rPr lang="en-GB" sz="2400" dirty="0" smtClean="0"/>
              <a:t> formation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/>
              <a:t>Membrane </a:t>
            </a:r>
            <a:r>
              <a:rPr lang="en-GB" dirty="0" smtClean="0"/>
              <a:t>transporters</a:t>
            </a:r>
            <a:r>
              <a:rPr lang="en-GB" sz="4000" dirty="0" smtClean="0"/>
              <a:t> at the portal interface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1438"/>
            <a:ext cx="8424936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err="1" smtClean="0"/>
              <a:t>Basolateral</a:t>
            </a:r>
            <a:r>
              <a:rPr lang="en-GB" sz="2400" dirty="0" smtClean="0"/>
              <a:t> uptake of BA from the blood via organic anion transporter protein OATP1B1 (12TMD)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Also conjugated molecules, thyroid hormone, peptides, drugs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Corresponds to </a:t>
            </a:r>
            <a:r>
              <a:rPr lang="en-GB" sz="2400" i="1" dirty="0" smtClean="0"/>
              <a:t>Lith6 </a:t>
            </a:r>
            <a:r>
              <a:rPr lang="en-GB" sz="2400" dirty="0" smtClean="0"/>
              <a:t>identified by QTL mapping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2000" dirty="0" smtClean="0"/>
              <a:t>Lyons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Highly polymorphic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No significant association in Man in recent RFLP </a:t>
            </a:r>
            <a:r>
              <a:rPr lang="en-GB" sz="2400" dirty="0" err="1" smtClean="0"/>
              <a:t>study?need</a:t>
            </a:r>
            <a:r>
              <a:rPr lang="en-GB" sz="2400" dirty="0" smtClean="0"/>
              <a:t> greater sample size (</a:t>
            </a:r>
            <a:r>
              <a:rPr lang="en-GB" sz="2400" dirty="0" err="1" smtClean="0"/>
              <a:t>Jindal</a:t>
            </a:r>
            <a:r>
              <a:rPr lang="en-GB" sz="2400" dirty="0" smtClean="0"/>
              <a:t> </a:t>
            </a:r>
            <a:r>
              <a:rPr lang="en-GB" sz="2400" i="1" dirty="0" smtClean="0"/>
              <a:t>et al.</a:t>
            </a:r>
            <a:r>
              <a:rPr lang="en-GB" sz="2400" dirty="0" smtClean="0"/>
              <a:t>, 2009)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27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Transcriptional regulation: FXR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46091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nuclear bile salt receptor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Increased FXR expression and decreased bile salt synthesis in </a:t>
            </a:r>
            <a:r>
              <a:rPr lang="en-GB" sz="2400" i="1" dirty="0" smtClean="0"/>
              <a:t>Lith7 </a:t>
            </a:r>
            <a:r>
              <a:rPr lang="en-GB" sz="2400" dirty="0" smtClean="0"/>
              <a:t>mice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Mexican cohort with FXR mutation – more gallstones</a:t>
            </a:r>
          </a:p>
          <a:p>
            <a:pPr>
              <a:lnSpc>
                <a:spcPct val="80000"/>
              </a:lnSpc>
              <a:defRPr/>
            </a:pPr>
            <a:endParaRPr lang="en-GB" sz="2400" dirty="0" smtClean="0"/>
          </a:p>
          <a:p>
            <a:pPr>
              <a:lnSpc>
                <a:spcPct val="80000"/>
              </a:lnSpc>
              <a:defRPr/>
            </a:pPr>
            <a:r>
              <a:rPr lang="en-GB" sz="2400" dirty="0" smtClean="0"/>
              <a:t>Activates SHP1 expression, inhibiting </a:t>
            </a:r>
            <a:r>
              <a:rPr lang="en-GB" sz="2400" i="1" dirty="0" smtClean="0"/>
              <a:t>Cyp7a1</a:t>
            </a:r>
            <a:r>
              <a:rPr lang="en-GB" sz="2400" dirty="0" smtClean="0"/>
              <a:t> and </a:t>
            </a:r>
            <a:r>
              <a:rPr lang="en-GB" sz="2400" i="1" dirty="0" smtClean="0"/>
              <a:t>Cyp8b1 </a:t>
            </a:r>
            <a:r>
              <a:rPr lang="en-GB" sz="2400" dirty="0" smtClean="0"/>
              <a:t>expression </a:t>
            </a:r>
            <a:endParaRPr lang="en-GB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Induces ABCB11 (BSEP) and ABCB4 (MDR3) expression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err="1" smtClean="0"/>
              <a:t>Ileal</a:t>
            </a:r>
            <a:r>
              <a:rPr lang="en-GB" sz="2400" dirty="0" smtClean="0"/>
              <a:t> activation induces FGF19, represses bile salt synthesis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dirty="0" smtClean="0"/>
              <a:t>FGF19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/>
              <a:t>Binds cell surface receptor </a:t>
            </a:r>
          </a:p>
          <a:p>
            <a:pPr lvl="1">
              <a:defRPr/>
            </a:pPr>
            <a:r>
              <a:rPr lang="en-GB" sz="2400" dirty="0" smtClean="0"/>
              <a:t>FGF receptor 4</a:t>
            </a:r>
          </a:p>
          <a:p>
            <a:pPr lvl="1">
              <a:defRPr/>
            </a:pPr>
            <a:r>
              <a:rPr lang="en-GB" sz="2400" dirty="0" smtClean="0"/>
              <a:t>Tyrosine </a:t>
            </a:r>
            <a:r>
              <a:rPr lang="en-GB" sz="2400" dirty="0" err="1" smtClean="0"/>
              <a:t>kinase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smtClean="0"/>
              <a:t>Beta-</a:t>
            </a:r>
            <a:r>
              <a:rPr lang="en-GB" sz="2400" dirty="0" err="1" smtClean="0"/>
              <a:t>klotho</a:t>
            </a: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err="1" smtClean="0"/>
              <a:t>Phosphorylation</a:t>
            </a:r>
            <a:r>
              <a:rPr lang="en-GB" sz="2400" dirty="0" smtClean="0"/>
              <a:t> cascades to repress </a:t>
            </a:r>
            <a:r>
              <a:rPr lang="en-GB" sz="2400" i="1" dirty="0" smtClean="0"/>
              <a:t>CYP7A1 </a:t>
            </a:r>
            <a:r>
              <a:rPr lang="en-GB" sz="2400" dirty="0" smtClean="0"/>
              <a:t>via FXR </a:t>
            </a:r>
          </a:p>
          <a:p>
            <a:pPr lvl="1"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Peroxisome</a:t>
            </a:r>
            <a:r>
              <a:rPr lang="en-GB" dirty="0" smtClean="0"/>
              <a:t> </a:t>
            </a:r>
            <a:r>
              <a:rPr lang="en-GB" dirty="0" err="1" smtClean="0"/>
              <a:t>proliferator</a:t>
            </a:r>
            <a:r>
              <a:rPr lang="en-GB" dirty="0" smtClean="0"/>
              <a:t> activated receptors</a:t>
            </a:r>
            <a:br>
              <a:rPr lang="en-GB" dirty="0" smtClean="0"/>
            </a:br>
            <a:r>
              <a:rPr lang="en-GB" dirty="0" smtClean="0"/>
              <a:t>PPARs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9144000" cy="532889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Regulate lipoprotein metabolism, fatty acid oxidation, glucose homeostasis, inflammation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Involved in </a:t>
            </a:r>
            <a:r>
              <a:rPr lang="en-GB" sz="2400" dirty="0" err="1" smtClean="0"/>
              <a:t>fibrate</a:t>
            </a:r>
            <a:r>
              <a:rPr lang="en-GB" sz="2400" dirty="0" smtClean="0"/>
              <a:t> inhibition of bile acid synthesis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Significantly reduced expression in liver of gallstone patients </a:t>
            </a:r>
          </a:p>
          <a:p>
            <a:pPr lvl="1">
              <a:defRPr/>
            </a:pPr>
            <a:r>
              <a:rPr lang="en-GB" sz="2000" dirty="0" err="1" smtClean="0"/>
              <a:t>Bertolotti</a:t>
            </a:r>
            <a:r>
              <a:rPr lang="en-GB" sz="2000" dirty="0" smtClean="0"/>
              <a:t> </a:t>
            </a:r>
            <a:r>
              <a:rPr lang="en-GB" sz="2000" i="1" dirty="0" smtClean="0"/>
              <a:t>et al.</a:t>
            </a:r>
            <a:r>
              <a:rPr lang="en-GB" sz="2000" dirty="0" smtClean="0"/>
              <a:t>,</a:t>
            </a:r>
            <a:r>
              <a:rPr lang="en-GB" sz="2000" i="1" dirty="0" smtClean="0"/>
              <a:t> </a:t>
            </a:r>
            <a:r>
              <a:rPr lang="en-GB" sz="2000" dirty="0" smtClean="0"/>
              <a:t>2006</a:t>
            </a:r>
          </a:p>
          <a:p>
            <a:pPr eaLnBrk="1" hangingPunct="1">
              <a:defRPr/>
            </a:pPr>
            <a:endParaRPr lang="en-GB" sz="2400" i="1" dirty="0" smtClean="0"/>
          </a:p>
          <a:p>
            <a:pPr eaLnBrk="1" hangingPunct="1">
              <a:defRPr/>
            </a:pPr>
            <a:r>
              <a:rPr lang="en-GB" sz="2400" dirty="0" smtClean="0"/>
              <a:t>Correlation with </a:t>
            </a:r>
            <a:r>
              <a:rPr lang="en-GB" sz="2400" i="1" dirty="0" smtClean="0"/>
              <a:t>Lith6</a:t>
            </a:r>
            <a:r>
              <a:rPr lang="en-GB" sz="2400" dirty="0" smtClean="0"/>
              <a:t> susceptibility locus in mice </a:t>
            </a:r>
          </a:p>
          <a:p>
            <a:pPr lvl="1">
              <a:defRPr/>
            </a:pPr>
            <a:r>
              <a:rPr lang="en-GB" sz="2000" dirty="0" smtClean="0"/>
              <a:t>Lyons </a:t>
            </a:r>
            <a:r>
              <a:rPr lang="en-GB" sz="2000" i="1" dirty="0" smtClean="0"/>
              <a:t>et al.,</a:t>
            </a:r>
            <a:r>
              <a:rPr lang="en-GB" sz="2000" dirty="0" smtClean="0"/>
              <a:t>2003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Possible anti-inflammatory role in reducing stones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705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err="1" smtClean="0"/>
              <a:t>Mucin</a:t>
            </a:r>
            <a:endParaRPr lang="en-GB" sz="40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640763" cy="57324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QTL mapping in crossbred mice, </a:t>
            </a:r>
            <a:r>
              <a:rPr lang="en-GB" sz="2400" dirty="0" err="1" smtClean="0"/>
              <a:t>lithogenic</a:t>
            </a:r>
            <a:r>
              <a:rPr lang="en-GB" sz="2400" dirty="0" smtClean="0"/>
              <a:t> diet</a:t>
            </a:r>
          </a:p>
          <a:p>
            <a:pPr eaLnBrk="1" hangingPunct="1">
              <a:defRPr/>
            </a:pPr>
            <a:r>
              <a:rPr lang="en-GB" sz="2400" i="1" dirty="0" smtClean="0"/>
              <a:t>Lith5 </a:t>
            </a:r>
            <a:r>
              <a:rPr lang="en-GB" sz="2400" dirty="0" smtClean="0"/>
              <a:t>co-localising with </a:t>
            </a:r>
            <a:r>
              <a:rPr lang="en-GB" sz="2400" i="1" dirty="0" smtClean="0"/>
              <a:t>Muc3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+</a:t>
            </a:r>
            <a:r>
              <a:rPr lang="en-GB" sz="2400" dirty="0" err="1" smtClean="0"/>
              <a:t>ve</a:t>
            </a:r>
            <a:r>
              <a:rPr lang="en-GB" sz="2400" dirty="0" smtClean="0"/>
              <a:t> correlation of </a:t>
            </a:r>
            <a:r>
              <a:rPr lang="en-GB" sz="2400" dirty="0" err="1" smtClean="0"/>
              <a:t>mucin</a:t>
            </a:r>
            <a:r>
              <a:rPr lang="en-GB" sz="2400" dirty="0" smtClean="0"/>
              <a:t> accumulation and stones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err="1" smtClean="0"/>
              <a:t>Mucin</a:t>
            </a:r>
            <a:r>
              <a:rPr lang="en-GB" sz="2400" dirty="0" smtClean="0"/>
              <a:t> layer in GB required for nucleation of stones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Expression in gallbladder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Human correlation not proven</a:t>
            </a:r>
          </a:p>
          <a:p>
            <a:pPr lvl="1">
              <a:defRPr/>
            </a:pPr>
            <a:r>
              <a:rPr lang="en-GB" sz="2000" dirty="0" smtClean="0"/>
              <a:t>Wittenberg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2002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Gallstones are a problem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452320" cy="48247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Europe/ </a:t>
            </a:r>
            <a:r>
              <a:rPr lang="en-GB" sz="2800" dirty="0" err="1" smtClean="0"/>
              <a:t>N.America</a:t>
            </a:r>
            <a:r>
              <a:rPr lang="en-GB" sz="2800" dirty="0" smtClean="0"/>
              <a:t>: 10-20% </a:t>
            </a:r>
            <a:r>
              <a:rPr lang="en-GB" sz="1800" dirty="0" smtClean="0"/>
              <a:t>(Everhart et al., 1999)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Women RR double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 30% prevalence over 50y age.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10y 26% incidence of </a:t>
            </a:r>
            <a:r>
              <a:rPr lang="en-GB" sz="2800" dirty="0" err="1" smtClean="0"/>
              <a:t>biliary</a:t>
            </a:r>
            <a:r>
              <a:rPr lang="en-GB" sz="2800" dirty="0" smtClean="0"/>
              <a:t> colic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1-2% become symptomatic p.a.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Surgical </a:t>
            </a:r>
            <a:r>
              <a:rPr lang="en-GB" sz="2800" dirty="0" err="1" smtClean="0"/>
              <a:t>cholecystectomy</a:t>
            </a:r>
            <a:r>
              <a:rPr lang="en-GB" sz="2800" dirty="0" smtClean="0"/>
              <a:t> caseload: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700000 </a:t>
            </a:r>
            <a:r>
              <a:rPr lang="en-GB" sz="2400" dirty="0" err="1" smtClean="0"/>
              <a:t>p.a.USA</a:t>
            </a:r>
            <a:r>
              <a:rPr lang="en-GB" sz="2400" dirty="0" smtClean="0"/>
              <a:t> 170000 p.a. Germany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mortality 0.4% in ASAI-II patients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costs high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Gallbladder motility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i="1" dirty="0" smtClean="0"/>
              <a:t>CCKAR</a:t>
            </a:r>
            <a:r>
              <a:rPr lang="en-GB" sz="2400" dirty="0" smtClean="0"/>
              <a:t>: equivalent to </a:t>
            </a:r>
            <a:r>
              <a:rPr lang="en-GB" sz="2400" i="1" dirty="0" smtClean="0"/>
              <a:t>Lith13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Cholecystokinin</a:t>
            </a:r>
            <a:r>
              <a:rPr lang="en-GB" sz="2400" dirty="0" smtClean="0"/>
              <a:t> regulates GB emptying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i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RFLP studies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Pst1 polymorphism higher in stone patients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nucleotide substitution at </a:t>
            </a:r>
            <a:r>
              <a:rPr lang="en-GB" sz="2000" dirty="0" err="1" smtClean="0"/>
              <a:t>intron</a:t>
            </a:r>
            <a:r>
              <a:rPr lang="en-GB" sz="2000" dirty="0" smtClean="0"/>
              <a:t> 1 /2 boundary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Gallstone OR 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Not significantly higher in gallbladder cancer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err="1" smtClean="0"/>
              <a:t>Srivastava</a:t>
            </a:r>
            <a:r>
              <a:rPr lang="en-GB" sz="2000" dirty="0" smtClean="0"/>
              <a:t> </a:t>
            </a:r>
            <a:r>
              <a:rPr lang="en-GB" sz="2000" i="1" dirty="0" smtClean="0"/>
              <a:t>et al.</a:t>
            </a:r>
            <a:r>
              <a:rPr lang="en-GB" sz="2000" dirty="0" smtClean="0"/>
              <a:t>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Other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err="1" smtClean="0"/>
              <a:t>Biofilm</a:t>
            </a: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Inflammatory</a:t>
            </a:r>
          </a:p>
          <a:p>
            <a:pPr eaLnBrk="1" hangingPunct="1">
              <a:defRPr/>
            </a:pPr>
            <a:r>
              <a:rPr lang="en-GB" sz="2400" dirty="0" smtClean="0"/>
              <a:t>Response to infection</a:t>
            </a:r>
          </a:p>
          <a:p>
            <a:pPr eaLnBrk="1" hangingPunct="1">
              <a:defRPr/>
            </a:pPr>
            <a:r>
              <a:rPr lang="en-GB" sz="2400" dirty="0" smtClean="0"/>
              <a:t>Genes modifying other diseases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4168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642100"/>
            <a:ext cx="7437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619672" y="0"/>
            <a:ext cx="61211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Summary of Identified Genes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What if you are at risk?</a:t>
            </a:r>
            <a:endParaRPr lang="en-US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Screening will identify many people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Currently little to offer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In future ? UDCA, FXR agonists, antibiotics, prophylactic </a:t>
            </a:r>
            <a:r>
              <a:rPr lang="en-GB" sz="2400" dirty="0" err="1" smtClean="0"/>
              <a:t>cholecystectomy</a:t>
            </a:r>
            <a:r>
              <a:rPr lang="en-GB" sz="2400" dirty="0" smtClean="0"/>
              <a:t>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Main points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686800" cy="5000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Gallstones are common and important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Several genes involved in pathogenesis, delineating the </a:t>
            </a:r>
            <a:r>
              <a:rPr lang="en-GB" sz="2400" dirty="0" err="1" smtClean="0"/>
              <a:t>enterohepatic</a:t>
            </a:r>
            <a:r>
              <a:rPr lang="en-GB" sz="2400" dirty="0" smtClean="0"/>
              <a:t> circulation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Genetic screening is likely to produce a cohort of worried well </a:t>
            </a:r>
          </a:p>
          <a:p>
            <a:pPr eaLnBrk="1" hangingPunct="1"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Selected References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920880" cy="4708624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sz="2400" dirty="0" err="1" smtClean="0"/>
              <a:t>Acalovschi</a:t>
            </a:r>
            <a:r>
              <a:rPr lang="en-GB" sz="2400" dirty="0" smtClean="0"/>
              <a:t>, M., 2006 “Genetic factors in cholesterol gallstone disease” </a:t>
            </a:r>
            <a:r>
              <a:rPr lang="en-GB" sz="2400" dirty="0" err="1" smtClean="0"/>
              <a:t>Medica</a:t>
            </a:r>
            <a:r>
              <a:rPr lang="en-GB" sz="2400" dirty="0" smtClean="0"/>
              <a:t> 1(1): 49-54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err="1" smtClean="0"/>
              <a:t>Lammert</a:t>
            </a:r>
            <a:r>
              <a:rPr lang="en-GB" sz="2400" dirty="0" smtClean="0"/>
              <a:t>, F. and </a:t>
            </a:r>
            <a:r>
              <a:rPr lang="en-GB" sz="2400" dirty="0" err="1" smtClean="0"/>
              <a:t>Miquel</a:t>
            </a:r>
            <a:r>
              <a:rPr lang="en-GB" sz="2400" dirty="0" smtClean="0"/>
              <a:t>, J-F, 2008 “Gallstone disease: from genes to evidence based therapy”, Journal of </a:t>
            </a:r>
            <a:r>
              <a:rPr lang="en-GB" sz="2400" dirty="0" err="1" smtClean="0"/>
              <a:t>Hepatology</a:t>
            </a:r>
            <a:r>
              <a:rPr lang="en-GB" sz="2400" dirty="0" smtClean="0"/>
              <a:t> 48 S124-S135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err="1" smtClean="0">
                <a:effectLst/>
              </a:rPr>
              <a:t>Esteller</a:t>
            </a:r>
            <a:r>
              <a:rPr lang="en-GB" sz="2400" dirty="0" smtClean="0">
                <a:effectLst/>
              </a:rPr>
              <a:t>, A. 2008 “Physiology of bile secretion” World Journal of Gastroenterology 14 (37) 5641-5649</a:t>
            </a:r>
          </a:p>
          <a:p>
            <a:pPr>
              <a:defRPr/>
            </a:pPr>
            <a:endParaRPr lang="en-GB" sz="2400" dirty="0" smtClean="0">
              <a:effectLst/>
            </a:endParaRPr>
          </a:p>
          <a:p>
            <a:pPr>
              <a:defRPr/>
            </a:pPr>
            <a:r>
              <a:rPr lang="en-GB" sz="2400" dirty="0" err="1" smtClean="0">
                <a:effectLst/>
              </a:rPr>
              <a:t>Marschall,H</a:t>
            </a:r>
            <a:r>
              <a:rPr lang="en-GB" sz="2400" dirty="0" smtClean="0">
                <a:effectLst/>
              </a:rPr>
              <a:t>-U 2010 “The genetic background of gallstone formation: an update” </a:t>
            </a:r>
            <a:r>
              <a:rPr lang="en-GB" sz="2400" dirty="0" err="1" smtClean="0">
                <a:effectLst/>
              </a:rPr>
              <a:t>Biochem</a:t>
            </a:r>
            <a:r>
              <a:rPr lang="en-GB" sz="2400" dirty="0" smtClean="0">
                <a:effectLst/>
              </a:rPr>
              <a:t>. </a:t>
            </a:r>
            <a:r>
              <a:rPr lang="en-GB" sz="2400" dirty="0" err="1" smtClean="0">
                <a:effectLst/>
              </a:rPr>
              <a:t>Biophys</a:t>
            </a:r>
            <a:r>
              <a:rPr lang="en-GB" sz="2400" dirty="0" smtClean="0">
                <a:effectLst/>
              </a:rPr>
              <a:t>. Res. Comm. 396 58-62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What are they?</a:t>
            </a:r>
            <a:endParaRPr lang="en-US" dirty="0" smtClean="0"/>
          </a:p>
        </p:txBody>
      </p:sp>
      <p:pic>
        <p:nvPicPr>
          <p:cNvPr id="5123" name="Picture 5" descr="gallst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7820" y="2532660"/>
            <a:ext cx="1800200" cy="27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920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gallstones</a:t>
            </a:r>
            <a:endParaRPr lang="en-GB" dirty="0"/>
          </a:p>
        </p:txBody>
      </p:sp>
      <p:pic>
        <p:nvPicPr>
          <p:cNvPr id="5125" name="Picture 5" descr="https://encrypted-tbn3.gstatic.com/images?q=tbn:ANd9GcQjXiaGBfcZr64e9diERtwsWpEQ2SJ3GRnjT2v6CIjJU4WKq2eMIwdvJ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869160"/>
            <a:ext cx="2736304" cy="1781552"/>
          </a:xfrm>
          <a:prstGeom prst="rect">
            <a:avLst/>
          </a:prstGeom>
          <a:noFill/>
        </p:spPr>
      </p:pic>
      <p:pic>
        <p:nvPicPr>
          <p:cNvPr id="5127" name="Picture 7" descr="https://encrypted-tbn1.gstatic.com/images?q=tbn:ANd9GcS8u6XPcLTEpk_m0vj-NR_GQUohILk1IDUbVffa0qCc7Hc3qL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268760"/>
            <a:ext cx="2743200" cy="1666875"/>
          </a:xfrm>
          <a:prstGeom prst="rect">
            <a:avLst/>
          </a:prstGeom>
          <a:noFill/>
        </p:spPr>
      </p:pic>
      <p:sp>
        <p:nvSpPr>
          <p:cNvPr id="5129" name="AutoShape 9" descr="data:image/jpeg;base64,/9j/4AAQSkZJRgABAQAAAQABAAD/2wBDAAkGBwgHBgkIBwgKCgkLDRYPDQwMDRsUFRAWIB0iIiAdHx8kKDQsJCYxJx8fLT0tMTU3Ojo6Iys/RD84QzQ5Ojf/2wBDAQoKCg0MDRoPDxo3JR8lNzc3Nzc3Nzc3Nzc3Nzc3Nzc3Nzc3Nzc3Nzc3Nzc3Nzc3Nzc3Nzc3Nzc3Nzc3Nzc3Nzf/wAARCACRALADASIAAhEBAxEB/8QAGwAAAgMBAQEAAAAAAAAAAAAABAUAAwYCAQf/xAA4EAACAgEDAwEHAQYFBQEAAAABAgADEQQSIQUxQVEGEyIyYXGBMyORobHB0RQ1QlJyJDRDc7J0/8QAFAEBAAAAAAAAAAAAAAAAAAAAAP/EABQRAQAAAAAAAAAAAAAAAAAAAAD/2gAMAwEAAhEDEQA/AAdLYN3J7CE23gaO608Lsbn6CK9IcuPTzDOpsV6U4BGWwAPyYGD6hc9lrO+c5+FfQRJq7AWOTls84h/Ur/jatPB5b1ihxluOfrA4Yk+ZFPxAgA48Tw4HaTOPzAtazeyDAHPYcR/pfdYVXsAZee8zaEBwWGRnkRtpCxfeqkiBq+k3VLqq25O1geBPq/S9QttIPPHE+O6MGwqwO3nxPr3RzV/hq9gAQKMccwHIsyqk+k8uuxXgYxOSPgBzxObB8BHiBlOr6hldwMY+0yOv1aiz9PecYx2wZrOtU7bHwfOZi7Kt2osfceTAC1NiE1cEDBAIiq9SLCUbP/Id4z91tGGYlSx4gj0sSVPOfUd4Ge1+nap9+Bg+kpqfJAz9MR5bUQCjJuU/WI9RQanxg4+ogM9CzVWq6HGPE+reyGtW3phrU81vnGc4yO0+PaDVbGC2cp2+03vsfqfda3YrZruUgH1PcQNJ1G3cmQe0Rai3g8xx1VBg2L5/n5mYvt+bmAfoXy2AOSZz7Saz3OkSpT8TDP4nXTcBN3kiLfaMg3tuPA/kOIGV1RUKWbGM9/WLbXLE44Eu1tpsuOOw4EFJgefaSQAngAmd+5s/2GBwO8aaS3f8O0kLyCYDXp7WPCGNenaRq7MMcjyPWA36XZabEVSMk4AC959c6AXXRI1xXOMYHifK+n0e71FTZCkMMZM+o9Cdm0/O3K+nmA8Dhq+P5Ti19yEE4+s5UnaSfWc2H4Sc4wMwMd7SW7LLC2cbe8xtr8EKx557zY+11tVdSljyx25x3mO1Dack4xyPIMAe23BHoQDj0g72EZG45HPeW3+7Yoq5LdgB5nQ6VqrQG3CsD/dyYAF1uzlhxjkQOyxXIAYYPdWj5eiZJ95uceeeDPG6VSgwaFx9oGVu0zVPlMlD/CPeg61tPYgORiHV9O05490APO04ndnRC436ZssOcN3P0ga7VXjU9MXUr3KgsPrMfqbO/pGvR9ay12aO4FWPZT4I7iKepoK7Djse0Bx0hi4QeDxmJPaq3OqsVD2+b6R30LHu8f7Zn1obqXWLt2TXXYWb6nPEBCmittPAKg9vWE6fpG4gMMzW16AH/TkwqrQKn+nmBnaOlInZBnHciEL05Bywz9I+/wAN6Cerpee0BGdEq4wg47DEr9yFI4x6+Jo10ZYjjiSzpi43AZbHmAp6Xpw2tp4IG/Jn07pNCV0gIOO/fvMR0ipF12WVgR6ib/py5oyFI54gFqi4OexldoVQTLtuVPMHvwqEnsBAwvt0hWuplGVFng9siYutbdXZsqO1RwzN2E2vtPfXqaWowxAcE4iJWqCitV2gdsiB107p9aj9kdz/AOpmHJjarScYeVaFBWA4PMZUhmAx694FI0eO2CJ4+kVhgiNGowAR3lbLnxzAR2dP2E7eR6TqpfdjtGrp4guppwpIHMBV1bSi2samk7baxwfX6GJervlFc8fDn7cZjvUPtUqezcYma9oGNdBQH6D7QHvQ3Y0ajb8+z4fvg/3lnSOnNUmMfE53OfrBekt7sKc8Mcfvmp09e1cjv5+8CunShByMmWHT57CFV155MvSrMBeukz4lq6PByRGAQKJAuYAI0+Owna6f1hy1/SXLTxAA0miRtWpI795p6cqu3KgeBiKqlRXye8aVsBSCTjnzAtZgFYluw5me6pq3dXWs/SMNTazK4r7ecRJfTZYwbGMnnMDNa0tYXZ8c8ZEGrpDMAB4h7hizqBxuIxBlWxWYpwexBgGUUEgII40NBXCkZinR6lQ21lIfEeaMBUDk8kQCGqAX6wO4YJzxL7btv9hBrG97weAYCrUa1t+EXKieJqxYpVpzqdOyMdgBXPBg3u33hiO0CnqQG0MvrMv15hYoP4j7W2mtihOVPbPgzN9S3FD9iQIDjo9ospqYnsM/nM1miuZsE9vEw/Q7ClAVvLZmy6e4YDwB3MB7SN3jiELxxB6S+3Cpj6tx/CXornvYB9l/vA62kmdKnM6VHPawH7p/adruT50z9V5/hA9CgcmesxxgSbgwDA5HjEnGRA43bCSew5nLXW6o8H4V8QbXapa7Ai59TCemVv7kWsAoYk4gW1P8JBYBvMG1NTPUWHIHaW+5LO7K2AOTx4lijNaIvbzmBltXWPe5GM/aDuFrYEHv3EI6hateoNZB3CCbGZwT5MAvTaZbiGjUfs1CkcSvRViuoE9zPdQ642k8wLWKYyOYO7qWxjBgPvGrtwM4MvYhgDA8wjja3H0gepUV5x2l9jeR3gWptypD8f1gI+rEMrHPIHaItXdv0ynGTjBEa9UfaSPB7GJ2w1RU+M/mAVovg90BzlptulgVqpbG7+UxfT/h1NZJ+Ucfearpjva3EDT6ewEcmFoQexijSVu4c9gI26dUr1FmbmAVWPM95J+ksrr3JkHidbVxweYA7oRll+byPWVtYNu4dpdawUZMXpYX1LDGFIDf0MAD9W7c3cmO9PTaVGfHpF5oCMxI4PaN+mbhQARx9YHaICr57sMd4BrK7FpZkb5e3MIIb3lm3kY55lNhf3QVBnAPEDJ64WXXjeOVH8Ib02gn43HELo6f7xi7LgE8mEtWEAVRgDtAgXPJg2rRW5B5kuty+xScCVXAsvGYFArJPPcS1kC098kS2pGavkfEBKWO4EGAKbA4K9iIr15yuR+YfehViR3gFwLg8wEOsb3qsGPHj6GKA2xyr9mjzWU4OT/DzE2rrwMEZHg+YBOkz73J79hNL03UGvGw4aZHRXtt3Yxz94+6bqDY+2xdvHeBp6NXjOHznx6xppdWqoAGmZ0tJW8EHCntHdFXGYGhp1KKg3HiUWa9A21ACYvZwK9vJ+0lNOwl3Jx4EA9rGsG5v3StG/bHA7KB/X+0p/xW0hQO/YesP0qLkHv5J9YBVK1lcWqCoEIppOM0LhB4MoQbSCI205BpGOOIAFOhLXWF1XDjEtfTpWmAhbHpLqmfc39JexwnxemYCDUBd+UBC+kC1DhTyIztG92J9YJq9P7xDgfEBxAXWVLb8VfzDxKWRguCD+ZdSLEfkGX2DchBPJgCVO2cS62hHAfaA3mUU0sG+LiHMuEgJ9YgCkgdootXOY+1KjsYq1dO3kdjATawfAeOYlvsNeP2dTYPdkzn7x5qgSSMRTqqe5H8YAFYapPlyR9I36QnvsO2Q3iUVhTgMO/bxG2iRUrGzvAYVqxAIwSPA4jrSHFC79wP1UxJQSpHBmh0TtbsxwMcwLEVTgqHb7KZVqHdmAC7VHqef3CMLCfdEKMQRdLbbZnHHmALUhVhnJJ7kx3pgRUPWcVdP+IMxA+kY10jHAgcUoznAP5Ma0Aqm04wBwYGtJAwuAT6w+nS/wDT4LjdjxA8q4yNwzJY2agVIPgwVEf4trnjjgQuihMYLfN9ICe4FGOGyPTM8Zgy5HcCF6zSLWzAPu5/dA1TGQfMARtpbsMyiwA9pZrq2VQU5zBarwGKPj6wLF5PaXHleZ4oA5AnNlhxAW64FXBHmB2rlcHvD9RlxmCWjK8wE2qr7xTqq+5j3VDLECKdShBOf3QKei9Os6t1fQ6BXKG60LvCbtvGc488DtNNf7M36HQN1AahW06hCEsqau07jjlTnBB+sQ+zmv1FPU6H0dL3allsSpE77mRlBH2zn8TUDqmo1nQur0WdE1lutvqprrvZN4RlrRWYnvkhQw7wFdLVFcl+SfA7R/02ysKArTLafpmvp0zvqdLelaMFZnUgBj4jLpzmpq1BxzA1yKHHM7ssWhfhPJgKXu2FzPSptJBP5gd13Pbb8x7xkl2cKp5EEo04qTjufM8qs23DaMjyYDOywhFJEYaRt9auG7Dt5i8Olr1owIB7x1VRWqjYDjEDyujAJCgbgeIPvVApcgAHsBmNCymo7RyP4xYURmJYNiALcwsDlRzASG3cwu3Yt21A3Pqe85erjMBTrz7upj3meNpL7gPxNB1FWdztIIxErabN3PH2gGaex7KM457Qe64r8JyDGNNG2lV7cQDUV4fDDMCtSPdnOZRdtK8HENpGayNo7wfVaZmUntn0gJbmwWBirVORniH6tHrdhkkRdqDuHfmBR7H/AOfaD/2/3n06j5eof/rT/wCFkkgee2X+Un/lT/8ACzJ6P9av7ySQNHR8xhGl/VP3kkgMh3/ECT9b8ySQDq/1qvuJq6P0Ukkgd6b9N/tAE+Q/f+skkBc//crJq/0TJJASv8/5g/8A51+8kkBhd2H2ifV/PJJA9o+T8zu79KSSBmeo/M0QXfMZJIH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1" name="AutoShape 11" descr="data:image/jpeg;base64,/9j/4AAQSkZJRgABAQAAAQABAAD/2wBDAAkGBwgHBgkIBwgKCgkLDRYPDQwMDRsUFRAWIB0iIiAdHx8kKDQsJCYxJx8fLT0tMTU3Ojo6Iys/RD84QzQ5Ojf/2wBDAQoKCg0MDRoPDxo3JR8lNzc3Nzc3Nzc3Nzc3Nzc3Nzc3Nzc3Nzc3Nzc3Nzc3Nzc3Nzc3Nzc3Nzc3Nzc3Nzc3Nzf/wAARCACRALADASIAAhEBAxEB/8QAGwAAAgMBAQEAAAAAAAAAAAAABAUAAwYCAQf/xAA4EAACAgEDAwEHAQYFBQEAAAABAgADEQQSIQUxQVEGEyIyYXGBMyORobHB0RQ1QlJyJDRDc7J0/8QAFAEBAAAAAAAAAAAAAAAAAAAAAP/EABQRAQAAAAAAAAAAAAAAAAAAAAD/2gAMAwEAAhEDEQA/AAdLYN3J7CE23gaO608Lsbn6CK9IcuPTzDOpsV6U4BGWwAPyYGD6hc9lrO+c5+FfQRJq7AWOTls84h/Ur/jatPB5b1ihxluOfrA4Yk+ZFPxAgA48Tw4HaTOPzAtazeyDAHPYcR/pfdYVXsAZee8zaEBwWGRnkRtpCxfeqkiBq+k3VLqq25O1geBPq/S9QttIPPHE+O6MGwqwO3nxPr3RzV/hq9gAQKMccwHIsyqk+k8uuxXgYxOSPgBzxObB8BHiBlOr6hldwMY+0yOv1aiz9PecYx2wZrOtU7bHwfOZi7Kt2osfceTAC1NiE1cEDBAIiq9SLCUbP/Id4z91tGGYlSx4gj0sSVPOfUd4Ge1+nap9+Bg+kpqfJAz9MR5bUQCjJuU/WI9RQanxg4+ogM9CzVWq6HGPE+reyGtW3phrU81vnGc4yO0+PaDVbGC2cp2+03vsfqfda3YrZruUgH1PcQNJ1G3cmQe0Rai3g8xx1VBg2L5/n5mYvt+bmAfoXy2AOSZz7Saz3OkSpT8TDP4nXTcBN3kiLfaMg3tuPA/kOIGV1RUKWbGM9/WLbXLE44Eu1tpsuOOw4EFJgefaSQAngAmd+5s/2GBwO8aaS3f8O0kLyCYDXp7WPCGNenaRq7MMcjyPWA36XZabEVSMk4AC959c6AXXRI1xXOMYHifK+n0e71FTZCkMMZM+o9Cdm0/O3K+nmA8Dhq+P5Ti19yEE4+s5UnaSfWc2H4Sc4wMwMd7SW7LLC2cbe8xtr8EKx557zY+11tVdSljyx25x3mO1Dack4xyPIMAe23BHoQDj0g72EZG45HPeW3+7Yoq5LdgB5nQ6VqrQG3CsD/dyYAF1uzlhxjkQOyxXIAYYPdWj5eiZJ95uceeeDPG6VSgwaFx9oGVu0zVPlMlD/CPeg61tPYgORiHV9O05490APO04ndnRC436ZssOcN3P0ga7VXjU9MXUr3KgsPrMfqbO/pGvR9ay12aO4FWPZT4I7iKepoK7Djse0Bx0hi4QeDxmJPaq3OqsVD2+b6R30LHu8f7Zn1obqXWLt2TXXYWb6nPEBCmittPAKg9vWE6fpG4gMMzW16AH/TkwqrQKn+nmBnaOlInZBnHciEL05Bywz9I+/wAN6Cerpee0BGdEq4wg47DEr9yFI4x6+Jo10ZYjjiSzpi43AZbHmAp6Xpw2tp4IG/Jn07pNCV0gIOO/fvMR0ipF12WVgR6ib/py5oyFI54gFqi4OexldoVQTLtuVPMHvwqEnsBAwvt0hWuplGVFng9siYutbdXZsqO1RwzN2E2vtPfXqaWowxAcE4iJWqCitV2gdsiB107p9aj9kdz/AOpmHJjarScYeVaFBWA4PMZUhmAx694FI0eO2CJ4+kVhgiNGowAR3lbLnxzAR2dP2E7eR6TqpfdjtGrp4guppwpIHMBV1bSi2samk7baxwfX6GJervlFc8fDn7cZjvUPtUqezcYma9oGNdBQH6D7QHvQ3Y0ajb8+z4fvg/3lnSOnNUmMfE53OfrBekt7sKc8Mcfvmp09e1cjv5+8CunShByMmWHT57CFV155MvSrMBeukz4lq6PByRGAQKJAuYAI0+Owna6f1hy1/SXLTxAA0miRtWpI795p6cqu3KgeBiKqlRXye8aVsBSCTjnzAtZgFYluw5me6pq3dXWs/SMNTazK4r7ecRJfTZYwbGMnnMDNa0tYXZ8c8ZEGrpDMAB4h7hizqBxuIxBlWxWYpwexBgGUUEgII40NBXCkZinR6lQ21lIfEeaMBUDk8kQCGqAX6wO4YJzxL7btv9hBrG97weAYCrUa1t+EXKieJqxYpVpzqdOyMdgBXPBg3u33hiO0CnqQG0MvrMv15hYoP4j7W2mtihOVPbPgzN9S3FD9iQIDjo9ospqYnsM/nM1miuZsE9vEw/Q7ClAVvLZmy6e4YDwB3MB7SN3jiELxxB6S+3Cpj6tx/CXornvYB9l/vA62kmdKnM6VHPawH7p/adruT50z9V5/hA9CgcmesxxgSbgwDA5HjEnGRA43bCSew5nLXW6o8H4V8QbXapa7Ai59TCemVv7kWsAoYk4gW1P8JBYBvMG1NTPUWHIHaW+5LO7K2AOTx4lijNaIvbzmBltXWPe5GM/aDuFrYEHv3EI6hateoNZB3CCbGZwT5MAvTaZbiGjUfs1CkcSvRViuoE9zPdQ642k8wLWKYyOYO7qWxjBgPvGrtwM4MvYhgDA8wjja3H0gepUV5x2l9jeR3gWptypD8f1gI+rEMrHPIHaItXdv0ynGTjBEa9UfaSPB7GJ2w1RU+M/mAVovg90BzlptulgVqpbG7+UxfT/h1NZJ+Ucfearpjva3EDT6ewEcmFoQexijSVu4c9gI26dUr1FmbmAVWPM95J+ksrr3JkHidbVxweYA7oRll+byPWVtYNu4dpdawUZMXpYX1LDGFIDf0MAD9W7c3cmO9PTaVGfHpF5oCMxI4PaN+mbhQARx9YHaICr57sMd4BrK7FpZkb5e3MIIb3lm3kY55lNhf3QVBnAPEDJ64WXXjeOVH8Ib02gn43HELo6f7xi7LgE8mEtWEAVRgDtAgXPJg2rRW5B5kuty+xScCVXAsvGYFArJPPcS1kC098kS2pGavkfEBKWO4EGAKbA4K9iIr15yuR+YfehViR3gFwLg8wEOsb3qsGPHj6GKA2xyr9mjzWU4OT/DzE2rrwMEZHg+YBOkz73J79hNL03UGvGw4aZHRXtt3Yxz94+6bqDY+2xdvHeBp6NXjOHznx6xppdWqoAGmZ0tJW8EHCntHdFXGYGhp1KKg3HiUWa9A21ACYvZwK9vJ+0lNOwl3Jx4EA9rGsG5v3StG/bHA7KB/X+0p/xW0hQO/YesP0qLkHv5J9YBVK1lcWqCoEIppOM0LhB4MoQbSCI205BpGOOIAFOhLXWF1XDjEtfTpWmAhbHpLqmfc39JexwnxemYCDUBd+UBC+kC1DhTyIztG92J9YJq9P7xDgfEBxAXWVLb8VfzDxKWRguCD+ZdSLEfkGX2DchBPJgCVO2cS62hHAfaA3mUU0sG+LiHMuEgJ9YgCkgdootXOY+1KjsYq1dO3kdjATawfAeOYlvsNeP2dTYPdkzn7x5qgSSMRTqqe5H8YAFYapPlyR9I36QnvsO2Q3iUVhTgMO/bxG2iRUrGzvAYVqxAIwSPA4jrSHFC79wP1UxJQSpHBmh0TtbsxwMcwLEVTgqHb7KZVqHdmAC7VHqef3CMLCfdEKMQRdLbbZnHHmALUhVhnJJ7kx3pgRUPWcVdP+IMxA+kY10jHAgcUoznAP5Ma0Aqm04wBwYGtJAwuAT6w+nS/wDT4LjdjxA8q4yNwzJY2agVIPgwVEf4trnjjgQuihMYLfN9ICe4FGOGyPTM8Zgy5HcCF6zSLWzAPu5/dA1TGQfMARtpbsMyiwA9pZrq2VQU5zBarwGKPj6wLF5PaXHleZ4oA5AnNlhxAW64FXBHmB2rlcHvD9RlxmCWjK8wE2qr7xTqq+5j3VDLECKdShBOf3QKei9Os6t1fQ6BXKG60LvCbtvGc488DtNNf7M36HQN1AahW06hCEsqau07jjlTnBB+sQ+zmv1FPU6H0dL3allsSpE77mRlBH2zn8TUDqmo1nQur0WdE1lutvqprrvZN4RlrRWYnvkhQw7wFdLVFcl+SfA7R/02ysKArTLafpmvp0zvqdLelaMFZnUgBj4jLpzmpq1BxzA1yKHHM7ssWhfhPJgKXu2FzPSptJBP5gd13Pbb8x7xkl2cKp5EEo04qTjufM8qs23DaMjyYDOywhFJEYaRt9auG7Dt5i8Olr1owIB7x1VRWqjYDjEDyujAJCgbgeIPvVApcgAHsBmNCymo7RyP4xYURmJYNiALcwsDlRzASG3cwu3Yt21A3Pqe85erjMBTrz7upj3meNpL7gPxNB1FWdztIIxErabN3PH2gGaex7KM457Qe64r8JyDGNNG2lV7cQDUV4fDDMCtSPdnOZRdtK8HENpGayNo7wfVaZmUntn0gJbmwWBirVORniH6tHrdhkkRdqDuHfmBR7H/AOfaD/2/3n06j5eof/rT/wCFkkgee2X+Un/lT/8ACzJ6P9av7ySQNHR8xhGl/VP3kkgMh3/ECT9b8ySQDq/1qvuJq6P0Ukkgd6b9N/tAE+Q/f+skkBc//crJq/0TJJASv8/5g/8A51+8kkBhd2H2ifV/PJJA9o+T8zu79KSSBmeo/M0QXfMZJIH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3" name="Picture 13" descr="http://upload.wikimedia.org/wikipedia/commons/thumb/d/de/StonesXray.PNG/220px-StonesXr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4869160"/>
            <a:ext cx="2232248" cy="173355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>
            <a:off x="2483768" y="2132856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699792" y="3212976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231740" y="3681028"/>
            <a:ext cx="20882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427984" y="3933056"/>
            <a:ext cx="25922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15" descr="https://encrypted-tbn3.gstatic.com/images?q=tbn:ANd9GcTHpx7f3puSW44tx-hZXbHpDyG0iT5KxTeTmfpGrhvVovr2nI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2986310"/>
            <a:ext cx="2232248" cy="1771625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>
            <a:off x="5148064" y="3212976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Picture 17" descr="https://encrypted-tbn0.gstatic.com/images?q=tbn:ANd9GcQp3Z4XuewgRaChuEV-vnjlxZf-Bn8NEM7aNn-WzvMyOND3lez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1196752"/>
            <a:ext cx="2286000" cy="1714501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flipV="1">
            <a:off x="5076056" y="1916832"/>
            <a:ext cx="25922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Clinical manifestations</a:t>
            </a:r>
            <a:endParaRPr lang="en-US" dirty="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836712"/>
            <a:ext cx="8101211" cy="57832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GB" sz="4000" dirty="0" smtClean="0"/>
              <a:t>Who gets gallstones?</a:t>
            </a:r>
            <a:endParaRPr lang="en-US" sz="40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Risk factors: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Age &amp; gender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Obesity, weight loss, TPN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Pregnancy and parity</a:t>
            </a:r>
          </a:p>
          <a:p>
            <a:pPr>
              <a:lnSpc>
                <a:spcPct val="80000"/>
              </a:lnSpc>
              <a:defRPr/>
            </a:pPr>
            <a:r>
              <a:rPr lang="en-GB" sz="2800" dirty="0" smtClean="0"/>
              <a:t>NIDDM, diet and lipid profiles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err="1" smtClean="0"/>
              <a:t>Ileal</a:t>
            </a:r>
            <a:r>
              <a:rPr lang="en-GB" sz="2800" dirty="0" smtClean="0"/>
              <a:t> disease</a:t>
            </a:r>
          </a:p>
          <a:p>
            <a:pPr>
              <a:lnSpc>
                <a:spcPct val="80000"/>
              </a:lnSpc>
              <a:defRPr/>
            </a:pPr>
            <a:r>
              <a:rPr lang="en-GB" sz="2800" dirty="0" smtClean="0"/>
              <a:t>Slow intestinal transit, spinal injury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Medication: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e.g. oestrogens, </a:t>
            </a:r>
            <a:r>
              <a:rPr lang="en-GB" sz="2400" dirty="0" err="1" smtClean="0"/>
              <a:t>clofibrate</a:t>
            </a:r>
            <a:r>
              <a:rPr lang="en-GB" sz="2400" dirty="0" smtClean="0"/>
              <a:t>, </a:t>
            </a:r>
            <a:r>
              <a:rPr lang="en-GB" sz="2400" dirty="0" err="1" smtClean="0"/>
              <a:t>octreotide</a:t>
            </a:r>
            <a:r>
              <a:rPr lang="en-GB" sz="2400" dirty="0" smtClean="0"/>
              <a:t>, </a:t>
            </a:r>
            <a:r>
              <a:rPr lang="en-GB" sz="2400" dirty="0" err="1" smtClean="0"/>
              <a:t>ceftriaxone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2" y="332656"/>
          <a:ext cx="8732294" cy="6858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90494"/>
                <a:gridCol w="1234600"/>
                <a:gridCol w="1029600"/>
                <a:gridCol w="1029600"/>
                <a:gridCol w="1029600"/>
                <a:gridCol w="1029600"/>
                <a:gridCol w="1029600"/>
                <a:gridCol w="1029600"/>
                <a:gridCol w="1029600"/>
              </a:tblGrid>
              <a:tr h="572371"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Increased cholesterol secretion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Increased cholesterol synthesis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Decreased bile acid synthesis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Decresed</a:t>
                      </a:r>
                      <a:r>
                        <a:rPr lang="en-GB" sz="1200" dirty="0" smtClean="0"/>
                        <a:t> bile acid secretion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Gallbladder </a:t>
                      </a:r>
                      <a:r>
                        <a:rPr lang="en-GB" sz="1200" dirty="0" err="1" smtClean="0"/>
                        <a:t>hypomotility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Reduced cholesterol conversion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Other</a:t>
                      </a:r>
                      <a:endParaRPr lang="en-GB" sz="1200" dirty="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Age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Female</a:t>
                      </a:r>
                      <a:r>
                        <a:rPr lang="en-GB" sz="1200" baseline="0" dirty="0" smtClean="0"/>
                        <a:t> Gender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Transit</a:t>
                      </a:r>
                      <a:r>
                        <a:rPr lang="en-GB" sz="1200" baseline="0" dirty="0" smtClean="0"/>
                        <a:t> time</a:t>
                      </a:r>
                      <a:r>
                        <a:rPr lang="en-GB" sz="1000" baseline="0" dirty="0" smtClean="0">
                          <a:sym typeface="Wingdings"/>
                        </a:rPr>
                        <a:t></a:t>
                      </a:r>
                      <a:endParaRPr lang="en-GB" sz="1000" dirty="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Obesity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Weight loss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TPN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Pregnancy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Genetic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ApoE4/E4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???</a:t>
                      </a:r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Scandinavian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Native American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rowSpan="7">
                  <a:txBody>
                    <a:bodyPr/>
                    <a:lstStyle/>
                    <a:p>
                      <a:r>
                        <a:rPr lang="en-GB" sz="1200" dirty="0" smtClean="0"/>
                        <a:t>Medications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OCP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Oestrogen</a:t>
                      </a:r>
                      <a:r>
                        <a:rPr lang="en-GB" sz="1200" baseline="0" dirty="0" smtClean="0">
                          <a:sym typeface="Wingdings 2"/>
                        </a:rPr>
                        <a:t> </a:t>
                      </a:r>
                      <a:r>
                        <a:rPr lang="en-GB" sz="1200" dirty="0" smtClean="0"/>
                        <a:t>♀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72558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Oestrogen ♂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272558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Progestogens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ACAT </a:t>
                      </a:r>
                      <a:r>
                        <a:rPr lang="en-GB" sz="1200" dirty="0" smtClean="0">
                          <a:sym typeface="Wingdings"/>
                        </a:rPr>
                        <a:t></a:t>
                      </a:r>
                      <a:endParaRPr lang="en-GB" sz="1200" dirty="0"/>
                    </a:p>
                  </a:txBody>
                  <a:tcPr/>
                </a:tc>
              </a:tr>
              <a:tr h="272558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Ceftriaxone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Salt </a:t>
                      </a:r>
                      <a:r>
                        <a:rPr lang="en-GB" sz="1200" dirty="0" err="1" smtClean="0"/>
                        <a:t>preciptn</a:t>
                      </a:r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Octreotide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Clofibrate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ACAT </a:t>
                      </a:r>
                      <a:r>
                        <a:rPr lang="en-GB" sz="1200" dirty="0" smtClean="0">
                          <a:sym typeface="Wingdings"/>
                        </a:rPr>
                        <a:t></a:t>
                      </a:r>
                      <a:endParaRPr lang="en-GB" sz="1200" dirty="0"/>
                    </a:p>
                  </a:txBody>
                  <a:tcPr/>
                </a:tc>
              </a:tr>
              <a:tr h="408836"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Medical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Terminal </a:t>
                      </a:r>
                      <a:r>
                        <a:rPr lang="en-GB" sz="1200" dirty="0" err="1" smtClean="0"/>
                        <a:t>ileal</a:t>
                      </a:r>
                      <a:r>
                        <a:rPr lang="en-GB" sz="1200" dirty="0" smtClean="0"/>
                        <a:t> disease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 (decreased pool)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Decreased</a:t>
                      </a:r>
                      <a:r>
                        <a:rPr lang="en-GB" sz="1200" baseline="0" dirty="0" smtClean="0"/>
                        <a:t> HDL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5302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Increased TG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dirty="0" smtClean="0"/>
              <a:t>What is bile? </a:t>
            </a:r>
            <a:endParaRPr lang="en-GB" dirty="0"/>
          </a:p>
        </p:txBody>
      </p:sp>
      <p:pic>
        <p:nvPicPr>
          <p:cNvPr id="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897" y="1412776"/>
            <a:ext cx="6059792" cy="4466361"/>
          </a:xfrm>
          <a:noFill/>
        </p:spPr>
      </p:pic>
      <p:pic>
        <p:nvPicPr>
          <p:cNvPr id="4" name="Picture 4" descr="hepatocy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1" y="1052736"/>
            <a:ext cx="371662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urved Connector 5"/>
          <p:cNvCxnSpPr/>
          <p:nvPr/>
        </p:nvCxnSpPr>
        <p:spPr>
          <a:xfrm rot="10800000">
            <a:off x="2195736" y="1916832"/>
            <a:ext cx="4392488" cy="1656184"/>
          </a:xfrm>
          <a:prstGeom prst="curvedConnector3">
            <a:avLst>
              <a:gd name="adj1" fmla="val 35491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erial poster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1429</TotalTime>
  <Words>2033</Words>
  <Application>Microsoft Office PowerPoint</Application>
  <PresentationFormat>On-screen Show (4:3)</PresentationFormat>
  <Paragraphs>526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imperial poster theme</vt:lpstr>
      <vt:lpstr>The genetic basis of gallstone disease</vt:lpstr>
      <vt:lpstr>Aims</vt:lpstr>
      <vt:lpstr>Gallstones are common</vt:lpstr>
      <vt:lpstr>Gallstones are a problem</vt:lpstr>
      <vt:lpstr>What are they?</vt:lpstr>
      <vt:lpstr>Clinical manifestations</vt:lpstr>
      <vt:lpstr>Who gets gallstones?</vt:lpstr>
      <vt:lpstr>PowerPoint Presentation</vt:lpstr>
      <vt:lpstr>What is bile? </vt:lpstr>
      <vt:lpstr>Bile constituents</vt:lpstr>
      <vt:lpstr>Normal physiology</vt:lpstr>
      <vt:lpstr>PowerPoint Presentation</vt:lpstr>
      <vt:lpstr>PowerPoint Presentation</vt:lpstr>
      <vt:lpstr>PowerPoint Presentation</vt:lpstr>
      <vt:lpstr>Membrane transporters</vt:lpstr>
      <vt:lpstr>BA-independent membrane transporters</vt:lpstr>
      <vt:lpstr>BA-dependent membrane transporters</vt:lpstr>
      <vt:lpstr>Ductal membrane transporters</vt:lpstr>
      <vt:lpstr>Cholesterol stone pathophysiology</vt:lpstr>
      <vt:lpstr>Pigment stone pathophysiology</vt:lpstr>
      <vt:lpstr>Gallstones: why genetics?</vt:lpstr>
      <vt:lpstr>How investigated</vt:lpstr>
      <vt:lpstr>Black pigment stones</vt:lpstr>
      <vt:lpstr>Cholesterol stones: candidate genes</vt:lpstr>
      <vt:lpstr>Supersaturation</vt:lpstr>
      <vt:lpstr> Lipid / BA production: CYP7A1</vt:lpstr>
      <vt:lpstr>Hepatic lipid receptors: APOE</vt:lpstr>
      <vt:lpstr>APOB</vt:lpstr>
      <vt:lpstr>Intracellular lipid transporters</vt:lpstr>
      <vt:lpstr>Hepatic/ intestinal membrane lipid transporters and cholesterol stones</vt:lpstr>
      <vt:lpstr>PowerPoint Presentation</vt:lpstr>
      <vt:lpstr>ABCG5/8</vt:lpstr>
      <vt:lpstr>ABCB4 / MDR3 deficiency </vt:lpstr>
      <vt:lpstr>Membrane transporters at the enteral interface</vt:lpstr>
      <vt:lpstr>Membrane transporters at the portal interface</vt:lpstr>
      <vt:lpstr>Transcriptional regulation: FXR</vt:lpstr>
      <vt:lpstr>FGF19</vt:lpstr>
      <vt:lpstr>Peroxisome proliferator activated receptors PPARs</vt:lpstr>
      <vt:lpstr>Mucin</vt:lpstr>
      <vt:lpstr>Gallbladder motility</vt:lpstr>
      <vt:lpstr>Other</vt:lpstr>
      <vt:lpstr>PowerPoint Presentation</vt:lpstr>
      <vt:lpstr>What if you are at risk?</vt:lpstr>
      <vt:lpstr>Main points</vt:lpstr>
      <vt:lpstr>Selected References</vt:lpstr>
    </vt:vector>
  </TitlesOfParts>
  <Company>METL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</dc:creator>
  <cp:lastModifiedBy>Shiel, Nuala</cp:lastModifiedBy>
  <cp:revision>89</cp:revision>
  <dcterms:created xsi:type="dcterms:W3CDTF">2009-09-27T19:07:31Z</dcterms:created>
  <dcterms:modified xsi:type="dcterms:W3CDTF">2012-10-11T09:45:22Z</dcterms:modified>
</cp:coreProperties>
</file>