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06" r:id="rId3"/>
    <p:sldId id="407" r:id="rId4"/>
    <p:sldId id="333" r:id="rId5"/>
    <p:sldId id="370" r:id="rId6"/>
    <p:sldId id="341" r:id="rId7"/>
    <p:sldId id="408" r:id="rId8"/>
    <p:sldId id="411" r:id="rId9"/>
    <p:sldId id="455" r:id="rId10"/>
    <p:sldId id="415" r:id="rId11"/>
    <p:sldId id="410" r:id="rId12"/>
    <p:sldId id="466" r:id="rId13"/>
    <p:sldId id="37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371" r:id="rId27"/>
    <p:sldId id="452" r:id="rId28"/>
    <p:sldId id="375" r:id="rId29"/>
    <p:sldId id="386" r:id="rId30"/>
    <p:sldId id="398" r:id="rId31"/>
    <p:sldId id="383" r:id="rId32"/>
    <p:sldId id="323" r:id="rId33"/>
    <p:sldId id="378" r:id="rId34"/>
    <p:sldId id="347" r:id="rId35"/>
    <p:sldId id="379" r:id="rId36"/>
    <p:sldId id="337" r:id="rId37"/>
    <p:sldId id="418" r:id="rId38"/>
    <p:sldId id="419" r:id="rId39"/>
    <p:sldId id="268" r:id="rId40"/>
    <p:sldId id="376" r:id="rId41"/>
    <p:sldId id="414" r:id="rId42"/>
    <p:sldId id="412" r:id="rId43"/>
    <p:sldId id="449" r:id="rId44"/>
    <p:sldId id="417" r:id="rId45"/>
    <p:sldId id="420" r:id="rId46"/>
    <p:sldId id="445" r:id="rId47"/>
    <p:sldId id="446" r:id="rId48"/>
    <p:sldId id="447" r:id="rId49"/>
    <p:sldId id="456" r:id="rId50"/>
    <p:sldId id="462" r:id="rId51"/>
    <p:sldId id="459" r:id="rId52"/>
    <p:sldId id="460" r:id="rId53"/>
    <p:sldId id="469" r:id="rId54"/>
    <p:sldId id="47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00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38954-C74E-1047-8378-35162FDD8C62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D60B5E-8CED-AA42-A237-051E54973E84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Trimester</a:t>
          </a:r>
        </a:p>
        <a:p>
          <a:r>
            <a:rPr lang="en-US" dirty="0" smtClean="0"/>
            <a:t>      0-14 </a:t>
          </a:r>
          <a:r>
            <a:rPr lang="en-US" dirty="0" err="1" smtClean="0"/>
            <a:t>wks</a:t>
          </a:r>
          <a:endParaRPr lang="en-US" dirty="0"/>
        </a:p>
      </dgm:t>
    </dgm:pt>
    <dgm:pt modelId="{D7CBC321-B8B6-6D42-8389-E5DAA4E3EBBE}" type="parTrans" cxnId="{33D0E165-D2D7-624D-9BE7-8458987349A2}">
      <dgm:prSet/>
      <dgm:spPr/>
      <dgm:t>
        <a:bodyPr/>
        <a:lstStyle/>
        <a:p>
          <a:endParaRPr lang="en-US"/>
        </a:p>
      </dgm:t>
    </dgm:pt>
    <dgm:pt modelId="{48AE07B6-62CD-EA49-8315-36D7965378E7}" type="sibTrans" cxnId="{33D0E165-D2D7-624D-9BE7-8458987349A2}">
      <dgm:prSet/>
      <dgm:spPr/>
      <dgm:t>
        <a:bodyPr/>
        <a:lstStyle/>
        <a:p>
          <a:endParaRPr lang="en-US"/>
        </a:p>
      </dgm:t>
    </dgm:pt>
    <dgm:pt modelId="{ED13D604-6950-DE48-84B0-9A4AB8D336DF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Trimester</a:t>
          </a:r>
        </a:p>
        <a:p>
          <a:r>
            <a:rPr lang="en-US" dirty="0" smtClean="0"/>
            <a:t>     14-28 </a:t>
          </a:r>
          <a:r>
            <a:rPr lang="en-US" dirty="0" err="1" smtClean="0"/>
            <a:t>wks</a:t>
          </a:r>
          <a:endParaRPr lang="en-US" dirty="0"/>
        </a:p>
      </dgm:t>
    </dgm:pt>
    <dgm:pt modelId="{E8525850-4BA8-0240-BEB8-02037E3E7AD1}" type="parTrans" cxnId="{5886BA2B-DC07-9D4D-8DA3-297A80F7DDCC}">
      <dgm:prSet/>
      <dgm:spPr/>
      <dgm:t>
        <a:bodyPr/>
        <a:lstStyle/>
        <a:p>
          <a:endParaRPr lang="en-US"/>
        </a:p>
      </dgm:t>
    </dgm:pt>
    <dgm:pt modelId="{43A782D5-5AFB-274E-A0C0-EE48FD1341F3}" type="sibTrans" cxnId="{5886BA2B-DC07-9D4D-8DA3-297A80F7DDCC}">
      <dgm:prSet/>
      <dgm:spPr/>
      <dgm:t>
        <a:bodyPr/>
        <a:lstStyle/>
        <a:p>
          <a:endParaRPr lang="en-US"/>
        </a:p>
      </dgm:t>
    </dgm:pt>
    <dgm:pt modelId="{A465467C-79FD-CF48-B121-30C00F5AF689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Trimester</a:t>
          </a:r>
        </a:p>
        <a:p>
          <a:r>
            <a:rPr lang="en-US" dirty="0" smtClean="0"/>
            <a:t>      28-42 </a:t>
          </a:r>
          <a:r>
            <a:rPr lang="en-US" dirty="0" err="1" smtClean="0"/>
            <a:t>wks</a:t>
          </a:r>
          <a:endParaRPr lang="en-US" dirty="0"/>
        </a:p>
      </dgm:t>
    </dgm:pt>
    <dgm:pt modelId="{8BE65A22-C3DC-DB46-836C-F740FF3EC60B}" type="parTrans" cxnId="{F7EB57A5-133F-C541-9563-C1922FA8B2EC}">
      <dgm:prSet/>
      <dgm:spPr/>
      <dgm:t>
        <a:bodyPr/>
        <a:lstStyle/>
        <a:p>
          <a:endParaRPr lang="en-US"/>
        </a:p>
      </dgm:t>
    </dgm:pt>
    <dgm:pt modelId="{C37DA00E-8D84-854B-B411-BCBD13E07A6F}" type="sibTrans" cxnId="{F7EB57A5-133F-C541-9563-C1922FA8B2EC}">
      <dgm:prSet/>
      <dgm:spPr/>
      <dgm:t>
        <a:bodyPr/>
        <a:lstStyle/>
        <a:p>
          <a:endParaRPr lang="en-US"/>
        </a:p>
      </dgm:t>
    </dgm:pt>
    <dgm:pt modelId="{D930CC11-2971-6947-91E3-D5AB514304F8}" type="pres">
      <dgm:prSet presAssocID="{A5538954-C74E-1047-8378-35162FDD8C6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43A6B-87C8-FD47-80C3-051284AB14D1}" type="pres">
      <dgm:prSet presAssocID="{A5538954-C74E-1047-8378-35162FDD8C62}" presName="arrow" presStyleLbl="bgShp" presStyleIdx="0" presStyleCnt="1"/>
      <dgm:spPr/>
    </dgm:pt>
    <dgm:pt modelId="{FA53E444-53E0-DD41-93B1-A6EE23BB3327}" type="pres">
      <dgm:prSet presAssocID="{A5538954-C74E-1047-8378-35162FDD8C62}" presName="arrowDiagram3" presStyleCnt="0"/>
      <dgm:spPr/>
    </dgm:pt>
    <dgm:pt modelId="{B79689C0-CD90-BA45-972D-4624165195DB}" type="pres">
      <dgm:prSet presAssocID="{7ED60B5E-8CED-AA42-A237-051E54973E84}" presName="bullet3a" presStyleLbl="node1" presStyleIdx="0" presStyleCnt="3"/>
      <dgm:spPr/>
    </dgm:pt>
    <dgm:pt modelId="{1BDC6510-F3CA-9740-A04E-BE543CECC1AD}" type="pres">
      <dgm:prSet presAssocID="{7ED60B5E-8CED-AA42-A237-051E54973E84}" presName="textBox3a" presStyleLbl="revTx" presStyleIdx="0" presStyleCnt="3" custScaleX="129139" custScaleY="62426" custLinFactNeighborX="38148" custLinFactNeighborY="-3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FDD7F-204E-B544-833C-B614F930D19B}" type="pres">
      <dgm:prSet presAssocID="{ED13D604-6950-DE48-84B0-9A4AB8D336DF}" presName="bullet3b" presStyleLbl="node1" presStyleIdx="1" presStyleCnt="3"/>
      <dgm:spPr/>
    </dgm:pt>
    <dgm:pt modelId="{01F57D8D-B2B3-844F-864D-9CC29C7AB325}" type="pres">
      <dgm:prSet presAssocID="{ED13D604-6950-DE48-84B0-9A4AB8D336DF}" presName="textBox3b" presStyleLbl="revTx" presStyleIdx="1" presStyleCnt="3" custScaleX="138578" custScaleY="28283" custLinFactNeighborX="34850" custLinFactNeighborY="-3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EFD2B-B889-9148-86C6-1839CABCEBCD}" type="pres">
      <dgm:prSet presAssocID="{A465467C-79FD-CF48-B121-30C00F5AF689}" presName="bullet3c" presStyleLbl="node1" presStyleIdx="2" presStyleCnt="3"/>
      <dgm:spPr/>
    </dgm:pt>
    <dgm:pt modelId="{D5A00EFD-79B0-A44E-B7F7-F19F3FE393A5}" type="pres">
      <dgm:prSet presAssocID="{A465467C-79FD-CF48-B121-30C00F5AF689}" presName="textBox3c" presStyleLbl="revTx" presStyleIdx="2" presStyleCnt="3" custScaleX="119325" custScaleY="22823" custLinFactNeighborX="8565" custLinFactNeighborY="-24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6B5A6-6CC4-844D-BD57-D74420EE726B}" type="presOf" srcId="{A5538954-C74E-1047-8378-35162FDD8C62}" destId="{D930CC11-2971-6947-91E3-D5AB514304F8}" srcOrd="0" destOrd="0" presId="urn:microsoft.com/office/officeart/2005/8/layout/arrow2"/>
    <dgm:cxn modelId="{33D0E165-D2D7-624D-9BE7-8458987349A2}" srcId="{A5538954-C74E-1047-8378-35162FDD8C62}" destId="{7ED60B5E-8CED-AA42-A237-051E54973E84}" srcOrd="0" destOrd="0" parTransId="{D7CBC321-B8B6-6D42-8389-E5DAA4E3EBBE}" sibTransId="{48AE07B6-62CD-EA49-8315-36D7965378E7}"/>
    <dgm:cxn modelId="{68912AEA-0705-C64F-BAD6-49796673E0F8}" type="presOf" srcId="{A465467C-79FD-CF48-B121-30C00F5AF689}" destId="{D5A00EFD-79B0-A44E-B7F7-F19F3FE393A5}" srcOrd="0" destOrd="0" presId="urn:microsoft.com/office/officeart/2005/8/layout/arrow2"/>
    <dgm:cxn modelId="{2D2BE199-FF57-4743-B8C2-692A1F04D193}" type="presOf" srcId="{7ED60B5E-8CED-AA42-A237-051E54973E84}" destId="{1BDC6510-F3CA-9740-A04E-BE543CECC1AD}" srcOrd="0" destOrd="0" presId="urn:microsoft.com/office/officeart/2005/8/layout/arrow2"/>
    <dgm:cxn modelId="{5886BA2B-DC07-9D4D-8DA3-297A80F7DDCC}" srcId="{A5538954-C74E-1047-8378-35162FDD8C62}" destId="{ED13D604-6950-DE48-84B0-9A4AB8D336DF}" srcOrd="1" destOrd="0" parTransId="{E8525850-4BA8-0240-BEB8-02037E3E7AD1}" sibTransId="{43A782D5-5AFB-274E-A0C0-EE48FD1341F3}"/>
    <dgm:cxn modelId="{F7EB57A5-133F-C541-9563-C1922FA8B2EC}" srcId="{A5538954-C74E-1047-8378-35162FDD8C62}" destId="{A465467C-79FD-CF48-B121-30C00F5AF689}" srcOrd="2" destOrd="0" parTransId="{8BE65A22-C3DC-DB46-836C-F740FF3EC60B}" sibTransId="{C37DA00E-8D84-854B-B411-BCBD13E07A6F}"/>
    <dgm:cxn modelId="{F6603C33-B256-AF42-809B-280B1FE0E133}" type="presOf" srcId="{ED13D604-6950-DE48-84B0-9A4AB8D336DF}" destId="{01F57D8D-B2B3-844F-864D-9CC29C7AB325}" srcOrd="0" destOrd="0" presId="urn:microsoft.com/office/officeart/2005/8/layout/arrow2"/>
    <dgm:cxn modelId="{95354E85-6BCB-E049-928A-FFA88481D2B7}" type="presParOf" srcId="{D930CC11-2971-6947-91E3-D5AB514304F8}" destId="{2DA43A6B-87C8-FD47-80C3-051284AB14D1}" srcOrd="0" destOrd="0" presId="urn:microsoft.com/office/officeart/2005/8/layout/arrow2"/>
    <dgm:cxn modelId="{EEB91483-84CC-8C4F-BA41-8D88D1B70615}" type="presParOf" srcId="{D930CC11-2971-6947-91E3-D5AB514304F8}" destId="{FA53E444-53E0-DD41-93B1-A6EE23BB3327}" srcOrd="1" destOrd="0" presId="urn:microsoft.com/office/officeart/2005/8/layout/arrow2"/>
    <dgm:cxn modelId="{427037F1-0D4E-EF4D-A759-53B1F95B9778}" type="presParOf" srcId="{FA53E444-53E0-DD41-93B1-A6EE23BB3327}" destId="{B79689C0-CD90-BA45-972D-4624165195DB}" srcOrd="0" destOrd="0" presId="urn:microsoft.com/office/officeart/2005/8/layout/arrow2"/>
    <dgm:cxn modelId="{0B8FFD97-8692-0845-807B-51FBC6EA7A7B}" type="presParOf" srcId="{FA53E444-53E0-DD41-93B1-A6EE23BB3327}" destId="{1BDC6510-F3CA-9740-A04E-BE543CECC1AD}" srcOrd="1" destOrd="0" presId="urn:microsoft.com/office/officeart/2005/8/layout/arrow2"/>
    <dgm:cxn modelId="{E43BABB1-5A3B-964A-B036-56149EA83081}" type="presParOf" srcId="{FA53E444-53E0-DD41-93B1-A6EE23BB3327}" destId="{D77FDD7F-204E-B544-833C-B614F930D19B}" srcOrd="2" destOrd="0" presId="urn:microsoft.com/office/officeart/2005/8/layout/arrow2"/>
    <dgm:cxn modelId="{24E4CA56-B1F7-6543-943B-46C5DBF03A7F}" type="presParOf" srcId="{FA53E444-53E0-DD41-93B1-A6EE23BB3327}" destId="{01F57D8D-B2B3-844F-864D-9CC29C7AB325}" srcOrd="3" destOrd="0" presId="urn:microsoft.com/office/officeart/2005/8/layout/arrow2"/>
    <dgm:cxn modelId="{E0120425-B303-F94E-B122-7BC961765C5C}" type="presParOf" srcId="{FA53E444-53E0-DD41-93B1-A6EE23BB3327}" destId="{F67EFD2B-B889-9148-86C6-1839CABCEBCD}" srcOrd="4" destOrd="0" presId="urn:microsoft.com/office/officeart/2005/8/layout/arrow2"/>
    <dgm:cxn modelId="{DA28944C-295E-F042-BB77-53D556F94F62}" type="presParOf" srcId="{FA53E444-53E0-DD41-93B1-A6EE23BB3327}" destId="{D5A00EFD-79B0-A44E-B7F7-F19F3FE393A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D9355-5DCF-D845-900A-7721B1301201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E1578-219B-0647-8F86-81123F087D5D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Parents</a:t>
          </a:r>
          <a:endParaRPr lang="en-US" dirty="0">
            <a:solidFill>
              <a:srgbClr val="000090"/>
            </a:solidFill>
          </a:endParaRPr>
        </a:p>
      </dgm:t>
    </dgm:pt>
    <dgm:pt modelId="{80963A1E-773B-5D49-BEAA-8330A45C0C15}" type="parTrans" cxnId="{08AF766C-C3C1-324F-9C37-2D0AEEBCDBB9}">
      <dgm:prSet/>
      <dgm:spPr/>
      <dgm:t>
        <a:bodyPr/>
        <a:lstStyle/>
        <a:p>
          <a:endParaRPr lang="en-US"/>
        </a:p>
      </dgm:t>
    </dgm:pt>
    <dgm:pt modelId="{BC36E8C5-5184-E843-AF7B-C7AE3D7C2962}" type="sibTrans" cxnId="{08AF766C-C3C1-324F-9C37-2D0AEEBCDBB9}">
      <dgm:prSet/>
      <dgm:spPr/>
      <dgm:t>
        <a:bodyPr/>
        <a:lstStyle/>
        <a:p>
          <a:endParaRPr lang="en-US"/>
        </a:p>
      </dgm:t>
    </dgm:pt>
    <dgm:pt modelId="{701BF2BD-1C81-6A45-B4BB-C2EA6FFB88E0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Genetic</a:t>
          </a:r>
          <a:endParaRPr lang="en-US" dirty="0">
            <a:solidFill>
              <a:srgbClr val="000090"/>
            </a:solidFill>
          </a:endParaRPr>
        </a:p>
      </dgm:t>
    </dgm:pt>
    <dgm:pt modelId="{5BCEDDE8-61E9-F84A-935D-50A79C844636}" type="parTrans" cxnId="{74BBEA47-6695-E64F-A76D-25CC3C44348D}">
      <dgm:prSet/>
      <dgm:spPr/>
      <dgm:t>
        <a:bodyPr/>
        <a:lstStyle/>
        <a:p>
          <a:endParaRPr lang="en-US"/>
        </a:p>
      </dgm:t>
    </dgm:pt>
    <dgm:pt modelId="{E1FDC16E-BE7A-7F44-9A11-5D82563AE27D}" type="sibTrans" cxnId="{74BBEA47-6695-E64F-A76D-25CC3C44348D}">
      <dgm:prSet/>
      <dgm:spPr/>
      <dgm:t>
        <a:bodyPr/>
        <a:lstStyle/>
        <a:p>
          <a:endParaRPr lang="en-US"/>
        </a:p>
      </dgm:t>
    </dgm:pt>
    <dgm:pt modelId="{CD0A6767-D32A-914A-9272-9D61FF3A12AA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Pregnancy</a:t>
          </a:r>
          <a:endParaRPr lang="en-US" dirty="0">
            <a:solidFill>
              <a:srgbClr val="000090"/>
            </a:solidFill>
          </a:endParaRPr>
        </a:p>
      </dgm:t>
    </dgm:pt>
    <dgm:pt modelId="{549A543A-6AB5-C546-8C20-7E83412DA91F}" type="parTrans" cxnId="{7436E264-4905-C04D-A28D-49C0AEC76D38}">
      <dgm:prSet/>
      <dgm:spPr/>
      <dgm:t>
        <a:bodyPr/>
        <a:lstStyle/>
        <a:p>
          <a:endParaRPr lang="en-US"/>
        </a:p>
      </dgm:t>
    </dgm:pt>
    <dgm:pt modelId="{6401E1FF-9C3A-0C46-BDE3-F4EE0F9459B8}" type="sibTrans" cxnId="{7436E264-4905-C04D-A28D-49C0AEC76D38}">
      <dgm:prSet/>
      <dgm:spPr/>
      <dgm:t>
        <a:bodyPr/>
        <a:lstStyle/>
        <a:p>
          <a:endParaRPr lang="en-US"/>
        </a:p>
      </dgm:t>
    </dgm:pt>
    <dgm:pt modelId="{6092252E-229E-2944-BF38-202D24B30F92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Epigenetics-begins in Utero</a:t>
          </a:r>
          <a:endParaRPr lang="en-US" dirty="0">
            <a:solidFill>
              <a:srgbClr val="000090"/>
            </a:solidFill>
          </a:endParaRPr>
        </a:p>
      </dgm:t>
    </dgm:pt>
    <dgm:pt modelId="{7E89C490-92ED-954F-B84D-48773DEE6D71}" type="parTrans" cxnId="{35323C31-A06E-1A41-BFFD-8A5E26719022}">
      <dgm:prSet/>
      <dgm:spPr/>
      <dgm:t>
        <a:bodyPr/>
        <a:lstStyle/>
        <a:p>
          <a:endParaRPr lang="en-US"/>
        </a:p>
      </dgm:t>
    </dgm:pt>
    <dgm:pt modelId="{0C2A9511-A09B-5F48-973B-0ABFB0F295E1}" type="sibTrans" cxnId="{35323C31-A06E-1A41-BFFD-8A5E26719022}">
      <dgm:prSet/>
      <dgm:spPr/>
      <dgm:t>
        <a:bodyPr/>
        <a:lstStyle/>
        <a:p>
          <a:endParaRPr lang="en-US"/>
        </a:p>
      </dgm:t>
    </dgm:pt>
    <dgm:pt modelId="{061BF5F4-85AA-E14F-A8A1-6C56F03A1DED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Lifestyle</a:t>
          </a:r>
          <a:endParaRPr lang="en-US" dirty="0">
            <a:solidFill>
              <a:srgbClr val="000090"/>
            </a:solidFill>
          </a:endParaRPr>
        </a:p>
      </dgm:t>
    </dgm:pt>
    <dgm:pt modelId="{8D62C51B-B8BE-6C4F-AD21-1ADA5080629F}" type="parTrans" cxnId="{F581744A-D57C-9E42-BAFD-D1F751425C25}">
      <dgm:prSet/>
      <dgm:spPr/>
      <dgm:t>
        <a:bodyPr/>
        <a:lstStyle/>
        <a:p>
          <a:endParaRPr lang="en-US"/>
        </a:p>
      </dgm:t>
    </dgm:pt>
    <dgm:pt modelId="{CD1C1326-40E9-0D42-8E77-F19E3EF5646F}" type="sibTrans" cxnId="{F581744A-D57C-9E42-BAFD-D1F751425C25}">
      <dgm:prSet/>
      <dgm:spPr/>
      <dgm:t>
        <a:bodyPr/>
        <a:lstStyle/>
        <a:p>
          <a:endParaRPr lang="en-US"/>
        </a:p>
      </dgm:t>
    </dgm:pt>
    <dgm:pt modelId="{F1DC42FE-8CCF-624E-A98B-3BD7CFC9050D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Environment</a:t>
          </a:r>
          <a:endParaRPr lang="en-US" dirty="0">
            <a:solidFill>
              <a:srgbClr val="000090"/>
            </a:solidFill>
          </a:endParaRPr>
        </a:p>
      </dgm:t>
    </dgm:pt>
    <dgm:pt modelId="{164235FB-0B48-404D-BFF7-C62FE2A0B3F1}" type="parTrans" cxnId="{FFC67F84-295F-EF49-93DF-BA9216232740}">
      <dgm:prSet/>
      <dgm:spPr/>
      <dgm:t>
        <a:bodyPr/>
        <a:lstStyle/>
        <a:p>
          <a:endParaRPr lang="en-US"/>
        </a:p>
      </dgm:t>
    </dgm:pt>
    <dgm:pt modelId="{B62C1B7A-5B81-1742-98E5-195C28AA7DB2}" type="sibTrans" cxnId="{FFC67F84-295F-EF49-93DF-BA9216232740}">
      <dgm:prSet/>
      <dgm:spPr/>
      <dgm:t>
        <a:bodyPr/>
        <a:lstStyle/>
        <a:p>
          <a:endParaRPr lang="en-US"/>
        </a:p>
      </dgm:t>
    </dgm:pt>
    <dgm:pt modelId="{775376B1-91DB-934B-8FB2-05EF406796AC}" type="pres">
      <dgm:prSet presAssocID="{BE6D9355-5DCF-D845-900A-7721B13012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D7132-E964-B84A-A354-A3A2B1E5D3E7}" type="pres">
      <dgm:prSet presAssocID="{D23E1578-219B-0647-8F86-81123F087D5D}" presName="composite" presStyleCnt="0"/>
      <dgm:spPr/>
    </dgm:pt>
    <dgm:pt modelId="{342D1190-7168-1945-BB2E-AA23CF470B64}" type="pres">
      <dgm:prSet presAssocID="{D23E1578-219B-0647-8F86-81123F087D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B3403-C7C5-DE42-8B22-2A18CA71B299}" type="pres">
      <dgm:prSet presAssocID="{D23E1578-219B-0647-8F86-81123F087D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A309-5E7C-DD4F-9D2A-F562A4629BDB}" type="pres">
      <dgm:prSet presAssocID="{BC36E8C5-5184-E843-AF7B-C7AE3D7C2962}" presName="sp" presStyleCnt="0"/>
      <dgm:spPr/>
    </dgm:pt>
    <dgm:pt modelId="{D0A45E65-30E6-E042-956D-EAF565026D95}" type="pres">
      <dgm:prSet presAssocID="{CD0A6767-D32A-914A-9272-9D61FF3A12AA}" presName="composite" presStyleCnt="0"/>
      <dgm:spPr/>
    </dgm:pt>
    <dgm:pt modelId="{A2270BFC-8105-964D-84AF-B0374AF6358E}" type="pres">
      <dgm:prSet presAssocID="{CD0A6767-D32A-914A-9272-9D61FF3A12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17DCD-1493-5F4C-BC79-F0E8F7B9AFC3}" type="pres">
      <dgm:prSet presAssocID="{CD0A6767-D32A-914A-9272-9D61FF3A12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76830-6F8E-F14D-9BC4-1F5DE43F6BEE}" type="pres">
      <dgm:prSet presAssocID="{6401E1FF-9C3A-0C46-BDE3-F4EE0F9459B8}" presName="sp" presStyleCnt="0"/>
      <dgm:spPr/>
    </dgm:pt>
    <dgm:pt modelId="{89FA8FE7-B75D-FF4B-9BBC-F92AE19E3A9A}" type="pres">
      <dgm:prSet presAssocID="{061BF5F4-85AA-E14F-A8A1-6C56F03A1DED}" presName="composite" presStyleCnt="0"/>
      <dgm:spPr/>
    </dgm:pt>
    <dgm:pt modelId="{99B091B1-54A9-3847-85B8-B4E36859C37F}" type="pres">
      <dgm:prSet presAssocID="{061BF5F4-85AA-E14F-A8A1-6C56F03A1D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72CBE-2AD6-FE40-A6EC-D73AA6CB9C8A}" type="pres">
      <dgm:prSet presAssocID="{061BF5F4-85AA-E14F-A8A1-6C56F03A1D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23C31-A06E-1A41-BFFD-8A5E26719022}" srcId="{CD0A6767-D32A-914A-9272-9D61FF3A12AA}" destId="{6092252E-229E-2944-BF38-202D24B30F92}" srcOrd="0" destOrd="0" parTransId="{7E89C490-92ED-954F-B84D-48773DEE6D71}" sibTransId="{0C2A9511-A09B-5F48-973B-0ABFB0F295E1}"/>
    <dgm:cxn modelId="{FFC67F84-295F-EF49-93DF-BA9216232740}" srcId="{061BF5F4-85AA-E14F-A8A1-6C56F03A1DED}" destId="{F1DC42FE-8CCF-624E-A98B-3BD7CFC9050D}" srcOrd="0" destOrd="0" parTransId="{164235FB-0B48-404D-BFF7-C62FE2A0B3F1}" sibTransId="{B62C1B7A-5B81-1742-98E5-195C28AA7DB2}"/>
    <dgm:cxn modelId="{BCE5FDC6-26B5-0A4A-9EF6-DD5ADBAE6F9A}" type="presOf" srcId="{6092252E-229E-2944-BF38-202D24B30F92}" destId="{BE017DCD-1493-5F4C-BC79-F0E8F7B9AFC3}" srcOrd="0" destOrd="0" presId="urn:microsoft.com/office/officeart/2005/8/layout/chevron2"/>
    <dgm:cxn modelId="{A1CC2BDF-30E0-9A4B-80FE-4C40D7BA9B8E}" type="presOf" srcId="{BE6D9355-5DCF-D845-900A-7721B1301201}" destId="{775376B1-91DB-934B-8FB2-05EF406796AC}" srcOrd="0" destOrd="0" presId="urn:microsoft.com/office/officeart/2005/8/layout/chevron2"/>
    <dgm:cxn modelId="{FEFC1DBD-BF38-8346-832A-CC8E50824FF0}" type="presOf" srcId="{061BF5F4-85AA-E14F-A8A1-6C56F03A1DED}" destId="{99B091B1-54A9-3847-85B8-B4E36859C37F}" srcOrd="0" destOrd="0" presId="urn:microsoft.com/office/officeart/2005/8/layout/chevron2"/>
    <dgm:cxn modelId="{7436E264-4905-C04D-A28D-49C0AEC76D38}" srcId="{BE6D9355-5DCF-D845-900A-7721B1301201}" destId="{CD0A6767-D32A-914A-9272-9D61FF3A12AA}" srcOrd="1" destOrd="0" parTransId="{549A543A-6AB5-C546-8C20-7E83412DA91F}" sibTransId="{6401E1FF-9C3A-0C46-BDE3-F4EE0F9459B8}"/>
    <dgm:cxn modelId="{644C14A8-110D-0542-A60F-0A1438723574}" type="presOf" srcId="{F1DC42FE-8CCF-624E-A98B-3BD7CFC9050D}" destId="{2CD72CBE-2AD6-FE40-A6EC-D73AA6CB9C8A}" srcOrd="0" destOrd="0" presId="urn:microsoft.com/office/officeart/2005/8/layout/chevron2"/>
    <dgm:cxn modelId="{74BBEA47-6695-E64F-A76D-25CC3C44348D}" srcId="{D23E1578-219B-0647-8F86-81123F087D5D}" destId="{701BF2BD-1C81-6A45-B4BB-C2EA6FFB88E0}" srcOrd="0" destOrd="0" parTransId="{5BCEDDE8-61E9-F84A-935D-50A79C844636}" sibTransId="{E1FDC16E-BE7A-7F44-9A11-5D82563AE27D}"/>
    <dgm:cxn modelId="{4236B3DF-AE74-9440-832F-57EFD58994B0}" type="presOf" srcId="{CD0A6767-D32A-914A-9272-9D61FF3A12AA}" destId="{A2270BFC-8105-964D-84AF-B0374AF6358E}" srcOrd="0" destOrd="0" presId="urn:microsoft.com/office/officeart/2005/8/layout/chevron2"/>
    <dgm:cxn modelId="{417A9895-6EE7-0244-809B-B8C4429DC133}" type="presOf" srcId="{701BF2BD-1C81-6A45-B4BB-C2EA6FFB88E0}" destId="{1CCB3403-C7C5-DE42-8B22-2A18CA71B299}" srcOrd="0" destOrd="0" presId="urn:microsoft.com/office/officeart/2005/8/layout/chevron2"/>
    <dgm:cxn modelId="{F581744A-D57C-9E42-BAFD-D1F751425C25}" srcId="{BE6D9355-5DCF-D845-900A-7721B1301201}" destId="{061BF5F4-85AA-E14F-A8A1-6C56F03A1DED}" srcOrd="2" destOrd="0" parTransId="{8D62C51B-B8BE-6C4F-AD21-1ADA5080629F}" sibTransId="{CD1C1326-40E9-0D42-8E77-F19E3EF5646F}"/>
    <dgm:cxn modelId="{AE058D0C-2FCC-C04D-8B29-DBB14D9017C6}" type="presOf" srcId="{D23E1578-219B-0647-8F86-81123F087D5D}" destId="{342D1190-7168-1945-BB2E-AA23CF470B64}" srcOrd="0" destOrd="0" presId="urn:microsoft.com/office/officeart/2005/8/layout/chevron2"/>
    <dgm:cxn modelId="{08AF766C-C3C1-324F-9C37-2D0AEEBCDBB9}" srcId="{BE6D9355-5DCF-D845-900A-7721B1301201}" destId="{D23E1578-219B-0647-8F86-81123F087D5D}" srcOrd="0" destOrd="0" parTransId="{80963A1E-773B-5D49-BEAA-8330A45C0C15}" sibTransId="{BC36E8C5-5184-E843-AF7B-C7AE3D7C2962}"/>
    <dgm:cxn modelId="{8C7C2773-3510-5A40-9B48-F95FB1800B3A}" type="presParOf" srcId="{775376B1-91DB-934B-8FB2-05EF406796AC}" destId="{8F5D7132-E964-B84A-A354-A3A2B1E5D3E7}" srcOrd="0" destOrd="0" presId="urn:microsoft.com/office/officeart/2005/8/layout/chevron2"/>
    <dgm:cxn modelId="{DD61F598-1285-0647-AB17-9D0A2DA8B1D8}" type="presParOf" srcId="{8F5D7132-E964-B84A-A354-A3A2B1E5D3E7}" destId="{342D1190-7168-1945-BB2E-AA23CF470B64}" srcOrd="0" destOrd="0" presId="urn:microsoft.com/office/officeart/2005/8/layout/chevron2"/>
    <dgm:cxn modelId="{DE0566BE-1AEE-1444-9DFD-BA6E0442BA57}" type="presParOf" srcId="{8F5D7132-E964-B84A-A354-A3A2B1E5D3E7}" destId="{1CCB3403-C7C5-DE42-8B22-2A18CA71B299}" srcOrd="1" destOrd="0" presId="urn:microsoft.com/office/officeart/2005/8/layout/chevron2"/>
    <dgm:cxn modelId="{8C268B01-909B-5145-BED2-7A7DFFD42805}" type="presParOf" srcId="{775376B1-91DB-934B-8FB2-05EF406796AC}" destId="{13D0A309-5E7C-DD4F-9D2A-F562A4629BDB}" srcOrd="1" destOrd="0" presId="urn:microsoft.com/office/officeart/2005/8/layout/chevron2"/>
    <dgm:cxn modelId="{D4B3DEA3-2BAD-E644-A31E-6BC7906AB022}" type="presParOf" srcId="{775376B1-91DB-934B-8FB2-05EF406796AC}" destId="{D0A45E65-30E6-E042-956D-EAF565026D95}" srcOrd="2" destOrd="0" presId="urn:microsoft.com/office/officeart/2005/8/layout/chevron2"/>
    <dgm:cxn modelId="{49C2EFCC-A646-3543-928A-E9F3A66A5DAC}" type="presParOf" srcId="{D0A45E65-30E6-E042-956D-EAF565026D95}" destId="{A2270BFC-8105-964D-84AF-B0374AF6358E}" srcOrd="0" destOrd="0" presId="urn:microsoft.com/office/officeart/2005/8/layout/chevron2"/>
    <dgm:cxn modelId="{378A6E01-F76C-F741-8E07-7E05882E8C05}" type="presParOf" srcId="{D0A45E65-30E6-E042-956D-EAF565026D95}" destId="{BE017DCD-1493-5F4C-BC79-F0E8F7B9AFC3}" srcOrd="1" destOrd="0" presId="urn:microsoft.com/office/officeart/2005/8/layout/chevron2"/>
    <dgm:cxn modelId="{B11C391E-56B2-DC46-B6C6-D819514C11EB}" type="presParOf" srcId="{775376B1-91DB-934B-8FB2-05EF406796AC}" destId="{3D976830-6F8E-F14D-9BC4-1F5DE43F6BEE}" srcOrd="3" destOrd="0" presId="urn:microsoft.com/office/officeart/2005/8/layout/chevron2"/>
    <dgm:cxn modelId="{CB71363B-18BA-E64E-86C1-445BD1B4A60A}" type="presParOf" srcId="{775376B1-91DB-934B-8FB2-05EF406796AC}" destId="{89FA8FE7-B75D-FF4B-9BBC-F92AE19E3A9A}" srcOrd="4" destOrd="0" presId="urn:microsoft.com/office/officeart/2005/8/layout/chevron2"/>
    <dgm:cxn modelId="{4354A8C2-1E05-7541-A18A-07DB4760CAED}" type="presParOf" srcId="{89FA8FE7-B75D-FF4B-9BBC-F92AE19E3A9A}" destId="{99B091B1-54A9-3847-85B8-B4E36859C37F}" srcOrd="0" destOrd="0" presId="urn:microsoft.com/office/officeart/2005/8/layout/chevron2"/>
    <dgm:cxn modelId="{038E354E-4363-254D-BD75-559AFE4966CD}" type="presParOf" srcId="{89FA8FE7-B75D-FF4B-9BBC-F92AE19E3A9A}" destId="{2CD72CBE-2AD6-FE40-A6EC-D73AA6CB9C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43A6B-87C8-FD47-80C3-051284AB14D1}">
      <dsp:nvSpPr>
        <dsp:cNvPr id="0" name=""/>
        <dsp:cNvSpPr/>
      </dsp:nvSpPr>
      <dsp:spPr>
        <a:xfrm>
          <a:off x="137159" y="0"/>
          <a:ext cx="8412480" cy="5257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9689C0-CD90-BA45-972D-4624165195DB}">
      <dsp:nvSpPr>
        <dsp:cNvPr id="0" name=""/>
        <dsp:cNvSpPr/>
      </dsp:nvSpPr>
      <dsp:spPr>
        <a:xfrm>
          <a:off x="1205544" y="3628933"/>
          <a:ext cx="218724" cy="2187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C6510-F3CA-9740-A04E-BE543CECC1AD}">
      <dsp:nvSpPr>
        <dsp:cNvPr id="0" name=""/>
        <dsp:cNvSpPr/>
      </dsp:nvSpPr>
      <dsp:spPr>
        <a:xfrm>
          <a:off x="1777071" y="3543419"/>
          <a:ext cx="2531263" cy="94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9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Trimester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 0-14 </a:t>
          </a:r>
          <a:r>
            <a:rPr lang="en-US" sz="2400" kern="1200" dirty="0" err="1" smtClean="0"/>
            <a:t>wks</a:t>
          </a:r>
          <a:endParaRPr lang="en-US" sz="2400" kern="1200" dirty="0"/>
        </a:p>
      </dsp:txBody>
      <dsp:txXfrm>
        <a:off x="1777071" y="3543419"/>
        <a:ext cx="2531263" cy="948565"/>
      </dsp:txXfrm>
    </dsp:sp>
    <dsp:sp modelId="{D77FDD7F-204E-B544-833C-B614F930D19B}">
      <dsp:nvSpPr>
        <dsp:cNvPr id="0" name=""/>
        <dsp:cNvSpPr/>
      </dsp:nvSpPr>
      <dsp:spPr>
        <a:xfrm>
          <a:off x="3136209" y="2199863"/>
          <a:ext cx="395386" cy="3953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F57D8D-B2B3-844F-864D-9CC29C7AB325}">
      <dsp:nvSpPr>
        <dsp:cNvPr id="0" name=""/>
        <dsp:cNvSpPr/>
      </dsp:nvSpPr>
      <dsp:spPr>
        <a:xfrm>
          <a:off x="3648078" y="2565124"/>
          <a:ext cx="2797883" cy="80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0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Trimester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14-28 </a:t>
          </a:r>
          <a:r>
            <a:rPr lang="en-US" sz="2400" kern="1200" dirty="0" err="1" smtClean="0"/>
            <a:t>wks</a:t>
          </a:r>
          <a:endParaRPr lang="en-US" sz="2400" kern="1200" dirty="0"/>
        </a:p>
      </dsp:txBody>
      <dsp:txXfrm>
        <a:off x="3648078" y="2565124"/>
        <a:ext cx="2797883" cy="808962"/>
      </dsp:txXfrm>
    </dsp:sp>
    <dsp:sp modelId="{F67EFD2B-B889-9148-86C6-1839CABCEBCD}">
      <dsp:nvSpPr>
        <dsp:cNvPr id="0" name=""/>
        <dsp:cNvSpPr/>
      </dsp:nvSpPr>
      <dsp:spPr>
        <a:xfrm>
          <a:off x="5458053" y="1330223"/>
          <a:ext cx="546811" cy="5468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A00EFD-79B0-A44E-B7F7-F19F3FE393A5}">
      <dsp:nvSpPr>
        <dsp:cNvPr id="0" name=""/>
        <dsp:cNvSpPr/>
      </dsp:nvSpPr>
      <dsp:spPr>
        <a:xfrm>
          <a:off x="5709300" y="2130797"/>
          <a:ext cx="2409166" cy="833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74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r>
            <a:rPr lang="en-US" sz="2400" kern="1200" baseline="30000" dirty="0" smtClean="0"/>
            <a:t>rd</a:t>
          </a:r>
          <a:r>
            <a:rPr lang="en-US" sz="2400" kern="1200" dirty="0" smtClean="0"/>
            <a:t> Trimester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 28-42 </a:t>
          </a:r>
          <a:r>
            <a:rPr lang="en-US" sz="2400" kern="1200" dirty="0" err="1" smtClean="0"/>
            <a:t>wks</a:t>
          </a:r>
          <a:endParaRPr lang="en-US" sz="2400" kern="1200" dirty="0"/>
        </a:p>
      </dsp:txBody>
      <dsp:txXfrm>
        <a:off x="5709300" y="2130797"/>
        <a:ext cx="2409166" cy="83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872A-97D4-2244-AA59-F9E6EA351993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B5045-B657-654E-95AE-F9019E64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5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401B-F9DC-4B4F-8EAD-2296DCA51907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F7E3A-54E8-A54E-AA36-AB277B2F0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8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637FD1-C4E1-7148-952E-D721987E767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1F3C6E-79E5-A341-B9D4-40AC126C995E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9B750F-A4D5-274F-B622-64F99B328BD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6EF262-5CA5-4446-A1A1-8761EB8A369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8B8555-5E07-0B46-9172-9BC8FE28F98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DF31F7-D69A-9440-945D-C9C6B5B4756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4C67D5-CC00-6A44-8084-9A3C1FBB5B0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6C5104-4611-7949-AFC2-E4F3D9FAB433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83BA60-155E-3444-B43D-F4DD5E41E1CE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E47CE6-B836-AC42-880D-2EF6F73D3E1D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6EFB38-BC87-B14A-9DEF-32F8E96A24B0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34EF8A-61BE-8247-9A68-2DE8A5FF647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E24372-1E92-B042-B300-54F4D78A519C}" type="slidenum">
              <a:rPr lang="en-GB" sz="1200"/>
              <a:pPr/>
              <a:t>52</a:t>
            </a:fld>
            <a:endParaRPr lang="en-GB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3C8922-2CA9-E441-BDAE-72553FF3DB14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3A8F08-ED6C-074B-8C54-9C7C9560CAC8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6435BB-FC42-2C44-980A-4105B46250E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B2394D-5078-0846-8DE9-21FB1F5CD9A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27C84F-01F4-4147-AEAD-52BC6947F68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48E4F1-42DB-9844-984F-434098CB30C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B67030-06A3-CE43-85D8-1E025013D4B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5A3C12-5085-434F-B9BD-30486E10681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BA4A05-FD0A-CB45-BD89-8B23E94D38C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7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7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60F4-8CF8-194D-B622-6025B760B508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7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AE26-94E5-A24D-93CF-CE611052139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7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B823-C752-8748-A358-15100131FCA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5E79E7-FC2A-C843-A2FB-A69D6C6599B7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80B06-66A5-8541-9792-37E87E9E3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E307-FF07-3E4D-857B-70D298365739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1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3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6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1D29-A77F-1D40-A4F5-3AD1EF7500C2}" type="datetimeFigureOut">
              <a:rPr lang="en-US" smtClean="0"/>
              <a:t>10/30/2012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711EA-780D-1641-AA8F-B70E83F60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6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3037207" TargetMode="External"/><Relationship Id="rId2" Type="http://schemas.openxmlformats.org/officeDocument/2006/relationships/hyperlink" Target="http://onlinelibrary.wiley.com/doi/10.1111/nure.2010.68.issue-2/issuet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journal/03037207/354/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257"/>
            <a:ext cx="7772400" cy="253719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Fetal programming:</a:t>
            </a:r>
            <a:br>
              <a:rPr lang="en-US" sz="4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its relevance to pregnancy and diabetes and obesity</a:t>
            </a:r>
            <a:endParaRPr lang="en-US" sz="48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3144"/>
            <a:ext cx="6400800" cy="1215656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Anne Dornhorst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October 2012</a:t>
            </a:r>
            <a:endParaRPr lang="en-US" sz="280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12832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Fetal programming of metabolic disease</a:t>
            </a:r>
          </a:p>
          <a:p>
            <a:r>
              <a:rPr lang="en-US" sz="3600" dirty="0" err="1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Undernutrition</a:t>
            </a:r>
            <a:endParaRPr lang="en-US" sz="36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3449" y="1981200"/>
            <a:ext cx="41148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67000"/>
              </a:spcBef>
              <a:buNone/>
            </a:pPr>
            <a:r>
              <a:rPr lang="en-US" sz="2800" dirty="0" err="1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Undernutrition</a:t>
            </a:r>
            <a:r>
              <a:rPr lang="en-US" sz="2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in utero:</a:t>
            </a:r>
            <a:endParaRPr lang="en-GB" sz="2000" dirty="0" smtClean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67000"/>
              </a:spcBef>
            </a:pPr>
            <a:r>
              <a:rPr lang="en-GB" sz="2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Diverts nutrients to vital organs</a:t>
            </a:r>
          </a:p>
          <a:p>
            <a:pPr>
              <a:lnSpc>
                <a:spcPct val="80000"/>
              </a:lnSpc>
              <a:spcBef>
                <a:spcPct val="67000"/>
              </a:spcBef>
            </a:pPr>
            <a:r>
              <a:rPr lang="en-GB" sz="2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Resulting in survival of the </a:t>
            </a:r>
            <a:r>
              <a:rPr lang="en-GB" sz="2800" dirty="0" err="1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fetus</a:t>
            </a:r>
            <a:endParaRPr lang="en-GB" sz="2800" dirty="0" smtClean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  <a:sym typeface="Zapf Dingbats" charset="0"/>
            </a:endParaRPr>
          </a:p>
          <a:p>
            <a:pPr>
              <a:lnSpc>
                <a:spcPct val="80000"/>
              </a:lnSpc>
              <a:spcBef>
                <a:spcPct val="67000"/>
              </a:spcBef>
            </a:pPr>
            <a:r>
              <a:rPr lang="en-GB" sz="2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Potential postnatal advantages</a:t>
            </a:r>
          </a:p>
          <a:p>
            <a:pPr lvl="1">
              <a:lnSpc>
                <a:spcPct val="80000"/>
              </a:lnSpc>
              <a:spcBef>
                <a:spcPct val="67000"/>
              </a:spcBef>
            </a:pP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Metabolic efficient</a:t>
            </a:r>
            <a:endParaRPr lang="en-US" sz="20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  <a:sym typeface="Zapf Dingbats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900" y="387350"/>
            <a:ext cx="870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sz="3600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6713" y="1752600"/>
            <a:ext cx="8542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defTabSz="911225" eaLnBrk="1" hangingPunct="1">
              <a:lnSpc>
                <a:spcPct val="80000"/>
              </a:lnSpc>
              <a:spcBef>
                <a:spcPct val="67000"/>
              </a:spcBef>
              <a:tabLst>
                <a:tab pos="3035300" algn="l"/>
                <a:tab pos="3825875" algn="l"/>
              </a:tabLst>
            </a:pPr>
            <a:endParaRPr lang="en-GB" dirty="0">
              <a:solidFill>
                <a:srgbClr val="000090"/>
              </a:solidFill>
              <a:latin typeface="Times New Roman" charset="0"/>
              <a:sym typeface="Zapf Dingbats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9588" y="6477000"/>
            <a:ext cx="7902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/>
            <a:r>
              <a:rPr lang="en-GB" sz="1400" dirty="0">
                <a:solidFill>
                  <a:srgbClr val="000090"/>
                </a:solidFill>
                <a:latin typeface="Geneva" charset="0"/>
              </a:rPr>
              <a:t>Barker, DJ &amp; Clark, PM. (1997) </a:t>
            </a:r>
            <a:r>
              <a:rPr lang="en-GB" sz="1400" i="1" dirty="0">
                <a:solidFill>
                  <a:srgbClr val="000090"/>
                </a:solidFill>
                <a:latin typeface="Geneva" charset="0"/>
              </a:rPr>
              <a:t>Reviews of Reproduction, </a:t>
            </a:r>
            <a:r>
              <a:rPr lang="en-GB" sz="1400" dirty="0">
                <a:solidFill>
                  <a:srgbClr val="000090"/>
                </a:solidFill>
                <a:latin typeface="Geneva" charset="0"/>
              </a:rPr>
              <a:t>2: 105-112.</a:t>
            </a:r>
          </a:p>
        </p:txBody>
      </p:sp>
      <p:pic>
        <p:nvPicPr>
          <p:cNvPr id="7" name="Picture 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677" y="1752600"/>
            <a:ext cx="3176373" cy="47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“thrifty phenotype” hypothesis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An </a:t>
            </a:r>
            <a:r>
              <a:rPr lang="en-US" dirty="0">
                <a:solidFill>
                  <a:srgbClr val="000090"/>
                </a:solidFill>
              </a:rPr>
              <a:t>adaptive response occurs that leads to altered </a:t>
            </a:r>
            <a:r>
              <a:rPr lang="en-US" dirty="0" smtClean="0">
                <a:solidFill>
                  <a:srgbClr val="000090"/>
                </a:solidFill>
              </a:rPr>
              <a:t>metabolism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Potentially advantageous in a land of sparse food resource: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Potential disastrous in a land of plenty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Content Placeholder 4" descr="prog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" b="-5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0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Epigenomics</a:t>
            </a:r>
            <a:r>
              <a:rPr lang="en-US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0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Gallou-Kabani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et al, Diabetes, 2005, 54:1899</a:t>
            </a:r>
            <a:endParaRPr lang="en-US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Transient nutritional stimuli at critical ontogenic stages may through epigenetic mechanisms have lasting effects on gene expression</a:t>
            </a:r>
            <a:b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Influencing chromatin remodelling and regulation of gene expression </a:t>
            </a:r>
          </a:p>
        </p:txBody>
      </p:sp>
      <p:pic>
        <p:nvPicPr>
          <p:cNvPr id="10854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6313"/>
            <a:ext cx="3810000" cy="3582987"/>
          </a:xfrm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1219200" y="1600200"/>
            <a:ext cx="3429000" cy="2895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660066"/>
                </a:solidFill>
              </a:rPr>
              <a:t>Inheritance </a:t>
            </a:r>
            <a:r>
              <a:rPr lang="en-US" sz="2800" dirty="0">
                <a:solidFill>
                  <a:srgbClr val="660066"/>
                </a:solidFill>
              </a:rPr>
              <a:t>due to gene 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</a:rPr>
              <a:t>expression rather than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</a:rPr>
              <a:t>gene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38400" y="5410200"/>
            <a:ext cx="4191000" cy="5334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GB">
                <a:solidFill>
                  <a:schemeClr val="bg1"/>
                </a:solidFill>
              </a:rPr>
              <a:t>Adult Phenotype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3458" y="2667000"/>
            <a:ext cx="4289742" cy="12954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GB" dirty="0" smtClean="0">
                <a:solidFill>
                  <a:schemeClr val="bg1"/>
                </a:solidFill>
              </a:rPr>
              <a:t>Intra-Uterine</a:t>
            </a:r>
          </a:p>
          <a:p>
            <a:pPr algn="ctr" eaLnBrk="1" hangingPunct="1"/>
            <a:r>
              <a:rPr lang="en-GB" dirty="0" smtClean="0">
                <a:solidFill>
                  <a:schemeClr val="bg1"/>
                </a:solidFill>
              </a:rPr>
              <a:t>Developmental plasticity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Irreversible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changes in structure and function.</a:t>
            </a:r>
          </a:p>
          <a:p>
            <a:pPr algn="ctr" eaLnBrk="1" hangingPunct="1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395788" y="32004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62200" y="1219200"/>
            <a:ext cx="4191000" cy="5334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GB">
                <a:solidFill>
                  <a:schemeClr val="bg1"/>
                </a:solidFill>
              </a:rPr>
              <a:t>Genotype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272858" y="3200400"/>
            <a:ext cx="99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19600" y="1828800"/>
            <a:ext cx="0" cy="533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343400" y="4114800"/>
            <a:ext cx="0" cy="838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6913644" y="3200400"/>
            <a:ext cx="762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7010400" y="5638800"/>
            <a:ext cx="762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219200" y="5562600"/>
            <a:ext cx="99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16200000">
            <a:off x="180201" y="3017838"/>
            <a:ext cx="5539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6197598">
            <a:off x="-558800" y="3614092"/>
            <a:ext cx="2971800" cy="46166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0090"/>
                </a:solidFill>
              </a:rPr>
              <a:t>ENVIRONMENT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5417239" flipH="1">
            <a:off x="6796881" y="3994299"/>
            <a:ext cx="2820987" cy="46166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90"/>
                </a:solidFill>
              </a:rPr>
              <a:t>ENVIRONMENT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6066" y="2"/>
            <a:ext cx="61079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Fetal Programming of Metabolic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152400" y="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eaLnBrk="1" hangingPunct="1"/>
            <a:r>
              <a:rPr lang="en-GB" sz="3600" dirty="0">
                <a:solidFill>
                  <a:srgbClr val="000090"/>
                </a:solidFill>
                <a:latin typeface="Times New Roman" charset="0"/>
              </a:rPr>
              <a:t>Diabetes in </a:t>
            </a:r>
            <a:r>
              <a:rPr lang="en-GB" sz="3600" dirty="0" smtClean="0">
                <a:solidFill>
                  <a:srgbClr val="000090"/>
                </a:solidFill>
                <a:latin typeface="Times New Roman" charset="0"/>
              </a:rPr>
              <a:t>pregnancy</a:t>
            </a:r>
          </a:p>
          <a:p>
            <a:pPr algn="ctr" eaLnBrk="1" hangingPunct="1"/>
            <a:r>
              <a:rPr lang="en-GB" sz="3600" dirty="0" smtClean="0">
                <a:solidFill>
                  <a:srgbClr val="000090"/>
                </a:solidFill>
                <a:latin typeface="Times New Roman" charset="0"/>
              </a:rPr>
              <a:t>An Example of </a:t>
            </a:r>
            <a:r>
              <a:rPr lang="en-GB" sz="3600" dirty="0" err="1" smtClean="0">
                <a:solidFill>
                  <a:srgbClr val="000090"/>
                </a:solidFill>
                <a:latin typeface="Times New Roman" charset="0"/>
              </a:rPr>
              <a:t>Fetal</a:t>
            </a:r>
            <a:r>
              <a:rPr lang="en-GB" sz="3600" dirty="0" smtClean="0">
                <a:solidFill>
                  <a:srgbClr val="000090"/>
                </a:solidFill>
                <a:latin typeface="Times New Roman" charset="0"/>
              </a:rPr>
              <a:t> Programming</a:t>
            </a:r>
            <a:endParaRPr lang="en-GB" sz="2800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542925" y="2133600"/>
            <a:ext cx="8296275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1" hangingPunct="1">
              <a:spcBef>
                <a:spcPct val="20000"/>
              </a:spcBef>
              <a:buSzPct val="120000"/>
              <a:buFont typeface="Times" charset="0"/>
              <a:buChar char="•"/>
            </a:pPr>
            <a:r>
              <a:rPr lang="en-GB" sz="2800">
                <a:solidFill>
                  <a:srgbClr val="000090"/>
                </a:solidFill>
                <a:latin typeface="Times New Roman" charset="0"/>
              </a:rPr>
              <a:t>Its potential relevance to today’s increasing prevalence of diabetes</a:t>
            </a:r>
            <a:br>
              <a:rPr lang="en-GB" sz="2800">
                <a:solidFill>
                  <a:srgbClr val="000090"/>
                </a:solidFill>
                <a:latin typeface="Times New Roman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</a:endParaRPr>
          </a:p>
          <a:p>
            <a:pPr marL="342900" indent="-342900" eaLnBrk="1" hangingPunct="1">
              <a:spcBef>
                <a:spcPct val="20000"/>
              </a:spcBef>
              <a:buSzPct val="120000"/>
              <a:buFont typeface="Times" charset="0"/>
              <a:buChar char="•"/>
            </a:pPr>
            <a:r>
              <a:rPr lang="en-GB" sz="2800">
                <a:solidFill>
                  <a:srgbClr val="000090"/>
                </a:solidFill>
                <a:latin typeface="Times New Roman" charset="0"/>
              </a:rPr>
              <a:t>Its relevance to today’s obstetric and diabetic clinical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b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Gestational diabetes leads to the development of diabetes in adulthood in the rat</a:t>
            </a:r>
            <a: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Boloker, J, </a:t>
            </a:r>
            <a:r>
              <a:rPr lang="en-GB" sz="2400" i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Diabetes. 2002;51:1499</a:t>
            </a: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GB" sz="36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28800"/>
            <a:ext cx="4176713" cy="41910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endParaRPr lang="en-GB" sz="1400" b="1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rat model of diabetes in pregnancy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That demonstrates that an altered metabolic intrauterine milieu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Directly causes diabetes in future generations</a:t>
            </a:r>
            <a: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         	</a:t>
            </a:r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</a:pPr>
            <a:endParaRPr lang="en-GB" sz="2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205038"/>
            <a:ext cx="3810000" cy="368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rat model of diabetes in pregnancy</a:t>
            </a: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Boloker, J, </a:t>
            </a:r>
            <a:r>
              <a:rPr lang="en-GB" sz="2400" i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Diabetes. 2002;51:1499</a:t>
            </a: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4176713" cy="41910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endParaRPr lang="en-GB" sz="1400" b="1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Pregnant </a:t>
            </a: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Sprague-Dawley</a:t>
            </a:r>
            <a:r>
              <a:rPr lang="en-GB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en-GB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19 days gestation has a unilateral uterine artery ligation</a:t>
            </a:r>
            <a:br>
              <a:rPr lang="en-GB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         	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Utero-placental insufficiency</a:t>
            </a:r>
          </a:p>
        </p:txBody>
      </p:sp>
      <p:pic>
        <p:nvPicPr>
          <p:cNvPr id="33795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35300"/>
            <a:ext cx="3810000" cy="2006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rat model of diabetes in pregnancy</a:t>
            </a: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Boloker, J, </a:t>
            </a:r>
            <a:r>
              <a:rPr lang="en-GB" sz="2400" i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Diabetes. 2002;51:1499</a:t>
            </a: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09800"/>
            <a:ext cx="4176713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Intrauterine growth restriction (SGA)                               </a:t>
            </a:r>
            <a:endParaRPr lang="en-GB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en-GB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On calorie rich postnatal diet</a:t>
            </a:r>
            <a:b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GB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Growth catch up at </a:t>
            </a:r>
            <a:r>
              <a:rPr lang="en-US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~7 weeks</a:t>
            </a:r>
            <a:endParaRPr lang="en-GB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en-GB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Develop type 2 DM at 5-6 months</a:t>
            </a:r>
            <a:b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GB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Or earlier if pregnant </a:t>
            </a:r>
            <a:br>
              <a:rPr lang="en-GB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GB" sz="10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en-US" sz="2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  pregnancy gained more weight than controls</a:t>
            </a:r>
            <a:endParaRPr lang="en-GB" sz="16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205038"/>
            <a:ext cx="3810000" cy="3683000"/>
          </a:xfrm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013325" y="2232025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>
                <a:solidFill>
                  <a:srgbClr val="000090"/>
                </a:solidFill>
                <a:latin typeface="Times New Roman" charset="0"/>
              </a:rPr>
              <a:t>F1:</a:t>
            </a:r>
            <a:endParaRPr lang="en-US" sz="2000">
              <a:solidFill>
                <a:srgbClr val="00009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rat model of diabetes in pregnancy</a:t>
            </a: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Boloker, J, </a:t>
            </a:r>
            <a:r>
              <a:rPr lang="en-GB" sz="2400" i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Diabetes. 2002;51:1499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 b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At birth</a:t>
            </a:r>
            <a:endParaRPr lang="en-GB" sz="18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High birth weight (LGA)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2nd-fetal hyperinsulinaemia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High </a:t>
            </a: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-cell mass at birth</a:t>
            </a: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                     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 b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Postnatal</a:t>
            </a: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5 weeks:              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 </a:t>
            </a:r>
            <a:r>
              <a:rPr lang="en-US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Defects in insulin secretion</a:t>
            </a:r>
            <a:endParaRPr lang="en-GB" sz="18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15 weeks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IGT / Hyperinsulinaemia 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26 weeks: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Diabetes </a:t>
            </a:r>
            <a:b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Reduced </a:t>
            </a: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-cell mass</a:t>
            </a: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GB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Insulin resistance</a:t>
            </a:r>
          </a:p>
        </p:txBody>
      </p:sp>
      <p:pic>
        <p:nvPicPr>
          <p:cNvPr id="37891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763" y="1981200"/>
            <a:ext cx="3698875" cy="4114800"/>
          </a:xfrm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4860925" y="1951038"/>
            <a:ext cx="265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>
                <a:solidFill>
                  <a:srgbClr val="000090"/>
                </a:solidFill>
                <a:latin typeface="Times New Roman" charset="0"/>
              </a:rPr>
              <a:t>F2 (offspring of F1 SGA): </a:t>
            </a:r>
            <a:br>
              <a:rPr lang="en-GB" sz="1800">
                <a:solidFill>
                  <a:srgbClr val="000090"/>
                </a:solidFill>
                <a:latin typeface="Times New Roman" charset="0"/>
              </a:rPr>
            </a:br>
            <a:endParaRPr lang="en-US" sz="1800">
              <a:solidFill>
                <a:srgbClr val="00009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Rodent models of gestational diabetes</a:t>
            </a:r>
            <a:br>
              <a:rPr lang="en-GB" sz="32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32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Boloker, J, </a:t>
            </a:r>
            <a:r>
              <a:rPr lang="en-GB" sz="2400" i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Diabetes. 2002;51:1499</a:t>
            </a:r>
            <a:r>
              <a:rPr lang="en-GB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sz="1800" b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F2 rats characterised by:</a:t>
            </a:r>
            <a:endParaRPr lang="en-US" sz="18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Increasing body weight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Decreasing B-cell mass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B-cell dysfunction (decreased insulin secretion in response to glucose)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Insulin resistance (decreased insulin mediated glucose uptake)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sz="1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Down regulation of GLUT1 and -4</a:t>
            </a:r>
            <a:r>
              <a:rPr lang="en-US" sz="2400">
                <a:solidFill>
                  <a:srgbClr val="000090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GB" sz="2400">
              <a:solidFill>
                <a:srgbClr val="00009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9940" name="Picture 6" descr="ovidwe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350" y="1981200"/>
            <a:ext cx="2627313" cy="198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Fetal programming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90"/>
                </a:solidFill>
              </a:rPr>
              <a:t>Fetal programming: link between early nutrition, DNA methylation, and complex </a:t>
            </a:r>
            <a:r>
              <a:rPr lang="en-US" sz="2400" b="1" dirty="0" smtClean="0">
                <a:solidFill>
                  <a:srgbClr val="000090"/>
                </a:solidFill>
              </a:rPr>
              <a:t>diseases, </a:t>
            </a:r>
            <a:r>
              <a:rPr lang="en-US" sz="2400" dirty="0" err="1" smtClean="0">
                <a:solidFill>
                  <a:srgbClr val="0000FF"/>
                </a:solidFill>
              </a:rPr>
              <a:t>Agata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Chmurzynska</a:t>
            </a:r>
            <a:r>
              <a:rPr lang="en-US" sz="2400" dirty="0" smtClean="0">
                <a:solidFill>
                  <a:srgbClr val="0000FF"/>
                </a:solidFill>
              </a:rPr>
              <a:t>: Nutrition Reviews, </a:t>
            </a:r>
            <a:r>
              <a:rPr lang="en-US" sz="2400" b="1" dirty="0" smtClean="0">
                <a:solidFill>
                  <a:srgbClr val="000090"/>
                </a:solidFill>
                <a:hlinkClick r:id="rId2"/>
              </a:rPr>
              <a:t>Volume </a:t>
            </a:r>
            <a:r>
              <a:rPr lang="en-US" sz="2400" b="1" dirty="0">
                <a:solidFill>
                  <a:srgbClr val="000090"/>
                </a:solidFill>
                <a:hlinkClick r:id="rId2"/>
              </a:rPr>
              <a:t>68</a:t>
            </a:r>
            <a:r>
              <a:rPr lang="en-US" sz="2400" dirty="0">
                <a:solidFill>
                  <a:srgbClr val="000090"/>
                </a:solidFill>
                <a:hlinkClick r:id="rId2"/>
              </a:rPr>
              <a:t>, </a:t>
            </a:r>
            <a:r>
              <a:rPr lang="en-US" sz="2400" b="1" dirty="0">
                <a:solidFill>
                  <a:srgbClr val="000090"/>
                </a:solidFill>
                <a:hlinkClick r:id="rId2"/>
              </a:rPr>
              <a:t>Issue 2</a:t>
            </a:r>
            <a:r>
              <a:rPr lang="en-US" sz="2400" dirty="0">
                <a:solidFill>
                  <a:srgbClr val="000090"/>
                </a:solidFill>
                <a:hlinkClick r:id="rId2"/>
              </a:rPr>
              <a:t>, </a:t>
            </a:r>
            <a:r>
              <a:rPr lang="en-US" sz="2400" b="1" dirty="0">
                <a:solidFill>
                  <a:srgbClr val="000090"/>
                </a:solidFill>
                <a:hlinkClick r:id="rId2"/>
              </a:rPr>
              <a:t>pages 87–98</a:t>
            </a:r>
            <a:r>
              <a:rPr lang="en-US" sz="2400" dirty="0">
                <a:solidFill>
                  <a:srgbClr val="000090"/>
                </a:solidFill>
                <a:hlinkClick r:id="rId2"/>
              </a:rPr>
              <a:t>, </a:t>
            </a:r>
            <a:r>
              <a:rPr lang="en-US" sz="2400" b="1" dirty="0">
                <a:solidFill>
                  <a:srgbClr val="000090"/>
                </a:solidFill>
                <a:hlinkClick r:id="rId2"/>
              </a:rPr>
              <a:t>February </a:t>
            </a:r>
            <a:r>
              <a:rPr lang="en-US" sz="2400" b="1" dirty="0" smtClean="0">
                <a:solidFill>
                  <a:srgbClr val="000090"/>
                </a:solidFill>
                <a:hlinkClick r:id="rId2"/>
              </a:rPr>
              <a:t>2010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90"/>
                </a:solidFill>
              </a:rPr>
              <a:t>Role of the pre- and post-natal environment in developmental programming of health and </a:t>
            </a:r>
            <a:r>
              <a:rPr lang="en-US" sz="2400" b="1" dirty="0" smtClean="0">
                <a:solidFill>
                  <a:srgbClr val="000090"/>
                </a:solidFill>
              </a:rPr>
              <a:t>productivity, Reynolds et al, </a:t>
            </a:r>
            <a:r>
              <a:rPr lang="en-US" sz="2400" dirty="0" smtClean="0">
                <a:solidFill>
                  <a:srgbClr val="000090"/>
                </a:solidFill>
                <a:hlinkClick r:id="rId3"/>
              </a:rPr>
              <a:t>Molecular </a:t>
            </a:r>
            <a:r>
              <a:rPr lang="en-US" sz="2400" dirty="0">
                <a:solidFill>
                  <a:srgbClr val="000090"/>
                </a:solidFill>
                <a:hlinkClick r:id="rId3"/>
              </a:rPr>
              <a:t>and Cellular Endocrinology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90"/>
                </a:solidFill>
                <a:hlinkClick r:id="rId4"/>
              </a:rPr>
              <a:t>Volume 354, Issues 1–2, 6 May 2012, Pages 54–</a:t>
            </a:r>
            <a:r>
              <a:rPr lang="en-US" sz="2400" dirty="0" smtClean="0">
                <a:solidFill>
                  <a:srgbClr val="000090"/>
                </a:solidFill>
                <a:hlinkClick r:id="rId4"/>
              </a:rPr>
              <a:t>59</a:t>
            </a: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Epigenomics</a:t>
            </a:r>
            <a:r>
              <a:rPr lang="en-US" sz="24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4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Gallou-Kabani</a:t>
            </a: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et al, Diabetes, 2005, 54:1899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human model of diabetes in pregnancy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4343400" cy="41148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Exposure to diabetes </a:t>
            </a:r>
            <a:r>
              <a:rPr lang="en-US" sz="2000" i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 utero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 RF for early obesity and Type 2 DM</a:t>
            </a:r>
          </a:p>
          <a:p>
            <a:pPr eaLnBrk="1" hangingPunct="1"/>
            <a:endParaRPr lang="en-US" sz="9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Exposure to diabetes </a:t>
            </a:r>
            <a:r>
              <a:rPr lang="en-US" sz="2000" i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 utero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accounts for ≈ 40% of type 2 DM in 5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-1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9-year-old (1987 and 1996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GB" sz="9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&gt; 70% of persons with prenatal exposure have type 2 DM by 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yrs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9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Today &gt;50% of </a:t>
            </a:r>
            <a:r>
              <a:rPr lang="en-GB" sz="20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Pimas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have type 2 DM</a:t>
            </a:r>
            <a:endParaRPr lang="en-US" sz="20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6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1000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85800" y="5181600"/>
            <a:ext cx="3810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pic>
        <p:nvPicPr>
          <p:cNvPr id="41988" name="Picture 7" descr="grin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03463"/>
            <a:ext cx="3810000" cy="3468687"/>
          </a:xfrm>
        </p:spPr>
      </p:pic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593725" y="1782763"/>
            <a:ext cx="3027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b="1">
                <a:solidFill>
                  <a:srgbClr val="000090"/>
                </a:solidFill>
                <a:latin typeface="Times" charset="0"/>
              </a:rPr>
              <a:t>Pima Indian Woman 1902</a:t>
            </a:r>
            <a:endParaRPr lang="en-GB">
              <a:solidFill>
                <a:srgbClr val="000090"/>
              </a:solidFill>
              <a:latin typeface="Times" charset="0"/>
            </a:endParaRPr>
          </a:p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48491" name="AutoShape 11"/>
          <p:cNvSpPr>
            <a:spLocks noChangeArrowheads="1"/>
          </p:cNvSpPr>
          <p:nvPr/>
        </p:nvSpPr>
        <p:spPr bwMode="auto">
          <a:xfrm>
            <a:off x="4191000" y="1600200"/>
            <a:ext cx="4648200" cy="3657600"/>
          </a:xfrm>
          <a:prstGeom prst="wedgeRoundRectCallout">
            <a:avLst>
              <a:gd name="adj1" fmla="val -66806"/>
              <a:gd name="adj2" fmla="val 7000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charset="0"/>
              </a:rPr>
              <a:t>Maternal diabetes in the 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charset="0"/>
              </a:rPr>
              <a:t>Pima Indian population 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charset="0"/>
              </a:rPr>
              <a:t>has contributed 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charset="0"/>
              </a:rPr>
              <a:t>to the rise in diabetes </a:t>
            </a:r>
          </a:p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charset="0"/>
              </a:rPr>
              <a:t>and obesity that is seen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228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en-GB" b="1" i="1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04800" y="25146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sz="28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685800" y="11430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/>
            <a:endParaRPr lang="en-GB" sz="32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44037" name="Rectangle 89"/>
          <p:cNvSpPr>
            <a:spLocks noChangeArrowheads="1"/>
          </p:cNvSpPr>
          <p:nvPr/>
        </p:nvSpPr>
        <p:spPr bwMode="auto">
          <a:xfrm>
            <a:off x="7696200" y="5943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Times New Roman" charset="0"/>
              </a:rPr>
              <a:t>years</a:t>
            </a:r>
            <a:endParaRPr lang="en-US" sz="20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1143000" y="2860675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GB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4039" name="Line 10"/>
          <p:cNvSpPr>
            <a:spLocks noChangeShapeType="1"/>
          </p:cNvSpPr>
          <p:nvPr/>
        </p:nvSpPr>
        <p:spPr bwMode="auto">
          <a:xfrm flipH="1">
            <a:off x="2252663" y="5397500"/>
            <a:ext cx="5343525" cy="1588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 flipH="1">
            <a:off x="2252663" y="4970463"/>
            <a:ext cx="5343525" cy="1587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1" name="Line 12"/>
          <p:cNvSpPr>
            <a:spLocks noChangeShapeType="1"/>
          </p:cNvSpPr>
          <p:nvPr/>
        </p:nvSpPr>
        <p:spPr bwMode="auto">
          <a:xfrm flipH="1">
            <a:off x="2252663" y="4554538"/>
            <a:ext cx="5343525" cy="1587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 flipH="1">
            <a:off x="2252663" y="4125913"/>
            <a:ext cx="5343525" cy="1587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 flipH="1">
            <a:off x="2252663" y="3711575"/>
            <a:ext cx="5343525" cy="1588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 flipH="1">
            <a:off x="2252663" y="3282950"/>
            <a:ext cx="5343525" cy="1588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 flipH="1">
            <a:off x="2252663" y="2868613"/>
            <a:ext cx="5343525" cy="1587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flipH="1">
            <a:off x="2252663" y="2439988"/>
            <a:ext cx="5343525" cy="1587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 flipH="1">
            <a:off x="2252663" y="2439988"/>
            <a:ext cx="5343525" cy="1587"/>
          </a:xfrm>
          <a:prstGeom prst="line">
            <a:avLst/>
          </a:prstGeom>
          <a:noFill/>
          <a:ln w="4826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>
            <a:off x="2252663" y="5813425"/>
            <a:ext cx="5343525" cy="1588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49" name="Line 21"/>
          <p:cNvSpPr>
            <a:spLocks noChangeShapeType="1"/>
          </p:cNvSpPr>
          <p:nvPr/>
        </p:nvSpPr>
        <p:spPr bwMode="auto">
          <a:xfrm>
            <a:off x="2252663" y="2439988"/>
            <a:ext cx="1587" cy="3373437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0" name="Freeform 22"/>
          <p:cNvSpPr>
            <a:spLocks/>
          </p:cNvSpPr>
          <p:nvPr/>
        </p:nvSpPr>
        <p:spPr bwMode="auto">
          <a:xfrm>
            <a:off x="2398713" y="5765800"/>
            <a:ext cx="200025" cy="47625"/>
          </a:xfrm>
          <a:custGeom>
            <a:avLst/>
            <a:gdLst>
              <a:gd name="T0" fmla="*/ 0 w 126"/>
              <a:gd name="T1" fmla="*/ 0 h 30"/>
              <a:gd name="T2" fmla="*/ 2147483647 w 126"/>
              <a:gd name="T3" fmla="*/ 0 h 30"/>
              <a:gd name="T4" fmla="*/ 2147483647 w 126"/>
              <a:gd name="T5" fmla="*/ 2147483647 h 30"/>
              <a:gd name="T6" fmla="*/ 0 w 126"/>
              <a:gd name="T7" fmla="*/ 2147483647 h 30"/>
              <a:gd name="T8" fmla="*/ 0 w 126"/>
              <a:gd name="T9" fmla="*/ 0 h 30"/>
              <a:gd name="T10" fmla="*/ 0 w 12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30"/>
              <a:gd name="T20" fmla="*/ 126 w 12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30">
                <a:moveTo>
                  <a:pt x="0" y="0"/>
                </a:moveTo>
                <a:lnTo>
                  <a:pt x="126" y="0"/>
                </a:lnTo>
                <a:lnTo>
                  <a:pt x="126" y="30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1" name="Freeform 23"/>
          <p:cNvSpPr>
            <a:spLocks/>
          </p:cNvSpPr>
          <p:nvPr/>
        </p:nvSpPr>
        <p:spPr bwMode="auto">
          <a:xfrm>
            <a:off x="3292475" y="5765800"/>
            <a:ext cx="200025" cy="47625"/>
          </a:xfrm>
          <a:custGeom>
            <a:avLst/>
            <a:gdLst>
              <a:gd name="T0" fmla="*/ 0 w 126"/>
              <a:gd name="T1" fmla="*/ 0 h 30"/>
              <a:gd name="T2" fmla="*/ 2147483647 w 126"/>
              <a:gd name="T3" fmla="*/ 0 h 30"/>
              <a:gd name="T4" fmla="*/ 2147483647 w 126"/>
              <a:gd name="T5" fmla="*/ 2147483647 h 30"/>
              <a:gd name="T6" fmla="*/ 0 w 126"/>
              <a:gd name="T7" fmla="*/ 2147483647 h 30"/>
              <a:gd name="T8" fmla="*/ 0 w 126"/>
              <a:gd name="T9" fmla="*/ 0 h 30"/>
              <a:gd name="T10" fmla="*/ 0 w 12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30"/>
              <a:gd name="T20" fmla="*/ 126 w 12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30">
                <a:moveTo>
                  <a:pt x="0" y="0"/>
                </a:moveTo>
                <a:lnTo>
                  <a:pt x="126" y="0"/>
                </a:lnTo>
                <a:lnTo>
                  <a:pt x="126" y="30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2" name="Freeform 24"/>
          <p:cNvSpPr>
            <a:spLocks/>
          </p:cNvSpPr>
          <p:nvPr/>
        </p:nvSpPr>
        <p:spPr bwMode="auto">
          <a:xfrm>
            <a:off x="4186238" y="5729288"/>
            <a:ext cx="200025" cy="84137"/>
          </a:xfrm>
          <a:custGeom>
            <a:avLst/>
            <a:gdLst>
              <a:gd name="T0" fmla="*/ 0 w 126"/>
              <a:gd name="T1" fmla="*/ 0 h 53"/>
              <a:gd name="T2" fmla="*/ 2147483647 w 126"/>
              <a:gd name="T3" fmla="*/ 0 h 53"/>
              <a:gd name="T4" fmla="*/ 2147483647 w 126"/>
              <a:gd name="T5" fmla="*/ 2147483647 h 53"/>
              <a:gd name="T6" fmla="*/ 0 w 126"/>
              <a:gd name="T7" fmla="*/ 2147483647 h 53"/>
              <a:gd name="T8" fmla="*/ 0 w 126"/>
              <a:gd name="T9" fmla="*/ 0 h 53"/>
              <a:gd name="T10" fmla="*/ 0 w 126"/>
              <a:gd name="T11" fmla="*/ 0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53"/>
              <a:gd name="T20" fmla="*/ 126 w 126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53">
                <a:moveTo>
                  <a:pt x="0" y="0"/>
                </a:moveTo>
                <a:lnTo>
                  <a:pt x="126" y="0"/>
                </a:lnTo>
                <a:lnTo>
                  <a:pt x="126" y="53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3" name="Freeform 25"/>
          <p:cNvSpPr>
            <a:spLocks/>
          </p:cNvSpPr>
          <p:nvPr/>
        </p:nvSpPr>
        <p:spPr bwMode="auto">
          <a:xfrm>
            <a:off x="5080000" y="5646738"/>
            <a:ext cx="200025" cy="166687"/>
          </a:xfrm>
          <a:custGeom>
            <a:avLst/>
            <a:gdLst>
              <a:gd name="T0" fmla="*/ 0 w 126"/>
              <a:gd name="T1" fmla="*/ 0 h 105"/>
              <a:gd name="T2" fmla="*/ 2147483647 w 126"/>
              <a:gd name="T3" fmla="*/ 0 h 105"/>
              <a:gd name="T4" fmla="*/ 2147483647 w 126"/>
              <a:gd name="T5" fmla="*/ 2147483647 h 105"/>
              <a:gd name="T6" fmla="*/ 0 w 126"/>
              <a:gd name="T7" fmla="*/ 2147483647 h 105"/>
              <a:gd name="T8" fmla="*/ 0 w 126"/>
              <a:gd name="T9" fmla="*/ 0 h 105"/>
              <a:gd name="T10" fmla="*/ 0 w 126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105"/>
              <a:gd name="T20" fmla="*/ 126 w 126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105">
                <a:moveTo>
                  <a:pt x="0" y="0"/>
                </a:moveTo>
                <a:lnTo>
                  <a:pt x="126" y="0"/>
                </a:lnTo>
                <a:lnTo>
                  <a:pt x="126" y="105"/>
                </a:lnTo>
                <a:lnTo>
                  <a:pt x="0" y="10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4" name="Freeform 26"/>
          <p:cNvSpPr>
            <a:spLocks/>
          </p:cNvSpPr>
          <p:nvPr/>
        </p:nvSpPr>
        <p:spPr bwMode="auto">
          <a:xfrm>
            <a:off x="5954713" y="5599113"/>
            <a:ext cx="201612" cy="214312"/>
          </a:xfrm>
          <a:custGeom>
            <a:avLst/>
            <a:gdLst>
              <a:gd name="T0" fmla="*/ 0 w 127"/>
              <a:gd name="T1" fmla="*/ 0 h 135"/>
              <a:gd name="T2" fmla="*/ 2147483647 w 127"/>
              <a:gd name="T3" fmla="*/ 0 h 135"/>
              <a:gd name="T4" fmla="*/ 2147483647 w 127"/>
              <a:gd name="T5" fmla="*/ 2147483647 h 135"/>
              <a:gd name="T6" fmla="*/ 0 w 127"/>
              <a:gd name="T7" fmla="*/ 2147483647 h 135"/>
              <a:gd name="T8" fmla="*/ 0 w 127"/>
              <a:gd name="T9" fmla="*/ 0 h 135"/>
              <a:gd name="T10" fmla="*/ 0 w 127"/>
              <a:gd name="T11" fmla="*/ 0 h 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135"/>
              <a:gd name="T20" fmla="*/ 127 w 127"/>
              <a:gd name="T21" fmla="*/ 135 h 1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135">
                <a:moveTo>
                  <a:pt x="0" y="0"/>
                </a:moveTo>
                <a:lnTo>
                  <a:pt x="127" y="0"/>
                </a:lnTo>
                <a:lnTo>
                  <a:pt x="127" y="135"/>
                </a:lnTo>
                <a:lnTo>
                  <a:pt x="0" y="13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5" name="Freeform 27"/>
          <p:cNvSpPr>
            <a:spLocks/>
          </p:cNvSpPr>
          <p:nvPr/>
        </p:nvSpPr>
        <p:spPr bwMode="auto">
          <a:xfrm>
            <a:off x="6848475" y="5302250"/>
            <a:ext cx="201613" cy="511175"/>
          </a:xfrm>
          <a:custGeom>
            <a:avLst/>
            <a:gdLst>
              <a:gd name="T0" fmla="*/ 0 w 127"/>
              <a:gd name="T1" fmla="*/ 0 h 322"/>
              <a:gd name="T2" fmla="*/ 2147483647 w 127"/>
              <a:gd name="T3" fmla="*/ 0 h 322"/>
              <a:gd name="T4" fmla="*/ 2147483647 w 127"/>
              <a:gd name="T5" fmla="*/ 2147483647 h 322"/>
              <a:gd name="T6" fmla="*/ 0 w 127"/>
              <a:gd name="T7" fmla="*/ 2147483647 h 322"/>
              <a:gd name="T8" fmla="*/ 0 w 127"/>
              <a:gd name="T9" fmla="*/ 0 h 322"/>
              <a:gd name="T10" fmla="*/ 0 w 127"/>
              <a:gd name="T11" fmla="*/ 0 h 3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322"/>
              <a:gd name="T20" fmla="*/ 127 w 127"/>
              <a:gd name="T21" fmla="*/ 322 h 3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322">
                <a:moveTo>
                  <a:pt x="0" y="0"/>
                </a:moveTo>
                <a:lnTo>
                  <a:pt x="127" y="0"/>
                </a:lnTo>
                <a:lnTo>
                  <a:pt x="127" y="322"/>
                </a:lnTo>
                <a:lnTo>
                  <a:pt x="0" y="322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6" name="Freeform 28"/>
          <p:cNvSpPr>
            <a:spLocks/>
          </p:cNvSpPr>
          <p:nvPr/>
        </p:nvSpPr>
        <p:spPr bwMode="auto">
          <a:xfrm>
            <a:off x="3492500" y="5765800"/>
            <a:ext cx="201613" cy="47625"/>
          </a:xfrm>
          <a:custGeom>
            <a:avLst/>
            <a:gdLst>
              <a:gd name="T0" fmla="*/ 0 w 127"/>
              <a:gd name="T1" fmla="*/ 0 h 30"/>
              <a:gd name="T2" fmla="*/ 2147483647 w 127"/>
              <a:gd name="T3" fmla="*/ 0 h 30"/>
              <a:gd name="T4" fmla="*/ 2147483647 w 127"/>
              <a:gd name="T5" fmla="*/ 2147483647 h 30"/>
              <a:gd name="T6" fmla="*/ 0 w 127"/>
              <a:gd name="T7" fmla="*/ 2147483647 h 30"/>
              <a:gd name="T8" fmla="*/ 0 w 127"/>
              <a:gd name="T9" fmla="*/ 0 h 30"/>
              <a:gd name="T10" fmla="*/ 0 w 127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30"/>
              <a:gd name="T20" fmla="*/ 127 w 127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30">
                <a:moveTo>
                  <a:pt x="0" y="0"/>
                </a:moveTo>
                <a:lnTo>
                  <a:pt x="127" y="0"/>
                </a:lnTo>
                <a:lnTo>
                  <a:pt x="127" y="30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7" name="Freeform 29"/>
          <p:cNvSpPr>
            <a:spLocks/>
          </p:cNvSpPr>
          <p:nvPr/>
        </p:nvSpPr>
        <p:spPr bwMode="auto">
          <a:xfrm>
            <a:off x="4386263" y="5681663"/>
            <a:ext cx="201612" cy="131762"/>
          </a:xfrm>
          <a:custGeom>
            <a:avLst/>
            <a:gdLst>
              <a:gd name="T0" fmla="*/ 0 w 127"/>
              <a:gd name="T1" fmla="*/ 0 h 83"/>
              <a:gd name="T2" fmla="*/ 2147483647 w 127"/>
              <a:gd name="T3" fmla="*/ 0 h 83"/>
              <a:gd name="T4" fmla="*/ 2147483647 w 127"/>
              <a:gd name="T5" fmla="*/ 2147483647 h 83"/>
              <a:gd name="T6" fmla="*/ 0 w 127"/>
              <a:gd name="T7" fmla="*/ 2147483647 h 83"/>
              <a:gd name="T8" fmla="*/ 0 w 127"/>
              <a:gd name="T9" fmla="*/ 0 h 83"/>
              <a:gd name="T10" fmla="*/ 0 w 127"/>
              <a:gd name="T11" fmla="*/ 0 h 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83"/>
              <a:gd name="T20" fmla="*/ 127 w 127"/>
              <a:gd name="T21" fmla="*/ 83 h 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83">
                <a:moveTo>
                  <a:pt x="0" y="0"/>
                </a:moveTo>
                <a:lnTo>
                  <a:pt x="127" y="0"/>
                </a:lnTo>
                <a:lnTo>
                  <a:pt x="127" y="83"/>
                </a:lnTo>
                <a:lnTo>
                  <a:pt x="0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8" name="Freeform 30"/>
          <p:cNvSpPr>
            <a:spLocks/>
          </p:cNvSpPr>
          <p:nvPr/>
        </p:nvSpPr>
        <p:spPr bwMode="auto">
          <a:xfrm>
            <a:off x="5280025" y="5599113"/>
            <a:ext cx="182563" cy="214312"/>
          </a:xfrm>
          <a:custGeom>
            <a:avLst/>
            <a:gdLst>
              <a:gd name="T0" fmla="*/ 0 w 115"/>
              <a:gd name="T1" fmla="*/ 0 h 135"/>
              <a:gd name="T2" fmla="*/ 2147483647 w 115"/>
              <a:gd name="T3" fmla="*/ 0 h 135"/>
              <a:gd name="T4" fmla="*/ 2147483647 w 115"/>
              <a:gd name="T5" fmla="*/ 2147483647 h 135"/>
              <a:gd name="T6" fmla="*/ 0 w 115"/>
              <a:gd name="T7" fmla="*/ 2147483647 h 135"/>
              <a:gd name="T8" fmla="*/ 0 w 115"/>
              <a:gd name="T9" fmla="*/ 0 h 135"/>
              <a:gd name="T10" fmla="*/ 0 w 115"/>
              <a:gd name="T11" fmla="*/ 0 h 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"/>
              <a:gd name="T19" fmla="*/ 0 h 135"/>
              <a:gd name="T20" fmla="*/ 115 w 115"/>
              <a:gd name="T21" fmla="*/ 135 h 1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" h="135">
                <a:moveTo>
                  <a:pt x="0" y="0"/>
                </a:moveTo>
                <a:lnTo>
                  <a:pt x="115" y="0"/>
                </a:lnTo>
                <a:lnTo>
                  <a:pt x="115" y="135"/>
                </a:lnTo>
                <a:lnTo>
                  <a:pt x="0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59" name="Freeform 31"/>
          <p:cNvSpPr>
            <a:spLocks/>
          </p:cNvSpPr>
          <p:nvPr/>
        </p:nvSpPr>
        <p:spPr bwMode="auto">
          <a:xfrm>
            <a:off x="6156325" y="5564188"/>
            <a:ext cx="200025" cy="249237"/>
          </a:xfrm>
          <a:custGeom>
            <a:avLst/>
            <a:gdLst>
              <a:gd name="T0" fmla="*/ 0 w 126"/>
              <a:gd name="T1" fmla="*/ 0 h 157"/>
              <a:gd name="T2" fmla="*/ 2147483647 w 126"/>
              <a:gd name="T3" fmla="*/ 0 h 157"/>
              <a:gd name="T4" fmla="*/ 2147483647 w 126"/>
              <a:gd name="T5" fmla="*/ 2147483647 h 157"/>
              <a:gd name="T6" fmla="*/ 0 w 126"/>
              <a:gd name="T7" fmla="*/ 2147483647 h 157"/>
              <a:gd name="T8" fmla="*/ 0 w 126"/>
              <a:gd name="T9" fmla="*/ 0 h 157"/>
              <a:gd name="T10" fmla="*/ 0 w 126"/>
              <a:gd name="T11" fmla="*/ 0 h 1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157"/>
              <a:gd name="T20" fmla="*/ 126 w 126"/>
              <a:gd name="T21" fmla="*/ 157 h 1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157">
                <a:moveTo>
                  <a:pt x="0" y="0"/>
                </a:moveTo>
                <a:lnTo>
                  <a:pt x="126" y="0"/>
                </a:lnTo>
                <a:lnTo>
                  <a:pt x="126" y="157"/>
                </a:lnTo>
                <a:lnTo>
                  <a:pt x="0" y="157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0" name="Freeform 32"/>
          <p:cNvSpPr>
            <a:spLocks/>
          </p:cNvSpPr>
          <p:nvPr/>
        </p:nvSpPr>
        <p:spPr bwMode="auto">
          <a:xfrm>
            <a:off x="7050088" y="4637088"/>
            <a:ext cx="200025" cy="1176337"/>
          </a:xfrm>
          <a:custGeom>
            <a:avLst/>
            <a:gdLst>
              <a:gd name="T0" fmla="*/ 0 w 126"/>
              <a:gd name="T1" fmla="*/ 0 h 741"/>
              <a:gd name="T2" fmla="*/ 2147483647 w 126"/>
              <a:gd name="T3" fmla="*/ 0 h 741"/>
              <a:gd name="T4" fmla="*/ 2147483647 w 126"/>
              <a:gd name="T5" fmla="*/ 2147483647 h 741"/>
              <a:gd name="T6" fmla="*/ 0 w 126"/>
              <a:gd name="T7" fmla="*/ 2147483647 h 741"/>
              <a:gd name="T8" fmla="*/ 0 w 126"/>
              <a:gd name="T9" fmla="*/ 0 h 741"/>
              <a:gd name="T10" fmla="*/ 0 w 126"/>
              <a:gd name="T11" fmla="*/ 0 h 7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741"/>
              <a:gd name="T20" fmla="*/ 126 w 126"/>
              <a:gd name="T21" fmla="*/ 741 h 7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741">
                <a:moveTo>
                  <a:pt x="0" y="0"/>
                </a:moveTo>
                <a:lnTo>
                  <a:pt x="126" y="0"/>
                </a:lnTo>
                <a:lnTo>
                  <a:pt x="126" y="741"/>
                </a:lnTo>
                <a:lnTo>
                  <a:pt x="0" y="741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1" name="Freeform 33"/>
          <p:cNvSpPr>
            <a:spLocks/>
          </p:cNvSpPr>
          <p:nvPr/>
        </p:nvSpPr>
        <p:spPr bwMode="auto">
          <a:xfrm>
            <a:off x="2800350" y="5646738"/>
            <a:ext cx="200025" cy="166687"/>
          </a:xfrm>
          <a:custGeom>
            <a:avLst/>
            <a:gdLst>
              <a:gd name="T0" fmla="*/ 0 w 126"/>
              <a:gd name="T1" fmla="*/ 0 h 105"/>
              <a:gd name="T2" fmla="*/ 2147483647 w 126"/>
              <a:gd name="T3" fmla="*/ 0 h 105"/>
              <a:gd name="T4" fmla="*/ 2147483647 w 126"/>
              <a:gd name="T5" fmla="*/ 2147483647 h 105"/>
              <a:gd name="T6" fmla="*/ 0 w 126"/>
              <a:gd name="T7" fmla="*/ 2147483647 h 105"/>
              <a:gd name="T8" fmla="*/ 0 w 126"/>
              <a:gd name="T9" fmla="*/ 0 h 105"/>
              <a:gd name="T10" fmla="*/ 0 w 126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105"/>
              <a:gd name="T20" fmla="*/ 126 w 126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105">
                <a:moveTo>
                  <a:pt x="0" y="0"/>
                </a:moveTo>
                <a:lnTo>
                  <a:pt x="126" y="0"/>
                </a:lnTo>
                <a:lnTo>
                  <a:pt x="126" y="105"/>
                </a:lnTo>
                <a:lnTo>
                  <a:pt x="0" y="105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2" name="Freeform 34"/>
          <p:cNvSpPr>
            <a:spLocks/>
          </p:cNvSpPr>
          <p:nvPr/>
        </p:nvSpPr>
        <p:spPr bwMode="auto">
          <a:xfrm>
            <a:off x="3694113" y="5349875"/>
            <a:ext cx="200025" cy="463550"/>
          </a:xfrm>
          <a:custGeom>
            <a:avLst/>
            <a:gdLst>
              <a:gd name="T0" fmla="*/ 0 w 126"/>
              <a:gd name="T1" fmla="*/ 0 h 292"/>
              <a:gd name="T2" fmla="*/ 2147483647 w 126"/>
              <a:gd name="T3" fmla="*/ 0 h 292"/>
              <a:gd name="T4" fmla="*/ 2147483647 w 126"/>
              <a:gd name="T5" fmla="*/ 2147483647 h 292"/>
              <a:gd name="T6" fmla="*/ 0 w 126"/>
              <a:gd name="T7" fmla="*/ 2147483647 h 292"/>
              <a:gd name="T8" fmla="*/ 0 w 126"/>
              <a:gd name="T9" fmla="*/ 0 h 292"/>
              <a:gd name="T10" fmla="*/ 0 w 126"/>
              <a:gd name="T11" fmla="*/ 0 h 2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292"/>
              <a:gd name="T20" fmla="*/ 126 w 126"/>
              <a:gd name="T21" fmla="*/ 292 h 2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292">
                <a:moveTo>
                  <a:pt x="0" y="0"/>
                </a:moveTo>
                <a:lnTo>
                  <a:pt x="126" y="0"/>
                </a:lnTo>
                <a:lnTo>
                  <a:pt x="126" y="292"/>
                </a:lnTo>
                <a:lnTo>
                  <a:pt x="0" y="292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3" name="Freeform 35"/>
          <p:cNvSpPr>
            <a:spLocks/>
          </p:cNvSpPr>
          <p:nvPr/>
        </p:nvSpPr>
        <p:spPr bwMode="auto">
          <a:xfrm>
            <a:off x="4587875" y="5349875"/>
            <a:ext cx="200025" cy="463550"/>
          </a:xfrm>
          <a:custGeom>
            <a:avLst/>
            <a:gdLst>
              <a:gd name="T0" fmla="*/ 0 w 126"/>
              <a:gd name="T1" fmla="*/ 0 h 292"/>
              <a:gd name="T2" fmla="*/ 2147483647 w 126"/>
              <a:gd name="T3" fmla="*/ 0 h 292"/>
              <a:gd name="T4" fmla="*/ 2147483647 w 126"/>
              <a:gd name="T5" fmla="*/ 2147483647 h 292"/>
              <a:gd name="T6" fmla="*/ 0 w 126"/>
              <a:gd name="T7" fmla="*/ 2147483647 h 292"/>
              <a:gd name="T8" fmla="*/ 0 w 126"/>
              <a:gd name="T9" fmla="*/ 0 h 292"/>
              <a:gd name="T10" fmla="*/ 0 w 126"/>
              <a:gd name="T11" fmla="*/ 0 h 2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292"/>
              <a:gd name="T20" fmla="*/ 126 w 126"/>
              <a:gd name="T21" fmla="*/ 292 h 2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292">
                <a:moveTo>
                  <a:pt x="0" y="0"/>
                </a:moveTo>
                <a:lnTo>
                  <a:pt x="126" y="0"/>
                </a:lnTo>
                <a:lnTo>
                  <a:pt x="126" y="292"/>
                </a:lnTo>
                <a:lnTo>
                  <a:pt x="0" y="292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4" name="Freeform 36"/>
          <p:cNvSpPr>
            <a:spLocks/>
          </p:cNvSpPr>
          <p:nvPr/>
        </p:nvSpPr>
        <p:spPr bwMode="auto">
          <a:xfrm>
            <a:off x="5462588" y="4459288"/>
            <a:ext cx="200025" cy="1354137"/>
          </a:xfrm>
          <a:custGeom>
            <a:avLst/>
            <a:gdLst>
              <a:gd name="T0" fmla="*/ 0 w 126"/>
              <a:gd name="T1" fmla="*/ 0 h 853"/>
              <a:gd name="T2" fmla="*/ 2147483647 w 126"/>
              <a:gd name="T3" fmla="*/ 0 h 853"/>
              <a:gd name="T4" fmla="*/ 2147483647 w 126"/>
              <a:gd name="T5" fmla="*/ 2147483647 h 853"/>
              <a:gd name="T6" fmla="*/ 0 w 126"/>
              <a:gd name="T7" fmla="*/ 2147483647 h 853"/>
              <a:gd name="T8" fmla="*/ 0 w 126"/>
              <a:gd name="T9" fmla="*/ 0 h 853"/>
              <a:gd name="T10" fmla="*/ 0 w 126"/>
              <a:gd name="T11" fmla="*/ 0 h 8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853"/>
              <a:gd name="T20" fmla="*/ 126 w 126"/>
              <a:gd name="T21" fmla="*/ 853 h 8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853">
                <a:moveTo>
                  <a:pt x="0" y="0"/>
                </a:moveTo>
                <a:lnTo>
                  <a:pt x="126" y="0"/>
                </a:lnTo>
                <a:lnTo>
                  <a:pt x="126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5" name="Freeform 37"/>
          <p:cNvSpPr>
            <a:spLocks/>
          </p:cNvSpPr>
          <p:nvPr/>
        </p:nvSpPr>
        <p:spPr bwMode="auto">
          <a:xfrm>
            <a:off x="6356350" y="2820988"/>
            <a:ext cx="200025" cy="2992437"/>
          </a:xfrm>
          <a:custGeom>
            <a:avLst/>
            <a:gdLst>
              <a:gd name="T0" fmla="*/ 0 w 126"/>
              <a:gd name="T1" fmla="*/ 0 h 1885"/>
              <a:gd name="T2" fmla="*/ 2147483647 w 126"/>
              <a:gd name="T3" fmla="*/ 0 h 1885"/>
              <a:gd name="T4" fmla="*/ 2147483647 w 126"/>
              <a:gd name="T5" fmla="*/ 2147483647 h 1885"/>
              <a:gd name="T6" fmla="*/ 0 w 126"/>
              <a:gd name="T7" fmla="*/ 2147483647 h 1885"/>
              <a:gd name="T8" fmla="*/ 0 w 126"/>
              <a:gd name="T9" fmla="*/ 0 h 1885"/>
              <a:gd name="T10" fmla="*/ 0 w 126"/>
              <a:gd name="T11" fmla="*/ 0 h 18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1885"/>
              <a:gd name="T20" fmla="*/ 126 w 126"/>
              <a:gd name="T21" fmla="*/ 1885 h 18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1885">
                <a:moveTo>
                  <a:pt x="0" y="0"/>
                </a:moveTo>
                <a:lnTo>
                  <a:pt x="126" y="0"/>
                </a:lnTo>
                <a:lnTo>
                  <a:pt x="126" y="1885"/>
                </a:lnTo>
                <a:lnTo>
                  <a:pt x="0" y="1885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6" name="Freeform 38"/>
          <p:cNvSpPr>
            <a:spLocks/>
          </p:cNvSpPr>
          <p:nvPr/>
        </p:nvSpPr>
        <p:spPr bwMode="auto">
          <a:xfrm>
            <a:off x="7250113" y="2951163"/>
            <a:ext cx="200025" cy="2862262"/>
          </a:xfrm>
          <a:custGeom>
            <a:avLst/>
            <a:gdLst>
              <a:gd name="T0" fmla="*/ 0 w 126"/>
              <a:gd name="T1" fmla="*/ 0 h 1803"/>
              <a:gd name="T2" fmla="*/ 2147483647 w 126"/>
              <a:gd name="T3" fmla="*/ 0 h 1803"/>
              <a:gd name="T4" fmla="*/ 2147483647 w 126"/>
              <a:gd name="T5" fmla="*/ 2147483647 h 1803"/>
              <a:gd name="T6" fmla="*/ 0 w 126"/>
              <a:gd name="T7" fmla="*/ 2147483647 h 1803"/>
              <a:gd name="T8" fmla="*/ 0 w 126"/>
              <a:gd name="T9" fmla="*/ 0 h 1803"/>
              <a:gd name="T10" fmla="*/ 0 w 126"/>
              <a:gd name="T11" fmla="*/ 0 h 18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1803"/>
              <a:gd name="T20" fmla="*/ 126 w 126"/>
              <a:gd name="T21" fmla="*/ 1803 h 18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1803">
                <a:moveTo>
                  <a:pt x="0" y="0"/>
                </a:moveTo>
                <a:lnTo>
                  <a:pt x="126" y="0"/>
                </a:lnTo>
                <a:lnTo>
                  <a:pt x="126" y="1803"/>
                </a:lnTo>
                <a:lnTo>
                  <a:pt x="0" y="1803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7" name="Freeform 39"/>
          <p:cNvSpPr>
            <a:spLocks/>
          </p:cNvSpPr>
          <p:nvPr/>
        </p:nvSpPr>
        <p:spPr bwMode="auto">
          <a:xfrm>
            <a:off x="2252663" y="2439988"/>
            <a:ext cx="1587" cy="3373437"/>
          </a:xfrm>
          <a:custGeom>
            <a:avLst/>
            <a:gdLst>
              <a:gd name="T0" fmla="*/ 0 w 1587"/>
              <a:gd name="T1" fmla="*/ 0 h 2125"/>
              <a:gd name="T2" fmla="*/ 0 w 1587"/>
              <a:gd name="T3" fmla="*/ 2147483647 h 2125"/>
              <a:gd name="T4" fmla="*/ 0 w 1587"/>
              <a:gd name="T5" fmla="*/ 0 h 2125"/>
              <a:gd name="T6" fmla="*/ 0 60000 65536"/>
              <a:gd name="T7" fmla="*/ 0 60000 65536"/>
              <a:gd name="T8" fmla="*/ 0 60000 65536"/>
              <a:gd name="T9" fmla="*/ 0 w 1587"/>
              <a:gd name="T10" fmla="*/ 0 h 2125"/>
              <a:gd name="T11" fmla="*/ 1587 w 1587"/>
              <a:gd name="T12" fmla="*/ 2125 h 2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125">
                <a:moveTo>
                  <a:pt x="0" y="0"/>
                </a:moveTo>
                <a:lnTo>
                  <a:pt x="0" y="2125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8" name="Freeform 40"/>
          <p:cNvSpPr>
            <a:spLocks/>
          </p:cNvSpPr>
          <p:nvPr/>
        </p:nvSpPr>
        <p:spPr bwMode="auto">
          <a:xfrm>
            <a:off x="2143125" y="5813425"/>
            <a:ext cx="109538" cy="1588"/>
          </a:xfrm>
          <a:custGeom>
            <a:avLst/>
            <a:gdLst>
              <a:gd name="T0" fmla="*/ 0 w 69"/>
              <a:gd name="T1" fmla="*/ 0 h 1588"/>
              <a:gd name="T2" fmla="*/ 2147483647 w 69"/>
              <a:gd name="T3" fmla="*/ 0 h 1588"/>
              <a:gd name="T4" fmla="*/ 0 w 69"/>
              <a:gd name="T5" fmla="*/ 0 h 1588"/>
              <a:gd name="T6" fmla="*/ 0 60000 65536"/>
              <a:gd name="T7" fmla="*/ 0 60000 65536"/>
              <a:gd name="T8" fmla="*/ 0 60000 65536"/>
              <a:gd name="T9" fmla="*/ 0 w 69"/>
              <a:gd name="T10" fmla="*/ 0 h 1588"/>
              <a:gd name="T11" fmla="*/ 69 w 6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8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69" name="Line 41"/>
          <p:cNvSpPr>
            <a:spLocks noChangeShapeType="1"/>
          </p:cNvSpPr>
          <p:nvPr/>
        </p:nvSpPr>
        <p:spPr bwMode="auto">
          <a:xfrm flipV="1">
            <a:off x="2252663" y="2439988"/>
            <a:ext cx="1587" cy="3373437"/>
          </a:xfrm>
          <a:prstGeom prst="line">
            <a:avLst/>
          </a:prstGeom>
          <a:noFill/>
          <a:ln w="17526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0" name="Line 42"/>
          <p:cNvSpPr>
            <a:spLocks noChangeShapeType="1"/>
          </p:cNvSpPr>
          <p:nvPr/>
        </p:nvSpPr>
        <p:spPr bwMode="auto">
          <a:xfrm flipH="1">
            <a:off x="2143125" y="5813425"/>
            <a:ext cx="109538" cy="1588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1" name="Freeform 43"/>
          <p:cNvSpPr>
            <a:spLocks/>
          </p:cNvSpPr>
          <p:nvPr/>
        </p:nvSpPr>
        <p:spPr bwMode="auto">
          <a:xfrm>
            <a:off x="2143125" y="5397500"/>
            <a:ext cx="109538" cy="1588"/>
          </a:xfrm>
          <a:custGeom>
            <a:avLst/>
            <a:gdLst>
              <a:gd name="T0" fmla="*/ 0 w 69"/>
              <a:gd name="T1" fmla="*/ 0 h 1588"/>
              <a:gd name="T2" fmla="*/ 2147483647 w 69"/>
              <a:gd name="T3" fmla="*/ 0 h 1588"/>
              <a:gd name="T4" fmla="*/ 0 w 69"/>
              <a:gd name="T5" fmla="*/ 0 h 1588"/>
              <a:gd name="T6" fmla="*/ 0 60000 65536"/>
              <a:gd name="T7" fmla="*/ 0 60000 65536"/>
              <a:gd name="T8" fmla="*/ 0 60000 65536"/>
              <a:gd name="T9" fmla="*/ 0 w 69"/>
              <a:gd name="T10" fmla="*/ 0 h 1588"/>
              <a:gd name="T11" fmla="*/ 69 w 6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8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2" name="Freeform 44"/>
          <p:cNvSpPr>
            <a:spLocks/>
          </p:cNvSpPr>
          <p:nvPr/>
        </p:nvSpPr>
        <p:spPr bwMode="auto">
          <a:xfrm>
            <a:off x="2143125" y="4970463"/>
            <a:ext cx="109538" cy="1587"/>
          </a:xfrm>
          <a:custGeom>
            <a:avLst/>
            <a:gdLst>
              <a:gd name="T0" fmla="*/ 0 w 69"/>
              <a:gd name="T1" fmla="*/ 0 h 1587"/>
              <a:gd name="T2" fmla="*/ 2147483647 w 69"/>
              <a:gd name="T3" fmla="*/ 0 h 1587"/>
              <a:gd name="T4" fmla="*/ 0 w 69"/>
              <a:gd name="T5" fmla="*/ 0 h 1587"/>
              <a:gd name="T6" fmla="*/ 0 60000 65536"/>
              <a:gd name="T7" fmla="*/ 0 60000 65536"/>
              <a:gd name="T8" fmla="*/ 0 60000 65536"/>
              <a:gd name="T9" fmla="*/ 0 w 69"/>
              <a:gd name="T10" fmla="*/ 0 h 1587"/>
              <a:gd name="T11" fmla="*/ 69 w 6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7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3" name="Line 45"/>
          <p:cNvSpPr>
            <a:spLocks noChangeShapeType="1"/>
          </p:cNvSpPr>
          <p:nvPr/>
        </p:nvSpPr>
        <p:spPr bwMode="auto">
          <a:xfrm flipH="1">
            <a:off x="2143125" y="5397500"/>
            <a:ext cx="109538" cy="1588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4" name="Line 46"/>
          <p:cNvSpPr>
            <a:spLocks noChangeShapeType="1"/>
          </p:cNvSpPr>
          <p:nvPr/>
        </p:nvSpPr>
        <p:spPr bwMode="auto">
          <a:xfrm flipH="1">
            <a:off x="2143125" y="4970463"/>
            <a:ext cx="109538" cy="1587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5" name="Freeform 47"/>
          <p:cNvSpPr>
            <a:spLocks/>
          </p:cNvSpPr>
          <p:nvPr/>
        </p:nvSpPr>
        <p:spPr bwMode="auto">
          <a:xfrm>
            <a:off x="2143125" y="4554538"/>
            <a:ext cx="109538" cy="1587"/>
          </a:xfrm>
          <a:custGeom>
            <a:avLst/>
            <a:gdLst>
              <a:gd name="T0" fmla="*/ 0 w 69"/>
              <a:gd name="T1" fmla="*/ 0 h 1587"/>
              <a:gd name="T2" fmla="*/ 2147483647 w 69"/>
              <a:gd name="T3" fmla="*/ 0 h 1587"/>
              <a:gd name="T4" fmla="*/ 0 w 69"/>
              <a:gd name="T5" fmla="*/ 0 h 1587"/>
              <a:gd name="T6" fmla="*/ 0 60000 65536"/>
              <a:gd name="T7" fmla="*/ 0 60000 65536"/>
              <a:gd name="T8" fmla="*/ 0 60000 65536"/>
              <a:gd name="T9" fmla="*/ 0 w 69"/>
              <a:gd name="T10" fmla="*/ 0 h 1587"/>
              <a:gd name="T11" fmla="*/ 69 w 6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7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6" name="Freeform 48"/>
          <p:cNvSpPr>
            <a:spLocks/>
          </p:cNvSpPr>
          <p:nvPr/>
        </p:nvSpPr>
        <p:spPr bwMode="auto">
          <a:xfrm>
            <a:off x="2143125" y="4125913"/>
            <a:ext cx="109538" cy="1587"/>
          </a:xfrm>
          <a:custGeom>
            <a:avLst/>
            <a:gdLst>
              <a:gd name="T0" fmla="*/ 0 w 69"/>
              <a:gd name="T1" fmla="*/ 0 h 1587"/>
              <a:gd name="T2" fmla="*/ 2147483647 w 69"/>
              <a:gd name="T3" fmla="*/ 0 h 1587"/>
              <a:gd name="T4" fmla="*/ 0 w 69"/>
              <a:gd name="T5" fmla="*/ 0 h 1587"/>
              <a:gd name="T6" fmla="*/ 0 60000 65536"/>
              <a:gd name="T7" fmla="*/ 0 60000 65536"/>
              <a:gd name="T8" fmla="*/ 0 60000 65536"/>
              <a:gd name="T9" fmla="*/ 0 w 69"/>
              <a:gd name="T10" fmla="*/ 0 h 1587"/>
              <a:gd name="T11" fmla="*/ 69 w 6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7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7" name="Line 49"/>
          <p:cNvSpPr>
            <a:spLocks noChangeShapeType="1"/>
          </p:cNvSpPr>
          <p:nvPr/>
        </p:nvSpPr>
        <p:spPr bwMode="auto">
          <a:xfrm flipH="1">
            <a:off x="2143125" y="4554538"/>
            <a:ext cx="109538" cy="1587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8" name="Line 50"/>
          <p:cNvSpPr>
            <a:spLocks noChangeShapeType="1"/>
          </p:cNvSpPr>
          <p:nvPr/>
        </p:nvSpPr>
        <p:spPr bwMode="auto">
          <a:xfrm flipH="1">
            <a:off x="2143125" y="4125913"/>
            <a:ext cx="109538" cy="1587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79" name="Freeform 51"/>
          <p:cNvSpPr>
            <a:spLocks/>
          </p:cNvSpPr>
          <p:nvPr/>
        </p:nvSpPr>
        <p:spPr bwMode="auto">
          <a:xfrm>
            <a:off x="2143125" y="3711575"/>
            <a:ext cx="109538" cy="1588"/>
          </a:xfrm>
          <a:custGeom>
            <a:avLst/>
            <a:gdLst>
              <a:gd name="T0" fmla="*/ 0 w 69"/>
              <a:gd name="T1" fmla="*/ 0 h 1588"/>
              <a:gd name="T2" fmla="*/ 2147483647 w 69"/>
              <a:gd name="T3" fmla="*/ 0 h 1588"/>
              <a:gd name="T4" fmla="*/ 0 w 69"/>
              <a:gd name="T5" fmla="*/ 0 h 1588"/>
              <a:gd name="T6" fmla="*/ 0 60000 65536"/>
              <a:gd name="T7" fmla="*/ 0 60000 65536"/>
              <a:gd name="T8" fmla="*/ 0 60000 65536"/>
              <a:gd name="T9" fmla="*/ 0 w 69"/>
              <a:gd name="T10" fmla="*/ 0 h 1588"/>
              <a:gd name="T11" fmla="*/ 69 w 6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8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0" name="Freeform 52"/>
          <p:cNvSpPr>
            <a:spLocks/>
          </p:cNvSpPr>
          <p:nvPr/>
        </p:nvSpPr>
        <p:spPr bwMode="auto">
          <a:xfrm>
            <a:off x="2143125" y="3282950"/>
            <a:ext cx="109538" cy="1588"/>
          </a:xfrm>
          <a:custGeom>
            <a:avLst/>
            <a:gdLst>
              <a:gd name="T0" fmla="*/ 0 w 69"/>
              <a:gd name="T1" fmla="*/ 0 h 1588"/>
              <a:gd name="T2" fmla="*/ 2147483647 w 69"/>
              <a:gd name="T3" fmla="*/ 0 h 1588"/>
              <a:gd name="T4" fmla="*/ 0 w 69"/>
              <a:gd name="T5" fmla="*/ 0 h 1588"/>
              <a:gd name="T6" fmla="*/ 0 60000 65536"/>
              <a:gd name="T7" fmla="*/ 0 60000 65536"/>
              <a:gd name="T8" fmla="*/ 0 60000 65536"/>
              <a:gd name="T9" fmla="*/ 0 w 69"/>
              <a:gd name="T10" fmla="*/ 0 h 1588"/>
              <a:gd name="T11" fmla="*/ 69 w 6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8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1" name="Line 53"/>
          <p:cNvSpPr>
            <a:spLocks noChangeShapeType="1"/>
          </p:cNvSpPr>
          <p:nvPr/>
        </p:nvSpPr>
        <p:spPr bwMode="auto">
          <a:xfrm flipH="1">
            <a:off x="2143125" y="3711575"/>
            <a:ext cx="109538" cy="1588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2" name="Line 54"/>
          <p:cNvSpPr>
            <a:spLocks noChangeShapeType="1"/>
          </p:cNvSpPr>
          <p:nvPr/>
        </p:nvSpPr>
        <p:spPr bwMode="auto">
          <a:xfrm flipH="1">
            <a:off x="2143125" y="3282950"/>
            <a:ext cx="109538" cy="1588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3" name="Freeform 55"/>
          <p:cNvSpPr>
            <a:spLocks/>
          </p:cNvSpPr>
          <p:nvPr/>
        </p:nvSpPr>
        <p:spPr bwMode="auto">
          <a:xfrm>
            <a:off x="2143125" y="2868613"/>
            <a:ext cx="109538" cy="1587"/>
          </a:xfrm>
          <a:custGeom>
            <a:avLst/>
            <a:gdLst>
              <a:gd name="T0" fmla="*/ 0 w 69"/>
              <a:gd name="T1" fmla="*/ 0 h 1587"/>
              <a:gd name="T2" fmla="*/ 2147483647 w 69"/>
              <a:gd name="T3" fmla="*/ 0 h 1587"/>
              <a:gd name="T4" fmla="*/ 0 w 69"/>
              <a:gd name="T5" fmla="*/ 0 h 1587"/>
              <a:gd name="T6" fmla="*/ 0 60000 65536"/>
              <a:gd name="T7" fmla="*/ 0 60000 65536"/>
              <a:gd name="T8" fmla="*/ 0 60000 65536"/>
              <a:gd name="T9" fmla="*/ 0 w 69"/>
              <a:gd name="T10" fmla="*/ 0 h 1587"/>
              <a:gd name="T11" fmla="*/ 69 w 6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7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4" name="Freeform 56"/>
          <p:cNvSpPr>
            <a:spLocks/>
          </p:cNvSpPr>
          <p:nvPr/>
        </p:nvSpPr>
        <p:spPr bwMode="auto">
          <a:xfrm>
            <a:off x="2143125" y="2439988"/>
            <a:ext cx="109538" cy="1587"/>
          </a:xfrm>
          <a:custGeom>
            <a:avLst/>
            <a:gdLst>
              <a:gd name="T0" fmla="*/ 0 w 69"/>
              <a:gd name="T1" fmla="*/ 0 h 1587"/>
              <a:gd name="T2" fmla="*/ 2147483647 w 69"/>
              <a:gd name="T3" fmla="*/ 0 h 1587"/>
              <a:gd name="T4" fmla="*/ 0 w 69"/>
              <a:gd name="T5" fmla="*/ 0 h 1587"/>
              <a:gd name="T6" fmla="*/ 0 60000 65536"/>
              <a:gd name="T7" fmla="*/ 0 60000 65536"/>
              <a:gd name="T8" fmla="*/ 0 60000 65536"/>
              <a:gd name="T9" fmla="*/ 0 w 69"/>
              <a:gd name="T10" fmla="*/ 0 h 1587"/>
              <a:gd name="T11" fmla="*/ 69 w 6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1587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5" name="Line 57"/>
          <p:cNvSpPr>
            <a:spLocks noChangeShapeType="1"/>
          </p:cNvSpPr>
          <p:nvPr/>
        </p:nvSpPr>
        <p:spPr bwMode="auto">
          <a:xfrm flipH="1">
            <a:off x="2143125" y="2868613"/>
            <a:ext cx="109538" cy="1587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6" name="Line 58"/>
          <p:cNvSpPr>
            <a:spLocks noChangeShapeType="1"/>
          </p:cNvSpPr>
          <p:nvPr/>
        </p:nvSpPr>
        <p:spPr bwMode="auto">
          <a:xfrm flipH="1">
            <a:off x="2143125" y="2439988"/>
            <a:ext cx="109538" cy="1587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7" name="Freeform 59"/>
          <p:cNvSpPr>
            <a:spLocks/>
          </p:cNvSpPr>
          <p:nvPr/>
        </p:nvSpPr>
        <p:spPr bwMode="auto">
          <a:xfrm>
            <a:off x="2252663" y="5813425"/>
            <a:ext cx="5343525" cy="1588"/>
          </a:xfrm>
          <a:custGeom>
            <a:avLst/>
            <a:gdLst>
              <a:gd name="T0" fmla="*/ 0 w 3366"/>
              <a:gd name="T1" fmla="*/ 0 h 1588"/>
              <a:gd name="T2" fmla="*/ 2147483647 w 3366"/>
              <a:gd name="T3" fmla="*/ 0 h 1588"/>
              <a:gd name="T4" fmla="*/ 0 w 3366"/>
              <a:gd name="T5" fmla="*/ 0 h 1588"/>
              <a:gd name="T6" fmla="*/ 0 60000 65536"/>
              <a:gd name="T7" fmla="*/ 0 60000 65536"/>
              <a:gd name="T8" fmla="*/ 0 60000 65536"/>
              <a:gd name="T9" fmla="*/ 0 w 3366"/>
              <a:gd name="T10" fmla="*/ 0 h 1588"/>
              <a:gd name="T11" fmla="*/ 3366 w 336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6" h="1588">
                <a:moveTo>
                  <a:pt x="0" y="0"/>
                </a:moveTo>
                <a:lnTo>
                  <a:pt x="33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8" name="Freeform 60"/>
          <p:cNvSpPr>
            <a:spLocks/>
          </p:cNvSpPr>
          <p:nvPr/>
        </p:nvSpPr>
        <p:spPr bwMode="auto">
          <a:xfrm>
            <a:off x="2252663" y="5813425"/>
            <a:ext cx="1587" cy="47625"/>
          </a:xfrm>
          <a:custGeom>
            <a:avLst/>
            <a:gdLst>
              <a:gd name="T0" fmla="*/ 0 w 1587"/>
              <a:gd name="T1" fmla="*/ 2147483647 h 30"/>
              <a:gd name="T2" fmla="*/ 0 w 1587"/>
              <a:gd name="T3" fmla="*/ 0 h 30"/>
              <a:gd name="T4" fmla="*/ 0 w 1587"/>
              <a:gd name="T5" fmla="*/ 2147483647 h 30"/>
              <a:gd name="T6" fmla="*/ 0 60000 65536"/>
              <a:gd name="T7" fmla="*/ 0 60000 65536"/>
              <a:gd name="T8" fmla="*/ 0 60000 65536"/>
              <a:gd name="T9" fmla="*/ 0 w 1587"/>
              <a:gd name="T10" fmla="*/ 0 h 30"/>
              <a:gd name="T11" fmla="*/ 1587 w 158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0">
                <a:moveTo>
                  <a:pt x="0" y="30"/>
                </a:move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89" name="Freeform 61"/>
          <p:cNvSpPr>
            <a:spLocks/>
          </p:cNvSpPr>
          <p:nvPr/>
        </p:nvSpPr>
        <p:spPr bwMode="auto">
          <a:xfrm>
            <a:off x="3146425" y="5813425"/>
            <a:ext cx="1588" cy="47625"/>
          </a:xfrm>
          <a:custGeom>
            <a:avLst/>
            <a:gdLst>
              <a:gd name="T0" fmla="*/ 0 w 1588"/>
              <a:gd name="T1" fmla="*/ 2147483647 h 30"/>
              <a:gd name="T2" fmla="*/ 0 w 1588"/>
              <a:gd name="T3" fmla="*/ 0 h 30"/>
              <a:gd name="T4" fmla="*/ 0 w 1588"/>
              <a:gd name="T5" fmla="*/ 2147483647 h 30"/>
              <a:gd name="T6" fmla="*/ 0 60000 65536"/>
              <a:gd name="T7" fmla="*/ 0 60000 65536"/>
              <a:gd name="T8" fmla="*/ 0 60000 65536"/>
              <a:gd name="T9" fmla="*/ 0 w 1588"/>
              <a:gd name="T10" fmla="*/ 0 h 30"/>
              <a:gd name="T11" fmla="*/ 1588 w 158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0">
                <a:moveTo>
                  <a:pt x="0" y="30"/>
                </a:move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0" name="Freeform 62"/>
          <p:cNvSpPr>
            <a:spLocks/>
          </p:cNvSpPr>
          <p:nvPr/>
        </p:nvSpPr>
        <p:spPr bwMode="auto">
          <a:xfrm>
            <a:off x="2252663" y="5813425"/>
            <a:ext cx="5343525" cy="47625"/>
          </a:xfrm>
          <a:custGeom>
            <a:avLst/>
            <a:gdLst>
              <a:gd name="T0" fmla="*/ 2147483647 w 3366"/>
              <a:gd name="T1" fmla="*/ 0 h 30"/>
              <a:gd name="T2" fmla="*/ 0 w 3366"/>
              <a:gd name="T3" fmla="*/ 0 h 30"/>
              <a:gd name="T4" fmla="*/ 0 w 3366"/>
              <a:gd name="T5" fmla="*/ 2147483647 h 30"/>
              <a:gd name="T6" fmla="*/ 0 60000 65536"/>
              <a:gd name="T7" fmla="*/ 0 60000 65536"/>
              <a:gd name="T8" fmla="*/ 0 60000 65536"/>
              <a:gd name="T9" fmla="*/ 0 w 3366"/>
              <a:gd name="T10" fmla="*/ 0 h 30"/>
              <a:gd name="T11" fmla="*/ 3366 w 3366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6" h="30">
                <a:moveTo>
                  <a:pt x="3366" y="0"/>
                </a:moveTo>
                <a:lnTo>
                  <a:pt x="0" y="0"/>
                </a:lnTo>
                <a:lnTo>
                  <a:pt x="0" y="30"/>
                </a:lnTo>
              </a:path>
            </a:pathLst>
          </a:custGeom>
          <a:noFill/>
          <a:ln w="17526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1" name="Line 63"/>
          <p:cNvSpPr>
            <a:spLocks noChangeShapeType="1"/>
          </p:cNvSpPr>
          <p:nvPr/>
        </p:nvSpPr>
        <p:spPr bwMode="auto">
          <a:xfrm>
            <a:off x="3146425" y="5813425"/>
            <a:ext cx="1588" cy="47625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2" name="Freeform 64"/>
          <p:cNvSpPr>
            <a:spLocks/>
          </p:cNvSpPr>
          <p:nvPr/>
        </p:nvSpPr>
        <p:spPr bwMode="auto">
          <a:xfrm>
            <a:off x="4040188" y="5813425"/>
            <a:ext cx="1587" cy="47625"/>
          </a:xfrm>
          <a:custGeom>
            <a:avLst/>
            <a:gdLst>
              <a:gd name="T0" fmla="*/ 0 w 1587"/>
              <a:gd name="T1" fmla="*/ 2147483647 h 30"/>
              <a:gd name="T2" fmla="*/ 0 w 1587"/>
              <a:gd name="T3" fmla="*/ 0 h 30"/>
              <a:gd name="T4" fmla="*/ 0 w 1587"/>
              <a:gd name="T5" fmla="*/ 2147483647 h 30"/>
              <a:gd name="T6" fmla="*/ 0 60000 65536"/>
              <a:gd name="T7" fmla="*/ 0 60000 65536"/>
              <a:gd name="T8" fmla="*/ 0 60000 65536"/>
              <a:gd name="T9" fmla="*/ 0 w 1587"/>
              <a:gd name="T10" fmla="*/ 0 h 30"/>
              <a:gd name="T11" fmla="*/ 1587 w 158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0">
                <a:moveTo>
                  <a:pt x="0" y="30"/>
                </a:move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3" name="Freeform 65"/>
          <p:cNvSpPr>
            <a:spLocks/>
          </p:cNvSpPr>
          <p:nvPr/>
        </p:nvSpPr>
        <p:spPr bwMode="auto">
          <a:xfrm>
            <a:off x="4933950" y="5813425"/>
            <a:ext cx="1588" cy="47625"/>
          </a:xfrm>
          <a:custGeom>
            <a:avLst/>
            <a:gdLst>
              <a:gd name="T0" fmla="*/ 0 w 1588"/>
              <a:gd name="T1" fmla="*/ 2147483647 h 30"/>
              <a:gd name="T2" fmla="*/ 0 w 1588"/>
              <a:gd name="T3" fmla="*/ 0 h 30"/>
              <a:gd name="T4" fmla="*/ 0 w 1588"/>
              <a:gd name="T5" fmla="*/ 2147483647 h 30"/>
              <a:gd name="T6" fmla="*/ 0 60000 65536"/>
              <a:gd name="T7" fmla="*/ 0 60000 65536"/>
              <a:gd name="T8" fmla="*/ 0 60000 65536"/>
              <a:gd name="T9" fmla="*/ 0 w 1588"/>
              <a:gd name="T10" fmla="*/ 0 h 30"/>
              <a:gd name="T11" fmla="*/ 1588 w 158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0">
                <a:moveTo>
                  <a:pt x="0" y="30"/>
                </a:move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4" name="Line 66"/>
          <p:cNvSpPr>
            <a:spLocks noChangeShapeType="1"/>
          </p:cNvSpPr>
          <p:nvPr/>
        </p:nvSpPr>
        <p:spPr bwMode="auto">
          <a:xfrm>
            <a:off x="4040188" y="5813425"/>
            <a:ext cx="1587" cy="47625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5" name="Line 67"/>
          <p:cNvSpPr>
            <a:spLocks noChangeShapeType="1"/>
          </p:cNvSpPr>
          <p:nvPr/>
        </p:nvSpPr>
        <p:spPr bwMode="auto">
          <a:xfrm>
            <a:off x="4933950" y="5813425"/>
            <a:ext cx="1588" cy="47625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6" name="Freeform 68"/>
          <p:cNvSpPr>
            <a:spLocks/>
          </p:cNvSpPr>
          <p:nvPr/>
        </p:nvSpPr>
        <p:spPr bwMode="auto">
          <a:xfrm>
            <a:off x="5808663" y="5813425"/>
            <a:ext cx="1587" cy="47625"/>
          </a:xfrm>
          <a:custGeom>
            <a:avLst/>
            <a:gdLst>
              <a:gd name="T0" fmla="*/ 0 w 1587"/>
              <a:gd name="T1" fmla="*/ 2147483647 h 30"/>
              <a:gd name="T2" fmla="*/ 0 w 1587"/>
              <a:gd name="T3" fmla="*/ 0 h 30"/>
              <a:gd name="T4" fmla="*/ 0 w 1587"/>
              <a:gd name="T5" fmla="*/ 2147483647 h 30"/>
              <a:gd name="T6" fmla="*/ 0 60000 65536"/>
              <a:gd name="T7" fmla="*/ 0 60000 65536"/>
              <a:gd name="T8" fmla="*/ 0 60000 65536"/>
              <a:gd name="T9" fmla="*/ 0 w 1587"/>
              <a:gd name="T10" fmla="*/ 0 h 30"/>
              <a:gd name="T11" fmla="*/ 1587 w 158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0">
                <a:moveTo>
                  <a:pt x="0" y="30"/>
                </a:move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7" name="Freeform 69"/>
          <p:cNvSpPr>
            <a:spLocks/>
          </p:cNvSpPr>
          <p:nvPr/>
        </p:nvSpPr>
        <p:spPr bwMode="auto">
          <a:xfrm>
            <a:off x="6702425" y="5813425"/>
            <a:ext cx="1588" cy="47625"/>
          </a:xfrm>
          <a:custGeom>
            <a:avLst/>
            <a:gdLst>
              <a:gd name="T0" fmla="*/ 0 w 1588"/>
              <a:gd name="T1" fmla="*/ 2147483647 h 30"/>
              <a:gd name="T2" fmla="*/ 0 w 1588"/>
              <a:gd name="T3" fmla="*/ 0 h 30"/>
              <a:gd name="T4" fmla="*/ 0 w 1588"/>
              <a:gd name="T5" fmla="*/ 2147483647 h 30"/>
              <a:gd name="T6" fmla="*/ 0 60000 65536"/>
              <a:gd name="T7" fmla="*/ 0 60000 65536"/>
              <a:gd name="T8" fmla="*/ 0 60000 65536"/>
              <a:gd name="T9" fmla="*/ 0 w 1588"/>
              <a:gd name="T10" fmla="*/ 0 h 30"/>
              <a:gd name="T11" fmla="*/ 1588 w 158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0">
                <a:moveTo>
                  <a:pt x="0" y="30"/>
                </a:move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8" name="Line 70"/>
          <p:cNvSpPr>
            <a:spLocks noChangeShapeType="1"/>
          </p:cNvSpPr>
          <p:nvPr/>
        </p:nvSpPr>
        <p:spPr bwMode="auto">
          <a:xfrm>
            <a:off x="5808663" y="5813425"/>
            <a:ext cx="1587" cy="47625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099" name="Line 71"/>
          <p:cNvSpPr>
            <a:spLocks noChangeShapeType="1"/>
          </p:cNvSpPr>
          <p:nvPr/>
        </p:nvSpPr>
        <p:spPr bwMode="auto">
          <a:xfrm>
            <a:off x="6702425" y="5813425"/>
            <a:ext cx="1588" cy="47625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100" name="Freeform 72"/>
          <p:cNvSpPr>
            <a:spLocks/>
          </p:cNvSpPr>
          <p:nvPr/>
        </p:nvSpPr>
        <p:spPr bwMode="auto">
          <a:xfrm>
            <a:off x="7596188" y="5813425"/>
            <a:ext cx="1587" cy="47625"/>
          </a:xfrm>
          <a:custGeom>
            <a:avLst/>
            <a:gdLst>
              <a:gd name="T0" fmla="*/ 0 w 1587"/>
              <a:gd name="T1" fmla="*/ 2147483647 h 30"/>
              <a:gd name="T2" fmla="*/ 0 w 1587"/>
              <a:gd name="T3" fmla="*/ 0 h 30"/>
              <a:gd name="T4" fmla="*/ 0 w 1587"/>
              <a:gd name="T5" fmla="*/ 2147483647 h 30"/>
              <a:gd name="T6" fmla="*/ 0 60000 65536"/>
              <a:gd name="T7" fmla="*/ 0 60000 65536"/>
              <a:gd name="T8" fmla="*/ 0 60000 65536"/>
              <a:gd name="T9" fmla="*/ 0 w 1587"/>
              <a:gd name="T10" fmla="*/ 0 h 30"/>
              <a:gd name="T11" fmla="*/ 1587 w 158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0">
                <a:moveTo>
                  <a:pt x="0" y="30"/>
                </a:moveTo>
                <a:lnTo>
                  <a:pt x="0" y="0"/>
                </a:lnTo>
                <a:lnTo>
                  <a:pt x="0" y="3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101" name="Line 73"/>
          <p:cNvSpPr>
            <a:spLocks noChangeShapeType="1"/>
          </p:cNvSpPr>
          <p:nvPr/>
        </p:nvSpPr>
        <p:spPr bwMode="auto">
          <a:xfrm>
            <a:off x="7596188" y="5813425"/>
            <a:ext cx="1587" cy="47625"/>
          </a:xfrm>
          <a:prstGeom prst="line">
            <a:avLst/>
          </a:prstGeom>
          <a:noFill/>
          <a:ln w="17463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102" name="Rectangle 74"/>
          <p:cNvSpPr>
            <a:spLocks noChangeArrowheads="1"/>
          </p:cNvSpPr>
          <p:nvPr/>
        </p:nvSpPr>
        <p:spPr bwMode="auto">
          <a:xfrm>
            <a:off x="1822450" y="5711825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0</a:t>
            </a:r>
          </a:p>
        </p:txBody>
      </p:sp>
      <p:sp>
        <p:nvSpPr>
          <p:cNvPr id="44103" name="Rectangle 75"/>
          <p:cNvSpPr>
            <a:spLocks noChangeArrowheads="1"/>
          </p:cNvSpPr>
          <p:nvPr/>
        </p:nvSpPr>
        <p:spPr bwMode="auto">
          <a:xfrm>
            <a:off x="1658938" y="52959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10</a:t>
            </a:r>
          </a:p>
        </p:txBody>
      </p:sp>
      <p:sp>
        <p:nvSpPr>
          <p:cNvPr id="44104" name="Rectangle 76"/>
          <p:cNvSpPr>
            <a:spLocks noChangeArrowheads="1"/>
          </p:cNvSpPr>
          <p:nvPr/>
        </p:nvSpPr>
        <p:spPr bwMode="auto">
          <a:xfrm>
            <a:off x="1658938" y="4868863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20</a:t>
            </a:r>
          </a:p>
        </p:txBody>
      </p:sp>
      <p:sp>
        <p:nvSpPr>
          <p:cNvPr id="44105" name="Rectangle 77"/>
          <p:cNvSpPr>
            <a:spLocks noChangeArrowheads="1"/>
          </p:cNvSpPr>
          <p:nvPr/>
        </p:nvSpPr>
        <p:spPr bwMode="auto">
          <a:xfrm>
            <a:off x="1658938" y="4452938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30</a:t>
            </a:r>
          </a:p>
        </p:txBody>
      </p:sp>
      <p:sp>
        <p:nvSpPr>
          <p:cNvPr id="44106" name="Rectangle 78"/>
          <p:cNvSpPr>
            <a:spLocks noChangeArrowheads="1"/>
          </p:cNvSpPr>
          <p:nvPr/>
        </p:nvSpPr>
        <p:spPr bwMode="auto">
          <a:xfrm>
            <a:off x="1658938" y="40259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40</a:t>
            </a:r>
          </a:p>
        </p:txBody>
      </p:sp>
      <p:sp>
        <p:nvSpPr>
          <p:cNvPr id="44107" name="Rectangle 79"/>
          <p:cNvSpPr>
            <a:spLocks noChangeArrowheads="1"/>
          </p:cNvSpPr>
          <p:nvPr/>
        </p:nvSpPr>
        <p:spPr bwMode="auto">
          <a:xfrm>
            <a:off x="1658938" y="3609975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50</a:t>
            </a:r>
          </a:p>
        </p:txBody>
      </p:sp>
      <p:sp>
        <p:nvSpPr>
          <p:cNvPr id="44108" name="Rectangle 80"/>
          <p:cNvSpPr>
            <a:spLocks noChangeArrowheads="1"/>
          </p:cNvSpPr>
          <p:nvPr/>
        </p:nvSpPr>
        <p:spPr bwMode="auto">
          <a:xfrm>
            <a:off x="1658938" y="318135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60</a:t>
            </a:r>
          </a:p>
        </p:txBody>
      </p:sp>
      <p:sp>
        <p:nvSpPr>
          <p:cNvPr id="44109" name="Rectangle 81"/>
          <p:cNvSpPr>
            <a:spLocks noChangeArrowheads="1"/>
          </p:cNvSpPr>
          <p:nvPr/>
        </p:nvSpPr>
        <p:spPr bwMode="auto">
          <a:xfrm>
            <a:off x="1641475" y="2767013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70</a:t>
            </a:r>
          </a:p>
        </p:txBody>
      </p:sp>
      <p:sp>
        <p:nvSpPr>
          <p:cNvPr id="44110" name="Rectangle 82"/>
          <p:cNvSpPr>
            <a:spLocks noChangeArrowheads="1"/>
          </p:cNvSpPr>
          <p:nvPr/>
        </p:nvSpPr>
        <p:spPr bwMode="auto">
          <a:xfrm>
            <a:off x="1641475" y="2338388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80</a:t>
            </a:r>
          </a:p>
        </p:txBody>
      </p:sp>
      <p:sp>
        <p:nvSpPr>
          <p:cNvPr id="44111" name="Rectangle 83"/>
          <p:cNvSpPr>
            <a:spLocks noChangeArrowheads="1"/>
          </p:cNvSpPr>
          <p:nvPr/>
        </p:nvSpPr>
        <p:spPr bwMode="auto">
          <a:xfrm>
            <a:off x="2535238" y="5959475"/>
            <a:ext cx="3857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90"/>
                </a:solidFill>
                <a:latin typeface="Times New Roman" charset="0"/>
              </a:rPr>
              <a:t>5-9.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12" name="Rectangle 84"/>
          <p:cNvSpPr>
            <a:spLocks noChangeArrowheads="1"/>
          </p:cNvSpPr>
          <p:nvPr/>
        </p:nvSpPr>
        <p:spPr bwMode="auto">
          <a:xfrm>
            <a:off x="3319463" y="5959475"/>
            <a:ext cx="6293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90"/>
                </a:solidFill>
                <a:latin typeface="Times New Roman" charset="0"/>
              </a:rPr>
              <a:t>10-14.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13" name="Rectangle 85"/>
          <p:cNvSpPr>
            <a:spLocks noChangeArrowheads="1"/>
          </p:cNvSpPr>
          <p:nvPr/>
        </p:nvSpPr>
        <p:spPr bwMode="auto">
          <a:xfrm>
            <a:off x="4176713" y="5959475"/>
            <a:ext cx="6293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90"/>
                </a:solidFill>
                <a:latin typeface="Times New Roman" charset="0"/>
              </a:rPr>
              <a:t>15-19. 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14" name="Rectangle 86"/>
          <p:cNvSpPr>
            <a:spLocks noChangeArrowheads="1"/>
          </p:cNvSpPr>
          <p:nvPr/>
        </p:nvSpPr>
        <p:spPr bwMode="auto">
          <a:xfrm>
            <a:off x="5105400" y="5959475"/>
            <a:ext cx="6293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90"/>
                </a:solidFill>
                <a:latin typeface="Times New Roman" charset="0"/>
              </a:rPr>
              <a:t>20-24.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15" name="Rectangle 87"/>
          <p:cNvSpPr>
            <a:spLocks noChangeArrowheads="1"/>
          </p:cNvSpPr>
          <p:nvPr/>
        </p:nvSpPr>
        <p:spPr bwMode="auto">
          <a:xfrm>
            <a:off x="5999163" y="5959475"/>
            <a:ext cx="6293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90"/>
                </a:solidFill>
                <a:latin typeface="Times New Roman" charset="0"/>
              </a:rPr>
              <a:t>25-29.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16" name="Rectangle 88"/>
          <p:cNvSpPr>
            <a:spLocks noChangeArrowheads="1"/>
          </p:cNvSpPr>
          <p:nvPr/>
        </p:nvSpPr>
        <p:spPr bwMode="auto">
          <a:xfrm>
            <a:off x="6892925" y="5959475"/>
            <a:ext cx="6293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90"/>
                </a:solidFill>
                <a:latin typeface="Times New Roman" charset="0"/>
              </a:rPr>
              <a:t>30-34.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17" name="Rectangle 90"/>
          <p:cNvSpPr>
            <a:spLocks noChangeArrowheads="1"/>
          </p:cNvSpPr>
          <p:nvPr/>
        </p:nvSpPr>
        <p:spPr bwMode="auto">
          <a:xfrm>
            <a:off x="2873375" y="1882775"/>
            <a:ext cx="292100" cy="242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118" name="Rectangle 91"/>
          <p:cNvSpPr>
            <a:spLocks noChangeArrowheads="1"/>
          </p:cNvSpPr>
          <p:nvPr/>
        </p:nvSpPr>
        <p:spPr bwMode="auto">
          <a:xfrm>
            <a:off x="3190875" y="1828800"/>
            <a:ext cx="13336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Times New Roman" charset="0"/>
              </a:rPr>
              <a:t>Non-DM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19" name="Rectangle 92"/>
          <p:cNvSpPr>
            <a:spLocks noChangeArrowheads="1"/>
          </p:cNvSpPr>
          <p:nvPr/>
        </p:nvSpPr>
        <p:spPr bwMode="auto">
          <a:xfrm>
            <a:off x="4568825" y="1882775"/>
            <a:ext cx="231775" cy="2508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120" name="Rectangle 93"/>
          <p:cNvSpPr>
            <a:spLocks noChangeArrowheads="1"/>
          </p:cNvSpPr>
          <p:nvPr/>
        </p:nvSpPr>
        <p:spPr bwMode="auto">
          <a:xfrm>
            <a:off x="4887913" y="1828800"/>
            <a:ext cx="11798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Times New Roman" charset="0"/>
              </a:rPr>
              <a:t>Pre-DM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21" name="Rectangle 94"/>
          <p:cNvSpPr>
            <a:spLocks noChangeArrowheads="1"/>
          </p:cNvSpPr>
          <p:nvPr/>
        </p:nvSpPr>
        <p:spPr bwMode="auto">
          <a:xfrm>
            <a:off x="6137275" y="1882775"/>
            <a:ext cx="304800" cy="24288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44122" name="Rectangle 95"/>
          <p:cNvSpPr>
            <a:spLocks noChangeArrowheads="1"/>
          </p:cNvSpPr>
          <p:nvPr/>
        </p:nvSpPr>
        <p:spPr bwMode="auto">
          <a:xfrm>
            <a:off x="6456363" y="18288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Times New Roman" charset="0"/>
              </a:rPr>
              <a:t>DM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44123" name="Text Box 8"/>
          <p:cNvSpPr txBox="1">
            <a:spLocks noChangeArrowheads="1"/>
          </p:cNvSpPr>
          <p:nvPr/>
        </p:nvSpPr>
        <p:spPr bwMode="auto">
          <a:xfrm>
            <a:off x="279400" y="182563"/>
            <a:ext cx="83280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>
                <a:solidFill>
                  <a:srgbClr val="000090"/>
                </a:solidFill>
                <a:latin typeface="Times New Roman" charset="0"/>
              </a:rPr>
              <a:t>Type 2 DM in a Pima cohort of </a:t>
            </a:r>
            <a:r>
              <a:rPr lang="en-US">
                <a:solidFill>
                  <a:srgbClr val="000090"/>
                </a:solidFill>
                <a:latin typeface="Times New Roman" charset="0"/>
              </a:rPr>
              <a:t>5,274 children </a:t>
            </a:r>
            <a:r>
              <a:rPr lang="en-GB">
                <a:solidFill>
                  <a:srgbClr val="000090"/>
                </a:solidFill>
                <a:latin typeface="Times New Roman" charset="0"/>
              </a:rPr>
              <a:t>according to diabetic status of mother</a:t>
            </a:r>
            <a:endParaRPr lang="en-GB" sz="3600">
              <a:solidFill>
                <a:srgbClr val="000090"/>
              </a:solidFill>
              <a:latin typeface="Times New Roman" charset="0"/>
            </a:endParaRPr>
          </a:p>
          <a:p>
            <a:pPr algn="ctr" eaLnBrk="1" hangingPunct="1"/>
            <a:r>
              <a:rPr lang="en-US">
                <a:solidFill>
                  <a:srgbClr val="000090"/>
                </a:solidFill>
                <a:latin typeface="Times New Roman" charset="0"/>
              </a:rPr>
              <a:t>Dabelea D, </a:t>
            </a:r>
            <a:r>
              <a:rPr lang="en-GB" i="1">
                <a:solidFill>
                  <a:srgbClr val="000090"/>
                </a:solidFill>
                <a:latin typeface="Times New Roman" charset="0"/>
              </a:rPr>
              <a:t>J Matern-Fetal Med 2000;9:83</a:t>
            </a:r>
          </a:p>
        </p:txBody>
      </p:sp>
      <p:sp>
        <p:nvSpPr>
          <p:cNvPr id="44124" name="Text Box 9"/>
          <p:cNvSpPr txBox="1">
            <a:spLocks noChangeArrowheads="1"/>
          </p:cNvSpPr>
          <p:nvPr/>
        </p:nvSpPr>
        <p:spPr bwMode="auto">
          <a:xfrm>
            <a:off x="436563" y="19050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>
                <a:solidFill>
                  <a:srgbClr val="000090"/>
                </a:solidFill>
                <a:latin typeface="Times New Roman" charset="0"/>
              </a:rPr>
              <a:t>Prevalence  %</a:t>
            </a:r>
            <a:endParaRPr lang="en-GB" sz="32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120930" name="AutoShape 98"/>
          <p:cNvSpPr>
            <a:spLocks/>
          </p:cNvSpPr>
          <p:nvPr/>
        </p:nvSpPr>
        <p:spPr bwMode="auto">
          <a:xfrm>
            <a:off x="5638800" y="2819400"/>
            <a:ext cx="685800" cy="2667000"/>
          </a:xfrm>
          <a:prstGeom prst="leftBrace">
            <a:avLst>
              <a:gd name="adj1" fmla="val 3240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0931" name="Text Box 99"/>
          <p:cNvSpPr txBox="1">
            <a:spLocks noChangeArrowheads="1"/>
          </p:cNvSpPr>
          <p:nvPr/>
        </p:nvSpPr>
        <p:spPr bwMode="auto">
          <a:xfrm>
            <a:off x="3305175" y="3810000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  <a:latin typeface="Times New Roman" charset="0"/>
              </a:rPr>
              <a:t>intra-utero effect</a:t>
            </a:r>
          </a:p>
        </p:txBody>
      </p:sp>
      <p:sp>
        <p:nvSpPr>
          <p:cNvPr id="120932" name="AutoShape 100"/>
          <p:cNvSpPr>
            <a:spLocks/>
          </p:cNvSpPr>
          <p:nvPr/>
        </p:nvSpPr>
        <p:spPr bwMode="auto">
          <a:xfrm>
            <a:off x="6781800" y="2971800"/>
            <a:ext cx="381000" cy="1600200"/>
          </a:xfrm>
          <a:prstGeom prst="leftBrace">
            <a:avLst>
              <a:gd name="adj1" fmla="val 35000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0" grpId="0" animBg="1"/>
      <p:bldP spid="120931" grpId="0"/>
      <p:bldP spid="1209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457200" y="458788"/>
            <a:ext cx="80772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sz="1600" dirty="0">
              <a:solidFill>
                <a:srgbClr val="000090"/>
              </a:solidFill>
              <a:latin typeface="Times" charset="0"/>
            </a:endParaRPr>
          </a:p>
          <a:p>
            <a:pPr algn="ctr" eaLnBrk="1" hangingPunct="1"/>
            <a:r>
              <a:rPr lang="en-GB" sz="2800" dirty="0">
                <a:solidFill>
                  <a:srgbClr val="000090"/>
                </a:solidFill>
                <a:latin typeface="Times New Roman" charset="0"/>
              </a:rPr>
              <a:t>Obesity (&gt;140% IBW) in </a:t>
            </a:r>
            <a:r>
              <a:rPr lang="en-US" sz="2800" dirty="0">
                <a:solidFill>
                  <a:srgbClr val="000090"/>
                </a:solidFill>
                <a:latin typeface="Times New Roman" charset="0"/>
              </a:rPr>
              <a:t>5,274 </a:t>
            </a:r>
            <a:r>
              <a:rPr lang="en-GB" sz="2800" dirty="0">
                <a:solidFill>
                  <a:srgbClr val="000090"/>
                </a:solidFill>
                <a:latin typeface="Times New Roman" charset="0"/>
              </a:rPr>
              <a:t>Pima </a:t>
            </a:r>
            <a:r>
              <a:rPr lang="en-US" sz="2800" dirty="0">
                <a:solidFill>
                  <a:srgbClr val="000090"/>
                </a:solidFill>
                <a:latin typeface="Times New Roman" charset="0"/>
              </a:rPr>
              <a:t>children</a:t>
            </a:r>
            <a:r>
              <a:rPr lang="en-GB" sz="2800" dirty="0">
                <a:solidFill>
                  <a:srgbClr val="000090"/>
                </a:solidFill>
                <a:latin typeface="Times New Roman" charset="0"/>
              </a:rPr>
              <a:t> according to maternal DM status</a:t>
            </a:r>
          </a:p>
          <a:p>
            <a:pPr algn="ctr" eaLnBrk="1" hangingPunct="1"/>
            <a:r>
              <a:rPr lang="en-US" sz="1800" dirty="0" err="1">
                <a:solidFill>
                  <a:srgbClr val="000090"/>
                </a:solidFill>
                <a:latin typeface="Times New Roman" charset="0"/>
              </a:rPr>
              <a:t>Dabelea</a:t>
            </a:r>
            <a:r>
              <a:rPr lang="en-US" sz="1800" dirty="0">
                <a:solidFill>
                  <a:srgbClr val="000090"/>
                </a:solidFill>
                <a:latin typeface="Times New Roman" charset="0"/>
              </a:rPr>
              <a:t> D et al, J </a:t>
            </a:r>
            <a:r>
              <a:rPr lang="en-US" sz="1800" dirty="0" err="1">
                <a:solidFill>
                  <a:srgbClr val="000090"/>
                </a:solidFill>
                <a:latin typeface="Times New Roman" charset="0"/>
              </a:rPr>
              <a:t>Matern</a:t>
            </a:r>
            <a:r>
              <a:rPr lang="en-US" sz="1800" dirty="0">
                <a:solidFill>
                  <a:srgbClr val="000090"/>
                </a:solidFill>
                <a:latin typeface="Times New Roman" charset="0"/>
              </a:rPr>
              <a:t> Fetal Med. 2000;9:83-88.</a:t>
            </a:r>
            <a:r>
              <a:rPr lang="en-US" dirty="0">
                <a:solidFill>
                  <a:srgbClr val="000090"/>
                </a:solidFill>
              </a:rPr>
              <a:t> </a:t>
            </a:r>
            <a:endParaRPr lang="en-GB" dirty="0">
              <a:solidFill>
                <a:srgbClr val="000090"/>
              </a:solidFill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1667"/>
              </p:ext>
            </p:extLst>
          </p:nvPr>
        </p:nvGraphicFramePr>
        <p:xfrm>
          <a:off x="762000" y="2362200"/>
          <a:ext cx="3810000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Chart" r:id="rId4" imgW="3810000" imgH="4114800" progId="MSGraph.Chart.8">
                  <p:embed/>
                </p:oleObj>
              </mc:Choice>
              <mc:Fallback>
                <p:oleObj name="Chart" r:id="rId4" imgW="3810000" imgH="4114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3810000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4876800" y="2743200"/>
            <a:ext cx="381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GB" sz="2000" dirty="0">
                <a:solidFill>
                  <a:srgbClr val="000090"/>
                </a:solidFill>
                <a:latin typeface="Times New Roman" charset="0"/>
              </a:rPr>
              <a:t>Children of mothers diabetic in pregnancy have a higher prevalence of severe obesity </a:t>
            </a:r>
            <a:r>
              <a:rPr lang="en-GB" sz="2400" dirty="0">
                <a:solidFill>
                  <a:srgbClr val="000090"/>
                </a:solidFill>
                <a:latin typeface="Times New Roman" charset="0"/>
              </a:rPr>
              <a:t>(IBW &gt; 140%)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</a:rPr>
              <a:t> in early adolescence</a:t>
            </a:r>
            <a:r>
              <a:rPr lang="en-GB" sz="2000" b="1" dirty="0">
                <a:solidFill>
                  <a:srgbClr val="000090"/>
                </a:solidFill>
                <a:latin typeface="Times New Roman" charset="0"/>
              </a:rPr>
              <a:t> </a:t>
            </a:r>
          </a:p>
        </p:txBody>
      </p:sp>
      <p:sp>
        <p:nvSpPr>
          <p:cNvPr id="121861" name="AutoShape 5"/>
          <p:cNvSpPr>
            <a:spLocks/>
          </p:cNvSpPr>
          <p:nvPr/>
        </p:nvSpPr>
        <p:spPr bwMode="auto">
          <a:xfrm>
            <a:off x="1828800" y="3200400"/>
            <a:ext cx="457200" cy="1447800"/>
          </a:xfrm>
          <a:prstGeom prst="leftBrace">
            <a:avLst>
              <a:gd name="adj1" fmla="val 26389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057400" y="3733800"/>
            <a:ext cx="24765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  <a:latin typeface="Times New Roman" charset="0"/>
              </a:rPr>
              <a:t>Intra-uterine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  <p:bldP spid="1218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1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Obesity in 183 non-diabetic siblings born before or after their mother was diagnosed with diabetes</a:t>
            </a:r>
            <a:r>
              <a:rPr lang="en-US" sz="4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0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Dabelea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D, Diabetes, 2000, 49:2208-2211</a:t>
            </a:r>
          </a:p>
        </p:txBody>
      </p:sp>
      <p:pic>
        <p:nvPicPr>
          <p:cNvPr id="48130" name="Picture 3" descr="sibpai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133600"/>
            <a:ext cx="6808788" cy="4114800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2743200"/>
            <a:ext cx="3505200" cy="1219200"/>
            <a:chOff x="2544" y="1728"/>
            <a:chExt cx="2208" cy="768"/>
          </a:xfrm>
        </p:grpSpPr>
        <p:sp>
          <p:nvSpPr>
            <p:cNvPr id="48132" name="Line 5"/>
            <p:cNvSpPr>
              <a:spLocks noChangeShapeType="1"/>
            </p:cNvSpPr>
            <p:nvPr/>
          </p:nvSpPr>
          <p:spPr bwMode="auto">
            <a:xfrm>
              <a:off x="3600" y="1968"/>
              <a:ext cx="480" cy="5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48133" name="Text Box 6"/>
            <p:cNvSpPr txBox="1">
              <a:spLocks noChangeArrowheads="1"/>
            </p:cNvSpPr>
            <p:nvPr/>
          </p:nvSpPr>
          <p:spPr bwMode="auto">
            <a:xfrm>
              <a:off x="2544" y="1728"/>
              <a:ext cx="2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0"/>
                  </a:solidFill>
                </a:rPr>
                <a:t>earlier onset of obesity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GB" sz="3600" dirty="0">
                <a:solidFill>
                  <a:srgbClr val="000090"/>
                </a:solidFill>
                <a:latin typeface="Times New Roman" charset="0"/>
              </a:rPr>
              <a:t>Increasing prevalence of type 2 DM in </a:t>
            </a:r>
            <a:br>
              <a:rPr lang="en-GB" sz="3600" dirty="0">
                <a:solidFill>
                  <a:srgbClr val="000090"/>
                </a:solidFill>
                <a:latin typeface="Times New Roman" charset="0"/>
              </a:rPr>
            </a:br>
            <a:r>
              <a:rPr lang="en-GB" sz="3600" dirty="0">
                <a:solidFill>
                  <a:srgbClr val="000090"/>
                </a:solidFill>
                <a:latin typeface="Times New Roman" charset="0"/>
              </a:rPr>
              <a:t>Pima Indian girls </a:t>
            </a:r>
            <a:r>
              <a:rPr lang="en-GB" sz="3600" b="1" dirty="0">
                <a:solidFill>
                  <a:srgbClr val="000090"/>
                </a:solidFill>
                <a:latin typeface="Times New Roman" charset="0"/>
              </a:rPr>
              <a:t/>
            </a:r>
            <a:br>
              <a:rPr lang="en-GB" sz="3600" b="1" dirty="0">
                <a:solidFill>
                  <a:srgbClr val="000090"/>
                </a:solidFill>
                <a:latin typeface="Times New Roman" charset="0"/>
              </a:rPr>
            </a:br>
            <a:r>
              <a:rPr lang="en-GB" sz="3600" b="1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Dabelea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D et al, J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Matern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Fetal Med. 2000;9:83-88</a:t>
            </a:r>
            <a:r>
              <a:rPr lang="en-US" sz="1800" dirty="0">
                <a:solidFill>
                  <a:srgbClr val="000090"/>
                </a:solidFill>
                <a:latin typeface="Times New Roman" charset="0"/>
              </a:rPr>
              <a:t>.</a:t>
            </a:r>
            <a:r>
              <a:rPr lang="en-GB" sz="3200" dirty="0">
                <a:solidFill>
                  <a:srgbClr val="000090"/>
                </a:solidFill>
                <a:latin typeface="Times New Roman" charset="0"/>
              </a:rPr>
              <a:t> 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69891"/>
              </p:ext>
            </p:extLst>
          </p:nvPr>
        </p:nvGraphicFramePr>
        <p:xfrm>
          <a:off x="381000" y="1981200"/>
          <a:ext cx="3808413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Chart" r:id="rId4" imgW="3810000" imgH="4114800" progId="MSGraph.Chart.8">
                  <p:embed/>
                </p:oleObj>
              </mc:Choice>
              <mc:Fallback>
                <p:oleObj name="Chart" r:id="rId4" imgW="3810000" imgH="4114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3808413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30688" y="2819400"/>
            <a:ext cx="45450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GB" b="1">
                <a:solidFill>
                  <a:srgbClr val="000090"/>
                </a:solidFill>
                <a:latin typeface="Times New Roman" charset="0"/>
              </a:rPr>
              <a:t>	</a:t>
            </a:r>
            <a:r>
              <a:rPr lang="en-GB">
                <a:solidFill>
                  <a:srgbClr val="000090"/>
                </a:solidFill>
                <a:latin typeface="Times New Roman" charset="0"/>
              </a:rPr>
              <a:t>5274 children examined over 30 years.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</a:pPr>
            <a:endParaRPr lang="en-GB">
              <a:solidFill>
                <a:srgbClr val="000090"/>
              </a:solidFill>
              <a:latin typeface="Times New Roman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GB">
                <a:solidFill>
                  <a:srgbClr val="000090"/>
                </a:solidFill>
                <a:latin typeface="Times New Roman" charset="0"/>
              </a:rPr>
              <a:t>	The prevalence has increased 2-3 fold over this time</a:t>
            </a:r>
            <a:endParaRPr lang="en-GB" sz="18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122886" name="AutoShape 6"/>
          <p:cNvSpPr>
            <a:spLocks/>
          </p:cNvSpPr>
          <p:nvPr/>
        </p:nvSpPr>
        <p:spPr bwMode="auto">
          <a:xfrm>
            <a:off x="2743200" y="3124200"/>
            <a:ext cx="381000" cy="1219200"/>
          </a:xfrm>
          <a:prstGeom prst="leftBrace">
            <a:avLst>
              <a:gd name="adj1" fmla="val 2666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2971800" y="3581400"/>
            <a:ext cx="19812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90"/>
                </a:solidFill>
                <a:latin typeface="Times New Roman" charset="0"/>
              </a:rPr>
              <a:t>? intra-uterine effect</a:t>
            </a:r>
          </a:p>
          <a:p>
            <a:r>
              <a:rPr lang="en-US" sz="1600">
                <a:solidFill>
                  <a:srgbClr val="000090"/>
                </a:solidFill>
                <a:latin typeface="Times New Roman" charset="0"/>
              </a:rPr>
              <a:t>2nd to increasing DM in their mothers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8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GB" sz="2800">
                <a:solidFill>
                  <a:srgbClr val="000090"/>
                </a:solidFill>
                <a:latin typeface="Times New Roman" charset="0"/>
              </a:rPr>
              <a:t>Prevalence of impaired glucose tolerance </a:t>
            </a:r>
            <a:br>
              <a:rPr lang="en-GB" sz="2800">
                <a:solidFill>
                  <a:srgbClr val="000090"/>
                </a:solidFill>
                <a:latin typeface="Times New Roman" charset="0"/>
              </a:rPr>
            </a:br>
            <a:r>
              <a:rPr lang="en-GB" sz="2800">
                <a:solidFill>
                  <a:srgbClr val="000090"/>
                </a:solidFill>
                <a:latin typeface="Times New Roman" charset="0"/>
              </a:rPr>
              <a:t>in 88 Chicago children of diabetic mothers</a:t>
            </a:r>
            <a:endParaRPr lang="en-GB" sz="32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52226" name="Line 5"/>
          <p:cNvSpPr>
            <a:spLocks noChangeShapeType="1"/>
          </p:cNvSpPr>
          <p:nvPr/>
        </p:nvSpPr>
        <p:spPr bwMode="auto">
          <a:xfrm>
            <a:off x="1168400" y="5129213"/>
            <a:ext cx="7137400" cy="1587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27" name="Line 6"/>
          <p:cNvSpPr>
            <a:spLocks noChangeShapeType="1"/>
          </p:cNvSpPr>
          <p:nvPr/>
        </p:nvSpPr>
        <p:spPr bwMode="auto">
          <a:xfrm>
            <a:off x="1168400" y="4811713"/>
            <a:ext cx="7137400" cy="1587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28" name="Line 7"/>
          <p:cNvSpPr>
            <a:spLocks noChangeShapeType="1"/>
          </p:cNvSpPr>
          <p:nvPr/>
        </p:nvSpPr>
        <p:spPr bwMode="auto">
          <a:xfrm>
            <a:off x="1143000" y="4495800"/>
            <a:ext cx="7137400" cy="1588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>
            <a:off x="1168400" y="4176713"/>
            <a:ext cx="7137400" cy="1587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0" name="Line 9"/>
          <p:cNvSpPr>
            <a:spLocks noChangeShapeType="1"/>
          </p:cNvSpPr>
          <p:nvPr/>
        </p:nvSpPr>
        <p:spPr bwMode="auto">
          <a:xfrm>
            <a:off x="1168400" y="3860800"/>
            <a:ext cx="7137400" cy="1588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1" name="Line 10"/>
          <p:cNvSpPr>
            <a:spLocks noChangeShapeType="1"/>
          </p:cNvSpPr>
          <p:nvPr/>
        </p:nvSpPr>
        <p:spPr bwMode="auto">
          <a:xfrm>
            <a:off x="1168400" y="3543300"/>
            <a:ext cx="7137400" cy="1588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1168400" y="3225800"/>
            <a:ext cx="7137400" cy="1588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1168400" y="2908300"/>
            <a:ext cx="7137400" cy="1588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4" name="Line 13"/>
          <p:cNvSpPr>
            <a:spLocks noChangeShapeType="1"/>
          </p:cNvSpPr>
          <p:nvPr/>
        </p:nvSpPr>
        <p:spPr bwMode="auto">
          <a:xfrm>
            <a:off x="1168400" y="2590800"/>
            <a:ext cx="7137400" cy="1588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5" name="Line 14"/>
          <p:cNvSpPr>
            <a:spLocks noChangeShapeType="1"/>
          </p:cNvSpPr>
          <p:nvPr/>
        </p:nvSpPr>
        <p:spPr bwMode="auto">
          <a:xfrm>
            <a:off x="1168400" y="2273300"/>
            <a:ext cx="7137400" cy="1588"/>
          </a:xfrm>
          <a:prstGeom prst="line">
            <a:avLst/>
          </a:prstGeom>
          <a:noFill/>
          <a:ln w="6350" cap="rnd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6" name="Rectangle 15"/>
          <p:cNvSpPr>
            <a:spLocks noChangeArrowheads="1"/>
          </p:cNvSpPr>
          <p:nvPr/>
        </p:nvSpPr>
        <p:spPr bwMode="auto">
          <a:xfrm>
            <a:off x="1549400" y="5129213"/>
            <a:ext cx="520700" cy="31750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7" name="Rectangle 16"/>
          <p:cNvSpPr>
            <a:spLocks noChangeArrowheads="1"/>
          </p:cNvSpPr>
          <p:nvPr/>
        </p:nvSpPr>
        <p:spPr bwMode="auto">
          <a:xfrm>
            <a:off x="3340100" y="4621213"/>
            <a:ext cx="508000" cy="82550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8" name="Rectangle 17"/>
          <p:cNvSpPr>
            <a:spLocks noChangeArrowheads="1"/>
          </p:cNvSpPr>
          <p:nvPr/>
        </p:nvSpPr>
        <p:spPr bwMode="auto">
          <a:xfrm>
            <a:off x="5118100" y="2514600"/>
            <a:ext cx="520700" cy="293211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39" name="Rectangle 18"/>
          <p:cNvSpPr>
            <a:spLocks noChangeArrowheads="1"/>
          </p:cNvSpPr>
          <p:nvPr/>
        </p:nvSpPr>
        <p:spPr bwMode="auto">
          <a:xfrm>
            <a:off x="6908800" y="5091113"/>
            <a:ext cx="508000" cy="3556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0" name="Line 19"/>
          <p:cNvSpPr>
            <a:spLocks noChangeShapeType="1"/>
          </p:cNvSpPr>
          <p:nvPr/>
        </p:nvSpPr>
        <p:spPr bwMode="auto">
          <a:xfrm>
            <a:off x="1168400" y="2273300"/>
            <a:ext cx="1588" cy="3173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1" name="Line 20"/>
          <p:cNvSpPr>
            <a:spLocks noChangeShapeType="1"/>
          </p:cNvSpPr>
          <p:nvPr/>
        </p:nvSpPr>
        <p:spPr bwMode="auto">
          <a:xfrm>
            <a:off x="1117600" y="5446713"/>
            <a:ext cx="508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2" name="Line 21"/>
          <p:cNvSpPr>
            <a:spLocks noChangeShapeType="1"/>
          </p:cNvSpPr>
          <p:nvPr/>
        </p:nvSpPr>
        <p:spPr bwMode="auto">
          <a:xfrm>
            <a:off x="1117600" y="5129213"/>
            <a:ext cx="508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auto">
          <a:xfrm>
            <a:off x="1117600" y="4811713"/>
            <a:ext cx="508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4" name="Line 23"/>
          <p:cNvSpPr>
            <a:spLocks noChangeShapeType="1"/>
          </p:cNvSpPr>
          <p:nvPr/>
        </p:nvSpPr>
        <p:spPr bwMode="auto">
          <a:xfrm>
            <a:off x="1117600" y="4494213"/>
            <a:ext cx="508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5" name="Line 24"/>
          <p:cNvSpPr>
            <a:spLocks noChangeShapeType="1"/>
          </p:cNvSpPr>
          <p:nvPr/>
        </p:nvSpPr>
        <p:spPr bwMode="auto">
          <a:xfrm>
            <a:off x="1117600" y="4176713"/>
            <a:ext cx="508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6" name="Line 25"/>
          <p:cNvSpPr>
            <a:spLocks noChangeShapeType="1"/>
          </p:cNvSpPr>
          <p:nvPr/>
        </p:nvSpPr>
        <p:spPr bwMode="auto">
          <a:xfrm>
            <a:off x="1117600" y="38608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7" name="Line 26"/>
          <p:cNvSpPr>
            <a:spLocks noChangeShapeType="1"/>
          </p:cNvSpPr>
          <p:nvPr/>
        </p:nvSpPr>
        <p:spPr bwMode="auto">
          <a:xfrm>
            <a:off x="1117600" y="35433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8" name="Line 27"/>
          <p:cNvSpPr>
            <a:spLocks noChangeShapeType="1"/>
          </p:cNvSpPr>
          <p:nvPr/>
        </p:nvSpPr>
        <p:spPr bwMode="auto">
          <a:xfrm>
            <a:off x="1117600" y="32258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49" name="Line 28"/>
          <p:cNvSpPr>
            <a:spLocks noChangeShapeType="1"/>
          </p:cNvSpPr>
          <p:nvPr/>
        </p:nvSpPr>
        <p:spPr bwMode="auto">
          <a:xfrm>
            <a:off x="1117600" y="29083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0" name="Line 29"/>
          <p:cNvSpPr>
            <a:spLocks noChangeShapeType="1"/>
          </p:cNvSpPr>
          <p:nvPr/>
        </p:nvSpPr>
        <p:spPr bwMode="auto">
          <a:xfrm>
            <a:off x="1117600" y="25908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1" name="Line 30"/>
          <p:cNvSpPr>
            <a:spLocks noChangeShapeType="1"/>
          </p:cNvSpPr>
          <p:nvPr/>
        </p:nvSpPr>
        <p:spPr bwMode="auto">
          <a:xfrm>
            <a:off x="1117600" y="2273300"/>
            <a:ext cx="50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2" name="Line 31"/>
          <p:cNvSpPr>
            <a:spLocks noChangeShapeType="1"/>
          </p:cNvSpPr>
          <p:nvPr/>
        </p:nvSpPr>
        <p:spPr bwMode="auto">
          <a:xfrm>
            <a:off x="1168400" y="5446713"/>
            <a:ext cx="7137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3" name="Line 32"/>
          <p:cNvSpPr>
            <a:spLocks noChangeShapeType="1"/>
          </p:cNvSpPr>
          <p:nvPr/>
        </p:nvSpPr>
        <p:spPr bwMode="auto">
          <a:xfrm flipV="1">
            <a:off x="1168400" y="5446713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4" name="Line 33"/>
          <p:cNvSpPr>
            <a:spLocks noChangeShapeType="1"/>
          </p:cNvSpPr>
          <p:nvPr/>
        </p:nvSpPr>
        <p:spPr bwMode="auto">
          <a:xfrm flipV="1">
            <a:off x="2959100" y="5446713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5" name="Line 34"/>
          <p:cNvSpPr>
            <a:spLocks noChangeShapeType="1"/>
          </p:cNvSpPr>
          <p:nvPr/>
        </p:nvSpPr>
        <p:spPr bwMode="auto">
          <a:xfrm flipV="1">
            <a:off x="4737100" y="5446713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6" name="Line 35"/>
          <p:cNvSpPr>
            <a:spLocks noChangeShapeType="1"/>
          </p:cNvSpPr>
          <p:nvPr/>
        </p:nvSpPr>
        <p:spPr bwMode="auto">
          <a:xfrm flipV="1">
            <a:off x="6527800" y="5446713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7" name="Line 36"/>
          <p:cNvSpPr>
            <a:spLocks noChangeShapeType="1"/>
          </p:cNvSpPr>
          <p:nvPr/>
        </p:nvSpPr>
        <p:spPr bwMode="auto">
          <a:xfrm flipV="1">
            <a:off x="8305800" y="5446713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52258" name="Rectangle 37"/>
          <p:cNvSpPr>
            <a:spLocks noChangeArrowheads="1"/>
          </p:cNvSpPr>
          <p:nvPr/>
        </p:nvSpPr>
        <p:spPr bwMode="auto">
          <a:xfrm>
            <a:off x="958850" y="535146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0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59" name="Rectangle 38"/>
          <p:cNvSpPr>
            <a:spLocks noChangeArrowheads="1"/>
          </p:cNvSpPr>
          <p:nvPr/>
        </p:nvSpPr>
        <p:spPr bwMode="auto">
          <a:xfrm>
            <a:off x="958850" y="503396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2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0" name="Rectangle 39"/>
          <p:cNvSpPr>
            <a:spLocks noChangeArrowheads="1"/>
          </p:cNvSpPr>
          <p:nvPr/>
        </p:nvSpPr>
        <p:spPr bwMode="auto">
          <a:xfrm>
            <a:off x="958850" y="471646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4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1" name="Rectangle 40"/>
          <p:cNvSpPr>
            <a:spLocks noChangeArrowheads="1"/>
          </p:cNvSpPr>
          <p:nvPr/>
        </p:nvSpPr>
        <p:spPr bwMode="auto">
          <a:xfrm>
            <a:off x="958850" y="439896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6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2" name="Rectangle 41"/>
          <p:cNvSpPr>
            <a:spLocks noChangeArrowheads="1"/>
          </p:cNvSpPr>
          <p:nvPr/>
        </p:nvSpPr>
        <p:spPr bwMode="auto">
          <a:xfrm>
            <a:off x="958850" y="4081463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8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3" name="Rectangle 42"/>
          <p:cNvSpPr>
            <a:spLocks noChangeArrowheads="1"/>
          </p:cNvSpPr>
          <p:nvPr/>
        </p:nvSpPr>
        <p:spPr bwMode="auto">
          <a:xfrm>
            <a:off x="869950" y="376396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10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4" name="Rectangle 43"/>
          <p:cNvSpPr>
            <a:spLocks noChangeArrowheads="1"/>
          </p:cNvSpPr>
          <p:nvPr/>
        </p:nvSpPr>
        <p:spPr bwMode="auto">
          <a:xfrm>
            <a:off x="869950" y="344646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12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5" name="Rectangle 44"/>
          <p:cNvSpPr>
            <a:spLocks noChangeArrowheads="1"/>
          </p:cNvSpPr>
          <p:nvPr/>
        </p:nvSpPr>
        <p:spPr bwMode="auto">
          <a:xfrm>
            <a:off x="869950" y="312896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14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6" name="Rectangle 45"/>
          <p:cNvSpPr>
            <a:spLocks noChangeArrowheads="1"/>
          </p:cNvSpPr>
          <p:nvPr/>
        </p:nvSpPr>
        <p:spPr bwMode="auto">
          <a:xfrm>
            <a:off x="869950" y="281146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16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7" name="Rectangle 46"/>
          <p:cNvSpPr>
            <a:spLocks noChangeArrowheads="1"/>
          </p:cNvSpPr>
          <p:nvPr/>
        </p:nvSpPr>
        <p:spPr bwMode="auto">
          <a:xfrm>
            <a:off x="869950" y="249396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18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8" name="Rectangle 47"/>
          <p:cNvSpPr>
            <a:spLocks noChangeArrowheads="1"/>
          </p:cNvSpPr>
          <p:nvPr/>
        </p:nvSpPr>
        <p:spPr bwMode="auto">
          <a:xfrm>
            <a:off x="869950" y="2176463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20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69" name="Rectangle 48"/>
          <p:cNvSpPr>
            <a:spLocks noChangeArrowheads="1"/>
          </p:cNvSpPr>
          <p:nvPr/>
        </p:nvSpPr>
        <p:spPr bwMode="auto">
          <a:xfrm>
            <a:off x="1822450" y="5630863"/>
            <a:ext cx="517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&lt;5yr.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70" name="Rectangle 49"/>
          <p:cNvSpPr>
            <a:spLocks noChangeArrowheads="1"/>
          </p:cNvSpPr>
          <p:nvPr/>
        </p:nvSpPr>
        <p:spPr bwMode="auto">
          <a:xfrm>
            <a:off x="3549650" y="5630863"/>
            <a:ext cx="5620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5-9yr. 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71" name="Rectangle 50"/>
          <p:cNvSpPr>
            <a:spLocks noChangeArrowheads="1"/>
          </p:cNvSpPr>
          <p:nvPr/>
        </p:nvSpPr>
        <p:spPr bwMode="auto">
          <a:xfrm>
            <a:off x="5251450" y="5630863"/>
            <a:ext cx="806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10-16yr.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72" name="Rectangle 51"/>
          <p:cNvSpPr>
            <a:spLocks noChangeArrowheads="1"/>
          </p:cNvSpPr>
          <p:nvPr/>
        </p:nvSpPr>
        <p:spPr bwMode="auto">
          <a:xfrm>
            <a:off x="6991350" y="5630863"/>
            <a:ext cx="850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>Controls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73" name="Rectangle 52"/>
          <p:cNvSpPr>
            <a:spLocks noChangeArrowheads="1"/>
          </p:cNvSpPr>
          <p:nvPr/>
        </p:nvSpPr>
        <p:spPr bwMode="auto">
          <a:xfrm rot="-5400000">
            <a:off x="-277225" y="3256985"/>
            <a:ext cx="1681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90"/>
                </a:solidFill>
                <a:latin typeface="Times New Roman" charset="0"/>
              </a:rPr>
              <a:t>Prevalence of  IGT (%)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52274" name="Rectangle 4"/>
          <p:cNvSpPr>
            <a:spLocks noChangeArrowheads="1"/>
          </p:cNvSpPr>
          <p:nvPr/>
        </p:nvSpPr>
        <p:spPr bwMode="auto">
          <a:xfrm>
            <a:off x="2895600" y="1524000"/>
            <a:ext cx="561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90"/>
                </a:solidFill>
                <a:latin typeface="Times" charset="0"/>
              </a:rPr>
              <a:t>Silverman BL, et al. Diabetes Care 1995;18:611-17</a:t>
            </a:r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5791200" y="2590800"/>
            <a:ext cx="3352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3.7% (1 / 27) had IGT</a:t>
            </a:r>
          </a:p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if AFI ≤100</a:t>
            </a:r>
            <a:r>
              <a:rPr lang="en-US" sz="1800" baseline="3000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90"/>
                </a:solidFill>
                <a:latin typeface="Times New Roman" charset="0"/>
              </a:rPr>
              <a:t>pmol/l </a:t>
            </a:r>
          </a:p>
          <a:p>
            <a:endParaRPr lang="en-US" sz="1800">
              <a:solidFill>
                <a:srgbClr val="000090"/>
              </a:solidFill>
              <a:latin typeface="Times New Roman" charset="0"/>
            </a:endParaRPr>
          </a:p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33% (12 / 36) if AFI &gt;100</a:t>
            </a:r>
            <a:r>
              <a:rPr lang="en-US" sz="1800" baseline="3000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sz="1800">
                <a:solidFill>
                  <a:srgbClr val="000090"/>
                </a:solidFill>
                <a:latin typeface="Times New Roman" charset="0"/>
              </a:rPr>
              <a:t>pmol/l </a:t>
            </a:r>
          </a:p>
          <a:p>
            <a:r>
              <a:rPr lang="en-US" sz="1800">
                <a:solidFill>
                  <a:srgbClr val="000090"/>
                </a:solidFill>
                <a:latin typeface="Times New Roman" charset="0"/>
              </a:rPr>
              <a:t> (P &lt; 0.001)</a:t>
            </a:r>
          </a:p>
        </p:txBody>
      </p:sp>
      <p:sp>
        <p:nvSpPr>
          <p:cNvPr id="123958" name="AutoShape 54"/>
          <p:cNvSpPr>
            <a:spLocks/>
          </p:cNvSpPr>
          <p:nvPr/>
        </p:nvSpPr>
        <p:spPr bwMode="auto">
          <a:xfrm>
            <a:off x="4495800" y="25908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2074863" y="3509963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  <a:latin typeface="Times New Roman" charset="0"/>
              </a:rPr>
              <a:t>intra-uterine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7" grpId="0"/>
      <p:bldP spid="123958" grpId="0" animBg="1"/>
      <p:bldP spid="1239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69950" y="3252788"/>
            <a:ext cx="2487613" cy="1403350"/>
            <a:chOff x="672" y="2504"/>
            <a:chExt cx="1763" cy="88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72" y="3018"/>
              <a:ext cx="1763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/>
                <a:t>Fetal</a:t>
              </a:r>
            </a:p>
            <a:p>
              <a:pPr algn="ctr">
                <a:lnSpc>
                  <a:spcPct val="90000"/>
                </a:lnSpc>
              </a:pPr>
              <a:r>
                <a:rPr lang="en-US" b="1"/>
                <a:t>hyperinsulinemia</a:t>
              </a: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-5400000">
              <a:off x="1339" y="2590"/>
              <a:ext cx="472" cy="299"/>
            </a:xfrm>
            <a:prstGeom prst="leftArrow">
              <a:avLst>
                <a:gd name="adj1" fmla="val 38509"/>
                <a:gd name="adj2" fmla="val 65439"/>
              </a:avLst>
            </a:prstGeom>
            <a:solidFill>
              <a:srgbClr val="48B0DA"/>
            </a:solidFill>
            <a:ln w="19050" cap="rnd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n-US" b="1">
                <a:latin typeface="Arial Narrow" charset="0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48600" y="6430963"/>
            <a:ext cx="812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2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81000" y="304800"/>
            <a:ext cx="83407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91440" bIns="91440" anchor="ctr" anchorCtr="1"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latin typeface="Arial Black" charset="0"/>
              </a:rPr>
              <a:t>The Impact of Maternal Hyperglycemia </a:t>
            </a:r>
            <a:br>
              <a:rPr lang="en-US" sz="2800" dirty="0">
                <a:solidFill>
                  <a:schemeClr val="tx2"/>
                </a:solidFill>
                <a:latin typeface="Arial Black" charset="0"/>
              </a:rPr>
            </a:br>
            <a:r>
              <a:rPr lang="en-US" sz="2800" dirty="0">
                <a:solidFill>
                  <a:schemeClr val="tx2"/>
                </a:solidFill>
                <a:latin typeface="Arial Black" charset="0"/>
              </a:rPr>
              <a:t>During Pregnancy</a:t>
            </a:r>
            <a:br>
              <a:rPr lang="en-US" sz="2800" dirty="0">
                <a:solidFill>
                  <a:schemeClr val="tx2"/>
                </a:solidFill>
                <a:latin typeface="Arial Black" charset="0"/>
              </a:rPr>
            </a:br>
            <a:r>
              <a:rPr lang="en-US" sz="2400" dirty="0" smtClean="0">
                <a:solidFill>
                  <a:srgbClr val="FBC93D"/>
                </a:solidFill>
                <a:latin typeface="Arial Black" charset="0"/>
              </a:rPr>
              <a:t>Pedersen </a:t>
            </a:r>
            <a:r>
              <a:rPr lang="en-US" sz="2400" dirty="0">
                <a:solidFill>
                  <a:srgbClr val="FBC93D"/>
                </a:solidFill>
                <a:latin typeface="Arial Black" charset="0"/>
              </a:rPr>
              <a:t>Hypothesis</a:t>
            </a:r>
            <a:endParaRPr lang="en-US" sz="2800" dirty="0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66838" y="5821363"/>
            <a:ext cx="1527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Fetus</a:t>
            </a:r>
            <a:endParaRPr lang="en-US" sz="3200" dirty="0">
              <a:solidFill>
                <a:srgbClr val="000090"/>
              </a:solidFill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101725" y="1447801"/>
            <a:ext cx="2201863" cy="1803401"/>
            <a:chOff x="786" y="1347"/>
            <a:chExt cx="1560" cy="113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786" y="2166"/>
              <a:ext cx="1560" cy="317"/>
            </a:xfrm>
            <a:prstGeom prst="roundRect">
              <a:avLst>
                <a:gd name="adj" fmla="val 16667"/>
              </a:avLst>
            </a:prstGeom>
            <a:solidFill>
              <a:srgbClr val="48B0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solidFill>
                    <a:srgbClr val="000090"/>
                  </a:solidFill>
                </a:rPr>
                <a:t>Fetal pancreas stimulated </a:t>
              </a:r>
            </a:p>
            <a:p>
              <a:pPr algn="ctr" eaLnBrk="1" hangingPunct="1"/>
              <a:r>
                <a:rPr lang="en-US" sz="1600" b="1" dirty="0" smtClean="0">
                  <a:solidFill>
                    <a:srgbClr val="000090"/>
                  </a:solidFill>
                </a:rPr>
                <a:t>By week 14 gestation</a:t>
              </a:r>
              <a:endParaRPr lang="en-US" sz="1600" b="1" dirty="0">
                <a:solidFill>
                  <a:srgbClr val="00009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 rot="221017">
              <a:off x="906" y="1347"/>
              <a:ext cx="1344" cy="743"/>
            </a:xfrm>
            <a:custGeom>
              <a:avLst/>
              <a:gdLst>
                <a:gd name="T0" fmla="*/ 1545 w 1554"/>
                <a:gd name="T1" fmla="*/ 7 h 859"/>
                <a:gd name="T2" fmla="*/ 1454 w 1554"/>
                <a:gd name="T3" fmla="*/ 31 h 859"/>
                <a:gd name="T4" fmla="*/ 1352 w 1554"/>
                <a:gd name="T5" fmla="*/ 79 h 859"/>
                <a:gd name="T6" fmla="*/ 1304 w 1554"/>
                <a:gd name="T7" fmla="*/ 147 h 859"/>
                <a:gd name="T8" fmla="*/ 1208 w 1554"/>
                <a:gd name="T9" fmla="*/ 209 h 859"/>
                <a:gd name="T10" fmla="*/ 1167 w 1554"/>
                <a:gd name="T11" fmla="*/ 243 h 859"/>
                <a:gd name="T12" fmla="*/ 1099 w 1554"/>
                <a:gd name="T13" fmla="*/ 270 h 859"/>
                <a:gd name="T14" fmla="*/ 1044 w 1554"/>
                <a:gd name="T15" fmla="*/ 325 h 859"/>
                <a:gd name="T16" fmla="*/ 873 w 1554"/>
                <a:gd name="T17" fmla="*/ 352 h 859"/>
                <a:gd name="T18" fmla="*/ 723 w 1554"/>
                <a:gd name="T19" fmla="*/ 414 h 859"/>
                <a:gd name="T20" fmla="*/ 586 w 1554"/>
                <a:gd name="T21" fmla="*/ 400 h 859"/>
                <a:gd name="T22" fmla="*/ 456 w 1554"/>
                <a:gd name="T23" fmla="*/ 455 h 859"/>
                <a:gd name="T24" fmla="*/ 333 w 1554"/>
                <a:gd name="T25" fmla="*/ 441 h 859"/>
                <a:gd name="T26" fmla="*/ 244 w 1554"/>
                <a:gd name="T27" fmla="*/ 448 h 859"/>
                <a:gd name="T28" fmla="*/ 101 w 1554"/>
                <a:gd name="T29" fmla="*/ 496 h 859"/>
                <a:gd name="T30" fmla="*/ 25 w 1554"/>
                <a:gd name="T31" fmla="*/ 626 h 859"/>
                <a:gd name="T32" fmla="*/ 12 w 1554"/>
                <a:gd name="T33" fmla="*/ 708 h 859"/>
                <a:gd name="T34" fmla="*/ 94 w 1554"/>
                <a:gd name="T35" fmla="*/ 708 h 859"/>
                <a:gd name="T36" fmla="*/ 60 w 1554"/>
                <a:gd name="T37" fmla="*/ 769 h 859"/>
                <a:gd name="T38" fmla="*/ 162 w 1554"/>
                <a:gd name="T39" fmla="*/ 838 h 859"/>
                <a:gd name="T40" fmla="*/ 285 w 1554"/>
                <a:gd name="T41" fmla="*/ 858 h 859"/>
                <a:gd name="T42" fmla="*/ 319 w 1554"/>
                <a:gd name="T43" fmla="*/ 831 h 859"/>
                <a:gd name="T44" fmla="*/ 524 w 1554"/>
                <a:gd name="T45" fmla="*/ 831 h 859"/>
                <a:gd name="T46" fmla="*/ 777 w 1554"/>
                <a:gd name="T47" fmla="*/ 715 h 859"/>
                <a:gd name="T48" fmla="*/ 839 w 1554"/>
                <a:gd name="T49" fmla="*/ 681 h 859"/>
                <a:gd name="T50" fmla="*/ 1071 w 1554"/>
                <a:gd name="T51" fmla="*/ 605 h 859"/>
                <a:gd name="T52" fmla="*/ 1215 w 1554"/>
                <a:gd name="T53" fmla="*/ 496 h 859"/>
                <a:gd name="T54" fmla="*/ 1345 w 1554"/>
                <a:gd name="T55" fmla="*/ 318 h 859"/>
                <a:gd name="T56" fmla="*/ 1365 w 1554"/>
                <a:gd name="T57" fmla="*/ 243 h 859"/>
                <a:gd name="T58" fmla="*/ 1502 w 1554"/>
                <a:gd name="T59" fmla="*/ 154 h 859"/>
                <a:gd name="T60" fmla="*/ 1509 w 1554"/>
                <a:gd name="T61" fmla="*/ 72 h 859"/>
                <a:gd name="T62" fmla="*/ 1545 w 1554"/>
                <a:gd name="T63" fmla="*/ 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4" h="859">
                  <a:moveTo>
                    <a:pt x="1545" y="7"/>
                  </a:moveTo>
                  <a:cubicBezTo>
                    <a:pt x="1535" y="0"/>
                    <a:pt x="1486" y="19"/>
                    <a:pt x="1454" y="31"/>
                  </a:cubicBezTo>
                  <a:cubicBezTo>
                    <a:pt x="1421" y="42"/>
                    <a:pt x="1376" y="59"/>
                    <a:pt x="1352" y="79"/>
                  </a:cubicBezTo>
                  <a:cubicBezTo>
                    <a:pt x="1327" y="98"/>
                    <a:pt x="1328" y="125"/>
                    <a:pt x="1304" y="147"/>
                  </a:cubicBezTo>
                  <a:cubicBezTo>
                    <a:pt x="1279" y="168"/>
                    <a:pt x="1230" y="193"/>
                    <a:pt x="1208" y="209"/>
                  </a:cubicBezTo>
                  <a:cubicBezTo>
                    <a:pt x="1185" y="224"/>
                    <a:pt x="1185" y="232"/>
                    <a:pt x="1167" y="243"/>
                  </a:cubicBezTo>
                  <a:cubicBezTo>
                    <a:pt x="1148" y="253"/>
                    <a:pt x="1119" y="256"/>
                    <a:pt x="1099" y="270"/>
                  </a:cubicBezTo>
                  <a:cubicBezTo>
                    <a:pt x="1078" y="283"/>
                    <a:pt x="1081" y="311"/>
                    <a:pt x="1044" y="325"/>
                  </a:cubicBezTo>
                  <a:cubicBezTo>
                    <a:pt x="1006" y="338"/>
                    <a:pt x="926" y="337"/>
                    <a:pt x="873" y="352"/>
                  </a:cubicBezTo>
                  <a:cubicBezTo>
                    <a:pt x="819" y="366"/>
                    <a:pt x="770" y="406"/>
                    <a:pt x="723" y="414"/>
                  </a:cubicBezTo>
                  <a:cubicBezTo>
                    <a:pt x="675" y="421"/>
                    <a:pt x="630" y="393"/>
                    <a:pt x="586" y="400"/>
                  </a:cubicBezTo>
                  <a:cubicBezTo>
                    <a:pt x="541" y="406"/>
                    <a:pt x="498" y="448"/>
                    <a:pt x="456" y="455"/>
                  </a:cubicBezTo>
                  <a:cubicBezTo>
                    <a:pt x="413" y="461"/>
                    <a:pt x="368" y="442"/>
                    <a:pt x="333" y="441"/>
                  </a:cubicBezTo>
                  <a:cubicBezTo>
                    <a:pt x="297" y="439"/>
                    <a:pt x="282" y="438"/>
                    <a:pt x="244" y="448"/>
                  </a:cubicBezTo>
                  <a:cubicBezTo>
                    <a:pt x="205" y="457"/>
                    <a:pt x="137" y="466"/>
                    <a:pt x="101" y="496"/>
                  </a:cubicBezTo>
                  <a:cubicBezTo>
                    <a:pt x="64" y="525"/>
                    <a:pt x="39" y="590"/>
                    <a:pt x="25" y="626"/>
                  </a:cubicBezTo>
                  <a:cubicBezTo>
                    <a:pt x="10" y="661"/>
                    <a:pt x="0" y="694"/>
                    <a:pt x="12" y="708"/>
                  </a:cubicBezTo>
                  <a:cubicBezTo>
                    <a:pt x="23" y="721"/>
                    <a:pt x="86" y="698"/>
                    <a:pt x="94" y="708"/>
                  </a:cubicBezTo>
                  <a:cubicBezTo>
                    <a:pt x="101" y="717"/>
                    <a:pt x="48" y="747"/>
                    <a:pt x="60" y="769"/>
                  </a:cubicBezTo>
                  <a:cubicBezTo>
                    <a:pt x="71" y="790"/>
                    <a:pt x="124" y="823"/>
                    <a:pt x="162" y="838"/>
                  </a:cubicBezTo>
                  <a:cubicBezTo>
                    <a:pt x="199" y="852"/>
                    <a:pt x="259" y="859"/>
                    <a:pt x="285" y="858"/>
                  </a:cubicBezTo>
                  <a:cubicBezTo>
                    <a:pt x="311" y="856"/>
                    <a:pt x="279" y="835"/>
                    <a:pt x="319" y="831"/>
                  </a:cubicBezTo>
                  <a:cubicBezTo>
                    <a:pt x="358" y="826"/>
                    <a:pt x="447" y="850"/>
                    <a:pt x="524" y="831"/>
                  </a:cubicBezTo>
                  <a:cubicBezTo>
                    <a:pt x="600" y="811"/>
                    <a:pt x="724" y="739"/>
                    <a:pt x="777" y="715"/>
                  </a:cubicBezTo>
                  <a:cubicBezTo>
                    <a:pt x="829" y="690"/>
                    <a:pt x="790" y="699"/>
                    <a:pt x="839" y="681"/>
                  </a:cubicBezTo>
                  <a:cubicBezTo>
                    <a:pt x="887" y="662"/>
                    <a:pt x="1008" y="635"/>
                    <a:pt x="1071" y="605"/>
                  </a:cubicBezTo>
                  <a:cubicBezTo>
                    <a:pt x="1133" y="574"/>
                    <a:pt x="1169" y="543"/>
                    <a:pt x="1215" y="496"/>
                  </a:cubicBezTo>
                  <a:cubicBezTo>
                    <a:pt x="1260" y="448"/>
                    <a:pt x="1319" y="360"/>
                    <a:pt x="1345" y="318"/>
                  </a:cubicBezTo>
                  <a:cubicBezTo>
                    <a:pt x="1370" y="275"/>
                    <a:pt x="1338" y="270"/>
                    <a:pt x="1365" y="243"/>
                  </a:cubicBezTo>
                  <a:cubicBezTo>
                    <a:pt x="1391" y="215"/>
                    <a:pt x="1478" y="182"/>
                    <a:pt x="1502" y="154"/>
                  </a:cubicBezTo>
                  <a:cubicBezTo>
                    <a:pt x="1526" y="125"/>
                    <a:pt x="1505" y="95"/>
                    <a:pt x="1509" y="72"/>
                  </a:cubicBezTo>
                  <a:cubicBezTo>
                    <a:pt x="1512" y="48"/>
                    <a:pt x="1554" y="13"/>
                    <a:pt x="1545" y="7"/>
                  </a:cubicBezTo>
                  <a:close/>
                </a:path>
              </a:pathLst>
            </a:custGeom>
            <a:solidFill>
              <a:srgbClr val="EA88DA">
                <a:alpha val="70000"/>
              </a:srgbClr>
            </a:solidFill>
            <a:ln w="38100" cap="rnd" cmpd="sng">
              <a:solidFill>
                <a:srgbClr val="EA88D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42D5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7313" y="6453188"/>
            <a:ext cx="360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B78E5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>
              <a:latin typeface="Arial Narrow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21338" y="5821363"/>
            <a:ext cx="1827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Mother</a:t>
            </a:r>
          </a:p>
        </p:txBody>
      </p:sp>
      <p:sp>
        <p:nvSpPr>
          <p:cNvPr id="16" name="Freeform 14"/>
          <p:cNvSpPr>
            <a:spLocks/>
          </p:cNvSpPr>
          <p:nvPr/>
        </p:nvSpPr>
        <p:spPr bwMode="invGray">
          <a:xfrm>
            <a:off x="5453063" y="1706563"/>
            <a:ext cx="3175" cy="3865562"/>
          </a:xfrm>
          <a:custGeom>
            <a:avLst/>
            <a:gdLst>
              <a:gd name="T0" fmla="*/ 0 w 4"/>
              <a:gd name="T1" fmla="*/ 0 h 2670"/>
              <a:gd name="T2" fmla="*/ 4 w 4"/>
              <a:gd name="T3" fmla="*/ 2670 h 26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2670">
                <a:moveTo>
                  <a:pt x="0" y="0"/>
                </a:moveTo>
                <a:lnTo>
                  <a:pt x="4" y="2670"/>
                </a:lnTo>
              </a:path>
            </a:pathLst>
          </a:custGeom>
          <a:noFill/>
          <a:ln w="38100" cap="rnd">
            <a:solidFill>
              <a:srgbClr val="9E1C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invGray">
          <a:xfrm>
            <a:off x="6230938" y="1706563"/>
            <a:ext cx="4762" cy="3865562"/>
          </a:xfrm>
          <a:custGeom>
            <a:avLst/>
            <a:gdLst>
              <a:gd name="T0" fmla="*/ 0 w 4"/>
              <a:gd name="T1" fmla="*/ 0 h 2670"/>
              <a:gd name="T2" fmla="*/ 4 w 4"/>
              <a:gd name="T3" fmla="*/ 2670 h 267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2670">
                <a:moveTo>
                  <a:pt x="0" y="0"/>
                </a:moveTo>
                <a:lnTo>
                  <a:pt x="4" y="2670"/>
                </a:lnTo>
              </a:path>
            </a:pathLst>
          </a:custGeom>
          <a:noFill/>
          <a:ln w="38100" cap="rnd">
            <a:solidFill>
              <a:srgbClr val="9E1C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invGray">
          <a:xfrm rot="16200000">
            <a:off x="4837906" y="3139282"/>
            <a:ext cx="19827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500">
                <a:latin typeface="Arial Narrow" charset="0"/>
              </a:rPr>
              <a:t>Placenta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6184900" y="3378200"/>
            <a:ext cx="1454150" cy="1157288"/>
            <a:chOff x="4383" y="2128"/>
            <a:chExt cx="1031" cy="729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invGray">
            <a:xfrm>
              <a:off x="4427" y="2128"/>
              <a:ext cx="9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/>
                <a:t>Insulin</a:t>
              </a:r>
              <a:endParaRPr lang="en-US" sz="200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>
              <a:off x="4383" y="2376"/>
              <a:ext cx="919" cy="481"/>
            </a:xfrm>
            <a:custGeom>
              <a:avLst/>
              <a:gdLst>
                <a:gd name="T0" fmla="*/ 336 w 1008"/>
                <a:gd name="T1" fmla="*/ 144 h 527"/>
                <a:gd name="T2" fmla="*/ 1008 w 1008"/>
                <a:gd name="T3" fmla="*/ 144 h 527"/>
                <a:gd name="T4" fmla="*/ 1008 w 1008"/>
                <a:gd name="T5" fmla="*/ 0 h 527"/>
                <a:gd name="T6" fmla="*/ 0 w 1008"/>
                <a:gd name="T7" fmla="*/ 0 h 527"/>
                <a:gd name="T8" fmla="*/ 27 w 1008"/>
                <a:gd name="T9" fmla="*/ 48 h 527"/>
                <a:gd name="T10" fmla="*/ 412 w 1008"/>
                <a:gd name="T11" fmla="*/ 404 h 527"/>
                <a:gd name="T12" fmla="*/ 344 w 1008"/>
                <a:gd name="T13" fmla="*/ 473 h 527"/>
                <a:gd name="T14" fmla="*/ 631 w 1008"/>
                <a:gd name="T15" fmla="*/ 527 h 527"/>
                <a:gd name="T16" fmla="*/ 583 w 1008"/>
                <a:gd name="T17" fmla="*/ 254 h 527"/>
                <a:gd name="T18" fmla="*/ 542 w 1008"/>
                <a:gd name="T19" fmla="*/ 315 h 527"/>
                <a:gd name="T20" fmla="*/ 336 w 1008"/>
                <a:gd name="T21" fmla="*/ 14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8" h="527">
                  <a:moveTo>
                    <a:pt x="336" y="144"/>
                  </a:moveTo>
                  <a:lnTo>
                    <a:pt x="1008" y="144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27" y="48"/>
                  </a:lnTo>
                  <a:lnTo>
                    <a:pt x="412" y="404"/>
                  </a:lnTo>
                  <a:lnTo>
                    <a:pt x="344" y="473"/>
                  </a:lnTo>
                  <a:lnTo>
                    <a:pt x="631" y="527"/>
                  </a:lnTo>
                  <a:lnTo>
                    <a:pt x="583" y="254"/>
                  </a:lnTo>
                  <a:lnTo>
                    <a:pt x="542" y="315"/>
                  </a:lnTo>
                  <a:lnTo>
                    <a:pt x="336" y="144"/>
                  </a:lnTo>
                  <a:close/>
                </a:path>
              </a:pathLst>
            </a:custGeom>
            <a:solidFill>
              <a:schemeClr val="bg2"/>
            </a:solidFill>
            <a:ln w="1905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4876800" y="1655763"/>
            <a:ext cx="3043238" cy="804862"/>
            <a:chOff x="3456" y="1072"/>
            <a:chExt cx="2157" cy="507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invGray">
            <a:xfrm>
              <a:off x="3456" y="1273"/>
              <a:ext cx="1796" cy="306"/>
            </a:xfrm>
            <a:prstGeom prst="leftArrow">
              <a:avLst>
                <a:gd name="adj1" fmla="val 45833"/>
                <a:gd name="adj2" fmla="val 79616"/>
              </a:avLst>
            </a:prstGeom>
            <a:solidFill>
              <a:schemeClr val="bg2"/>
            </a:solidFill>
            <a:ln w="19050" cap="rnd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42D5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n-US" sz="2000" b="1">
                <a:solidFill>
                  <a:schemeClr val="hlink"/>
                </a:solidFill>
                <a:latin typeface="Arial Narrow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3746" y="1072"/>
              <a:ext cx="18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B78E5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12713" indent="635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E87B00"/>
                </a:buClr>
              </a:pPr>
              <a:r>
                <a:rPr lang="en-US" b="1"/>
                <a:t>Maternal hyperglycemia</a:t>
              </a:r>
              <a:endParaRPr lang="en-US"/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541338" y="4679950"/>
            <a:ext cx="3076575" cy="1122363"/>
            <a:chOff x="450" y="2948"/>
            <a:chExt cx="2180" cy="707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-5400000">
              <a:off x="1343" y="3034"/>
              <a:ext cx="472" cy="299"/>
            </a:xfrm>
            <a:prstGeom prst="leftArrow">
              <a:avLst>
                <a:gd name="adj1" fmla="val 38509"/>
                <a:gd name="adj2" fmla="val 65439"/>
              </a:avLst>
            </a:prstGeom>
            <a:solidFill>
              <a:srgbClr val="48B0DA"/>
            </a:solidFill>
            <a:ln w="19050" cap="rnd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n-US" sz="2000" b="1">
                <a:latin typeface="Arial Narrow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50" y="3424"/>
              <a:ext cx="2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   Insulin resistance syndrome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9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Maternal glycaemia</a:t>
            </a:r>
          </a:p>
        </p:txBody>
      </p:sp>
      <p:pic>
        <p:nvPicPr>
          <p:cNvPr id="829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3" y="1981200"/>
            <a:ext cx="445928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3633" y="109696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2800" b="1" dirty="0">
                <a:solidFill>
                  <a:srgbClr val="000090"/>
                </a:solidFill>
                <a:latin typeface="Arial" charset="0"/>
              </a:rPr>
              <a:t>Proportion of O</a:t>
            </a:r>
            <a:r>
              <a:rPr lang="en-GB" sz="2800" b="1" dirty="0" smtClean="0">
                <a:solidFill>
                  <a:srgbClr val="000090"/>
                </a:solidFill>
                <a:latin typeface="Arial" charset="0"/>
              </a:rPr>
              <a:t>verweight </a:t>
            </a:r>
            <a:r>
              <a:rPr lang="en-GB" sz="2800" b="1" dirty="0">
                <a:solidFill>
                  <a:srgbClr val="000090"/>
                </a:solidFill>
                <a:latin typeface="Arial" charset="0"/>
              </a:rPr>
              <a:t>and </a:t>
            </a:r>
            <a:r>
              <a:rPr lang="en-GB" sz="2800" b="1" dirty="0" smtClean="0">
                <a:solidFill>
                  <a:srgbClr val="000090"/>
                </a:solidFill>
                <a:latin typeface="Arial" charset="0"/>
              </a:rPr>
              <a:t>Obese Children </a:t>
            </a:r>
          </a:p>
          <a:p>
            <a:pPr algn="ctr"/>
            <a:r>
              <a:rPr lang="en-GB" sz="2800" b="1" dirty="0" smtClean="0">
                <a:solidFill>
                  <a:srgbClr val="000090"/>
                </a:solidFill>
                <a:latin typeface="Arial" charset="0"/>
              </a:rPr>
              <a:t>of Type 1 Mothers</a:t>
            </a:r>
          </a:p>
          <a:p>
            <a:pPr algn="ctr"/>
            <a:r>
              <a:rPr lang="en-GB" dirty="0">
                <a:solidFill>
                  <a:srgbClr val="000090"/>
                </a:solidFill>
              </a:rPr>
              <a:t>100 offspring of mothers with type 1 </a:t>
            </a:r>
            <a:r>
              <a:rPr lang="en-GB" dirty="0" smtClean="0">
                <a:solidFill>
                  <a:srgbClr val="000090"/>
                </a:solidFill>
              </a:rPr>
              <a:t>diabetes </a:t>
            </a:r>
          </a:p>
          <a:p>
            <a:pPr algn="ctr"/>
            <a:r>
              <a:rPr lang="en-GB" dirty="0" smtClean="0">
                <a:solidFill>
                  <a:srgbClr val="000090"/>
                </a:solidFill>
              </a:rPr>
              <a:t>and </a:t>
            </a:r>
            <a:r>
              <a:rPr lang="en-GB" dirty="0">
                <a:solidFill>
                  <a:srgbClr val="000090"/>
                </a:solidFill>
              </a:rPr>
              <a:t>45 offspring </a:t>
            </a:r>
            <a:r>
              <a:rPr lang="en-GB" dirty="0" smtClean="0">
                <a:solidFill>
                  <a:srgbClr val="000090"/>
                </a:solidFill>
              </a:rPr>
              <a:t>of </a:t>
            </a:r>
            <a:r>
              <a:rPr lang="en-GB" dirty="0">
                <a:solidFill>
                  <a:srgbClr val="000090"/>
                </a:solidFill>
              </a:rPr>
              <a:t>control mothers </a:t>
            </a:r>
          </a:p>
          <a:p>
            <a:pPr algn="ctr"/>
            <a:endParaRPr lang="en-GB" sz="2000" b="1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1" y="1865945"/>
            <a:ext cx="8604250" cy="451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9775" y="6583363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>
                <a:solidFill>
                  <a:srgbClr val="000090"/>
                </a:solidFill>
                <a:latin typeface="Arial" charset="0"/>
              </a:rPr>
              <a:t>Lindsay R S et al. Dia Care 2010;33:1080-1085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950" y="7289800"/>
            <a:ext cx="54356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>
                <a:solidFill>
                  <a:srgbClr val="000090"/>
                </a:solidFill>
                <a:latin typeface="Arial" charset="0"/>
              </a:rPr>
              <a:t>Copyright © 2011 American Diabetes Association, Inc.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22570" y="2013852"/>
            <a:ext cx="2814111" cy="1197434"/>
            <a:chOff x="6422570" y="2013852"/>
            <a:chExt cx="2814111" cy="1197434"/>
          </a:xfrm>
        </p:grpSpPr>
        <p:sp>
          <p:nvSpPr>
            <p:cNvPr id="7" name="Right Brace 6"/>
            <p:cNvSpPr/>
            <p:nvPr/>
          </p:nvSpPr>
          <p:spPr>
            <a:xfrm>
              <a:off x="6422570" y="2140857"/>
              <a:ext cx="272142" cy="1070429"/>
            </a:xfrm>
            <a:prstGeom prst="rightBrace">
              <a:avLst>
                <a:gd name="adj1" fmla="val 31410"/>
                <a:gd name="adj2" fmla="val 50000"/>
              </a:avLst>
            </a:prstGeom>
            <a:ln w="50800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2138" y="2013852"/>
              <a:ext cx="261454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660066"/>
                  </a:solidFill>
                </a:rPr>
                <a:t>The intrauterine</a:t>
              </a:r>
            </a:p>
            <a:p>
              <a:r>
                <a:rPr lang="en-US" sz="2800" b="1" dirty="0" smtClean="0">
                  <a:solidFill>
                    <a:srgbClr val="660066"/>
                  </a:solidFill>
                </a:rPr>
                <a:t> effect</a:t>
              </a:r>
              <a:endParaRPr lang="en-US" sz="2800" b="1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5000" y="5696636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90"/>
                </a:solidFill>
              </a:rPr>
              <a:t>Mean (SE) </a:t>
            </a:r>
            <a:r>
              <a:rPr lang="en-US" sz="2400" dirty="0">
                <a:solidFill>
                  <a:srgbClr val="000090"/>
                </a:solidFill>
              </a:rPr>
              <a:t>insulin </a:t>
            </a:r>
            <a:r>
              <a:rPr lang="en-US" sz="2400" dirty="0" smtClean="0">
                <a:solidFill>
                  <a:srgbClr val="000090"/>
                </a:solidFill>
              </a:rPr>
              <a:t>secretion. </a:t>
            </a:r>
            <a:r>
              <a:rPr lang="en-US" sz="2400" dirty="0">
                <a:solidFill>
                  <a:srgbClr val="000090"/>
                </a:solidFill>
              </a:rPr>
              <a:t>NGT=normal glucose tolerance. IGT=impaired glucose tolerance.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96261" y="120556"/>
            <a:ext cx="7620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Insulin Secretion of 15 Children born to Mothers with Type 1 Diabetes and </a:t>
            </a:r>
            <a:r>
              <a:rPr lang="en-US" sz="2800" b="1" dirty="0">
                <a:solidFill>
                  <a:srgbClr val="000090"/>
                </a:solidFill>
              </a:rPr>
              <a:t>16 Children born to </a:t>
            </a:r>
            <a:r>
              <a:rPr lang="en-US" sz="2800" b="1" dirty="0" smtClean="0">
                <a:solidFill>
                  <a:srgbClr val="000090"/>
                </a:solidFill>
              </a:rPr>
              <a:t>Fathers with type 1 Diabetes</a:t>
            </a:r>
          </a:p>
          <a:p>
            <a:r>
              <a:rPr lang="en-US" sz="2400" i="1" dirty="0" err="1" smtClean="0">
                <a:solidFill>
                  <a:srgbClr val="000090"/>
                </a:solidFill>
              </a:rPr>
              <a:t>Sobngwi</a:t>
            </a:r>
            <a:r>
              <a:rPr lang="en-US" sz="2400" i="1" dirty="0" smtClean="0">
                <a:solidFill>
                  <a:srgbClr val="000090"/>
                </a:solidFill>
              </a:rPr>
              <a:t> et al, the Lancet : 361, 2003 </a:t>
            </a:r>
            <a:r>
              <a:rPr lang="en-US" sz="2400" i="1" dirty="0">
                <a:solidFill>
                  <a:srgbClr val="000090"/>
                </a:solidFill>
              </a:rPr>
              <a:t>1861 - </a:t>
            </a:r>
            <a:r>
              <a:rPr lang="en-US" sz="2400" i="1" dirty="0" smtClean="0">
                <a:solidFill>
                  <a:srgbClr val="000090"/>
                </a:solidFill>
              </a:rPr>
              <a:t>1865</a:t>
            </a:r>
            <a:endParaRPr lang="en-US" sz="2400" i="1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7"/>
          <a:stretch/>
        </p:blipFill>
        <p:spPr bwMode="auto">
          <a:xfrm>
            <a:off x="1233342" y="1853398"/>
            <a:ext cx="6022518" cy="3591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4082" y="4269150"/>
            <a:ext cx="3313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Mothers had Type 1 Diabetes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677" y="3351818"/>
            <a:ext cx="171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Fathers had </a:t>
            </a:r>
          </a:p>
          <a:p>
            <a:r>
              <a:rPr lang="en-US" b="1" dirty="0" smtClean="0"/>
              <a:t>Type </a:t>
            </a:r>
            <a:r>
              <a:rPr lang="en-US" b="1" dirty="0"/>
              <a:t>1 Diabetes</a:t>
            </a:r>
          </a:p>
        </p:txBody>
      </p:sp>
    </p:spTree>
    <p:extLst>
      <p:ext uri="{BB962C8B-B14F-4D97-AF65-F5344CB8AC3E}">
        <p14:creationId xmlns:p14="http://schemas.microsoft.com/office/powerpoint/2010/main" val="25058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Fetal programming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Diabetes and obesity- </a:t>
            </a:r>
            <a:r>
              <a:rPr lang="en-US" dirty="0">
                <a:solidFill>
                  <a:srgbClr val="000090"/>
                </a:solidFill>
              </a:rPr>
              <a:t>are determined by multiple genes and environmental </a:t>
            </a:r>
            <a:r>
              <a:rPr lang="en-US" dirty="0" smtClean="0">
                <a:solidFill>
                  <a:srgbClr val="000090"/>
                </a:solidFill>
              </a:rPr>
              <a:t>influences including epigenetic </a:t>
            </a:r>
            <a:r>
              <a:rPr lang="en-US" dirty="0">
                <a:solidFill>
                  <a:srgbClr val="000090"/>
                </a:solidFill>
              </a:rPr>
              <a:t>factors, such as DNA methylation, which occurs in </a:t>
            </a:r>
            <a:r>
              <a:rPr lang="en-US" dirty="0" smtClean="0">
                <a:solidFill>
                  <a:srgbClr val="000090"/>
                </a:solidFill>
              </a:rPr>
              <a:t>utero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Changes </a:t>
            </a:r>
            <a:r>
              <a:rPr lang="en-US" dirty="0">
                <a:solidFill>
                  <a:srgbClr val="000090"/>
                </a:solidFill>
              </a:rPr>
              <a:t>in the structure and functioning of organs, as well as permanent changes in DNA methylation and gene expression, have been considered the molecular mechanisms </a:t>
            </a:r>
            <a:r>
              <a:rPr lang="en-US" dirty="0" smtClean="0">
                <a:solidFill>
                  <a:srgbClr val="000090"/>
                </a:solidFill>
              </a:rPr>
              <a:t>of metabolic programming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Body composition and bone status of children born to mothers with type 1 diabetes mellitus</a:t>
            </a:r>
            <a:br>
              <a:rPr lang="en-US" sz="2400" b="1" dirty="0">
                <a:solidFill>
                  <a:srgbClr val="000090"/>
                </a:solidFill>
              </a:rPr>
            </a:br>
            <a:r>
              <a:rPr lang="de-DE" sz="2400" i="1" dirty="0" err="1">
                <a:solidFill>
                  <a:srgbClr val="000090"/>
                </a:solidFill>
              </a:rPr>
              <a:t>Mughal</a:t>
            </a:r>
            <a:r>
              <a:rPr lang="de-DE" sz="2400" i="1" dirty="0">
                <a:solidFill>
                  <a:srgbClr val="000090"/>
                </a:solidFill>
              </a:rPr>
              <a:t> MZ et al, </a:t>
            </a:r>
            <a:r>
              <a:rPr lang="de-DE" sz="2400" i="1" dirty="0" err="1">
                <a:solidFill>
                  <a:srgbClr val="000090"/>
                </a:solidFill>
              </a:rPr>
              <a:t>Arch</a:t>
            </a:r>
            <a:r>
              <a:rPr lang="de-DE" sz="2400" i="1" dirty="0">
                <a:solidFill>
                  <a:srgbClr val="000090"/>
                </a:solidFill>
              </a:rPr>
              <a:t> Dis Child </a:t>
            </a:r>
            <a:r>
              <a:rPr lang="de-DE" sz="2400" dirty="0">
                <a:solidFill>
                  <a:srgbClr val="000090"/>
                </a:solidFill>
              </a:rPr>
              <a:t>2010;</a:t>
            </a:r>
            <a:r>
              <a:rPr lang="de-DE" sz="2400" b="1" dirty="0">
                <a:solidFill>
                  <a:srgbClr val="000090"/>
                </a:solidFill>
              </a:rPr>
              <a:t>95</a:t>
            </a:r>
            <a:r>
              <a:rPr lang="de-DE" sz="2400" dirty="0">
                <a:solidFill>
                  <a:srgbClr val="000090"/>
                </a:solidFill>
              </a:rPr>
              <a:t>:281-285</a:t>
            </a:r>
            <a:br>
              <a:rPr lang="de-DE" sz="2400" dirty="0">
                <a:solidFill>
                  <a:srgbClr val="000090"/>
                </a:solidFill>
              </a:rPr>
            </a:br>
            <a:endParaRPr lang="en-US" sz="2400" dirty="0"/>
          </a:p>
        </p:txBody>
      </p:sp>
      <p:pic>
        <p:nvPicPr>
          <p:cNvPr id="7" name="Content Placeholder 6" descr="heigh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72" r="-2277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67 </a:t>
            </a:r>
            <a:r>
              <a:rPr lang="en-US" dirty="0" smtClean="0">
                <a:solidFill>
                  <a:srgbClr val="000090"/>
                </a:solidFill>
              </a:rPr>
              <a:t>children </a:t>
            </a:r>
            <a:r>
              <a:rPr lang="en-US" dirty="0">
                <a:solidFill>
                  <a:srgbClr val="000090"/>
                </a:solidFill>
              </a:rPr>
              <a:t>of type </a:t>
            </a:r>
            <a:r>
              <a:rPr lang="en-US">
                <a:solidFill>
                  <a:srgbClr val="000090"/>
                </a:solidFill>
              </a:rPr>
              <a:t>1 </a:t>
            </a:r>
            <a:r>
              <a:rPr lang="en-US" smtClean="0">
                <a:solidFill>
                  <a:srgbClr val="000090"/>
                </a:solidFill>
              </a:rPr>
              <a:t>diabetic mothers </a:t>
            </a:r>
            <a:r>
              <a:rPr lang="en-US" dirty="0">
                <a:solidFill>
                  <a:srgbClr val="000090"/>
                </a:solidFill>
              </a:rPr>
              <a:t>(35 </a:t>
            </a:r>
            <a:r>
              <a:rPr lang="en-US" dirty="0" smtClean="0">
                <a:solidFill>
                  <a:srgbClr val="000090"/>
                </a:solidFill>
              </a:rPr>
              <a:t>boys; 5</a:t>
            </a:r>
            <a:r>
              <a:rPr lang="en-US" dirty="0">
                <a:solidFill>
                  <a:srgbClr val="000090"/>
                </a:solidFill>
              </a:rPr>
              <a:t>–18 </a:t>
            </a:r>
            <a:r>
              <a:rPr lang="en-US" dirty="0" smtClean="0">
                <a:solidFill>
                  <a:srgbClr val="000090"/>
                </a:solidFill>
              </a:rPr>
              <a:t>yrs.) and 246 </a:t>
            </a:r>
            <a:r>
              <a:rPr lang="en-US" dirty="0">
                <a:solidFill>
                  <a:srgbClr val="000090"/>
                </a:solidFill>
              </a:rPr>
              <a:t>(121 boys) </a:t>
            </a:r>
            <a:r>
              <a:rPr lang="en-US" dirty="0" smtClean="0">
                <a:solidFill>
                  <a:srgbClr val="000090"/>
                </a:solidFill>
              </a:rPr>
              <a:t>controls.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Children of mothers with diabetes had </a:t>
            </a:r>
            <a:r>
              <a:rPr lang="en-US" dirty="0">
                <a:solidFill>
                  <a:srgbClr val="000090"/>
                </a:solidFill>
              </a:rPr>
              <a:t>30% more fat mass than </a:t>
            </a:r>
            <a:r>
              <a:rPr lang="en-US" dirty="0" smtClean="0">
                <a:solidFill>
                  <a:srgbClr val="000090"/>
                </a:solidFill>
              </a:rPr>
              <a:t>controls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and bigger </a:t>
            </a:r>
            <a:r>
              <a:rPr lang="en-US" dirty="0">
                <a:solidFill>
                  <a:srgbClr val="000090"/>
                </a:solidFill>
              </a:rPr>
              <a:t>bones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Children of mothers with type 1 diabetes</a:t>
            </a:r>
            <a:br>
              <a:rPr lang="en-GB" sz="2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1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Weiss et al Diabetes Care, 2000. </a:t>
            </a:r>
            <a:r>
              <a:rPr lang="en-US" sz="18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23</a:t>
            </a:r>
            <a:r>
              <a:rPr lang="en-US" sz="1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p. 905-911</a:t>
            </a:r>
            <a:r>
              <a:rPr lang="en-GB" sz="1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18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18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809790" y="1809590"/>
            <a:ext cx="4978062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0090"/>
              </a:buClr>
            </a:pPr>
            <a:r>
              <a:rPr lang="en-GB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75 Austrian offspring of Type 1 DM mothers (5-15 </a:t>
            </a:r>
            <a:r>
              <a:rPr lang="en-GB" sz="2400" dirty="0" err="1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yrs</a:t>
            </a:r>
            <a:r>
              <a:rPr lang="en-GB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  <a:br>
              <a:rPr lang="en-GB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GB" sz="24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90"/>
              </a:buClr>
            </a:pPr>
            <a:r>
              <a:rPr lang="en-US" sz="2400" dirty="0" smtClean="0">
                <a:solidFill>
                  <a:srgbClr val="000090"/>
                </a:solidFill>
              </a:rPr>
              <a:t>Compared with </a:t>
            </a:r>
            <a:r>
              <a:rPr lang="en-GB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49 controls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90"/>
              </a:buClr>
            </a:pPr>
            <a:r>
              <a:rPr lang="en-US" sz="2400" dirty="0" smtClean="0">
                <a:solidFill>
                  <a:srgbClr val="000090"/>
                </a:solidFill>
              </a:rPr>
              <a:t>significantly higher </a:t>
            </a:r>
            <a:r>
              <a:rPr lang="en-US" sz="2400" dirty="0">
                <a:solidFill>
                  <a:srgbClr val="000090"/>
                </a:solidFill>
              </a:rPr>
              <a:t>BMI; </a:t>
            </a:r>
            <a:r>
              <a:rPr lang="en-US" sz="2400" dirty="0" smtClean="0">
                <a:solidFill>
                  <a:srgbClr val="000090"/>
                </a:solidFill>
              </a:rPr>
              <a:t>OGTT glucose</a:t>
            </a:r>
            <a:r>
              <a:rPr lang="en-US" sz="2400" dirty="0">
                <a:solidFill>
                  <a:srgbClr val="000090"/>
                </a:solidFill>
              </a:rPr>
              <a:t>, insulin, and C-peptide </a:t>
            </a:r>
            <a:r>
              <a:rPr lang="en-US" sz="2400" dirty="0" smtClean="0">
                <a:solidFill>
                  <a:srgbClr val="000090"/>
                </a:solidFill>
              </a:rPr>
              <a:t>levels </a:t>
            </a:r>
            <a:r>
              <a:rPr lang="en-US" sz="2400" dirty="0">
                <a:solidFill>
                  <a:srgbClr val="000090"/>
                </a:solidFill>
              </a:rPr>
              <a:t>and </a:t>
            </a:r>
            <a:r>
              <a:rPr lang="en-US" sz="2400" dirty="0" err="1" smtClean="0">
                <a:solidFill>
                  <a:srgbClr val="000090"/>
                </a:solidFill>
              </a:rPr>
              <a:t>dyslipidaemia</a:t>
            </a:r>
            <a:endParaRPr lang="en-US" sz="2400" dirty="0" smtClean="0">
              <a:solidFill>
                <a:srgbClr val="000090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Clr>
                <a:srgbClr val="000090"/>
              </a:buClr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90"/>
              </a:buClr>
            </a:pPr>
            <a:r>
              <a:rPr lang="en-US" sz="2400" dirty="0" smtClean="0">
                <a:solidFill>
                  <a:srgbClr val="000090"/>
                </a:solidFill>
              </a:rPr>
              <a:t>Metabolic Risk factors for Type 2 Diabetes related </a:t>
            </a:r>
            <a:r>
              <a:rPr lang="en-US" sz="2400" dirty="0">
                <a:solidFill>
                  <a:srgbClr val="000090"/>
                </a:solidFill>
              </a:rPr>
              <a:t>to </a:t>
            </a:r>
            <a:r>
              <a:rPr lang="en-US" sz="2400" dirty="0" smtClean="0">
                <a:solidFill>
                  <a:srgbClr val="000090"/>
                </a:solidFill>
              </a:rPr>
              <a:t>amniotic </a:t>
            </a:r>
            <a:r>
              <a:rPr lang="en-US" sz="2400" dirty="0">
                <a:solidFill>
                  <a:srgbClr val="000090"/>
                </a:solidFill>
              </a:rPr>
              <a:t>fluid insulin </a:t>
            </a:r>
            <a:r>
              <a:rPr lang="en-US" sz="2400" dirty="0" smtClean="0">
                <a:solidFill>
                  <a:srgbClr val="000090"/>
                </a:solidFill>
              </a:rPr>
              <a:t>concentration in mother’s pregnancy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213" y="1981200"/>
            <a:ext cx="30876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Fetal Growth in a non-diabetic pregnancy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fetal grow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5" b="-10105"/>
          <a:stretch>
            <a:fillRect/>
          </a:stretch>
        </p:blipFill>
        <p:spPr/>
      </p:pic>
      <p:sp>
        <p:nvSpPr>
          <p:cNvPr id="3" name="Right Arrow 2"/>
          <p:cNvSpPr/>
          <p:nvPr/>
        </p:nvSpPr>
        <p:spPr>
          <a:xfrm>
            <a:off x="4745090" y="5592253"/>
            <a:ext cx="3580867" cy="48463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Third Trimester Growth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2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048"/>
            <a:ext cx="8229600" cy="9955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Fetal Growth in 217 </a:t>
            </a:r>
            <a:r>
              <a:rPr lang="en-US" sz="2800" b="1" dirty="0">
                <a:solidFill>
                  <a:srgbClr val="000090"/>
                </a:solidFill>
              </a:rPr>
              <a:t>pregnancies </a:t>
            </a:r>
            <a:r>
              <a:rPr lang="en-US" sz="2800" b="1" dirty="0" smtClean="0">
                <a:solidFill>
                  <a:srgbClr val="000090"/>
                </a:solidFill>
              </a:rPr>
              <a:t>in </a:t>
            </a:r>
            <a:r>
              <a:rPr lang="en-US" sz="2800" b="1" dirty="0">
                <a:solidFill>
                  <a:srgbClr val="000090"/>
                </a:solidFill>
              </a:rPr>
              <a:t>insulin-treated women </a:t>
            </a:r>
            <a:r>
              <a:rPr lang="en-US" sz="2800" b="1" dirty="0" smtClean="0">
                <a:solidFill>
                  <a:srgbClr val="000090"/>
                </a:solidFill>
              </a:rPr>
              <a:t>with diabetes in </a:t>
            </a:r>
            <a:r>
              <a:rPr lang="en-US" sz="2800" b="1" dirty="0">
                <a:solidFill>
                  <a:srgbClr val="000090"/>
                </a:solidFill>
              </a:rPr>
              <a:t>a single Obstetric Unit in UK </a:t>
            </a:r>
            <a:br>
              <a:rPr lang="en-US" sz="2800" b="1" dirty="0">
                <a:solidFill>
                  <a:srgbClr val="000090"/>
                </a:solidFill>
              </a:rPr>
            </a:br>
            <a:r>
              <a:rPr lang="en-US" sz="2400" b="1" i="1" dirty="0" smtClean="0">
                <a:solidFill>
                  <a:srgbClr val="660066"/>
                </a:solidFill>
              </a:rPr>
              <a:t>Lim et al, </a:t>
            </a:r>
            <a:r>
              <a:rPr lang="de-DE" sz="2400" b="1" i="1" dirty="0" err="1" smtClean="0">
                <a:solidFill>
                  <a:srgbClr val="660066"/>
                </a:solidFill>
              </a:rPr>
              <a:t>Obstet</a:t>
            </a:r>
            <a:r>
              <a:rPr lang="de-DE" sz="2400" b="1" i="1" dirty="0" smtClean="0">
                <a:solidFill>
                  <a:srgbClr val="660066"/>
                </a:solidFill>
              </a:rPr>
              <a:t> </a:t>
            </a:r>
            <a:r>
              <a:rPr lang="de-DE" sz="2400" b="1" i="1" dirty="0" err="1">
                <a:solidFill>
                  <a:srgbClr val="660066"/>
                </a:solidFill>
              </a:rPr>
              <a:t>Med</a:t>
            </a:r>
            <a:r>
              <a:rPr lang="de-DE" sz="2400" b="1" i="1" dirty="0">
                <a:solidFill>
                  <a:srgbClr val="660066"/>
                </a:solidFill>
              </a:rPr>
              <a:t> March 2009 2:21—25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7453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Rates </a:t>
            </a:r>
            <a:r>
              <a:rPr lang="en-US" sz="3600" dirty="0">
                <a:solidFill>
                  <a:srgbClr val="000090"/>
                </a:solidFill>
              </a:rPr>
              <a:t>of </a:t>
            </a:r>
            <a:r>
              <a:rPr lang="en-US" sz="3600" dirty="0" err="1" smtClean="0">
                <a:solidFill>
                  <a:srgbClr val="000090"/>
                </a:solidFill>
              </a:rPr>
              <a:t>macrosomia</a:t>
            </a:r>
            <a:r>
              <a:rPr lang="en-US" sz="3600" dirty="0" smtClean="0">
                <a:solidFill>
                  <a:srgbClr val="000090"/>
                </a:solidFill>
              </a:rPr>
              <a:t> (&gt;90</a:t>
            </a:r>
            <a:r>
              <a:rPr lang="en-US" sz="3600" baseline="30000" dirty="0" smtClean="0">
                <a:solidFill>
                  <a:srgbClr val="000090"/>
                </a:solidFill>
              </a:rPr>
              <a:t>th</a:t>
            </a:r>
            <a:r>
              <a:rPr lang="en-US" sz="3600" dirty="0" smtClean="0">
                <a:solidFill>
                  <a:srgbClr val="000090"/>
                </a:solidFill>
              </a:rPr>
              <a:t> percentile) </a:t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type 1</a:t>
            </a:r>
            <a:r>
              <a:rPr lang="en-US" sz="3600" dirty="0">
                <a:solidFill>
                  <a:srgbClr val="000090"/>
                </a:solidFill>
              </a:rPr>
              <a:t>, type 2 </a:t>
            </a:r>
            <a:r>
              <a:rPr lang="en-US" sz="3600" dirty="0" smtClean="0">
                <a:solidFill>
                  <a:srgbClr val="000090"/>
                </a:solidFill>
              </a:rPr>
              <a:t>&amp; GDM</a:t>
            </a:r>
            <a:br>
              <a:rPr lang="en-US" sz="3600" dirty="0" smtClean="0">
                <a:solidFill>
                  <a:srgbClr val="000090"/>
                </a:solidFill>
              </a:rPr>
            </a:br>
            <a:endParaRPr lang="en-US" sz="3600" dirty="0" smtClean="0">
              <a:solidFill>
                <a:srgbClr val="000090"/>
              </a:solidFill>
            </a:endParaRPr>
          </a:p>
          <a:p>
            <a:pPr lvl="1"/>
            <a:r>
              <a:rPr lang="en-US" sz="3200" dirty="0" smtClean="0">
                <a:solidFill>
                  <a:srgbClr val="000090"/>
                </a:solidFill>
              </a:rPr>
              <a:t> 43.0%</a:t>
            </a:r>
          </a:p>
          <a:p>
            <a:pPr lvl="1"/>
            <a:r>
              <a:rPr lang="en-US" sz="3200" dirty="0" smtClean="0">
                <a:solidFill>
                  <a:srgbClr val="000090"/>
                </a:solidFill>
              </a:rPr>
              <a:t>50.0</a:t>
            </a:r>
            <a:r>
              <a:rPr lang="en-US" sz="3200" dirty="0">
                <a:solidFill>
                  <a:srgbClr val="000090"/>
                </a:solidFill>
              </a:rPr>
              <a:t>% </a:t>
            </a:r>
            <a:endParaRPr lang="en-US" sz="3200" dirty="0" smtClean="0">
              <a:solidFill>
                <a:srgbClr val="000090"/>
              </a:solidFill>
            </a:endParaRPr>
          </a:p>
          <a:p>
            <a:pPr lvl="1"/>
            <a:r>
              <a:rPr lang="en-US" sz="3200" dirty="0" smtClean="0">
                <a:solidFill>
                  <a:srgbClr val="000090"/>
                </a:solidFill>
              </a:rPr>
              <a:t> 41.8%</a:t>
            </a:r>
          </a:p>
          <a:p>
            <a:pPr lvl="2"/>
            <a:r>
              <a:rPr lang="en-US" sz="2800" dirty="0" smtClean="0">
                <a:solidFill>
                  <a:srgbClr val="000090"/>
                </a:solidFill>
              </a:rPr>
              <a:t> respectively </a:t>
            </a:r>
            <a:br>
              <a:rPr lang="en-US" sz="2800" dirty="0" smtClean="0">
                <a:solidFill>
                  <a:srgbClr val="000090"/>
                </a:solidFill>
              </a:rPr>
            </a:br>
            <a:endParaRPr lang="en-US" sz="2800" dirty="0" smtClean="0">
              <a:solidFill>
                <a:srgbClr val="00009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7151267"/>
              </p:ext>
            </p:extLst>
          </p:nvPr>
        </p:nvGraphicFramePr>
        <p:xfrm>
          <a:off x="4979988" y="1711325"/>
          <a:ext cx="337502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Document" r:id="rId3" imgW="5270500" imgH="6718300" progId="Word.Document.12">
                  <p:embed/>
                </p:oleObj>
              </mc:Choice>
              <mc:Fallback>
                <p:oleObj name="Document" r:id="rId3" imgW="5270500" imgH="671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9988" y="1711325"/>
                        <a:ext cx="3375025" cy="430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8741" y="6042485"/>
            <a:ext cx="5011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The 5th, 50th and 95th centile data for infants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of </a:t>
            </a:r>
            <a:r>
              <a:rPr lang="en-US" dirty="0">
                <a:solidFill>
                  <a:srgbClr val="000090"/>
                </a:solidFill>
              </a:rPr>
              <a:t>non-diabetic mothers are plotted as dashed lines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-494722" y="136584"/>
            <a:ext cx="936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solidFill>
                  <a:srgbClr val="000090"/>
                </a:solidFill>
                <a:latin typeface="+mn-lt"/>
              </a:rPr>
              <a:t>Distribution of birth weight among 324 infants of </a:t>
            </a:r>
            <a:endParaRPr lang="en-GB" b="1" dirty="0" smtClean="0">
              <a:solidFill>
                <a:srgbClr val="000090"/>
              </a:solidFill>
              <a:latin typeface="+mn-lt"/>
            </a:endParaRPr>
          </a:p>
          <a:p>
            <a:pPr algn="ctr"/>
            <a:r>
              <a:rPr lang="en-GB" b="1" dirty="0" smtClean="0">
                <a:solidFill>
                  <a:srgbClr val="000090"/>
                </a:solidFill>
                <a:latin typeface="+mn-lt"/>
              </a:rPr>
              <a:t>women </a:t>
            </a:r>
            <a:r>
              <a:rPr lang="en-GB" b="1" dirty="0">
                <a:solidFill>
                  <a:srgbClr val="000090"/>
                </a:solidFill>
                <a:latin typeface="+mn-lt"/>
              </a:rPr>
              <a:t>with type 1 </a:t>
            </a:r>
            <a:r>
              <a:rPr lang="en-GB" b="1" dirty="0" smtClean="0">
                <a:solidFill>
                  <a:srgbClr val="000090"/>
                </a:solidFill>
                <a:latin typeface="+mn-lt"/>
              </a:rPr>
              <a:t>diabetes</a:t>
            </a:r>
          </a:p>
          <a:p>
            <a:pPr algn="ctr"/>
            <a:r>
              <a:rPr lang="en-GB" b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GB" b="1" dirty="0">
                <a:solidFill>
                  <a:srgbClr val="000090"/>
                </a:solidFill>
                <a:latin typeface="+mn-lt"/>
              </a:rPr>
              <a:t>(reference data from Dutch perinatal database, </a:t>
            </a:r>
            <a:r>
              <a:rPr lang="en-GB" b="1" dirty="0" smtClean="0">
                <a:solidFill>
                  <a:srgbClr val="000090"/>
                </a:solidFill>
                <a:latin typeface="+mn-lt"/>
              </a:rPr>
              <a:t>1999-2000. </a:t>
            </a:r>
            <a:endParaRPr lang="en-GB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8" y="1344353"/>
            <a:ext cx="81534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3291" y="6583363"/>
            <a:ext cx="4319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>
                <a:latin typeface="Arial" charset="0"/>
              </a:rPr>
              <a:t>Evers I M et al. BMJ 2004;328:915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745547" y="7289800"/>
            <a:ext cx="54356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>
                <a:latin typeface="Arial" charset="0"/>
              </a:rPr>
              <a:t>©2004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38344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Neonatal outcomes for the mother with type 1 and type 2 diabetes England, Wales and Northern Ireland 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  </a:t>
            </a:r>
            <a:r>
              <a:rPr lang="en-GB" sz="2800" b="1" dirty="0" smtClean="0">
                <a:solidFill>
                  <a:srgbClr val="000090"/>
                </a:solidFill>
              </a:rPr>
              <a:t>3808 </a:t>
            </a:r>
            <a:r>
              <a:rPr lang="en-GB" sz="2800" b="1" dirty="0">
                <a:solidFill>
                  <a:srgbClr val="000090"/>
                </a:solidFill>
              </a:rPr>
              <a:t>pregnancies 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2002</a:t>
            </a:r>
            <a:r>
              <a:rPr lang="en-US" sz="2800" b="1" dirty="0">
                <a:solidFill>
                  <a:srgbClr val="000090"/>
                </a:solidFill>
                <a:latin typeface="Times New Roman" charset="0"/>
              </a:rPr>
              <a:t>/</a:t>
            </a:r>
            <a:r>
              <a:rPr lang="en-US" sz="2800" b="1" dirty="0" smtClean="0">
                <a:solidFill>
                  <a:srgbClr val="000090"/>
                </a:solidFill>
                <a:latin typeface="Times New Roman" charset="0"/>
              </a:rPr>
              <a:t>3</a:t>
            </a:r>
            <a:endParaRPr lang="en-US" sz="2800" b="1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421189" y="1981200"/>
            <a:ext cx="45750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4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Compared with women without </a:t>
            </a:r>
            <a:r>
              <a:rPr lang="en-US" sz="24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</a:t>
            </a:r>
            <a:br>
              <a:rPr lang="en-US" sz="2400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&gt; 4 kg 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		21</a:t>
            </a: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% vs. 11% 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&gt; 4.5 kg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			 </a:t>
            </a: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6% vs. 2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%</a:t>
            </a:r>
            <a:br>
              <a:rPr lang="en-US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3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&gt; 90</a:t>
            </a:r>
            <a:r>
              <a:rPr lang="en-US" sz="3200" baseline="30000" dirty="0">
                <a:solidFill>
                  <a:srgbClr val="000090"/>
                </a:solidFill>
                <a:latin typeface="Times New Roman" charset="0"/>
              </a:rPr>
              <a:t>th</a:t>
            </a:r>
            <a:r>
              <a:rPr lang="en-US" sz="32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percentile </a:t>
            </a:r>
            <a:r>
              <a:rPr lang="en-US" sz="32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52%</a:t>
            </a:r>
            <a:endParaRPr lang="en-US" sz="32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981200"/>
            <a:ext cx="36623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749391"/>
            <a:ext cx="4909667" cy="4942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47885" y="6307414"/>
            <a:ext cx="170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 </a:t>
            </a:r>
            <a:r>
              <a:rPr lang="nl-NL" dirty="0" err="1"/>
              <a:t>Rijpert</a:t>
            </a:r>
            <a:r>
              <a:rPr lang="nl-NL" dirty="0"/>
              <a:t> - 2009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Prevalence of childhood overweight </a:t>
            </a:r>
            <a:r>
              <a:rPr lang="en-US" sz="2800" dirty="0" smtClean="0">
                <a:solidFill>
                  <a:srgbClr val="000090"/>
                </a:solidFill>
              </a:rPr>
              <a:t>of 6-8 year olds of mothers with type 1 diabetes according </a:t>
            </a:r>
            <a:r>
              <a:rPr lang="en-US" sz="2800" dirty="0">
                <a:solidFill>
                  <a:srgbClr val="000090"/>
                </a:solidFill>
              </a:rPr>
              <a:t>to </a:t>
            </a: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birth </a:t>
            </a:r>
            <a:r>
              <a:rPr lang="en-US" sz="2800" dirty="0">
                <a:solidFill>
                  <a:srgbClr val="000090"/>
                </a:solidFill>
              </a:rPr>
              <a:t>weight percentile. </a:t>
            </a:r>
          </a:p>
        </p:txBody>
      </p:sp>
    </p:spTree>
    <p:extLst>
      <p:ext uri="{BB962C8B-B14F-4D97-AF65-F5344CB8AC3E}">
        <p14:creationId xmlns:p14="http://schemas.microsoft.com/office/powerpoint/2010/main" val="33386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000090"/>
                </a:solidFill>
              </a:rPr>
              <a:t>The Epidemiology of Diabetes in Women of Childbearing Age</a:t>
            </a:r>
            <a:r>
              <a:rPr lang="en-US" sz="36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-</a:t>
            </a:r>
            <a:r>
              <a:rPr lang="en-US" sz="3600">
                <a:solidFill>
                  <a:srgbClr val="000090"/>
                </a:solidFill>
                <a:cs typeface="Times New Roman" charset="0"/>
              </a:rPr>
              <a:t>(2006)</a:t>
            </a:r>
            <a:r>
              <a:rPr lang="en-GB" sz="11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sz="11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11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3554" name="Content Placeholder 2"/>
          <p:cNvSpPr txBox="1">
            <a:spLocks/>
          </p:cNvSpPr>
          <p:nvPr/>
        </p:nvSpPr>
        <p:spPr bwMode="auto">
          <a:xfrm>
            <a:off x="0" y="1905000"/>
            <a:ext cx="5029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	Years		Prevalence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25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16–24 		-	0.9%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25–34 		-	1.2%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35–-44 	-		1.2%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45–54 		-	3.6%</a:t>
            </a:r>
            <a:endParaRPr lang="en-GB" sz="22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25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355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91" b="-8191"/>
          <a:stretch>
            <a:fillRect/>
          </a:stretch>
        </p:blipFill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D1DB10-437F-104F-9C0E-8EA4F29BA458}" type="slidenum">
              <a:rPr lang="en-US" sz="1400">
                <a:solidFill>
                  <a:srgbClr val="000090"/>
                </a:solidFill>
                <a:latin typeface="Times New Roman" charset="0"/>
                <a:cs typeface="Times New Roman" charset="0"/>
              </a:rPr>
              <a:pPr/>
              <a:t>37</a:t>
            </a:fld>
            <a:endParaRPr lang="en-US" sz="14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355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4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57830" y="5736714"/>
            <a:ext cx="623160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28950" lvl="6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000" dirty="0">
                <a:solidFill>
                  <a:srgbClr val="000090"/>
                </a:solidFill>
                <a:latin typeface="Times New Roman"/>
                <a:ea typeface="ＭＳ Ｐゴシック" charset="-128"/>
                <a:cs typeface="Times New Roman"/>
              </a:rPr>
              <a:t>Diabetes in the UK 2009:Key statistics on diabetes</a:t>
            </a:r>
          </a:p>
        </p:txBody>
      </p:sp>
      <p:sp>
        <p:nvSpPr>
          <p:cNvPr id="8" name="Oval 7"/>
          <p:cNvSpPr/>
          <p:nvPr/>
        </p:nvSpPr>
        <p:spPr>
          <a:xfrm>
            <a:off x="2217738" y="3098800"/>
            <a:ext cx="1066800" cy="2405063"/>
          </a:xfrm>
          <a:prstGeom prst="ellipse">
            <a:avLst/>
          </a:prstGeom>
          <a:noFill/>
          <a:ln w="31750">
            <a:solidFill>
              <a:srgbClr val="FF0000">
                <a:alpha val="97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134938" y="236538"/>
            <a:ext cx="82470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en-US" sz="3600" b="1">
                <a:solidFill>
                  <a:srgbClr val="000090"/>
                </a:solidFill>
              </a:rPr>
              <a:t>The Epidemiology of Diabetes </a:t>
            </a:r>
            <a:endParaRPr lang="en-GB" sz="4400" b="1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41350" y="1387475"/>
          <a:ext cx="8420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3" imgW="8417880" imgH="4736200" progId="Excel.Sheet.8">
                  <p:embed/>
                </p:oleObj>
              </mc:Choice>
              <mc:Fallback>
                <p:oleObj r:id="rId3" imgW="8417880" imgH="4736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387475"/>
                        <a:ext cx="8420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6372225"/>
            <a:ext cx="555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000090"/>
                </a:solidFill>
                <a:latin typeface="Times New Roman" charset="0"/>
              </a:rPr>
              <a:t>Adapted from: 1. Diabetes UK. </a:t>
            </a:r>
            <a:r>
              <a:rPr lang="en-GB" sz="1200" i="1">
                <a:solidFill>
                  <a:srgbClr val="000090"/>
                </a:solidFill>
                <a:latin typeface="Times New Roman" charset="0"/>
              </a:rPr>
              <a:t>Diabetes in the UK 2004</a:t>
            </a:r>
            <a:r>
              <a:rPr lang="en-GB" sz="1200">
                <a:solidFill>
                  <a:srgbClr val="000090"/>
                </a:solidFill>
                <a:latin typeface="Times New Roman" charset="0"/>
              </a:rPr>
              <a:t>. Diabetes UK, London, 2004.</a:t>
            </a:r>
          </a:p>
          <a:p>
            <a:pPr eaLnBrk="1" hangingPunct="1"/>
            <a:r>
              <a:rPr lang="en-GB" sz="1200">
                <a:solidFill>
                  <a:srgbClr val="000090"/>
                </a:solidFill>
                <a:latin typeface="Times New Roman" charset="0"/>
              </a:rPr>
              <a:t>2. Diabetes UK. </a:t>
            </a:r>
            <a:r>
              <a:rPr lang="en-GB" sz="1200" i="1">
                <a:solidFill>
                  <a:srgbClr val="000090"/>
                </a:solidFill>
                <a:latin typeface="Times New Roman" charset="0"/>
              </a:rPr>
              <a:t>State of the Nation 2005. </a:t>
            </a:r>
            <a:r>
              <a:rPr lang="en-GB" sz="1200">
                <a:solidFill>
                  <a:srgbClr val="000090"/>
                </a:solidFill>
                <a:latin typeface="Times New Roman" charset="0"/>
              </a:rPr>
              <a:t>Diabetes UK, London, 2005.</a:t>
            </a:r>
          </a:p>
        </p:txBody>
      </p:sp>
      <p:sp>
        <p:nvSpPr>
          <p:cNvPr id="24580" name="Line 8"/>
          <p:cNvSpPr>
            <a:spLocks noChangeShapeType="1"/>
          </p:cNvSpPr>
          <p:nvPr/>
        </p:nvSpPr>
        <p:spPr bwMode="auto">
          <a:xfrm flipV="1">
            <a:off x="2160588" y="1828800"/>
            <a:ext cx="6900862" cy="34623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Susceptibility </a:t>
            </a:r>
            <a:br>
              <a:rPr lang="en-US" sz="4800" b="1" dirty="0" smtClean="0">
                <a:solidFill>
                  <a:srgbClr val="000090"/>
                </a:solidFill>
              </a:rPr>
            </a:br>
            <a:r>
              <a:rPr lang="en-US" sz="4800" b="1" dirty="0" smtClean="0">
                <a:solidFill>
                  <a:srgbClr val="000090"/>
                </a:solidFill>
              </a:rPr>
              <a:t>Obesity &amp; Diabetes</a:t>
            </a:r>
            <a:endParaRPr lang="en-US" sz="4800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6833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5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ov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57" r="-29157"/>
          <a:stretch>
            <a:fillRect/>
          </a:stretch>
        </p:blipFill>
        <p:spPr>
          <a:xfrm>
            <a:off x="606977" y="5491534"/>
            <a:ext cx="1622614" cy="89237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877763"/>
              </p:ext>
            </p:extLst>
          </p:nvPr>
        </p:nvGraphicFramePr>
        <p:xfrm>
          <a:off x="0" y="1394267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0" descr="foet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>
          <a:xfrm>
            <a:off x="1105513" y="2325594"/>
            <a:ext cx="1096997" cy="12293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9"/>
          <a:srcRect t="-6034" b="-6034"/>
          <a:stretch>
            <a:fillRect/>
          </a:stretch>
        </p:blipFill>
        <p:spPr>
          <a:xfrm>
            <a:off x="7848600" y="1494091"/>
            <a:ext cx="1257300" cy="140903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968201" y="378995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73969" y="232559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474587" y="139426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 descr="Stage22_pancreas_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2" r="-22732"/>
          <a:stretch>
            <a:fillRect/>
          </a:stretch>
        </p:blipFill>
        <p:spPr>
          <a:xfrm>
            <a:off x="2688531" y="827955"/>
            <a:ext cx="2270215" cy="1248537"/>
          </a:xfrm>
          <a:prstGeom prst="rect">
            <a:avLst/>
          </a:prstGeom>
        </p:spPr>
      </p:pic>
      <p:pic>
        <p:nvPicPr>
          <p:cNvPr id="17" name="Content Placeholder 3" descr="fetal growt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5" b="-10105"/>
          <a:stretch>
            <a:fillRect/>
          </a:stretch>
        </p:blipFill>
        <p:spPr>
          <a:xfrm>
            <a:off x="5469089" y="622023"/>
            <a:ext cx="1833374" cy="1008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17587" y="5955772"/>
            <a:ext cx="2700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</a:rPr>
              <a:t>Period of </a:t>
            </a:r>
            <a:r>
              <a:rPr lang="en-US" sz="2000" b="1" dirty="0" err="1">
                <a:solidFill>
                  <a:srgbClr val="660066"/>
                </a:solidFill>
              </a:rPr>
              <a:t>Teratogenesis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2416" y="4977595"/>
            <a:ext cx="3242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</a:rPr>
              <a:t>Period of Fetal Programming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8629" y="4479926"/>
            <a:ext cx="2608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660066"/>
                </a:solidFill>
              </a:rPr>
              <a:t>Period of Fetal Growth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073" y="463349"/>
            <a:ext cx="2530877" cy="5401268"/>
            <a:chOff x="228073" y="463349"/>
            <a:chExt cx="2530877" cy="5401268"/>
          </a:xfrm>
        </p:grpSpPr>
        <p:sp>
          <p:nvSpPr>
            <p:cNvPr id="15" name="Down Arrow 14"/>
            <p:cNvSpPr/>
            <p:nvPr/>
          </p:nvSpPr>
          <p:spPr>
            <a:xfrm>
              <a:off x="228073" y="463349"/>
              <a:ext cx="484632" cy="540126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4312" y="463349"/>
              <a:ext cx="2144638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Early influences</a:t>
              </a:r>
            </a:p>
            <a:p>
              <a:r>
                <a:rPr lang="en-US" sz="2400" dirty="0" smtClean="0">
                  <a:solidFill>
                    <a:srgbClr val="000090"/>
                  </a:solidFill>
                </a:rPr>
                <a:t>in pregnancy</a:t>
              </a:r>
            </a:p>
            <a:p>
              <a:r>
                <a:rPr lang="en-US" sz="2400" dirty="0" smtClean="0">
                  <a:solidFill>
                    <a:srgbClr val="000090"/>
                  </a:solidFill>
                </a:rPr>
                <a:t> begins here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3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 eaLnBrk="1" hangingPunct="1"/>
            <a:r>
              <a:rPr lang="en-GB" sz="4400" dirty="0">
                <a:solidFill>
                  <a:srgbClr val="000090"/>
                </a:solidFill>
                <a:latin typeface="Times New Roman" charset="0"/>
              </a:rPr>
              <a:t>Mechanisms of </a:t>
            </a:r>
            <a:r>
              <a:rPr lang="en-GB" sz="4400" dirty="0" smtClean="0">
                <a:solidFill>
                  <a:srgbClr val="000090"/>
                </a:solidFill>
                <a:latin typeface="Times New Roman" charset="0"/>
              </a:rPr>
              <a:t>Programming</a:t>
            </a:r>
            <a:endParaRPr lang="en-GB" sz="4400" dirty="0">
              <a:solidFill>
                <a:srgbClr val="000090"/>
              </a:solidFill>
              <a:latin typeface="Times New Roman" charset="0"/>
            </a:endParaRPr>
          </a:p>
        </p:txBody>
      </p:sp>
      <p:pic>
        <p:nvPicPr>
          <p:cNvPr id="3" name="Picture 6" descr="human embryo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914400"/>
            <a:ext cx="1460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60713" y="2590800"/>
            <a:ext cx="213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90"/>
                </a:solidFill>
                <a:latin typeface="Times New Roman" charset="0"/>
              </a:rPr>
              <a:t>Nutritional Influence </a:t>
            </a:r>
          </a:p>
          <a:p>
            <a:pPr eaLnBrk="1" hangingPunct="1"/>
            <a:endParaRPr lang="en-GB">
              <a:solidFill>
                <a:srgbClr val="000090"/>
              </a:solidFill>
              <a:latin typeface="Times New Roman" charset="0"/>
            </a:endParaRPr>
          </a:p>
        </p:txBody>
      </p:sp>
      <p:pic>
        <p:nvPicPr>
          <p:cNvPr id="5" name="Picture 8" descr="l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4876800"/>
            <a:ext cx="7651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724400"/>
            <a:ext cx="5746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kid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800600"/>
            <a:ext cx="6048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2550" y="4139101"/>
            <a:ext cx="3621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000090"/>
                </a:solidFill>
                <a:latin typeface="Times New Roman" charset="0"/>
              </a:rPr>
              <a:t>Reorganisation of organ structure</a:t>
            </a:r>
          </a:p>
          <a:p>
            <a:pPr algn="ctr" eaLnBrk="1" hangingPunct="1"/>
            <a:endParaRPr lang="en-GB" sz="2000">
              <a:solidFill>
                <a:srgbClr val="000090"/>
              </a:solidFill>
              <a:latin typeface="Times New Roman" charset="0"/>
            </a:endParaRPr>
          </a:p>
        </p:txBody>
      </p:sp>
      <p:cxnSp>
        <p:nvCxnSpPr>
          <p:cNvPr id="9" name="AutoShape 12"/>
          <p:cNvCxnSpPr>
            <a:cxnSpLocks noChangeShapeType="1"/>
            <a:stCxn id="4" idx="1"/>
            <a:endCxn id="8" idx="0"/>
          </p:cNvCxnSpPr>
          <p:nvPr/>
        </p:nvCxnSpPr>
        <p:spPr bwMode="auto">
          <a:xfrm flipH="1">
            <a:off x="2003302" y="2913857"/>
            <a:ext cx="1157411" cy="122524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00400" y="3336925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000090"/>
                </a:solidFill>
                <a:latin typeface="Times New Roman" charset="0"/>
              </a:rPr>
              <a:t>Altered Cell Number or</a:t>
            </a:r>
          </a:p>
          <a:p>
            <a:pPr eaLnBrk="1" hangingPunct="1"/>
            <a:r>
              <a:rPr lang="en-GB" sz="2000">
                <a:solidFill>
                  <a:srgbClr val="000090"/>
                </a:solidFill>
                <a:latin typeface="Times New Roman" charset="0"/>
              </a:rPr>
              <a:t>intracellular organization </a:t>
            </a:r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703887" y="4295775"/>
            <a:ext cx="2784475" cy="1089025"/>
            <a:chOff x="3868" y="2544"/>
            <a:chExt cx="1754" cy="686"/>
          </a:xfrm>
        </p:grpSpPr>
        <p:pic>
          <p:nvPicPr>
            <p:cNvPr id="12" name="Picture 15" descr="dna42 sid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" y="2544"/>
              <a:ext cx="127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868" y="2784"/>
              <a:ext cx="175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2000" dirty="0">
                  <a:solidFill>
                    <a:srgbClr val="000090"/>
                  </a:solidFill>
                  <a:latin typeface="Times New Roman" charset="0"/>
                </a:rPr>
                <a:t>Altered  DNA </a:t>
              </a:r>
              <a:r>
                <a:rPr lang="en-GB" sz="2000" dirty="0" smtClean="0">
                  <a:solidFill>
                    <a:srgbClr val="000090"/>
                  </a:solidFill>
                  <a:latin typeface="Times New Roman" charset="0"/>
                </a:rPr>
                <a:t>expression</a:t>
              </a:r>
              <a:endParaRPr lang="en-GB" sz="2000" dirty="0">
                <a:solidFill>
                  <a:srgbClr val="000090"/>
                </a:solidFill>
                <a:latin typeface="Times New Roman" charset="0"/>
              </a:endParaRPr>
            </a:p>
            <a:p>
              <a:pPr algn="ctr" eaLnBrk="1" hangingPunct="1"/>
              <a:r>
                <a:rPr lang="en-GB" sz="2000" dirty="0" smtClean="0">
                  <a:solidFill>
                    <a:srgbClr val="000090"/>
                  </a:solidFill>
                  <a:latin typeface="Times New Roman" charset="0"/>
                </a:rPr>
                <a:t>DNA </a:t>
              </a:r>
              <a:r>
                <a:rPr lang="en-GB" sz="2000" dirty="0">
                  <a:solidFill>
                    <a:srgbClr val="000090"/>
                  </a:solidFill>
                  <a:latin typeface="Times New Roman" charset="0"/>
                </a:rPr>
                <a:t>methylation?</a:t>
              </a:r>
            </a:p>
          </p:txBody>
        </p:sp>
      </p:grpSp>
      <p:cxnSp>
        <p:nvCxnSpPr>
          <p:cNvPr id="14" name="AutoShape 17"/>
          <p:cNvCxnSpPr>
            <a:cxnSpLocks noChangeShapeType="1"/>
            <a:endCxn id="4" idx="3"/>
          </p:cNvCxnSpPr>
          <p:nvPr/>
        </p:nvCxnSpPr>
        <p:spPr bwMode="auto">
          <a:xfrm rot="10800000">
            <a:off x="5300663" y="2914650"/>
            <a:ext cx="1795462" cy="1381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8"/>
          <p:cNvCxnSpPr>
            <a:cxnSpLocks noChangeShapeType="1"/>
            <a:stCxn id="4" idx="2"/>
          </p:cNvCxnSpPr>
          <p:nvPr/>
        </p:nvCxnSpPr>
        <p:spPr bwMode="auto">
          <a:xfrm rot="5400000" flipH="1" flipV="1">
            <a:off x="4270375" y="2932113"/>
            <a:ext cx="265113" cy="344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733800" y="4114800"/>
            <a:ext cx="1905000" cy="533400"/>
            <a:chOff x="2160" y="2632"/>
            <a:chExt cx="1340" cy="296"/>
          </a:xfrm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2160" y="2640"/>
              <a:ext cx="288" cy="96"/>
              <a:chOff x="336" y="2016"/>
              <a:chExt cx="288" cy="96"/>
            </a:xfrm>
          </p:grpSpPr>
          <p:sp>
            <p:nvSpPr>
              <p:cNvPr id="57" name="Oval 21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2256" y="2736"/>
              <a:ext cx="288" cy="96"/>
              <a:chOff x="336" y="2016"/>
              <a:chExt cx="288" cy="96"/>
            </a:xfrm>
          </p:grpSpPr>
          <p:sp>
            <p:nvSpPr>
              <p:cNvPr id="55" name="Oval 24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56" name="Oval 25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2352" y="2832"/>
              <a:ext cx="288" cy="96"/>
              <a:chOff x="336" y="2016"/>
              <a:chExt cx="288" cy="96"/>
            </a:xfrm>
          </p:grpSpPr>
          <p:sp>
            <p:nvSpPr>
              <p:cNvPr id="53" name="Oval 27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54" name="Oval 28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2640" y="2832"/>
              <a:ext cx="288" cy="96"/>
              <a:chOff x="336" y="2016"/>
              <a:chExt cx="288" cy="96"/>
            </a:xfrm>
          </p:grpSpPr>
          <p:sp>
            <p:nvSpPr>
              <p:cNvPr id="51" name="Oval 30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52" name="Oval 31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2736" y="2640"/>
              <a:ext cx="288" cy="96"/>
              <a:chOff x="336" y="2016"/>
              <a:chExt cx="288" cy="96"/>
            </a:xfrm>
          </p:grpSpPr>
          <p:sp>
            <p:nvSpPr>
              <p:cNvPr id="49" name="Oval 33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50" name="Oval 34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448" y="2640"/>
              <a:ext cx="288" cy="96"/>
              <a:chOff x="336" y="2016"/>
              <a:chExt cx="288" cy="96"/>
            </a:xfrm>
          </p:grpSpPr>
          <p:sp>
            <p:nvSpPr>
              <p:cNvPr id="47" name="Oval 36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48" name="Oval 37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/>
            </p:cNvGrpSpPr>
            <p:nvPr/>
          </p:nvGrpSpPr>
          <p:grpSpPr bwMode="auto">
            <a:xfrm>
              <a:off x="2832" y="2736"/>
              <a:ext cx="288" cy="96"/>
              <a:chOff x="336" y="2016"/>
              <a:chExt cx="288" cy="96"/>
            </a:xfrm>
          </p:grpSpPr>
          <p:sp>
            <p:nvSpPr>
              <p:cNvPr id="45" name="Oval 39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46" name="Oval 40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2544" y="2736"/>
              <a:ext cx="288" cy="96"/>
              <a:chOff x="336" y="2016"/>
              <a:chExt cx="288" cy="96"/>
            </a:xfrm>
          </p:grpSpPr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2928" y="2832"/>
              <a:ext cx="288" cy="96"/>
              <a:chOff x="336" y="2016"/>
              <a:chExt cx="288" cy="96"/>
            </a:xfrm>
          </p:grpSpPr>
          <p:sp>
            <p:nvSpPr>
              <p:cNvPr id="41" name="Oval 45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42" name="Oval 46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6" name="Group 47"/>
            <p:cNvGrpSpPr>
              <a:grpSpLocks/>
            </p:cNvGrpSpPr>
            <p:nvPr/>
          </p:nvGrpSpPr>
          <p:grpSpPr bwMode="auto">
            <a:xfrm>
              <a:off x="2832" y="2736"/>
              <a:ext cx="288" cy="96"/>
              <a:chOff x="336" y="2016"/>
              <a:chExt cx="288" cy="96"/>
            </a:xfrm>
          </p:grpSpPr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40" name="Oval 49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7" name="Group 50"/>
            <p:cNvGrpSpPr>
              <a:grpSpLocks/>
            </p:cNvGrpSpPr>
            <p:nvPr/>
          </p:nvGrpSpPr>
          <p:grpSpPr bwMode="auto">
            <a:xfrm>
              <a:off x="2928" y="2832"/>
              <a:ext cx="288" cy="96"/>
              <a:chOff x="336" y="2016"/>
              <a:chExt cx="288" cy="96"/>
            </a:xfrm>
          </p:grpSpPr>
          <p:sp>
            <p:nvSpPr>
              <p:cNvPr id="37" name="Oval 51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8" name="Group 53"/>
            <p:cNvGrpSpPr>
              <a:grpSpLocks/>
            </p:cNvGrpSpPr>
            <p:nvPr/>
          </p:nvGrpSpPr>
          <p:grpSpPr bwMode="auto">
            <a:xfrm>
              <a:off x="3020" y="2632"/>
              <a:ext cx="288" cy="96"/>
              <a:chOff x="336" y="2016"/>
              <a:chExt cx="288" cy="96"/>
            </a:xfrm>
          </p:grpSpPr>
          <p:sp>
            <p:nvSpPr>
              <p:cNvPr id="35" name="Oval 54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36" name="Oval 55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29" name="Group 56"/>
            <p:cNvGrpSpPr>
              <a:grpSpLocks/>
            </p:cNvGrpSpPr>
            <p:nvPr/>
          </p:nvGrpSpPr>
          <p:grpSpPr bwMode="auto">
            <a:xfrm>
              <a:off x="3116" y="2728"/>
              <a:ext cx="288" cy="96"/>
              <a:chOff x="336" y="2016"/>
              <a:chExt cx="288" cy="96"/>
            </a:xfrm>
          </p:grpSpPr>
          <p:sp>
            <p:nvSpPr>
              <p:cNvPr id="33" name="Oval 57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34" name="Oval 58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30" name="Group 59"/>
            <p:cNvGrpSpPr>
              <a:grpSpLocks/>
            </p:cNvGrpSpPr>
            <p:nvPr/>
          </p:nvGrpSpPr>
          <p:grpSpPr bwMode="auto">
            <a:xfrm>
              <a:off x="3212" y="2824"/>
              <a:ext cx="288" cy="96"/>
              <a:chOff x="336" y="2016"/>
              <a:chExt cx="288" cy="96"/>
            </a:xfrm>
          </p:grpSpPr>
          <p:sp>
            <p:nvSpPr>
              <p:cNvPr id="31" name="Oval 60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288" cy="96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  <p:sp>
            <p:nvSpPr>
              <p:cNvPr id="32" name="Oval 61"/>
              <p:cNvSpPr>
                <a:spLocks noChangeArrowheads="1"/>
              </p:cNvSpPr>
              <p:nvPr/>
            </p:nvSpPr>
            <p:spPr bwMode="auto">
              <a:xfrm>
                <a:off x="483" y="203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90"/>
                  </a:solidFill>
                </a:endParaRPr>
              </a:p>
            </p:txBody>
          </p:sp>
        </p:grpSp>
      </p:grpSp>
      <p:sp>
        <p:nvSpPr>
          <p:cNvPr id="59" name="Text Box 62" descr="Wide upward diagonal"/>
          <p:cNvSpPr txBox="1">
            <a:spLocks noChangeArrowheads="1"/>
          </p:cNvSpPr>
          <p:nvPr/>
        </p:nvSpPr>
        <p:spPr bwMode="auto">
          <a:xfrm>
            <a:off x="6181972" y="1944341"/>
            <a:ext cx="29173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rgbClr val="000090"/>
                </a:solidFill>
                <a:latin typeface="Times New Roman" charset="0"/>
              </a:rPr>
              <a:t>Epigenetic </a:t>
            </a:r>
            <a:r>
              <a:rPr lang="en-GB" sz="2800" dirty="0" smtClean="0">
                <a:solidFill>
                  <a:srgbClr val="000090"/>
                </a:solidFill>
                <a:latin typeface="Times New Roman" charset="0"/>
              </a:rPr>
              <a:t>factors</a:t>
            </a:r>
            <a:endParaRPr lang="en-GB" sz="2800" dirty="0">
              <a:solidFill>
                <a:srgbClr val="000090"/>
              </a:solidFill>
              <a:latin typeface="Times New Roman" charset="0"/>
            </a:endParaRPr>
          </a:p>
          <a:p>
            <a:pPr algn="ctr" eaLnBrk="1" hangingPunct="1"/>
            <a:r>
              <a:rPr lang="en-GB" sz="2800" dirty="0" smtClean="0">
                <a:solidFill>
                  <a:srgbClr val="000090"/>
                </a:solidFill>
                <a:latin typeface="Times New Roman" charset="0"/>
              </a:rPr>
              <a:t>Glucose &amp; Insulin/</a:t>
            </a:r>
          </a:p>
          <a:p>
            <a:pPr algn="ctr" eaLnBrk="1" hangingPunct="1"/>
            <a:r>
              <a:rPr lang="en-GB" sz="2800" dirty="0" smtClean="0">
                <a:solidFill>
                  <a:srgbClr val="000090"/>
                </a:solidFill>
                <a:latin typeface="Times New Roman" charset="0"/>
              </a:rPr>
              <a:t>Oxidative stress</a:t>
            </a:r>
            <a:endParaRPr lang="en-GB" sz="2800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60" name="Text Box 63" descr="Wide upward diagonal"/>
          <p:cNvSpPr txBox="1">
            <a:spLocks noChangeArrowheads="1"/>
          </p:cNvSpPr>
          <p:nvPr/>
        </p:nvSpPr>
        <p:spPr bwMode="auto">
          <a:xfrm>
            <a:off x="258134" y="5613113"/>
            <a:ext cx="352392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000090"/>
                </a:solidFill>
                <a:latin typeface="Times New Roman" charset="0"/>
              </a:rPr>
              <a:t>Altered </a:t>
            </a:r>
            <a:r>
              <a:rPr lang="en-GB" sz="3200" dirty="0" smtClean="0">
                <a:solidFill>
                  <a:srgbClr val="000090"/>
                </a:solidFill>
                <a:latin typeface="Times New Roman" charset="0"/>
              </a:rPr>
              <a:t>morphology</a:t>
            </a:r>
            <a:endParaRPr lang="en-GB" sz="4800" dirty="0">
              <a:solidFill>
                <a:srgbClr val="00009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The Thoughts Behind Fetal </a:t>
            </a:r>
            <a:r>
              <a:rPr lang="en-US" dirty="0" smtClean="0">
                <a:solidFill>
                  <a:srgbClr val="000090"/>
                </a:solidFill>
              </a:rPr>
              <a:t>Programming-</a:t>
            </a:r>
            <a:r>
              <a:rPr lang="en-US" dirty="0">
                <a:solidFill>
                  <a:srgbClr val="000090"/>
                </a:solidFill>
              </a:rPr>
              <a:t>Epigenetics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90"/>
                </a:solidFill>
              </a:rPr>
              <a:t>Activating </a:t>
            </a:r>
            <a:r>
              <a:rPr lang="en-US" dirty="0">
                <a:solidFill>
                  <a:srgbClr val="000090"/>
                </a:solidFill>
              </a:rPr>
              <a:t>gene expression independent of the gene’s DNA sequence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90"/>
                </a:solidFill>
              </a:rPr>
              <a:t>Involves methylation of DNA on Cs (</a:t>
            </a:r>
            <a:r>
              <a:rPr lang="en-US" dirty="0" err="1">
                <a:solidFill>
                  <a:srgbClr val="000090"/>
                </a:solidFill>
              </a:rPr>
              <a:t>cytosines</a:t>
            </a:r>
            <a:r>
              <a:rPr lang="en-US" dirty="0">
                <a:solidFill>
                  <a:srgbClr val="000090"/>
                </a:solidFill>
              </a:rPr>
              <a:t>) in CG pairs, and various modifications (methylation, acetylation, etc.) of histones around which DNA is </a:t>
            </a:r>
            <a:r>
              <a:rPr lang="en-US" dirty="0" smtClean="0">
                <a:solidFill>
                  <a:srgbClr val="000090"/>
                </a:solidFill>
              </a:rPr>
              <a:t>wrapped</a:t>
            </a:r>
            <a:endParaRPr lang="en-US" dirty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90"/>
                </a:solidFill>
              </a:rPr>
              <a:t>Methylation </a:t>
            </a:r>
            <a:r>
              <a:rPr lang="en-US" dirty="0">
                <a:solidFill>
                  <a:srgbClr val="000090"/>
                </a:solidFill>
              </a:rPr>
              <a:t>of DNA </a:t>
            </a:r>
            <a:r>
              <a:rPr lang="en-US" dirty="0" smtClean="0">
                <a:solidFill>
                  <a:srgbClr val="000090"/>
                </a:solidFill>
              </a:rPr>
              <a:t>determines its availability for transcription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 descr="histones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81" b="-68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58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459592"/>
            <a:ext cx="3046894" cy="401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7711" y="279748"/>
            <a:ext cx="789728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0"/>
                </a:solidFill>
                <a:cs typeface="+mn-cs"/>
              </a:rPr>
              <a:t>Role of the pre- and post-natal environment in developmental programming of health and </a:t>
            </a:r>
            <a:r>
              <a:rPr lang="en-US" sz="2800" b="1" dirty="0" smtClean="0">
                <a:solidFill>
                  <a:srgbClr val="000090"/>
                </a:solidFill>
                <a:cs typeface="+mn-cs"/>
              </a:rPr>
              <a:t>productivity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Lawrence P.  Reynolds , Joel S.  </a:t>
            </a:r>
            <a:r>
              <a:rPr lang="en-US" dirty="0" err="1" smtClean="0">
                <a:solidFill>
                  <a:srgbClr val="000090"/>
                </a:solidFill>
              </a:rPr>
              <a:t>Caton</a:t>
            </a:r>
            <a:r>
              <a:rPr lang="en-US" dirty="0" smtClean="0">
                <a:solidFill>
                  <a:srgbClr val="000090"/>
                </a:solidFill>
              </a:rPr>
              <a:t>, Molecular </a:t>
            </a:r>
            <a:r>
              <a:rPr lang="en-US" dirty="0">
                <a:solidFill>
                  <a:srgbClr val="000090"/>
                </a:solidFill>
              </a:rPr>
              <a:t>and Cellular Endocrinology Volume 354, Issues 1?2 2012 54 - 59</a:t>
            </a:r>
          </a:p>
          <a:p>
            <a:pPr eaLnBrk="1" hangingPunct="1">
              <a:defRPr/>
            </a:pPr>
            <a:endParaRPr lang="en-US" b="1" dirty="0">
              <a:solidFill>
                <a:srgbClr val="00009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/>
          <p:cNvSpPr>
            <a:spLocks noChangeArrowheads="1"/>
          </p:cNvSpPr>
          <p:nvPr/>
        </p:nvSpPr>
        <p:spPr bwMode="auto">
          <a:xfrm>
            <a:off x="228600" y="6858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eaLnBrk="1" hangingPunct="1"/>
            <a:r>
              <a:rPr lang="en-GB" sz="3600">
                <a:solidFill>
                  <a:srgbClr val="000090"/>
                </a:solidFill>
                <a:latin typeface="Times New Roman" charset="0"/>
              </a:rPr>
              <a:t>Contributing factors to the epidemic </a:t>
            </a:r>
            <a:br>
              <a:rPr lang="en-GB" sz="3600">
                <a:solidFill>
                  <a:srgbClr val="000090"/>
                </a:solidFill>
                <a:latin typeface="Times New Roman" charset="0"/>
              </a:rPr>
            </a:br>
            <a:r>
              <a:rPr lang="en-GB" sz="3600">
                <a:solidFill>
                  <a:srgbClr val="000090"/>
                </a:solidFill>
                <a:latin typeface="Times New Roman" charset="0"/>
              </a:rPr>
              <a:t>of type 2 diabetes</a:t>
            </a:r>
            <a:endParaRPr lang="en-GB" sz="7200">
              <a:solidFill>
                <a:srgbClr val="000090"/>
              </a:solidFill>
              <a:latin typeface="Times New Roman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2057400"/>
            <a:ext cx="2259013" cy="2130425"/>
            <a:chOff x="576" y="1296"/>
            <a:chExt cx="1423" cy="1342"/>
          </a:xfrm>
        </p:grpSpPr>
        <p:sp>
          <p:nvSpPr>
            <p:cNvPr id="76818" name="AutoShape 4"/>
            <p:cNvSpPr>
              <a:spLocks noChangeAspect="1" noChangeArrowheads="1"/>
            </p:cNvSpPr>
            <p:nvPr/>
          </p:nvSpPr>
          <p:spPr bwMode="auto">
            <a:xfrm rot="5400000">
              <a:off x="617" y="1255"/>
              <a:ext cx="1342" cy="1423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76819" name="Text Box 6"/>
            <p:cNvSpPr txBox="1">
              <a:spLocks noChangeArrowheads="1"/>
            </p:cNvSpPr>
            <p:nvPr/>
          </p:nvSpPr>
          <p:spPr bwMode="auto">
            <a:xfrm>
              <a:off x="641" y="1716"/>
              <a:ext cx="10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90"/>
                  </a:solidFill>
                  <a:latin typeface="Times New Roman" charset="0"/>
                </a:rPr>
                <a:t>genetic </a:t>
              </a:r>
            </a:p>
            <a:p>
              <a:pPr algn="ctr"/>
              <a:r>
                <a:rPr lang="en-GB" sz="2000" b="1">
                  <a:solidFill>
                    <a:srgbClr val="000090"/>
                  </a:solidFill>
                  <a:latin typeface="Times New Roman" charset="0"/>
                </a:rPr>
                <a:t>susceptibility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19800" y="2057400"/>
            <a:ext cx="2743200" cy="2130425"/>
            <a:chOff x="3792" y="1296"/>
            <a:chExt cx="1728" cy="1342"/>
          </a:xfrm>
        </p:grpSpPr>
        <p:sp>
          <p:nvSpPr>
            <p:cNvPr id="76816" name="AutoShape 3"/>
            <p:cNvSpPr>
              <a:spLocks noChangeAspect="1" noChangeArrowheads="1"/>
            </p:cNvSpPr>
            <p:nvPr/>
          </p:nvSpPr>
          <p:spPr bwMode="auto">
            <a:xfrm rot="16200000" flipH="1">
              <a:off x="3821" y="1267"/>
              <a:ext cx="1342" cy="1400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76817" name="Text Box 7"/>
            <p:cNvSpPr txBox="1">
              <a:spLocks noChangeArrowheads="1"/>
            </p:cNvSpPr>
            <p:nvPr/>
          </p:nvSpPr>
          <p:spPr bwMode="auto">
            <a:xfrm>
              <a:off x="3793" y="1822"/>
              <a:ext cx="172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2000" b="1">
                  <a:solidFill>
                    <a:srgbClr val="000090"/>
                  </a:solidFill>
                  <a:latin typeface="Times New Roman" charset="0"/>
                  <a:sym typeface="Symbol" charset="0"/>
                </a:rPr>
                <a:t>environmental</a:t>
              </a:r>
            </a:p>
            <a:p>
              <a:pPr algn="ctr"/>
              <a:r>
                <a:rPr lang="en-GB" sz="2000" b="1">
                  <a:solidFill>
                    <a:srgbClr val="000090"/>
                  </a:solidFill>
                  <a:latin typeface="Times New Roman" charset="0"/>
                  <a:sym typeface="Symbol" charset="0"/>
                </a:rPr>
                <a:t>pressures</a:t>
              </a:r>
              <a:endParaRPr lang="en-GB" sz="3200" b="1">
                <a:solidFill>
                  <a:srgbClr val="000090"/>
                </a:solidFill>
                <a:latin typeface="Times New Roman" charset="0"/>
                <a:sym typeface="MoreWingbats SWC" charset="0"/>
              </a:endParaRPr>
            </a:p>
          </p:txBody>
        </p:sp>
      </p:grpSp>
      <p:grpSp>
        <p:nvGrpSpPr>
          <p:cNvPr id="76804" name="Group 19"/>
          <p:cNvGrpSpPr>
            <a:grpSpLocks/>
          </p:cNvGrpSpPr>
          <p:nvPr/>
        </p:nvGrpSpPr>
        <p:grpSpPr bwMode="auto">
          <a:xfrm>
            <a:off x="3144838" y="2122488"/>
            <a:ext cx="2862262" cy="2305050"/>
            <a:chOff x="1981" y="1337"/>
            <a:chExt cx="1803" cy="1452"/>
          </a:xfrm>
        </p:grpSpPr>
        <p:sp>
          <p:nvSpPr>
            <p:cNvPr id="76814" name="Oval 2"/>
            <p:cNvSpPr>
              <a:spLocks noChangeArrowheads="1"/>
            </p:cNvSpPr>
            <p:nvPr/>
          </p:nvSpPr>
          <p:spPr bwMode="auto">
            <a:xfrm>
              <a:off x="1981" y="1337"/>
              <a:ext cx="1803" cy="14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90"/>
                </a:solidFill>
                <a:latin typeface="Times New Roman" charset="0"/>
              </a:endParaRPr>
            </a:p>
          </p:txBody>
        </p:sp>
        <p:sp>
          <p:nvSpPr>
            <p:cNvPr id="76815" name="Text Box 8"/>
            <p:cNvSpPr txBox="1">
              <a:spLocks noChangeArrowheads="1"/>
            </p:cNvSpPr>
            <p:nvPr/>
          </p:nvSpPr>
          <p:spPr bwMode="auto">
            <a:xfrm>
              <a:off x="2296" y="1698"/>
              <a:ext cx="112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3600" b="1">
                  <a:solidFill>
                    <a:srgbClr val="000090"/>
                  </a:solidFill>
                  <a:latin typeface="Times New Roman" charset="0"/>
                </a:rPr>
                <a:t>Type 2</a:t>
              </a:r>
            </a:p>
            <a:p>
              <a:pPr algn="ctr"/>
              <a:r>
                <a:rPr lang="en-GB" sz="3600" b="1">
                  <a:solidFill>
                    <a:srgbClr val="000090"/>
                  </a:solidFill>
                  <a:latin typeface="Times New Roman" charset="0"/>
                </a:rPr>
                <a:t>diabetes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581400" y="4419600"/>
            <a:ext cx="1981200" cy="1752600"/>
            <a:chOff x="2256" y="2794"/>
            <a:chExt cx="1248" cy="1104"/>
          </a:xfrm>
        </p:grpSpPr>
        <p:sp>
          <p:nvSpPr>
            <p:cNvPr id="76812" name="AutoShape 11"/>
            <p:cNvSpPr>
              <a:spLocks noChangeArrowheads="1"/>
            </p:cNvSpPr>
            <p:nvPr/>
          </p:nvSpPr>
          <p:spPr bwMode="auto">
            <a:xfrm>
              <a:off x="2256" y="2794"/>
              <a:ext cx="1248" cy="1104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76813" name="Text Box 14"/>
            <p:cNvSpPr txBox="1">
              <a:spLocks noChangeArrowheads="1"/>
            </p:cNvSpPr>
            <p:nvPr/>
          </p:nvSpPr>
          <p:spPr bwMode="auto">
            <a:xfrm>
              <a:off x="2423" y="3423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solidFill>
                    <a:srgbClr val="000090"/>
                  </a:solidFill>
                  <a:latin typeface="Times New Roman" charset="0"/>
                </a:rPr>
                <a:t>intra-uterine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62600" y="4495801"/>
            <a:ext cx="2243138" cy="1570038"/>
            <a:chOff x="3504" y="2913"/>
            <a:chExt cx="1413" cy="989"/>
          </a:xfrm>
        </p:grpSpPr>
        <p:sp>
          <p:nvSpPr>
            <p:cNvPr id="76810" name="Text Box 20"/>
            <p:cNvSpPr txBox="1">
              <a:spLocks noChangeArrowheads="1"/>
            </p:cNvSpPr>
            <p:nvPr/>
          </p:nvSpPr>
          <p:spPr bwMode="auto">
            <a:xfrm>
              <a:off x="3686" y="2913"/>
              <a:ext cx="1231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fetal genes</a:t>
              </a:r>
            </a:p>
            <a:p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parental genes</a:t>
              </a:r>
            </a:p>
            <a:p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imprinting</a:t>
              </a:r>
            </a:p>
            <a:p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epigenetic</a:t>
              </a:r>
            </a:p>
          </p:txBody>
        </p:sp>
        <p:sp>
          <p:nvSpPr>
            <p:cNvPr id="76811" name="AutoShape 23"/>
            <p:cNvSpPr>
              <a:spLocks/>
            </p:cNvSpPr>
            <p:nvPr/>
          </p:nvSpPr>
          <p:spPr bwMode="auto">
            <a:xfrm>
              <a:off x="3504" y="2976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33400" y="4343400"/>
            <a:ext cx="2819400" cy="1846263"/>
            <a:chOff x="336" y="2736"/>
            <a:chExt cx="1776" cy="1163"/>
          </a:xfrm>
        </p:grpSpPr>
        <p:sp>
          <p:nvSpPr>
            <p:cNvPr id="76808" name="Text Box 29"/>
            <p:cNvSpPr txBox="1">
              <a:spLocks noChangeArrowheads="1"/>
            </p:cNvSpPr>
            <p:nvPr/>
          </p:nvSpPr>
          <p:spPr bwMode="auto">
            <a:xfrm>
              <a:off x="336" y="2736"/>
              <a:ext cx="1414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family history</a:t>
              </a:r>
            </a:p>
            <a:p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≈60% maternal </a:t>
              </a:r>
            </a:p>
            <a:p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vs. 40% paternal</a:t>
              </a:r>
            </a:p>
            <a:p>
              <a:r>
                <a:rPr lang="en-US" sz="1800">
                  <a:solidFill>
                    <a:srgbClr val="000090"/>
                  </a:solidFill>
                  <a:latin typeface="Times New Roman" charset="0"/>
                </a:rPr>
                <a:t>Alcolado, J.C, 1991</a:t>
              </a:r>
            </a:p>
            <a:p>
              <a:r>
                <a:rPr lang="en-US" sz="1800">
                  <a:solidFill>
                    <a:srgbClr val="000090"/>
                  </a:solidFill>
                  <a:latin typeface="Times New Roman" charset="0"/>
                </a:rPr>
                <a:t>BMJ, 302:1178-80</a:t>
              </a:r>
              <a:r>
                <a:rPr lang="en-US">
                  <a:solidFill>
                    <a:srgbClr val="00009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76809" name="AutoShape 30"/>
            <p:cNvSpPr>
              <a:spLocks/>
            </p:cNvSpPr>
            <p:nvPr/>
          </p:nvSpPr>
          <p:spPr bwMode="auto">
            <a:xfrm>
              <a:off x="1872" y="2880"/>
              <a:ext cx="240" cy="816"/>
            </a:xfrm>
            <a:prstGeom prst="leftBrace">
              <a:avLst>
                <a:gd name="adj1" fmla="val 28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100">
                <a:solidFill>
                  <a:srgbClr val="000090"/>
                </a:solidFill>
              </a:rPr>
              <a:t>The epidemiology of diabetes in women of childbearing age</a:t>
            </a:r>
            <a:endParaRPr lang="en-US" sz="41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905000"/>
            <a:ext cx="5029200" cy="3951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742950" lvl="1" indent="-28575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  <a:t>It is estimated that: </a:t>
            </a:r>
          </a:p>
          <a:p>
            <a:pPr marL="742950" lvl="1" indent="-28575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  <a:t>up to one in 20 people in England has diabetes* </a:t>
            </a:r>
            <a:b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</a:br>
            <a: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</a:br>
            <a: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</a:br>
            <a:r>
              <a:rPr lang="en-US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  <a:t>Diagnosed and undiagnosed</a:t>
            </a:r>
          </a:p>
          <a:p>
            <a:pPr marL="742950" lvl="1" indent="-28575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dirty="0">
              <a:solidFill>
                <a:srgbClr val="000090"/>
              </a:solidFill>
              <a:latin typeface="Times New Roman"/>
              <a:ea typeface="+mn-ea"/>
              <a:cs typeface="Times New Roman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3200" dirty="0">
                <a:solidFill>
                  <a:srgbClr val="000090"/>
                </a:solidFill>
                <a:latin typeface="Times New Roman"/>
                <a:ea typeface="ＭＳ Ｐゴシック" charset="-128"/>
                <a:cs typeface="Times New Roman"/>
              </a:rPr>
              <a:t>*</a:t>
            </a:r>
            <a:r>
              <a:rPr lang="en-US" sz="3200" dirty="0">
                <a:solidFill>
                  <a:srgbClr val="000090"/>
                </a:solidFill>
                <a:latin typeface="Times New Roman"/>
                <a:ea typeface="+mn-ea"/>
                <a:cs typeface="Times New Roman"/>
              </a:rPr>
              <a:t>Diabetes in the UK 2009:Key statistics on diabetes</a:t>
            </a:r>
          </a:p>
        </p:txBody>
      </p:sp>
      <p:pic>
        <p:nvPicPr>
          <p:cNvPr id="22531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3" r="-9013"/>
          <a:stretch>
            <a:fillRect/>
          </a:stretch>
        </p:blipFill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90F860-296A-6C4A-BFCB-22FFCF78C52E}" type="slidenum">
              <a:rPr lang="en-US" sz="1400">
                <a:solidFill>
                  <a:srgbClr val="000090"/>
                </a:solidFill>
                <a:latin typeface="Times New Roman" charset="0"/>
                <a:cs typeface="Times New Roman" charset="0"/>
              </a:rPr>
              <a:pPr/>
              <a:t>44</a:t>
            </a:fld>
            <a:endParaRPr lang="en-US" sz="14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2533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4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3"/>
          <p:cNvSpPr>
            <a:spLocks noChangeShapeType="1"/>
          </p:cNvSpPr>
          <p:nvPr/>
        </p:nvSpPr>
        <p:spPr bwMode="auto">
          <a:xfrm>
            <a:off x="731838" y="1414463"/>
            <a:ext cx="0" cy="4291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2" name="Line 4"/>
          <p:cNvSpPr>
            <a:spLocks noChangeShapeType="1"/>
          </p:cNvSpPr>
          <p:nvPr/>
        </p:nvSpPr>
        <p:spPr bwMode="auto">
          <a:xfrm>
            <a:off x="731838" y="5705475"/>
            <a:ext cx="7661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1600200" y="304800"/>
            <a:ext cx="702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0"/>
                </a:solidFill>
              </a:rPr>
              <a:t>Trends in Type 2 Diabetes </a:t>
            </a: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2800350" y="6019800"/>
            <a:ext cx="385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  <a:latin typeface="Tahoma" charset="0"/>
              </a:rPr>
              <a:t>Age of diagnosis</a:t>
            </a:r>
            <a:endParaRPr lang="en-US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828675" y="5427663"/>
            <a:ext cx="831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>
                <a:solidFill>
                  <a:schemeClr val="tx2"/>
                </a:solidFill>
                <a:latin typeface="Tahoma" charset="0"/>
              </a:rPr>
              <a:t>   5    10   15   20   25   30   35   40   45   50   55   60   65   70   75   80   85   90</a:t>
            </a:r>
            <a:endParaRPr lang="en-US" sz="1400">
              <a:solidFill>
                <a:schemeClr val="tx2"/>
              </a:solidFill>
              <a:latin typeface="Tahoma" charset="0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1257300" y="1395413"/>
            <a:ext cx="6396038" cy="4362450"/>
            <a:chOff x="1257300" y="1395413"/>
            <a:chExt cx="6396038" cy="4362450"/>
          </a:xfrm>
        </p:grpSpPr>
        <p:sp>
          <p:nvSpPr>
            <p:cNvPr id="25617" name="Freeform 6"/>
            <p:cNvSpPr>
              <a:spLocks/>
            </p:cNvSpPr>
            <p:nvPr/>
          </p:nvSpPr>
          <p:spPr bwMode="auto">
            <a:xfrm>
              <a:off x="1257300" y="1395413"/>
              <a:ext cx="6396038" cy="4362450"/>
            </a:xfrm>
            <a:custGeom>
              <a:avLst/>
              <a:gdLst>
                <a:gd name="T0" fmla="*/ 0 w 3581"/>
                <a:gd name="T1" fmla="*/ 2147483647 h 2748"/>
                <a:gd name="T2" fmla="*/ 2147483647 w 3581"/>
                <a:gd name="T3" fmla="*/ 2147483647 h 2748"/>
                <a:gd name="T4" fmla="*/ 2147483647 w 3581"/>
                <a:gd name="T5" fmla="*/ 2147483647 h 2748"/>
                <a:gd name="T6" fmla="*/ 2147483647 w 3581"/>
                <a:gd name="T7" fmla="*/ 2147483647 h 2748"/>
                <a:gd name="T8" fmla="*/ 2147483647 w 3581"/>
                <a:gd name="T9" fmla="*/ 2147483647 h 2748"/>
                <a:gd name="T10" fmla="*/ 2147483647 w 3581"/>
                <a:gd name="T11" fmla="*/ 2147483647 h 2748"/>
                <a:gd name="T12" fmla="*/ 2147483647 w 3581"/>
                <a:gd name="T13" fmla="*/ 2147483647 h 27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81"/>
                <a:gd name="T22" fmla="*/ 0 h 2748"/>
                <a:gd name="T23" fmla="*/ 3581 w 3581"/>
                <a:gd name="T24" fmla="*/ 2748 h 27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81" h="2748">
                  <a:moveTo>
                    <a:pt x="0" y="2578"/>
                  </a:moveTo>
                  <a:cubicBezTo>
                    <a:pt x="196" y="2509"/>
                    <a:pt x="851" y="2562"/>
                    <a:pt x="1173" y="2166"/>
                  </a:cubicBezTo>
                  <a:cubicBezTo>
                    <a:pt x="1495" y="1770"/>
                    <a:pt x="1716" y="404"/>
                    <a:pt x="1934" y="202"/>
                  </a:cubicBezTo>
                  <a:cubicBezTo>
                    <a:pt x="2152" y="0"/>
                    <a:pt x="2298" y="652"/>
                    <a:pt x="2481" y="956"/>
                  </a:cubicBezTo>
                  <a:cubicBezTo>
                    <a:pt x="2664" y="1260"/>
                    <a:pt x="2868" y="1746"/>
                    <a:pt x="3032" y="2026"/>
                  </a:cubicBezTo>
                  <a:cubicBezTo>
                    <a:pt x="3196" y="2306"/>
                    <a:pt x="3377" y="2522"/>
                    <a:pt x="3468" y="2635"/>
                  </a:cubicBezTo>
                  <a:cubicBezTo>
                    <a:pt x="3559" y="2748"/>
                    <a:pt x="3558" y="2690"/>
                    <a:pt x="3581" y="2704"/>
                  </a:cubicBezTo>
                </a:path>
              </a:pathLst>
            </a:custGeom>
            <a:noFill/>
            <a:ln w="38100">
              <a:solidFill>
                <a:srgbClr val="804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Text Box 12"/>
            <p:cNvSpPr txBox="1">
              <a:spLocks noChangeArrowheads="1"/>
            </p:cNvSpPr>
            <p:nvPr/>
          </p:nvSpPr>
          <p:spPr bwMode="auto">
            <a:xfrm>
              <a:off x="5286375" y="1905000"/>
              <a:ext cx="1628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804000"/>
                  </a:solidFill>
                  <a:latin typeface="Tahoma" charset="0"/>
                </a:rPr>
                <a:t>Type 2</a:t>
              </a:r>
              <a:endParaRPr lang="en-US" sz="1600" b="1">
                <a:solidFill>
                  <a:srgbClr val="804000"/>
                </a:solidFill>
                <a:latin typeface="Tahoma" charset="0"/>
              </a:endParaRPr>
            </a:p>
          </p:txBody>
        </p:sp>
      </p:grpSp>
      <p:sp>
        <p:nvSpPr>
          <p:cNvPr id="10" name="Freeform 6"/>
          <p:cNvSpPr>
            <a:spLocks/>
          </p:cNvSpPr>
          <p:nvPr/>
        </p:nvSpPr>
        <p:spPr bwMode="auto">
          <a:xfrm>
            <a:off x="1104900" y="2189163"/>
            <a:ext cx="5926138" cy="3238500"/>
          </a:xfrm>
          <a:custGeom>
            <a:avLst/>
            <a:gdLst>
              <a:gd name="T0" fmla="*/ 0 w 3581"/>
              <a:gd name="T1" fmla="*/ 2147483647 h 2748"/>
              <a:gd name="T2" fmla="*/ 2147483647 w 3581"/>
              <a:gd name="T3" fmla="*/ 2147483647 h 2748"/>
              <a:gd name="T4" fmla="*/ 2147483647 w 3581"/>
              <a:gd name="T5" fmla="*/ 2147483647 h 2748"/>
              <a:gd name="T6" fmla="*/ 2147483647 w 3581"/>
              <a:gd name="T7" fmla="*/ 2147483647 h 2748"/>
              <a:gd name="T8" fmla="*/ 2147483647 w 3581"/>
              <a:gd name="T9" fmla="*/ 2147483647 h 2748"/>
              <a:gd name="T10" fmla="*/ 2147483647 w 3581"/>
              <a:gd name="T11" fmla="*/ 2147483647 h 2748"/>
              <a:gd name="T12" fmla="*/ 2147483647 w 3581"/>
              <a:gd name="T13" fmla="*/ 2147483647 h 27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81"/>
              <a:gd name="T22" fmla="*/ 0 h 2748"/>
              <a:gd name="T23" fmla="*/ 3581 w 3581"/>
              <a:gd name="T24" fmla="*/ 2748 h 27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81" h="2748">
                <a:moveTo>
                  <a:pt x="0" y="2578"/>
                </a:moveTo>
                <a:cubicBezTo>
                  <a:pt x="196" y="2509"/>
                  <a:pt x="851" y="2562"/>
                  <a:pt x="1173" y="2166"/>
                </a:cubicBezTo>
                <a:cubicBezTo>
                  <a:pt x="1495" y="1770"/>
                  <a:pt x="1716" y="404"/>
                  <a:pt x="1934" y="202"/>
                </a:cubicBezTo>
                <a:cubicBezTo>
                  <a:pt x="2152" y="0"/>
                  <a:pt x="2298" y="652"/>
                  <a:pt x="2481" y="956"/>
                </a:cubicBezTo>
                <a:cubicBezTo>
                  <a:pt x="2664" y="1260"/>
                  <a:pt x="2868" y="1746"/>
                  <a:pt x="3032" y="2026"/>
                </a:cubicBezTo>
                <a:cubicBezTo>
                  <a:pt x="3196" y="2306"/>
                  <a:pt x="3377" y="2522"/>
                  <a:pt x="3468" y="2635"/>
                </a:cubicBezTo>
                <a:cubicBezTo>
                  <a:pt x="3559" y="2748"/>
                  <a:pt x="3558" y="2690"/>
                  <a:pt x="3581" y="27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350963" y="4351338"/>
            <a:ext cx="1611312" cy="484187"/>
            <a:chOff x="1351543" y="4351946"/>
            <a:chExt cx="1611266" cy="483525"/>
          </a:xfrm>
        </p:grpSpPr>
        <p:sp>
          <p:nvSpPr>
            <p:cNvPr id="12" name="Left Arrow 11"/>
            <p:cNvSpPr/>
            <p:nvPr/>
          </p:nvSpPr>
          <p:spPr>
            <a:xfrm>
              <a:off x="1351543" y="4351946"/>
              <a:ext cx="854051" cy="214019"/>
            </a:xfrm>
            <a:prstGeom prst="leftArrow">
              <a:avLst>
                <a:gd name="adj1" fmla="val 36461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25616" name="TextBox 12"/>
            <p:cNvSpPr txBox="1">
              <a:spLocks noChangeArrowheads="1"/>
            </p:cNvSpPr>
            <p:nvPr/>
          </p:nvSpPr>
          <p:spPr bwMode="auto">
            <a:xfrm>
              <a:off x="1578896" y="4466139"/>
              <a:ext cx="1383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/>
                <a:t>Age of onset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06688" y="4951413"/>
            <a:ext cx="2133600" cy="530225"/>
            <a:chOff x="2723116" y="5113934"/>
            <a:chExt cx="2133918" cy="530585"/>
          </a:xfrm>
        </p:grpSpPr>
        <p:sp>
          <p:nvSpPr>
            <p:cNvPr id="15" name="Left Arrow 14"/>
            <p:cNvSpPr/>
            <p:nvPr/>
          </p:nvSpPr>
          <p:spPr>
            <a:xfrm rot="10800000">
              <a:off x="2908881" y="5113934"/>
              <a:ext cx="855791" cy="214458"/>
            </a:xfrm>
            <a:prstGeom prst="leftArrow">
              <a:avLst>
                <a:gd name="adj1" fmla="val 36461"/>
                <a:gd name="adj2" fmla="val 50000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25614" name="TextBox 15"/>
            <p:cNvSpPr txBox="1">
              <a:spLocks noChangeArrowheads="1"/>
            </p:cNvSpPr>
            <p:nvPr/>
          </p:nvSpPr>
          <p:spPr bwMode="auto">
            <a:xfrm>
              <a:off x="2723116" y="5275187"/>
              <a:ext cx="21339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/>
                <a:t>Age at 1</a:t>
              </a:r>
              <a:r>
                <a:rPr lang="en-US" b="1" baseline="30000"/>
                <a:t>st</a:t>
              </a:r>
              <a:r>
                <a:rPr lang="en-US" b="1"/>
                <a:t> pregnancy</a:t>
              </a:r>
            </a:p>
          </p:txBody>
        </p:sp>
      </p:grpSp>
      <p:sp>
        <p:nvSpPr>
          <p:cNvPr id="25610" name="Date Placeholder 16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9D5E8B-45A1-F847-8AB6-A0234C513DC1}" type="datetime1">
              <a:rPr lang="en-US" sz="1200">
                <a:solidFill>
                  <a:srgbClr val="898989"/>
                </a:solidFill>
                <a:latin typeface="Times New Roman" charset="0"/>
              </a:rPr>
              <a:pPr eaLnBrk="1" hangingPunct="1"/>
              <a:t>10/30/2012</a:t>
            </a:fld>
            <a:endParaRPr lang="en-US" sz="1200">
              <a:solidFill>
                <a:srgbClr val="898989"/>
              </a:solidFill>
              <a:latin typeface="Times New Roman" charset="0"/>
            </a:endParaRPr>
          </a:p>
        </p:txBody>
      </p:sp>
      <p:sp>
        <p:nvSpPr>
          <p:cNvPr id="25611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0B8064-2F9A-C54B-8FA7-7F19ED9D0DB9}" type="slidenum">
              <a:rPr lang="en-US" sz="1400">
                <a:latin typeface="Times New Roman" charset="0"/>
              </a:rPr>
              <a:pPr/>
              <a:t>45</a:t>
            </a:fld>
            <a:endParaRPr lang="en-US" sz="1400">
              <a:latin typeface="Times New Roman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r">
              <a:defRPr/>
            </a:pP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 </a:t>
            </a:r>
            <a:r>
              <a:rPr lang="en-GB" sz="4000" b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GB" sz="4000" b="1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Pregnancy </a:t>
            </a:r>
            <a:r>
              <a:rPr lang="en-GB" sz="40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40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54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increasing birth 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increasing childhood obesity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increasing adolescent diabetes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increasing worldwide prevalence of diabetes 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9635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81200"/>
            <a:ext cx="3189288" cy="4114800"/>
          </a:xfrm>
        </p:spPr>
      </p:pic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3733800" y="1600200"/>
            <a:ext cx="3886200" cy="4038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How much can we </a:t>
            </a:r>
            <a:endParaRPr lang="en-US" sz="3200" dirty="0" smtClean="0">
              <a:solidFill>
                <a:srgbClr val="660066"/>
              </a:solidFill>
            </a:endParaRPr>
          </a:p>
          <a:p>
            <a:pPr algn="ctr"/>
            <a:r>
              <a:rPr lang="en-US" sz="3200" dirty="0" smtClean="0">
                <a:solidFill>
                  <a:srgbClr val="660066"/>
                </a:solidFill>
              </a:rPr>
              <a:t>blame </a:t>
            </a:r>
            <a:endParaRPr lang="en-US" sz="3200" dirty="0">
              <a:solidFill>
                <a:srgbClr val="660066"/>
              </a:solidFill>
            </a:endParaRPr>
          </a:p>
          <a:p>
            <a:pPr algn="ctr"/>
            <a:r>
              <a:rPr lang="en-US" sz="3200" dirty="0">
                <a:solidFill>
                  <a:srgbClr val="660066"/>
                </a:solidFill>
              </a:rPr>
              <a:t>this all on </a:t>
            </a:r>
          </a:p>
          <a:p>
            <a:pPr algn="ctr"/>
            <a:r>
              <a:rPr lang="en-US" sz="3200" dirty="0">
                <a:solidFill>
                  <a:srgbClr val="660066"/>
                </a:solidFill>
              </a:rPr>
              <a:t>maternal factors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  <p:bldP spid="3266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6223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GB" sz="2000" dirty="0">
                <a:solidFill>
                  <a:srgbClr val="000090"/>
                </a:solidFill>
                <a:latin typeface="Times New Roman" charset="0"/>
              </a:rPr>
              <a:t>Trends in overweight children (&gt;95th percentile BMI for age) 6 months-19 </a:t>
            </a:r>
            <a:r>
              <a:rPr lang="en-GB" sz="2000" dirty="0" err="1">
                <a:solidFill>
                  <a:srgbClr val="000090"/>
                </a:solidFill>
                <a:latin typeface="Times New Roman" charset="0"/>
              </a:rPr>
              <a:t>yrs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</a:rPr>
              <a:t> in US (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NHANES 1999–2000)</a:t>
            </a:r>
            <a:br>
              <a:rPr lang="en-US" sz="2000" dirty="0">
                <a:solidFill>
                  <a:srgbClr val="000090"/>
                </a:solidFill>
                <a:latin typeface="Times New Roman" charset="0"/>
              </a:rPr>
            </a:br>
            <a:r>
              <a:rPr lang="en-GB" sz="2000" dirty="0">
                <a:solidFill>
                  <a:srgbClr val="000090"/>
                </a:solidFill>
                <a:latin typeface="Times New Roman" charset="0"/>
              </a:rPr>
              <a:t> 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Ogden,C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et al, JAMA 2002, 288: 1728–1732</a:t>
            </a:r>
            <a:endParaRPr lang="en-GB" sz="2000" dirty="0">
              <a:solidFill>
                <a:srgbClr val="000090"/>
              </a:solidFill>
              <a:latin typeface="Times New Roman" charset="0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724400" y="2971800"/>
          <a:ext cx="4318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4318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01600" y="2971800"/>
          <a:ext cx="4318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Chart" r:id="rId6" imgW="7772400" imgH="4114800" progId="MSGraph.Chart.8">
                  <p:embed followColorScheme="full"/>
                </p:oleObj>
              </mc:Choice>
              <mc:Fallback>
                <p:oleObj name="Chart" r:id="rId6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2971800"/>
                        <a:ext cx="4318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1749425" y="2271713"/>
            <a:ext cx="60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>
                <a:latin typeface="Times New Roman" charset="0"/>
              </a:rPr>
              <a:t>Boys</a:t>
            </a: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6321425" y="227171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>
                <a:latin typeface="Times New Roman" charset="0"/>
              </a:rPr>
              <a:t>Girls</a:t>
            </a:r>
            <a:endParaRPr lang="en-GB" sz="1200">
              <a:latin typeface="Times New Roman" charset="0"/>
            </a:endParaRPr>
          </a:p>
        </p:txBody>
      </p:sp>
      <p:sp>
        <p:nvSpPr>
          <p:cNvPr id="71686" name="Rectangle 10"/>
          <p:cNvSpPr>
            <a:spLocks noChangeArrowheads="1"/>
          </p:cNvSpPr>
          <p:nvPr/>
        </p:nvSpPr>
        <p:spPr bwMode="auto">
          <a:xfrm>
            <a:off x="2146300" y="56530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0.5-2 yrs</a:t>
            </a:r>
            <a:endParaRPr lang="en-GB" sz="1800" b="1">
              <a:latin typeface="Times New Roman" charset="0"/>
            </a:endParaRPr>
          </a:p>
        </p:txBody>
      </p:sp>
      <p:sp>
        <p:nvSpPr>
          <p:cNvPr id="71687" name="Rectangle 11"/>
          <p:cNvSpPr>
            <a:spLocks noChangeArrowheads="1"/>
          </p:cNvSpPr>
          <p:nvPr/>
        </p:nvSpPr>
        <p:spPr bwMode="auto">
          <a:xfrm>
            <a:off x="1993900" y="5772150"/>
            <a:ext cx="127000" cy="127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Rectangle 12"/>
          <p:cNvSpPr>
            <a:spLocks noChangeArrowheads="1"/>
          </p:cNvSpPr>
          <p:nvPr/>
        </p:nvSpPr>
        <p:spPr bwMode="auto">
          <a:xfrm>
            <a:off x="3492500" y="5653088"/>
            <a:ext cx="85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2-5 yrs</a:t>
            </a:r>
            <a:endParaRPr lang="en-GB" sz="1800" b="1">
              <a:latin typeface="Times New Roman" charset="0"/>
            </a:endParaRPr>
          </a:p>
        </p:txBody>
      </p:sp>
      <p:sp>
        <p:nvSpPr>
          <p:cNvPr id="71689" name="Rectangle 13"/>
          <p:cNvSpPr>
            <a:spLocks noChangeArrowheads="1"/>
          </p:cNvSpPr>
          <p:nvPr/>
        </p:nvSpPr>
        <p:spPr bwMode="auto">
          <a:xfrm>
            <a:off x="3314700" y="5791200"/>
            <a:ext cx="127000" cy="127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5"/>
          <p:cNvSpPr>
            <a:spLocks noChangeArrowheads="1"/>
          </p:cNvSpPr>
          <p:nvPr/>
        </p:nvSpPr>
        <p:spPr bwMode="auto">
          <a:xfrm>
            <a:off x="4508500" y="5791200"/>
            <a:ext cx="127000" cy="1254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1" name="Rectangle 16"/>
          <p:cNvSpPr>
            <a:spLocks noChangeArrowheads="1"/>
          </p:cNvSpPr>
          <p:nvPr/>
        </p:nvSpPr>
        <p:spPr bwMode="auto">
          <a:xfrm>
            <a:off x="4660900" y="5653088"/>
            <a:ext cx="96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6-11 yrs</a:t>
            </a:r>
            <a:endParaRPr lang="en-GB" sz="1800" b="1">
              <a:latin typeface="Times New Roman" charset="0"/>
            </a:endParaRPr>
          </a:p>
        </p:txBody>
      </p:sp>
      <p:sp>
        <p:nvSpPr>
          <p:cNvPr id="71692" name="Rectangle 17"/>
          <p:cNvSpPr>
            <a:spLocks noChangeArrowheads="1"/>
          </p:cNvSpPr>
          <p:nvPr/>
        </p:nvSpPr>
        <p:spPr bwMode="auto">
          <a:xfrm>
            <a:off x="5943600" y="56530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charset="0"/>
              </a:rPr>
              <a:t>12-19 yrs</a:t>
            </a:r>
            <a:endParaRPr lang="en-GB" sz="1800" b="1">
              <a:latin typeface="Times New Roman" charset="0"/>
            </a:endParaRPr>
          </a:p>
        </p:txBody>
      </p:sp>
      <p:sp>
        <p:nvSpPr>
          <p:cNvPr id="71693" name="Rectangle 18"/>
          <p:cNvSpPr>
            <a:spLocks noChangeArrowheads="1"/>
          </p:cNvSpPr>
          <p:nvPr/>
        </p:nvSpPr>
        <p:spPr bwMode="auto">
          <a:xfrm>
            <a:off x="5803900" y="5791200"/>
            <a:ext cx="127000" cy="127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96000" y="3443288"/>
            <a:ext cx="2111375" cy="671512"/>
            <a:chOff x="3840" y="2169"/>
            <a:chExt cx="1330" cy="423"/>
          </a:xfrm>
        </p:grpSpPr>
        <p:sp>
          <p:nvSpPr>
            <p:cNvPr id="71695" name="Line 19"/>
            <p:cNvSpPr>
              <a:spLocks noChangeShapeType="1"/>
            </p:cNvSpPr>
            <p:nvPr/>
          </p:nvSpPr>
          <p:spPr bwMode="auto">
            <a:xfrm flipV="1">
              <a:off x="4080" y="2256"/>
              <a:ext cx="100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6" name="Text Box 20"/>
            <p:cNvSpPr txBox="1">
              <a:spLocks noChangeArrowheads="1"/>
            </p:cNvSpPr>
            <p:nvPr/>
          </p:nvSpPr>
          <p:spPr bwMode="auto">
            <a:xfrm>
              <a:off x="3840" y="2169"/>
              <a:ext cx="13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Times New Roman" charset="0"/>
                </a:rPr>
                <a:t>&gt; 2-fold increase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b="1">
                <a:solidFill>
                  <a:srgbClr val="000090"/>
                </a:solidFill>
                <a:latin typeface="Times New Roman" charset="0"/>
              </a:rPr>
              <a:t>Maternal obesity in England, UK: trends in incidence and demographic inequalities in 619 323 births, 1989-2007</a:t>
            </a:r>
            <a:r>
              <a:rPr lang="en-US" sz="1800" b="1">
                <a:solidFill>
                  <a:srgbClr val="000090"/>
                </a:solidFill>
                <a:latin typeface="Times New Roman" charset="0"/>
              </a:rPr>
              <a:t/>
            </a:r>
            <a:br>
              <a:rPr lang="en-US" sz="1800" b="1">
                <a:solidFill>
                  <a:srgbClr val="000090"/>
                </a:solidFill>
                <a:latin typeface="Times New Roman" charset="0"/>
              </a:rPr>
            </a:br>
            <a:r>
              <a:rPr lang="en-US" sz="1800">
                <a:solidFill>
                  <a:srgbClr val="000090"/>
                </a:solidFill>
                <a:latin typeface="Times New Roman" charset="0"/>
              </a:rPr>
              <a:t>Heslehurst N et al, Int J Obes. 2010, 34:420-8</a:t>
            </a:r>
            <a:endParaRPr lang="en-US" sz="1800">
              <a:latin typeface="Times New Roman" charset="0"/>
            </a:endParaRPr>
          </a:p>
        </p:txBody>
      </p:sp>
      <p:sp>
        <p:nvSpPr>
          <p:cNvPr id="73730" name="Content Placeholder 4"/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600">
                <a:solidFill>
                  <a:srgbClr val="000090"/>
                </a:solidFill>
                <a:latin typeface="Times New Roman" charset="0"/>
              </a:rPr>
              <a:t>Geographic variation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600">
                <a:solidFill>
                  <a:srgbClr val="000090"/>
                </a:solidFill>
                <a:latin typeface="Times New Roman" charset="0"/>
              </a:rPr>
              <a:t>Demographic inequalities associated with maternal obesity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sz="2200">
                <a:solidFill>
                  <a:srgbClr val="000090"/>
                </a:solidFill>
                <a:latin typeface="Times New Roman" charset="0"/>
              </a:rPr>
              <a:t>Increasing age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sz="2200">
                <a:solidFill>
                  <a:srgbClr val="000090"/>
                </a:solidFill>
                <a:latin typeface="Times New Roman" charset="0"/>
              </a:rPr>
              <a:t>Parity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sz="2200">
                <a:solidFill>
                  <a:srgbClr val="000090"/>
                </a:solidFill>
                <a:latin typeface="Times New Roman" charset="0"/>
              </a:rPr>
              <a:t>Black ethnic group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–"/>
            </a:pPr>
            <a:r>
              <a:rPr lang="en-US" sz="2200">
                <a:solidFill>
                  <a:srgbClr val="000090"/>
                </a:solidFill>
                <a:latin typeface="Times New Roman" charset="0"/>
              </a:rPr>
              <a:t>Deprivation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600">
                <a:solidFill>
                  <a:srgbClr val="000090"/>
                </a:solidFill>
                <a:latin typeface="Times New Roman" charset="0"/>
              </a:rPr>
              <a:t>An association between morbid obesity and unemployment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Times New Roman" charset="0"/>
            </a:endParaRPr>
          </a:p>
        </p:txBody>
      </p:sp>
      <p:graphicFrame>
        <p:nvGraphicFramePr>
          <p:cNvPr id="73731" name="Content Placeholder 6"/>
          <p:cNvGraphicFramePr>
            <a:graphicFrameLocks/>
          </p:cNvGraphicFramePr>
          <p:nvPr/>
        </p:nvGraphicFramePr>
        <p:xfrm>
          <a:off x="4648200" y="1600200"/>
          <a:ext cx="4038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r:id="rId3" imgW="4035218" imgH="4522858" progId="Excel.Chart.8">
                  <p:embed/>
                </p:oleObj>
              </mc:Choice>
              <mc:Fallback>
                <p:oleObj r:id="rId3" imgW="4035218" imgH="45228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4038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FF0000"/>
              </a:buClr>
            </a:pPr>
            <a:r>
              <a:rPr lang="en-US" sz="3200">
                <a:solidFill>
                  <a:srgbClr val="000090"/>
                </a:solidFill>
                <a:latin typeface="Times New Roman" charset="0"/>
              </a:rPr>
              <a:t>Diabetes – The New Epidemic?</a:t>
            </a:r>
            <a:r>
              <a:rPr lang="en-US" sz="32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32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r>
              <a:rPr lang="en-US" sz="32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Diabetes among women in England (2006)</a:t>
            </a:r>
            <a:r>
              <a:rPr lang="en-GB" sz="20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sz="20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20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1138" name="Content Placeholder 2"/>
          <p:cNvSpPr txBox="1">
            <a:spLocks/>
          </p:cNvSpPr>
          <p:nvPr/>
        </p:nvSpPr>
        <p:spPr bwMode="auto">
          <a:xfrm>
            <a:off x="0" y="1905000"/>
            <a:ext cx="5029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	Years		Prevalence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25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16–24 		-	0.9%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25–34 		-	1.2%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35–-44 	-		1.2%</a:t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GB" sz="28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45–54 		-	3.6%</a:t>
            </a:r>
            <a:endParaRPr lang="en-GB" sz="22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5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25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9113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91" b="-8191"/>
          <a:stretch>
            <a:fillRect/>
          </a:stretch>
        </p:blipFill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57830" y="5736714"/>
            <a:ext cx="623160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28950" lvl="6" indent="-285750">
              <a:spcBef>
                <a:spcPct val="20000"/>
              </a:spcBef>
              <a:buClr>
                <a:srgbClr val="FF0000"/>
              </a:buClr>
              <a:buFont typeface="Arial"/>
              <a:buChar char="–"/>
              <a:defRPr/>
            </a:pPr>
            <a:r>
              <a:rPr lang="en-US" sz="2000" dirty="0">
                <a:solidFill>
                  <a:srgbClr val="000090"/>
                </a:solidFill>
                <a:latin typeface="Times New Roman"/>
                <a:ea typeface="ＭＳ Ｐゴシック" charset="-128"/>
                <a:cs typeface="Times New Roman"/>
              </a:rPr>
              <a:t>Diabetes in the UK 2009:Key statistics on 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90"/>
                </a:solidFill>
              </a:rPr>
              <a:t>Fetal programming</a:t>
            </a: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90"/>
                </a:solidFill>
              </a:rPr>
              <a:t>One of the principal environmental factors influencing the developing oocyte, embryo, and fetus is the maternal diet and nutrient supply</a:t>
            </a: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rcRect t="-6034" b="-6034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FC80-6D75-584B-A65C-5825096329BC}" type="datetime1">
              <a:rPr lang="en-US" smtClean="0"/>
              <a:pPr/>
              <a:t>10/30/2012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B2790-3F37-034C-B598-A611834558A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8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Metabolic syndrome among children according to birth weight and maternal diabetes</a:t>
            </a:r>
            <a:br>
              <a:rPr lang="en-GB" sz="2800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4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Boney</a:t>
            </a:r>
            <a:r>
              <a:rPr lang="en-GB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C. M</a:t>
            </a:r>
            <a:r>
              <a:rPr lang="en-GB" sz="2400" i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et al.  </a:t>
            </a:r>
            <a:r>
              <a:rPr lang="en-GB" sz="2400" i="1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Pediatrics</a:t>
            </a:r>
            <a:r>
              <a:rPr lang="en-GB" sz="2400" i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2005;115:e290-e296</a:t>
            </a:r>
            <a:r>
              <a:rPr lang="en-US" sz="3600" i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i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600" i="1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Aft>
                <a:spcPts val="1600"/>
              </a:spcAft>
            </a:pP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Obesity /hypertension,</a:t>
            </a:r>
            <a:r>
              <a:rPr lang="en-US" sz="2400" baseline="30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dyslipidemia and IGT </a:t>
            </a:r>
          </a:p>
          <a:p>
            <a:pPr eaLnBrk="1" hangingPunct="1">
              <a:spcAft>
                <a:spcPts val="1600"/>
              </a:spcAft>
            </a:pP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offspring of 92 mothers with GDM</a:t>
            </a:r>
          </a:p>
          <a:p>
            <a:pPr eaLnBrk="1" hangingPunct="1">
              <a:spcAft>
                <a:spcPts val="1600"/>
              </a:spcAft>
            </a:pP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83 without GDM</a:t>
            </a:r>
            <a:b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4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1600"/>
              </a:spcAft>
            </a:pPr>
            <a:r>
              <a:rPr lang="en-GB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Metabolic syndrome </a:t>
            </a:r>
            <a:r>
              <a:rPr lang="en-US" sz="24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at 6, 7, 9, and 11 yrs.   </a:t>
            </a:r>
          </a:p>
        </p:txBody>
      </p:sp>
      <p:pic>
        <p:nvPicPr>
          <p:cNvPr id="10035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752600"/>
            <a:ext cx="2508250" cy="4562475"/>
          </a:xfrm>
        </p:spPr>
      </p:pic>
      <p:grpSp>
        <p:nvGrpSpPr>
          <p:cNvPr id="100356" name="Group 13"/>
          <p:cNvGrpSpPr>
            <a:grpSpLocks/>
          </p:cNvGrpSpPr>
          <p:nvPr/>
        </p:nvGrpSpPr>
        <p:grpSpPr bwMode="auto">
          <a:xfrm>
            <a:off x="7696200" y="2514600"/>
            <a:ext cx="1219200" cy="565150"/>
            <a:chOff x="4848" y="1632"/>
            <a:chExt cx="768" cy="356"/>
          </a:xfrm>
        </p:grpSpPr>
        <p:sp>
          <p:nvSpPr>
            <p:cNvPr id="100361" name="Text Box 5"/>
            <p:cNvSpPr txBox="1">
              <a:spLocks noChangeArrowheads="1"/>
            </p:cNvSpPr>
            <p:nvPr/>
          </p:nvSpPr>
          <p:spPr bwMode="auto">
            <a:xfrm>
              <a:off x="4848" y="1632"/>
              <a:ext cx="7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400">
                  <a:solidFill>
                    <a:srgbClr val="000090"/>
                  </a:solidFill>
                  <a:latin typeface="Times New Roman" charset="0"/>
                </a:rPr>
                <a:t>-------  LGA</a:t>
              </a:r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100362" name="Rectangle 6"/>
            <p:cNvSpPr>
              <a:spLocks noChangeArrowheads="1"/>
            </p:cNvSpPr>
            <p:nvPr/>
          </p:nvSpPr>
          <p:spPr bwMode="auto">
            <a:xfrm>
              <a:off x="4871" y="1776"/>
              <a:ext cx="7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sz="1600">
                  <a:solidFill>
                    <a:srgbClr val="000090"/>
                  </a:solidFill>
                  <a:latin typeface="Times New Roman" charset="0"/>
                </a:rPr>
                <a:t>____ </a:t>
              </a:r>
              <a:r>
                <a:rPr lang="en-GB" sz="1400">
                  <a:solidFill>
                    <a:srgbClr val="000090"/>
                  </a:solidFill>
                  <a:latin typeface="Times New Roman" charset="0"/>
                </a:rPr>
                <a:t>AGA</a:t>
              </a:r>
              <a:endParaRPr lang="en-US">
                <a:solidFill>
                  <a:srgbClr val="000090"/>
                </a:solidFill>
              </a:endParaRPr>
            </a:p>
          </p:txBody>
        </p:sp>
      </p:grp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5410200" y="5562600"/>
            <a:ext cx="2514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43288" y="1371600"/>
            <a:ext cx="3124200" cy="4191000"/>
            <a:chOff x="1104" y="816"/>
            <a:chExt cx="1968" cy="2640"/>
          </a:xfrm>
        </p:grpSpPr>
        <p:sp>
          <p:nvSpPr>
            <p:cNvPr id="100359" name="AutoShape 8"/>
            <p:cNvSpPr>
              <a:spLocks noChangeArrowheads="1"/>
            </p:cNvSpPr>
            <p:nvPr/>
          </p:nvSpPr>
          <p:spPr bwMode="auto">
            <a:xfrm>
              <a:off x="1104" y="816"/>
              <a:ext cx="1968" cy="2640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90"/>
                </a:solidFill>
              </a:endParaRPr>
            </a:p>
          </p:txBody>
        </p:sp>
        <p:sp>
          <p:nvSpPr>
            <p:cNvPr id="100360" name="Text Box 9"/>
            <p:cNvSpPr txBox="1">
              <a:spLocks noChangeArrowheads="1"/>
            </p:cNvSpPr>
            <p:nvPr/>
          </p:nvSpPr>
          <p:spPr bwMode="auto">
            <a:xfrm>
              <a:off x="1344" y="1075"/>
              <a:ext cx="1602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GB" sz="3200" dirty="0">
                <a:solidFill>
                  <a:srgbClr val="000090"/>
                </a:solidFill>
                <a:latin typeface="Times New Roman" charset="0"/>
              </a:endParaRPr>
            </a:p>
            <a:p>
              <a:endParaRPr lang="en-GB" sz="3200" dirty="0">
                <a:solidFill>
                  <a:srgbClr val="000090"/>
                </a:solidFill>
                <a:latin typeface="Times New Roman" charset="0"/>
              </a:endParaRPr>
            </a:p>
            <a:p>
              <a:r>
                <a:rPr lang="en-GB" sz="3200" dirty="0" smtClean="0">
                  <a:solidFill>
                    <a:srgbClr val="660066"/>
                  </a:solidFill>
                  <a:latin typeface="Times New Roman" charset="0"/>
                </a:rPr>
                <a:t>Growth promoted babies</a:t>
              </a:r>
              <a:r>
                <a:rPr lang="en-US" sz="3200" dirty="0" smtClean="0">
                  <a:solidFill>
                    <a:srgbClr val="660066"/>
                  </a:solidFill>
                  <a:latin typeface="Times New Roman" charset="0"/>
                </a:rPr>
                <a:t> </a:t>
              </a:r>
              <a:r>
                <a:rPr lang="en-US" sz="3200" dirty="0">
                  <a:solidFill>
                    <a:srgbClr val="660066"/>
                  </a:solidFill>
                  <a:latin typeface="Times New Roman" charset="0"/>
                </a:rPr>
                <a:t>maters</a:t>
              </a:r>
              <a:endParaRPr lang="en-US" sz="2000" dirty="0">
                <a:solidFill>
                  <a:srgbClr val="660066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4"/>
          <p:cNvSpPr txBox="1">
            <a:spLocks/>
          </p:cNvSpPr>
          <p:nvPr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ED86F6-139E-4B4F-ACC5-D40F17003E14}" type="datetime1">
              <a:rPr lang="en-US" sz="1400">
                <a:solidFill>
                  <a:schemeClr val="accent2"/>
                </a:solidFill>
                <a:latin typeface="Times New Roman" charset="0"/>
              </a:rPr>
              <a:pPr/>
              <a:t>10/30/2012</a:t>
            </a:fld>
            <a:endParaRPr lang="en-US" sz="1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95234" name="Title 3"/>
          <p:cNvSpPr txBox="1">
            <a:spLocks/>
          </p:cNvSpPr>
          <p:nvPr/>
        </p:nvSpPr>
        <p:spPr bwMode="auto">
          <a:xfrm>
            <a:off x="609600" y="228600"/>
            <a:ext cx="7848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0090"/>
                </a:solidFill>
                <a:latin typeface="Times New Roman" charset="0"/>
              </a:rPr>
              <a:t>The Hidden Impact</a:t>
            </a:r>
            <a:br>
              <a:rPr lang="en-US" sz="4000" b="1">
                <a:solidFill>
                  <a:srgbClr val="000090"/>
                </a:solidFill>
                <a:latin typeface="Times New Roman" charset="0"/>
              </a:rPr>
            </a:br>
            <a:r>
              <a:rPr lang="en-US" sz="4000" b="1">
                <a:solidFill>
                  <a:srgbClr val="000090"/>
                </a:solidFill>
                <a:latin typeface="Times New Roman" charset="0"/>
              </a:rPr>
              <a:t>of Diabetes in Pregnancy</a:t>
            </a:r>
            <a:endParaRPr lang="en-US" sz="4000" b="1">
              <a:latin typeface="Times New Roman" charset="0"/>
            </a:endParaRPr>
          </a:p>
        </p:txBody>
      </p:sp>
      <p:pic>
        <p:nvPicPr>
          <p:cNvPr id="9523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5" r="-8295"/>
          <a:stretch>
            <a:fillRect/>
          </a:stretch>
        </p:blipFill>
        <p:spPr bwMode="auto">
          <a:xfrm>
            <a:off x="4419600" y="1339850"/>
            <a:ext cx="441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Placeholder 5"/>
          <p:cNvSpPr txBox="1">
            <a:spLocks/>
          </p:cNvSpPr>
          <p:nvPr/>
        </p:nvSpPr>
        <p:spPr bwMode="auto">
          <a:xfrm>
            <a:off x="609600" y="1587500"/>
            <a:ext cx="35052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The infant: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Fetal programming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endParaRPr lang="en-US" sz="20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The child / adolescent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Obesity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Metabolic dysfunction</a:t>
            </a:r>
            <a:br>
              <a:rPr lang="en-US" sz="2000">
                <a:solidFill>
                  <a:srgbClr val="000090"/>
                </a:solidFill>
                <a:latin typeface="Times New Roman" charset="0"/>
                <a:cs typeface="Times New Roman" charset="0"/>
              </a:rPr>
            </a:br>
            <a:endParaRPr lang="en-US" sz="2000">
              <a:solidFill>
                <a:srgbClr val="00009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The adult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Early onset diabetes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400">
              <a:latin typeface="Times New Roman" charset="0"/>
              <a:cs typeface="Times New Roman" charset="0"/>
            </a:endParaRPr>
          </a:p>
        </p:txBody>
      </p:sp>
      <p:sp>
        <p:nvSpPr>
          <p:cNvPr id="95237" name="Slide Number Placeholder 2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9622D29-C71D-F348-9566-74EF9CF7F938}" type="slidenum">
              <a:rPr lang="en-US" sz="1200">
                <a:solidFill>
                  <a:srgbClr val="898989"/>
                </a:solidFill>
                <a:latin typeface="Times New Roman" charset="0"/>
              </a:rPr>
              <a:pPr algn="r" eaLnBrk="1" hangingPunct="1"/>
              <a:t>51</a:t>
            </a:fld>
            <a:endParaRPr lang="en-US" sz="1200">
              <a:solidFill>
                <a:srgbClr val="898989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rgbClr val="FF0000"/>
              </a:buClr>
            </a:pPr>
            <a:r>
              <a:rPr lang="en-US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Diabetes – The New Epidemic?</a:t>
            </a:r>
            <a:br>
              <a:rPr lang="en-US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Obesity Factor</a:t>
            </a:r>
            <a:endParaRPr lang="en-US" sz="3600" b="1">
              <a:solidFill>
                <a:srgbClr val="00009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0863"/>
            <a:ext cx="411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US" sz="23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en-US" sz="60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next generation</a:t>
            </a:r>
            <a:r>
              <a:rPr lang="en-US" sz="2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80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endParaRPr lang="en-US" sz="2000">
              <a:solidFill>
                <a:srgbClr val="00009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96259" name="Picture 7" descr="pi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41538"/>
            <a:ext cx="3810000" cy="379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5"/>
          <p:cNvSpPr>
            <a:spLocks noChangeArrowheads="1"/>
          </p:cNvSpPr>
          <p:nvPr/>
        </p:nvSpPr>
        <p:spPr bwMode="auto">
          <a:xfrm>
            <a:off x="533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GB" sz="1600">
              <a:solidFill>
                <a:srgbClr val="000090"/>
              </a:solidFill>
              <a:latin typeface="Times New Roman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</a:pPr>
            <a:endParaRPr lang="en-GB" sz="36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113666" name="Rectangle 6"/>
          <p:cNvSpPr>
            <a:spLocks noChangeArrowheads="1"/>
          </p:cNvSpPr>
          <p:nvPr/>
        </p:nvSpPr>
        <p:spPr bwMode="auto">
          <a:xfrm>
            <a:off x="3810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GB" sz="3600">
                <a:solidFill>
                  <a:srgbClr val="000090"/>
                </a:solidFill>
                <a:latin typeface="Times New Roman" charset="0"/>
              </a:rPr>
              <a:t>Maternal Diabetes a Perpetuating Legacy</a:t>
            </a:r>
            <a:endParaRPr lang="en-GB" sz="40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281608" name="AutoShape 8"/>
          <p:cNvSpPr>
            <a:spLocks noChangeArrowheads="1"/>
          </p:cNvSpPr>
          <p:nvPr/>
        </p:nvSpPr>
        <p:spPr bwMode="auto">
          <a:xfrm rot="16200000" flipV="1">
            <a:off x="1090613" y="3176587"/>
            <a:ext cx="2286000" cy="1114425"/>
          </a:xfrm>
          <a:prstGeom prst="curvedUpArrow">
            <a:avLst>
              <a:gd name="adj1" fmla="val 41026"/>
              <a:gd name="adj2" fmla="val 82051"/>
              <a:gd name="adj3" fmla="val 33333"/>
            </a:avLst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6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281609" name="AutoShape 9"/>
          <p:cNvSpPr>
            <a:spLocks noChangeArrowheads="1"/>
          </p:cNvSpPr>
          <p:nvPr/>
        </p:nvSpPr>
        <p:spPr bwMode="auto">
          <a:xfrm rot="5400000" flipV="1">
            <a:off x="6680201" y="3608387"/>
            <a:ext cx="2286000" cy="739775"/>
          </a:xfrm>
          <a:prstGeom prst="curvedUpArrow">
            <a:avLst>
              <a:gd name="adj1" fmla="val 61803"/>
              <a:gd name="adj2" fmla="val 123605"/>
              <a:gd name="adj3" fmla="val 33333"/>
            </a:avLst>
          </a:prstGeom>
          <a:solidFill>
            <a:srgbClr val="FF66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0"/>
              </a:solidFill>
            </a:endParaRP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3048000" y="2551113"/>
            <a:ext cx="434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600">
                <a:solidFill>
                  <a:srgbClr val="000090"/>
                </a:solidFill>
                <a:latin typeface="Times New Roman" charset="0"/>
              </a:rPr>
              <a:t>Adult Type 2 Diabetes</a:t>
            </a:r>
            <a:endParaRPr lang="en-GB" sz="160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2557463" y="4762500"/>
            <a:ext cx="4830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>
                <a:solidFill>
                  <a:srgbClr val="000090"/>
                </a:solidFill>
                <a:latin typeface="Times New Roman" charset="0"/>
              </a:rPr>
              <a:t>Childhood Obesity / Type 2 DM</a:t>
            </a:r>
          </a:p>
          <a:p>
            <a:endParaRPr lang="en-GB" sz="1600">
              <a:solidFill>
                <a:srgbClr val="000090"/>
              </a:solidFill>
              <a:latin typeface="Times New Roman" charset="0"/>
            </a:endParaRPr>
          </a:p>
          <a:p>
            <a:endParaRPr lang="en-GB" sz="1600">
              <a:solidFill>
                <a:srgbClr val="00009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8" grpId="0" animBg="1"/>
      <p:bldP spid="281609" grpId="0" animBg="1"/>
      <p:bldP spid="281610" grpId="0"/>
      <p:bldP spid="2816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Questions</a:t>
            </a:r>
            <a:endParaRPr lang="en-US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6738" name="Picture 6" descr="quest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0090"/>
                </a:solidFill>
              </a:rPr>
              <a:t>Fetal programming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20" descr="foetu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8582"/>
          <a:stretch>
            <a:fillRect/>
          </a:stretch>
        </p:blipFill>
        <p:spPr>
          <a:xfrm>
            <a:off x="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2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12832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Fetal programming of metabolic disease</a:t>
            </a:r>
          </a:p>
          <a:p>
            <a:r>
              <a:rPr lang="en-US" sz="3600" dirty="0" err="1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Undernutrition</a:t>
            </a:r>
            <a:endParaRPr lang="en-US" sz="36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981200"/>
            <a:ext cx="41148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67000"/>
              </a:spcBef>
              <a:buFontTx/>
              <a:buNone/>
            </a:pP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stimulus or insult at a critical period of early life, often when rates of growth are maximal, leads to irreversible changes in structure and function of target organs.</a:t>
            </a:r>
          </a:p>
          <a:p>
            <a:pPr>
              <a:lnSpc>
                <a:spcPct val="80000"/>
              </a:lnSpc>
              <a:spcBef>
                <a:spcPct val="67000"/>
              </a:spcBef>
            </a:pP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Pancreas	</a:t>
            </a: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Monotype Sorts" charset="0"/>
              </a:rPr>
              <a:t></a:t>
            </a: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	Type 2 DM</a:t>
            </a:r>
            <a:b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</a:br>
            <a:endParaRPr lang="en-GB" sz="2000" dirty="0" smtClean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67000"/>
              </a:spcBef>
            </a:pP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Kidney	</a:t>
            </a: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Monotype Sorts" charset="0"/>
              </a:rPr>
              <a:t></a:t>
            </a: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 	BP</a:t>
            </a:r>
            <a:b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</a:b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67000"/>
              </a:spcBef>
            </a:pP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Heart		</a:t>
            </a: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Monotype Sorts" charset="0"/>
              </a:rPr>
              <a:t></a:t>
            </a:r>
            <a:r>
              <a:rPr lang="en-GB" sz="2000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  <a:sym typeface="Zapf Dingbats" charset="0"/>
              </a:rPr>
              <a:t> 	CVD</a:t>
            </a:r>
            <a:endParaRPr lang="en-US" sz="2000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  <a:sym typeface="Zapf Dingbats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900" y="387350"/>
            <a:ext cx="870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sz="3600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6713" y="1752600"/>
            <a:ext cx="8542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defTabSz="911225" eaLnBrk="1" hangingPunct="1">
              <a:lnSpc>
                <a:spcPct val="80000"/>
              </a:lnSpc>
              <a:spcBef>
                <a:spcPct val="67000"/>
              </a:spcBef>
              <a:tabLst>
                <a:tab pos="3035300" algn="l"/>
                <a:tab pos="3825875" algn="l"/>
              </a:tabLst>
            </a:pPr>
            <a:endParaRPr lang="en-GB" dirty="0">
              <a:solidFill>
                <a:srgbClr val="000090"/>
              </a:solidFill>
              <a:latin typeface="Times New Roman" charset="0"/>
              <a:sym typeface="Zapf Dingbats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9588" y="6477000"/>
            <a:ext cx="7902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/>
            <a:r>
              <a:rPr lang="en-GB" sz="1400" dirty="0">
                <a:solidFill>
                  <a:srgbClr val="000090"/>
                </a:solidFill>
                <a:latin typeface="Geneva" charset="0"/>
              </a:rPr>
              <a:t>Barker, DJ &amp; Clark, PM. (1997) </a:t>
            </a:r>
            <a:r>
              <a:rPr lang="en-GB" sz="1400" i="1" dirty="0">
                <a:solidFill>
                  <a:srgbClr val="000090"/>
                </a:solidFill>
                <a:latin typeface="Geneva" charset="0"/>
              </a:rPr>
              <a:t>Reviews of Reproduction, </a:t>
            </a:r>
            <a:r>
              <a:rPr lang="en-GB" sz="1400" dirty="0">
                <a:solidFill>
                  <a:srgbClr val="000090"/>
                </a:solidFill>
                <a:latin typeface="Geneva" charset="0"/>
              </a:rPr>
              <a:t>2: 105-112.</a:t>
            </a:r>
          </a:p>
        </p:txBody>
      </p:sp>
      <p:pic>
        <p:nvPicPr>
          <p:cNvPr id="7" name="Picture 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677" y="1752600"/>
            <a:ext cx="3176373" cy="47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7" y="1978380"/>
            <a:ext cx="52324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" y="5423488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90"/>
                </a:solidFill>
              </a:rPr>
              <a:t>Likelihood </a:t>
            </a:r>
            <a:r>
              <a:rPr lang="en-US" sz="2400" dirty="0">
                <a:solidFill>
                  <a:srgbClr val="000090"/>
                </a:solidFill>
              </a:rPr>
              <a:t>of death due to </a:t>
            </a:r>
            <a:r>
              <a:rPr lang="en-US" sz="2400" dirty="0" smtClean="0">
                <a:solidFill>
                  <a:srgbClr val="000090"/>
                </a:solidFill>
              </a:rPr>
              <a:t>CVD as </a:t>
            </a:r>
            <a:r>
              <a:rPr lang="en-US" sz="2400" dirty="0">
                <a:solidFill>
                  <a:srgbClr val="000090"/>
                </a:solidFill>
              </a:rPr>
              <a:t>adults for various birth weight categories as a proportion of controls (highest birth weight category). </a:t>
            </a:r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055" y="650286"/>
            <a:ext cx="8567189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Role of the pre- and post-natal environment in developmental programming of health and </a:t>
            </a:r>
            <a:r>
              <a:rPr lang="en-US" sz="2800" b="1" dirty="0" smtClean="0">
                <a:solidFill>
                  <a:srgbClr val="000090"/>
                </a:solidFill>
              </a:rPr>
              <a:t>productivity</a:t>
            </a:r>
            <a:r>
              <a:rPr lang="en-US" sz="2800" b="1" dirty="0">
                <a:solidFill>
                  <a:srgbClr val="000090"/>
                </a:solidFill>
              </a:rPr>
              <a:t/>
            </a:r>
            <a:br>
              <a:rPr lang="en-US" sz="2800" b="1" dirty="0">
                <a:solidFill>
                  <a:srgbClr val="000090"/>
                </a:solidFill>
              </a:rPr>
            </a:br>
            <a:r>
              <a:rPr lang="en-US" sz="2000" dirty="0">
                <a:solidFill>
                  <a:srgbClr val="000090"/>
                </a:solidFill>
              </a:rPr>
              <a:t>Births from Hertfordshire, UK, from 1911–1930. N = 1033 deaths for men and 120 deaths for women.</a:t>
            </a:r>
            <a:br>
              <a:rPr lang="en-US" sz="2000" dirty="0">
                <a:solidFill>
                  <a:srgbClr val="000090"/>
                </a:solidFill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7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74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Association of </a:t>
            </a:r>
            <a:r>
              <a:rPr lang="en-US" sz="31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birthweight</a:t>
            </a:r>
            <a:r>
              <a:rPr lang="en-US" sz="31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and type 2 diabetes in Pima Indian Children and Young Adults</a:t>
            </a:r>
            <a:br>
              <a:rPr lang="en-US" sz="31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000" dirty="0" err="1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Dabelea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D et al 1999,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22:</a:t>
            </a:r>
            <a:r>
              <a:rPr lang="en-GB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944-950</a:t>
            </a:r>
            <a:br>
              <a:rPr lang="en-US" sz="2000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00009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7162800" y="304800"/>
            <a:ext cx="17526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90"/>
                </a:solidFill>
              </a:rPr>
              <a:t>U-shaped </a:t>
            </a:r>
          </a:p>
          <a:p>
            <a:pPr algn="ctr"/>
            <a:r>
              <a:rPr lang="en-US" sz="2000">
                <a:solidFill>
                  <a:srgbClr val="000090"/>
                </a:solidFill>
              </a:rPr>
              <a:t>association</a:t>
            </a:r>
          </a:p>
          <a:p>
            <a:pPr algn="ctr"/>
            <a:r>
              <a:rPr lang="en-US" sz="2000">
                <a:solidFill>
                  <a:srgbClr val="000090"/>
                </a:solidFill>
              </a:rPr>
              <a:t>BW vs. DM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1621</Words>
  <Application>Microsoft Office PowerPoint</Application>
  <PresentationFormat>On-screen Show (4:3)</PresentationFormat>
  <Paragraphs>401</Paragraphs>
  <Slides>54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Office Theme</vt:lpstr>
      <vt:lpstr>Chart</vt:lpstr>
      <vt:lpstr>Document</vt:lpstr>
      <vt:lpstr>Microsoft Excel 97-2003 Worksheet</vt:lpstr>
      <vt:lpstr>Microsoft Excel Chart</vt:lpstr>
      <vt:lpstr>Fetal programming: its relevance to pregnancy and diabetes and obesity</vt:lpstr>
      <vt:lpstr>Fetal programming</vt:lpstr>
      <vt:lpstr>Fetal programming</vt:lpstr>
      <vt:lpstr>PowerPoint Presentation</vt:lpstr>
      <vt:lpstr>PowerPoint Presentation</vt:lpstr>
      <vt:lpstr>Fetal programming</vt:lpstr>
      <vt:lpstr>PowerPoint Presentation</vt:lpstr>
      <vt:lpstr>Role of the pre- and post-natal environment in developmental programming of health and productivity Births from Hertfordshire, UK, from 1911–1930. N = 1033 deaths for men and 120 deaths for women.  </vt:lpstr>
      <vt:lpstr>Association of birthweight and type 2 diabetes in Pima Indian Children and Young Adults Dabelea, D et al 1999, 22: 944-950 </vt:lpstr>
      <vt:lpstr>PowerPoint Presentation</vt:lpstr>
      <vt:lpstr>The “thrifty phenotype” hypothesis </vt:lpstr>
      <vt:lpstr>Epigenomics Gallou-Kabani et al, Diabetes, 2005, 54:1899</vt:lpstr>
      <vt:lpstr>PowerPoint Presentation</vt:lpstr>
      <vt:lpstr>PowerPoint Presentation</vt:lpstr>
      <vt:lpstr>Gestational diabetes leads to the development of diabetes in adulthood in the rat  Boloker, J, Diabetes. 2002;51:1499  </vt:lpstr>
      <vt:lpstr>A rat model of diabetes in pregnancy   Boloker, J, Diabetes. 2002;51:1499 </vt:lpstr>
      <vt:lpstr>A rat model of diabetes in pregnancy   Boloker, J, Diabetes. 2002;51:1499 </vt:lpstr>
      <vt:lpstr>A rat model of diabetes in pregnancy   Boloker, J, Diabetes. 2002;51:1499</vt:lpstr>
      <vt:lpstr>Rodent models of gestational diabetes  Boloker, J, Diabetes. 2002;51:1499 </vt:lpstr>
      <vt:lpstr>A human model of diabetes in pregnancy</vt:lpstr>
      <vt:lpstr>PowerPoint Presentation</vt:lpstr>
      <vt:lpstr>PowerPoint Presentation</vt:lpstr>
      <vt:lpstr>Obesity in 183 non-diabetic siblings born before or after their mother was diagnosed with diabetes  Dabelea D, Diabetes, 2000, 49:2208-2211</vt:lpstr>
      <vt:lpstr>PowerPoint Presentation</vt:lpstr>
      <vt:lpstr>PowerPoint Presentation</vt:lpstr>
      <vt:lpstr>PowerPoint Presentation</vt:lpstr>
      <vt:lpstr>Maternal glycaemia</vt:lpstr>
      <vt:lpstr>PowerPoint Presentation</vt:lpstr>
      <vt:lpstr>PowerPoint Presentation</vt:lpstr>
      <vt:lpstr>Body composition and bone status of children born to mothers with type 1 diabetes mellitus Mughal MZ et al, Arch Dis Child 2010;95:281-285 </vt:lpstr>
      <vt:lpstr>PowerPoint Presentation</vt:lpstr>
      <vt:lpstr>Fetal Growth in a non-diabetic pregnancy</vt:lpstr>
      <vt:lpstr>Fetal Growth in 217 pregnancies in insulin-treated women with diabetes in a single Obstetric Unit in UK  Lim et al, Obstet Med March 2009 2:21—25</vt:lpstr>
      <vt:lpstr>PowerPoint Presentation</vt:lpstr>
      <vt:lpstr>PowerPoint Presentation</vt:lpstr>
      <vt:lpstr>Prevalence of childhood overweight of 6-8 year olds of mothers with type 1 diabetes according to  birth weight percentile. </vt:lpstr>
      <vt:lpstr>PowerPoint Presentation</vt:lpstr>
      <vt:lpstr>PowerPoint Presentation</vt:lpstr>
      <vt:lpstr>Susceptibility  Obesity &amp; Diabetes</vt:lpstr>
      <vt:lpstr>PowerPoint Presentation</vt:lpstr>
      <vt:lpstr>The Thoughts Behind Fetal Programming-Epigenetics </vt:lpstr>
      <vt:lpstr>PowerPoint Presentation</vt:lpstr>
      <vt:lpstr>PowerPoint Presentation</vt:lpstr>
      <vt:lpstr>PowerPoint Presentation</vt:lpstr>
      <vt:lpstr>PowerPoint Presentation</vt:lpstr>
      <vt:lpstr>Diabetes in Pregnancy  </vt:lpstr>
      <vt:lpstr>PowerPoint Presentation</vt:lpstr>
      <vt:lpstr>PowerPoint Presentation</vt:lpstr>
      <vt:lpstr>PowerPoint Presentation</vt:lpstr>
      <vt:lpstr>Metabolic syndrome among children according to birth weight and maternal diabetes Boney, C. M. et al.  Pediatrics 2005;115:e290-e296 </vt:lpstr>
      <vt:lpstr>PowerPoint Presentation</vt:lpstr>
      <vt:lpstr>Diabetes – The New Epidemic? The Obesity Factor</vt:lpstr>
      <vt:lpstr>PowerPoint Presentation</vt:lpstr>
      <vt:lpstr>Questions</vt:lpstr>
    </vt:vector>
  </TitlesOfParts>
  <Company>Imperial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and Pregnancy</dc:title>
  <dc:creator>Anne Dornhorst</dc:creator>
  <cp:lastModifiedBy>Shiel, Nuala</cp:lastModifiedBy>
  <cp:revision>272</cp:revision>
  <cp:lastPrinted>2012-10-29T04:59:38Z</cp:lastPrinted>
  <dcterms:created xsi:type="dcterms:W3CDTF">2012-10-14T07:41:37Z</dcterms:created>
  <dcterms:modified xsi:type="dcterms:W3CDTF">2012-10-30T13:36:40Z</dcterms:modified>
</cp:coreProperties>
</file>