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80" r:id="rId2"/>
    <p:sldId id="281" r:id="rId3"/>
    <p:sldId id="282" r:id="rId4"/>
    <p:sldId id="283" r:id="rId5"/>
    <p:sldId id="284" r:id="rId6"/>
    <p:sldId id="285" r:id="rId7"/>
    <p:sldId id="269" r:id="rId8"/>
    <p:sldId id="286" r:id="rId9"/>
    <p:sldId id="287" r:id="rId10"/>
    <p:sldId id="292" r:id="rId11"/>
    <p:sldId id="299" r:id="rId12"/>
    <p:sldId id="275" r:id="rId13"/>
    <p:sldId id="272" r:id="rId14"/>
    <p:sldId id="257" r:id="rId15"/>
    <p:sldId id="258" r:id="rId16"/>
    <p:sldId id="260" r:id="rId17"/>
    <p:sldId id="261" r:id="rId18"/>
    <p:sldId id="293" r:id="rId19"/>
    <p:sldId id="306" r:id="rId20"/>
    <p:sldId id="302" r:id="rId21"/>
    <p:sldId id="301" r:id="rId22"/>
    <p:sldId id="314" r:id="rId23"/>
    <p:sldId id="300" r:id="rId24"/>
    <p:sldId id="316" r:id="rId25"/>
    <p:sldId id="273" r:id="rId26"/>
    <p:sldId id="335" r:id="rId27"/>
    <p:sldId id="336" r:id="rId28"/>
    <p:sldId id="337" r:id="rId29"/>
    <p:sldId id="338" r:id="rId30"/>
    <p:sldId id="339" r:id="rId31"/>
    <p:sldId id="315" r:id="rId32"/>
    <p:sldId id="305" r:id="rId33"/>
    <p:sldId id="278" r:id="rId34"/>
    <p:sldId id="276" r:id="rId35"/>
    <p:sldId id="340" r:id="rId36"/>
    <p:sldId id="274" r:id="rId37"/>
    <p:sldId id="329" r:id="rId38"/>
    <p:sldId id="303" r:id="rId39"/>
    <p:sldId id="317" r:id="rId40"/>
    <p:sldId id="307" r:id="rId41"/>
    <p:sldId id="304" r:id="rId42"/>
    <p:sldId id="308" r:id="rId43"/>
    <p:sldId id="310" r:id="rId44"/>
    <p:sldId id="312" r:id="rId45"/>
    <p:sldId id="318" r:id="rId46"/>
    <p:sldId id="319" r:id="rId47"/>
    <p:sldId id="321" r:id="rId48"/>
    <p:sldId id="322" r:id="rId49"/>
    <p:sldId id="323" r:id="rId50"/>
    <p:sldId id="324" r:id="rId51"/>
    <p:sldId id="325" r:id="rId52"/>
    <p:sldId id="331" r:id="rId53"/>
    <p:sldId id="33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E774-E7C2-D044-95DF-2981FF597953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546C-FF77-F648-8140-F74785E9D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8BE1B1-1986-2347-ADCC-AE9EDFD31F10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D99775-7313-D341-858D-358C4AFC72E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4E5798-648B-604E-ACEB-A257095C160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EC39E0-7F9A-6245-84F1-C435CC29C4D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3228AC-6131-F044-8FE9-AF05DDBC7C3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9B8607-AB8E-F94D-B4E7-BDE35A6C08F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A1487C-DFE2-2E40-9EFC-716BC3A0C992}" type="slidenum">
              <a:rPr lang="en-US" sz="1200">
                <a:latin typeface="Times New Roman" charset="0"/>
                <a:cs typeface="Times New Roman" charset="0"/>
              </a:rPr>
              <a:pPr algn="r" eaLnBrk="1" hangingPunct="1"/>
              <a:t>22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There is an increase in the expression of cytokines like TNF-alpha in adipocytes but TNF-alpha remains bound…it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a local signal.  Macrophages are mainly responsible for the massive release of TNF-alpha.  Adiponectin is secreted.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05736-1303-EB45-93CB-008E4E429B2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2B33F-DC40-BD4E-A211-E0AAEB3399F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7F2E42-954F-934E-AAC5-BB5D28C4872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695FCC-2CF8-BD45-A51A-666727CB0F8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D76E8-CBFF-C140-8322-23A2FFDEBA11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8DF3BD-2EAD-3E4D-97BA-A6689E390F9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5AC03F-465B-BC44-B6C7-CC109B956CF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D4C6852-AB03-6E43-A808-1F8FB7CCE5A4}" type="slidenum">
              <a:rPr lang="en-US" sz="1200">
                <a:latin typeface="Times New Roman" charset="0"/>
                <a:cs typeface="Times New Roman" charset="0"/>
              </a:rPr>
              <a:pPr algn="r" eaLnBrk="1" hangingPunct="1"/>
              <a:t>38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C23D3C-3073-6B49-8DC7-A9542EF24FB0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B810A7-8CFD-D745-B7D4-7CEDE2E701F3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018263-5E96-764C-9A79-B459BC8BC5C9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94DFCC-2E7E-B648-B012-D80A5CEE233F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271E76-5E8B-E44F-B93D-A49A904CE8C0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79BFC4-D684-B344-9393-0CA3B5873CDC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69A12E-5BEA-3743-B6DC-845606C91205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20F166-F370-DC46-99C4-A577ED44475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855EF2-D95E-D14F-BDC2-D3EEA06DB851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C97D58-61D5-0849-BF46-FA6BA0D9967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4DF12D-71DE-7942-88A3-32E6CA74450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FAB92F-B897-B94A-BB7E-9825AA28C9F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F49D75-7CAE-0042-A8FD-C7DBEF94E4F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1A13D3-DA32-E34B-8577-54A9B55D399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B8AF06-9D45-294F-ACE5-06677F5A325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7920B9-1190-924D-9A0C-2784784D8B2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Directed at attempts to devise a single treatment for Met. Syndr.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3FB0B-E691-984A-A07B-C2EB526E097A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7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2B1642-E2F8-7C4B-AE73-0BD4BA8D483B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7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3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2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19FE-9F39-D54A-83D1-E860D2A5B370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3886-718D-0245-BDBA-7A6A8F82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E24DBA-AA87-BC4C-A445-13A7A3AB1959}" type="slidenum">
              <a:rPr lang="en-US" sz="1400">
                <a:latin typeface="Times New Roman" charset="0"/>
              </a:rPr>
              <a:pPr/>
              <a:t>1</a:t>
            </a:fld>
            <a:endParaRPr lang="en-US" sz="14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3050"/>
            <a:ext cx="7772400" cy="1885950"/>
          </a:xfrm>
        </p:spPr>
        <p:txBody>
          <a:bodyPr>
            <a:noAutofit/>
          </a:bodyPr>
          <a:lstStyle/>
          <a:p>
            <a:pPr eaLnBrk="1" hangingPunct="1"/>
            <a:r>
              <a:rPr lang="en-GB" sz="54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Diet and the metabolic syndrome</a:t>
            </a:r>
            <a:endParaRPr lang="en-US" sz="5400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9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Anne Dornhorst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Imperial </a:t>
            </a:r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College </a:t>
            </a:r>
            <a:r>
              <a:rPr lang="en-US" sz="2800" dirty="0">
                <a:solidFill>
                  <a:srgbClr val="00009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1F7C6B-AB96-F14A-BA61-60DD8EF9FEAC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10</a:t>
            </a:fld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76225"/>
            <a:ext cx="914400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0090"/>
                </a:solidFill>
                <a:latin typeface="Times New Roman" charset="0"/>
              </a:rPr>
              <a:t>Prevalence of The Metabolic Syndrome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0090"/>
                </a:solidFill>
                <a:latin typeface="Times New Roman" charset="0"/>
              </a:rPr>
              <a:t>Among US Adults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 rot="-5400000">
            <a:off x="-457199" y="3070225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90"/>
                </a:solidFill>
                <a:latin typeface="Times New Roman" charset="0"/>
              </a:rPr>
              <a:t>Prevalence  (%)  </a:t>
            </a:r>
          </a:p>
        </p:txBody>
      </p:sp>
      <p:sp>
        <p:nvSpPr>
          <p:cNvPr id="37892" name="Freeform 4"/>
          <p:cNvSpPr>
            <a:spLocks noChangeAspect="1"/>
          </p:cNvSpPr>
          <p:nvPr/>
        </p:nvSpPr>
        <p:spPr bwMode="auto">
          <a:xfrm>
            <a:off x="1636713" y="5548313"/>
            <a:ext cx="6089650" cy="69850"/>
          </a:xfrm>
          <a:custGeom>
            <a:avLst/>
            <a:gdLst>
              <a:gd name="T0" fmla="*/ 0 w 4125"/>
              <a:gd name="T1" fmla="*/ 2147483647 h 48"/>
              <a:gd name="T2" fmla="*/ 2147483647 w 4125"/>
              <a:gd name="T3" fmla="*/ 0 h 48"/>
              <a:gd name="T4" fmla="*/ 2147483647 w 4125"/>
              <a:gd name="T5" fmla="*/ 0 h 48"/>
              <a:gd name="T6" fmla="*/ 2147483647 w 4125"/>
              <a:gd name="T7" fmla="*/ 2147483647 h 48"/>
              <a:gd name="T8" fmla="*/ 0 w 4125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25"/>
              <a:gd name="T16" fmla="*/ 0 h 48"/>
              <a:gd name="T17" fmla="*/ 4125 w 412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25" h="48">
                <a:moveTo>
                  <a:pt x="0" y="48"/>
                </a:moveTo>
                <a:lnTo>
                  <a:pt x="64" y="0"/>
                </a:lnTo>
                <a:lnTo>
                  <a:pt x="4125" y="0"/>
                </a:lnTo>
                <a:lnTo>
                  <a:pt x="4060" y="48"/>
                </a:lnTo>
                <a:lnTo>
                  <a:pt x="0" y="4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3" name="Freeform 5"/>
          <p:cNvSpPr>
            <a:spLocks noChangeAspect="1"/>
          </p:cNvSpPr>
          <p:nvPr/>
        </p:nvSpPr>
        <p:spPr bwMode="auto">
          <a:xfrm>
            <a:off x="1636713" y="1654175"/>
            <a:ext cx="93662" cy="3963988"/>
          </a:xfrm>
          <a:custGeom>
            <a:avLst/>
            <a:gdLst>
              <a:gd name="T0" fmla="*/ 0 w 64"/>
              <a:gd name="T1" fmla="*/ 2147483647 h 2685"/>
              <a:gd name="T2" fmla="*/ 0 w 64"/>
              <a:gd name="T3" fmla="*/ 2147483647 h 2685"/>
              <a:gd name="T4" fmla="*/ 2147483647 w 64"/>
              <a:gd name="T5" fmla="*/ 0 h 2685"/>
              <a:gd name="T6" fmla="*/ 2147483647 w 64"/>
              <a:gd name="T7" fmla="*/ 2147483647 h 2685"/>
              <a:gd name="T8" fmla="*/ 0 w 64"/>
              <a:gd name="T9" fmla="*/ 2147483647 h 2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2685"/>
              <a:gd name="T17" fmla="*/ 64 w 64"/>
              <a:gd name="T18" fmla="*/ 2685 h 26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2685">
                <a:moveTo>
                  <a:pt x="0" y="2685"/>
                </a:moveTo>
                <a:lnTo>
                  <a:pt x="0" y="48"/>
                </a:lnTo>
                <a:lnTo>
                  <a:pt x="64" y="0"/>
                </a:lnTo>
                <a:lnTo>
                  <a:pt x="64" y="2637"/>
                </a:lnTo>
                <a:lnTo>
                  <a:pt x="0" y="268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4" name="Rectangle 6"/>
          <p:cNvSpPr>
            <a:spLocks noChangeAspect="1" noChangeArrowheads="1"/>
          </p:cNvSpPr>
          <p:nvPr/>
        </p:nvSpPr>
        <p:spPr bwMode="auto">
          <a:xfrm>
            <a:off x="1730375" y="1654175"/>
            <a:ext cx="5995988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5" name="Freeform 7"/>
          <p:cNvSpPr>
            <a:spLocks noChangeAspect="1"/>
          </p:cNvSpPr>
          <p:nvPr/>
        </p:nvSpPr>
        <p:spPr bwMode="auto">
          <a:xfrm>
            <a:off x="1636713" y="5118100"/>
            <a:ext cx="6089650" cy="71438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6" name="Freeform 8"/>
          <p:cNvSpPr>
            <a:spLocks noChangeAspect="1"/>
          </p:cNvSpPr>
          <p:nvPr/>
        </p:nvSpPr>
        <p:spPr bwMode="auto">
          <a:xfrm>
            <a:off x="1636713" y="4675188"/>
            <a:ext cx="6089650" cy="84137"/>
          </a:xfrm>
          <a:custGeom>
            <a:avLst/>
            <a:gdLst>
              <a:gd name="T0" fmla="*/ 0 w 510"/>
              <a:gd name="T1" fmla="*/ 2147483647 h 7"/>
              <a:gd name="T2" fmla="*/ 2147483647 w 510"/>
              <a:gd name="T3" fmla="*/ 0 h 7"/>
              <a:gd name="T4" fmla="*/ 2147483647 w 510"/>
              <a:gd name="T5" fmla="*/ 0 h 7"/>
              <a:gd name="T6" fmla="*/ 0 60000 65536"/>
              <a:gd name="T7" fmla="*/ 0 60000 65536"/>
              <a:gd name="T8" fmla="*/ 0 60000 65536"/>
              <a:gd name="T9" fmla="*/ 0 w 510"/>
              <a:gd name="T10" fmla="*/ 0 h 7"/>
              <a:gd name="T11" fmla="*/ 510 w 510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7">
                <a:moveTo>
                  <a:pt x="0" y="7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7" name="Freeform 9"/>
          <p:cNvSpPr>
            <a:spLocks noChangeAspect="1"/>
          </p:cNvSpPr>
          <p:nvPr/>
        </p:nvSpPr>
        <p:spPr bwMode="auto">
          <a:xfrm>
            <a:off x="1636713" y="4244975"/>
            <a:ext cx="6089650" cy="73025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8" name="Freeform 10"/>
          <p:cNvSpPr>
            <a:spLocks noChangeAspect="1"/>
          </p:cNvSpPr>
          <p:nvPr/>
        </p:nvSpPr>
        <p:spPr bwMode="auto">
          <a:xfrm>
            <a:off x="1636713" y="3816350"/>
            <a:ext cx="6089650" cy="69850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899" name="Freeform 11"/>
          <p:cNvSpPr>
            <a:spLocks noChangeAspect="1"/>
          </p:cNvSpPr>
          <p:nvPr/>
        </p:nvSpPr>
        <p:spPr bwMode="auto">
          <a:xfrm>
            <a:off x="1636713" y="3386138"/>
            <a:ext cx="6089650" cy="71437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0" name="Freeform 12"/>
          <p:cNvSpPr>
            <a:spLocks noChangeAspect="1"/>
          </p:cNvSpPr>
          <p:nvPr/>
        </p:nvSpPr>
        <p:spPr bwMode="auto">
          <a:xfrm>
            <a:off x="1636713" y="2954338"/>
            <a:ext cx="6089650" cy="73025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1" name="Freeform 13"/>
          <p:cNvSpPr>
            <a:spLocks noChangeAspect="1"/>
          </p:cNvSpPr>
          <p:nvPr/>
        </p:nvSpPr>
        <p:spPr bwMode="auto">
          <a:xfrm>
            <a:off x="1636713" y="2513013"/>
            <a:ext cx="6089650" cy="84137"/>
          </a:xfrm>
          <a:custGeom>
            <a:avLst/>
            <a:gdLst>
              <a:gd name="T0" fmla="*/ 0 w 510"/>
              <a:gd name="T1" fmla="*/ 2147483647 h 7"/>
              <a:gd name="T2" fmla="*/ 2147483647 w 510"/>
              <a:gd name="T3" fmla="*/ 0 h 7"/>
              <a:gd name="T4" fmla="*/ 2147483647 w 510"/>
              <a:gd name="T5" fmla="*/ 0 h 7"/>
              <a:gd name="T6" fmla="*/ 0 60000 65536"/>
              <a:gd name="T7" fmla="*/ 0 60000 65536"/>
              <a:gd name="T8" fmla="*/ 0 60000 65536"/>
              <a:gd name="T9" fmla="*/ 0 w 510"/>
              <a:gd name="T10" fmla="*/ 0 h 7"/>
              <a:gd name="T11" fmla="*/ 510 w 510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7">
                <a:moveTo>
                  <a:pt x="0" y="7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2" name="Freeform 14"/>
          <p:cNvSpPr>
            <a:spLocks noChangeAspect="1"/>
          </p:cNvSpPr>
          <p:nvPr/>
        </p:nvSpPr>
        <p:spPr bwMode="auto">
          <a:xfrm>
            <a:off x="1636713" y="2084388"/>
            <a:ext cx="6089650" cy="71437"/>
          </a:xfrm>
          <a:custGeom>
            <a:avLst/>
            <a:gdLst>
              <a:gd name="T0" fmla="*/ 0 w 510"/>
              <a:gd name="T1" fmla="*/ 2147483647 h 6"/>
              <a:gd name="T2" fmla="*/ 2147483647 w 510"/>
              <a:gd name="T3" fmla="*/ 0 h 6"/>
              <a:gd name="T4" fmla="*/ 2147483647 w 510"/>
              <a:gd name="T5" fmla="*/ 0 h 6"/>
              <a:gd name="T6" fmla="*/ 0 60000 65536"/>
              <a:gd name="T7" fmla="*/ 0 60000 65536"/>
              <a:gd name="T8" fmla="*/ 0 60000 65536"/>
              <a:gd name="T9" fmla="*/ 0 w 510"/>
              <a:gd name="T10" fmla="*/ 0 h 6"/>
              <a:gd name="T11" fmla="*/ 510 w 5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6">
                <a:moveTo>
                  <a:pt x="0" y="6"/>
                </a:moveTo>
                <a:lnTo>
                  <a:pt x="8" y="0"/>
                </a:lnTo>
                <a:lnTo>
                  <a:pt x="5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3" name="Rectangle 15"/>
          <p:cNvSpPr>
            <a:spLocks noChangeAspect="1" noChangeArrowheads="1"/>
          </p:cNvSpPr>
          <p:nvPr/>
        </p:nvSpPr>
        <p:spPr bwMode="auto">
          <a:xfrm>
            <a:off x="1851025" y="5033963"/>
            <a:ext cx="285750" cy="5842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4" name="Rectangle 16"/>
          <p:cNvSpPr>
            <a:spLocks noChangeAspect="1" noChangeArrowheads="1"/>
          </p:cNvSpPr>
          <p:nvPr/>
        </p:nvSpPr>
        <p:spPr bwMode="auto">
          <a:xfrm>
            <a:off x="2136775" y="5105400"/>
            <a:ext cx="287338" cy="5127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5" name="Freeform 17"/>
          <p:cNvSpPr>
            <a:spLocks noChangeAspect="1"/>
          </p:cNvSpPr>
          <p:nvPr/>
        </p:nvSpPr>
        <p:spPr bwMode="auto">
          <a:xfrm>
            <a:off x="3141663" y="4484688"/>
            <a:ext cx="95250" cy="1133475"/>
          </a:xfrm>
          <a:custGeom>
            <a:avLst/>
            <a:gdLst>
              <a:gd name="T0" fmla="*/ 0 w 65"/>
              <a:gd name="T1" fmla="*/ 2147483647 h 768"/>
              <a:gd name="T2" fmla="*/ 0 w 65"/>
              <a:gd name="T3" fmla="*/ 2147483647 h 768"/>
              <a:gd name="T4" fmla="*/ 2147483647 w 65"/>
              <a:gd name="T5" fmla="*/ 0 h 768"/>
              <a:gd name="T6" fmla="*/ 2147483647 w 65"/>
              <a:gd name="T7" fmla="*/ 2147483647 h 768"/>
              <a:gd name="T8" fmla="*/ 0 w 65"/>
              <a:gd name="T9" fmla="*/ 2147483647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68"/>
              <a:gd name="T17" fmla="*/ 65 w 65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68">
                <a:moveTo>
                  <a:pt x="0" y="768"/>
                </a:moveTo>
                <a:lnTo>
                  <a:pt x="0" y="56"/>
                </a:lnTo>
                <a:lnTo>
                  <a:pt x="65" y="0"/>
                </a:lnTo>
                <a:lnTo>
                  <a:pt x="65" y="720"/>
                </a:lnTo>
                <a:lnTo>
                  <a:pt x="0" y="768"/>
                </a:lnTo>
                <a:close/>
              </a:path>
            </a:pathLst>
          </a:custGeom>
          <a:solidFill>
            <a:srgbClr val="0066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6" name="Rectangle 18"/>
          <p:cNvSpPr>
            <a:spLocks noChangeAspect="1" noChangeArrowheads="1"/>
          </p:cNvSpPr>
          <p:nvPr/>
        </p:nvSpPr>
        <p:spPr bwMode="auto">
          <a:xfrm>
            <a:off x="2854325" y="4567238"/>
            <a:ext cx="287338" cy="1050925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7" name="Rectangle 19"/>
          <p:cNvSpPr>
            <a:spLocks noChangeAspect="1" noChangeArrowheads="1"/>
          </p:cNvSpPr>
          <p:nvPr/>
        </p:nvSpPr>
        <p:spPr bwMode="auto">
          <a:xfrm>
            <a:off x="3140075" y="4411663"/>
            <a:ext cx="274638" cy="12065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8" name="Rectangle 20"/>
          <p:cNvSpPr>
            <a:spLocks noChangeAspect="1" noChangeArrowheads="1"/>
          </p:cNvSpPr>
          <p:nvPr/>
        </p:nvSpPr>
        <p:spPr bwMode="auto">
          <a:xfrm>
            <a:off x="3844925" y="3468688"/>
            <a:ext cx="287338" cy="2149475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09" name="Rectangle 21"/>
          <p:cNvSpPr>
            <a:spLocks noChangeAspect="1" noChangeArrowheads="1"/>
          </p:cNvSpPr>
          <p:nvPr/>
        </p:nvSpPr>
        <p:spPr bwMode="auto">
          <a:xfrm>
            <a:off x="4130675" y="3886200"/>
            <a:ext cx="285750" cy="17319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0" name="Rectangle 22"/>
          <p:cNvSpPr>
            <a:spLocks noChangeAspect="1" noChangeArrowheads="1"/>
          </p:cNvSpPr>
          <p:nvPr/>
        </p:nvSpPr>
        <p:spPr bwMode="auto">
          <a:xfrm>
            <a:off x="4849813" y="2681288"/>
            <a:ext cx="285750" cy="2936875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1" name="Rectangle 23"/>
          <p:cNvSpPr>
            <a:spLocks noChangeAspect="1" noChangeArrowheads="1"/>
          </p:cNvSpPr>
          <p:nvPr/>
        </p:nvSpPr>
        <p:spPr bwMode="auto">
          <a:xfrm>
            <a:off x="5135563" y="2765425"/>
            <a:ext cx="285750" cy="28527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2" name="Rectangle 24"/>
          <p:cNvSpPr>
            <a:spLocks noChangeAspect="1" noChangeArrowheads="1"/>
          </p:cNvSpPr>
          <p:nvPr/>
        </p:nvSpPr>
        <p:spPr bwMode="auto">
          <a:xfrm>
            <a:off x="5840413" y="1857375"/>
            <a:ext cx="285750" cy="3760788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3" name="Rectangle 25"/>
          <p:cNvSpPr>
            <a:spLocks noChangeAspect="1" noChangeArrowheads="1"/>
          </p:cNvSpPr>
          <p:nvPr/>
        </p:nvSpPr>
        <p:spPr bwMode="auto">
          <a:xfrm>
            <a:off x="6124575" y="1868488"/>
            <a:ext cx="285750" cy="37496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4" name="Freeform 26"/>
          <p:cNvSpPr>
            <a:spLocks noChangeAspect="1"/>
          </p:cNvSpPr>
          <p:nvPr/>
        </p:nvSpPr>
        <p:spPr bwMode="auto">
          <a:xfrm>
            <a:off x="7129463" y="1917700"/>
            <a:ext cx="95250" cy="3700463"/>
          </a:xfrm>
          <a:custGeom>
            <a:avLst/>
            <a:gdLst>
              <a:gd name="T0" fmla="*/ 0 w 64"/>
              <a:gd name="T1" fmla="*/ 2147483647 h 2507"/>
              <a:gd name="T2" fmla="*/ 0 w 64"/>
              <a:gd name="T3" fmla="*/ 2147483647 h 2507"/>
              <a:gd name="T4" fmla="*/ 2147483647 w 64"/>
              <a:gd name="T5" fmla="*/ 0 h 2507"/>
              <a:gd name="T6" fmla="*/ 2147483647 w 64"/>
              <a:gd name="T7" fmla="*/ 2147483647 h 2507"/>
              <a:gd name="T8" fmla="*/ 0 w 64"/>
              <a:gd name="T9" fmla="*/ 2147483647 h 2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2507"/>
              <a:gd name="T17" fmla="*/ 64 w 64"/>
              <a:gd name="T18" fmla="*/ 2507 h 2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2507">
                <a:moveTo>
                  <a:pt x="0" y="2507"/>
                </a:moveTo>
                <a:lnTo>
                  <a:pt x="0" y="48"/>
                </a:lnTo>
                <a:lnTo>
                  <a:pt x="64" y="0"/>
                </a:lnTo>
                <a:lnTo>
                  <a:pt x="64" y="2459"/>
                </a:lnTo>
                <a:lnTo>
                  <a:pt x="0" y="2507"/>
                </a:lnTo>
                <a:close/>
              </a:path>
            </a:pathLst>
          </a:custGeom>
          <a:solidFill>
            <a:srgbClr val="00664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5" name="Rectangle 27"/>
          <p:cNvSpPr>
            <a:spLocks noChangeAspect="1" noChangeArrowheads="1"/>
          </p:cNvSpPr>
          <p:nvPr/>
        </p:nvSpPr>
        <p:spPr bwMode="auto">
          <a:xfrm>
            <a:off x="6842125" y="1987550"/>
            <a:ext cx="287338" cy="3630613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6" name="Rectangle 28"/>
          <p:cNvSpPr>
            <a:spLocks noChangeAspect="1" noChangeArrowheads="1"/>
          </p:cNvSpPr>
          <p:nvPr/>
        </p:nvSpPr>
        <p:spPr bwMode="auto">
          <a:xfrm>
            <a:off x="7129463" y="1868488"/>
            <a:ext cx="287337" cy="37496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7" name="Line 29"/>
          <p:cNvSpPr>
            <a:spLocks noChangeAspect="1" noChangeShapeType="1"/>
          </p:cNvSpPr>
          <p:nvPr/>
        </p:nvSpPr>
        <p:spPr bwMode="auto">
          <a:xfrm flipV="1">
            <a:off x="1636713" y="1725613"/>
            <a:ext cx="1587" cy="38925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8" name="Line 30"/>
          <p:cNvSpPr>
            <a:spLocks noChangeAspect="1" noChangeShapeType="1"/>
          </p:cNvSpPr>
          <p:nvPr/>
        </p:nvSpPr>
        <p:spPr bwMode="auto">
          <a:xfrm flipH="1">
            <a:off x="1576388" y="5618163"/>
            <a:ext cx="60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19" name="Line 31"/>
          <p:cNvSpPr>
            <a:spLocks noChangeAspect="1" noChangeShapeType="1"/>
          </p:cNvSpPr>
          <p:nvPr/>
        </p:nvSpPr>
        <p:spPr bwMode="auto">
          <a:xfrm flipH="1">
            <a:off x="1576388" y="5189538"/>
            <a:ext cx="60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0" name="Line 32"/>
          <p:cNvSpPr>
            <a:spLocks noChangeAspect="1" noChangeShapeType="1"/>
          </p:cNvSpPr>
          <p:nvPr/>
        </p:nvSpPr>
        <p:spPr bwMode="auto">
          <a:xfrm flipH="1">
            <a:off x="1576388" y="4759325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1" name="Line 33"/>
          <p:cNvSpPr>
            <a:spLocks noChangeAspect="1" noChangeShapeType="1"/>
          </p:cNvSpPr>
          <p:nvPr/>
        </p:nvSpPr>
        <p:spPr bwMode="auto">
          <a:xfrm flipH="1">
            <a:off x="1576388" y="4318000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2" name="Line 34"/>
          <p:cNvSpPr>
            <a:spLocks noChangeAspect="1" noChangeShapeType="1"/>
          </p:cNvSpPr>
          <p:nvPr/>
        </p:nvSpPr>
        <p:spPr bwMode="auto">
          <a:xfrm flipH="1">
            <a:off x="1576388" y="3886200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3" name="Line 35"/>
          <p:cNvSpPr>
            <a:spLocks noChangeAspect="1" noChangeShapeType="1"/>
          </p:cNvSpPr>
          <p:nvPr/>
        </p:nvSpPr>
        <p:spPr bwMode="auto">
          <a:xfrm flipH="1">
            <a:off x="1576388" y="3457575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4" name="Line 36"/>
          <p:cNvSpPr>
            <a:spLocks noChangeAspect="1" noChangeShapeType="1"/>
          </p:cNvSpPr>
          <p:nvPr/>
        </p:nvSpPr>
        <p:spPr bwMode="auto">
          <a:xfrm flipH="1">
            <a:off x="1576388" y="3027363"/>
            <a:ext cx="60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5" name="Line 37"/>
          <p:cNvSpPr>
            <a:spLocks noChangeAspect="1" noChangeShapeType="1"/>
          </p:cNvSpPr>
          <p:nvPr/>
        </p:nvSpPr>
        <p:spPr bwMode="auto">
          <a:xfrm flipH="1">
            <a:off x="1576388" y="2597150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6" name="Line 38"/>
          <p:cNvSpPr>
            <a:spLocks noChangeAspect="1" noChangeShapeType="1"/>
          </p:cNvSpPr>
          <p:nvPr/>
        </p:nvSpPr>
        <p:spPr bwMode="auto">
          <a:xfrm flipH="1">
            <a:off x="1576388" y="2155825"/>
            <a:ext cx="60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27" name="Line 39"/>
          <p:cNvSpPr>
            <a:spLocks noChangeAspect="1" noChangeShapeType="1"/>
          </p:cNvSpPr>
          <p:nvPr/>
        </p:nvSpPr>
        <p:spPr bwMode="auto">
          <a:xfrm flipH="1">
            <a:off x="1576388" y="1725613"/>
            <a:ext cx="603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grpSp>
        <p:nvGrpSpPr>
          <p:cNvPr id="37928" name="Group 40"/>
          <p:cNvGrpSpPr>
            <a:grpSpLocks noChangeAspect="1"/>
          </p:cNvGrpSpPr>
          <p:nvPr/>
        </p:nvGrpSpPr>
        <p:grpSpPr bwMode="auto">
          <a:xfrm>
            <a:off x="1289157" y="1593850"/>
            <a:ext cx="245849" cy="4171727"/>
            <a:chOff x="1033" y="884"/>
            <a:chExt cx="166" cy="2826"/>
          </a:xfrm>
        </p:grpSpPr>
        <p:sp>
          <p:nvSpPr>
            <p:cNvPr id="37949" name="Rectangle 41"/>
            <p:cNvSpPr>
              <a:spLocks noChangeAspect="1" noChangeArrowheads="1"/>
            </p:cNvSpPr>
            <p:nvPr/>
          </p:nvSpPr>
          <p:spPr bwMode="auto">
            <a:xfrm>
              <a:off x="1121" y="3522"/>
              <a:ext cx="7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0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0" name="Rectangle 42"/>
            <p:cNvSpPr>
              <a:spLocks noChangeAspect="1" noChangeArrowheads="1"/>
            </p:cNvSpPr>
            <p:nvPr/>
          </p:nvSpPr>
          <p:spPr bwMode="auto">
            <a:xfrm>
              <a:off x="1121" y="3231"/>
              <a:ext cx="7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5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1" name="Rectangle 43"/>
            <p:cNvSpPr>
              <a:spLocks noChangeAspect="1" noChangeArrowheads="1"/>
            </p:cNvSpPr>
            <p:nvPr/>
          </p:nvSpPr>
          <p:spPr bwMode="auto">
            <a:xfrm>
              <a:off x="1033" y="2939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10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2" name="Rectangle 44"/>
            <p:cNvSpPr>
              <a:spLocks noChangeAspect="1" noChangeArrowheads="1"/>
            </p:cNvSpPr>
            <p:nvPr/>
          </p:nvSpPr>
          <p:spPr bwMode="auto">
            <a:xfrm>
              <a:off x="1033" y="2639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15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3" name="Rectangle 45"/>
            <p:cNvSpPr>
              <a:spLocks noChangeAspect="1" noChangeArrowheads="1"/>
            </p:cNvSpPr>
            <p:nvPr/>
          </p:nvSpPr>
          <p:spPr bwMode="auto">
            <a:xfrm>
              <a:off x="1033" y="2348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20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4" name="Rectangle 46"/>
            <p:cNvSpPr>
              <a:spLocks noChangeAspect="1" noChangeArrowheads="1"/>
            </p:cNvSpPr>
            <p:nvPr/>
          </p:nvSpPr>
          <p:spPr bwMode="auto">
            <a:xfrm>
              <a:off x="1033" y="2056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25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5" name="Rectangle 47"/>
            <p:cNvSpPr>
              <a:spLocks noChangeAspect="1" noChangeArrowheads="1"/>
            </p:cNvSpPr>
            <p:nvPr/>
          </p:nvSpPr>
          <p:spPr bwMode="auto">
            <a:xfrm>
              <a:off x="1033" y="1766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30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6" name="Rectangle 48"/>
            <p:cNvSpPr>
              <a:spLocks noChangeAspect="1" noChangeArrowheads="1"/>
            </p:cNvSpPr>
            <p:nvPr/>
          </p:nvSpPr>
          <p:spPr bwMode="auto">
            <a:xfrm>
              <a:off x="1033" y="1475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35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7" name="Rectangle 49"/>
            <p:cNvSpPr>
              <a:spLocks noChangeAspect="1" noChangeArrowheads="1"/>
            </p:cNvSpPr>
            <p:nvPr/>
          </p:nvSpPr>
          <p:spPr bwMode="auto">
            <a:xfrm>
              <a:off x="1033" y="1175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40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37958" name="Rectangle 50"/>
            <p:cNvSpPr>
              <a:spLocks noChangeAspect="1" noChangeArrowheads="1"/>
            </p:cNvSpPr>
            <p:nvPr/>
          </p:nvSpPr>
          <p:spPr bwMode="auto">
            <a:xfrm>
              <a:off x="1033" y="884"/>
              <a:ext cx="15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45</a:t>
              </a:r>
              <a:endParaRPr lang="en-US" sz="1800">
                <a:solidFill>
                  <a:srgbClr val="000090"/>
                </a:solidFill>
                <a:latin typeface="Times New Roman" charset="0"/>
              </a:endParaRPr>
            </a:p>
          </p:txBody>
        </p:sp>
      </p:grpSp>
      <p:sp>
        <p:nvSpPr>
          <p:cNvPr id="37929" name="Line 51"/>
          <p:cNvSpPr>
            <a:spLocks noChangeAspect="1" noChangeShapeType="1"/>
          </p:cNvSpPr>
          <p:nvPr/>
        </p:nvSpPr>
        <p:spPr bwMode="auto">
          <a:xfrm>
            <a:off x="1636713" y="5618163"/>
            <a:ext cx="5994400" cy="15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0" name="Line 52"/>
          <p:cNvSpPr>
            <a:spLocks noChangeAspect="1" noChangeShapeType="1"/>
          </p:cNvSpPr>
          <p:nvPr/>
        </p:nvSpPr>
        <p:spPr bwMode="auto">
          <a:xfrm>
            <a:off x="1636713" y="5618163"/>
            <a:ext cx="1587" cy="603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1" name="Line 53"/>
          <p:cNvSpPr>
            <a:spLocks noChangeAspect="1" noChangeShapeType="1"/>
          </p:cNvSpPr>
          <p:nvPr/>
        </p:nvSpPr>
        <p:spPr bwMode="auto">
          <a:xfrm>
            <a:off x="2638425" y="5618163"/>
            <a:ext cx="1588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2" name="Line 54"/>
          <p:cNvSpPr>
            <a:spLocks noChangeAspect="1" noChangeShapeType="1"/>
          </p:cNvSpPr>
          <p:nvPr/>
        </p:nvSpPr>
        <p:spPr bwMode="auto">
          <a:xfrm>
            <a:off x="3629025" y="5618163"/>
            <a:ext cx="1588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3" name="Line 55"/>
          <p:cNvSpPr>
            <a:spLocks noChangeAspect="1" noChangeShapeType="1"/>
          </p:cNvSpPr>
          <p:nvPr/>
        </p:nvSpPr>
        <p:spPr bwMode="auto">
          <a:xfrm>
            <a:off x="4633913" y="5618163"/>
            <a:ext cx="1587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4" name="Line 56"/>
          <p:cNvSpPr>
            <a:spLocks noChangeAspect="1" noChangeShapeType="1"/>
          </p:cNvSpPr>
          <p:nvPr/>
        </p:nvSpPr>
        <p:spPr bwMode="auto">
          <a:xfrm>
            <a:off x="5624513" y="5618163"/>
            <a:ext cx="1587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5" name="Line 57"/>
          <p:cNvSpPr>
            <a:spLocks noChangeAspect="1" noChangeShapeType="1"/>
          </p:cNvSpPr>
          <p:nvPr/>
        </p:nvSpPr>
        <p:spPr bwMode="auto">
          <a:xfrm>
            <a:off x="6627813" y="5618163"/>
            <a:ext cx="1587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6" name="Line 58"/>
          <p:cNvSpPr>
            <a:spLocks noChangeAspect="1" noChangeShapeType="1"/>
          </p:cNvSpPr>
          <p:nvPr/>
        </p:nvSpPr>
        <p:spPr bwMode="auto">
          <a:xfrm>
            <a:off x="7631113" y="5618163"/>
            <a:ext cx="0" cy="60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37937" name="Rectangle 59"/>
          <p:cNvSpPr>
            <a:spLocks noChangeAspect="1" noChangeArrowheads="1"/>
          </p:cNvSpPr>
          <p:nvPr/>
        </p:nvSpPr>
        <p:spPr bwMode="auto">
          <a:xfrm>
            <a:off x="1889125" y="57086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20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  <a:cs typeface="Arial" charset="0"/>
              </a:rPr>
              <a:t>–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29</a:t>
            </a:r>
            <a:endParaRPr lang="en-US" sz="18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37938" name="Rectangle 60"/>
          <p:cNvSpPr>
            <a:spLocks noChangeAspect="1" noChangeArrowheads="1"/>
          </p:cNvSpPr>
          <p:nvPr/>
        </p:nvSpPr>
        <p:spPr bwMode="auto">
          <a:xfrm>
            <a:off x="2890838" y="57086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30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  <a:cs typeface="Arial" charset="0"/>
              </a:rPr>
              <a:t>–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39</a:t>
            </a:r>
          </a:p>
        </p:txBody>
      </p:sp>
      <p:sp>
        <p:nvSpPr>
          <p:cNvPr id="37939" name="Rectangle 61"/>
          <p:cNvSpPr>
            <a:spLocks noChangeAspect="1" noChangeArrowheads="1"/>
          </p:cNvSpPr>
          <p:nvPr/>
        </p:nvSpPr>
        <p:spPr bwMode="auto">
          <a:xfrm>
            <a:off x="3883025" y="57086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40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  <a:cs typeface="Arial" charset="0"/>
              </a:rPr>
              <a:t>–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49</a:t>
            </a:r>
          </a:p>
        </p:txBody>
      </p:sp>
      <p:sp>
        <p:nvSpPr>
          <p:cNvPr id="37940" name="Rectangle 62"/>
          <p:cNvSpPr>
            <a:spLocks noChangeAspect="1" noChangeArrowheads="1"/>
          </p:cNvSpPr>
          <p:nvPr/>
        </p:nvSpPr>
        <p:spPr bwMode="auto">
          <a:xfrm>
            <a:off x="4884738" y="57086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50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  <a:cs typeface="Arial" charset="0"/>
              </a:rPr>
              <a:t>–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59</a:t>
            </a:r>
          </a:p>
        </p:txBody>
      </p:sp>
      <p:sp>
        <p:nvSpPr>
          <p:cNvPr id="37941" name="Rectangle 63"/>
          <p:cNvSpPr>
            <a:spLocks noChangeAspect="1" noChangeArrowheads="1"/>
          </p:cNvSpPr>
          <p:nvPr/>
        </p:nvSpPr>
        <p:spPr bwMode="auto">
          <a:xfrm>
            <a:off x="5876925" y="57086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60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  <a:cs typeface="Arial" charset="0"/>
              </a:rPr>
              <a:t>–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69</a:t>
            </a:r>
          </a:p>
        </p:txBody>
      </p:sp>
      <p:sp>
        <p:nvSpPr>
          <p:cNvPr id="37942" name="Rectangle 64"/>
          <p:cNvSpPr>
            <a:spLocks noChangeAspect="1" noChangeArrowheads="1"/>
          </p:cNvSpPr>
          <p:nvPr/>
        </p:nvSpPr>
        <p:spPr bwMode="auto">
          <a:xfrm>
            <a:off x="6973680" y="5708650"/>
            <a:ext cx="362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&gt;70</a:t>
            </a:r>
          </a:p>
        </p:txBody>
      </p:sp>
      <p:sp>
        <p:nvSpPr>
          <p:cNvPr id="37943" name="Text Box 65"/>
          <p:cNvSpPr txBox="1">
            <a:spLocks noChangeAspect="1" noChangeArrowheads="1"/>
          </p:cNvSpPr>
          <p:nvPr/>
        </p:nvSpPr>
        <p:spPr bwMode="auto">
          <a:xfrm>
            <a:off x="1851025" y="1871663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90"/>
                </a:solidFill>
                <a:latin typeface="Times New Roman" charset="0"/>
              </a:rPr>
              <a:t>Men</a:t>
            </a:r>
          </a:p>
        </p:txBody>
      </p:sp>
      <p:sp>
        <p:nvSpPr>
          <p:cNvPr id="335938" name="Rectangle 66"/>
          <p:cNvSpPr>
            <a:spLocks noChangeAspect="1" noChangeArrowheads="1"/>
          </p:cNvSpPr>
          <p:nvPr/>
        </p:nvSpPr>
        <p:spPr bwMode="auto">
          <a:xfrm>
            <a:off x="2144713" y="2320925"/>
            <a:ext cx="200025" cy="2127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945" name="Text Box 67"/>
          <p:cNvSpPr txBox="1">
            <a:spLocks noChangeAspect="1" noChangeArrowheads="1"/>
          </p:cNvSpPr>
          <p:nvPr/>
        </p:nvSpPr>
        <p:spPr bwMode="auto">
          <a:xfrm>
            <a:off x="2298700" y="2252663"/>
            <a:ext cx="1392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90"/>
                </a:solidFill>
                <a:latin typeface="Times New Roman" charset="0"/>
              </a:rPr>
              <a:t>Women</a:t>
            </a:r>
          </a:p>
        </p:txBody>
      </p:sp>
      <p:sp>
        <p:nvSpPr>
          <p:cNvPr id="37946" name="Text Box 68"/>
          <p:cNvSpPr txBox="1">
            <a:spLocks noChangeArrowheads="1"/>
          </p:cNvSpPr>
          <p:nvPr/>
        </p:nvSpPr>
        <p:spPr bwMode="auto">
          <a:xfrm>
            <a:off x="3594100" y="59436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90"/>
                </a:solidFill>
                <a:latin typeface="Times New Roman" charset="0"/>
              </a:rPr>
              <a:t>Age (years)</a:t>
            </a:r>
          </a:p>
        </p:txBody>
      </p:sp>
      <p:sp>
        <p:nvSpPr>
          <p:cNvPr id="37947" name="Text Box 69"/>
          <p:cNvSpPr txBox="1">
            <a:spLocks noChangeArrowheads="1"/>
          </p:cNvSpPr>
          <p:nvPr/>
        </p:nvSpPr>
        <p:spPr bwMode="auto">
          <a:xfrm>
            <a:off x="222250" y="6445250"/>
            <a:ext cx="370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90"/>
                </a:solidFill>
                <a:latin typeface="Times New Roman" charset="0"/>
              </a:rPr>
              <a:t>Ford ES, et al. </a:t>
            </a:r>
            <a:r>
              <a:rPr lang="en-US" sz="1400" i="1">
                <a:solidFill>
                  <a:srgbClr val="000090"/>
                </a:solidFill>
                <a:latin typeface="Times New Roman" charset="0"/>
              </a:rPr>
              <a:t>JAMA</a:t>
            </a:r>
            <a:r>
              <a:rPr lang="en-US" sz="1400">
                <a:solidFill>
                  <a:srgbClr val="000090"/>
                </a:solidFill>
                <a:latin typeface="Times New Roman" charset="0"/>
              </a:rPr>
              <a:t>. 2002;287:356-359.</a:t>
            </a:r>
          </a:p>
        </p:txBody>
      </p:sp>
      <p:sp>
        <p:nvSpPr>
          <p:cNvPr id="335942" name="Rectangle 70"/>
          <p:cNvSpPr>
            <a:spLocks noChangeAspect="1" noChangeArrowheads="1"/>
          </p:cNvSpPr>
          <p:nvPr/>
        </p:nvSpPr>
        <p:spPr bwMode="auto">
          <a:xfrm>
            <a:off x="2144713" y="1952625"/>
            <a:ext cx="200025" cy="212725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 it a Syndrome? 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Metabolic Syndrome:  Time for a Critical Appraisal.</a:t>
            </a:r>
          </a:p>
          <a:p>
            <a:pPr lvl="1"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</a:rPr>
              <a:t>Joint Statement from the American  Diabetes Association and the European Association for the Study of Diabetes</a:t>
            </a:r>
          </a:p>
          <a:p>
            <a:pPr lvl="1"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</a:rPr>
              <a:t>Kahn, R, et al.  Diabetes Care 2005;28:2289-2304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0090"/>
                </a:solidFill>
              </a:rPr>
              <a:t>Why do some people get Type 2 DM and others do not?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70973" y="1339697"/>
            <a:ext cx="4326415" cy="883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Susceptible genes &amp; vulnerable B-cells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8" descr="002_happy_guy_wal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 r="-5982"/>
          <a:stretch>
            <a:fillRect/>
          </a:stretch>
        </p:blipFill>
        <p:spPr>
          <a:xfrm>
            <a:off x="457200" y="2174875"/>
            <a:ext cx="4040188" cy="3951288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Good genes, adaptable B-cells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Content Placeholder 9" descr="fat-man-carto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2" r="-4122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5582" y="6126163"/>
            <a:ext cx="2156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Type 2 DM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214" y="6197482"/>
            <a:ext cx="2740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No Type 2 DM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Definitions: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</a:t>
            </a:r>
            <a:r>
              <a:rPr lang="en-US" dirty="0">
                <a:solidFill>
                  <a:srgbClr val="000090"/>
                </a:solidFill>
              </a:rPr>
              <a:t>responsiveness </a:t>
            </a:r>
            <a:endParaRPr lang="en-US" dirty="0" smtClean="0">
              <a:solidFill>
                <a:srgbClr val="000090"/>
              </a:solidFill>
            </a:endParaRPr>
          </a:p>
          <a:p>
            <a:pPr lvl="1"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The maximal effect of insulin </a:t>
            </a: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sensitivity</a:t>
            </a:r>
          </a:p>
          <a:p>
            <a:pPr lvl="1"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</a:t>
            </a:r>
            <a:r>
              <a:rPr lang="en-US" dirty="0">
                <a:solidFill>
                  <a:srgbClr val="000090"/>
                </a:solidFill>
              </a:rPr>
              <a:t>concentration required for a half-maximal </a:t>
            </a:r>
            <a:r>
              <a:rPr lang="en-US" dirty="0" smtClean="0">
                <a:solidFill>
                  <a:srgbClr val="000090"/>
                </a:solidFill>
              </a:rPr>
              <a:t>response</a:t>
            </a:r>
          </a:p>
          <a:p>
            <a:pPr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Insulin resistance </a:t>
            </a:r>
            <a:r>
              <a:rPr lang="en-US" dirty="0" smtClean="0">
                <a:solidFill>
                  <a:srgbClr val="000090"/>
                </a:solidFill>
              </a:rPr>
              <a:t>	</a:t>
            </a:r>
          </a:p>
          <a:p>
            <a:pPr lvl="1"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decreased </a:t>
            </a:r>
            <a:r>
              <a:rPr lang="en-US" dirty="0">
                <a:solidFill>
                  <a:srgbClr val="000090"/>
                </a:solidFill>
              </a:rPr>
              <a:t>sensitivity and/or responsiveness to insulin-mediated glucose disposal and/or inhibition of HGP </a:t>
            </a: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figure4you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34" b="-18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4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Receptor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049" y="1600200"/>
            <a:ext cx="455562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receptor embedded </a:t>
            </a:r>
            <a:r>
              <a:rPr lang="en-US" dirty="0">
                <a:solidFill>
                  <a:srgbClr val="000090"/>
                </a:solidFill>
              </a:rPr>
              <a:t>in the plasma </a:t>
            </a:r>
            <a:r>
              <a:rPr lang="en-US" dirty="0" smtClean="0">
                <a:solidFill>
                  <a:srgbClr val="000090"/>
                </a:solidFill>
              </a:rPr>
              <a:t>membrane</a:t>
            </a:r>
          </a:p>
          <a:p>
            <a:pPr lvl="1"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composed </a:t>
            </a:r>
            <a:r>
              <a:rPr lang="en-US" dirty="0">
                <a:solidFill>
                  <a:srgbClr val="000090"/>
                </a:solidFill>
              </a:rPr>
              <a:t>of </a:t>
            </a:r>
            <a:r>
              <a:rPr lang="en-US" dirty="0" smtClean="0">
                <a:solidFill>
                  <a:srgbClr val="000090"/>
                </a:solidFill>
              </a:rPr>
              <a:t>2 </a:t>
            </a:r>
            <a:r>
              <a:rPr lang="en-US" dirty="0">
                <a:solidFill>
                  <a:srgbClr val="000090"/>
                </a:solidFill>
              </a:rPr>
              <a:t>alpha </a:t>
            </a:r>
            <a:r>
              <a:rPr lang="en-US" dirty="0" smtClean="0">
                <a:solidFill>
                  <a:srgbClr val="000090"/>
                </a:solidFill>
              </a:rPr>
              <a:t>&amp; 2 </a:t>
            </a:r>
            <a:r>
              <a:rPr lang="en-US" dirty="0">
                <a:solidFill>
                  <a:srgbClr val="000090"/>
                </a:solidFill>
              </a:rPr>
              <a:t>beta subunits linked by disulfide </a:t>
            </a:r>
            <a:r>
              <a:rPr lang="en-US" dirty="0" smtClean="0">
                <a:solidFill>
                  <a:srgbClr val="000090"/>
                </a:solidFill>
              </a:rPr>
              <a:t>bonds</a:t>
            </a:r>
          </a:p>
          <a:p>
            <a:pPr lvl="2"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alpha chains </a:t>
            </a:r>
            <a:r>
              <a:rPr lang="en-US" dirty="0" smtClean="0">
                <a:solidFill>
                  <a:srgbClr val="000090"/>
                </a:solidFill>
              </a:rPr>
              <a:t>extracellular </a:t>
            </a:r>
            <a:r>
              <a:rPr lang="en-US" dirty="0">
                <a:solidFill>
                  <a:srgbClr val="000090"/>
                </a:solidFill>
              </a:rPr>
              <a:t>and house insulin binding </a:t>
            </a:r>
            <a:r>
              <a:rPr lang="en-US" dirty="0" smtClean="0">
                <a:solidFill>
                  <a:srgbClr val="000090"/>
                </a:solidFill>
              </a:rPr>
              <a:t>domains</a:t>
            </a:r>
          </a:p>
          <a:p>
            <a:pPr lvl="2"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linked beta chains penetrate through the plasma membrane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Insulin </a:t>
            </a:r>
            <a:r>
              <a:rPr lang="en-US" dirty="0">
                <a:solidFill>
                  <a:srgbClr val="000090"/>
                </a:solidFill>
              </a:rPr>
              <a:t>has concentration-dependent </a:t>
            </a:r>
            <a:r>
              <a:rPr lang="en-US" dirty="0" err="1">
                <a:solidFill>
                  <a:srgbClr val="000090"/>
                </a:solidFill>
              </a:rPr>
              <a:t>saturable</a:t>
            </a:r>
            <a:r>
              <a:rPr lang="en-US" dirty="0">
                <a:solidFill>
                  <a:srgbClr val="000090"/>
                </a:solidFill>
              </a:rPr>
              <a:t> actions to increase whole-body glucose disposal </a:t>
            </a:r>
            <a:endParaRPr lang="en-US" dirty="0" smtClean="0">
              <a:solidFill>
                <a:srgbClr val="000090"/>
              </a:solidFill>
            </a:endParaRPr>
          </a:p>
          <a:p>
            <a:pPr marL="0" indent="0">
              <a:buClr>
                <a:srgbClr val="660066"/>
              </a:buClr>
              <a:buNone/>
            </a:pP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insulin_recep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36" b="-8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21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Plasma insulin and insulin - mediated whole body glucose disposal </a:t>
            </a:r>
            <a:br>
              <a:rPr lang="en-US" b="1" dirty="0" smtClean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3163" y="1600200"/>
            <a:ext cx="4675417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rgbClr val="000090"/>
                </a:solidFill>
              </a:rPr>
              <a:t>a</a:t>
            </a:r>
            <a:r>
              <a:rPr lang="en-US" sz="3800" b="1" dirty="0">
                <a:solidFill>
                  <a:srgbClr val="000090"/>
                </a:solidFill>
              </a:rPr>
              <a:t>: </a:t>
            </a:r>
            <a:r>
              <a:rPr lang="en-US" sz="3800" b="1" dirty="0" smtClean="0">
                <a:solidFill>
                  <a:srgbClr val="000090"/>
                </a:solidFill>
              </a:rPr>
              <a:t>Normal </a:t>
            </a:r>
            <a:r>
              <a:rPr lang="en-US" sz="3800" b="1" dirty="0">
                <a:solidFill>
                  <a:srgbClr val="000090"/>
                </a:solidFill>
              </a:rPr>
              <a:t>insulin sensitivity and </a:t>
            </a:r>
            <a:r>
              <a:rPr lang="en-US" sz="3800" b="1" dirty="0" smtClean="0">
                <a:solidFill>
                  <a:srgbClr val="000090"/>
                </a:solidFill>
              </a:rPr>
              <a:t>responsiveness</a:t>
            </a:r>
            <a:r>
              <a:rPr lang="en-US" sz="3800" b="1" dirty="0">
                <a:solidFill>
                  <a:srgbClr val="000090"/>
                </a:solidFill>
              </a:rPr>
              <a:t/>
            </a:r>
            <a:br>
              <a:rPr lang="en-US" sz="3800" b="1" dirty="0">
                <a:solidFill>
                  <a:srgbClr val="000090"/>
                </a:solidFill>
              </a:rPr>
            </a:br>
            <a:endParaRPr lang="en-US" sz="3800" b="1" dirty="0" smtClean="0">
              <a:solidFill>
                <a:srgbClr val="000090"/>
              </a:solidFill>
            </a:endParaRPr>
          </a:p>
          <a:p>
            <a:r>
              <a:rPr lang="en-US" sz="3800" b="1" dirty="0" smtClean="0">
                <a:solidFill>
                  <a:srgbClr val="000090"/>
                </a:solidFill>
              </a:rPr>
              <a:t>b</a:t>
            </a:r>
            <a:r>
              <a:rPr lang="en-US" sz="3800" b="1" dirty="0">
                <a:solidFill>
                  <a:srgbClr val="000090"/>
                </a:solidFill>
              </a:rPr>
              <a:t>: </a:t>
            </a:r>
            <a:r>
              <a:rPr lang="en-US" sz="3800" b="1" dirty="0" smtClean="0">
                <a:solidFill>
                  <a:srgbClr val="000090"/>
                </a:solidFill>
              </a:rPr>
              <a:t>Decreased </a:t>
            </a:r>
            <a:r>
              <a:rPr lang="en-US" sz="3800" b="1" dirty="0">
                <a:solidFill>
                  <a:srgbClr val="000090"/>
                </a:solidFill>
              </a:rPr>
              <a:t>insulin sensitivity (increased EC50) with normal insulin </a:t>
            </a:r>
            <a:r>
              <a:rPr lang="en-US" sz="3800" b="1" dirty="0" smtClean="0">
                <a:solidFill>
                  <a:srgbClr val="000090"/>
                </a:solidFill>
              </a:rPr>
              <a:t>responsiveness</a:t>
            </a:r>
          </a:p>
          <a:p>
            <a:r>
              <a:rPr lang="en-US" sz="3800" b="1" dirty="0" smtClean="0">
                <a:solidFill>
                  <a:srgbClr val="000090"/>
                </a:solidFill>
              </a:rPr>
              <a:t>c</a:t>
            </a:r>
            <a:r>
              <a:rPr lang="en-US" sz="3800" b="1" dirty="0">
                <a:solidFill>
                  <a:srgbClr val="000090"/>
                </a:solidFill>
              </a:rPr>
              <a:t>: Decreased insulin sensitivity (increased EC50) and reduced insulin </a:t>
            </a:r>
            <a:r>
              <a:rPr lang="en-US" sz="3800" b="1" dirty="0" smtClean="0">
                <a:solidFill>
                  <a:srgbClr val="000090"/>
                </a:solidFill>
              </a:rPr>
              <a:t>responsiveness</a:t>
            </a:r>
            <a:br>
              <a:rPr lang="en-US" sz="3800" b="1" dirty="0" smtClean="0">
                <a:solidFill>
                  <a:srgbClr val="000090"/>
                </a:solidFill>
              </a:rPr>
            </a:br>
            <a:r>
              <a:rPr lang="en-US" sz="3800" b="1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800" b="1" dirty="0" smtClean="0">
                <a:solidFill>
                  <a:srgbClr val="000090"/>
                </a:solidFill>
              </a:rPr>
              <a:t>d</a:t>
            </a:r>
            <a:r>
              <a:rPr lang="en-US" sz="3800" b="1">
                <a:solidFill>
                  <a:srgbClr val="000090"/>
                </a:solidFill>
              </a:rPr>
              <a:t>: </a:t>
            </a:r>
            <a:r>
              <a:rPr lang="en-US" sz="3800" b="1" smtClean="0">
                <a:solidFill>
                  <a:srgbClr val="000090"/>
                </a:solidFill>
              </a:rPr>
              <a:t>Increased </a:t>
            </a:r>
            <a:r>
              <a:rPr lang="en-US" sz="3800" b="1" dirty="0">
                <a:solidFill>
                  <a:srgbClr val="000090"/>
                </a:solidFill>
              </a:rPr>
              <a:t>insulin sensitivity (decreased EC50) with normal insulin </a:t>
            </a:r>
            <a:r>
              <a:rPr lang="en-US" sz="3800" b="1" dirty="0" smtClean="0">
                <a:solidFill>
                  <a:srgbClr val="000090"/>
                </a:solidFill>
              </a:rPr>
              <a:t>responsiveness</a:t>
            </a:r>
            <a:endParaRPr lang="en-US" sz="3800" dirty="0" smtClean="0">
              <a:solidFill>
                <a:srgbClr val="000090"/>
              </a:solidFill>
              <a:effectLst/>
            </a:endParaRPr>
          </a:p>
        </p:txBody>
      </p:sp>
      <p:pic>
        <p:nvPicPr>
          <p:cNvPr id="7" name="Content Placeholder 6" descr="glucose disposal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789357" y="6126163"/>
            <a:ext cx="656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half maximal effective concentration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b="1" dirty="0">
                <a:solidFill>
                  <a:srgbClr val="FF0000"/>
                </a:solidFill>
              </a:rPr>
              <a:t>EC</a:t>
            </a:r>
            <a:r>
              <a:rPr lang="en-US" sz="2800" b="1" baseline="-25000" dirty="0">
                <a:solidFill>
                  <a:srgbClr val="FF0000"/>
                </a:solidFill>
              </a:rPr>
              <a:t>50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Clr>
                <a:srgbClr val="660066"/>
              </a:buClr>
            </a:pPr>
            <a:r>
              <a:rPr lang="en-US" b="1" dirty="0" err="1">
                <a:solidFill>
                  <a:srgbClr val="000090"/>
                </a:solidFill>
              </a:rPr>
              <a:t>Euglycemic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Hyperinsulinemic</a:t>
            </a:r>
            <a:r>
              <a:rPr lang="en-US" b="1" dirty="0">
                <a:solidFill>
                  <a:srgbClr val="000090"/>
                </a:solidFill>
              </a:rPr>
              <a:t> Glucose Clamp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1644" y="1600200"/>
            <a:ext cx="4436556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en-US" dirty="0">
                <a:solidFill>
                  <a:srgbClr val="000090"/>
                </a:solidFill>
              </a:rPr>
              <a:t>After an overnight </a:t>
            </a:r>
            <a:r>
              <a:rPr lang="en-US" dirty="0" smtClean="0">
                <a:solidFill>
                  <a:srgbClr val="000090"/>
                </a:solidFill>
              </a:rPr>
              <a:t>fast</a:t>
            </a:r>
          </a:p>
          <a:p>
            <a:pPr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nsulin </a:t>
            </a:r>
            <a:r>
              <a:rPr lang="en-US" dirty="0">
                <a:solidFill>
                  <a:srgbClr val="000090"/>
                </a:solidFill>
              </a:rPr>
              <a:t>is infused </a:t>
            </a:r>
            <a:r>
              <a:rPr lang="en-US" dirty="0" smtClean="0">
                <a:solidFill>
                  <a:srgbClr val="000090"/>
                </a:solidFill>
              </a:rPr>
              <a:t>IV at a </a:t>
            </a:r>
            <a:r>
              <a:rPr lang="en-US" dirty="0">
                <a:solidFill>
                  <a:srgbClr val="000090"/>
                </a:solidFill>
              </a:rPr>
              <a:t>constant rate </a:t>
            </a:r>
            <a:r>
              <a:rPr lang="en-US" dirty="0" smtClean="0">
                <a:solidFill>
                  <a:srgbClr val="000090"/>
                </a:solidFill>
              </a:rPr>
              <a:t>(5 </a:t>
            </a:r>
            <a:r>
              <a:rPr lang="en-US" dirty="0">
                <a:solidFill>
                  <a:srgbClr val="000090"/>
                </a:solidFill>
              </a:rPr>
              <a:t>- 120 </a:t>
            </a:r>
            <a:r>
              <a:rPr lang="en-US" dirty="0" err="1">
                <a:solidFill>
                  <a:srgbClr val="000090"/>
                </a:solidFill>
              </a:rPr>
              <a:t>mU</a:t>
            </a:r>
            <a:r>
              <a:rPr lang="en-US" dirty="0">
                <a:solidFill>
                  <a:srgbClr val="000090"/>
                </a:solidFill>
              </a:rPr>
              <a:t>/m2/</a:t>
            </a:r>
            <a:r>
              <a:rPr lang="en-US" dirty="0" smtClean="0">
                <a:solidFill>
                  <a:srgbClr val="000090"/>
                </a:solidFill>
              </a:rPr>
              <a:t>min-calculated on weight</a:t>
            </a:r>
          </a:p>
          <a:p>
            <a:pPr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20% dextrose </a:t>
            </a:r>
            <a:r>
              <a:rPr lang="en-US" dirty="0" smtClean="0">
                <a:solidFill>
                  <a:srgbClr val="000090"/>
                </a:solidFill>
              </a:rPr>
              <a:t>IV </a:t>
            </a:r>
            <a:r>
              <a:rPr lang="en-US" dirty="0">
                <a:solidFill>
                  <a:srgbClr val="000090"/>
                </a:solidFill>
              </a:rPr>
              <a:t>at a variable rate </a:t>
            </a:r>
            <a:r>
              <a:rPr lang="en-US" dirty="0" smtClean="0">
                <a:solidFill>
                  <a:srgbClr val="000090"/>
                </a:solidFill>
              </a:rPr>
              <a:t>to </a:t>
            </a:r>
            <a:r>
              <a:rPr lang="en-US" dirty="0">
                <a:solidFill>
                  <a:srgbClr val="000090"/>
                </a:solidFill>
              </a:rPr>
              <a:t>“clamp” blood glucose </a:t>
            </a:r>
            <a:r>
              <a:rPr lang="en-US" dirty="0" smtClean="0">
                <a:solidFill>
                  <a:srgbClr val="000090"/>
                </a:solidFill>
              </a:rPr>
              <a:t>in </a:t>
            </a:r>
            <a:r>
              <a:rPr lang="en-US" dirty="0">
                <a:solidFill>
                  <a:srgbClr val="000090"/>
                </a:solidFill>
              </a:rPr>
              <a:t>the normal range (</a:t>
            </a:r>
            <a:r>
              <a:rPr lang="en-US" dirty="0" err="1">
                <a:solidFill>
                  <a:srgbClr val="000090"/>
                </a:solidFill>
              </a:rPr>
              <a:t>euglycemic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eugpumpsteady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12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90"/>
                </a:solidFill>
              </a:rPr>
              <a:t>Euglycemic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Hyperinsulinemic</a:t>
            </a:r>
            <a:r>
              <a:rPr lang="en-US" b="1" dirty="0">
                <a:solidFill>
                  <a:srgbClr val="000090"/>
                </a:solidFill>
              </a:rPr>
              <a:t> Glucose Clamp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1644" y="1600200"/>
            <a:ext cx="443655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en-US" dirty="0">
                <a:solidFill>
                  <a:srgbClr val="000090"/>
                </a:solidFill>
              </a:rPr>
              <a:t>After several hours </a:t>
            </a:r>
            <a:r>
              <a:rPr lang="en-US" dirty="0" smtClean="0">
                <a:solidFill>
                  <a:srgbClr val="000090"/>
                </a:solidFill>
              </a:rPr>
              <a:t>of</a:t>
            </a:r>
          </a:p>
          <a:p>
            <a:pPr>
              <a:buClr>
                <a:srgbClr val="660066"/>
              </a:buClr>
            </a:pPr>
            <a:r>
              <a:rPr lang="en-US" dirty="0" smtClean="0">
                <a:solidFill>
                  <a:srgbClr val="000090"/>
                </a:solidFill>
              </a:rPr>
              <a:t>Constant </a:t>
            </a:r>
            <a:r>
              <a:rPr lang="en-US" dirty="0">
                <a:solidFill>
                  <a:srgbClr val="000090"/>
                </a:solidFill>
              </a:rPr>
              <a:t>insulin infusion, steady- state </a:t>
            </a:r>
            <a:r>
              <a:rPr lang="en-US" dirty="0" smtClean="0">
                <a:solidFill>
                  <a:srgbClr val="000090"/>
                </a:solidFill>
              </a:rPr>
              <a:t>achieved </a:t>
            </a:r>
            <a:r>
              <a:rPr lang="en-US" dirty="0">
                <a:solidFill>
                  <a:srgbClr val="000090"/>
                </a:solidFill>
              </a:rPr>
              <a:t>for plasma insulin, blood glucose, and the glucose infusion rate (GIR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pPr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GIR </a:t>
            </a:r>
            <a:r>
              <a:rPr lang="en-US" dirty="0" smtClean="0">
                <a:solidFill>
                  <a:srgbClr val="000090"/>
                </a:solidFill>
              </a:rPr>
              <a:t>equal </a:t>
            </a:r>
            <a:r>
              <a:rPr lang="en-US" dirty="0">
                <a:solidFill>
                  <a:srgbClr val="000090"/>
                </a:solidFill>
              </a:rPr>
              <a:t>to the glucose disposal rate (M) </a:t>
            </a:r>
            <a:r>
              <a:rPr lang="en-US" dirty="0" smtClean="0">
                <a:solidFill>
                  <a:srgbClr val="000090"/>
                </a:solidFill>
              </a:rPr>
              <a:t>(providing HGO inhibited)</a:t>
            </a:r>
          </a:p>
          <a:p>
            <a:pPr>
              <a:buClr>
                <a:srgbClr val="660066"/>
              </a:buClr>
            </a:pPr>
            <a:r>
              <a:rPr lang="en-US" dirty="0">
                <a:solidFill>
                  <a:srgbClr val="000090"/>
                </a:solidFill>
              </a:rPr>
              <a:t>M is typically normalized to body weight or fat-free mass to generate an estimate of insulin sensitivity. </a:t>
            </a: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 smtClean="0">
              <a:solidFill>
                <a:srgbClr val="000090"/>
              </a:solidFill>
              <a:effectLst/>
            </a:endParaRPr>
          </a:p>
          <a:p>
            <a:pPr>
              <a:buClr>
                <a:srgbClr val="660066"/>
              </a:buClr>
            </a:pP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eugpumpsteady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69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B71AE7-213B-3547-B631-FD4AA4FD8B2B}" type="slidenum">
              <a:rPr lang="en-US" sz="1400">
                <a:latin typeface="Times New Roman" charset="0"/>
              </a:rPr>
              <a:pPr/>
              <a:t>18</a:t>
            </a:fld>
            <a:endParaRPr lang="en-US" sz="140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-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Insulin Resistance: Central to The Metabolic Syndrome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rot="8371662" flipV="1">
            <a:off x="5648325" y="44608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rot="13919268" flipV="1">
            <a:off x="3553619" y="441563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rot="16128391" flipV="1">
            <a:off x="3153569" y="35329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rot="5351923" flipV="1">
            <a:off x="6068219" y="35456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rot="19440105" flipV="1">
            <a:off x="3657600" y="2511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rot="2379175" flipV="1">
            <a:off x="5610225" y="25431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invGray">
          <a:xfrm>
            <a:off x="3362325" y="2670175"/>
            <a:ext cx="2533650" cy="21272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Insulin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Resistance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4638675" y="22193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006475" y="4613275"/>
            <a:ext cx="2317750" cy="927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Dyslipidemia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5876925" y="477202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Obesity</a:t>
            </a: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5838825" y="21113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Hypertension</a:t>
            </a: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1158875" y="2047875"/>
            <a:ext cx="2279650" cy="711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Dysfibrinolysis</a:t>
            </a: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3571875" y="14255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Hyperglycemia</a:t>
            </a:r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3413125" y="5368925"/>
            <a:ext cx="2457450" cy="774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Endothelial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Dysfunction</a:t>
            </a:r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511175" y="3267075"/>
            <a:ext cx="2317750" cy="838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Macrovascular</a:t>
            </a:r>
          </a:p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Disease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6454775" y="3317875"/>
            <a:ext cx="2152650" cy="787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Glucose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Intolerance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814388" y="762000"/>
            <a:ext cx="6729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804000"/>
                </a:solidFill>
              </a:rPr>
              <a:t>Adapted from McFarlane SI, et al. </a:t>
            </a:r>
            <a:r>
              <a:rPr lang="en-US" sz="1400" i="1">
                <a:solidFill>
                  <a:srgbClr val="804000"/>
                </a:solidFill>
              </a:rPr>
              <a:t>J Clin Endocrinol Metab</a:t>
            </a:r>
            <a:r>
              <a:rPr lang="en-US" sz="1400">
                <a:solidFill>
                  <a:srgbClr val="804000"/>
                </a:solidFill>
              </a:rPr>
              <a:t>. 2001;86:713-718; Reusch JEB. </a:t>
            </a:r>
            <a:r>
              <a:rPr lang="en-US" sz="1400" i="1">
                <a:solidFill>
                  <a:srgbClr val="804000"/>
                </a:solidFill>
              </a:rPr>
              <a:t>Am J Cardiol.</a:t>
            </a:r>
            <a:r>
              <a:rPr lang="en-US" sz="1400">
                <a:solidFill>
                  <a:srgbClr val="804000"/>
                </a:solidFill>
              </a:rPr>
              <a:t> 2002;90(suppl):19G-26G.</a:t>
            </a: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728568" flipV="1">
            <a:off x="4587875" y="4797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AD60F6-EDD5-9C43-AA6E-22998504A5C7}" type="slidenum">
              <a:rPr lang="en-US" sz="1400">
                <a:latin typeface="Times New Roman" charset="0"/>
              </a:rPr>
              <a:pPr/>
              <a:t>19</a:t>
            </a:fld>
            <a:endParaRPr lang="en-US" sz="140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18782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saltiel_coverfig_J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1550"/>
            <a:ext cx="392271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Mtabolic</a:t>
            </a:r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Syndrome</a:t>
            </a:r>
            <a:b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Names Used: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Syndrome X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Cardiometabolic Syndrome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Cardiovascular Dysmetabolic Syndrome	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Insulin-Resistance Syndrome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Metabolic Syndrome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Beer Belly Syndrome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Reaven</a:t>
            </a:r>
            <a:r>
              <a:rPr lang="ja-JP" alt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Syndrome</a:t>
            </a:r>
          </a:p>
          <a:p>
            <a:pPr lvl="1"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A6178E-27AC-1541-9435-C2333CC46904}" type="slidenum">
              <a:rPr lang="en-US" sz="1400">
                <a:latin typeface="Times New Roman" charset="0"/>
              </a:rPr>
              <a:pPr/>
              <a:t>20</a:t>
            </a:fld>
            <a:endParaRPr lang="en-US" sz="140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0589C-2087-FA47-A498-1219F1EB3F10}" type="slidenum">
              <a:rPr lang="en-US" sz="1400">
                <a:latin typeface="Times New Roman" charset="0"/>
              </a:rPr>
              <a:pPr/>
              <a:t>21</a:t>
            </a:fld>
            <a:endParaRPr lang="en-US" sz="140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A80565-0A9B-C549-B534-B10474154673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22</a:t>
            </a:fld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90"/>
                </a:solidFill>
                <a:cs typeface="Times New Roman" charset="0"/>
              </a:rPr>
              <a:t>Fat proliferation (</a:t>
            </a:r>
            <a:r>
              <a:rPr lang="en-US" sz="4000">
                <a:solidFill>
                  <a:srgbClr val="008000"/>
                </a:solidFill>
                <a:cs typeface="Times New Roman" charset="0"/>
              </a:rPr>
              <a:t>OBESITY</a:t>
            </a:r>
            <a:r>
              <a:rPr lang="en-US" sz="4000">
                <a:solidFill>
                  <a:srgbClr val="000090"/>
                </a:solidFill>
                <a:cs typeface="Times New Roman" charset="0"/>
              </a:rPr>
              <a:t>)</a:t>
            </a:r>
            <a:endParaRPr lang="en-US" sz="4000">
              <a:solidFill>
                <a:srgbClr val="000090"/>
              </a:solidFill>
              <a:latin typeface="Copperplate Gothic Light" charset="0"/>
              <a:cs typeface="Times New Roman" charset="0"/>
            </a:endParaRPr>
          </a:p>
          <a:p>
            <a:r>
              <a:rPr lang="en-US" sz="16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 </a:t>
            </a:r>
          </a:p>
        </p:txBody>
      </p:sp>
      <p:grpSp>
        <p:nvGrpSpPr>
          <p:cNvPr id="82947" name="Group 33"/>
          <p:cNvGrpSpPr>
            <a:grpSpLocks/>
          </p:cNvGrpSpPr>
          <p:nvPr/>
        </p:nvGrpSpPr>
        <p:grpSpPr bwMode="auto">
          <a:xfrm>
            <a:off x="990600" y="2209800"/>
            <a:ext cx="1371600" cy="1219200"/>
            <a:chOff x="144" y="3456"/>
            <a:chExt cx="864" cy="768"/>
          </a:xfrm>
        </p:grpSpPr>
        <p:sp>
          <p:nvSpPr>
            <p:cNvPr id="82986" name="Oval 3"/>
            <p:cNvSpPr>
              <a:spLocks noChangeArrowheads="1"/>
            </p:cNvSpPr>
            <p:nvPr/>
          </p:nvSpPr>
          <p:spPr bwMode="auto">
            <a:xfrm>
              <a:off x="288" y="3648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87" name="Oval 4"/>
            <p:cNvSpPr>
              <a:spLocks noChangeArrowheads="1"/>
            </p:cNvSpPr>
            <p:nvPr/>
          </p:nvSpPr>
          <p:spPr bwMode="auto">
            <a:xfrm>
              <a:off x="384" y="3744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88" name="Oval 5"/>
            <p:cNvSpPr>
              <a:spLocks noChangeArrowheads="1"/>
            </p:cNvSpPr>
            <p:nvPr/>
          </p:nvSpPr>
          <p:spPr bwMode="auto">
            <a:xfrm>
              <a:off x="384" y="384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89" name="Oval 6"/>
            <p:cNvSpPr>
              <a:spLocks noChangeArrowheads="1"/>
            </p:cNvSpPr>
            <p:nvPr/>
          </p:nvSpPr>
          <p:spPr bwMode="auto">
            <a:xfrm>
              <a:off x="576" y="393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90" name="Oval 7"/>
            <p:cNvSpPr>
              <a:spLocks noChangeArrowheads="1"/>
            </p:cNvSpPr>
            <p:nvPr/>
          </p:nvSpPr>
          <p:spPr bwMode="auto">
            <a:xfrm>
              <a:off x="624" y="369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91" name="Oval 8"/>
            <p:cNvSpPr>
              <a:spLocks noChangeArrowheads="1"/>
            </p:cNvSpPr>
            <p:nvPr/>
          </p:nvSpPr>
          <p:spPr bwMode="auto">
            <a:xfrm>
              <a:off x="144" y="3792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92" name="Oval 9"/>
            <p:cNvSpPr>
              <a:spLocks noChangeArrowheads="1"/>
            </p:cNvSpPr>
            <p:nvPr/>
          </p:nvSpPr>
          <p:spPr bwMode="auto">
            <a:xfrm>
              <a:off x="720" y="384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93" name="Oval 10"/>
            <p:cNvSpPr>
              <a:spLocks noChangeArrowheads="1"/>
            </p:cNvSpPr>
            <p:nvPr/>
          </p:nvSpPr>
          <p:spPr bwMode="auto">
            <a:xfrm>
              <a:off x="528" y="3504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2994" name="Oval 11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2895600" y="2819400"/>
            <a:ext cx="1295400" cy="0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572000" y="1066800"/>
            <a:ext cx="4114800" cy="3276600"/>
            <a:chOff x="2880" y="672"/>
            <a:chExt cx="2592" cy="2064"/>
          </a:xfrm>
        </p:grpSpPr>
        <p:grpSp>
          <p:nvGrpSpPr>
            <p:cNvPr id="82962" name="Group 32"/>
            <p:cNvGrpSpPr>
              <a:grpSpLocks/>
            </p:cNvGrpSpPr>
            <p:nvPr/>
          </p:nvGrpSpPr>
          <p:grpSpPr bwMode="auto">
            <a:xfrm>
              <a:off x="2880" y="672"/>
              <a:ext cx="2592" cy="2064"/>
              <a:chOff x="2784" y="2928"/>
              <a:chExt cx="1248" cy="912"/>
            </a:xfrm>
          </p:grpSpPr>
          <p:grpSp>
            <p:nvGrpSpPr>
              <p:cNvPr id="82967" name="Group 13"/>
              <p:cNvGrpSpPr>
                <a:grpSpLocks/>
              </p:cNvGrpSpPr>
              <p:nvPr/>
            </p:nvGrpSpPr>
            <p:grpSpPr bwMode="auto">
              <a:xfrm>
                <a:off x="3168" y="2976"/>
                <a:ext cx="864" cy="768"/>
                <a:chOff x="144" y="3456"/>
                <a:chExt cx="864" cy="768"/>
              </a:xfrm>
            </p:grpSpPr>
            <p:sp>
              <p:nvSpPr>
                <p:cNvPr id="82977" name="Oval 14"/>
                <p:cNvSpPr>
                  <a:spLocks noChangeArrowheads="1"/>
                </p:cNvSpPr>
                <p:nvPr/>
              </p:nvSpPr>
              <p:spPr bwMode="auto">
                <a:xfrm>
                  <a:off x="288" y="3648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78" name="Oval 15"/>
                <p:cNvSpPr>
                  <a:spLocks noChangeArrowheads="1"/>
                </p:cNvSpPr>
                <p:nvPr/>
              </p:nvSpPr>
              <p:spPr bwMode="auto">
                <a:xfrm>
                  <a:off x="384" y="3744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79" name="Oval 16"/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0" name="Oval 17"/>
                <p:cNvSpPr>
                  <a:spLocks noChangeArrowheads="1"/>
                </p:cNvSpPr>
                <p:nvPr/>
              </p:nvSpPr>
              <p:spPr bwMode="auto">
                <a:xfrm>
                  <a:off x="576" y="3936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1" name="Oval 18"/>
                <p:cNvSpPr>
                  <a:spLocks noChangeArrowheads="1"/>
                </p:cNvSpPr>
                <p:nvPr/>
              </p:nvSpPr>
              <p:spPr bwMode="auto">
                <a:xfrm>
                  <a:off x="624" y="3696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2" name="Oval 19"/>
                <p:cNvSpPr>
                  <a:spLocks noChangeArrowheads="1"/>
                </p:cNvSpPr>
                <p:nvPr/>
              </p:nvSpPr>
              <p:spPr bwMode="auto">
                <a:xfrm>
                  <a:off x="144" y="3792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3" name="Oval 20"/>
                <p:cNvSpPr>
                  <a:spLocks noChangeArrowheads="1"/>
                </p:cNvSpPr>
                <p:nvPr/>
              </p:nvSpPr>
              <p:spPr bwMode="auto">
                <a:xfrm>
                  <a:off x="720" y="3840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4" name="Oval 21"/>
                <p:cNvSpPr>
                  <a:spLocks noChangeArrowheads="1"/>
                </p:cNvSpPr>
                <p:nvPr/>
              </p:nvSpPr>
              <p:spPr bwMode="auto">
                <a:xfrm>
                  <a:off x="528" y="3552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82985" name="Oval 22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solidFill>
                      <a:srgbClr val="000090"/>
                    </a:solidFill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82968" name="Oval 23"/>
              <p:cNvSpPr>
                <a:spLocks noChangeArrowheads="1"/>
              </p:cNvSpPr>
              <p:nvPr/>
            </p:nvSpPr>
            <p:spPr bwMode="auto">
              <a:xfrm>
                <a:off x="2880" y="3168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69" name="Oval 24"/>
              <p:cNvSpPr>
                <a:spLocks noChangeArrowheads="1"/>
              </p:cNvSpPr>
              <p:nvPr/>
            </p:nvSpPr>
            <p:spPr bwMode="auto">
              <a:xfrm>
                <a:off x="3216" y="2928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0" name="Oval 25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1" name="Oval 26"/>
              <p:cNvSpPr>
                <a:spLocks noChangeArrowheads="1"/>
              </p:cNvSpPr>
              <p:nvPr/>
            </p:nvSpPr>
            <p:spPr bwMode="auto">
              <a:xfrm>
                <a:off x="2976" y="336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2" name="Oval 27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3" name="Oval 28"/>
              <p:cNvSpPr>
                <a:spLocks noChangeArrowheads="1"/>
              </p:cNvSpPr>
              <p:nvPr/>
            </p:nvSpPr>
            <p:spPr bwMode="auto">
              <a:xfrm>
                <a:off x="3024" y="2976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4" name="Oval 29"/>
              <p:cNvSpPr>
                <a:spLocks noChangeArrowheads="1"/>
              </p:cNvSpPr>
              <p:nvPr/>
            </p:nvSpPr>
            <p:spPr bwMode="auto">
              <a:xfrm>
                <a:off x="2784" y="3312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5" name="Oval 30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2976" name="Oval 31"/>
              <p:cNvSpPr>
                <a:spLocks noChangeArrowheads="1"/>
              </p:cNvSpPr>
              <p:nvPr/>
            </p:nvSpPr>
            <p:spPr bwMode="auto">
              <a:xfrm>
                <a:off x="3408" y="3552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82963" name="Freeform 36"/>
            <p:cNvSpPr>
              <a:spLocks/>
            </p:cNvSpPr>
            <p:nvPr/>
          </p:nvSpPr>
          <p:spPr bwMode="auto">
            <a:xfrm>
              <a:off x="3744" y="1296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Freeform 37"/>
            <p:cNvSpPr>
              <a:spLocks/>
            </p:cNvSpPr>
            <p:nvPr/>
          </p:nvSpPr>
          <p:spPr bwMode="auto">
            <a:xfrm>
              <a:off x="3456" y="1728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Freeform 38"/>
            <p:cNvSpPr>
              <a:spLocks/>
            </p:cNvSpPr>
            <p:nvPr/>
          </p:nvSpPr>
          <p:spPr bwMode="auto">
            <a:xfrm>
              <a:off x="3936" y="1728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Freeform 41"/>
            <p:cNvSpPr>
              <a:spLocks/>
            </p:cNvSpPr>
            <p:nvPr/>
          </p:nvSpPr>
          <p:spPr bwMode="auto">
            <a:xfrm>
              <a:off x="4320" y="1440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638800" y="3962400"/>
            <a:ext cx="1447800" cy="1676400"/>
            <a:chOff x="3552" y="2496"/>
            <a:chExt cx="912" cy="1056"/>
          </a:xfrm>
        </p:grpSpPr>
        <p:sp>
          <p:nvSpPr>
            <p:cNvPr id="82956" name="Freeform 40"/>
            <p:cNvSpPr>
              <a:spLocks/>
            </p:cNvSpPr>
            <p:nvPr/>
          </p:nvSpPr>
          <p:spPr bwMode="auto">
            <a:xfrm>
              <a:off x="3840" y="2832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Freeform 43"/>
            <p:cNvSpPr>
              <a:spLocks/>
            </p:cNvSpPr>
            <p:nvPr/>
          </p:nvSpPr>
          <p:spPr bwMode="auto">
            <a:xfrm>
              <a:off x="4224" y="3312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44"/>
            <p:cNvSpPr>
              <a:spLocks/>
            </p:cNvSpPr>
            <p:nvPr/>
          </p:nvSpPr>
          <p:spPr bwMode="auto">
            <a:xfrm>
              <a:off x="3840" y="2496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Freeform 45"/>
            <p:cNvSpPr>
              <a:spLocks/>
            </p:cNvSpPr>
            <p:nvPr/>
          </p:nvSpPr>
          <p:spPr bwMode="auto">
            <a:xfrm>
              <a:off x="3936" y="3168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46"/>
            <p:cNvSpPr>
              <a:spLocks/>
            </p:cNvSpPr>
            <p:nvPr/>
          </p:nvSpPr>
          <p:spPr bwMode="auto">
            <a:xfrm>
              <a:off x="4224" y="2784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Freeform 47"/>
            <p:cNvSpPr>
              <a:spLocks/>
            </p:cNvSpPr>
            <p:nvPr/>
          </p:nvSpPr>
          <p:spPr bwMode="auto">
            <a:xfrm>
              <a:off x="3552" y="2640"/>
              <a:ext cx="240" cy="240"/>
            </a:xfrm>
            <a:custGeom>
              <a:avLst/>
              <a:gdLst>
                <a:gd name="T0" fmla="*/ 5 w 525"/>
                <a:gd name="T1" fmla="*/ 16 h 430"/>
                <a:gd name="T2" fmla="*/ 3 w 525"/>
                <a:gd name="T3" fmla="*/ 17 h 430"/>
                <a:gd name="T4" fmla="*/ 2 w 525"/>
                <a:gd name="T5" fmla="*/ 18 h 430"/>
                <a:gd name="T6" fmla="*/ 2 w 525"/>
                <a:gd name="T7" fmla="*/ 22 h 430"/>
                <a:gd name="T8" fmla="*/ 1 w 525"/>
                <a:gd name="T9" fmla="*/ 23 h 430"/>
                <a:gd name="T10" fmla="*/ 0 w 525"/>
                <a:gd name="T11" fmla="*/ 10 h 430"/>
                <a:gd name="T12" fmla="*/ 0 w 525"/>
                <a:gd name="T13" fmla="*/ 9 h 430"/>
                <a:gd name="T14" fmla="*/ 0 w 525"/>
                <a:gd name="T15" fmla="*/ 8 h 430"/>
                <a:gd name="T16" fmla="*/ 2 w 525"/>
                <a:gd name="T17" fmla="*/ 8 h 430"/>
                <a:gd name="T18" fmla="*/ 4 w 525"/>
                <a:gd name="T19" fmla="*/ 6 h 430"/>
                <a:gd name="T20" fmla="*/ 4 w 525"/>
                <a:gd name="T21" fmla="*/ 3 h 430"/>
                <a:gd name="T22" fmla="*/ 5 w 525"/>
                <a:gd name="T23" fmla="*/ 2 h 430"/>
                <a:gd name="T24" fmla="*/ 5 w 525"/>
                <a:gd name="T25" fmla="*/ 1 h 430"/>
                <a:gd name="T26" fmla="*/ 5 w 525"/>
                <a:gd name="T27" fmla="*/ 1 h 430"/>
                <a:gd name="T28" fmla="*/ 6 w 525"/>
                <a:gd name="T29" fmla="*/ 2 h 430"/>
                <a:gd name="T30" fmla="*/ 11 w 525"/>
                <a:gd name="T31" fmla="*/ 2 h 430"/>
                <a:gd name="T32" fmla="*/ 9 w 525"/>
                <a:gd name="T33" fmla="*/ 4 h 430"/>
                <a:gd name="T34" fmla="*/ 8 w 525"/>
                <a:gd name="T35" fmla="*/ 6 h 430"/>
                <a:gd name="T36" fmla="*/ 8 w 525"/>
                <a:gd name="T37" fmla="*/ 8 h 430"/>
                <a:gd name="T38" fmla="*/ 8 w 525"/>
                <a:gd name="T39" fmla="*/ 18 h 430"/>
                <a:gd name="T40" fmla="*/ 7 w 525"/>
                <a:gd name="T41" fmla="*/ 17 h 430"/>
                <a:gd name="T42" fmla="*/ 5 w 525"/>
                <a:gd name="T43" fmla="*/ 16 h 4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5"/>
                <a:gd name="T67" fmla="*/ 0 h 430"/>
                <a:gd name="T68" fmla="*/ 525 w 525"/>
                <a:gd name="T69" fmla="*/ 430 h 4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5" h="430">
                  <a:moveTo>
                    <a:pt x="246" y="300"/>
                  </a:moveTo>
                  <a:cubicBezTo>
                    <a:pt x="208" y="304"/>
                    <a:pt x="160" y="292"/>
                    <a:pt x="134" y="319"/>
                  </a:cubicBezTo>
                  <a:cubicBezTo>
                    <a:pt x="127" y="326"/>
                    <a:pt x="130" y="338"/>
                    <a:pt x="125" y="347"/>
                  </a:cubicBezTo>
                  <a:cubicBezTo>
                    <a:pt x="114" y="366"/>
                    <a:pt x="100" y="384"/>
                    <a:pt x="88" y="402"/>
                  </a:cubicBezTo>
                  <a:cubicBezTo>
                    <a:pt x="82" y="411"/>
                    <a:pt x="69" y="430"/>
                    <a:pt x="69" y="430"/>
                  </a:cubicBezTo>
                  <a:cubicBezTo>
                    <a:pt x="65" y="354"/>
                    <a:pt x="89" y="239"/>
                    <a:pt x="14" y="189"/>
                  </a:cubicBezTo>
                  <a:cubicBezTo>
                    <a:pt x="11" y="180"/>
                    <a:pt x="0" y="170"/>
                    <a:pt x="4" y="161"/>
                  </a:cubicBezTo>
                  <a:cubicBezTo>
                    <a:pt x="8" y="152"/>
                    <a:pt x="22" y="153"/>
                    <a:pt x="32" y="151"/>
                  </a:cubicBezTo>
                  <a:cubicBezTo>
                    <a:pt x="63" y="146"/>
                    <a:pt x="94" y="145"/>
                    <a:pt x="125" y="142"/>
                  </a:cubicBezTo>
                  <a:cubicBezTo>
                    <a:pt x="141" y="137"/>
                    <a:pt x="171" y="130"/>
                    <a:pt x="181" y="114"/>
                  </a:cubicBezTo>
                  <a:cubicBezTo>
                    <a:pt x="191" y="98"/>
                    <a:pt x="188" y="75"/>
                    <a:pt x="199" y="59"/>
                  </a:cubicBezTo>
                  <a:cubicBezTo>
                    <a:pt x="205" y="50"/>
                    <a:pt x="212" y="40"/>
                    <a:pt x="218" y="31"/>
                  </a:cubicBezTo>
                  <a:cubicBezTo>
                    <a:pt x="221" y="22"/>
                    <a:pt x="218" y="6"/>
                    <a:pt x="227" y="3"/>
                  </a:cubicBezTo>
                  <a:cubicBezTo>
                    <a:pt x="238" y="0"/>
                    <a:pt x="245" y="17"/>
                    <a:pt x="255" y="21"/>
                  </a:cubicBezTo>
                  <a:cubicBezTo>
                    <a:pt x="273" y="29"/>
                    <a:pt x="292" y="34"/>
                    <a:pt x="311" y="40"/>
                  </a:cubicBezTo>
                  <a:cubicBezTo>
                    <a:pt x="379" y="63"/>
                    <a:pt x="454" y="46"/>
                    <a:pt x="525" y="49"/>
                  </a:cubicBezTo>
                  <a:cubicBezTo>
                    <a:pt x="491" y="61"/>
                    <a:pt x="462" y="67"/>
                    <a:pt x="432" y="86"/>
                  </a:cubicBezTo>
                  <a:cubicBezTo>
                    <a:pt x="429" y="95"/>
                    <a:pt x="428" y="106"/>
                    <a:pt x="422" y="114"/>
                  </a:cubicBezTo>
                  <a:cubicBezTo>
                    <a:pt x="415" y="125"/>
                    <a:pt x="395" y="129"/>
                    <a:pt x="394" y="142"/>
                  </a:cubicBezTo>
                  <a:cubicBezTo>
                    <a:pt x="389" y="207"/>
                    <a:pt x="420" y="274"/>
                    <a:pt x="404" y="337"/>
                  </a:cubicBezTo>
                  <a:cubicBezTo>
                    <a:pt x="399" y="356"/>
                    <a:pt x="367" y="325"/>
                    <a:pt x="348" y="319"/>
                  </a:cubicBezTo>
                  <a:cubicBezTo>
                    <a:pt x="320" y="310"/>
                    <a:pt x="270" y="276"/>
                    <a:pt x="246" y="3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6934200" y="2971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90"/>
                </a:solidFill>
                <a:latin typeface="Times New Roman" charset="0"/>
                <a:cs typeface="Times New Roman" charset="0"/>
              </a:rPr>
              <a:t>Cytokines</a:t>
            </a: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114800" y="4800600"/>
            <a:ext cx="2209800" cy="1219200"/>
            <a:chOff x="2592" y="3024"/>
            <a:chExt cx="1392" cy="768"/>
          </a:xfrm>
        </p:grpSpPr>
        <p:sp>
          <p:nvSpPr>
            <p:cNvPr id="82954" name="Line 52"/>
            <p:cNvSpPr>
              <a:spLocks noChangeShapeType="1"/>
            </p:cNvSpPr>
            <p:nvPr/>
          </p:nvSpPr>
          <p:spPr bwMode="auto">
            <a:xfrm flipH="1">
              <a:off x="2976" y="3024"/>
              <a:ext cx="816" cy="528"/>
            </a:xfrm>
            <a:prstGeom prst="line">
              <a:avLst/>
            </a:prstGeom>
            <a:noFill/>
            <a:ln w="4445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Text Box 53"/>
            <p:cNvSpPr txBox="1">
              <a:spLocks noChangeArrowheads="1"/>
            </p:cNvSpPr>
            <p:nvPr/>
          </p:nvSpPr>
          <p:spPr bwMode="auto">
            <a:xfrm>
              <a:off x="2592" y="3504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latin typeface="Times New Roman" charset="0"/>
                  <a:cs typeface="Times New Roman" charset="0"/>
                </a:rPr>
                <a:t>Cytokines</a:t>
              </a:r>
            </a:p>
          </p:txBody>
        </p:sp>
      </p:grpSp>
      <p:sp>
        <p:nvSpPr>
          <p:cNvPr id="63543" name="Text Box 55"/>
          <p:cNvSpPr txBox="1">
            <a:spLocks noChangeArrowheads="1"/>
          </p:cNvSpPr>
          <p:nvPr/>
        </p:nvSpPr>
        <p:spPr bwMode="auto">
          <a:xfrm>
            <a:off x="1524000" y="60960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90"/>
                </a:solidFill>
                <a:cs typeface="Times New Roman" charset="0"/>
              </a:rPr>
              <a:t>Chronic inflammation develops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2" grpId="0" animBg="1"/>
      <p:bldP spid="63538" grpId="0" autoUpdateAnimBg="0"/>
      <p:bldP spid="6354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B6F4D1-DA48-A946-B18D-A8F9D61F64BC}" type="slidenum">
              <a:rPr lang="en-US" sz="1400">
                <a:latin typeface="Times New Roman" charset="0"/>
              </a:rPr>
              <a:pPr/>
              <a:t>23</a:t>
            </a:fld>
            <a:endParaRPr lang="en-US" sz="140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4800" y="-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The New Culprit on the Block for The 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Metabolic Syndrome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 rot="8371662" flipV="1">
            <a:off x="5648325" y="44608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rot="13919268" flipV="1">
            <a:off x="3553619" y="441563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rot="16128391" flipV="1">
            <a:off x="3153569" y="35329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rot="5351923" flipV="1">
            <a:off x="6068219" y="35456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rot="19440105" flipV="1">
            <a:off x="3657600" y="2511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rot="2379175" flipV="1">
            <a:off x="5610225" y="25431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invGray">
          <a:xfrm>
            <a:off x="3362325" y="2670175"/>
            <a:ext cx="2533650" cy="21272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Adipose Size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4638675" y="22193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1006475" y="4613275"/>
            <a:ext cx="2317750" cy="927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Dyslipidemia</a:t>
            </a:r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876925" y="477202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Obesity</a:t>
            </a:r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5838825" y="21113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Hypertension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1158875" y="2047875"/>
            <a:ext cx="2279650" cy="711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Dysfibrinolysis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3571875" y="14255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Hyperglycemia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3413125" y="5368925"/>
            <a:ext cx="2457450" cy="774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Endothelial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Dysfunction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511175" y="3267075"/>
            <a:ext cx="2317750" cy="838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Macrovascular</a:t>
            </a:r>
          </a:p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Disease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6454775" y="3317875"/>
            <a:ext cx="2152650" cy="787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Glucose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Intolerance</a:t>
            </a: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rot="10728568" flipV="1">
            <a:off x="4587875" y="4797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7DD1C5-11D0-1143-8BFA-EC101A2329E7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24</a:t>
            </a:fld>
            <a:endParaRPr lang="en-US" sz="1400">
              <a:solidFill>
                <a:srgbClr val="000090"/>
              </a:solidFill>
            </a:endParaRPr>
          </a:p>
        </p:txBody>
      </p:sp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505200" y="228600"/>
            <a:ext cx="1371600" cy="1219200"/>
            <a:chOff x="144" y="3456"/>
            <a:chExt cx="864" cy="768"/>
          </a:xfrm>
        </p:grpSpPr>
        <p:sp>
          <p:nvSpPr>
            <p:cNvPr id="87063" name="Oval 3"/>
            <p:cNvSpPr>
              <a:spLocks noChangeArrowheads="1"/>
            </p:cNvSpPr>
            <p:nvPr/>
          </p:nvSpPr>
          <p:spPr bwMode="auto">
            <a:xfrm>
              <a:off x="288" y="3648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4" name="Oval 4"/>
            <p:cNvSpPr>
              <a:spLocks noChangeArrowheads="1"/>
            </p:cNvSpPr>
            <p:nvPr/>
          </p:nvSpPr>
          <p:spPr bwMode="auto">
            <a:xfrm>
              <a:off x="384" y="3744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5" name="Oval 5"/>
            <p:cNvSpPr>
              <a:spLocks noChangeArrowheads="1"/>
            </p:cNvSpPr>
            <p:nvPr/>
          </p:nvSpPr>
          <p:spPr bwMode="auto">
            <a:xfrm>
              <a:off x="384" y="384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6" name="Oval 6"/>
            <p:cNvSpPr>
              <a:spLocks noChangeArrowheads="1"/>
            </p:cNvSpPr>
            <p:nvPr/>
          </p:nvSpPr>
          <p:spPr bwMode="auto">
            <a:xfrm>
              <a:off x="576" y="393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7" name="Oval 7"/>
            <p:cNvSpPr>
              <a:spLocks noChangeArrowheads="1"/>
            </p:cNvSpPr>
            <p:nvPr/>
          </p:nvSpPr>
          <p:spPr bwMode="auto">
            <a:xfrm>
              <a:off x="624" y="369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8" name="Oval 8"/>
            <p:cNvSpPr>
              <a:spLocks noChangeArrowheads="1"/>
            </p:cNvSpPr>
            <p:nvPr/>
          </p:nvSpPr>
          <p:spPr bwMode="auto">
            <a:xfrm>
              <a:off x="144" y="3792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69" name="Oval 9"/>
            <p:cNvSpPr>
              <a:spLocks noChangeArrowheads="1"/>
            </p:cNvSpPr>
            <p:nvPr/>
          </p:nvSpPr>
          <p:spPr bwMode="auto">
            <a:xfrm>
              <a:off x="720" y="384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70" name="Oval 10"/>
            <p:cNvSpPr>
              <a:spLocks noChangeArrowheads="1"/>
            </p:cNvSpPr>
            <p:nvPr/>
          </p:nvSpPr>
          <p:spPr bwMode="auto">
            <a:xfrm>
              <a:off x="528" y="3504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71" name="Oval 11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87043" name="Text Box 12"/>
          <p:cNvSpPr txBox="1">
            <a:spLocks noChangeArrowheads="1"/>
          </p:cNvSpPr>
          <p:nvPr/>
        </p:nvSpPr>
        <p:spPr bwMode="auto">
          <a:xfrm>
            <a:off x="5105400" y="6096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90"/>
                </a:solidFill>
                <a:cs typeface="Times New Roman" charset="0"/>
              </a:rPr>
              <a:t>Adipose tissue expands</a:t>
            </a:r>
          </a:p>
        </p:txBody>
      </p:sp>
      <p:sp>
        <p:nvSpPr>
          <p:cNvPr id="87044" name="Line 13"/>
          <p:cNvSpPr>
            <a:spLocks noChangeShapeType="1"/>
          </p:cNvSpPr>
          <p:nvPr/>
        </p:nvSpPr>
        <p:spPr bwMode="auto">
          <a:xfrm>
            <a:off x="4267200" y="1600200"/>
            <a:ext cx="0" cy="45720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7045" name="Text Box 14"/>
          <p:cNvSpPr txBox="1">
            <a:spLocks noChangeArrowheads="1"/>
          </p:cNvSpPr>
          <p:nvPr/>
        </p:nvSpPr>
        <p:spPr bwMode="auto">
          <a:xfrm>
            <a:off x="2667000" y="1957388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90"/>
                </a:solidFill>
                <a:cs typeface="Times New Roman" charset="0"/>
              </a:rPr>
              <a:t>Proinflammatory Cytokines Released</a:t>
            </a:r>
          </a:p>
        </p:txBody>
      </p:sp>
      <p:sp>
        <p:nvSpPr>
          <p:cNvPr id="87046" name="Line 15"/>
          <p:cNvSpPr>
            <a:spLocks noChangeShapeType="1"/>
          </p:cNvSpPr>
          <p:nvPr/>
        </p:nvSpPr>
        <p:spPr bwMode="auto">
          <a:xfrm>
            <a:off x="4267200" y="2743200"/>
            <a:ext cx="0" cy="45720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87047" name="Text Box 16"/>
          <p:cNvSpPr txBox="1">
            <a:spLocks noChangeArrowheads="1"/>
          </p:cNvSpPr>
          <p:nvPr/>
        </p:nvSpPr>
        <p:spPr bwMode="auto">
          <a:xfrm>
            <a:off x="2362200" y="3124200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90"/>
                </a:solidFill>
                <a:cs typeface="Times New Roman" charset="0"/>
              </a:rPr>
              <a:t>Glucose Uptake Decreases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-76200" y="3657600"/>
            <a:ext cx="2971800" cy="3060700"/>
            <a:chOff x="-48" y="2304"/>
            <a:chExt cx="1776" cy="1919"/>
          </a:xfrm>
        </p:grpSpPr>
        <p:pic>
          <p:nvPicPr>
            <p:cNvPr id="87059" name="Picture 18" descr="50312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8"/>
              <a:ext cx="168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0" name="Text Box 19"/>
            <p:cNvSpPr txBox="1">
              <a:spLocks noChangeArrowheads="1"/>
            </p:cNvSpPr>
            <p:nvPr/>
          </p:nvSpPr>
          <p:spPr bwMode="auto">
            <a:xfrm>
              <a:off x="-48" y="3312"/>
              <a:ext cx="177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cs typeface="Times New Roman" charset="0"/>
                </a:rPr>
                <a:t>Pancreas Increases Insulin Production</a:t>
              </a:r>
            </a:p>
          </p:txBody>
        </p:sp>
        <p:sp>
          <p:nvSpPr>
            <p:cNvPr id="87061" name="Line 20"/>
            <p:cNvSpPr>
              <a:spLocks noChangeShapeType="1"/>
            </p:cNvSpPr>
            <p:nvPr/>
          </p:nvSpPr>
          <p:spPr bwMode="auto">
            <a:xfrm flipH="1">
              <a:off x="1248" y="2304"/>
              <a:ext cx="384" cy="48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87062" name="Text Box 21"/>
            <p:cNvSpPr txBox="1">
              <a:spLocks noChangeArrowheads="1"/>
            </p:cNvSpPr>
            <p:nvPr/>
          </p:nvSpPr>
          <p:spPr bwMode="auto">
            <a:xfrm>
              <a:off x="96" y="3936"/>
              <a:ext cx="153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cs typeface="Times New Roman" charset="0"/>
                </a:rPr>
                <a:t>Hyperinsulinemia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15000" y="3657600"/>
            <a:ext cx="3505200" cy="3048000"/>
            <a:chOff x="3600" y="2304"/>
            <a:chExt cx="2208" cy="1920"/>
          </a:xfrm>
        </p:grpSpPr>
        <p:sp>
          <p:nvSpPr>
            <p:cNvPr id="87054" name="Line 24"/>
            <p:cNvSpPr>
              <a:spLocks noChangeShapeType="1"/>
            </p:cNvSpPr>
            <p:nvPr/>
          </p:nvSpPr>
          <p:spPr bwMode="auto">
            <a:xfrm>
              <a:off x="3792" y="2304"/>
              <a:ext cx="384" cy="384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pic>
          <p:nvPicPr>
            <p:cNvPr id="87055" name="Picture 25" descr="triglycer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736"/>
              <a:ext cx="133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6" name="Rectangle 26"/>
            <p:cNvSpPr>
              <a:spLocks noChangeArrowheads="1"/>
            </p:cNvSpPr>
            <p:nvPr/>
          </p:nvSpPr>
          <p:spPr bwMode="auto">
            <a:xfrm>
              <a:off x="3840" y="3504"/>
              <a:ext cx="182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9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87057" name="Text Box 27"/>
            <p:cNvSpPr txBox="1">
              <a:spLocks noChangeArrowheads="1"/>
            </p:cNvSpPr>
            <p:nvPr/>
          </p:nvSpPr>
          <p:spPr bwMode="auto">
            <a:xfrm>
              <a:off x="3648" y="3408"/>
              <a:ext cx="21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cs typeface="Times New Roman" charset="0"/>
                </a:rPr>
                <a:t>Triglycerides Released to Blood Stream</a:t>
              </a:r>
            </a:p>
          </p:txBody>
        </p:sp>
        <p:sp>
          <p:nvSpPr>
            <p:cNvPr id="87058" name="Text Box 28"/>
            <p:cNvSpPr txBox="1">
              <a:spLocks noChangeArrowheads="1"/>
            </p:cNvSpPr>
            <p:nvPr/>
          </p:nvSpPr>
          <p:spPr bwMode="auto">
            <a:xfrm>
              <a:off x="3600" y="3936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cs typeface="Times New Roman" charset="0"/>
                </a:rPr>
                <a:t>Cardiovascular Disease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971800" y="4038600"/>
            <a:ext cx="2590800" cy="1676400"/>
            <a:chOff x="1872" y="2256"/>
            <a:chExt cx="1632" cy="1056"/>
          </a:xfrm>
        </p:grpSpPr>
        <p:sp>
          <p:nvSpPr>
            <p:cNvPr id="87051" name="Line 22"/>
            <p:cNvSpPr>
              <a:spLocks noChangeShapeType="1"/>
            </p:cNvSpPr>
            <p:nvPr/>
          </p:nvSpPr>
          <p:spPr bwMode="auto">
            <a:xfrm>
              <a:off x="2688" y="2256"/>
              <a:ext cx="0" cy="288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87052" name="Text Box 23"/>
            <p:cNvSpPr txBox="1">
              <a:spLocks noChangeArrowheads="1"/>
            </p:cNvSpPr>
            <p:nvPr/>
          </p:nvSpPr>
          <p:spPr bwMode="auto">
            <a:xfrm>
              <a:off x="1872" y="3024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cs typeface="Times New Roman" charset="0"/>
                </a:rPr>
                <a:t>Hyperglycemia</a:t>
              </a:r>
            </a:p>
          </p:txBody>
        </p:sp>
        <p:sp>
          <p:nvSpPr>
            <p:cNvPr id="87053" name="Text Box 29"/>
            <p:cNvSpPr txBox="1">
              <a:spLocks noChangeArrowheads="1"/>
            </p:cNvSpPr>
            <p:nvPr/>
          </p:nvSpPr>
          <p:spPr bwMode="auto">
            <a:xfrm>
              <a:off x="1941" y="2496"/>
              <a:ext cx="148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90"/>
                  </a:solidFill>
                  <a:cs typeface="Times New Roman" charset="0"/>
                </a:rPr>
                <a:t>Blood Glucose Levels Increase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0" descr="nrm2391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457325"/>
            <a:ext cx="681196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Adipose tissue &amp; insulin resistance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Adipose </a:t>
            </a:r>
            <a:r>
              <a:rPr lang="en-US" b="1" dirty="0">
                <a:solidFill>
                  <a:srgbClr val="000090"/>
                </a:solidFill>
              </a:rPr>
              <a:t>tissue </a:t>
            </a:r>
            <a:r>
              <a:rPr lang="en-US" b="1" dirty="0" smtClean="0">
                <a:solidFill>
                  <a:srgbClr val="000090"/>
                </a:solidFill>
              </a:rPr>
              <a:t>&amp; </a:t>
            </a:r>
            <a:r>
              <a:rPr lang="en-US" b="1" dirty="0">
                <a:solidFill>
                  <a:srgbClr val="000090"/>
                </a:solidFill>
              </a:rPr>
              <a:t>insulin resistance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insulin resit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10" b="-4661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A; </a:t>
            </a:r>
            <a:r>
              <a:rPr lang="en-US" dirty="0" smtClean="0">
                <a:solidFill>
                  <a:srgbClr val="000090"/>
                </a:solidFill>
              </a:rPr>
              <a:t>In </a:t>
            </a:r>
            <a:r>
              <a:rPr lang="en-US" dirty="0">
                <a:solidFill>
                  <a:srgbClr val="000090"/>
                </a:solidFill>
              </a:rPr>
              <a:t>the lean state, small adipocytes efficiently store fatty acids as </a:t>
            </a:r>
            <a:r>
              <a:rPr lang="en-US" dirty="0" smtClean="0">
                <a:solidFill>
                  <a:srgbClr val="000090"/>
                </a:solidFill>
              </a:rPr>
              <a:t>TG (which </a:t>
            </a:r>
            <a:r>
              <a:rPr lang="en-US" dirty="0">
                <a:solidFill>
                  <a:srgbClr val="000090"/>
                </a:solidFill>
              </a:rPr>
              <a:t>can be mobilized and used to generate ATP through the mitochondrial β- oxidation </a:t>
            </a:r>
            <a:r>
              <a:rPr lang="en-US" dirty="0" smtClean="0">
                <a:solidFill>
                  <a:srgbClr val="000090"/>
                </a:solidFill>
              </a:rPr>
              <a:t>in </a:t>
            </a:r>
            <a:r>
              <a:rPr lang="en-US" dirty="0">
                <a:solidFill>
                  <a:srgbClr val="000090"/>
                </a:solidFill>
              </a:rPr>
              <a:t>muscle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Insulin</a:t>
            </a:r>
            <a:r>
              <a:rPr lang="en-US" dirty="0">
                <a:solidFill>
                  <a:srgbClr val="000090"/>
                </a:solidFill>
              </a:rPr>
              <a:t>-stimulated glucose uptake under these conditions is </a:t>
            </a:r>
            <a:r>
              <a:rPr lang="en-US" dirty="0" smtClean="0">
                <a:solidFill>
                  <a:srgbClr val="000090"/>
                </a:solidFill>
              </a:rPr>
              <a:t>normal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Adipose </a:t>
            </a:r>
            <a:r>
              <a:rPr lang="en-US" b="1" dirty="0">
                <a:solidFill>
                  <a:srgbClr val="000090"/>
                </a:solidFill>
              </a:rPr>
              <a:t>tissue </a:t>
            </a:r>
            <a:r>
              <a:rPr lang="en-US" b="1" dirty="0" smtClean="0">
                <a:solidFill>
                  <a:srgbClr val="000090"/>
                </a:solidFill>
              </a:rPr>
              <a:t>&amp; </a:t>
            </a:r>
            <a:r>
              <a:rPr lang="en-US" b="1" dirty="0">
                <a:solidFill>
                  <a:srgbClr val="000090"/>
                </a:solidFill>
              </a:rPr>
              <a:t>insulin resistance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insulin resit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10" b="-4661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b; </a:t>
            </a:r>
            <a:r>
              <a:rPr lang="en-US" dirty="0" smtClean="0">
                <a:solidFill>
                  <a:srgbClr val="000090"/>
                </a:solidFill>
              </a:rPr>
              <a:t>Excess </a:t>
            </a:r>
            <a:r>
              <a:rPr lang="en-US" dirty="0">
                <a:solidFill>
                  <a:srgbClr val="000090"/>
                </a:solidFill>
              </a:rPr>
              <a:t>caloric intake leads to metabolic overload, increased TG input and adipocyte </a:t>
            </a:r>
            <a:r>
              <a:rPr lang="en-US" dirty="0" smtClean="0">
                <a:solidFill>
                  <a:srgbClr val="000090"/>
                </a:solidFill>
              </a:rPr>
              <a:t>enlargement 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n </a:t>
            </a:r>
            <a:r>
              <a:rPr lang="en-US" dirty="0">
                <a:solidFill>
                  <a:srgbClr val="000090"/>
                </a:solidFill>
              </a:rPr>
              <a:t>non-diabetic overweight individuals, TG storage by adipose cells and β-oxidation in muscle can often be maintained to prevent insulin </a:t>
            </a:r>
            <a:r>
              <a:rPr lang="en-US" dirty="0" smtClean="0">
                <a:solidFill>
                  <a:srgbClr val="000090"/>
                </a:solidFill>
              </a:rPr>
              <a:t>resistance 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Adipose </a:t>
            </a:r>
            <a:r>
              <a:rPr lang="en-US" b="1" dirty="0">
                <a:solidFill>
                  <a:srgbClr val="000090"/>
                </a:solidFill>
              </a:rPr>
              <a:t>tissue </a:t>
            </a:r>
            <a:r>
              <a:rPr lang="en-US" b="1" dirty="0" smtClean="0">
                <a:solidFill>
                  <a:srgbClr val="000090"/>
                </a:solidFill>
              </a:rPr>
              <a:t>&amp; </a:t>
            </a:r>
            <a:r>
              <a:rPr lang="en-US" b="1" dirty="0">
                <a:solidFill>
                  <a:srgbClr val="000090"/>
                </a:solidFill>
              </a:rPr>
              <a:t>insulin resistance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insulin resit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10" b="-4661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C; </a:t>
            </a:r>
            <a:r>
              <a:rPr lang="en-US" dirty="0">
                <a:solidFill>
                  <a:srgbClr val="000090"/>
                </a:solidFill>
              </a:rPr>
              <a:t>On further overloading with TG, hypertrophy of adipocytes </a:t>
            </a:r>
            <a:r>
              <a:rPr lang="en-US" dirty="0" smtClean="0">
                <a:solidFill>
                  <a:srgbClr val="000090"/>
                </a:solidFill>
              </a:rPr>
              <a:t>&amp; </a:t>
            </a:r>
            <a:r>
              <a:rPr lang="en-US" dirty="0">
                <a:solidFill>
                  <a:srgbClr val="000090"/>
                </a:solidFill>
              </a:rPr>
              <a:t>increased secretion of macrophage </a:t>
            </a:r>
            <a:r>
              <a:rPr lang="en-US" dirty="0" err="1">
                <a:solidFill>
                  <a:srgbClr val="000090"/>
                </a:solidFill>
              </a:rPr>
              <a:t>chemoattractants</a:t>
            </a:r>
            <a:r>
              <a:rPr lang="en-US" dirty="0">
                <a:solidFill>
                  <a:srgbClr val="000090"/>
                </a:solidFill>
              </a:rPr>
              <a:t> occurs, </a:t>
            </a:r>
            <a:r>
              <a:rPr lang="en-US" dirty="0" smtClean="0">
                <a:solidFill>
                  <a:srgbClr val="000090"/>
                </a:solidFill>
              </a:rPr>
              <a:t>including: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secretion of monocyte </a:t>
            </a:r>
            <a:r>
              <a:rPr lang="en-US" dirty="0" err="1">
                <a:solidFill>
                  <a:srgbClr val="000090"/>
                </a:solidFill>
              </a:rPr>
              <a:t>chemoattractant</a:t>
            </a:r>
            <a:r>
              <a:rPr lang="en-US" dirty="0">
                <a:solidFill>
                  <a:srgbClr val="000090"/>
                </a:solidFill>
              </a:rPr>
              <a:t> protein-1 (MCP-1; arrows), which recruits additional </a:t>
            </a:r>
            <a:r>
              <a:rPr lang="en-US" dirty="0" smtClean="0">
                <a:solidFill>
                  <a:srgbClr val="000090"/>
                </a:solidFill>
              </a:rPr>
              <a:t>macrophages 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Adipose </a:t>
            </a:r>
            <a:r>
              <a:rPr lang="en-US" b="1" dirty="0">
                <a:solidFill>
                  <a:srgbClr val="000090"/>
                </a:solidFill>
              </a:rPr>
              <a:t>tissue </a:t>
            </a:r>
            <a:r>
              <a:rPr lang="en-US" b="1" dirty="0" smtClean="0">
                <a:solidFill>
                  <a:srgbClr val="000090"/>
                </a:solidFill>
              </a:rPr>
              <a:t>&amp; </a:t>
            </a:r>
            <a:r>
              <a:rPr lang="en-US" b="1" dirty="0">
                <a:solidFill>
                  <a:srgbClr val="000090"/>
                </a:solidFill>
              </a:rPr>
              <a:t>insulin resistance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insulin resit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10" b="-4661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151468"/>
            <a:ext cx="4309533" cy="497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d. Macrophage </a:t>
            </a:r>
            <a:r>
              <a:rPr lang="en-US" dirty="0">
                <a:solidFill>
                  <a:srgbClr val="000090"/>
                </a:solidFill>
              </a:rPr>
              <a:t>recruitment </a:t>
            </a:r>
            <a:r>
              <a:rPr lang="en-US" dirty="0" smtClean="0">
                <a:solidFill>
                  <a:srgbClr val="000090"/>
                </a:solidFill>
              </a:rPr>
              <a:t>results </a:t>
            </a:r>
            <a:r>
              <a:rPr lang="en-US" dirty="0">
                <a:solidFill>
                  <a:srgbClr val="000090"/>
                </a:solidFill>
              </a:rPr>
              <a:t>in a pro-inflammatory </a:t>
            </a:r>
            <a:r>
              <a:rPr lang="en-US" dirty="0" smtClean="0">
                <a:solidFill>
                  <a:srgbClr val="000090"/>
                </a:solidFill>
              </a:rPr>
              <a:t>state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Infiltrating </a:t>
            </a:r>
            <a:r>
              <a:rPr lang="en-US" dirty="0">
                <a:solidFill>
                  <a:srgbClr val="000090"/>
                </a:solidFill>
              </a:rPr>
              <a:t>macrophages secrete </a:t>
            </a:r>
            <a:r>
              <a:rPr lang="en-US" dirty="0" smtClean="0">
                <a:solidFill>
                  <a:srgbClr val="000090"/>
                </a:solidFill>
              </a:rPr>
              <a:t>TNFα causing a </a:t>
            </a:r>
            <a:r>
              <a:rPr lang="en-US" dirty="0">
                <a:solidFill>
                  <a:srgbClr val="000090"/>
                </a:solidFill>
              </a:rPr>
              <a:t>chronic inflammatory state with impaired TG deposition and increased lipolysis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excess of circulating TG and </a:t>
            </a:r>
            <a:r>
              <a:rPr lang="en-US" dirty="0" smtClean="0">
                <a:solidFill>
                  <a:srgbClr val="000090"/>
                </a:solidFill>
              </a:rPr>
              <a:t>FFAs results </a:t>
            </a:r>
            <a:r>
              <a:rPr lang="en-US" dirty="0">
                <a:solidFill>
                  <a:srgbClr val="000090"/>
                </a:solidFill>
              </a:rPr>
              <a:t>in the accumulation of activated lipids in the muscle </a:t>
            </a:r>
            <a:r>
              <a:rPr lang="en-US" dirty="0" smtClean="0">
                <a:solidFill>
                  <a:srgbClr val="000090"/>
                </a:solidFill>
              </a:rPr>
              <a:t>disrupting: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mitochondrial </a:t>
            </a:r>
            <a:r>
              <a:rPr lang="en-US" dirty="0">
                <a:solidFill>
                  <a:srgbClr val="000090"/>
                </a:solidFill>
              </a:rPr>
              <a:t>oxidative phosphorylation </a:t>
            </a:r>
            <a:r>
              <a:rPr lang="en-US" dirty="0" smtClean="0">
                <a:solidFill>
                  <a:srgbClr val="000090"/>
                </a:solidFill>
              </a:rPr>
              <a:t>&amp; insulin</a:t>
            </a:r>
            <a:r>
              <a:rPr lang="en-US" dirty="0">
                <a:solidFill>
                  <a:srgbClr val="000090"/>
                </a:solidFill>
              </a:rPr>
              <a:t>-stimulated glucose transport, thus triggering insulin </a:t>
            </a:r>
            <a:r>
              <a:rPr lang="en-US" dirty="0" smtClean="0">
                <a:solidFill>
                  <a:srgbClr val="000090"/>
                </a:solidFill>
              </a:rPr>
              <a:t>resistance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BFE237-F60E-274F-9F7A-0C06708CF337}" type="slidenum">
              <a:rPr lang="en-US" sz="1400">
                <a:latin typeface="Times New Roman" charset="0"/>
              </a:rPr>
              <a:pPr/>
              <a:t>3</a:t>
            </a:fld>
            <a:endParaRPr lang="en-US" sz="140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152400"/>
            <a:ext cx="7780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cs typeface="Times New Roman" charset="0"/>
              </a:rPr>
              <a:t>Metabolic Syndrome</a:t>
            </a:r>
            <a:endParaRPr lang="en-US" sz="3600" i="1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22531" name="Text Box 38"/>
          <p:cNvSpPr txBox="1">
            <a:spLocks noChangeArrowheads="1"/>
          </p:cNvSpPr>
          <p:nvPr/>
        </p:nvSpPr>
        <p:spPr bwMode="auto">
          <a:xfrm>
            <a:off x="1981200" y="5181600"/>
            <a:ext cx="518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charset="0"/>
              </a:rPr>
              <a:t>Coronary Artery Disease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charset="0"/>
              </a:rPr>
              <a:t>&amp;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charset="0"/>
              </a:rPr>
              <a:t> Diabetes</a:t>
            </a:r>
          </a:p>
        </p:txBody>
      </p:sp>
      <p:sp>
        <p:nvSpPr>
          <p:cNvPr id="22532" name="Text Box 44"/>
          <p:cNvSpPr txBox="1">
            <a:spLocks noChangeArrowheads="1"/>
          </p:cNvSpPr>
          <p:nvPr/>
        </p:nvSpPr>
        <p:spPr bwMode="auto">
          <a:xfrm>
            <a:off x="3200400" y="2819400"/>
            <a:ext cx="2743200" cy="1169988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Times New Roman" charset="0"/>
              </a:rPr>
              <a:t>Increased BMI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Times New Roman" charset="0"/>
              </a:rPr>
              <a:t>Increased central adiposity</a:t>
            </a:r>
          </a:p>
        </p:txBody>
      </p:sp>
      <p:sp>
        <p:nvSpPr>
          <p:cNvPr id="22533" name="Text Box 45"/>
          <p:cNvSpPr txBox="1">
            <a:spLocks noChangeArrowheads="1"/>
          </p:cNvSpPr>
          <p:nvPr/>
        </p:nvSpPr>
        <p:spPr bwMode="auto">
          <a:xfrm>
            <a:off x="3124200" y="1066800"/>
            <a:ext cx="2743200" cy="70802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Times New Roman" charset="0"/>
              </a:rPr>
              <a:t>Insulin Resistance + Hyperinsulinemia</a:t>
            </a:r>
          </a:p>
        </p:txBody>
      </p:sp>
      <p:sp>
        <p:nvSpPr>
          <p:cNvPr id="22534" name="Rectangle 4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22535" name="Line 49"/>
          <p:cNvSpPr>
            <a:spLocks noChangeShapeType="1"/>
          </p:cNvSpPr>
          <p:nvPr/>
        </p:nvSpPr>
        <p:spPr bwMode="auto">
          <a:xfrm>
            <a:off x="4572000" y="4419600"/>
            <a:ext cx="0" cy="838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50"/>
          <p:cNvSpPr>
            <a:spLocks noChangeShapeType="1"/>
          </p:cNvSpPr>
          <p:nvPr/>
        </p:nvSpPr>
        <p:spPr bwMode="auto">
          <a:xfrm>
            <a:off x="4572000" y="1828800"/>
            <a:ext cx="0" cy="838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51"/>
          <p:cNvSpPr>
            <a:spLocks noChangeArrowheads="1"/>
          </p:cNvSpPr>
          <p:nvPr/>
        </p:nvSpPr>
        <p:spPr bwMode="auto">
          <a:xfrm>
            <a:off x="2543175" y="5257800"/>
            <a:ext cx="4038600" cy="14192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2538" name="Rectangle 52"/>
          <p:cNvSpPr>
            <a:spLocks noChangeArrowheads="1"/>
          </p:cNvSpPr>
          <p:nvPr/>
        </p:nvSpPr>
        <p:spPr bwMode="auto">
          <a:xfrm>
            <a:off x="2209800" y="762000"/>
            <a:ext cx="4572000" cy="3581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Adipose </a:t>
            </a:r>
            <a:r>
              <a:rPr lang="en-US" b="1" dirty="0">
                <a:solidFill>
                  <a:srgbClr val="000090"/>
                </a:solidFill>
              </a:rPr>
              <a:t>tissue </a:t>
            </a:r>
            <a:r>
              <a:rPr lang="en-US" b="1" dirty="0" smtClean="0">
                <a:solidFill>
                  <a:srgbClr val="000090"/>
                </a:solidFill>
              </a:rPr>
              <a:t>&amp; </a:t>
            </a:r>
            <a:r>
              <a:rPr lang="en-US" b="1" dirty="0">
                <a:solidFill>
                  <a:srgbClr val="000090"/>
                </a:solidFill>
              </a:rPr>
              <a:t>insulin resistance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/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Content Placeholder 7" descr="insulin resita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1" r="-2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75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14F22F-22F5-A848-B273-3CBFA4467566}" type="slidenum">
              <a:rPr lang="en-US" sz="1400">
                <a:latin typeface="Times New Roman" charset="0"/>
              </a:rPr>
              <a:pPr/>
              <a:t>31</a:t>
            </a:fld>
            <a:endParaRPr lang="en-US" sz="140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10828" r="8859" b="8366"/>
          <a:stretch>
            <a:fillRect/>
          </a:stretch>
        </p:blipFill>
        <p:spPr bwMode="auto">
          <a:xfrm>
            <a:off x="250825" y="0"/>
            <a:ext cx="871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DD2F03-6812-F54F-9A1A-C0165EDB0797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32</a:t>
            </a:fld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2114550" y="2460625"/>
            <a:ext cx="971550" cy="4191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3305175" y="1736725"/>
            <a:ext cx="350838" cy="9398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3260725" y="3151188"/>
            <a:ext cx="395288" cy="10763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09600" y="393700"/>
            <a:ext cx="7467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/>
          <a:p>
            <a:pPr algn="ctr" defTabSz="449263" eaLnBrk="1" hangingPunct="1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>
                <a:solidFill>
                  <a:srgbClr val="000090"/>
                </a:solidFill>
                <a:latin typeface="Times New Roman" charset="0"/>
              </a:rPr>
              <a:t>The Fat Cell Is a Veritable Endocrine Factory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386263" y="3246438"/>
            <a:ext cx="1587" cy="3889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098550" y="2133600"/>
            <a:ext cx="1309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Leptin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263775" y="1412875"/>
            <a:ext cx="176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Adiponectin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683125" y="1381125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Resistin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181725" y="2206625"/>
            <a:ext cx="2371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Angiotensinogen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335088" y="3403600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IL-6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590800" y="4276725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TNF-Alfa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694238" y="4295775"/>
            <a:ext cx="146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Cortisol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273800" y="3425825"/>
            <a:ext cx="160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Stored Triglycerides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28638" y="4800600"/>
            <a:ext cx="8039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0988" indent="-280988" defTabSz="449263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GB" sz="2000" b="1">
                <a:solidFill>
                  <a:srgbClr val="000090"/>
                </a:solidFill>
              </a:rPr>
              <a:t>Fat cells are continually absorbing or releasing substances in response to the body’s energy needs</a:t>
            </a:r>
            <a:br>
              <a:rPr lang="en-GB" sz="2000" b="1">
                <a:solidFill>
                  <a:srgbClr val="000090"/>
                </a:solidFill>
              </a:rPr>
            </a:br>
            <a:endParaRPr lang="en-GB" sz="2000" b="1">
              <a:solidFill>
                <a:srgbClr val="00009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charset="0"/>
              <a:buChar char="•"/>
            </a:pPr>
            <a:r>
              <a:rPr lang="en-GB" sz="2000" b="1">
                <a:solidFill>
                  <a:srgbClr val="000090"/>
                </a:solidFill>
              </a:rPr>
              <a:t>Fat cells are better adapted to preserving calories than shedding them</a:t>
            </a:r>
            <a:endParaRPr lang="en-GB" b="1">
              <a:solidFill>
                <a:srgbClr val="000090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85775" y="6718300"/>
            <a:ext cx="8653463" cy="13970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ts val="375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000">
                <a:solidFill>
                  <a:srgbClr val="000090"/>
                </a:solidFill>
              </a:rPr>
              <a:t>Source: Underwood A, Adler J, Hand K, Ulick J. What You Don’t Know About Fat. </a:t>
            </a:r>
            <a:r>
              <a:rPr lang="en-GB" sz="1000" i="1">
                <a:solidFill>
                  <a:srgbClr val="000090"/>
                </a:solidFill>
              </a:rPr>
              <a:t>Newsweek</a:t>
            </a:r>
            <a:r>
              <a:rPr lang="en-GB" sz="1000">
                <a:solidFill>
                  <a:srgbClr val="000090"/>
                </a:solidFill>
              </a:rPr>
              <a:t>. 2004;144:40-47. </a:t>
            </a: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 flipV="1">
            <a:off x="5535613" y="2430463"/>
            <a:ext cx="969962" cy="4286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114550" y="3033713"/>
            <a:ext cx="971550" cy="4286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5568950" y="3048000"/>
            <a:ext cx="971550" cy="4191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>
            <a:off x="5027613" y="1711325"/>
            <a:ext cx="360362" cy="9398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 flipV="1">
            <a:off x="4983163" y="3155950"/>
            <a:ext cx="404812" cy="10763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3051175" y="2447925"/>
            <a:ext cx="2528888" cy="939800"/>
          </a:xfrm>
          <a:prstGeom prst="ellipse">
            <a:avLst/>
          </a:prstGeom>
          <a:solidFill>
            <a:srgbClr val="33CCCC"/>
          </a:solidFill>
          <a:ln w="9398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3133725" y="2851150"/>
            <a:ext cx="2427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0090"/>
                </a:solidFill>
              </a:rPr>
              <a:t>Fat Cell</a:t>
            </a: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2406650" y="1700213"/>
            <a:ext cx="15128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327150" y="2449513"/>
            <a:ext cx="863600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The Evidence in for a Key Role Of the Adipocyte in Insulin Resistance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The importance of adipose tissue in controlling whole-body metabolism by sequestering fat is </a:t>
            </a:r>
            <a:r>
              <a:rPr lang="en-US" dirty="0" smtClean="0">
                <a:solidFill>
                  <a:srgbClr val="000090"/>
                </a:solidFill>
              </a:rPr>
              <a:t>reinforced </a:t>
            </a:r>
            <a:r>
              <a:rPr lang="en-US" dirty="0">
                <a:solidFill>
                  <a:srgbClr val="000090"/>
                </a:solidFill>
              </a:rPr>
              <a:t>by the observation that a lack of adipose tissue leads to elevated </a:t>
            </a:r>
            <a:r>
              <a:rPr lang="en-US" dirty="0" smtClean="0">
                <a:solidFill>
                  <a:srgbClr val="000090"/>
                </a:solidFill>
              </a:rPr>
              <a:t>circulating concentrations </a:t>
            </a:r>
            <a:r>
              <a:rPr lang="en-US" dirty="0">
                <a:solidFill>
                  <a:srgbClr val="000090"/>
                </a:solidFill>
              </a:rPr>
              <a:t>of </a:t>
            </a:r>
            <a:r>
              <a:rPr lang="en-US" dirty="0" smtClean="0">
                <a:solidFill>
                  <a:srgbClr val="000090"/>
                </a:solidFill>
              </a:rPr>
              <a:t>TGs &amp; FFAs and insulin </a:t>
            </a:r>
            <a:r>
              <a:rPr lang="en-US" dirty="0">
                <a:solidFill>
                  <a:srgbClr val="000090"/>
                </a:solidFill>
              </a:rPr>
              <a:t>resistance in </a:t>
            </a:r>
            <a:r>
              <a:rPr lang="en-US" dirty="0" smtClean="0">
                <a:solidFill>
                  <a:srgbClr val="000090"/>
                </a:solidFill>
              </a:rPr>
              <a:t>humans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L</a:t>
            </a:r>
            <a:r>
              <a:rPr lang="en-US" dirty="0" err="1" smtClean="0">
                <a:solidFill>
                  <a:srgbClr val="000090"/>
                </a:solidFill>
              </a:rPr>
              <a:t>ipodystrophies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cause impaired </a:t>
            </a:r>
            <a:r>
              <a:rPr lang="en-US" dirty="0" err="1">
                <a:solidFill>
                  <a:srgbClr val="000090"/>
                </a:solidFill>
              </a:rPr>
              <a:t>adipokine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secretion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Normal </a:t>
            </a:r>
            <a:r>
              <a:rPr lang="en-US" dirty="0">
                <a:solidFill>
                  <a:srgbClr val="000090"/>
                </a:solidFill>
              </a:rPr>
              <a:t>insulin sensitivity and glucose homeostasis </a:t>
            </a:r>
            <a:r>
              <a:rPr lang="en-US" dirty="0" smtClean="0">
                <a:solidFill>
                  <a:srgbClr val="000090"/>
                </a:solidFill>
              </a:rPr>
              <a:t>require functional </a:t>
            </a:r>
            <a:r>
              <a:rPr lang="en-US" dirty="0">
                <a:solidFill>
                  <a:srgbClr val="000090"/>
                </a:solidFill>
              </a:rPr>
              <a:t>adipose tissue in proper proportion to body </a:t>
            </a:r>
            <a:r>
              <a:rPr lang="en-US" dirty="0" smtClean="0">
                <a:solidFill>
                  <a:srgbClr val="000090"/>
                </a:solidFill>
              </a:rPr>
              <a:t>size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Fat Factor &amp; Diabetes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First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Impaired </a:t>
            </a:r>
            <a:r>
              <a:rPr lang="en-US" dirty="0">
                <a:solidFill>
                  <a:srgbClr val="000090"/>
                </a:solidFill>
              </a:rPr>
              <a:t>responsiveness of skeletal muscle to insulin is a </a:t>
            </a:r>
            <a:r>
              <a:rPr lang="en-US" dirty="0" smtClean="0">
                <a:solidFill>
                  <a:srgbClr val="000090"/>
                </a:solidFill>
              </a:rPr>
              <a:t>condition </a:t>
            </a:r>
            <a:r>
              <a:rPr lang="en-US" dirty="0">
                <a:solidFill>
                  <a:srgbClr val="000090"/>
                </a:solidFill>
              </a:rPr>
              <a:t>in obesity and a precondition for the onset of type 2 diabetes 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Second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 defect </a:t>
            </a:r>
            <a:r>
              <a:rPr lang="en-US" dirty="0">
                <a:solidFill>
                  <a:srgbClr val="000090"/>
                </a:solidFill>
              </a:rPr>
              <a:t>required for progression from insulin resistance to type 2 diabetes is the failure of β- cells to secrete the required levels of insulin </a:t>
            </a:r>
            <a:r>
              <a:rPr lang="en-US" dirty="0" smtClean="0">
                <a:solidFill>
                  <a:srgbClr val="000090"/>
                </a:solidFill>
              </a:rPr>
              <a:t>to </a:t>
            </a:r>
            <a:r>
              <a:rPr lang="en-US" dirty="0">
                <a:solidFill>
                  <a:srgbClr val="000090"/>
                </a:solidFill>
              </a:rPr>
              <a:t>maintain normal fasting blood glucose levels 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0090"/>
                </a:solidFill>
              </a:rPr>
              <a:t>Why do some people get Type 2 DM and others do not?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70973" y="1339697"/>
            <a:ext cx="4326415" cy="883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Susceptible genes &amp; vulnerable B-cells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8" descr="002_happy_guy_wal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 r="-5982"/>
          <a:stretch>
            <a:fillRect/>
          </a:stretch>
        </p:blipFill>
        <p:spPr>
          <a:xfrm>
            <a:off x="457200" y="2174875"/>
            <a:ext cx="4040188" cy="3951288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</a:rPr>
              <a:t>Good genes, adaptable B-cells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Content Placeholder 9" descr="fat-man-carto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2" r="-4122"/>
          <a:stretch>
            <a:fillRect/>
          </a:stretch>
        </p:blipFill>
        <p:spPr>
          <a:xfrm>
            <a:off x="4645025" y="2174875"/>
            <a:ext cx="4041775" cy="395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5582" y="6126163"/>
            <a:ext cx="21565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Type 2 DM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214" y="6197482"/>
            <a:ext cx="27402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No Type 2 DM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Fat Factor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High levels of circulating fatty acids disrupt insulin </a:t>
            </a:r>
            <a:r>
              <a:rPr lang="en-US" dirty="0" err="1">
                <a:solidFill>
                  <a:srgbClr val="000090"/>
                </a:solidFill>
              </a:rPr>
              <a:t>signalling</a:t>
            </a:r>
            <a:r>
              <a:rPr lang="en-US" dirty="0">
                <a:solidFill>
                  <a:srgbClr val="000090"/>
                </a:solidFill>
              </a:rPr>
              <a:t> pathways 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Progression </a:t>
            </a:r>
            <a:r>
              <a:rPr lang="en-US" dirty="0">
                <a:solidFill>
                  <a:srgbClr val="000090"/>
                </a:solidFill>
              </a:rPr>
              <a:t>to type 2 diabetes occurs more frequently in obese </a:t>
            </a:r>
            <a:r>
              <a:rPr lang="en-US" dirty="0" smtClean="0">
                <a:solidFill>
                  <a:srgbClr val="000090"/>
                </a:solidFill>
              </a:rPr>
              <a:t>humans </a:t>
            </a:r>
            <a:r>
              <a:rPr lang="en-US" dirty="0">
                <a:solidFill>
                  <a:srgbClr val="000090"/>
                </a:solidFill>
              </a:rPr>
              <a:t>compared with lean </a:t>
            </a:r>
            <a:r>
              <a:rPr lang="en-US" dirty="0" smtClean="0">
                <a:solidFill>
                  <a:srgbClr val="000090"/>
                </a:solidFill>
              </a:rPr>
              <a:t>individuals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this association is highly dependent on genetic background. 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Content Placeholder 9" descr="fat-man-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2" r="-4122"/>
          <a:stretch>
            <a:fillRect/>
          </a:stretch>
        </p:blipFill>
        <p:spPr>
          <a:xfrm>
            <a:off x="457200" y="1988608"/>
            <a:ext cx="4041775" cy="39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 eaLnBrk="1" hangingPunct="1"/>
            <a:r>
              <a:rPr lang="en-US" sz="3200">
                <a:solidFill>
                  <a:srgbClr val="000090"/>
                </a:solidFill>
                <a:latin typeface="Times New Roman" charset="0"/>
              </a:rPr>
              <a:t>At diagnosis β-cell function is significantly reduced</a:t>
            </a:r>
            <a:endParaRPr lang="en-GB" sz="44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0" y="6588125"/>
            <a:ext cx="4124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36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>
                <a:latin typeface="Times New Roman" charset="0"/>
              </a:rPr>
              <a:t>Holman RR. </a:t>
            </a:r>
            <a:r>
              <a:rPr lang="en-GB" sz="1200" i="1">
                <a:latin typeface="Times New Roman" charset="0"/>
              </a:rPr>
              <a:t>Diabetes Res Clin Pract </a:t>
            </a:r>
            <a:r>
              <a:rPr lang="en-GB" sz="1200">
                <a:latin typeface="Times New Roman" charset="0"/>
              </a:rPr>
              <a:t>1998</a:t>
            </a:r>
            <a:r>
              <a:rPr lang="en-GB" sz="1200" i="1">
                <a:latin typeface="Times New Roman" charset="0"/>
              </a:rPr>
              <a:t>; </a:t>
            </a:r>
            <a:r>
              <a:rPr lang="en-GB" sz="1200" b="1">
                <a:latin typeface="Times New Roman" charset="0"/>
              </a:rPr>
              <a:t>40</a:t>
            </a:r>
            <a:r>
              <a:rPr lang="en-GB" sz="1200">
                <a:latin typeface="Times New Roman" charset="0"/>
              </a:rPr>
              <a:t> (Suppl): S21–S25.</a:t>
            </a:r>
            <a:endParaRPr lang="en-US" sz="1200">
              <a:latin typeface="Times New Roman" charset="0"/>
            </a:endParaRPr>
          </a:p>
        </p:txBody>
      </p:sp>
      <p:sp>
        <p:nvSpPr>
          <p:cNvPr id="104451" name="Text Box 5"/>
          <p:cNvSpPr txBox="1">
            <a:spLocks noChangeAspect="1" noChangeArrowheads="1"/>
          </p:cNvSpPr>
          <p:nvPr/>
        </p:nvSpPr>
        <p:spPr bwMode="auto">
          <a:xfrm>
            <a:off x="1792288" y="4843463"/>
            <a:ext cx="282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charset="0"/>
              </a:rPr>
              <a:t>H</a:t>
            </a:r>
            <a:r>
              <a:rPr lang="en-GB" sz="1400">
                <a:latin typeface="Times New Roman" charset="0"/>
              </a:rPr>
              <a:t>OMA model, diet-treated (n = 376)</a:t>
            </a:r>
          </a:p>
        </p:txBody>
      </p:sp>
      <p:sp>
        <p:nvSpPr>
          <p:cNvPr id="104452" name="Line 6"/>
          <p:cNvSpPr>
            <a:spLocks noChangeAspect="1" noChangeShapeType="1"/>
          </p:cNvSpPr>
          <p:nvPr/>
        </p:nvSpPr>
        <p:spPr bwMode="auto">
          <a:xfrm>
            <a:off x="1611313" y="5380038"/>
            <a:ext cx="716438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Line 7"/>
          <p:cNvSpPr>
            <a:spLocks noChangeAspect="1" noChangeShapeType="1"/>
          </p:cNvSpPr>
          <p:nvPr/>
        </p:nvSpPr>
        <p:spPr bwMode="auto">
          <a:xfrm flipV="1">
            <a:off x="2147888" y="5383213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8"/>
          <p:cNvSpPr>
            <a:spLocks noChangeAspect="1" noChangeShapeType="1"/>
          </p:cNvSpPr>
          <p:nvPr/>
        </p:nvSpPr>
        <p:spPr bwMode="auto">
          <a:xfrm flipV="1">
            <a:off x="3913188" y="5389563"/>
            <a:ext cx="1587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9"/>
          <p:cNvSpPr>
            <a:spLocks noChangeAspect="1" noChangeShapeType="1"/>
          </p:cNvSpPr>
          <p:nvPr/>
        </p:nvSpPr>
        <p:spPr bwMode="auto">
          <a:xfrm flipV="1">
            <a:off x="6138863" y="5389563"/>
            <a:ext cx="1587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10"/>
          <p:cNvSpPr>
            <a:spLocks noChangeAspect="1" noChangeShapeType="1"/>
          </p:cNvSpPr>
          <p:nvPr/>
        </p:nvSpPr>
        <p:spPr bwMode="auto">
          <a:xfrm flipV="1">
            <a:off x="7466013" y="5394325"/>
            <a:ext cx="1587" cy="90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5" name="Rectangle 11"/>
          <p:cNvSpPr>
            <a:spLocks noChangeAspect="1" noChangeArrowheads="1"/>
          </p:cNvSpPr>
          <p:nvPr/>
        </p:nvSpPr>
        <p:spPr bwMode="auto">
          <a:xfrm>
            <a:off x="1095375" y="1371600"/>
            <a:ext cx="3048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100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4458" name="Line 12"/>
          <p:cNvSpPr>
            <a:spLocks noChangeAspect="1" noChangeShapeType="1"/>
          </p:cNvSpPr>
          <p:nvPr/>
        </p:nvSpPr>
        <p:spPr bwMode="auto">
          <a:xfrm flipV="1">
            <a:off x="2589213" y="5375275"/>
            <a:ext cx="3175" cy="90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3"/>
          <p:cNvSpPr>
            <a:spLocks noChangeAspect="1" noChangeShapeType="1"/>
          </p:cNvSpPr>
          <p:nvPr/>
        </p:nvSpPr>
        <p:spPr bwMode="auto">
          <a:xfrm flipV="1">
            <a:off x="3030538" y="5384800"/>
            <a:ext cx="1587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4"/>
          <p:cNvSpPr>
            <a:spLocks noChangeAspect="1" noChangeShapeType="1"/>
          </p:cNvSpPr>
          <p:nvPr/>
        </p:nvSpPr>
        <p:spPr bwMode="auto">
          <a:xfrm flipV="1">
            <a:off x="3468688" y="5375275"/>
            <a:ext cx="1587" cy="90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Line 15"/>
          <p:cNvSpPr>
            <a:spLocks noChangeAspect="1" noChangeShapeType="1"/>
          </p:cNvSpPr>
          <p:nvPr/>
        </p:nvSpPr>
        <p:spPr bwMode="auto">
          <a:xfrm flipV="1">
            <a:off x="4364038" y="5394325"/>
            <a:ext cx="0" cy="1016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Line 16"/>
          <p:cNvSpPr>
            <a:spLocks noChangeAspect="1" noChangeShapeType="1"/>
          </p:cNvSpPr>
          <p:nvPr/>
        </p:nvSpPr>
        <p:spPr bwMode="auto">
          <a:xfrm flipV="1">
            <a:off x="4803775" y="5384800"/>
            <a:ext cx="1588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3" name="Line 17"/>
          <p:cNvSpPr>
            <a:spLocks noChangeAspect="1" noChangeShapeType="1"/>
          </p:cNvSpPr>
          <p:nvPr/>
        </p:nvSpPr>
        <p:spPr bwMode="auto">
          <a:xfrm flipV="1">
            <a:off x="5254625" y="5383213"/>
            <a:ext cx="1588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4" name="Line 18"/>
          <p:cNvSpPr>
            <a:spLocks noChangeAspect="1" noChangeShapeType="1"/>
          </p:cNvSpPr>
          <p:nvPr/>
        </p:nvSpPr>
        <p:spPr bwMode="auto">
          <a:xfrm flipV="1">
            <a:off x="5699125" y="5383213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5" name="Line 19"/>
          <p:cNvSpPr>
            <a:spLocks noChangeAspect="1" noChangeShapeType="1"/>
          </p:cNvSpPr>
          <p:nvPr/>
        </p:nvSpPr>
        <p:spPr bwMode="auto">
          <a:xfrm flipH="1" flipV="1">
            <a:off x="6580188" y="5383213"/>
            <a:ext cx="0" cy="73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Line 20"/>
          <p:cNvSpPr>
            <a:spLocks noChangeAspect="1" noChangeShapeType="1"/>
          </p:cNvSpPr>
          <p:nvPr/>
        </p:nvSpPr>
        <p:spPr bwMode="auto">
          <a:xfrm flipV="1">
            <a:off x="7029450" y="5375275"/>
            <a:ext cx="1588" cy="90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7" name="Line 21"/>
          <p:cNvSpPr>
            <a:spLocks noChangeAspect="1" noChangeShapeType="1"/>
          </p:cNvSpPr>
          <p:nvPr/>
        </p:nvSpPr>
        <p:spPr bwMode="auto">
          <a:xfrm flipV="1">
            <a:off x="7904163" y="5380038"/>
            <a:ext cx="1587" cy="904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8" name="Line 22"/>
          <p:cNvSpPr>
            <a:spLocks noChangeAspect="1" noChangeShapeType="1"/>
          </p:cNvSpPr>
          <p:nvPr/>
        </p:nvSpPr>
        <p:spPr bwMode="auto">
          <a:xfrm flipV="1">
            <a:off x="8343900" y="5380038"/>
            <a:ext cx="1588" cy="904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9" name="Line 23"/>
          <p:cNvSpPr>
            <a:spLocks noChangeAspect="1" noChangeShapeType="1"/>
          </p:cNvSpPr>
          <p:nvPr/>
        </p:nvSpPr>
        <p:spPr bwMode="auto">
          <a:xfrm flipV="1">
            <a:off x="8772525" y="5383213"/>
            <a:ext cx="3175" cy="73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0" name="Line 24"/>
          <p:cNvSpPr>
            <a:spLocks noChangeAspect="1" noChangeShapeType="1"/>
          </p:cNvSpPr>
          <p:nvPr/>
        </p:nvSpPr>
        <p:spPr bwMode="auto">
          <a:xfrm>
            <a:off x="1609725" y="383540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Line 25"/>
          <p:cNvSpPr>
            <a:spLocks noChangeAspect="1" noChangeShapeType="1"/>
          </p:cNvSpPr>
          <p:nvPr/>
        </p:nvSpPr>
        <p:spPr bwMode="auto">
          <a:xfrm>
            <a:off x="1609725" y="305593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Line 26"/>
          <p:cNvSpPr>
            <a:spLocks noChangeAspect="1" noChangeShapeType="1"/>
          </p:cNvSpPr>
          <p:nvPr/>
        </p:nvSpPr>
        <p:spPr bwMode="auto">
          <a:xfrm>
            <a:off x="1600200" y="229393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7"/>
          <p:cNvSpPr>
            <a:spLocks noChangeAspect="1" noChangeShapeType="1"/>
          </p:cNvSpPr>
          <p:nvPr/>
        </p:nvSpPr>
        <p:spPr bwMode="auto">
          <a:xfrm>
            <a:off x="1630363" y="1531938"/>
            <a:ext cx="8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52" name="Rectangle 28"/>
          <p:cNvSpPr>
            <a:spLocks noChangeAspect="1" noChangeArrowheads="1"/>
          </p:cNvSpPr>
          <p:nvPr/>
        </p:nvSpPr>
        <p:spPr bwMode="auto">
          <a:xfrm>
            <a:off x="1216025" y="2119313"/>
            <a:ext cx="203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80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359453" name="Rectangle 29"/>
          <p:cNvSpPr>
            <a:spLocks noChangeAspect="1" noChangeArrowheads="1"/>
          </p:cNvSpPr>
          <p:nvPr/>
        </p:nvSpPr>
        <p:spPr bwMode="auto">
          <a:xfrm>
            <a:off x="1230313" y="2890838"/>
            <a:ext cx="203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60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359454" name="Rectangle 30"/>
          <p:cNvSpPr>
            <a:spLocks noChangeAspect="1" noChangeArrowheads="1"/>
          </p:cNvSpPr>
          <p:nvPr/>
        </p:nvSpPr>
        <p:spPr bwMode="auto">
          <a:xfrm>
            <a:off x="1230313" y="3667125"/>
            <a:ext cx="203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40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4477" name="Line 31"/>
          <p:cNvSpPr>
            <a:spLocks noChangeAspect="1" noChangeShapeType="1"/>
          </p:cNvSpPr>
          <p:nvPr/>
        </p:nvSpPr>
        <p:spPr bwMode="auto">
          <a:xfrm>
            <a:off x="2308225" y="1611313"/>
            <a:ext cx="6675438" cy="28702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78" name="Group 32"/>
          <p:cNvGrpSpPr>
            <a:grpSpLocks noChangeAspect="1"/>
          </p:cNvGrpSpPr>
          <p:nvPr/>
        </p:nvGrpSpPr>
        <p:grpSpPr bwMode="auto">
          <a:xfrm>
            <a:off x="6049963" y="3157538"/>
            <a:ext cx="2808287" cy="1133475"/>
            <a:chOff x="3439" y="2014"/>
            <a:chExt cx="1586" cy="606"/>
          </a:xfrm>
        </p:grpSpPr>
        <p:sp>
          <p:nvSpPr>
            <p:cNvPr id="104509" name="Line 33"/>
            <p:cNvSpPr>
              <a:spLocks noChangeAspect="1" noChangeShapeType="1"/>
            </p:cNvSpPr>
            <p:nvPr/>
          </p:nvSpPr>
          <p:spPr bwMode="auto">
            <a:xfrm flipV="1">
              <a:off x="3529" y="2078"/>
              <a:ext cx="190" cy="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0" name="Line 34"/>
            <p:cNvSpPr>
              <a:spLocks noChangeAspect="1" noChangeShapeType="1"/>
            </p:cNvSpPr>
            <p:nvPr/>
          </p:nvSpPr>
          <p:spPr bwMode="auto">
            <a:xfrm>
              <a:off x="3761" y="2086"/>
              <a:ext cx="214" cy="1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1" name="Line 35"/>
            <p:cNvSpPr>
              <a:spLocks noChangeAspect="1" noChangeShapeType="1"/>
            </p:cNvSpPr>
            <p:nvPr/>
          </p:nvSpPr>
          <p:spPr bwMode="auto">
            <a:xfrm>
              <a:off x="4015" y="2290"/>
              <a:ext cx="232" cy="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2" name="Line 36"/>
            <p:cNvSpPr>
              <a:spLocks noChangeAspect="1" noChangeShapeType="1"/>
            </p:cNvSpPr>
            <p:nvPr/>
          </p:nvSpPr>
          <p:spPr bwMode="auto">
            <a:xfrm>
              <a:off x="4265" y="2370"/>
              <a:ext cx="478" cy="1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3" name="Line 37"/>
            <p:cNvSpPr>
              <a:spLocks noChangeAspect="1" noChangeShapeType="1"/>
            </p:cNvSpPr>
            <p:nvPr/>
          </p:nvSpPr>
          <p:spPr bwMode="auto">
            <a:xfrm>
              <a:off x="4791" y="2562"/>
              <a:ext cx="216" cy="4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4" name="AutoShape 38"/>
            <p:cNvSpPr>
              <a:spLocks noChangeAspect="1" noChangeArrowheads="1"/>
            </p:cNvSpPr>
            <p:nvPr/>
          </p:nvSpPr>
          <p:spPr bwMode="auto">
            <a:xfrm>
              <a:off x="3439" y="2046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5" name="AutoShape 39"/>
            <p:cNvSpPr>
              <a:spLocks noChangeAspect="1" noChangeArrowheads="1"/>
            </p:cNvSpPr>
            <p:nvPr/>
          </p:nvSpPr>
          <p:spPr bwMode="auto">
            <a:xfrm>
              <a:off x="3691" y="2014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6" name="AutoShape 40"/>
            <p:cNvSpPr>
              <a:spLocks noChangeAspect="1" noChangeArrowheads="1"/>
            </p:cNvSpPr>
            <p:nvPr/>
          </p:nvSpPr>
          <p:spPr bwMode="auto">
            <a:xfrm>
              <a:off x="3939" y="2238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7" name="AutoShape 41"/>
            <p:cNvSpPr>
              <a:spLocks noChangeAspect="1" noChangeArrowheads="1"/>
            </p:cNvSpPr>
            <p:nvPr/>
          </p:nvSpPr>
          <p:spPr bwMode="auto">
            <a:xfrm>
              <a:off x="4191" y="2302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8" name="AutoShape 42"/>
            <p:cNvSpPr>
              <a:spLocks noChangeAspect="1" noChangeArrowheads="1"/>
            </p:cNvSpPr>
            <p:nvPr/>
          </p:nvSpPr>
          <p:spPr bwMode="auto">
            <a:xfrm>
              <a:off x="4435" y="2394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19" name="AutoShape 43"/>
            <p:cNvSpPr>
              <a:spLocks noChangeAspect="1" noChangeArrowheads="1"/>
            </p:cNvSpPr>
            <p:nvPr/>
          </p:nvSpPr>
          <p:spPr bwMode="auto">
            <a:xfrm>
              <a:off x="4703" y="2514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0" name="AutoShape 44"/>
            <p:cNvSpPr>
              <a:spLocks noChangeAspect="1" noChangeArrowheads="1"/>
            </p:cNvSpPr>
            <p:nvPr/>
          </p:nvSpPr>
          <p:spPr bwMode="auto">
            <a:xfrm>
              <a:off x="4939" y="2534"/>
              <a:ext cx="86" cy="86"/>
            </a:xfrm>
            <a:prstGeom prst="flowChartConnector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79" name="Text Box 45"/>
          <p:cNvSpPr txBox="1">
            <a:spLocks noChangeAspect="1" noChangeArrowheads="1"/>
          </p:cNvSpPr>
          <p:nvPr/>
        </p:nvSpPr>
        <p:spPr bwMode="auto">
          <a:xfrm>
            <a:off x="7726363" y="4460875"/>
            <a:ext cx="9858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36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>
                <a:latin typeface="Times New Roman" charset="0"/>
              </a:rPr>
              <a:t>p</a:t>
            </a:r>
            <a:r>
              <a:rPr lang="en-US" sz="1800" i="1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&lt; 0.0001</a:t>
            </a:r>
          </a:p>
        </p:txBody>
      </p:sp>
      <p:sp>
        <p:nvSpPr>
          <p:cNvPr id="359470" name="Rectangle 46"/>
          <p:cNvSpPr>
            <a:spLocks noChangeAspect="1" noChangeArrowheads="1"/>
          </p:cNvSpPr>
          <p:nvPr/>
        </p:nvSpPr>
        <p:spPr bwMode="auto">
          <a:xfrm>
            <a:off x="4454525" y="6076950"/>
            <a:ext cx="117475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</a:rPr>
              <a:t>Time (years)</a:t>
            </a: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104481" name="Rectangle 47"/>
          <p:cNvSpPr>
            <a:spLocks noChangeAspect="1" noChangeArrowheads="1"/>
          </p:cNvSpPr>
          <p:nvPr/>
        </p:nvSpPr>
        <p:spPr bwMode="auto">
          <a:xfrm rot="-5400000">
            <a:off x="0" y="3302000"/>
            <a:ext cx="1741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Times New Roman" charset="0"/>
                <a:cs typeface="Arial" charset="0"/>
              </a:rPr>
              <a:t>β</a:t>
            </a:r>
            <a:r>
              <a:rPr lang="en-US" sz="1800">
                <a:latin typeface="Times New Roman" charset="0"/>
              </a:rPr>
              <a:t>-cell </a:t>
            </a:r>
            <a:r>
              <a:rPr lang="en-GB" sz="1800">
                <a:latin typeface="Times New Roman" charset="0"/>
              </a:rPr>
              <a:t>f</a:t>
            </a:r>
            <a:r>
              <a:rPr lang="en-US" sz="1800">
                <a:latin typeface="Times New Roman" charset="0"/>
              </a:rPr>
              <a:t>unction (%)</a:t>
            </a:r>
          </a:p>
        </p:txBody>
      </p:sp>
      <p:sp>
        <p:nvSpPr>
          <p:cNvPr id="104482" name="Line 48"/>
          <p:cNvSpPr>
            <a:spLocks noChangeAspect="1" noChangeShapeType="1"/>
          </p:cNvSpPr>
          <p:nvPr/>
        </p:nvSpPr>
        <p:spPr bwMode="auto">
          <a:xfrm flipV="1">
            <a:off x="1697038" y="1546225"/>
            <a:ext cx="0" cy="393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Line 49"/>
          <p:cNvSpPr>
            <a:spLocks noChangeAspect="1" noChangeShapeType="1"/>
          </p:cNvSpPr>
          <p:nvPr/>
        </p:nvSpPr>
        <p:spPr bwMode="auto">
          <a:xfrm>
            <a:off x="1606550" y="4614863"/>
            <a:ext cx="79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74" name="Rectangle 50"/>
          <p:cNvSpPr>
            <a:spLocks noChangeAspect="1" noChangeArrowheads="1"/>
          </p:cNvSpPr>
          <p:nvPr/>
        </p:nvSpPr>
        <p:spPr bwMode="auto">
          <a:xfrm>
            <a:off x="1222375" y="4432300"/>
            <a:ext cx="2032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20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359475" name="Rectangle 51"/>
          <p:cNvSpPr>
            <a:spLocks noChangeAspect="1" noChangeArrowheads="1"/>
          </p:cNvSpPr>
          <p:nvPr/>
        </p:nvSpPr>
        <p:spPr bwMode="auto">
          <a:xfrm>
            <a:off x="1379538" y="5208588"/>
            <a:ext cx="101600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</a:rPr>
              <a:t>0</a:t>
            </a:r>
            <a:endParaRPr lang="en-US" sz="16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grpSp>
        <p:nvGrpSpPr>
          <p:cNvPr id="104486" name="Group 52"/>
          <p:cNvGrpSpPr>
            <a:grpSpLocks noChangeAspect="1"/>
          </p:cNvGrpSpPr>
          <p:nvPr/>
        </p:nvGrpSpPr>
        <p:grpSpPr bwMode="auto">
          <a:xfrm>
            <a:off x="5859463" y="2046288"/>
            <a:ext cx="1784350" cy="993775"/>
            <a:chOff x="3343" y="1419"/>
            <a:chExt cx="1007" cy="532"/>
          </a:xfrm>
        </p:grpSpPr>
        <p:sp>
          <p:nvSpPr>
            <p:cNvPr id="104507" name="Line 53"/>
            <p:cNvSpPr>
              <a:spLocks noChangeAspect="1" noChangeShapeType="1"/>
            </p:cNvSpPr>
            <p:nvPr/>
          </p:nvSpPr>
          <p:spPr bwMode="auto">
            <a:xfrm>
              <a:off x="3484" y="1659"/>
              <a:ext cx="0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8" name="Text Box 54"/>
            <p:cNvSpPr txBox="1">
              <a:spLocks noChangeAspect="1" noChangeArrowheads="1"/>
            </p:cNvSpPr>
            <p:nvPr/>
          </p:nvSpPr>
          <p:spPr bwMode="auto">
            <a:xfrm>
              <a:off x="3343" y="1419"/>
              <a:ext cx="100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Times New Roman" charset="0"/>
                </a:rPr>
                <a:t>Start of treatment</a:t>
              </a:r>
            </a:p>
          </p:txBody>
        </p:sp>
      </p:grpSp>
      <p:sp>
        <p:nvSpPr>
          <p:cNvPr id="104487" name="Line 55"/>
          <p:cNvSpPr>
            <a:spLocks noChangeAspect="1" noChangeShapeType="1"/>
          </p:cNvSpPr>
          <p:nvPr/>
        </p:nvSpPr>
        <p:spPr bwMode="auto">
          <a:xfrm>
            <a:off x="1725613" y="3378200"/>
            <a:ext cx="446405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8" name="Text Box 56"/>
          <p:cNvSpPr txBox="1">
            <a:spLocks noChangeAspect="1" noChangeArrowheads="1"/>
          </p:cNvSpPr>
          <p:nvPr/>
        </p:nvSpPr>
        <p:spPr bwMode="auto">
          <a:xfrm>
            <a:off x="5975350" y="5495925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0</a:t>
            </a:r>
          </a:p>
        </p:txBody>
      </p:sp>
      <p:sp>
        <p:nvSpPr>
          <p:cNvPr id="104489" name="Text Box 57"/>
          <p:cNvSpPr txBox="1">
            <a:spLocks noChangeAspect="1" noChangeArrowheads="1"/>
          </p:cNvSpPr>
          <p:nvPr/>
        </p:nvSpPr>
        <p:spPr bwMode="auto">
          <a:xfrm>
            <a:off x="6411913" y="5495925"/>
            <a:ext cx="236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1</a:t>
            </a:r>
          </a:p>
        </p:txBody>
      </p:sp>
      <p:sp>
        <p:nvSpPr>
          <p:cNvPr id="104490" name="Text Box 58"/>
          <p:cNvSpPr txBox="1">
            <a:spLocks noChangeAspect="1" noChangeArrowheads="1"/>
          </p:cNvSpPr>
          <p:nvPr/>
        </p:nvSpPr>
        <p:spPr bwMode="auto">
          <a:xfrm>
            <a:off x="6864350" y="5495925"/>
            <a:ext cx="44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2</a:t>
            </a:r>
          </a:p>
        </p:txBody>
      </p:sp>
      <p:sp>
        <p:nvSpPr>
          <p:cNvPr id="104491" name="Text Box 59"/>
          <p:cNvSpPr txBox="1">
            <a:spLocks noChangeAspect="1" noChangeArrowheads="1"/>
          </p:cNvSpPr>
          <p:nvPr/>
        </p:nvSpPr>
        <p:spPr bwMode="auto">
          <a:xfrm>
            <a:off x="7316788" y="5495925"/>
            <a:ext cx="39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3</a:t>
            </a:r>
          </a:p>
        </p:txBody>
      </p:sp>
      <p:sp>
        <p:nvSpPr>
          <p:cNvPr id="104492" name="Text Box 60"/>
          <p:cNvSpPr txBox="1">
            <a:spLocks noChangeAspect="1" noChangeArrowheads="1"/>
          </p:cNvSpPr>
          <p:nvPr/>
        </p:nvSpPr>
        <p:spPr bwMode="auto">
          <a:xfrm>
            <a:off x="7729538" y="5495925"/>
            <a:ext cx="47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4</a:t>
            </a:r>
          </a:p>
        </p:txBody>
      </p:sp>
      <p:sp>
        <p:nvSpPr>
          <p:cNvPr id="104493" name="Text Box 61"/>
          <p:cNvSpPr txBox="1">
            <a:spLocks noChangeAspect="1" noChangeArrowheads="1"/>
          </p:cNvSpPr>
          <p:nvPr/>
        </p:nvSpPr>
        <p:spPr bwMode="auto">
          <a:xfrm>
            <a:off x="8189913" y="5495925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5</a:t>
            </a:r>
          </a:p>
        </p:txBody>
      </p:sp>
      <p:sp>
        <p:nvSpPr>
          <p:cNvPr id="104494" name="Text Box 62"/>
          <p:cNvSpPr txBox="1">
            <a:spLocks noChangeAspect="1" noChangeArrowheads="1"/>
          </p:cNvSpPr>
          <p:nvPr/>
        </p:nvSpPr>
        <p:spPr bwMode="auto">
          <a:xfrm>
            <a:off x="8572500" y="54959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6</a:t>
            </a:r>
          </a:p>
        </p:txBody>
      </p:sp>
      <p:sp>
        <p:nvSpPr>
          <p:cNvPr id="104495" name="Text Box 63"/>
          <p:cNvSpPr txBox="1">
            <a:spLocks noChangeAspect="1" noChangeArrowheads="1"/>
          </p:cNvSpPr>
          <p:nvPr/>
        </p:nvSpPr>
        <p:spPr bwMode="auto">
          <a:xfrm>
            <a:off x="5499100" y="5495925"/>
            <a:ext cx="47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-1</a:t>
            </a:r>
          </a:p>
        </p:txBody>
      </p:sp>
      <p:sp>
        <p:nvSpPr>
          <p:cNvPr id="104496" name="Text Box 64"/>
          <p:cNvSpPr txBox="1">
            <a:spLocks noChangeAspect="1" noChangeArrowheads="1"/>
          </p:cNvSpPr>
          <p:nvPr/>
        </p:nvSpPr>
        <p:spPr bwMode="auto">
          <a:xfrm>
            <a:off x="5029200" y="5495925"/>
            <a:ext cx="617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-2</a:t>
            </a:r>
          </a:p>
        </p:txBody>
      </p:sp>
      <p:sp>
        <p:nvSpPr>
          <p:cNvPr id="104497" name="Text Box 65"/>
          <p:cNvSpPr txBox="1">
            <a:spLocks noChangeAspect="1" noChangeArrowheads="1"/>
          </p:cNvSpPr>
          <p:nvPr/>
        </p:nvSpPr>
        <p:spPr bwMode="auto">
          <a:xfrm>
            <a:off x="4576763" y="549592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-3</a:t>
            </a:r>
          </a:p>
        </p:txBody>
      </p:sp>
      <p:sp>
        <p:nvSpPr>
          <p:cNvPr id="104498" name="Text Box 66"/>
          <p:cNvSpPr txBox="1">
            <a:spLocks noChangeAspect="1" noChangeArrowheads="1"/>
          </p:cNvSpPr>
          <p:nvPr/>
        </p:nvSpPr>
        <p:spPr bwMode="auto">
          <a:xfrm>
            <a:off x="4127500" y="5495925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-4</a:t>
            </a:r>
          </a:p>
        </p:txBody>
      </p:sp>
      <p:sp>
        <p:nvSpPr>
          <p:cNvPr id="104499" name="Text Box 67"/>
          <p:cNvSpPr txBox="1">
            <a:spLocks noChangeAspect="1" noChangeArrowheads="1"/>
          </p:cNvSpPr>
          <p:nvPr/>
        </p:nvSpPr>
        <p:spPr bwMode="auto">
          <a:xfrm>
            <a:off x="3895725" y="5495925"/>
            <a:ext cx="21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1">
              <a:latin typeface="Times New Roman" charset="0"/>
            </a:endParaRPr>
          </a:p>
        </p:txBody>
      </p:sp>
      <p:sp>
        <p:nvSpPr>
          <p:cNvPr id="104500" name="Text Box 68"/>
          <p:cNvSpPr txBox="1">
            <a:spLocks noChangeAspect="1" noChangeArrowheads="1"/>
          </p:cNvSpPr>
          <p:nvPr/>
        </p:nvSpPr>
        <p:spPr bwMode="auto">
          <a:xfrm>
            <a:off x="3665538" y="5495925"/>
            <a:ext cx="617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-5</a:t>
            </a:r>
          </a:p>
        </p:txBody>
      </p:sp>
      <p:sp>
        <p:nvSpPr>
          <p:cNvPr id="104501" name="Text Box 69"/>
          <p:cNvSpPr txBox="1">
            <a:spLocks noChangeAspect="1" noChangeArrowheads="1"/>
          </p:cNvSpPr>
          <p:nvPr/>
        </p:nvSpPr>
        <p:spPr bwMode="auto">
          <a:xfrm>
            <a:off x="4171950" y="5611813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>
              <a:latin typeface="Times New Roman" charset="0"/>
            </a:endParaRPr>
          </a:p>
        </p:txBody>
      </p:sp>
      <p:sp>
        <p:nvSpPr>
          <p:cNvPr id="104502" name="Text Box 70"/>
          <p:cNvSpPr txBox="1">
            <a:spLocks noChangeAspect="1" noChangeArrowheads="1"/>
          </p:cNvSpPr>
          <p:nvPr/>
        </p:nvSpPr>
        <p:spPr bwMode="auto">
          <a:xfrm>
            <a:off x="3240088" y="5495925"/>
            <a:ext cx="633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-6</a:t>
            </a:r>
          </a:p>
        </p:txBody>
      </p:sp>
      <p:sp>
        <p:nvSpPr>
          <p:cNvPr id="104503" name="Text Box 71"/>
          <p:cNvSpPr txBox="1">
            <a:spLocks noChangeAspect="1" noChangeArrowheads="1"/>
          </p:cNvSpPr>
          <p:nvPr/>
        </p:nvSpPr>
        <p:spPr bwMode="auto">
          <a:xfrm>
            <a:off x="2782888" y="5495925"/>
            <a:ext cx="646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-7</a:t>
            </a:r>
          </a:p>
        </p:txBody>
      </p:sp>
      <p:sp>
        <p:nvSpPr>
          <p:cNvPr id="104504" name="Text Box 72"/>
          <p:cNvSpPr txBox="1">
            <a:spLocks noChangeAspect="1" noChangeArrowheads="1"/>
          </p:cNvSpPr>
          <p:nvPr/>
        </p:nvSpPr>
        <p:spPr bwMode="auto">
          <a:xfrm>
            <a:off x="2365375" y="5495925"/>
            <a:ext cx="72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-8</a:t>
            </a:r>
          </a:p>
        </p:txBody>
      </p:sp>
      <p:sp>
        <p:nvSpPr>
          <p:cNvPr id="104505" name="Text Box 73"/>
          <p:cNvSpPr txBox="1">
            <a:spLocks noChangeAspect="1" noChangeArrowheads="1"/>
          </p:cNvSpPr>
          <p:nvPr/>
        </p:nvSpPr>
        <p:spPr bwMode="auto">
          <a:xfrm>
            <a:off x="1925638" y="5495925"/>
            <a:ext cx="642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-9</a:t>
            </a:r>
          </a:p>
        </p:txBody>
      </p:sp>
      <p:sp>
        <p:nvSpPr>
          <p:cNvPr id="104506" name="Text Box 74"/>
          <p:cNvSpPr txBox="1">
            <a:spLocks noChangeAspect="1" noChangeArrowheads="1"/>
          </p:cNvSpPr>
          <p:nvPr/>
        </p:nvSpPr>
        <p:spPr bwMode="auto">
          <a:xfrm>
            <a:off x="1376363" y="5495925"/>
            <a:ext cx="696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Times New Roman" charset="0"/>
              </a:rPr>
              <a:t>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E25904-7FE5-7440-9222-A0BE782F02FB}" type="slidenum">
              <a:rPr lang="en-US" sz="1400">
                <a:latin typeface="Times New Roman" charset="0"/>
              </a:rPr>
              <a:pPr/>
              <a:t>38</a:t>
            </a:fld>
            <a:endParaRPr lang="en-US" sz="1400"/>
          </a:p>
        </p:txBody>
      </p:sp>
      <p:sp>
        <p:nvSpPr>
          <p:cNvPr id="60418" name="Rectangle 140"/>
          <p:cNvSpPr>
            <a:spLocks noChangeArrowheads="1"/>
          </p:cNvSpPr>
          <p:nvPr/>
        </p:nvSpPr>
        <p:spPr bwMode="auto">
          <a:xfrm>
            <a:off x="754063" y="152400"/>
            <a:ext cx="7780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fr-FR" sz="3200" b="1" dirty="0" smtClean="0">
                <a:solidFill>
                  <a:schemeClr val="tx2"/>
                </a:solidFill>
                <a:cs typeface="Times New Roman" charset="0"/>
              </a:rPr>
              <a:t>Abdominal </a:t>
            </a:r>
            <a:r>
              <a:rPr lang="fr-FR" sz="3200" b="1" dirty="0" err="1">
                <a:solidFill>
                  <a:schemeClr val="tx2"/>
                </a:solidFill>
                <a:cs typeface="Times New Roman" charset="0"/>
              </a:rPr>
              <a:t>Obesity</a:t>
            </a:r>
            <a:r>
              <a:rPr lang="fr-FR" sz="3200" b="1" dirty="0">
                <a:solidFill>
                  <a:schemeClr val="tx2"/>
                </a:solidFill>
                <a:cs typeface="Times New Roman" charset="0"/>
              </a:rPr>
              <a:t> Cause </a:t>
            </a:r>
            <a:br>
              <a:rPr lang="fr-FR" sz="3200" b="1" dirty="0">
                <a:solidFill>
                  <a:schemeClr val="tx2"/>
                </a:solidFill>
                <a:cs typeface="Times New Roman" charset="0"/>
              </a:rPr>
            </a:br>
            <a:r>
              <a:rPr lang="fr-FR" sz="3200" b="1" dirty="0" err="1">
                <a:solidFill>
                  <a:schemeClr val="tx2"/>
                </a:solidFill>
                <a:cs typeface="Times New Roman" charset="0"/>
              </a:rPr>
              <a:t>Insulin</a:t>
            </a:r>
            <a:r>
              <a:rPr lang="fr-FR" sz="3200" b="1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cs typeface="Times New Roman" charset="0"/>
              </a:rPr>
              <a:t>Resistance</a:t>
            </a:r>
            <a:endParaRPr lang="fr-FR" sz="3200" b="1" dirty="0">
              <a:solidFill>
                <a:schemeClr val="tx2"/>
              </a:solidFill>
              <a:cs typeface="Times New Roman" charset="0"/>
            </a:endParaRPr>
          </a:p>
        </p:txBody>
      </p:sp>
      <p:pic>
        <p:nvPicPr>
          <p:cNvPr id="60419" name="Picture 143" descr="insidepi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2238"/>
            <a:ext cx="57912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44"/>
          <p:cNvSpPr txBox="1">
            <a:spLocks noChangeArrowheads="1"/>
          </p:cNvSpPr>
          <p:nvPr/>
        </p:nvSpPr>
        <p:spPr bwMode="auto">
          <a:xfrm>
            <a:off x="2590800" y="24384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Times New Roman" charset="0"/>
              </a:rPr>
              <a:t>Central Obesity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ED364A-15BA-4A43-9ED8-C25E10C5B9DD}" type="slidenum">
              <a:rPr lang="en-US" sz="1400">
                <a:latin typeface="Times New Roman" charset="0"/>
              </a:rPr>
              <a:pPr/>
              <a:t>39</a:t>
            </a:fld>
            <a:endParaRPr lang="en-US" sz="140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0828" r="9598" b="7875"/>
          <a:stretch>
            <a:fillRect/>
          </a:stretch>
        </p:blipFill>
        <p:spPr bwMode="auto">
          <a:xfrm>
            <a:off x="0" y="188913"/>
            <a:ext cx="88931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C7A7EB-D043-2347-A857-89CC413FF807}" type="slidenum">
              <a:rPr lang="en-US" sz="1400">
                <a:latin typeface="Times New Roman" charset="0"/>
              </a:rPr>
              <a:pPr/>
              <a:t>4</a:t>
            </a:fld>
            <a:endParaRPr lang="en-US" sz="140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152400"/>
            <a:ext cx="7780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cs typeface="Times New Roman" charset="0"/>
              </a:rPr>
              <a:t>Metabolic Syndrome</a:t>
            </a:r>
            <a:endParaRPr lang="en-US" sz="3600" i="1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24579" name="Text Box 38"/>
          <p:cNvSpPr txBox="1">
            <a:spLocks noChangeArrowheads="1"/>
          </p:cNvSpPr>
          <p:nvPr/>
        </p:nvSpPr>
        <p:spPr bwMode="auto">
          <a:xfrm>
            <a:off x="1981200" y="5181600"/>
            <a:ext cx="5181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charset="0"/>
              </a:rPr>
              <a:t>A simplistic (outdated)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charset="0"/>
              </a:rPr>
              <a:t>Answer to CHD;DM;BP etc </a:t>
            </a:r>
          </a:p>
        </p:txBody>
      </p:sp>
      <p:sp>
        <p:nvSpPr>
          <p:cNvPr id="24580" name="Text Box 44"/>
          <p:cNvSpPr txBox="1">
            <a:spLocks noChangeArrowheads="1"/>
          </p:cNvSpPr>
          <p:nvPr/>
        </p:nvSpPr>
        <p:spPr bwMode="auto">
          <a:xfrm>
            <a:off x="3200400" y="3327400"/>
            <a:ext cx="2743200" cy="41275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Times New Roman" charset="0"/>
              </a:rPr>
              <a:t>Paper factory</a:t>
            </a:r>
          </a:p>
        </p:txBody>
      </p:sp>
      <p:sp>
        <p:nvSpPr>
          <p:cNvPr id="24581" name="Text Box 45"/>
          <p:cNvSpPr txBox="1">
            <a:spLocks noChangeArrowheads="1"/>
          </p:cNvSpPr>
          <p:nvPr/>
        </p:nvSpPr>
        <p:spPr bwMode="auto">
          <a:xfrm>
            <a:off x="3124200" y="1066800"/>
            <a:ext cx="2743200" cy="41275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Times New Roman" charset="0"/>
              </a:rPr>
              <a:t>Metabolic Industry</a:t>
            </a:r>
          </a:p>
        </p:txBody>
      </p:sp>
      <p:sp>
        <p:nvSpPr>
          <p:cNvPr id="24582" name="Rectangle 4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24583" name="Line 49"/>
          <p:cNvSpPr>
            <a:spLocks noChangeShapeType="1"/>
          </p:cNvSpPr>
          <p:nvPr/>
        </p:nvSpPr>
        <p:spPr bwMode="auto">
          <a:xfrm>
            <a:off x="4572000" y="4267200"/>
            <a:ext cx="0" cy="838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50"/>
          <p:cNvSpPr>
            <a:spLocks noChangeShapeType="1"/>
          </p:cNvSpPr>
          <p:nvPr/>
        </p:nvSpPr>
        <p:spPr bwMode="auto">
          <a:xfrm>
            <a:off x="4572000" y="1600200"/>
            <a:ext cx="0" cy="1600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Rectangle 51"/>
          <p:cNvSpPr>
            <a:spLocks noChangeArrowheads="1"/>
          </p:cNvSpPr>
          <p:nvPr/>
        </p:nvSpPr>
        <p:spPr bwMode="auto">
          <a:xfrm>
            <a:off x="2514600" y="5181600"/>
            <a:ext cx="4038600" cy="141922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24586" name="Rectangle 52"/>
          <p:cNvSpPr>
            <a:spLocks noChangeArrowheads="1"/>
          </p:cNvSpPr>
          <p:nvPr/>
        </p:nvSpPr>
        <p:spPr bwMode="auto">
          <a:xfrm>
            <a:off x="2209800" y="762000"/>
            <a:ext cx="4572000" cy="3581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528C0-C52A-B742-88AA-50BBF32E2D15}" type="slidenum">
              <a:rPr lang="en-US" sz="1400">
                <a:latin typeface="Times New Roman" charset="0"/>
              </a:rPr>
              <a:pPr/>
              <a:t>40</a:t>
            </a:fld>
            <a:endParaRPr lang="en-US" sz="140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0828" r="9598" b="7875"/>
          <a:stretch>
            <a:fillRect/>
          </a:stretch>
        </p:blipFill>
        <p:spPr bwMode="auto">
          <a:xfrm>
            <a:off x="0" y="0"/>
            <a:ext cx="93726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646355-F070-134C-82C1-2BAE857A34B9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41</a:t>
            </a:fld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7772400" y="6613525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90"/>
                </a:solidFill>
                <a:cs typeface="Times New Roman" charset="0"/>
              </a:rPr>
              <a:t>J Kreider, 2006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Adipose Tissue</a:t>
            </a:r>
            <a:r>
              <a:rPr lang="en-US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14800"/>
            <a:ext cx="3810000" cy="1981200"/>
          </a:xfrm>
        </p:spPr>
      </p:pic>
      <p:sp>
        <p:nvSpPr>
          <p:cNvPr id="6246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4000"/>
              </a:lnSpc>
              <a:buFontTx/>
              <a:buNone/>
            </a:pPr>
            <a:r>
              <a:rPr lang="en-GB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Visceral fat is waist circumference</a:t>
            </a:r>
          </a:p>
          <a:p>
            <a:pPr eaLnBrk="1" hangingPunct="1">
              <a:lnSpc>
                <a:spcPct val="84000"/>
              </a:lnSpc>
              <a:buFontTx/>
              <a:buNone/>
            </a:pPr>
            <a:r>
              <a:rPr lang="en-GB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Associated with all-cause mortality</a:t>
            </a:r>
            <a:br>
              <a:rPr lang="en-GB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4000"/>
              </a:lnSpc>
              <a:buFontTx/>
              <a:buNone/>
            </a:pPr>
            <a:r>
              <a:rPr lang="en-GB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Pro-inflammatory adipokines associated with insulin resistance, type 2 diabetes and CVD.</a:t>
            </a:r>
          </a:p>
          <a:p>
            <a:pPr eaLnBrk="1" hangingPunct="1"/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7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31992" r="53526" b="11320"/>
          <a:stretch>
            <a:fillRect/>
          </a:stretch>
        </p:blipFill>
        <p:spPr>
          <a:xfrm>
            <a:off x="1752600" y="1905000"/>
            <a:ext cx="142875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DBE135-2327-5641-BCE1-226C96B64756}" type="slidenum">
              <a:rPr lang="en-US" sz="1400">
                <a:latin typeface="Times New Roman" charset="0"/>
              </a:rPr>
              <a:pPr/>
              <a:t>42</a:t>
            </a:fld>
            <a:endParaRPr lang="en-US" sz="14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10335" r="8859" b="7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5AE0BE-EF5F-7241-8B5A-F5C3D937E51A}" type="slidenum">
              <a:rPr lang="en-US" sz="1400">
                <a:latin typeface="Times New Roman" charset="0"/>
              </a:rPr>
              <a:pPr/>
              <a:t>43</a:t>
            </a:fld>
            <a:endParaRPr lang="en-US" sz="1400"/>
          </a:p>
        </p:txBody>
      </p:sp>
      <p:pic>
        <p:nvPicPr>
          <p:cNvPr id="74754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9991" r="10300" b="8762"/>
          <a:stretch>
            <a:fillRect/>
          </a:stretch>
        </p:blipFill>
        <p:spPr bwMode="auto">
          <a:xfrm>
            <a:off x="95250" y="609600"/>
            <a:ext cx="8972550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A41577-7079-5E45-9DC5-F412E6630057}" type="slidenum">
              <a:rPr lang="en-US" sz="1400">
                <a:latin typeface="Times New Roman" charset="0"/>
              </a:rPr>
              <a:pPr/>
              <a:t>44</a:t>
            </a:fld>
            <a:endParaRPr lang="en-US" sz="1400"/>
          </a:p>
        </p:txBody>
      </p:sp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685800" y="1143000"/>
            <a:ext cx="7780338" cy="5208588"/>
            <a:chOff x="426" y="720"/>
            <a:chExt cx="4901" cy="3281"/>
          </a:xfrm>
        </p:grpSpPr>
        <p:pic>
          <p:nvPicPr>
            <p:cNvPr id="788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729"/>
              <a:ext cx="2393" cy="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885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720"/>
              <a:ext cx="2345" cy="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8855" name="Text Box 5"/>
            <p:cNvSpPr txBox="1">
              <a:spLocks noChangeArrowheads="1"/>
            </p:cNvSpPr>
            <p:nvPr/>
          </p:nvSpPr>
          <p:spPr bwMode="auto">
            <a:xfrm>
              <a:off x="4819" y="2498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DFF38"/>
                </a:buClr>
                <a:buSzPct val="100000"/>
                <a:buFont typeface="Arial" charset="0"/>
                <a:buNone/>
              </a:pPr>
              <a:r>
                <a:rPr lang="en-GB" sz="1200" b="1">
                  <a:solidFill>
                    <a:srgbClr val="FDFF38"/>
                  </a:solidFill>
                </a:rPr>
                <a:t>2004</a:t>
              </a:r>
            </a:p>
          </p:txBody>
        </p:sp>
        <p:sp>
          <p:nvSpPr>
            <p:cNvPr id="78856" name="Text Box 6"/>
            <p:cNvSpPr txBox="1">
              <a:spLocks noChangeArrowheads="1"/>
            </p:cNvSpPr>
            <p:nvPr/>
          </p:nvSpPr>
          <p:spPr bwMode="auto">
            <a:xfrm>
              <a:off x="4660" y="838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DFF38"/>
                </a:buClr>
                <a:buSzPct val="100000"/>
                <a:buFont typeface="Arial" charset="0"/>
                <a:buNone/>
              </a:pPr>
              <a:r>
                <a:rPr lang="en-GB" sz="1200" b="1">
                  <a:solidFill>
                    <a:srgbClr val="FDFF38"/>
                  </a:solidFill>
                </a:rPr>
                <a:t>2004</a:t>
              </a:r>
            </a:p>
          </p:txBody>
        </p:sp>
        <p:sp>
          <p:nvSpPr>
            <p:cNvPr id="78857" name="Text Box 7"/>
            <p:cNvSpPr txBox="1">
              <a:spLocks noChangeArrowheads="1"/>
            </p:cNvSpPr>
            <p:nvPr/>
          </p:nvSpPr>
          <p:spPr bwMode="auto">
            <a:xfrm>
              <a:off x="2208" y="835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DFF38"/>
                </a:buClr>
                <a:buSzPct val="100000"/>
                <a:buFont typeface="Arial" charset="0"/>
                <a:buNone/>
              </a:pPr>
              <a:r>
                <a:rPr lang="en-GB" sz="1200" b="1">
                  <a:solidFill>
                    <a:srgbClr val="FDFF38"/>
                  </a:solidFill>
                </a:rPr>
                <a:t>2004</a:t>
              </a:r>
            </a:p>
          </p:txBody>
        </p:sp>
        <p:sp>
          <p:nvSpPr>
            <p:cNvPr id="78858" name="Text Box 8"/>
            <p:cNvSpPr txBox="1">
              <a:spLocks noChangeArrowheads="1"/>
            </p:cNvSpPr>
            <p:nvPr/>
          </p:nvSpPr>
          <p:spPr bwMode="auto">
            <a:xfrm>
              <a:off x="2112" y="2076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DFF38"/>
                </a:buClr>
                <a:buSzPct val="100000"/>
                <a:buFont typeface="Arial" charset="0"/>
                <a:buNone/>
              </a:pPr>
              <a:r>
                <a:rPr lang="en-GB" sz="1200" b="1">
                  <a:solidFill>
                    <a:srgbClr val="FDFF38"/>
                  </a:solidFill>
                </a:rPr>
                <a:t>2004</a:t>
              </a:r>
            </a:p>
          </p:txBody>
        </p:sp>
        <p:sp>
          <p:nvSpPr>
            <p:cNvPr id="78859" name="Text Box 9"/>
            <p:cNvSpPr txBox="1">
              <a:spLocks noChangeArrowheads="1"/>
            </p:cNvSpPr>
            <p:nvPr/>
          </p:nvSpPr>
          <p:spPr bwMode="auto">
            <a:xfrm>
              <a:off x="2514" y="3180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buClr>
                  <a:srgbClr val="FDFF38"/>
                </a:buClr>
                <a:buSzPct val="100000"/>
                <a:buFont typeface="Arial" charset="0"/>
                <a:buNone/>
              </a:pPr>
              <a:r>
                <a:rPr lang="en-GB" sz="1200" b="1">
                  <a:solidFill>
                    <a:srgbClr val="FDFF38"/>
                  </a:solidFill>
                </a:rPr>
                <a:t>2004</a:t>
              </a:r>
            </a:p>
          </p:txBody>
        </p:sp>
        <p:pic>
          <p:nvPicPr>
            <p:cNvPr id="7886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77"/>
              <a:ext cx="56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78851" name="Text Box 11"/>
          <p:cNvSpPr txBox="1">
            <a:spLocks noChangeArrowheads="1"/>
          </p:cNvSpPr>
          <p:nvPr/>
        </p:nvSpPr>
        <p:spPr bwMode="auto">
          <a:xfrm>
            <a:off x="4213225" y="662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8852" name="Text Box 12"/>
          <p:cNvSpPr txBox="1">
            <a:spLocks noChangeArrowheads="1"/>
          </p:cNvSpPr>
          <p:nvPr/>
        </p:nvSpPr>
        <p:spPr bwMode="auto">
          <a:xfrm>
            <a:off x="5851525" y="6519863"/>
            <a:ext cx="328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600"/>
              <a:t>National Geographic, August 2004</a:t>
            </a:r>
            <a:endParaRPr lang="en-GB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A0D156-5263-EF4C-960E-EF6555AFD1D8}" type="slidenum">
              <a:rPr lang="en-US" sz="1400">
                <a:solidFill>
                  <a:srgbClr val="000090"/>
                </a:solidFill>
                <a:latin typeface="Times New Roman" charset="0"/>
              </a:rPr>
              <a:pPr/>
              <a:t>45</a:t>
            </a:fld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5507038" y="3032125"/>
            <a:ext cx="319087" cy="40322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380163" y="2971800"/>
            <a:ext cx="514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IL6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V="1">
            <a:off x="6350000" y="2925763"/>
            <a:ext cx="1588" cy="3175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700713" y="3505200"/>
            <a:ext cx="755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PAI-1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V="1">
            <a:off x="5638800" y="3498850"/>
            <a:ext cx="1588" cy="3175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H="1">
            <a:off x="4141788" y="3214688"/>
            <a:ext cx="241300" cy="47625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547938" y="3352800"/>
            <a:ext cx="776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TNF</a:t>
            </a:r>
            <a:r>
              <a:rPr lang="en-GB" sz="1800" b="1">
                <a:solidFill>
                  <a:srgbClr val="000090"/>
                </a:solidFill>
                <a:latin typeface="Symbol" charset="0"/>
              </a:rPr>
              <a:t>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H="1">
            <a:off x="1398588" y="2370138"/>
            <a:ext cx="2222500" cy="114935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3152775" y="731838"/>
            <a:ext cx="3392488" cy="3381375"/>
            <a:chOff x="1986" y="461"/>
            <a:chExt cx="2137" cy="2130"/>
          </a:xfrm>
        </p:grpSpPr>
        <p:sp>
          <p:nvSpPr>
            <p:cNvPr id="91182" name="Freeform 11"/>
            <p:cNvSpPr>
              <a:spLocks noChangeArrowheads="1"/>
            </p:cNvSpPr>
            <p:nvPr/>
          </p:nvSpPr>
          <p:spPr bwMode="auto">
            <a:xfrm rot="1800000">
              <a:off x="2270" y="749"/>
              <a:ext cx="1571" cy="1554"/>
            </a:xfrm>
            <a:custGeom>
              <a:avLst/>
              <a:gdLst>
                <a:gd name="T0" fmla="*/ 689 w 1648"/>
                <a:gd name="T1" fmla="*/ 164 h 1582"/>
                <a:gd name="T2" fmla="*/ 773 w 1648"/>
                <a:gd name="T3" fmla="*/ 154 h 1582"/>
                <a:gd name="T4" fmla="*/ 850 w 1648"/>
                <a:gd name="T5" fmla="*/ 95 h 1582"/>
                <a:gd name="T6" fmla="*/ 923 w 1648"/>
                <a:gd name="T7" fmla="*/ 52 h 1582"/>
                <a:gd name="T8" fmla="*/ 1008 w 1648"/>
                <a:gd name="T9" fmla="*/ 69 h 1582"/>
                <a:gd name="T10" fmla="*/ 1089 w 1648"/>
                <a:gd name="T11" fmla="*/ 292 h 1582"/>
                <a:gd name="T12" fmla="*/ 1185 w 1648"/>
                <a:gd name="T13" fmla="*/ 397 h 1582"/>
                <a:gd name="T14" fmla="*/ 1298 w 1648"/>
                <a:gd name="T15" fmla="*/ 417 h 1582"/>
                <a:gd name="T16" fmla="*/ 1271 w 1648"/>
                <a:gd name="T17" fmla="*/ 583 h 1582"/>
                <a:gd name="T18" fmla="*/ 1201 w 1648"/>
                <a:gd name="T19" fmla="*/ 763 h 1582"/>
                <a:gd name="T20" fmla="*/ 1252 w 1648"/>
                <a:gd name="T21" fmla="*/ 1009 h 1582"/>
                <a:gd name="T22" fmla="*/ 1189 w 1648"/>
                <a:gd name="T23" fmla="*/ 1129 h 1582"/>
                <a:gd name="T24" fmla="*/ 1037 w 1648"/>
                <a:gd name="T25" fmla="*/ 1184 h 1582"/>
                <a:gd name="T26" fmla="*/ 903 w 1648"/>
                <a:gd name="T27" fmla="*/ 1206 h 1582"/>
                <a:gd name="T28" fmla="*/ 770 w 1648"/>
                <a:gd name="T29" fmla="*/ 1258 h 1582"/>
                <a:gd name="T30" fmla="*/ 656 w 1648"/>
                <a:gd name="T31" fmla="*/ 1359 h 1582"/>
                <a:gd name="T32" fmla="*/ 549 w 1648"/>
                <a:gd name="T33" fmla="*/ 1417 h 1582"/>
                <a:gd name="T34" fmla="*/ 403 w 1648"/>
                <a:gd name="T35" fmla="*/ 1367 h 1582"/>
                <a:gd name="T36" fmla="*/ 321 w 1648"/>
                <a:gd name="T37" fmla="*/ 1216 h 1582"/>
                <a:gd name="T38" fmla="*/ 217 w 1648"/>
                <a:gd name="T39" fmla="*/ 1191 h 1582"/>
                <a:gd name="T40" fmla="*/ 85 w 1648"/>
                <a:gd name="T41" fmla="*/ 1163 h 1582"/>
                <a:gd name="T42" fmla="*/ 64 w 1648"/>
                <a:gd name="T43" fmla="*/ 909 h 1582"/>
                <a:gd name="T44" fmla="*/ 159 w 1648"/>
                <a:gd name="T45" fmla="*/ 658 h 1582"/>
                <a:gd name="T46" fmla="*/ 140 w 1648"/>
                <a:gd name="T47" fmla="*/ 473 h 1582"/>
                <a:gd name="T48" fmla="*/ 170 w 1648"/>
                <a:gd name="T49" fmla="*/ 309 h 1582"/>
                <a:gd name="T50" fmla="*/ 294 w 1648"/>
                <a:gd name="T51" fmla="*/ 253 h 1582"/>
                <a:gd name="T52" fmla="*/ 489 w 1648"/>
                <a:gd name="T53" fmla="*/ 184 h 1582"/>
                <a:gd name="T54" fmla="*/ 640 w 1648"/>
                <a:gd name="T55" fmla="*/ 154 h 1582"/>
                <a:gd name="T56" fmla="*/ 571 w 1648"/>
                <a:gd name="T57" fmla="*/ 122 h 1582"/>
                <a:gd name="T58" fmla="*/ 338 w 1648"/>
                <a:gd name="T59" fmla="*/ 178 h 1582"/>
                <a:gd name="T60" fmla="*/ 134 w 1648"/>
                <a:gd name="T61" fmla="*/ 295 h 1582"/>
                <a:gd name="T62" fmla="*/ 118 w 1648"/>
                <a:gd name="T63" fmla="*/ 553 h 1582"/>
                <a:gd name="T64" fmla="*/ 80 w 1648"/>
                <a:gd name="T65" fmla="*/ 753 h 1582"/>
                <a:gd name="T66" fmla="*/ 0 w 1648"/>
                <a:gd name="T67" fmla="*/ 1095 h 1582"/>
                <a:gd name="T68" fmla="*/ 133 w 1648"/>
                <a:gd name="T69" fmla="*/ 1240 h 1582"/>
                <a:gd name="T70" fmla="*/ 247 w 1648"/>
                <a:gd name="T71" fmla="*/ 1249 h 1582"/>
                <a:gd name="T72" fmla="*/ 329 w 1648"/>
                <a:gd name="T73" fmla="*/ 1287 h 1582"/>
                <a:gd name="T74" fmla="*/ 437 w 1648"/>
                <a:gd name="T75" fmla="*/ 1454 h 1582"/>
                <a:gd name="T76" fmla="*/ 568 w 1648"/>
                <a:gd name="T77" fmla="*/ 1464 h 1582"/>
                <a:gd name="T78" fmla="*/ 708 w 1648"/>
                <a:gd name="T79" fmla="*/ 1374 h 1582"/>
                <a:gd name="T80" fmla="*/ 828 w 1648"/>
                <a:gd name="T81" fmla="*/ 1278 h 1582"/>
                <a:gd name="T82" fmla="*/ 1027 w 1648"/>
                <a:gd name="T83" fmla="*/ 1247 h 1582"/>
                <a:gd name="T84" fmla="*/ 1221 w 1648"/>
                <a:gd name="T85" fmla="*/ 1182 h 1582"/>
                <a:gd name="T86" fmla="*/ 1293 w 1648"/>
                <a:gd name="T87" fmla="*/ 973 h 1582"/>
                <a:gd name="T88" fmla="*/ 1233 w 1648"/>
                <a:gd name="T89" fmla="*/ 825 h 1582"/>
                <a:gd name="T90" fmla="*/ 1315 w 1648"/>
                <a:gd name="T91" fmla="*/ 583 h 1582"/>
                <a:gd name="T92" fmla="*/ 1332 w 1648"/>
                <a:gd name="T93" fmla="*/ 368 h 1582"/>
                <a:gd name="T94" fmla="*/ 1230 w 1648"/>
                <a:gd name="T95" fmla="*/ 354 h 1582"/>
                <a:gd name="T96" fmla="*/ 1122 w 1648"/>
                <a:gd name="T97" fmla="*/ 256 h 1582"/>
                <a:gd name="T98" fmla="*/ 1072 w 1648"/>
                <a:gd name="T99" fmla="*/ 98 h 1582"/>
                <a:gd name="T100" fmla="*/ 1015 w 1648"/>
                <a:gd name="T101" fmla="*/ 0 h 1582"/>
                <a:gd name="T102" fmla="*/ 862 w 1648"/>
                <a:gd name="T103" fmla="*/ 49 h 1582"/>
                <a:gd name="T104" fmla="*/ 715 w 1648"/>
                <a:gd name="T105" fmla="*/ 102 h 15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8"/>
                <a:gd name="T160" fmla="*/ 0 h 1582"/>
                <a:gd name="T161" fmla="*/ 1648 w 1648"/>
                <a:gd name="T162" fmla="*/ 1582 h 15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8" h="1582">
                  <a:moveTo>
                    <a:pt x="781" y="166"/>
                  </a:moveTo>
                  <a:lnTo>
                    <a:pt x="784" y="166"/>
                  </a:lnTo>
                  <a:lnTo>
                    <a:pt x="791" y="170"/>
                  </a:lnTo>
                  <a:lnTo>
                    <a:pt x="804" y="170"/>
                  </a:lnTo>
                  <a:lnTo>
                    <a:pt x="818" y="173"/>
                  </a:lnTo>
                  <a:lnTo>
                    <a:pt x="834" y="176"/>
                  </a:lnTo>
                  <a:lnTo>
                    <a:pt x="854" y="176"/>
                  </a:lnTo>
                  <a:lnTo>
                    <a:pt x="871" y="180"/>
                  </a:lnTo>
                  <a:lnTo>
                    <a:pt x="887" y="180"/>
                  </a:lnTo>
                  <a:lnTo>
                    <a:pt x="904" y="180"/>
                  </a:lnTo>
                  <a:lnTo>
                    <a:pt x="921" y="173"/>
                  </a:lnTo>
                  <a:lnTo>
                    <a:pt x="937" y="166"/>
                  </a:lnTo>
                  <a:lnTo>
                    <a:pt x="957" y="156"/>
                  </a:lnTo>
                  <a:lnTo>
                    <a:pt x="974" y="146"/>
                  </a:lnTo>
                  <a:lnTo>
                    <a:pt x="990" y="136"/>
                  </a:lnTo>
                  <a:lnTo>
                    <a:pt x="1004" y="123"/>
                  </a:lnTo>
                  <a:lnTo>
                    <a:pt x="1017" y="113"/>
                  </a:lnTo>
                  <a:lnTo>
                    <a:pt x="1030" y="103"/>
                  </a:lnTo>
                  <a:lnTo>
                    <a:pt x="1040" y="93"/>
                  </a:lnTo>
                  <a:lnTo>
                    <a:pt x="1053" y="83"/>
                  </a:lnTo>
                  <a:lnTo>
                    <a:pt x="1070" y="76"/>
                  </a:lnTo>
                  <a:lnTo>
                    <a:pt x="1083" y="70"/>
                  </a:lnTo>
                  <a:lnTo>
                    <a:pt x="1100" y="63"/>
                  </a:lnTo>
                  <a:lnTo>
                    <a:pt x="1117" y="56"/>
                  </a:lnTo>
                  <a:lnTo>
                    <a:pt x="1133" y="50"/>
                  </a:lnTo>
                  <a:lnTo>
                    <a:pt x="1166" y="43"/>
                  </a:lnTo>
                  <a:lnTo>
                    <a:pt x="1190" y="46"/>
                  </a:lnTo>
                  <a:lnTo>
                    <a:pt x="1206" y="53"/>
                  </a:lnTo>
                  <a:lnTo>
                    <a:pt x="1213" y="56"/>
                  </a:lnTo>
                  <a:lnTo>
                    <a:pt x="1220" y="73"/>
                  </a:lnTo>
                  <a:lnTo>
                    <a:pt x="1236" y="116"/>
                  </a:lnTo>
                  <a:lnTo>
                    <a:pt x="1253" y="163"/>
                  </a:lnTo>
                  <a:lnTo>
                    <a:pt x="1266" y="200"/>
                  </a:lnTo>
                  <a:lnTo>
                    <a:pt x="1279" y="230"/>
                  </a:lnTo>
                  <a:lnTo>
                    <a:pt x="1296" y="266"/>
                  </a:lnTo>
                  <a:lnTo>
                    <a:pt x="1319" y="313"/>
                  </a:lnTo>
                  <a:lnTo>
                    <a:pt x="1336" y="363"/>
                  </a:lnTo>
                  <a:lnTo>
                    <a:pt x="1346" y="386"/>
                  </a:lnTo>
                  <a:lnTo>
                    <a:pt x="1366" y="403"/>
                  </a:lnTo>
                  <a:lnTo>
                    <a:pt x="1386" y="413"/>
                  </a:lnTo>
                  <a:lnTo>
                    <a:pt x="1409" y="419"/>
                  </a:lnTo>
                  <a:lnTo>
                    <a:pt x="1435" y="426"/>
                  </a:lnTo>
                  <a:lnTo>
                    <a:pt x="1459" y="429"/>
                  </a:lnTo>
                  <a:lnTo>
                    <a:pt x="1482" y="429"/>
                  </a:lnTo>
                  <a:lnTo>
                    <a:pt x="1499" y="429"/>
                  </a:lnTo>
                  <a:lnTo>
                    <a:pt x="1528" y="433"/>
                  </a:lnTo>
                  <a:lnTo>
                    <a:pt x="1552" y="439"/>
                  </a:lnTo>
                  <a:lnTo>
                    <a:pt x="1572" y="449"/>
                  </a:lnTo>
                  <a:lnTo>
                    <a:pt x="1585" y="463"/>
                  </a:lnTo>
                  <a:lnTo>
                    <a:pt x="1585" y="486"/>
                  </a:lnTo>
                  <a:lnTo>
                    <a:pt x="1572" y="523"/>
                  </a:lnTo>
                  <a:lnTo>
                    <a:pt x="1558" y="566"/>
                  </a:lnTo>
                  <a:lnTo>
                    <a:pt x="1545" y="606"/>
                  </a:lnTo>
                  <a:lnTo>
                    <a:pt x="1538" y="626"/>
                  </a:lnTo>
                  <a:lnTo>
                    <a:pt x="1528" y="656"/>
                  </a:lnTo>
                  <a:lnTo>
                    <a:pt x="1515" y="686"/>
                  </a:lnTo>
                  <a:lnTo>
                    <a:pt x="1502" y="719"/>
                  </a:lnTo>
                  <a:lnTo>
                    <a:pt x="1485" y="756"/>
                  </a:lnTo>
                  <a:lnTo>
                    <a:pt x="1469" y="789"/>
                  </a:lnTo>
                  <a:lnTo>
                    <a:pt x="1455" y="819"/>
                  </a:lnTo>
                  <a:lnTo>
                    <a:pt x="1442" y="846"/>
                  </a:lnTo>
                  <a:lnTo>
                    <a:pt x="1429" y="883"/>
                  </a:lnTo>
                  <a:lnTo>
                    <a:pt x="1435" y="909"/>
                  </a:lnTo>
                  <a:lnTo>
                    <a:pt x="1459" y="956"/>
                  </a:lnTo>
                  <a:lnTo>
                    <a:pt x="1499" y="1036"/>
                  </a:lnTo>
                  <a:lnTo>
                    <a:pt x="1515" y="1083"/>
                  </a:lnTo>
                  <a:lnTo>
                    <a:pt x="1519" y="1119"/>
                  </a:lnTo>
                  <a:lnTo>
                    <a:pt x="1512" y="1149"/>
                  </a:lnTo>
                  <a:lnTo>
                    <a:pt x="1495" y="1173"/>
                  </a:lnTo>
                  <a:lnTo>
                    <a:pt x="1479" y="1189"/>
                  </a:lnTo>
                  <a:lnTo>
                    <a:pt x="1459" y="1202"/>
                  </a:lnTo>
                  <a:lnTo>
                    <a:pt x="1439" y="1212"/>
                  </a:lnTo>
                  <a:lnTo>
                    <a:pt x="1422" y="1219"/>
                  </a:lnTo>
                  <a:lnTo>
                    <a:pt x="1402" y="1229"/>
                  </a:lnTo>
                  <a:lnTo>
                    <a:pt x="1372" y="1239"/>
                  </a:lnTo>
                  <a:lnTo>
                    <a:pt x="1336" y="1249"/>
                  </a:lnTo>
                  <a:lnTo>
                    <a:pt x="1296" y="1262"/>
                  </a:lnTo>
                  <a:lnTo>
                    <a:pt x="1256" y="1272"/>
                  </a:lnTo>
                  <a:lnTo>
                    <a:pt x="1220" y="1279"/>
                  </a:lnTo>
                  <a:lnTo>
                    <a:pt x="1190" y="1282"/>
                  </a:lnTo>
                  <a:lnTo>
                    <a:pt x="1166" y="1286"/>
                  </a:lnTo>
                  <a:lnTo>
                    <a:pt x="1146" y="1286"/>
                  </a:lnTo>
                  <a:lnTo>
                    <a:pt x="1123" y="1289"/>
                  </a:lnTo>
                  <a:lnTo>
                    <a:pt x="1093" y="1296"/>
                  </a:lnTo>
                  <a:lnTo>
                    <a:pt x="1063" y="1302"/>
                  </a:lnTo>
                  <a:lnTo>
                    <a:pt x="1033" y="1309"/>
                  </a:lnTo>
                  <a:lnTo>
                    <a:pt x="1004" y="1319"/>
                  </a:lnTo>
                  <a:lnTo>
                    <a:pt x="977" y="1329"/>
                  </a:lnTo>
                  <a:lnTo>
                    <a:pt x="954" y="1339"/>
                  </a:lnTo>
                  <a:lnTo>
                    <a:pt x="934" y="1352"/>
                  </a:lnTo>
                  <a:lnTo>
                    <a:pt x="911" y="1366"/>
                  </a:lnTo>
                  <a:lnTo>
                    <a:pt x="891" y="1379"/>
                  </a:lnTo>
                  <a:lnTo>
                    <a:pt x="867" y="1396"/>
                  </a:lnTo>
                  <a:lnTo>
                    <a:pt x="844" y="1416"/>
                  </a:lnTo>
                  <a:lnTo>
                    <a:pt x="821" y="1436"/>
                  </a:lnTo>
                  <a:lnTo>
                    <a:pt x="794" y="1459"/>
                  </a:lnTo>
                  <a:lnTo>
                    <a:pt x="764" y="1482"/>
                  </a:lnTo>
                  <a:lnTo>
                    <a:pt x="738" y="1502"/>
                  </a:lnTo>
                  <a:lnTo>
                    <a:pt x="715" y="1516"/>
                  </a:lnTo>
                  <a:lnTo>
                    <a:pt x="698" y="1522"/>
                  </a:lnTo>
                  <a:lnTo>
                    <a:pt x="681" y="1522"/>
                  </a:lnTo>
                  <a:lnTo>
                    <a:pt x="665" y="1522"/>
                  </a:lnTo>
                  <a:lnTo>
                    <a:pt x="645" y="1522"/>
                  </a:lnTo>
                  <a:lnTo>
                    <a:pt x="618" y="1522"/>
                  </a:lnTo>
                  <a:lnTo>
                    <a:pt x="582" y="1522"/>
                  </a:lnTo>
                  <a:lnTo>
                    <a:pt x="545" y="1516"/>
                  </a:lnTo>
                  <a:lnTo>
                    <a:pt x="515" y="1496"/>
                  </a:lnTo>
                  <a:lnTo>
                    <a:pt x="489" y="1469"/>
                  </a:lnTo>
                  <a:lnTo>
                    <a:pt x="465" y="1436"/>
                  </a:lnTo>
                  <a:lnTo>
                    <a:pt x="445" y="1399"/>
                  </a:lnTo>
                  <a:lnTo>
                    <a:pt x="432" y="1366"/>
                  </a:lnTo>
                  <a:lnTo>
                    <a:pt x="416" y="1339"/>
                  </a:lnTo>
                  <a:lnTo>
                    <a:pt x="402" y="1319"/>
                  </a:lnTo>
                  <a:lnTo>
                    <a:pt x="389" y="1306"/>
                  </a:lnTo>
                  <a:lnTo>
                    <a:pt x="372" y="1299"/>
                  </a:lnTo>
                  <a:lnTo>
                    <a:pt x="352" y="1292"/>
                  </a:lnTo>
                  <a:lnTo>
                    <a:pt x="336" y="1286"/>
                  </a:lnTo>
                  <a:lnTo>
                    <a:pt x="313" y="1282"/>
                  </a:lnTo>
                  <a:lnTo>
                    <a:pt x="289" y="1279"/>
                  </a:lnTo>
                  <a:lnTo>
                    <a:pt x="263" y="1279"/>
                  </a:lnTo>
                  <a:lnTo>
                    <a:pt x="236" y="1276"/>
                  </a:lnTo>
                  <a:lnTo>
                    <a:pt x="206" y="1276"/>
                  </a:lnTo>
                  <a:lnTo>
                    <a:pt x="180" y="1272"/>
                  </a:lnTo>
                  <a:lnTo>
                    <a:pt x="153" y="1266"/>
                  </a:lnTo>
                  <a:lnTo>
                    <a:pt x="127" y="1259"/>
                  </a:lnTo>
                  <a:lnTo>
                    <a:pt x="103" y="1249"/>
                  </a:lnTo>
                  <a:lnTo>
                    <a:pt x="83" y="1236"/>
                  </a:lnTo>
                  <a:lnTo>
                    <a:pt x="63" y="1219"/>
                  </a:lnTo>
                  <a:lnTo>
                    <a:pt x="47" y="1196"/>
                  </a:lnTo>
                  <a:lnTo>
                    <a:pt x="34" y="1136"/>
                  </a:lnTo>
                  <a:lnTo>
                    <a:pt x="50" y="1059"/>
                  </a:lnTo>
                  <a:lnTo>
                    <a:pt x="77" y="976"/>
                  </a:lnTo>
                  <a:lnTo>
                    <a:pt x="103" y="896"/>
                  </a:lnTo>
                  <a:lnTo>
                    <a:pt x="117" y="859"/>
                  </a:lnTo>
                  <a:lnTo>
                    <a:pt x="133" y="819"/>
                  </a:lnTo>
                  <a:lnTo>
                    <a:pt x="153" y="779"/>
                  </a:lnTo>
                  <a:lnTo>
                    <a:pt x="173" y="743"/>
                  </a:lnTo>
                  <a:lnTo>
                    <a:pt x="193" y="706"/>
                  </a:lnTo>
                  <a:lnTo>
                    <a:pt x="210" y="673"/>
                  </a:lnTo>
                  <a:lnTo>
                    <a:pt x="220" y="646"/>
                  </a:lnTo>
                  <a:lnTo>
                    <a:pt x="226" y="626"/>
                  </a:lnTo>
                  <a:lnTo>
                    <a:pt x="216" y="593"/>
                  </a:lnTo>
                  <a:lnTo>
                    <a:pt x="196" y="556"/>
                  </a:lnTo>
                  <a:lnTo>
                    <a:pt x="170" y="509"/>
                  </a:lnTo>
                  <a:lnTo>
                    <a:pt x="153" y="439"/>
                  </a:lnTo>
                  <a:lnTo>
                    <a:pt x="153" y="403"/>
                  </a:lnTo>
                  <a:lnTo>
                    <a:pt x="160" y="376"/>
                  </a:lnTo>
                  <a:lnTo>
                    <a:pt x="173" y="356"/>
                  </a:lnTo>
                  <a:lnTo>
                    <a:pt x="190" y="343"/>
                  </a:lnTo>
                  <a:lnTo>
                    <a:pt x="206" y="333"/>
                  </a:lnTo>
                  <a:lnTo>
                    <a:pt x="226" y="326"/>
                  </a:lnTo>
                  <a:lnTo>
                    <a:pt x="246" y="320"/>
                  </a:lnTo>
                  <a:lnTo>
                    <a:pt x="266" y="310"/>
                  </a:lnTo>
                  <a:lnTo>
                    <a:pt x="289" y="300"/>
                  </a:lnTo>
                  <a:lnTo>
                    <a:pt x="319" y="286"/>
                  </a:lnTo>
                  <a:lnTo>
                    <a:pt x="356" y="273"/>
                  </a:lnTo>
                  <a:lnTo>
                    <a:pt x="396" y="256"/>
                  </a:lnTo>
                  <a:lnTo>
                    <a:pt x="435" y="243"/>
                  </a:lnTo>
                  <a:lnTo>
                    <a:pt x="479" y="226"/>
                  </a:lnTo>
                  <a:lnTo>
                    <a:pt x="519" y="213"/>
                  </a:lnTo>
                  <a:lnTo>
                    <a:pt x="555" y="203"/>
                  </a:lnTo>
                  <a:lnTo>
                    <a:pt x="592" y="196"/>
                  </a:lnTo>
                  <a:lnTo>
                    <a:pt x="628" y="186"/>
                  </a:lnTo>
                  <a:lnTo>
                    <a:pt x="668" y="180"/>
                  </a:lnTo>
                  <a:lnTo>
                    <a:pt x="705" y="176"/>
                  </a:lnTo>
                  <a:lnTo>
                    <a:pt x="734" y="173"/>
                  </a:lnTo>
                  <a:lnTo>
                    <a:pt x="758" y="170"/>
                  </a:lnTo>
                  <a:lnTo>
                    <a:pt x="774" y="166"/>
                  </a:lnTo>
                  <a:lnTo>
                    <a:pt x="781" y="166"/>
                  </a:lnTo>
                  <a:lnTo>
                    <a:pt x="811" y="126"/>
                  </a:lnTo>
                  <a:lnTo>
                    <a:pt x="801" y="126"/>
                  </a:lnTo>
                  <a:lnTo>
                    <a:pt x="774" y="126"/>
                  </a:lnTo>
                  <a:lnTo>
                    <a:pt x="738" y="126"/>
                  </a:lnTo>
                  <a:lnTo>
                    <a:pt x="691" y="130"/>
                  </a:lnTo>
                  <a:lnTo>
                    <a:pt x="638" y="133"/>
                  </a:lnTo>
                  <a:lnTo>
                    <a:pt x="588" y="136"/>
                  </a:lnTo>
                  <a:lnTo>
                    <a:pt x="538" y="146"/>
                  </a:lnTo>
                  <a:lnTo>
                    <a:pt x="499" y="156"/>
                  </a:lnTo>
                  <a:lnTo>
                    <a:pt x="459" y="173"/>
                  </a:lnTo>
                  <a:lnTo>
                    <a:pt x="409" y="190"/>
                  </a:lnTo>
                  <a:lnTo>
                    <a:pt x="359" y="210"/>
                  </a:lnTo>
                  <a:lnTo>
                    <a:pt x="306" y="230"/>
                  </a:lnTo>
                  <a:lnTo>
                    <a:pt x="256" y="253"/>
                  </a:lnTo>
                  <a:lnTo>
                    <a:pt x="216" y="276"/>
                  </a:lnTo>
                  <a:lnTo>
                    <a:pt x="183" y="296"/>
                  </a:lnTo>
                  <a:lnTo>
                    <a:pt x="163" y="316"/>
                  </a:lnTo>
                  <a:lnTo>
                    <a:pt x="140" y="353"/>
                  </a:lnTo>
                  <a:lnTo>
                    <a:pt x="117" y="390"/>
                  </a:lnTo>
                  <a:lnTo>
                    <a:pt x="100" y="426"/>
                  </a:lnTo>
                  <a:lnTo>
                    <a:pt x="103" y="473"/>
                  </a:lnTo>
                  <a:lnTo>
                    <a:pt x="120" y="529"/>
                  </a:lnTo>
                  <a:lnTo>
                    <a:pt x="143" y="593"/>
                  </a:lnTo>
                  <a:lnTo>
                    <a:pt x="163" y="643"/>
                  </a:lnTo>
                  <a:lnTo>
                    <a:pt x="173" y="663"/>
                  </a:lnTo>
                  <a:lnTo>
                    <a:pt x="166" y="676"/>
                  </a:lnTo>
                  <a:lnTo>
                    <a:pt x="150" y="706"/>
                  </a:lnTo>
                  <a:lnTo>
                    <a:pt x="127" y="756"/>
                  </a:lnTo>
                  <a:lnTo>
                    <a:pt x="97" y="809"/>
                  </a:lnTo>
                  <a:lnTo>
                    <a:pt x="70" y="869"/>
                  </a:lnTo>
                  <a:lnTo>
                    <a:pt x="43" y="926"/>
                  </a:lnTo>
                  <a:lnTo>
                    <a:pt x="24" y="976"/>
                  </a:lnTo>
                  <a:lnTo>
                    <a:pt x="10" y="1009"/>
                  </a:lnTo>
                  <a:lnTo>
                    <a:pt x="4" y="1083"/>
                  </a:lnTo>
                  <a:lnTo>
                    <a:pt x="0" y="1176"/>
                  </a:lnTo>
                  <a:lnTo>
                    <a:pt x="14" y="1262"/>
                  </a:lnTo>
                  <a:lnTo>
                    <a:pt x="47" y="1309"/>
                  </a:lnTo>
                  <a:lnTo>
                    <a:pt x="70" y="1316"/>
                  </a:lnTo>
                  <a:lnTo>
                    <a:pt x="100" y="1322"/>
                  </a:lnTo>
                  <a:lnTo>
                    <a:pt x="130" y="1329"/>
                  </a:lnTo>
                  <a:lnTo>
                    <a:pt x="160" y="1332"/>
                  </a:lnTo>
                  <a:lnTo>
                    <a:pt x="190" y="1336"/>
                  </a:lnTo>
                  <a:lnTo>
                    <a:pt x="216" y="1339"/>
                  </a:lnTo>
                  <a:lnTo>
                    <a:pt x="239" y="1342"/>
                  </a:lnTo>
                  <a:lnTo>
                    <a:pt x="259" y="1342"/>
                  </a:lnTo>
                  <a:lnTo>
                    <a:pt x="279" y="1342"/>
                  </a:lnTo>
                  <a:lnTo>
                    <a:pt x="299" y="1342"/>
                  </a:lnTo>
                  <a:lnTo>
                    <a:pt x="319" y="1346"/>
                  </a:lnTo>
                  <a:lnTo>
                    <a:pt x="339" y="1349"/>
                  </a:lnTo>
                  <a:lnTo>
                    <a:pt x="359" y="1356"/>
                  </a:lnTo>
                  <a:lnTo>
                    <a:pt x="376" y="1362"/>
                  </a:lnTo>
                  <a:lnTo>
                    <a:pt x="389" y="1372"/>
                  </a:lnTo>
                  <a:lnTo>
                    <a:pt x="399" y="1382"/>
                  </a:lnTo>
                  <a:lnTo>
                    <a:pt x="409" y="1402"/>
                  </a:lnTo>
                  <a:lnTo>
                    <a:pt x="422" y="1432"/>
                  </a:lnTo>
                  <a:lnTo>
                    <a:pt x="442" y="1466"/>
                  </a:lnTo>
                  <a:lnTo>
                    <a:pt x="469" y="1502"/>
                  </a:lnTo>
                  <a:lnTo>
                    <a:pt x="499" y="1536"/>
                  </a:lnTo>
                  <a:lnTo>
                    <a:pt x="529" y="1562"/>
                  </a:lnTo>
                  <a:lnTo>
                    <a:pt x="562" y="1579"/>
                  </a:lnTo>
                  <a:lnTo>
                    <a:pt x="595" y="1582"/>
                  </a:lnTo>
                  <a:lnTo>
                    <a:pt x="625" y="1579"/>
                  </a:lnTo>
                  <a:lnTo>
                    <a:pt x="651" y="1576"/>
                  </a:lnTo>
                  <a:lnTo>
                    <a:pt x="671" y="1576"/>
                  </a:lnTo>
                  <a:lnTo>
                    <a:pt x="688" y="1572"/>
                  </a:lnTo>
                  <a:lnTo>
                    <a:pt x="708" y="1569"/>
                  </a:lnTo>
                  <a:lnTo>
                    <a:pt x="731" y="1562"/>
                  </a:lnTo>
                  <a:lnTo>
                    <a:pt x="758" y="1546"/>
                  </a:lnTo>
                  <a:lnTo>
                    <a:pt x="791" y="1526"/>
                  </a:lnTo>
                  <a:lnTo>
                    <a:pt x="828" y="1502"/>
                  </a:lnTo>
                  <a:lnTo>
                    <a:pt x="857" y="1476"/>
                  </a:lnTo>
                  <a:lnTo>
                    <a:pt x="884" y="1456"/>
                  </a:lnTo>
                  <a:lnTo>
                    <a:pt x="911" y="1432"/>
                  </a:lnTo>
                  <a:lnTo>
                    <a:pt x="934" y="1416"/>
                  </a:lnTo>
                  <a:lnTo>
                    <a:pt x="957" y="1399"/>
                  </a:lnTo>
                  <a:lnTo>
                    <a:pt x="980" y="1382"/>
                  </a:lnTo>
                  <a:lnTo>
                    <a:pt x="1004" y="1372"/>
                  </a:lnTo>
                  <a:lnTo>
                    <a:pt x="1033" y="1366"/>
                  </a:lnTo>
                  <a:lnTo>
                    <a:pt x="1070" y="1359"/>
                  </a:lnTo>
                  <a:lnTo>
                    <a:pt x="1110" y="1352"/>
                  </a:lnTo>
                  <a:lnTo>
                    <a:pt x="1150" y="1349"/>
                  </a:lnTo>
                  <a:lnTo>
                    <a:pt x="1196" y="1346"/>
                  </a:lnTo>
                  <a:lnTo>
                    <a:pt x="1243" y="1339"/>
                  </a:lnTo>
                  <a:lnTo>
                    <a:pt x="1289" y="1329"/>
                  </a:lnTo>
                  <a:lnTo>
                    <a:pt x="1336" y="1319"/>
                  </a:lnTo>
                  <a:lnTo>
                    <a:pt x="1379" y="1306"/>
                  </a:lnTo>
                  <a:lnTo>
                    <a:pt x="1419" y="1296"/>
                  </a:lnTo>
                  <a:lnTo>
                    <a:pt x="1452" y="1282"/>
                  </a:lnTo>
                  <a:lnTo>
                    <a:pt x="1479" y="1269"/>
                  </a:lnTo>
                  <a:lnTo>
                    <a:pt x="1502" y="1252"/>
                  </a:lnTo>
                  <a:lnTo>
                    <a:pt x="1522" y="1232"/>
                  </a:lnTo>
                  <a:lnTo>
                    <a:pt x="1538" y="1206"/>
                  </a:lnTo>
                  <a:lnTo>
                    <a:pt x="1548" y="1169"/>
                  </a:lnTo>
                  <a:lnTo>
                    <a:pt x="1562" y="1099"/>
                  </a:lnTo>
                  <a:lnTo>
                    <a:pt x="1565" y="1046"/>
                  </a:lnTo>
                  <a:lnTo>
                    <a:pt x="1558" y="1003"/>
                  </a:lnTo>
                  <a:lnTo>
                    <a:pt x="1545" y="973"/>
                  </a:lnTo>
                  <a:lnTo>
                    <a:pt x="1525" y="956"/>
                  </a:lnTo>
                  <a:lnTo>
                    <a:pt x="1505" y="943"/>
                  </a:lnTo>
                  <a:lnTo>
                    <a:pt x="1492" y="923"/>
                  </a:lnTo>
                  <a:lnTo>
                    <a:pt x="1492" y="886"/>
                  </a:lnTo>
                  <a:lnTo>
                    <a:pt x="1502" y="859"/>
                  </a:lnTo>
                  <a:lnTo>
                    <a:pt x="1515" y="819"/>
                  </a:lnTo>
                  <a:lnTo>
                    <a:pt x="1532" y="776"/>
                  </a:lnTo>
                  <a:lnTo>
                    <a:pt x="1552" y="726"/>
                  </a:lnTo>
                  <a:lnTo>
                    <a:pt x="1572" y="676"/>
                  </a:lnTo>
                  <a:lnTo>
                    <a:pt x="1592" y="626"/>
                  </a:lnTo>
                  <a:lnTo>
                    <a:pt x="1608" y="579"/>
                  </a:lnTo>
                  <a:lnTo>
                    <a:pt x="1621" y="539"/>
                  </a:lnTo>
                  <a:lnTo>
                    <a:pt x="1641" y="479"/>
                  </a:lnTo>
                  <a:lnTo>
                    <a:pt x="1648" y="439"/>
                  </a:lnTo>
                  <a:lnTo>
                    <a:pt x="1641" y="416"/>
                  </a:lnTo>
                  <a:lnTo>
                    <a:pt x="1612" y="396"/>
                  </a:lnTo>
                  <a:lnTo>
                    <a:pt x="1592" y="390"/>
                  </a:lnTo>
                  <a:lnTo>
                    <a:pt x="1572" y="390"/>
                  </a:lnTo>
                  <a:lnTo>
                    <a:pt x="1548" y="386"/>
                  </a:lnTo>
                  <a:lnTo>
                    <a:pt x="1528" y="386"/>
                  </a:lnTo>
                  <a:lnTo>
                    <a:pt x="1509" y="383"/>
                  </a:lnTo>
                  <a:lnTo>
                    <a:pt x="1489" y="380"/>
                  </a:lnTo>
                  <a:lnTo>
                    <a:pt x="1465" y="370"/>
                  </a:lnTo>
                  <a:lnTo>
                    <a:pt x="1442" y="356"/>
                  </a:lnTo>
                  <a:lnTo>
                    <a:pt x="1419" y="340"/>
                  </a:lnTo>
                  <a:lnTo>
                    <a:pt x="1399" y="320"/>
                  </a:lnTo>
                  <a:lnTo>
                    <a:pt x="1379" y="296"/>
                  </a:lnTo>
                  <a:lnTo>
                    <a:pt x="1359" y="276"/>
                  </a:lnTo>
                  <a:lnTo>
                    <a:pt x="1342" y="250"/>
                  </a:lnTo>
                  <a:lnTo>
                    <a:pt x="1329" y="223"/>
                  </a:lnTo>
                  <a:lnTo>
                    <a:pt x="1316" y="196"/>
                  </a:lnTo>
                  <a:lnTo>
                    <a:pt x="1306" y="166"/>
                  </a:lnTo>
                  <a:lnTo>
                    <a:pt x="1299" y="136"/>
                  </a:lnTo>
                  <a:lnTo>
                    <a:pt x="1299" y="106"/>
                  </a:lnTo>
                  <a:lnTo>
                    <a:pt x="1299" y="76"/>
                  </a:lnTo>
                  <a:lnTo>
                    <a:pt x="1299" y="50"/>
                  </a:lnTo>
                  <a:lnTo>
                    <a:pt x="1296" y="30"/>
                  </a:lnTo>
                  <a:lnTo>
                    <a:pt x="1286" y="13"/>
                  </a:lnTo>
                  <a:lnTo>
                    <a:pt x="1263" y="3"/>
                  </a:lnTo>
                  <a:lnTo>
                    <a:pt x="1229" y="0"/>
                  </a:lnTo>
                  <a:lnTo>
                    <a:pt x="1190" y="3"/>
                  </a:lnTo>
                  <a:lnTo>
                    <a:pt x="1156" y="10"/>
                  </a:lnTo>
                  <a:lnTo>
                    <a:pt x="1126" y="20"/>
                  </a:lnTo>
                  <a:lnTo>
                    <a:pt x="1097" y="30"/>
                  </a:lnTo>
                  <a:lnTo>
                    <a:pt x="1070" y="40"/>
                  </a:lnTo>
                  <a:lnTo>
                    <a:pt x="1043" y="53"/>
                  </a:lnTo>
                  <a:lnTo>
                    <a:pt x="1017" y="66"/>
                  </a:lnTo>
                  <a:lnTo>
                    <a:pt x="987" y="76"/>
                  </a:lnTo>
                  <a:lnTo>
                    <a:pt x="954" y="86"/>
                  </a:lnTo>
                  <a:lnTo>
                    <a:pt x="924" y="96"/>
                  </a:lnTo>
                  <a:lnTo>
                    <a:pt x="894" y="103"/>
                  </a:lnTo>
                  <a:lnTo>
                    <a:pt x="867" y="110"/>
                  </a:lnTo>
                  <a:lnTo>
                    <a:pt x="844" y="116"/>
                  </a:lnTo>
                  <a:lnTo>
                    <a:pt x="828" y="123"/>
                  </a:lnTo>
                  <a:lnTo>
                    <a:pt x="814" y="126"/>
                  </a:lnTo>
                  <a:lnTo>
                    <a:pt x="811" y="126"/>
                  </a:lnTo>
                  <a:lnTo>
                    <a:pt x="781" y="16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83" name="Freeform 12"/>
            <p:cNvSpPr>
              <a:spLocks noChangeArrowheads="1"/>
            </p:cNvSpPr>
            <p:nvPr/>
          </p:nvSpPr>
          <p:spPr bwMode="auto">
            <a:xfrm rot="1800000">
              <a:off x="2839" y="1361"/>
              <a:ext cx="409" cy="369"/>
            </a:xfrm>
            <a:custGeom>
              <a:avLst/>
              <a:gdLst>
                <a:gd name="T0" fmla="*/ 159 w 429"/>
                <a:gd name="T1" fmla="*/ 299 h 376"/>
                <a:gd name="T2" fmla="*/ 133 w 429"/>
                <a:gd name="T3" fmla="*/ 296 h 376"/>
                <a:gd name="T4" fmla="*/ 112 w 429"/>
                <a:gd name="T5" fmla="*/ 284 h 376"/>
                <a:gd name="T6" fmla="*/ 91 w 429"/>
                <a:gd name="T7" fmla="*/ 266 h 376"/>
                <a:gd name="T8" fmla="*/ 49 w 429"/>
                <a:gd name="T9" fmla="*/ 243 h 376"/>
                <a:gd name="T10" fmla="*/ 42 w 429"/>
                <a:gd name="T11" fmla="*/ 194 h 376"/>
                <a:gd name="T12" fmla="*/ 45 w 429"/>
                <a:gd name="T13" fmla="*/ 138 h 376"/>
                <a:gd name="T14" fmla="*/ 58 w 429"/>
                <a:gd name="T15" fmla="*/ 115 h 376"/>
                <a:gd name="T16" fmla="*/ 88 w 429"/>
                <a:gd name="T17" fmla="*/ 79 h 376"/>
                <a:gd name="T18" fmla="*/ 127 w 429"/>
                <a:gd name="T19" fmla="*/ 66 h 376"/>
                <a:gd name="T20" fmla="*/ 134 w 429"/>
                <a:gd name="T21" fmla="*/ 62 h 376"/>
                <a:gd name="T22" fmla="*/ 146 w 429"/>
                <a:gd name="T23" fmla="*/ 56 h 376"/>
                <a:gd name="T24" fmla="*/ 170 w 429"/>
                <a:gd name="T25" fmla="*/ 49 h 376"/>
                <a:gd name="T26" fmla="*/ 205 w 429"/>
                <a:gd name="T27" fmla="*/ 42 h 376"/>
                <a:gd name="T28" fmla="*/ 258 w 429"/>
                <a:gd name="T29" fmla="*/ 46 h 376"/>
                <a:gd name="T30" fmla="*/ 288 w 429"/>
                <a:gd name="T31" fmla="*/ 77 h 376"/>
                <a:gd name="T32" fmla="*/ 313 w 429"/>
                <a:gd name="T33" fmla="*/ 130 h 376"/>
                <a:gd name="T34" fmla="*/ 307 w 429"/>
                <a:gd name="T35" fmla="*/ 185 h 376"/>
                <a:gd name="T36" fmla="*/ 288 w 429"/>
                <a:gd name="T37" fmla="*/ 232 h 376"/>
                <a:gd name="T38" fmla="*/ 270 w 429"/>
                <a:gd name="T39" fmla="*/ 256 h 376"/>
                <a:gd name="T40" fmla="*/ 239 w 429"/>
                <a:gd name="T41" fmla="*/ 275 h 376"/>
                <a:gd name="T42" fmla="*/ 201 w 429"/>
                <a:gd name="T43" fmla="*/ 290 h 376"/>
                <a:gd name="T44" fmla="*/ 217 w 429"/>
                <a:gd name="T45" fmla="*/ 348 h 376"/>
                <a:gd name="T46" fmla="*/ 247 w 429"/>
                <a:gd name="T47" fmla="*/ 331 h 376"/>
                <a:gd name="T48" fmla="*/ 280 w 429"/>
                <a:gd name="T49" fmla="*/ 309 h 376"/>
                <a:gd name="T50" fmla="*/ 305 w 429"/>
                <a:gd name="T51" fmla="*/ 284 h 376"/>
                <a:gd name="T52" fmla="*/ 319 w 429"/>
                <a:gd name="T53" fmla="*/ 250 h 376"/>
                <a:gd name="T54" fmla="*/ 348 w 429"/>
                <a:gd name="T55" fmla="*/ 194 h 376"/>
                <a:gd name="T56" fmla="*/ 341 w 429"/>
                <a:gd name="T57" fmla="*/ 115 h 376"/>
                <a:gd name="T58" fmla="*/ 307 w 429"/>
                <a:gd name="T59" fmla="*/ 29 h 376"/>
                <a:gd name="T60" fmla="*/ 263 w 429"/>
                <a:gd name="T61" fmla="*/ 3 h 376"/>
                <a:gd name="T62" fmla="*/ 228 w 429"/>
                <a:gd name="T63" fmla="*/ 0 h 376"/>
                <a:gd name="T64" fmla="*/ 195 w 429"/>
                <a:gd name="T65" fmla="*/ 3 h 376"/>
                <a:gd name="T66" fmla="*/ 170 w 429"/>
                <a:gd name="T67" fmla="*/ 10 h 376"/>
                <a:gd name="T68" fmla="*/ 162 w 429"/>
                <a:gd name="T69" fmla="*/ 13 h 376"/>
                <a:gd name="T70" fmla="*/ 118 w 429"/>
                <a:gd name="T71" fmla="*/ 26 h 376"/>
                <a:gd name="T72" fmla="*/ 74 w 429"/>
                <a:gd name="T73" fmla="*/ 39 h 376"/>
                <a:gd name="T74" fmla="*/ 45 w 429"/>
                <a:gd name="T75" fmla="*/ 59 h 376"/>
                <a:gd name="T76" fmla="*/ 28 w 429"/>
                <a:gd name="T77" fmla="*/ 98 h 376"/>
                <a:gd name="T78" fmla="*/ 0 w 429"/>
                <a:gd name="T79" fmla="*/ 204 h 376"/>
                <a:gd name="T80" fmla="*/ 32 w 429"/>
                <a:gd name="T81" fmla="*/ 292 h 376"/>
                <a:gd name="T82" fmla="*/ 93 w 429"/>
                <a:gd name="T83" fmla="*/ 322 h 376"/>
                <a:gd name="T84" fmla="*/ 153 w 429"/>
                <a:gd name="T85" fmla="*/ 339 h 376"/>
                <a:gd name="T86" fmla="*/ 197 w 429"/>
                <a:gd name="T87" fmla="*/ 345 h 376"/>
                <a:gd name="T88" fmla="*/ 217 w 429"/>
                <a:gd name="T89" fmla="*/ 348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9"/>
                <a:gd name="T136" fmla="*/ 0 h 376"/>
                <a:gd name="T137" fmla="*/ 429 w 429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9" h="376">
                  <a:moveTo>
                    <a:pt x="216" y="320"/>
                  </a:moveTo>
                  <a:lnTo>
                    <a:pt x="193" y="323"/>
                  </a:lnTo>
                  <a:lnTo>
                    <a:pt x="173" y="323"/>
                  </a:lnTo>
                  <a:lnTo>
                    <a:pt x="160" y="320"/>
                  </a:lnTo>
                  <a:lnTo>
                    <a:pt x="146" y="313"/>
                  </a:lnTo>
                  <a:lnTo>
                    <a:pt x="136" y="306"/>
                  </a:lnTo>
                  <a:lnTo>
                    <a:pt x="123" y="296"/>
                  </a:lnTo>
                  <a:lnTo>
                    <a:pt x="110" y="286"/>
                  </a:lnTo>
                  <a:lnTo>
                    <a:pt x="90" y="280"/>
                  </a:lnTo>
                  <a:lnTo>
                    <a:pt x="60" y="263"/>
                  </a:lnTo>
                  <a:lnTo>
                    <a:pt x="50" y="236"/>
                  </a:lnTo>
                  <a:lnTo>
                    <a:pt x="50" y="210"/>
                  </a:lnTo>
                  <a:lnTo>
                    <a:pt x="53" y="176"/>
                  </a:lnTo>
                  <a:lnTo>
                    <a:pt x="53" y="150"/>
                  </a:lnTo>
                  <a:lnTo>
                    <a:pt x="60" y="136"/>
                  </a:lnTo>
                  <a:lnTo>
                    <a:pt x="70" y="123"/>
                  </a:lnTo>
                  <a:lnTo>
                    <a:pt x="87" y="106"/>
                  </a:lnTo>
                  <a:lnTo>
                    <a:pt x="107" y="86"/>
                  </a:lnTo>
                  <a:lnTo>
                    <a:pt x="133" y="76"/>
                  </a:lnTo>
                  <a:lnTo>
                    <a:pt x="153" y="70"/>
                  </a:lnTo>
                  <a:lnTo>
                    <a:pt x="160" y="66"/>
                  </a:lnTo>
                  <a:lnTo>
                    <a:pt x="163" y="66"/>
                  </a:lnTo>
                  <a:lnTo>
                    <a:pt x="170" y="63"/>
                  </a:lnTo>
                  <a:lnTo>
                    <a:pt x="176" y="60"/>
                  </a:lnTo>
                  <a:lnTo>
                    <a:pt x="193" y="56"/>
                  </a:lnTo>
                  <a:lnTo>
                    <a:pt x="206" y="53"/>
                  </a:lnTo>
                  <a:lnTo>
                    <a:pt x="226" y="50"/>
                  </a:lnTo>
                  <a:lnTo>
                    <a:pt x="249" y="46"/>
                  </a:lnTo>
                  <a:lnTo>
                    <a:pt x="273" y="46"/>
                  </a:lnTo>
                  <a:lnTo>
                    <a:pt x="313" y="50"/>
                  </a:lnTo>
                  <a:lnTo>
                    <a:pt x="332" y="63"/>
                  </a:lnTo>
                  <a:lnTo>
                    <a:pt x="349" y="83"/>
                  </a:lnTo>
                  <a:lnTo>
                    <a:pt x="366" y="110"/>
                  </a:lnTo>
                  <a:lnTo>
                    <a:pt x="379" y="140"/>
                  </a:lnTo>
                  <a:lnTo>
                    <a:pt x="379" y="170"/>
                  </a:lnTo>
                  <a:lnTo>
                    <a:pt x="372" y="200"/>
                  </a:lnTo>
                  <a:lnTo>
                    <a:pt x="359" y="233"/>
                  </a:lnTo>
                  <a:lnTo>
                    <a:pt x="349" y="250"/>
                  </a:lnTo>
                  <a:lnTo>
                    <a:pt x="339" y="263"/>
                  </a:lnTo>
                  <a:lnTo>
                    <a:pt x="326" y="276"/>
                  </a:lnTo>
                  <a:lnTo>
                    <a:pt x="309" y="286"/>
                  </a:lnTo>
                  <a:lnTo>
                    <a:pt x="289" y="296"/>
                  </a:lnTo>
                  <a:lnTo>
                    <a:pt x="269" y="303"/>
                  </a:lnTo>
                  <a:lnTo>
                    <a:pt x="243" y="313"/>
                  </a:lnTo>
                  <a:lnTo>
                    <a:pt x="216" y="320"/>
                  </a:lnTo>
                  <a:lnTo>
                    <a:pt x="263" y="376"/>
                  </a:lnTo>
                  <a:lnTo>
                    <a:pt x="279" y="366"/>
                  </a:lnTo>
                  <a:lnTo>
                    <a:pt x="299" y="356"/>
                  </a:lnTo>
                  <a:lnTo>
                    <a:pt x="319" y="343"/>
                  </a:lnTo>
                  <a:lnTo>
                    <a:pt x="339" y="333"/>
                  </a:lnTo>
                  <a:lnTo>
                    <a:pt x="356" y="320"/>
                  </a:lnTo>
                  <a:lnTo>
                    <a:pt x="369" y="306"/>
                  </a:lnTo>
                  <a:lnTo>
                    <a:pt x="379" y="290"/>
                  </a:lnTo>
                  <a:lnTo>
                    <a:pt x="386" y="270"/>
                  </a:lnTo>
                  <a:lnTo>
                    <a:pt x="402" y="236"/>
                  </a:lnTo>
                  <a:lnTo>
                    <a:pt x="422" y="210"/>
                  </a:lnTo>
                  <a:lnTo>
                    <a:pt x="429" y="176"/>
                  </a:lnTo>
                  <a:lnTo>
                    <a:pt x="412" y="123"/>
                  </a:lnTo>
                  <a:lnTo>
                    <a:pt x="389" y="66"/>
                  </a:lnTo>
                  <a:lnTo>
                    <a:pt x="372" y="33"/>
                  </a:lnTo>
                  <a:lnTo>
                    <a:pt x="352" y="13"/>
                  </a:lnTo>
                  <a:lnTo>
                    <a:pt x="319" y="3"/>
                  </a:lnTo>
                  <a:lnTo>
                    <a:pt x="299" y="0"/>
                  </a:lnTo>
                  <a:lnTo>
                    <a:pt x="276" y="0"/>
                  </a:lnTo>
                  <a:lnTo>
                    <a:pt x="256" y="3"/>
                  </a:lnTo>
                  <a:lnTo>
                    <a:pt x="236" y="3"/>
                  </a:lnTo>
                  <a:lnTo>
                    <a:pt x="220" y="6"/>
                  </a:lnTo>
                  <a:lnTo>
                    <a:pt x="206" y="10"/>
                  </a:lnTo>
                  <a:lnTo>
                    <a:pt x="200" y="13"/>
                  </a:lnTo>
                  <a:lnTo>
                    <a:pt x="196" y="13"/>
                  </a:lnTo>
                  <a:lnTo>
                    <a:pt x="170" y="23"/>
                  </a:lnTo>
                  <a:lnTo>
                    <a:pt x="143" y="30"/>
                  </a:lnTo>
                  <a:lnTo>
                    <a:pt x="117" y="36"/>
                  </a:lnTo>
                  <a:lnTo>
                    <a:pt x="90" y="43"/>
                  </a:lnTo>
                  <a:lnTo>
                    <a:pt x="70" y="53"/>
                  </a:lnTo>
                  <a:lnTo>
                    <a:pt x="53" y="63"/>
                  </a:lnTo>
                  <a:lnTo>
                    <a:pt x="40" y="83"/>
                  </a:lnTo>
                  <a:lnTo>
                    <a:pt x="33" y="106"/>
                  </a:lnTo>
                  <a:lnTo>
                    <a:pt x="20" y="163"/>
                  </a:lnTo>
                  <a:lnTo>
                    <a:pt x="0" y="220"/>
                  </a:lnTo>
                  <a:lnTo>
                    <a:pt x="0" y="273"/>
                  </a:lnTo>
                  <a:lnTo>
                    <a:pt x="40" y="316"/>
                  </a:lnTo>
                  <a:lnTo>
                    <a:pt x="77" y="333"/>
                  </a:lnTo>
                  <a:lnTo>
                    <a:pt x="113" y="346"/>
                  </a:lnTo>
                  <a:lnTo>
                    <a:pt x="150" y="356"/>
                  </a:lnTo>
                  <a:lnTo>
                    <a:pt x="186" y="366"/>
                  </a:lnTo>
                  <a:lnTo>
                    <a:pt x="216" y="370"/>
                  </a:lnTo>
                  <a:lnTo>
                    <a:pt x="239" y="373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16" y="32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7" name="Text Box 13"/>
          <p:cNvSpPr txBox="1">
            <a:spLocks noChangeArrowheads="1"/>
          </p:cNvSpPr>
          <p:nvPr/>
        </p:nvSpPr>
        <p:spPr bwMode="auto">
          <a:xfrm>
            <a:off x="561975" y="3581400"/>
            <a:ext cx="1476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adiponectin</a:t>
            </a:r>
          </a:p>
        </p:txBody>
      </p:sp>
      <p:sp>
        <p:nvSpPr>
          <p:cNvPr id="91148" name="Text Box 14"/>
          <p:cNvSpPr txBox="1">
            <a:spLocks noChangeArrowheads="1"/>
          </p:cNvSpPr>
          <p:nvPr/>
        </p:nvSpPr>
        <p:spPr bwMode="auto">
          <a:xfrm>
            <a:off x="3744913" y="3748088"/>
            <a:ext cx="796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leptin</a:t>
            </a:r>
          </a:p>
        </p:txBody>
      </p:sp>
      <p:sp>
        <p:nvSpPr>
          <p:cNvPr id="91149" name="Line 15"/>
          <p:cNvSpPr>
            <a:spLocks noChangeShapeType="1"/>
          </p:cNvSpPr>
          <p:nvPr/>
        </p:nvSpPr>
        <p:spPr bwMode="auto">
          <a:xfrm>
            <a:off x="5715000" y="2743200"/>
            <a:ext cx="533400" cy="381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6"/>
          <p:cNvSpPr>
            <a:spLocks noChangeShapeType="1"/>
          </p:cNvSpPr>
          <p:nvPr/>
        </p:nvSpPr>
        <p:spPr bwMode="auto">
          <a:xfrm>
            <a:off x="2319338" y="4433888"/>
            <a:ext cx="1587" cy="304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Text Box 17"/>
          <p:cNvSpPr txBox="1">
            <a:spLocks noChangeArrowheads="1"/>
          </p:cNvSpPr>
          <p:nvPr/>
        </p:nvSpPr>
        <p:spPr bwMode="auto">
          <a:xfrm>
            <a:off x="1295400" y="4800600"/>
            <a:ext cx="2143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Insulin sensitivity</a:t>
            </a:r>
          </a:p>
        </p:txBody>
      </p:sp>
      <p:sp>
        <p:nvSpPr>
          <p:cNvPr id="91152" name="Line 18"/>
          <p:cNvSpPr>
            <a:spLocks noChangeShapeType="1"/>
          </p:cNvSpPr>
          <p:nvPr/>
        </p:nvSpPr>
        <p:spPr bwMode="auto">
          <a:xfrm>
            <a:off x="3443288" y="5005388"/>
            <a:ext cx="2457450" cy="15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Text Box 19"/>
          <p:cNvSpPr txBox="1">
            <a:spLocks noChangeArrowheads="1"/>
          </p:cNvSpPr>
          <p:nvPr/>
        </p:nvSpPr>
        <p:spPr bwMode="auto">
          <a:xfrm>
            <a:off x="5969000" y="4814888"/>
            <a:ext cx="2130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insulin resistance</a:t>
            </a:r>
          </a:p>
        </p:txBody>
      </p:sp>
      <p:grpSp>
        <p:nvGrpSpPr>
          <p:cNvPr id="91154" name="Group 20"/>
          <p:cNvGrpSpPr>
            <a:grpSpLocks/>
          </p:cNvGrpSpPr>
          <p:nvPr/>
        </p:nvGrpSpPr>
        <p:grpSpPr bwMode="auto">
          <a:xfrm>
            <a:off x="871538" y="5272088"/>
            <a:ext cx="6245225" cy="73025"/>
            <a:chOff x="549" y="3321"/>
            <a:chExt cx="3934" cy="46"/>
          </a:xfrm>
        </p:grpSpPr>
        <p:sp>
          <p:nvSpPr>
            <p:cNvPr id="91179" name="Line 21"/>
            <p:cNvSpPr>
              <a:spLocks noChangeShapeType="1"/>
            </p:cNvSpPr>
            <p:nvPr/>
          </p:nvSpPr>
          <p:spPr bwMode="auto">
            <a:xfrm>
              <a:off x="549" y="3321"/>
              <a:ext cx="1" cy="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Line 22"/>
            <p:cNvSpPr>
              <a:spLocks noChangeShapeType="1"/>
            </p:cNvSpPr>
            <p:nvPr/>
          </p:nvSpPr>
          <p:spPr bwMode="auto">
            <a:xfrm>
              <a:off x="549" y="3367"/>
              <a:ext cx="393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1" name="Line 23"/>
            <p:cNvSpPr>
              <a:spLocks noChangeShapeType="1"/>
            </p:cNvSpPr>
            <p:nvPr/>
          </p:nvSpPr>
          <p:spPr bwMode="auto">
            <a:xfrm>
              <a:off x="4483" y="3322"/>
              <a:ext cx="1" cy="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5" name="Line 24"/>
          <p:cNvSpPr>
            <a:spLocks noChangeShapeType="1"/>
          </p:cNvSpPr>
          <p:nvPr/>
        </p:nvSpPr>
        <p:spPr bwMode="auto">
          <a:xfrm>
            <a:off x="3081338" y="5576888"/>
            <a:ext cx="1587" cy="381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Text Box 25"/>
          <p:cNvSpPr txBox="1">
            <a:spLocks noChangeArrowheads="1"/>
          </p:cNvSpPr>
          <p:nvPr/>
        </p:nvSpPr>
        <p:spPr bwMode="auto">
          <a:xfrm>
            <a:off x="2001838" y="6096000"/>
            <a:ext cx="2644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Vascular inflammation</a:t>
            </a:r>
          </a:p>
        </p:txBody>
      </p:sp>
      <p:sp>
        <p:nvSpPr>
          <p:cNvPr id="91157" name="Line 26"/>
          <p:cNvSpPr>
            <a:spLocks noChangeShapeType="1"/>
          </p:cNvSpPr>
          <p:nvPr/>
        </p:nvSpPr>
        <p:spPr bwMode="auto">
          <a:xfrm flipV="1">
            <a:off x="1906588" y="6076950"/>
            <a:ext cx="1587" cy="381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27"/>
          <p:cNvSpPr>
            <a:spLocks noChangeShapeType="1"/>
          </p:cNvSpPr>
          <p:nvPr/>
        </p:nvSpPr>
        <p:spPr bwMode="auto">
          <a:xfrm>
            <a:off x="4624388" y="6300788"/>
            <a:ext cx="438150" cy="1587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Text Box 28"/>
          <p:cNvSpPr txBox="1">
            <a:spLocks noChangeArrowheads="1"/>
          </p:cNvSpPr>
          <p:nvPr/>
        </p:nvSpPr>
        <p:spPr bwMode="auto">
          <a:xfrm>
            <a:off x="5141913" y="6110288"/>
            <a:ext cx="2771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endothelial dysfunction</a:t>
            </a:r>
          </a:p>
        </p:txBody>
      </p:sp>
      <p:sp>
        <p:nvSpPr>
          <p:cNvPr id="91160" name="Line 29"/>
          <p:cNvSpPr>
            <a:spLocks noChangeShapeType="1"/>
          </p:cNvSpPr>
          <p:nvPr/>
        </p:nvSpPr>
        <p:spPr bwMode="auto">
          <a:xfrm flipH="1">
            <a:off x="3303588" y="2757488"/>
            <a:ext cx="546100" cy="5334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30"/>
          <p:cNvSpPr>
            <a:spLocks noChangeShapeType="1"/>
          </p:cNvSpPr>
          <p:nvPr/>
        </p:nvSpPr>
        <p:spPr bwMode="auto">
          <a:xfrm flipV="1">
            <a:off x="3729038" y="3741738"/>
            <a:ext cx="1587" cy="3175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31"/>
          <p:cNvSpPr>
            <a:spLocks noChangeShapeType="1"/>
          </p:cNvSpPr>
          <p:nvPr/>
        </p:nvSpPr>
        <p:spPr bwMode="auto">
          <a:xfrm flipV="1">
            <a:off x="2528888" y="3341688"/>
            <a:ext cx="1587" cy="3175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Line 32"/>
          <p:cNvSpPr>
            <a:spLocks noChangeShapeType="1"/>
          </p:cNvSpPr>
          <p:nvPr/>
        </p:nvSpPr>
        <p:spPr bwMode="auto">
          <a:xfrm>
            <a:off x="533400" y="3638550"/>
            <a:ext cx="1588" cy="304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Line 33"/>
          <p:cNvSpPr>
            <a:spLocks noChangeShapeType="1"/>
          </p:cNvSpPr>
          <p:nvPr/>
        </p:nvSpPr>
        <p:spPr bwMode="auto">
          <a:xfrm>
            <a:off x="1281113" y="4814888"/>
            <a:ext cx="1587" cy="304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Rectangle 34"/>
          <p:cNvSpPr>
            <a:spLocks noChangeArrowheads="1"/>
          </p:cNvSpPr>
          <p:nvPr/>
        </p:nvSpPr>
        <p:spPr bwMode="auto">
          <a:xfrm>
            <a:off x="1143000" y="244475"/>
            <a:ext cx="7086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 algn="ctr" defTabSz="449263">
              <a:lnSpc>
                <a:spcPct val="90000"/>
              </a:lnSpc>
              <a:buClr>
                <a:srgbClr val="FDFF38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100" b="1">
                <a:solidFill>
                  <a:srgbClr val="000090"/>
                </a:solidFill>
                <a:latin typeface="Times New Roman" charset="0"/>
              </a:rPr>
              <a:t>Adipokines Mediate Insulin Resistance and Inflammation</a:t>
            </a:r>
          </a:p>
        </p:txBody>
      </p:sp>
      <p:sp>
        <p:nvSpPr>
          <p:cNvPr id="91166" name="Line 35"/>
          <p:cNvSpPr>
            <a:spLocks noChangeShapeType="1"/>
          </p:cNvSpPr>
          <p:nvPr/>
        </p:nvSpPr>
        <p:spPr bwMode="auto">
          <a:xfrm>
            <a:off x="5900738" y="2590800"/>
            <a:ext cx="533400" cy="158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Text Box 36"/>
          <p:cNvSpPr txBox="1">
            <a:spLocks noChangeArrowheads="1"/>
          </p:cNvSpPr>
          <p:nvPr/>
        </p:nvSpPr>
        <p:spPr bwMode="auto">
          <a:xfrm>
            <a:off x="6384925" y="2362200"/>
            <a:ext cx="2028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angiotensinogen</a:t>
            </a:r>
          </a:p>
        </p:txBody>
      </p:sp>
      <p:grpSp>
        <p:nvGrpSpPr>
          <p:cNvPr id="91168" name="Group 37"/>
          <p:cNvGrpSpPr>
            <a:grpSpLocks/>
          </p:cNvGrpSpPr>
          <p:nvPr/>
        </p:nvGrpSpPr>
        <p:grpSpPr bwMode="auto">
          <a:xfrm>
            <a:off x="947738" y="4129088"/>
            <a:ext cx="4154487" cy="211137"/>
            <a:chOff x="597" y="2601"/>
            <a:chExt cx="2617" cy="133"/>
          </a:xfrm>
        </p:grpSpPr>
        <p:sp>
          <p:nvSpPr>
            <p:cNvPr id="91175" name="Line 38"/>
            <p:cNvSpPr>
              <a:spLocks noChangeShapeType="1"/>
            </p:cNvSpPr>
            <p:nvPr/>
          </p:nvSpPr>
          <p:spPr bwMode="auto">
            <a:xfrm>
              <a:off x="597" y="2601"/>
              <a:ext cx="1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Line 39"/>
            <p:cNvSpPr>
              <a:spLocks noChangeShapeType="1"/>
            </p:cNvSpPr>
            <p:nvPr/>
          </p:nvSpPr>
          <p:spPr bwMode="auto">
            <a:xfrm>
              <a:off x="597" y="2732"/>
              <a:ext cx="261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7" name="Line 40"/>
            <p:cNvSpPr>
              <a:spLocks noChangeShapeType="1"/>
            </p:cNvSpPr>
            <p:nvPr/>
          </p:nvSpPr>
          <p:spPr bwMode="auto">
            <a:xfrm>
              <a:off x="3214" y="2604"/>
              <a:ext cx="1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Line 41"/>
            <p:cNvSpPr>
              <a:spLocks noChangeShapeType="1"/>
            </p:cNvSpPr>
            <p:nvPr/>
          </p:nvSpPr>
          <p:spPr bwMode="auto">
            <a:xfrm>
              <a:off x="2614" y="2604"/>
              <a:ext cx="1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69" name="Text Box 42"/>
          <p:cNvSpPr txBox="1">
            <a:spLocks noChangeArrowheads="1"/>
          </p:cNvSpPr>
          <p:nvPr/>
        </p:nvSpPr>
        <p:spPr bwMode="auto">
          <a:xfrm>
            <a:off x="4792663" y="3748088"/>
            <a:ext cx="61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FFA</a:t>
            </a:r>
          </a:p>
        </p:txBody>
      </p:sp>
      <p:sp>
        <p:nvSpPr>
          <p:cNvPr id="91170" name="Line 43"/>
          <p:cNvSpPr>
            <a:spLocks noChangeShapeType="1"/>
          </p:cNvSpPr>
          <p:nvPr/>
        </p:nvSpPr>
        <p:spPr bwMode="auto">
          <a:xfrm flipV="1">
            <a:off x="4800600" y="3741738"/>
            <a:ext cx="1588" cy="3175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Line 44"/>
          <p:cNvSpPr>
            <a:spLocks noChangeShapeType="1"/>
          </p:cNvSpPr>
          <p:nvPr/>
        </p:nvSpPr>
        <p:spPr bwMode="auto">
          <a:xfrm>
            <a:off x="5029200" y="3276600"/>
            <a:ext cx="1588" cy="457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2" name="WordArt 45"/>
          <p:cNvSpPr>
            <a:spLocks noChangeArrowheads="1" noChangeShapeType="1" noTextEdit="1"/>
          </p:cNvSpPr>
          <p:nvPr/>
        </p:nvSpPr>
        <p:spPr bwMode="auto">
          <a:xfrm>
            <a:off x="4195763" y="2100263"/>
            <a:ext cx="12192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0"/>
                </a:solidFill>
                <a:latin typeface="Arial Black"/>
                <a:ea typeface="Arial Black"/>
                <a:cs typeface="Arial Black"/>
              </a:rPr>
              <a:t>Adipocyte</a:t>
            </a:r>
          </a:p>
        </p:txBody>
      </p:sp>
      <p:sp>
        <p:nvSpPr>
          <p:cNvPr id="91173" name="Line 46"/>
          <p:cNvSpPr>
            <a:spLocks noChangeShapeType="1"/>
          </p:cNvSpPr>
          <p:nvPr/>
        </p:nvSpPr>
        <p:spPr bwMode="auto">
          <a:xfrm flipH="1">
            <a:off x="1670050" y="1981200"/>
            <a:ext cx="1917700" cy="1588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4" name="Text Box 47"/>
          <p:cNvSpPr txBox="1">
            <a:spLocks noChangeArrowheads="1"/>
          </p:cNvSpPr>
          <p:nvPr/>
        </p:nvSpPr>
        <p:spPr bwMode="auto">
          <a:xfrm>
            <a:off x="533400" y="1814513"/>
            <a:ext cx="106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sz="1800" b="1">
                <a:solidFill>
                  <a:srgbClr val="000090"/>
                </a:solidFill>
              </a:rPr>
              <a:t>visfatin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D7A304-98D5-B040-B2E7-850314C569DE}" type="slidenum">
              <a:rPr lang="en-US" sz="1400">
                <a:latin typeface="Times New Roman" charset="0"/>
              </a:rPr>
              <a:pPr/>
              <a:t>46</a:t>
            </a:fld>
            <a:endParaRPr lang="en-US" sz="1400"/>
          </a:p>
        </p:txBody>
      </p:sp>
      <p:pic>
        <p:nvPicPr>
          <p:cNvPr id="93186" name="Picture 2" descr="gar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90"/>
                </a:solidFill>
                <a:latin typeface="Times New Roman" charset="0"/>
              </a:rPr>
              <a:t>Environmental factors and type 2 diabetes</a:t>
            </a:r>
            <a:endParaRPr lang="en-GB" sz="4400" b="1" dirty="0">
              <a:solidFill>
                <a:srgbClr val="00009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You Need Healthy Happy </a:t>
            </a:r>
            <a:r>
              <a:rPr lang="en-US" sz="32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B-</a:t>
            </a:r>
            <a:r>
              <a:rPr lang="en-US" sz="32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cells to be Get Away with Being Obese</a:t>
            </a:r>
            <a:endParaRPr lang="en-US" sz="3200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25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5" r="-4955"/>
          <a:stretch>
            <a:fillRect/>
          </a:stretch>
        </p:blipFill>
        <p:spPr/>
      </p:pic>
      <p:sp>
        <p:nvSpPr>
          <p:cNvPr id="96259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You can be insulin resistant and obese as long as your B</a:t>
            </a:r>
            <a:r>
              <a:rPr lang="en-US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cells can continue to secrete enough insulin</a:t>
            </a:r>
            <a:endParaRPr lang="en-US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28600"/>
            <a:ext cx="63642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extBox 2"/>
          <p:cNvSpPr txBox="1">
            <a:spLocks noChangeArrowheads="1"/>
          </p:cNvSpPr>
          <p:nvPr/>
        </p:nvSpPr>
        <p:spPr bwMode="auto">
          <a:xfrm>
            <a:off x="644525" y="2466975"/>
            <a:ext cx="2066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Healthy B-cells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870575" y="2452688"/>
            <a:ext cx="252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Un-Healthy B-cells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Models That By Pass the B-cells </a:t>
            </a:r>
            <a:r>
              <a:rPr lang="en-US" sz="3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Are Wrong</a:t>
            </a:r>
          </a:p>
        </p:txBody>
      </p:sp>
      <p:pic>
        <p:nvPicPr>
          <p:cNvPr id="983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7" r="-148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1FFA9F-C747-1647-B33D-2188D583B248}" type="slidenum">
              <a:rPr lang="en-US" sz="1400">
                <a:latin typeface="Times New Roman" charset="0"/>
              </a:rPr>
              <a:pPr/>
              <a:t>5</a:t>
            </a:fld>
            <a:endParaRPr lang="en-US" sz="140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1" y="-76200"/>
            <a:ext cx="88222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Insulin Resistance: Central to The Metabolic Syndrome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rot="8371662" flipV="1">
            <a:off x="5648325" y="44608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rot="13919268" flipV="1">
            <a:off x="3553619" y="441563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rot="16128391" flipV="1">
            <a:off x="3153569" y="35329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rot="5351923" flipV="1">
            <a:off x="6068219" y="3545682"/>
            <a:ext cx="158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rot="19440105" flipV="1">
            <a:off x="3657600" y="2511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2379175" flipV="1">
            <a:off x="5610225" y="254317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invGray">
          <a:xfrm>
            <a:off x="3362325" y="2670175"/>
            <a:ext cx="2533650" cy="21272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Insulin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Resistance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4638675" y="2219325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1006475" y="4613275"/>
            <a:ext cx="2317750" cy="927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Dyslipidemia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876925" y="477202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Obesity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838825" y="21113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Hypertension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1158875" y="2047875"/>
            <a:ext cx="2279650" cy="711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Dysfibrinolysis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571875" y="1425575"/>
            <a:ext cx="2152650" cy="647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Hyperglycemia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3413125" y="5368925"/>
            <a:ext cx="2457450" cy="7747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Endothelial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Dysfunction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11175" y="3267075"/>
            <a:ext cx="2317750" cy="838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Macrovascular</a:t>
            </a:r>
          </a:p>
          <a:p>
            <a:pPr algn="ctr" eaLnBrk="1" hangingPunct="1"/>
            <a:r>
              <a:rPr lang="en-US" sz="1900" b="1">
                <a:solidFill>
                  <a:schemeClr val="bg1"/>
                </a:solidFill>
              </a:rPr>
              <a:t>Disease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6454775" y="3317875"/>
            <a:ext cx="2152650" cy="787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Glucose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Intolerance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814388" y="762000"/>
            <a:ext cx="6729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0090"/>
                </a:solidFill>
              </a:rPr>
              <a:t>Adapted from McFarlane SI, et al. </a:t>
            </a:r>
            <a:r>
              <a:rPr lang="en-US" sz="1400" i="1" dirty="0">
                <a:solidFill>
                  <a:srgbClr val="000090"/>
                </a:solidFill>
              </a:rPr>
              <a:t>J </a:t>
            </a:r>
            <a:r>
              <a:rPr lang="en-US" sz="1400" i="1" dirty="0" err="1">
                <a:solidFill>
                  <a:srgbClr val="000090"/>
                </a:solidFill>
              </a:rPr>
              <a:t>Clin</a:t>
            </a:r>
            <a:r>
              <a:rPr lang="en-US" sz="1400" i="1" dirty="0">
                <a:solidFill>
                  <a:srgbClr val="000090"/>
                </a:solidFill>
              </a:rPr>
              <a:t> </a:t>
            </a:r>
            <a:r>
              <a:rPr lang="en-US" sz="1400" i="1" dirty="0" err="1">
                <a:solidFill>
                  <a:srgbClr val="000090"/>
                </a:solidFill>
              </a:rPr>
              <a:t>Endocrinol</a:t>
            </a:r>
            <a:r>
              <a:rPr lang="en-US" sz="1400" i="1" dirty="0">
                <a:solidFill>
                  <a:srgbClr val="000090"/>
                </a:solidFill>
              </a:rPr>
              <a:t> </a:t>
            </a:r>
            <a:r>
              <a:rPr lang="en-US" sz="1400" i="1" dirty="0" err="1">
                <a:solidFill>
                  <a:srgbClr val="000090"/>
                </a:solidFill>
              </a:rPr>
              <a:t>Metab</a:t>
            </a:r>
            <a:r>
              <a:rPr lang="en-US" sz="1400" dirty="0">
                <a:solidFill>
                  <a:srgbClr val="000090"/>
                </a:solidFill>
              </a:rPr>
              <a:t>. 2001;86:713-718; </a:t>
            </a:r>
            <a:r>
              <a:rPr lang="en-US" sz="1400" dirty="0" err="1">
                <a:solidFill>
                  <a:srgbClr val="000090"/>
                </a:solidFill>
              </a:rPr>
              <a:t>Reusch</a:t>
            </a:r>
            <a:r>
              <a:rPr lang="en-US" sz="1400" dirty="0">
                <a:solidFill>
                  <a:srgbClr val="000090"/>
                </a:solidFill>
              </a:rPr>
              <a:t> JEB. </a:t>
            </a:r>
            <a:r>
              <a:rPr lang="en-US" sz="1400" i="1" dirty="0">
                <a:solidFill>
                  <a:srgbClr val="000090"/>
                </a:solidFill>
              </a:rPr>
              <a:t>Am J </a:t>
            </a:r>
            <a:r>
              <a:rPr lang="en-US" sz="1400" i="1" dirty="0" err="1">
                <a:solidFill>
                  <a:srgbClr val="000090"/>
                </a:solidFill>
              </a:rPr>
              <a:t>Cardiol</a:t>
            </a:r>
            <a:r>
              <a:rPr lang="en-US" sz="1400" i="1" dirty="0">
                <a:solidFill>
                  <a:srgbClr val="000090"/>
                </a:solidFill>
              </a:rPr>
              <a:t>.</a:t>
            </a:r>
            <a:r>
              <a:rPr lang="en-US" sz="1400" dirty="0">
                <a:solidFill>
                  <a:srgbClr val="000090"/>
                </a:solidFill>
              </a:rPr>
              <a:t> 2002;90(</a:t>
            </a:r>
            <a:r>
              <a:rPr lang="en-US" sz="1400" dirty="0" err="1">
                <a:solidFill>
                  <a:srgbClr val="000090"/>
                </a:solidFill>
              </a:rPr>
              <a:t>suppl</a:t>
            </a:r>
            <a:r>
              <a:rPr lang="en-US" sz="1400" dirty="0">
                <a:solidFill>
                  <a:srgbClr val="000090"/>
                </a:solidFill>
              </a:rPr>
              <a:t>):19G-26G.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10728568" flipV="1">
            <a:off x="4587875" y="4797425"/>
            <a:ext cx="158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Determines the risk of Type 2 Diabetes? </a:t>
            </a:r>
          </a:p>
        </p:txBody>
      </p:sp>
      <p:pic>
        <p:nvPicPr>
          <p:cNvPr id="9933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47" r="-17747"/>
          <a:stretch>
            <a:fillRect/>
          </a:stretch>
        </p:blipFill>
        <p:spPr/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708025" y="2214563"/>
            <a:ext cx="936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0"/>
                </a:solidFill>
              </a:rPr>
              <a:t>NGT</a:t>
            </a:r>
          </a:p>
        </p:txBody>
      </p:sp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138113" y="4243388"/>
            <a:ext cx="1920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0"/>
                </a:solidFill>
              </a:rPr>
              <a:t>Type 2 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Type 2 DM Genes</a:t>
            </a:r>
          </a:p>
        </p:txBody>
      </p:sp>
      <p:pic>
        <p:nvPicPr>
          <p:cNvPr id="10035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91" b="-23891"/>
          <a:stretch>
            <a:fillRect/>
          </a:stretch>
        </p:blipFill>
        <p:spPr/>
      </p:pic>
      <p:sp>
        <p:nvSpPr>
          <p:cNvPr id="10035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Genome-wide association scans current gene count &gt;20 </a:t>
            </a:r>
            <a:b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majority of the genes identified affect diabetes susceptibility through β-cell dysfunction </a:t>
            </a:r>
            <a:b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risk alleles are common in the population, with a relatively small effect on diabetes risk</a:t>
            </a:r>
          </a:p>
        </p:txBody>
      </p:sp>
      <p:sp>
        <p:nvSpPr>
          <p:cNvPr id="8" name="Oval 7"/>
          <p:cNvSpPr/>
          <p:nvPr/>
        </p:nvSpPr>
        <p:spPr>
          <a:xfrm>
            <a:off x="2871788" y="3409950"/>
            <a:ext cx="2316162" cy="98901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457200" y="685800"/>
            <a:ext cx="8301038" cy="808038"/>
          </a:xfrm>
          <a:prstGeom prst="roundRect">
            <a:avLst>
              <a:gd name="adj" fmla="val 1173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228600" tIns="192024" rIns="457200" bIns="283464" anchor="b"/>
          <a:lstStyle/>
          <a:p>
            <a:pPr defTabSz="981075" eaLnBrk="1" hangingPunct="1">
              <a:defRPr/>
            </a:pPr>
            <a:r>
              <a:rPr lang="en-GB" kern="0">
                <a:solidFill>
                  <a:srgbClr val="001965"/>
                </a:solidFill>
                <a:latin typeface="+mj-lt"/>
                <a:ea typeface="+mj-ea"/>
                <a:cs typeface="+mj-cs"/>
              </a:rPr>
              <a:t>The evolution of mankind</a:t>
            </a:r>
          </a:p>
        </p:txBody>
      </p:sp>
      <p:pic>
        <p:nvPicPr>
          <p:cNvPr id="4" name="Picture 3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1"/>
          <a:stretch>
            <a:fillRect/>
          </a:stretch>
        </p:blipFill>
        <p:spPr bwMode="auto">
          <a:xfrm>
            <a:off x="749300" y="2133600"/>
            <a:ext cx="40528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4" r="37807"/>
          <a:stretch>
            <a:fillRect/>
          </a:stretch>
        </p:blipFill>
        <p:spPr bwMode="auto">
          <a:xfrm>
            <a:off x="6078538" y="2133600"/>
            <a:ext cx="10080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1" r="4878"/>
          <a:stretch>
            <a:fillRect/>
          </a:stretch>
        </p:blipFill>
        <p:spPr bwMode="auto">
          <a:xfrm>
            <a:off x="5430838" y="2133600"/>
            <a:ext cx="27368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69950" y="4851400"/>
            <a:ext cx="3733800" cy="336550"/>
            <a:chOff x="325" y="3056"/>
            <a:chExt cx="2352" cy="212"/>
          </a:xfrm>
        </p:grpSpPr>
        <p:sp>
          <p:nvSpPr>
            <p:cNvPr id="108554" name="Text Box 7"/>
            <p:cNvSpPr txBox="1">
              <a:spLocks noChangeArrowheads="1"/>
            </p:cNvSpPr>
            <p:nvPr/>
          </p:nvSpPr>
          <p:spPr bwMode="auto">
            <a:xfrm>
              <a:off x="920" y="3056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1965"/>
                  </a:solidFill>
                </a:rPr>
                <a:t>2.5 mn years</a:t>
              </a:r>
            </a:p>
          </p:txBody>
        </p:sp>
        <p:sp>
          <p:nvSpPr>
            <p:cNvPr id="108555" name="Line 8"/>
            <p:cNvSpPr>
              <a:spLocks noChangeShapeType="1"/>
            </p:cNvSpPr>
            <p:nvPr/>
          </p:nvSpPr>
          <p:spPr bwMode="auto">
            <a:xfrm>
              <a:off x="2094" y="3168"/>
              <a:ext cx="583" cy="0"/>
            </a:xfrm>
            <a:prstGeom prst="line">
              <a:avLst/>
            </a:prstGeom>
            <a:noFill/>
            <a:ln w="38100">
              <a:solidFill>
                <a:srgbClr val="0019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6" name="Line 9"/>
            <p:cNvSpPr>
              <a:spLocks noChangeShapeType="1"/>
            </p:cNvSpPr>
            <p:nvPr/>
          </p:nvSpPr>
          <p:spPr bwMode="auto">
            <a:xfrm rot="10800000">
              <a:off x="325" y="3168"/>
              <a:ext cx="582" cy="0"/>
            </a:xfrm>
            <a:prstGeom prst="line">
              <a:avLst/>
            </a:prstGeom>
            <a:noFill/>
            <a:ln w="38100">
              <a:solidFill>
                <a:srgbClr val="0019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786313" y="4851400"/>
            <a:ext cx="3519487" cy="336550"/>
            <a:chOff x="2744" y="3056"/>
            <a:chExt cx="2217" cy="212"/>
          </a:xfrm>
        </p:grpSpPr>
        <p:sp>
          <p:nvSpPr>
            <p:cNvPr id="108551" name="Line 11"/>
            <p:cNvSpPr>
              <a:spLocks noChangeShapeType="1"/>
            </p:cNvSpPr>
            <p:nvPr/>
          </p:nvSpPr>
          <p:spPr bwMode="auto">
            <a:xfrm rot="10800000">
              <a:off x="2744" y="3168"/>
              <a:ext cx="716" cy="0"/>
            </a:xfrm>
            <a:prstGeom prst="line">
              <a:avLst/>
            </a:prstGeom>
            <a:noFill/>
            <a:ln w="38100">
              <a:solidFill>
                <a:srgbClr val="0019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Line 12"/>
            <p:cNvSpPr>
              <a:spLocks noChangeShapeType="1"/>
            </p:cNvSpPr>
            <p:nvPr/>
          </p:nvSpPr>
          <p:spPr bwMode="auto">
            <a:xfrm>
              <a:off x="4267" y="3168"/>
              <a:ext cx="694" cy="0"/>
            </a:xfrm>
            <a:prstGeom prst="line">
              <a:avLst/>
            </a:prstGeom>
            <a:noFill/>
            <a:ln w="38100">
              <a:solidFill>
                <a:srgbClr val="0019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3" name="Text Box 13"/>
            <p:cNvSpPr txBox="1">
              <a:spLocks noChangeArrowheads="1"/>
            </p:cNvSpPr>
            <p:nvPr/>
          </p:nvSpPr>
          <p:spPr bwMode="auto">
            <a:xfrm>
              <a:off x="3552" y="3056"/>
              <a:ext cx="7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1965"/>
                  </a:solidFill>
                </a:rPr>
                <a:t>50 years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BC3ECF-D739-414C-AC4D-ED30D2DBEABE}" type="slidenum">
              <a:rPr lang="en-US" sz="1400">
                <a:latin typeface="Times New Roman" charset="0"/>
              </a:rPr>
              <a:pPr/>
              <a:t>53</a:t>
            </a:fld>
            <a:endParaRPr lang="en-US" sz="140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Thank You</a:t>
            </a:r>
            <a:endParaRPr lang="en-US" sz="2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0595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1981200"/>
            <a:ext cx="36417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Clustering of Components: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Hypertension	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Hypertriglyceridemia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Low HDL-cholesterol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Obesity (central)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Impaired Glucose Handling</a:t>
            </a:r>
          </a:p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Microalbuninuria (WHO)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  <a:latin typeface="Times New Roman" charset="0"/>
              </a:rPr>
              <a:t>Insulin Resistance: </a:t>
            </a:r>
            <a:r>
              <a:rPr lang="en-US" b="1" dirty="0" smtClean="0">
                <a:solidFill>
                  <a:srgbClr val="000090"/>
                </a:solidFill>
                <a:latin typeface="Times New Roman" charset="0"/>
              </a:rPr>
              <a:t/>
            </a:r>
            <a:br>
              <a:rPr lang="en-US" b="1" dirty="0" smtClean="0">
                <a:solidFill>
                  <a:srgbClr val="000090"/>
                </a:solidFill>
                <a:latin typeface="Times New Roman" charset="0"/>
              </a:rPr>
            </a:br>
            <a:r>
              <a:rPr lang="en-US" b="1" dirty="0" smtClean="0">
                <a:solidFill>
                  <a:srgbClr val="000090"/>
                </a:solidFill>
                <a:latin typeface="Times New Roman" charset="0"/>
              </a:rPr>
              <a:t>Central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</a:rPr>
              <a:t>to The Metabolic Syndrome</a:t>
            </a:r>
            <a:br>
              <a:rPr lang="en-US" b="1" dirty="0">
                <a:solidFill>
                  <a:srgbClr val="000090"/>
                </a:solidFill>
                <a:latin typeface="Times New Roman" charset="0"/>
              </a:rPr>
            </a:br>
            <a:endParaRPr lang="en-US" dirty="0"/>
          </a:p>
        </p:txBody>
      </p:sp>
      <p:pic>
        <p:nvPicPr>
          <p:cNvPr id="7" name="Content Placeholder 6" descr="ph680123.f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36" r="-490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69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Metabolic Syndrome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1960 	6 papers</a:t>
            </a:r>
          </a:p>
        </p:txBody>
      </p:sp>
      <p:pic>
        <p:nvPicPr>
          <p:cNvPr id="3072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/>
      </p:pic>
      <p:sp>
        <p:nvSpPr>
          <p:cNvPr id="3072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2010 	1693 papers</a:t>
            </a:r>
          </a:p>
        </p:txBody>
      </p:sp>
      <p:pic>
        <p:nvPicPr>
          <p:cNvPr id="30725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6" b="-19286"/>
          <a:stretch>
            <a:fillRect/>
          </a:stretch>
        </p:blipFill>
        <p:spPr>
          <a:xfrm>
            <a:off x="4497388" y="1655763"/>
            <a:ext cx="4573587" cy="447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17999B-A48F-5849-9544-3728C6D5C186}" type="slidenum">
              <a:rPr lang="en-US" sz="1400">
                <a:latin typeface="Times New Roman" charset="0"/>
              </a:rPr>
              <a:pPr/>
              <a:t>9</a:t>
            </a:fld>
            <a:endParaRPr lang="en-US" sz="140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152400"/>
            <a:ext cx="7780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cs typeface="Times New Roman" charset="0"/>
              </a:rPr>
              <a:t>Metabolic Syndrome</a:t>
            </a:r>
            <a:endParaRPr lang="en-US" sz="4000" i="1">
              <a:solidFill>
                <a:schemeClr val="hlink"/>
              </a:solidFill>
              <a:cs typeface="Times New Roman" charset="0"/>
            </a:endParaRPr>
          </a:p>
        </p:txBody>
      </p:sp>
      <p:sp>
        <p:nvSpPr>
          <p:cNvPr id="31747" name="Text Box 38"/>
          <p:cNvSpPr txBox="1">
            <a:spLocks noChangeArrowheads="1"/>
          </p:cNvSpPr>
          <p:nvPr/>
        </p:nvSpPr>
        <p:spPr bwMode="auto">
          <a:xfrm>
            <a:off x="1981200" y="5181600"/>
            <a:ext cx="518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90"/>
                </a:solidFill>
                <a:cs typeface="Times New Roman" charset="0"/>
              </a:rPr>
              <a:t>A simplistic (outdated)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90"/>
                </a:solidFill>
                <a:cs typeface="Times New Roman" charset="0"/>
              </a:rPr>
              <a:t>Answer to CHD;DM;BP etc </a:t>
            </a:r>
          </a:p>
        </p:txBody>
      </p:sp>
      <p:sp>
        <p:nvSpPr>
          <p:cNvPr id="31748" name="Text Box 44"/>
          <p:cNvSpPr txBox="1">
            <a:spLocks noChangeArrowheads="1"/>
          </p:cNvSpPr>
          <p:nvPr/>
        </p:nvSpPr>
        <p:spPr bwMode="auto">
          <a:xfrm>
            <a:off x="3200400" y="3327400"/>
            <a:ext cx="2667000" cy="830263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90"/>
                </a:solidFill>
                <a:cs typeface="Times New Roman" charset="0"/>
              </a:rPr>
              <a:t>Paper factory  10738 Pub MED</a:t>
            </a:r>
          </a:p>
        </p:txBody>
      </p:sp>
      <p:sp>
        <p:nvSpPr>
          <p:cNvPr id="31749" name="Text Box 45"/>
          <p:cNvSpPr txBox="1">
            <a:spLocks noChangeArrowheads="1"/>
          </p:cNvSpPr>
          <p:nvPr/>
        </p:nvSpPr>
        <p:spPr bwMode="auto">
          <a:xfrm>
            <a:off x="3124200" y="1066800"/>
            <a:ext cx="2743200" cy="138499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90"/>
                </a:solidFill>
                <a:cs typeface="Times New Roman" charset="0"/>
              </a:rPr>
              <a:t>Metabolic Industry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90"/>
                </a:solidFill>
                <a:cs typeface="Times New Roman" charset="0"/>
              </a:rPr>
              <a:t>1960</a:t>
            </a:r>
            <a:r>
              <a:rPr lang="en-US" b="1" dirty="0">
                <a:solidFill>
                  <a:srgbClr val="000090"/>
                </a:solidFill>
                <a:cs typeface="Times New Roman" charset="0"/>
              </a:rPr>
              <a:t>-2010</a:t>
            </a:r>
          </a:p>
        </p:txBody>
      </p:sp>
      <p:sp>
        <p:nvSpPr>
          <p:cNvPr id="31750" name="Rectangle 4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31751" name="Line 49"/>
          <p:cNvSpPr>
            <a:spLocks noChangeShapeType="1"/>
          </p:cNvSpPr>
          <p:nvPr/>
        </p:nvSpPr>
        <p:spPr bwMode="auto">
          <a:xfrm>
            <a:off x="4572000" y="4303713"/>
            <a:ext cx="0" cy="838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50"/>
          <p:cNvSpPr>
            <a:spLocks noChangeShapeType="1"/>
          </p:cNvSpPr>
          <p:nvPr/>
        </p:nvSpPr>
        <p:spPr bwMode="auto">
          <a:xfrm>
            <a:off x="4572000" y="2387767"/>
            <a:ext cx="0" cy="939634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Rectangle 51"/>
          <p:cNvSpPr>
            <a:spLocks noChangeArrowheads="1"/>
          </p:cNvSpPr>
          <p:nvPr/>
        </p:nvSpPr>
        <p:spPr bwMode="auto">
          <a:xfrm>
            <a:off x="2514600" y="5181600"/>
            <a:ext cx="4038600" cy="14192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1754" name="Rectangle 52"/>
          <p:cNvSpPr>
            <a:spLocks noChangeArrowheads="1"/>
          </p:cNvSpPr>
          <p:nvPr/>
        </p:nvSpPr>
        <p:spPr bwMode="auto">
          <a:xfrm>
            <a:off x="2209800" y="762000"/>
            <a:ext cx="4572000" cy="3581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 rot="-2732935">
            <a:off x="1302054" y="3085647"/>
            <a:ext cx="6697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</a:rPr>
              <a:t>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1285</Words>
  <Application>Microsoft Office PowerPoint</Application>
  <PresentationFormat>On-screen Show (4:3)</PresentationFormat>
  <Paragraphs>342</Paragraphs>
  <Slides>53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Diet and the metabolic syndrome</vt:lpstr>
      <vt:lpstr>Mtabolic Syndrome Other Names Used:</vt:lpstr>
      <vt:lpstr>PowerPoint Presentation</vt:lpstr>
      <vt:lpstr>PowerPoint Presentation</vt:lpstr>
      <vt:lpstr>PowerPoint Presentation</vt:lpstr>
      <vt:lpstr>Clustering of Components:</vt:lpstr>
      <vt:lpstr>Insulin Resistance:  Central to The Metabolic Syndrome </vt:lpstr>
      <vt:lpstr>The Metabolic Syndrome</vt:lpstr>
      <vt:lpstr>PowerPoint Presentation</vt:lpstr>
      <vt:lpstr>PowerPoint Presentation</vt:lpstr>
      <vt:lpstr>Is it a Syndrome?  </vt:lpstr>
      <vt:lpstr>PowerPoint Presentation</vt:lpstr>
      <vt:lpstr>Definitions:</vt:lpstr>
      <vt:lpstr>Insulin Receptor</vt:lpstr>
      <vt:lpstr>Plasma insulin and insulin - mediated whole body glucose disposal  </vt:lpstr>
      <vt:lpstr>Euglycemic Hyperinsulinemic Glucose Clamp </vt:lpstr>
      <vt:lpstr>Euglycemic Hyperinsulinemic Glucose Clamp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Adipose tissue &amp; insulin resistance</vt:lpstr>
      <vt:lpstr>Adipose tissue &amp; insulin resistance  </vt:lpstr>
      <vt:lpstr>Adipose tissue &amp; insulin resistance  </vt:lpstr>
      <vt:lpstr>Adipose tissue &amp; insulin resistance  </vt:lpstr>
      <vt:lpstr>Adipose tissue &amp; insulin resistance  </vt:lpstr>
      <vt:lpstr>Adipose tissue &amp; insulin resistance  </vt:lpstr>
      <vt:lpstr>PowerPoint Presentation</vt:lpstr>
      <vt:lpstr>PowerPoint Presentation</vt:lpstr>
      <vt:lpstr>The Evidence in for a Key Role Of the Adipocyte in Insulin Resistance</vt:lpstr>
      <vt:lpstr>The Fat Factor &amp; Diabetes</vt:lpstr>
      <vt:lpstr>PowerPoint Presentation</vt:lpstr>
      <vt:lpstr>The Fat Factor</vt:lpstr>
      <vt:lpstr>PowerPoint Presentation</vt:lpstr>
      <vt:lpstr>PowerPoint Presentation</vt:lpstr>
      <vt:lpstr>PowerPoint Presentation</vt:lpstr>
      <vt:lpstr>PowerPoint Presentation</vt:lpstr>
      <vt:lpstr>Adipose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Need Healthy Happy B-cells to be Get Away with Being Obese</vt:lpstr>
      <vt:lpstr>PowerPoint Presentation</vt:lpstr>
      <vt:lpstr>Models That By Pass the B-cells Are Wrong</vt:lpstr>
      <vt:lpstr>What Determines the risk of Type 2 Diabetes? </vt:lpstr>
      <vt:lpstr>Type 2 DM Genes</vt:lpstr>
      <vt:lpstr>PowerPoint Presentation</vt:lpstr>
      <vt:lpstr>Thank You</vt:lpstr>
    </vt:vector>
  </TitlesOfParts>
  <Company>Imperial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Syndrome</dc:title>
  <dc:creator>Anne Dornhorst</dc:creator>
  <cp:lastModifiedBy>Shiel, Nuala</cp:lastModifiedBy>
  <cp:revision>52</cp:revision>
  <dcterms:created xsi:type="dcterms:W3CDTF">2012-11-02T05:40:06Z</dcterms:created>
  <dcterms:modified xsi:type="dcterms:W3CDTF">2012-11-06T09:29:05Z</dcterms:modified>
</cp:coreProperties>
</file>