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7" r:id="rId3"/>
    <p:sldId id="269" r:id="rId4"/>
    <p:sldId id="297" r:id="rId5"/>
    <p:sldId id="276" r:id="rId6"/>
    <p:sldId id="288" r:id="rId7"/>
    <p:sldId id="289" r:id="rId8"/>
    <p:sldId id="280" r:id="rId9"/>
    <p:sldId id="275" r:id="rId10"/>
    <p:sldId id="281" r:id="rId11"/>
    <p:sldId id="290" r:id="rId12"/>
    <p:sldId id="282" r:id="rId13"/>
    <p:sldId id="291" r:id="rId14"/>
    <p:sldId id="259" r:id="rId15"/>
    <p:sldId id="283" r:id="rId16"/>
    <p:sldId id="258" r:id="rId17"/>
    <p:sldId id="267" r:id="rId18"/>
    <p:sldId id="292" r:id="rId19"/>
    <p:sldId id="293" r:id="rId20"/>
    <p:sldId id="260" r:id="rId21"/>
    <p:sldId id="261" r:id="rId22"/>
    <p:sldId id="273" r:id="rId23"/>
    <p:sldId id="294" r:id="rId24"/>
    <p:sldId id="284" r:id="rId25"/>
    <p:sldId id="263" r:id="rId26"/>
    <p:sldId id="270" r:id="rId27"/>
    <p:sldId id="295" r:id="rId28"/>
    <p:sldId id="272" r:id="rId29"/>
    <p:sldId id="271" r:id="rId30"/>
    <p:sldId id="279" r:id="rId31"/>
    <p:sldId id="264" r:id="rId32"/>
    <p:sldId id="296" r:id="rId33"/>
    <p:sldId id="285" r:id="rId34"/>
    <p:sldId id="274" r:id="rId35"/>
    <p:sldId id="286" r:id="rId36"/>
    <p:sldId id="287" r:id="rId37"/>
    <p:sldId id="265" r:id="rId38"/>
    <p:sldId id="266" r:id="rId39"/>
    <p:sldId id="262" r:id="rId40"/>
    <p:sldId id="268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60"/>
  </p:normalViewPr>
  <p:slideViewPr>
    <p:cSldViewPr snapToGrid="0">
      <p:cViewPr varScale="1">
        <p:scale>
          <a:sx n="45" d="100"/>
          <a:sy n="45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5A2863-7A60-45E8-8B19-1BF020F46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29E8C2-28C9-42FA-A464-82AC56B33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27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1355-7A54-4425-B351-6CF0BFE8F7D8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088FE-0C95-47B2-A8EA-E3346559BD93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D4BE8-DACF-4141-B545-59A85BE4617A}" type="slidenum">
              <a:rPr lang="en-US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C23BE-7A42-467F-B1E2-1CA651275132}" type="slidenum">
              <a:rPr lang="en-US"/>
              <a:pPr/>
              <a:t>25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C7430-65D2-40BB-BA99-ABDB68C179B5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53F55-447D-4610-B950-57CB57AE47EB}" type="slidenum">
              <a:rPr lang="en-US"/>
              <a:pPr/>
              <a:t>28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95A31-6A37-4897-A9F4-7156286A83D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772E0-941A-412F-B8F2-A783C72142F8}" type="slidenum">
              <a:rPr lang="en-US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8E22A-C49A-4509-85D2-47625751B3E8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FF13A-99A9-4225-B6AF-CCEDB2FB9389}" type="slidenum">
              <a:rPr lang="en-US"/>
              <a:pPr/>
              <a:t>37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1FCB8-CDA5-4A73-919A-B829F659A5AD}" type="slidenum">
              <a:rPr lang="en-US"/>
              <a:pPr/>
              <a:t>38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EDCC2-1BFE-4D30-9087-57A30C470C0D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25F56-F09C-481F-B3DA-69F485162D8E}" type="slidenum">
              <a:rPr lang="en-US"/>
              <a:pPr/>
              <a:t>39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1C876-6F4A-498D-AC40-E5A2791155CF}" type="slidenum">
              <a:rPr lang="en-US"/>
              <a:pPr/>
              <a:t>40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E2248-CE84-4818-8B5D-F23B139058D4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37112-1705-4B8B-A6A1-928E057ADE33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9ADBF-E36F-4481-8D54-70F2E73514CA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3BEFF-2CCC-4D2E-B407-915F06D0C80E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4BD29-8210-4211-86BB-C54CFCC5F9AC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10AFA-A52E-4685-9979-3CA3D8D1263F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6DCCA-C6F4-4000-8349-581E0955EADD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DF16B20-5388-45E1-8E80-BF07B9A4978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A78B-A324-4546-805B-FC67C0BC5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D86F-4FB5-4E24-8F4A-6D7712555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1C3F9F-6703-457D-B975-8B8778B2B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E8F85-1791-4C59-907E-A31F7CA88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C5C0D3F-C1DB-4219-8E18-C10DA395E09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BEB6-3F2C-48D8-9F75-8E38D983B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A17E-7BD0-4C1C-8D31-1E7E28DD2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505A9-5755-4D21-9307-3D58DAAE9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2F79-E4A6-4D06-A2B5-AF01A3239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EAC48-C37B-4F60-B15E-29788B113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2B6E1B7-37F7-4CAE-AA23-59446E0B3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62222B10-617F-4E2A-8CC7-F9BEDD23FFB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17" r:id="rId9"/>
    <p:sldLayoutId id="2147483708" r:id="rId10"/>
    <p:sldLayoutId id="2147483707" r:id="rId11"/>
    <p:sldLayoutId id="21474837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effectLst/>
                <a:latin typeface="Arial" pitchFamily="34" charset="0"/>
                <a:cs typeface="Arial" pitchFamily="34" charset="0"/>
              </a:rPr>
              <a:t>Critical appraisal</a:t>
            </a:r>
            <a:endParaRPr lang="en-GB" sz="6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1219200"/>
          </a:xfrm>
        </p:spPr>
        <p:txBody>
          <a:bodyPr/>
          <a:lstStyle/>
          <a:p>
            <a:pPr marR="0" eaLnBrk="1" hangingPunct="1"/>
            <a:r>
              <a:rPr lang="en-GB" sz="3200" dirty="0" smtClean="0">
                <a:latin typeface="Arial" pitchFamily="34" charset="0"/>
                <a:cs typeface="Arial" pitchFamily="34" charset="0"/>
              </a:rPr>
              <a:t>Geoff Smith</a:t>
            </a:r>
          </a:p>
          <a:p>
            <a:pPr marR="0"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Consultant Gastroenterologist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ub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233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981200" y="2438400"/>
            <a:ext cx="838200" cy="381000"/>
          </a:xfrm>
          <a:prstGeom prst="ellipse">
            <a:avLst/>
          </a:prstGeom>
          <a:noFill/>
          <a:ln w="38100">
            <a:solidFill>
              <a:srgbClr val="FF0C0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638800" y="2667000"/>
            <a:ext cx="1752600" cy="609600"/>
          </a:xfrm>
          <a:prstGeom prst="ellipse">
            <a:avLst/>
          </a:prstGeom>
          <a:noFill/>
          <a:ln w="38100">
            <a:solidFill>
              <a:srgbClr val="FF0C0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limit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90" r="-896"/>
          <a:stretch>
            <a:fillRect/>
          </a:stretch>
        </p:blipFill>
        <p:spPr>
          <a:xfrm>
            <a:off x="215900" y="41275"/>
            <a:ext cx="8704263" cy="681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635000"/>
            <a:ext cx="90138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93725" y="538163"/>
            <a:ext cx="6138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Quality Control of published data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457200" y="1935163"/>
            <a:ext cx="3675063" cy="2974975"/>
          </a:xfrm>
        </p:spPr>
        <p:txBody>
          <a:bodyPr/>
          <a:lstStyle/>
          <a:p>
            <a:pPr eaLnBrk="1" hangingPunct="1"/>
            <a:r>
              <a:rPr lang="en-US" sz="2800" smtClean="0"/>
              <a:t>Peer review</a:t>
            </a:r>
          </a:p>
          <a:p>
            <a:pPr eaLnBrk="1" hangingPunct="1"/>
            <a:r>
              <a:rPr lang="en-US" sz="2800" smtClean="0"/>
              <a:t>Statistician</a:t>
            </a:r>
          </a:p>
          <a:p>
            <a:pPr eaLnBrk="1" hangingPunct="1"/>
            <a:r>
              <a:rPr lang="en-US" sz="2800" smtClean="0"/>
              <a:t>Editor</a:t>
            </a:r>
          </a:p>
          <a:p>
            <a:pPr eaLnBrk="1" hangingPunct="1"/>
            <a:r>
              <a:rPr lang="en-US" sz="2800" smtClean="0"/>
              <a:t>Readership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20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Peer review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010400" cy="4572000"/>
          </a:xfrm>
        </p:spPr>
        <p:txBody>
          <a:bodyPr/>
          <a:lstStyle/>
          <a:p>
            <a:pPr eaLnBrk="1" hangingPunct="1"/>
            <a:r>
              <a:rPr lang="en-GB" smtClean="0"/>
              <a:t>Critical and scientific appraisal by those with an interest in the field being written about</a:t>
            </a:r>
          </a:p>
          <a:p>
            <a:pPr eaLnBrk="1" hangingPunct="1"/>
            <a:r>
              <a:rPr lang="en-GB" smtClean="0"/>
              <a:t>Not ‘quality controlled’</a:t>
            </a:r>
          </a:p>
          <a:p>
            <a:pPr eaLnBrk="1" hangingPunct="1"/>
            <a:r>
              <a:rPr lang="en-GB" smtClean="0"/>
              <a:t>Rarely see the original data</a:t>
            </a:r>
          </a:p>
          <a:p>
            <a:pPr eaLnBrk="1" hangingPunct="1"/>
            <a:r>
              <a:rPr lang="en-GB" smtClean="0"/>
              <a:t>Conflict of interests?</a:t>
            </a:r>
          </a:p>
          <a:p>
            <a:pPr lvl="1" eaLnBrk="1" hangingPunct="1"/>
            <a:r>
              <a:rPr lang="en-GB" smtClean="0"/>
              <a:t>Similar / same research field</a:t>
            </a:r>
          </a:p>
          <a:p>
            <a:pPr lvl="1" eaLnBrk="1" hangingPunct="1"/>
            <a:r>
              <a:rPr lang="en-GB" smtClean="0"/>
              <a:t>Importance of ‘first past the post’</a:t>
            </a:r>
          </a:p>
          <a:p>
            <a:pPr eaLnBrk="1" hangingPunct="1"/>
            <a:r>
              <a:rPr lang="en-GB" smtClean="0"/>
              <a:t>Anonymous or named reviewers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2740025"/>
            <a:ext cx="7772400" cy="990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</a:rPr>
              <a:t>Why are some papers rejected by one journal and then accepted by another?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Impact Factors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Measure of the ‘popularity’ of a journal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algn="ctr" eaLnBrk="1" hangingPunct="1">
              <a:buFont typeface="Wingdings" charset="2"/>
              <a:buNone/>
            </a:pPr>
            <a:r>
              <a:rPr lang="en-GB" smtClean="0"/>
              <a:t>IF = number of citations (over 2 years)</a:t>
            </a:r>
          </a:p>
          <a:p>
            <a:pPr algn="ctr" eaLnBrk="1" hangingPunct="1">
              <a:buFont typeface="Wingdings" charset="2"/>
              <a:buNone/>
            </a:pPr>
            <a:r>
              <a:rPr lang="en-GB" smtClean="0"/>
              <a:t>Number of articles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Does ‘good journal’ = ‘good paper’?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658938" y="3862388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Impact factors 2008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NEJM					52.5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JAMA					24.8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Gastroenterology			12.6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Lancet					18.3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Hepatology				10.45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BMJ					12.8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GUT					9.8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Journal of Hepatology			6.07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APT					3.5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1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smtClean="0"/>
              <a:t>What are the limitations of the IF?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Sloppy referencing</a:t>
            </a:r>
          </a:p>
          <a:p>
            <a:pPr eaLnBrk="1" hangingPunct="1"/>
            <a:r>
              <a:rPr lang="en-US" smtClean="0"/>
              <a:t>Papers from established authors </a:t>
            </a:r>
          </a:p>
          <a:p>
            <a:pPr eaLnBrk="1" hangingPunct="1"/>
            <a:r>
              <a:rPr lang="en-US" smtClean="0"/>
              <a:t>Advertising</a:t>
            </a:r>
          </a:p>
          <a:p>
            <a:pPr eaLnBrk="1" hangingPunct="1"/>
            <a:r>
              <a:rPr lang="en-US" smtClean="0"/>
              <a:t>Self referencing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Components of a paper</a:t>
            </a:r>
            <a:endParaRPr lang="en-US" dirty="0"/>
          </a:p>
        </p:txBody>
      </p:sp>
      <p:sp>
        <p:nvSpPr>
          <p:cNvPr id="41987" name="Subtitle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98195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500" i="1" smtClean="0"/>
              <a:t>‘There are three types of lies: </a:t>
            </a:r>
            <a:br>
              <a:rPr lang="en-US" sz="4500" i="1" smtClean="0"/>
            </a:br>
            <a:r>
              <a:rPr lang="en-US" sz="4500" i="1" smtClean="0"/>
              <a:t>lies, damn lies and statistics’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3657600" y="5334000"/>
            <a:ext cx="5105400" cy="533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smtClean="0"/>
              <a:t>Benjamin Disraeli, Prime Minister 1874-80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3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Key parts of a paper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752600"/>
            <a:ext cx="3827463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Abstract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Hypothesis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Methodology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Results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Discussion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Conclusion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68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What is a hypothesis?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0538"/>
            <a:ext cx="8229600" cy="437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mtClean="0"/>
              <a:t>‘To study the effect of orange juice on resistance to the common cold in humans’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mtClean="0"/>
              <a:t>‘That orange juice consumption results in a reduction in the number of common colds in humans’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mtClean="0"/>
              <a:t>‘That orange juice consumption does not reduce the number of common colds in humans’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Null hypothesis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That no difference exists between the groups being compared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is what statistical tests actually test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 is the probability that the null hypothesis is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30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smtClean="0"/>
              <a:t>What is the hypothesis?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smtClean="0"/>
              <a:t>    A double blind randomised controlled trial of calcium supplementation in the prevention of colonic adenoma formation was carried out.</a:t>
            </a:r>
          </a:p>
          <a:p>
            <a:pPr eaLnBrk="1" hangingPunct="1">
              <a:buFont typeface="Wingdings 2" charset="2"/>
              <a:buNone/>
            </a:pPr>
            <a:endParaRPr lang="en-US" smtClean="0"/>
          </a:p>
          <a:p>
            <a:pPr eaLnBrk="1" hangingPunct="1">
              <a:buFont typeface="Wingdings 2" charset="2"/>
              <a:buNone/>
            </a:pPr>
            <a:r>
              <a:rPr lang="en-US" smtClean="0"/>
              <a:t>    A double blind crossover trial of amlodipine vs, ramipril was carried out. The Primary endpoint was the risk of stroke or acute cardiac event.</a:t>
            </a:r>
          </a:p>
          <a:p>
            <a:pPr eaLnBrk="1" hangingPunct="1">
              <a:buFont typeface="Wingdings 2" charset="2"/>
              <a:buNone/>
            </a:pPr>
            <a:r>
              <a:rPr lang="en-US" smtClean="0"/>
              <a:t>   </a:t>
            </a:r>
          </a:p>
          <a:p>
            <a:pPr eaLnBrk="1" hangingPunct="1">
              <a:buFont typeface="Wingdings 2" charset="2"/>
              <a:buNone/>
            </a:pPr>
            <a:r>
              <a:rPr lang="en-US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p&lt;0.05 mean?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p=0.05 is a 1 in 20 or 5% chance</a:t>
            </a:r>
          </a:p>
          <a:p>
            <a:pPr eaLnBrk="1" hangingPunct="1"/>
            <a:r>
              <a:rPr lang="en-GB" smtClean="0"/>
              <a:t>Statistical tests assess the possibility that the null hypothesis is correct</a:t>
            </a:r>
          </a:p>
          <a:p>
            <a:pPr eaLnBrk="1" hangingPunct="1"/>
            <a:r>
              <a:rPr lang="en-GB" smtClean="0"/>
              <a:t>Therefore </a:t>
            </a:r>
            <a:r>
              <a:rPr lang="en-GB" smtClean="0">
                <a:solidFill>
                  <a:srgbClr val="FF0000"/>
                </a:solidFill>
              </a:rPr>
              <a:t>statistical significance </a:t>
            </a:r>
            <a:r>
              <a:rPr lang="en-GB" smtClean="0"/>
              <a:t>(p&lt;0.05) suggests that there is </a:t>
            </a:r>
            <a:r>
              <a:rPr lang="en-GB" smtClean="0">
                <a:solidFill>
                  <a:srgbClr val="FF0000"/>
                </a:solidFill>
              </a:rPr>
              <a:t>a less than 1 in 20 chance that the two groups being compared are actually the same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 = …….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Does the study examine an appropriate number of individuals?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Power calculations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Intention to treat vs. per protocol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44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Power calculations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charset="2"/>
              </a:rPr>
              <a:t> is the ‘power’</a:t>
            </a:r>
          </a:p>
          <a:p>
            <a:pPr lvl="1" eaLnBrk="1" hangingPunct="1"/>
            <a:r>
              <a:rPr lang="en-US" smtClean="0"/>
              <a:t>The probability that a real effect will not be missed</a:t>
            </a:r>
          </a:p>
          <a:p>
            <a:pPr lvl="1" eaLnBrk="1" hangingPunct="1"/>
            <a:r>
              <a:rPr lang="en-US" smtClean="0"/>
              <a:t>Should always be </a:t>
            </a:r>
            <a:r>
              <a:rPr lang="en-US" smtClean="0">
                <a:sym typeface="Symbol" charset="2"/>
              </a:rPr>
              <a:t> 80%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Often 90 - 95% for clinical trials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p is the ‘significance level’</a:t>
            </a:r>
          </a:p>
          <a:p>
            <a:pPr lvl="1" eaLnBrk="1" hangingPunct="1"/>
            <a:r>
              <a:rPr lang="en-US" smtClean="0"/>
              <a:t>e.g. p&lt;0.05</a:t>
            </a:r>
          </a:p>
          <a:p>
            <a:pPr eaLnBrk="1" hangingPunct="1"/>
            <a:r>
              <a:rPr lang="en-US" smtClean="0"/>
              <a:t>Clinically important result</a:t>
            </a:r>
          </a:p>
          <a:p>
            <a:pPr lvl="1" eaLnBrk="1" hangingPunct="1"/>
            <a:r>
              <a:rPr lang="en-US" smtClean="0"/>
              <a:t>e.g. 10% difference in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calculation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of a statistical test is the probability that the test will reject the null hypothesis when the alternative hypothesis is true (i.e. that it will not make a Type II error). </a:t>
            </a:r>
          </a:p>
          <a:p>
            <a:pPr eaLnBrk="1" hangingPunct="1"/>
            <a:r>
              <a:rPr lang="en-US" smtClean="0"/>
              <a:t>As power increases, the chances of a Type II error decrease. The probability of a Type II error is referred to as the false negative rate (β). Therefore power is equal to 1 − 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Type I error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Demonstrating a difference when none exists.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Occurs 1 in 20 times if p = 0.05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i.e. a false positive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Type II error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Not detecting a difference when one exists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i.e. a false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4388"/>
          </a:xfrm>
        </p:spPr>
        <p:txBody>
          <a:bodyPr/>
          <a:lstStyle/>
          <a:p>
            <a:pPr eaLnBrk="1" hangingPunct="1"/>
            <a:r>
              <a:rPr lang="en-US" smtClean="0"/>
              <a:t>Types of trial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4724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Randomized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Blinded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Double Blind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Controlled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Multi-centre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Crossover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Placebo controlled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Comparative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Publications on</a:t>
            </a:r>
            <a:r>
              <a:rPr lang="en-GB" i="1" smtClean="0"/>
              <a:t> H.pylori</a:t>
            </a:r>
            <a:endParaRPr lang="en-GB" smtClean="0"/>
          </a:p>
        </p:txBody>
      </p:sp>
      <p:graphicFrame>
        <p:nvGraphicFramePr>
          <p:cNvPr id="20482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9000" y="1270000"/>
          <a:ext cx="7729538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hart" r:id="rId5" imgW="7610475" imgH="4991100" progId="Excel.Chart.8">
                  <p:embed/>
                </p:oleObj>
              </mc:Choice>
              <mc:Fallback>
                <p:oleObj name="Chart" r:id="rId5" imgW="7610475" imgH="499110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270000"/>
                        <a:ext cx="7729538" cy="506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7588" y="183515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30535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Endpoints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Endpoint</a:t>
            </a:r>
          </a:p>
          <a:p>
            <a:pPr lvl="1" eaLnBrk="1" hangingPunct="1"/>
            <a:r>
              <a:rPr lang="en-US" smtClean="0"/>
              <a:t>The ‘Headline’ outcome that the study is examining</a:t>
            </a:r>
          </a:p>
          <a:p>
            <a:pPr lvl="1" eaLnBrk="1" hangingPunct="1"/>
            <a:r>
              <a:rPr lang="en-US" smtClean="0"/>
              <a:t>Power calculation should be based on this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Secondary Endpoints</a:t>
            </a:r>
          </a:p>
          <a:p>
            <a:pPr lvl="1" eaLnBrk="1" hangingPunct="1"/>
            <a:r>
              <a:rPr lang="en-US" smtClean="0"/>
              <a:t>Other outcomes measured during the trial</a:t>
            </a:r>
          </a:p>
          <a:p>
            <a:pPr lvl="1" eaLnBrk="1" hangingPunct="1"/>
            <a:r>
              <a:rPr lang="en-US" smtClean="0"/>
              <a:t>May be beneficial or detrimental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Appropriate statistics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Parametric vs. non-parametric</a:t>
            </a:r>
          </a:p>
          <a:p>
            <a:pPr lvl="1" eaLnBrk="1" hangingPunct="1"/>
            <a:r>
              <a:rPr lang="en-GB" smtClean="0"/>
              <a:t>Determines the type of statistical test that should be used</a:t>
            </a:r>
          </a:p>
          <a:p>
            <a:pPr eaLnBrk="1" hangingPunct="1"/>
            <a:r>
              <a:rPr lang="en-GB" smtClean="0"/>
              <a:t>One-tailed vs. two tailed tests</a:t>
            </a:r>
          </a:p>
          <a:p>
            <a:pPr lvl="1" eaLnBrk="1" hangingPunct="1"/>
            <a:r>
              <a:rPr lang="en-GB" smtClean="0"/>
              <a:t>Vast majority of studies of biologial systems should be two-tailed</a:t>
            </a:r>
          </a:p>
          <a:p>
            <a:pPr eaLnBrk="1" hangingPunct="1"/>
            <a:r>
              <a:rPr lang="en-GB" smtClean="0"/>
              <a:t>Appropriate statistical test for the data</a:t>
            </a:r>
          </a:p>
          <a:p>
            <a:pPr lvl="1" eaLnBrk="1" hangingPunct="1">
              <a:buFont typeface="Wingdings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Bias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Geographical</a:t>
            </a:r>
          </a:p>
          <a:p>
            <a:pPr eaLnBrk="1" hangingPunct="1"/>
            <a:r>
              <a:rPr lang="en-US" smtClean="0"/>
              <a:t>Non-identical groups</a:t>
            </a:r>
          </a:p>
          <a:p>
            <a:pPr eaLnBrk="1" hangingPunct="1"/>
            <a:r>
              <a:rPr lang="en-US" smtClean="0"/>
              <a:t>Non-blinded groups</a:t>
            </a:r>
          </a:p>
          <a:p>
            <a:pPr eaLnBrk="1" hangingPunct="1"/>
            <a:r>
              <a:rPr lang="en-US" smtClean="0"/>
              <a:t>Selection criteria</a:t>
            </a:r>
          </a:p>
          <a:p>
            <a:pPr eaLnBrk="1" hangingPunct="1"/>
            <a:r>
              <a:rPr lang="en-US" smtClean="0"/>
              <a:t>Publication bias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Clinical utility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Is the measured result important in the ‘real world’?</a:t>
            </a:r>
          </a:p>
          <a:p>
            <a:pPr eaLnBrk="1" hangingPunct="1"/>
            <a:r>
              <a:rPr lang="en-GB" smtClean="0"/>
              <a:t>Does the beneficial outcome depend on a realistically achievable management?</a:t>
            </a:r>
          </a:p>
          <a:p>
            <a:pPr eaLnBrk="1" hangingPunct="1"/>
            <a:r>
              <a:rPr lang="en-GB" smtClean="0"/>
              <a:t>Is the trial populations comparable with your populations?</a:t>
            </a:r>
          </a:p>
          <a:p>
            <a:pPr eaLnBrk="1" hangingPunct="1"/>
            <a:r>
              <a:rPr lang="en-GB" smtClean="0"/>
              <a:t>What are the downsides?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06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Clinical utility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2413"/>
            <a:ext cx="7772400" cy="4573587"/>
          </a:xfrm>
        </p:spPr>
        <p:txBody>
          <a:bodyPr/>
          <a:lstStyle/>
          <a:p>
            <a:pPr eaLnBrk="1" hangingPunct="1"/>
            <a:r>
              <a:rPr lang="en-US" smtClean="0"/>
              <a:t>Abracadiximab </a:t>
            </a:r>
          </a:p>
          <a:p>
            <a:pPr lvl="1" eaLnBrk="1" hangingPunct="1"/>
            <a:r>
              <a:rPr lang="en-US" smtClean="0"/>
              <a:t>Reduces cholesterol by 0.01 mmol l</a:t>
            </a:r>
            <a:r>
              <a:rPr lang="en-US" baseline="30000" smtClean="0"/>
              <a:t>-1</a:t>
            </a:r>
            <a:endParaRPr lang="en-US" smtClean="0"/>
          </a:p>
          <a:p>
            <a:pPr lvl="1" eaLnBrk="1" hangingPunct="1"/>
            <a:r>
              <a:rPr lang="en-US" smtClean="0"/>
              <a:t>Reduces the risk of MI by 55% in male Amazonian pygmies over the age of 89</a:t>
            </a:r>
          </a:p>
          <a:p>
            <a:pPr lvl="1" eaLnBrk="1" hangingPunct="1"/>
            <a:r>
              <a:rPr lang="en-US" smtClean="0"/>
              <a:t>Reduces the risk of CVA if taken every 2 hours</a:t>
            </a:r>
          </a:p>
          <a:p>
            <a:pPr lvl="1" eaLnBrk="1" hangingPunct="1"/>
            <a:r>
              <a:rPr lang="en-US" smtClean="0"/>
              <a:t>Only works if the blood level is maintained between 5.5 and 5.6 ng l</a:t>
            </a:r>
            <a:r>
              <a:rPr lang="en-US" baseline="30000" smtClean="0"/>
              <a:t>-1</a:t>
            </a:r>
          </a:p>
          <a:p>
            <a:pPr lvl="1" eaLnBrk="1" hangingPunct="1"/>
            <a:r>
              <a:rPr lang="en-US" smtClean="0"/>
              <a:t>Induces a predictable fall in blood sugar to 1.0 mmol l</a:t>
            </a:r>
            <a:r>
              <a:rPr lang="en-US" baseline="30000" smtClean="0"/>
              <a:t>-1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Good scientific research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Much harder to quantify</a:t>
            </a:r>
          </a:p>
          <a:p>
            <a:pPr eaLnBrk="1" hangingPunct="1"/>
            <a:r>
              <a:rPr lang="en-GB" smtClean="0"/>
              <a:t>‘me too’ vs. novel research</a:t>
            </a:r>
          </a:p>
          <a:p>
            <a:pPr eaLnBrk="1" hangingPunct="1"/>
            <a:r>
              <a:rPr lang="en-GB" smtClean="0"/>
              <a:t>Fishing trips vs. hypothesis </a:t>
            </a:r>
          </a:p>
          <a:p>
            <a:pPr eaLnBrk="1" hangingPunct="1"/>
            <a:r>
              <a:rPr lang="en-GB" smtClean="0"/>
              <a:t>N=1 / n=3 papers / single experiments</a:t>
            </a:r>
          </a:p>
          <a:p>
            <a:pPr eaLnBrk="1" hangingPunct="1"/>
            <a:r>
              <a:rPr lang="en-GB" smtClean="0"/>
              <a:t>Adequate controls </a:t>
            </a:r>
          </a:p>
          <a:p>
            <a:pPr lvl="1" eaLnBrk="1" hangingPunct="1"/>
            <a:r>
              <a:rPr lang="en-GB" smtClean="0"/>
              <a:t>Rule out all false positives</a:t>
            </a:r>
          </a:p>
          <a:p>
            <a:pPr lvl="1" eaLnBrk="1" hangingPunct="1"/>
            <a:r>
              <a:rPr lang="en-GB" smtClean="0"/>
              <a:t>Demonstrate the same results using different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1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Multiple methods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87500"/>
            <a:ext cx="7772400" cy="4508500"/>
          </a:xfrm>
        </p:spPr>
        <p:txBody>
          <a:bodyPr/>
          <a:lstStyle/>
          <a:p>
            <a:pPr eaLnBrk="1" hangingPunct="1"/>
            <a:r>
              <a:rPr lang="en-GB" smtClean="0"/>
              <a:t>Demonstrating induction of an enzyme due to the stimulation of a cell</a:t>
            </a:r>
          </a:p>
          <a:p>
            <a:pPr lvl="1" eaLnBrk="1" hangingPunct="1"/>
            <a:r>
              <a:rPr lang="en-GB" smtClean="0"/>
              <a:t>Show mRNA transcription (RT PCR)</a:t>
            </a:r>
          </a:p>
          <a:p>
            <a:pPr lvl="1" eaLnBrk="1" hangingPunct="1"/>
            <a:r>
              <a:rPr lang="en-GB" smtClean="0"/>
              <a:t>Show presence of the protein (Western blot / ELISA / Immunohistochemistry)</a:t>
            </a:r>
          </a:p>
          <a:p>
            <a:pPr lvl="1" eaLnBrk="1" hangingPunct="1"/>
            <a:r>
              <a:rPr lang="en-GB" smtClean="0"/>
              <a:t>Demonstrate enzyme product (Western blot / ELISA)</a:t>
            </a:r>
          </a:p>
          <a:p>
            <a:pPr lvl="1" eaLnBrk="1" hangingPunct="1"/>
            <a:r>
              <a:rPr lang="en-GB" smtClean="0"/>
              <a:t>Demonstrate viable cells</a:t>
            </a:r>
          </a:p>
          <a:p>
            <a:pPr lvl="1" eaLnBrk="1" hangingPunct="1"/>
            <a:r>
              <a:rPr lang="en-GB" smtClean="0"/>
              <a:t>Ensure that other components (e.g. solvents) are not the cause.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3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Other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Ethics committee approval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Local and national assessment of the ethical aspects of the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Rarely required for lab based research</a:t>
            </a:r>
          </a:p>
          <a:p>
            <a:pPr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Research fraud / Plagiarism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The pressure to publish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The need to get grants / jobs / recognition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Pharmaceutical Co. vs.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Publication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Negative trials may not get published</a:t>
            </a:r>
          </a:p>
          <a:p>
            <a:pPr eaLnBrk="1" hangingPunct="1"/>
            <a:r>
              <a:rPr lang="en-GB" smtClean="0"/>
              <a:t>‘Blue Sky’ hypotheses may not get funded or published</a:t>
            </a:r>
          </a:p>
          <a:p>
            <a:pPr eaLnBrk="1" hangingPunct="1"/>
            <a:r>
              <a:rPr lang="en-GB" smtClean="0"/>
              <a:t>Small volume of good work vs. large volume of poor work</a:t>
            </a:r>
          </a:p>
          <a:p>
            <a:pPr lvl="1" eaLnBrk="1" hangingPunct="1"/>
            <a:r>
              <a:rPr lang="en-GB" smtClean="0"/>
              <a:t>Replication</a:t>
            </a:r>
          </a:p>
          <a:p>
            <a:pPr lvl="1" eaLnBrk="1" hangingPunct="1"/>
            <a:r>
              <a:rPr lang="en-GB" smtClean="0"/>
              <a:t>Salami slicing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8163"/>
            <a:ext cx="8229600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500" smtClean="0"/>
              <a:t>‘Good’ papers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82613" y="1411288"/>
            <a:ext cx="7772400" cy="40544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>
                <a:ea typeface="+mn-ea"/>
                <a:cs typeface="+mn-cs"/>
              </a:rPr>
              <a:t>Draw up a logical conclusion based on previous data.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>
                <a:ea typeface="+mn-ea"/>
                <a:cs typeface="+mn-cs"/>
              </a:rPr>
              <a:t>Formulate a clear, testable hypothesis from that conclusion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>
                <a:ea typeface="+mn-ea"/>
                <a:cs typeface="+mn-cs"/>
              </a:rPr>
              <a:t>Describe appropriate experiments to test that hypothesis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>
                <a:ea typeface="+mn-ea"/>
                <a:cs typeface="+mn-cs"/>
              </a:rPr>
              <a:t>Use appropriate statistical methods to examine the results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>
                <a:ea typeface="+mn-ea"/>
                <a:cs typeface="+mn-cs"/>
              </a:rPr>
              <a:t>Draw reasonable conclusions from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oct19indexgre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035050"/>
            <a:ext cx="859631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47825" y="2006600"/>
            <a:ext cx="6505575" cy="33591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Clear hypothesis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Appropriate methods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Appropriate controls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Appropriate sample size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Correct statistical analysis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Reasonable conclusions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>
                <a:ea typeface="+mn-ea"/>
                <a:cs typeface="+mn-cs"/>
              </a:rPr>
              <a:t>Transferable to a clinical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830262"/>
          </a:xfrm>
        </p:spPr>
        <p:txBody>
          <a:bodyPr/>
          <a:lstStyle/>
          <a:p>
            <a:pPr eaLnBrk="1" hangingPunct="1"/>
            <a:r>
              <a:rPr lang="en-US" smtClean="0"/>
              <a:t>Searches for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smtClean="0"/>
              <a:t>Keyword searches in large web-based databases:</a:t>
            </a:r>
          </a:p>
          <a:p>
            <a:pPr lvl="1" eaLnBrk="1" hangingPunct="1"/>
            <a:r>
              <a:rPr lang="en-US" smtClean="0"/>
              <a:t>Pubmed / NIH</a:t>
            </a:r>
          </a:p>
          <a:p>
            <a:pPr lvl="1" eaLnBrk="1" hangingPunct="1"/>
            <a:r>
              <a:rPr lang="en-US" smtClean="0"/>
              <a:t>Medline</a:t>
            </a:r>
          </a:p>
          <a:p>
            <a:pPr lvl="1" eaLnBrk="1" hangingPunct="1"/>
            <a:r>
              <a:rPr lang="en-US" smtClean="0"/>
              <a:t>Biomednet</a:t>
            </a:r>
          </a:p>
          <a:p>
            <a:pPr lvl="1" eaLnBrk="1" hangingPunct="1"/>
            <a:r>
              <a:rPr lang="en-US" smtClean="0"/>
              <a:t>Cochrane Collaboration</a:t>
            </a:r>
          </a:p>
          <a:p>
            <a:pPr lvl="1" eaLnBrk="1" hangingPunct="1"/>
            <a:r>
              <a:rPr lang="en-US" smtClean="0"/>
              <a:t>Index Medicus</a:t>
            </a:r>
          </a:p>
          <a:p>
            <a:pPr lvl="1" eaLnBrk="1" hangingPunct="1"/>
            <a:r>
              <a:rPr lang="en-US" smtClean="0"/>
              <a:t>Journal specific </a:t>
            </a:r>
          </a:p>
          <a:p>
            <a:pPr lvl="1" eaLnBrk="1" hangingPunct="1"/>
            <a:r>
              <a:rPr lang="en-US" smtClean="0"/>
              <a:t>Google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18745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500" smtClean="0"/>
              <a:t>Problems with searches…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google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172" r="-2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ight Arrow 4"/>
          <p:cNvSpPr>
            <a:spLocks noChangeArrowheads="1"/>
          </p:cNvSpPr>
          <p:nvPr/>
        </p:nvSpPr>
        <p:spPr bwMode="auto">
          <a:xfrm rot="5400000">
            <a:off x="5749925" y="1236663"/>
            <a:ext cx="1006475" cy="44132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66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5019675" y="4316413"/>
            <a:ext cx="1006475" cy="44132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66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7739063" y="5033963"/>
            <a:ext cx="1006475" cy="44132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66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 rot="-8013607">
            <a:off x="3459163" y="5254625"/>
            <a:ext cx="1006475" cy="44132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66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17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  <a:cs typeface="+mj-cs"/>
              </a:rPr>
              <a:t>Narrowing the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GB" smtClean="0"/>
              <a:t>Use limits</a:t>
            </a:r>
          </a:p>
          <a:p>
            <a:pPr lvl="1" eaLnBrk="1" hangingPunct="1"/>
            <a:r>
              <a:rPr lang="en-GB" smtClean="0"/>
              <a:t>Human or animal studies</a:t>
            </a:r>
          </a:p>
          <a:p>
            <a:pPr lvl="1" eaLnBrk="1" hangingPunct="1"/>
            <a:r>
              <a:rPr lang="en-GB" smtClean="0"/>
              <a:t>Trial types</a:t>
            </a:r>
          </a:p>
          <a:p>
            <a:pPr lvl="2" eaLnBrk="1" hangingPunct="1"/>
            <a:r>
              <a:rPr lang="en-GB" smtClean="0"/>
              <a:t>Controlled trials</a:t>
            </a:r>
          </a:p>
          <a:p>
            <a:pPr lvl="2" eaLnBrk="1" hangingPunct="1"/>
            <a:r>
              <a:rPr lang="en-GB" smtClean="0"/>
              <a:t>Randomised / blinded / multi-centre</a:t>
            </a:r>
          </a:p>
          <a:p>
            <a:pPr lvl="1" eaLnBrk="1" hangingPunct="1"/>
            <a:r>
              <a:rPr lang="en-GB" smtClean="0"/>
              <a:t>Publication years</a:t>
            </a:r>
          </a:p>
          <a:p>
            <a:pPr eaLnBrk="1" hangingPunct="1"/>
            <a:r>
              <a:rPr lang="en-GB" smtClean="0"/>
              <a:t>English vs. non-english papers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ub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233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287</TotalTime>
  <Words>1063</Words>
  <Application>Microsoft Office PowerPoint</Application>
  <PresentationFormat>On-screen Show (4:3)</PresentationFormat>
  <Paragraphs>231</Paragraphs>
  <Slides>40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Flow</vt:lpstr>
      <vt:lpstr>Chart</vt:lpstr>
      <vt:lpstr>Critical appraisal</vt:lpstr>
      <vt:lpstr>‘There are three types of lies:  lies, damn lies and statistics’</vt:lpstr>
      <vt:lpstr>Publications on H.pylori</vt:lpstr>
      <vt:lpstr>PowerPoint Presentation</vt:lpstr>
      <vt:lpstr>Searches for data</vt:lpstr>
      <vt:lpstr>Problems with searches…</vt:lpstr>
      <vt:lpstr>PowerPoint Presentation</vt:lpstr>
      <vt:lpstr>Narrowing the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review</vt:lpstr>
      <vt:lpstr>Why are some papers rejected by one journal and then accepted by another? </vt:lpstr>
      <vt:lpstr>Impact Factors</vt:lpstr>
      <vt:lpstr>Impact factors 2008</vt:lpstr>
      <vt:lpstr>What are the limitations of the IF?</vt:lpstr>
      <vt:lpstr>Components of a paper</vt:lpstr>
      <vt:lpstr>Key parts of a paper</vt:lpstr>
      <vt:lpstr>What is a hypothesis?</vt:lpstr>
      <vt:lpstr>The Null hypothesis </vt:lpstr>
      <vt:lpstr>What is the hypothesis?</vt:lpstr>
      <vt:lpstr>What does p&lt;0.05 mean?</vt:lpstr>
      <vt:lpstr>N = …….</vt:lpstr>
      <vt:lpstr>Power calculations</vt:lpstr>
      <vt:lpstr>Power calculation</vt:lpstr>
      <vt:lpstr>Errors</vt:lpstr>
      <vt:lpstr>Types of trial</vt:lpstr>
      <vt:lpstr>Endpoints</vt:lpstr>
      <vt:lpstr>Appropriate statistics</vt:lpstr>
      <vt:lpstr>Bias</vt:lpstr>
      <vt:lpstr>Clinical utility</vt:lpstr>
      <vt:lpstr>Clinical utility</vt:lpstr>
      <vt:lpstr>Good scientific research</vt:lpstr>
      <vt:lpstr>Multiple methods</vt:lpstr>
      <vt:lpstr>Other issues</vt:lpstr>
      <vt:lpstr>Publication</vt:lpstr>
      <vt:lpstr>‘Good’ papers</vt:lpstr>
      <vt:lpstr>Summary</vt:lpstr>
    </vt:vector>
  </TitlesOfParts>
  <Company>26 Aberavon Rd, London, E3 5AR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Appraisal</dc:title>
  <dc:creator>Geoff Smith</dc:creator>
  <cp:lastModifiedBy>Shiel, Nuala</cp:lastModifiedBy>
  <cp:revision>13</cp:revision>
  <dcterms:created xsi:type="dcterms:W3CDTF">2009-09-28T19:52:16Z</dcterms:created>
  <dcterms:modified xsi:type="dcterms:W3CDTF">2012-10-12T11:53:50Z</dcterms:modified>
</cp:coreProperties>
</file>