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</p:sldMasterIdLst>
  <p:notesMasterIdLst>
    <p:notesMasterId r:id="rId56"/>
  </p:notesMasterIdLst>
  <p:handoutMasterIdLst>
    <p:handoutMasterId r:id="rId57"/>
  </p:handoutMasterIdLst>
  <p:sldIdLst>
    <p:sldId id="369" r:id="rId2"/>
    <p:sldId id="374" r:id="rId3"/>
    <p:sldId id="501" r:id="rId4"/>
    <p:sldId id="582" r:id="rId5"/>
    <p:sldId id="505" r:id="rId6"/>
    <p:sldId id="576" r:id="rId7"/>
    <p:sldId id="564" r:id="rId8"/>
    <p:sldId id="581" r:id="rId9"/>
    <p:sldId id="575" r:id="rId10"/>
    <p:sldId id="557" r:id="rId11"/>
    <p:sldId id="587" r:id="rId12"/>
    <p:sldId id="589" r:id="rId13"/>
    <p:sldId id="558" r:id="rId14"/>
    <p:sldId id="552" r:id="rId15"/>
    <p:sldId id="515" r:id="rId16"/>
    <p:sldId id="590" r:id="rId17"/>
    <p:sldId id="636" r:id="rId18"/>
    <p:sldId id="637" r:id="rId19"/>
    <p:sldId id="584" r:id="rId20"/>
    <p:sldId id="585" r:id="rId21"/>
    <p:sldId id="534" r:id="rId22"/>
    <p:sldId id="536" r:id="rId23"/>
    <p:sldId id="559" r:id="rId24"/>
    <p:sldId id="537" r:id="rId25"/>
    <p:sldId id="639" r:id="rId26"/>
    <p:sldId id="640" r:id="rId27"/>
    <p:sldId id="567" r:id="rId28"/>
    <p:sldId id="565" r:id="rId29"/>
    <p:sldId id="569" r:id="rId30"/>
    <p:sldId id="570" r:id="rId31"/>
    <p:sldId id="619" r:id="rId32"/>
    <p:sldId id="620" r:id="rId33"/>
    <p:sldId id="622" r:id="rId34"/>
    <p:sldId id="623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41" r:id="rId45"/>
    <p:sldId id="634" r:id="rId46"/>
    <p:sldId id="642" r:id="rId47"/>
    <p:sldId id="643" r:id="rId48"/>
    <p:sldId id="644" r:id="rId49"/>
    <p:sldId id="648" r:id="rId50"/>
    <p:sldId id="645" r:id="rId51"/>
    <p:sldId id="646" r:id="rId52"/>
    <p:sldId id="647" r:id="rId53"/>
    <p:sldId id="649" r:id="rId54"/>
    <p:sldId id="635" r:id="rId55"/>
  </p:sldIdLst>
  <p:sldSz cx="9144000" cy="6858000" type="screen4x3"/>
  <p:notesSz cx="6662738" cy="9832975"/>
  <p:embeddedFontLst>
    <p:embeddedFont>
      <p:font typeface="Comic Sans MS" pitchFamily="66" charset="0"/>
      <p:regular r:id="rId58"/>
      <p:bold r:id="rId59"/>
    </p:embeddedFont>
    <p:embeddedFont>
      <p:font typeface="Times" pitchFamily="18" charset="0"/>
      <p:regular r:id="rId60"/>
      <p:bold r:id="rId61"/>
      <p:italic r:id="rId62"/>
      <p:bold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</p:embeddedFont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3333FF"/>
    <a:srgbClr val="FF6699"/>
    <a:srgbClr val="030000"/>
    <a:srgbClr val="FFCC99"/>
    <a:srgbClr val="FF9966"/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2" autoAdjust="0"/>
  </p:normalViewPr>
  <p:slideViewPr>
    <p:cSldViewPr>
      <p:cViewPr>
        <p:scale>
          <a:sx n="50" d="100"/>
          <a:sy n="5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78D02AAE-D74C-4F11-823A-B8048769A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1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/>
            </a:lvl1pPr>
          </a:lstStyle>
          <a:p>
            <a:pPr>
              <a:defRPr/>
            </a:pPr>
            <a:fld id="{E10EB9B1-280F-454B-AF52-FFB2600FF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0FD438-F763-40DE-9653-F7277B7C55B6}" type="slidenum">
              <a:rPr lang="en-GB" sz="1000"/>
              <a:pPr/>
              <a:t>1</a:t>
            </a:fld>
            <a:endParaRPr lang="en-GB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26A77A-598B-4B5C-9BF6-CF75433E116E}" type="slidenum">
              <a:rPr lang="en-GB" sz="1000"/>
              <a:pPr/>
              <a:t>10</a:t>
            </a:fld>
            <a:endParaRPr lang="en-GB" sz="10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D565DC-C379-4D68-BCF6-BDD43CD8D885}" type="slidenum">
              <a:rPr lang="en-GB" sz="1000"/>
              <a:pPr/>
              <a:t>11</a:t>
            </a:fld>
            <a:endParaRPr lang="en-GB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0A3D56-EB76-485B-A011-8B473AD07B6B}" type="slidenum">
              <a:rPr lang="en-GB" sz="1000"/>
              <a:pPr/>
              <a:t>12</a:t>
            </a:fld>
            <a:endParaRPr lang="en-GB" sz="10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818EF7-984F-40B8-AE77-B9171EE67E3C}" type="slidenum">
              <a:rPr lang="en-GB" sz="1000"/>
              <a:pPr/>
              <a:t>13</a:t>
            </a:fld>
            <a:endParaRPr lang="en-GB" sz="10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00220A-0061-495C-BA9C-24263E8CD622}" type="slidenum">
              <a:rPr lang="en-GB" sz="1000"/>
              <a:pPr/>
              <a:t>14</a:t>
            </a:fld>
            <a:endParaRPr lang="en-GB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6FE767-8113-4200-A8F5-2D230AD1DFF2}" type="slidenum">
              <a:rPr lang="en-GB" sz="1000"/>
              <a:pPr/>
              <a:t>15</a:t>
            </a:fld>
            <a:endParaRPr lang="en-GB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6F37B5-88D5-4163-8BC2-270D126549BB}" type="slidenum">
              <a:rPr lang="en-GB" sz="1000"/>
              <a:pPr/>
              <a:t>16</a:t>
            </a:fld>
            <a:endParaRPr lang="en-GB" sz="10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B610E3-0CE2-4633-8138-F743E925C2D8}" type="slidenum">
              <a:rPr lang="en-GB" sz="1000"/>
              <a:pPr/>
              <a:t>17</a:t>
            </a:fld>
            <a:endParaRPr lang="en-GB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8BC670-B7C6-4CF0-95C5-1060980403C2}" type="slidenum">
              <a:rPr lang="en-GB" sz="1000"/>
              <a:pPr/>
              <a:t>18</a:t>
            </a:fld>
            <a:endParaRPr lang="en-GB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169A69-F324-411E-BD29-8A3C9CE897A5}" type="slidenum">
              <a:rPr lang="en-GB" sz="1000"/>
              <a:pPr/>
              <a:t>19</a:t>
            </a:fld>
            <a:endParaRPr lang="en-GB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BB6B77-605E-4C16-8BB9-D1FBAAD069CC}" type="slidenum">
              <a:rPr lang="en-GB" sz="1000"/>
              <a:pPr/>
              <a:t>2</a:t>
            </a:fld>
            <a:endParaRPr lang="en-GB" sz="10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660A29-CD58-4AA9-92D4-086391A9AC49}" type="slidenum">
              <a:rPr lang="en-GB" sz="1000"/>
              <a:pPr/>
              <a:t>20</a:t>
            </a:fld>
            <a:endParaRPr lang="en-GB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9B7BD7-52A9-465F-932E-8014D914059C}" type="slidenum">
              <a:rPr lang="en-GB" sz="1000"/>
              <a:pPr/>
              <a:t>21</a:t>
            </a:fld>
            <a:endParaRPr lang="en-GB" sz="10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A7DA8A-EFD7-4A66-87B1-8C297938EEE1}" type="slidenum">
              <a:rPr lang="en-GB" sz="1000"/>
              <a:pPr/>
              <a:t>22</a:t>
            </a:fld>
            <a:endParaRPr lang="en-GB" sz="10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64E89E-65AE-45DB-B8EF-35135C5847C0}" type="slidenum">
              <a:rPr lang="en-GB" sz="1000"/>
              <a:pPr/>
              <a:t>23</a:t>
            </a:fld>
            <a:endParaRPr lang="en-GB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1EC25C-6761-4277-80B4-6CCFCC2BEE57}" type="slidenum">
              <a:rPr lang="en-GB" sz="1000"/>
              <a:pPr/>
              <a:t>24</a:t>
            </a:fld>
            <a:endParaRPr lang="en-GB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857157-DB14-4974-889B-511095E19155}" type="slidenum">
              <a:rPr lang="en-GB" sz="1000"/>
              <a:pPr/>
              <a:t>25</a:t>
            </a:fld>
            <a:endParaRPr lang="en-GB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D71EB1-2DDE-4B33-8038-FFCA0CE64FF4}" type="slidenum">
              <a:rPr lang="en-GB" sz="1000"/>
              <a:pPr/>
              <a:t>26</a:t>
            </a:fld>
            <a:endParaRPr lang="en-GB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24AF87-8AF1-4127-B8C2-6B50CF370B10}" type="slidenum">
              <a:rPr lang="en-GB" sz="1000"/>
              <a:pPr/>
              <a:t>27</a:t>
            </a:fld>
            <a:endParaRPr lang="en-GB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665A4D-C60F-443A-87D6-AB11E3EF4E3C}" type="slidenum">
              <a:rPr lang="en-GB" sz="1000"/>
              <a:pPr/>
              <a:t>28</a:t>
            </a:fld>
            <a:endParaRPr lang="en-GB" sz="10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83242B-FA84-4DEB-A42F-4FFA519AA1BF}" type="slidenum">
              <a:rPr lang="en-GB" sz="1000"/>
              <a:pPr/>
              <a:t>29</a:t>
            </a:fld>
            <a:endParaRPr lang="en-GB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D32225-AA4A-412C-AB90-8F7308F4AEEB}" type="slidenum">
              <a:rPr lang="en-GB" sz="1000"/>
              <a:pPr/>
              <a:t>3</a:t>
            </a:fld>
            <a:endParaRPr lang="en-GB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F5790D-5BF7-404C-80D9-5EBCE724C186}" type="slidenum">
              <a:rPr lang="en-GB" sz="1000"/>
              <a:pPr/>
              <a:t>30</a:t>
            </a:fld>
            <a:endParaRPr lang="en-GB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1E5EC9-4E42-4B87-BC59-EC72BF442DC2}" type="slidenum">
              <a:rPr lang="en-GB" sz="1000"/>
              <a:pPr/>
              <a:t>31</a:t>
            </a:fld>
            <a:endParaRPr lang="en-GB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2B1A26-36F6-417E-A49E-CF5889DA6E29}" type="slidenum">
              <a:rPr lang="en-GB" sz="1000"/>
              <a:pPr/>
              <a:t>32</a:t>
            </a:fld>
            <a:endParaRPr lang="en-GB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AB508E-2BFF-4B10-8BE1-86734ED10087}" type="slidenum">
              <a:rPr lang="en-GB" sz="1000"/>
              <a:pPr/>
              <a:t>33</a:t>
            </a:fld>
            <a:endParaRPr lang="en-GB" sz="10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4D0270-4351-48BB-B0F6-1D649F811B4D}" type="slidenum">
              <a:rPr lang="en-GB" sz="1000"/>
              <a:pPr/>
              <a:t>34</a:t>
            </a:fld>
            <a:endParaRPr lang="en-GB" sz="10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8D96C-09E6-4FE1-AECD-51F88A4680D5}" type="slidenum">
              <a:rPr lang="en-GB" sz="1000"/>
              <a:pPr/>
              <a:t>35</a:t>
            </a:fld>
            <a:endParaRPr lang="en-GB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01435F-3B79-42F5-97D8-463AF3D137B7}" type="slidenum">
              <a:rPr lang="en-GB" sz="1000"/>
              <a:pPr/>
              <a:t>36</a:t>
            </a:fld>
            <a:endParaRPr lang="en-GB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6CE770-B4A7-47D3-BCC5-90A968C18381}" type="slidenum">
              <a:rPr lang="en-GB" sz="1000"/>
              <a:pPr/>
              <a:t>37</a:t>
            </a:fld>
            <a:endParaRPr lang="en-GB" sz="10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5523B0-5398-42BB-BE32-3A4D105CDBA9}" type="slidenum">
              <a:rPr lang="en-GB" sz="1000"/>
              <a:pPr/>
              <a:t>38</a:t>
            </a:fld>
            <a:endParaRPr lang="en-GB" sz="10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708E6E-26EF-46EB-8D3F-1941D018CDC2}" type="slidenum">
              <a:rPr lang="en-GB" sz="1000"/>
              <a:pPr/>
              <a:t>39</a:t>
            </a:fld>
            <a:endParaRPr lang="en-GB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BC1720-4B2C-4464-9CD3-5D4918ED95F2}" type="slidenum">
              <a:rPr lang="en-GB" sz="1000"/>
              <a:pPr/>
              <a:t>4</a:t>
            </a:fld>
            <a:endParaRPr lang="en-GB" sz="10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4883AC-5192-4BFC-A183-84293F849D46}" type="slidenum">
              <a:rPr lang="en-GB" sz="1000"/>
              <a:pPr/>
              <a:t>40</a:t>
            </a:fld>
            <a:endParaRPr lang="en-GB" sz="10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35FB72-5987-4640-8512-907CB6C44CEC}" type="slidenum">
              <a:rPr lang="en-GB" sz="1000"/>
              <a:pPr/>
              <a:t>41</a:t>
            </a:fld>
            <a:endParaRPr lang="en-GB" sz="10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31FCFE-2DBF-4340-8DE9-FAAFF74EF1B3}" type="slidenum">
              <a:rPr lang="en-GB" sz="1000"/>
              <a:pPr/>
              <a:t>42</a:t>
            </a:fld>
            <a:endParaRPr lang="en-GB" sz="10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A26976-03D4-4F73-B537-8D029CC6F901}" type="slidenum">
              <a:rPr lang="en-GB" sz="1000"/>
              <a:pPr/>
              <a:t>43</a:t>
            </a:fld>
            <a:endParaRPr lang="en-GB" sz="10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69E5D4-174D-4553-9F21-7EBBBB3A6C36}" type="slidenum">
              <a:rPr lang="en-GB" sz="1000"/>
              <a:pPr/>
              <a:t>44</a:t>
            </a:fld>
            <a:endParaRPr lang="en-GB" sz="10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A7A535-06F7-4241-918A-A1813754377A}" type="slidenum">
              <a:rPr lang="en-GB" sz="1000"/>
              <a:pPr/>
              <a:t>45</a:t>
            </a:fld>
            <a:endParaRPr lang="en-GB" sz="10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671221-7E7A-42B4-8958-4A708531C4E8}" type="slidenum">
              <a:rPr lang="en-GB" sz="1000"/>
              <a:pPr/>
              <a:t>46</a:t>
            </a:fld>
            <a:endParaRPr lang="en-GB" sz="10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4B5CE3-00C3-4651-B480-3048316B63F3}" type="slidenum">
              <a:rPr lang="en-GB" sz="1000"/>
              <a:pPr/>
              <a:t>47</a:t>
            </a:fld>
            <a:endParaRPr lang="en-GB" sz="10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FAFBB2-9E86-4F48-85E0-FA6ADAD18C30}" type="slidenum">
              <a:rPr lang="en-GB" sz="1000"/>
              <a:pPr/>
              <a:t>48</a:t>
            </a:fld>
            <a:endParaRPr lang="en-GB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05074B9-6A19-493C-8E70-1E60501257EB}" type="slidenum">
              <a:rPr lang="en-GB" sz="1000"/>
              <a:pPr/>
              <a:t>49</a:t>
            </a:fld>
            <a:endParaRPr lang="en-GB" sz="10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229A79-A3D9-4F3F-B0DA-274FB38221E5}" type="slidenum">
              <a:rPr lang="en-GB" sz="1000"/>
              <a:pPr/>
              <a:t>5</a:t>
            </a:fld>
            <a:endParaRPr lang="en-GB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1A2CBB-319B-40C4-BA67-8AEAC28693D9}" type="slidenum">
              <a:rPr lang="en-GB" sz="1000"/>
              <a:pPr/>
              <a:t>54</a:t>
            </a:fld>
            <a:endParaRPr lang="en-GB" sz="10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323614-C833-489D-B154-791343B07637}" type="slidenum">
              <a:rPr lang="en-GB" sz="1000"/>
              <a:pPr/>
              <a:t>6</a:t>
            </a:fld>
            <a:endParaRPr lang="en-GB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D3C8A9-0A92-4B5C-B641-A7CABE77D2EE}" type="slidenum">
              <a:rPr lang="en-GB" sz="1000"/>
              <a:pPr/>
              <a:t>7</a:t>
            </a:fld>
            <a:endParaRPr lang="en-GB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7521E9C-D3BD-45D4-94E5-1B5E38332DEF}" type="slidenum">
              <a:rPr lang="en-GB" sz="1000"/>
              <a:pPr/>
              <a:t>8</a:t>
            </a:fld>
            <a:endParaRPr lang="en-GB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8188"/>
            <a:ext cx="4914900" cy="36861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3857FA-4443-4A8E-9D15-176B7BB7D4B4}" type="slidenum">
              <a:rPr lang="en-GB" sz="1000"/>
              <a:pPr/>
              <a:t>9</a:t>
            </a:fld>
            <a:endParaRPr lang="en-GB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77863" y="15240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84263" y="381000"/>
            <a:ext cx="62134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1063" y="2057400"/>
            <a:ext cx="7653337" cy="388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8800" indent="-558800">
              <a:buClr>
                <a:srgbClr val="000066"/>
              </a:buClr>
              <a:defRPr/>
            </a:lvl1pPr>
            <a:lvl2pPr marL="965200" lvl="1" indent="-508000">
              <a:defRPr sz="1800"/>
            </a:lvl2pPr>
            <a:lvl3pPr marL="914400" lvl="2" indent="0">
              <a:defRPr sz="1600"/>
            </a:lvl3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  level	</a:t>
            </a:r>
          </a:p>
          <a:p>
            <a:pPr lvl="1"/>
            <a:endParaRPr lang="en-GB" noProof="0" smtClean="0"/>
          </a:p>
          <a:p>
            <a:pPr lvl="1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043738" y="6248400"/>
            <a:ext cx="1905000" cy="457200"/>
          </a:xfrm>
        </p:spPr>
        <p:txBody>
          <a:bodyPr/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A3EC00-D4EC-45E3-A155-5BA25C7C3F96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4663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2126B-F02C-4E18-86AB-CD09BA016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8513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E54D-86F7-4B6C-8DFA-52EF5CD088FA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98DD-26A8-4665-9107-D4E8778E6A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7475" y="260350"/>
            <a:ext cx="1906588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8" y="260350"/>
            <a:ext cx="5570537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723C-9549-4A2D-BA8B-F45AFBAC4745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D80F-F6E2-4849-B612-1072BA361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0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88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44538" y="1628775"/>
            <a:ext cx="7629525" cy="43910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46A2-8B75-44EE-9C8C-0774EBED5538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8A14-E36D-4B58-8125-5B548559C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9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882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4538" y="1628775"/>
            <a:ext cx="37385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5500" y="1628775"/>
            <a:ext cx="3738563" cy="43910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644C-9874-4A17-953E-585D251AFA5F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45F0-34D8-4376-9F1D-5AC7AB40E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6697-58BF-4002-8D09-23738411AF71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155F-B3C4-4A68-BBCA-8687FECCA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4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1EF3-7A6B-4ED4-BE9F-BA582861E9C6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5EE9-7902-4DB2-99CA-649B660F5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628775"/>
            <a:ext cx="3738562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28775"/>
            <a:ext cx="373856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D157-F9FD-4746-8591-61D10597C776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7917-2937-4B62-B4BF-2887105F5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88D1-00D1-47F3-8D39-E732B265B9FD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48B1-01F4-4641-938C-F25E31CC5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F4CF-3C0E-4F7F-8F57-C4A7AE59473C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B314-FDCD-45F2-B391-680BE8715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135C-93D4-4057-A3F5-7207A3596599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78A3-7821-4F28-985C-D07A6CCAC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0995-BBBD-4172-9BEB-27B85EC16B1B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A3CA-A30B-4E11-9E24-7C2BFAA2E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5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F77A-192E-4682-8A1F-E0AB9638B695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2FCD-6910-461D-818D-853DFC6A4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0350"/>
            <a:ext cx="7488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628775"/>
            <a:ext cx="76295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D80C48-F0AE-4678-8542-F9B2F9818099}" type="datetime7">
              <a:rPr lang="en-GB"/>
              <a:pPr>
                <a:defRPr/>
              </a:pPr>
              <a:t>Oct-12</a:t>
            </a:fld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2DFFC68-4966-43F2-850A-9616AD574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4213" y="1412875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alibri" pitchFamily="34" charset="0"/>
          <a:cs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rgbClr val="003366"/>
          </a:solidFill>
          <a:latin typeface="Calibri" pitchFamily="34" charset="0"/>
          <a:cs typeface="Calibri" pitchFamily="34" charset="0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rgbClr val="003366"/>
          </a:solidFill>
          <a:latin typeface="Arial" pitchFamily="34" charset="0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rgbClr val="003366"/>
          </a:solidFill>
          <a:latin typeface="Arial" pitchFamily="34" charset="0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rgbClr val="003366"/>
          </a:solidFill>
          <a:latin typeface="Arial" pitchFamily="34" charset="0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 i="1">
          <a:solidFill>
            <a:srgbClr val="003366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2068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gut.bmj.com/content/vol58/issue8/images/large/GUT-58-08-1078-f01.jpe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81221A-020B-4C5B-AC02-95B84C170144}" type="datetime7">
              <a:rPr lang="en-GB" sz="1400"/>
              <a:pPr/>
              <a:t>Oct-12</a:t>
            </a:fld>
            <a:endParaRPr lang="en-GB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04800"/>
            <a:ext cx="7561263" cy="1143000"/>
          </a:xfrm>
        </p:spPr>
        <p:txBody>
          <a:bodyPr/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BSc in Gastroenterology / </a:t>
            </a:r>
            <a:r>
              <a:rPr lang="en-US" sz="20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Hepatology</a:t>
            </a: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772817"/>
            <a:ext cx="7782570" cy="417078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4800" dirty="0" smtClean="0">
                <a:latin typeface="Arial" pitchFamily="34" charset="0"/>
                <a:cs typeface="Arial" pitchFamily="34" charset="0"/>
              </a:rPr>
              <a:t>Genetics of coeliac disease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Professor </a:t>
            </a:r>
            <a:r>
              <a:rPr lang="en-US" sz="32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Julian Walters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Tuesday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October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astro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58000" cy="5241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HLA-DQ2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A34FB3-1922-41AC-ADF2-616B01B3E5C5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HLA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981200"/>
            <a:ext cx="7931150" cy="4038600"/>
          </a:xfrm>
        </p:spPr>
        <p:txBody>
          <a:bodyPr/>
          <a:lstStyle/>
          <a:p>
            <a:r>
              <a:rPr lang="en-GB" sz="2000" smtClean="0"/>
              <a:t>Most coeliacs have </a:t>
            </a:r>
            <a:r>
              <a:rPr lang="en-GB" sz="2000" smtClean="0">
                <a:solidFill>
                  <a:srgbClr val="3333FF"/>
                </a:solidFill>
              </a:rPr>
              <a:t>DQ2</a:t>
            </a:r>
            <a:r>
              <a:rPr lang="en-GB" sz="2000" smtClean="0"/>
              <a:t> (DQA1* 05, DQB1*02) in </a:t>
            </a:r>
            <a:r>
              <a:rPr lang="en-GB" sz="2000" i="1" smtClean="0"/>
              <a:t>cis</a:t>
            </a:r>
            <a:r>
              <a:rPr lang="en-GB" sz="2000" smtClean="0"/>
              <a:t> or </a:t>
            </a:r>
            <a:r>
              <a:rPr lang="en-GB" sz="2000" i="1" smtClean="0"/>
              <a:t>trans</a:t>
            </a:r>
          </a:p>
          <a:p>
            <a:endParaRPr lang="en-GB" sz="2000" smtClean="0"/>
          </a:p>
          <a:p>
            <a:r>
              <a:rPr lang="en-GB" sz="2000" smtClean="0"/>
              <a:t>~ 5% are DR4 – </a:t>
            </a:r>
            <a:r>
              <a:rPr lang="en-GB" sz="2000" smtClean="0">
                <a:solidFill>
                  <a:srgbClr val="3333FF"/>
                </a:solidFill>
              </a:rPr>
              <a:t>DQ8</a:t>
            </a:r>
            <a:r>
              <a:rPr lang="en-GB" sz="2000" smtClean="0"/>
              <a:t> (DQA1*0301, DQB1*0302)</a:t>
            </a:r>
          </a:p>
          <a:p>
            <a:pPr lvl="2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74725" y="5638800"/>
            <a:ext cx="7239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</a:pPr>
            <a:r>
              <a:rPr lang="en-GB" sz="1200"/>
              <a:t>Jabri</a:t>
            </a:r>
            <a:r>
              <a:rPr lang="en-US" sz="1200"/>
              <a:t> </a:t>
            </a:r>
            <a:r>
              <a:rPr lang="en-GB" sz="1200"/>
              <a:t>B</a:t>
            </a:r>
            <a:r>
              <a:rPr lang="en-US" sz="1200"/>
              <a:t> and </a:t>
            </a:r>
            <a:r>
              <a:rPr lang="en-GB" sz="1200"/>
              <a:t>Sollid LM</a:t>
            </a:r>
            <a:r>
              <a:rPr lang="en-US" sz="1200"/>
              <a:t> </a:t>
            </a:r>
            <a:r>
              <a:rPr lang="en-GB" sz="1200"/>
              <a:t>(2006) Mechanisms of Disease: immunopathogenesis of celiac disease</a:t>
            </a:r>
          </a:p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/>
              <a:buNone/>
            </a:pPr>
            <a:r>
              <a:rPr lang="en-US" sz="1200" i="1"/>
              <a:t>Nat Clin Pract Gastroenterol Hepatol</a:t>
            </a:r>
            <a:r>
              <a:rPr lang="en-US" sz="1200"/>
              <a:t> </a:t>
            </a:r>
            <a:r>
              <a:rPr lang="en-US" sz="1200" b="1"/>
              <a:t>3:</a:t>
            </a:r>
            <a:r>
              <a:rPr lang="en-US" sz="1200"/>
              <a:t> </a:t>
            </a:r>
            <a:r>
              <a:rPr lang="en-GB" sz="1200"/>
              <a:t>516</a:t>
            </a:r>
            <a:r>
              <a:rPr lang="en-US" sz="1200"/>
              <a:t>–</a:t>
            </a:r>
            <a:r>
              <a:rPr lang="en-GB" sz="1200"/>
              <a:t>525</a:t>
            </a:r>
            <a:r>
              <a:rPr lang="en-US" sz="1200"/>
              <a:t> doi:10.1038/ncpgasthep0582</a:t>
            </a:r>
            <a:endParaRPr lang="en-GB" sz="1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gradFill rotWithShape="0">
            <a:gsLst>
              <a:gs pos="0">
                <a:srgbClr val="D7050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5000">
              <a:latin typeface="Times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533400"/>
            <a:ext cx="839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/>
              <a:t>Figure 2</a:t>
            </a:r>
            <a:r>
              <a:rPr lang="en-US" sz="1800"/>
              <a:t> </a:t>
            </a:r>
            <a:r>
              <a:rPr lang="en-GB" sz="1800"/>
              <a:t>Schematic depiction of the HLA-DQ2 peptide binding site accommodating the deamidated DQ2-</a:t>
            </a:r>
            <a:r>
              <a:rPr lang="en-GB" sz="1800">
                <a:cs typeface="Arial" pitchFamily="34" charset="0"/>
              </a:rPr>
              <a:t>α</a:t>
            </a:r>
            <a:r>
              <a:rPr lang="en-GB" sz="1800"/>
              <a:t>-I epitope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7050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3000">
              <a:latin typeface="Times" pitchFamily="18" charset="0"/>
            </a:endParaRPr>
          </a:p>
        </p:txBody>
      </p:sp>
      <p:pic>
        <p:nvPicPr>
          <p:cNvPr id="14342" name="Picture 6" descr="NCPGas&amp;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172200"/>
            <a:ext cx="2762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ncpgasthep0582-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219200"/>
            <a:ext cx="504031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543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Permission obtained from the American Gastroenterological Association</a:t>
            </a:r>
          </a:p>
          <a:p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© Howard L and Ashley C (2003) </a:t>
            </a:r>
            <a:r>
              <a:rPr lang="en-US" sz="1200" i="1">
                <a:solidFill>
                  <a:schemeClr val="bg2"/>
                </a:solidFill>
                <a:cs typeface="Times New Roman" pitchFamily="18" charset="0"/>
              </a:rPr>
              <a:t>Gastroenterology </a:t>
            </a:r>
            <a:r>
              <a:rPr lang="en-US" sz="1200" b="1">
                <a:solidFill>
                  <a:schemeClr val="bg2"/>
                </a:solidFill>
                <a:cs typeface="Times New Roman" pitchFamily="18" charset="0"/>
              </a:rPr>
              <a:t>124</a:t>
            </a: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: 1651–1661.</a:t>
            </a:r>
            <a:endParaRPr lang="en-US" sz="1200">
              <a:solidFill>
                <a:schemeClr val="bg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HLA-DQ in Coeliac Disease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95288" y="1341438"/>
          <a:ext cx="8001000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hart" r:id="rId4" imgW="7772610" imgH="4115133" progId="MSGraph.Chart.8">
                  <p:embed followColorScheme="full"/>
                </p:oleObj>
              </mc:Choice>
              <mc:Fallback>
                <p:oleObj name="Chart" r:id="rId4" imgW="7772610" imgH="411513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001000" cy="4233862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92725" y="5876925"/>
            <a:ext cx="324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AU" sz="1600" b="1" i="1">
                <a:solidFill>
                  <a:srgbClr val="003366"/>
                </a:solidFill>
              </a:rPr>
              <a:t>Karell et al., Hum Immunol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0FB96E-6555-4804-B264-A5E0E5FEF23A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EVIDENCE FOR NON-HLA GENES</a:t>
            </a:r>
          </a:p>
        </p:txBody>
      </p:sp>
      <p:sp>
        <p:nvSpPr>
          <p:cNvPr id="471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859712" cy="4752975"/>
          </a:xfrm>
        </p:spPr>
        <p:txBody>
          <a:bodyPr/>
          <a:lstStyle/>
          <a:p>
            <a:r>
              <a:rPr lang="en-GB" smtClean="0"/>
              <a:t>HLA - DQ2.5 serology </a:t>
            </a:r>
          </a:p>
          <a:p>
            <a:pPr lvl="1"/>
            <a:r>
              <a:rPr lang="en-GB" smtClean="0"/>
              <a:t>DQA1* 05, DQB1*02 alleles</a:t>
            </a:r>
          </a:p>
          <a:p>
            <a:pPr lvl="1"/>
            <a:r>
              <a:rPr lang="en-GB" smtClean="0"/>
              <a:t>90% of Northern European coeliac patients</a:t>
            </a:r>
          </a:p>
          <a:p>
            <a:pPr lvl="1"/>
            <a:r>
              <a:rPr lang="en-GB" smtClean="0"/>
              <a:t>20% non-coeliac controls</a:t>
            </a:r>
          </a:p>
          <a:p>
            <a:pPr lvl="1"/>
            <a:endParaRPr lang="en-GB" smtClean="0"/>
          </a:p>
          <a:p>
            <a:r>
              <a:rPr lang="en-GB" smtClean="0"/>
              <a:t>In HLA-matched sibs</a:t>
            </a:r>
          </a:p>
          <a:p>
            <a:pPr lvl="1"/>
            <a:r>
              <a:rPr lang="en-GB" smtClean="0"/>
              <a:t> Concordance for coeliac disease ~ 30%</a:t>
            </a:r>
          </a:p>
          <a:p>
            <a:pPr lvl="1"/>
            <a:endParaRPr lang="en-GB" smtClean="0"/>
          </a:p>
          <a:p>
            <a:r>
              <a:rPr lang="en-GB" smtClean="0"/>
              <a:t>Everyone eats gluten!</a:t>
            </a:r>
          </a:p>
          <a:p>
            <a:endParaRPr lang="en-GB" smtClean="0"/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Other gene(s) must contribute to the inheritability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DE8DF6-CBBD-4D7C-A6E8-42C3D71A1053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STRATEGIES TO MAP NON-HLA GENES</a:t>
            </a:r>
          </a:p>
        </p:txBody>
      </p:sp>
      <p:sp>
        <p:nvSpPr>
          <p:cNvPr id="17412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mtClean="0"/>
          </a:p>
          <a:p>
            <a:r>
              <a:rPr lang="en-GB" smtClean="0"/>
              <a:t>Genome Wide Linkage Studies</a:t>
            </a:r>
          </a:p>
          <a:p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Candidate Gene Analyses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Genome Wide Association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BC64B9-B871-4A10-A7BF-559940AC412A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Genome-Wide Linkage Studies:</a:t>
            </a:r>
            <a:br>
              <a:rPr lang="en-GB" smtClean="0"/>
            </a:br>
            <a:r>
              <a:rPr lang="en-GB" smtClean="0"/>
              <a:t>Principles of Sib-pair Analysis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4941888"/>
            <a:ext cx="7342188" cy="1365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Sharing by sibs of markers throughout entire genome</a:t>
            </a:r>
          </a:p>
          <a:p>
            <a:pPr>
              <a:lnSpc>
                <a:spcPct val="90000"/>
              </a:lnSpc>
            </a:pPr>
            <a:r>
              <a:rPr lang="en-GB" smtClean="0"/>
              <a:t>Markers in LD with causative genes more frequently shared</a:t>
            </a:r>
          </a:p>
        </p:txBody>
      </p:sp>
      <p:pic>
        <p:nvPicPr>
          <p:cNvPr id="18437" name="Picture 5" descr="ab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484313"/>
            <a:ext cx="31051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1DAFFB-52CB-4AAE-9074-2060FF6787A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</a:t>
            </a:r>
            <a:br>
              <a:rPr lang="en-GB" smtClean="0"/>
            </a:br>
            <a:r>
              <a:rPr lang="en-GB" smtClean="0"/>
              <a:t>GENOME WIDE LINKAGE STUDIES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At least 13 studies: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Variable findings in different populations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Often not confirmed</a:t>
            </a:r>
          </a:p>
          <a:p>
            <a:pPr>
              <a:lnSpc>
                <a:spcPct val="90000"/>
              </a:lnSpc>
            </a:pPr>
            <a:r>
              <a:rPr lang="en-GB" smtClean="0"/>
              <a:t>HLA implicated in most studies		</a:t>
            </a:r>
            <a:r>
              <a:rPr lang="en-GB" sz="1400" b="1" smtClean="0">
                <a:solidFill>
                  <a:srgbClr val="006600"/>
                </a:solidFill>
                <a:latin typeface="Arial" pitchFamily="34" charset="0"/>
              </a:rPr>
              <a:t>CELIAC 1</a:t>
            </a:r>
          </a:p>
          <a:p>
            <a:pPr>
              <a:lnSpc>
                <a:spcPct val="90000"/>
              </a:lnSpc>
            </a:pPr>
            <a:r>
              <a:rPr lang="en-GB" smtClean="0"/>
              <a:t>Non-HLA regions with significant linkage in some cohorts: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2q33	(CD28-CTLA-ICOS region) 		</a:t>
            </a:r>
            <a:r>
              <a:rPr lang="en-GB" sz="1400" b="1" smtClean="0">
                <a:solidFill>
                  <a:srgbClr val="006600"/>
                </a:solidFill>
                <a:latin typeface="Arial" pitchFamily="34" charset="0"/>
              </a:rPr>
              <a:t>CELIAC 3</a:t>
            </a:r>
            <a:endParaRPr lang="en-GB" sz="140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mtClean="0"/>
              <a:t>4p15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5q31-33	(cytokine cluster)			</a:t>
            </a:r>
            <a:r>
              <a:rPr lang="en-GB" sz="1400" b="1" smtClean="0">
                <a:solidFill>
                  <a:srgbClr val="006600"/>
                </a:solidFill>
                <a:latin typeface="Arial" pitchFamily="34" charset="0"/>
              </a:rPr>
              <a:t>CELIAC 2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mtClean="0"/>
              <a:t>6p23	(distinct from HLA)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9p21-p13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11p11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15q12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19p13.1	(Myosin 9B)			</a:t>
            </a:r>
            <a:r>
              <a:rPr lang="en-GB" sz="1400" b="1" smtClean="0">
                <a:solidFill>
                  <a:srgbClr val="006600"/>
                </a:solidFill>
                <a:latin typeface="Arial" pitchFamily="34" charset="0"/>
              </a:rPr>
              <a:t>CELIAC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7019B4-EEC0-41D9-A5D3-8C2B769B894B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ASSOCIATION STUDIES</a:t>
            </a:r>
            <a:br>
              <a:rPr lang="en-GB" smtClean="0"/>
            </a:br>
            <a:r>
              <a:rPr lang="en-GB" smtClean="0"/>
              <a:t>CLASSES OF CANDIDATE NON-HLA GENES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Antigen processing genes</a:t>
            </a:r>
          </a:p>
          <a:p>
            <a:pPr lvl="1"/>
            <a:r>
              <a:rPr lang="en-GB" smtClean="0"/>
              <a:t>TGM2 (tissue transglutaminase)</a:t>
            </a:r>
          </a:p>
          <a:p>
            <a:pPr lvl="1"/>
            <a:r>
              <a:rPr lang="en-GB" smtClean="0"/>
              <a:t>DPPIV (dipeptidyl peptidase IV)</a:t>
            </a:r>
          </a:p>
          <a:p>
            <a:endParaRPr lang="en-GB" smtClean="0"/>
          </a:p>
          <a:p>
            <a:r>
              <a:rPr lang="en-GB" smtClean="0"/>
              <a:t>Antigen recognition genes:</a:t>
            </a:r>
          </a:p>
          <a:p>
            <a:pPr lvl="1"/>
            <a:r>
              <a:rPr lang="en-GB" smtClean="0"/>
              <a:t>TCR, HLA genes, co-activation molecule genes</a:t>
            </a:r>
          </a:p>
          <a:p>
            <a:endParaRPr lang="en-GB" smtClean="0"/>
          </a:p>
          <a:p>
            <a:r>
              <a:rPr lang="en-GB" smtClean="0"/>
              <a:t>Immune response genes:</a:t>
            </a:r>
          </a:p>
          <a:p>
            <a:pPr lvl="1"/>
            <a:r>
              <a:rPr lang="en-GB" smtClean="0"/>
              <a:t>Cytokines, IL12</a:t>
            </a:r>
            <a:r>
              <a:rPr lang="en-GB" smtClean="0">
                <a:sym typeface="Symbol" pitchFamily="18" charset="2"/>
              </a:rPr>
              <a:t> etc</a:t>
            </a:r>
            <a:endParaRPr lang="en-GB" smtClean="0"/>
          </a:p>
          <a:p>
            <a:pPr lvl="1"/>
            <a:endParaRPr lang="en-GB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AC2745-C36C-455C-B8E3-3669B5E459AD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Chromosome 2q33 Gene Map</a:t>
            </a:r>
          </a:p>
        </p:txBody>
      </p:sp>
      <p:pic>
        <p:nvPicPr>
          <p:cNvPr id="21508" name="Picture 3" descr="ch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6" t="5321" r="768" b="1280"/>
          <a:stretch>
            <a:fillRect/>
          </a:stretch>
        </p:blipFill>
        <p:spPr bwMode="auto">
          <a:xfrm>
            <a:off x="930275" y="2103438"/>
            <a:ext cx="91598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66700" y="1592263"/>
            <a:ext cx="26733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>
                <a:latin typeface="Times New Roman" pitchFamily="18" charset="0"/>
              </a:rPr>
              <a:t>Chromosome 2q33-34</a:t>
            </a: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6330950" y="1801813"/>
            <a:ext cx="9525" cy="4892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6208713" y="1828800"/>
            <a:ext cx="1189037" cy="276225"/>
            <a:chOff x="4499" y="1152"/>
            <a:chExt cx="749" cy="174"/>
          </a:xfrm>
        </p:grpSpPr>
        <p:sp>
          <p:nvSpPr>
            <p:cNvPr id="21552" name="Text Box 7"/>
            <p:cNvSpPr txBox="1">
              <a:spLocks noChangeArrowheads="1"/>
            </p:cNvSpPr>
            <p:nvPr/>
          </p:nvSpPr>
          <p:spPr bwMode="auto">
            <a:xfrm>
              <a:off x="4624" y="1152"/>
              <a:ext cx="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1600">
                  <a:latin typeface="Times New Roman" pitchFamily="18" charset="0"/>
                </a:rPr>
                <a:t>D2S1391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21553" name="Line 8"/>
            <p:cNvSpPr>
              <a:spLocks noChangeShapeType="1"/>
            </p:cNvSpPr>
            <p:nvPr/>
          </p:nvSpPr>
          <p:spPr bwMode="auto">
            <a:xfrm>
              <a:off x="4499" y="1272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6234113" y="6424613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6426200" y="6270625"/>
            <a:ext cx="990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D2S2237</a:t>
            </a:r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6215063" y="3495675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6234113" y="4141788"/>
            <a:ext cx="1857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6234113" y="41846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234113" y="5883275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267450" y="4614863"/>
            <a:ext cx="14287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6267450" y="4941888"/>
            <a:ext cx="14287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6267450" y="5283200"/>
            <a:ext cx="142875" cy="2524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6407150" y="3322638"/>
            <a:ext cx="97313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D2S2392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6426200" y="3824288"/>
            <a:ext cx="9223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D2S116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6426200" y="4141788"/>
            <a:ext cx="1016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D2S2214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6426200" y="4583113"/>
            <a:ext cx="7096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 b="1" i="1">
                <a:solidFill>
                  <a:srgbClr val="3333FF"/>
                </a:solidFill>
                <a:latin typeface="Times New Roman" pitchFamily="18" charset="0"/>
              </a:rPr>
              <a:t>CD28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6426200" y="5022850"/>
            <a:ext cx="13509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 b="1">
                <a:solidFill>
                  <a:srgbClr val="3333FF"/>
                </a:solidFill>
                <a:latin typeface="Times New Roman" pitchFamily="18" charset="0"/>
              </a:rPr>
              <a:t>CTLA4(AT)</a:t>
            </a:r>
            <a:r>
              <a:rPr lang="en-GB" sz="1600" b="1" baseline="-25000">
                <a:solidFill>
                  <a:srgbClr val="3333FF"/>
                </a:solidFill>
                <a:latin typeface="Times New Roman" pitchFamily="18" charset="0"/>
              </a:rPr>
              <a:t>n</a:t>
            </a:r>
            <a:endParaRPr lang="en-GB" sz="16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6443663" y="4797425"/>
            <a:ext cx="2520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 b="1">
                <a:solidFill>
                  <a:srgbClr val="3333FF"/>
                </a:solidFill>
                <a:latin typeface="Times New Roman" pitchFamily="18" charset="0"/>
              </a:rPr>
              <a:t>CTLA4 +49 (A/G) SNP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6426200" y="5273675"/>
            <a:ext cx="661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 b="1" i="1">
                <a:solidFill>
                  <a:srgbClr val="3333FF"/>
                </a:solidFill>
                <a:latin typeface="Times New Roman" pitchFamily="18" charset="0"/>
              </a:rPr>
              <a:t>ICOS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6426200" y="5734050"/>
            <a:ext cx="981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D2S2189</a:t>
            </a:r>
            <a:endParaRPr lang="en-GB" sz="1000">
              <a:latin typeface="Times New Roman" pitchFamily="18" charset="0"/>
            </a:endParaRPr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 flipV="1">
            <a:off x="6416675" y="4014788"/>
            <a:ext cx="9842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6410325" y="4181475"/>
            <a:ext cx="952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6315075" y="4713288"/>
            <a:ext cx="1873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 flipV="1">
            <a:off x="6397625" y="4948238"/>
            <a:ext cx="104775" cy="3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3" name="Line 30"/>
          <p:cNvSpPr>
            <a:spLocks noChangeShapeType="1"/>
          </p:cNvSpPr>
          <p:nvPr/>
        </p:nvSpPr>
        <p:spPr bwMode="auto">
          <a:xfrm>
            <a:off x="6391275" y="5148263"/>
            <a:ext cx="111125" cy="3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4" name="Line 31"/>
          <p:cNvSpPr>
            <a:spLocks noChangeShapeType="1"/>
          </p:cNvSpPr>
          <p:nvPr/>
        </p:nvSpPr>
        <p:spPr bwMode="auto">
          <a:xfrm>
            <a:off x="6315075" y="5400675"/>
            <a:ext cx="1873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5334000" y="2200275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10.64 cM</a:t>
            </a: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5422900" y="3683000"/>
            <a:ext cx="8985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1.8 cM</a:t>
            </a:r>
          </a:p>
        </p:txBody>
      </p:sp>
      <p:sp>
        <p:nvSpPr>
          <p:cNvPr id="21537" name="Text Box 34"/>
          <p:cNvSpPr txBox="1">
            <a:spLocks noChangeArrowheads="1"/>
          </p:cNvSpPr>
          <p:nvPr/>
        </p:nvSpPr>
        <p:spPr bwMode="auto">
          <a:xfrm>
            <a:off x="5387975" y="4010025"/>
            <a:ext cx="965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0.01 cM</a:t>
            </a:r>
          </a:p>
        </p:txBody>
      </p:sp>
      <p:sp>
        <p:nvSpPr>
          <p:cNvPr id="21538" name="Text Box 35"/>
          <p:cNvSpPr txBox="1">
            <a:spLocks noChangeArrowheads="1"/>
          </p:cNvSpPr>
          <p:nvPr/>
        </p:nvSpPr>
        <p:spPr bwMode="auto">
          <a:xfrm>
            <a:off x="5553075" y="4276725"/>
            <a:ext cx="800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0.3 cM</a:t>
            </a:r>
          </a:p>
        </p:txBody>
      </p:sp>
      <p:sp>
        <p:nvSpPr>
          <p:cNvPr id="21539" name="Text Box 36"/>
          <p:cNvSpPr txBox="1">
            <a:spLocks noChangeArrowheads="1"/>
          </p:cNvSpPr>
          <p:nvPr/>
        </p:nvSpPr>
        <p:spPr bwMode="auto">
          <a:xfrm>
            <a:off x="5486400" y="4746625"/>
            <a:ext cx="84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0.1 cM</a:t>
            </a:r>
          </a:p>
        </p:txBody>
      </p:sp>
      <p:sp>
        <p:nvSpPr>
          <p:cNvPr id="21540" name="Text Box 37"/>
          <p:cNvSpPr txBox="1">
            <a:spLocks noChangeArrowheads="1"/>
          </p:cNvSpPr>
          <p:nvPr/>
        </p:nvSpPr>
        <p:spPr bwMode="auto">
          <a:xfrm>
            <a:off x="5486400" y="5102225"/>
            <a:ext cx="84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0.1 cM</a:t>
            </a:r>
          </a:p>
        </p:txBody>
      </p:sp>
      <p:sp>
        <p:nvSpPr>
          <p:cNvPr id="21541" name="Text Box 38"/>
          <p:cNvSpPr txBox="1">
            <a:spLocks noChangeArrowheads="1"/>
          </p:cNvSpPr>
          <p:nvPr/>
        </p:nvSpPr>
        <p:spPr bwMode="auto">
          <a:xfrm>
            <a:off x="5505450" y="5534025"/>
            <a:ext cx="8477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0.2 cM</a:t>
            </a:r>
          </a:p>
        </p:txBody>
      </p:sp>
      <p:sp>
        <p:nvSpPr>
          <p:cNvPr id="21542" name="Text Box 39"/>
          <p:cNvSpPr txBox="1">
            <a:spLocks noChangeArrowheads="1"/>
          </p:cNvSpPr>
          <p:nvPr/>
        </p:nvSpPr>
        <p:spPr bwMode="auto">
          <a:xfrm>
            <a:off x="5470525" y="6092825"/>
            <a:ext cx="882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1.25 cM</a:t>
            </a:r>
          </a:p>
        </p:txBody>
      </p:sp>
      <p:sp>
        <p:nvSpPr>
          <p:cNvPr id="21543" name="Text Box 40"/>
          <p:cNvSpPr txBox="1">
            <a:spLocks noChangeArrowheads="1"/>
          </p:cNvSpPr>
          <p:nvPr/>
        </p:nvSpPr>
        <p:spPr bwMode="auto">
          <a:xfrm>
            <a:off x="5410200" y="4924425"/>
            <a:ext cx="955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600">
                <a:latin typeface="Times New Roman" pitchFamily="18" charset="0"/>
              </a:rPr>
              <a:t>0.01 cM</a:t>
            </a:r>
          </a:p>
        </p:txBody>
      </p:sp>
      <p:sp>
        <p:nvSpPr>
          <p:cNvPr id="21544" name="Line 41"/>
          <p:cNvSpPr>
            <a:spLocks noChangeShapeType="1"/>
          </p:cNvSpPr>
          <p:nvPr/>
        </p:nvSpPr>
        <p:spPr bwMode="auto">
          <a:xfrm>
            <a:off x="6207125" y="4976813"/>
            <a:ext cx="1857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5" name="Line 42"/>
          <p:cNvSpPr>
            <a:spLocks noChangeShapeType="1"/>
          </p:cNvSpPr>
          <p:nvPr/>
        </p:nvSpPr>
        <p:spPr bwMode="auto">
          <a:xfrm>
            <a:off x="6210300" y="5146675"/>
            <a:ext cx="1873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6" name="Line 43"/>
          <p:cNvSpPr>
            <a:spLocks noChangeShapeType="1"/>
          </p:cNvSpPr>
          <p:nvPr/>
        </p:nvSpPr>
        <p:spPr bwMode="auto">
          <a:xfrm>
            <a:off x="6134100" y="6858000"/>
            <a:ext cx="2238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47" name="Line 44"/>
          <p:cNvSpPr>
            <a:spLocks noChangeShapeType="1"/>
          </p:cNvSpPr>
          <p:nvPr/>
        </p:nvSpPr>
        <p:spPr bwMode="auto">
          <a:xfrm>
            <a:off x="1704975" y="5705475"/>
            <a:ext cx="485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8" name="Line 45"/>
          <p:cNvSpPr>
            <a:spLocks noChangeShapeType="1"/>
          </p:cNvSpPr>
          <p:nvPr/>
        </p:nvSpPr>
        <p:spPr bwMode="auto">
          <a:xfrm>
            <a:off x="1704975" y="5857875"/>
            <a:ext cx="4857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9" name="Line 46"/>
          <p:cNvSpPr>
            <a:spLocks noChangeShapeType="1"/>
          </p:cNvSpPr>
          <p:nvPr/>
        </p:nvSpPr>
        <p:spPr bwMode="auto">
          <a:xfrm>
            <a:off x="2190750" y="5867400"/>
            <a:ext cx="4171950" cy="876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50" name="Line 47"/>
          <p:cNvSpPr>
            <a:spLocks noChangeShapeType="1"/>
          </p:cNvSpPr>
          <p:nvPr/>
        </p:nvSpPr>
        <p:spPr bwMode="auto">
          <a:xfrm flipV="1">
            <a:off x="2190750" y="1762125"/>
            <a:ext cx="3038475" cy="39433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51" name="Line 48"/>
          <p:cNvSpPr>
            <a:spLocks noChangeShapeType="1"/>
          </p:cNvSpPr>
          <p:nvPr/>
        </p:nvSpPr>
        <p:spPr bwMode="auto">
          <a:xfrm flipV="1">
            <a:off x="5248275" y="1762125"/>
            <a:ext cx="11144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B3D75D-AC87-467C-9802-B71B08C04DC8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COELIAC DISEASE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895850"/>
          </a:xfrm>
        </p:spPr>
        <p:txBody>
          <a:bodyPr/>
          <a:lstStyle/>
          <a:p>
            <a:r>
              <a:rPr lang="en-US" smtClean="0"/>
              <a:t>“Gluten-sensitive enteropathy”</a:t>
            </a:r>
          </a:p>
          <a:p>
            <a:endParaRPr lang="en-US" smtClean="0"/>
          </a:p>
          <a:p>
            <a:r>
              <a:rPr lang="en-US" smtClean="0"/>
              <a:t>Inflammatory disease of upper small intestine resulting from gluten ingestion in genetically susceptible individuals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>
                <a:solidFill>
                  <a:srgbClr val="3333FF"/>
                </a:solidFill>
              </a:rPr>
              <a:t>What is the evidence that coeliac disease is genetic?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3333FF"/>
                </a:solidFill>
              </a:rPr>
              <a:t>Which genes predispose to coeliac disease?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20844E-5910-45DA-BA4B-1E7CBC9BD64F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T cell activation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2095500"/>
            <a:ext cx="3810000" cy="4114800"/>
          </a:xfrm>
        </p:spPr>
        <p:txBody>
          <a:bodyPr/>
          <a:lstStyle/>
          <a:p>
            <a:r>
              <a:rPr lang="en-GB" sz="2000" smtClean="0"/>
              <a:t>CTLA4 /CD28 binding regulates T-cell activation</a:t>
            </a:r>
          </a:p>
          <a:p>
            <a:endParaRPr lang="en-GB" sz="2000" smtClean="0"/>
          </a:p>
          <a:p>
            <a:r>
              <a:rPr lang="en-GB" sz="2000" smtClean="0"/>
              <a:t>(A/G) Polymorphism in CTLA4 exon 1 +49 associated with:</a:t>
            </a:r>
          </a:p>
          <a:p>
            <a:pPr marL="819150" lvl="1"/>
            <a:r>
              <a:rPr lang="en-GB" sz="1800" smtClean="0"/>
              <a:t> IDDM (G)</a:t>
            </a:r>
          </a:p>
          <a:p>
            <a:pPr marL="819150" lvl="1"/>
            <a:r>
              <a:rPr lang="en-GB" sz="1800" smtClean="0"/>
              <a:t> Graves’(G)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4211638" y="1844675"/>
            <a:ext cx="4329112" cy="4681538"/>
            <a:chOff x="3033" y="1155"/>
            <a:chExt cx="2727" cy="2949"/>
          </a:xfrm>
        </p:grpSpPr>
        <p:sp>
          <p:nvSpPr>
            <p:cNvPr id="22534" name="Freeform 5"/>
            <p:cNvSpPr>
              <a:spLocks/>
            </p:cNvSpPr>
            <p:nvPr/>
          </p:nvSpPr>
          <p:spPr bwMode="auto">
            <a:xfrm flipH="1">
              <a:off x="3539" y="2063"/>
              <a:ext cx="111" cy="563"/>
            </a:xfrm>
            <a:custGeom>
              <a:avLst/>
              <a:gdLst>
                <a:gd name="T0" fmla="*/ 80 w 480"/>
                <a:gd name="T1" fmla="*/ 12 h 1708"/>
                <a:gd name="T2" fmla="*/ 64 w 480"/>
                <a:gd name="T3" fmla="*/ 2 h 1708"/>
                <a:gd name="T4" fmla="*/ 50 w 480"/>
                <a:gd name="T5" fmla="*/ 2 h 1708"/>
                <a:gd name="T6" fmla="*/ 36 w 480"/>
                <a:gd name="T7" fmla="*/ 9 h 1708"/>
                <a:gd name="T8" fmla="*/ 31 w 480"/>
                <a:gd name="T9" fmla="*/ 19 h 1708"/>
                <a:gd name="T10" fmla="*/ 19 w 480"/>
                <a:gd name="T11" fmla="*/ 29 h 1708"/>
                <a:gd name="T12" fmla="*/ 12 w 480"/>
                <a:gd name="T13" fmla="*/ 46 h 1708"/>
                <a:gd name="T14" fmla="*/ 2 w 480"/>
                <a:gd name="T15" fmla="*/ 81 h 1708"/>
                <a:gd name="T16" fmla="*/ 2 w 480"/>
                <a:gd name="T17" fmla="*/ 158 h 1708"/>
                <a:gd name="T18" fmla="*/ 9 w 480"/>
                <a:gd name="T19" fmla="*/ 313 h 1708"/>
                <a:gd name="T20" fmla="*/ 21 w 480"/>
                <a:gd name="T21" fmla="*/ 452 h 1708"/>
                <a:gd name="T22" fmla="*/ 38 w 480"/>
                <a:gd name="T23" fmla="*/ 528 h 1708"/>
                <a:gd name="T24" fmla="*/ 62 w 480"/>
                <a:gd name="T25" fmla="*/ 555 h 1708"/>
                <a:gd name="T26" fmla="*/ 87 w 480"/>
                <a:gd name="T27" fmla="*/ 563 h 1708"/>
                <a:gd name="T28" fmla="*/ 106 w 480"/>
                <a:gd name="T29" fmla="*/ 555 h 1708"/>
                <a:gd name="T30" fmla="*/ 111 w 480"/>
                <a:gd name="T31" fmla="*/ 528 h 1708"/>
                <a:gd name="T32" fmla="*/ 106 w 480"/>
                <a:gd name="T33" fmla="*/ 514 h 1708"/>
                <a:gd name="T34" fmla="*/ 94 w 480"/>
                <a:gd name="T35" fmla="*/ 504 h 1708"/>
                <a:gd name="T36" fmla="*/ 81 w 480"/>
                <a:gd name="T37" fmla="*/ 504 h 1708"/>
                <a:gd name="T38" fmla="*/ 69 w 480"/>
                <a:gd name="T39" fmla="*/ 504 h 1708"/>
                <a:gd name="T40" fmla="*/ 57 w 480"/>
                <a:gd name="T41" fmla="*/ 511 h 1708"/>
                <a:gd name="T42" fmla="*/ 45 w 480"/>
                <a:gd name="T43" fmla="*/ 479 h 1708"/>
                <a:gd name="T44" fmla="*/ 33 w 480"/>
                <a:gd name="T45" fmla="*/ 400 h 1708"/>
                <a:gd name="T46" fmla="*/ 26 w 480"/>
                <a:gd name="T47" fmla="*/ 271 h 1708"/>
                <a:gd name="T48" fmla="*/ 21 w 480"/>
                <a:gd name="T49" fmla="*/ 140 h 1708"/>
                <a:gd name="T50" fmla="*/ 26 w 480"/>
                <a:gd name="T51" fmla="*/ 105 h 1708"/>
                <a:gd name="T52" fmla="*/ 45 w 480"/>
                <a:gd name="T53" fmla="*/ 105 h 1708"/>
                <a:gd name="T54" fmla="*/ 69 w 480"/>
                <a:gd name="T55" fmla="*/ 113 h 1708"/>
                <a:gd name="T56" fmla="*/ 87 w 480"/>
                <a:gd name="T57" fmla="*/ 88 h 1708"/>
                <a:gd name="T58" fmla="*/ 92 w 480"/>
                <a:gd name="T59" fmla="*/ 46 h 1708"/>
                <a:gd name="T60" fmla="*/ 80 w 480"/>
                <a:gd name="T61" fmla="*/ 12 h 17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0" h="1708">
                  <a:moveTo>
                    <a:pt x="345" y="35"/>
                  </a:moveTo>
                  <a:cubicBezTo>
                    <a:pt x="325" y="13"/>
                    <a:pt x="298" y="10"/>
                    <a:pt x="277" y="5"/>
                  </a:cubicBezTo>
                  <a:cubicBezTo>
                    <a:pt x="256" y="0"/>
                    <a:pt x="237" y="1"/>
                    <a:pt x="217" y="5"/>
                  </a:cubicBezTo>
                  <a:cubicBezTo>
                    <a:pt x="197" y="9"/>
                    <a:pt x="171" y="19"/>
                    <a:pt x="157" y="28"/>
                  </a:cubicBezTo>
                  <a:cubicBezTo>
                    <a:pt x="143" y="37"/>
                    <a:pt x="147" y="48"/>
                    <a:pt x="135" y="58"/>
                  </a:cubicBezTo>
                  <a:cubicBezTo>
                    <a:pt x="123" y="68"/>
                    <a:pt x="96" y="74"/>
                    <a:pt x="82" y="88"/>
                  </a:cubicBezTo>
                  <a:cubicBezTo>
                    <a:pt x="68" y="102"/>
                    <a:pt x="64" y="114"/>
                    <a:pt x="52" y="140"/>
                  </a:cubicBezTo>
                  <a:cubicBezTo>
                    <a:pt x="40" y="166"/>
                    <a:pt x="14" y="189"/>
                    <a:pt x="7" y="245"/>
                  </a:cubicBezTo>
                  <a:cubicBezTo>
                    <a:pt x="0" y="301"/>
                    <a:pt x="2" y="361"/>
                    <a:pt x="7" y="478"/>
                  </a:cubicBezTo>
                  <a:cubicBezTo>
                    <a:pt x="12" y="595"/>
                    <a:pt x="23" y="801"/>
                    <a:pt x="37" y="950"/>
                  </a:cubicBezTo>
                  <a:cubicBezTo>
                    <a:pt x="51" y="1099"/>
                    <a:pt x="69" y="1261"/>
                    <a:pt x="90" y="1370"/>
                  </a:cubicBezTo>
                  <a:cubicBezTo>
                    <a:pt x="111" y="1479"/>
                    <a:pt x="135" y="1550"/>
                    <a:pt x="165" y="1603"/>
                  </a:cubicBezTo>
                  <a:cubicBezTo>
                    <a:pt x="195" y="1656"/>
                    <a:pt x="235" y="1668"/>
                    <a:pt x="270" y="1685"/>
                  </a:cubicBezTo>
                  <a:cubicBezTo>
                    <a:pt x="305" y="1702"/>
                    <a:pt x="344" y="1708"/>
                    <a:pt x="375" y="1708"/>
                  </a:cubicBezTo>
                  <a:cubicBezTo>
                    <a:pt x="406" y="1708"/>
                    <a:pt x="440" y="1702"/>
                    <a:pt x="457" y="1685"/>
                  </a:cubicBezTo>
                  <a:cubicBezTo>
                    <a:pt x="474" y="1668"/>
                    <a:pt x="480" y="1624"/>
                    <a:pt x="480" y="1603"/>
                  </a:cubicBezTo>
                  <a:cubicBezTo>
                    <a:pt x="480" y="1582"/>
                    <a:pt x="469" y="1570"/>
                    <a:pt x="457" y="1558"/>
                  </a:cubicBezTo>
                  <a:cubicBezTo>
                    <a:pt x="445" y="1546"/>
                    <a:pt x="422" y="1533"/>
                    <a:pt x="405" y="1528"/>
                  </a:cubicBezTo>
                  <a:cubicBezTo>
                    <a:pt x="388" y="1523"/>
                    <a:pt x="369" y="1528"/>
                    <a:pt x="352" y="1528"/>
                  </a:cubicBezTo>
                  <a:cubicBezTo>
                    <a:pt x="335" y="1528"/>
                    <a:pt x="317" y="1524"/>
                    <a:pt x="300" y="1528"/>
                  </a:cubicBezTo>
                  <a:cubicBezTo>
                    <a:pt x="283" y="1532"/>
                    <a:pt x="264" y="1562"/>
                    <a:pt x="247" y="1550"/>
                  </a:cubicBezTo>
                  <a:cubicBezTo>
                    <a:pt x="230" y="1538"/>
                    <a:pt x="212" y="1509"/>
                    <a:pt x="195" y="1453"/>
                  </a:cubicBezTo>
                  <a:cubicBezTo>
                    <a:pt x="178" y="1397"/>
                    <a:pt x="156" y="1318"/>
                    <a:pt x="142" y="1213"/>
                  </a:cubicBezTo>
                  <a:cubicBezTo>
                    <a:pt x="128" y="1108"/>
                    <a:pt x="121" y="954"/>
                    <a:pt x="112" y="823"/>
                  </a:cubicBezTo>
                  <a:cubicBezTo>
                    <a:pt x="103" y="692"/>
                    <a:pt x="90" y="509"/>
                    <a:pt x="90" y="425"/>
                  </a:cubicBezTo>
                  <a:cubicBezTo>
                    <a:pt x="90" y="341"/>
                    <a:pt x="95" y="337"/>
                    <a:pt x="112" y="320"/>
                  </a:cubicBezTo>
                  <a:cubicBezTo>
                    <a:pt x="129" y="303"/>
                    <a:pt x="164" y="316"/>
                    <a:pt x="195" y="320"/>
                  </a:cubicBezTo>
                  <a:cubicBezTo>
                    <a:pt x="226" y="324"/>
                    <a:pt x="270" y="352"/>
                    <a:pt x="300" y="343"/>
                  </a:cubicBezTo>
                  <a:cubicBezTo>
                    <a:pt x="330" y="334"/>
                    <a:pt x="359" y="302"/>
                    <a:pt x="375" y="268"/>
                  </a:cubicBezTo>
                  <a:cubicBezTo>
                    <a:pt x="391" y="234"/>
                    <a:pt x="402" y="179"/>
                    <a:pt x="397" y="140"/>
                  </a:cubicBezTo>
                  <a:cubicBezTo>
                    <a:pt x="392" y="101"/>
                    <a:pt x="365" y="57"/>
                    <a:pt x="345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5" name="Freeform 6"/>
            <p:cNvSpPr>
              <a:spLocks/>
            </p:cNvSpPr>
            <p:nvPr/>
          </p:nvSpPr>
          <p:spPr bwMode="auto">
            <a:xfrm>
              <a:off x="5177" y="2175"/>
              <a:ext cx="82" cy="484"/>
            </a:xfrm>
            <a:custGeom>
              <a:avLst/>
              <a:gdLst>
                <a:gd name="T0" fmla="*/ 18 w 251"/>
                <a:gd name="T1" fmla="*/ 484 h 1668"/>
                <a:gd name="T2" fmla="*/ 24 w 251"/>
                <a:gd name="T3" fmla="*/ 373 h 1668"/>
                <a:gd name="T4" fmla="*/ 0 w 251"/>
                <a:gd name="T5" fmla="*/ 373 h 1668"/>
                <a:gd name="T6" fmla="*/ 0 w 251"/>
                <a:gd name="T7" fmla="*/ 265 h 1668"/>
                <a:gd name="T8" fmla="*/ 31 w 251"/>
                <a:gd name="T9" fmla="*/ 265 h 1668"/>
                <a:gd name="T10" fmla="*/ 31 w 251"/>
                <a:gd name="T11" fmla="*/ 106 h 1668"/>
                <a:gd name="T12" fmla="*/ 13 w 251"/>
                <a:gd name="T13" fmla="*/ 106 h 1668"/>
                <a:gd name="T14" fmla="*/ 38 w 251"/>
                <a:gd name="T15" fmla="*/ 0 h 1668"/>
                <a:gd name="T16" fmla="*/ 69 w 251"/>
                <a:gd name="T17" fmla="*/ 106 h 1668"/>
                <a:gd name="T18" fmla="*/ 51 w 251"/>
                <a:gd name="T19" fmla="*/ 106 h 1668"/>
                <a:gd name="T20" fmla="*/ 51 w 251"/>
                <a:gd name="T21" fmla="*/ 265 h 1668"/>
                <a:gd name="T22" fmla="*/ 82 w 251"/>
                <a:gd name="T23" fmla="*/ 265 h 1668"/>
                <a:gd name="T24" fmla="*/ 82 w 251"/>
                <a:gd name="T25" fmla="*/ 371 h 1668"/>
                <a:gd name="T26" fmla="*/ 57 w 251"/>
                <a:gd name="T27" fmla="*/ 371 h 1668"/>
                <a:gd name="T28" fmla="*/ 69 w 251"/>
                <a:gd name="T29" fmla="*/ 479 h 1668"/>
                <a:gd name="T30" fmla="*/ 18 w 251"/>
                <a:gd name="T31" fmla="*/ 484 h 16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668">
                  <a:moveTo>
                    <a:pt x="56" y="1668"/>
                  </a:moveTo>
                  <a:lnTo>
                    <a:pt x="73" y="1284"/>
                  </a:lnTo>
                  <a:lnTo>
                    <a:pt x="0" y="1284"/>
                  </a:lnTo>
                  <a:lnTo>
                    <a:pt x="0" y="912"/>
                  </a:lnTo>
                  <a:lnTo>
                    <a:pt x="95" y="912"/>
                  </a:lnTo>
                  <a:lnTo>
                    <a:pt x="95" y="367"/>
                  </a:lnTo>
                  <a:lnTo>
                    <a:pt x="39" y="367"/>
                  </a:lnTo>
                  <a:lnTo>
                    <a:pt x="117" y="0"/>
                  </a:lnTo>
                  <a:lnTo>
                    <a:pt x="212" y="367"/>
                  </a:lnTo>
                  <a:lnTo>
                    <a:pt x="156" y="367"/>
                  </a:lnTo>
                  <a:lnTo>
                    <a:pt x="156" y="912"/>
                  </a:lnTo>
                  <a:lnTo>
                    <a:pt x="251" y="912"/>
                  </a:lnTo>
                  <a:lnTo>
                    <a:pt x="251" y="1279"/>
                  </a:lnTo>
                  <a:lnTo>
                    <a:pt x="173" y="1279"/>
                  </a:lnTo>
                  <a:lnTo>
                    <a:pt x="212" y="1651"/>
                  </a:lnTo>
                  <a:lnTo>
                    <a:pt x="56" y="166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6" name="Freeform 7"/>
            <p:cNvSpPr>
              <a:spLocks/>
            </p:cNvSpPr>
            <p:nvPr/>
          </p:nvSpPr>
          <p:spPr bwMode="auto">
            <a:xfrm>
              <a:off x="5350" y="1776"/>
              <a:ext cx="67" cy="43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432 h 1492"/>
                <a:gd name="T4" fmla="*/ 35 w 285"/>
                <a:gd name="T5" fmla="*/ 374 h 1492"/>
                <a:gd name="T6" fmla="*/ 67 w 285"/>
                <a:gd name="T7" fmla="*/ 426 h 1492"/>
                <a:gd name="T8" fmla="*/ 67 w 285"/>
                <a:gd name="T9" fmla="*/ 9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Freeform 8"/>
            <p:cNvSpPr>
              <a:spLocks/>
            </p:cNvSpPr>
            <p:nvPr/>
          </p:nvSpPr>
          <p:spPr bwMode="auto">
            <a:xfrm flipV="1">
              <a:off x="5350" y="2222"/>
              <a:ext cx="67" cy="34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342 h 1492"/>
                <a:gd name="T4" fmla="*/ 35 w 285"/>
                <a:gd name="T5" fmla="*/ 296 h 1492"/>
                <a:gd name="T6" fmla="*/ 67 w 285"/>
                <a:gd name="T7" fmla="*/ 337 h 1492"/>
                <a:gd name="T8" fmla="*/ 67 w 285"/>
                <a:gd name="T9" fmla="*/ 7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5294" y="2346"/>
              <a:ext cx="43" cy="2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10"/>
            <p:cNvSpPr>
              <a:spLocks/>
            </p:cNvSpPr>
            <p:nvPr/>
          </p:nvSpPr>
          <p:spPr bwMode="auto">
            <a:xfrm>
              <a:off x="5182" y="1728"/>
              <a:ext cx="67" cy="528"/>
            </a:xfrm>
            <a:custGeom>
              <a:avLst/>
              <a:gdLst>
                <a:gd name="T0" fmla="*/ 0 w 290"/>
                <a:gd name="T1" fmla="*/ 0 h 1820"/>
                <a:gd name="T2" fmla="*/ 0 w 290"/>
                <a:gd name="T3" fmla="*/ 528 h 1820"/>
                <a:gd name="T4" fmla="*/ 32 w 290"/>
                <a:gd name="T5" fmla="*/ 426 h 1820"/>
                <a:gd name="T6" fmla="*/ 67 w 290"/>
                <a:gd name="T7" fmla="*/ 516 h 1820"/>
                <a:gd name="T8" fmla="*/ 67 w 290"/>
                <a:gd name="T9" fmla="*/ 29 h 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" h="1820">
                  <a:moveTo>
                    <a:pt x="0" y="0"/>
                  </a:moveTo>
                  <a:lnTo>
                    <a:pt x="0" y="1820"/>
                  </a:lnTo>
                  <a:lnTo>
                    <a:pt x="140" y="1470"/>
                  </a:lnTo>
                  <a:lnTo>
                    <a:pt x="290" y="1780"/>
                  </a:lnTo>
                  <a:lnTo>
                    <a:pt x="290" y="100"/>
                  </a:lnTo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AutoShape 11"/>
            <p:cNvSpPr>
              <a:spLocks noChangeArrowheads="1"/>
            </p:cNvSpPr>
            <p:nvPr/>
          </p:nvSpPr>
          <p:spPr bwMode="auto">
            <a:xfrm>
              <a:off x="5359" y="2171"/>
              <a:ext cx="54" cy="83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12"/>
            <p:cNvSpPr>
              <a:spLocks/>
            </p:cNvSpPr>
            <p:nvPr/>
          </p:nvSpPr>
          <p:spPr bwMode="auto">
            <a:xfrm flipH="1">
              <a:off x="5396" y="2057"/>
              <a:ext cx="111" cy="563"/>
            </a:xfrm>
            <a:custGeom>
              <a:avLst/>
              <a:gdLst>
                <a:gd name="T0" fmla="*/ 80 w 480"/>
                <a:gd name="T1" fmla="*/ 12 h 1708"/>
                <a:gd name="T2" fmla="*/ 64 w 480"/>
                <a:gd name="T3" fmla="*/ 2 h 1708"/>
                <a:gd name="T4" fmla="*/ 50 w 480"/>
                <a:gd name="T5" fmla="*/ 2 h 1708"/>
                <a:gd name="T6" fmla="*/ 36 w 480"/>
                <a:gd name="T7" fmla="*/ 9 h 1708"/>
                <a:gd name="T8" fmla="*/ 31 w 480"/>
                <a:gd name="T9" fmla="*/ 19 h 1708"/>
                <a:gd name="T10" fmla="*/ 19 w 480"/>
                <a:gd name="T11" fmla="*/ 29 h 1708"/>
                <a:gd name="T12" fmla="*/ 12 w 480"/>
                <a:gd name="T13" fmla="*/ 46 h 1708"/>
                <a:gd name="T14" fmla="*/ 2 w 480"/>
                <a:gd name="T15" fmla="*/ 81 h 1708"/>
                <a:gd name="T16" fmla="*/ 2 w 480"/>
                <a:gd name="T17" fmla="*/ 158 h 1708"/>
                <a:gd name="T18" fmla="*/ 9 w 480"/>
                <a:gd name="T19" fmla="*/ 313 h 1708"/>
                <a:gd name="T20" fmla="*/ 21 w 480"/>
                <a:gd name="T21" fmla="*/ 452 h 1708"/>
                <a:gd name="T22" fmla="*/ 38 w 480"/>
                <a:gd name="T23" fmla="*/ 528 h 1708"/>
                <a:gd name="T24" fmla="*/ 62 w 480"/>
                <a:gd name="T25" fmla="*/ 555 h 1708"/>
                <a:gd name="T26" fmla="*/ 87 w 480"/>
                <a:gd name="T27" fmla="*/ 563 h 1708"/>
                <a:gd name="T28" fmla="*/ 106 w 480"/>
                <a:gd name="T29" fmla="*/ 555 h 1708"/>
                <a:gd name="T30" fmla="*/ 111 w 480"/>
                <a:gd name="T31" fmla="*/ 528 h 1708"/>
                <a:gd name="T32" fmla="*/ 106 w 480"/>
                <a:gd name="T33" fmla="*/ 514 h 1708"/>
                <a:gd name="T34" fmla="*/ 94 w 480"/>
                <a:gd name="T35" fmla="*/ 504 h 1708"/>
                <a:gd name="T36" fmla="*/ 81 w 480"/>
                <a:gd name="T37" fmla="*/ 504 h 1708"/>
                <a:gd name="T38" fmla="*/ 69 w 480"/>
                <a:gd name="T39" fmla="*/ 504 h 1708"/>
                <a:gd name="T40" fmla="*/ 57 w 480"/>
                <a:gd name="T41" fmla="*/ 511 h 1708"/>
                <a:gd name="T42" fmla="*/ 45 w 480"/>
                <a:gd name="T43" fmla="*/ 479 h 1708"/>
                <a:gd name="T44" fmla="*/ 33 w 480"/>
                <a:gd name="T45" fmla="*/ 400 h 1708"/>
                <a:gd name="T46" fmla="*/ 26 w 480"/>
                <a:gd name="T47" fmla="*/ 271 h 1708"/>
                <a:gd name="T48" fmla="*/ 21 w 480"/>
                <a:gd name="T49" fmla="*/ 140 h 1708"/>
                <a:gd name="T50" fmla="*/ 26 w 480"/>
                <a:gd name="T51" fmla="*/ 105 h 1708"/>
                <a:gd name="T52" fmla="*/ 45 w 480"/>
                <a:gd name="T53" fmla="*/ 105 h 1708"/>
                <a:gd name="T54" fmla="*/ 69 w 480"/>
                <a:gd name="T55" fmla="*/ 113 h 1708"/>
                <a:gd name="T56" fmla="*/ 87 w 480"/>
                <a:gd name="T57" fmla="*/ 88 h 1708"/>
                <a:gd name="T58" fmla="*/ 92 w 480"/>
                <a:gd name="T59" fmla="*/ 46 h 1708"/>
                <a:gd name="T60" fmla="*/ 80 w 480"/>
                <a:gd name="T61" fmla="*/ 12 h 17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0" h="1708">
                  <a:moveTo>
                    <a:pt x="345" y="35"/>
                  </a:moveTo>
                  <a:cubicBezTo>
                    <a:pt x="325" y="13"/>
                    <a:pt x="298" y="10"/>
                    <a:pt x="277" y="5"/>
                  </a:cubicBezTo>
                  <a:cubicBezTo>
                    <a:pt x="256" y="0"/>
                    <a:pt x="237" y="1"/>
                    <a:pt x="217" y="5"/>
                  </a:cubicBezTo>
                  <a:cubicBezTo>
                    <a:pt x="197" y="9"/>
                    <a:pt x="171" y="19"/>
                    <a:pt x="157" y="28"/>
                  </a:cubicBezTo>
                  <a:cubicBezTo>
                    <a:pt x="143" y="37"/>
                    <a:pt x="147" y="48"/>
                    <a:pt x="135" y="58"/>
                  </a:cubicBezTo>
                  <a:cubicBezTo>
                    <a:pt x="123" y="68"/>
                    <a:pt x="96" y="74"/>
                    <a:pt x="82" y="88"/>
                  </a:cubicBezTo>
                  <a:cubicBezTo>
                    <a:pt x="68" y="102"/>
                    <a:pt x="64" y="114"/>
                    <a:pt x="52" y="140"/>
                  </a:cubicBezTo>
                  <a:cubicBezTo>
                    <a:pt x="40" y="166"/>
                    <a:pt x="14" y="189"/>
                    <a:pt x="7" y="245"/>
                  </a:cubicBezTo>
                  <a:cubicBezTo>
                    <a:pt x="0" y="301"/>
                    <a:pt x="2" y="361"/>
                    <a:pt x="7" y="478"/>
                  </a:cubicBezTo>
                  <a:cubicBezTo>
                    <a:pt x="12" y="595"/>
                    <a:pt x="23" y="801"/>
                    <a:pt x="37" y="950"/>
                  </a:cubicBezTo>
                  <a:cubicBezTo>
                    <a:pt x="51" y="1099"/>
                    <a:pt x="69" y="1261"/>
                    <a:pt x="90" y="1370"/>
                  </a:cubicBezTo>
                  <a:cubicBezTo>
                    <a:pt x="111" y="1479"/>
                    <a:pt x="135" y="1550"/>
                    <a:pt x="165" y="1603"/>
                  </a:cubicBezTo>
                  <a:cubicBezTo>
                    <a:pt x="195" y="1656"/>
                    <a:pt x="235" y="1668"/>
                    <a:pt x="270" y="1685"/>
                  </a:cubicBezTo>
                  <a:cubicBezTo>
                    <a:pt x="305" y="1702"/>
                    <a:pt x="344" y="1708"/>
                    <a:pt x="375" y="1708"/>
                  </a:cubicBezTo>
                  <a:cubicBezTo>
                    <a:pt x="406" y="1708"/>
                    <a:pt x="440" y="1702"/>
                    <a:pt x="457" y="1685"/>
                  </a:cubicBezTo>
                  <a:cubicBezTo>
                    <a:pt x="474" y="1668"/>
                    <a:pt x="480" y="1624"/>
                    <a:pt x="480" y="1603"/>
                  </a:cubicBezTo>
                  <a:cubicBezTo>
                    <a:pt x="480" y="1582"/>
                    <a:pt x="469" y="1570"/>
                    <a:pt x="457" y="1558"/>
                  </a:cubicBezTo>
                  <a:cubicBezTo>
                    <a:pt x="445" y="1546"/>
                    <a:pt x="422" y="1533"/>
                    <a:pt x="405" y="1528"/>
                  </a:cubicBezTo>
                  <a:cubicBezTo>
                    <a:pt x="388" y="1523"/>
                    <a:pt x="369" y="1528"/>
                    <a:pt x="352" y="1528"/>
                  </a:cubicBezTo>
                  <a:cubicBezTo>
                    <a:pt x="335" y="1528"/>
                    <a:pt x="317" y="1524"/>
                    <a:pt x="300" y="1528"/>
                  </a:cubicBezTo>
                  <a:cubicBezTo>
                    <a:pt x="283" y="1532"/>
                    <a:pt x="264" y="1562"/>
                    <a:pt x="247" y="1550"/>
                  </a:cubicBezTo>
                  <a:cubicBezTo>
                    <a:pt x="230" y="1538"/>
                    <a:pt x="212" y="1509"/>
                    <a:pt x="195" y="1453"/>
                  </a:cubicBezTo>
                  <a:cubicBezTo>
                    <a:pt x="178" y="1397"/>
                    <a:pt x="156" y="1318"/>
                    <a:pt x="142" y="1213"/>
                  </a:cubicBezTo>
                  <a:cubicBezTo>
                    <a:pt x="128" y="1108"/>
                    <a:pt x="121" y="954"/>
                    <a:pt x="112" y="823"/>
                  </a:cubicBezTo>
                  <a:cubicBezTo>
                    <a:pt x="103" y="692"/>
                    <a:pt x="90" y="509"/>
                    <a:pt x="90" y="425"/>
                  </a:cubicBezTo>
                  <a:cubicBezTo>
                    <a:pt x="90" y="341"/>
                    <a:pt x="95" y="337"/>
                    <a:pt x="112" y="320"/>
                  </a:cubicBezTo>
                  <a:cubicBezTo>
                    <a:pt x="129" y="303"/>
                    <a:pt x="164" y="316"/>
                    <a:pt x="195" y="320"/>
                  </a:cubicBezTo>
                  <a:cubicBezTo>
                    <a:pt x="226" y="324"/>
                    <a:pt x="270" y="352"/>
                    <a:pt x="300" y="343"/>
                  </a:cubicBezTo>
                  <a:cubicBezTo>
                    <a:pt x="330" y="334"/>
                    <a:pt x="359" y="302"/>
                    <a:pt x="375" y="268"/>
                  </a:cubicBezTo>
                  <a:cubicBezTo>
                    <a:pt x="391" y="234"/>
                    <a:pt x="402" y="179"/>
                    <a:pt x="397" y="140"/>
                  </a:cubicBezTo>
                  <a:cubicBezTo>
                    <a:pt x="392" y="101"/>
                    <a:pt x="365" y="57"/>
                    <a:pt x="345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 flipV="1">
              <a:off x="5187" y="2674"/>
              <a:ext cx="5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3" name="Freeform 14"/>
            <p:cNvSpPr>
              <a:spLocks/>
            </p:cNvSpPr>
            <p:nvPr/>
          </p:nvSpPr>
          <p:spPr bwMode="auto">
            <a:xfrm>
              <a:off x="3476" y="1776"/>
              <a:ext cx="67" cy="43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432 h 1492"/>
                <a:gd name="T4" fmla="*/ 35 w 285"/>
                <a:gd name="T5" fmla="*/ 374 h 1492"/>
                <a:gd name="T6" fmla="*/ 67 w 285"/>
                <a:gd name="T7" fmla="*/ 426 h 1492"/>
                <a:gd name="T8" fmla="*/ 67 w 285"/>
                <a:gd name="T9" fmla="*/ 9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4" name="Freeform 15"/>
            <p:cNvSpPr>
              <a:spLocks/>
            </p:cNvSpPr>
            <p:nvPr/>
          </p:nvSpPr>
          <p:spPr bwMode="auto">
            <a:xfrm>
              <a:off x="3320" y="2187"/>
              <a:ext cx="47" cy="479"/>
            </a:xfrm>
            <a:custGeom>
              <a:avLst/>
              <a:gdLst>
                <a:gd name="T0" fmla="*/ 47 w 210"/>
                <a:gd name="T1" fmla="*/ 441 h 1598"/>
                <a:gd name="T2" fmla="*/ 47 w 210"/>
                <a:gd name="T3" fmla="*/ 79 h 1598"/>
                <a:gd name="T4" fmla="*/ 24 w 210"/>
                <a:gd name="T5" fmla="*/ 0 h 1598"/>
                <a:gd name="T6" fmla="*/ 0 w 210"/>
                <a:gd name="T7" fmla="*/ 79 h 1598"/>
                <a:gd name="T8" fmla="*/ 0 w 210"/>
                <a:gd name="T9" fmla="*/ 479 h 1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1598">
                  <a:moveTo>
                    <a:pt x="210" y="1470"/>
                  </a:moveTo>
                  <a:lnTo>
                    <a:pt x="210" y="263"/>
                  </a:lnTo>
                  <a:lnTo>
                    <a:pt x="105" y="0"/>
                  </a:lnTo>
                  <a:lnTo>
                    <a:pt x="0" y="263"/>
                  </a:lnTo>
                  <a:lnTo>
                    <a:pt x="0" y="1598"/>
                  </a:lnTo>
                </a:path>
              </a:pathLst>
            </a:cu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5" name="Freeform 16"/>
            <p:cNvSpPr>
              <a:spLocks/>
            </p:cNvSpPr>
            <p:nvPr/>
          </p:nvSpPr>
          <p:spPr bwMode="auto">
            <a:xfrm flipV="1">
              <a:off x="3476" y="2222"/>
              <a:ext cx="67" cy="342"/>
            </a:xfrm>
            <a:custGeom>
              <a:avLst/>
              <a:gdLst>
                <a:gd name="T0" fmla="*/ 0 w 285"/>
                <a:gd name="T1" fmla="*/ 0 h 1492"/>
                <a:gd name="T2" fmla="*/ 0 w 285"/>
                <a:gd name="T3" fmla="*/ 342 h 1492"/>
                <a:gd name="T4" fmla="*/ 35 w 285"/>
                <a:gd name="T5" fmla="*/ 296 h 1492"/>
                <a:gd name="T6" fmla="*/ 67 w 285"/>
                <a:gd name="T7" fmla="*/ 337 h 1492"/>
                <a:gd name="T8" fmla="*/ 67 w 285"/>
                <a:gd name="T9" fmla="*/ 7 h 1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492">
                  <a:moveTo>
                    <a:pt x="0" y="0"/>
                  </a:moveTo>
                  <a:lnTo>
                    <a:pt x="0" y="1492"/>
                  </a:lnTo>
                  <a:lnTo>
                    <a:pt x="150" y="1290"/>
                  </a:lnTo>
                  <a:lnTo>
                    <a:pt x="285" y="1470"/>
                  </a:lnTo>
                  <a:lnTo>
                    <a:pt x="285" y="30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6" name="Rectangle 17"/>
            <p:cNvSpPr>
              <a:spLocks noChangeArrowheads="1"/>
            </p:cNvSpPr>
            <p:nvPr/>
          </p:nvSpPr>
          <p:spPr bwMode="auto">
            <a:xfrm>
              <a:off x="3421" y="2346"/>
              <a:ext cx="42" cy="2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8"/>
            <p:cNvSpPr>
              <a:spLocks/>
            </p:cNvSpPr>
            <p:nvPr/>
          </p:nvSpPr>
          <p:spPr bwMode="auto">
            <a:xfrm>
              <a:off x="3308" y="1728"/>
              <a:ext cx="67" cy="528"/>
            </a:xfrm>
            <a:custGeom>
              <a:avLst/>
              <a:gdLst>
                <a:gd name="T0" fmla="*/ 0 w 290"/>
                <a:gd name="T1" fmla="*/ 0 h 1820"/>
                <a:gd name="T2" fmla="*/ 0 w 290"/>
                <a:gd name="T3" fmla="*/ 528 h 1820"/>
                <a:gd name="T4" fmla="*/ 32 w 290"/>
                <a:gd name="T5" fmla="*/ 426 h 1820"/>
                <a:gd name="T6" fmla="*/ 67 w 290"/>
                <a:gd name="T7" fmla="*/ 516 h 1820"/>
                <a:gd name="T8" fmla="*/ 67 w 290"/>
                <a:gd name="T9" fmla="*/ 29 h 1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" h="1820">
                  <a:moveTo>
                    <a:pt x="0" y="0"/>
                  </a:moveTo>
                  <a:lnTo>
                    <a:pt x="0" y="1820"/>
                  </a:lnTo>
                  <a:lnTo>
                    <a:pt x="140" y="1470"/>
                  </a:lnTo>
                  <a:lnTo>
                    <a:pt x="290" y="1780"/>
                  </a:lnTo>
                  <a:lnTo>
                    <a:pt x="290" y="100"/>
                  </a:lnTo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8" name="Oval 19"/>
            <p:cNvSpPr>
              <a:spLocks noChangeArrowheads="1"/>
            </p:cNvSpPr>
            <p:nvPr/>
          </p:nvSpPr>
          <p:spPr bwMode="auto">
            <a:xfrm>
              <a:off x="3169" y="2549"/>
              <a:ext cx="607" cy="57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z="1600">
                  <a:latin typeface="Times New Roman" pitchFamily="18" charset="0"/>
                </a:rPr>
                <a:t>T cell</a:t>
              </a:r>
            </a:p>
          </p:txBody>
        </p:sp>
        <p:sp>
          <p:nvSpPr>
            <p:cNvPr id="22549" name="AutoShape 20"/>
            <p:cNvSpPr>
              <a:spLocks noChangeArrowheads="1"/>
            </p:cNvSpPr>
            <p:nvPr/>
          </p:nvSpPr>
          <p:spPr bwMode="auto">
            <a:xfrm>
              <a:off x="3485" y="2171"/>
              <a:ext cx="54" cy="83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/>
          </p:nvSpPr>
          <p:spPr bwMode="auto">
            <a:xfrm>
              <a:off x="5042" y="2549"/>
              <a:ext cx="608" cy="57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GB" sz="1600">
                  <a:latin typeface="Times New Roman" pitchFamily="18" charset="0"/>
                </a:rPr>
                <a:t>T cell</a:t>
              </a:r>
            </a:p>
          </p:txBody>
        </p:sp>
        <p:sp>
          <p:nvSpPr>
            <p:cNvPr id="22551" name="Oval 22"/>
            <p:cNvSpPr>
              <a:spLocks noChangeArrowheads="1"/>
            </p:cNvSpPr>
            <p:nvPr/>
          </p:nvSpPr>
          <p:spPr bwMode="auto">
            <a:xfrm>
              <a:off x="4907" y="1155"/>
              <a:ext cx="810" cy="67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Oval 23"/>
            <p:cNvSpPr>
              <a:spLocks noChangeArrowheads="1"/>
            </p:cNvSpPr>
            <p:nvPr/>
          </p:nvSpPr>
          <p:spPr bwMode="auto">
            <a:xfrm>
              <a:off x="3033" y="1155"/>
              <a:ext cx="810" cy="67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Oval 24"/>
            <p:cNvSpPr>
              <a:spLocks noChangeArrowheads="1"/>
            </p:cNvSpPr>
            <p:nvPr/>
          </p:nvSpPr>
          <p:spPr bwMode="auto">
            <a:xfrm>
              <a:off x="3163" y="3534"/>
              <a:ext cx="608" cy="57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2554" name="Oval 25"/>
            <p:cNvSpPr>
              <a:spLocks noChangeArrowheads="1"/>
            </p:cNvSpPr>
            <p:nvPr/>
          </p:nvSpPr>
          <p:spPr bwMode="auto">
            <a:xfrm>
              <a:off x="5036" y="3534"/>
              <a:ext cx="609" cy="57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6"/>
            <p:cNvSpPr>
              <a:spLocks noChangeShapeType="1"/>
            </p:cNvSpPr>
            <p:nvPr/>
          </p:nvSpPr>
          <p:spPr bwMode="auto">
            <a:xfrm>
              <a:off x="3476" y="3190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5360" y="3184"/>
              <a:ext cx="0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auto">
            <a:xfrm>
              <a:off x="3170" y="3599"/>
              <a:ext cx="619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Activated T cell</a:t>
              </a: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auto">
            <a:xfrm>
              <a:off x="4956" y="3575"/>
              <a:ext cx="8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T-cell</a:t>
              </a:r>
            </a:p>
            <a:p>
              <a:r>
                <a:rPr lang="en-GB" sz="1600">
                  <a:latin typeface="Times New Roman" pitchFamily="18" charset="0"/>
                </a:rPr>
                <a:t>anergy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3809" y="2476"/>
              <a:ext cx="109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T cell receptor</a:t>
              </a:r>
            </a:p>
          </p:txBody>
        </p:sp>
        <p:sp>
          <p:nvSpPr>
            <p:cNvPr id="22560" name="Text Box 31"/>
            <p:cNvSpPr txBox="1">
              <a:spLocks noChangeArrowheads="1"/>
            </p:cNvSpPr>
            <p:nvPr/>
          </p:nvSpPr>
          <p:spPr bwMode="auto">
            <a:xfrm>
              <a:off x="3951" y="2145"/>
              <a:ext cx="81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Peptide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22561" name="Text Box 32"/>
            <p:cNvSpPr txBox="1">
              <a:spLocks noChangeArrowheads="1"/>
            </p:cNvSpPr>
            <p:nvPr/>
          </p:nvSpPr>
          <p:spPr bwMode="auto">
            <a:xfrm>
              <a:off x="4144" y="3047"/>
              <a:ext cx="4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CD3</a:t>
              </a:r>
            </a:p>
          </p:txBody>
        </p:sp>
        <p:sp>
          <p:nvSpPr>
            <p:cNvPr id="22562" name="Text Box 33"/>
            <p:cNvSpPr txBox="1">
              <a:spLocks noChangeArrowheads="1"/>
            </p:cNvSpPr>
            <p:nvPr/>
          </p:nvSpPr>
          <p:spPr bwMode="auto">
            <a:xfrm>
              <a:off x="4082" y="1843"/>
              <a:ext cx="55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CD4</a:t>
              </a:r>
              <a:endParaRPr lang="en-GB" sz="1000">
                <a:latin typeface="Times New Roman" pitchFamily="18" charset="0"/>
              </a:endParaRPr>
            </a:p>
          </p:txBody>
        </p:sp>
        <p:sp>
          <p:nvSpPr>
            <p:cNvPr id="22563" name="Text Box 34"/>
            <p:cNvSpPr txBox="1">
              <a:spLocks noChangeArrowheads="1"/>
            </p:cNvSpPr>
            <p:nvPr/>
          </p:nvSpPr>
          <p:spPr bwMode="auto">
            <a:xfrm>
              <a:off x="4107" y="1241"/>
              <a:ext cx="50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HLA</a:t>
              </a:r>
            </a:p>
          </p:txBody>
        </p:sp>
        <p:sp>
          <p:nvSpPr>
            <p:cNvPr id="22564" name="Text Box 35"/>
            <p:cNvSpPr txBox="1">
              <a:spLocks noChangeArrowheads="1"/>
            </p:cNvSpPr>
            <p:nvPr/>
          </p:nvSpPr>
          <p:spPr bwMode="auto">
            <a:xfrm>
              <a:off x="3114" y="1183"/>
              <a:ext cx="684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Antigen</a:t>
              </a:r>
              <a:r>
                <a:rPr lang="en-GB" sz="16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GB" sz="1600">
                  <a:latin typeface="Times New Roman" pitchFamily="18" charset="0"/>
                </a:rPr>
                <a:t>presenting</a:t>
              </a:r>
              <a:r>
                <a:rPr lang="en-GB" sz="16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GB" sz="1600">
                  <a:latin typeface="Times New Roman" pitchFamily="18" charset="0"/>
                </a:rPr>
                <a:t>cell</a:t>
              </a:r>
            </a:p>
          </p:txBody>
        </p:sp>
        <p:sp>
          <p:nvSpPr>
            <p:cNvPr id="22565" name="Text Box 36"/>
            <p:cNvSpPr txBox="1">
              <a:spLocks noChangeArrowheads="1"/>
            </p:cNvSpPr>
            <p:nvPr/>
          </p:nvSpPr>
          <p:spPr bwMode="auto">
            <a:xfrm>
              <a:off x="4990" y="1192"/>
              <a:ext cx="65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Antigen presenting cell</a:t>
              </a:r>
            </a:p>
          </p:txBody>
        </p: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>
              <a:off x="3434" y="2446"/>
              <a:ext cx="806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7" name="Line 38"/>
            <p:cNvSpPr>
              <a:spLocks noChangeShapeType="1"/>
            </p:cNvSpPr>
            <p:nvPr/>
          </p:nvSpPr>
          <p:spPr bwMode="auto">
            <a:xfrm flipH="1">
              <a:off x="4489" y="2458"/>
              <a:ext cx="831" cy="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8" name="Line 39"/>
            <p:cNvSpPr>
              <a:spLocks noChangeShapeType="1"/>
            </p:cNvSpPr>
            <p:nvPr/>
          </p:nvSpPr>
          <p:spPr bwMode="auto">
            <a:xfrm flipH="1" flipV="1">
              <a:off x="3516" y="2358"/>
              <a:ext cx="462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9" name="Line 40"/>
            <p:cNvSpPr>
              <a:spLocks noChangeShapeType="1"/>
            </p:cNvSpPr>
            <p:nvPr/>
          </p:nvSpPr>
          <p:spPr bwMode="auto">
            <a:xfrm flipV="1">
              <a:off x="4733" y="2307"/>
              <a:ext cx="627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0" name="Line 41"/>
            <p:cNvSpPr>
              <a:spLocks noChangeShapeType="1"/>
            </p:cNvSpPr>
            <p:nvPr/>
          </p:nvSpPr>
          <p:spPr bwMode="auto">
            <a:xfrm flipH="1" flipV="1">
              <a:off x="3509" y="2207"/>
              <a:ext cx="638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1" name="Line 42"/>
            <p:cNvSpPr>
              <a:spLocks noChangeShapeType="1"/>
            </p:cNvSpPr>
            <p:nvPr/>
          </p:nvSpPr>
          <p:spPr bwMode="auto">
            <a:xfrm flipV="1">
              <a:off x="4573" y="2207"/>
              <a:ext cx="80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2" name="Line 43"/>
            <p:cNvSpPr>
              <a:spLocks noChangeShapeType="1"/>
            </p:cNvSpPr>
            <p:nvPr/>
          </p:nvSpPr>
          <p:spPr bwMode="auto">
            <a:xfrm flipH="1">
              <a:off x="3591" y="1990"/>
              <a:ext cx="63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3" name="Line 44"/>
            <p:cNvSpPr>
              <a:spLocks noChangeShapeType="1"/>
            </p:cNvSpPr>
            <p:nvPr/>
          </p:nvSpPr>
          <p:spPr bwMode="auto">
            <a:xfrm>
              <a:off x="4489" y="2015"/>
              <a:ext cx="963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4" name="Text Box 45"/>
            <p:cNvSpPr txBox="1">
              <a:spLocks noChangeArrowheads="1"/>
            </p:cNvSpPr>
            <p:nvPr/>
          </p:nvSpPr>
          <p:spPr bwMode="auto">
            <a:xfrm>
              <a:off x="4087" y="1584"/>
              <a:ext cx="54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>
                  <a:latin typeface="Times New Roman" pitchFamily="18" charset="0"/>
                </a:rPr>
                <a:t>CD80</a:t>
              </a:r>
            </a:p>
          </p:txBody>
        </p:sp>
        <p:sp>
          <p:nvSpPr>
            <p:cNvPr id="22575" name="Line 46"/>
            <p:cNvSpPr>
              <a:spLocks noChangeShapeType="1"/>
            </p:cNvSpPr>
            <p:nvPr/>
          </p:nvSpPr>
          <p:spPr bwMode="auto">
            <a:xfrm flipH="1" flipV="1">
              <a:off x="4529" y="1723"/>
              <a:ext cx="68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6" name="Line 47"/>
            <p:cNvSpPr>
              <a:spLocks noChangeShapeType="1"/>
            </p:cNvSpPr>
            <p:nvPr/>
          </p:nvSpPr>
          <p:spPr bwMode="auto">
            <a:xfrm flipH="1">
              <a:off x="3509" y="1385"/>
              <a:ext cx="705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7" name="Line 48"/>
            <p:cNvSpPr>
              <a:spLocks noChangeShapeType="1"/>
            </p:cNvSpPr>
            <p:nvPr/>
          </p:nvSpPr>
          <p:spPr bwMode="auto">
            <a:xfrm>
              <a:off x="4493" y="1380"/>
              <a:ext cx="902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8" name="Text Box 49"/>
            <p:cNvSpPr txBox="1">
              <a:spLocks noChangeArrowheads="1"/>
            </p:cNvSpPr>
            <p:nvPr/>
          </p:nvSpPr>
          <p:spPr bwMode="auto">
            <a:xfrm>
              <a:off x="4144" y="3379"/>
              <a:ext cx="467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1600" b="1">
                  <a:solidFill>
                    <a:srgbClr val="3333FF"/>
                  </a:solidFill>
                  <a:latin typeface="Times New Roman" pitchFamily="18" charset="0"/>
                </a:rPr>
                <a:t>CD28</a:t>
              </a:r>
              <a:endParaRPr lang="en-GB" sz="1000" b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2579" name="Line 50"/>
            <p:cNvSpPr>
              <a:spLocks noChangeShapeType="1"/>
            </p:cNvSpPr>
            <p:nvPr/>
          </p:nvSpPr>
          <p:spPr bwMode="auto">
            <a:xfrm flipH="1" flipV="1">
              <a:off x="3338" y="2458"/>
              <a:ext cx="827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0" name="Text Box 51"/>
            <p:cNvSpPr txBox="1">
              <a:spLocks noChangeArrowheads="1"/>
            </p:cNvSpPr>
            <p:nvPr/>
          </p:nvSpPr>
          <p:spPr bwMode="auto">
            <a:xfrm>
              <a:off x="4076" y="2755"/>
              <a:ext cx="56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600" b="1">
                  <a:solidFill>
                    <a:srgbClr val="3333FF"/>
                  </a:solidFill>
                  <a:latin typeface="Times New Roman" pitchFamily="18" charset="0"/>
                </a:rPr>
                <a:t>CTLA4</a:t>
              </a:r>
            </a:p>
          </p:txBody>
        </p:sp>
        <p:sp>
          <p:nvSpPr>
            <p:cNvPr id="22581" name="Line 52"/>
            <p:cNvSpPr>
              <a:spLocks noChangeShapeType="1"/>
            </p:cNvSpPr>
            <p:nvPr/>
          </p:nvSpPr>
          <p:spPr bwMode="auto">
            <a:xfrm flipV="1">
              <a:off x="4579" y="2472"/>
              <a:ext cx="660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2" name="Freeform 53"/>
            <p:cNvSpPr>
              <a:spLocks/>
            </p:cNvSpPr>
            <p:nvPr/>
          </p:nvSpPr>
          <p:spPr bwMode="auto">
            <a:xfrm>
              <a:off x="3341" y="1732"/>
              <a:ext cx="857" cy="239"/>
            </a:xfrm>
            <a:custGeom>
              <a:avLst/>
              <a:gdLst>
                <a:gd name="T0" fmla="*/ 0 w 1660"/>
                <a:gd name="T1" fmla="*/ 232 h 340"/>
                <a:gd name="T2" fmla="*/ 398 w 1660"/>
                <a:gd name="T3" fmla="*/ 239 h 340"/>
                <a:gd name="T4" fmla="*/ 857 w 1660"/>
                <a:gd name="T5" fmla="*/ 0 h 3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0" h="340">
                  <a:moveTo>
                    <a:pt x="0" y="330"/>
                  </a:moveTo>
                  <a:cubicBezTo>
                    <a:pt x="257" y="333"/>
                    <a:pt x="770" y="340"/>
                    <a:pt x="770" y="340"/>
                  </a:cubicBezTo>
                  <a:lnTo>
                    <a:pt x="16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38413A-5BBC-441B-AD5D-88E35369C833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 </a:t>
            </a:r>
            <a:br>
              <a:rPr lang="en-GB" smtClean="0"/>
            </a:br>
            <a:r>
              <a:rPr lang="en-GB" smtClean="0"/>
              <a:t>CHROMOSOME 2q33 STUDIES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Definite linkage across the entire region</a:t>
            </a:r>
          </a:p>
          <a:p>
            <a:r>
              <a:rPr lang="en-GB" smtClean="0"/>
              <a:t>Association between marker alleles centromeric to CTLA4 and Coeliac Disease</a:t>
            </a:r>
          </a:p>
          <a:p>
            <a:r>
              <a:rPr lang="en-GB" smtClean="0"/>
              <a:t>Other autoimmune diseases associated with this region</a:t>
            </a:r>
          </a:p>
          <a:p>
            <a:r>
              <a:rPr lang="en-GB" smtClean="0"/>
              <a:t>Common haplotypes identified in CD</a:t>
            </a:r>
          </a:p>
          <a:p>
            <a:r>
              <a:rPr lang="en-GB" smtClean="0"/>
              <a:t>Alleles at 2q33 might predispose to CD, but unlikely that the CTLA4 (+49A/G) polymorphism is implicated </a:t>
            </a:r>
          </a:p>
          <a:p>
            <a:pPr lvl="4"/>
            <a:r>
              <a:rPr lang="fr-FR" smtClean="0"/>
              <a:t>Hunt, et al., Eur. J. Hum. Genet. 2005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65B6B5-BA0C-4E5C-A5CE-8E4542B1BB66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AND CHROMOSOME 6: </a:t>
            </a:r>
            <a:br>
              <a:rPr lang="en-GB" smtClean="0"/>
            </a:br>
            <a:r>
              <a:rPr lang="en-GB" smtClean="0"/>
              <a:t>NON-HLA LOCI WITHIN MHC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Strong linkage disequilibrium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Extended haplotypes (B8/DR3/DQ2)</a:t>
            </a:r>
          </a:p>
          <a:p>
            <a:pPr>
              <a:lnSpc>
                <a:spcPct val="90000"/>
              </a:lnSpc>
            </a:pPr>
            <a:r>
              <a:rPr lang="en-GB" smtClean="0"/>
              <a:t>Most association is due to HLA-DQ2</a:t>
            </a:r>
          </a:p>
          <a:p>
            <a:pPr>
              <a:lnSpc>
                <a:spcPct val="90000"/>
              </a:lnSpc>
            </a:pPr>
            <a:r>
              <a:rPr lang="en-GB" smtClean="0"/>
              <a:t>Studies of TNF, TAP1, TAP2</a:t>
            </a:r>
          </a:p>
          <a:p>
            <a:pPr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MICA 5.1 allele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Spanish and Saharwi cohorts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 Genotype frequency: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Atypical 91%, Typical 53%, Controls 44%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OR 8.6 (atypical vs. typical)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Independent of LD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? Involved with NK/CD8+ T</a:t>
            </a:r>
            <a:r>
              <a:rPr lang="el-GR" smtClean="0"/>
              <a:t>γδ</a:t>
            </a:r>
            <a:r>
              <a:rPr lang="en-GB" smtClean="0"/>
              <a:t> cell binding</a:t>
            </a:r>
          </a:p>
          <a:p>
            <a:pPr lvl="4">
              <a:lnSpc>
                <a:spcPct val="90000"/>
              </a:lnSpc>
            </a:pPr>
            <a:r>
              <a:rPr lang="en-GB" smtClean="0"/>
              <a:t>Lopez-Vazquez et al. Gut 2002</a:t>
            </a:r>
            <a:endParaRPr 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D13E39D-B84E-4FA8-8B93-D06D7B2F3858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CHROMOSOME 19p13.1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19p13.1 identified in GWLS in Netherlands population and other pooled European cohort</a:t>
            </a:r>
          </a:p>
          <a:p>
            <a:pPr lvl="1"/>
            <a:r>
              <a:rPr lang="en-GB" smtClean="0"/>
              <a:t>Strongest association with SNPs in Myosin 9B</a:t>
            </a:r>
          </a:p>
          <a:p>
            <a:pPr lvl="1"/>
            <a:r>
              <a:rPr lang="en-GB" smtClean="0"/>
              <a:t>Homozygous individuals have 2.3x higher risk of CD</a:t>
            </a:r>
          </a:p>
          <a:p>
            <a:pPr lvl="1"/>
            <a:r>
              <a:rPr lang="en-GB" smtClean="0"/>
              <a:t>Myosin 9B may have role in actin remodelling</a:t>
            </a:r>
          </a:p>
          <a:p>
            <a:pPr lvl="4"/>
            <a:r>
              <a:rPr lang="en-GB" smtClean="0"/>
              <a:t>Monsuur et al., Nat Genetics 2005</a:t>
            </a:r>
          </a:p>
          <a:p>
            <a:endParaRPr lang="en-GB" smtClean="0"/>
          </a:p>
          <a:p>
            <a:r>
              <a:rPr lang="en-GB" smtClean="0"/>
              <a:t>Association not confirmed in UK or Italian cohorts</a:t>
            </a:r>
          </a:p>
          <a:p>
            <a:pPr lvl="4"/>
            <a:r>
              <a:rPr lang="en-GB" smtClean="0"/>
              <a:t>Van Heel et al., Gut 2006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3092AC-2565-4400-927E-1F2322B52A9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</a:t>
            </a:r>
            <a:br>
              <a:rPr lang="en-GB" smtClean="0"/>
            </a:br>
            <a:r>
              <a:rPr lang="en-GB" smtClean="0"/>
              <a:t>Candidate genes: Summary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HLA class II (DQ2.5)</a:t>
            </a:r>
          </a:p>
          <a:p>
            <a:pPr lvl="1"/>
            <a:r>
              <a:rPr lang="en-GB" smtClean="0"/>
              <a:t>Strongly suggestive, much evidence</a:t>
            </a:r>
          </a:p>
          <a:p>
            <a:endParaRPr lang="en-GB" smtClean="0"/>
          </a:p>
          <a:p>
            <a:r>
              <a:rPr lang="en-GB" smtClean="0"/>
              <a:t>2q33 (CD28-CTL4-ICOS)</a:t>
            </a:r>
          </a:p>
          <a:p>
            <a:pPr lvl="1"/>
            <a:r>
              <a:rPr lang="en-GB" smtClean="0"/>
              <a:t>Suggestive, good evidence</a:t>
            </a:r>
          </a:p>
          <a:p>
            <a:endParaRPr lang="en-GB" smtClean="0"/>
          </a:p>
          <a:p>
            <a:r>
              <a:rPr lang="en-GB" smtClean="0"/>
              <a:t>MICA (non-HLA, Chr. 6 region)</a:t>
            </a:r>
          </a:p>
          <a:p>
            <a:pPr lvl="1"/>
            <a:r>
              <a:rPr lang="en-GB" smtClean="0"/>
              <a:t>Evidence in some populations)</a:t>
            </a:r>
          </a:p>
          <a:p>
            <a:pPr lvl="1"/>
            <a:endParaRPr lang="en-GB" smtClean="0"/>
          </a:p>
          <a:p>
            <a:r>
              <a:rPr lang="en-GB" smtClean="0"/>
              <a:t>19p13.1 (Myosin 9B)</a:t>
            </a:r>
          </a:p>
          <a:p>
            <a:pPr lvl="1"/>
            <a:r>
              <a:rPr lang="en-GB" smtClean="0"/>
              <a:t>Unclear, some evidence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fr-F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3284538"/>
            <a:ext cx="3382963" cy="266541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/>
              <a:t>	</a:t>
            </a:r>
            <a:endParaRPr lang="en-GB" sz="1600" smtClean="0"/>
          </a:p>
          <a:p>
            <a:r>
              <a:rPr lang="en-GB" sz="2000" smtClean="0"/>
              <a:t>Coeliac UK Funded</a:t>
            </a:r>
          </a:p>
          <a:p>
            <a:r>
              <a:rPr lang="en-GB" sz="2000" smtClean="0"/>
              <a:t>Multiple UK sites</a:t>
            </a:r>
          </a:p>
          <a:p>
            <a:r>
              <a:rPr lang="fr-FR" smtClean="0"/>
              <a:t>778 UK coeliacs </a:t>
            </a:r>
          </a:p>
          <a:p>
            <a:r>
              <a:rPr lang="fr-FR" smtClean="0"/>
              <a:t>1,422 UK population </a:t>
            </a:r>
            <a:r>
              <a:rPr lang="en-GB" smtClean="0"/>
              <a:t>controls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551363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63938" y="549275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July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0CA6AD-8A9B-4BB3-A420-3A276C00BA4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04138" cy="914400"/>
          </a:xfrm>
        </p:spPr>
        <p:txBody>
          <a:bodyPr/>
          <a:lstStyle/>
          <a:p>
            <a:r>
              <a:rPr lang="fr-FR" smtClean="0"/>
              <a:t>COELIAC DISEASE: </a:t>
            </a:r>
            <a:br>
              <a:rPr lang="fr-FR" smtClean="0"/>
            </a:br>
            <a:r>
              <a:rPr lang="fr-FR" smtClean="0"/>
              <a:t>GENOME WIDE ASSOCIATION STUDY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752975"/>
          </a:xfrm>
        </p:spPr>
        <p:txBody>
          <a:bodyPr/>
          <a:lstStyle/>
          <a:p>
            <a:pPr lvl="4"/>
            <a:r>
              <a:rPr lang="en-GB" smtClean="0"/>
              <a:t>Nature Genetics 39, 827 - 829 (2007)</a:t>
            </a:r>
            <a:endParaRPr lang="en-GB" sz="1300" smtClean="0"/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Illumina BeadChips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310,605 SNPs (with minor allele frequency &gt;1%)</a:t>
            </a:r>
          </a:p>
          <a:p>
            <a:r>
              <a:rPr lang="en-GB" smtClean="0"/>
              <a:t>Overall SNP call rate 99.87% 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3131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C7190A-203F-4D8A-B74A-2C9FDD5E456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DISEASE: </a:t>
            </a:r>
            <a:br>
              <a:rPr lang="en-GB" smtClean="0"/>
            </a:br>
            <a:r>
              <a:rPr lang="en-GB" smtClean="0"/>
              <a:t>GENOME WIDE ASSOCIATION STUDY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Association with previously reported genes: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HLA-DQ2.5</a:t>
            </a:r>
            <a:r>
              <a:rPr lang="en-GB" i="1" smtClean="0"/>
              <a:t>cis</a:t>
            </a: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inferred by rs2187668 genotype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89.2% of UK coeliacs vs 25.5% controls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Chi</a:t>
            </a:r>
            <a:r>
              <a:rPr lang="en-GB" baseline="30000" smtClean="0"/>
              <a:t>2</a:t>
            </a:r>
            <a:r>
              <a:rPr lang="en-GB" smtClean="0"/>
              <a:t> = 769.1, </a:t>
            </a:r>
            <a:r>
              <a:rPr lang="en-GB" i="1" smtClean="0"/>
              <a:t>P</a:t>
            </a:r>
            <a:r>
              <a:rPr lang="en-GB" smtClean="0"/>
              <a:t> &lt; 10</a:t>
            </a:r>
            <a:r>
              <a:rPr lang="en-GB" baseline="30000" smtClean="0"/>
              <a:t>-19</a:t>
            </a:r>
            <a:r>
              <a:rPr lang="en-GB" smtClean="0"/>
              <a:t> </a:t>
            </a:r>
          </a:p>
          <a:p>
            <a:pPr>
              <a:lnSpc>
                <a:spcPct val="90000"/>
              </a:lnSpc>
            </a:pPr>
            <a:endParaRPr lang="en-GB" i="1" smtClean="0"/>
          </a:p>
          <a:p>
            <a:pPr>
              <a:lnSpc>
                <a:spcPct val="90000"/>
              </a:lnSpc>
            </a:pPr>
            <a:r>
              <a:rPr lang="en-GB" i="1" smtClean="0"/>
              <a:t>CD28</a:t>
            </a:r>
            <a:r>
              <a:rPr lang="en-GB" smtClean="0"/>
              <a:t>-</a:t>
            </a:r>
            <a:r>
              <a:rPr lang="en-GB" i="1" smtClean="0"/>
              <a:t>CTLA4</a:t>
            </a:r>
            <a:r>
              <a:rPr lang="en-GB" smtClean="0"/>
              <a:t>-</a:t>
            </a:r>
            <a:r>
              <a:rPr lang="en-GB" i="1" smtClean="0"/>
              <a:t>ICOS</a:t>
            </a:r>
            <a:r>
              <a:rPr lang="en-GB" smtClean="0"/>
              <a:t> region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rs4675374, </a:t>
            </a:r>
            <a:r>
              <a:rPr lang="en-GB" i="1" smtClean="0"/>
              <a:t>P</a:t>
            </a:r>
            <a:r>
              <a:rPr lang="en-GB" smtClean="0"/>
              <a:t> = 0.007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rs11681040, </a:t>
            </a:r>
            <a:r>
              <a:rPr lang="en-GB" i="1" smtClean="0"/>
              <a:t>P</a:t>
            </a:r>
            <a:r>
              <a:rPr lang="en-GB" smtClean="0"/>
              <a:t> = 0.008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No association with </a:t>
            </a:r>
            <a:r>
              <a:rPr lang="en-GB" i="1" smtClean="0"/>
              <a:t>MYO9B</a:t>
            </a:r>
            <a:r>
              <a:rPr lang="en-GB" smtClean="0"/>
              <a:t>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smtClean="0">
                <a:latin typeface="Arial" pitchFamily="34" charset="0"/>
              </a:rPr>
              <a:t>Coeliac Disease: Summary of Genome Wide Association Study </a:t>
            </a:r>
            <a:r>
              <a:rPr lang="en-US" sz="1400" i="1" smtClean="0">
                <a:latin typeface="Arial" pitchFamily="34" charset="0"/>
              </a:rPr>
              <a:t>p </a:t>
            </a:r>
            <a:r>
              <a:rPr lang="en-US" sz="1400" smtClean="0">
                <a:latin typeface="Arial" pitchFamily="34" charset="0"/>
              </a:rPr>
              <a:t>Values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8064500" cy="4757738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80645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r="79890" b="51341"/>
          <a:stretch>
            <a:fillRect/>
          </a:stretch>
        </p:blipFill>
        <p:spPr bwMode="auto">
          <a:xfrm>
            <a:off x="323850" y="2460625"/>
            <a:ext cx="3527425" cy="2624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r="17854" b="73404"/>
          <a:stretch>
            <a:fillRect/>
          </a:stretch>
        </p:blipFill>
        <p:spPr bwMode="auto">
          <a:xfrm>
            <a:off x="3995738" y="928688"/>
            <a:ext cx="3671887" cy="25003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E59568-0AE7-414F-992F-06B1BC3EE450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CHROMOSOME 4q27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rs13119723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i="1" smtClean="0"/>
              <a:t>P</a:t>
            </a:r>
            <a:r>
              <a:rPr lang="en-GB" smtClean="0"/>
              <a:t> = 2.0 x 10</a:t>
            </a:r>
            <a:r>
              <a:rPr lang="en-GB" baseline="30000" smtClean="0"/>
              <a:t>-7</a:t>
            </a:r>
            <a:endParaRPr lang="en-GB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Frequency of minor G allele (cases : controls)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UK 10.1%: 15.8%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Dutch 11.5% : 16.4%; Irish 12.8% : 16.2%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Combined OR 0.65; </a:t>
            </a:r>
            <a:r>
              <a:rPr lang="en-GB" i="1" smtClean="0"/>
              <a:t>p</a:t>
            </a:r>
            <a:r>
              <a:rPr lang="en-GB" smtClean="0"/>
              <a:t> = 4.8 x 10</a:t>
            </a:r>
            <a:r>
              <a:rPr lang="en-GB" baseline="30000" smtClean="0"/>
              <a:t>-11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baseline="30000" smtClean="0"/>
          </a:p>
          <a:p>
            <a:pPr>
              <a:lnSpc>
                <a:spcPct val="90000"/>
              </a:lnSpc>
            </a:pPr>
            <a:r>
              <a:rPr lang="en-GB" smtClean="0"/>
              <a:t>rs 6822844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Strongest association overall in combined cohorts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3333FF"/>
                </a:solidFill>
              </a:rPr>
              <a:t>OR 0.63; </a:t>
            </a:r>
            <a:r>
              <a:rPr lang="en-GB" b="1" i="1" smtClean="0">
                <a:solidFill>
                  <a:srgbClr val="3333FF"/>
                </a:solidFill>
              </a:rPr>
              <a:t>P</a:t>
            </a:r>
            <a:r>
              <a:rPr lang="en-GB" b="1" smtClean="0">
                <a:solidFill>
                  <a:srgbClr val="3333FF"/>
                </a:solidFill>
              </a:rPr>
              <a:t> = 1.3 x 10</a:t>
            </a:r>
            <a:r>
              <a:rPr lang="en-GB" b="1" baseline="30000" smtClean="0">
                <a:solidFill>
                  <a:srgbClr val="3333FF"/>
                </a:solidFill>
              </a:rPr>
              <a:t>-14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24kb 5’ of </a:t>
            </a:r>
            <a:r>
              <a:rPr lang="en-GB" i="1" smtClean="0"/>
              <a:t>IL21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76F0DD-D02E-46FB-9CA8-3386B50B7E3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EVIDENCE FOR A GENETIC PREDISPOSITION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Population prevalence </a:t>
            </a:r>
          </a:p>
          <a:p>
            <a:endParaRPr lang="en-GB" smtClean="0"/>
          </a:p>
          <a:p>
            <a:r>
              <a:rPr lang="en-GB" smtClean="0"/>
              <a:t>Family studies</a:t>
            </a:r>
          </a:p>
          <a:p>
            <a:endParaRPr lang="en-GB" smtClean="0"/>
          </a:p>
          <a:p>
            <a:r>
              <a:rPr lang="en-GB" smtClean="0"/>
              <a:t>Twin studies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431800"/>
          </a:xfrm>
        </p:spPr>
        <p:txBody>
          <a:bodyPr/>
          <a:lstStyle/>
          <a:p>
            <a:r>
              <a:rPr lang="fr-FR" sz="1800" smtClean="0">
                <a:latin typeface="Arial" pitchFamily="34" charset="0"/>
              </a:rPr>
              <a:t>Chromosome 4q27: Linkage Disequilibrium</a:t>
            </a:r>
            <a:r>
              <a:rPr lang="fr-FR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30000" smtClean="0"/>
          </a:p>
          <a:p>
            <a:pPr lvl="1">
              <a:buFontTx/>
              <a:buNone/>
            </a:pPr>
            <a:endParaRPr lang="fr-FR" smtClean="0"/>
          </a:p>
        </p:txBody>
      </p:sp>
      <p:pic>
        <p:nvPicPr>
          <p:cNvPr id="32772" name="Picture 4" descr="ng2058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129463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6D5BF8-9497-4215-BC77-068B7317432F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CHROMOSOME 4q27: GENES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57338"/>
            <a:ext cx="7629525" cy="5040312"/>
          </a:xfrm>
        </p:spPr>
        <p:txBody>
          <a:bodyPr/>
          <a:lstStyle/>
          <a:p>
            <a:r>
              <a:rPr lang="en-GB" sz="2000" i="1" smtClean="0">
                <a:solidFill>
                  <a:srgbClr val="3333FF"/>
                </a:solidFill>
              </a:rPr>
              <a:t>IL21</a:t>
            </a:r>
          </a:p>
          <a:p>
            <a:pPr lvl="1"/>
            <a:r>
              <a:rPr lang="en-GB" sz="1800" smtClean="0"/>
              <a:t>Enhances B,T, NK cell proliferation &amp; Interferon-γ production</a:t>
            </a:r>
          </a:p>
          <a:p>
            <a:pPr lvl="1"/>
            <a:r>
              <a:rPr lang="en-GB" sz="1800" smtClean="0"/>
              <a:t>Implicated in intestinal inflammation</a:t>
            </a:r>
          </a:p>
          <a:p>
            <a:pPr lvl="1"/>
            <a:r>
              <a:rPr lang="en-GB" sz="1800" smtClean="0"/>
              <a:t>Greatly increased expression in untreated Coeliac disease</a:t>
            </a:r>
          </a:p>
          <a:p>
            <a:r>
              <a:rPr lang="en-GB" sz="2000" i="1" smtClean="0">
                <a:solidFill>
                  <a:srgbClr val="3333FF"/>
                </a:solidFill>
              </a:rPr>
              <a:t>IL2</a:t>
            </a:r>
          </a:p>
          <a:p>
            <a:pPr lvl="1"/>
            <a:r>
              <a:rPr lang="en-GB" sz="1800" smtClean="0"/>
              <a:t>Key cytokine for T-cell activation and proliferation</a:t>
            </a:r>
          </a:p>
          <a:p>
            <a:pPr lvl="1"/>
            <a:r>
              <a:rPr lang="en-GB" sz="1800" smtClean="0"/>
              <a:t>Modest reduction in untreated Coeliac disease</a:t>
            </a:r>
          </a:p>
          <a:p>
            <a:pPr lvl="1"/>
            <a:r>
              <a:rPr lang="en-GB" sz="1800" smtClean="0"/>
              <a:t>Syntenic region in mouse (</a:t>
            </a:r>
            <a:r>
              <a:rPr lang="en-GB" sz="1800" i="1" smtClean="0"/>
              <a:t>Idd3</a:t>
            </a:r>
            <a:r>
              <a:rPr lang="en-GB" sz="1800" smtClean="0"/>
              <a:t>) determines susceptibility to autoimmune diseases in the NOD mouse by influencing </a:t>
            </a:r>
            <a:r>
              <a:rPr lang="en-GB" sz="1800" i="1" smtClean="0"/>
              <a:t>IL2</a:t>
            </a:r>
            <a:r>
              <a:rPr lang="en-GB" sz="1800" smtClean="0"/>
              <a:t> mRNA / protein levels &amp; CD4+ CD25+ regulatory T cell activity</a:t>
            </a:r>
          </a:p>
          <a:p>
            <a:r>
              <a:rPr lang="en-GB" sz="2000" i="1" smtClean="0">
                <a:solidFill>
                  <a:schemeClr val="accent2"/>
                </a:solidFill>
              </a:rPr>
              <a:t>KIAA1109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Unknown function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Modest reduction in untreated Coeliac disease</a:t>
            </a:r>
          </a:p>
          <a:p>
            <a:r>
              <a:rPr lang="en-GB" sz="2000" i="1" smtClean="0">
                <a:solidFill>
                  <a:schemeClr val="accent2"/>
                </a:solidFill>
              </a:rPr>
              <a:t>TENR / ADAD1</a:t>
            </a:r>
          </a:p>
          <a:p>
            <a:pPr lvl="1"/>
            <a:r>
              <a:rPr lang="en-GB" sz="1800" smtClean="0">
                <a:solidFill>
                  <a:schemeClr val="accent2"/>
                </a:solidFill>
              </a:rPr>
              <a:t>Expressed in 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E353DB-EFD5-41A9-BA47-43CA057AA72B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488237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GB" smtClean="0"/>
              <a:t>COELIAC DISEASE GWAS 1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GB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533400" indent="-533400" eaLnBrk="1" hangingPunct="1"/>
            <a:r>
              <a:rPr lang="en-GB" b="1" smtClean="0">
                <a:solidFill>
                  <a:srgbClr val="3333FF"/>
                </a:solidFill>
              </a:rPr>
              <a:t>HLA-DQ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mtClean="0">
                <a:cs typeface="Times New Roman" pitchFamily="18" charset="0"/>
              </a:rPr>
              <a:t>	Allelic odds ratio = </a:t>
            </a:r>
            <a:r>
              <a:rPr lang="en-GB" smtClean="0">
                <a:solidFill>
                  <a:srgbClr val="3333FF"/>
                </a:solidFill>
                <a:cs typeface="Times New Roman" pitchFamily="18" charset="0"/>
              </a:rPr>
              <a:t>6.8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mtClean="0">
              <a:cs typeface="Times New Roman" pitchFamily="18" charset="0"/>
            </a:endParaRPr>
          </a:p>
          <a:p>
            <a:pPr marL="533400" indent="-533400" eaLnBrk="1" hangingPunct="1"/>
            <a:r>
              <a:rPr lang="en-GB" b="1" smtClean="0">
                <a:solidFill>
                  <a:srgbClr val="3333FF"/>
                </a:solidFill>
              </a:rPr>
              <a:t>IL2/IL21</a:t>
            </a:r>
            <a:r>
              <a:rPr lang="en-GB" smtClean="0"/>
              <a:t> region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mtClean="0"/>
              <a:t>	Allelic odds ratio = </a:t>
            </a:r>
            <a:r>
              <a:rPr lang="en-GB" smtClean="0">
                <a:solidFill>
                  <a:srgbClr val="3333FF"/>
                </a:solidFill>
              </a:rPr>
              <a:t>1.6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baseline="300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4168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235825" y="1052513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March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D9D005-9D66-4175-98DC-AB64E9DE72F0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1008063"/>
          </a:xfrm>
        </p:spPr>
        <p:txBody>
          <a:bodyPr/>
          <a:lstStyle/>
          <a:p>
            <a:r>
              <a:rPr lang="en-GB" smtClean="0"/>
              <a:t>Follow-up of Coeliac GWAS Findings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788275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/>
            <a:r>
              <a:rPr lang="en-GB" smtClean="0"/>
              <a:t>Top 1020 non-HLA SNPs from GWAS (</a:t>
            </a:r>
            <a:r>
              <a:rPr lang="en-GB" i="1" smtClean="0"/>
              <a:t>p </a:t>
            </a:r>
            <a:r>
              <a:rPr lang="en-GB" smtClean="0"/>
              <a:t>&lt; 0.00275)</a:t>
            </a:r>
          </a:p>
          <a:p>
            <a:pPr marL="533400" indent="-533400"/>
            <a:endParaRPr lang="en-GB" smtClean="0"/>
          </a:p>
          <a:p>
            <a:pPr marL="533400" indent="-533400"/>
            <a:r>
              <a:rPr lang="en-GB" smtClean="0"/>
              <a:t>Additional UK2 + Irish + Dutch patients: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1643 cases, 3406 controls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+ GWAS: 767 cases, 1422 controls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	totalling 2410 cases, 4828 controls</a:t>
            </a:r>
          </a:p>
          <a:p>
            <a:pPr marL="533400" indent="-533400"/>
            <a:endParaRPr lang="en-GB" smtClean="0"/>
          </a:p>
          <a:p>
            <a:pPr marL="533400" indent="-533400"/>
            <a:r>
              <a:rPr lang="en-GB" b="1" smtClean="0"/>
              <a:t>7 further regions identified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GB" smtClean="0"/>
              <a:t>	</a:t>
            </a:r>
            <a:r>
              <a:rPr lang="en-GB" i="1" smtClean="0"/>
              <a:t>p</a:t>
            </a:r>
            <a:r>
              <a:rPr lang="en-GB" smtClean="0"/>
              <a:t> overall &lt; 5x10</a:t>
            </a:r>
            <a:r>
              <a:rPr lang="en-GB" baseline="30000" smtClean="0"/>
              <a:t>-7</a:t>
            </a:r>
            <a:r>
              <a:rPr lang="en-GB" smtClean="0"/>
              <a:t>	 = ‘genome wide significance’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6525"/>
            <a:ext cx="7720013" cy="672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5508625" y="6237288"/>
            <a:ext cx="3355975" cy="469900"/>
            <a:chOff x="3651" y="3929"/>
            <a:chExt cx="2114" cy="296"/>
          </a:xfrm>
        </p:grpSpPr>
        <p:sp>
          <p:nvSpPr>
            <p:cNvPr id="37892" name="AutoShape 4"/>
            <p:cNvSpPr>
              <a:spLocks noChangeArrowheads="1"/>
            </p:cNvSpPr>
            <p:nvPr/>
          </p:nvSpPr>
          <p:spPr bwMode="auto">
            <a:xfrm>
              <a:off x="3787" y="4110"/>
              <a:ext cx="46" cy="46"/>
            </a:xfrm>
            <a:prstGeom prst="diamond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3787" y="3974"/>
              <a:ext cx="44" cy="4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651" y="3929"/>
              <a:ext cx="2114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1200"/>
                <a:t>      Combined UKGWAS, UK2, IRISH, DUTCH</a:t>
              </a:r>
              <a:endParaRPr lang="en-GB" sz="1200" i="1"/>
            </a:p>
            <a:p>
              <a:pPr algn="l"/>
              <a:r>
                <a:rPr lang="en-GB" sz="1200"/>
                <a:t>      UKGWAS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055834-2E52-4002-9B54-A2434A200829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Eight non-HLA Coeliac Disease Associated Regions</a:t>
            </a:r>
          </a:p>
        </p:txBody>
      </p:sp>
      <p:pic>
        <p:nvPicPr>
          <p:cNvPr id="38916" name="Picture 3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49759"/>
          <a:stretch>
            <a:fillRect/>
          </a:stretch>
        </p:blipFill>
        <p:spPr bwMode="auto">
          <a:xfrm>
            <a:off x="468313" y="1557338"/>
            <a:ext cx="41036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1"/>
          <a:stretch>
            <a:fillRect/>
          </a:stretch>
        </p:blipFill>
        <p:spPr bwMode="auto">
          <a:xfrm>
            <a:off x="4643438" y="1484313"/>
            <a:ext cx="41767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476375" y="5373688"/>
            <a:ext cx="597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D91F4F-6EFA-49D1-A3EA-D77D51DDD4E2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(1)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4q27 </a:t>
            </a:r>
            <a:r>
              <a:rPr lang="en-GB" sz="1800" b="1" smtClean="0">
                <a:solidFill>
                  <a:srgbClr val="3333FF"/>
                </a:solidFill>
              </a:rPr>
              <a:t>(OR 0.73)</a:t>
            </a:r>
          </a:p>
          <a:p>
            <a:pPr lvl="1"/>
            <a:r>
              <a:rPr lang="en-GB" i="1" smtClean="0"/>
              <a:t>KIAA1109-ADAD1-</a:t>
            </a:r>
            <a:r>
              <a:rPr lang="en-GB" sz="1800" b="1" i="1" smtClean="0">
                <a:solidFill>
                  <a:srgbClr val="3333FF"/>
                </a:solidFill>
              </a:rPr>
              <a:t>IL2-IL21</a:t>
            </a:r>
          </a:p>
          <a:p>
            <a:pPr lvl="1"/>
            <a:r>
              <a:rPr lang="en-GB" smtClean="0"/>
              <a:t>Also identified in T1DM, Grave’s disease &amp; Rh. Arthritis</a:t>
            </a:r>
          </a:p>
          <a:p>
            <a:pPr lvl="1"/>
            <a:endParaRPr lang="en-GB" smtClean="0"/>
          </a:p>
          <a:p>
            <a:r>
              <a:rPr lang="en-GB" smtClean="0"/>
              <a:t>1q31 </a:t>
            </a:r>
            <a:r>
              <a:rPr lang="en-GB" sz="1800" b="1" smtClean="0">
                <a:solidFill>
                  <a:srgbClr val="3333FF"/>
                </a:solidFill>
              </a:rPr>
              <a:t>(OR 0.71)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RGS1</a:t>
            </a:r>
            <a:r>
              <a:rPr lang="en-GB" i="1" smtClean="0"/>
              <a:t> </a:t>
            </a:r>
            <a:r>
              <a:rPr lang="en-GB" smtClean="0"/>
              <a:t>(regulator of G-protein signalling 1)</a:t>
            </a:r>
            <a:endParaRPr lang="en-GB" i="1" smtClean="0"/>
          </a:p>
          <a:p>
            <a:pPr lvl="1"/>
            <a:r>
              <a:rPr lang="en-GB" smtClean="0"/>
              <a:t>Regulates chemokine receptor signalling</a:t>
            </a:r>
          </a:p>
          <a:p>
            <a:pPr lvl="1"/>
            <a:r>
              <a:rPr lang="en-GB" smtClean="0"/>
              <a:t>Involved in B-cell activation</a:t>
            </a:r>
          </a:p>
          <a:p>
            <a:pPr lvl="1"/>
            <a:r>
              <a:rPr lang="en-GB" smtClean="0"/>
              <a:t>Strongly expressed in intestinal intra-epithelial lymphocytes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69608C-EBF6-4E7B-8758-E9CC722627BF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(2)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2q11-2q12 </a:t>
            </a:r>
            <a:r>
              <a:rPr lang="en-GB" sz="1800" b="1" smtClean="0">
                <a:solidFill>
                  <a:srgbClr val="3333FF"/>
                </a:solidFill>
              </a:rPr>
              <a:t>(OR 1.27)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IL18RAP &amp; IL18R1</a:t>
            </a:r>
          </a:p>
          <a:p>
            <a:pPr lvl="1"/>
            <a:r>
              <a:rPr lang="en-GB" smtClean="0"/>
              <a:t>IL18 induces T-cells to synthesize Interferon-</a:t>
            </a:r>
            <a:r>
              <a:rPr lang="el-GR" smtClean="0"/>
              <a:t>γ</a:t>
            </a:r>
            <a:endParaRPr lang="en-GB" smtClean="0"/>
          </a:p>
          <a:p>
            <a:pPr lvl="1"/>
            <a:r>
              <a:rPr lang="en-GB" smtClean="0"/>
              <a:t>IL18 expressed in intestinal mucosa of coeliacs but not healthy controls</a:t>
            </a:r>
          </a:p>
          <a:p>
            <a:pPr lvl="2" algn="r"/>
            <a:endParaRPr lang="en-GB" sz="1200" smtClean="0">
              <a:latin typeface="Arial" pitchFamily="34" charset="0"/>
            </a:endParaRPr>
          </a:p>
        </p:txBody>
      </p:sp>
      <p:pic>
        <p:nvPicPr>
          <p:cNvPr id="40965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005263"/>
            <a:ext cx="346551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219700" y="314166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/>
            <a:r>
              <a:rPr lang="en-GB" sz="1200"/>
              <a:t>IL18RAP mRNA Expression     </a:t>
            </a:r>
          </a:p>
          <a:p>
            <a:pPr lvl="2"/>
            <a:r>
              <a:rPr lang="en-GB" sz="1200"/>
              <a:t>in Blood from Treated Coeliacs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D7527F-85FE-40E1-8DC1-CC185F9071F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(3)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3p21 </a:t>
            </a:r>
            <a:r>
              <a:rPr lang="en-GB" sz="1800" b="1" smtClean="0">
                <a:solidFill>
                  <a:srgbClr val="3333FF"/>
                </a:solidFill>
              </a:rPr>
              <a:t>(OR 1.21)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mtClean="0"/>
              <a:t>Cluster of chemokine receptor genes</a:t>
            </a:r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CCR1, CCR2, CCRL2, CCR3, CCR5, XCR1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Associated with T1DM</a:t>
            </a:r>
          </a:p>
          <a:p>
            <a:pPr lvl="1">
              <a:lnSpc>
                <a:spcPct val="90000"/>
              </a:lnSpc>
            </a:pPr>
            <a:endParaRPr lang="en-GB" i="1" smtClean="0"/>
          </a:p>
          <a:p>
            <a:pPr>
              <a:lnSpc>
                <a:spcPct val="90000"/>
              </a:lnSpc>
            </a:pPr>
            <a:r>
              <a:rPr lang="en-GB" smtClean="0"/>
              <a:t>3q25-3q26 </a:t>
            </a:r>
            <a:r>
              <a:rPr lang="en-GB" sz="1800" b="1" smtClean="0">
                <a:solidFill>
                  <a:srgbClr val="3333FF"/>
                </a:solidFill>
              </a:rPr>
              <a:t>(OR 1.34)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IL12A</a:t>
            </a:r>
            <a:r>
              <a:rPr lang="en-GB" i="1" smtClean="0"/>
              <a:t> </a:t>
            </a:r>
            <a:r>
              <a:rPr lang="en-GB" smtClean="0"/>
              <a:t>– encodes IL12p35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Induces Interferon-</a:t>
            </a:r>
            <a:r>
              <a:rPr lang="el-GR" smtClean="0"/>
              <a:t>γ</a:t>
            </a:r>
            <a:r>
              <a:rPr lang="en-GB" smtClean="0"/>
              <a:t> secreting Th1 cells</a:t>
            </a:r>
          </a:p>
          <a:p>
            <a:pPr lvl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3q28 </a:t>
            </a:r>
            <a:r>
              <a:rPr lang="en-GB" sz="1800" b="1" smtClean="0">
                <a:solidFill>
                  <a:srgbClr val="3333FF"/>
                </a:solidFill>
              </a:rPr>
              <a:t>(OR 0.82)</a:t>
            </a:r>
            <a:endParaRPr lang="en-GB" smtClean="0"/>
          </a:p>
          <a:p>
            <a:pPr lvl="1">
              <a:lnSpc>
                <a:spcPct val="90000"/>
              </a:lnSpc>
            </a:pPr>
            <a:r>
              <a:rPr lang="en-GB" sz="1800" b="1" i="1" smtClean="0">
                <a:solidFill>
                  <a:srgbClr val="3333FF"/>
                </a:solidFill>
              </a:rPr>
              <a:t>LPP</a:t>
            </a:r>
            <a:r>
              <a:rPr lang="en-GB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Highly expressed in small intestine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? Involved in cell shape &amp; motility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A75BAF-35D6-4C1A-B9D1-E191E3738AC9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– UK Population Studies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Case finding in GP practices </a:t>
            </a:r>
          </a:p>
          <a:p>
            <a:pPr lvl="2"/>
            <a:r>
              <a:rPr lang="en-GB" smtClean="0"/>
              <a:t>30/3000						3%</a:t>
            </a:r>
          </a:p>
          <a:p>
            <a:pPr lvl="2"/>
            <a:r>
              <a:rPr lang="en-GB" smtClean="0"/>
              <a:t>	(Oxfordshire, Hin et al, 1999)</a:t>
            </a:r>
          </a:p>
          <a:p>
            <a:pPr lvl="2"/>
            <a:r>
              <a:rPr lang="en-GB" smtClean="0"/>
              <a:t>12/1200						1%</a:t>
            </a:r>
          </a:p>
          <a:p>
            <a:pPr lvl="2"/>
            <a:r>
              <a:rPr lang="en-GB" smtClean="0"/>
              <a:t>	(Yorkshire, Sanders et al, 2003)</a:t>
            </a:r>
          </a:p>
          <a:p>
            <a:r>
              <a:rPr lang="en-GB" smtClean="0"/>
              <a:t>Cambridge GP health study</a:t>
            </a:r>
          </a:p>
          <a:p>
            <a:pPr lvl="2"/>
            <a:r>
              <a:rPr lang="en-GB" smtClean="0"/>
              <a:t>87/7550						1.2%</a:t>
            </a:r>
          </a:p>
          <a:p>
            <a:pPr lvl="2"/>
            <a:r>
              <a:rPr lang="en-GB" smtClean="0"/>
              <a:t>	(East Anglia, West et al, 2003)</a:t>
            </a:r>
          </a:p>
          <a:p>
            <a:r>
              <a:rPr lang="en-GB" smtClean="0"/>
              <a:t>Avon Longitudinal Study of Parents &amp; Children</a:t>
            </a:r>
          </a:p>
          <a:p>
            <a:pPr lvl="2"/>
            <a:r>
              <a:rPr lang="en-GB" smtClean="0"/>
              <a:t>54/5470						1.0%</a:t>
            </a:r>
          </a:p>
          <a:p>
            <a:pPr lvl="2"/>
            <a:r>
              <a:rPr lang="en-GB" smtClean="0"/>
              <a:t>	(7-8 year olds, Bingley et al,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E006BE-6541-4B31-9097-809C38800000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Non-HLA Coeliac Disease Associated Regions (4)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6q25 </a:t>
            </a:r>
            <a:r>
              <a:rPr lang="en-GB" sz="1800" b="1" smtClean="0">
                <a:solidFill>
                  <a:srgbClr val="3333FF"/>
                </a:solidFill>
              </a:rPr>
              <a:t>(OR 1.21)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TAGAP</a:t>
            </a:r>
            <a:r>
              <a:rPr lang="en-GB" smtClean="0"/>
              <a:t> (T-cell activation GTPase activating protein)</a:t>
            </a:r>
          </a:p>
          <a:p>
            <a:pPr lvl="1"/>
            <a:r>
              <a:rPr lang="en-GB" smtClean="0"/>
              <a:t>Expressed in activated T-cells</a:t>
            </a:r>
          </a:p>
          <a:p>
            <a:pPr lvl="1"/>
            <a:endParaRPr lang="en-GB" i="1" smtClean="0"/>
          </a:p>
          <a:p>
            <a:r>
              <a:rPr lang="en-GB" smtClean="0"/>
              <a:t>12q24 </a:t>
            </a:r>
            <a:r>
              <a:rPr lang="en-GB" sz="1800" b="1" smtClean="0">
                <a:solidFill>
                  <a:srgbClr val="3333FF"/>
                </a:solidFill>
              </a:rPr>
              <a:t>(OR 1.19)</a:t>
            </a:r>
            <a:endParaRPr lang="en-GB" smtClean="0"/>
          </a:p>
          <a:p>
            <a:pPr lvl="1"/>
            <a:r>
              <a:rPr lang="en-GB" sz="1800" b="1" i="1" smtClean="0">
                <a:solidFill>
                  <a:srgbClr val="3333FF"/>
                </a:solidFill>
              </a:rPr>
              <a:t>SH2B3</a:t>
            </a:r>
            <a:r>
              <a:rPr lang="en-GB" i="1" smtClean="0"/>
              <a:t> (</a:t>
            </a:r>
            <a:r>
              <a:rPr lang="en-GB" smtClean="0"/>
              <a:t>also known as </a:t>
            </a:r>
            <a:r>
              <a:rPr lang="en-GB" i="1" smtClean="0"/>
              <a:t>LNK</a:t>
            </a:r>
            <a:r>
              <a:rPr lang="en-GB" smtClean="0"/>
              <a:t>) &amp; </a:t>
            </a:r>
            <a:r>
              <a:rPr lang="en-GB" i="1" smtClean="0"/>
              <a:t>ATXN2</a:t>
            </a:r>
          </a:p>
          <a:p>
            <a:pPr lvl="1"/>
            <a:r>
              <a:rPr lang="en-GB" smtClean="0"/>
              <a:t>Strong association with T1DM</a:t>
            </a:r>
          </a:p>
          <a:p>
            <a:pPr lvl="1"/>
            <a:r>
              <a:rPr lang="en-GB" smtClean="0"/>
              <a:t>Expressed in monocytes &amp; dendritic cells</a:t>
            </a:r>
          </a:p>
          <a:p>
            <a:pPr lvl="1"/>
            <a:r>
              <a:rPr lang="en-GB" smtClean="0"/>
              <a:t>Found in small intestine, especially inflamed coeliac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47930A-183C-4B0D-BE15-ACC572CCD0E8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488238" cy="288925"/>
          </a:xfrm>
        </p:spPr>
        <p:txBody>
          <a:bodyPr/>
          <a:lstStyle/>
          <a:p>
            <a:r>
              <a:rPr lang="en-GB" sz="2000" smtClean="0"/>
              <a:t>Summary of  Variant Genes in Coeliac Disease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930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7019925" y="6237288"/>
            <a:ext cx="172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>
                <a:solidFill>
                  <a:srgbClr val="3333FF"/>
                </a:solidFill>
              </a:rPr>
              <a:t>DA van Heel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9B691E-0CCF-4FAC-BD5A-8D6A24BDD86B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Initial Coeliac Genetic Studies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HLA-DQ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IL2-IL21 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7 more risk variants/regions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Genes from 8 regions involved in immune response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4 of 9 regions overlap with type 1 diabetes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72E837-2D76-4949-8AEC-1662E52C9DDB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with findings in Type 1 Diabetes mellitus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800" smtClean="0"/>
              <a:t>(Figure from </a:t>
            </a:r>
            <a:r>
              <a:rPr lang="en-GB" sz="1800" smtClean="0">
                <a:hlinkClick r:id="rId3"/>
              </a:rPr>
              <a:t>Todd, J.A. </a:t>
            </a:r>
            <a:r>
              <a:rPr lang="en-GB" sz="1800" i="1" smtClean="0">
                <a:hlinkClick r:id="rId3"/>
              </a:rPr>
              <a:t>et al</a:t>
            </a:r>
            <a:r>
              <a:rPr lang="en-GB" sz="1800" smtClean="0">
                <a:hlinkClick r:id="rId3"/>
              </a:rPr>
              <a:t>., </a:t>
            </a:r>
            <a:r>
              <a:rPr lang="en-GB" sz="1800" b="1" i="1" smtClean="0">
                <a:hlinkClick r:id="rId3"/>
              </a:rPr>
              <a:t>Nat. Genet.</a:t>
            </a:r>
            <a:r>
              <a:rPr lang="en-GB" sz="1800" b="1" smtClean="0">
                <a:hlinkClick r:id="rId3"/>
              </a:rPr>
              <a:t> 39</a:t>
            </a:r>
            <a:r>
              <a:rPr lang="en-GB" sz="1800" smtClean="0">
                <a:hlinkClick r:id="rId3"/>
              </a:rPr>
              <a:t>, 857–864, 2007</a:t>
            </a:r>
            <a:r>
              <a:rPr lang="en-GB" sz="1800" smtClean="0"/>
              <a:t>.)</a:t>
            </a:r>
            <a:r>
              <a:rPr lang="en-GB" smtClean="0"/>
              <a:t> </a:t>
            </a:r>
          </a:p>
        </p:txBody>
      </p:sp>
      <p:pic>
        <p:nvPicPr>
          <p:cNvPr id="46085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857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BE5E8E4-CC80-4706-8482-FA96B2FE608C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Shared and Distinct Genetic Variants </a:t>
            </a:r>
            <a:br>
              <a:rPr lang="en-GB" sz="2000" smtClean="0"/>
            </a:br>
            <a:r>
              <a:rPr lang="en-GB" sz="2000" smtClean="0"/>
              <a:t>	in Type 1 Diabetes and Celiac Disease</a:t>
            </a:r>
            <a:r>
              <a:rPr lang="en-GB" sz="2000" b="0" smtClean="0"/>
              <a:t>				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29525" cy="4606925"/>
          </a:xfrm>
        </p:spPr>
        <p:txBody>
          <a:bodyPr/>
          <a:lstStyle/>
          <a:p>
            <a:pPr lvl="4"/>
            <a:r>
              <a:rPr lang="en-GB" b="0" smtClean="0"/>
              <a:t>	Smyth et al NEJM 2008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41920" r="26968" b="22688"/>
          <a:stretch>
            <a:fillRect/>
          </a:stretch>
        </p:blipFill>
        <p:spPr bwMode="auto">
          <a:xfrm>
            <a:off x="395288" y="1801813"/>
            <a:ext cx="7272337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082FC8-5592-4A86-92C8-698C3CE398E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GB" sz="2600" smtClean="0"/>
              <a:t>Coeliac Genetics - Questions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629525" cy="3671888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Are there more coeliac genetic risk factors 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HLA DQ2/8 may explain ~35% heritability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8 new variants explain &lt; 5% heritability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Small individual effects of new genes (OR 1.2-1.3)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How to find them: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Larger sample SNP GWAS study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Rare variants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Structural variants</a:t>
            </a:r>
          </a:p>
          <a:p>
            <a:pPr lvl="1" eaLnBrk="1" hangingPunct="1">
              <a:lnSpc>
                <a:spcPct val="80000"/>
              </a:lnSpc>
            </a:pPr>
            <a:endParaRPr lang="en-GB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Which are the causal variants from each region ?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How do variants alter biological function 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D2F875-3771-4CB0-B8EB-BDCCAFC45F9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GWAS follow-up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n-GB" smtClean="0"/>
              <a:t>Trynka et al Gut 2009</a:t>
            </a:r>
          </a:p>
        </p:txBody>
      </p:sp>
      <p:pic>
        <p:nvPicPr>
          <p:cNvPr id="49157" name="Picture 5" descr="Figure 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61214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758EED-6582-4B04-BC20-34568C0748C9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GWAS follow-up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90000"/>
              </a:lnSpc>
            </a:pPr>
            <a:r>
              <a:rPr lang="en-GB" sz="1400" smtClean="0"/>
              <a:t>Trynka et al Gut 2009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458 SNPs were assayed in 1682 cases and 3258 controls from three populations (UK, Irish and Dutch).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Results combined with the original GWAS cohort (767 UK cases and 1422 controls);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6 SNPs showed association with p&lt;1 x 10(-04) and were then genotyped in an independent Italian coeliac cohort (538 cases and 593 controls).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2 novel coeliac disease risk regions identified: 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6q23.3 (OLIG3-TNFAIP3)  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2p16.1 (REL)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genome-wide significance in the combined analysis (2987 cases and 5273 controls) p = 1.3 x 10(-08) &amp; 5.2 x 10(-07)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Both involved in NFkB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7668C9-A963-459A-87C2-C2EE3E611F10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73088"/>
            <a:ext cx="7488238" cy="504825"/>
          </a:xfrm>
        </p:spPr>
        <p:txBody>
          <a:bodyPr/>
          <a:lstStyle/>
          <a:p>
            <a:r>
              <a:rPr lang="en-GB" sz="2400" smtClean="0"/>
              <a:t>Second Generation GWAS results</a:t>
            </a: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				</a:t>
            </a:r>
          </a:p>
        </p:txBody>
      </p:sp>
      <p:pic>
        <p:nvPicPr>
          <p:cNvPr id="51204" name="Picture 5" descr="Coexpression analysis of genes mapping to 40 genome-wide significant and suggestive celiac disease regions in 33,109 heterogenous human samples from the Gene Expression Omnib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56165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76250" y="1598613"/>
            <a:ext cx="8280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400"/>
              </a:spcBef>
            </a:pPr>
            <a:r>
              <a:rPr lang="en-GB" sz="1400" b="1">
                <a:solidFill>
                  <a:srgbClr val="3333FF"/>
                </a:solidFill>
              </a:rPr>
              <a:t>GWAS in 4,533 celiacs &amp; 10,750 controls; + 4,918 celiacs &amp; 5,684 controls for 113 selected SNPs</a:t>
            </a:r>
          </a:p>
          <a:p>
            <a:pPr algn="l">
              <a:lnSpc>
                <a:spcPct val="80000"/>
              </a:lnSpc>
              <a:spcBef>
                <a:spcPts val="400"/>
              </a:spcBef>
            </a:pPr>
            <a:r>
              <a:rPr lang="en-GB" sz="1400"/>
              <a:t>Coexpression analysis of genes mapping to 40 genome-wide significant and suggestive celiac disease regions in 33,109 heterogenous human samples from the Gene Expression Omnibus.</a:t>
            </a:r>
            <a:r>
              <a:rPr lang="en-GB"/>
              <a:t> </a:t>
            </a:r>
          </a:p>
        </p:txBody>
      </p:sp>
      <p:sp>
        <p:nvSpPr>
          <p:cNvPr id="51206" name="Rectangle 1"/>
          <p:cNvSpPr>
            <a:spLocks noChangeArrowheads="1"/>
          </p:cNvSpPr>
          <p:nvPr/>
        </p:nvSpPr>
        <p:spPr bwMode="auto">
          <a:xfrm>
            <a:off x="4706938" y="908050"/>
            <a:ext cx="3186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latin typeface="Calibri" pitchFamily="34" charset="0"/>
                <a:cs typeface="Calibri" pitchFamily="34" charset="0"/>
              </a:rPr>
              <a:t>Dubois et al. </a:t>
            </a:r>
            <a:r>
              <a:rPr lang="en-GB" sz="1600" b="1" i="1">
                <a:latin typeface="Calibri" pitchFamily="34" charset="0"/>
                <a:cs typeface="Calibri" pitchFamily="34" charset="0"/>
              </a:rPr>
              <a:t>Nat Gen</a:t>
            </a:r>
            <a:r>
              <a:rPr lang="en-GB" sz="1600" b="1">
                <a:latin typeface="Calibri" pitchFamily="34" charset="0"/>
                <a:cs typeface="Calibri" pitchFamily="34" charset="0"/>
              </a:rPr>
              <a:t> 2010; 42: 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67164F-AD4D-451F-8BB4-51FBB0CC7F84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GENETICS OF COELIAC DISEASE: FUTURE STUDIES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73238"/>
            <a:ext cx="7629525" cy="4535487"/>
          </a:xfrm>
        </p:spPr>
        <p:txBody>
          <a:bodyPr/>
          <a:lstStyle/>
          <a:p>
            <a:r>
              <a:rPr lang="en-GB" smtClean="0"/>
              <a:t>Only proportion of inheritability explained from HLA-DQ and GWAS genes</a:t>
            </a:r>
          </a:p>
          <a:p>
            <a:pPr lvl="1"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Other genetic effects</a:t>
            </a:r>
          </a:p>
          <a:p>
            <a:pPr lvl="1">
              <a:buFont typeface="Wingdings" pitchFamily="2" charset="2"/>
              <a:buNone/>
            </a:pPr>
            <a:r>
              <a:rPr lang="en-GB" smtClean="0"/>
              <a:t>? Weak genetic effects of even more genes</a:t>
            </a:r>
          </a:p>
          <a:p>
            <a:pPr lvl="1">
              <a:buFont typeface="Wingdings" pitchFamily="2" charset="2"/>
              <a:buNone/>
            </a:pPr>
            <a:r>
              <a:rPr lang="en-GB" smtClean="0"/>
              <a:t>? Additional genes with rare mutations (MAF &lt;0.01)</a:t>
            </a:r>
          </a:p>
          <a:p>
            <a:pPr lvl="1">
              <a:buFont typeface="Wingdings" pitchFamily="2" charset="2"/>
              <a:buNone/>
            </a:pPr>
            <a:r>
              <a:rPr lang="en-GB" smtClean="0"/>
              <a:t>? Copy number variation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GB" smtClean="0"/>
              <a:t>Interactions with other environmental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50B11D-AE39-4AD2-9D69-8429C7C9DEC5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Family Studies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Studies of the familial nature of celiac sprue using biopsy of the small intestine. </a:t>
            </a:r>
          </a:p>
          <a:p>
            <a:pPr lvl="1"/>
            <a:r>
              <a:rPr lang="en-GB" smtClean="0"/>
              <a:t>Risk in first-degree relatives of ~10%</a:t>
            </a:r>
          </a:p>
          <a:p>
            <a:pPr lvl="4"/>
            <a:r>
              <a:rPr lang="en-GB" smtClean="0"/>
              <a:t>MacDonald et al., NEJM 1965</a:t>
            </a:r>
          </a:p>
          <a:p>
            <a:pPr lvl="1"/>
            <a:endParaRPr lang="en-GB" smtClean="0"/>
          </a:p>
          <a:p>
            <a:r>
              <a:rPr lang="en-GB" smtClean="0"/>
              <a:t>10 further systematic studies</a:t>
            </a:r>
          </a:p>
          <a:p>
            <a:pPr lvl="1"/>
            <a:r>
              <a:rPr lang="en-GB" smtClean="0"/>
              <a:t>Risk in first degree relatives ranges from 4-20%</a:t>
            </a:r>
          </a:p>
          <a:p>
            <a:endParaRPr lang="en-GB" smtClean="0"/>
          </a:p>
          <a:p>
            <a:r>
              <a:rPr lang="en-GB" smtClean="0">
                <a:solidFill>
                  <a:srgbClr val="3333FF"/>
                </a:solidFill>
              </a:rPr>
              <a:t>Overall risk to siblings is ~10%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Environmental Factors affecting Development of Coeliac Disease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Genetics</a:t>
            </a:r>
          </a:p>
          <a:p>
            <a:endParaRPr lang="en-GB" smtClean="0"/>
          </a:p>
          <a:p>
            <a:r>
              <a:rPr lang="en-GB" smtClean="0"/>
              <a:t>Environmental</a:t>
            </a:r>
          </a:p>
          <a:p>
            <a:pPr lvl="1"/>
            <a:r>
              <a:rPr lang="en-GB" smtClean="0"/>
              <a:t>Gluten</a:t>
            </a:r>
          </a:p>
          <a:p>
            <a:pPr lvl="1"/>
            <a:r>
              <a:rPr lang="en-GB" smtClean="0">
                <a:solidFill>
                  <a:srgbClr val="3333FF"/>
                </a:solidFill>
              </a:rPr>
              <a:t>Weaning and tolerance</a:t>
            </a:r>
          </a:p>
          <a:p>
            <a:pPr lvl="1"/>
            <a:r>
              <a:rPr lang="en-GB" smtClean="0">
                <a:solidFill>
                  <a:srgbClr val="3333FF"/>
                </a:solidFill>
              </a:rPr>
              <a:t>Influences at time of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Gluten Introduction &amp; Development of Coeliac Disease Autoimmunity (CDA)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07375" cy="5256213"/>
          </a:xfrm>
        </p:spPr>
        <p:txBody>
          <a:bodyPr/>
          <a:lstStyle/>
          <a:p>
            <a:pPr lvl="4"/>
            <a:r>
              <a:rPr lang="en-GB" i="0" smtClean="0"/>
              <a:t>Norris </a:t>
            </a:r>
            <a:r>
              <a:rPr lang="en-GB" smtClean="0"/>
              <a:t>et al</a:t>
            </a:r>
            <a:r>
              <a:rPr lang="en-GB" i="0" smtClean="0"/>
              <a:t>. JAMA 2005; 293:2343</a:t>
            </a:r>
          </a:p>
          <a:p>
            <a:pPr>
              <a:spcBef>
                <a:spcPct val="0"/>
              </a:spcBef>
            </a:pPr>
            <a:r>
              <a:rPr lang="en-GB" sz="2000" smtClean="0"/>
              <a:t>1560 children in Denver (DAISY)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HLA-DR3-DQ2 or DR4-DQ8, or 1st-degree relative with T1D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Mean follow-up 4.8y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CDA = tTG +ve x2 [n=51]; or tTG + Villous atrophy on Biopsy [n=25]</a:t>
            </a:r>
          </a:p>
        </p:txBody>
      </p:sp>
      <p:graphicFrame>
        <p:nvGraphicFramePr>
          <p:cNvPr id="163062" name="Group 246"/>
          <p:cNvGraphicFramePr>
            <a:graphicFrameLocks noGrp="1"/>
          </p:cNvGraphicFramePr>
          <p:nvPr/>
        </p:nvGraphicFramePr>
        <p:xfrm>
          <a:off x="611188" y="2892425"/>
          <a:ext cx="8281987" cy="3411538"/>
        </p:xfrm>
        <a:graphic>
          <a:graphicData uri="http://schemas.openxmlformats.org/drawingml/2006/table">
            <a:tbl>
              <a:tblPr/>
              <a:tblGrid>
                <a:gridCol w="1512363"/>
                <a:gridCol w="648156"/>
                <a:gridCol w="720173"/>
                <a:gridCol w="1872449"/>
                <a:gridCol w="864207"/>
                <a:gridCol w="864207"/>
                <a:gridCol w="1800432"/>
              </a:tblGrid>
              <a:tr h="10926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Age of exposure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to wheat,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barley or rye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CDA +ve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CDA  -ve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Hazard ratio of CDA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Biopsy  +ve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Biopsy  -ve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Hazard ratio of Biopsy +ve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– 3 mo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5.17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1.44 – 18.57]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22.97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4.55 – 116]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 =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0.001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2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 – 6 mo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23%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&gt; 7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71%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1.87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0.97 – 3.60]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0.07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76%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3.98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[95% CI: 1.18 – 13.46]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</a:rPr>
                        <a:t> = 0.04</a:t>
                      </a:r>
                      <a:endParaRPr kumimoji="0" lang="en-GB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47" marB="45747"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Rotavirus Infection Frequency and Rick of Celiac Disease Autoimmunity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04138" cy="4895850"/>
          </a:xfrm>
        </p:spPr>
        <p:txBody>
          <a:bodyPr/>
          <a:lstStyle/>
          <a:p>
            <a:pPr lvl="4"/>
            <a:r>
              <a:rPr lang="en-GB" i="0" smtClean="0"/>
              <a:t>Stene </a:t>
            </a:r>
            <a:r>
              <a:rPr lang="en-GB" smtClean="0"/>
              <a:t>et al</a:t>
            </a:r>
            <a:r>
              <a:rPr lang="en-GB" i="0" smtClean="0"/>
              <a:t>. Am J Gastro 2006; 101: 2333</a:t>
            </a:r>
          </a:p>
          <a:p>
            <a:pPr>
              <a:spcBef>
                <a:spcPct val="0"/>
              </a:spcBef>
            </a:pPr>
            <a:r>
              <a:rPr lang="en-GB" sz="2000" smtClean="0"/>
              <a:t>1931 children in Denver (DAISY)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HLA-DR3/DQ2 or DR4, or 1st-degree relative with T1D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CDA = tTG +ve x2 [n=54]; or tTG + Villous atrophy on Biopsy [n=27]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Two matched controls for each case</a:t>
            </a:r>
          </a:p>
          <a:p>
            <a:pPr lvl="1">
              <a:spcBef>
                <a:spcPct val="0"/>
              </a:spcBef>
            </a:pPr>
            <a:r>
              <a:rPr lang="en-GB" sz="1800" smtClean="0"/>
              <a:t>Rotavirus serology at defined times</a:t>
            </a:r>
          </a:p>
          <a:p>
            <a:pPr lvl="4"/>
            <a:endParaRPr lang="en-GB" i="0" smtClean="0"/>
          </a:p>
          <a:p>
            <a:endParaRPr lang="en-GB" smtClean="0"/>
          </a:p>
        </p:txBody>
      </p:sp>
      <p:graphicFrame>
        <p:nvGraphicFramePr>
          <p:cNvPr id="160830" name="Group 62"/>
          <p:cNvGraphicFramePr>
            <a:graphicFrameLocks noGrp="1"/>
          </p:cNvGraphicFramePr>
          <p:nvPr/>
        </p:nvGraphicFramePr>
        <p:xfrm>
          <a:off x="1042988" y="3429000"/>
          <a:ext cx="6769100" cy="2625726"/>
        </p:xfrm>
        <a:graphic>
          <a:graphicData uri="http://schemas.openxmlformats.org/drawingml/2006/table">
            <a:tbl>
              <a:tblPr/>
              <a:tblGrid>
                <a:gridCol w="2444750"/>
                <a:gridCol w="1016000"/>
                <a:gridCol w="1203325"/>
                <a:gridCol w="210502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Rotavirus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Controls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Risk ratio of CDA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1.94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[95% CI: 0.39 – 9.56]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&gt;2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59%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3.76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</a:rPr>
                        <a:t>[95% CI: 0.76 – 18.7]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7" name="Text Box 59"/>
          <p:cNvSpPr txBox="1">
            <a:spLocks noChangeArrowheads="1"/>
          </p:cNvSpPr>
          <p:nvPr/>
        </p:nvSpPr>
        <p:spPr bwMode="auto">
          <a:xfrm>
            <a:off x="6516688" y="6308725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3333FF"/>
                </a:solidFill>
                <a:latin typeface="Calibri" pitchFamily="34" charset="0"/>
              </a:rPr>
              <a:t>Test for trend </a:t>
            </a:r>
            <a:r>
              <a:rPr lang="en-GB" sz="1600" b="1" i="1">
                <a:solidFill>
                  <a:srgbClr val="3333FF"/>
                </a:solidFill>
                <a:latin typeface="Calibri" pitchFamily="34" charset="0"/>
              </a:rPr>
              <a:t> p</a:t>
            </a:r>
            <a:r>
              <a:rPr lang="en-GB" sz="1600" b="1">
                <a:solidFill>
                  <a:srgbClr val="3333FF"/>
                </a:solidFill>
                <a:latin typeface="Calibri" pitchFamily="34" charset="0"/>
              </a:rPr>
              <a:t> = 0.037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5000"/>
            <a:ext cx="4968552" cy="50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0399" y="5842446"/>
            <a:ext cx="7620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 dirty="0"/>
              <a:t>Figure 1   Causative factors in coeliac disease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5000" y="6165304"/>
            <a:ext cx="762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000" dirty="0"/>
              <a:t>Antonio  Di </a:t>
            </a:r>
            <a:r>
              <a:rPr lang="en-US" sz="1000" dirty="0" err="1" smtClean="0"/>
              <a:t>Sabatino</a:t>
            </a:r>
            <a:r>
              <a:rPr lang="en-US" sz="1000" dirty="0" smtClean="0"/>
              <a:t>, </a:t>
            </a:r>
            <a:r>
              <a:rPr lang="en-US" sz="1000" dirty="0"/>
              <a:t>Gino Roberto </a:t>
            </a:r>
            <a:r>
              <a:rPr lang="en-US" sz="1000" dirty="0" err="1" smtClean="0"/>
              <a:t>Corazza</a:t>
            </a:r>
            <a:r>
              <a:rPr lang="en-US" sz="1000" dirty="0" smtClean="0"/>
              <a:t>. </a:t>
            </a:r>
            <a:r>
              <a:rPr lang="en-US" sz="1000" b="1" dirty="0" smtClean="0"/>
              <a:t>Coeliac disease. </a:t>
            </a:r>
            <a:r>
              <a:rPr lang="en-US" sz="1000" dirty="0" smtClean="0"/>
              <a:t>Lancet  2009;  373: 1480 - 1493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8334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1A4778-971E-4951-8180-25EDF6E05CDE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GENE / ENVIRONMENTAL INTERACTIONS IN</a:t>
            </a:r>
            <a:br>
              <a:rPr lang="fr-FR" smtClean="0"/>
            </a:br>
            <a:r>
              <a:rPr lang="fr-FR" smtClean="0"/>
              <a:t> COELIAC DISEASE: SUMMARY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12875"/>
            <a:ext cx="7629525" cy="489585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GB" smtClean="0"/>
              <a:t>Gluten-sensitive enteropathy</a:t>
            </a:r>
          </a:p>
          <a:p>
            <a:pPr>
              <a:spcBef>
                <a:spcPts val="100"/>
              </a:spcBef>
            </a:pPr>
            <a:r>
              <a:rPr lang="en-GB" smtClean="0"/>
              <a:t>Strong inheritability</a:t>
            </a:r>
          </a:p>
          <a:p>
            <a:pPr>
              <a:spcBef>
                <a:spcPts val="100"/>
              </a:spcBef>
            </a:pPr>
            <a:r>
              <a:rPr lang="en-GB" smtClean="0"/>
              <a:t>HLA-DQ most important factor</a:t>
            </a:r>
          </a:p>
          <a:p>
            <a:pPr>
              <a:spcBef>
                <a:spcPts val="100"/>
              </a:spcBef>
            </a:pPr>
            <a:r>
              <a:rPr lang="en-GB" smtClean="0"/>
              <a:t>Weak effects from linkage and candidate gene studies</a:t>
            </a:r>
          </a:p>
          <a:p>
            <a:pPr>
              <a:spcBef>
                <a:spcPts val="100"/>
              </a:spcBef>
            </a:pPr>
            <a:r>
              <a:rPr lang="en-GB" smtClean="0"/>
              <a:t>Genome-wide association study </a:t>
            </a:r>
          </a:p>
          <a:p>
            <a:pPr lvl="1">
              <a:spcBef>
                <a:spcPts val="100"/>
              </a:spcBef>
            </a:pPr>
            <a:r>
              <a:rPr lang="en-GB" i="1" smtClean="0"/>
              <a:t>IL21/IL2</a:t>
            </a:r>
          </a:p>
          <a:p>
            <a:pPr lvl="1">
              <a:spcBef>
                <a:spcPts val="100"/>
              </a:spcBef>
            </a:pPr>
            <a:r>
              <a:rPr lang="en-GB" smtClean="0"/>
              <a:t>Further genes involved in immune function</a:t>
            </a:r>
          </a:p>
          <a:p>
            <a:pPr>
              <a:spcBef>
                <a:spcPts val="100"/>
              </a:spcBef>
            </a:pPr>
            <a:r>
              <a:rPr lang="en-GB" smtClean="0"/>
              <a:t>Overlap with T1DM, Grave’s disease etc.</a:t>
            </a:r>
          </a:p>
          <a:p>
            <a:pPr>
              <a:spcBef>
                <a:spcPts val="100"/>
              </a:spcBef>
            </a:pPr>
            <a:r>
              <a:rPr lang="en-GB" smtClean="0"/>
              <a:t>Only proportion of inheritability explained so far</a:t>
            </a:r>
          </a:p>
          <a:p>
            <a:pPr>
              <a:spcBef>
                <a:spcPts val="100"/>
              </a:spcBef>
            </a:pPr>
            <a:r>
              <a:rPr lang="en-GB" smtClean="0"/>
              <a:t>Other environmental factors</a:t>
            </a:r>
          </a:p>
          <a:p>
            <a:pPr lvl="1">
              <a:spcBef>
                <a:spcPts val="100"/>
              </a:spcBef>
            </a:pPr>
            <a:r>
              <a:rPr lang="en-GB" smtClean="0"/>
              <a:t>Weaning age</a:t>
            </a:r>
          </a:p>
          <a:p>
            <a:pPr lvl="1">
              <a:spcBef>
                <a:spcPts val="100"/>
              </a:spcBef>
            </a:pPr>
            <a:r>
              <a:rPr lang="en-GB" smtClean="0"/>
              <a:t>Infections</a:t>
            </a:r>
          </a:p>
          <a:p>
            <a:pPr lvl="1">
              <a:spcBef>
                <a:spcPts val="100"/>
              </a:spcBef>
            </a:pPr>
            <a:r>
              <a:rPr lang="en-GB" smtClean="0"/>
              <a:t>Factors affecting tolerance ….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9CE71E-D668-4814-B4EC-EB0F39C97828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Twin Studies:- Concordant MZ Twins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MZ twins genetically identical</a:t>
            </a:r>
          </a:p>
          <a:p>
            <a:r>
              <a:rPr lang="en-GB" smtClean="0"/>
              <a:t>Concordance rate reflects genetic contribution</a:t>
            </a:r>
          </a:p>
          <a:p>
            <a:r>
              <a:rPr lang="en-GB" smtClean="0"/>
              <a:t>MZ twins 1st reported in 1923</a:t>
            </a:r>
          </a:p>
          <a:p>
            <a:r>
              <a:rPr lang="en-GB" smtClean="0"/>
              <a:t>Idiosyncratic reporting of MZ twins</a:t>
            </a:r>
          </a:p>
          <a:p>
            <a:r>
              <a:rPr lang="en-GB" smtClean="0"/>
              <a:t>Only 1 systematic study</a:t>
            </a:r>
          </a:p>
          <a:p>
            <a:r>
              <a:rPr lang="en-GB" smtClean="0">
                <a:solidFill>
                  <a:srgbClr val="3333FF"/>
                </a:solidFill>
              </a:rPr>
              <a:t>MZ concordance ~80%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8652D9-9F06-4F2E-ACCD-D2073FA29DD7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Evidence for a Genetic Predisposition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Population prevalence 	    </a:t>
            </a:r>
            <a:r>
              <a:rPr lang="en-GB" smtClean="0">
                <a:solidFill>
                  <a:srgbClr val="3333FF"/>
                </a:solidFill>
              </a:rPr>
              <a:t>1%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Family studies		  </a:t>
            </a:r>
            <a:r>
              <a:rPr lang="en-GB" smtClean="0">
                <a:solidFill>
                  <a:srgbClr val="3333FF"/>
                </a:solidFill>
              </a:rPr>
              <a:t>10%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Twin studies (MZ)		</a:t>
            </a:r>
            <a:r>
              <a:rPr lang="en-GB" smtClean="0">
                <a:solidFill>
                  <a:srgbClr val="3333FF"/>
                </a:solidFill>
              </a:rPr>
              <a:t>&gt;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B681BC-0BF0-4E0D-9F4C-AE96CB9AB315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Sibling Relative Risk </a:t>
            </a:r>
            <a:r>
              <a:rPr lang="en-GB" smtClean="0">
                <a:latin typeface="Symbol" pitchFamily="18" charset="2"/>
              </a:rPr>
              <a:t>(l</a:t>
            </a:r>
            <a:r>
              <a:rPr lang="en-GB" baseline="-25000" smtClean="0"/>
              <a:t>s</a:t>
            </a:r>
            <a:r>
              <a:rPr lang="en-GB" smtClean="0">
                <a:latin typeface="Symbol" pitchFamily="18" charset="2"/>
              </a:rPr>
              <a:t>)</a:t>
            </a:r>
            <a:endParaRPr lang="en-GB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Gives a measure of familial aggregation</a:t>
            </a:r>
          </a:p>
          <a:p>
            <a:endParaRPr lang="en-GB" smtClean="0"/>
          </a:p>
          <a:p>
            <a:r>
              <a:rPr lang="en-GB" smtClean="0"/>
              <a:t>Ratio of sibling risk to prevalence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latin typeface="Symbol" pitchFamily="18" charset="2"/>
              </a:rPr>
              <a:t>	l</a:t>
            </a:r>
            <a:r>
              <a:rPr lang="en-GB" baseline="-25000" smtClean="0"/>
              <a:t>s </a:t>
            </a:r>
            <a:r>
              <a:rPr lang="en-GB" baseline="30000" smtClean="0"/>
              <a:t>	</a:t>
            </a:r>
            <a:r>
              <a:rPr lang="en-GB" smtClean="0"/>
              <a:t>= sibling risk	/	prevalence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= 0.1		/	0.01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	= 10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tx2"/>
                </a:solidFill>
              </a:rPr>
              <a:t>An individual is 10 times more likely to get CD if he has an affected sibling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67E787-5202-4300-9EC2-8CA86AFB4746}" type="datetime7">
              <a:rPr lang="en-GB" sz="1000">
                <a:solidFill>
                  <a:schemeClr val="accent1"/>
                </a:solidFill>
              </a:rPr>
              <a:pPr/>
              <a:t>Oct-12</a:t>
            </a:fld>
            <a:endParaRPr lang="en-GB" sz="1000">
              <a:solidFill>
                <a:schemeClr val="accent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COELIAC DISEASE: HLA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905000"/>
            <a:ext cx="7467600" cy="4495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HLA associations:</a:t>
            </a:r>
          </a:p>
          <a:p>
            <a:r>
              <a:rPr lang="en-GB" smtClean="0"/>
              <a:t>Class I</a:t>
            </a:r>
          </a:p>
          <a:p>
            <a:pPr lvl="1">
              <a:buFontTx/>
              <a:buNone/>
            </a:pPr>
            <a:r>
              <a:rPr lang="en-GB" smtClean="0"/>
              <a:t>HLA - A1</a:t>
            </a:r>
          </a:p>
          <a:p>
            <a:pPr lvl="1">
              <a:buFontTx/>
              <a:buNone/>
            </a:pPr>
            <a:r>
              <a:rPr lang="en-GB" smtClean="0"/>
              <a:t>HLA - B8</a:t>
            </a:r>
          </a:p>
          <a:p>
            <a:r>
              <a:rPr lang="en-GB" smtClean="0"/>
              <a:t>Class II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HLA - DR3</a:t>
            </a:r>
            <a:r>
              <a:rPr lang="en-GB" smtClean="0"/>
              <a:t> </a:t>
            </a:r>
          </a:p>
          <a:p>
            <a:pPr lvl="2"/>
            <a:r>
              <a:rPr lang="en-GB" smtClean="0"/>
              <a:t>65 – 95% of N. European patients</a:t>
            </a:r>
          </a:p>
          <a:p>
            <a:pPr lvl="2"/>
            <a:r>
              <a:rPr lang="en-GB" smtClean="0"/>
              <a:t>HLA – DR5 / DR7 in Mediterranean patients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3333FF"/>
                </a:solidFill>
              </a:rPr>
              <a:t>HLA - DQ2 </a:t>
            </a:r>
          </a:p>
          <a:p>
            <a:pPr lvl="2"/>
            <a:r>
              <a:rPr lang="en-GB" smtClean="0"/>
              <a:t>~ 90% of N. Europeans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lecture">
  <a:themeElements>
    <a:clrScheme name="jw-lect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jw-lec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w-lect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lect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4">
        <a:dk1>
          <a:srgbClr val="000000"/>
        </a:dk1>
        <a:lt1>
          <a:srgbClr val="FFFFFF"/>
        </a:lt1>
        <a:dk2>
          <a:srgbClr val="000099"/>
        </a:dk2>
        <a:lt2>
          <a:srgbClr val="FFFF66"/>
        </a:lt2>
        <a:accent1>
          <a:srgbClr val="00CCCC"/>
        </a:accent1>
        <a:accent2>
          <a:srgbClr val="CC99FF"/>
        </a:accent2>
        <a:accent3>
          <a:srgbClr val="AAA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FF33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lecture 4">
    <a:dk1>
      <a:srgbClr val="000000"/>
    </a:dk1>
    <a:lt1>
      <a:srgbClr val="FFFFFF"/>
    </a:lt1>
    <a:dk2>
      <a:srgbClr val="000099"/>
    </a:dk2>
    <a:lt2>
      <a:srgbClr val="FFFF66"/>
    </a:lt2>
    <a:accent1>
      <a:srgbClr val="00CCCC"/>
    </a:accent1>
    <a:accent2>
      <a:srgbClr val="CC99FF"/>
    </a:accent2>
    <a:accent3>
      <a:srgbClr val="AAAACA"/>
    </a:accent3>
    <a:accent4>
      <a:srgbClr val="DADADA"/>
    </a:accent4>
    <a:accent5>
      <a:srgbClr val="AAE2E2"/>
    </a:accent5>
    <a:accent6>
      <a:srgbClr val="B98AE7"/>
    </a:accent6>
    <a:hlink>
      <a:srgbClr val="FF33CC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jw-lecture 3">
    <a:dk1>
      <a:srgbClr val="000000"/>
    </a:dk1>
    <a:lt1>
      <a:srgbClr val="FFFFFF"/>
    </a:lt1>
    <a:dk2>
      <a:srgbClr val="000000"/>
    </a:dk2>
    <a:lt2>
      <a:srgbClr val="CBCBCB"/>
    </a:lt2>
    <a:accent1>
      <a:srgbClr val="B2B2B2"/>
    </a:accent1>
    <a:accent2>
      <a:srgbClr val="868686"/>
    </a:accent2>
    <a:accent3>
      <a:srgbClr val="FFFFFF"/>
    </a:accent3>
    <a:accent4>
      <a:srgbClr val="000000"/>
    </a:accent4>
    <a:accent5>
      <a:srgbClr val="D5D5D5"/>
    </a:accent5>
    <a:accent6>
      <a:srgbClr val="797979"/>
    </a:accent6>
    <a:hlink>
      <a:srgbClr val="5F5F5F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4967</TotalTime>
  <Words>2208</Words>
  <Application>Microsoft Office PowerPoint</Application>
  <PresentationFormat>On-screen Show (4:3)</PresentationFormat>
  <Paragraphs>603</Paragraphs>
  <Slides>54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Symbol</vt:lpstr>
      <vt:lpstr>Comic Sans MS</vt:lpstr>
      <vt:lpstr>Wingdings</vt:lpstr>
      <vt:lpstr>Times</vt:lpstr>
      <vt:lpstr>StarSymbol</vt:lpstr>
      <vt:lpstr>Calibri</vt:lpstr>
      <vt:lpstr>Times New Roman</vt:lpstr>
      <vt:lpstr>jw-lecture</vt:lpstr>
      <vt:lpstr>Chart</vt:lpstr>
      <vt:lpstr>BSc in Gastroenterology / Hepatology</vt:lpstr>
      <vt:lpstr>COELIAC DISEASE</vt:lpstr>
      <vt:lpstr>EVIDENCE FOR A GENETIC PREDISPOSITION</vt:lpstr>
      <vt:lpstr>Coeliac Disease – UK Population Studies</vt:lpstr>
      <vt:lpstr>Coeliac Family Studies</vt:lpstr>
      <vt:lpstr>Twin Studies:- Concordant MZ Twins</vt:lpstr>
      <vt:lpstr>Evidence for a Genetic Predisposition</vt:lpstr>
      <vt:lpstr>Sibling Relative Risk (ls)</vt:lpstr>
      <vt:lpstr>COELIAC DISEASE: HLA</vt:lpstr>
      <vt:lpstr>HLA-DQ2 </vt:lpstr>
      <vt:lpstr>COELIAC DISEASE: HLA</vt:lpstr>
      <vt:lpstr>PowerPoint Presentation</vt:lpstr>
      <vt:lpstr>HLA-DQ in Coeliac Disease</vt:lpstr>
      <vt:lpstr>COELIAC DISEASE: EVIDENCE FOR NON-HLA GENES</vt:lpstr>
      <vt:lpstr>STRATEGIES TO MAP NON-HLA GENES</vt:lpstr>
      <vt:lpstr>Genome-Wide Linkage Studies: Principles of Sib-pair Analysis</vt:lpstr>
      <vt:lpstr>COELIAC DISEASE: GENOME WIDE LINKAGE STUDIES</vt:lpstr>
      <vt:lpstr>COELIAC DISEASE: ASSOCIATION STUDIES CLASSES OF CANDIDATE NON-HLA GENES</vt:lpstr>
      <vt:lpstr>Chromosome 2q33 Gene Map</vt:lpstr>
      <vt:lpstr>Regulation of T cell activation</vt:lpstr>
      <vt:lpstr>COELIAC DISEASE:   CHROMOSOME 2q33 STUDIES</vt:lpstr>
      <vt:lpstr>COELIAC DISEASE AND CHROMOSOME 6:  NON-HLA LOCI WITHIN MHC</vt:lpstr>
      <vt:lpstr>COELIAC DISEASE: CHROMOSOME 19p13.1</vt:lpstr>
      <vt:lpstr>COELIAC DISEASE  Candidate genes: Summary</vt:lpstr>
      <vt:lpstr> </vt:lpstr>
      <vt:lpstr>COELIAC DISEASE:  GENOME WIDE ASSOCIATION STUDY</vt:lpstr>
      <vt:lpstr>COELIAC DISEASE:  GENOME WIDE ASSOCIATION STUDY</vt:lpstr>
      <vt:lpstr>Coeliac Disease: Summary of Genome Wide Association Study p Values</vt:lpstr>
      <vt:lpstr>CHROMOSOME 4q27</vt:lpstr>
      <vt:lpstr>Chromosome 4q27: Linkage Disequilibrium </vt:lpstr>
      <vt:lpstr>CHROMOSOME 4q27: GENES</vt:lpstr>
      <vt:lpstr>COELIAC DISEASE GWAS 1</vt:lpstr>
      <vt:lpstr>PowerPoint Presentation</vt:lpstr>
      <vt:lpstr>Follow-up of Coeliac GWAS Findings</vt:lpstr>
      <vt:lpstr>PowerPoint Presentation</vt:lpstr>
      <vt:lpstr>Eight non-HLA Coeliac Disease Associated Regions</vt:lpstr>
      <vt:lpstr>Non-HLA Coeliac Disease Associated Regions (1)</vt:lpstr>
      <vt:lpstr>Non-HLA Coeliac Disease Associated Regions (2)</vt:lpstr>
      <vt:lpstr>Non-HLA Coeliac Disease Associated Regions (3)</vt:lpstr>
      <vt:lpstr>Non-HLA Coeliac Disease Associated Regions (4)</vt:lpstr>
      <vt:lpstr>Summary of  Variant Genes in Coeliac Disease</vt:lpstr>
      <vt:lpstr>Summary of Initial Coeliac Genetic Studies</vt:lpstr>
      <vt:lpstr>Comparison with findings in Type 1 Diabetes mellitus</vt:lpstr>
      <vt:lpstr>Shared and Distinct Genetic Variants   in Type 1 Diabetes and Celiac Disease    </vt:lpstr>
      <vt:lpstr>Coeliac Genetics - Questions</vt:lpstr>
      <vt:lpstr>GWAS follow-up </vt:lpstr>
      <vt:lpstr>GWAS follow-up </vt:lpstr>
      <vt:lpstr>Second Generation GWAS results     </vt:lpstr>
      <vt:lpstr>GENETICS OF COELIAC DISEASE: FUTURE STUDIES</vt:lpstr>
      <vt:lpstr>Other Environmental Factors affecting Development of Coeliac Disease</vt:lpstr>
      <vt:lpstr>Timing of Gluten Introduction &amp; Development of Coeliac Disease Autoimmunity (CDA)</vt:lpstr>
      <vt:lpstr>Rotavirus Infection Frequency and Rick of Celiac Disease Autoimmunity</vt:lpstr>
      <vt:lpstr>PowerPoint Presentation</vt:lpstr>
      <vt:lpstr>GENE / ENVIRONMENTAL INTERACTIONS IN  COELIAC DISEASE: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120</cp:revision>
  <cp:lastPrinted>1999-02-19T10:34:18Z</cp:lastPrinted>
  <dcterms:created xsi:type="dcterms:W3CDTF">1995-06-02T22:06:36Z</dcterms:created>
  <dcterms:modified xsi:type="dcterms:W3CDTF">2012-10-09T08:16:13Z</dcterms:modified>
</cp:coreProperties>
</file>