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0" r:id="rId1"/>
    <p:sldMasterId id="2147483676" r:id="rId2"/>
  </p:sldMasterIdLst>
  <p:notesMasterIdLst>
    <p:notesMasterId r:id="rId45"/>
  </p:notesMasterIdLst>
  <p:handoutMasterIdLst>
    <p:handoutMasterId r:id="rId46"/>
  </p:handoutMasterIdLst>
  <p:sldIdLst>
    <p:sldId id="369" r:id="rId3"/>
    <p:sldId id="421" r:id="rId4"/>
    <p:sldId id="374" r:id="rId5"/>
    <p:sldId id="488" r:id="rId6"/>
    <p:sldId id="352" r:id="rId7"/>
    <p:sldId id="425" r:id="rId8"/>
    <p:sldId id="477" r:id="rId9"/>
    <p:sldId id="478" r:id="rId10"/>
    <p:sldId id="479" r:id="rId11"/>
    <p:sldId id="358" r:id="rId12"/>
    <p:sldId id="377" r:id="rId13"/>
    <p:sldId id="490" r:id="rId14"/>
    <p:sldId id="418" r:id="rId15"/>
    <p:sldId id="419" r:id="rId16"/>
    <p:sldId id="359" r:id="rId17"/>
    <p:sldId id="491" r:id="rId18"/>
    <p:sldId id="492" r:id="rId19"/>
    <p:sldId id="480" r:id="rId20"/>
    <p:sldId id="361" r:id="rId21"/>
    <p:sldId id="368" r:id="rId22"/>
    <p:sldId id="466" r:id="rId23"/>
    <p:sldId id="467" r:id="rId24"/>
    <p:sldId id="471" r:id="rId25"/>
    <p:sldId id="363" r:id="rId26"/>
    <p:sldId id="365" r:id="rId27"/>
    <p:sldId id="460" r:id="rId28"/>
    <p:sldId id="461" r:id="rId29"/>
    <p:sldId id="463" r:id="rId30"/>
    <p:sldId id="427" r:id="rId31"/>
    <p:sldId id="428" r:id="rId32"/>
    <p:sldId id="429" r:id="rId33"/>
    <p:sldId id="430" r:id="rId34"/>
    <p:sldId id="431" r:id="rId35"/>
    <p:sldId id="473" r:id="rId36"/>
    <p:sldId id="420" r:id="rId37"/>
    <p:sldId id="483" r:id="rId38"/>
    <p:sldId id="397" r:id="rId39"/>
    <p:sldId id="398" r:id="rId40"/>
    <p:sldId id="406" r:id="rId41"/>
    <p:sldId id="411" r:id="rId42"/>
    <p:sldId id="489" r:id="rId43"/>
    <p:sldId id="487" r:id="rId44"/>
  </p:sldIdLst>
  <p:sldSz cx="9144000" cy="6858000" type="screen4x3"/>
  <p:notesSz cx="6662738" cy="9832975"/>
  <p:embeddedFontLst>
    <p:embeddedFont>
      <p:font typeface="Comic Sans MS" pitchFamily="66" charset="0"/>
      <p:regular r:id="rId47"/>
      <p:bold r:id="rId48"/>
    </p:embeddedFont>
    <p:embeddedFont>
      <p:font typeface="Times" pitchFamily="18" charset="0"/>
      <p:regular r:id="rId49"/>
      <p:bold r:id="rId50"/>
      <p:italic r:id="rId51"/>
      <p:boldItalic r:id="rId52"/>
    </p:embeddedFont>
    <p:embeddedFont>
      <p:font typeface="Calibri" pitchFamily="34" charset="0"/>
      <p:regular r:id="rId53"/>
      <p:bold r:id="rId54"/>
      <p:italic r:id="rId55"/>
      <p:boldItalic r:id="rId56"/>
    </p:embeddedFont>
    <p:embeddedFont>
      <p:font typeface="Arial Black" pitchFamily="34" charset="0"/>
      <p:bold r:id="rId57"/>
    </p:embeddedFont>
  </p:embeddedFont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6699"/>
    <a:srgbClr val="030000"/>
    <a:srgbClr val="FFCC99"/>
    <a:srgbClr val="FF9966"/>
    <a:srgbClr val="CC0000"/>
    <a:srgbClr val="99CCFF"/>
    <a:srgbClr val="00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2" autoAdjust="0"/>
  </p:normalViewPr>
  <p:slideViewPr>
    <p:cSldViewPr>
      <p:cViewPr>
        <p:scale>
          <a:sx n="50" d="100"/>
          <a:sy n="50" d="100"/>
        </p:scale>
        <p:origin x="-5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9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8.xml"/><Relationship Id="rId1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22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777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222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777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fld id="{8E3D7550-CCCA-4EC2-8B78-CACE051CF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8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7713"/>
            <a:ext cx="4892675" cy="367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6325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4085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fld id="{339B41B5-E140-419E-9254-B12D1B0EDA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67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79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3673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C164660-D362-481D-A420-ED99640F0D86}" type="slidenum">
              <a:rPr lang="en-GB" sz="1000"/>
              <a:pPr/>
              <a:t>1</a:t>
            </a:fld>
            <a:endParaRPr lang="en-GB" sz="10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971247-5D11-4339-AA3A-3B968E10F7B1}" type="slidenum">
              <a:rPr lang="en-GB" sz="1000"/>
              <a:pPr/>
              <a:t>10</a:t>
            </a:fld>
            <a:endParaRPr lang="en-GB" sz="10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385D77-2462-4CFC-9054-5A6FE816A2A2}" type="slidenum">
              <a:rPr lang="en-GB" sz="1000"/>
              <a:pPr/>
              <a:t>11</a:t>
            </a:fld>
            <a:endParaRPr lang="en-GB" sz="10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385D77-2462-4CFC-9054-5A6FE816A2A2}" type="slidenum">
              <a:rPr lang="en-GB" sz="1000"/>
              <a:pPr/>
              <a:t>12</a:t>
            </a:fld>
            <a:endParaRPr lang="en-GB" sz="10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CED39C5-0C35-43BD-99BA-3CAF6E073CD8}" type="slidenum">
              <a:rPr lang="en-GB" sz="1000"/>
              <a:pPr/>
              <a:t>13</a:t>
            </a:fld>
            <a:endParaRPr lang="en-GB" sz="10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7AB5F6-720D-4DE9-9A74-D9544E0FB5CD}" type="slidenum">
              <a:rPr lang="en-GB" sz="1000"/>
              <a:pPr/>
              <a:t>14</a:t>
            </a:fld>
            <a:endParaRPr lang="en-GB" sz="10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087AE7D-9727-423F-82A3-1E1B0BFE74C3}" type="slidenum">
              <a:rPr lang="en-GB" sz="1000"/>
              <a:pPr/>
              <a:t>15</a:t>
            </a:fld>
            <a:endParaRPr lang="en-GB" sz="10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A400211-B242-42D4-864A-9667F535D263}" type="slidenum">
              <a:rPr lang="en-GB" sz="1000">
                <a:solidFill>
                  <a:prstClr val="black"/>
                </a:solidFill>
              </a:rPr>
              <a:pPr/>
              <a:t>16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702BA7-5D57-4604-A2EE-A8C7B3BC5CBF}" type="slidenum">
              <a:rPr lang="en-GB" sz="1000">
                <a:solidFill>
                  <a:prstClr val="black"/>
                </a:solidFill>
              </a:rPr>
              <a:pPr/>
              <a:t>17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8188"/>
            <a:ext cx="4914900" cy="3686175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392470-63F8-4EC8-8A2F-051CE8F18266}" type="slidenum">
              <a:rPr lang="en-GB" sz="1000"/>
              <a:pPr/>
              <a:t>18</a:t>
            </a:fld>
            <a:endParaRPr lang="en-GB" sz="10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E98F93-71BD-438B-AF30-7293F55CB869}" type="slidenum">
              <a:rPr lang="en-GB" sz="1000"/>
              <a:pPr/>
              <a:t>19</a:t>
            </a:fld>
            <a:endParaRPr lang="en-GB" sz="10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C5D2951-3320-44D9-8D30-C8CC603B3D75}" type="slidenum">
              <a:rPr lang="en-GB" sz="1000"/>
              <a:pPr/>
              <a:t>2</a:t>
            </a:fld>
            <a:endParaRPr lang="en-GB" sz="10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A0FAF67-88AA-40F1-9567-E974CFFC5876}" type="slidenum">
              <a:rPr lang="en-GB" sz="1000"/>
              <a:pPr/>
              <a:t>20</a:t>
            </a:fld>
            <a:endParaRPr lang="en-GB" sz="10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25BFE72-7911-4917-AD45-CFE10434BB6E}" type="slidenum">
              <a:rPr lang="en-GB" sz="1000"/>
              <a:pPr/>
              <a:t>21</a:t>
            </a:fld>
            <a:endParaRPr lang="en-GB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A11FDB5-C632-45A2-B5FE-68343802D22A}" type="slidenum">
              <a:rPr lang="en-GB" sz="1000"/>
              <a:pPr/>
              <a:t>22</a:t>
            </a:fld>
            <a:endParaRPr lang="en-GB" sz="10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0E2F7DD-B2AE-4B81-AE04-3BF44023648B}" type="slidenum">
              <a:rPr lang="en-GB" sz="1000"/>
              <a:pPr/>
              <a:t>23</a:t>
            </a:fld>
            <a:endParaRPr lang="en-GB" sz="10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088893A-9A38-4A18-8263-937420D2AEF3}" type="slidenum">
              <a:rPr lang="en-GB" sz="1000"/>
              <a:pPr/>
              <a:t>24</a:t>
            </a:fld>
            <a:endParaRPr lang="en-GB" sz="10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2A492D-67D8-4F92-A715-A272FA45828C}" type="slidenum">
              <a:rPr lang="en-GB" sz="1000"/>
              <a:pPr/>
              <a:t>25</a:t>
            </a:fld>
            <a:endParaRPr lang="en-GB" sz="10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149517-1D99-41FD-A0FA-B46345EEE0B4}" type="slidenum">
              <a:rPr lang="en-GB" sz="1000"/>
              <a:pPr/>
              <a:t>26</a:t>
            </a:fld>
            <a:endParaRPr lang="en-GB" sz="10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C23CF2B-526B-49E2-8EAA-5C369AA6F558}" type="slidenum">
              <a:rPr lang="en-GB" sz="1000"/>
              <a:pPr/>
              <a:t>27</a:t>
            </a:fld>
            <a:endParaRPr lang="en-GB" sz="10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E7D359-D957-49BC-9AEB-76131E5B7B84}" type="slidenum">
              <a:rPr lang="en-GB" sz="1000"/>
              <a:pPr/>
              <a:t>28</a:t>
            </a:fld>
            <a:endParaRPr lang="en-GB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BEEEC9-B895-4623-AFC9-21C165134913}" type="slidenum">
              <a:rPr lang="en-GB" sz="1000"/>
              <a:pPr/>
              <a:t>29</a:t>
            </a:fld>
            <a:endParaRPr lang="en-GB" sz="10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5F723EC-7376-43C4-A0C4-9ECB264A7DB7}" type="slidenum">
              <a:rPr lang="en-GB" sz="1000"/>
              <a:pPr/>
              <a:t>3</a:t>
            </a:fld>
            <a:endParaRPr lang="en-GB" sz="10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8188"/>
            <a:ext cx="4914900" cy="3686175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7D4D008-28E9-4654-90CB-ECE07E0FDDE4}" type="slidenum">
              <a:rPr lang="en-GB" sz="1000"/>
              <a:pPr/>
              <a:t>30</a:t>
            </a:fld>
            <a:endParaRPr lang="en-GB" sz="10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0F57DE8-1131-4282-BD8C-03D650B9A219}" type="slidenum">
              <a:rPr lang="en-GB" sz="1000"/>
              <a:pPr/>
              <a:t>31</a:t>
            </a:fld>
            <a:endParaRPr lang="en-GB" sz="10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3B6D4C-BCC5-4910-ADD6-03835258EC7C}" type="slidenum">
              <a:rPr lang="en-GB" sz="1000"/>
              <a:pPr/>
              <a:t>32</a:t>
            </a:fld>
            <a:endParaRPr lang="en-GB" sz="10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3F02442-F392-4FD9-AD37-DA7CEDDD20E7}" type="slidenum">
              <a:rPr lang="en-GB" sz="1000"/>
              <a:pPr/>
              <a:t>33</a:t>
            </a:fld>
            <a:endParaRPr lang="en-GB" sz="10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CF7DE1E-04CB-4EE4-BD90-6065F605F5A2}" type="slidenum">
              <a:rPr lang="en-GB" sz="1000"/>
              <a:pPr/>
              <a:t>34</a:t>
            </a:fld>
            <a:endParaRPr lang="en-GB" sz="10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6FC84A-F1CC-4240-A5D2-94A150C1C264}" type="slidenum">
              <a:rPr lang="en-GB" sz="1000"/>
              <a:pPr/>
              <a:t>35</a:t>
            </a:fld>
            <a:endParaRPr lang="en-GB" sz="10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96004BD-2237-4C34-9A1C-C69D907E23A2}" type="slidenum">
              <a:rPr lang="en-GB" sz="1000"/>
              <a:pPr/>
              <a:t>36</a:t>
            </a:fld>
            <a:endParaRPr lang="en-GB" sz="10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BA26968-33AE-43CD-8D14-54424AF26214}" type="slidenum">
              <a:rPr lang="en-GB" sz="1000"/>
              <a:pPr/>
              <a:t>37</a:t>
            </a:fld>
            <a:endParaRPr lang="en-GB" sz="10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12B6552-B379-4F62-A505-4031A5867392}" type="slidenum">
              <a:rPr lang="en-GB" sz="1000"/>
              <a:pPr/>
              <a:t>38</a:t>
            </a:fld>
            <a:endParaRPr lang="en-GB" sz="10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2D834D8-095F-4810-8439-26C0F4314565}" type="slidenum">
              <a:rPr lang="en-GB" sz="1000"/>
              <a:pPr/>
              <a:t>39</a:t>
            </a:fld>
            <a:endParaRPr lang="en-GB" sz="10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3DE7547-DF0D-4611-B3DB-4D1837A8E3F9}" type="slidenum">
              <a:rPr lang="en-GB" sz="1000"/>
              <a:pPr/>
              <a:t>4</a:t>
            </a:fld>
            <a:endParaRPr lang="en-GB" sz="10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C54FC5-A203-40B3-A6F0-979D3629600C}" type="slidenum">
              <a:rPr lang="en-GB" sz="1000"/>
              <a:pPr/>
              <a:t>40</a:t>
            </a:fld>
            <a:endParaRPr lang="en-GB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967818D-5F77-4BC8-BBBE-045E4C8636C8}" type="slidenum">
              <a:rPr lang="en-GB" sz="1000"/>
              <a:pPr/>
              <a:t>42</a:t>
            </a:fld>
            <a:endParaRPr lang="en-GB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A79C89-98F0-4740-B2D8-CA6F4EEE58C8}" type="slidenum">
              <a:rPr lang="en-GB" sz="1000"/>
              <a:pPr/>
              <a:t>5</a:t>
            </a:fld>
            <a:endParaRPr lang="en-GB" sz="10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EE5FFA7-38D9-4AA4-90CE-4F3FB2A508C6}" type="slidenum">
              <a:rPr lang="en-GB" sz="1000"/>
              <a:pPr/>
              <a:t>6</a:t>
            </a:fld>
            <a:endParaRPr lang="en-GB" sz="10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4DB9FD-5F1B-4260-A4F2-4189CE6648FB}" type="slidenum">
              <a:rPr lang="en-GB" sz="1000"/>
              <a:pPr/>
              <a:t>7</a:t>
            </a:fld>
            <a:endParaRPr lang="en-GB" sz="10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BB8D44F-389C-4BE5-BC90-CBE5CDCE71B4}" type="slidenum">
              <a:rPr lang="en-GB" sz="1000"/>
              <a:pPr/>
              <a:t>8</a:t>
            </a:fld>
            <a:endParaRPr lang="en-GB" sz="10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4A7170D-6569-4D36-9F43-DE2EE596F215}" type="slidenum">
              <a:rPr lang="en-GB" sz="1000"/>
              <a:pPr/>
              <a:t>9</a:t>
            </a:fld>
            <a:endParaRPr lang="en-GB" sz="10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677863" y="1524000"/>
            <a:ext cx="7653337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10" descr="ic-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229350"/>
            <a:ext cx="1565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84263" y="381000"/>
            <a:ext cx="6213475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1063" y="2057400"/>
            <a:ext cx="7653337" cy="388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8800" indent="-558800">
              <a:buClr>
                <a:srgbClr val="000066"/>
              </a:buClr>
              <a:defRPr/>
            </a:lvl1pPr>
            <a:lvl2pPr marL="965200" lvl="1" indent="-508000">
              <a:defRPr sz="1800"/>
            </a:lvl2pPr>
            <a:lvl3pPr marL="914400" lvl="2" indent="0">
              <a:defRPr sz="1600"/>
            </a:lvl3pPr>
          </a:lstStyle>
          <a:p>
            <a:pPr lvl="0"/>
            <a:r>
              <a:rPr lang="en-GB" noProof="0" smtClean="0"/>
              <a:t>Click to edit Master subtitle style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  level	</a:t>
            </a:r>
          </a:p>
          <a:p>
            <a:pPr lvl="1"/>
            <a:endParaRPr lang="en-GB" noProof="0" smtClean="0"/>
          </a:p>
          <a:p>
            <a:pPr lvl="1"/>
            <a:endParaRPr lang="en-GB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7043738" y="6248400"/>
            <a:ext cx="1905000" cy="457200"/>
          </a:xfrm>
        </p:spPr>
        <p:txBody>
          <a:bodyPr/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B9937D-5347-42B8-90A1-1ADF3C470FEB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74663" y="6172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3F94D6-C65B-4487-9D7D-BBD940CB35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6638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74C6-A0E3-4235-A3BA-D3EDA47F6339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59F17-F50E-4C1E-8241-919346054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8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7475" y="609600"/>
            <a:ext cx="1906588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38" y="609600"/>
            <a:ext cx="5570537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4DA5D-388D-47EA-89A2-6D2E6BEAE255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20629-CCF6-4E46-9C3F-25BCDE433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7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138" y="609600"/>
            <a:ext cx="62325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4538" y="1981200"/>
            <a:ext cx="3738562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5500" y="1981200"/>
            <a:ext cx="3738563" cy="4038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0231-1B99-4734-A69F-650D534F1BBD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A75E-2A11-49EA-ADED-6013022CC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03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677863" y="1524000"/>
            <a:ext cx="7653337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10" descr="ic-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229350"/>
            <a:ext cx="1565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84263" y="381000"/>
            <a:ext cx="6213475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1063" y="2057400"/>
            <a:ext cx="7653337" cy="388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8800" indent="-558800">
              <a:buClr>
                <a:srgbClr val="000066"/>
              </a:buClr>
              <a:defRPr/>
            </a:lvl1pPr>
            <a:lvl2pPr marL="965200" lvl="1" indent="-508000">
              <a:defRPr sz="1800"/>
            </a:lvl2pPr>
            <a:lvl3pPr marL="914400" lvl="2" indent="0">
              <a:defRPr sz="1600"/>
            </a:lvl3pPr>
          </a:lstStyle>
          <a:p>
            <a:pPr lvl="0"/>
            <a:r>
              <a:rPr lang="en-GB" noProof="0" smtClean="0"/>
              <a:t>Click to edit Master subtitle style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  level	</a:t>
            </a:r>
          </a:p>
          <a:p>
            <a:pPr lvl="1"/>
            <a:endParaRPr lang="en-GB" noProof="0" smtClean="0"/>
          </a:p>
          <a:p>
            <a:pPr lvl="1"/>
            <a:endParaRPr lang="en-GB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7043738" y="6248400"/>
            <a:ext cx="1905000" cy="457200"/>
          </a:xfrm>
        </p:spPr>
        <p:txBody>
          <a:bodyPr/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B9937D-5347-42B8-90A1-1ADF3C470FEB}" type="datetime7">
              <a:rPr lang="en-GB">
                <a:solidFill>
                  <a:srgbClr val="FFFFFF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74663" y="6172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3F94D6-C65B-4487-9D7D-BBD940CB359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372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B2AC-ED48-4A26-8D0B-663043507641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3B7F-FF2C-4908-942C-6641CF4CFC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4FEE1-8F53-4DE2-AEF6-D5B47459366D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6BA3-BCA4-4872-BE7D-9FB350FFA6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538" y="1981200"/>
            <a:ext cx="373856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38563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942C-DBED-4839-9AD3-449D5285D302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E7B00-2A14-45EC-87D5-A985871F11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73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E179-8622-484F-AEF2-EC1277DCC78E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E8C0-FF62-4445-90E7-D3CFE3039A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92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DE0F-6349-49D9-9BB8-5D6A04FEC1DD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2FA7-C797-4A0C-974C-98AF74485AE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95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5222F-0EB7-4A8D-8B83-0715EC26D50C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8EBA3-BE26-4B6B-974F-0514CF2AED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8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B2AC-ED48-4A26-8D0B-663043507641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3B7F-FF2C-4908-942C-6641CF4CFC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64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51A2-1A8C-4285-A116-0D9DB6EF5A19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74D79-0344-424D-A4A7-9535327A2B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56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97D4-EADC-4E01-8103-22D2D498DE9C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D56C2-D419-41DF-A466-53DBCDAB27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2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74C6-A0E3-4235-A3BA-D3EDA47F6339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59F17-F50E-4C1E-8241-919346054D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1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7475" y="609600"/>
            <a:ext cx="1906588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38" y="609600"/>
            <a:ext cx="5570537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4DA5D-388D-47EA-89A2-6D2E6BEAE255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20629-CCF6-4E46-9C3F-25BCDE43340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35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138" y="609600"/>
            <a:ext cx="62325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4538" y="1981200"/>
            <a:ext cx="3738562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5500" y="1981200"/>
            <a:ext cx="3738563" cy="4038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0231-1B99-4734-A69F-650D534F1BBD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A75E-2A11-49EA-ADED-6013022CC1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3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4FEE1-8F53-4DE2-AEF6-D5B47459366D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6BA3-BCA4-4872-BE7D-9FB350FFA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11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538" y="1981200"/>
            <a:ext cx="373856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38563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942C-DBED-4839-9AD3-449D5285D302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E7B00-2A14-45EC-87D5-A985871F11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5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E179-8622-484F-AEF2-EC1277DCC78E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E8C0-FF62-4445-90E7-D3CFE3039A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0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DE0F-6349-49D9-9BB8-5D6A04FEC1DD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2FA7-C797-4A0C-974C-98AF74485A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5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5222F-0EB7-4A8D-8B83-0715EC26D50C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8EBA3-BE26-4B6B-974F-0514CF2AED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51A2-1A8C-4285-A116-0D9DB6EF5A19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74D79-0344-424D-A4A7-9535327A2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5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97D4-EADC-4E01-8103-22D2D498DE9C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D56C2-D419-41DF-A466-53DBCDAB27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3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2413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54138" y="609600"/>
            <a:ext cx="623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1981200"/>
            <a:ext cx="76295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632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b="1" smtClean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fld id="{C6C94C3C-841F-4261-9F57-D6CE3BFAFCC9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1052141-EFC1-43DE-8479-38FF06F6EB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7863" y="1524000"/>
            <a:ext cx="7653337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CC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2413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54138" y="609600"/>
            <a:ext cx="623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1981200"/>
            <a:ext cx="76295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632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b="1" smtClean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fld id="{C6C94C3C-841F-4261-9F57-D6CE3BFAFCC9}" type="datetime7">
              <a:rPr lang="en-GB">
                <a:solidFill>
                  <a:srgbClr val="B2B2B2"/>
                </a:solidFill>
              </a:rPr>
              <a:pPr>
                <a:defRPr/>
              </a:pPr>
              <a:t>Oct-12</a:t>
            </a:fld>
            <a:endParaRPr lang="en-GB">
              <a:solidFill>
                <a:srgbClr val="B2B2B2"/>
              </a:solidFill>
            </a:endParaRP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1052141-EFC1-43DE-8479-38FF06F6EB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7863" y="1524000"/>
            <a:ext cx="7653337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CC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19672" y="304800"/>
            <a:ext cx="6424191" cy="1143000"/>
          </a:xfrm>
        </p:spPr>
        <p:txBody>
          <a:bodyPr/>
          <a:lstStyle/>
          <a:p>
            <a:r>
              <a:rPr lang="en-GB" sz="2800" b="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BSc</a:t>
            </a:r>
            <a:r>
              <a:rPr lang="en-US" sz="2800" b="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in Gastroenterology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057400"/>
            <a:ext cx="7653338" cy="3886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Professor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Julian Walters</a:t>
            </a:r>
          </a:p>
          <a:p>
            <a:pPr>
              <a:buFont typeface="Wingdings" pitchFamily="2" charset="2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Basics of coeliac disease</a:t>
            </a:r>
          </a:p>
          <a:p>
            <a:pPr algn="ctr">
              <a:buFont typeface="Wingdings" pitchFamily="2" charset="2"/>
              <a:buNone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Tuesday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9 October 2012</a:t>
            </a: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233072-64AF-4848-A42F-B4B8EE914990}" type="datetime7">
              <a:rPr lang="en-GB" sz="1400"/>
              <a:pPr/>
              <a:t>Oct-12</a:t>
            </a:fld>
            <a:endParaRPr lang="en-GB" sz="1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21600" cy="914400"/>
          </a:xfrm>
        </p:spPr>
        <p:txBody>
          <a:bodyPr/>
          <a:lstStyle/>
          <a:p>
            <a:r>
              <a:rPr lang="en-GB" smtClean="0"/>
              <a:t>ENDOMYSIAL ANTIBODIES IN COELIAC DISEASE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First described 1983 </a:t>
            </a:r>
            <a:r>
              <a:rPr lang="en-GB" sz="1400" smtClean="0"/>
              <a:t>(Chorzelski </a:t>
            </a:r>
            <a:r>
              <a:rPr lang="en-GB" sz="1400" i="1" smtClean="0"/>
              <a:t>et al.</a:t>
            </a:r>
            <a:r>
              <a:rPr lang="en-GB" sz="1400" smtClean="0"/>
              <a:t>)</a:t>
            </a:r>
          </a:p>
          <a:p>
            <a:pPr lvl="1"/>
            <a:r>
              <a:rPr lang="en-GB" smtClean="0"/>
              <a:t>Similar to reticulin / jejunal antibodies</a:t>
            </a:r>
          </a:p>
          <a:p>
            <a:r>
              <a:rPr lang="en-GB" smtClean="0"/>
              <a:t>Detected by indirect immunofluorescence </a:t>
            </a:r>
          </a:p>
          <a:p>
            <a:pPr lvl="1"/>
            <a:r>
              <a:rPr lang="en-GB" smtClean="0"/>
              <a:t>primate oesophagus</a:t>
            </a:r>
          </a:p>
          <a:p>
            <a:pPr lvl="1"/>
            <a:r>
              <a:rPr lang="en-GB" smtClean="0"/>
              <a:t>gastric / small bowel muscle</a:t>
            </a:r>
          </a:p>
          <a:p>
            <a:pPr lvl="1"/>
            <a:r>
              <a:rPr lang="en-GB" smtClean="0"/>
              <a:t>umbilical cord</a:t>
            </a:r>
          </a:p>
          <a:p>
            <a:r>
              <a:rPr lang="en-GB" smtClean="0"/>
              <a:t>IgA class</a:t>
            </a:r>
          </a:p>
          <a:p>
            <a:pPr lvl="1"/>
            <a:r>
              <a:rPr lang="en-GB" smtClean="0"/>
              <a:t>IgG in selective IgA deficiency</a:t>
            </a:r>
          </a:p>
          <a:p>
            <a:r>
              <a:rPr lang="en-GB" smtClean="0"/>
              <a:t>High specificity (&gt;95%) &amp; sensitivity in diagnosis</a:t>
            </a:r>
          </a:p>
          <a:p>
            <a:r>
              <a:rPr lang="en-GB" smtClean="0"/>
              <a:t>Useful in monitoring response to treatment</a:t>
            </a:r>
          </a:p>
          <a:p>
            <a:endParaRPr lang="en-GB" smtClean="0"/>
          </a:p>
        </p:txBody>
      </p:sp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A22C7B2-9302-4255-8C8F-4C21C63C0FA1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pic>
        <p:nvPicPr>
          <p:cNvPr id="197637" name="Picture 5" descr="endomys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089275"/>
            <a:ext cx="2540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AUTOANTIBODIES &amp; COELIAC DISEASE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 transglutaminase (TTG)</a:t>
            </a:r>
          </a:p>
          <a:p>
            <a:pPr lvl="1"/>
            <a:r>
              <a:rPr lang="en-US" dirty="0" smtClean="0"/>
              <a:t>Shown to be the autoantigen recognized by endomysial antibodies</a:t>
            </a:r>
          </a:p>
          <a:p>
            <a:pPr lvl="1"/>
            <a:r>
              <a:rPr lang="en-US" dirty="0" smtClean="0"/>
              <a:t>tTG cross-links glutamine residues including those in gliadin</a:t>
            </a:r>
          </a:p>
          <a:p>
            <a:pPr lvl="1"/>
            <a:r>
              <a:rPr lang="en-US" dirty="0" smtClean="0"/>
              <a:t>Produces neo-antigens</a:t>
            </a:r>
          </a:p>
          <a:p>
            <a:pPr lvl="1"/>
            <a:r>
              <a:rPr lang="en-US" dirty="0" smtClean="0"/>
              <a:t>IgA antibodies measured by ELISA</a:t>
            </a:r>
          </a:p>
          <a:p>
            <a:pPr lvl="1"/>
            <a:r>
              <a:rPr lang="en-US" dirty="0" smtClean="0"/>
              <a:t>Now better clinically than Endomysial IgA antibodies</a:t>
            </a:r>
          </a:p>
          <a:p>
            <a:pPr lvl="1"/>
            <a:endParaRPr lang="en-US" baseline="30000" dirty="0"/>
          </a:p>
          <a:p>
            <a:pPr lvl="1"/>
            <a:r>
              <a:rPr lang="en-US" dirty="0"/>
              <a:t>TTG2 in </a:t>
            </a:r>
            <a:r>
              <a:rPr lang="en-US" dirty="0" smtClean="0"/>
              <a:t>intestine:  other tissues have different TTG isoforms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1500" dirty="0" smtClean="0"/>
              <a:t>	</a:t>
            </a: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5AC4A6-6B23-4128-B721-3F090E9681E2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AUTOANTIBODIES &amp; COELIAC DISEASE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Antigliadin antibodies</a:t>
            </a:r>
          </a:p>
          <a:p>
            <a:pPr lvl="1"/>
            <a:r>
              <a:rPr lang="en-US" dirty="0" smtClean="0"/>
              <a:t>Less specific than endomysial antibodies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Deamidated-gliadin peptide antibodies</a:t>
            </a:r>
          </a:p>
          <a:p>
            <a:pPr lvl="1"/>
            <a:r>
              <a:rPr lang="en-US" dirty="0" smtClean="0"/>
              <a:t>Possible role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/>
              <a:t>	</a:t>
            </a: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5AC4A6-6B23-4128-B721-3F090E9681E2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200997757"/>
              </p:ext>
            </p:extLst>
          </p:nvPr>
        </p:nvGraphicFramePr>
        <p:xfrm>
          <a:off x="1187624" y="732078"/>
          <a:ext cx="6805210" cy="571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Photo Editor Photo" r:id="rId4" imgW="12857143" imgH="10802858" progId="MSPhotoEd.3">
                  <p:embed/>
                </p:oleObj>
              </mc:Choice>
              <mc:Fallback>
                <p:oleObj name="Photo Editor Photo" r:id="rId4" imgW="12857143" imgH="1080285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732078"/>
                        <a:ext cx="6805210" cy="5713996"/>
                      </a:xfrm>
                      <a:prstGeom prst="rect">
                        <a:avLst/>
                      </a:prstGeom>
                      <a:noFill/>
                      <a:ln w="6350" cmpd="sng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0" y="6324600"/>
            <a:ext cx="4191000" cy="30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/>
              <a:t>Burgin-Wolf </a:t>
            </a:r>
            <a:r>
              <a:rPr lang="en-US" sz="1500" i="1" dirty="0" smtClean="0"/>
              <a:t>et al</a:t>
            </a:r>
            <a:r>
              <a:rPr lang="en-US" sz="1500" dirty="0" smtClean="0"/>
              <a:t> – </a:t>
            </a:r>
            <a:r>
              <a:rPr lang="en-US" sz="1500" dirty="0" err="1" smtClean="0"/>
              <a:t>Sc</a:t>
            </a:r>
            <a:r>
              <a:rPr lang="en-US" sz="1500" dirty="0" smtClean="0"/>
              <a:t> J Gastro 2002</a:t>
            </a:r>
            <a:endParaRPr lang="en-US" sz="1300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Tissue Transaminase IgA Antibodies in Diagnosis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 type="ctrTitle" idx="4294967295"/>
            <p:extLst>
              <p:ext uri="{D42A27DB-BD31-4B8C-83A1-F6EECF244321}">
                <p14:modId xmlns:p14="http://schemas.microsoft.com/office/powerpoint/2010/main" val="3249732234"/>
              </p:ext>
            </p:extLst>
          </p:nvPr>
        </p:nvGraphicFramePr>
        <p:xfrm>
          <a:off x="896690" y="996032"/>
          <a:ext cx="7503019" cy="5328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Scanned Photo" r:id="rId4" imgW="11390476" imgH="8857143" progId="MSPhotoEdScan.3">
                  <p:embed/>
                </p:oleObj>
              </mc:Choice>
              <mc:Fallback>
                <p:oleObj name="Scanned Photo" r:id="rId4" imgW="11390476" imgH="8857143" progId="MSPhotoEdSca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90" y="996032"/>
                        <a:ext cx="7503019" cy="5328568"/>
                      </a:xfrm>
                      <a:prstGeom prst="rect">
                        <a:avLst/>
                      </a:prstGeom>
                      <a:noFill/>
                      <a:ln w="6350" cmpd="sng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90600" y="285523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Tissue Transaminase IgA Antibodies in Follow-up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419600" y="632460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CC00CC"/>
              </a:buClr>
              <a:buFont typeface="Wingdings" pitchFamily="2" charset="2"/>
              <a:buNone/>
            </a:pPr>
            <a:r>
              <a:rPr lang="en-US" sz="1500" dirty="0">
                <a:latin typeface="Comic Sans MS" pitchFamily="66" charset="0"/>
              </a:rPr>
              <a:t>Burgin-Wolf </a:t>
            </a:r>
            <a:r>
              <a:rPr lang="en-US" sz="1500" i="1" dirty="0">
                <a:latin typeface="Comic Sans MS" pitchFamily="66" charset="0"/>
              </a:rPr>
              <a:t>et al</a:t>
            </a:r>
            <a:r>
              <a:rPr lang="en-US" sz="1500" dirty="0">
                <a:latin typeface="Comic Sans MS" pitchFamily="66" charset="0"/>
              </a:rPr>
              <a:t> – </a:t>
            </a:r>
            <a:r>
              <a:rPr lang="en-US" sz="1500" dirty="0" err="1">
                <a:latin typeface="Comic Sans MS" pitchFamily="66" charset="0"/>
              </a:rPr>
              <a:t>Sc</a:t>
            </a:r>
            <a:r>
              <a:rPr lang="en-US" sz="1500" dirty="0">
                <a:latin typeface="Comic Sans MS" pitchFamily="66" charset="0"/>
              </a:rPr>
              <a:t> J Gastro 2002</a:t>
            </a:r>
            <a:endParaRPr lang="en-US" sz="1300" dirty="0"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609600"/>
            <a:ext cx="6890270" cy="914400"/>
          </a:xfrm>
        </p:spPr>
        <p:txBody>
          <a:bodyPr/>
          <a:lstStyle/>
          <a:p>
            <a:r>
              <a:rPr lang="en-GB" dirty="0" smtClean="0"/>
              <a:t>COELIAC DISEASE: Diagnostic Criteria in Children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496944" cy="49685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ESPGHAN:	1990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dirty="0" smtClean="0"/>
              <a:t>1.		Characteristic initial biopsy on gluten: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Villous atrophy, hyperplastic crypts, raised IEL, abnormal surface epithelium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dirty="0" smtClean="0"/>
              <a:t>2.		Complete clinical remission on GFD: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Demonstrate histological remission if previously asymptomatic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dirty="0" smtClean="0"/>
              <a:t>3.		Positive IgA antibodies 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Tissue transglutaminase (endomysial, gliadin or reticulin) disappearing on GFD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/>
              <a:t>Gluten </a:t>
            </a:r>
            <a:r>
              <a:rPr lang="en-GB" sz="2000" dirty="0"/>
              <a:t>provocation if in doubt</a:t>
            </a:r>
          </a:p>
          <a:p>
            <a:pPr lvl="0">
              <a:lnSpc>
                <a:spcPct val="90000"/>
              </a:lnSpc>
            </a:pPr>
            <a:r>
              <a:rPr lang="en-GB" dirty="0">
                <a:solidFill>
                  <a:srgbClr val="000000"/>
                </a:solidFill>
              </a:rPr>
              <a:t>ESPGHAN:	</a:t>
            </a:r>
            <a:r>
              <a:rPr lang="en-GB" dirty="0" smtClean="0">
                <a:solidFill>
                  <a:srgbClr val="000000"/>
                </a:solidFill>
              </a:rPr>
              <a:t>2012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Symptomatic: Diagnosis based on symptoms, positive serology, and histology consistent with CD. </a:t>
            </a:r>
          </a:p>
          <a:p>
            <a:pPr lvl="2" indent="-285750">
              <a:buFont typeface="Arial" pitchFamily="34" charset="0"/>
              <a:buChar char="•"/>
            </a:pPr>
            <a:r>
              <a:rPr lang="en-GB" dirty="0" smtClean="0"/>
              <a:t>If IgA TTG2Ab titres are high (&gt;10 ULN), option to diagnose CD without duodenal biopsies, by applying a strict protocol with further laboratory tests.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Asymptomatic: Diagnosis based on positive serology and histology.</a:t>
            </a:r>
          </a:p>
          <a:p>
            <a:pPr lvl="2" indent="-285750">
              <a:buFont typeface="Arial" pitchFamily="34" charset="0"/>
              <a:buChar char="•"/>
            </a:pPr>
            <a:r>
              <a:rPr lang="en-GB" dirty="0" smtClean="0"/>
              <a:t>HLA-DQ2/8 of value in excluding diagnosis.</a:t>
            </a:r>
            <a:endParaRPr lang="en-GB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0375FC9-3E5B-4E09-B996-09A68D854838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3657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Coeliac Iceberg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2133600" y="2362200"/>
            <a:ext cx="2209800" cy="2895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4297363" y="2535238"/>
            <a:ext cx="1143000" cy="665162"/>
          </a:xfrm>
          <a:custGeom>
            <a:avLst/>
            <a:gdLst>
              <a:gd name="T0" fmla="*/ 609600 w 720"/>
              <a:gd name="T1" fmla="*/ 4762 h 419"/>
              <a:gd name="T2" fmla="*/ 261938 w 720"/>
              <a:gd name="T3" fmla="*/ 295275 h 419"/>
              <a:gd name="T4" fmla="*/ 0 w 720"/>
              <a:gd name="T5" fmla="*/ 665162 h 419"/>
              <a:gd name="T6" fmla="*/ 1143000 w 720"/>
              <a:gd name="T7" fmla="*/ 665162 h 419"/>
              <a:gd name="T8" fmla="*/ 957263 w 720"/>
              <a:gd name="T9" fmla="*/ 323850 h 419"/>
              <a:gd name="T10" fmla="*/ 609600 w 720"/>
              <a:gd name="T11" fmla="*/ 4762 h 4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20" h="419">
                <a:moveTo>
                  <a:pt x="384" y="3"/>
                </a:moveTo>
                <a:cubicBezTo>
                  <a:pt x="311" y="0"/>
                  <a:pt x="229" y="117"/>
                  <a:pt x="165" y="186"/>
                </a:cubicBezTo>
                <a:lnTo>
                  <a:pt x="0" y="419"/>
                </a:lnTo>
                <a:lnTo>
                  <a:pt x="720" y="419"/>
                </a:lnTo>
                <a:lnTo>
                  <a:pt x="603" y="204"/>
                </a:lnTo>
                <a:cubicBezTo>
                  <a:pt x="547" y="135"/>
                  <a:pt x="457" y="6"/>
                  <a:pt x="384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114800" y="32004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609600" y="2057400"/>
            <a:ext cx="2286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Complicated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Clinically active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Subclinical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 i="1">
              <a:solidFill>
                <a:srgbClr val="FDCF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 i="1">
              <a:solidFill>
                <a:srgbClr val="FDCF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Latent / potential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 i="1">
              <a:solidFill>
                <a:srgbClr val="FDCF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3124200" y="3200400"/>
            <a:ext cx="3382963" cy="2971800"/>
          </a:xfrm>
          <a:custGeom>
            <a:avLst/>
            <a:gdLst>
              <a:gd name="T0" fmla="*/ 171450 w 2131"/>
              <a:gd name="T1" fmla="*/ 2125663 h 1872"/>
              <a:gd name="T2" fmla="*/ 403225 w 2131"/>
              <a:gd name="T3" fmla="*/ 1211263 h 1872"/>
              <a:gd name="T4" fmla="*/ 1173163 w 2131"/>
              <a:gd name="T5" fmla="*/ 0 h 1872"/>
              <a:gd name="T6" fmla="*/ 2316163 w 2131"/>
              <a:gd name="T7" fmla="*/ 0 h 1872"/>
              <a:gd name="T8" fmla="*/ 3089275 w 2131"/>
              <a:gd name="T9" fmla="*/ 1182688 h 1872"/>
              <a:gd name="T10" fmla="*/ 3248025 w 2131"/>
              <a:gd name="T11" fmla="*/ 2111375 h 1872"/>
              <a:gd name="T12" fmla="*/ 2276475 w 2131"/>
              <a:gd name="T13" fmla="*/ 2836863 h 1872"/>
              <a:gd name="T14" fmla="*/ 1435100 w 2131"/>
              <a:gd name="T15" fmla="*/ 2852738 h 1872"/>
              <a:gd name="T16" fmla="*/ 171450 w 2131"/>
              <a:gd name="T17" fmla="*/ 2125663 h 18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31" h="1872">
                <a:moveTo>
                  <a:pt x="108" y="1339"/>
                </a:moveTo>
                <a:cubicBezTo>
                  <a:pt x="0" y="1167"/>
                  <a:pt x="149" y="986"/>
                  <a:pt x="254" y="763"/>
                </a:cubicBezTo>
                <a:lnTo>
                  <a:pt x="739" y="0"/>
                </a:lnTo>
                <a:lnTo>
                  <a:pt x="1459" y="0"/>
                </a:lnTo>
                <a:lnTo>
                  <a:pt x="1946" y="745"/>
                </a:lnTo>
                <a:cubicBezTo>
                  <a:pt x="2044" y="967"/>
                  <a:pt x="2131" y="1156"/>
                  <a:pt x="2046" y="1330"/>
                </a:cubicBezTo>
                <a:cubicBezTo>
                  <a:pt x="1961" y="1504"/>
                  <a:pt x="1624" y="1709"/>
                  <a:pt x="1434" y="1787"/>
                </a:cubicBezTo>
                <a:cubicBezTo>
                  <a:pt x="1244" y="1865"/>
                  <a:pt x="1125" y="1872"/>
                  <a:pt x="904" y="1797"/>
                </a:cubicBezTo>
                <a:cubicBezTo>
                  <a:pt x="683" y="1722"/>
                  <a:pt x="216" y="1511"/>
                  <a:pt x="108" y="1339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67273" name="Text Box 9"/>
          <p:cNvSpPr txBox="1">
            <a:spLocks noChangeArrowheads="1"/>
          </p:cNvSpPr>
          <p:nvPr/>
        </p:nvSpPr>
        <p:spPr bwMode="auto">
          <a:xfrm>
            <a:off x="6629400" y="1981200"/>
            <a:ext cx="25146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Lymphoma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Nutritional deficiencies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DH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Villous atrophy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Subtle histology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IEL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Antibodies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>
              <a:solidFill>
                <a:srgbClr val="DDDDD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381000" y="228600"/>
            <a:ext cx="914400" cy="914400"/>
          </a:xfrm>
          <a:prstGeom prst="ellipse">
            <a:avLst/>
          </a:prstGeom>
          <a:solidFill>
            <a:srgbClr val="FFE9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72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COELIAC DISEASE: Definitions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629525" cy="5112568"/>
          </a:xfrm>
        </p:spPr>
        <p:txBody>
          <a:bodyPr/>
          <a:lstStyle/>
          <a:p>
            <a:pPr marL="457200" lvl="1" indent="0" algn="r">
              <a:buNone/>
            </a:pPr>
            <a:r>
              <a:rPr lang="en-US" sz="1600" i="1" dirty="0" smtClean="0"/>
              <a:t>Oslo definitions for coeliac disease and related terms</a:t>
            </a:r>
          </a:p>
          <a:p>
            <a:pPr lvl="2" algn="r"/>
            <a:r>
              <a:rPr lang="en-US" sz="1400" dirty="0" err="1" smtClean="0"/>
              <a:t>Ludvigsson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 Gut 2012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Classical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Symptomatic CD</a:t>
            </a:r>
          </a:p>
          <a:p>
            <a:pPr marL="914400" lvl="2" indent="0"/>
            <a:r>
              <a:rPr lang="en-US" sz="1600" dirty="0" smtClean="0"/>
              <a:t>(Typical disease)</a:t>
            </a:r>
          </a:p>
          <a:p>
            <a:pPr marL="914400" lvl="2" indent="0"/>
            <a:r>
              <a:rPr lang="en-US" sz="1600" dirty="0" smtClean="0"/>
              <a:t>(Atypical disease)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	Subclinical </a:t>
            </a:r>
            <a:r>
              <a:rPr lang="en-US" sz="1600" dirty="0" smtClean="0"/>
              <a:t>CD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Asymptomatic 	</a:t>
            </a:r>
          </a:p>
          <a:p>
            <a:pPr marL="914400" lvl="2" indent="0"/>
            <a:r>
              <a:rPr lang="en-US" sz="1600" dirty="0" smtClean="0"/>
              <a:t>(Silent)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Refractory CD </a:t>
            </a:r>
          </a:p>
          <a:p>
            <a:pPr marL="914400" lvl="2" indent="0"/>
            <a:r>
              <a:rPr lang="en-US" sz="1600" dirty="0" smtClean="0"/>
              <a:t>Symptoms + villus atrophy on strict GFD &gt;12mnths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Potential CD</a:t>
            </a:r>
          </a:p>
          <a:p>
            <a:pPr marL="914400" lvl="2" indent="0"/>
            <a:r>
              <a:rPr lang="en-US" sz="1600" dirty="0" smtClean="0"/>
              <a:t>(Latent)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Gluten-related disorders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(Gluten intolerance)</a:t>
            </a:r>
          </a:p>
          <a:p>
            <a:pPr marL="457200" lvl="1" indent="0">
              <a:buNone/>
            </a:pPr>
            <a:r>
              <a:rPr lang="en-US" sz="1600" dirty="0" smtClean="0"/>
              <a:t>	Non-coeliac gluten sensitivity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30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</a:t>
            </a:r>
            <a:br>
              <a:rPr lang="en-GB" smtClean="0"/>
            </a:br>
            <a:r>
              <a:rPr lang="en-GB" smtClean="0"/>
              <a:t>Treatment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Identification and replacement of nutrient deficiencies</a:t>
            </a:r>
          </a:p>
          <a:p>
            <a:endParaRPr lang="en-GB" dirty="0" smtClean="0"/>
          </a:p>
          <a:p>
            <a:r>
              <a:rPr lang="en-GB" dirty="0" smtClean="0"/>
              <a:t>Gluten-free diet</a:t>
            </a:r>
          </a:p>
          <a:p>
            <a:endParaRPr lang="en-GB" dirty="0" smtClean="0"/>
          </a:p>
          <a:p>
            <a:r>
              <a:rPr lang="en-GB" dirty="0" smtClean="0"/>
              <a:t>Prevention of complications</a:t>
            </a:r>
          </a:p>
        </p:txBody>
      </p:sp>
      <p:sp>
        <p:nvSpPr>
          <p:cNvPr id="1945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D7D1B62-C42E-44B1-9B10-E83F91A8625E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DERMATITIS HERPETIFORMIS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4538" y="1752600"/>
            <a:ext cx="3090862" cy="4724400"/>
          </a:xfrm>
        </p:spPr>
        <p:txBody>
          <a:bodyPr/>
          <a:lstStyle/>
          <a:p>
            <a:r>
              <a:rPr lang="en-GB" sz="2000" smtClean="0"/>
              <a:t>Vesicular rash</a:t>
            </a:r>
          </a:p>
          <a:p>
            <a:pPr marL="457200" lvl="1" indent="0"/>
            <a:r>
              <a:rPr lang="en-GB" sz="1800" smtClean="0"/>
              <a:t> intense pruritus </a:t>
            </a:r>
          </a:p>
          <a:p>
            <a:pPr marL="457200" lvl="1" indent="0"/>
            <a:r>
              <a:rPr lang="en-GB" sz="1800" smtClean="0"/>
              <a:t> blisters rarely present</a:t>
            </a:r>
          </a:p>
          <a:p>
            <a:pPr marL="457200" lvl="1" indent="0"/>
            <a:r>
              <a:rPr lang="en-GB" sz="1800" smtClean="0"/>
              <a:t> esp. arms &amp; shoulders</a:t>
            </a:r>
          </a:p>
          <a:p>
            <a:pPr marL="457200" lvl="1" indent="0"/>
            <a:endParaRPr lang="en-GB" sz="1800" smtClean="0"/>
          </a:p>
          <a:p>
            <a:r>
              <a:rPr lang="en-GB" sz="2000" smtClean="0"/>
              <a:t>Skin biopsy</a:t>
            </a:r>
          </a:p>
          <a:p>
            <a:pPr marL="457200" lvl="1" indent="0"/>
            <a:r>
              <a:rPr lang="en-GB" sz="1800" smtClean="0"/>
              <a:t> granular IgA deposits</a:t>
            </a:r>
          </a:p>
          <a:p>
            <a:pPr marL="457200" lvl="1" indent="0"/>
            <a:endParaRPr lang="en-GB" sz="1800" smtClean="0"/>
          </a:p>
          <a:p>
            <a:r>
              <a:rPr lang="en-GB" sz="2000" smtClean="0"/>
              <a:t>Associated villous atrophy and gluten-sensitivity</a:t>
            </a:r>
          </a:p>
        </p:txBody>
      </p:sp>
      <p:sp>
        <p:nvSpPr>
          <p:cNvPr id="21506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563B75-42D6-45D9-89F4-18BD24378EED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pic>
        <p:nvPicPr>
          <p:cNvPr id="21509" name="Picture 4" descr="d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4537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Review:</a:t>
            </a:r>
          </a:p>
          <a:p>
            <a:pPr lvl="1"/>
            <a:r>
              <a:rPr lang="en-GB" smtClean="0"/>
              <a:t>Definition of coeliac disease</a:t>
            </a:r>
          </a:p>
          <a:p>
            <a:pPr lvl="1"/>
            <a:r>
              <a:rPr lang="en-GB" smtClean="0"/>
              <a:t>Presenting features</a:t>
            </a:r>
          </a:p>
          <a:p>
            <a:pPr lvl="1"/>
            <a:r>
              <a:rPr lang="en-GB" smtClean="0"/>
              <a:t>Diagnosis</a:t>
            </a:r>
          </a:p>
          <a:p>
            <a:pPr lvl="1"/>
            <a:r>
              <a:rPr lang="en-GB" smtClean="0"/>
              <a:t>Treatment</a:t>
            </a:r>
          </a:p>
          <a:p>
            <a:pPr lvl="1"/>
            <a:r>
              <a:rPr lang="en-GB" smtClean="0"/>
              <a:t>Complications</a:t>
            </a:r>
          </a:p>
          <a:p>
            <a:pPr lvl="1"/>
            <a:r>
              <a:rPr lang="en-GB" smtClean="0"/>
              <a:t>Epidemiology</a:t>
            </a:r>
          </a:p>
          <a:p>
            <a:pPr lvl="1"/>
            <a:r>
              <a:rPr lang="en-GB" smtClean="0"/>
              <a:t>Pathophysiology</a:t>
            </a:r>
          </a:p>
          <a:p>
            <a:pPr lvl="1"/>
            <a:r>
              <a:rPr lang="en-GB" smtClean="0"/>
              <a:t>Inheritance</a:t>
            </a:r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CA60D0-2FF4-4E38-8010-C9FD2088A287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COELIAC DISEASE: COMPLICATIONS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Nutrient malabsorption &amp; impaired nutritional status</a:t>
            </a:r>
          </a:p>
          <a:p>
            <a:pPr lvl="2"/>
            <a:r>
              <a:rPr lang="en-GB" dirty="0" smtClean="0"/>
              <a:t>(Slow growth, anaemia, neurological disorders, ? infertility)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Osteoporosis / osteopenia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dirty="0" smtClean="0"/>
              <a:t>Refractory Coeliac disease</a:t>
            </a:r>
          </a:p>
          <a:p>
            <a:endParaRPr lang="en-GB" dirty="0" smtClean="0"/>
          </a:p>
          <a:p>
            <a:r>
              <a:rPr lang="en-GB" dirty="0" smtClean="0"/>
              <a:t>Small bowel malignancy</a:t>
            </a:r>
          </a:p>
          <a:p>
            <a:pPr lvl="2">
              <a:buFontTx/>
              <a:buChar char="•"/>
            </a:pPr>
            <a:r>
              <a:rPr lang="en-GB" dirty="0" smtClean="0"/>
              <a:t>Lymphoma </a:t>
            </a:r>
          </a:p>
          <a:p>
            <a:pPr lvl="2"/>
            <a:r>
              <a:rPr lang="en-GB" dirty="0" smtClean="0"/>
              <a:t>		Enteropathy-associated T-cell lymphoma (EATL)</a:t>
            </a:r>
          </a:p>
          <a:p>
            <a:pPr lvl="2">
              <a:buFontTx/>
              <a:buChar char="•"/>
            </a:pPr>
            <a:r>
              <a:rPr lang="en-GB" dirty="0" smtClean="0"/>
              <a:t>Adenocarcinoma</a:t>
            </a:r>
          </a:p>
          <a:p>
            <a:pPr lvl="2"/>
            <a:r>
              <a:rPr lang="en-GB" dirty="0" smtClean="0"/>
              <a:t>		(and ? other cancers)</a:t>
            </a:r>
          </a:p>
          <a:p>
            <a:pPr lvl="2"/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25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A90610C-08B5-4505-9E32-FA626B598525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and Malignancy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>
                <a:solidFill>
                  <a:srgbClr val="0033CC"/>
                </a:solidFill>
              </a:rPr>
              <a:t>Primary small-bowel malignancy in the UK and its association with coeliac disease</a:t>
            </a:r>
            <a:endParaRPr lang="en-GB" sz="1400" b="1" i="1" smtClean="0">
              <a:solidFill>
                <a:schemeClr val="hlink"/>
              </a:solidFill>
            </a:endParaRPr>
          </a:p>
          <a:p>
            <a:pPr lvl="4"/>
            <a:r>
              <a:rPr lang="en-GB" smtClean="0"/>
              <a:t>Howdle et al.,  </a:t>
            </a:r>
            <a:r>
              <a:rPr lang="en-GB" i="0" smtClean="0"/>
              <a:t>QJM 2003</a:t>
            </a:r>
          </a:p>
          <a:p>
            <a:pPr lvl="4"/>
            <a:endParaRPr lang="en-GB" i="0" smtClean="0"/>
          </a:p>
          <a:p>
            <a:pPr lvl="2"/>
            <a:r>
              <a:rPr lang="en-GB" smtClean="0"/>
              <a:t>395 cases reported by BSG members 6/1998 – 5/2000</a:t>
            </a:r>
          </a:p>
          <a:p>
            <a:pPr lvl="2"/>
            <a:endParaRPr lang="en-GB" smtClean="0"/>
          </a:p>
          <a:p>
            <a:pPr lvl="2"/>
            <a:r>
              <a:rPr lang="en-GB" smtClean="0"/>
              <a:t>				Total	 </a:t>
            </a:r>
            <a:r>
              <a:rPr lang="en-GB" smtClean="0">
                <a:solidFill>
                  <a:srgbClr val="0033CC"/>
                </a:solidFill>
              </a:rPr>
              <a:t>Coeliacs</a:t>
            </a:r>
          </a:p>
          <a:p>
            <a:pPr lvl="2"/>
            <a:r>
              <a:rPr lang="en-GB" smtClean="0"/>
              <a:t>	Adenocarcinomas 	175	</a:t>
            </a:r>
            <a:r>
              <a:rPr lang="en-GB" smtClean="0">
                <a:solidFill>
                  <a:srgbClr val="0033CC"/>
                </a:solidFill>
              </a:rPr>
              <a:t>23  (13%)</a:t>
            </a:r>
          </a:p>
          <a:p>
            <a:pPr lvl="2"/>
            <a:r>
              <a:rPr lang="en-GB" smtClean="0"/>
              <a:t>	Lymphomas		107	</a:t>
            </a:r>
            <a:r>
              <a:rPr lang="en-GB" smtClean="0">
                <a:solidFill>
                  <a:srgbClr val="0033CC"/>
                </a:solidFill>
              </a:rPr>
              <a:t>42  (39%)</a:t>
            </a:r>
          </a:p>
          <a:p>
            <a:pPr lvl="2"/>
            <a:endParaRPr lang="en-GB" smtClean="0">
              <a:solidFill>
                <a:srgbClr val="0033CC"/>
              </a:solidFill>
            </a:endParaRPr>
          </a:p>
          <a:p>
            <a:pPr lvl="2"/>
            <a:r>
              <a:rPr lang="en-GB" smtClean="0"/>
              <a:t>Prognosis of lymphoma complicating coeliac disease poor:</a:t>
            </a:r>
          </a:p>
          <a:p>
            <a:pPr lvl="2"/>
            <a:r>
              <a:rPr lang="en-GB" smtClean="0"/>
              <a:t>	Survival at 30 months 	52% overall</a:t>
            </a:r>
          </a:p>
          <a:p>
            <a:pPr lvl="2"/>
            <a:r>
              <a:rPr lang="en-GB" smtClean="0"/>
              <a:t>				13% coeliac</a:t>
            </a:r>
          </a:p>
          <a:p>
            <a:pPr lvl="2"/>
            <a:endParaRPr lang="en-GB" smtClean="0"/>
          </a:p>
        </p:txBody>
      </p:sp>
      <p:sp>
        <p:nvSpPr>
          <p:cNvPr id="235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A69D60A-4249-47A9-BDA9-A473C4BF14AC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730250"/>
            <a:ext cx="6232525" cy="793750"/>
          </a:xfrm>
          <a:noFill/>
        </p:spPr>
        <p:txBody>
          <a:bodyPr/>
          <a:lstStyle/>
          <a:p>
            <a:r>
              <a:rPr lang="en-GB" smtClean="0"/>
              <a:t>Coeliac Disease and Lymphoma</a:t>
            </a:r>
            <a:br>
              <a:rPr lang="en-GB" smtClean="0"/>
            </a:br>
            <a:endParaRPr lang="en-GB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744538" y="1981200"/>
            <a:ext cx="7629525" cy="3814763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mtClean="0"/>
              <a:t>Series from Galway</a:t>
            </a:r>
          </a:p>
          <a:p>
            <a:pPr lvl="1">
              <a:lnSpc>
                <a:spcPct val="110000"/>
              </a:lnSpc>
            </a:pPr>
            <a:r>
              <a:rPr lang="en-GB" smtClean="0"/>
              <a:t> ~700 patients over 22 years (1972-94)</a:t>
            </a:r>
          </a:p>
          <a:p>
            <a:pPr lvl="1">
              <a:lnSpc>
                <a:spcPct val="110000"/>
              </a:lnSpc>
            </a:pPr>
            <a:r>
              <a:rPr lang="en-GB" smtClean="0"/>
              <a:t>  30 cases of Enteropathy Associated T-cell Lymphoma</a:t>
            </a:r>
          </a:p>
          <a:p>
            <a:pPr lvl="1">
              <a:lnSpc>
                <a:spcPct val="110000"/>
              </a:lnSpc>
            </a:pPr>
            <a:endParaRPr lang="en-GB" smtClean="0"/>
          </a:p>
          <a:p>
            <a:pPr lvl="1">
              <a:lnSpc>
                <a:spcPct val="110000"/>
              </a:lnSpc>
            </a:pPr>
            <a:r>
              <a:rPr lang="en-GB" smtClean="0"/>
              <a:t>  23 with EATL and CD diagnosed together</a:t>
            </a:r>
          </a:p>
          <a:p>
            <a:pPr lvl="1">
              <a:lnSpc>
                <a:spcPct val="110000"/>
              </a:lnSpc>
            </a:pPr>
            <a:r>
              <a:rPr lang="en-GB" smtClean="0"/>
              <a:t>	27 / 30 Adult onset coeliac disease</a:t>
            </a:r>
          </a:p>
          <a:p>
            <a:pPr lvl="1">
              <a:lnSpc>
                <a:spcPct val="110000"/>
              </a:lnSpc>
            </a:pPr>
            <a:endParaRPr lang="en-GB" smtClean="0"/>
          </a:p>
          <a:p>
            <a:pPr lvl="1">
              <a:lnSpc>
                <a:spcPct val="110000"/>
              </a:lnSpc>
            </a:pPr>
            <a:r>
              <a:rPr lang="en-GB" smtClean="0"/>
              <a:t>Overall 5 yr survival - 11%</a:t>
            </a:r>
          </a:p>
          <a:p>
            <a:pPr lvl="2">
              <a:lnSpc>
                <a:spcPct val="110000"/>
              </a:lnSpc>
            </a:pPr>
            <a:r>
              <a:rPr lang="en-GB" smtClean="0"/>
              <a:t>Median Survival - 10 months</a:t>
            </a:r>
          </a:p>
          <a:p>
            <a:pPr lvl="4"/>
            <a:endParaRPr lang="en-GB" smtClean="0"/>
          </a:p>
          <a:p>
            <a:pPr lvl="4"/>
            <a:r>
              <a:rPr lang="en-GB" smtClean="0"/>
              <a:t>Egan et al., J Clin. Gastroenterol. 1995.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64B61F-D007-44E0-890A-A4E98527232D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Malignancy and Coeliac Disease</a:t>
            </a:r>
          </a:p>
        </p:txBody>
      </p:sp>
      <p:sp>
        <p:nvSpPr>
          <p:cNvPr id="25658" name="Text Box 5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847013" cy="15367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GB" sz="1900" smtClean="0"/>
              <a:t>UK GP Research Database: </a:t>
            </a:r>
          </a:p>
          <a:p>
            <a:pPr marL="190500" lvl="1" indent="0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GB" sz="1700" smtClean="0"/>
              <a:t>	4732 Coeliacs, 1987-2002</a:t>
            </a:r>
          </a:p>
          <a:p>
            <a:pPr marL="190500" lvl="1" indent="0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GB" sz="1700" smtClean="0"/>
              <a:t>	66% prevalent cases</a:t>
            </a:r>
          </a:p>
          <a:p>
            <a:pPr marL="190500" lvl="1" indent="0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GB" sz="1700" smtClean="0"/>
              <a:t>	134 (2.8%) with at least one malignancy</a:t>
            </a:r>
          </a:p>
          <a:p>
            <a:pPr marL="762000" lvl="4" indent="0"/>
            <a:r>
              <a:rPr lang="en-GB" smtClean="0"/>
              <a:t>West et al., Aliment Pharmacol Ther 2004</a:t>
            </a:r>
          </a:p>
        </p:txBody>
      </p:sp>
      <p:sp>
        <p:nvSpPr>
          <p:cNvPr id="2560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743A0E5-8976-472A-A47F-5DF9A71CAC71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graphicFrame>
        <p:nvGraphicFramePr>
          <p:cNvPr id="342074" name="Group 58"/>
          <p:cNvGraphicFramePr>
            <a:graphicFrameLocks noGrp="1"/>
          </p:cNvGraphicFramePr>
          <p:nvPr/>
        </p:nvGraphicFramePr>
        <p:xfrm>
          <a:off x="611188" y="3284538"/>
          <a:ext cx="7700962" cy="2913065"/>
        </p:xfrm>
        <a:graphic>
          <a:graphicData uri="http://schemas.openxmlformats.org/drawingml/2006/table">
            <a:tbl>
              <a:tblPr/>
              <a:tblGrid>
                <a:gridCol w="2908300"/>
                <a:gridCol w="963612"/>
                <a:gridCol w="1276350"/>
                <a:gridCol w="1044575"/>
                <a:gridCol w="1508125"/>
              </a:tblGrid>
              <a:tr h="3365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Overall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After first year after diagnosis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88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Variable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Hazard ratio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95% CI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Hazard ratio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95% CI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Any Malignancy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1.29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1.06–1.55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1.10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0.87-1.39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Mortality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1.31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1.13-1.51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1.17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0.98-1.38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GI cancer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1.85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1.22-2.81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1.65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0.99-2.76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Breast cancer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0.35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0.17-0.72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0.24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0.10-0.60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Lung cancer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0.34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0.13-0.95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0.37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0.11-1.20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Lymphoproliferative disease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4.80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2.71-8.50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3.40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1.58-7.34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</a:t>
            </a:r>
            <a:br>
              <a:rPr lang="en-GB" smtClean="0"/>
            </a:br>
            <a:r>
              <a:rPr lang="en-GB" smtClean="0"/>
              <a:t>Evidence for Silent Disease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744538" y="1981200"/>
            <a:ext cx="7239000" cy="4038600"/>
          </a:xfrm>
        </p:spPr>
        <p:txBody>
          <a:bodyPr/>
          <a:lstStyle/>
          <a:p>
            <a:r>
              <a:rPr lang="en-GB" smtClean="0"/>
              <a:t>Family studies</a:t>
            </a:r>
          </a:p>
          <a:p>
            <a:pPr lvl="2"/>
            <a:r>
              <a:rPr lang="en-GB" smtClean="0"/>
              <a:t>one in ten of first-degree relatives</a:t>
            </a:r>
          </a:p>
          <a:p>
            <a:r>
              <a:rPr lang="en-GB" smtClean="0"/>
              <a:t>Dermatitis Herpetiformis</a:t>
            </a:r>
          </a:p>
          <a:p>
            <a:pPr lvl="2"/>
            <a:r>
              <a:rPr lang="en-GB" smtClean="0"/>
              <a:t>&gt;30% have no GI symptoms</a:t>
            </a:r>
          </a:p>
          <a:p>
            <a:r>
              <a:rPr lang="en-GB" smtClean="0"/>
              <a:t>Population screening</a:t>
            </a:r>
          </a:p>
          <a:p>
            <a:pPr lvl="2"/>
            <a:r>
              <a:rPr lang="en-GB" smtClean="0"/>
              <a:t>Patients with associated disorders</a:t>
            </a:r>
          </a:p>
          <a:p>
            <a:pPr lvl="2"/>
            <a:r>
              <a:rPr lang="en-GB" smtClean="0"/>
              <a:t>Asymptomatic </a:t>
            </a:r>
          </a:p>
          <a:p>
            <a:pPr lvl="2"/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i="1" smtClean="0"/>
              <a:t>	</a:t>
            </a:r>
            <a:r>
              <a:rPr lang="en-GB" i="1" smtClean="0">
                <a:solidFill>
                  <a:schemeClr val="tx2"/>
                </a:solidFill>
              </a:rPr>
              <a:t>Prevalence of undiagnosed cases is up to 10x that of those previously diagnosed</a:t>
            </a:r>
            <a:endParaRPr lang="en-GB" smtClean="0">
              <a:solidFill>
                <a:schemeClr val="tx2"/>
              </a:solidFill>
            </a:endParaRPr>
          </a:p>
        </p:txBody>
      </p:sp>
      <p:sp>
        <p:nvSpPr>
          <p:cNvPr id="286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760D5D-404A-4327-A9DC-6771283A1334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812800" y="4724400"/>
            <a:ext cx="7391400" cy="9906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09600"/>
            <a:ext cx="7789862" cy="914400"/>
          </a:xfrm>
        </p:spPr>
        <p:txBody>
          <a:bodyPr/>
          <a:lstStyle/>
          <a:p>
            <a:r>
              <a:rPr lang="en-GB" smtClean="0"/>
              <a:t>COELIAC DISEASE: SCREENING POPULATIONS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981200"/>
            <a:ext cx="6457950" cy="4038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In general population, prevalence may be ~1%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Groups with prevalence between 1 and 5%: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Diabetes (T1)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Thyroid disease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Anaemic blood donors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Irritable Bowel Syndrome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Osteoporosis</a:t>
            </a:r>
          </a:p>
          <a:p>
            <a:pPr>
              <a:lnSpc>
                <a:spcPct val="90000"/>
              </a:lnSpc>
            </a:pPr>
            <a:r>
              <a:rPr lang="en-GB" smtClean="0"/>
              <a:t>Addison’s disease</a:t>
            </a:r>
          </a:p>
          <a:p>
            <a:pPr>
              <a:lnSpc>
                <a:spcPct val="90000"/>
              </a:lnSpc>
            </a:pPr>
            <a:r>
              <a:rPr lang="en-GB" smtClean="0"/>
              <a:t>Turner’s syndrome</a:t>
            </a:r>
          </a:p>
          <a:p>
            <a:pPr>
              <a:lnSpc>
                <a:spcPct val="90000"/>
              </a:lnSpc>
            </a:pPr>
            <a:r>
              <a:rPr lang="en-GB" smtClean="0"/>
              <a:t>Down’s syndrome</a:t>
            </a:r>
          </a:p>
          <a:p>
            <a:pPr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 smtClean="0"/>
          </a:p>
        </p:txBody>
      </p:sp>
      <p:sp>
        <p:nvSpPr>
          <p:cNvPr id="296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FC76C13-79C5-4E1E-84F0-DDAB5DAB76E7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Screening Type I Diabetes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>
              <a:lnSpc>
                <a:spcPct val="90000"/>
              </a:lnSpc>
            </a:pPr>
            <a:r>
              <a:rPr lang="en-GB" sz="1200" smtClean="0"/>
              <a:t>Cronin &amp; Shanahan Lancet 1997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Screening IDDM patients with IgA Endomysial Abs + small bowel biopsy if positive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Incidence of villous atrophy between 1% &amp; 5%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000" smtClean="0"/>
              <a:t>Common HLA associations including HLA-DR3 </a:t>
            </a:r>
          </a:p>
          <a:p>
            <a:pPr>
              <a:lnSpc>
                <a:spcPct val="90000"/>
              </a:lnSpc>
            </a:pPr>
            <a:endParaRPr lang="en-GB" sz="20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/>
              <a:t>Considerable dietary restrictions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/>
              <a:t>Improvement in metabolic control with treatment of villous atrophy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08E3DB-ABAC-4C5D-8D2E-F67AAA8FDBCF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Screening IBS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744538" y="1676400"/>
            <a:ext cx="7629525" cy="4343400"/>
          </a:xfrm>
        </p:spPr>
        <p:txBody>
          <a:bodyPr/>
          <a:lstStyle/>
          <a:p>
            <a:pPr lvl="4"/>
            <a:r>
              <a:rPr lang="en-GB" smtClean="0"/>
              <a:t>Sanders et al Lancet 2001</a:t>
            </a:r>
          </a:p>
          <a:p>
            <a:r>
              <a:rPr lang="en-GB" smtClean="0"/>
              <a:t>Irritable Bowel Syndrome</a:t>
            </a:r>
          </a:p>
          <a:p>
            <a:pPr lvl="1"/>
            <a:r>
              <a:rPr lang="en-GB" smtClean="0"/>
              <a:t>300 consecutive patients with Rome II criteria for IBS</a:t>
            </a:r>
          </a:p>
          <a:p>
            <a:pPr lvl="1"/>
            <a:r>
              <a:rPr lang="en-GB" smtClean="0"/>
              <a:t>300 matched controls without IBS from family practices</a:t>
            </a:r>
          </a:p>
          <a:p>
            <a:pPr lvl="1"/>
            <a:endParaRPr lang="en-GB" smtClean="0"/>
          </a:p>
          <a:p>
            <a:r>
              <a:rPr lang="en-GB" smtClean="0"/>
              <a:t> Coeliac disease diagnosed in</a:t>
            </a:r>
          </a:p>
          <a:p>
            <a:pPr lvl="1">
              <a:buFontTx/>
              <a:buNone/>
            </a:pPr>
            <a:r>
              <a:rPr lang="en-GB" smtClean="0"/>
              <a:t>14 patients with IBS (~5%)</a:t>
            </a:r>
          </a:p>
          <a:p>
            <a:pPr lvl="1">
              <a:buFontTx/>
              <a:buNone/>
            </a:pPr>
            <a:r>
              <a:rPr lang="en-GB" smtClean="0"/>
              <a:t>2 controls (0.7%)</a:t>
            </a:r>
          </a:p>
          <a:p>
            <a:pPr lvl="1">
              <a:buFontTx/>
              <a:buNone/>
            </a:pPr>
            <a:r>
              <a:rPr lang="en-GB" smtClean="0"/>
              <a:t>	Odds ratio = 7, </a:t>
            </a:r>
            <a:r>
              <a:rPr lang="en-GB" i="1" smtClean="0"/>
              <a:t>p</a:t>
            </a:r>
            <a:r>
              <a:rPr lang="en-GB" smtClean="0"/>
              <a:t> = 0.004</a:t>
            </a:r>
          </a:p>
          <a:p>
            <a:pPr lvl="1">
              <a:buFontTx/>
              <a:buNone/>
            </a:pPr>
            <a:endParaRPr lang="en-GB" smtClean="0"/>
          </a:p>
          <a:p>
            <a:pPr lvl="1">
              <a:buFontTx/>
              <a:buNone/>
            </a:pPr>
            <a:r>
              <a:rPr lang="en-GB" smtClean="0"/>
              <a:t>			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317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EE1C09F-5E9A-430C-8CB9-1DD91F383FC0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in Osteoporosis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>
          <a:xfrm>
            <a:off x="744538" y="1981200"/>
            <a:ext cx="7629525" cy="4184650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Subjects recruited at DXA scan:</a:t>
            </a:r>
          </a:p>
          <a:p>
            <a:pPr lvl="4">
              <a:defRPr/>
            </a:pPr>
            <a:r>
              <a:rPr lang="en-GB" dirty="0" smtClean="0"/>
              <a:t>Sanders et al. Dig Dis Sci. 2005 </a:t>
            </a:r>
          </a:p>
          <a:p>
            <a:pPr lvl="4">
              <a:defRPr/>
            </a:pPr>
            <a:endParaRPr lang="en-GB" dirty="0" smtClean="0"/>
          </a:p>
          <a:p>
            <a:pPr lvl="4">
              <a:defRPr/>
            </a:pPr>
            <a:endParaRPr lang="en-GB" dirty="0" smtClean="0"/>
          </a:p>
          <a:p>
            <a:pPr lvl="4">
              <a:defRPr/>
            </a:pPr>
            <a:endParaRPr lang="en-GB" dirty="0" smtClean="0"/>
          </a:p>
          <a:p>
            <a:pPr lvl="4">
              <a:defRPr/>
            </a:pPr>
            <a:endParaRPr lang="en-GB" dirty="0" smtClean="0"/>
          </a:p>
          <a:p>
            <a:pPr lvl="4">
              <a:defRPr/>
            </a:pPr>
            <a:endParaRPr lang="en-GB" dirty="0" smtClean="0"/>
          </a:p>
          <a:p>
            <a:pPr lvl="4">
              <a:defRPr/>
            </a:pPr>
            <a:endParaRPr lang="en-GB" dirty="0" smtClean="0"/>
          </a:p>
          <a:p>
            <a:pPr lvl="4">
              <a:defRPr/>
            </a:pPr>
            <a:endParaRPr lang="en-GB" dirty="0" smtClean="0"/>
          </a:p>
          <a:p>
            <a:pPr lvl="4">
              <a:defRPr/>
            </a:pPr>
            <a:endParaRPr lang="en-GB" dirty="0" smtClean="0"/>
          </a:p>
          <a:p>
            <a:pPr lvl="4">
              <a:defRPr/>
            </a:pPr>
            <a:endParaRPr lang="en-GB" dirty="0" smtClean="0"/>
          </a:p>
          <a:p>
            <a:pPr lvl="4">
              <a:defRPr/>
            </a:pPr>
            <a:endParaRPr lang="en-GB" dirty="0" smtClean="0"/>
          </a:p>
          <a:p>
            <a:pPr lvl="4">
              <a:defRPr/>
            </a:pPr>
            <a:endParaRPr lang="en-GB" dirty="0" smtClean="0"/>
          </a:p>
          <a:p>
            <a:pPr lvl="4">
              <a:defRPr/>
            </a:pPr>
            <a:endParaRPr lang="en-GB" dirty="0" smtClean="0">
              <a:latin typeface="+mn-lt"/>
            </a:endParaRPr>
          </a:p>
          <a:p>
            <a:pPr lvl="3">
              <a:defRPr/>
            </a:pPr>
            <a:r>
              <a:rPr lang="en-GB" dirty="0" smtClean="0">
                <a:latin typeface="+mn-lt"/>
              </a:rPr>
              <a:t>All with coeliac disease had subtle GI symptoms or anaemia!</a:t>
            </a: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7F8CE79-B0FA-4EEC-9F8C-F22DD4D66EA4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graphicFrame>
        <p:nvGraphicFramePr>
          <p:cNvPr id="333828" name="Group 4"/>
          <p:cNvGraphicFramePr>
            <a:graphicFrameLocks noGrp="1"/>
          </p:cNvGraphicFramePr>
          <p:nvPr/>
        </p:nvGraphicFramePr>
        <p:xfrm>
          <a:off x="1187450" y="2781300"/>
          <a:ext cx="6858000" cy="2449514"/>
        </p:xfrm>
        <a:graphic>
          <a:graphicData uri="http://schemas.openxmlformats.org/drawingml/2006/table">
            <a:tbl>
              <a:tblPr/>
              <a:tblGrid>
                <a:gridCol w="1676400"/>
                <a:gridCol w="1066800"/>
                <a:gridCol w="1371600"/>
                <a:gridCol w="1371600"/>
                <a:gridCol w="1371600"/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 / M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Coeliac Prevalence        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Osteoporosis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243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231 / 12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Osteopenia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431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416 / 15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1.2%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Normal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304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289 / 15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978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936 / 42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1.2%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391400" cy="1143000"/>
          </a:xfrm>
          <a:noFill/>
        </p:spPr>
        <p:txBody>
          <a:bodyPr/>
          <a:lstStyle/>
          <a:p>
            <a:r>
              <a:rPr lang="en-GB" smtClean="0"/>
              <a:t>Coeliac Disease: Screening Populations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Catassi C, Lancet, 1994</a:t>
            </a:r>
            <a:endParaRPr lang="en-GB" sz="1200" smtClean="0"/>
          </a:p>
          <a:p>
            <a:r>
              <a:rPr lang="en-GB" sz="2000" smtClean="0"/>
              <a:t>3351 students in central Italy:</a:t>
            </a:r>
          </a:p>
          <a:p>
            <a:pPr lvl="1"/>
            <a:r>
              <a:rPr lang="en-GB" sz="1800" smtClean="0"/>
              <a:t>anti gliadin &amp; endomysial Ab</a:t>
            </a:r>
          </a:p>
          <a:p>
            <a:pPr lvl="1"/>
            <a:r>
              <a:rPr lang="en-GB" sz="1800" smtClean="0"/>
              <a:t>18 subjects selected for biopsy</a:t>
            </a:r>
          </a:p>
          <a:p>
            <a:pPr lvl="1"/>
            <a:r>
              <a:rPr lang="en-GB" sz="1800" smtClean="0"/>
              <a:t>11 had villous atrophy</a:t>
            </a:r>
          </a:p>
          <a:p>
            <a:pPr lvl="1"/>
            <a:endParaRPr lang="en-GB" sz="1800" smtClean="0"/>
          </a:p>
          <a:p>
            <a:r>
              <a:rPr lang="en-GB" sz="2000" smtClean="0"/>
              <a:t>Prevalence 3.3 per 1000</a:t>
            </a:r>
          </a:p>
          <a:p>
            <a:pPr lvl="1"/>
            <a:r>
              <a:rPr lang="en-GB" sz="1800" smtClean="0"/>
              <a:t>Ratio of silent : known cases  &gt;    5 : 1</a:t>
            </a:r>
          </a:p>
          <a:p>
            <a:pPr lvl="4"/>
            <a:endParaRPr lang="en-GB" sz="1200" smtClean="0"/>
          </a:p>
        </p:txBody>
      </p:sp>
      <p:sp>
        <p:nvSpPr>
          <p:cNvPr id="337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BE92D1D-0FA1-4137-A6DB-3B8EB074656C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COELIAC DISEASE – Definition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chronic small intestinal immune-mediated enteropathy precipitated by exposure to dietary gluten in genetically susceptible individuals</a:t>
            </a:r>
          </a:p>
          <a:p>
            <a:pPr marL="457200" lvl="1" indent="0" algn="r">
              <a:buNone/>
            </a:pPr>
            <a:endParaRPr lang="en-US" i="1" dirty="0" smtClean="0"/>
          </a:p>
          <a:p>
            <a:pPr marL="457200" lvl="1" indent="0" algn="r">
              <a:buNone/>
            </a:pPr>
            <a:r>
              <a:rPr lang="en-US" i="1" dirty="0" smtClean="0"/>
              <a:t>Oslo definitions for coeliac disease and related terms</a:t>
            </a:r>
          </a:p>
          <a:p>
            <a:pPr lvl="2" algn="r"/>
            <a:r>
              <a:rPr lang="en-US" dirty="0" err="1" smtClean="0"/>
              <a:t>Ludvigsson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Gut 2012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=</a:t>
            </a:r>
            <a:r>
              <a:rPr lang="en-US" dirty="0"/>
              <a:t> </a:t>
            </a:r>
            <a:r>
              <a:rPr lang="en-US" dirty="0" smtClean="0"/>
              <a:t> Gluten-sensitive enteropathy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07D619-4ACA-4130-A815-D1F8C68FEED3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Screening Populations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744538" y="1676400"/>
            <a:ext cx="7629525" cy="3624263"/>
          </a:xfrm>
        </p:spPr>
        <p:txBody>
          <a:bodyPr/>
          <a:lstStyle/>
          <a:p>
            <a:pPr lvl="4">
              <a:lnSpc>
                <a:spcPct val="90000"/>
              </a:lnSpc>
            </a:pPr>
            <a:r>
              <a:rPr lang="en-GB" smtClean="0"/>
              <a:t>Hin et al BMJ 1999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General practices: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1000 consecutive patients with specific symptoms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smtClean="0"/>
              <a:t>	(IBS, anaemia, FH, malabsorption/diarrhoea, fatigue, thyroid disease, diabetes, weight loss, short stature, epilepsy, infertility, arthralgia, eczema)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EMA followed by SI biopsy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Coeliac disease diagnosed in 30: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15 / 30 with anaemia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25 / 30 with non-GI symptoms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6 “tired all the time”	</a:t>
            </a:r>
          </a:p>
          <a:p>
            <a:pPr lvl="2"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z="2400" smtClean="0">
                <a:solidFill>
                  <a:srgbClr val="0033CC"/>
                </a:solidFill>
              </a:rPr>
              <a:t>Prevalence 3%</a:t>
            </a:r>
            <a:r>
              <a:rPr lang="en-GB" sz="1800" smtClean="0"/>
              <a:t>	</a:t>
            </a:r>
          </a:p>
          <a:p>
            <a:pPr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</a:pPr>
            <a:endParaRPr lang="en-GB" sz="2000" smtClean="0"/>
          </a:p>
        </p:txBody>
      </p:sp>
      <p:sp>
        <p:nvSpPr>
          <p:cNvPr id="348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D2AC059-5C25-48ED-8839-BB59F45601BC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391400" cy="1143000"/>
          </a:xfrm>
          <a:noFill/>
        </p:spPr>
        <p:txBody>
          <a:bodyPr/>
          <a:lstStyle/>
          <a:p>
            <a:r>
              <a:rPr lang="en-GB" smtClean="0"/>
              <a:t>Coeliac Disease: Screening Populations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1200"/>
            <a:ext cx="8137525" cy="3968750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GB" sz="1600" smtClean="0"/>
              <a:t>West et al., Gut 2003</a:t>
            </a:r>
            <a:endParaRPr lang="en-GB" smtClean="0"/>
          </a:p>
          <a:p>
            <a:r>
              <a:rPr lang="en-GB" smtClean="0"/>
              <a:t>Cambridge GP Health Study:</a:t>
            </a:r>
          </a:p>
          <a:p>
            <a:pPr lvl="1"/>
            <a:r>
              <a:rPr lang="en-GB" smtClean="0"/>
              <a:t>12 practices 1990-1995</a:t>
            </a:r>
          </a:p>
          <a:p>
            <a:pPr lvl="1"/>
            <a:r>
              <a:rPr lang="en-GB" smtClean="0"/>
              <a:t>7550 subjects aged 45-76</a:t>
            </a:r>
          </a:p>
          <a:p>
            <a:r>
              <a:rPr lang="en-GB" smtClean="0"/>
              <a:t>87 EMA IgA positive, 77 also TTG abnormal.  No biopsy</a:t>
            </a:r>
          </a:p>
          <a:p>
            <a:pPr lvl="1">
              <a:buFontTx/>
              <a:buNone/>
            </a:pPr>
            <a:r>
              <a:rPr lang="en-GB" smtClean="0">
                <a:solidFill>
                  <a:srgbClr val="0033CC"/>
                </a:solidFill>
              </a:rPr>
              <a:t>Sero-prevalence = 1.2% </a:t>
            </a:r>
          </a:p>
          <a:p>
            <a:pPr lvl="1">
              <a:buFontTx/>
              <a:buNone/>
            </a:pPr>
            <a:r>
              <a:rPr lang="en-GB" smtClean="0"/>
              <a:t>Positive subjects</a:t>
            </a:r>
          </a:p>
          <a:p>
            <a:pPr lvl="2"/>
            <a:r>
              <a:rPr lang="en-GB" smtClean="0"/>
              <a:t>Lighter, good/excellent health, less likely to smoke (OR=0.36)</a:t>
            </a:r>
          </a:p>
          <a:p>
            <a:pPr lvl="2"/>
            <a:r>
              <a:rPr lang="en-GB" smtClean="0"/>
              <a:t>Lower cholesterol, Hb, corrected Ca</a:t>
            </a:r>
          </a:p>
          <a:p>
            <a:pPr lvl="2"/>
            <a:r>
              <a:rPr lang="en-GB" smtClean="0"/>
              <a:t>Increased risk of osteoporosis (OR=3.1) &amp; mild anaemia (OR=4.6)</a:t>
            </a:r>
          </a:p>
        </p:txBody>
      </p:sp>
      <p:sp>
        <p:nvSpPr>
          <p:cNvPr id="358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47E96-E906-4A1A-BA89-4556269146CA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391400" cy="1143000"/>
          </a:xfrm>
          <a:noFill/>
        </p:spPr>
        <p:txBody>
          <a:bodyPr/>
          <a:lstStyle/>
          <a:p>
            <a:r>
              <a:rPr lang="en-GB" smtClean="0"/>
              <a:t>Coeliac Disease: Screening Populations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208963" cy="4724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4"/>
            <a:r>
              <a:rPr lang="en-GB" sz="1600" smtClean="0"/>
              <a:t>Sanders et al., Eur J Gastro Hepatol 2003</a:t>
            </a:r>
            <a:endParaRPr lang="en-GB" smtClean="0"/>
          </a:p>
          <a:p>
            <a:r>
              <a:rPr lang="en-GB" smtClean="0"/>
              <a:t>5 practices 1999-2001</a:t>
            </a:r>
          </a:p>
          <a:p>
            <a:pPr lvl="1"/>
            <a:r>
              <a:rPr lang="en-GB" smtClean="0"/>
              <a:t>1200 volunteers</a:t>
            </a:r>
          </a:p>
          <a:p>
            <a:r>
              <a:rPr lang="en-GB" smtClean="0"/>
              <a:t>Serology and then SI biopsy</a:t>
            </a:r>
          </a:p>
          <a:p>
            <a:pPr lvl="1"/>
            <a:r>
              <a:rPr lang="en-GB" smtClean="0"/>
              <a:t>12 new coeliacs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rgbClr val="0033CC"/>
                </a:solidFill>
              </a:rPr>
              <a:t>	Prevalence = 1% </a:t>
            </a:r>
            <a:r>
              <a:rPr lang="en-GB" sz="1800" smtClean="0"/>
              <a:t>(95% CI 0.4-1.3%)</a:t>
            </a:r>
          </a:p>
          <a:p>
            <a:pPr lvl="2"/>
            <a:r>
              <a:rPr lang="en-GB" smtClean="0"/>
              <a:t>3.3% in IBS</a:t>
            </a:r>
          </a:p>
          <a:p>
            <a:pPr lvl="2"/>
            <a:r>
              <a:rPr lang="en-GB" smtClean="0"/>
              <a:t>4.7% in iron deficiency anaemia</a:t>
            </a:r>
          </a:p>
          <a:p>
            <a:pPr lvl="2"/>
            <a:r>
              <a:rPr lang="en-GB" smtClean="0"/>
              <a:t>3.3% in fatigue	</a:t>
            </a:r>
          </a:p>
          <a:p>
            <a:pPr lvl="4"/>
            <a:endParaRPr lang="en-GB" smtClean="0"/>
          </a:p>
          <a:p>
            <a:pPr lvl="4"/>
            <a:endParaRPr lang="en-GB" smtClean="0"/>
          </a:p>
        </p:txBody>
      </p:sp>
      <p:sp>
        <p:nvSpPr>
          <p:cNvPr id="3686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DF2DC98-5D86-4828-923D-E18FB1581DE3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391400" cy="1143000"/>
          </a:xfrm>
          <a:noFill/>
        </p:spPr>
        <p:txBody>
          <a:bodyPr/>
          <a:lstStyle/>
          <a:p>
            <a:r>
              <a:rPr lang="en-GB" smtClean="0"/>
              <a:t>Coeliac Disease: Screening Children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208963" cy="4103687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solidFill>
                  <a:srgbClr val="0033CC"/>
                </a:solidFill>
              </a:rPr>
              <a:t>Undiagnosed coeliac disease at age seven: population based prospective birth cohort study</a:t>
            </a:r>
          </a:p>
          <a:p>
            <a:pPr lvl="4">
              <a:lnSpc>
                <a:spcPct val="90000"/>
              </a:lnSpc>
            </a:pPr>
            <a:r>
              <a:rPr lang="en-GB" sz="1600" smtClean="0"/>
              <a:t>Bingley et al., BMJ 2004</a:t>
            </a: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Avon Longitudinal Study of Parents and Children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Children gave blood at age 7.5; 5470 tested</a:t>
            </a:r>
          </a:p>
          <a:p>
            <a:pPr>
              <a:lnSpc>
                <a:spcPct val="90000"/>
              </a:lnSpc>
            </a:pPr>
            <a:r>
              <a:rPr lang="en-GB" smtClean="0"/>
              <a:t>Serology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54 positive for IgA-EMA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mtClean="0">
                <a:solidFill>
                  <a:srgbClr val="0033CC"/>
                </a:solidFill>
              </a:rPr>
              <a:t>	Sero-Prevalence = 1% </a:t>
            </a:r>
            <a:r>
              <a:rPr lang="en-GB" sz="1800" smtClean="0"/>
              <a:t>(95% CI 0.8-1.4%)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More common in girls (OR 2.12)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Shorter and weighed less (p&lt;0.0001)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50% with diarrhoea (OR 1.96)</a:t>
            </a:r>
          </a:p>
          <a:p>
            <a:pPr>
              <a:lnSpc>
                <a:spcPct val="90000"/>
              </a:lnSpc>
            </a:pPr>
            <a:r>
              <a:rPr lang="en-GB" smtClean="0"/>
              <a:t>Comparable prevalence to that found in adults</a:t>
            </a:r>
          </a:p>
        </p:txBody>
      </p:sp>
      <p:sp>
        <p:nvSpPr>
          <p:cNvPr id="3789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08B25FF-CA67-40FA-8DA7-6641864CDB5A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Different presentations &amp; severity of disease suggests differences in individual responses</a:t>
            </a:r>
          </a:p>
          <a:p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			? different amounts of </a:t>
            </a:r>
            <a:r>
              <a:rPr lang="en-GB" smtClean="0">
                <a:solidFill>
                  <a:schemeClr val="tx2"/>
                </a:solidFill>
              </a:rPr>
              <a:t>gluten</a:t>
            </a:r>
            <a:r>
              <a:rPr lang="en-GB" smtClean="0"/>
              <a:t> intake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		? different </a:t>
            </a:r>
            <a:r>
              <a:rPr lang="en-GB" smtClean="0">
                <a:solidFill>
                  <a:schemeClr val="tx2"/>
                </a:solidFill>
              </a:rPr>
              <a:t>sensitivities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		? different </a:t>
            </a:r>
            <a:r>
              <a:rPr lang="en-GB" smtClean="0">
                <a:solidFill>
                  <a:schemeClr val="tx2"/>
                </a:solidFill>
              </a:rPr>
              <a:t>enteropathies</a:t>
            </a:r>
          </a:p>
        </p:txBody>
      </p:sp>
      <p:sp>
        <p:nvSpPr>
          <p:cNvPr id="389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78116B-ED74-47EE-86BD-46F8D8E4B781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=</a:t>
            </a:r>
            <a:br>
              <a:rPr lang="en-GB" smtClean="0"/>
            </a:br>
            <a:r>
              <a:rPr lang="en-GB" smtClean="0"/>
              <a:t>GLUTEN SENSITIVE ENTEROPATHY</a:t>
            </a:r>
            <a:br>
              <a:rPr lang="en-GB" smtClean="0"/>
            </a:br>
            <a:endParaRPr lang="en-GB" smtClean="0"/>
          </a:p>
        </p:txBody>
      </p:sp>
      <p:sp>
        <p:nvSpPr>
          <p:cNvPr id="3994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629525" cy="4495800"/>
          </a:xfrm>
        </p:spPr>
        <p:txBody>
          <a:bodyPr/>
          <a:lstStyle/>
          <a:p>
            <a:r>
              <a:rPr lang="en-GB" smtClean="0">
                <a:solidFill>
                  <a:schemeClr val="tx2"/>
                </a:solidFill>
                <a:latin typeface="Arial Black" pitchFamily="34" charset="0"/>
              </a:rPr>
              <a:t>GLUTEN</a:t>
            </a:r>
          </a:p>
          <a:p>
            <a:pPr lvl="1"/>
            <a:r>
              <a:rPr lang="en-GB" smtClean="0"/>
              <a:t>Fraction of cereals that binds (glues)</a:t>
            </a:r>
          </a:p>
          <a:p>
            <a:pPr lvl="1"/>
            <a:r>
              <a:rPr lang="en-GB" smtClean="0"/>
              <a:t>Proteins found in wheat, barley, rye</a:t>
            </a:r>
          </a:p>
          <a:p>
            <a:pPr lvl="1"/>
            <a:r>
              <a:rPr lang="en-GB" smtClean="0"/>
              <a:t>Evolution of cereal proteins</a:t>
            </a:r>
          </a:p>
          <a:p>
            <a:pPr lvl="1"/>
            <a:r>
              <a:rPr lang="en-GB" smtClean="0"/>
              <a:t>A-gliadin (wheat), hordein (barley), secalin (rye)</a:t>
            </a:r>
          </a:p>
          <a:p>
            <a:pPr lvl="2"/>
            <a:endParaRPr lang="en-GB" smtClean="0"/>
          </a:p>
          <a:p>
            <a:pPr lvl="1"/>
            <a:r>
              <a:rPr lang="en-GB" smtClean="0"/>
              <a:t>Fractionation and identification of immunologically active components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  <p:sp>
        <p:nvSpPr>
          <p:cNvPr id="399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593D1F2-F74D-464D-9BBC-C8FEEB4E87AD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=</a:t>
            </a:r>
            <a:br>
              <a:rPr lang="en-GB" smtClean="0"/>
            </a:br>
            <a:r>
              <a:rPr lang="en-GB" smtClean="0"/>
              <a:t>GLUTEN SENSITIVE ENTEROPATHY</a:t>
            </a:r>
            <a:br>
              <a:rPr lang="en-GB" smtClean="0"/>
            </a:br>
            <a:endParaRPr lang="en-GB" smtClean="0"/>
          </a:p>
        </p:txBody>
      </p:sp>
      <p:sp>
        <p:nvSpPr>
          <p:cNvPr id="4096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629525" cy="4495800"/>
          </a:xfrm>
        </p:spPr>
        <p:txBody>
          <a:bodyPr/>
          <a:lstStyle/>
          <a:p>
            <a:r>
              <a:rPr lang="en-GB" smtClean="0"/>
              <a:t>Identification of </a:t>
            </a:r>
          </a:p>
          <a:p>
            <a:pPr lvl="1"/>
            <a:r>
              <a:rPr lang="en-GB" smtClean="0"/>
              <a:t>Specific polypeptides rich in Q and P</a:t>
            </a:r>
          </a:p>
          <a:p>
            <a:pPr lvl="1"/>
            <a:endParaRPr lang="en-GB" smtClean="0"/>
          </a:p>
          <a:p>
            <a:pPr lvl="1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LQLQ</a:t>
            </a:r>
            <a:r>
              <a:rPr lang="en-GB" u="sng" smtClean="0">
                <a:solidFill>
                  <a:schemeClr val="tx2"/>
                </a:solidFill>
              </a:rPr>
              <a:t>PFPQP</a:t>
            </a:r>
            <a:r>
              <a:rPr lang="en-GB" u="sng" smtClean="0">
                <a:solidFill>
                  <a:srgbClr val="3333FF"/>
                </a:solidFill>
              </a:rPr>
              <a:t>Q</a:t>
            </a:r>
            <a:r>
              <a:rPr lang="en-GB" u="sng" smtClean="0">
                <a:solidFill>
                  <a:schemeClr val="tx2"/>
                </a:solidFill>
              </a:rPr>
              <a:t>LPYP</a:t>
            </a:r>
            <a:r>
              <a:rPr lang="en-GB" smtClean="0">
                <a:solidFill>
                  <a:schemeClr val="tx2"/>
                </a:solidFill>
              </a:rPr>
              <a:t>QP</a:t>
            </a:r>
            <a:r>
              <a:rPr lang="en-GB" smtClean="0"/>
              <a:t>Q</a:t>
            </a:r>
            <a:r>
              <a:rPr lang="en-GB" smtClean="0">
                <a:solidFill>
                  <a:schemeClr val="tx2"/>
                </a:solidFill>
              </a:rPr>
              <a:t>LPYPQPQLPYPQPQPF</a:t>
            </a:r>
          </a:p>
          <a:p>
            <a:pPr lvl="1">
              <a:buFontTx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 lvl="1"/>
            <a:r>
              <a:rPr lang="en-GB" smtClean="0"/>
              <a:t>33-mer, residues 57 – 89 of </a:t>
            </a:r>
            <a:r>
              <a:rPr lang="en-GB" smtClean="0">
                <a:sym typeface="Symbol" pitchFamily="18" charset="2"/>
              </a:rPr>
              <a:t>2-gliadin</a:t>
            </a:r>
          </a:p>
          <a:p>
            <a:pPr lvl="1"/>
            <a:r>
              <a:rPr lang="en-GB" smtClean="0">
                <a:sym typeface="Symbol" pitchFamily="18" charset="2"/>
              </a:rPr>
              <a:t>stable in gastric, pancreatic &amp; intestinal proteases</a:t>
            </a:r>
          </a:p>
          <a:p>
            <a:pPr lvl="1"/>
            <a:r>
              <a:rPr lang="en-GB" smtClean="0">
                <a:sym typeface="Symbol" pitchFamily="18" charset="2"/>
              </a:rPr>
              <a:t>Q reacts with tTG; deamidated to E</a:t>
            </a:r>
          </a:p>
          <a:p>
            <a:pPr lvl="1"/>
            <a:r>
              <a:rPr lang="en-GB" smtClean="0">
                <a:sym typeface="Symbol" pitchFamily="18" charset="2"/>
              </a:rPr>
              <a:t>stimulates HLA- restricted intestinal T cell clones from coeliacs</a:t>
            </a:r>
            <a:endParaRPr lang="en-GB" smtClean="0"/>
          </a:p>
          <a:p>
            <a:pPr lvl="4"/>
            <a:r>
              <a:rPr lang="en-GB" smtClean="0"/>
              <a:t>Shan et al Science 2002</a:t>
            </a:r>
          </a:p>
          <a:p>
            <a:pPr lvl="1"/>
            <a:r>
              <a:rPr lang="en-GB" smtClean="0"/>
              <a:t>Other similar peptides found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  <p:sp>
        <p:nvSpPr>
          <p:cNvPr id="409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792334-1923-4E3E-A447-F34263C0E402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=</a:t>
            </a:r>
            <a:br>
              <a:rPr lang="en-GB" smtClean="0"/>
            </a:br>
            <a:r>
              <a:rPr lang="en-GB" smtClean="0"/>
              <a:t>GLUTEN SENSITIVE ENTEROPATHY</a:t>
            </a:r>
            <a:br>
              <a:rPr lang="en-GB" smtClean="0"/>
            </a:br>
            <a:endParaRPr lang="en-GB" smtClean="0"/>
          </a:p>
        </p:txBody>
      </p:sp>
      <p:sp>
        <p:nvSpPr>
          <p:cNvPr id="41989" name="Rectangle 4"/>
          <p:cNvSpPr>
            <a:spLocks noGrp="1" noChangeArrowheads="1"/>
          </p:cNvSpPr>
          <p:nvPr>
            <p:ph idx="1"/>
          </p:nvPr>
        </p:nvSpPr>
        <p:spPr>
          <a:xfrm>
            <a:off x="744538" y="1752600"/>
            <a:ext cx="7629525" cy="4495800"/>
          </a:xfrm>
        </p:spPr>
        <p:txBody>
          <a:bodyPr/>
          <a:lstStyle/>
          <a:p>
            <a:r>
              <a:rPr lang="en-GB" smtClean="0">
                <a:solidFill>
                  <a:schemeClr val="tx2"/>
                </a:solidFill>
                <a:latin typeface="Arial Black" pitchFamily="34" charset="0"/>
              </a:rPr>
              <a:t>SENSITIVE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Immunological reaction </a:t>
            </a:r>
          </a:p>
          <a:p>
            <a:pPr lvl="2">
              <a:buFontTx/>
              <a:buChar char="•"/>
            </a:pPr>
            <a:r>
              <a:rPr lang="en-GB" smtClean="0"/>
              <a:t>tissue transglutaminases and neo-antigen formation</a:t>
            </a:r>
          </a:p>
          <a:p>
            <a:pPr lvl="2">
              <a:buFontTx/>
              <a:buChar char="•"/>
            </a:pPr>
            <a:r>
              <a:rPr lang="en-GB" smtClean="0"/>
              <a:t>activated HLA-restricted T-lymphocytes</a:t>
            </a:r>
          </a:p>
          <a:p>
            <a:pPr lvl="2"/>
            <a:endParaRPr lang="en-GB" smtClean="0"/>
          </a:p>
          <a:p>
            <a:pPr lvl="1"/>
            <a:r>
              <a:rPr lang="en-GB" smtClean="0"/>
              <a:t>Genetic predisposition to immune response ...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  <p:sp>
        <p:nvSpPr>
          <p:cNvPr id="419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2369EF-6D30-4265-B7BB-FE68E2A8F0CC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=</a:t>
            </a:r>
            <a:br>
              <a:rPr lang="en-GB" smtClean="0"/>
            </a:br>
            <a:r>
              <a:rPr lang="en-GB" smtClean="0"/>
              <a:t>GLUTEN SENSITIVE ENTEROPATHY</a:t>
            </a:r>
            <a:br>
              <a:rPr lang="en-GB" smtClean="0"/>
            </a:br>
            <a:endParaRPr lang="en-GB" smtClean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744538" y="1752600"/>
            <a:ext cx="7629525" cy="4495800"/>
          </a:xfrm>
        </p:spPr>
        <p:txBody>
          <a:bodyPr/>
          <a:lstStyle/>
          <a:p>
            <a:r>
              <a:rPr lang="en-GB" smtClean="0">
                <a:solidFill>
                  <a:schemeClr val="tx2"/>
                </a:solidFill>
                <a:latin typeface="Arial Black" pitchFamily="34" charset="0"/>
              </a:rPr>
              <a:t>ENTEROPATHY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Inflammatory damage </a:t>
            </a:r>
          </a:p>
          <a:p>
            <a:pPr lvl="1"/>
            <a:r>
              <a:rPr lang="en-GB" smtClean="0"/>
              <a:t>Cell death (apoptosis)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Histological changes</a:t>
            </a:r>
          </a:p>
          <a:p>
            <a:pPr lvl="2">
              <a:buFontTx/>
              <a:buChar char="•"/>
            </a:pPr>
            <a:r>
              <a:rPr lang="en-GB" smtClean="0"/>
              <a:t>Enterocyte apoptosis (villous atrophy)</a:t>
            </a:r>
          </a:p>
          <a:p>
            <a:pPr lvl="2">
              <a:buFontTx/>
              <a:buChar char="•"/>
            </a:pPr>
            <a:r>
              <a:rPr lang="en-GB" smtClean="0"/>
              <a:t>Stimulated regeneration (hyperplastic crypts)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Functional changes leading to malabsorption of nutrients</a:t>
            </a:r>
          </a:p>
        </p:txBody>
      </p:sp>
      <p:sp>
        <p:nvSpPr>
          <p:cNvPr id="4301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B3C987-5201-4636-92C6-91FEEA4AF025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AND APOPTOSIS</a:t>
            </a:r>
          </a:p>
        </p:txBody>
      </p:sp>
      <p:sp>
        <p:nvSpPr>
          <p:cNvPr id="44036" name="Rectangle 5"/>
          <p:cNvSpPr>
            <a:spLocks noGrp="1" noChangeArrowheads="1"/>
          </p:cNvSpPr>
          <p:nvPr>
            <p:ph idx="1"/>
          </p:nvPr>
        </p:nvSpPr>
        <p:spPr>
          <a:xfrm>
            <a:off x="744538" y="1676400"/>
            <a:ext cx="4945062" cy="838200"/>
          </a:xfrm>
        </p:spPr>
        <p:txBody>
          <a:bodyPr/>
          <a:lstStyle/>
          <a:p>
            <a:pPr lvl="4"/>
            <a:r>
              <a:rPr lang="en-GB" smtClean="0"/>
              <a:t>Moss </a:t>
            </a:r>
            <a:r>
              <a:rPr lang="en-GB" i="0" smtClean="0"/>
              <a:t>et al </a:t>
            </a:r>
            <a:r>
              <a:rPr lang="en-GB" smtClean="0"/>
              <a:t>Gut 1996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Normal			Coeliac</a:t>
            </a:r>
          </a:p>
        </p:txBody>
      </p:sp>
      <p:sp>
        <p:nvSpPr>
          <p:cNvPr id="440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407D2C-20BF-4D96-9907-1DE7DD8F159E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pic>
        <p:nvPicPr>
          <p:cNvPr id="44037" name="Picture 3" descr="cd-tunel-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438400"/>
            <a:ext cx="20224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cd-tunel-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438400"/>
            <a:ext cx="2111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cd-sco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1752600"/>
            <a:ext cx="301466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 descr="cd-scores-pai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4191000"/>
            <a:ext cx="29892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09600"/>
            <a:ext cx="7559675" cy="914400"/>
          </a:xfrm>
        </p:spPr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What are the clinical features of Coeliac disease?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52600"/>
            <a:ext cx="2274888" cy="4038600"/>
          </a:xfrm>
        </p:spPr>
        <p:txBody>
          <a:bodyPr/>
          <a:lstStyle/>
          <a:p>
            <a:r>
              <a:rPr lang="en-GB" sz="1800" i="1" smtClean="0"/>
              <a:t>Frequent (~50%)</a:t>
            </a:r>
          </a:p>
          <a:p>
            <a:pPr lvl="1">
              <a:buFontTx/>
              <a:buNone/>
            </a:pPr>
            <a:r>
              <a:rPr lang="en-GB" smtClean="0"/>
              <a:t>Malaise</a:t>
            </a:r>
          </a:p>
          <a:p>
            <a:pPr lvl="1">
              <a:buFontTx/>
              <a:buNone/>
            </a:pPr>
            <a:r>
              <a:rPr lang="en-GB" smtClean="0"/>
              <a:t>Fatigue</a:t>
            </a:r>
          </a:p>
          <a:p>
            <a:pPr lvl="1">
              <a:buFontTx/>
              <a:buNone/>
            </a:pPr>
            <a:r>
              <a:rPr lang="en-GB" smtClean="0"/>
              <a:t>Steatorrhoea</a:t>
            </a:r>
          </a:p>
          <a:p>
            <a:pPr lvl="1">
              <a:buFontTx/>
              <a:buNone/>
            </a:pPr>
            <a:r>
              <a:rPr lang="en-GB" smtClean="0"/>
              <a:t>Diarrhoea</a:t>
            </a:r>
          </a:p>
          <a:p>
            <a:pPr lvl="1">
              <a:buFontTx/>
              <a:buNone/>
            </a:pPr>
            <a:r>
              <a:rPr lang="en-GB" smtClean="0"/>
              <a:t>Weight loss</a:t>
            </a:r>
          </a:p>
          <a:p>
            <a:pPr lvl="1">
              <a:buFontTx/>
              <a:buNone/>
            </a:pPr>
            <a:r>
              <a:rPr lang="en-GB" smtClean="0"/>
              <a:t>Anaemia</a:t>
            </a:r>
          </a:p>
          <a:p>
            <a:pPr lvl="1">
              <a:buFont typeface="Symbol" pitchFamily="18" charset="2"/>
              <a:buChar char="¯"/>
            </a:pPr>
            <a:r>
              <a:rPr lang="en-GB" smtClean="0"/>
              <a:t>Folate </a:t>
            </a:r>
          </a:p>
          <a:p>
            <a:pPr lvl="1">
              <a:buFont typeface="Symbol" pitchFamily="18" charset="2"/>
              <a:buChar char="¯"/>
            </a:pPr>
            <a:r>
              <a:rPr lang="en-GB" smtClean="0"/>
              <a:t>Fe</a:t>
            </a:r>
          </a:p>
          <a:p>
            <a:pPr lvl="1"/>
            <a:endParaRPr lang="en-GB" smtClean="0"/>
          </a:p>
          <a:p>
            <a:endParaRPr lang="en-GB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445D1-FB03-4674-98A9-B3B9338B473B}" type="datetime7">
              <a:rPr lang="en-GB">
                <a:latin typeface="+mn-lt"/>
              </a:rPr>
              <a:pPr>
                <a:defRPr/>
              </a:pPr>
              <a:t>Oct-12</a:t>
            </a:fld>
            <a:endParaRPr lang="en-GB">
              <a:latin typeface="+mn-lt"/>
            </a:endParaRP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3238500" y="1752600"/>
            <a:ext cx="26289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CC00CC"/>
              </a:buClr>
              <a:buFont typeface="Wingdings" pitchFamily="2" charset="2"/>
              <a:buChar char="§"/>
              <a:defRPr/>
            </a:pPr>
            <a:r>
              <a:rPr lang="en-GB" sz="1800" i="1">
                <a:latin typeface="+mn-lt"/>
              </a:rPr>
              <a:t>Common (&gt;25%)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>
                <a:latin typeface="+mn-lt"/>
              </a:rPr>
              <a:t>Anorexia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>
                <a:latin typeface="+mn-lt"/>
              </a:rPr>
              <a:t>Abdominal pain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>
                <a:latin typeface="+mn-lt"/>
              </a:rPr>
              <a:t>Oral ulcers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>
                <a:latin typeface="+mn-lt"/>
              </a:rPr>
              <a:t>Distension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>
                <a:latin typeface="+mn-lt"/>
              </a:rPr>
              <a:t>Bloating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>
                <a:latin typeface="+mn-lt"/>
              </a:rPr>
              <a:t>Flatulence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GB" sz="1600">
                <a:latin typeface="+mn-lt"/>
              </a:rPr>
              <a:t>Osteopenia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>
                <a:latin typeface="+mn-lt"/>
              </a:rPr>
              <a:t>Childhood history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GB" sz="1600">
                <a:latin typeface="+mn-lt"/>
              </a:rPr>
              <a:t>Family history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¯"/>
              <a:defRPr/>
            </a:pPr>
            <a:r>
              <a:rPr lang="en-GB" sz="1600">
                <a:latin typeface="+mn-lt"/>
              </a:rPr>
              <a:t>B12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¯"/>
              <a:defRPr/>
            </a:pPr>
            <a:r>
              <a:rPr lang="en-GB" sz="1600">
                <a:latin typeface="+mn-lt"/>
                <a:sym typeface="Symbol" pitchFamily="18" charset="2"/>
              </a:rPr>
              <a:t>Albumin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¯"/>
              <a:defRPr/>
            </a:pPr>
            <a:r>
              <a:rPr lang="en-GB" sz="1600">
                <a:latin typeface="+mn-lt"/>
              </a:rPr>
              <a:t>25-OH vit. D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GB" sz="1600">
                <a:latin typeface="+mn-lt"/>
                <a:sym typeface="Symbol" pitchFamily="18" charset="2"/>
              </a:rPr>
              <a:t>  PTH</a:t>
            </a:r>
            <a:endParaRPr lang="en-GB" sz="1800">
              <a:latin typeface="+mn-lt"/>
            </a:endParaRPr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6156325" y="1752600"/>
            <a:ext cx="2736850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CC00CC"/>
              </a:buClr>
              <a:buFont typeface="Wingdings" pitchFamily="2" charset="2"/>
              <a:buChar char="§"/>
              <a:defRPr/>
            </a:pPr>
            <a:r>
              <a:rPr lang="en-GB" sz="1800" i="1" dirty="0">
                <a:latin typeface="+mn-lt"/>
              </a:rPr>
              <a:t>Occasional (&lt;25%)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dirty="0">
                <a:latin typeface="+mn-lt"/>
              </a:rPr>
              <a:t>Nausea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dirty="0">
                <a:latin typeface="+mn-lt"/>
              </a:rPr>
              <a:t>Muscle Pains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dirty="0" err="1">
                <a:latin typeface="+mn-lt"/>
              </a:rPr>
              <a:t>Tetany</a:t>
            </a:r>
            <a:endParaRPr lang="en-GB" sz="1600" dirty="0">
              <a:latin typeface="+mn-lt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dirty="0">
                <a:latin typeface="+mn-lt"/>
              </a:rPr>
              <a:t>Bone pains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dirty="0">
                <a:latin typeface="+mn-lt"/>
              </a:rPr>
              <a:t>Bruising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dirty="0">
                <a:latin typeface="+mn-lt"/>
              </a:rPr>
              <a:t>Oedema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dirty="0">
                <a:latin typeface="+mn-lt"/>
              </a:rPr>
              <a:t>Constipation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dirty="0">
                <a:latin typeface="+mn-lt"/>
              </a:rPr>
              <a:t>Rashes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dirty="0">
                <a:latin typeface="+mn-lt"/>
              </a:rPr>
              <a:t>Fractures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dirty="0">
                <a:latin typeface="+mn-lt"/>
              </a:rPr>
              <a:t>Lymphoma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­"/>
              <a:defRPr/>
            </a:pPr>
            <a:r>
              <a:rPr lang="en-GB" sz="1600" dirty="0">
                <a:latin typeface="+mn-lt"/>
              </a:rPr>
              <a:t>Alk. Phos.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¯"/>
              <a:defRPr/>
            </a:pPr>
            <a:r>
              <a:rPr lang="en-GB" sz="1600" dirty="0">
                <a:latin typeface="+mn-lt"/>
                <a:sym typeface="Symbol" pitchFamily="18" charset="2"/>
              </a:rPr>
              <a:t>Ca</a:t>
            </a:r>
            <a:r>
              <a:rPr lang="en-GB" sz="1600" baseline="30000" dirty="0">
                <a:latin typeface="+mn-lt"/>
                <a:sym typeface="Symbol" pitchFamily="18" charset="2"/>
              </a:rPr>
              <a:t>2+</a:t>
            </a:r>
            <a:endParaRPr lang="en-GB" sz="1600" dirty="0">
              <a:latin typeface="+mn-lt"/>
              <a:sym typeface="Symbol" pitchFamily="18" charset="2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¯"/>
              <a:defRPr/>
            </a:pPr>
            <a:r>
              <a:rPr lang="en-GB" sz="1600" dirty="0">
                <a:latin typeface="+mn-lt"/>
                <a:sym typeface="Symbol" pitchFamily="18" charset="2"/>
              </a:rPr>
              <a:t>Mg</a:t>
            </a:r>
            <a:r>
              <a:rPr lang="en-GB" sz="1600" baseline="30000" dirty="0">
                <a:latin typeface="+mn-lt"/>
                <a:sym typeface="Symbol" pitchFamily="18" charset="2"/>
              </a:rPr>
              <a:t>2+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GB" sz="1600" dirty="0">
                <a:latin typeface="+mn-lt"/>
                <a:sym typeface="Symbol" pitchFamily="18" charset="2"/>
              </a:rPr>
              <a:t>  Zn</a:t>
            </a:r>
            <a:r>
              <a:rPr lang="en-GB" sz="1600" baseline="30000" dirty="0">
                <a:latin typeface="+mn-lt"/>
                <a:sym typeface="Symbol" pitchFamily="18" charset="2"/>
              </a:rPr>
              <a:t>2+</a:t>
            </a:r>
            <a:endParaRPr lang="en-GB" sz="1600" dirty="0">
              <a:latin typeface="+mn-lt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­"/>
              <a:defRPr/>
            </a:pPr>
            <a:r>
              <a:rPr lang="en-GB" sz="1600" dirty="0">
                <a:latin typeface="+mn-lt"/>
                <a:sym typeface="Symbol" pitchFamily="18" charset="2"/>
              </a:rPr>
              <a:t>Transaminases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­"/>
              <a:defRPr/>
            </a:pPr>
            <a:r>
              <a:rPr lang="en-GB" sz="1600" dirty="0">
                <a:latin typeface="+mn-lt"/>
                <a:sym typeface="Symbol" pitchFamily="18" charset="2"/>
              </a:rPr>
              <a:t>PT</a:t>
            </a:r>
            <a:endParaRPr lang="en-GB" sz="1600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CC00CC"/>
              </a:buClr>
              <a:buFont typeface="Wingdings" pitchFamily="2" charset="2"/>
              <a:buChar char="§"/>
              <a:defRPr/>
            </a:pPr>
            <a:endParaRPr lang="en-GB" sz="1600" dirty="0">
              <a:latin typeface="+mn-lt"/>
            </a:endParaRPr>
          </a:p>
        </p:txBody>
      </p:sp>
      <p:sp>
        <p:nvSpPr>
          <p:cNvPr id="361478" name="Rectangle 6"/>
          <p:cNvSpPr>
            <a:spLocks noChangeArrowheads="1"/>
          </p:cNvSpPr>
          <p:nvPr/>
        </p:nvSpPr>
        <p:spPr bwMode="auto">
          <a:xfrm>
            <a:off x="2411413" y="6092825"/>
            <a:ext cx="45370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CC00CC"/>
              </a:buClr>
              <a:buFont typeface="Wingdings" pitchFamily="2" charset="2"/>
              <a:buChar char="§"/>
              <a:defRPr/>
            </a:pPr>
            <a:r>
              <a:rPr lang="en-GB" sz="1800" i="1">
                <a:latin typeface="+mn-lt"/>
              </a:rPr>
              <a:t>Completely asymptomatic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CC00CC"/>
              </a:buClr>
              <a:buFont typeface="Wingdings" pitchFamily="2" charset="2"/>
              <a:buChar char="§"/>
              <a:defRPr/>
            </a:pPr>
            <a:endParaRPr lang="en-GB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  <p:bldP spid="361476" grpId="0"/>
      <p:bldP spid="361477" grpId="0"/>
      <p:bldP spid="3614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el-d-pathog-nejm-6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19063"/>
            <a:ext cx="4481513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5000"/>
            <a:ext cx="8046235" cy="51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7544" y="6029482"/>
            <a:ext cx="762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 dirty="0"/>
              <a:t>Figure 2   Mechanisms of mucosal damage in coeliac disease  </a:t>
            </a:r>
            <a:r>
              <a:rPr lang="en-US" sz="1000" dirty="0" smtClean="0"/>
              <a:t>z</a:t>
            </a:r>
            <a:r>
              <a:rPr lang="en-US" sz="1000" dirty="0"/>
              <a:t>...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5000" y="6165304"/>
            <a:ext cx="762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000" dirty="0"/>
              <a:t>Antonio  Di </a:t>
            </a:r>
            <a:r>
              <a:rPr lang="en-US" sz="1000" dirty="0" err="1"/>
              <a:t>Sabatino</a:t>
            </a:r>
            <a:r>
              <a:rPr lang="en-US" sz="1000" dirty="0"/>
              <a:t> , Gino Roberto  </a:t>
            </a:r>
            <a:r>
              <a:rPr lang="en-US" sz="1000" dirty="0" err="1" smtClean="0"/>
              <a:t>Corazza</a:t>
            </a:r>
            <a:r>
              <a:rPr lang="en-US" sz="1000" dirty="0" smtClean="0"/>
              <a:t>. </a:t>
            </a:r>
            <a:r>
              <a:rPr lang="en-US" sz="1000" b="1" dirty="0" smtClean="0"/>
              <a:t>Coeliac disease. </a:t>
            </a:r>
            <a:r>
              <a:rPr lang="en-US" sz="1000" dirty="0" smtClean="0"/>
              <a:t>Lancet  2009;  373: 1480 - 1493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1526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references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err="1" smtClean="0"/>
              <a:t>Sollid</a:t>
            </a:r>
            <a:r>
              <a:rPr lang="en-GB" sz="1800" dirty="0" smtClean="0"/>
              <a:t> LM.  Coeliac disease: dissecting a complex inflammatory disorder.  </a:t>
            </a:r>
            <a:r>
              <a:rPr lang="en-GB" sz="1800" i="1" dirty="0" smtClean="0"/>
              <a:t>Nature Reviews Immunology</a:t>
            </a:r>
            <a:r>
              <a:rPr lang="en-GB" sz="1800" dirty="0" smtClean="0"/>
              <a:t> 2002; 2: 647-655</a:t>
            </a:r>
          </a:p>
          <a:p>
            <a:endParaRPr lang="en-GB" sz="1800" dirty="0" smtClean="0"/>
          </a:p>
          <a:p>
            <a:r>
              <a:rPr lang="en-GB" sz="1800" dirty="0" smtClean="0"/>
              <a:t>McManus R, Kelleher D.</a:t>
            </a:r>
            <a:r>
              <a:rPr lang="en-GB" dirty="0" smtClean="0"/>
              <a:t> </a:t>
            </a:r>
            <a:r>
              <a:rPr lang="en-GB" sz="1800" dirty="0" smtClean="0"/>
              <a:t>Celiac disease--the villain unmasked? </a:t>
            </a:r>
            <a:r>
              <a:rPr lang="en-GB" sz="1800" i="1" dirty="0" smtClean="0"/>
              <a:t>N </a:t>
            </a:r>
            <a:r>
              <a:rPr lang="en-GB" sz="1800" i="1" dirty="0" err="1" smtClean="0"/>
              <a:t>Engl</a:t>
            </a:r>
            <a:r>
              <a:rPr lang="en-GB" sz="1800" i="1" dirty="0" smtClean="0"/>
              <a:t> J Med.</a:t>
            </a:r>
            <a:r>
              <a:rPr lang="en-GB" sz="1800" dirty="0" smtClean="0"/>
              <a:t> 2003; 348:2573-4. Comment on: </a:t>
            </a:r>
            <a:r>
              <a:rPr lang="en-GB" sz="1800" i="1" dirty="0" smtClean="0"/>
              <a:t>N </a:t>
            </a:r>
            <a:r>
              <a:rPr lang="en-GB" sz="1800" i="1" dirty="0" err="1" smtClean="0"/>
              <a:t>Engl</a:t>
            </a:r>
            <a:r>
              <a:rPr lang="en-GB" sz="1800" i="1" dirty="0" smtClean="0"/>
              <a:t> J Med</a:t>
            </a:r>
            <a:r>
              <a:rPr lang="en-GB" sz="1800" dirty="0" smtClean="0"/>
              <a:t> 2003; 348:2517-24. </a:t>
            </a:r>
          </a:p>
          <a:p>
            <a:endParaRPr lang="en-GB" sz="1800" dirty="0" smtClean="0"/>
          </a:p>
          <a:p>
            <a:r>
              <a:rPr lang="en-GB" sz="1800" dirty="0" smtClean="0"/>
              <a:t>Green PH, </a:t>
            </a:r>
            <a:r>
              <a:rPr lang="en-GB" sz="1800" dirty="0" err="1" smtClean="0"/>
              <a:t>Cellier</a:t>
            </a:r>
            <a:r>
              <a:rPr lang="en-GB" sz="1800" dirty="0" smtClean="0"/>
              <a:t>  C.  Celiac disease.  </a:t>
            </a:r>
            <a:r>
              <a:rPr lang="en-GB" sz="1800" i="1" dirty="0" smtClean="0"/>
              <a:t>N </a:t>
            </a:r>
            <a:r>
              <a:rPr lang="en-GB" sz="1800" i="1" dirty="0" err="1" smtClean="0"/>
              <a:t>Engl</a:t>
            </a:r>
            <a:r>
              <a:rPr lang="en-GB" sz="1800" i="1" dirty="0" smtClean="0"/>
              <a:t> J Med</a:t>
            </a:r>
            <a:r>
              <a:rPr lang="en-GB" sz="1800" dirty="0" smtClean="0"/>
              <a:t>. 2007; 357:1731-43. </a:t>
            </a:r>
          </a:p>
          <a:p>
            <a:endParaRPr lang="en-GB" sz="1800" dirty="0"/>
          </a:p>
          <a:p>
            <a:r>
              <a:rPr lang="en-GB" sz="1800" dirty="0" smtClean="0"/>
              <a:t>Di </a:t>
            </a:r>
            <a:r>
              <a:rPr lang="en-GB" sz="1800" dirty="0" err="1" smtClean="0"/>
              <a:t>Sabatino</a:t>
            </a:r>
            <a:r>
              <a:rPr lang="en-GB" sz="1800" dirty="0" smtClean="0"/>
              <a:t> A, </a:t>
            </a:r>
            <a:r>
              <a:rPr lang="en-GB" sz="1800" dirty="0" err="1" smtClean="0"/>
              <a:t>Corazza</a:t>
            </a:r>
            <a:r>
              <a:rPr lang="en-GB" sz="1800" dirty="0" smtClean="0"/>
              <a:t> GR.  Coeliac disease. </a:t>
            </a:r>
            <a:r>
              <a:rPr lang="en-GB" sz="1800" i="1" dirty="0"/>
              <a:t>L</a:t>
            </a:r>
            <a:r>
              <a:rPr lang="en-GB" sz="1800" i="1" dirty="0" smtClean="0"/>
              <a:t>ancet </a:t>
            </a:r>
            <a:r>
              <a:rPr lang="en-GB" sz="1800" dirty="0" smtClean="0"/>
              <a:t>2009; 373: 1480-1493</a:t>
            </a:r>
          </a:p>
          <a:p>
            <a:endParaRPr lang="en-GB" sz="1800" dirty="0"/>
          </a:p>
          <a:p>
            <a:r>
              <a:rPr lang="en-GB" sz="1800" dirty="0" err="1" smtClean="0"/>
              <a:t>Ludvigsson</a:t>
            </a:r>
            <a:r>
              <a:rPr lang="en-GB" sz="1800" dirty="0" smtClean="0"/>
              <a:t> JF, </a:t>
            </a:r>
            <a:r>
              <a:rPr lang="en-GB" sz="1800" i="1" dirty="0" smtClean="0"/>
              <a:t>et al.</a:t>
            </a:r>
            <a:r>
              <a:rPr lang="en-GB" sz="1800" dirty="0" smtClean="0"/>
              <a:t>  The Oslo definitions for coeliac disease and related terms.  </a:t>
            </a:r>
            <a:r>
              <a:rPr lang="en-GB" sz="1800" i="1" dirty="0" smtClean="0"/>
              <a:t>Gut</a:t>
            </a:r>
            <a:r>
              <a:rPr lang="en-GB" sz="1800" dirty="0" smtClean="0"/>
              <a:t> 2013; </a:t>
            </a:r>
            <a:r>
              <a:rPr lang="en-GB" sz="1800" dirty="0" err="1" smtClean="0"/>
              <a:t>epub</a:t>
            </a:r>
            <a:endParaRPr lang="en-GB" sz="1800" dirty="0" smtClean="0"/>
          </a:p>
        </p:txBody>
      </p:sp>
      <p:sp>
        <p:nvSpPr>
          <p:cNvPr id="4608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F0908F9-EE52-4D58-A7B8-F821E0CBEDD9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IN CHILDREN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2627313" y="1844675"/>
            <a:ext cx="6048375" cy="4343400"/>
          </a:xfrm>
        </p:spPr>
        <p:txBody>
          <a:bodyPr/>
          <a:lstStyle/>
          <a:p>
            <a:r>
              <a:rPr lang="en-GB" sz="2100" smtClean="0"/>
              <a:t>Classical symptoms such as those described by Gee in 1888</a:t>
            </a:r>
          </a:p>
          <a:p>
            <a:pPr lvl="1"/>
            <a:r>
              <a:rPr lang="en-GB" sz="1800" smtClean="0"/>
              <a:t>Diarrhoea</a:t>
            </a:r>
          </a:p>
          <a:p>
            <a:pPr lvl="1"/>
            <a:r>
              <a:rPr lang="en-GB" sz="1800" smtClean="0"/>
              <a:t>Steatorrhoea</a:t>
            </a:r>
          </a:p>
          <a:p>
            <a:pPr lvl="1"/>
            <a:r>
              <a:rPr lang="en-GB" sz="1800" smtClean="0"/>
              <a:t>Vomiting</a:t>
            </a:r>
          </a:p>
          <a:p>
            <a:pPr lvl="1"/>
            <a:r>
              <a:rPr lang="en-GB" sz="1800" smtClean="0"/>
              <a:t>Anorexia</a:t>
            </a:r>
          </a:p>
          <a:p>
            <a:pPr lvl="1"/>
            <a:r>
              <a:rPr lang="en-GB" sz="1800" smtClean="0"/>
              <a:t>Abdominal distension</a:t>
            </a:r>
          </a:p>
          <a:p>
            <a:pPr lvl="1"/>
            <a:r>
              <a:rPr lang="en-GB" sz="1800" smtClean="0"/>
              <a:t>Abdominal pain </a:t>
            </a:r>
          </a:p>
          <a:p>
            <a:pPr lvl="1"/>
            <a:r>
              <a:rPr lang="en-GB" sz="1800" smtClean="0"/>
              <a:t>Weight loss</a:t>
            </a:r>
          </a:p>
          <a:p>
            <a:pPr lvl="1"/>
            <a:r>
              <a:rPr lang="en-GB" sz="1800" smtClean="0"/>
              <a:t>Failure to gain weight</a:t>
            </a:r>
          </a:p>
          <a:p>
            <a:pPr lvl="1"/>
            <a:r>
              <a:rPr lang="en-GB" sz="1800" smtClean="0"/>
              <a:t>Lassitude</a:t>
            </a:r>
          </a:p>
          <a:p>
            <a:pPr lvl="1"/>
            <a:r>
              <a:rPr lang="en-GB" sz="1800" smtClean="0"/>
              <a:t>Irritability</a:t>
            </a:r>
          </a:p>
          <a:p>
            <a:pPr lvl="1"/>
            <a:r>
              <a:rPr lang="en-GB" sz="1800" smtClean="0"/>
              <a:t>Respiratory infections</a:t>
            </a:r>
          </a:p>
          <a:p>
            <a:pPr lvl="1"/>
            <a:endParaRPr lang="en-GB" sz="1800" smtClean="0"/>
          </a:p>
        </p:txBody>
      </p:sp>
      <p:sp>
        <p:nvSpPr>
          <p:cNvPr id="81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146E8C-DCD3-4C3E-9F73-D65694411E0A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pic>
        <p:nvPicPr>
          <p:cNvPr id="8197" name="Picture 4" descr="GIC0401-06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18399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89863" cy="914400"/>
          </a:xfrm>
        </p:spPr>
        <p:txBody>
          <a:bodyPr/>
          <a:lstStyle/>
          <a:p>
            <a:r>
              <a:rPr lang="en-GB" smtClean="0"/>
              <a:t>CHANGING PRESENTATION OF COELIAC DISEASE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Average age of diagnosis is now &gt; 50 </a:t>
            </a:r>
          </a:p>
          <a:p>
            <a:endParaRPr lang="en-GB" smtClean="0"/>
          </a:p>
          <a:p>
            <a:r>
              <a:rPr lang="en-GB" smtClean="0"/>
              <a:t>Less severe disease in children</a:t>
            </a:r>
          </a:p>
          <a:p>
            <a:r>
              <a:rPr lang="en-GB" smtClean="0"/>
              <a:t>Non-specific disease in adults</a:t>
            </a:r>
          </a:p>
          <a:p>
            <a:r>
              <a:rPr lang="en-GB" smtClean="0"/>
              <a:t>Detection of disease in mild anaemia</a:t>
            </a:r>
          </a:p>
          <a:p>
            <a:endParaRPr lang="en-GB" smtClean="0"/>
          </a:p>
        </p:txBody>
      </p:sp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F3B667-F6FB-479A-932C-AA8C543E88F6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COELIAC DISEASE: DIAGNOSIS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Serology</a:t>
            </a:r>
          </a:p>
          <a:p>
            <a:pPr lvl="1"/>
            <a:r>
              <a:rPr lang="en-GB" smtClean="0"/>
              <a:t>Endomysial antibodies</a:t>
            </a:r>
          </a:p>
          <a:p>
            <a:pPr lvl="1"/>
            <a:r>
              <a:rPr lang="en-GB" smtClean="0"/>
              <a:t>Tissue Transglutaminase</a:t>
            </a:r>
          </a:p>
          <a:p>
            <a:pPr lvl="1"/>
            <a:endParaRPr lang="en-GB" smtClean="0"/>
          </a:p>
          <a:p>
            <a:r>
              <a:rPr lang="en-GB" smtClean="0"/>
              <a:t>Intestinal biopsy</a:t>
            </a:r>
          </a:p>
          <a:p>
            <a:pPr lvl="1"/>
            <a:r>
              <a:rPr lang="en-GB" smtClean="0"/>
              <a:t>Villous atrophy</a:t>
            </a:r>
          </a:p>
          <a:p>
            <a:pPr lvl="1"/>
            <a:r>
              <a:rPr lang="en-GB" smtClean="0"/>
              <a:t>Crypt hyperplasia</a:t>
            </a:r>
          </a:p>
          <a:p>
            <a:pPr lvl="1"/>
            <a:r>
              <a:rPr lang="en-GB" smtClean="0"/>
              <a:t>Increased intraepithelial lymphocytes</a:t>
            </a:r>
          </a:p>
          <a:p>
            <a:pPr lvl="1"/>
            <a:endParaRPr lang="en-GB" smtClean="0"/>
          </a:p>
        </p:txBody>
      </p:sp>
      <p:sp>
        <p:nvSpPr>
          <p:cNvPr id="1126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74BA0B-9138-4AD9-A0D8-6E505C9D8019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BE1BF3B-C470-4C9C-B415-C6ED7E1D95E2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06400" y="533400"/>
            <a:ext cx="82042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chemeClr val="tx2"/>
                </a:solidFill>
                <a:latin typeface="Arial Black" pitchFamily="34" charset="0"/>
              </a:rPr>
              <a:t>TYPICAL DUODENAL APPEARANCES ON ENDOSCOPY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solidFill>
                  <a:schemeClr val="tx2"/>
                </a:solidFill>
              </a:rPr>
              <a:t>Flattened or "scalloped" mucosa</a:t>
            </a:r>
          </a:p>
        </p:txBody>
      </p:sp>
      <p:pic>
        <p:nvPicPr>
          <p:cNvPr id="12292" name="Picture 3" descr="cd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981200"/>
            <a:ext cx="64262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207000" y="533400"/>
            <a:ext cx="3733800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chemeClr val="tx2"/>
                </a:solidFill>
                <a:latin typeface="Arial Black" pitchFamily="34" charset="0"/>
              </a:rPr>
              <a:t>DUODENAL HISTOLOGY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 sz="2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/>
              <a:t>Subtotal villous atrophy with crypt hyperplasia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/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/>
              <a:t>Normal mucosa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4041775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035425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w-lecture">
  <a:themeElements>
    <a:clrScheme name="jw-lecture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w-lect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lect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lect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lecture 4">
        <a:dk1>
          <a:srgbClr val="000000"/>
        </a:dk1>
        <a:lt1>
          <a:srgbClr val="FFFFFF"/>
        </a:lt1>
        <a:dk2>
          <a:srgbClr val="000099"/>
        </a:dk2>
        <a:lt2>
          <a:srgbClr val="FFFF66"/>
        </a:lt2>
        <a:accent1>
          <a:srgbClr val="00CCCC"/>
        </a:accent1>
        <a:accent2>
          <a:srgbClr val="CC99FF"/>
        </a:accent2>
        <a:accent3>
          <a:srgbClr val="AAAAC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FF33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jw-lecture">
  <a:themeElements>
    <a:clrScheme name="jw-lecture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w-lect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lect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lect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lecture 4">
        <a:dk1>
          <a:srgbClr val="000000"/>
        </a:dk1>
        <a:lt1>
          <a:srgbClr val="FFFFFF"/>
        </a:lt1>
        <a:dk2>
          <a:srgbClr val="000099"/>
        </a:dk2>
        <a:lt2>
          <a:srgbClr val="FFFF66"/>
        </a:lt2>
        <a:accent1>
          <a:srgbClr val="00CCCC"/>
        </a:accent1>
        <a:accent2>
          <a:srgbClr val="CC99FF"/>
        </a:accent2>
        <a:accent3>
          <a:srgbClr val="AAAAC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FF33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w-lecture 4">
    <a:dk1>
      <a:srgbClr val="000000"/>
    </a:dk1>
    <a:lt1>
      <a:srgbClr val="FFFFFF"/>
    </a:lt1>
    <a:dk2>
      <a:srgbClr val="000099"/>
    </a:dk2>
    <a:lt2>
      <a:srgbClr val="FFFF66"/>
    </a:lt2>
    <a:accent1>
      <a:srgbClr val="00CCCC"/>
    </a:accent1>
    <a:accent2>
      <a:srgbClr val="CC99FF"/>
    </a:accent2>
    <a:accent3>
      <a:srgbClr val="AAAACA"/>
    </a:accent3>
    <a:accent4>
      <a:srgbClr val="DADADA"/>
    </a:accent4>
    <a:accent5>
      <a:srgbClr val="AAE2E2"/>
    </a:accent5>
    <a:accent6>
      <a:srgbClr val="B98AE7"/>
    </a:accent6>
    <a:hlink>
      <a:srgbClr val="FF33CC"/>
    </a:hlink>
    <a:folHlink>
      <a:srgbClr val="6699FF"/>
    </a:folHlink>
  </a:clrScheme>
</a:themeOverride>
</file>

<file path=ppt/theme/themeOverride2.xml><?xml version="1.0" encoding="utf-8"?>
<a:themeOverride xmlns:a="http://schemas.openxmlformats.org/drawingml/2006/main">
  <a:clrScheme name="jw-lecture 4">
    <a:dk1>
      <a:srgbClr val="000000"/>
    </a:dk1>
    <a:lt1>
      <a:srgbClr val="FFFFFF"/>
    </a:lt1>
    <a:dk2>
      <a:srgbClr val="000099"/>
    </a:dk2>
    <a:lt2>
      <a:srgbClr val="FFFF66"/>
    </a:lt2>
    <a:accent1>
      <a:srgbClr val="00CCCC"/>
    </a:accent1>
    <a:accent2>
      <a:srgbClr val="CC99FF"/>
    </a:accent2>
    <a:accent3>
      <a:srgbClr val="AAAACA"/>
    </a:accent3>
    <a:accent4>
      <a:srgbClr val="DADADA"/>
    </a:accent4>
    <a:accent5>
      <a:srgbClr val="AAE2E2"/>
    </a:accent5>
    <a:accent6>
      <a:srgbClr val="B98AE7"/>
    </a:accent6>
    <a:hlink>
      <a:srgbClr val="FF33CC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1482</Words>
  <Application>Microsoft Office PowerPoint</Application>
  <PresentationFormat>On-screen Show (4:3)</PresentationFormat>
  <Paragraphs>551</Paragraphs>
  <Slides>42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Symbol</vt:lpstr>
      <vt:lpstr>Comic Sans MS</vt:lpstr>
      <vt:lpstr>Wingdings</vt:lpstr>
      <vt:lpstr>Times</vt:lpstr>
      <vt:lpstr>Calibri</vt:lpstr>
      <vt:lpstr>Arial Black</vt:lpstr>
      <vt:lpstr>Times New Roman</vt:lpstr>
      <vt:lpstr>jw-lecture</vt:lpstr>
      <vt:lpstr>1_jw-lecture</vt:lpstr>
      <vt:lpstr>Photo Editor Photo</vt:lpstr>
      <vt:lpstr>Scanned Photo</vt:lpstr>
      <vt:lpstr>BSc in Gastroenterology</vt:lpstr>
      <vt:lpstr>Plan</vt:lpstr>
      <vt:lpstr>COELIAC DISEASE – Definition</vt:lpstr>
      <vt:lpstr>What are the clinical features of Coeliac disease?</vt:lpstr>
      <vt:lpstr>COELIAC DISEASE IN CHILDREN</vt:lpstr>
      <vt:lpstr>CHANGING PRESENTATION OF COELIAC DISEASE</vt:lpstr>
      <vt:lpstr>COELIAC DISEASE: DIAGNOSIS</vt:lpstr>
      <vt:lpstr>PowerPoint Presentation</vt:lpstr>
      <vt:lpstr>PowerPoint Presentation</vt:lpstr>
      <vt:lpstr>ENDOMYSIAL ANTIBODIES IN COELIAC DISEASE</vt:lpstr>
      <vt:lpstr>AUTOANTIBODIES &amp; COELIAC DISEASE</vt:lpstr>
      <vt:lpstr>AUTOANTIBODIES &amp; COELIAC DISEASE</vt:lpstr>
      <vt:lpstr>PowerPoint Presentation</vt:lpstr>
      <vt:lpstr>PowerPoint Presentation</vt:lpstr>
      <vt:lpstr>COELIAC DISEASE: Diagnostic Criteria in Children</vt:lpstr>
      <vt:lpstr>The Coeliac Iceberg</vt:lpstr>
      <vt:lpstr>COELIAC DISEASE: Definitions</vt:lpstr>
      <vt:lpstr>COELIAC DISEASE: Treatment</vt:lpstr>
      <vt:lpstr>DERMATITIS HERPETIFORMIS</vt:lpstr>
      <vt:lpstr>   COELIAC DISEASE: COMPLICATIONS</vt:lpstr>
      <vt:lpstr>Coeliac Disease and Malignancy</vt:lpstr>
      <vt:lpstr>Coeliac Disease and Lymphoma </vt:lpstr>
      <vt:lpstr>Malignancy and Coeliac Disease</vt:lpstr>
      <vt:lpstr>COELIAC DISEASE: Evidence for Silent Disease</vt:lpstr>
      <vt:lpstr>COELIAC DISEASE: SCREENING POPULATIONS</vt:lpstr>
      <vt:lpstr>Coeliac Disease: Screening Type I Diabetes</vt:lpstr>
      <vt:lpstr>Coeliac Disease: Screening IBS</vt:lpstr>
      <vt:lpstr>Coeliac Disease in Osteoporosis</vt:lpstr>
      <vt:lpstr>Coeliac Disease: Screening Populations</vt:lpstr>
      <vt:lpstr>Coeliac Disease: Screening Populations</vt:lpstr>
      <vt:lpstr>Coeliac Disease: Screening Populations</vt:lpstr>
      <vt:lpstr>Coeliac Disease: Screening Populations</vt:lpstr>
      <vt:lpstr>Coeliac Disease: Screening Children</vt:lpstr>
      <vt:lpstr>COELIAC DISEASE</vt:lpstr>
      <vt:lpstr>COELIAC DISEASE = GLUTEN SENSITIVE ENTEROPATHY </vt:lpstr>
      <vt:lpstr>COELIAC DISEASE = GLUTEN SENSITIVE ENTEROPATHY </vt:lpstr>
      <vt:lpstr>COELIAC DISEASE = GLUTEN SENSITIVE ENTEROPATHY </vt:lpstr>
      <vt:lpstr>COELIAC DISEASE = GLUTEN SENSITIVE ENTEROPATHY </vt:lpstr>
      <vt:lpstr>COELIAC DISEASE AND APOPTOSIS</vt:lpstr>
      <vt:lpstr>PowerPoint Presentation</vt:lpstr>
      <vt:lpstr>PowerPoint Presentation</vt:lpstr>
      <vt:lpstr>Coeliac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jw-default</dc:title>
  <dc:creator>jw</dc:creator>
  <cp:lastModifiedBy>Shiel, Nuala</cp:lastModifiedBy>
  <cp:revision>107</cp:revision>
  <cp:lastPrinted>1999-02-19T10:34:18Z</cp:lastPrinted>
  <dcterms:created xsi:type="dcterms:W3CDTF">1995-06-02T22:06:36Z</dcterms:created>
  <dcterms:modified xsi:type="dcterms:W3CDTF">2012-10-09T08:18:09Z</dcterms:modified>
</cp:coreProperties>
</file>