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0" r:id="rId3"/>
    <p:sldId id="271" r:id="rId4"/>
    <p:sldId id="272" r:id="rId5"/>
    <p:sldId id="273" r:id="rId6"/>
    <p:sldId id="274" r:id="rId7"/>
    <p:sldId id="282" r:id="rId8"/>
    <p:sldId id="275" r:id="rId9"/>
    <p:sldId id="276" r:id="rId10"/>
    <p:sldId id="277" r:id="rId11"/>
    <p:sldId id="278" r:id="rId12"/>
    <p:sldId id="279" r:id="rId13"/>
    <p:sldId id="284" r:id="rId14"/>
    <p:sldId id="280" r:id="rId15"/>
    <p:sldId id="281" r:id="rId16"/>
    <p:sldId id="257" r:id="rId17"/>
    <p:sldId id="258" r:id="rId18"/>
    <p:sldId id="285" r:id="rId19"/>
    <p:sldId id="286" r:id="rId20"/>
    <p:sldId id="287" r:id="rId21"/>
    <p:sldId id="259" r:id="rId22"/>
    <p:sldId id="260" r:id="rId23"/>
    <p:sldId id="288" r:id="rId24"/>
    <p:sldId id="29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83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858" y="-90"/>
      </p:cViewPr>
      <p:guideLst>
        <p:guide orient="horz" pos="2160"/>
        <p:guide pos="3107"/>
        <p:guide pos="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BF81A0-D0F9-4486-B147-D264473D4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10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3405F5-BA0B-41B8-B971-B562DE15672A}" type="datetimeFigureOut">
              <a:rPr lang="en-GB"/>
              <a:pPr>
                <a:defRPr/>
              </a:pPr>
              <a:t>26/10/2012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B0AA84-7B89-4BA9-B5C1-A7A5ABEB4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322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A46827-28D7-46BC-829C-CD57EE2F190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7DA1C-5B81-4A33-88A5-F3A2054FD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9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E1E96-8486-4BB2-88D4-A5C83833B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4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BCA2E-9AB1-4EED-AAEB-06952452B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97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68DA8-4A90-4EF6-8FB0-F64449215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2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A8BFC-69A4-4D77-A854-60C2AA0DC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8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87643-FA85-45DC-8221-B6504D905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BCD5C-9574-46AA-805A-DB3946AE1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5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205E2-2D4A-4856-97E8-2E365BE1C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B00E6-88A6-4FB3-B096-2CE3DACCC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4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71B2F-588B-41C3-9147-F51EE0AAF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4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E8329-A1B7-4D37-826E-BC17D49C7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3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D7FC8-9059-46CF-B436-D4DAEE474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C8A2BBEE-0636-4823-80CE-0AA8C0364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692150"/>
            <a:ext cx="6477000" cy="29527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sz="3600" b="0" dirty="0" smtClean="0"/>
              <a:t>Gastrointestinal and </a:t>
            </a:r>
            <a:r>
              <a:rPr lang="en-GB" sz="3600" b="0" dirty="0" err="1" smtClean="0"/>
              <a:t>hepatobiliary</a:t>
            </a:r>
            <a:r>
              <a:rPr lang="en-GB" sz="3600" b="0" dirty="0" smtClean="0"/>
              <a:t> manifestations</a:t>
            </a:r>
            <a:br>
              <a:rPr lang="en-GB" sz="3600" b="0" dirty="0" smtClean="0"/>
            </a:br>
            <a:r>
              <a:rPr lang="en-GB" sz="3600" b="0" dirty="0" smtClean="0"/>
              <a:t>of cystic fibrosis</a:t>
            </a:r>
            <a:endParaRPr lang="en-US" sz="3600" b="0" dirty="0" smtClean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203575" y="4221163"/>
            <a:ext cx="3455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/>
              <a:t>Dr David </a:t>
            </a:r>
            <a:r>
              <a:rPr lang="en-GB" sz="3200" dirty="0" err="1"/>
              <a:t>Westaby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6838" y="190500"/>
            <a:ext cx="7010400" cy="1527175"/>
          </a:xfrm>
        </p:spPr>
        <p:txBody>
          <a:bodyPr/>
          <a:lstStyle/>
          <a:p>
            <a:pPr eaLnBrk="1" hangingPunct="1"/>
            <a:r>
              <a:rPr lang="en-GB" smtClean="0"/>
              <a:t>Cystic Fibrosis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6838" y="1773238"/>
            <a:ext cx="7129462" cy="46926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mtClean="0"/>
              <a:t>Important sites epithelial cell expression:</a:t>
            </a:r>
          </a:p>
          <a:p>
            <a:pPr eaLnBrk="1" hangingPunct="1">
              <a:spcBef>
                <a:spcPct val="50000"/>
              </a:spcBef>
            </a:pPr>
            <a:r>
              <a:rPr lang="en-GB" smtClean="0"/>
              <a:t>Lung</a:t>
            </a:r>
          </a:p>
          <a:p>
            <a:pPr eaLnBrk="1" hangingPunct="1">
              <a:spcBef>
                <a:spcPct val="50000"/>
              </a:spcBef>
            </a:pPr>
            <a:r>
              <a:rPr lang="en-GB" smtClean="0"/>
              <a:t>Pancreas</a:t>
            </a:r>
          </a:p>
          <a:p>
            <a:pPr eaLnBrk="1" hangingPunct="1">
              <a:spcBef>
                <a:spcPct val="50000"/>
              </a:spcBef>
            </a:pPr>
            <a:r>
              <a:rPr lang="en-GB" smtClean="0"/>
              <a:t>Liver and biliary</a:t>
            </a:r>
          </a:p>
          <a:p>
            <a:pPr eaLnBrk="1" hangingPunct="1">
              <a:spcBef>
                <a:spcPct val="50000"/>
              </a:spcBef>
            </a:pPr>
            <a:r>
              <a:rPr lang="en-GB" smtClean="0"/>
              <a:t>Gastrointestinal</a:t>
            </a:r>
          </a:p>
          <a:p>
            <a:pPr eaLnBrk="1" hangingPunct="1">
              <a:spcBef>
                <a:spcPct val="50000"/>
              </a:spcBef>
            </a:pPr>
            <a:r>
              <a:rPr lang="en-GB" smtClean="0"/>
              <a:t>Sweat glands</a:t>
            </a:r>
          </a:p>
          <a:p>
            <a:pPr eaLnBrk="1" hangingPunct="1">
              <a:spcBef>
                <a:spcPct val="50000"/>
              </a:spcBef>
            </a:pPr>
            <a:r>
              <a:rPr lang="en-GB" smtClean="0"/>
              <a:t>Vas deferens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90500"/>
            <a:ext cx="7010400" cy="1527175"/>
          </a:xfrm>
        </p:spPr>
        <p:txBody>
          <a:bodyPr/>
          <a:lstStyle/>
          <a:p>
            <a:pPr eaLnBrk="1" hangingPunct="1"/>
            <a:r>
              <a:rPr lang="en-GB" smtClean="0"/>
              <a:t>Manifestations of Organ Damage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132013"/>
            <a:ext cx="7199313" cy="396081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tabLst>
                <a:tab pos="2954338" algn="l"/>
                <a:tab pos="3411538" algn="l"/>
              </a:tabLst>
            </a:pPr>
            <a:r>
              <a:rPr lang="en-GB" sz="2600" smtClean="0"/>
              <a:t>Pulmonary	-	Bronchiectasis</a:t>
            </a:r>
          </a:p>
          <a:p>
            <a:pPr eaLnBrk="1" hangingPunct="1">
              <a:spcBef>
                <a:spcPct val="50000"/>
              </a:spcBef>
              <a:tabLst>
                <a:tab pos="2954338" algn="l"/>
                <a:tab pos="3411538" algn="l"/>
              </a:tabLst>
            </a:pPr>
            <a:r>
              <a:rPr lang="en-GB" sz="2600" smtClean="0"/>
              <a:t>Pancreas	-	Pancreatic insufficiency</a:t>
            </a:r>
          </a:p>
          <a:p>
            <a:pPr eaLnBrk="1" hangingPunct="1">
              <a:spcBef>
                <a:spcPct val="50000"/>
              </a:spcBef>
              <a:tabLst>
                <a:tab pos="2954338" algn="l"/>
                <a:tab pos="3411538" algn="l"/>
              </a:tabLst>
            </a:pPr>
            <a:r>
              <a:rPr lang="en-GB" sz="2600" smtClean="0"/>
              <a:t>Liver	-	Cirrhosis</a:t>
            </a:r>
          </a:p>
          <a:p>
            <a:pPr eaLnBrk="1" hangingPunct="1">
              <a:spcBef>
                <a:spcPct val="50000"/>
              </a:spcBef>
              <a:tabLst>
                <a:tab pos="2954338" algn="l"/>
                <a:tab pos="3411538" algn="l"/>
              </a:tabLst>
            </a:pPr>
            <a:r>
              <a:rPr lang="en-GB" sz="2600" smtClean="0"/>
              <a:t>Biliary	-	Gall stones</a:t>
            </a:r>
          </a:p>
          <a:p>
            <a:pPr eaLnBrk="1" hangingPunct="1">
              <a:spcBef>
                <a:spcPct val="50000"/>
              </a:spcBef>
              <a:tabLst>
                <a:tab pos="2954338" algn="l"/>
                <a:tab pos="3411538" algn="l"/>
              </a:tabLst>
            </a:pPr>
            <a:r>
              <a:rPr lang="en-GB" sz="2600" smtClean="0"/>
              <a:t>Gastrointestinal	-	Obstruction/Motility 			disturbance</a:t>
            </a:r>
          </a:p>
          <a:p>
            <a:pPr eaLnBrk="1" hangingPunct="1">
              <a:spcBef>
                <a:spcPct val="50000"/>
              </a:spcBef>
              <a:tabLst>
                <a:tab pos="2954338" algn="l"/>
                <a:tab pos="3411538" algn="l"/>
              </a:tabLst>
            </a:pPr>
            <a:r>
              <a:rPr lang="en-GB" sz="2600" smtClean="0"/>
              <a:t>Vas deferens	-	Sterility </a:t>
            </a:r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90500"/>
            <a:ext cx="7010400" cy="1527175"/>
          </a:xfrm>
        </p:spPr>
        <p:txBody>
          <a:bodyPr/>
          <a:lstStyle/>
          <a:p>
            <a:pPr eaLnBrk="1" hangingPunct="1"/>
            <a:r>
              <a:rPr lang="en-GB" smtClean="0"/>
              <a:t>Cystic Fibrosis – Morbidity and Mortality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2708275"/>
            <a:ext cx="7010400" cy="2244725"/>
          </a:xfrm>
        </p:spPr>
        <p:txBody>
          <a:bodyPr/>
          <a:lstStyle/>
          <a:p>
            <a:pPr eaLnBrk="1" hangingPunct="1"/>
            <a:r>
              <a:rPr lang="en-GB" smtClean="0"/>
              <a:t>95% mortality pulmonary related</a:t>
            </a:r>
          </a:p>
          <a:p>
            <a:pPr eaLnBrk="1" hangingPunct="1">
              <a:buFont typeface="Wingdings" pitchFamily="2" charset="2"/>
              <a:buNone/>
            </a:pPr>
            <a:endParaRPr lang="en-GB" smtClean="0"/>
          </a:p>
          <a:p>
            <a:pPr eaLnBrk="1" hangingPunct="1"/>
            <a:r>
              <a:rPr lang="en-GB" smtClean="0"/>
              <a:t>Pancreato-biliary	important causes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mtClean="0"/>
              <a:t>	Gastro-intestinal	of morbidity</a:t>
            </a:r>
            <a:endParaRPr lang="en-US" smtClean="0"/>
          </a:p>
        </p:txBody>
      </p:sp>
      <p:sp>
        <p:nvSpPr>
          <p:cNvPr id="14340" name="AutoShape 4"/>
          <p:cNvSpPr>
            <a:spLocks/>
          </p:cNvSpPr>
          <p:nvPr/>
        </p:nvSpPr>
        <p:spPr bwMode="auto">
          <a:xfrm>
            <a:off x="4716463" y="3860800"/>
            <a:ext cx="360362" cy="1081088"/>
          </a:xfrm>
          <a:prstGeom prst="rightBrace">
            <a:avLst>
              <a:gd name="adj1" fmla="val 25000"/>
              <a:gd name="adj2" fmla="val 50000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Genotype - Phenotype Relationship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Strong correlation for:-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smtClean="0"/>
              <a:t>		</a:t>
            </a:r>
            <a:r>
              <a:rPr lang="en-GB" sz="2400" smtClean="0"/>
              <a:t>Pulmonary disease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/>
              <a:t>		Pancreatic disease</a:t>
            </a:r>
          </a:p>
          <a:p>
            <a:pPr eaLnBrk="1" hangingPunct="1"/>
            <a:r>
              <a:rPr lang="en-GB" sz="2800" smtClean="0"/>
              <a:t>Absent for:-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smtClean="0"/>
              <a:t>		</a:t>
            </a:r>
            <a:r>
              <a:rPr lang="en-GB" sz="2400" smtClean="0"/>
              <a:t>Chronic liver disease</a:t>
            </a: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7163" y="190500"/>
            <a:ext cx="7010400" cy="1527175"/>
          </a:xfrm>
        </p:spPr>
        <p:txBody>
          <a:bodyPr/>
          <a:lstStyle/>
          <a:p>
            <a:pPr eaLnBrk="1" hangingPunct="1"/>
            <a:r>
              <a:rPr lang="en-GB" smtClean="0"/>
              <a:t>Pancreatic Involvement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7163" y="2133600"/>
            <a:ext cx="7537450" cy="3959225"/>
          </a:xfrm>
        </p:spPr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en-GB" sz="3400" smtClean="0"/>
              <a:t>85% pancreatic insufficient</a:t>
            </a:r>
          </a:p>
          <a:p>
            <a:pPr eaLnBrk="1" hangingPunct="1">
              <a:spcBef>
                <a:spcPct val="70000"/>
              </a:spcBef>
            </a:pPr>
            <a:r>
              <a:rPr lang="en-GB" sz="3400" smtClean="0"/>
              <a:t>Most present in 1</a:t>
            </a:r>
            <a:r>
              <a:rPr lang="en-GB" sz="3400" baseline="30000" smtClean="0"/>
              <a:t>st</a:t>
            </a:r>
            <a:r>
              <a:rPr lang="en-GB" sz="3400" smtClean="0"/>
              <a:t> year of life</a:t>
            </a:r>
          </a:p>
          <a:p>
            <a:pPr eaLnBrk="1" hangingPunct="1">
              <a:spcBef>
                <a:spcPct val="70000"/>
              </a:spcBef>
            </a:pPr>
            <a:r>
              <a:rPr lang="en-GB" sz="3400" smtClean="0"/>
              <a:t>Managed by pancreatic enzyme replacement</a:t>
            </a:r>
          </a:p>
          <a:p>
            <a:pPr eaLnBrk="1" hangingPunct="1">
              <a:spcBef>
                <a:spcPct val="70000"/>
              </a:spcBef>
            </a:pPr>
            <a:r>
              <a:rPr lang="en-GB" sz="3400" smtClean="0"/>
              <a:t>30% become diabetic in later life</a:t>
            </a:r>
            <a:endParaRPr lang="en-US" sz="3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7163" y="190500"/>
            <a:ext cx="7010400" cy="1527175"/>
          </a:xfrm>
        </p:spPr>
        <p:txBody>
          <a:bodyPr/>
          <a:lstStyle/>
          <a:p>
            <a:pPr eaLnBrk="1" hangingPunct="1"/>
            <a:r>
              <a:rPr lang="en-GB" smtClean="0"/>
              <a:t>Pancreatic Involvement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2492375"/>
            <a:ext cx="7537450" cy="3024188"/>
          </a:xfrm>
        </p:spPr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en-GB" sz="3400" smtClean="0"/>
              <a:t>15% pancreatic sufficient</a:t>
            </a:r>
          </a:p>
          <a:p>
            <a:pPr eaLnBrk="1" hangingPunct="1">
              <a:spcBef>
                <a:spcPct val="70000"/>
              </a:spcBef>
            </a:pPr>
            <a:r>
              <a:rPr lang="en-GB" sz="3400" smtClean="0"/>
              <a:t>May become insufficient with age</a:t>
            </a:r>
          </a:p>
          <a:p>
            <a:pPr eaLnBrk="1" hangingPunct="1">
              <a:spcBef>
                <a:spcPct val="70000"/>
              </a:spcBef>
            </a:pPr>
            <a:r>
              <a:rPr lang="en-GB" sz="3400" smtClean="0"/>
              <a:t>May develop symptomatic pancreatitis</a:t>
            </a:r>
            <a:endParaRPr lang="en-US" sz="3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50838"/>
            <a:ext cx="6792913" cy="6119812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spect="1" noChangeArrowheads="1"/>
          </p:cNvSpPr>
          <p:nvPr isPhoto="1"/>
        </p:nvSpPr>
        <p:spPr bwMode="auto">
          <a:xfrm>
            <a:off x="250825" y="495300"/>
            <a:ext cx="8599488" cy="5861050"/>
          </a:xfrm>
          <a:prstGeom prst="rect">
            <a:avLst/>
          </a:prstGeom>
          <a:blipFill dpi="0" rotWithShape="1">
            <a:blip r:embed="rId2"/>
            <a:srcRect/>
            <a:stretch>
              <a:fillRect b="-331"/>
            </a:stretch>
          </a:blip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3400" smtClean="0"/>
              <a:t>Role of CF Mutations in Idiopathic Pancreatitis</a:t>
            </a:r>
            <a:endParaRPr lang="en-US" sz="34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1844675"/>
            <a:ext cx="3579812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1900" smtClean="0"/>
              <a:t>Whole Gene Sequencing</a:t>
            </a:r>
            <a:endParaRPr lang="en-US" sz="1900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476375" y="4221163"/>
            <a:ext cx="4608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graphicFrame>
        <p:nvGraphicFramePr>
          <p:cNvPr id="36869" name="Group 5"/>
          <p:cNvGraphicFramePr>
            <a:graphicFrameLocks noGrp="1"/>
          </p:cNvGraphicFramePr>
          <p:nvPr>
            <p:ph sz="half" idx="2"/>
          </p:nvPr>
        </p:nvGraphicFramePr>
        <p:xfrm>
          <a:off x="1592263" y="2427288"/>
          <a:ext cx="6756400" cy="2011362"/>
        </p:xfrm>
        <a:graphic>
          <a:graphicData uri="http://schemas.openxmlformats.org/drawingml/2006/table">
            <a:tbl>
              <a:tblPr/>
              <a:tblGrid>
                <a:gridCol w="1809750"/>
                <a:gridCol w="658812"/>
                <a:gridCol w="2014538"/>
                <a:gridCol w="2273300"/>
              </a:tblGrid>
              <a:tr h="6704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CF Mutations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Compound Heterozygote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4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Idiopathic Pancreatitis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67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21(31%)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4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Matched Controls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11(18%)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1258888" y="4508500"/>
            <a:ext cx="324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latin typeface="Verdana" pitchFamily="34" charset="0"/>
              </a:rPr>
              <a:t>Weiss et al 2005</a:t>
            </a:r>
            <a:endParaRPr lang="en-US" sz="1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3400" smtClean="0"/>
              <a:t>Role of CF Mutations in Idiopathic Pancreatitis</a:t>
            </a:r>
            <a:endParaRPr lang="en-US" sz="34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211388"/>
            <a:ext cx="7010400" cy="38084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2000" smtClean="0"/>
              <a:t>complete gene screening</a:t>
            </a:r>
            <a:endParaRPr lang="en-US" sz="2000" smtClean="0"/>
          </a:p>
        </p:txBody>
      </p:sp>
      <p:graphicFrame>
        <p:nvGraphicFramePr>
          <p:cNvPr id="37892" name="Group 4"/>
          <p:cNvGraphicFramePr>
            <a:graphicFrameLocks noGrp="1"/>
          </p:cNvGraphicFramePr>
          <p:nvPr/>
        </p:nvGraphicFramePr>
        <p:xfrm>
          <a:off x="1547813" y="2852738"/>
          <a:ext cx="6840537" cy="2027237"/>
        </p:xfrm>
        <a:graphic>
          <a:graphicData uri="http://schemas.openxmlformats.org/drawingml/2006/table">
            <a:tbl>
              <a:tblPr/>
              <a:tblGrid>
                <a:gridCol w="2279650"/>
                <a:gridCol w="2400300"/>
                <a:gridCol w="2160587"/>
              </a:tblGrid>
              <a:tr h="670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Idiopathic Pancreatitis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CF Mutations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Compound Heterozygote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6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136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33(24 %)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28 mutations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22 polymorphisms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1476375" y="4221163"/>
            <a:ext cx="4608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1187450" y="5445125"/>
            <a:ext cx="3455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chemeClr val="tx2"/>
                </a:solidFill>
                <a:latin typeface="Verdana" pitchFamily="34" charset="0"/>
              </a:rPr>
              <a:t>Audrezed 2008</a:t>
            </a:r>
            <a:endParaRPr lang="en-US" sz="140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90500"/>
            <a:ext cx="7010400" cy="1527175"/>
          </a:xfrm>
        </p:spPr>
        <p:txBody>
          <a:bodyPr/>
          <a:lstStyle/>
          <a:p>
            <a:pPr eaLnBrk="1" hangingPunct="1"/>
            <a:r>
              <a:rPr lang="en-GB" smtClean="0"/>
              <a:t>Cystic Fibrosis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2636838"/>
            <a:ext cx="7632700" cy="2447925"/>
          </a:xfrm>
        </p:spPr>
        <p:txBody>
          <a:bodyPr/>
          <a:lstStyle/>
          <a:p>
            <a:pPr eaLnBrk="1" hangingPunct="1"/>
            <a:r>
              <a:rPr lang="en-GB" sz="3400" smtClean="0"/>
              <a:t>Autosomal recessive lethal disorders</a:t>
            </a:r>
          </a:p>
          <a:p>
            <a:pPr eaLnBrk="1" hangingPunct="1">
              <a:buFont typeface="Wingdings" pitchFamily="2" charset="2"/>
              <a:buNone/>
            </a:pPr>
            <a:endParaRPr lang="en-GB" sz="2000" smtClean="0"/>
          </a:p>
          <a:p>
            <a:pPr eaLnBrk="1" hangingPunct="1"/>
            <a:r>
              <a:rPr lang="en-GB" sz="3400" smtClean="0"/>
              <a:t>1 : 2,500 newborn Caucasians</a:t>
            </a:r>
            <a:endParaRPr lang="en-US" sz="3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9188" y="188913"/>
            <a:ext cx="7793037" cy="1295400"/>
          </a:xfrm>
        </p:spPr>
        <p:txBody>
          <a:bodyPr/>
          <a:lstStyle/>
          <a:p>
            <a:pPr algn="ctr" eaLnBrk="1" hangingPunct="1"/>
            <a:r>
              <a:rPr lang="en-GB" sz="3400" smtClean="0"/>
              <a:t>Interactions of CF Mutations and other Putative Gene Defects in Pancreatitis</a:t>
            </a:r>
            <a:endParaRPr lang="en-US" sz="34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3432175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600" smtClean="0"/>
              <a:t>Patients with CP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sz="2300" smtClean="0"/>
              <a:t>381</a:t>
            </a:r>
            <a:endParaRPr lang="en-US" sz="230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2225" y="1905000"/>
            <a:ext cx="3432175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600" smtClean="0"/>
              <a:t>CF Mutations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sz="2300" smtClean="0"/>
              <a:t>122(32%)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sz="2300" smtClean="0"/>
          </a:p>
          <a:p>
            <a:pPr algn="ctr" eaLnBrk="1" hangingPunct="1">
              <a:buFont typeface="Wingdings" pitchFamily="2" charset="2"/>
              <a:buNone/>
            </a:pPr>
            <a:endParaRPr lang="en-US" sz="2300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987675" y="3789363"/>
            <a:ext cx="424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059113" y="3284538"/>
            <a:ext cx="4391025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500">
                <a:latin typeface="Verdana" pitchFamily="34" charset="0"/>
              </a:rPr>
              <a:t>Compound Heterozygote             with CF Mutations:-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latin typeface="Verdana" pitchFamily="34" charset="0"/>
              </a:rPr>
              <a:t>SPINK 1   25(20%)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latin typeface="Verdana" pitchFamily="34" charset="0"/>
              </a:rPr>
              <a:t>PRSS 1     7(5.5%)</a:t>
            </a:r>
          </a:p>
          <a:p>
            <a:pPr eaLnBrk="1" hangingPunct="1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331913" y="5300663"/>
            <a:ext cx="309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tx2"/>
                </a:solidFill>
                <a:latin typeface="Verdana" pitchFamily="34" charset="0"/>
              </a:rPr>
              <a:t>Keiles 2006</a:t>
            </a:r>
            <a:endParaRPr lang="en-US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781050"/>
            <a:ext cx="8181975" cy="5295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1403350" y="19685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GB" sz="3800" b="1">
                <a:solidFill>
                  <a:schemeClr val="tx2"/>
                </a:solidFill>
              </a:rPr>
              <a:t>Pathogenesis of chronic liver disease in cystic fibrosis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34925" y="1747838"/>
            <a:ext cx="7543800" cy="477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0850" indent="-45085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GB" sz="1700">
                <a:solidFill>
                  <a:schemeClr val="tx2"/>
                </a:solidFill>
              </a:rPr>
              <a:t>Biliary Epithelial Cell</a:t>
            </a:r>
          </a:p>
          <a:p>
            <a:pPr marL="450850" indent="-45085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GB" sz="1700">
                <a:solidFill>
                  <a:schemeClr val="tx2"/>
                </a:solidFill>
              </a:rPr>
              <a:t>Cystic Fibrosis Transmembrane</a:t>
            </a:r>
          </a:p>
          <a:p>
            <a:pPr marL="450850" indent="-45085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GB" sz="1700">
                <a:solidFill>
                  <a:schemeClr val="tx2"/>
                </a:solidFill>
              </a:rPr>
              <a:t>Conductance Regulator (CFTR)</a:t>
            </a:r>
          </a:p>
          <a:p>
            <a:pPr marL="450850" indent="-45085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GB" sz="1700">
              <a:solidFill>
                <a:schemeClr val="tx2"/>
              </a:solidFill>
            </a:endParaRPr>
          </a:p>
          <a:p>
            <a:pPr marL="450850" indent="-45085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GB" sz="1700">
              <a:solidFill>
                <a:schemeClr val="tx2"/>
              </a:solidFill>
            </a:endParaRPr>
          </a:p>
          <a:p>
            <a:pPr marL="450850" indent="-45085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GB" sz="1700">
                <a:solidFill>
                  <a:schemeClr val="tx2"/>
                </a:solidFill>
              </a:rPr>
              <a:t>Abnormal Ductular Secretion</a:t>
            </a:r>
          </a:p>
          <a:p>
            <a:pPr marL="450850" indent="-45085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GB" sz="1700">
              <a:solidFill>
                <a:schemeClr val="tx2"/>
              </a:solidFill>
            </a:endParaRPr>
          </a:p>
          <a:p>
            <a:pPr marL="450850" indent="-45085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GB" sz="1700">
              <a:solidFill>
                <a:schemeClr val="tx2"/>
              </a:solidFill>
            </a:endParaRPr>
          </a:p>
          <a:p>
            <a:pPr marL="450850" indent="-45085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GB" sz="1700">
                <a:solidFill>
                  <a:schemeClr val="tx2"/>
                </a:solidFill>
              </a:rPr>
              <a:t>Inspissated Bile</a:t>
            </a:r>
          </a:p>
          <a:p>
            <a:pPr marL="450850" indent="-45085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GB" sz="1700">
              <a:solidFill>
                <a:schemeClr val="tx2"/>
              </a:solidFill>
            </a:endParaRPr>
          </a:p>
          <a:p>
            <a:pPr marL="450850" indent="-45085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GB" sz="1700">
              <a:solidFill>
                <a:schemeClr val="tx2"/>
              </a:solidFill>
            </a:endParaRPr>
          </a:p>
          <a:p>
            <a:pPr marL="450850" indent="-45085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GB" sz="1700">
                <a:solidFill>
                  <a:schemeClr val="tx2"/>
                </a:solidFill>
              </a:rPr>
              <a:t>Bile Duct Obstruction</a:t>
            </a:r>
          </a:p>
          <a:p>
            <a:pPr marL="450850" indent="-45085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GB" sz="1700">
              <a:solidFill>
                <a:schemeClr val="tx2"/>
              </a:solidFill>
            </a:endParaRPr>
          </a:p>
          <a:p>
            <a:pPr marL="450850" indent="-45085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GB" sz="1700">
              <a:solidFill>
                <a:schemeClr val="tx2"/>
              </a:solidFill>
            </a:endParaRPr>
          </a:p>
          <a:p>
            <a:pPr marL="450850" indent="-45085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GB" sz="1700">
                <a:solidFill>
                  <a:schemeClr val="tx2"/>
                </a:solidFill>
              </a:rPr>
              <a:t>Focal Biliary Cirrhosis</a:t>
            </a:r>
          </a:p>
        </p:txBody>
      </p:sp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3692525" y="2716213"/>
            <a:ext cx="249238" cy="569912"/>
          </a:xfrm>
          <a:prstGeom prst="downArrow">
            <a:avLst>
              <a:gd name="adj1" fmla="val 50000"/>
              <a:gd name="adj2" fmla="val 57165"/>
            </a:avLst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4581" name="AutoShape 7"/>
          <p:cNvSpPr>
            <a:spLocks noChangeArrowheads="1"/>
          </p:cNvSpPr>
          <p:nvPr/>
        </p:nvSpPr>
        <p:spPr bwMode="auto">
          <a:xfrm>
            <a:off x="3700463" y="3719513"/>
            <a:ext cx="249237" cy="569912"/>
          </a:xfrm>
          <a:prstGeom prst="downArrow">
            <a:avLst>
              <a:gd name="adj1" fmla="val 50000"/>
              <a:gd name="adj2" fmla="val 57166"/>
            </a:avLst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4582" name="AutoShape 8"/>
          <p:cNvSpPr>
            <a:spLocks noChangeArrowheads="1"/>
          </p:cNvSpPr>
          <p:nvPr/>
        </p:nvSpPr>
        <p:spPr bwMode="auto">
          <a:xfrm>
            <a:off x="3700463" y="4678363"/>
            <a:ext cx="249237" cy="569912"/>
          </a:xfrm>
          <a:prstGeom prst="downArrow">
            <a:avLst>
              <a:gd name="adj1" fmla="val 50000"/>
              <a:gd name="adj2" fmla="val 57166"/>
            </a:avLst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4583" name="AutoShape 9"/>
          <p:cNvSpPr>
            <a:spLocks noChangeArrowheads="1"/>
          </p:cNvSpPr>
          <p:nvPr/>
        </p:nvSpPr>
        <p:spPr bwMode="auto">
          <a:xfrm>
            <a:off x="3700463" y="5576888"/>
            <a:ext cx="249237" cy="569912"/>
          </a:xfrm>
          <a:prstGeom prst="downArrow">
            <a:avLst>
              <a:gd name="adj1" fmla="val 50000"/>
              <a:gd name="adj2" fmla="val 57166"/>
            </a:avLst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5395913" y="2716213"/>
            <a:ext cx="218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tx2"/>
                </a:solidFill>
                <a:latin typeface="Tahoma" charset="0"/>
              </a:rPr>
              <a:t>Genetic Determined</a:t>
            </a:r>
          </a:p>
          <a:p>
            <a:pPr eaLnBrk="1" hangingPunct="1"/>
            <a:r>
              <a:rPr lang="en-GB">
                <a:solidFill>
                  <a:schemeClr val="tx2"/>
                </a:solidFill>
                <a:latin typeface="Tahoma" charset="0"/>
              </a:rPr>
              <a:t>Dysfunction</a:t>
            </a:r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5395913" y="5381625"/>
            <a:ext cx="23717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tx2"/>
                </a:solidFill>
                <a:latin typeface="Tahoma" charset="0"/>
              </a:rPr>
              <a:t>Hydrophobic Bile Acid</a:t>
            </a:r>
          </a:p>
          <a:p>
            <a:pPr eaLnBrk="1" hangingPunct="1"/>
            <a:r>
              <a:rPr lang="en-GB">
                <a:solidFill>
                  <a:schemeClr val="tx2"/>
                </a:solidFill>
                <a:latin typeface="Tahoma" charset="0"/>
              </a:rPr>
              <a:t>Retention</a:t>
            </a:r>
          </a:p>
          <a:p>
            <a:pPr eaLnBrk="1" hangingPunct="1"/>
            <a:r>
              <a:rPr lang="en-GB">
                <a:solidFill>
                  <a:schemeClr val="tx2"/>
                </a:solidFill>
                <a:latin typeface="Tahoma" charset="0"/>
              </a:rPr>
              <a:t>Immune Response</a:t>
            </a:r>
          </a:p>
        </p:txBody>
      </p:sp>
      <p:sp>
        <p:nvSpPr>
          <p:cNvPr id="24586" name="Oval 12"/>
          <p:cNvSpPr>
            <a:spLocks noChangeArrowheads="1"/>
          </p:cNvSpPr>
          <p:nvPr/>
        </p:nvSpPr>
        <p:spPr bwMode="auto">
          <a:xfrm>
            <a:off x="5249863" y="5526088"/>
            <a:ext cx="88900" cy="889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7" name="Oval 13"/>
          <p:cNvSpPr>
            <a:spLocks noChangeArrowheads="1"/>
          </p:cNvSpPr>
          <p:nvPr/>
        </p:nvSpPr>
        <p:spPr bwMode="auto">
          <a:xfrm>
            <a:off x="5249863" y="6075363"/>
            <a:ext cx="88900" cy="889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8" name="AutoShape 14"/>
          <p:cNvSpPr>
            <a:spLocks noChangeArrowheads="1"/>
          </p:cNvSpPr>
          <p:nvPr/>
        </p:nvSpPr>
        <p:spPr bwMode="auto">
          <a:xfrm rot="5400000">
            <a:off x="4689475" y="5556251"/>
            <a:ext cx="249237" cy="569912"/>
          </a:xfrm>
          <a:prstGeom prst="downArrow">
            <a:avLst>
              <a:gd name="adj1" fmla="val 50000"/>
              <a:gd name="adj2" fmla="val 57166"/>
            </a:avLst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Prevalence of Liver Disease in Cystic Fibrosis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2517775"/>
            <a:ext cx="8382000" cy="2379663"/>
          </a:xfrm>
        </p:spPr>
        <p:txBody>
          <a:bodyPr/>
          <a:lstStyle/>
          <a:p>
            <a:pPr eaLnBrk="1" hangingPunct="1">
              <a:spcBef>
                <a:spcPct val="70000"/>
              </a:spcBef>
              <a:tabLst>
                <a:tab pos="3592513" algn="l"/>
                <a:tab pos="3951288" algn="l"/>
              </a:tabLst>
            </a:pPr>
            <a:r>
              <a:rPr lang="en-GB" sz="2800" smtClean="0">
                <a:sym typeface="Symbol" pitchFamily="18" charset="2"/>
              </a:rPr>
              <a:t>20% evidence of liver fibrosis.	</a:t>
            </a:r>
          </a:p>
          <a:p>
            <a:pPr eaLnBrk="1" hangingPunct="1">
              <a:spcBef>
                <a:spcPct val="70000"/>
              </a:spcBef>
              <a:tabLst>
                <a:tab pos="3592513" algn="l"/>
                <a:tab pos="3951288" algn="l"/>
              </a:tabLst>
            </a:pPr>
            <a:r>
              <a:rPr lang="en-GB" sz="2800" smtClean="0">
                <a:sym typeface="Symbol" pitchFamily="18" charset="2"/>
              </a:rPr>
              <a:t>8% established cirrhosis.</a:t>
            </a:r>
          </a:p>
          <a:p>
            <a:pPr eaLnBrk="1" hangingPunct="1">
              <a:spcBef>
                <a:spcPct val="70000"/>
              </a:spcBef>
              <a:tabLst>
                <a:tab pos="3592513" algn="l"/>
                <a:tab pos="3951288" algn="l"/>
              </a:tabLst>
            </a:pPr>
            <a:r>
              <a:rPr lang="en-GB" sz="2800" smtClean="0">
                <a:sym typeface="Symbol" pitchFamily="18" charset="2"/>
              </a:rPr>
              <a:t>Progression to cirrhosis in first 2 decades of life.</a:t>
            </a:r>
          </a:p>
          <a:p>
            <a:pPr eaLnBrk="1" hangingPunct="1">
              <a:spcBef>
                <a:spcPct val="70000"/>
              </a:spcBef>
              <a:tabLst>
                <a:tab pos="3592513" algn="l"/>
                <a:tab pos="3951288" algn="l"/>
              </a:tabLst>
            </a:pPr>
            <a:endParaRPr lang="en-GB" sz="2800" smtClean="0">
              <a:sym typeface="Symbol" pitchFamily="18" charset="2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663700" y="3859213"/>
            <a:ext cx="0" cy="246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652588" y="4578350"/>
            <a:ext cx="0" cy="246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657350" y="5297488"/>
            <a:ext cx="0" cy="246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010400" cy="1165225"/>
          </a:xfrm>
        </p:spPr>
        <p:txBody>
          <a:bodyPr/>
          <a:lstStyle/>
          <a:p>
            <a:pPr eaLnBrk="1" hangingPunct="1"/>
            <a:r>
              <a:rPr lang="en-GB" smtClean="0"/>
              <a:t>Genetic Modifiers of Liver Disease in Cystic Fibrosis</a:t>
            </a:r>
            <a:br>
              <a:rPr lang="en-GB" smtClean="0"/>
            </a:br>
            <a:endParaRPr lang="en-GB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non-</a:t>
            </a:r>
            <a:r>
              <a:rPr lang="en-GB" sz="2800" i="1" smtClean="0"/>
              <a:t>CFTR</a:t>
            </a:r>
            <a:r>
              <a:rPr lang="en-GB" sz="2800" smtClean="0"/>
              <a:t> genetic variability</a:t>
            </a:r>
          </a:p>
          <a:p>
            <a:pPr eaLnBrk="1" hangingPunct="1"/>
            <a:r>
              <a:rPr lang="en-GB" sz="2800" smtClean="0"/>
              <a:t>Several candidate genes investigated.</a:t>
            </a:r>
          </a:p>
          <a:p>
            <a:pPr eaLnBrk="1" hangingPunct="1"/>
            <a:r>
              <a:rPr lang="en-GB" sz="2800" smtClean="0"/>
              <a:t>Proven correlation with </a:t>
            </a:r>
            <a:r>
              <a:rPr lang="el-GR" sz="2800" smtClean="0"/>
              <a:t>α</a:t>
            </a:r>
            <a:r>
              <a:rPr lang="el-GR" sz="2800" baseline="-25000" smtClean="0"/>
              <a:t>1</a:t>
            </a:r>
            <a:r>
              <a:rPr lang="el-GR" sz="2800" smtClean="0"/>
              <a:t>-</a:t>
            </a:r>
            <a:r>
              <a:rPr lang="en-GB" sz="2800" smtClean="0"/>
              <a:t>antitrypsin Z allele ( SERPINA Z).</a:t>
            </a:r>
          </a:p>
          <a:p>
            <a:pPr eaLnBrk="1" hangingPunct="1"/>
            <a:r>
              <a:rPr lang="en-GB" sz="2800" smtClean="0"/>
              <a:t>Leads to enhanced inflammatory response and stellate cell activation.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661988"/>
            <a:ext cx="8656637" cy="5661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0713"/>
            <a:ext cx="8583613" cy="5643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420813" y="19685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GB" sz="3800" b="1">
                <a:solidFill>
                  <a:schemeClr val="tx2"/>
                </a:solidFill>
              </a:rPr>
              <a:t>Complications of liver disease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403350" y="2487613"/>
            <a:ext cx="7011988" cy="28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28650" indent="-628650"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tabLst>
                <a:tab pos="1436688" algn="l"/>
              </a:tabLst>
            </a:pPr>
            <a:r>
              <a:rPr lang="en-GB" sz="3000" b="1">
                <a:solidFill>
                  <a:schemeClr val="tx2"/>
                </a:solidFill>
              </a:rPr>
              <a:t>1.	Portal Hypertension</a:t>
            </a:r>
          </a:p>
          <a:p>
            <a:pPr marL="628650" indent="-628650"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tabLst>
                <a:tab pos="1436688" algn="l"/>
              </a:tabLst>
            </a:pPr>
            <a:r>
              <a:rPr lang="en-GB" sz="3000">
                <a:solidFill>
                  <a:schemeClr val="tx2"/>
                </a:solidFill>
              </a:rPr>
              <a:t>		Ascites</a:t>
            </a:r>
          </a:p>
          <a:p>
            <a:pPr marL="628650" indent="-628650"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tabLst>
                <a:tab pos="1436688" algn="l"/>
              </a:tabLst>
            </a:pPr>
            <a:r>
              <a:rPr lang="en-GB" sz="3000">
                <a:solidFill>
                  <a:schemeClr val="tx2"/>
                </a:solidFill>
              </a:rPr>
              <a:t>		Variceal haemorrhage</a:t>
            </a:r>
          </a:p>
          <a:p>
            <a:pPr marL="628650" indent="-628650"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tabLst>
                <a:tab pos="1436688" algn="l"/>
              </a:tabLst>
            </a:pPr>
            <a:r>
              <a:rPr lang="en-GB" sz="3000">
                <a:solidFill>
                  <a:schemeClr val="tx2"/>
                </a:solidFill>
              </a:rPr>
              <a:t>		Porto-systemic encephalopathy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1403350" y="333375"/>
            <a:ext cx="8128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GB" sz="3800" b="1">
                <a:solidFill>
                  <a:schemeClr val="tx2"/>
                </a:solidFill>
              </a:rPr>
              <a:t>Distal Intestinal Obstruction Syndrome (DIOS)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1403350" y="2060575"/>
            <a:ext cx="74993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GB" sz="3000" b="1">
                <a:solidFill>
                  <a:schemeClr val="tx2"/>
                </a:solidFill>
              </a:rPr>
              <a:t>Features:-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en-GB" sz="3000">
                <a:solidFill>
                  <a:schemeClr val="tx2"/>
                </a:solidFill>
              </a:rPr>
              <a:t>Right liliac fossa pain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en-GB" sz="3000">
                <a:solidFill>
                  <a:schemeClr val="tx2"/>
                </a:solidFill>
              </a:rPr>
              <a:t>Associated palpable mass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en-GB" sz="3000">
                <a:solidFill>
                  <a:schemeClr val="tx2"/>
                </a:solidFill>
              </a:rPr>
              <a:t>Evidence of partial or complete small bowel obstruction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en-GB" sz="3000">
                <a:solidFill>
                  <a:schemeClr val="tx2"/>
                </a:solidFill>
              </a:rPr>
              <a:t>Inspissated mucofaeculant material in the terminal ileum and right colon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1382713" y="333375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GB" sz="3600" b="1">
                <a:solidFill>
                  <a:schemeClr val="tx2"/>
                </a:solidFill>
              </a:rPr>
              <a:t>The Distal Intestinal Obstruction Syndrome: Site of Obstruction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806700" y="1841500"/>
            <a:ext cx="3479800" cy="47879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31748" name="Picture 6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019300"/>
            <a:ext cx="3097213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3806825" y="3719513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Ileum</a:t>
            </a: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2955925" y="5154613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Caecum</a:t>
            </a: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4098925" y="6069013"/>
            <a:ext cx="97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Rectum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9388" y="190500"/>
            <a:ext cx="7010400" cy="1527175"/>
          </a:xfrm>
        </p:spPr>
        <p:txBody>
          <a:bodyPr/>
          <a:lstStyle/>
          <a:p>
            <a:pPr eaLnBrk="1" hangingPunct="1"/>
            <a:r>
              <a:rPr lang="en-GB" smtClean="0"/>
              <a:t>Cystic Fibrosis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989138"/>
            <a:ext cx="6337300" cy="381635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buFont typeface="Wingdings" pitchFamily="2" charset="2"/>
              <a:buNone/>
              <a:tabLst>
                <a:tab pos="357188" algn="l"/>
              </a:tabLst>
            </a:pPr>
            <a:r>
              <a:rPr lang="en-GB" sz="3400" smtClean="0"/>
              <a:t>Described 1938</a:t>
            </a:r>
          </a:p>
          <a:p>
            <a:pPr marL="0" indent="0" eaLnBrk="1" hangingPunct="1">
              <a:spcBef>
                <a:spcPct val="10000"/>
              </a:spcBef>
              <a:buFont typeface="Wingdings" pitchFamily="2" charset="2"/>
              <a:buNone/>
              <a:tabLst>
                <a:tab pos="357188" algn="l"/>
              </a:tabLst>
            </a:pPr>
            <a:r>
              <a:rPr lang="en-GB" sz="3400" smtClean="0"/>
              <a:t>Based upon organ involvement</a:t>
            </a:r>
          </a:p>
          <a:p>
            <a:pPr marL="0" indent="0" eaLnBrk="1" hangingPunct="1">
              <a:spcBef>
                <a:spcPct val="70000"/>
              </a:spcBef>
              <a:tabLst>
                <a:tab pos="357188" algn="l"/>
              </a:tabLst>
            </a:pPr>
            <a:r>
              <a:rPr lang="en-GB" sz="3400" smtClean="0"/>
              <a:t>	Obstructive lung disease</a:t>
            </a:r>
          </a:p>
          <a:p>
            <a:pPr marL="0" indent="0" eaLnBrk="1" hangingPunct="1">
              <a:spcBef>
                <a:spcPct val="70000"/>
              </a:spcBef>
              <a:tabLst>
                <a:tab pos="357188" algn="l"/>
              </a:tabLst>
            </a:pPr>
            <a:r>
              <a:rPr lang="en-GB" sz="3400" smtClean="0"/>
              <a:t>	Pancreatic insufficiency</a:t>
            </a:r>
          </a:p>
          <a:p>
            <a:pPr marL="0" indent="0" eaLnBrk="1" hangingPunct="1">
              <a:spcBef>
                <a:spcPct val="70000"/>
              </a:spcBef>
              <a:tabLst>
                <a:tab pos="357188" algn="l"/>
              </a:tabLst>
            </a:pPr>
            <a:r>
              <a:rPr lang="en-GB" sz="3400" smtClean="0"/>
              <a:t>	Absence vas deferens</a:t>
            </a:r>
            <a:endParaRPr lang="en-US" sz="3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1403350" y="333375"/>
            <a:ext cx="68516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GB" sz="3800" b="1">
                <a:solidFill>
                  <a:schemeClr val="tx2"/>
                </a:solidFill>
              </a:rPr>
              <a:t>Distal Intestinal Obstruction Syndrome in CF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1362075" y="2708275"/>
            <a:ext cx="7138988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GB" sz="3400" b="1">
                <a:solidFill>
                  <a:schemeClr val="tx2"/>
                </a:solidFill>
              </a:rPr>
              <a:t>Overall Incidence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en-GB" sz="3400">
                <a:solidFill>
                  <a:schemeClr val="tx2"/>
                </a:solidFill>
              </a:rPr>
              <a:t>Evidence in 15-20% cases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en-GB" sz="3400">
                <a:solidFill>
                  <a:schemeClr val="tx2"/>
                </a:solidFill>
              </a:rPr>
              <a:t>Partial/complete obstruction 2-3%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393825" y="1916113"/>
            <a:ext cx="7740650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GB" sz="3400" b="1">
                <a:solidFill>
                  <a:schemeClr val="tx2"/>
                </a:solidFill>
              </a:rPr>
              <a:t>Predisposing Factors:-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en-GB" sz="3400">
                <a:solidFill>
                  <a:schemeClr val="tx2"/>
                </a:solidFill>
              </a:rPr>
              <a:t>Dehydration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en-GB" sz="3400">
                <a:solidFill>
                  <a:schemeClr val="tx2"/>
                </a:solidFill>
              </a:rPr>
              <a:t>Poor control of pancreatic insufficiency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en-GB" sz="3400">
                <a:solidFill>
                  <a:schemeClr val="tx2"/>
                </a:solidFill>
              </a:rPr>
              <a:t>Gut motility dysfunction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en-GB" sz="3400">
                <a:solidFill>
                  <a:schemeClr val="tx2"/>
                </a:solidFill>
              </a:rPr>
              <a:t>Low intestinal PH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1393825" y="260350"/>
            <a:ext cx="67786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GB" sz="3800" b="1">
                <a:solidFill>
                  <a:schemeClr val="tx2"/>
                </a:solidFill>
              </a:rPr>
              <a:t>Distal Intestinal Obstruction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1393825" y="2205038"/>
            <a:ext cx="7416800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GB" sz="3400" b="1">
                <a:solidFill>
                  <a:schemeClr val="tx2"/>
                </a:solidFill>
              </a:rPr>
              <a:t>Clinical Presentation:-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en-GB" sz="3400">
                <a:solidFill>
                  <a:schemeClr val="tx2"/>
                </a:solidFill>
              </a:rPr>
              <a:t>Variable course and severity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en-GB" sz="3400">
                <a:solidFill>
                  <a:schemeClr val="tx2"/>
                </a:solidFill>
              </a:rPr>
              <a:t>Frequently chronic and recurrent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en-GB" sz="3400">
                <a:solidFill>
                  <a:schemeClr val="tx2"/>
                </a:solidFill>
              </a:rPr>
              <a:t>May range from minor symptoms to frank small bowel obstruction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1393825" y="260350"/>
            <a:ext cx="69945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GB" sz="3800" b="1">
                <a:solidFill>
                  <a:schemeClr val="tx2"/>
                </a:solidFill>
              </a:rPr>
              <a:t>Distal Intestinal Obstruction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1403350" y="333375"/>
            <a:ext cx="67071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GB" sz="3800" b="1">
                <a:solidFill>
                  <a:schemeClr val="tx2"/>
                </a:solidFill>
              </a:rPr>
              <a:t>Distal Intestinal Obstruction Syndrome in Cystic Fibrosis</a:t>
            </a:r>
          </a:p>
        </p:txBody>
      </p:sp>
      <p:graphicFrame>
        <p:nvGraphicFramePr>
          <p:cNvPr id="35843" name="Object 5"/>
          <p:cNvGraphicFramePr>
            <a:graphicFrameLocks noChangeAspect="1"/>
          </p:cNvGraphicFramePr>
          <p:nvPr/>
        </p:nvGraphicFramePr>
        <p:xfrm>
          <a:off x="1103313" y="2108200"/>
          <a:ext cx="69357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Clip" r:id="rId3" imgW="20142857" imgH="11285714" progId="MS_ClipArt_Gallery.5">
                  <p:embed/>
                </p:oleObj>
              </mc:Choice>
              <mc:Fallback>
                <p:oleObj name="Clip" r:id="rId3" imgW="20142857" imgH="11285714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2108200"/>
                        <a:ext cx="69357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Cystic Fibrosis</a:t>
            </a:r>
            <a:br>
              <a:rPr lang="en-GB" smtClean="0"/>
            </a:br>
            <a:r>
              <a:rPr lang="en-GB" smtClean="0"/>
              <a:t>Summary</a:t>
            </a:r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84325"/>
            <a:ext cx="7010400" cy="4435475"/>
          </a:xfrm>
        </p:spPr>
        <p:txBody>
          <a:bodyPr/>
          <a:lstStyle/>
          <a:p>
            <a:pPr eaLnBrk="1" hangingPunct="1"/>
            <a:r>
              <a:rPr lang="en-GB" sz="2400" smtClean="0"/>
              <a:t>Most common lethal recesive gene mutation.</a:t>
            </a:r>
          </a:p>
          <a:p>
            <a:pPr eaLnBrk="1" hangingPunct="1"/>
            <a:r>
              <a:rPr lang="en-GB" sz="2400" smtClean="0"/>
              <a:t>Mutations coding for the CFTR.</a:t>
            </a:r>
          </a:p>
          <a:p>
            <a:pPr eaLnBrk="1" hangingPunct="1"/>
            <a:r>
              <a:rPr lang="en-GB" sz="2400" smtClean="0"/>
              <a:t>Regulates chloride and bicarbonate secretion from epethelial cells.</a:t>
            </a:r>
          </a:p>
          <a:p>
            <a:pPr eaLnBrk="1" hangingPunct="1"/>
            <a:r>
              <a:rPr lang="en-GB" sz="2400" smtClean="0"/>
              <a:t>Well documented genotype-phenotype relationships.</a:t>
            </a:r>
          </a:p>
          <a:p>
            <a:pPr eaLnBrk="1" hangingPunct="1"/>
            <a:r>
              <a:rPr lang="en-GB" sz="2400" smtClean="0"/>
              <a:t>Clinical course dominated by pulmonary disease.</a:t>
            </a:r>
          </a:p>
          <a:p>
            <a:pPr eaLnBrk="1" hangingPunct="1"/>
            <a:r>
              <a:rPr lang="en-GB" sz="2400" smtClean="0"/>
              <a:t>Significant pancreas ,liver and gastrointestinal involvement.</a:t>
            </a:r>
          </a:p>
          <a:p>
            <a:pPr eaLnBrk="1" hangingPunct="1"/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7163" y="190500"/>
            <a:ext cx="7010400" cy="1527175"/>
          </a:xfrm>
        </p:spPr>
        <p:txBody>
          <a:bodyPr/>
          <a:lstStyle/>
          <a:p>
            <a:pPr eaLnBrk="1" hangingPunct="1"/>
            <a:r>
              <a:rPr lang="en-GB" smtClean="0"/>
              <a:t>Cystic Fibrosis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7163" y="2205038"/>
            <a:ext cx="7010400" cy="2747962"/>
          </a:xfrm>
        </p:spPr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en-GB" sz="3400" smtClean="0"/>
              <a:t>1953 documented abnormality of chloride efflux</a:t>
            </a:r>
          </a:p>
          <a:p>
            <a:pPr eaLnBrk="1" hangingPunct="1">
              <a:spcBef>
                <a:spcPct val="70000"/>
              </a:spcBef>
            </a:pPr>
            <a:r>
              <a:rPr lang="en-GB" sz="3400" smtClean="0"/>
              <a:t>Formed basis of diagnostic test</a:t>
            </a:r>
          </a:p>
          <a:p>
            <a:pPr lvl="1" eaLnBrk="1" hangingPunct="1">
              <a:spcBef>
                <a:spcPct val="70000"/>
              </a:spcBef>
            </a:pPr>
            <a:r>
              <a:rPr lang="en-GB" sz="3200" smtClean="0"/>
              <a:t>Sweat chloride</a:t>
            </a: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7163" y="190500"/>
            <a:ext cx="7010400" cy="1527175"/>
          </a:xfrm>
        </p:spPr>
        <p:txBody>
          <a:bodyPr/>
          <a:lstStyle/>
          <a:p>
            <a:pPr eaLnBrk="1" hangingPunct="1"/>
            <a:r>
              <a:rPr lang="en-GB" smtClean="0"/>
              <a:t>Cystic Fibrosis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7163" y="2349500"/>
            <a:ext cx="7392987" cy="3024188"/>
          </a:xfrm>
        </p:spPr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en-GB" sz="3400" smtClean="0"/>
              <a:t>1989 – cloning of responsible gene</a:t>
            </a:r>
          </a:p>
          <a:p>
            <a:pPr eaLnBrk="1" hangingPunct="1">
              <a:spcBef>
                <a:spcPct val="70000"/>
              </a:spcBef>
            </a:pPr>
            <a:r>
              <a:rPr lang="en-GB" sz="3400" smtClean="0"/>
              <a:t>Named cystic fibrosis transmembrane regulator (CFTR)</a:t>
            </a:r>
          </a:p>
          <a:p>
            <a:pPr eaLnBrk="1" hangingPunct="1">
              <a:spcBef>
                <a:spcPct val="70000"/>
              </a:spcBef>
            </a:pPr>
            <a:r>
              <a:rPr lang="en-GB" sz="3400" smtClean="0"/>
              <a:t>Protein encoded – chloride channel</a:t>
            </a:r>
            <a:endParaRPr lang="en-US" sz="3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90500"/>
            <a:ext cx="7010400" cy="1527175"/>
          </a:xfrm>
        </p:spPr>
        <p:txBody>
          <a:bodyPr/>
          <a:lstStyle/>
          <a:p>
            <a:pPr eaLnBrk="1" hangingPunct="1"/>
            <a:r>
              <a:rPr lang="en-GB" smtClean="0"/>
              <a:t>Cystic Fibrosis Transmembrane Regulator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2205038"/>
            <a:ext cx="7177088" cy="3816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en-GB" smtClean="0"/>
              <a:t>Chromosome 7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en-GB" smtClean="0"/>
              <a:t>&gt;1000 recorded mutations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en-GB" smtClean="0"/>
              <a:t>&gt; 200 polymorphisms.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en-GB" smtClean="0"/>
              <a:t>70% </a:t>
            </a:r>
            <a:r>
              <a:rPr lang="en-GB" smtClean="0">
                <a:sym typeface="Symbol" pitchFamily="18" charset="2"/>
              </a:rPr>
              <a:t> 508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en-GB" smtClean="0">
                <a:sym typeface="Symbol" pitchFamily="18" charset="2"/>
              </a:rPr>
              <a:t>5 groups of mutations based upon residual CFTR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928688"/>
            <a:ext cx="8788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7163" y="2205038"/>
            <a:ext cx="7537450" cy="3468687"/>
          </a:xfrm>
        </p:spPr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en-GB" sz="3400" smtClean="0"/>
              <a:t>Member of the ATP-binding cassette (ABC) transporter family</a:t>
            </a:r>
          </a:p>
          <a:p>
            <a:pPr eaLnBrk="1" hangingPunct="1">
              <a:spcBef>
                <a:spcPct val="70000"/>
              </a:spcBef>
            </a:pPr>
            <a:r>
              <a:rPr lang="en-GB" sz="3400" smtClean="0"/>
              <a:t>Lumenal surface all epithelial cells</a:t>
            </a:r>
          </a:p>
          <a:p>
            <a:pPr eaLnBrk="1" hangingPunct="1">
              <a:spcBef>
                <a:spcPct val="70000"/>
              </a:spcBef>
            </a:pPr>
            <a:r>
              <a:rPr lang="en-GB" sz="3400" smtClean="0"/>
              <a:t>CI</a:t>
            </a:r>
            <a:r>
              <a:rPr lang="en-GB" sz="3400" baseline="30000" smtClean="0"/>
              <a:t>-</a:t>
            </a:r>
            <a:r>
              <a:rPr lang="en-GB" sz="3400" smtClean="0"/>
              <a:t> and HCO</a:t>
            </a:r>
            <a:r>
              <a:rPr lang="en-GB" sz="3400" baseline="-25000" smtClean="0"/>
              <a:t>3</a:t>
            </a:r>
            <a:r>
              <a:rPr lang="en-GB" sz="3400" baseline="30000" smtClean="0"/>
              <a:t>-</a:t>
            </a:r>
            <a:r>
              <a:rPr lang="en-GB" sz="3400" smtClean="0"/>
              <a:t> secretion</a:t>
            </a:r>
          </a:p>
          <a:p>
            <a:pPr eaLnBrk="1" hangingPunct="1">
              <a:spcBef>
                <a:spcPct val="70000"/>
              </a:spcBef>
            </a:pPr>
            <a:r>
              <a:rPr lang="en-GB" sz="3400" smtClean="0"/>
              <a:t>Controls fluid flow </a:t>
            </a:r>
            <a:endParaRPr lang="en-US" sz="3400" smtClean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1427163" y="190500"/>
            <a:ext cx="7010400" cy="1527175"/>
          </a:xfrm>
          <a:noFill/>
        </p:spPr>
        <p:txBody>
          <a:bodyPr/>
          <a:lstStyle/>
          <a:p>
            <a:pPr eaLnBrk="1" hangingPunct="1"/>
            <a:r>
              <a:rPr lang="en-GB" smtClean="0"/>
              <a:t>Cystic Fibrosis Transmembrane Regulator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7163" y="190500"/>
            <a:ext cx="7010400" cy="1527175"/>
          </a:xfrm>
        </p:spPr>
        <p:txBody>
          <a:bodyPr/>
          <a:lstStyle/>
          <a:p>
            <a:pPr eaLnBrk="1" hangingPunct="1"/>
            <a:r>
              <a:rPr lang="en-GB" smtClean="0"/>
              <a:t>Cystic Fibrosis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7163" y="1844675"/>
            <a:ext cx="7537450" cy="4464050"/>
          </a:xfrm>
        </p:spPr>
        <p:txBody>
          <a:bodyPr/>
          <a:lstStyle/>
          <a:p>
            <a:pPr eaLnBrk="1" hangingPunct="1">
              <a:spcBef>
                <a:spcPct val="70000"/>
              </a:spcBef>
              <a:buFont typeface="Wingdings" pitchFamily="2" charset="2"/>
              <a:buNone/>
            </a:pPr>
            <a:r>
              <a:rPr lang="en-GB" sz="3400" b="1" smtClean="0"/>
              <a:t>Pathogenesis:</a:t>
            </a:r>
          </a:p>
          <a:p>
            <a:pPr eaLnBrk="1" hangingPunct="1">
              <a:spcBef>
                <a:spcPct val="70000"/>
              </a:spcBef>
            </a:pPr>
            <a:r>
              <a:rPr lang="en-GB" sz="3400" smtClean="0"/>
              <a:t>Decreased hydration of epithelial cell secretion</a:t>
            </a:r>
          </a:p>
          <a:p>
            <a:pPr eaLnBrk="1" hangingPunct="1">
              <a:spcBef>
                <a:spcPct val="70000"/>
              </a:spcBef>
            </a:pPr>
            <a:r>
              <a:rPr lang="en-GB" sz="3400" smtClean="0"/>
              <a:t>Increased viscosity of secretion</a:t>
            </a:r>
          </a:p>
          <a:p>
            <a:pPr eaLnBrk="1" hangingPunct="1">
              <a:spcBef>
                <a:spcPct val="70000"/>
              </a:spcBef>
            </a:pPr>
            <a:r>
              <a:rPr lang="en-GB" sz="3400" smtClean="0"/>
              <a:t>Secondary obstructive organ damage</a:t>
            </a:r>
            <a:endParaRPr lang="en-US" sz="3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M:\CurrentWork\MIGWORKS\November\Westaby\0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M:\CurrentWork\MIGWORKS\November\Westaby\08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M:\CurrentWork\MIGWORKS\November\Westaby\11.jpg"/>
</p:tagLst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354</TotalTime>
  <Words>562</Words>
  <Application>Microsoft Office PowerPoint</Application>
  <PresentationFormat>On-screen Show (4:3)</PresentationFormat>
  <Paragraphs>173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Wingdings</vt:lpstr>
      <vt:lpstr>Calibri</vt:lpstr>
      <vt:lpstr>Times New Roman</vt:lpstr>
      <vt:lpstr>Symbol</vt:lpstr>
      <vt:lpstr>Verdana</vt:lpstr>
      <vt:lpstr>Tahoma</vt:lpstr>
      <vt:lpstr>Echo</vt:lpstr>
      <vt:lpstr>Microsoft Clip Gallery</vt:lpstr>
      <vt:lpstr>Gastrointestinal and hepatobiliary manifestations of cystic fibrosis</vt:lpstr>
      <vt:lpstr>Cystic Fibrosis</vt:lpstr>
      <vt:lpstr>Cystic Fibrosis</vt:lpstr>
      <vt:lpstr>Cystic Fibrosis</vt:lpstr>
      <vt:lpstr>Cystic Fibrosis</vt:lpstr>
      <vt:lpstr>Cystic Fibrosis Transmembrane Regulator</vt:lpstr>
      <vt:lpstr>PowerPoint Presentation</vt:lpstr>
      <vt:lpstr>Cystic Fibrosis Transmembrane Regulator</vt:lpstr>
      <vt:lpstr>Cystic Fibrosis</vt:lpstr>
      <vt:lpstr>Cystic Fibrosis</vt:lpstr>
      <vt:lpstr>Manifestations of Organ Damage</vt:lpstr>
      <vt:lpstr>Cystic Fibrosis – Morbidity and Mortality</vt:lpstr>
      <vt:lpstr>Genotype - Phenotype Relationship</vt:lpstr>
      <vt:lpstr>Pancreatic Involvement</vt:lpstr>
      <vt:lpstr>Pancreatic Involvement</vt:lpstr>
      <vt:lpstr>PowerPoint Presentation</vt:lpstr>
      <vt:lpstr>PowerPoint Presentation</vt:lpstr>
      <vt:lpstr>Role of CF Mutations in Idiopathic Pancreatitis</vt:lpstr>
      <vt:lpstr>Role of CF Mutations in Idiopathic Pancreatitis</vt:lpstr>
      <vt:lpstr>Interactions of CF Mutations and other Putative Gene Defects in Pancreatitis</vt:lpstr>
      <vt:lpstr>PowerPoint Presentation</vt:lpstr>
      <vt:lpstr>PowerPoint Presentation</vt:lpstr>
      <vt:lpstr>Prevalence of Liver Disease in Cystic Fibrosis</vt:lpstr>
      <vt:lpstr>Genetic Modifiers of Liver Disease in Cystic Fibrosis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Cystic Fibrosis Summary</vt:lpstr>
    </vt:vector>
  </TitlesOfParts>
  <Company>Medical Illustration UK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Gastrointestinal and Hepatobiliary Manifestations of Cystic Fibrosis</dc:title>
  <dc:creator>amcgarry</dc:creator>
  <cp:lastModifiedBy>Shiel, Nuala</cp:lastModifiedBy>
  <cp:revision>12</cp:revision>
  <dcterms:created xsi:type="dcterms:W3CDTF">2005-11-22T08:24:12Z</dcterms:created>
  <dcterms:modified xsi:type="dcterms:W3CDTF">2012-10-26T12:34:44Z</dcterms:modified>
</cp:coreProperties>
</file>