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  <p:sldMasterId id="2147483673" r:id="rId2"/>
  </p:sldMasterIdLst>
  <p:notesMasterIdLst>
    <p:notesMasterId r:id="rId66"/>
  </p:notesMasterIdLst>
  <p:handoutMasterIdLst>
    <p:handoutMasterId r:id="rId67"/>
  </p:handoutMasterIdLst>
  <p:sldIdLst>
    <p:sldId id="380" r:id="rId3"/>
    <p:sldId id="525" r:id="rId4"/>
    <p:sldId id="532" r:id="rId5"/>
    <p:sldId id="370" r:id="rId6"/>
    <p:sldId id="403" r:id="rId7"/>
    <p:sldId id="410" r:id="rId8"/>
    <p:sldId id="402" r:id="rId9"/>
    <p:sldId id="536" r:id="rId10"/>
    <p:sldId id="354" r:id="rId11"/>
    <p:sldId id="534" r:id="rId12"/>
    <p:sldId id="535" r:id="rId13"/>
    <p:sldId id="365" r:id="rId14"/>
    <p:sldId id="368" r:id="rId15"/>
    <p:sldId id="435" r:id="rId16"/>
    <p:sldId id="362" r:id="rId17"/>
    <p:sldId id="522" r:id="rId18"/>
    <p:sldId id="524" r:id="rId19"/>
    <p:sldId id="528" r:id="rId20"/>
    <p:sldId id="521" r:id="rId21"/>
    <p:sldId id="539" r:id="rId22"/>
    <p:sldId id="540" r:id="rId23"/>
    <p:sldId id="541" r:id="rId24"/>
    <p:sldId id="537" r:id="rId25"/>
    <p:sldId id="438" r:id="rId26"/>
    <p:sldId id="374" r:id="rId27"/>
    <p:sldId id="353" r:id="rId28"/>
    <p:sldId id="417" r:id="rId29"/>
    <p:sldId id="432" r:id="rId30"/>
    <p:sldId id="388" r:id="rId31"/>
    <p:sldId id="516" r:id="rId32"/>
    <p:sldId id="518" r:id="rId33"/>
    <p:sldId id="517" r:id="rId34"/>
    <p:sldId id="423" r:id="rId35"/>
    <p:sldId id="436" r:id="rId36"/>
    <p:sldId id="433" r:id="rId37"/>
    <p:sldId id="451" r:id="rId38"/>
    <p:sldId id="449" r:id="rId39"/>
    <p:sldId id="450" r:id="rId40"/>
    <p:sldId id="452" r:id="rId41"/>
    <p:sldId id="453" r:id="rId42"/>
    <p:sldId id="454" r:id="rId43"/>
    <p:sldId id="455" r:id="rId44"/>
    <p:sldId id="456" r:id="rId45"/>
    <p:sldId id="457" r:id="rId46"/>
    <p:sldId id="509" r:id="rId47"/>
    <p:sldId id="469" r:id="rId48"/>
    <p:sldId id="470" r:id="rId49"/>
    <p:sldId id="471" r:id="rId50"/>
    <p:sldId id="481" r:id="rId51"/>
    <p:sldId id="486" r:id="rId52"/>
    <p:sldId id="489" r:id="rId53"/>
    <p:sldId id="507" r:id="rId54"/>
    <p:sldId id="508" r:id="rId55"/>
    <p:sldId id="492" r:id="rId56"/>
    <p:sldId id="495" r:id="rId57"/>
    <p:sldId id="499" r:id="rId58"/>
    <p:sldId id="500" r:id="rId59"/>
    <p:sldId id="527" r:id="rId60"/>
    <p:sldId id="542" r:id="rId61"/>
    <p:sldId id="543" r:id="rId62"/>
    <p:sldId id="544" r:id="rId63"/>
    <p:sldId id="545" r:id="rId64"/>
    <p:sldId id="526" r:id="rId65"/>
  </p:sldIdLst>
  <p:sldSz cx="9144000" cy="6858000" type="screen4x3"/>
  <p:notesSz cx="6662738" cy="9832975"/>
  <p:embeddedFontLst>
    <p:embeddedFont>
      <p:font typeface="Calibri" pitchFamily="34" charset="0"/>
      <p:regular r:id="rId68"/>
      <p:bold r:id="rId69"/>
      <p:italic r:id="rId70"/>
      <p:boldItalic r:id="rId71"/>
    </p:embeddedFont>
    <p:embeddedFont>
      <p:font typeface="Arial Black" pitchFamily="34" charset="0"/>
      <p:bold r:id="rId72"/>
    </p:embeddedFont>
    <p:embeddedFont>
      <p:font typeface="Comic Sans MS" pitchFamily="66" charset="0"/>
      <p:regular r:id="rId73"/>
      <p:bold r:id="rId74"/>
    </p:embeddedFont>
  </p:embeddedFont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buClr>
        <a:srgbClr val="FF33CC"/>
      </a:buClr>
      <a:buFont typeface="Wingdings" pitchFamily="2" charset="2"/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rgbClr val="FF33CC"/>
      </a:buClr>
      <a:buFont typeface="Wingdings" pitchFamily="2" charset="2"/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rgbClr val="FF33CC"/>
      </a:buClr>
      <a:buFont typeface="Wingdings" pitchFamily="2" charset="2"/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rgbClr val="FF33CC"/>
      </a:buClr>
      <a:buFont typeface="Wingdings" pitchFamily="2" charset="2"/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rgbClr val="FF33CC"/>
      </a:buClr>
      <a:buFont typeface="Wingdings" pitchFamily="2" charset="2"/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30000"/>
    <a:srgbClr val="FFFFFF"/>
    <a:srgbClr val="FF6699"/>
    <a:srgbClr val="FF9999"/>
    <a:srgbClr val="B2B2B2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7" autoAdjust="0"/>
    <p:restoredTop sz="94660"/>
  </p:normalViewPr>
  <p:slideViewPr>
    <p:cSldViewPr>
      <p:cViewPr>
        <p:scale>
          <a:sx n="50" d="100"/>
          <a:sy n="50" d="100"/>
        </p:scale>
        <p:origin x="-5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2.xml"/><Relationship Id="rId13" Type="http://schemas.openxmlformats.org/officeDocument/2006/relationships/slide" Target="slides/slide49.xml"/><Relationship Id="rId18" Type="http://schemas.openxmlformats.org/officeDocument/2006/relationships/slide" Target="slides/slide55.xml"/><Relationship Id="rId3" Type="http://schemas.openxmlformats.org/officeDocument/2006/relationships/slide" Target="slides/slide37.xml"/><Relationship Id="rId7" Type="http://schemas.openxmlformats.org/officeDocument/2006/relationships/slide" Target="slides/slide41.xml"/><Relationship Id="rId12" Type="http://schemas.openxmlformats.org/officeDocument/2006/relationships/slide" Target="slides/slide48.xml"/><Relationship Id="rId17" Type="http://schemas.openxmlformats.org/officeDocument/2006/relationships/slide" Target="slides/slide54.xml"/><Relationship Id="rId2" Type="http://schemas.openxmlformats.org/officeDocument/2006/relationships/slide" Target="slides/slide36.xml"/><Relationship Id="rId16" Type="http://schemas.openxmlformats.org/officeDocument/2006/relationships/slide" Target="slides/slide53.xml"/><Relationship Id="rId1" Type="http://schemas.openxmlformats.org/officeDocument/2006/relationships/slide" Target="slides/slide13.xml"/><Relationship Id="rId6" Type="http://schemas.openxmlformats.org/officeDocument/2006/relationships/slide" Target="slides/slide40.xml"/><Relationship Id="rId11" Type="http://schemas.openxmlformats.org/officeDocument/2006/relationships/slide" Target="slides/slide46.xml"/><Relationship Id="rId5" Type="http://schemas.openxmlformats.org/officeDocument/2006/relationships/slide" Target="slides/slide39.xml"/><Relationship Id="rId15" Type="http://schemas.openxmlformats.org/officeDocument/2006/relationships/slide" Target="slides/slide52.xml"/><Relationship Id="rId10" Type="http://schemas.openxmlformats.org/officeDocument/2006/relationships/slide" Target="slides/slide44.xml"/><Relationship Id="rId4" Type="http://schemas.openxmlformats.org/officeDocument/2006/relationships/slide" Target="slides/slide38.xml"/><Relationship Id="rId9" Type="http://schemas.openxmlformats.org/officeDocument/2006/relationships/slide" Target="slides/slide43.xml"/><Relationship Id="rId14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63A30D-016F-4828-AF12-F78530FE3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buClrTx/>
              <a:buFontTx/>
              <a:buNone/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9A1A2D-708D-403E-A210-B2DF17243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1671909-66EA-4967-938A-F729ED5A3438}" type="slidenum">
              <a:rPr lang="en-US" sz="1000">
                <a:solidFill>
                  <a:schemeClr val="tx1"/>
                </a:solidFill>
              </a:rPr>
              <a:pPr/>
              <a:t>10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6FED4E00-0B46-46B2-A868-15475AE4D08B}" type="slidenum">
              <a:rPr lang="en-US" sz="1000">
                <a:solidFill>
                  <a:srgbClr val="1F497D"/>
                </a:solidFill>
              </a:rPr>
              <a:pPr/>
              <a:t>11</a:t>
            </a:fld>
            <a:endParaRPr lang="en-US" sz="1000">
              <a:solidFill>
                <a:srgbClr val="1F497D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C8F88971-3F78-44B7-AF14-A505003CBBC3}" type="slidenum">
              <a:rPr lang="en-US" sz="1000">
                <a:solidFill>
                  <a:schemeClr val="tx1"/>
                </a:solidFill>
              </a:rPr>
              <a:pPr/>
              <a:t>20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C3DBA5D-029B-486B-ADEF-256C5D7D0D42}" type="slidenum">
              <a:rPr lang="en-US" sz="1000">
                <a:solidFill>
                  <a:schemeClr val="tx1"/>
                </a:solidFill>
              </a:rPr>
              <a:pPr/>
              <a:t>21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EEC229F-DCEF-4DE9-89C5-88F6488B3014}" type="slidenum">
              <a:rPr lang="en-US" sz="1000">
                <a:solidFill>
                  <a:schemeClr val="tx1"/>
                </a:solidFill>
              </a:rPr>
              <a:pPr/>
              <a:t>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3C48E93-22EB-4129-931F-D19EE36D98EE}" type="slidenum">
              <a:rPr lang="en-US" sz="1000">
                <a:solidFill>
                  <a:schemeClr val="tx1"/>
                </a:solidFill>
              </a:rPr>
              <a:pPr/>
              <a:t>23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2FA64F5-E662-4C89-8F47-8D564237B25E}" type="slidenum">
              <a:rPr lang="en-US" sz="1000">
                <a:solidFill>
                  <a:schemeClr val="tx1"/>
                </a:solidFill>
              </a:rPr>
              <a:pPr/>
              <a:t>3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D151C62-7ECC-4541-8092-6EBEF76B8513}" type="slidenum">
              <a:rPr lang="en-US" sz="1000">
                <a:solidFill>
                  <a:schemeClr val="tx1"/>
                </a:solidFill>
              </a:rPr>
              <a:pPr/>
              <a:t>59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D3188C3-1593-4D3B-9759-B695979BB8FF}" type="slidenum">
              <a:rPr lang="en-US" sz="1000">
                <a:solidFill>
                  <a:schemeClr val="tx1"/>
                </a:solidFill>
              </a:rPr>
              <a:pPr/>
              <a:t>60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751B124-35CF-489F-8957-DE8EAE8682C7}" type="slidenum">
              <a:rPr lang="en-US" sz="1000">
                <a:solidFill>
                  <a:schemeClr val="tx1"/>
                </a:solidFill>
              </a:rPr>
              <a:pPr/>
              <a:t>61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0C3D3DD-BB25-4940-AEA2-F1D5F920C0C1}" type="slidenum">
              <a:rPr lang="en-US" sz="1000">
                <a:solidFill>
                  <a:schemeClr val="tx1"/>
                </a:solidFill>
              </a:rPr>
              <a:pPr/>
              <a:t>62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6F12A13B-50DC-4938-B1A5-A507560BFAC5}" type="slidenum">
              <a:rPr lang="en-US" sz="1000">
                <a:solidFill>
                  <a:schemeClr val="tx1"/>
                </a:solidFill>
              </a:rPr>
              <a:pPr/>
              <a:t>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BA2C-5F11-4DEA-8B6B-96620DE30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682680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E048F2DB-B25B-41B8-8C91-4DABC4B8A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8864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43965A4C-4DEC-496C-AC6E-A35CE193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502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0CA43FB5-8E3C-4BE7-8BFA-E5219A02C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109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4B4C10AE-474B-4026-9C2F-82A6587F7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776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2B56F246-768E-44F2-951F-7BEC4C15E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6781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F6B7-B111-433B-8564-ADD4A4062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39213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5000E-A13E-4CF3-A2D9-651CFFD9F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332731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D013-9102-451C-9E7F-FFECCDF35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14328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E374-6A1A-48DC-98D9-D75455B37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382491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113B-DEDE-4E4D-A3FC-7D0770C4F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75418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448D-8295-4E86-A2C8-C82D22900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8427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98418486-4456-4184-B8D9-4EC6A499A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4052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FF33CC"/>
              </a:buCl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fld id="{56252047-AACD-4464-8E0D-4006E205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597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smtClean="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smtClean="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1BC8E812-A716-470B-8A85-0AE79C3BB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7863" y="15240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4800"/>
            <a:ext cx="84978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098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 b="1" baseline="0" dirty="0" smtClean="0">
                <a:solidFill>
                  <a:srgbClr val="0066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477000"/>
            <a:ext cx="407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 baseline="0" smtClean="0">
                <a:solidFill>
                  <a:srgbClr val="0066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74F92-8A85-4486-AC2D-75D2A8D64A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304800" y="1219200"/>
            <a:ext cx="8631238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chemeClr val="accent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chemeClr val="accent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chemeClr val="accent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chemeClr val="accent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57/issue3/images/large/09f1.jpe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586663" cy="1143000"/>
          </a:xfrm>
        </p:spPr>
        <p:txBody>
          <a:bodyPr/>
          <a:lstStyle/>
          <a:p>
            <a:r>
              <a:rPr lang="en-GB" b="0" dirty="0" smtClean="0">
                <a:latin typeface="Arial" pitchFamily="34" charset="0"/>
                <a:cs typeface="Arial" pitchFamily="34" charset="0"/>
              </a:rPr>
              <a:t>BSc in Gastroenterology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8" y="1412777"/>
            <a:ext cx="7654925" cy="4226024"/>
          </a:xfrm>
        </p:spPr>
        <p:txBody>
          <a:bodyPr/>
          <a:lstStyle/>
          <a:p>
            <a:r>
              <a:rPr lang="en-GB" sz="3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Calcium, vitamin D and osteoporosis</a:t>
            </a:r>
          </a:p>
          <a:p>
            <a:endParaRPr lang="en-GB" sz="2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29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October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Professor Julian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RF Walters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Gastroenterology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Hammersmith Hospital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Rickets &amp; Osteomalacia</a:t>
            </a:r>
          </a:p>
        </p:txBody>
      </p:sp>
      <p:pic>
        <p:nvPicPr>
          <p:cNvPr id="548870" name="Picture 6" descr="rickets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1539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Keywords: bones, children, cod liver oil, disabled children, diseases, girls, Glasgow Corporation, infants, medicine, orange juice, public health, rickets, sunlight, Vitamin D defici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885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4211638" y="1484313"/>
            <a:ext cx="43211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1800">
                <a:solidFill>
                  <a:srgbClr val="000099"/>
                </a:solidFill>
                <a:latin typeface="Comic Sans MS" pitchFamily="66" charset="0"/>
              </a:rPr>
              <a:t>Rickets in sunlight (vitamin D) deficient children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1800">
                <a:solidFill>
                  <a:srgbClr val="000099"/>
                </a:solidFill>
                <a:latin typeface="Comic Sans MS" pitchFamily="66" charset="0"/>
              </a:rPr>
              <a:t>Osteomalacia in sunlight (vitamin D) deficient adults</a:t>
            </a:r>
          </a:p>
        </p:txBody>
      </p:sp>
      <p:pic>
        <p:nvPicPr>
          <p:cNvPr id="548875" name="Picture 11" descr="448-571-10202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25923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7" name="Picture 13" descr="458-571-11302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152558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9" name="Picture 15" descr="Niq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2224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5867400" y="304800"/>
            <a:ext cx="3025775" cy="838200"/>
          </a:xfrm>
        </p:spPr>
        <p:txBody>
          <a:bodyPr/>
          <a:lstStyle/>
          <a:p>
            <a:pPr algn="r"/>
            <a:r>
              <a:rPr lang="en-GB" smtClean="0"/>
              <a:t>Classic Vitamin D</a:t>
            </a:r>
          </a:p>
        </p:txBody>
      </p:sp>
      <p:pic>
        <p:nvPicPr>
          <p:cNvPr id="20483" name="Picture 8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801" name="Oval 9"/>
          <p:cNvSpPr>
            <a:spLocks noChangeArrowheads="1"/>
          </p:cNvSpPr>
          <p:nvPr/>
        </p:nvSpPr>
        <p:spPr bwMode="auto">
          <a:xfrm>
            <a:off x="3059113" y="3357563"/>
            <a:ext cx="2663825" cy="3095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endParaRPr lang="en-US" sz="180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011863" y="155733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1800">
                <a:solidFill>
                  <a:srgbClr val="000099"/>
                </a:solidFill>
                <a:latin typeface="Comic Sans MS" pitchFamily="66" charset="0"/>
              </a:rPr>
              <a:t>Holick NEJM 2007</a:t>
            </a:r>
          </a:p>
        </p:txBody>
      </p:sp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6443663" y="4581525"/>
            <a:ext cx="2376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1800">
                <a:solidFill>
                  <a:srgbClr val="000099"/>
                </a:solidFill>
                <a:latin typeface="Comic Sans MS" pitchFamily="66" charset="0"/>
              </a:rPr>
              <a:t>Classic actions but much not properly understood and much else too 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1" grpId="0" animBg="1"/>
      <p:bldP spid="5458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Metabolites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7863" y="1404938"/>
            <a:ext cx="4110037" cy="4903787"/>
          </a:xfrm>
        </p:spPr>
        <p:txBody>
          <a:bodyPr/>
          <a:lstStyle/>
          <a:p>
            <a:r>
              <a:rPr lang="en-GB" sz="1800" smtClean="0"/>
              <a:t>Vitamin D </a:t>
            </a:r>
          </a:p>
          <a:p>
            <a:pPr marL="457200" lvl="1" indent="0">
              <a:buFontTx/>
              <a:buNone/>
            </a:pPr>
            <a:r>
              <a:rPr lang="en-GB" sz="1400" smtClean="0">
                <a:solidFill>
                  <a:schemeClr val="tx2"/>
                </a:solidFill>
              </a:rPr>
              <a:t>(calciferol, ergocalciferol, cholecalciferol)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Skin synthesis (+ diet)</a:t>
            </a:r>
          </a:p>
          <a:p>
            <a:pPr marL="457200" lvl="1" indent="0">
              <a:buFontTx/>
              <a:buNone/>
            </a:pPr>
            <a:endParaRPr lang="en-GB" sz="1600" smtClean="0"/>
          </a:p>
          <a:p>
            <a:r>
              <a:rPr lang="en-GB" sz="1800" smtClean="0"/>
              <a:t>25-hydroxy vitamin D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Hepatic synthesis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Main storage form</a:t>
            </a:r>
          </a:p>
          <a:p>
            <a:pPr marL="457200" lvl="1" indent="0">
              <a:buFontTx/>
              <a:buNone/>
            </a:pPr>
            <a:endParaRPr lang="en-GB" sz="1600" smtClean="0"/>
          </a:p>
          <a:p>
            <a:r>
              <a:rPr lang="en-GB" sz="1800" smtClean="0"/>
              <a:t>1,25-dihydroxy vitamin D</a:t>
            </a:r>
          </a:p>
          <a:p>
            <a:pPr marL="457200" lvl="1" indent="0">
              <a:buFontTx/>
              <a:buNone/>
            </a:pPr>
            <a:r>
              <a:rPr lang="en-GB" sz="1400" smtClean="0">
                <a:solidFill>
                  <a:schemeClr val="tx2"/>
                </a:solidFill>
              </a:rPr>
              <a:t>(1,25(OH)</a:t>
            </a:r>
            <a:r>
              <a:rPr lang="en-GB" sz="1400" baseline="-25000" smtClean="0">
                <a:solidFill>
                  <a:schemeClr val="tx2"/>
                </a:solidFill>
              </a:rPr>
              <a:t>2</a:t>
            </a:r>
            <a:r>
              <a:rPr lang="en-GB" sz="1400" smtClean="0">
                <a:solidFill>
                  <a:schemeClr val="tx2"/>
                </a:solidFill>
              </a:rPr>
              <a:t>D</a:t>
            </a:r>
            <a:r>
              <a:rPr lang="en-GB" sz="1400" baseline="-25000" smtClean="0">
                <a:solidFill>
                  <a:schemeClr val="tx2"/>
                </a:solidFill>
              </a:rPr>
              <a:t>3 </a:t>
            </a:r>
            <a:r>
              <a:rPr lang="en-GB" sz="1400" smtClean="0">
                <a:solidFill>
                  <a:schemeClr val="tx2"/>
                </a:solidFill>
              </a:rPr>
              <a:t>Cholecalciferol, calcitriol)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Renal synthesis + other tissues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Hormonal active form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636838"/>
            <a:ext cx="3738563" cy="358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>
                <a:solidFill>
                  <a:schemeClr val="tx2"/>
                </a:solidFill>
              </a:rPr>
              <a:t>24,25-dihydroxy vitamin D</a:t>
            </a:r>
          </a:p>
          <a:p>
            <a:pPr marL="457200" lvl="1" indent="0">
              <a:buFontTx/>
              <a:buNone/>
            </a:pPr>
            <a:endParaRPr lang="en-GB" sz="1600" smtClean="0">
              <a:solidFill>
                <a:schemeClr val="tx2"/>
              </a:solidFill>
            </a:endParaRPr>
          </a:p>
          <a:p>
            <a:pPr marL="457200" lvl="1" indent="0">
              <a:buFontTx/>
              <a:buNone/>
            </a:pPr>
            <a:r>
              <a:rPr lang="en-GB" sz="1600" smtClean="0"/>
              <a:t>Inactive breakdown metabolites</a:t>
            </a:r>
          </a:p>
          <a:p>
            <a:pPr marL="457200" lvl="1" indent="0">
              <a:buFontTx/>
              <a:buNone/>
            </a:pPr>
            <a:endParaRPr lang="en-GB" sz="160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1800" smtClean="0">
                <a:solidFill>
                  <a:schemeClr val="tx2"/>
                </a:solidFill>
              </a:rPr>
              <a:t>1,24,25-trihydroxy vitamin D </a:t>
            </a:r>
          </a:p>
          <a:p>
            <a:pPr marL="457200" lvl="1" indent="0">
              <a:buFontTx/>
              <a:buNone/>
            </a:pPr>
            <a:endParaRPr lang="en-GB" sz="1600" smtClean="0"/>
          </a:p>
          <a:p>
            <a:pPr marL="457200" lvl="1" indent="0">
              <a:buFontTx/>
              <a:buNone/>
            </a:pPr>
            <a:endParaRPr lang="en-GB" sz="1600" smtClean="0"/>
          </a:p>
          <a:p>
            <a:pPr>
              <a:buFont typeface="Wingdings" pitchFamily="2" charset="2"/>
              <a:buNone/>
            </a:pPr>
            <a:r>
              <a:rPr lang="en-GB" sz="1800" i="1" smtClean="0">
                <a:solidFill>
                  <a:schemeClr val="tx2"/>
                </a:solidFill>
              </a:rPr>
              <a:t>24-hydroxylase is expressed in vitamin D target tissues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1,25(OH)</a:t>
            </a:r>
            <a:r>
              <a:rPr lang="en-GB" sz="1600" baseline="-25000" smtClean="0"/>
              <a:t>2</a:t>
            </a:r>
            <a:r>
              <a:rPr lang="en-GB" sz="1600" smtClean="0"/>
              <a:t>D</a:t>
            </a:r>
            <a:r>
              <a:rPr lang="en-GB" sz="1600" baseline="-25000" smtClean="0"/>
              <a:t>3 </a:t>
            </a:r>
            <a:r>
              <a:rPr lang="en-GB" sz="1600" smtClean="0"/>
              <a:t>dependent</a:t>
            </a:r>
          </a:p>
          <a:p>
            <a:pPr marL="457200" lvl="1" indent="0">
              <a:buFontTx/>
              <a:buNone/>
            </a:pPr>
            <a:endParaRPr lang="en-GB" sz="1600" smtClean="0"/>
          </a:p>
          <a:p>
            <a:endParaRPr lang="en-GB" sz="1800" smtClean="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886200" y="28527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886200" y="41497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356100" y="4652963"/>
            <a:ext cx="4102100" cy="144303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140200" y="4149725"/>
            <a:ext cx="719138" cy="50323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067175" y="2852738"/>
            <a:ext cx="792163" cy="18002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Receptor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>
          <a:xfrm>
            <a:off x="744538" y="1752600"/>
            <a:ext cx="7629525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Intracellular “steroid hormone” family receptor</a:t>
            </a:r>
          </a:p>
          <a:p>
            <a:pPr>
              <a:lnSpc>
                <a:spcPct val="90000"/>
              </a:lnSpc>
            </a:pPr>
            <a:r>
              <a:rPr lang="en-GB" smtClean="0"/>
              <a:t>Binds 1,25-(OH)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</a:p>
          <a:p>
            <a:pPr>
              <a:lnSpc>
                <a:spcPct val="90000"/>
              </a:lnSpc>
            </a:pPr>
            <a:r>
              <a:rPr lang="en-GB" smtClean="0"/>
              <a:t>Dimerisation with retinoid X receptor</a:t>
            </a:r>
          </a:p>
          <a:p>
            <a:pPr>
              <a:lnSpc>
                <a:spcPct val="90000"/>
              </a:lnSpc>
            </a:pPr>
            <a:endParaRPr lang="en-GB" sz="160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GB" sz="1600" baseline="-25000" smtClean="0"/>
          </a:p>
        </p:txBody>
      </p: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2303463" y="3276600"/>
            <a:ext cx="2124075" cy="1881188"/>
            <a:chOff x="1632" y="2064"/>
            <a:chExt cx="1344" cy="1142"/>
          </a:xfrm>
        </p:grpSpPr>
        <p:grpSp>
          <p:nvGrpSpPr>
            <p:cNvPr id="22536" name="Group 3"/>
            <p:cNvGrpSpPr>
              <a:grpSpLocks/>
            </p:cNvGrpSpPr>
            <p:nvPr/>
          </p:nvGrpSpPr>
          <p:grpSpPr bwMode="auto">
            <a:xfrm>
              <a:off x="1872" y="2064"/>
              <a:ext cx="1008" cy="624"/>
              <a:chOff x="1488" y="1200"/>
              <a:chExt cx="480" cy="192"/>
            </a:xfrm>
          </p:grpSpPr>
          <p:sp>
            <p:nvSpPr>
              <p:cNvPr id="22539" name="Oval 4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2540" name="Oval 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1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1632" y="2880"/>
              <a:ext cx="6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CC00CC"/>
                </a:buClr>
              </a:pPr>
              <a:r>
                <a:rPr lang="en-GB" sz="1400">
                  <a:solidFill>
                    <a:schemeClr val="tx1"/>
                  </a:solidFill>
                </a:rPr>
                <a:t>Retinoid X receptor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2304" y="2880"/>
              <a:ext cx="6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CC00CC"/>
                </a:buClr>
              </a:pPr>
              <a:r>
                <a:rPr lang="en-GB" sz="1400">
                  <a:solidFill>
                    <a:schemeClr val="tx1"/>
                  </a:solidFill>
                </a:rPr>
                <a:t>Vitamin D</a:t>
              </a:r>
              <a:r>
                <a:rPr lang="en-GB" sz="1400">
                  <a:solidFill>
                    <a:schemeClr val="hlink"/>
                  </a:solidFill>
                </a:rPr>
                <a:t> </a:t>
              </a:r>
              <a:r>
                <a:rPr lang="en-GB" sz="1400">
                  <a:solidFill>
                    <a:schemeClr val="tx1"/>
                  </a:solidFill>
                </a:rPr>
                <a:t>receptor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1557338" y="3352800"/>
            <a:ext cx="12874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CC00CC"/>
              </a:buClr>
            </a:pPr>
            <a:r>
              <a:rPr lang="en-GB" sz="1400">
                <a:solidFill>
                  <a:srgbClr val="000066"/>
                </a:solidFill>
              </a:rPr>
              <a:t>9-cis retinoic acid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762000" y="5486400"/>
            <a:ext cx="7627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CC00CC"/>
              </a:buClr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99"/>
                </a:solidFill>
                <a:latin typeface="+mn-lt"/>
              </a:rPr>
              <a:t>Transcription activation of target genes with vitamin D response elements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995738" y="3352800"/>
            <a:ext cx="16557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CC00CC"/>
              </a:buClr>
            </a:pPr>
            <a:r>
              <a:rPr lang="en-GB" sz="1400">
                <a:solidFill>
                  <a:srgbClr val="000066"/>
                </a:solidFill>
              </a:rPr>
              <a:t>1,25-(OH)2D3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4" grpId="0" autoUpdateAnimBg="0"/>
      <p:bldP spid="236555" grpId="0" autoUpdateAnimBg="0"/>
      <p:bldP spid="2365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 EXPRESSION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74663" y="2209800"/>
            <a:ext cx="7754937" cy="317500"/>
            <a:chOff x="324" y="1392"/>
            <a:chExt cx="5292" cy="200"/>
          </a:xfrm>
        </p:grpSpPr>
        <p:grpSp>
          <p:nvGrpSpPr>
            <p:cNvPr id="23605" name="Group 4"/>
            <p:cNvGrpSpPr>
              <a:grpSpLocks/>
            </p:cNvGrpSpPr>
            <p:nvPr/>
          </p:nvGrpSpPr>
          <p:grpSpPr bwMode="auto">
            <a:xfrm>
              <a:off x="948" y="1440"/>
              <a:ext cx="4668" cy="96"/>
              <a:chOff x="984" y="1104"/>
              <a:chExt cx="4848" cy="96"/>
            </a:xfrm>
          </p:grpSpPr>
          <p:sp>
            <p:nvSpPr>
              <p:cNvPr id="23607" name="Line 5"/>
              <p:cNvSpPr>
                <a:spLocks noChangeShapeType="1"/>
              </p:cNvSpPr>
              <p:nvPr/>
            </p:nvSpPr>
            <p:spPr bwMode="auto">
              <a:xfrm>
                <a:off x="984" y="1200"/>
                <a:ext cx="4848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608" name="Line 6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4848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grpSp>
            <p:nvGrpSpPr>
              <p:cNvPr id="23609" name="Group 7"/>
              <p:cNvGrpSpPr>
                <a:grpSpLocks/>
              </p:cNvGrpSpPr>
              <p:nvPr/>
            </p:nvGrpSpPr>
            <p:grpSpPr bwMode="auto">
              <a:xfrm>
                <a:off x="2976" y="1104"/>
                <a:ext cx="2688" cy="0"/>
                <a:chOff x="2976" y="1056"/>
                <a:chExt cx="2688" cy="0"/>
              </a:xfrm>
            </p:grpSpPr>
            <p:sp>
              <p:nvSpPr>
                <p:cNvPr id="23610" name="Line 8"/>
                <p:cNvSpPr>
                  <a:spLocks noChangeShapeType="1"/>
                </p:cNvSpPr>
                <p:nvPr/>
              </p:nvSpPr>
              <p:spPr bwMode="auto">
                <a:xfrm>
                  <a:off x="2976" y="1056"/>
                  <a:ext cx="864" cy="0"/>
                </a:xfrm>
                <a:prstGeom prst="line">
                  <a:avLst/>
                </a:prstGeom>
                <a:noFill/>
                <a:ln w="1270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/>
                <a:lstStyle/>
                <a:p>
                  <a:endParaRPr lang="en-GB"/>
                </a:p>
              </p:txBody>
            </p:sp>
            <p:sp>
              <p:nvSpPr>
                <p:cNvPr id="23611" name="Line 9"/>
                <p:cNvSpPr>
                  <a:spLocks noChangeShapeType="1"/>
                </p:cNvSpPr>
                <p:nvPr/>
              </p:nvSpPr>
              <p:spPr bwMode="auto">
                <a:xfrm>
                  <a:off x="4272" y="1056"/>
                  <a:ext cx="672" cy="0"/>
                </a:xfrm>
                <a:prstGeom prst="line">
                  <a:avLst/>
                </a:prstGeom>
                <a:noFill/>
                <a:ln w="1270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/>
                <a:lstStyle/>
                <a:p>
                  <a:endParaRPr lang="en-GB"/>
                </a:p>
              </p:txBody>
            </p:sp>
            <p:sp>
              <p:nvSpPr>
                <p:cNvPr id="23612" name="Line 10"/>
                <p:cNvSpPr>
                  <a:spLocks noChangeShapeType="1"/>
                </p:cNvSpPr>
                <p:nvPr/>
              </p:nvSpPr>
              <p:spPr bwMode="auto">
                <a:xfrm>
                  <a:off x="5184" y="1056"/>
                  <a:ext cx="480" cy="0"/>
                </a:xfrm>
                <a:prstGeom prst="line">
                  <a:avLst/>
                </a:prstGeom>
                <a:noFill/>
                <a:ln w="1270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3606" name="Text Box 11"/>
            <p:cNvSpPr txBox="1">
              <a:spLocks noChangeArrowheads="1"/>
            </p:cNvSpPr>
            <p:nvPr/>
          </p:nvSpPr>
          <p:spPr bwMode="auto">
            <a:xfrm>
              <a:off x="324" y="1392"/>
              <a:ext cx="600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DNA</a:t>
              </a:r>
            </a:p>
          </p:txBody>
        </p:sp>
      </p:grpSp>
      <p:grpSp>
        <p:nvGrpSpPr>
          <p:cNvPr id="323596" name="Group 12"/>
          <p:cNvGrpSpPr>
            <a:grpSpLocks/>
          </p:cNvGrpSpPr>
          <p:nvPr/>
        </p:nvGrpSpPr>
        <p:grpSpPr bwMode="auto">
          <a:xfrm>
            <a:off x="1490663" y="914400"/>
            <a:ext cx="2166937" cy="1470025"/>
            <a:chOff x="1017" y="672"/>
            <a:chExt cx="1479" cy="926"/>
          </a:xfrm>
        </p:grpSpPr>
        <p:sp>
          <p:nvSpPr>
            <p:cNvPr id="23601" name="Text Box 13"/>
            <p:cNvSpPr txBox="1">
              <a:spLocks noChangeArrowheads="1"/>
            </p:cNvSpPr>
            <p:nvPr/>
          </p:nvSpPr>
          <p:spPr bwMode="auto">
            <a:xfrm>
              <a:off x="1017" y="672"/>
              <a:ext cx="14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Transcription activation</a:t>
              </a:r>
            </a:p>
          </p:txBody>
        </p:sp>
        <p:sp>
          <p:nvSpPr>
            <p:cNvPr id="23602" name="Oval 14"/>
            <p:cNvSpPr>
              <a:spLocks noChangeArrowheads="1"/>
            </p:cNvSpPr>
            <p:nvPr/>
          </p:nvSpPr>
          <p:spPr bwMode="auto">
            <a:xfrm>
              <a:off x="1664" y="1200"/>
              <a:ext cx="231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3603" name="Oval 15"/>
            <p:cNvSpPr>
              <a:spLocks noChangeArrowheads="1"/>
            </p:cNvSpPr>
            <p:nvPr/>
          </p:nvSpPr>
          <p:spPr bwMode="auto">
            <a:xfrm>
              <a:off x="1433" y="1200"/>
              <a:ext cx="231" cy="192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3604" name="Text Box 16"/>
            <p:cNvSpPr txBox="1">
              <a:spLocks noChangeArrowheads="1"/>
            </p:cNvSpPr>
            <p:nvPr/>
          </p:nvSpPr>
          <p:spPr bwMode="auto">
            <a:xfrm>
              <a:off x="1156" y="1368"/>
              <a:ext cx="97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900" b="1">
                  <a:solidFill>
                    <a:srgbClr val="FF9933"/>
                  </a:solidFill>
                </a:rPr>
                <a:t>PROMOTER ELEMENTS</a:t>
              </a:r>
            </a:p>
          </p:txBody>
        </p:sp>
      </p:grpSp>
      <p:grpSp>
        <p:nvGrpSpPr>
          <p:cNvPr id="323601" name="Group 17"/>
          <p:cNvGrpSpPr>
            <a:grpSpLocks/>
          </p:cNvGrpSpPr>
          <p:nvPr/>
        </p:nvGrpSpPr>
        <p:grpSpPr bwMode="auto">
          <a:xfrm>
            <a:off x="474663" y="5181600"/>
            <a:ext cx="5927725" cy="1219200"/>
            <a:chOff x="324" y="3264"/>
            <a:chExt cx="4045" cy="768"/>
          </a:xfrm>
        </p:grpSpPr>
        <p:sp>
          <p:nvSpPr>
            <p:cNvPr id="23597" name="Freeform 18"/>
            <p:cNvSpPr>
              <a:spLocks/>
            </p:cNvSpPr>
            <p:nvPr/>
          </p:nvSpPr>
          <p:spPr bwMode="auto">
            <a:xfrm>
              <a:off x="3677" y="3401"/>
              <a:ext cx="692" cy="631"/>
            </a:xfrm>
            <a:custGeom>
              <a:avLst/>
              <a:gdLst>
                <a:gd name="T0" fmla="*/ 77 w 719"/>
                <a:gd name="T1" fmla="*/ 323 h 631"/>
                <a:gd name="T2" fmla="*/ 1 w 719"/>
                <a:gd name="T3" fmla="*/ 165 h 631"/>
                <a:gd name="T4" fmla="*/ 153 w 719"/>
                <a:gd name="T5" fmla="*/ 284 h 631"/>
                <a:gd name="T6" fmla="*/ 206 w 719"/>
                <a:gd name="T7" fmla="*/ 197 h 631"/>
                <a:gd name="T8" fmla="*/ 274 w 719"/>
                <a:gd name="T9" fmla="*/ 363 h 631"/>
                <a:gd name="T10" fmla="*/ 297 w 719"/>
                <a:gd name="T11" fmla="*/ 71 h 631"/>
                <a:gd name="T12" fmla="*/ 312 w 719"/>
                <a:gd name="T13" fmla="*/ 315 h 631"/>
                <a:gd name="T14" fmla="*/ 214 w 719"/>
                <a:gd name="T15" fmla="*/ 165 h 631"/>
                <a:gd name="T16" fmla="*/ 366 w 719"/>
                <a:gd name="T17" fmla="*/ 94 h 631"/>
                <a:gd name="T18" fmla="*/ 411 w 719"/>
                <a:gd name="T19" fmla="*/ 307 h 631"/>
                <a:gd name="T20" fmla="*/ 343 w 719"/>
                <a:gd name="T21" fmla="*/ 315 h 631"/>
                <a:gd name="T22" fmla="*/ 320 w 719"/>
                <a:gd name="T23" fmla="*/ 544 h 631"/>
                <a:gd name="T24" fmla="*/ 153 w 719"/>
                <a:gd name="T25" fmla="*/ 505 h 631"/>
                <a:gd name="T26" fmla="*/ 46 w 719"/>
                <a:gd name="T27" fmla="*/ 355 h 631"/>
                <a:gd name="T28" fmla="*/ 54 w 719"/>
                <a:gd name="T29" fmla="*/ 134 h 631"/>
                <a:gd name="T30" fmla="*/ 161 w 719"/>
                <a:gd name="T31" fmla="*/ 47 h 631"/>
                <a:gd name="T32" fmla="*/ 267 w 719"/>
                <a:gd name="T33" fmla="*/ 331 h 631"/>
                <a:gd name="T34" fmla="*/ 335 w 719"/>
                <a:gd name="T35" fmla="*/ 521 h 631"/>
                <a:gd name="T36" fmla="*/ 464 w 719"/>
                <a:gd name="T37" fmla="*/ 552 h 631"/>
                <a:gd name="T38" fmla="*/ 229 w 719"/>
                <a:gd name="T39" fmla="*/ 355 h 631"/>
                <a:gd name="T40" fmla="*/ 153 w 719"/>
                <a:gd name="T41" fmla="*/ 173 h 631"/>
                <a:gd name="T42" fmla="*/ 191 w 719"/>
                <a:gd name="T43" fmla="*/ 39 h 631"/>
                <a:gd name="T44" fmla="*/ 403 w 719"/>
                <a:gd name="T45" fmla="*/ 394 h 631"/>
                <a:gd name="T46" fmla="*/ 540 w 719"/>
                <a:gd name="T47" fmla="*/ 528 h 631"/>
                <a:gd name="T48" fmla="*/ 487 w 719"/>
                <a:gd name="T49" fmla="*/ 418 h 631"/>
                <a:gd name="T50" fmla="*/ 366 w 719"/>
                <a:gd name="T51" fmla="*/ 134 h 631"/>
                <a:gd name="T52" fmla="*/ 373 w 719"/>
                <a:gd name="T53" fmla="*/ 102 h 631"/>
                <a:gd name="T54" fmla="*/ 624 w 719"/>
                <a:gd name="T55" fmla="*/ 347 h 631"/>
                <a:gd name="T56" fmla="*/ 502 w 719"/>
                <a:gd name="T57" fmla="*/ 450 h 631"/>
                <a:gd name="T58" fmla="*/ 456 w 719"/>
                <a:gd name="T59" fmla="*/ 473 h 631"/>
                <a:gd name="T60" fmla="*/ 214 w 719"/>
                <a:gd name="T61" fmla="*/ 631 h 631"/>
                <a:gd name="T62" fmla="*/ 32 w 719"/>
                <a:gd name="T63" fmla="*/ 457 h 631"/>
                <a:gd name="T64" fmla="*/ 251 w 719"/>
                <a:gd name="T65" fmla="*/ 402 h 631"/>
                <a:gd name="T66" fmla="*/ 692 w 719"/>
                <a:gd name="T67" fmla="*/ 307 h 6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9" h="631">
                  <a:moveTo>
                    <a:pt x="151" y="379"/>
                  </a:moveTo>
                  <a:cubicBezTo>
                    <a:pt x="127" y="360"/>
                    <a:pt x="104" y="342"/>
                    <a:pt x="80" y="323"/>
                  </a:cubicBezTo>
                  <a:cubicBezTo>
                    <a:pt x="49" y="298"/>
                    <a:pt x="30" y="231"/>
                    <a:pt x="9" y="197"/>
                  </a:cubicBezTo>
                  <a:cubicBezTo>
                    <a:pt x="6" y="186"/>
                    <a:pt x="0" y="176"/>
                    <a:pt x="1" y="165"/>
                  </a:cubicBezTo>
                  <a:cubicBezTo>
                    <a:pt x="10" y="12"/>
                    <a:pt x="4" y="62"/>
                    <a:pt x="167" y="79"/>
                  </a:cubicBezTo>
                  <a:cubicBezTo>
                    <a:pt x="227" y="118"/>
                    <a:pt x="202" y="239"/>
                    <a:pt x="159" y="284"/>
                  </a:cubicBezTo>
                  <a:cubicBezTo>
                    <a:pt x="141" y="279"/>
                    <a:pt x="113" y="285"/>
                    <a:pt x="104" y="268"/>
                  </a:cubicBezTo>
                  <a:cubicBezTo>
                    <a:pt x="76" y="213"/>
                    <a:pt x="199" y="199"/>
                    <a:pt x="214" y="197"/>
                  </a:cubicBezTo>
                  <a:cubicBezTo>
                    <a:pt x="324" y="210"/>
                    <a:pt x="367" y="189"/>
                    <a:pt x="388" y="292"/>
                  </a:cubicBezTo>
                  <a:cubicBezTo>
                    <a:pt x="376" y="377"/>
                    <a:pt x="368" y="375"/>
                    <a:pt x="285" y="363"/>
                  </a:cubicBezTo>
                  <a:cubicBezTo>
                    <a:pt x="237" y="339"/>
                    <a:pt x="226" y="310"/>
                    <a:pt x="214" y="260"/>
                  </a:cubicBezTo>
                  <a:cubicBezTo>
                    <a:pt x="221" y="150"/>
                    <a:pt x="208" y="105"/>
                    <a:pt x="309" y="71"/>
                  </a:cubicBezTo>
                  <a:cubicBezTo>
                    <a:pt x="359" y="92"/>
                    <a:pt x="376" y="111"/>
                    <a:pt x="403" y="158"/>
                  </a:cubicBezTo>
                  <a:cubicBezTo>
                    <a:pt x="425" y="243"/>
                    <a:pt x="394" y="282"/>
                    <a:pt x="324" y="315"/>
                  </a:cubicBezTo>
                  <a:cubicBezTo>
                    <a:pt x="300" y="307"/>
                    <a:pt x="271" y="310"/>
                    <a:pt x="253" y="292"/>
                  </a:cubicBezTo>
                  <a:cubicBezTo>
                    <a:pt x="234" y="273"/>
                    <a:pt x="226" y="192"/>
                    <a:pt x="222" y="165"/>
                  </a:cubicBezTo>
                  <a:cubicBezTo>
                    <a:pt x="248" y="106"/>
                    <a:pt x="250" y="100"/>
                    <a:pt x="309" y="87"/>
                  </a:cubicBezTo>
                  <a:cubicBezTo>
                    <a:pt x="333" y="89"/>
                    <a:pt x="362" y="79"/>
                    <a:pt x="380" y="94"/>
                  </a:cubicBezTo>
                  <a:cubicBezTo>
                    <a:pt x="408" y="117"/>
                    <a:pt x="435" y="188"/>
                    <a:pt x="451" y="229"/>
                  </a:cubicBezTo>
                  <a:cubicBezTo>
                    <a:pt x="443" y="255"/>
                    <a:pt x="441" y="284"/>
                    <a:pt x="427" y="307"/>
                  </a:cubicBezTo>
                  <a:cubicBezTo>
                    <a:pt x="419" y="320"/>
                    <a:pt x="342" y="351"/>
                    <a:pt x="324" y="355"/>
                  </a:cubicBezTo>
                  <a:cubicBezTo>
                    <a:pt x="309" y="331"/>
                    <a:pt x="284" y="309"/>
                    <a:pt x="356" y="315"/>
                  </a:cubicBezTo>
                  <a:cubicBezTo>
                    <a:pt x="406" y="319"/>
                    <a:pt x="458" y="386"/>
                    <a:pt x="490" y="418"/>
                  </a:cubicBezTo>
                  <a:cubicBezTo>
                    <a:pt x="522" y="514"/>
                    <a:pt x="398" y="535"/>
                    <a:pt x="332" y="544"/>
                  </a:cubicBezTo>
                  <a:cubicBezTo>
                    <a:pt x="280" y="541"/>
                    <a:pt x="226" y="548"/>
                    <a:pt x="175" y="536"/>
                  </a:cubicBezTo>
                  <a:cubicBezTo>
                    <a:pt x="164" y="533"/>
                    <a:pt x="166" y="514"/>
                    <a:pt x="159" y="505"/>
                  </a:cubicBezTo>
                  <a:cubicBezTo>
                    <a:pt x="140" y="481"/>
                    <a:pt x="120" y="468"/>
                    <a:pt x="96" y="450"/>
                  </a:cubicBezTo>
                  <a:cubicBezTo>
                    <a:pt x="82" y="416"/>
                    <a:pt x="63" y="389"/>
                    <a:pt x="48" y="355"/>
                  </a:cubicBezTo>
                  <a:cubicBezTo>
                    <a:pt x="34" y="323"/>
                    <a:pt x="28" y="285"/>
                    <a:pt x="17" y="252"/>
                  </a:cubicBezTo>
                  <a:cubicBezTo>
                    <a:pt x="25" y="204"/>
                    <a:pt x="14" y="161"/>
                    <a:pt x="56" y="134"/>
                  </a:cubicBezTo>
                  <a:cubicBezTo>
                    <a:pt x="76" y="121"/>
                    <a:pt x="119" y="102"/>
                    <a:pt x="119" y="102"/>
                  </a:cubicBezTo>
                  <a:cubicBezTo>
                    <a:pt x="134" y="83"/>
                    <a:pt x="155" y="68"/>
                    <a:pt x="167" y="47"/>
                  </a:cubicBezTo>
                  <a:cubicBezTo>
                    <a:pt x="175" y="33"/>
                    <a:pt x="182" y="0"/>
                    <a:pt x="182" y="0"/>
                  </a:cubicBezTo>
                  <a:cubicBezTo>
                    <a:pt x="210" y="110"/>
                    <a:pt x="217" y="233"/>
                    <a:pt x="277" y="331"/>
                  </a:cubicBezTo>
                  <a:cubicBezTo>
                    <a:pt x="288" y="386"/>
                    <a:pt x="314" y="435"/>
                    <a:pt x="332" y="489"/>
                  </a:cubicBezTo>
                  <a:cubicBezTo>
                    <a:pt x="336" y="500"/>
                    <a:pt x="342" y="511"/>
                    <a:pt x="348" y="521"/>
                  </a:cubicBezTo>
                  <a:cubicBezTo>
                    <a:pt x="358" y="537"/>
                    <a:pt x="380" y="568"/>
                    <a:pt x="380" y="568"/>
                  </a:cubicBezTo>
                  <a:cubicBezTo>
                    <a:pt x="414" y="563"/>
                    <a:pt x="495" y="584"/>
                    <a:pt x="482" y="552"/>
                  </a:cubicBezTo>
                  <a:cubicBezTo>
                    <a:pt x="459" y="496"/>
                    <a:pt x="382" y="484"/>
                    <a:pt x="332" y="450"/>
                  </a:cubicBezTo>
                  <a:cubicBezTo>
                    <a:pt x="295" y="425"/>
                    <a:pt x="261" y="393"/>
                    <a:pt x="238" y="355"/>
                  </a:cubicBezTo>
                  <a:cubicBezTo>
                    <a:pt x="224" y="331"/>
                    <a:pt x="200" y="294"/>
                    <a:pt x="190" y="268"/>
                  </a:cubicBezTo>
                  <a:cubicBezTo>
                    <a:pt x="178" y="237"/>
                    <a:pt x="159" y="173"/>
                    <a:pt x="159" y="173"/>
                  </a:cubicBezTo>
                  <a:cubicBezTo>
                    <a:pt x="157" y="158"/>
                    <a:pt x="141" y="52"/>
                    <a:pt x="159" y="31"/>
                  </a:cubicBezTo>
                  <a:cubicBezTo>
                    <a:pt x="168" y="21"/>
                    <a:pt x="185" y="36"/>
                    <a:pt x="198" y="39"/>
                  </a:cubicBezTo>
                  <a:cubicBezTo>
                    <a:pt x="246" y="63"/>
                    <a:pt x="250" y="79"/>
                    <a:pt x="277" y="126"/>
                  </a:cubicBezTo>
                  <a:cubicBezTo>
                    <a:pt x="328" y="214"/>
                    <a:pt x="374" y="303"/>
                    <a:pt x="419" y="394"/>
                  </a:cubicBezTo>
                  <a:cubicBezTo>
                    <a:pt x="425" y="407"/>
                    <a:pt x="462" y="493"/>
                    <a:pt x="482" y="505"/>
                  </a:cubicBezTo>
                  <a:cubicBezTo>
                    <a:pt x="498" y="515"/>
                    <a:pt x="540" y="523"/>
                    <a:pt x="561" y="528"/>
                  </a:cubicBezTo>
                  <a:cubicBezTo>
                    <a:pt x="577" y="526"/>
                    <a:pt x="616" y="535"/>
                    <a:pt x="609" y="521"/>
                  </a:cubicBezTo>
                  <a:cubicBezTo>
                    <a:pt x="587" y="478"/>
                    <a:pt x="538" y="455"/>
                    <a:pt x="506" y="418"/>
                  </a:cubicBezTo>
                  <a:cubicBezTo>
                    <a:pt x="447" y="348"/>
                    <a:pt x="472" y="383"/>
                    <a:pt x="427" y="315"/>
                  </a:cubicBezTo>
                  <a:cubicBezTo>
                    <a:pt x="409" y="252"/>
                    <a:pt x="396" y="196"/>
                    <a:pt x="380" y="134"/>
                  </a:cubicBezTo>
                  <a:cubicBezTo>
                    <a:pt x="377" y="105"/>
                    <a:pt x="365" y="75"/>
                    <a:pt x="372" y="47"/>
                  </a:cubicBezTo>
                  <a:cubicBezTo>
                    <a:pt x="377" y="28"/>
                    <a:pt x="379" y="85"/>
                    <a:pt x="388" y="102"/>
                  </a:cubicBezTo>
                  <a:cubicBezTo>
                    <a:pt x="408" y="141"/>
                    <a:pt x="435" y="176"/>
                    <a:pt x="459" y="213"/>
                  </a:cubicBezTo>
                  <a:cubicBezTo>
                    <a:pt x="494" y="268"/>
                    <a:pt x="589" y="327"/>
                    <a:pt x="648" y="347"/>
                  </a:cubicBezTo>
                  <a:cubicBezTo>
                    <a:pt x="632" y="386"/>
                    <a:pt x="625" y="405"/>
                    <a:pt x="585" y="418"/>
                  </a:cubicBezTo>
                  <a:cubicBezTo>
                    <a:pt x="541" y="462"/>
                    <a:pt x="585" y="427"/>
                    <a:pt x="522" y="450"/>
                  </a:cubicBezTo>
                  <a:cubicBezTo>
                    <a:pt x="513" y="453"/>
                    <a:pt x="507" y="461"/>
                    <a:pt x="498" y="465"/>
                  </a:cubicBezTo>
                  <a:cubicBezTo>
                    <a:pt x="490" y="469"/>
                    <a:pt x="482" y="470"/>
                    <a:pt x="474" y="473"/>
                  </a:cubicBezTo>
                  <a:cubicBezTo>
                    <a:pt x="429" y="504"/>
                    <a:pt x="381" y="536"/>
                    <a:pt x="332" y="560"/>
                  </a:cubicBezTo>
                  <a:cubicBezTo>
                    <a:pt x="298" y="595"/>
                    <a:pt x="269" y="619"/>
                    <a:pt x="222" y="631"/>
                  </a:cubicBezTo>
                  <a:cubicBezTo>
                    <a:pt x="156" y="614"/>
                    <a:pt x="89" y="591"/>
                    <a:pt x="33" y="552"/>
                  </a:cubicBezTo>
                  <a:cubicBezTo>
                    <a:pt x="28" y="525"/>
                    <a:pt x="16" y="484"/>
                    <a:pt x="33" y="457"/>
                  </a:cubicBezTo>
                  <a:cubicBezTo>
                    <a:pt x="39" y="447"/>
                    <a:pt x="54" y="448"/>
                    <a:pt x="64" y="442"/>
                  </a:cubicBezTo>
                  <a:cubicBezTo>
                    <a:pt x="133" y="404"/>
                    <a:pt x="177" y="408"/>
                    <a:pt x="261" y="402"/>
                  </a:cubicBezTo>
                  <a:cubicBezTo>
                    <a:pt x="375" y="383"/>
                    <a:pt x="494" y="369"/>
                    <a:pt x="609" y="355"/>
                  </a:cubicBezTo>
                  <a:cubicBezTo>
                    <a:pt x="652" y="341"/>
                    <a:pt x="689" y="337"/>
                    <a:pt x="719" y="307"/>
                  </a:cubicBezTo>
                </a:path>
              </a:pathLst>
            </a:custGeom>
            <a:noFill/>
            <a:ln w="8890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23598" name="Line 19"/>
            <p:cNvSpPr>
              <a:spLocks noChangeShapeType="1"/>
            </p:cNvSpPr>
            <p:nvPr/>
          </p:nvSpPr>
          <p:spPr bwMode="auto">
            <a:xfrm>
              <a:off x="647" y="3264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23599" name="Text Box 20"/>
            <p:cNvSpPr txBox="1">
              <a:spLocks noChangeArrowheads="1"/>
            </p:cNvSpPr>
            <p:nvPr/>
          </p:nvSpPr>
          <p:spPr bwMode="auto">
            <a:xfrm>
              <a:off x="324" y="3696"/>
              <a:ext cx="577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Protein</a:t>
              </a:r>
            </a:p>
          </p:txBody>
        </p:sp>
        <p:sp>
          <p:nvSpPr>
            <p:cNvPr id="23600" name="Text Box 21"/>
            <p:cNvSpPr txBox="1">
              <a:spLocks noChangeArrowheads="1"/>
            </p:cNvSpPr>
            <p:nvPr/>
          </p:nvSpPr>
          <p:spPr bwMode="auto">
            <a:xfrm>
              <a:off x="693" y="3360"/>
              <a:ext cx="14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Translation</a:t>
              </a:r>
            </a:p>
          </p:txBody>
        </p:sp>
      </p:grpSp>
      <p:grpSp>
        <p:nvGrpSpPr>
          <p:cNvPr id="323606" name="Group 22"/>
          <p:cNvGrpSpPr>
            <a:grpSpLocks/>
          </p:cNvGrpSpPr>
          <p:nvPr/>
        </p:nvGrpSpPr>
        <p:grpSpPr bwMode="auto">
          <a:xfrm>
            <a:off x="2709863" y="1447800"/>
            <a:ext cx="1150937" cy="952500"/>
            <a:chOff x="1849" y="912"/>
            <a:chExt cx="786" cy="600"/>
          </a:xfrm>
        </p:grpSpPr>
        <p:sp>
          <p:nvSpPr>
            <p:cNvPr id="23593" name="Text Box 23"/>
            <p:cNvSpPr txBox="1">
              <a:spLocks noChangeArrowheads="1"/>
            </p:cNvSpPr>
            <p:nvPr/>
          </p:nvSpPr>
          <p:spPr bwMode="auto">
            <a:xfrm>
              <a:off x="2080" y="1368"/>
              <a:ext cx="46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900" b="1">
                  <a:solidFill>
                    <a:srgbClr val="FF9933"/>
                  </a:solidFill>
                </a:rPr>
                <a:t>TATA</a:t>
              </a:r>
            </a:p>
          </p:txBody>
        </p:sp>
        <p:sp>
          <p:nvSpPr>
            <p:cNvPr id="23594" name="Oval 24"/>
            <p:cNvSpPr>
              <a:spLocks noChangeArrowheads="1"/>
            </p:cNvSpPr>
            <p:nvPr/>
          </p:nvSpPr>
          <p:spPr bwMode="auto">
            <a:xfrm>
              <a:off x="1849" y="960"/>
              <a:ext cx="231" cy="384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3595" name="Oval 25"/>
            <p:cNvSpPr>
              <a:spLocks noChangeArrowheads="1"/>
            </p:cNvSpPr>
            <p:nvPr/>
          </p:nvSpPr>
          <p:spPr bwMode="auto">
            <a:xfrm>
              <a:off x="2080" y="912"/>
              <a:ext cx="555" cy="336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buClrTx/>
                <a:buFontTx/>
                <a:buNone/>
              </a:pPr>
              <a:r>
                <a:rPr lang="en-GB" sz="900" b="1">
                  <a:solidFill>
                    <a:srgbClr val="FF9933"/>
                  </a:solidFill>
                </a:rPr>
                <a:t>RNA polymerase</a:t>
              </a:r>
            </a:p>
          </p:txBody>
        </p:sp>
        <p:sp>
          <p:nvSpPr>
            <p:cNvPr id="23596" name="Oval 26"/>
            <p:cNvSpPr>
              <a:spLocks noChangeArrowheads="1"/>
            </p:cNvSpPr>
            <p:nvPr/>
          </p:nvSpPr>
          <p:spPr bwMode="auto">
            <a:xfrm>
              <a:off x="2126" y="1248"/>
              <a:ext cx="370" cy="144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23611" name="Group 27"/>
          <p:cNvGrpSpPr>
            <a:grpSpLocks/>
          </p:cNvGrpSpPr>
          <p:nvPr/>
        </p:nvGrpSpPr>
        <p:grpSpPr bwMode="auto">
          <a:xfrm>
            <a:off x="474663" y="3886200"/>
            <a:ext cx="7516812" cy="1079500"/>
            <a:chOff x="324" y="2448"/>
            <a:chExt cx="5130" cy="680"/>
          </a:xfrm>
        </p:grpSpPr>
        <p:grpSp>
          <p:nvGrpSpPr>
            <p:cNvPr id="23577" name="Group 28"/>
            <p:cNvGrpSpPr>
              <a:grpSpLocks/>
            </p:cNvGrpSpPr>
            <p:nvPr/>
          </p:nvGrpSpPr>
          <p:grpSpPr bwMode="auto">
            <a:xfrm>
              <a:off x="3051" y="3024"/>
              <a:ext cx="1941" cy="0"/>
              <a:chOff x="3168" y="2496"/>
              <a:chExt cx="2016" cy="0"/>
            </a:xfrm>
          </p:grpSpPr>
          <p:sp>
            <p:nvSpPr>
              <p:cNvPr id="23590" name="Line 29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91" name="Line 30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92" name="Line 31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  <p:sp>
          <p:nvSpPr>
            <p:cNvPr id="23578" name="Line 32"/>
            <p:cNvSpPr>
              <a:spLocks noChangeShapeType="1"/>
            </p:cNvSpPr>
            <p:nvPr/>
          </p:nvSpPr>
          <p:spPr bwMode="auto">
            <a:xfrm>
              <a:off x="647" y="2448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23579" name="Text Box 33"/>
            <p:cNvSpPr txBox="1">
              <a:spLocks noChangeArrowheads="1"/>
            </p:cNvSpPr>
            <p:nvPr/>
          </p:nvSpPr>
          <p:spPr bwMode="auto">
            <a:xfrm>
              <a:off x="324" y="2928"/>
              <a:ext cx="600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mRNA</a:t>
              </a:r>
            </a:p>
          </p:txBody>
        </p:sp>
        <p:sp>
          <p:nvSpPr>
            <p:cNvPr id="23580" name="Text Box 34"/>
            <p:cNvSpPr txBox="1">
              <a:spLocks noChangeArrowheads="1"/>
            </p:cNvSpPr>
            <p:nvPr/>
          </p:nvSpPr>
          <p:spPr bwMode="auto">
            <a:xfrm>
              <a:off x="878" y="2544"/>
              <a:ext cx="21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Post-transcriptional processing</a:t>
              </a:r>
            </a:p>
          </p:txBody>
        </p:sp>
        <p:sp>
          <p:nvSpPr>
            <p:cNvPr id="23581" name="Text Box 35"/>
            <p:cNvSpPr txBox="1">
              <a:spLocks noChangeArrowheads="1"/>
            </p:cNvSpPr>
            <p:nvPr/>
          </p:nvSpPr>
          <p:spPr bwMode="auto">
            <a:xfrm>
              <a:off x="4992" y="2976"/>
              <a:ext cx="46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CC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700" b="1">
                  <a:solidFill>
                    <a:srgbClr val="FF0000"/>
                  </a:solidFill>
                </a:rPr>
                <a:t>AAAAAAA</a:t>
              </a:r>
              <a:endParaRPr lang="en-GB" sz="800" b="1">
                <a:solidFill>
                  <a:srgbClr val="FF0000"/>
                </a:solidFill>
              </a:endParaRPr>
            </a:p>
          </p:txBody>
        </p:sp>
        <p:grpSp>
          <p:nvGrpSpPr>
            <p:cNvPr id="23582" name="Group 36"/>
            <p:cNvGrpSpPr>
              <a:grpSpLocks/>
            </p:cNvGrpSpPr>
            <p:nvPr/>
          </p:nvGrpSpPr>
          <p:grpSpPr bwMode="auto">
            <a:xfrm flipV="1">
              <a:off x="3051" y="3024"/>
              <a:ext cx="416" cy="47"/>
              <a:chOff x="3168" y="2496"/>
              <a:chExt cx="2016" cy="0"/>
            </a:xfrm>
          </p:grpSpPr>
          <p:sp>
            <p:nvSpPr>
              <p:cNvPr id="23587" name="Line 37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88" name="Line 38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89" name="Line 39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  <p:grpSp>
          <p:nvGrpSpPr>
            <p:cNvPr id="23583" name="Group 40"/>
            <p:cNvGrpSpPr>
              <a:grpSpLocks/>
            </p:cNvGrpSpPr>
            <p:nvPr/>
          </p:nvGrpSpPr>
          <p:grpSpPr bwMode="auto">
            <a:xfrm flipV="1">
              <a:off x="4715" y="3024"/>
              <a:ext cx="323" cy="47"/>
              <a:chOff x="3168" y="2496"/>
              <a:chExt cx="2016" cy="0"/>
            </a:xfrm>
          </p:grpSpPr>
          <p:sp>
            <p:nvSpPr>
              <p:cNvPr id="23584" name="Line 41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85" name="Line 42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86" name="Line 43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</p:grpSp>
      <p:grpSp>
        <p:nvGrpSpPr>
          <p:cNvPr id="323628" name="Group 44"/>
          <p:cNvGrpSpPr>
            <a:grpSpLocks/>
          </p:cNvGrpSpPr>
          <p:nvPr/>
        </p:nvGrpSpPr>
        <p:grpSpPr bwMode="auto">
          <a:xfrm>
            <a:off x="474663" y="2667000"/>
            <a:ext cx="7585075" cy="1003300"/>
            <a:chOff x="324" y="1680"/>
            <a:chExt cx="5176" cy="632"/>
          </a:xfrm>
        </p:grpSpPr>
        <p:sp>
          <p:nvSpPr>
            <p:cNvPr id="23561" name="Line 45"/>
            <p:cNvSpPr>
              <a:spLocks noChangeShapeType="1"/>
            </p:cNvSpPr>
            <p:nvPr/>
          </p:nvSpPr>
          <p:spPr bwMode="auto">
            <a:xfrm>
              <a:off x="2866" y="2256"/>
              <a:ext cx="263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grpSp>
          <p:nvGrpSpPr>
            <p:cNvPr id="23562" name="Group 46"/>
            <p:cNvGrpSpPr>
              <a:grpSpLocks/>
            </p:cNvGrpSpPr>
            <p:nvPr/>
          </p:nvGrpSpPr>
          <p:grpSpPr bwMode="auto">
            <a:xfrm>
              <a:off x="2866" y="2256"/>
              <a:ext cx="2588" cy="0"/>
              <a:chOff x="2976" y="1056"/>
              <a:chExt cx="2688" cy="0"/>
            </a:xfrm>
          </p:grpSpPr>
          <p:sp>
            <p:nvSpPr>
              <p:cNvPr id="23574" name="Line 47"/>
              <p:cNvSpPr>
                <a:spLocks noChangeShapeType="1"/>
              </p:cNvSpPr>
              <p:nvPr/>
            </p:nvSpPr>
            <p:spPr bwMode="auto">
              <a:xfrm>
                <a:off x="2976" y="105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75" name="Line 48"/>
              <p:cNvSpPr>
                <a:spLocks noChangeShapeType="1"/>
              </p:cNvSpPr>
              <p:nvPr/>
            </p:nvSpPr>
            <p:spPr bwMode="auto">
              <a:xfrm>
                <a:off x="4272" y="105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76" name="Line 49"/>
              <p:cNvSpPr>
                <a:spLocks noChangeShapeType="1"/>
              </p:cNvSpPr>
              <p:nvPr/>
            </p:nvSpPr>
            <p:spPr bwMode="auto">
              <a:xfrm>
                <a:off x="5184" y="105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  <p:sp>
          <p:nvSpPr>
            <p:cNvPr id="23563" name="Line 50"/>
            <p:cNvSpPr>
              <a:spLocks noChangeShapeType="1"/>
            </p:cNvSpPr>
            <p:nvPr/>
          </p:nvSpPr>
          <p:spPr bwMode="auto">
            <a:xfrm>
              <a:off x="647" y="1680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23564" name="Text Box 51"/>
            <p:cNvSpPr txBox="1">
              <a:spLocks noChangeArrowheads="1"/>
            </p:cNvSpPr>
            <p:nvPr/>
          </p:nvSpPr>
          <p:spPr bwMode="auto">
            <a:xfrm>
              <a:off x="324" y="2112"/>
              <a:ext cx="600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PreRNA</a:t>
              </a:r>
            </a:p>
          </p:txBody>
        </p:sp>
        <p:sp>
          <p:nvSpPr>
            <p:cNvPr id="23565" name="Text Box 52"/>
            <p:cNvSpPr txBox="1">
              <a:spLocks noChangeArrowheads="1"/>
            </p:cNvSpPr>
            <p:nvPr/>
          </p:nvSpPr>
          <p:spPr bwMode="auto">
            <a:xfrm>
              <a:off x="786" y="1728"/>
              <a:ext cx="14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400" b="1">
                  <a:solidFill>
                    <a:schemeClr val="tx1"/>
                  </a:solidFill>
                </a:rPr>
                <a:t>Transcription</a:t>
              </a:r>
            </a:p>
          </p:txBody>
        </p:sp>
        <p:grpSp>
          <p:nvGrpSpPr>
            <p:cNvPr id="23566" name="Group 53"/>
            <p:cNvGrpSpPr>
              <a:grpSpLocks/>
            </p:cNvGrpSpPr>
            <p:nvPr/>
          </p:nvGrpSpPr>
          <p:grpSpPr bwMode="auto">
            <a:xfrm flipV="1">
              <a:off x="2866" y="2256"/>
              <a:ext cx="416" cy="47"/>
              <a:chOff x="3168" y="2496"/>
              <a:chExt cx="2016" cy="0"/>
            </a:xfrm>
          </p:grpSpPr>
          <p:sp>
            <p:nvSpPr>
              <p:cNvPr id="23571" name="Line 54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72" name="Line 55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73" name="Line 56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  <p:grpSp>
          <p:nvGrpSpPr>
            <p:cNvPr id="23567" name="Group 57"/>
            <p:cNvGrpSpPr>
              <a:grpSpLocks/>
            </p:cNvGrpSpPr>
            <p:nvPr/>
          </p:nvGrpSpPr>
          <p:grpSpPr bwMode="auto">
            <a:xfrm flipV="1">
              <a:off x="5177" y="2256"/>
              <a:ext cx="323" cy="47"/>
              <a:chOff x="3168" y="2496"/>
              <a:chExt cx="2016" cy="0"/>
            </a:xfrm>
          </p:grpSpPr>
          <p:sp>
            <p:nvSpPr>
              <p:cNvPr id="23568" name="Line 58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864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69" name="Line 59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672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23570" name="Line 60"/>
              <p:cNvSpPr>
                <a:spLocks noChangeShapeType="1"/>
              </p:cNvSpPr>
              <p:nvPr/>
            </p:nvSpPr>
            <p:spPr bwMode="auto">
              <a:xfrm>
                <a:off x="4704" y="2496"/>
                <a:ext cx="480" cy="0"/>
              </a:xfrm>
              <a:prstGeom prst="line">
                <a:avLst/>
              </a:prstGeom>
              <a:noFill/>
              <a:ln w="1270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Response Elements (VDRE)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627938" cy="4114800"/>
          </a:xfrm>
        </p:spPr>
        <p:txBody>
          <a:bodyPr/>
          <a:lstStyle/>
          <a:p>
            <a:r>
              <a:rPr lang="en-GB" b="1" smtClean="0"/>
              <a:t>Heterodimers of VDR with RXR</a:t>
            </a:r>
            <a:r>
              <a:rPr lang="en-GB" b="1" smtClean="0">
                <a:sym typeface="Symbol" pitchFamily="18" charset="2"/>
              </a:rPr>
              <a:t></a:t>
            </a:r>
            <a:r>
              <a:rPr lang="en-GB" b="1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GB" sz="1600" smtClean="0"/>
              <a:t>		</a:t>
            </a:r>
            <a:r>
              <a:rPr lang="en-GB" u="sng" smtClean="0"/>
              <a:t>D</a:t>
            </a:r>
            <a:r>
              <a:rPr lang="en-GB" smtClean="0"/>
              <a:t>irect </a:t>
            </a:r>
            <a:r>
              <a:rPr lang="en-GB" u="sng" smtClean="0"/>
              <a:t>R</a:t>
            </a:r>
            <a:r>
              <a:rPr lang="en-GB" smtClean="0"/>
              <a:t>epeat spaced by </a:t>
            </a:r>
            <a:r>
              <a:rPr lang="en-GB" u="sng" smtClean="0"/>
              <a:t>3</a:t>
            </a:r>
            <a:r>
              <a:rPr lang="en-GB" smtClean="0"/>
              <a:t> (DR3) – consensus RGKTSA</a:t>
            </a:r>
          </a:p>
          <a:p>
            <a:pPr algn="ctr">
              <a:buFont typeface="Wingdings" pitchFamily="2" charset="2"/>
              <a:buNone/>
            </a:pPr>
            <a:r>
              <a:rPr lang="en-GB" sz="1600" smtClean="0">
                <a:solidFill>
                  <a:schemeClr val="tx1"/>
                </a:solidFill>
              </a:rPr>
              <a:t>AGGTCA  nnn  AGGTCA</a:t>
            </a:r>
          </a:p>
          <a:p>
            <a:pPr algn="ctr">
              <a:buFont typeface="Wingdings" pitchFamily="2" charset="2"/>
              <a:buNone/>
            </a:pPr>
            <a:endParaRPr lang="en-GB" sz="1600" smtClean="0"/>
          </a:p>
          <a:p>
            <a:pPr>
              <a:buFont typeface="Wingdings" pitchFamily="2" charset="2"/>
              <a:buNone/>
            </a:pPr>
            <a:r>
              <a:rPr lang="en-GB" sz="1600" smtClean="0"/>
              <a:t>		</a:t>
            </a:r>
            <a:r>
              <a:rPr lang="en-GB" smtClean="0"/>
              <a:t>? </a:t>
            </a:r>
            <a:r>
              <a:rPr lang="en-GB" u="sng" smtClean="0"/>
              <a:t>I</a:t>
            </a:r>
            <a:r>
              <a:rPr lang="en-GB" smtClean="0"/>
              <a:t>nverted </a:t>
            </a:r>
            <a:r>
              <a:rPr lang="en-GB" u="sng" smtClean="0"/>
              <a:t>P</a:t>
            </a:r>
            <a:r>
              <a:rPr lang="en-GB" smtClean="0"/>
              <a:t>alindrome spaced by </a:t>
            </a:r>
            <a:r>
              <a:rPr lang="en-GB" u="sng" smtClean="0"/>
              <a:t>9</a:t>
            </a:r>
            <a:r>
              <a:rPr lang="en-GB" smtClean="0"/>
              <a:t> (IP9)</a:t>
            </a:r>
          </a:p>
          <a:p>
            <a:pPr algn="ctr">
              <a:buFont typeface="Wingdings" pitchFamily="2" charset="2"/>
              <a:buNone/>
            </a:pPr>
            <a:r>
              <a:rPr lang="en-GB" sz="1600" smtClean="0">
                <a:solidFill>
                  <a:schemeClr val="tx1"/>
                </a:solidFill>
              </a:rPr>
              <a:t>TGACCT nnnnnnnnn AGGTCA</a:t>
            </a:r>
          </a:p>
          <a:p>
            <a:endParaRPr lang="en-GB" smtClean="0"/>
          </a:p>
          <a:p>
            <a:r>
              <a:rPr lang="en-GB" b="1" smtClean="0"/>
              <a:t>Genes</a:t>
            </a:r>
            <a:r>
              <a:rPr lang="en-GB" sz="2000" b="1" smtClean="0"/>
              <a:t> with VDRE: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24-OHase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TRPV6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Osteocalcin, Osteopontin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PTH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Cathelicidin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c-</a:t>
            </a:r>
            <a:r>
              <a:rPr lang="en-GB" i="1" smtClean="0"/>
              <a:t>Fos</a:t>
            </a:r>
            <a:r>
              <a:rPr lang="en-GB" smtClean="0"/>
              <a:t>, </a:t>
            </a:r>
            <a:r>
              <a:rPr lang="en-GB" smtClean="0">
                <a:sym typeface="Symbol" pitchFamily="18" charset="2"/>
              </a:rPr>
              <a:t>2-integrin etc.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381000"/>
            <a:ext cx="4191000" cy="914400"/>
          </a:xfrm>
        </p:spPr>
        <p:txBody>
          <a:bodyPr/>
          <a:lstStyle/>
          <a:p>
            <a:r>
              <a:rPr lang="en-GB" smtClean="0"/>
              <a:t>Seasonal variation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524000"/>
            <a:ext cx="4021137" cy="4648200"/>
          </a:xfrm>
        </p:spPr>
        <p:txBody>
          <a:bodyPr/>
          <a:lstStyle/>
          <a:p>
            <a:r>
              <a:rPr lang="en-GB" smtClean="0"/>
              <a:t>Vitamin D synthesis in skin dependent on UV light</a:t>
            </a:r>
          </a:p>
          <a:p>
            <a:r>
              <a:rPr lang="en-GB" smtClean="0"/>
              <a:t>Insufficient energy in light (&amp; reduced exposure) in winter months</a:t>
            </a:r>
          </a:p>
          <a:p>
            <a:r>
              <a:rPr lang="en-GB" smtClean="0"/>
              <a:t>Blood 25(OH)-D levels fall from September to March</a:t>
            </a:r>
          </a:p>
          <a:p>
            <a:r>
              <a:rPr lang="en-GB" smtClean="0"/>
              <a:t>Changes in 1,25(OH)</a:t>
            </a:r>
            <a:r>
              <a:rPr lang="en-GB" baseline="-25000" smtClean="0"/>
              <a:t>2</a:t>
            </a:r>
            <a:r>
              <a:rPr lang="en-GB" smtClean="0"/>
              <a:t>D &amp; PTH</a:t>
            </a:r>
          </a:p>
          <a:p>
            <a:r>
              <a:rPr lang="en-GB" smtClean="0"/>
              <a:t>Vitamin D (500IU) &amp; Ca (500mg) supplements prevent the changes</a:t>
            </a:r>
          </a:p>
          <a:p>
            <a:pPr lvl="4"/>
            <a:r>
              <a:rPr lang="en-GB" smtClean="0"/>
              <a:t>	</a:t>
            </a:r>
            <a:r>
              <a:rPr lang="en-GB" smtClean="0">
                <a:solidFill>
                  <a:srgbClr val="000066"/>
                </a:solidFill>
              </a:rPr>
              <a:t>Meier et al. JBMR 2004</a:t>
            </a:r>
          </a:p>
        </p:txBody>
      </p:sp>
      <p:pic>
        <p:nvPicPr>
          <p:cNvPr id="25604" name="Picture 4" descr="jbmr0190812210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360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47000" cy="838200"/>
          </a:xfrm>
        </p:spPr>
        <p:txBody>
          <a:bodyPr/>
          <a:lstStyle/>
          <a:p>
            <a:r>
              <a:rPr lang="en-GB" smtClean="0"/>
              <a:t>HYPOCALCAEMIA AND VITAMIN D</a:t>
            </a:r>
          </a:p>
        </p:txBody>
      </p:sp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391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800" b="1">
                <a:sym typeface="Symbol" pitchFamily="18" charset="2"/>
              </a:rPr>
              <a:t>1. Classical vitamin D deficiency: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 vitamin D 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 1,25 (OH)</a:t>
            </a:r>
            <a:r>
              <a:rPr lang="en-GB" sz="18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GB" sz="1800" baseline="-25000">
                <a:solidFill>
                  <a:schemeClr val="tx1"/>
                </a:solidFill>
                <a:sym typeface="Symbol" pitchFamily="18" charset="2"/>
              </a:rPr>
              <a:t>3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GB" sz="1800" baseline="-250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 Ca</a:t>
            </a:r>
            <a:r>
              <a:rPr lang="en-GB" sz="1800" baseline="30000">
                <a:solidFill>
                  <a:schemeClr val="tx1"/>
                </a:solidFill>
                <a:sym typeface="Symbol" pitchFamily="18" charset="2"/>
              </a:rPr>
              <a:t>2+ 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absorption</a:t>
            </a: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838200" y="3429000"/>
            <a:ext cx="70104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800" b="1">
                <a:sym typeface="Symbol" pitchFamily="18" charset="2"/>
              </a:rPr>
              <a:t>2. Calcium deficiency producing vitamin D deficiency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Ca</a:t>
            </a:r>
            <a:r>
              <a:rPr lang="en-GB" sz="1800" baseline="3000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malabsorption  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  serum Ca</a:t>
            </a:r>
            <a:r>
              <a:rPr lang="en-GB" sz="1800" baseline="30000">
                <a:solidFill>
                  <a:schemeClr val="tx1"/>
                </a:solidFill>
                <a:sym typeface="Symbol" pitchFamily="18" charset="2"/>
              </a:rPr>
              <a:t>2+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GB" sz="1800" b="1">
                <a:sym typeface="Symbol" pitchFamily="18" charset="2"/>
              </a:rPr>
              <a:t> 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 PTH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  <a:buFont typeface="Symbol" pitchFamily="18" charset="2"/>
              <a:buNone/>
            </a:pP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 PTH  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  renal 1 hydroxylase  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  1,25 (OH)</a:t>
            </a:r>
            <a:r>
              <a:rPr lang="en-GB" sz="18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lang="en-GB" sz="1800" baseline="-25000">
                <a:solidFill>
                  <a:schemeClr val="tx1"/>
                </a:solidFill>
                <a:sym typeface="Symbol" pitchFamily="18" charset="2"/>
              </a:rPr>
              <a:t>3</a:t>
            </a:r>
            <a:endParaRPr lang="en-GB" sz="1800">
              <a:solidFill>
                <a:schemeClr val="tx1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  <a:buFont typeface="Symbol" pitchFamily="18" charset="2"/>
              <a:buNone/>
            </a:pP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 24-hydroxylase   </a:t>
            </a:r>
            <a:r>
              <a:rPr lang="en-GB" sz="1800" b="1">
                <a:sym typeface="Symbol" pitchFamily="18" charset="2"/>
              </a:rPr>
              <a:t></a:t>
            </a: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  catabolism of vitamin D metabolites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  <a:buFont typeface="Symbol" pitchFamily="18" charset="2"/>
              <a:buNone/>
            </a:pPr>
            <a:r>
              <a:rPr lang="en-GB" sz="1800">
                <a:solidFill>
                  <a:schemeClr val="tx1"/>
                </a:solidFill>
                <a:sym typeface="Symbol" pitchFamily="18" charset="2"/>
              </a:rPr>
              <a:t>  stores of vitamin D and 25 (OH)-vitamin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autoUpdateAnimBg="0"/>
      <p:bldP spid="4771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Actions of Vitamin 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Classical tissues</a:t>
            </a:r>
          </a:p>
          <a:p>
            <a:pPr lvl="1"/>
            <a:r>
              <a:rPr lang="en-GB" smtClean="0"/>
              <a:t>Intestine</a:t>
            </a:r>
          </a:p>
          <a:p>
            <a:pPr lvl="1"/>
            <a:r>
              <a:rPr lang="en-GB" smtClean="0"/>
              <a:t>Kidney</a:t>
            </a:r>
          </a:p>
          <a:p>
            <a:pPr lvl="1"/>
            <a:r>
              <a:rPr lang="en-GB" smtClean="0"/>
              <a:t>Bone</a:t>
            </a:r>
          </a:p>
          <a:p>
            <a:r>
              <a:rPr lang="en-GB" smtClean="0"/>
              <a:t>Immune functions</a:t>
            </a:r>
          </a:p>
          <a:p>
            <a:pPr lvl="1"/>
            <a:r>
              <a:rPr lang="en-GB" smtClean="0"/>
              <a:t>Macrophages, monocytes, dendritic cells (sarcoid, TB)</a:t>
            </a:r>
          </a:p>
          <a:p>
            <a:pPr lvl="1"/>
            <a:r>
              <a:rPr lang="en-GB" smtClean="0"/>
              <a:t>Lymphocytes (autoimmune disorders)</a:t>
            </a:r>
          </a:p>
          <a:p>
            <a:r>
              <a:rPr lang="en-GB" smtClean="0"/>
              <a:t>Proliferation / cancer prevention</a:t>
            </a:r>
          </a:p>
          <a:p>
            <a:pPr lvl="1"/>
            <a:r>
              <a:rPr lang="en-GB" smtClean="0"/>
              <a:t>Skin (psoriasis)</a:t>
            </a:r>
          </a:p>
          <a:p>
            <a:pPr lvl="1"/>
            <a:r>
              <a:rPr lang="en-GB" smtClean="0"/>
              <a:t>Colorectal cancer</a:t>
            </a:r>
          </a:p>
          <a:p>
            <a:pPr lvl="1"/>
            <a:r>
              <a:rPr lang="en-GB" smtClean="0"/>
              <a:t>Breast cancer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Fractional Calcium Absorption in </a:t>
            </a:r>
            <a:br>
              <a:rPr lang="en-GB" smtClean="0"/>
            </a:br>
            <a:r>
              <a:rPr lang="en-GB" smtClean="0"/>
              <a:t>“Normal” Humans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Proportion of calcium in GI tract absorbed</a:t>
            </a:r>
          </a:p>
          <a:p>
            <a:r>
              <a:rPr lang="en-GB" smtClean="0"/>
              <a:t>Considerable variation in fractional calcium absorption between individuals (10-50%)</a:t>
            </a:r>
          </a:p>
          <a:p>
            <a:r>
              <a:rPr lang="en-GB" smtClean="0"/>
              <a:t>The active metabolite of vitamin D, 1,25(OH)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  <a:r>
              <a:rPr lang="en-GB" smtClean="0"/>
              <a:t>, is important for calcium absorption, but studies have suggested that much of the variability in human fractional calcium absorption is not due to this, or other known factors.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CALCIUM, VITAMIN D &amp; OSTEOPOROSIS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Calcium homeostasis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Vitamin D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Calcium absorption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Regulation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Mechanisms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Bone mineralisation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GI disease &amp; osteoporosis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Prevention of osteoporosis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Dietary supplements</a:t>
            </a:r>
          </a:p>
          <a:p>
            <a:pPr marL="400050">
              <a:buFont typeface="+mj-lt"/>
              <a:buAutoNum type="arabicPeriod"/>
              <a:defRPr/>
            </a:pPr>
            <a:r>
              <a:rPr lang="en-GB" dirty="0" smtClean="0"/>
              <a:t>Vitamin D &amp; other GI disease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5184775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Human Calcium Absorption &amp; 1,25(OH)</a:t>
            </a:r>
            <a:r>
              <a:rPr lang="en-US" sz="2000" baseline="-25000" smtClean="0"/>
              <a:t>2</a:t>
            </a:r>
            <a:r>
              <a:rPr lang="en-US" sz="2000" smtClean="0"/>
              <a:t>D</a:t>
            </a:r>
            <a:endParaRPr lang="en-US" sz="2000" baseline="-25000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3548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50825" y="5445125"/>
            <a:ext cx="34988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Clr>
                <a:srgbClr val="CC00CC"/>
              </a:buClr>
            </a:pPr>
            <a:r>
              <a:rPr lang="en-US" sz="1400"/>
              <a:t>Fractional Calcium Absorption</a:t>
            </a:r>
          </a:p>
          <a:p>
            <a:pPr marL="342900" indent="-342900" algn="l">
              <a:buClr>
                <a:srgbClr val="CC00CC"/>
              </a:buClr>
            </a:pPr>
            <a:r>
              <a:rPr lang="en-US" sz="1400"/>
              <a:t>100mg dose without food</a:t>
            </a:r>
          </a:p>
          <a:p>
            <a:pPr marL="342900" indent="-342900" algn="l">
              <a:buClr>
                <a:srgbClr val="CC00CC"/>
              </a:buClr>
            </a:pPr>
            <a:r>
              <a:rPr lang="en-US" sz="1400"/>
              <a:t>6h determination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1400"/>
          </a:p>
        </p:txBody>
      </p:sp>
      <p:sp>
        <p:nvSpPr>
          <p:cNvPr id="2970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35475" cy="431800"/>
          </a:xfrm>
          <a:noFill/>
        </p:spPr>
        <p:txBody>
          <a:bodyPr/>
          <a:lstStyle/>
          <a:p>
            <a:pPr lvl="1" algn="r">
              <a:buFontTx/>
              <a:buNone/>
            </a:pPr>
            <a:r>
              <a:rPr lang="en-US" sz="1400" b="1" i="1" smtClean="0">
                <a:solidFill>
                  <a:schemeClr val="accent1"/>
                </a:solidFill>
              </a:rPr>
              <a:t>Gallagher et al. J Clin Invest 1979</a:t>
            </a:r>
          </a:p>
          <a:p>
            <a:pPr lvl="2"/>
            <a:endParaRPr lang="en-US" sz="1600" b="1" i="1" smtClean="0">
              <a:solidFill>
                <a:schemeClr val="accent1"/>
              </a:solidFill>
            </a:endParaRPr>
          </a:p>
          <a:p>
            <a:pPr lvl="2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Human Calcium Absorption &amp; 1,25(OH)</a:t>
            </a:r>
            <a:r>
              <a:rPr lang="en-US" sz="2000" baseline="-25000" smtClean="0"/>
              <a:t>2</a:t>
            </a:r>
            <a:r>
              <a:rPr lang="en-US" sz="2000" smtClean="0"/>
              <a:t>D: Osteoporotics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35475" cy="431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en-US" sz="1400" b="1" i="1" smtClean="0">
                <a:solidFill>
                  <a:schemeClr val="accent1"/>
                </a:solidFill>
              </a:rPr>
              <a:t>Gallagher et al. J Clin Invest 1979</a:t>
            </a:r>
          </a:p>
          <a:p>
            <a:pPr lvl="2"/>
            <a:endParaRPr lang="en-US" sz="1600" b="1" i="1" smtClean="0">
              <a:solidFill>
                <a:schemeClr val="accent1"/>
              </a:solidFill>
            </a:endParaRPr>
          </a:p>
          <a:p>
            <a:pPr lvl="2"/>
            <a:endParaRPr lang="en-US" smtClean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16113"/>
            <a:ext cx="9072562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50825" y="1268413"/>
            <a:ext cx="5003800" cy="1079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Human Calcium Absorption &amp; 1,25(OH)</a:t>
            </a:r>
            <a:r>
              <a:rPr lang="en-US" sz="2000" baseline="-25000" smtClean="0"/>
              <a:t>2</a:t>
            </a:r>
            <a:r>
              <a:rPr lang="en-US" sz="2000" smtClean="0"/>
              <a:t>D: Age &amp; Diet</a:t>
            </a:r>
            <a:endParaRPr lang="en-US" sz="2000" baseline="-25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35475" cy="431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en-US" sz="1400" b="1" i="1" smtClean="0">
                <a:solidFill>
                  <a:schemeClr val="accent1"/>
                </a:solidFill>
              </a:rPr>
              <a:t>Gallagher et al. J Clin Invest 1979</a:t>
            </a:r>
          </a:p>
          <a:p>
            <a:pPr lvl="2"/>
            <a:endParaRPr lang="en-US" sz="1600" b="1" i="1" smtClean="0">
              <a:solidFill>
                <a:schemeClr val="accent1"/>
              </a:solidFill>
            </a:endParaRPr>
          </a:p>
          <a:p>
            <a:pPr lvl="2"/>
            <a:endParaRPr lang="en-US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0825" y="1268413"/>
            <a:ext cx="5003800" cy="1079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Determining Fractional Calcium Absorption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134350" cy="5516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smtClean="0">
                <a:solidFill>
                  <a:srgbClr val="009999"/>
                </a:solidFill>
              </a:rPr>
              <a:t>An investigation of sources of variation in calcium absorption efficiency</a:t>
            </a:r>
            <a:r>
              <a:rPr lang="en-US" sz="1400" b="1" i="1" smtClean="0">
                <a:solidFill>
                  <a:srgbClr val="009999"/>
                </a:solidFill>
              </a:rPr>
              <a:t> </a:t>
            </a:r>
          </a:p>
          <a:p>
            <a:pPr lvl="4"/>
            <a:r>
              <a:rPr lang="en-US" smtClean="0">
                <a:solidFill>
                  <a:srgbClr val="009999"/>
                </a:solidFill>
              </a:rPr>
              <a:t>Barger-Lux et al. 1995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mtClean="0"/>
              <a:t>41 healthy premenopausal women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mtClean="0"/>
              <a:t>	Fractional Calcium Absorption, 200 mg dose with food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mtClean="0"/>
              <a:t>	5h determination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mtClean="0"/>
              <a:t>	Mean absorption fraction = 42 ± 8%</a:t>
            </a:r>
          </a:p>
          <a:p>
            <a:pPr lvl="1"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r>
              <a:rPr lang="en-US" smtClean="0"/>
              <a:t>Positively correlated with:</a:t>
            </a:r>
          </a:p>
          <a:p>
            <a:pPr lvl="2"/>
            <a:r>
              <a:rPr lang="en-US" sz="1600" smtClean="0"/>
              <a:t>Urinary calcium/creatinine ratio (r = 0.45)</a:t>
            </a:r>
          </a:p>
          <a:p>
            <a:pPr lvl="2"/>
            <a:r>
              <a:rPr lang="en-US" sz="1600" smtClean="0"/>
              <a:t>Mouth-caecal transit time (r = 0.38)</a:t>
            </a:r>
          </a:p>
          <a:p>
            <a:pPr lvl="2"/>
            <a:r>
              <a:rPr lang="en-US" sz="1600" smtClean="0"/>
              <a:t>25(OH) vitamin D</a:t>
            </a:r>
          </a:p>
          <a:p>
            <a:pPr lvl="1">
              <a:buFontTx/>
              <a:buNone/>
            </a:pPr>
            <a:r>
              <a:rPr lang="en-US" smtClean="0"/>
              <a:t>No correlation with:</a:t>
            </a:r>
          </a:p>
          <a:p>
            <a:pPr lvl="2"/>
            <a:r>
              <a:rPr lang="en-US" sz="1600" smtClean="0"/>
              <a:t>1,25(OH)</a:t>
            </a:r>
            <a:r>
              <a:rPr lang="en-US" sz="1600" baseline="-25000" smtClean="0"/>
              <a:t>2</a:t>
            </a:r>
            <a:r>
              <a:rPr lang="en-US" sz="1600" smtClean="0"/>
              <a:t>D</a:t>
            </a:r>
            <a:r>
              <a:rPr lang="en-US" sz="1600" baseline="-25000" smtClean="0"/>
              <a:t>3</a:t>
            </a:r>
          </a:p>
          <a:p>
            <a:pPr lvl="2"/>
            <a:r>
              <a:rPr lang="en-US" sz="1600" smtClean="0"/>
              <a:t>Vitamin D receptor levels</a:t>
            </a:r>
          </a:p>
          <a:p>
            <a:pPr lvl="3"/>
            <a:endParaRPr lang="en-US" sz="1600" smtClean="0"/>
          </a:p>
          <a:p>
            <a:pPr algn="ctr">
              <a:buFont typeface="Wingdings" pitchFamily="2" charset="2"/>
              <a:buNone/>
            </a:pPr>
            <a:r>
              <a:rPr lang="en-US" smtClean="0"/>
              <a:t>Model explains only 44% of observed variation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63713" y="5772150"/>
            <a:ext cx="5616575" cy="4651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Evidence for Age-related Intestinal Resistance to 1,25-(OH)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3962400" cy="5257800"/>
          </a:xfrm>
        </p:spPr>
        <p:txBody>
          <a:bodyPr/>
          <a:lstStyle/>
          <a:p>
            <a:pPr lvl="4"/>
            <a:r>
              <a:rPr lang="en-GB" sz="1200" smtClean="0"/>
              <a:t>Pattanaungkul 2000</a:t>
            </a:r>
          </a:p>
          <a:p>
            <a:pPr algn="r">
              <a:buFont typeface="Wingdings" pitchFamily="2" charset="2"/>
              <a:buNone/>
            </a:pPr>
            <a:endParaRPr lang="en-GB" smtClean="0"/>
          </a:p>
          <a:p>
            <a:pPr algn="r">
              <a:buFont typeface="Wingdings" pitchFamily="2" charset="2"/>
              <a:buNone/>
            </a:pPr>
            <a:r>
              <a:rPr lang="en-GB" smtClean="0"/>
              <a:t>Young women 29 ± 5</a:t>
            </a:r>
          </a:p>
          <a:p>
            <a:endParaRPr lang="en-GB" sz="1600" smtClean="0">
              <a:latin typeface="Arial Black" pitchFamily="34" charset="0"/>
              <a:cs typeface="Arial" charset="0"/>
            </a:endParaRPr>
          </a:p>
          <a:p>
            <a:endParaRPr lang="en-GB" sz="1600" smtClean="0">
              <a:latin typeface="Arial Black" pitchFamily="34" charset="0"/>
              <a:cs typeface="Arial" charset="0"/>
            </a:endParaRPr>
          </a:p>
          <a:p>
            <a:endParaRPr lang="en-GB" sz="1600" smtClean="0">
              <a:latin typeface="Arial Black" pitchFamily="34" charset="0"/>
              <a:cs typeface="Arial" charset="0"/>
            </a:endParaRPr>
          </a:p>
          <a:p>
            <a:pPr algn="r">
              <a:buFont typeface="Wingdings" pitchFamily="2" charset="2"/>
              <a:buNone/>
            </a:pPr>
            <a:r>
              <a:rPr lang="en-GB" smtClean="0"/>
              <a:t>Elderly women 73 ± 3</a:t>
            </a:r>
          </a:p>
          <a:p>
            <a:pPr algn="r"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5 different calcium diets or 1,25(OH)</a:t>
            </a:r>
            <a:r>
              <a:rPr lang="en-GB" baseline="-25000" smtClean="0"/>
              <a:t>2</a:t>
            </a:r>
            <a:r>
              <a:rPr lang="en-GB" smtClean="0"/>
              <a:t>D supplements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Fractional calcium absorption:</a:t>
            </a:r>
          </a:p>
          <a:p>
            <a:pPr lvl="1">
              <a:buFontTx/>
              <a:buNone/>
            </a:pPr>
            <a:r>
              <a:rPr lang="en-GB" sz="1500" smtClean="0"/>
              <a:t>Dual label staple isotope</a:t>
            </a:r>
          </a:p>
          <a:p>
            <a:pPr lvl="1">
              <a:buFontTx/>
              <a:buNone/>
            </a:pPr>
            <a:r>
              <a:rPr lang="en-GB" sz="1500" smtClean="0"/>
              <a:t>100mg, 4h measurement </a:t>
            </a:r>
          </a:p>
        </p:txBody>
      </p:sp>
      <p:pic>
        <p:nvPicPr>
          <p:cNvPr id="33796" name="Picture 4" descr="eg1106938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2875"/>
            <a:ext cx="35353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absorption and fractures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7772400" cy="4343400"/>
          </a:xfrm>
        </p:spPr>
        <p:txBody>
          <a:bodyPr/>
          <a:lstStyle/>
          <a:p>
            <a:r>
              <a:rPr lang="en-GB" smtClean="0"/>
              <a:t>The incidence of hip fractures is significantly increased (2.5x) in healthy elderly subjects with:</a:t>
            </a:r>
          </a:p>
          <a:p>
            <a:pPr lvl="1"/>
            <a:r>
              <a:rPr lang="en-GB" smtClean="0"/>
              <a:t>Low fractional calcium absorption (&lt; 32.3% vs &gt; 32.3%)</a:t>
            </a:r>
          </a:p>
          <a:p>
            <a:pPr lvl="1"/>
            <a:r>
              <a:rPr lang="en-GB" smtClean="0"/>
              <a:t>Low dietary calcium intake (&lt; 400 mg/d vs &gt; 400 mg/d)</a:t>
            </a:r>
          </a:p>
          <a:p>
            <a:pPr lvl="1">
              <a:buFontTx/>
              <a:buNone/>
            </a:pPr>
            <a:r>
              <a:rPr lang="en-GB" smtClean="0"/>
              <a:t>		(153 hip fractures in 5452 women over 69 years of age)</a:t>
            </a:r>
          </a:p>
          <a:p>
            <a:pPr lvl="4"/>
            <a:r>
              <a:rPr lang="en-GB" smtClean="0"/>
              <a:t>Ensrud et al. 2000</a:t>
            </a:r>
          </a:p>
        </p:txBody>
      </p:sp>
      <p:pic>
        <p:nvPicPr>
          <p:cNvPr id="34820" name="Picture 4" descr="ensrud"/>
          <p:cNvPicPr>
            <a:picLocks noChangeAspect="1" noChangeArrowheads="1"/>
          </p:cNvPicPr>
          <p:nvPr/>
        </p:nvPicPr>
        <p:blipFill>
          <a:blip r:embed="rId3">
            <a:lum bright="-2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49355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23200" cy="838200"/>
          </a:xfrm>
        </p:spPr>
        <p:txBody>
          <a:bodyPr/>
          <a:lstStyle/>
          <a:p>
            <a:r>
              <a:rPr lang="en-GB" smtClean="0"/>
              <a:t>CALCIUM ABSORPTION BY THE INTESTINE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881063" y="2590800"/>
            <a:ext cx="7108825" cy="3602038"/>
            <a:chOff x="649" y="1581"/>
            <a:chExt cx="5038" cy="2269"/>
          </a:xfrm>
        </p:grpSpPr>
        <p:sp>
          <p:nvSpPr>
            <p:cNvPr id="35893" name="Rectangle 4"/>
            <p:cNvSpPr>
              <a:spLocks noChangeArrowheads="1"/>
            </p:cNvSpPr>
            <p:nvPr/>
          </p:nvSpPr>
          <p:spPr bwMode="auto">
            <a:xfrm>
              <a:off x="3840" y="2016"/>
              <a:ext cx="288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94" name="Rectangle 5"/>
            <p:cNvSpPr>
              <a:spLocks noChangeArrowheads="1"/>
            </p:cNvSpPr>
            <p:nvPr/>
          </p:nvSpPr>
          <p:spPr bwMode="auto">
            <a:xfrm>
              <a:off x="2304" y="2016"/>
              <a:ext cx="288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95" name="Freeform 6"/>
            <p:cNvSpPr>
              <a:spLocks/>
            </p:cNvSpPr>
            <p:nvPr/>
          </p:nvSpPr>
          <p:spPr bwMode="auto">
            <a:xfrm>
              <a:off x="649" y="1581"/>
              <a:ext cx="1655" cy="2266"/>
            </a:xfrm>
            <a:custGeom>
              <a:avLst/>
              <a:gdLst>
                <a:gd name="T0" fmla="*/ 40 w 1896"/>
                <a:gd name="T1" fmla="*/ 177 h 2266"/>
                <a:gd name="T2" fmla="*/ 124 w 1896"/>
                <a:gd name="T3" fmla="*/ 8 h 2266"/>
                <a:gd name="T4" fmla="*/ 237 w 1896"/>
                <a:gd name="T5" fmla="*/ 128 h 2266"/>
                <a:gd name="T6" fmla="*/ 283 w 1896"/>
                <a:gd name="T7" fmla="*/ 376 h 2266"/>
                <a:gd name="T8" fmla="*/ 370 w 1896"/>
                <a:gd name="T9" fmla="*/ 455 h 2266"/>
                <a:gd name="T10" fmla="*/ 462 w 1896"/>
                <a:gd name="T11" fmla="*/ 376 h 2266"/>
                <a:gd name="T12" fmla="*/ 517 w 1896"/>
                <a:gd name="T13" fmla="*/ 118 h 2266"/>
                <a:gd name="T14" fmla="*/ 601 w 1896"/>
                <a:gd name="T15" fmla="*/ 58 h 2266"/>
                <a:gd name="T16" fmla="*/ 673 w 1896"/>
                <a:gd name="T17" fmla="*/ 128 h 2266"/>
                <a:gd name="T18" fmla="*/ 722 w 1896"/>
                <a:gd name="T19" fmla="*/ 336 h 2266"/>
                <a:gd name="T20" fmla="*/ 817 w 1896"/>
                <a:gd name="T21" fmla="*/ 445 h 2266"/>
                <a:gd name="T22" fmla="*/ 933 w 1896"/>
                <a:gd name="T23" fmla="*/ 346 h 2266"/>
                <a:gd name="T24" fmla="*/ 985 w 1896"/>
                <a:gd name="T25" fmla="*/ 108 h 2266"/>
                <a:gd name="T26" fmla="*/ 1081 w 1896"/>
                <a:gd name="T27" fmla="*/ 38 h 2266"/>
                <a:gd name="T28" fmla="*/ 1158 w 1896"/>
                <a:gd name="T29" fmla="*/ 127 h 2266"/>
                <a:gd name="T30" fmla="*/ 1202 w 1896"/>
                <a:gd name="T31" fmla="*/ 326 h 2266"/>
                <a:gd name="T32" fmla="*/ 1288 w 1896"/>
                <a:gd name="T33" fmla="*/ 435 h 2266"/>
                <a:gd name="T34" fmla="*/ 1384 w 1896"/>
                <a:gd name="T35" fmla="*/ 336 h 2266"/>
                <a:gd name="T36" fmla="*/ 1436 w 1896"/>
                <a:gd name="T37" fmla="*/ 97 h 2266"/>
                <a:gd name="T38" fmla="*/ 1522 w 1896"/>
                <a:gd name="T39" fmla="*/ 38 h 2266"/>
                <a:gd name="T40" fmla="*/ 1610 w 1896"/>
                <a:gd name="T41" fmla="*/ 97 h 2266"/>
                <a:gd name="T42" fmla="*/ 1652 w 1896"/>
                <a:gd name="T43" fmla="*/ 356 h 2266"/>
                <a:gd name="T44" fmla="*/ 1627 w 1896"/>
                <a:gd name="T45" fmla="*/ 1935 h 2266"/>
                <a:gd name="T46" fmla="*/ 1540 w 1896"/>
                <a:gd name="T47" fmla="*/ 2213 h 2266"/>
                <a:gd name="T48" fmla="*/ 1288 w 1896"/>
                <a:gd name="T49" fmla="*/ 2252 h 2266"/>
                <a:gd name="T50" fmla="*/ 353 w 1896"/>
                <a:gd name="T51" fmla="*/ 2233 h 2266"/>
                <a:gd name="T52" fmla="*/ 141 w 1896"/>
                <a:gd name="T53" fmla="*/ 2193 h 2266"/>
                <a:gd name="T54" fmla="*/ 20 w 1896"/>
                <a:gd name="T55" fmla="*/ 1975 h 2266"/>
                <a:gd name="T56" fmla="*/ 23 w 1896"/>
                <a:gd name="T57" fmla="*/ 405 h 2266"/>
                <a:gd name="T58" fmla="*/ 40 w 1896"/>
                <a:gd name="T59" fmla="*/ 177 h 22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96" h="2266">
                  <a:moveTo>
                    <a:pt x="46" y="177"/>
                  </a:moveTo>
                  <a:cubicBezTo>
                    <a:pt x="65" y="111"/>
                    <a:pt x="105" y="16"/>
                    <a:pt x="142" y="8"/>
                  </a:cubicBezTo>
                  <a:cubicBezTo>
                    <a:pt x="179" y="0"/>
                    <a:pt x="241" y="67"/>
                    <a:pt x="271" y="128"/>
                  </a:cubicBezTo>
                  <a:cubicBezTo>
                    <a:pt x="301" y="189"/>
                    <a:pt x="299" y="322"/>
                    <a:pt x="324" y="376"/>
                  </a:cubicBezTo>
                  <a:cubicBezTo>
                    <a:pt x="349" y="430"/>
                    <a:pt x="390" y="455"/>
                    <a:pt x="424" y="455"/>
                  </a:cubicBezTo>
                  <a:cubicBezTo>
                    <a:pt x="458" y="455"/>
                    <a:pt x="501" y="432"/>
                    <a:pt x="529" y="376"/>
                  </a:cubicBezTo>
                  <a:cubicBezTo>
                    <a:pt x="557" y="320"/>
                    <a:pt x="565" y="171"/>
                    <a:pt x="592" y="118"/>
                  </a:cubicBezTo>
                  <a:cubicBezTo>
                    <a:pt x="619" y="65"/>
                    <a:pt x="658" y="56"/>
                    <a:pt x="688" y="58"/>
                  </a:cubicBezTo>
                  <a:cubicBezTo>
                    <a:pt x="718" y="60"/>
                    <a:pt x="748" y="82"/>
                    <a:pt x="771" y="128"/>
                  </a:cubicBezTo>
                  <a:lnTo>
                    <a:pt x="827" y="336"/>
                  </a:lnTo>
                  <a:cubicBezTo>
                    <a:pt x="855" y="389"/>
                    <a:pt x="896" y="443"/>
                    <a:pt x="936" y="445"/>
                  </a:cubicBezTo>
                  <a:cubicBezTo>
                    <a:pt x="976" y="447"/>
                    <a:pt x="1037" y="402"/>
                    <a:pt x="1069" y="346"/>
                  </a:cubicBezTo>
                  <a:cubicBezTo>
                    <a:pt x="1101" y="290"/>
                    <a:pt x="1101" y="159"/>
                    <a:pt x="1129" y="108"/>
                  </a:cubicBezTo>
                  <a:cubicBezTo>
                    <a:pt x="1157" y="57"/>
                    <a:pt x="1205" y="35"/>
                    <a:pt x="1238" y="38"/>
                  </a:cubicBezTo>
                  <a:cubicBezTo>
                    <a:pt x="1271" y="41"/>
                    <a:pt x="1304" y="79"/>
                    <a:pt x="1327" y="127"/>
                  </a:cubicBezTo>
                  <a:cubicBezTo>
                    <a:pt x="1350" y="175"/>
                    <a:pt x="1352" y="275"/>
                    <a:pt x="1377" y="326"/>
                  </a:cubicBezTo>
                  <a:cubicBezTo>
                    <a:pt x="1402" y="377"/>
                    <a:pt x="1441" y="433"/>
                    <a:pt x="1476" y="435"/>
                  </a:cubicBezTo>
                  <a:cubicBezTo>
                    <a:pt x="1511" y="437"/>
                    <a:pt x="1557" y="392"/>
                    <a:pt x="1585" y="336"/>
                  </a:cubicBezTo>
                  <a:cubicBezTo>
                    <a:pt x="1613" y="280"/>
                    <a:pt x="1619" y="147"/>
                    <a:pt x="1645" y="97"/>
                  </a:cubicBezTo>
                  <a:cubicBezTo>
                    <a:pt x="1671" y="47"/>
                    <a:pt x="1711" y="38"/>
                    <a:pt x="1744" y="38"/>
                  </a:cubicBezTo>
                  <a:cubicBezTo>
                    <a:pt x="1777" y="38"/>
                    <a:pt x="1819" y="44"/>
                    <a:pt x="1844" y="97"/>
                  </a:cubicBezTo>
                  <a:cubicBezTo>
                    <a:pt x="1869" y="150"/>
                    <a:pt x="1890" y="50"/>
                    <a:pt x="1893" y="356"/>
                  </a:cubicBezTo>
                  <a:cubicBezTo>
                    <a:pt x="1896" y="662"/>
                    <a:pt x="1885" y="1626"/>
                    <a:pt x="1864" y="1935"/>
                  </a:cubicBezTo>
                  <a:cubicBezTo>
                    <a:pt x="1843" y="2244"/>
                    <a:pt x="1829" y="2160"/>
                    <a:pt x="1764" y="2213"/>
                  </a:cubicBezTo>
                  <a:cubicBezTo>
                    <a:pt x="1699" y="2266"/>
                    <a:pt x="1703" y="2249"/>
                    <a:pt x="1476" y="2252"/>
                  </a:cubicBezTo>
                  <a:cubicBezTo>
                    <a:pt x="1249" y="2255"/>
                    <a:pt x="623" y="2243"/>
                    <a:pt x="404" y="2233"/>
                  </a:cubicBezTo>
                  <a:cubicBezTo>
                    <a:pt x="185" y="2223"/>
                    <a:pt x="225" y="2236"/>
                    <a:pt x="162" y="2193"/>
                  </a:cubicBezTo>
                  <a:cubicBezTo>
                    <a:pt x="124" y="2150"/>
                    <a:pt x="43" y="2233"/>
                    <a:pt x="23" y="1975"/>
                  </a:cubicBezTo>
                  <a:cubicBezTo>
                    <a:pt x="0" y="1677"/>
                    <a:pt x="22" y="705"/>
                    <a:pt x="26" y="405"/>
                  </a:cubicBezTo>
                  <a:cubicBezTo>
                    <a:pt x="30" y="105"/>
                    <a:pt x="27" y="243"/>
                    <a:pt x="4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35896" name="Freeform 7"/>
            <p:cNvSpPr>
              <a:spLocks/>
            </p:cNvSpPr>
            <p:nvPr/>
          </p:nvSpPr>
          <p:spPr bwMode="auto">
            <a:xfrm>
              <a:off x="2352" y="1584"/>
              <a:ext cx="1655" cy="2266"/>
            </a:xfrm>
            <a:custGeom>
              <a:avLst/>
              <a:gdLst>
                <a:gd name="T0" fmla="*/ 40 w 1896"/>
                <a:gd name="T1" fmla="*/ 177 h 2266"/>
                <a:gd name="T2" fmla="*/ 124 w 1896"/>
                <a:gd name="T3" fmla="*/ 8 h 2266"/>
                <a:gd name="T4" fmla="*/ 237 w 1896"/>
                <a:gd name="T5" fmla="*/ 128 h 2266"/>
                <a:gd name="T6" fmla="*/ 283 w 1896"/>
                <a:gd name="T7" fmla="*/ 376 h 2266"/>
                <a:gd name="T8" fmla="*/ 370 w 1896"/>
                <a:gd name="T9" fmla="*/ 455 h 2266"/>
                <a:gd name="T10" fmla="*/ 462 w 1896"/>
                <a:gd name="T11" fmla="*/ 376 h 2266"/>
                <a:gd name="T12" fmla="*/ 517 w 1896"/>
                <a:gd name="T13" fmla="*/ 118 h 2266"/>
                <a:gd name="T14" fmla="*/ 601 w 1896"/>
                <a:gd name="T15" fmla="*/ 58 h 2266"/>
                <a:gd name="T16" fmla="*/ 673 w 1896"/>
                <a:gd name="T17" fmla="*/ 128 h 2266"/>
                <a:gd name="T18" fmla="*/ 722 w 1896"/>
                <a:gd name="T19" fmla="*/ 336 h 2266"/>
                <a:gd name="T20" fmla="*/ 817 w 1896"/>
                <a:gd name="T21" fmla="*/ 445 h 2266"/>
                <a:gd name="T22" fmla="*/ 933 w 1896"/>
                <a:gd name="T23" fmla="*/ 346 h 2266"/>
                <a:gd name="T24" fmla="*/ 985 w 1896"/>
                <a:gd name="T25" fmla="*/ 108 h 2266"/>
                <a:gd name="T26" fmla="*/ 1081 w 1896"/>
                <a:gd name="T27" fmla="*/ 38 h 2266"/>
                <a:gd name="T28" fmla="*/ 1158 w 1896"/>
                <a:gd name="T29" fmla="*/ 127 h 2266"/>
                <a:gd name="T30" fmla="*/ 1202 w 1896"/>
                <a:gd name="T31" fmla="*/ 326 h 2266"/>
                <a:gd name="T32" fmla="*/ 1288 w 1896"/>
                <a:gd name="T33" fmla="*/ 435 h 2266"/>
                <a:gd name="T34" fmla="*/ 1384 w 1896"/>
                <a:gd name="T35" fmla="*/ 336 h 2266"/>
                <a:gd name="T36" fmla="*/ 1436 w 1896"/>
                <a:gd name="T37" fmla="*/ 97 h 2266"/>
                <a:gd name="T38" fmla="*/ 1522 w 1896"/>
                <a:gd name="T39" fmla="*/ 38 h 2266"/>
                <a:gd name="T40" fmla="*/ 1610 w 1896"/>
                <a:gd name="T41" fmla="*/ 97 h 2266"/>
                <a:gd name="T42" fmla="*/ 1652 w 1896"/>
                <a:gd name="T43" fmla="*/ 356 h 2266"/>
                <a:gd name="T44" fmla="*/ 1627 w 1896"/>
                <a:gd name="T45" fmla="*/ 1935 h 2266"/>
                <a:gd name="T46" fmla="*/ 1540 w 1896"/>
                <a:gd name="T47" fmla="*/ 2213 h 2266"/>
                <a:gd name="T48" fmla="*/ 1288 w 1896"/>
                <a:gd name="T49" fmla="*/ 2252 h 2266"/>
                <a:gd name="T50" fmla="*/ 353 w 1896"/>
                <a:gd name="T51" fmla="*/ 2233 h 2266"/>
                <a:gd name="T52" fmla="*/ 141 w 1896"/>
                <a:gd name="T53" fmla="*/ 2193 h 2266"/>
                <a:gd name="T54" fmla="*/ 20 w 1896"/>
                <a:gd name="T55" fmla="*/ 1975 h 2266"/>
                <a:gd name="T56" fmla="*/ 23 w 1896"/>
                <a:gd name="T57" fmla="*/ 405 h 2266"/>
                <a:gd name="T58" fmla="*/ 40 w 1896"/>
                <a:gd name="T59" fmla="*/ 177 h 22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96" h="2266">
                  <a:moveTo>
                    <a:pt x="46" y="177"/>
                  </a:moveTo>
                  <a:cubicBezTo>
                    <a:pt x="65" y="111"/>
                    <a:pt x="105" y="16"/>
                    <a:pt x="142" y="8"/>
                  </a:cubicBezTo>
                  <a:cubicBezTo>
                    <a:pt x="179" y="0"/>
                    <a:pt x="241" y="67"/>
                    <a:pt x="271" y="128"/>
                  </a:cubicBezTo>
                  <a:cubicBezTo>
                    <a:pt x="301" y="189"/>
                    <a:pt x="299" y="322"/>
                    <a:pt x="324" y="376"/>
                  </a:cubicBezTo>
                  <a:cubicBezTo>
                    <a:pt x="349" y="430"/>
                    <a:pt x="390" y="455"/>
                    <a:pt x="424" y="455"/>
                  </a:cubicBezTo>
                  <a:cubicBezTo>
                    <a:pt x="458" y="455"/>
                    <a:pt x="501" y="432"/>
                    <a:pt x="529" y="376"/>
                  </a:cubicBezTo>
                  <a:cubicBezTo>
                    <a:pt x="557" y="320"/>
                    <a:pt x="565" y="171"/>
                    <a:pt x="592" y="118"/>
                  </a:cubicBezTo>
                  <a:cubicBezTo>
                    <a:pt x="619" y="65"/>
                    <a:pt x="658" y="56"/>
                    <a:pt x="688" y="58"/>
                  </a:cubicBezTo>
                  <a:cubicBezTo>
                    <a:pt x="718" y="60"/>
                    <a:pt x="748" y="82"/>
                    <a:pt x="771" y="128"/>
                  </a:cubicBezTo>
                  <a:lnTo>
                    <a:pt x="827" y="336"/>
                  </a:lnTo>
                  <a:cubicBezTo>
                    <a:pt x="855" y="389"/>
                    <a:pt x="896" y="443"/>
                    <a:pt x="936" y="445"/>
                  </a:cubicBezTo>
                  <a:cubicBezTo>
                    <a:pt x="976" y="447"/>
                    <a:pt x="1037" y="402"/>
                    <a:pt x="1069" y="346"/>
                  </a:cubicBezTo>
                  <a:cubicBezTo>
                    <a:pt x="1101" y="290"/>
                    <a:pt x="1101" y="159"/>
                    <a:pt x="1129" y="108"/>
                  </a:cubicBezTo>
                  <a:cubicBezTo>
                    <a:pt x="1157" y="57"/>
                    <a:pt x="1205" y="35"/>
                    <a:pt x="1238" y="38"/>
                  </a:cubicBezTo>
                  <a:cubicBezTo>
                    <a:pt x="1271" y="41"/>
                    <a:pt x="1304" y="79"/>
                    <a:pt x="1327" y="127"/>
                  </a:cubicBezTo>
                  <a:cubicBezTo>
                    <a:pt x="1350" y="175"/>
                    <a:pt x="1352" y="275"/>
                    <a:pt x="1377" y="326"/>
                  </a:cubicBezTo>
                  <a:cubicBezTo>
                    <a:pt x="1402" y="377"/>
                    <a:pt x="1441" y="433"/>
                    <a:pt x="1476" y="435"/>
                  </a:cubicBezTo>
                  <a:cubicBezTo>
                    <a:pt x="1511" y="437"/>
                    <a:pt x="1557" y="392"/>
                    <a:pt x="1585" y="336"/>
                  </a:cubicBezTo>
                  <a:cubicBezTo>
                    <a:pt x="1613" y="280"/>
                    <a:pt x="1619" y="147"/>
                    <a:pt x="1645" y="97"/>
                  </a:cubicBezTo>
                  <a:cubicBezTo>
                    <a:pt x="1671" y="47"/>
                    <a:pt x="1711" y="38"/>
                    <a:pt x="1744" y="38"/>
                  </a:cubicBezTo>
                  <a:cubicBezTo>
                    <a:pt x="1777" y="38"/>
                    <a:pt x="1819" y="44"/>
                    <a:pt x="1844" y="97"/>
                  </a:cubicBezTo>
                  <a:cubicBezTo>
                    <a:pt x="1869" y="150"/>
                    <a:pt x="1890" y="50"/>
                    <a:pt x="1893" y="356"/>
                  </a:cubicBezTo>
                  <a:cubicBezTo>
                    <a:pt x="1896" y="662"/>
                    <a:pt x="1885" y="1626"/>
                    <a:pt x="1864" y="1935"/>
                  </a:cubicBezTo>
                  <a:cubicBezTo>
                    <a:pt x="1843" y="2244"/>
                    <a:pt x="1829" y="2160"/>
                    <a:pt x="1764" y="2213"/>
                  </a:cubicBezTo>
                  <a:cubicBezTo>
                    <a:pt x="1699" y="2266"/>
                    <a:pt x="1703" y="2249"/>
                    <a:pt x="1476" y="2252"/>
                  </a:cubicBezTo>
                  <a:cubicBezTo>
                    <a:pt x="1249" y="2255"/>
                    <a:pt x="623" y="2243"/>
                    <a:pt x="404" y="2233"/>
                  </a:cubicBezTo>
                  <a:cubicBezTo>
                    <a:pt x="185" y="2223"/>
                    <a:pt x="225" y="2236"/>
                    <a:pt x="162" y="2193"/>
                  </a:cubicBezTo>
                  <a:cubicBezTo>
                    <a:pt x="124" y="2150"/>
                    <a:pt x="43" y="2233"/>
                    <a:pt x="23" y="1975"/>
                  </a:cubicBezTo>
                  <a:cubicBezTo>
                    <a:pt x="0" y="1677"/>
                    <a:pt x="22" y="705"/>
                    <a:pt x="26" y="405"/>
                  </a:cubicBezTo>
                  <a:cubicBezTo>
                    <a:pt x="30" y="105"/>
                    <a:pt x="27" y="243"/>
                    <a:pt x="4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35897" name="Freeform 8"/>
            <p:cNvSpPr>
              <a:spLocks/>
            </p:cNvSpPr>
            <p:nvPr/>
          </p:nvSpPr>
          <p:spPr bwMode="auto">
            <a:xfrm>
              <a:off x="4032" y="1584"/>
              <a:ext cx="1655" cy="2266"/>
            </a:xfrm>
            <a:custGeom>
              <a:avLst/>
              <a:gdLst>
                <a:gd name="T0" fmla="*/ 40 w 1896"/>
                <a:gd name="T1" fmla="*/ 177 h 2266"/>
                <a:gd name="T2" fmla="*/ 124 w 1896"/>
                <a:gd name="T3" fmla="*/ 8 h 2266"/>
                <a:gd name="T4" fmla="*/ 237 w 1896"/>
                <a:gd name="T5" fmla="*/ 128 h 2266"/>
                <a:gd name="T6" fmla="*/ 283 w 1896"/>
                <a:gd name="T7" fmla="*/ 376 h 2266"/>
                <a:gd name="T8" fmla="*/ 370 w 1896"/>
                <a:gd name="T9" fmla="*/ 455 h 2266"/>
                <a:gd name="T10" fmla="*/ 462 w 1896"/>
                <a:gd name="T11" fmla="*/ 376 h 2266"/>
                <a:gd name="T12" fmla="*/ 517 w 1896"/>
                <a:gd name="T13" fmla="*/ 118 h 2266"/>
                <a:gd name="T14" fmla="*/ 601 w 1896"/>
                <a:gd name="T15" fmla="*/ 58 h 2266"/>
                <a:gd name="T16" fmla="*/ 673 w 1896"/>
                <a:gd name="T17" fmla="*/ 128 h 2266"/>
                <a:gd name="T18" fmla="*/ 722 w 1896"/>
                <a:gd name="T19" fmla="*/ 336 h 2266"/>
                <a:gd name="T20" fmla="*/ 817 w 1896"/>
                <a:gd name="T21" fmla="*/ 445 h 2266"/>
                <a:gd name="T22" fmla="*/ 933 w 1896"/>
                <a:gd name="T23" fmla="*/ 346 h 2266"/>
                <a:gd name="T24" fmla="*/ 985 w 1896"/>
                <a:gd name="T25" fmla="*/ 108 h 2266"/>
                <a:gd name="T26" fmla="*/ 1081 w 1896"/>
                <a:gd name="T27" fmla="*/ 38 h 2266"/>
                <a:gd name="T28" fmla="*/ 1158 w 1896"/>
                <a:gd name="T29" fmla="*/ 127 h 2266"/>
                <a:gd name="T30" fmla="*/ 1202 w 1896"/>
                <a:gd name="T31" fmla="*/ 326 h 2266"/>
                <a:gd name="T32" fmla="*/ 1288 w 1896"/>
                <a:gd name="T33" fmla="*/ 435 h 2266"/>
                <a:gd name="T34" fmla="*/ 1384 w 1896"/>
                <a:gd name="T35" fmla="*/ 336 h 2266"/>
                <a:gd name="T36" fmla="*/ 1436 w 1896"/>
                <a:gd name="T37" fmla="*/ 97 h 2266"/>
                <a:gd name="T38" fmla="*/ 1522 w 1896"/>
                <a:gd name="T39" fmla="*/ 38 h 2266"/>
                <a:gd name="T40" fmla="*/ 1610 w 1896"/>
                <a:gd name="T41" fmla="*/ 97 h 2266"/>
                <a:gd name="T42" fmla="*/ 1652 w 1896"/>
                <a:gd name="T43" fmla="*/ 356 h 2266"/>
                <a:gd name="T44" fmla="*/ 1627 w 1896"/>
                <a:gd name="T45" fmla="*/ 1935 h 2266"/>
                <a:gd name="T46" fmla="*/ 1540 w 1896"/>
                <a:gd name="T47" fmla="*/ 2213 h 2266"/>
                <a:gd name="T48" fmla="*/ 1288 w 1896"/>
                <a:gd name="T49" fmla="*/ 2252 h 2266"/>
                <a:gd name="T50" fmla="*/ 353 w 1896"/>
                <a:gd name="T51" fmla="*/ 2233 h 2266"/>
                <a:gd name="T52" fmla="*/ 141 w 1896"/>
                <a:gd name="T53" fmla="*/ 2193 h 2266"/>
                <a:gd name="T54" fmla="*/ 20 w 1896"/>
                <a:gd name="T55" fmla="*/ 1975 h 2266"/>
                <a:gd name="T56" fmla="*/ 23 w 1896"/>
                <a:gd name="T57" fmla="*/ 405 h 2266"/>
                <a:gd name="T58" fmla="*/ 40 w 1896"/>
                <a:gd name="T59" fmla="*/ 177 h 22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96" h="2266">
                  <a:moveTo>
                    <a:pt x="46" y="177"/>
                  </a:moveTo>
                  <a:cubicBezTo>
                    <a:pt x="65" y="111"/>
                    <a:pt x="105" y="16"/>
                    <a:pt x="142" y="8"/>
                  </a:cubicBezTo>
                  <a:cubicBezTo>
                    <a:pt x="179" y="0"/>
                    <a:pt x="241" y="67"/>
                    <a:pt x="271" y="128"/>
                  </a:cubicBezTo>
                  <a:cubicBezTo>
                    <a:pt x="301" y="189"/>
                    <a:pt x="299" y="322"/>
                    <a:pt x="324" y="376"/>
                  </a:cubicBezTo>
                  <a:cubicBezTo>
                    <a:pt x="349" y="430"/>
                    <a:pt x="390" y="455"/>
                    <a:pt x="424" y="455"/>
                  </a:cubicBezTo>
                  <a:cubicBezTo>
                    <a:pt x="458" y="455"/>
                    <a:pt x="501" y="432"/>
                    <a:pt x="529" y="376"/>
                  </a:cubicBezTo>
                  <a:cubicBezTo>
                    <a:pt x="557" y="320"/>
                    <a:pt x="565" y="171"/>
                    <a:pt x="592" y="118"/>
                  </a:cubicBezTo>
                  <a:cubicBezTo>
                    <a:pt x="619" y="65"/>
                    <a:pt x="658" y="56"/>
                    <a:pt x="688" y="58"/>
                  </a:cubicBezTo>
                  <a:cubicBezTo>
                    <a:pt x="718" y="60"/>
                    <a:pt x="748" y="82"/>
                    <a:pt x="771" y="128"/>
                  </a:cubicBezTo>
                  <a:lnTo>
                    <a:pt x="827" y="336"/>
                  </a:lnTo>
                  <a:cubicBezTo>
                    <a:pt x="855" y="389"/>
                    <a:pt x="896" y="443"/>
                    <a:pt x="936" y="445"/>
                  </a:cubicBezTo>
                  <a:cubicBezTo>
                    <a:pt x="976" y="447"/>
                    <a:pt x="1037" y="402"/>
                    <a:pt x="1069" y="346"/>
                  </a:cubicBezTo>
                  <a:cubicBezTo>
                    <a:pt x="1101" y="290"/>
                    <a:pt x="1101" y="159"/>
                    <a:pt x="1129" y="108"/>
                  </a:cubicBezTo>
                  <a:cubicBezTo>
                    <a:pt x="1157" y="57"/>
                    <a:pt x="1205" y="35"/>
                    <a:pt x="1238" y="38"/>
                  </a:cubicBezTo>
                  <a:cubicBezTo>
                    <a:pt x="1271" y="41"/>
                    <a:pt x="1304" y="79"/>
                    <a:pt x="1327" y="127"/>
                  </a:cubicBezTo>
                  <a:cubicBezTo>
                    <a:pt x="1350" y="175"/>
                    <a:pt x="1352" y="275"/>
                    <a:pt x="1377" y="326"/>
                  </a:cubicBezTo>
                  <a:cubicBezTo>
                    <a:pt x="1402" y="377"/>
                    <a:pt x="1441" y="433"/>
                    <a:pt x="1476" y="435"/>
                  </a:cubicBezTo>
                  <a:cubicBezTo>
                    <a:pt x="1511" y="437"/>
                    <a:pt x="1557" y="392"/>
                    <a:pt x="1585" y="336"/>
                  </a:cubicBezTo>
                  <a:cubicBezTo>
                    <a:pt x="1613" y="280"/>
                    <a:pt x="1619" y="147"/>
                    <a:pt x="1645" y="97"/>
                  </a:cubicBezTo>
                  <a:cubicBezTo>
                    <a:pt x="1671" y="47"/>
                    <a:pt x="1711" y="38"/>
                    <a:pt x="1744" y="38"/>
                  </a:cubicBezTo>
                  <a:cubicBezTo>
                    <a:pt x="1777" y="38"/>
                    <a:pt x="1819" y="44"/>
                    <a:pt x="1844" y="97"/>
                  </a:cubicBezTo>
                  <a:cubicBezTo>
                    <a:pt x="1869" y="150"/>
                    <a:pt x="1890" y="50"/>
                    <a:pt x="1893" y="356"/>
                  </a:cubicBezTo>
                  <a:cubicBezTo>
                    <a:pt x="1896" y="662"/>
                    <a:pt x="1885" y="1626"/>
                    <a:pt x="1864" y="1935"/>
                  </a:cubicBezTo>
                  <a:cubicBezTo>
                    <a:pt x="1843" y="2244"/>
                    <a:pt x="1829" y="2160"/>
                    <a:pt x="1764" y="2213"/>
                  </a:cubicBezTo>
                  <a:cubicBezTo>
                    <a:pt x="1699" y="2266"/>
                    <a:pt x="1703" y="2249"/>
                    <a:pt x="1476" y="2252"/>
                  </a:cubicBezTo>
                  <a:cubicBezTo>
                    <a:pt x="1249" y="2255"/>
                    <a:pt x="623" y="2243"/>
                    <a:pt x="404" y="2233"/>
                  </a:cubicBezTo>
                  <a:cubicBezTo>
                    <a:pt x="185" y="2223"/>
                    <a:pt x="225" y="2236"/>
                    <a:pt x="162" y="2193"/>
                  </a:cubicBezTo>
                  <a:cubicBezTo>
                    <a:pt x="124" y="2150"/>
                    <a:pt x="43" y="2233"/>
                    <a:pt x="23" y="1975"/>
                  </a:cubicBezTo>
                  <a:cubicBezTo>
                    <a:pt x="0" y="1677"/>
                    <a:pt x="22" y="705"/>
                    <a:pt x="26" y="405"/>
                  </a:cubicBezTo>
                  <a:cubicBezTo>
                    <a:pt x="30" y="105"/>
                    <a:pt x="27" y="243"/>
                    <a:pt x="46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</p:grpSp>
      <p:grpSp>
        <p:nvGrpSpPr>
          <p:cNvPr id="210953" name="Group 9"/>
          <p:cNvGrpSpPr>
            <a:grpSpLocks/>
          </p:cNvGrpSpPr>
          <p:nvPr/>
        </p:nvGrpSpPr>
        <p:grpSpPr bwMode="auto">
          <a:xfrm>
            <a:off x="6908800" y="1919288"/>
            <a:ext cx="1084263" cy="4710112"/>
            <a:chOff x="4896" y="1104"/>
            <a:chExt cx="768" cy="2967"/>
          </a:xfrm>
        </p:grpSpPr>
        <p:sp>
          <p:nvSpPr>
            <p:cNvPr id="35890" name="Text Box 10"/>
            <p:cNvSpPr txBox="1">
              <a:spLocks noChangeArrowheads="1"/>
            </p:cNvSpPr>
            <p:nvPr/>
          </p:nvSpPr>
          <p:spPr bwMode="auto">
            <a:xfrm>
              <a:off x="4896" y="110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GB" sz="1800" b="1">
                  <a:solidFill>
                    <a:srgbClr val="990099"/>
                  </a:solidFill>
                </a:rPr>
                <a:t>10</a:t>
              </a:r>
              <a:r>
                <a:rPr lang="en-GB" sz="1800" b="1" baseline="30000">
                  <a:solidFill>
                    <a:srgbClr val="990099"/>
                  </a:solidFill>
                </a:rPr>
                <a:t>-3 </a:t>
              </a:r>
              <a:r>
                <a:rPr lang="en-GB" sz="1800" b="1">
                  <a:solidFill>
                    <a:srgbClr val="990099"/>
                  </a:solidFill>
                </a:rPr>
                <a:t>M</a:t>
              </a:r>
            </a:p>
          </p:txBody>
        </p:sp>
        <p:sp>
          <p:nvSpPr>
            <p:cNvPr id="35891" name="Text Box 11"/>
            <p:cNvSpPr txBox="1">
              <a:spLocks noChangeArrowheads="1"/>
            </p:cNvSpPr>
            <p:nvPr/>
          </p:nvSpPr>
          <p:spPr bwMode="auto">
            <a:xfrm>
              <a:off x="4896" y="384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GB" sz="1800" b="1">
                  <a:solidFill>
                    <a:srgbClr val="990099"/>
                  </a:solidFill>
                </a:rPr>
                <a:t>10</a:t>
              </a:r>
              <a:r>
                <a:rPr lang="en-GB" sz="1800" b="1" baseline="30000">
                  <a:solidFill>
                    <a:srgbClr val="990099"/>
                  </a:solidFill>
                </a:rPr>
                <a:t>-3</a:t>
              </a:r>
              <a:r>
                <a:rPr lang="en-GB" sz="1800" b="1">
                  <a:solidFill>
                    <a:srgbClr val="990099"/>
                  </a:solidFill>
                </a:rPr>
                <a:t> M</a:t>
              </a:r>
            </a:p>
          </p:txBody>
        </p:sp>
        <p:sp>
          <p:nvSpPr>
            <p:cNvPr id="35892" name="Text Box 12"/>
            <p:cNvSpPr txBox="1">
              <a:spLocks noChangeArrowheads="1"/>
            </p:cNvSpPr>
            <p:nvPr/>
          </p:nvSpPr>
          <p:spPr bwMode="auto">
            <a:xfrm>
              <a:off x="4896" y="264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GB" sz="1800" b="1">
                  <a:solidFill>
                    <a:srgbClr val="990099"/>
                  </a:solidFill>
                </a:rPr>
                <a:t>10</a:t>
              </a:r>
              <a:r>
                <a:rPr lang="en-GB" sz="1800" b="1" baseline="30000">
                  <a:solidFill>
                    <a:srgbClr val="990099"/>
                  </a:solidFill>
                </a:rPr>
                <a:t>-7</a:t>
              </a:r>
              <a:r>
                <a:rPr lang="en-GB" sz="1800" b="1">
                  <a:solidFill>
                    <a:srgbClr val="990099"/>
                  </a:solidFill>
                </a:rPr>
                <a:t> M</a:t>
              </a:r>
            </a:p>
          </p:txBody>
        </p:sp>
      </p:grpSp>
      <p:sp>
        <p:nvSpPr>
          <p:cNvPr id="35845" name="Oval 13"/>
          <p:cNvSpPr>
            <a:spLocks noChangeArrowheads="1"/>
          </p:cNvSpPr>
          <p:nvPr/>
        </p:nvSpPr>
        <p:spPr bwMode="auto">
          <a:xfrm>
            <a:off x="1354138" y="3810000"/>
            <a:ext cx="677862" cy="1447800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210958" name="Group 14"/>
          <p:cNvGrpSpPr>
            <a:grpSpLocks/>
          </p:cNvGrpSpPr>
          <p:nvPr/>
        </p:nvGrpSpPr>
        <p:grpSpPr bwMode="auto">
          <a:xfrm>
            <a:off x="1897063" y="1447800"/>
            <a:ext cx="3251200" cy="990600"/>
            <a:chOff x="1344" y="912"/>
            <a:chExt cx="2304" cy="624"/>
          </a:xfrm>
        </p:grpSpPr>
        <p:sp>
          <p:nvSpPr>
            <p:cNvPr id="35873" name="Oval 15"/>
            <p:cNvSpPr>
              <a:spLocks noChangeArrowheads="1"/>
            </p:cNvSpPr>
            <p:nvPr/>
          </p:nvSpPr>
          <p:spPr bwMode="auto">
            <a:xfrm>
              <a:off x="1536" y="960"/>
              <a:ext cx="96" cy="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5874" name="Group 16"/>
            <p:cNvGrpSpPr>
              <a:grpSpLocks/>
            </p:cNvGrpSpPr>
            <p:nvPr/>
          </p:nvGrpSpPr>
          <p:grpSpPr bwMode="auto">
            <a:xfrm>
              <a:off x="1344" y="1248"/>
              <a:ext cx="576" cy="96"/>
              <a:chOff x="1344" y="1248"/>
              <a:chExt cx="576" cy="96"/>
            </a:xfrm>
          </p:grpSpPr>
          <p:sp>
            <p:nvSpPr>
              <p:cNvPr id="35887" name="Oval 17"/>
              <p:cNvSpPr>
                <a:spLocks noChangeArrowheads="1"/>
              </p:cNvSpPr>
              <p:nvPr/>
            </p:nvSpPr>
            <p:spPr bwMode="auto">
              <a:xfrm>
                <a:off x="16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8" name="Oval 1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9" name="Oval 19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35875" name="Group 20"/>
            <p:cNvGrpSpPr>
              <a:grpSpLocks/>
            </p:cNvGrpSpPr>
            <p:nvPr/>
          </p:nvGrpSpPr>
          <p:grpSpPr bwMode="auto">
            <a:xfrm>
              <a:off x="2016" y="1008"/>
              <a:ext cx="336" cy="144"/>
              <a:chOff x="2016" y="1008"/>
              <a:chExt cx="336" cy="144"/>
            </a:xfrm>
          </p:grpSpPr>
          <p:sp>
            <p:nvSpPr>
              <p:cNvPr id="35885" name="Oval 21"/>
              <p:cNvSpPr>
                <a:spLocks noChangeArrowheads="1"/>
              </p:cNvSpPr>
              <p:nvPr/>
            </p:nvSpPr>
            <p:spPr bwMode="auto">
              <a:xfrm>
                <a:off x="2016" y="100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6" name="Oval 22"/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35876" name="Group 23"/>
            <p:cNvGrpSpPr>
              <a:grpSpLocks/>
            </p:cNvGrpSpPr>
            <p:nvPr/>
          </p:nvGrpSpPr>
          <p:grpSpPr bwMode="auto">
            <a:xfrm>
              <a:off x="2736" y="912"/>
              <a:ext cx="432" cy="336"/>
              <a:chOff x="2736" y="912"/>
              <a:chExt cx="432" cy="336"/>
            </a:xfrm>
          </p:grpSpPr>
          <p:sp>
            <p:nvSpPr>
              <p:cNvPr id="35882" name="Oval 24"/>
              <p:cNvSpPr>
                <a:spLocks noChangeArrowheads="1"/>
              </p:cNvSpPr>
              <p:nvPr/>
            </p:nvSpPr>
            <p:spPr bwMode="auto">
              <a:xfrm>
                <a:off x="2928" y="115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3" name="Oval 25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4" name="Oval 26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35877" name="Group 27"/>
            <p:cNvGrpSpPr>
              <a:grpSpLocks/>
            </p:cNvGrpSpPr>
            <p:nvPr/>
          </p:nvGrpSpPr>
          <p:grpSpPr bwMode="auto">
            <a:xfrm>
              <a:off x="3168" y="1248"/>
              <a:ext cx="480" cy="144"/>
              <a:chOff x="3168" y="1248"/>
              <a:chExt cx="480" cy="144"/>
            </a:xfrm>
          </p:grpSpPr>
          <p:sp>
            <p:nvSpPr>
              <p:cNvPr id="35880" name="Oval 28"/>
              <p:cNvSpPr>
                <a:spLocks noChangeArrowheads="1"/>
              </p:cNvSpPr>
              <p:nvPr/>
            </p:nvSpPr>
            <p:spPr bwMode="auto">
              <a:xfrm>
                <a:off x="31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1" name="Oval 29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5878" name="Oval 30"/>
            <p:cNvSpPr>
              <a:spLocks noChangeArrowheads="1"/>
            </p:cNvSpPr>
            <p:nvPr/>
          </p:nvSpPr>
          <p:spPr bwMode="auto">
            <a:xfrm>
              <a:off x="3408" y="1056"/>
              <a:ext cx="96" cy="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9" name="Oval 31"/>
            <p:cNvSpPr>
              <a:spLocks noChangeArrowheads="1"/>
            </p:cNvSpPr>
            <p:nvPr/>
          </p:nvSpPr>
          <p:spPr bwMode="auto">
            <a:xfrm>
              <a:off x="2880" y="1440"/>
              <a:ext cx="96" cy="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210976" name="Oval 32"/>
          <p:cNvSpPr>
            <a:spLocks noChangeArrowheads="1"/>
          </p:cNvSpPr>
          <p:nvPr/>
        </p:nvSpPr>
        <p:spPr bwMode="auto">
          <a:xfrm>
            <a:off x="4064000" y="3352800"/>
            <a:ext cx="134938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210977" name="Group 33"/>
          <p:cNvGrpSpPr>
            <a:grpSpLocks/>
          </p:cNvGrpSpPr>
          <p:nvPr/>
        </p:nvGrpSpPr>
        <p:grpSpPr bwMode="auto">
          <a:xfrm>
            <a:off x="4064000" y="2743200"/>
            <a:ext cx="134938" cy="304800"/>
            <a:chOff x="2880" y="1584"/>
            <a:chExt cx="96" cy="336"/>
          </a:xfrm>
        </p:grpSpPr>
        <p:sp>
          <p:nvSpPr>
            <p:cNvPr id="35871" name="Line 34"/>
            <p:cNvSpPr>
              <a:spLocks noChangeShapeType="1"/>
            </p:cNvSpPr>
            <p:nvPr/>
          </p:nvSpPr>
          <p:spPr bwMode="auto">
            <a:xfrm flipH="1">
              <a:off x="2976" y="1584"/>
              <a:ext cx="0" cy="336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  <p:sp>
          <p:nvSpPr>
            <p:cNvPr id="35872" name="Line 35"/>
            <p:cNvSpPr>
              <a:spLocks noChangeShapeType="1"/>
            </p:cNvSpPr>
            <p:nvPr/>
          </p:nvSpPr>
          <p:spPr bwMode="auto">
            <a:xfrm flipH="1">
              <a:off x="2880" y="1584"/>
              <a:ext cx="0" cy="336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</p:grpSp>
      <p:grpSp>
        <p:nvGrpSpPr>
          <p:cNvPr id="211011" name="Group 67"/>
          <p:cNvGrpSpPr>
            <a:grpSpLocks/>
          </p:cNvGrpSpPr>
          <p:nvPr/>
        </p:nvGrpSpPr>
        <p:grpSpPr bwMode="auto">
          <a:xfrm>
            <a:off x="4260850" y="2900363"/>
            <a:ext cx="1293813" cy="725487"/>
            <a:chOff x="3020" y="1827"/>
            <a:chExt cx="916" cy="457"/>
          </a:xfrm>
        </p:grpSpPr>
        <p:sp>
          <p:nvSpPr>
            <p:cNvPr id="35869" name="Text Box 37"/>
            <p:cNvSpPr txBox="1">
              <a:spLocks noChangeArrowheads="1"/>
            </p:cNvSpPr>
            <p:nvPr/>
          </p:nvSpPr>
          <p:spPr bwMode="auto">
            <a:xfrm>
              <a:off x="3216" y="2064"/>
              <a:ext cx="72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600" b="1">
                  <a:solidFill>
                    <a:srgbClr val="000066"/>
                  </a:solidFill>
                </a:rPr>
                <a:t>TRPV6</a:t>
              </a:r>
            </a:p>
          </p:txBody>
        </p:sp>
        <p:sp>
          <p:nvSpPr>
            <p:cNvPr id="35870" name="Freeform 38"/>
            <p:cNvSpPr>
              <a:spLocks/>
            </p:cNvSpPr>
            <p:nvPr/>
          </p:nvSpPr>
          <p:spPr bwMode="auto">
            <a:xfrm>
              <a:off x="3020" y="1827"/>
              <a:ext cx="288" cy="230"/>
            </a:xfrm>
            <a:custGeom>
              <a:avLst/>
              <a:gdLst>
                <a:gd name="T0" fmla="*/ 0 w 288"/>
                <a:gd name="T1" fmla="*/ 0 h 230"/>
                <a:gd name="T2" fmla="*/ 164 w 288"/>
                <a:gd name="T3" fmla="*/ 140 h 230"/>
                <a:gd name="T4" fmla="*/ 288 w 288"/>
                <a:gd name="T5" fmla="*/ 230 h 2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30">
                  <a:moveTo>
                    <a:pt x="0" y="0"/>
                  </a:moveTo>
                  <a:lnTo>
                    <a:pt x="164" y="140"/>
                  </a:lnTo>
                  <a:lnTo>
                    <a:pt x="288" y="230"/>
                  </a:ln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hlink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</p:grpSp>
      <p:grpSp>
        <p:nvGrpSpPr>
          <p:cNvPr id="210983" name="Group 39"/>
          <p:cNvGrpSpPr>
            <a:grpSpLocks/>
          </p:cNvGrpSpPr>
          <p:nvPr/>
        </p:nvGrpSpPr>
        <p:grpSpPr bwMode="auto">
          <a:xfrm>
            <a:off x="4214813" y="4351338"/>
            <a:ext cx="1371600" cy="558800"/>
            <a:chOff x="2640" y="2736"/>
            <a:chExt cx="864" cy="352"/>
          </a:xfrm>
        </p:grpSpPr>
        <p:sp>
          <p:nvSpPr>
            <p:cNvPr id="35867" name="Text Box 40"/>
            <p:cNvSpPr txBox="1">
              <a:spLocks noChangeArrowheads="1"/>
            </p:cNvSpPr>
            <p:nvPr/>
          </p:nvSpPr>
          <p:spPr bwMode="auto">
            <a:xfrm>
              <a:off x="2754" y="2868"/>
              <a:ext cx="75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sz="1600" b="1">
                  <a:solidFill>
                    <a:srgbClr val="000066"/>
                  </a:solidFill>
                </a:rPr>
                <a:t>Calbindin</a:t>
              </a:r>
            </a:p>
          </p:txBody>
        </p:sp>
        <p:sp>
          <p:nvSpPr>
            <p:cNvPr id="35868" name="Oval 41"/>
            <p:cNvSpPr>
              <a:spLocks noChangeArrowheads="1"/>
            </p:cNvSpPr>
            <p:nvPr/>
          </p:nvSpPr>
          <p:spPr bwMode="auto">
            <a:xfrm>
              <a:off x="2640" y="2736"/>
              <a:ext cx="91" cy="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211010" name="Group 66"/>
          <p:cNvGrpSpPr>
            <a:grpSpLocks/>
          </p:cNvGrpSpPr>
          <p:nvPr/>
        </p:nvGrpSpPr>
        <p:grpSpPr bwMode="auto">
          <a:xfrm>
            <a:off x="4064000" y="5257800"/>
            <a:ext cx="1422400" cy="857250"/>
            <a:chOff x="2880" y="3312"/>
            <a:chExt cx="1008" cy="540"/>
          </a:xfrm>
        </p:grpSpPr>
        <p:grpSp>
          <p:nvGrpSpPr>
            <p:cNvPr id="35861" name="Group 65"/>
            <p:cNvGrpSpPr>
              <a:grpSpLocks/>
            </p:cNvGrpSpPr>
            <p:nvPr/>
          </p:nvGrpSpPr>
          <p:grpSpPr bwMode="auto">
            <a:xfrm>
              <a:off x="3045" y="3312"/>
              <a:ext cx="843" cy="457"/>
              <a:chOff x="3045" y="3312"/>
              <a:chExt cx="843" cy="457"/>
            </a:xfrm>
          </p:grpSpPr>
          <p:sp>
            <p:nvSpPr>
              <p:cNvPr id="35865" name="Text Box 44"/>
              <p:cNvSpPr txBox="1">
                <a:spLocks noChangeArrowheads="1"/>
              </p:cNvSpPr>
              <p:nvPr/>
            </p:nvSpPr>
            <p:spPr bwMode="auto">
              <a:xfrm>
                <a:off x="3168" y="3312"/>
                <a:ext cx="720" cy="2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sz="1600" b="1">
                    <a:solidFill>
                      <a:srgbClr val="000066"/>
                    </a:solidFill>
                  </a:rPr>
                  <a:t>PMCA1</a:t>
                </a:r>
              </a:p>
            </p:txBody>
          </p:sp>
          <p:sp>
            <p:nvSpPr>
              <p:cNvPr id="35866" name="Freeform 45"/>
              <p:cNvSpPr>
                <a:spLocks/>
              </p:cNvSpPr>
              <p:nvPr/>
            </p:nvSpPr>
            <p:spPr bwMode="auto">
              <a:xfrm>
                <a:off x="3045" y="3538"/>
                <a:ext cx="288" cy="231"/>
              </a:xfrm>
              <a:custGeom>
                <a:avLst/>
                <a:gdLst>
                  <a:gd name="T0" fmla="*/ 0 w 288"/>
                  <a:gd name="T1" fmla="*/ 231 h 231"/>
                  <a:gd name="T2" fmla="*/ 119 w 288"/>
                  <a:gd name="T3" fmla="*/ 131 h 231"/>
                  <a:gd name="T4" fmla="*/ 288 w 288"/>
                  <a:gd name="T5" fmla="*/ 0 h 2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231">
                    <a:moveTo>
                      <a:pt x="0" y="231"/>
                    </a:moveTo>
                    <a:cubicBezTo>
                      <a:pt x="20" y="213"/>
                      <a:pt x="71" y="170"/>
                      <a:pt x="119" y="131"/>
                    </a:cubicBezTo>
                    <a:cubicBezTo>
                      <a:pt x="167" y="92"/>
                      <a:pt x="253" y="27"/>
                      <a:pt x="288" y="0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hlink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  <p:grpSp>
          <p:nvGrpSpPr>
            <p:cNvPr id="35862" name="Group 46"/>
            <p:cNvGrpSpPr>
              <a:grpSpLocks/>
            </p:cNvGrpSpPr>
            <p:nvPr/>
          </p:nvGrpSpPr>
          <p:grpSpPr bwMode="auto">
            <a:xfrm>
              <a:off x="2880" y="3648"/>
              <a:ext cx="96" cy="204"/>
              <a:chOff x="2880" y="1584"/>
              <a:chExt cx="96" cy="336"/>
            </a:xfrm>
          </p:grpSpPr>
          <p:sp>
            <p:nvSpPr>
              <p:cNvPr id="35863" name="Line 47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  <p:sp>
            <p:nvSpPr>
              <p:cNvPr id="35864" name="Line 48"/>
              <p:cNvSpPr>
                <a:spLocks noChangeShapeType="1"/>
              </p:cNvSpPr>
              <p:nvPr/>
            </p:nvSpPr>
            <p:spPr bwMode="auto">
              <a:xfrm flipH="1">
                <a:off x="2880" y="1584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/>
              <a:lstStyle/>
              <a:p>
                <a:endParaRPr lang="en-GB"/>
              </a:p>
            </p:txBody>
          </p:sp>
        </p:grpSp>
      </p:grpSp>
      <p:sp>
        <p:nvSpPr>
          <p:cNvPr id="210996" name="Oval 52"/>
          <p:cNvSpPr>
            <a:spLocks noChangeArrowheads="1"/>
          </p:cNvSpPr>
          <p:nvPr/>
        </p:nvSpPr>
        <p:spPr bwMode="auto">
          <a:xfrm>
            <a:off x="4132263" y="6477000"/>
            <a:ext cx="134937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211013" name="Group 69"/>
          <p:cNvGrpSpPr>
            <a:grpSpLocks/>
          </p:cNvGrpSpPr>
          <p:nvPr/>
        </p:nvGrpSpPr>
        <p:grpSpPr bwMode="auto">
          <a:xfrm>
            <a:off x="3386138" y="4876800"/>
            <a:ext cx="881062" cy="1371600"/>
            <a:chOff x="2400" y="3072"/>
            <a:chExt cx="624" cy="864"/>
          </a:xfrm>
        </p:grpSpPr>
        <p:grpSp>
          <p:nvGrpSpPr>
            <p:cNvPr id="35854" name="Group 68"/>
            <p:cNvGrpSpPr>
              <a:grpSpLocks/>
            </p:cNvGrpSpPr>
            <p:nvPr/>
          </p:nvGrpSpPr>
          <p:grpSpPr bwMode="auto">
            <a:xfrm>
              <a:off x="2400" y="3072"/>
              <a:ext cx="624" cy="864"/>
              <a:chOff x="2400" y="3072"/>
              <a:chExt cx="624" cy="864"/>
            </a:xfrm>
          </p:grpSpPr>
          <p:grpSp>
            <p:nvGrpSpPr>
              <p:cNvPr id="35856" name="Group 49"/>
              <p:cNvGrpSpPr>
                <a:grpSpLocks/>
              </p:cNvGrpSpPr>
              <p:nvPr/>
            </p:nvGrpSpPr>
            <p:grpSpPr bwMode="auto">
              <a:xfrm>
                <a:off x="2400" y="3408"/>
                <a:ext cx="624" cy="279"/>
                <a:chOff x="2400" y="3408"/>
                <a:chExt cx="624" cy="279"/>
              </a:xfrm>
            </p:grpSpPr>
            <p:sp>
              <p:nvSpPr>
                <p:cNvPr id="35859" name="Oval 50"/>
                <p:cNvSpPr>
                  <a:spLocks noChangeArrowheads="1"/>
                </p:cNvSpPr>
                <p:nvPr/>
              </p:nvSpPr>
              <p:spPr bwMode="auto">
                <a:xfrm>
                  <a:off x="2928" y="340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CC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586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400" y="3456"/>
                  <a:ext cx="48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CC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CC"/>
                    </a:buClr>
                    <a:buFont typeface="Wingdings" pitchFamily="2" charset="2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CC"/>
                    </a:buClr>
                    <a:buFont typeface="Wingdings" pitchFamily="2" charset="2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CC"/>
                    </a:buClr>
                    <a:buFont typeface="Wingdings" pitchFamily="2" charset="2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CC"/>
                    </a:buClr>
                    <a:buFont typeface="Wingdings" pitchFamily="2" charset="2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GB" sz="1800" b="1">
                      <a:solidFill>
                        <a:srgbClr val="CC0000"/>
                      </a:solidFill>
                    </a:rPr>
                    <a:t>ATP</a:t>
                  </a:r>
                </a:p>
              </p:txBody>
            </p:sp>
          </p:grpSp>
          <p:sp>
            <p:nvSpPr>
              <p:cNvPr id="35857" name="Oval 54"/>
              <p:cNvSpPr>
                <a:spLocks noChangeArrowheads="1"/>
              </p:cNvSpPr>
              <p:nvPr/>
            </p:nvSpPr>
            <p:spPr bwMode="auto">
              <a:xfrm>
                <a:off x="2880" y="384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8" name="Text Box 55"/>
              <p:cNvSpPr txBox="1">
                <a:spLocks noChangeArrowheads="1"/>
              </p:cNvSpPr>
              <p:nvPr/>
            </p:nvSpPr>
            <p:spPr bwMode="auto">
              <a:xfrm>
                <a:off x="2400" y="30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sz="1800" b="1">
                    <a:solidFill>
                      <a:srgbClr val="CC0000"/>
                    </a:solidFill>
                  </a:rPr>
                  <a:t>ADP</a:t>
                </a:r>
              </a:p>
            </p:txBody>
          </p:sp>
        </p:grpSp>
        <p:sp>
          <p:nvSpPr>
            <p:cNvPr id="35855" name="Freeform 56"/>
            <p:cNvSpPr>
              <a:spLocks/>
            </p:cNvSpPr>
            <p:nvPr/>
          </p:nvSpPr>
          <p:spPr bwMode="auto">
            <a:xfrm>
              <a:off x="2699" y="3270"/>
              <a:ext cx="186" cy="433"/>
            </a:xfrm>
            <a:custGeom>
              <a:avLst/>
              <a:gdLst>
                <a:gd name="T0" fmla="*/ 30 w 186"/>
                <a:gd name="T1" fmla="*/ 0 h 433"/>
                <a:gd name="T2" fmla="*/ 181 w 186"/>
                <a:gd name="T3" fmla="*/ 326 h 433"/>
                <a:gd name="T4" fmla="*/ 0 w 186"/>
                <a:gd name="T5" fmla="*/ 433 h 4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433">
                  <a:moveTo>
                    <a:pt x="30" y="0"/>
                  </a:moveTo>
                  <a:cubicBezTo>
                    <a:pt x="55" y="54"/>
                    <a:pt x="186" y="254"/>
                    <a:pt x="181" y="326"/>
                  </a:cubicBezTo>
                  <a:cubicBezTo>
                    <a:pt x="176" y="398"/>
                    <a:pt x="38" y="411"/>
                    <a:pt x="0" y="433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6" grpId="0" animBg="1"/>
      <p:bldP spid="2109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pump in the Intestine – 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Energy-dependent step in active transport of calcium</a:t>
            </a:r>
          </a:p>
          <a:p>
            <a:r>
              <a:rPr lang="en-GB" smtClean="0"/>
              <a:t>Basolateral membrane location</a:t>
            </a:r>
          </a:p>
          <a:p>
            <a:r>
              <a:rPr lang="en-GB" smtClean="0"/>
              <a:t>Expression greatest in duodenum</a:t>
            </a:r>
          </a:p>
          <a:p>
            <a:r>
              <a:rPr lang="en-GB" smtClean="0"/>
              <a:t>Co-localised with calbindin-D9k</a:t>
            </a:r>
          </a:p>
          <a:p>
            <a:r>
              <a:rPr lang="en-GB" smtClean="0"/>
              <a:t>PMCA1 (</a:t>
            </a:r>
            <a:r>
              <a:rPr lang="en-GB" i="1" smtClean="0"/>
              <a:t>ATP2B1)</a:t>
            </a:r>
            <a:r>
              <a:rPr lang="en-GB" smtClean="0"/>
              <a:t> isoform</a:t>
            </a:r>
          </a:p>
          <a:p>
            <a:r>
              <a:rPr lang="en-GB" smtClean="0"/>
              <a:t>Minimal stimulation of expression by 1,25(OH)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Human Calbindin-D9k –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Buffers intracellular calcium </a:t>
            </a:r>
          </a:p>
          <a:p>
            <a:pPr lvl="1"/>
            <a:r>
              <a:rPr lang="en-GB" sz="1600" smtClean="0"/>
              <a:t>Calbindin-D9k 10</a:t>
            </a:r>
            <a:r>
              <a:rPr lang="en-GB" sz="1600" baseline="30000" smtClean="0"/>
              <a:t>-3 </a:t>
            </a:r>
            <a:r>
              <a:rPr lang="en-GB" sz="1600" smtClean="0"/>
              <a:t>M</a:t>
            </a:r>
          </a:p>
          <a:p>
            <a:pPr lvl="1"/>
            <a:r>
              <a:rPr lang="en-GB" sz="1600" smtClean="0"/>
              <a:t>Free calcium 10</a:t>
            </a:r>
            <a:r>
              <a:rPr lang="en-GB" sz="1600" baseline="30000" smtClean="0"/>
              <a:t>-7</a:t>
            </a:r>
            <a:r>
              <a:rPr lang="en-GB" sz="1600" smtClean="0"/>
              <a:t> M</a:t>
            </a:r>
          </a:p>
          <a:p>
            <a:r>
              <a:rPr lang="en-GB" smtClean="0"/>
              <a:t>Expression correlates with 1,25(OH)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</a:p>
          <a:p>
            <a:r>
              <a:rPr lang="en-GB" smtClean="0"/>
              <a:t>Mechanism for vitamin D responsiveness still unclear</a:t>
            </a:r>
          </a:p>
          <a:p>
            <a:r>
              <a:rPr lang="en-GB" smtClean="0"/>
              <a:t>Proximal intestinal expression</a:t>
            </a:r>
          </a:p>
          <a:p>
            <a:r>
              <a:rPr lang="en-GB" smtClean="0"/>
              <a:t>Little evidence for expression in other tissues in humans</a:t>
            </a:r>
          </a:p>
          <a:p>
            <a:pPr lvl="1">
              <a:buFontTx/>
              <a:buNone/>
            </a:pPr>
            <a:r>
              <a:rPr lang="en-GB" sz="1600" smtClean="0"/>
              <a:t>(uterus, placenta, kidney in mice)</a:t>
            </a:r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Human Epithelial Apical Membrane </a:t>
            </a:r>
            <a:br>
              <a:rPr lang="en-GB" smtClean="0"/>
            </a:br>
            <a:r>
              <a:rPr lang="en-GB" smtClean="0"/>
              <a:t>Calcium Transport Proteins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677863" y="1524000"/>
            <a:ext cx="8008937" cy="4953000"/>
          </a:xfrm>
        </p:spPr>
        <p:txBody>
          <a:bodyPr/>
          <a:lstStyle/>
          <a:p>
            <a:pPr lvl="4"/>
            <a:endParaRPr lang="en-GB" smtClean="0"/>
          </a:p>
          <a:p>
            <a:r>
              <a:rPr lang="en-GB" smtClean="0"/>
              <a:t>TRPV6 transcripts in normal human duoudenum are: </a:t>
            </a:r>
          </a:p>
          <a:p>
            <a:pPr lvl="1"/>
            <a:r>
              <a:rPr lang="en-GB" smtClean="0"/>
              <a:t>variable </a:t>
            </a:r>
          </a:p>
          <a:p>
            <a:pPr lvl="1"/>
            <a:r>
              <a:rPr lang="en-GB" smtClean="0"/>
              <a:t>correlated with calbindin-D9k</a:t>
            </a:r>
          </a:p>
          <a:p>
            <a:pPr lvl="1"/>
            <a:r>
              <a:rPr lang="en-GB" smtClean="0"/>
              <a:t>highly correlated with PMCA1 transcript expression. </a:t>
            </a:r>
          </a:p>
          <a:p>
            <a:pPr lvl="1"/>
            <a:endParaRPr lang="en-GB" smtClean="0"/>
          </a:p>
          <a:p>
            <a:r>
              <a:rPr lang="en-GB" smtClean="0"/>
              <a:t>This suggests fundamental mechanisms regulating the expression of TRPV6 and PMCA1 – the two genes whose products control calcium entry and exit from the enterocyte.</a:t>
            </a:r>
          </a:p>
          <a:p>
            <a:endParaRPr lang="en-GB" smtClean="0"/>
          </a:p>
          <a:p>
            <a:pPr lvl="4"/>
            <a:r>
              <a:rPr lang="en-GB" smtClean="0"/>
              <a:t>Barley et al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5213" y="304800"/>
            <a:ext cx="4017962" cy="838200"/>
          </a:xfrm>
        </p:spPr>
        <p:txBody>
          <a:bodyPr/>
          <a:lstStyle/>
          <a:p>
            <a:r>
              <a:rPr lang="en-GB" smtClean="0"/>
              <a:t>Vitamin D &amp; Calcium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1752600"/>
            <a:ext cx="3381375" cy="4343400"/>
          </a:xfrm>
        </p:spPr>
        <p:txBody>
          <a:bodyPr/>
          <a:lstStyle/>
          <a:p>
            <a:r>
              <a:rPr lang="en-GB" smtClean="0"/>
              <a:t>Calcium</a:t>
            </a:r>
          </a:p>
          <a:p>
            <a:pPr lvl="1"/>
            <a:r>
              <a:rPr lang="en-GB" smtClean="0"/>
              <a:t>Total in adults ~ 1kg</a:t>
            </a:r>
          </a:p>
          <a:p>
            <a:pPr lvl="1"/>
            <a:r>
              <a:rPr lang="en-GB" smtClean="0"/>
              <a:t>~99% in bones</a:t>
            </a:r>
          </a:p>
          <a:p>
            <a:pPr lvl="1"/>
            <a:r>
              <a:rPr lang="en-GB" smtClean="0"/>
              <a:t>Crucial roles in intracellular signalling</a:t>
            </a:r>
          </a:p>
          <a:p>
            <a:pPr lvl="1"/>
            <a:r>
              <a:rPr lang="en-GB" smtClean="0"/>
              <a:t>Absorption from diet by intestine</a:t>
            </a:r>
          </a:p>
          <a:p>
            <a:pPr lvl="1"/>
            <a:endParaRPr lang="en-GB" smtClean="0"/>
          </a:p>
          <a:p>
            <a:r>
              <a:rPr lang="en-GB" smtClean="0"/>
              <a:t>Vitamin D</a:t>
            </a:r>
          </a:p>
          <a:p>
            <a:pPr lvl="1"/>
            <a:r>
              <a:rPr lang="en-GB" smtClean="0"/>
              <a:t>Classical actions in intestine, kidney &amp; bone</a:t>
            </a:r>
          </a:p>
          <a:p>
            <a:pPr lvl="1"/>
            <a:endParaRPr lang="en-GB" smtClean="0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932363" y="1268413"/>
            <a:ext cx="3527425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295" name="Picture 7" descr="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1529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924800" cy="379413"/>
          </a:xfrm>
        </p:spPr>
        <p:txBody>
          <a:bodyPr/>
          <a:lstStyle/>
          <a:p>
            <a:r>
              <a:rPr lang="en-GB" smtClean="0"/>
              <a:t>Duodenal TRPV6 Expression:</a:t>
            </a:r>
            <a:br>
              <a:rPr lang="en-GB" smtClean="0"/>
            </a:br>
            <a:r>
              <a:rPr lang="en-GB" smtClean="0"/>
              <a:t>Differences in 1,25(OH)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  <a:r>
              <a:rPr lang="en-GB" smtClean="0"/>
              <a:t> dependence</a:t>
            </a:r>
          </a:p>
        </p:txBody>
      </p:sp>
      <p:pic>
        <p:nvPicPr>
          <p:cNvPr id="39939" name="Picture 6" descr="duo-trpv6-125-pm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r="6496"/>
          <a:stretch>
            <a:fillRect/>
          </a:stretch>
        </p:blipFill>
        <p:spPr bwMode="auto">
          <a:xfrm>
            <a:off x="1360488" y="1916113"/>
            <a:ext cx="61642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4500563" y="5589588"/>
            <a:ext cx="4141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Men: 	r = 0.87, p &lt; 0.01</a:t>
            </a:r>
          </a:p>
          <a:p>
            <a:pPr algn="l" eaLnBrk="1" hangingPunct="1"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Women: 	r = 0.20, p = NS</a:t>
            </a:r>
          </a:p>
        </p:txBody>
      </p:sp>
      <p:sp>
        <p:nvSpPr>
          <p:cNvPr id="39941" name="Rectangle 14"/>
          <p:cNvSpPr>
            <a:spLocks noChangeArrowheads="1"/>
          </p:cNvSpPr>
          <p:nvPr/>
        </p:nvSpPr>
        <p:spPr bwMode="auto">
          <a:xfrm>
            <a:off x="6659563" y="6308725"/>
            <a:ext cx="219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1600" b="1">
                <a:solidFill>
                  <a:srgbClr val="091171"/>
                </a:solidFill>
                <a:latin typeface="Comic Sans MS" pitchFamily="66" charset="0"/>
              </a:rPr>
              <a:t>Walters et al.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924800" cy="379413"/>
          </a:xfrm>
        </p:spPr>
        <p:txBody>
          <a:bodyPr/>
          <a:lstStyle/>
          <a:p>
            <a:r>
              <a:rPr lang="en-GB" smtClean="0"/>
              <a:t>Duodenal TRPV6 Expression:</a:t>
            </a:r>
            <a:br>
              <a:rPr lang="en-GB" smtClean="0"/>
            </a:br>
            <a:r>
              <a:rPr lang="en-GB" smtClean="0"/>
              <a:t>Age and sex differences</a:t>
            </a:r>
          </a:p>
        </p:txBody>
      </p:sp>
      <p:pic>
        <p:nvPicPr>
          <p:cNvPr id="40963" name="Picture 10" descr="duo-trpv6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r="7045" b="105"/>
          <a:stretch>
            <a:fillRect/>
          </a:stretch>
        </p:blipFill>
        <p:spPr bwMode="auto">
          <a:xfrm>
            <a:off x="1143000" y="1905000"/>
            <a:ext cx="6165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4572000" y="5516563"/>
            <a:ext cx="430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Men: 	r = 0.24, </a:t>
            </a:r>
            <a:r>
              <a:rPr lang="en-GB" sz="1400" i="1">
                <a:solidFill>
                  <a:srgbClr val="000000"/>
                </a:solidFill>
              </a:rPr>
              <a:t>p </a:t>
            </a:r>
            <a:r>
              <a:rPr lang="en-GB" sz="1400">
                <a:solidFill>
                  <a:srgbClr val="000000"/>
                </a:solidFill>
              </a:rPr>
              <a:t>= NS</a:t>
            </a:r>
          </a:p>
          <a:p>
            <a:pPr algn="l" eaLnBrk="1" hangingPunct="1"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Women: 	r =-0.69, </a:t>
            </a:r>
            <a:r>
              <a:rPr lang="en-GB" sz="1400" i="1">
                <a:solidFill>
                  <a:srgbClr val="000000"/>
                </a:solidFill>
              </a:rPr>
              <a:t>p </a:t>
            </a:r>
            <a:r>
              <a:rPr lang="en-GB" sz="1400">
                <a:solidFill>
                  <a:srgbClr val="000000"/>
                </a:solidFill>
              </a:rPr>
              <a:t>&lt; 0.001</a:t>
            </a:r>
          </a:p>
        </p:txBody>
      </p:sp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6659563" y="6308725"/>
            <a:ext cx="219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1600" b="1">
                <a:solidFill>
                  <a:srgbClr val="091171"/>
                </a:solidFill>
                <a:latin typeface="Comic Sans MS" pitchFamily="66" charset="0"/>
              </a:rPr>
              <a:t>Walters et al.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431212" cy="450850"/>
          </a:xfrm>
        </p:spPr>
        <p:txBody>
          <a:bodyPr/>
          <a:lstStyle/>
          <a:p>
            <a:r>
              <a:rPr lang="en-GB" sz="2200" smtClean="0"/>
              <a:t>Duodenal TRPV6 &amp; VDR Expression is Reduced in Older Females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1025"/>
            <a:ext cx="4465637" cy="41703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hlink"/>
              </a:buClr>
              <a:buSzPct val="150000"/>
              <a:buFontTx/>
              <a:buChar char="•"/>
            </a:pPr>
            <a:r>
              <a:rPr lang="en-GB" sz="1600" smtClean="0"/>
              <a:t>TRPV6 and VDR transcripts are both decreased in older (postmenopausal) females</a:t>
            </a:r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endParaRPr lang="en-GB" sz="1600" smtClean="0"/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r>
              <a:rPr lang="en-GB" sz="1600" smtClean="0"/>
              <a:t>VDR and TRPV6 are strongly correlated (</a:t>
            </a:r>
            <a:r>
              <a:rPr lang="en-GB" sz="1600" i="1" smtClean="0"/>
              <a:t>p </a:t>
            </a:r>
            <a:r>
              <a:rPr lang="en-GB" sz="1600" smtClean="0"/>
              <a:t>&lt; 0.01) </a:t>
            </a:r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endParaRPr lang="en-GB" sz="1600" smtClean="0"/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r>
              <a:rPr lang="en-GB" sz="1600" smtClean="0"/>
              <a:t>Oestrogen levels may affect VDR (and TRPV6) expression</a:t>
            </a:r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endParaRPr lang="en-GB" sz="1600" smtClean="0"/>
          </a:p>
          <a:p>
            <a:pPr>
              <a:buClr>
                <a:schemeClr val="hlink"/>
              </a:buClr>
              <a:buSzPct val="150000"/>
              <a:buFontTx/>
              <a:buChar char="•"/>
            </a:pPr>
            <a:r>
              <a:rPr lang="en-GB" sz="1600" smtClean="0"/>
              <a:t>These findings can explain the vitamin D resistance and lower calcium absorption found in older women</a:t>
            </a:r>
          </a:p>
        </p:txBody>
      </p:sp>
      <p:pic>
        <p:nvPicPr>
          <p:cNvPr id="41988" name="Picture 5" descr="duo-trpv6-vdr-me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r="15302"/>
          <a:stretch>
            <a:fillRect/>
          </a:stretch>
        </p:blipFill>
        <p:spPr bwMode="auto">
          <a:xfrm>
            <a:off x="323850" y="1720850"/>
            <a:ext cx="396081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795338" y="5321300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Means </a:t>
            </a:r>
            <a:r>
              <a:rPr lang="en-GB" sz="1400">
                <a:solidFill>
                  <a:srgbClr val="000000"/>
                </a:solidFill>
                <a:cs typeface="Arial" charset="0"/>
              </a:rPr>
              <a:t>± SEM; n = 6-13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323850" y="6237288"/>
            <a:ext cx="219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1600" b="1">
                <a:solidFill>
                  <a:srgbClr val="091171"/>
                </a:solidFill>
                <a:latin typeface="Comic Sans MS" pitchFamily="66" charset="0"/>
              </a:rPr>
              <a:t>Walters et al.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7874000" cy="914400"/>
          </a:xfrm>
        </p:spPr>
        <p:txBody>
          <a:bodyPr/>
          <a:lstStyle/>
          <a:p>
            <a:r>
              <a:rPr lang="en-GB" smtClean="0"/>
              <a:t>TRPV6, Calbindin-D9k &amp; PMCA1b mRNA in Vitamin D-Receptor Knock-out Mice</a:t>
            </a:r>
          </a:p>
        </p:txBody>
      </p:sp>
      <p:grpSp>
        <p:nvGrpSpPr>
          <p:cNvPr id="43011" name="Group 23"/>
          <p:cNvGrpSpPr>
            <a:grpSpLocks/>
          </p:cNvGrpSpPr>
          <p:nvPr/>
        </p:nvGrpSpPr>
        <p:grpSpPr bwMode="auto">
          <a:xfrm>
            <a:off x="1187450" y="2395538"/>
            <a:ext cx="6745288" cy="3697287"/>
            <a:chOff x="748" y="1509"/>
            <a:chExt cx="4249" cy="2329"/>
          </a:xfrm>
        </p:grpSpPr>
        <p:pic>
          <p:nvPicPr>
            <p:cNvPr id="43026" name="Picture 18" descr="pq2314746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8" b="64098"/>
            <a:stretch>
              <a:fillRect/>
            </a:stretch>
          </p:blipFill>
          <p:spPr bwMode="auto">
            <a:xfrm>
              <a:off x="748" y="1525"/>
              <a:ext cx="4204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2261" y="1544"/>
              <a:ext cx="273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2608" y="1616"/>
              <a:ext cx="2304" cy="4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1200">
                  <a:latin typeface="Arial Black" pitchFamily="34" charset="0"/>
                </a:rPr>
                <a:t>VDR KO strain</a:t>
              </a:r>
            </a:p>
            <a:p>
              <a:pPr>
                <a:spcBef>
                  <a:spcPct val="50000"/>
                </a:spcBef>
                <a:buSzPct val="100000"/>
              </a:pPr>
              <a:r>
                <a:rPr lang="en-GB" sz="1200">
                  <a:latin typeface="Arial Black" pitchFamily="34" charset="0"/>
                </a:rPr>
                <a:t>Leuven                      Tokyo  </a:t>
              </a:r>
              <a:r>
                <a:rPr lang="en-GB" sz="1600"/>
                <a:t>  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783" y="3641"/>
              <a:ext cx="48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764" y="1509"/>
              <a:ext cx="318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pic>
        <p:nvPicPr>
          <p:cNvPr id="43012" name="Picture 13" descr="pq2314746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64098"/>
          <a:stretch>
            <a:fillRect/>
          </a:stretch>
        </p:blipFill>
        <p:spPr bwMode="auto">
          <a:xfrm>
            <a:off x="1187450" y="2420938"/>
            <a:ext cx="6673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410200" y="16002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 i="1">
                <a:solidFill>
                  <a:schemeClr val="accent1"/>
                </a:solidFill>
                <a:latin typeface="Arial Black" pitchFamily="34" charset="0"/>
              </a:rPr>
              <a:t>Van Cromphaut et al 2001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200">
                <a:solidFill>
                  <a:schemeClr val="tx1"/>
                </a:solidFill>
                <a:latin typeface="Arial Black" pitchFamily="34" charset="0"/>
              </a:rPr>
              <a:t>TRPV6  Calbindin-D9k  PMCA1b</a:t>
            </a: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1905000" y="2133600"/>
            <a:ext cx="228600" cy="1447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>
            <a:off x="2438400" y="2209800"/>
            <a:ext cx="304800" cy="2438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 flipH="1">
            <a:off x="2514600" y="2209800"/>
            <a:ext cx="1143000" cy="2971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563938" y="2476500"/>
            <a:ext cx="43434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4114800" y="2590800"/>
            <a:ext cx="36576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Arial Black" pitchFamily="34" charset="0"/>
              </a:rPr>
              <a:t>VDR KO strain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Arial Black" pitchFamily="34" charset="0"/>
              </a:rPr>
              <a:t>Leuven                      Tokyo  </a:t>
            </a:r>
            <a:r>
              <a:rPr lang="en-GB" sz="1600"/>
              <a:t>  </a:t>
            </a:r>
          </a:p>
        </p:txBody>
      </p:sp>
      <p:sp>
        <p:nvSpPr>
          <p:cNvPr id="43020" name="Rectangle 11"/>
          <p:cNvSpPr>
            <a:spLocks noChangeArrowheads="1"/>
          </p:cNvSpPr>
          <p:nvPr/>
        </p:nvSpPr>
        <p:spPr bwMode="auto">
          <a:xfrm>
            <a:off x="1217613" y="5805488"/>
            <a:ext cx="76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1187450" y="2420938"/>
            <a:ext cx="504825" cy="287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589338" y="2451100"/>
            <a:ext cx="43434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4140200" y="2565400"/>
            <a:ext cx="36576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Arial Black" pitchFamily="34" charset="0"/>
              </a:rPr>
              <a:t>VDR KO strain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Arial Black" pitchFamily="34" charset="0"/>
              </a:rPr>
              <a:t>Leuven                      Tokyo  </a:t>
            </a:r>
            <a:r>
              <a:rPr lang="en-GB" sz="1600"/>
              <a:t>  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243013" y="5780088"/>
            <a:ext cx="76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1212850" y="2395538"/>
            <a:ext cx="504825" cy="287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of Findings in Vitamin D Receptor</a:t>
            </a:r>
            <a:br>
              <a:rPr lang="en-GB" smtClean="0"/>
            </a:br>
            <a:r>
              <a:rPr lang="en-GB" smtClean="0"/>
              <a:t>Knock-out Mice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Impaired growth, bone formation, uterine hypoplasia, alopecia</a:t>
            </a:r>
          </a:p>
          <a:p>
            <a:r>
              <a:rPr lang="en-GB" smtClean="0"/>
              <a:t>Phenotype (bones &amp; growth retardation) can be rescued by high calcium diet</a:t>
            </a:r>
          </a:p>
          <a:p>
            <a:r>
              <a:rPr lang="en-GB" smtClean="0"/>
              <a:t>Calbindin-D9k (C9K) is absent from kidney and reduced, but not absent, from intestine</a:t>
            </a:r>
          </a:p>
          <a:p>
            <a:r>
              <a:rPr lang="en-GB" smtClean="0"/>
              <a:t>TRPV6 virtually absent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GB" smtClean="0"/>
              <a:t>		</a:t>
            </a:r>
            <a:r>
              <a:rPr lang="en-GB" i="1" smtClean="0">
                <a:solidFill>
                  <a:schemeClr val="tx2"/>
                </a:solidFill>
              </a:rPr>
              <a:t>Similar findings in humans with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GB" i="1" smtClean="0">
                <a:solidFill>
                  <a:schemeClr val="tx2"/>
                </a:solidFill>
              </a:rPr>
              <a:t>		“vitamin D-resistant rickets”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GB" i="1" smtClean="0">
                <a:solidFill>
                  <a:schemeClr val="tx2"/>
                </a:solidFill>
              </a:rPr>
              <a:t>		and VDR mutations</a:t>
            </a:r>
            <a:endParaRPr lang="en-GB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Variables affecting </a:t>
            </a:r>
            <a:br>
              <a:rPr lang="en-GB" smtClean="0"/>
            </a:br>
            <a:r>
              <a:rPr lang="en-GB" smtClean="0"/>
              <a:t>Vitamin D-Dependent Gene Expression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1,25(OH)</a:t>
            </a:r>
            <a:r>
              <a:rPr lang="en-GB" baseline="-25000" smtClean="0"/>
              <a:t>2</a:t>
            </a:r>
            <a:r>
              <a:rPr lang="en-GB" smtClean="0"/>
              <a:t>D</a:t>
            </a:r>
            <a:r>
              <a:rPr lang="en-GB" baseline="-25000" smtClean="0"/>
              <a:t>3</a:t>
            </a:r>
            <a:r>
              <a:rPr lang="en-GB" smtClean="0"/>
              <a:t> concentrations</a:t>
            </a:r>
          </a:p>
          <a:p>
            <a:pPr lvl="1"/>
            <a:r>
              <a:rPr lang="en-GB" smtClean="0"/>
              <a:t>Plasma levels</a:t>
            </a:r>
          </a:p>
          <a:p>
            <a:pPr lvl="1"/>
            <a:r>
              <a:rPr lang="en-GB" smtClean="0"/>
              <a:t>Local tissue production / metabolism</a:t>
            </a:r>
          </a:p>
          <a:p>
            <a:pPr lvl="1"/>
            <a:r>
              <a:rPr lang="en-GB" smtClean="0"/>
              <a:t>Cellular uptake</a:t>
            </a:r>
          </a:p>
          <a:p>
            <a:r>
              <a:rPr lang="en-GB" smtClean="0"/>
              <a:t>Vitamin D receptor</a:t>
            </a:r>
          </a:p>
          <a:p>
            <a:pPr lvl="1"/>
            <a:r>
              <a:rPr lang="en-GB" smtClean="0"/>
              <a:t>Concentration </a:t>
            </a:r>
          </a:p>
          <a:p>
            <a:pPr lvl="1"/>
            <a:r>
              <a:rPr lang="en-GB" smtClean="0"/>
              <a:t>Polymorphisms</a:t>
            </a:r>
          </a:p>
          <a:p>
            <a:pPr lvl="1"/>
            <a:r>
              <a:rPr lang="en-GB" smtClean="0"/>
              <a:t>Differential splicing</a:t>
            </a:r>
          </a:p>
          <a:p>
            <a:r>
              <a:rPr lang="en-GB" smtClean="0"/>
              <a:t>Other ligands</a:t>
            </a:r>
          </a:p>
          <a:p>
            <a:pPr lvl="1"/>
            <a:r>
              <a:rPr lang="en-GB" smtClean="0"/>
              <a:t>Bile acids</a:t>
            </a:r>
          </a:p>
          <a:p>
            <a:r>
              <a:rPr lang="en-GB" smtClean="0"/>
              <a:t>VDRE affinity</a:t>
            </a:r>
          </a:p>
          <a:p>
            <a:r>
              <a:rPr lang="en-GB" smtClean="0"/>
              <a:t>RXR / co-activators / co-repressors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Osteoporotic Bone</a:t>
            </a:r>
            <a:r>
              <a:rPr lang="en-GB" smtClean="0"/>
              <a:t> </a:t>
            </a:r>
          </a:p>
        </p:txBody>
      </p:sp>
      <p:pic>
        <p:nvPicPr>
          <p:cNvPr id="46083" name="Picture 2" descr="sq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438400" cy="23907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3" descr="sq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438400" cy="23907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133600" y="49530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>
                <a:solidFill>
                  <a:schemeClr val="tx1"/>
                </a:solidFill>
              </a:rPr>
              <a:t>Normal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953000" y="49530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>
                <a:solidFill>
                  <a:schemeClr val="tx1"/>
                </a:solidFill>
              </a:rPr>
              <a:t>Osteoporotic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ctures-age"/>
          <p:cNvPicPr>
            <a:picLocks noChangeAspect="1" noChangeArrowheads="1"/>
          </p:cNvPicPr>
          <p:nvPr/>
        </p:nvPicPr>
        <p:blipFill>
          <a:blip r:embed="rId3">
            <a:lum bright="-1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" r="5809" b="1552"/>
          <a:stretch>
            <a:fillRect/>
          </a:stretch>
        </p:blipFill>
        <p:spPr bwMode="auto">
          <a:xfrm>
            <a:off x="1524000" y="533400"/>
            <a:ext cx="6261100" cy="57721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md-age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538" r="6209" b="955"/>
          <a:stretch>
            <a:fillRect/>
          </a:stretch>
        </p:blipFill>
        <p:spPr bwMode="auto">
          <a:xfrm>
            <a:off x="1447800" y="457200"/>
            <a:ext cx="6248400" cy="58626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DETECTION OF OSTEOPOROSIS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7307263" cy="4724400"/>
          </a:xfrm>
        </p:spPr>
        <p:txBody>
          <a:bodyPr/>
          <a:lstStyle/>
          <a:p>
            <a:r>
              <a:rPr lang="en-GB" smtClean="0"/>
              <a:t>Dual-energy X-ray absorptiometry</a:t>
            </a:r>
          </a:p>
          <a:p>
            <a:pPr lvl="1">
              <a:buFontTx/>
              <a:buNone/>
            </a:pPr>
            <a:r>
              <a:rPr lang="en-GB" smtClean="0"/>
              <a:t>Simple</a:t>
            </a:r>
          </a:p>
          <a:p>
            <a:pPr lvl="1">
              <a:buFontTx/>
              <a:buNone/>
            </a:pPr>
            <a:r>
              <a:rPr lang="en-GB" smtClean="0"/>
              <a:t>Cheap</a:t>
            </a:r>
          </a:p>
          <a:p>
            <a:pPr lvl="1">
              <a:buFontTx/>
              <a:buNone/>
            </a:pPr>
            <a:r>
              <a:rPr lang="en-GB" smtClean="0"/>
              <a:t>Low radiation</a:t>
            </a:r>
          </a:p>
          <a:p>
            <a:pPr lvl="1">
              <a:buFontTx/>
              <a:buNone/>
            </a:pPr>
            <a:r>
              <a:rPr lang="en-GB" smtClean="0"/>
              <a:t>Regions / total body</a:t>
            </a:r>
          </a:p>
          <a:p>
            <a:pPr lvl="1">
              <a:buFontTx/>
              <a:buNone/>
            </a:pPr>
            <a:r>
              <a:rPr lang="en-GB" smtClean="0"/>
              <a:t>Bone Mineral Density</a:t>
            </a:r>
          </a:p>
          <a:p>
            <a:pPr lvl="1">
              <a:buFontTx/>
              <a:buNone/>
            </a:pPr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endParaRPr lang="en-GB" smtClean="0"/>
          </a:p>
        </p:txBody>
      </p:sp>
      <p:pic>
        <p:nvPicPr>
          <p:cNvPr id="49156" name="Picture 2" descr="cd11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4953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Kinetics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85800" y="2360613"/>
            <a:ext cx="3810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762000" y="2436813"/>
            <a:ext cx="228600" cy="153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85800" y="25130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762000" y="24368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066800" y="31226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3886200" y="31988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flipH="1">
            <a:off x="1768475" y="3946525"/>
            <a:ext cx="1387475" cy="1244600"/>
          </a:xfrm>
          <a:custGeom>
            <a:avLst/>
            <a:gdLst>
              <a:gd name="T0" fmla="*/ 0 w 842"/>
              <a:gd name="T1" fmla="*/ 707776 h 779"/>
              <a:gd name="T2" fmla="*/ 949152 w 842"/>
              <a:gd name="T3" fmla="*/ 94264 h 779"/>
              <a:gd name="T4" fmla="*/ 1288605 w 842"/>
              <a:gd name="T5" fmla="*/ 145390 h 779"/>
              <a:gd name="T6" fmla="*/ 1318266 w 842"/>
              <a:gd name="T7" fmla="*/ 409008 h 779"/>
              <a:gd name="T8" fmla="*/ 1168313 w 842"/>
              <a:gd name="T9" fmla="*/ 525640 h 779"/>
              <a:gd name="T10" fmla="*/ 0 w 842"/>
              <a:gd name="T11" fmla="*/ 1244600 h 779"/>
              <a:gd name="T12" fmla="*/ 0 w 842"/>
              <a:gd name="T13" fmla="*/ 707776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2" h="779">
                <a:moveTo>
                  <a:pt x="0" y="443"/>
                </a:moveTo>
                <a:cubicBezTo>
                  <a:pt x="96" y="323"/>
                  <a:pt x="446" y="118"/>
                  <a:pt x="576" y="59"/>
                </a:cubicBezTo>
                <a:cubicBezTo>
                  <a:pt x="706" y="0"/>
                  <a:pt x="745" y="58"/>
                  <a:pt x="782" y="91"/>
                </a:cubicBezTo>
                <a:cubicBezTo>
                  <a:pt x="819" y="124"/>
                  <a:pt x="812" y="217"/>
                  <a:pt x="800" y="256"/>
                </a:cubicBezTo>
                <a:cubicBezTo>
                  <a:pt x="788" y="295"/>
                  <a:pt x="842" y="242"/>
                  <a:pt x="709" y="329"/>
                </a:cubicBezTo>
                <a:cubicBezTo>
                  <a:pt x="576" y="416"/>
                  <a:pt x="118" y="760"/>
                  <a:pt x="0" y="779"/>
                </a:cubicBezTo>
                <a:lnTo>
                  <a:pt x="0" y="443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 flipH="1">
            <a:off x="3033713" y="4654550"/>
            <a:ext cx="315912" cy="5365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flipH="1">
            <a:off x="1898650" y="37338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INTESTINE</a:t>
            </a:r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6049963" y="5105400"/>
            <a:ext cx="1216025" cy="1404938"/>
          </a:xfrm>
          <a:custGeom>
            <a:avLst/>
            <a:gdLst>
              <a:gd name="T0" fmla="*/ 457200 w 766"/>
              <a:gd name="T1" fmla="*/ 1328305 h 880"/>
              <a:gd name="T2" fmla="*/ 381000 w 766"/>
              <a:gd name="T3" fmla="*/ 1251672 h 880"/>
              <a:gd name="T4" fmla="*/ 228600 w 766"/>
              <a:gd name="T5" fmla="*/ 1251672 h 880"/>
              <a:gd name="T6" fmla="*/ 152400 w 766"/>
              <a:gd name="T7" fmla="*/ 1328305 h 880"/>
              <a:gd name="T8" fmla="*/ 0 w 766"/>
              <a:gd name="T9" fmla="*/ 1328305 h 880"/>
              <a:gd name="T10" fmla="*/ 0 w 766"/>
              <a:gd name="T11" fmla="*/ 1175039 h 880"/>
              <a:gd name="T12" fmla="*/ 0 w 766"/>
              <a:gd name="T13" fmla="*/ 1021773 h 880"/>
              <a:gd name="T14" fmla="*/ 76200 w 766"/>
              <a:gd name="T15" fmla="*/ 945140 h 880"/>
              <a:gd name="T16" fmla="*/ 304800 w 766"/>
              <a:gd name="T17" fmla="*/ 945140 h 880"/>
              <a:gd name="T18" fmla="*/ 609600 w 766"/>
              <a:gd name="T19" fmla="*/ 561975 h 880"/>
              <a:gd name="T20" fmla="*/ 677863 w 766"/>
              <a:gd name="T21" fmla="*/ 421481 h 880"/>
              <a:gd name="T22" fmla="*/ 762000 w 766"/>
              <a:gd name="T23" fmla="*/ 255443 h 880"/>
              <a:gd name="T24" fmla="*/ 762000 w 766"/>
              <a:gd name="T25" fmla="*/ 156459 h 880"/>
              <a:gd name="T26" fmla="*/ 762000 w 766"/>
              <a:gd name="T27" fmla="*/ 102177 h 880"/>
              <a:gd name="T28" fmla="*/ 823913 w 766"/>
              <a:gd name="T29" fmla="*/ 0 h 880"/>
              <a:gd name="T30" fmla="*/ 925513 w 766"/>
              <a:gd name="T31" fmla="*/ 59071 h 880"/>
              <a:gd name="T32" fmla="*/ 1012825 w 766"/>
              <a:gd name="T33" fmla="*/ 116546 h 880"/>
              <a:gd name="T34" fmla="*/ 1069975 w 766"/>
              <a:gd name="T35" fmla="*/ 161249 h 880"/>
              <a:gd name="T36" fmla="*/ 1216025 w 766"/>
              <a:gd name="T37" fmla="*/ 102177 h 880"/>
              <a:gd name="T38" fmla="*/ 1066800 w 766"/>
              <a:gd name="T39" fmla="*/ 408709 h 880"/>
              <a:gd name="T40" fmla="*/ 838200 w 766"/>
              <a:gd name="T41" fmla="*/ 638608 h 880"/>
              <a:gd name="T42" fmla="*/ 609600 w 766"/>
              <a:gd name="T43" fmla="*/ 868507 h 880"/>
              <a:gd name="T44" fmla="*/ 609600 w 766"/>
              <a:gd name="T45" fmla="*/ 1098406 h 880"/>
              <a:gd name="T46" fmla="*/ 685800 w 766"/>
              <a:gd name="T47" fmla="*/ 1328305 h 880"/>
              <a:gd name="T48" fmla="*/ 533400 w 766"/>
              <a:gd name="T49" fmla="*/ 1404938 h 880"/>
              <a:gd name="T50" fmla="*/ 457200 w 766"/>
              <a:gd name="T51" fmla="*/ 1328305 h 8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66" h="880">
                <a:moveTo>
                  <a:pt x="288" y="832"/>
                </a:moveTo>
                <a:cubicBezTo>
                  <a:pt x="272" y="816"/>
                  <a:pt x="264" y="792"/>
                  <a:pt x="240" y="784"/>
                </a:cubicBezTo>
                <a:lnTo>
                  <a:pt x="144" y="784"/>
                </a:lnTo>
                <a:lnTo>
                  <a:pt x="96" y="832"/>
                </a:lnTo>
                <a:lnTo>
                  <a:pt x="0" y="832"/>
                </a:lnTo>
                <a:lnTo>
                  <a:pt x="0" y="736"/>
                </a:lnTo>
                <a:lnTo>
                  <a:pt x="0" y="640"/>
                </a:lnTo>
                <a:lnTo>
                  <a:pt x="48" y="592"/>
                </a:lnTo>
                <a:cubicBezTo>
                  <a:pt x="80" y="584"/>
                  <a:pt x="136" y="632"/>
                  <a:pt x="192" y="592"/>
                </a:cubicBezTo>
                <a:cubicBezTo>
                  <a:pt x="248" y="552"/>
                  <a:pt x="345" y="407"/>
                  <a:pt x="384" y="352"/>
                </a:cubicBezTo>
                <a:lnTo>
                  <a:pt x="427" y="264"/>
                </a:lnTo>
                <a:lnTo>
                  <a:pt x="480" y="160"/>
                </a:lnTo>
                <a:lnTo>
                  <a:pt x="480" y="98"/>
                </a:lnTo>
                <a:lnTo>
                  <a:pt x="480" y="64"/>
                </a:lnTo>
                <a:lnTo>
                  <a:pt x="519" y="0"/>
                </a:lnTo>
                <a:lnTo>
                  <a:pt x="583" y="37"/>
                </a:lnTo>
                <a:lnTo>
                  <a:pt x="638" y="73"/>
                </a:lnTo>
                <a:lnTo>
                  <a:pt x="674" y="101"/>
                </a:lnTo>
                <a:lnTo>
                  <a:pt x="766" y="64"/>
                </a:lnTo>
                <a:cubicBezTo>
                  <a:pt x="766" y="90"/>
                  <a:pt x="712" y="200"/>
                  <a:pt x="672" y="256"/>
                </a:cubicBezTo>
                <a:lnTo>
                  <a:pt x="528" y="400"/>
                </a:lnTo>
                <a:cubicBezTo>
                  <a:pt x="480" y="448"/>
                  <a:pt x="408" y="496"/>
                  <a:pt x="384" y="544"/>
                </a:cubicBezTo>
                <a:cubicBezTo>
                  <a:pt x="360" y="592"/>
                  <a:pt x="376" y="640"/>
                  <a:pt x="384" y="688"/>
                </a:cubicBezTo>
                <a:cubicBezTo>
                  <a:pt x="392" y="736"/>
                  <a:pt x="440" y="800"/>
                  <a:pt x="432" y="832"/>
                </a:cubicBezTo>
                <a:lnTo>
                  <a:pt x="336" y="880"/>
                </a:lnTo>
                <a:lnTo>
                  <a:pt x="288" y="832"/>
                </a:lnTo>
                <a:close/>
              </a:path>
            </a:pathLst>
          </a:custGeom>
          <a:solidFill>
            <a:srgbClr val="FFFFCC"/>
          </a:solidFill>
          <a:ln w="25400" cap="flat" cmpd="sng">
            <a:solidFill>
              <a:srgbClr val="99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25" name="Freeform 14"/>
          <p:cNvSpPr>
            <a:spLocks/>
          </p:cNvSpPr>
          <p:nvPr/>
        </p:nvSpPr>
        <p:spPr bwMode="auto">
          <a:xfrm>
            <a:off x="7666038" y="3733800"/>
            <a:ext cx="655637" cy="890588"/>
          </a:xfrm>
          <a:custGeom>
            <a:avLst/>
            <a:gdLst>
              <a:gd name="T0" fmla="*/ 7957 w 412"/>
              <a:gd name="T1" fmla="*/ 734176 h 558"/>
              <a:gd name="T2" fmla="*/ 168683 w 412"/>
              <a:gd name="T3" fmla="*/ 470831 h 558"/>
              <a:gd name="T4" fmla="*/ 109803 w 412"/>
              <a:gd name="T5" fmla="*/ 121299 h 558"/>
              <a:gd name="T6" fmla="*/ 299174 w 412"/>
              <a:gd name="T7" fmla="*/ 3192 h 558"/>
              <a:gd name="T8" fmla="*/ 531512 w 412"/>
              <a:gd name="T9" fmla="*/ 105338 h 558"/>
              <a:gd name="T10" fmla="*/ 619036 w 412"/>
              <a:gd name="T11" fmla="*/ 339956 h 558"/>
              <a:gd name="T12" fmla="*/ 619036 w 412"/>
              <a:gd name="T13" fmla="*/ 601706 h 558"/>
              <a:gd name="T14" fmla="*/ 401021 w 412"/>
              <a:gd name="T15" fmla="*/ 805998 h 558"/>
              <a:gd name="T16" fmla="*/ 119351 w 412"/>
              <a:gd name="T17" fmla="*/ 879416 h 558"/>
              <a:gd name="T18" fmla="*/ 7957 w 412"/>
              <a:gd name="T19" fmla="*/ 734176 h 5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2" h="558">
                <a:moveTo>
                  <a:pt x="5" y="460"/>
                </a:moveTo>
                <a:cubicBezTo>
                  <a:pt x="10" y="417"/>
                  <a:pt x="95" y="359"/>
                  <a:pt x="106" y="295"/>
                </a:cubicBezTo>
                <a:cubicBezTo>
                  <a:pt x="117" y="231"/>
                  <a:pt x="55" y="125"/>
                  <a:pt x="69" y="76"/>
                </a:cubicBezTo>
                <a:cubicBezTo>
                  <a:pt x="83" y="27"/>
                  <a:pt x="144" y="4"/>
                  <a:pt x="188" y="2"/>
                </a:cubicBezTo>
                <a:cubicBezTo>
                  <a:pt x="232" y="0"/>
                  <a:pt x="301" y="31"/>
                  <a:pt x="334" y="66"/>
                </a:cubicBezTo>
                <a:cubicBezTo>
                  <a:pt x="367" y="101"/>
                  <a:pt x="380" y="161"/>
                  <a:pt x="389" y="213"/>
                </a:cubicBezTo>
                <a:cubicBezTo>
                  <a:pt x="398" y="265"/>
                  <a:pt x="412" y="328"/>
                  <a:pt x="389" y="377"/>
                </a:cubicBezTo>
                <a:cubicBezTo>
                  <a:pt x="366" y="426"/>
                  <a:pt x="304" y="476"/>
                  <a:pt x="252" y="505"/>
                </a:cubicBezTo>
                <a:cubicBezTo>
                  <a:pt x="200" y="534"/>
                  <a:pt x="116" y="558"/>
                  <a:pt x="75" y="551"/>
                </a:cubicBezTo>
                <a:cubicBezTo>
                  <a:pt x="34" y="544"/>
                  <a:pt x="0" y="503"/>
                  <a:pt x="5" y="46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611938" y="3352800"/>
            <a:ext cx="2109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KIDNEY</a:t>
            </a:r>
          </a:p>
          <a:p>
            <a:pPr>
              <a:buSzPct val="100000"/>
            </a:pPr>
            <a:endParaRPr lang="en-GB" sz="1400"/>
          </a:p>
        </p:txBody>
      </p:sp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4079875" y="3962400"/>
            <a:ext cx="1414463" cy="1609725"/>
          </a:xfrm>
          <a:prstGeom prst="rect">
            <a:avLst/>
          </a:prstGeom>
          <a:solidFill>
            <a:srgbClr val="FF99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4291013" y="4343400"/>
            <a:ext cx="9842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GB" b="1"/>
              <a:t>Blood</a:t>
            </a:r>
          </a:p>
          <a:p>
            <a:pPr>
              <a:buSzPct val="100000"/>
            </a:pPr>
            <a:r>
              <a:rPr lang="en-GB" sz="1600" b="1"/>
              <a:t>Ca</a:t>
            </a:r>
            <a:r>
              <a:rPr lang="en-GB" sz="1600" b="1" baseline="30000"/>
              <a:t>2+</a:t>
            </a:r>
          </a:p>
          <a:p>
            <a:pPr>
              <a:buSzPct val="100000"/>
            </a:pPr>
            <a:r>
              <a:rPr lang="en-GB" sz="1400" b="1">
                <a:solidFill>
                  <a:srgbClr val="FF0000"/>
                </a:solidFill>
                <a:latin typeface="Arial Black" pitchFamily="34" charset="0"/>
              </a:rPr>
              <a:t>(1g</a:t>
            </a:r>
            <a:r>
              <a:rPr lang="en-GB" sz="140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>
              <a:buSzPct val="100000"/>
            </a:pPr>
            <a:endParaRPr lang="en-GB" sz="1400"/>
          </a:p>
        </p:txBody>
      </p:sp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5416550" y="4191000"/>
            <a:ext cx="2390775" cy="306388"/>
          </a:xfrm>
          <a:prstGeom prst="leftRightArrow">
            <a:avLst>
              <a:gd name="adj1" fmla="val 50000"/>
              <a:gd name="adj2" fmla="val 156062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0" name="AutoShape 19"/>
          <p:cNvSpPr>
            <a:spLocks noChangeArrowheads="1"/>
          </p:cNvSpPr>
          <p:nvPr/>
        </p:nvSpPr>
        <p:spPr bwMode="auto">
          <a:xfrm>
            <a:off x="5345113" y="5029200"/>
            <a:ext cx="1619250" cy="230188"/>
          </a:xfrm>
          <a:prstGeom prst="leftRightArrow">
            <a:avLst>
              <a:gd name="adj1" fmla="val 50000"/>
              <a:gd name="adj2" fmla="val 140689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1" name="AutoShape 20"/>
          <p:cNvSpPr>
            <a:spLocks noChangeArrowheads="1"/>
          </p:cNvSpPr>
          <p:nvPr/>
        </p:nvSpPr>
        <p:spPr bwMode="auto">
          <a:xfrm flipV="1">
            <a:off x="1758950" y="3200400"/>
            <a:ext cx="304800" cy="1066800"/>
          </a:xfrm>
          <a:prstGeom prst="upArrow">
            <a:avLst>
              <a:gd name="adj1" fmla="val 50000"/>
              <a:gd name="adj2" fmla="val 8750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773113" y="1447800"/>
            <a:ext cx="7626350" cy="132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buSzPct val="100000"/>
              <a:defRPr/>
            </a:pPr>
            <a:r>
              <a:rPr lang="en-GB" b="1" dirty="0">
                <a:latin typeface="+mn-lt"/>
              </a:rPr>
              <a:t>99% of calcium is in bone </a:t>
            </a:r>
          </a:p>
          <a:p>
            <a:pPr algn="l">
              <a:buSzPct val="100000"/>
              <a:defRPr/>
            </a:pPr>
            <a:r>
              <a:rPr lang="en-GB" b="1" dirty="0">
                <a:latin typeface="+mn-lt"/>
              </a:rPr>
              <a:t>Blood levels carefully regulated</a:t>
            </a:r>
          </a:p>
          <a:p>
            <a:pPr algn="l">
              <a:buSzPct val="100000"/>
              <a:defRPr/>
            </a:pPr>
            <a:r>
              <a:rPr lang="en-GB" b="1" dirty="0">
                <a:latin typeface="+mn-lt"/>
              </a:rPr>
              <a:t>Absorption of dietary calcium in the intestine</a:t>
            </a:r>
          </a:p>
          <a:p>
            <a:pPr algn="l">
              <a:buSzPct val="100000"/>
              <a:defRPr/>
            </a:pPr>
            <a:r>
              <a:rPr lang="en-GB" b="1" dirty="0">
                <a:latin typeface="+mn-lt"/>
              </a:rPr>
              <a:t>Renal excretion &amp; control</a:t>
            </a:r>
          </a:p>
        </p:txBody>
      </p:sp>
      <p:sp>
        <p:nvSpPr>
          <p:cNvPr id="13333" name="AutoShape 22"/>
          <p:cNvSpPr>
            <a:spLocks noChangeArrowheads="1"/>
          </p:cNvSpPr>
          <p:nvPr/>
        </p:nvSpPr>
        <p:spPr bwMode="auto">
          <a:xfrm rot="5400000">
            <a:off x="3369469" y="3793331"/>
            <a:ext cx="190500" cy="1443038"/>
          </a:xfrm>
          <a:prstGeom prst="upArrow">
            <a:avLst>
              <a:gd name="adj1" fmla="val 50000"/>
              <a:gd name="adj2" fmla="val 189375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 flipH="1">
            <a:off x="1055688" y="29718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DIET</a:t>
            </a:r>
          </a:p>
        </p:txBody>
      </p:sp>
      <p:sp>
        <p:nvSpPr>
          <p:cNvPr id="13335" name="AutoShape 24"/>
          <p:cNvSpPr>
            <a:spLocks noChangeArrowheads="1"/>
          </p:cNvSpPr>
          <p:nvPr/>
        </p:nvSpPr>
        <p:spPr bwMode="auto">
          <a:xfrm flipV="1">
            <a:off x="3024188" y="5181600"/>
            <a:ext cx="282575" cy="762000"/>
          </a:xfrm>
          <a:prstGeom prst="upArrow">
            <a:avLst>
              <a:gd name="adj1" fmla="val 50000"/>
              <a:gd name="adj2" fmla="val 6741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6" name="AutoShape 25"/>
          <p:cNvSpPr>
            <a:spLocks noChangeArrowheads="1"/>
          </p:cNvSpPr>
          <p:nvPr/>
        </p:nvSpPr>
        <p:spPr bwMode="auto">
          <a:xfrm rot="16200000" flipH="1">
            <a:off x="3409157" y="3640931"/>
            <a:ext cx="74612" cy="1406525"/>
          </a:xfrm>
          <a:prstGeom prst="upArrow">
            <a:avLst>
              <a:gd name="adj1" fmla="val 50000"/>
              <a:gd name="adj2" fmla="val 47128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37" name="AutoShape 26"/>
          <p:cNvSpPr>
            <a:spLocks noChangeArrowheads="1"/>
          </p:cNvSpPr>
          <p:nvPr/>
        </p:nvSpPr>
        <p:spPr bwMode="auto">
          <a:xfrm flipV="1">
            <a:off x="7878763" y="4495800"/>
            <a:ext cx="139700" cy="762000"/>
          </a:xfrm>
          <a:prstGeom prst="upArrow">
            <a:avLst>
              <a:gd name="adj1" fmla="val 50000"/>
              <a:gd name="adj2" fmla="val 136364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13338" name="Group 32"/>
          <p:cNvGrpSpPr>
            <a:grpSpLocks/>
          </p:cNvGrpSpPr>
          <p:nvPr/>
        </p:nvGrpSpPr>
        <p:grpSpPr bwMode="auto">
          <a:xfrm>
            <a:off x="4198938" y="5562600"/>
            <a:ext cx="774700" cy="457200"/>
            <a:chOff x="3264" y="3504"/>
            <a:chExt cx="549" cy="288"/>
          </a:xfrm>
        </p:grpSpPr>
        <p:sp>
          <p:nvSpPr>
            <p:cNvPr id="13342" name="AutoShape 33"/>
            <p:cNvSpPr>
              <a:spLocks noChangeArrowheads="1"/>
            </p:cNvSpPr>
            <p:nvPr/>
          </p:nvSpPr>
          <p:spPr bwMode="auto">
            <a:xfrm flipV="1">
              <a:off x="3312" y="3504"/>
              <a:ext cx="48" cy="288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343" name="Text Box 34"/>
            <p:cNvSpPr txBox="1">
              <a:spLocks noChangeArrowheads="1"/>
            </p:cNvSpPr>
            <p:nvPr/>
          </p:nvSpPr>
          <p:spPr bwMode="auto">
            <a:xfrm>
              <a:off x="3264" y="3552"/>
              <a:ext cx="54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900"/>
                <a:t>SKIN</a:t>
              </a:r>
            </a:p>
          </p:txBody>
        </p:sp>
      </p:grpSp>
      <p:sp>
        <p:nvSpPr>
          <p:cNvPr id="13339" name="Text Box 38"/>
          <p:cNvSpPr txBox="1">
            <a:spLocks noChangeArrowheads="1"/>
          </p:cNvSpPr>
          <p:nvPr/>
        </p:nvSpPr>
        <p:spPr bwMode="auto">
          <a:xfrm>
            <a:off x="4808538" y="5791200"/>
            <a:ext cx="10160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900"/>
              <a:t>OTHER TISSUES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400" b="1">
                <a:solidFill>
                  <a:srgbClr val="FF0000"/>
                </a:solidFill>
                <a:latin typeface="Arial Black" pitchFamily="34" charset="0"/>
              </a:rPr>
              <a:t>(14g)</a:t>
            </a:r>
          </a:p>
        </p:txBody>
      </p:sp>
      <p:sp>
        <p:nvSpPr>
          <p:cNvPr id="13340" name="AutoShape 39"/>
          <p:cNvSpPr>
            <a:spLocks noChangeArrowheads="1"/>
          </p:cNvSpPr>
          <p:nvPr/>
        </p:nvSpPr>
        <p:spPr bwMode="auto">
          <a:xfrm>
            <a:off x="5283200" y="5562600"/>
            <a:ext cx="68263" cy="228600"/>
          </a:xfrm>
          <a:prstGeom prst="upDownArrow">
            <a:avLst>
              <a:gd name="adj1" fmla="val 50000"/>
              <a:gd name="adj2" fmla="val 6697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341" name="Text Box 40"/>
          <p:cNvSpPr txBox="1">
            <a:spLocks noChangeArrowheads="1"/>
          </p:cNvSpPr>
          <p:nvPr/>
        </p:nvSpPr>
        <p:spPr bwMode="auto">
          <a:xfrm>
            <a:off x="7086600" y="5410200"/>
            <a:ext cx="10493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BONE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0000"/>
                </a:solidFill>
                <a:latin typeface="Arial Black" pitchFamily="34" charset="0"/>
              </a:rPr>
              <a:t>1000g = 1kg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d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653338" cy="914400"/>
          </a:xfrm>
        </p:spPr>
        <p:txBody>
          <a:bodyPr/>
          <a:lstStyle/>
          <a:p>
            <a:r>
              <a:rPr lang="en-GB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d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cd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d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d13"/>
          <p:cNvPicPr>
            <a:picLocks noChangeAspect="1" noChangeArrowheads="1"/>
          </p:cNvPicPr>
          <p:nvPr/>
        </p:nvPicPr>
        <p:blipFill>
          <a:blip r:embed="rId3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563" r="1126" b="1563"/>
          <a:stretch>
            <a:fillRect/>
          </a:stretch>
        </p:blipFill>
        <p:spPr bwMode="auto">
          <a:xfrm>
            <a:off x="1981200" y="1150938"/>
            <a:ext cx="5334000" cy="52498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653337" cy="425450"/>
          </a:xfrm>
        </p:spPr>
        <p:txBody>
          <a:bodyPr/>
          <a:lstStyle/>
          <a:p>
            <a:r>
              <a:rPr lang="en-GB" sz="1800" smtClean="0"/>
              <a:t>Prevalence of </a:t>
            </a:r>
            <a:r>
              <a:rPr lang="en-US" sz="1800" smtClean="0"/>
              <a:t>O</a:t>
            </a:r>
            <a:r>
              <a:rPr lang="en-GB" sz="1800" smtClean="0"/>
              <a:t>steoporotic Fractures</a:t>
            </a:r>
            <a:br>
              <a:rPr lang="en-GB" sz="1800" smtClean="0"/>
            </a:br>
            <a:r>
              <a:rPr lang="en-GB" sz="1800" smtClean="0"/>
              <a:t> Increases as Bone Mineral Density Decreases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Definitions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Z-score:	Age-matched normal standard deviate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T-score:	Young adult normal standard deviate</a:t>
            </a:r>
          </a:p>
          <a:p>
            <a:pPr lvl="1">
              <a:buFontTx/>
              <a:buNone/>
            </a:pPr>
            <a:endParaRPr lang="en-GB" smtClean="0"/>
          </a:p>
          <a:p>
            <a:r>
              <a:rPr lang="en-GB" smtClean="0"/>
              <a:t>WHO Definitions</a:t>
            </a:r>
          </a:p>
          <a:p>
            <a:pPr lvl="1">
              <a:buFontTx/>
              <a:buNone/>
            </a:pPr>
            <a:r>
              <a:rPr lang="en-GB" smtClean="0"/>
              <a:t>Osteopenia		T between –1 and –2.5</a:t>
            </a:r>
          </a:p>
          <a:p>
            <a:pPr lvl="1">
              <a:buFontTx/>
              <a:buNone/>
            </a:pPr>
            <a:r>
              <a:rPr lang="en-GB" smtClean="0"/>
              <a:t>Osteoporosis		T below –2.5</a:t>
            </a:r>
          </a:p>
          <a:p>
            <a:pPr lvl="1">
              <a:buFontTx/>
              <a:buNone/>
            </a:pPr>
            <a:r>
              <a:rPr lang="en-GB" smtClean="0"/>
              <a:t>		(using Caucasian women)</a:t>
            </a:r>
          </a:p>
          <a:p>
            <a:pPr lvl="1">
              <a:buFontTx/>
              <a:buNone/>
            </a:pPr>
            <a:endParaRPr lang="en-GB" smtClean="0"/>
          </a:p>
          <a:p>
            <a:pPr lvl="1">
              <a:buFontTx/>
              <a:buNone/>
            </a:pPr>
            <a:r>
              <a:rPr lang="en-GB" smtClean="0"/>
              <a:t>Consider:  </a:t>
            </a:r>
          </a:p>
          <a:p>
            <a:pPr lvl="1">
              <a:buFontTx/>
              <a:buNone/>
            </a:pPr>
            <a:r>
              <a:rPr lang="en-GB" smtClean="0"/>
              <a:t>		normal distribution</a:t>
            </a:r>
          </a:p>
          <a:p>
            <a:pPr lvl="1">
              <a:buFontTx/>
              <a:buNone/>
            </a:pPr>
            <a:r>
              <a:rPr lang="en-GB" smtClean="0"/>
              <a:t>		normal / abnormal ageing</a:t>
            </a:r>
          </a:p>
          <a:p>
            <a:pPr lvl="1">
              <a:buFontTx/>
              <a:buNone/>
            </a:pPr>
            <a:r>
              <a:rPr lang="en-GB" smtClean="0"/>
              <a:t>		other ethnic groups</a:t>
            </a:r>
          </a:p>
          <a:p>
            <a:pPr lvl="1">
              <a:buFontTx/>
              <a:buNone/>
            </a:pPr>
            <a:r>
              <a:rPr lang="en-GB" smtClean="0"/>
              <a:t>		men 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09880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62400" y="762000"/>
            <a:ext cx="4724400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2400">
                <a:latin typeface="Arial Black" pitchFamily="34" charset="0"/>
              </a:rPr>
              <a:t>Osteoporosis in Gastroenterology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Coeliac disease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Crohn's / UC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(Steroid treatment)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Liver disease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Chronic pancreatitis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>
                <a:solidFill>
                  <a:schemeClr val="tx1"/>
                </a:solidFill>
              </a:rPr>
              <a:t>Post-gastrectomy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Osteoporosis in Coeliac Disease:</a:t>
            </a:r>
            <a:br>
              <a:rPr lang="en-GB" smtClean="0"/>
            </a:br>
            <a:r>
              <a:rPr lang="en-GB" smtClean="0"/>
              <a:t>Intestinal factors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Calcium malabsorption</a:t>
            </a:r>
          </a:p>
          <a:p>
            <a:pPr lvl="1"/>
            <a:r>
              <a:rPr lang="en-GB" smtClean="0"/>
              <a:t>Loss of proximal villous cells</a:t>
            </a:r>
          </a:p>
          <a:p>
            <a:pPr lvl="1"/>
            <a:r>
              <a:rPr lang="en-GB" smtClean="0"/>
              <a:t>Binding to unabsorbed fatty acids</a:t>
            </a:r>
          </a:p>
          <a:p>
            <a:pPr lvl="1"/>
            <a:r>
              <a:rPr lang="en-GB" smtClean="0"/>
              <a:t>? Reduced expression of specific proteins</a:t>
            </a:r>
          </a:p>
          <a:p>
            <a:r>
              <a:rPr lang="en-GB" smtClean="0"/>
              <a:t>Calcium deficiency</a:t>
            </a:r>
          </a:p>
          <a:p>
            <a:pPr lvl="1"/>
            <a:r>
              <a:rPr lang="en-GB" smtClean="0"/>
              <a:t>Gluten Free Diet</a:t>
            </a:r>
          </a:p>
          <a:p>
            <a:pPr lvl="1"/>
            <a:r>
              <a:rPr lang="en-GB" smtClean="0"/>
              <a:t>Associated lactose intolerance</a:t>
            </a:r>
          </a:p>
          <a:p>
            <a:r>
              <a:rPr lang="en-GB" smtClean="0"/>
              <a:t>Vitamin D deficiency</a:t>
            </a:r>
          </a:p>
          <a:p>
            <a:pPr lvl="1"/>
            <a:r>
              <a:rPr lang="en-GB" smtClean="0"/>
              <a:t>From reduced sunlight exposure</a:t>
            </a:r>
          </a:p>
          <a:p>
            <a:pPr lvl="1"/>
            <a:r>
              <a:rPr lang="en-GB" smtClean="0"/>
              <a:t>From secondary hyperparathyroidism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318000" cy="2286000"/>
          </a:xfrm>
        </p:spPr>
        <p:txBody>
          <a:bodyPr/>
          <a:lstStyle/>
          <a:p>
            <a:r>
              <a:rPr lang="en-GB" smtClean="0"/>
              <a:t>CALCIUM ABSORPTION IS REDUCED IN UNTREATED COELIAC DISEASE</a:t>
            </a:r>
          </a:p>
        </p:txBody>
      </p:sp>
      <p:pic>
        <p:nvPicPr>
          <p:cNvPr id="57347" name="Picture 3" descr="CD-CA-ABS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"/>
            <a:ext cx="3324225" cy="6172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572000" y="3200400"/>
            <a:ext cx="39624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/>
              <a:t>18 Females with newly diagnosed coeliac disease and 12 months after GFD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400" b="1" i="1">
                <a:solidFill>
                  <a:schemeClr val="accent1"/>
                </a:solidFill>
              </a:rPr>
              <a:t>Molteni et al Am J Gastro 1995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SzPct val="100000"/>
            </a:pPr>
            <a:endParaRPr lang="en-GB" sz="14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Osteoporosis in Coeliac Disease:</a:t>
            </a:r>
            <a:br>
              <a:rPr lang="en-GB" smtClean="0"/>
            </a:br>
            <a:r>
              <a:rPr lang="en-GB" smtClean="0"/>
              <a:t>Non-intestinal factors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Generalised malnutrition / low BMI</a:t>
            </a:r>
          </a:p>
          <a:p>
            <a:r>
              <a:rPr lang="en-GB" smtClean="0"/>
              <a:t>Reduced (bone) growth factors</a:t>
            </a:r>
          </a:p>
          <a:p>
            <a:pPr lvl="1"/>
            <a:r>
              <a:rPr lang="en-GB" smtClean="0"/>
              <a:t>IGF1</a:t>
            </a:r>
          </a:p>
          <a:p>
            <a:r>
              <a:rPr lang="en-GB" smtClean="0"/>
              <a:t>Increased bone resorption</a:t>
            </a:r>
          </a:p>
          <a:p>
            <a:pPr lvl="1"/>
            <a:r>
              <a:rPr lang="en-GB" smtClean="0"/>
              <a:t>Cytokines</a:t>
            </a:r>
          </a:p>
          <a:p>
            <a:pPr lvl="1"/>
            <a:r>
              <a:rPr lang="en-GB" smtClean="0"/>
              <a:t>Secondary hyperparathyroidism</a:t>
            </a:r>
          </a:p>
          <a:p>
            <a:r>
              <a:rPr lang="en-GB" smtClean="0"/>
              <a:t>Reduced physical activity</a:t>
            </a:r>
          </a:p>
          <a:p>
            <a:r>
              <a:rPr lang="en-GB" smtClean="0"/>
              <a:t>Hypogonadism</a:t>
            </a:r>
          </a:p>
          <a:p>
            <a:pPr lvl="1"/>
            <a:r>
              <a:rPr lang="en-GB" smtClean="0"/>
              <a:t>Low testosterone in men</a:t>
            </a:r>
          </a:p>
          <a:p>
            <a:pPr lvl="1"/>
            <a:r>
              <a:rPr lang="en-GB" smtClean="0"/>
              <a:t>Delayed menarche</a:t>
            </a:r>
          </a:p>
          <a:p>
            <a:pPr lvl="1"/>
            <a:r>
              <a:rPr lang="en-GB" smtClean="0"/>
              <a:t>Early menopause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IN OSTEOPOROSIS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524000"/>
            <a:ext cx="7627937" cy="4568825"/>
          </a:xfrm>
        </p:spPr>
        <p:txBody>
          <a:bodyPr/>
          <a:lstStyle/>
          <a:p>
            <a:r>
              <a:rPr lang="en-GB" smtClean="0"/>
              <a:t>Subjects recruited at DXA scan:</a:t>
            </a:r>
          </a:p>
          <a:p>
            <a:pPr lvl="4"/>
            <a:r>
              <a:rPr lang="en-GB" smtClean="0"/>
              <a:t>Sanders et al. Dig Dis Sci 2005</a:t>
            </a:r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r>
              <a:rPr lang="en-GB" smtClean="0"/>
              <a:t>All new coeliacs had GI symptoms or anaemia</a:t>
            </a:r>
          </a:p>
        </p:txBody>
      </p:sp>
      <p:graphicFrame>
        <p:nvGraphicFramePr>
          <p:cNvPr id="373802" name="Group 42"/>
          <p:cNvGraphicFramePr>
            <a:graphicFrameLocks noGrp="1"/>
          </p:cNvGraphicFramePr>
          <p:nvPr/>
        </p:nvGraphicFramePr>
        <p:xfrm>
          <a:off x="1187450" y="2349500"/>
          <a:ext cx="6858000" cy="2260602"/>
        </p:xfrm>
        <a:graphic>
          <a:graphicData uri="http://schemas.openxmlformats.org/drawingml/2006/table">
            <a:tbl>
              <a:tblPr/>
              <a:tblGrid>
                <a:gridCol w="1676400"/>
                <a:gridCol w="1066800"/>
                <a:gridCol w="1371600"/>
                <a:gridCol w="1371600"/>
                <a:gridCol w="13716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 / M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Coeliac Prevalence        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Osteoporosis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243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231 / 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2.1%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Osteopenia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431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416 / 15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289 / 15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0.7%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978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936 / 42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81000"/>
            <a:ext cx="6230937" cy="1031875"/>
          </a:xfrm>
        </p:spPr>
        <p:txBody>
          <a:bodyPr/>
          <a:lstStyle/>
          <a:p>
            <a:r>
              <a:rPr lang="en-GB" smtClean="0"/>
              <a:t>Calcium Fluxes (mg/d)</a:t>
            </a:r>
            <a:br>
              <a:rPr lang="en-GB" smtClean="0"/>
            </a:br>
            <a:endParaRPr lang="en-GB" smtClean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85800" y="2360613"/>
            <a:ext cx="3810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62000" y="2436813"/>
            <a:ext cx="228600" cy="153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5800" y="25130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62000" y="24368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066800" y="31226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3886200" y="31988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flipH="1">
            <a:off x="1768475" y="3946525"/>
            <a:ext cx="1387475" cy="1244600"/>
          </a:xfrm>
          <a:custGeom>
            <a:avLst/>
            <a:gdLst>
              <a:gd name="T0" fmla="*/ 0 w 842"/>
              <a:gd name="T1" fmla="*/ 707776 h 779"/>
              <a:gd name="T2" fmla="*/ 949152 w 842"/>
              <a:gd name="T3" fmla="*/ 94264 h 779"/>
              <a:gd name="T4" fmla="*/ 1288605 w 842"/>
              <a:gd name="T5" fmla="*/ 145390 h 779"/>
              <a:gd name="T6" fmla="*/ 1318266 w 842"/>
              <a:gd name="T7" fmla="*/ 409008 h 779"/>
              <a:gd name="T8" fmla="*/ 1168313 w 842"/>
              <a:gd name="T9" fmla="*/ 525640 h 779"/>
              <a:gd name="T10" fmla="*/ 0 w 842"/>
              <a:gd name="T11" fmla="*/ 1244600 h 779"/>
              <a:gd name="T12" fmla="*/ 0 w 842"/>
              <a:gd name="T13" fmla="*/ 707776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2" h="779">
                <a:moveTo>
                  <a:pt x="0" y="443"/>
                </a:moveTo>
                <a:cubicBezTo>
                  <a:pt x="96" y="323"/>
                  <a:pt x="446" y="118"/>
                  <a:pt x="576" y="59"/>
                </a:cubicBezTo>
                <a:cubicBezTo>
                  <a:pt x="706" y="0"/>
                  <a:pt x="745" y="58"/>
                  <a:pt x="782" y="91"/>
                </a:cubicBezTo>
                <a:cubicBezTo>
                  <a:pt x="819" y="124"/>
                  <a:pt x="812" y="217"/>
                  <a:pt x="800" y="256"/>
                </a:cubicBezTo>
                <a:cubicBezTo>
                  <a:pt x="788" y="295"/>
                  <a:pt x="842" y="242"/>
                  <a:pt x="709" y="329"/>
                </a:cubicBezTo>
                <a:cubicBezTo>
                  <a:pt x="576" y="416"/>
                  <a:pt x="118" y="760"/>
                  <a:pt x="0" y="779"/>
                </a:cubicBezTo>
                <a:lnTo>
                  <a:pt x="0" y="443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 flipH="1">
            <a:off x="3033713" y="4654550"/>
            <a:ext cx="315912" cy="5365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 flipH="1">
            <a:off x="1898650" y="37338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INTESTINE</a:t>
            </a:r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049963" y="5105400"/>
            <a:ext cx="1216025" cy="1404938"/>
          </a:xfrm>
          <a:custGeom>
            <a:avLst/>
            <a:gdLst>
              <a:gd name="T0" fmla="*/ 457200 w 766"/>
              <a:gd name="T1" fmla="*/ 1328305 h 880"/>
              <a:gd name="T2" fmla="*/ 381000 w 766"/>
              <a:gd name="T3" fmla="*/ 1251672 h 880"/>
              <a:gd name="T4" fmla="*/ 228600 w 766"/>
              <a:gd name="T5" fmla="*/ 1251672 h 880"/>
              <a:gd name="T6" fmla="*/ 152400 w 766"/>
              <a:gd name="T7" fmla="*/ 1328305 h 880"/>
              <a:gd name="T8" fmla="*/ 0 w 766"/>
              <a:gd name="T9" fmla="*/ 1328305 h 880"/>
              <a:gd name="T10" fmla="*/ 0 w 766"/>
              <a:gd name="T11" fmla="*/ 1175039 h 880"/>
              <a:gd name="T12" fmla="*/ 0 w 766"/>
              <a:gd name="T13" fmla="*/ 1021773 h 880"/>
              <a:gd name="T14" fmla="*/ 76200 w 766"/>
              <a:gd name="T15" fmla="*/ 945140 h 880"/>
              <a:gd name="T16" fmla="*/ 304800 w 766"/>
              <a:gd name="T17" fmla="*/ 945140 h 880"/>
              <a:gd name="T18" fmla="*/ 609600 w 766"/>
              <a:gd name="T19" fmla="*/ 561975 h 880"/>
              <a:gd name="T20" fmla="*/ 677863 w 766"/>
              <a:gd name="T21" fmla="*/ 421481 h 880"/>
              <a:gd name="T22" fmla="*/ 762000 w 766"/>
              <a:gd name="T23" fmla="*/ 255443 h 880"/>
              <a:gd name="T24" fmla="*/ 762000 w 766"/>
              <a:gd name="T25" fmla="*/ 156459 h 880"/>
              <a:gd name="T26" fmla="*/ 762000 w 766"/>
              <a:gd name="T27" fmla="*/ 102177 h 880"/>
              <a:gd name="T28" fmla="*/ 823913 w 766"/>
              <a:gd name="T29" fmla="*/ 0 h 880"/>
              <a:gd name="T30" fmla="*/ 925513 w 766"/>
              <a:gd name="T31" fmla="*/ 59071 h 880"/>
              <a:gd name="T32" fmla="*/ 1012825 w 766"/>
              <a:gd name="T33" fmla="*/ 116546 h 880"/>
              <a:gd name="T34" fmla="*/ 1069975 w 766"/>
              <a:gd name="T35" fmla="*/ 161249 h 880"/>
              <a:gd name="T36" fmla="*/ 1216025 w 766"/>
              <a:gd name="T37" fmla="*/ 102177 h 880"/>
              <a:gd name="T38" fmla="*/ 1066800 w 766"/>
              <a:gd name="T39" fmla="*/ 408709 h 880"/>
              <a:gd name="T40" fmla="*/ 838200 w 766"/>
              <a:gd name="T41" fmla="*/ 638608 h 880"/>
              <a:gd name="T42" fmla="*/ 609600 w 766"/>
              <a:gd name="T43" fmla="*/ 868507 h 880"/>
              <a:gd name="T44" fmla="*/ 609600 w 766"/>
              <a:gd name="T45" fmla="*/ 1098406 h 880"/>
              <a:gd name="T46" fmla="*/ 685800 w 766"/>
              <a:gd name="T47" fmla="*/ 1328305 h 880"/>
              <a:gd name="T48" fmla="*/ 533400 w 766"/>
              <a:gd name="T49" fmla="*/ 1404938 h 880"/>
              <a:gd name="T50" fmla="*/ 457200 w 766"/>
              <a:gd name="T51" fmla="*/ 1328305 h 8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66" h="880">
                <a:moveTo>
                  <a:pt x="288" y="832"/>
                </a:moveTo>
                <a:cubicBezTo>
                  <a:pt x="272" y="816"/>
                  <a:pt x="264" y="792"/>
                  <a:pt x="240" y="784"/>
                </a:cubicBezTo>
                <a:lnTo>
                  <a:pt x="144" y="784"/>
                </a:lnTo>
                <a:lnTo>
                  <a:pt x="96" y="832"/>
                </a:lnTo>
                <a:lnTo>
                  <a:pt x="0" y="832"/>
                </a:lnTo>
                <a:lnTo>
                  <a:pt x="0" y="736"/>
                </a:lnTo>
                <a:lnTo>
                  <a:pt x="0" y="640"/>
                </a:lnTo>
                <a:lnTo>
                  <a:pt x="48" y="592"/>
                </a:lnTo>
                <a:cubicBezTo>
                  <a:pt x="80" y="584"/>
                  <a:pt x="136" y="632"/>
                  <a:pt x="192" y="592"/>
                </a:cubicBezTo>
                <a:cubicBezTo>
                  <a:pt x="248" y="552"/>
                  <a:pt x="345" y="407"/>
                  <a:pt x="384" y="352"/>
                </a:cubicBezTo>
                <a:lnTo>
                  <a:pt x="427" y="264"/>
                </a:lnTo>
                <a:lnTo>
                  <a:pt x="480" y="160"/>
                </a:lnTo>
                <a:lnTo>
                  <a:pt x="480" y="98"/>
                </a:lnTo>
                <a:lnTo>
                  <a:pt x="480" y="64"/>
                </a:lnTo>
                <a:lnTo>
                  <a:pt x="519" y="0"/>
                </a:lnTo>
                <a:lnTo>
                  <a:pt x="583" y="37"/>
                </a:lnTo>
                <a:lnTo>
                  <a:pt x="638" y="73"/>
                </a:lnTo>
                <a:lnTo>
                  <a:pt x="674" y="101"/>
                </a:lnTo>
                <a:lnTo>
                  <a:pt x="766" y="64"/>
                </a:lnTo>
                <a:cubicBezTo>
                  <a:pt x="766" y="90"/>
                  <a:pt x="712" y="200"/>
                  <a:pt x="672" y="256"/>
                </a:cubicBezTo>
                <a:lnTo>
                  <a:pt x="528" y="400"/>
                </a:lnTo>
                <a:cubicBezTo>
                  <a:pt x="480" y="448"/>
                  <a:pt x="408" y="496"/>
                  <a:pt x="384" y="544"/>
                </a:cubicBezTo>
                <a:cubicBezTo>
                  <a:pt x="360" y="592"/>
                  <a:pt x="376" y="640"/>
                  <a:pt x="384" y="688"/>
                </a:cubicBezTo>
                <a:cubicBezTo>
                  <a:pt x="392" y="736"/>
                  <a:pt x="440" y="800"/>
                  <a:pt x="432" y="832"/>
                </a:cubicBezTo>
                <a:lnTo>
                  <a:pt x="336" y="880"/>
                </a:lnTo>
                <a:lnTo>
                  <a:pt x="288" y="832"/>
                </a:lnTo>
                <a:close/>
              </a:path>
            </a:pathLst>
          </a:custGeom>
          <a:solidFill>
            <a:srgbClr val="FFFFCC"/>
          </a:solidFill>
          <a:ln w="25400" cap="flat" cmpd="sng">
            <a:solidFill>
              <a:srgbClr val="99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7666038" y="3733800"/>
            <a:ext cx="655637" cy="890588"/>
          </a:xfrm>
          <a:custGeom>
            <a:avLst/>
            <a:gdLst>
              <a:gd name="T0" fmla="*/ 7957 w 412"/>
              <a:gd name="T1" fmla="*/ 734176 h 558"/>
              <a:gd name="T2" fmla="*/ 168683 w 412"/>
              <a:gd name="T3" fmla="*/ 470831 h 558"/>
              <a:gd name="T4" fmla="*/ 109803 w 412"/>
              <a:gd name="T5" fmla="*/ 121299 h 558"/>
              <a:gd name="T6" fmla="*/ 299174 w 412"/>
              <a:gd name="T7" fmla="*/ 3192 h 558"/>
              <a:gd name="T8" fmla="*/ 531512 w 412"/>
              <a:gd name="T9" fmla="*/ 105338 h 558"/>
              <a:gd name="T10" fmla="*/ 619036 w 412"/>
              <a:gd name="T11" fmla="*/ 339956 h 558"/>
              <a:gd name="T12" fmla="*/ 619036 w 412"/>
              <a:gd name="T13" fmla="*/ 601706 h 558"/>
              <a:gd name="T14" fmla="*/ 401021 w 412"/>
              <a:gd name="T15" fmla="*/ 805998 h 558"/>
              <a:gd name="T16" fmla="*/ 119351 w 412"/>
              <a:gd name="T17" fmla="*/ 879416 h 558"/>
              <a:gd name="T18" fmla="*/ 7957 w 412"/>
              <a:gd name="T19" fmla="*/ 734176 h 5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2" h="558">
                <a:moveTo>
                  <a:pt x="5" y="460"/>
                </a:moveTo>
                <a:cubicBezTo>
                  <a:pt x="10" y="417"/>
                  <a:pt x="95" y="359"/>
                  <a:pt x="106" y="295"/>
                </a:cubicBezTo>
                <a:cubicBezTo>
                  <a:pt x="117" y="231"/>
                  <a:pt x="55" y="125"/>
                  <a:pt x="69" y="76"/>
                </a:cubicBezTo>
                <a:cubicBezTo>
                  <a:pt x="83" y="27"/>
                  <a:pt x="144" y="4"/>
                  <a:pt x="188" y="2"/>
                </a:cubicBezTo>
                <a:cubicBezTo>
                  <a:pt x="232" y="0"/>
                  <a:pt x="301" y="31"/>
                  <a:pt x="334" y="66"/>
                </a:cubicBezTo>
                <a:cubicBezTo>
                  <a:pt x="367" y="101"/>
                  <a:pt x="380" y="161"/>
                  <a:pt x="389" y="213"/>
                </a:cubicBezTo>
                <a:cubicBezTo>
                  <a:pt x="398" y="265"/>
                  <a:pt x="412" y="328"/>
                  <a:pt x="389" y="377"/>
                </a:cubicBezTo>
                <a:cubicBezTo>
                  <a:pt x="366" y="426"/>
                  <a:pt x="304" y="476"/>
                  <a:pt x="252" y="505"/>
                </a:cubicBezTo>
                <a:cubicBezTo>
                  <a:pt x="200" y="534"/>
                  <a:pt x="116" y="558"/>
                  <a:pt x="75" y="551"/>
                </a:cubicBezTo>
                <a:cubicBezTo>
                  <a:pt x="34" y="544"/>
                  <a:pt x="0" y="503"/>
                  <a:pt x="5" y="46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611938" y="3352800"/>
            <a:ext cx="2109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KIDNEY</a:t>
            </a:r>
          </a:p>
          <a:p>
            <a:pPr>
              <a:buSzPct val="100000"/>
            </a:pPr>
            <a:endParaRPr lang="en-GB" sz="1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079875" y="3962400"/>
            <a:ext cx="1414463" cy="1609725"/>
          </a:xfrm>
          <a:prstGeom prst="rect">
            <a:avLst/>
          </a:prstGeom>
          <a:solidFill>
            <a:srgbClr val="FF99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5416550" y="4191000"/>
            <a:ext cx="2390775" cy="306388"/>
          </a:xfrm>
          <a:prstGeom prst="leftRightArrow">
            <a:avLst>
              <a:gd name="adj1" fmla="val 50000"/>
              <a:gd name="adj2" fmla="val 156062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5345113" y="5029200"/>
            <a:ext cx="1619250" cy="230188"/>
          </a:xfrm>
          <a:prstGeom prst="leftRightArrow">
            <a:avLst>
              <a:gd name="adj1" fmla="val 50000"/>
              <a:gd name="adj2" fmla="val 140689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flipV="1">
            <a:off x="1758950" y="3200400"/>
            <a:ext cx="304800" cy="1066800"/>
          </a:xfrm>
          <a:prstGeom prst="upArrow">
            <a:avLst>
              <a:gd name="adj1" fmla="val 50000"/>
              <a:gd name="adj2" fmla="val 8750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5400000">
            <a:off x="3369469" y="3793331"/>
            <a:ext cx="190500" cy="1443038"/>
          </a:xfrm>
          <a:prstGeom prst="upArrow">
            <a:avLst>
              <a:gd name="adj1" fmla="val 50000"/>
              <a:gd name="adj2" fmla="val 189375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 flipH="1">
            <a:off x="1054100" y="23876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DIET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flipV="1">
            <a:off x="3024188" y="5181600"/>
            <a:ext cx="282575" cy="762000"/>
          </a:xfrm>
          <a:prstGeom prst="upArrow">
            <a:avLst>
              <a:gd name="adj1" fmla="val 50000"/>
              <a:gd name="adj2" fmla="val 6741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6200000" flipH="1">
            <a:off x="3409157" y="3640931"/>
            <a:ext cx="74612" cy="1406525"/>
          </a:xfrm>
          <a:prstGeom prst="upArrow">
            <a:avLst>
              <a:gd name="adj1" fmla="val 50000"/>
              <a:gd name="adj2" fmla="val 47128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 flipV="1">
            <a:off x="7878763" y="4495800"/>
            <a:ext cx="139700" cy="762000"/>
          </a:xfrm>
          <a:prstGeom prst="upArrow">
            <a:avLst>
              <a:gd name="adj1" fmla="val 50000"/>
              <a:gd name="adj2" fmla="val 136364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flipH="1">
            <a:off x="2506663" y="6019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200 - 1000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flipH="1">
            <a:off x="2979738" y="4038600"/>
            <a:ext cx="1084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100 - 200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 flipH="1">
            <a:off x="3048000" y="4572000"/>
            <a:ext cx="1084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200 - 500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 flipH="1">
            <a:off x="5961063" y="4038600"/>
            <a:ext cx="820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10000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 flipH="1">
            <a:off x="6027738" y="4419600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9850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 flipH="1">
            <a:off x="7856538" y="4800600"/>
            <a:ext cx="83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150 +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 flipH="1">
            <a:off x="5689600" y="480060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500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 flipH="1">
            <a:off x="5689600" y="518160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500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 flipH="1">
            <a:off x="3995738" y="6096000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291013" y="4343400"/>
            <a:ext cx="984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GB"/>
              <a:t>Blood</a:t>
            </a:r>
          </a:p>
          <a:p>
            <a:pPr>
              <a:buSzPct val="100000"/>
            </a:pPr>
            <a:r>
              <a:rPr lang="en-GB" sz="1600" b="1"/>
              <a:t>Ca</a:t>
            </a:r>
            <a:r>
              <a:rPr lang="en-GB" sz="1600" b="1" baseline="30000"/>
              <a:t>2+</a:t>
            </a:r>
          </a:p>
          <a:p>
            <a:pPr>
              <a:buSzPct val="100000"/>
            </a:pPr>
            <a:r>
              <a:rPr lang="en-GB" sz="1200">
                <a:solidFill>
                  <a:srgbClr val="FF0000"/>
                </a:solidFill>
                <a:latin typeface="Arial Black" pitchFamily="34" charset="0"/>
              </a:rPr>
              <a:t>(1g)</a:t>
            </a:r>
          </a:p>
          <a:p>
            <a:pPr>
              <a:buSzPct val="100000"/>
            </a:pPr>
            <a:endParaRPr lang="en-GB" sz="1200"/>
          </a:p>
        </p:txBody>
      </p:sp>
      <p:grpSp>
        <p:nvGrpSpPr>
          <p:cNvPr id="14370" name="Group 35"/>
          <p:cNvGrpSpPr>
            <a:grpSpLocks/>
          </p:cNvGrpSpPr>
          <p:nvPr/>
        </p:nvGrpSpPr>
        <p:grpSpPr bwMode="auto">
          <a:xfrm>
            <a:off x="4198938" y="5562600"/>
            <a:ext cx="774700" cy="457200"/>
            <a:chOff x="3264" y="3504"/>
            <a:chExt cx="549" cy="288"/>
          </a:xfrm>
        </p:grpSpPr>
        <p:sp>
          <p:nvSpPr>
            <p:cNvPr id="14375" name="AutoShape 36"/>
            <p:cNvSpPr>
              <a:spLocks noChangeArrowheads="1"/>
            </p:cNvSpPr>
            <p:nvPr/>
          </p:nvSpPr>
          <p:spPr bwMode="auto">
            <a:xfrm flipV="1">
              <a:off x="3312" y="3504"/>
              <a:ext cx="48" cy="288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376" name="Text Box 37"/>
            <p:cNvSpPr txBox="1">
              <a:spLocks noChangeArrowheads="1"/>
            </p:cNvSpPr>
            <p:nvPr/>
          </p:nvSpPr>
          <p:spPr bwMode="auto">
            <a:xfrm>
              <a:off x="3264" y="3552"/>
              <a:ext cx="54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900"/>
                <a:t>SKIN</a:t>
              </a:r>
            </a:p>
          </p:txBody>
        </p:sp>
      </p:grpSp>
      <p:sp>
        <p:nvSpPr>
          <p:cNvPr id="14371" name="Text Box 38"/>
          <p:cNvSpPr txBox="1">
            <a:spLocks noChangeArrowheads="1"/>
          </p:cNvSpPr>
          <p:nvPr/>
        </p:nvSpPr>
        <p:spPr bwMode="auto">
          <a:xfrm>
            <a:off x="4808538" y="5791200"/>
            <a:ext cx="1016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900"/>
              <a:t>OTHER TISSUES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90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GB" sz="1200">
                <a:solidFill>
                  <a:srgbClr val="FF0000"/>
                </a:solidFill>
                <a:latin typeface="Arial Black" pitchFamily="34" charset="0"/>
              </a:rPr>
              <a:t>14g</a:t>
            </a:r>
            <a:r>
              <a:rPr lang="en-GB" sz="90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n-GB" sz="900"/>
          </a:p>
        </p:txBody>
      </p:sp>
      <p:sp>
        <p:nvSpPr>
          <p:cNvPr id="14372" name="AutoShape 39"/>
          <p:cNvSpPr>
            <a:spLocks noChangeArrowheads="1"/>
          </p:cNvSpPr>
          <p:nvPr/>
        </p:nvSpPr>
        <p:spPr bwMode="auto">
          <a:xfrm>
            <a:off x="5283200" y="5562600"/>
            <a:ext cx="68263" cy="228600"/>
          </a:xfrm>
          <a:prstGeom prst="upDownArrow">
            <a:avLst>
              <a:gd name="adj1" fmla="val 50000"/>
              <a:gd name="adj2" fmla="val 6697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73" name="Text Box 40"/>
          <p:cNvSpPr txBox="1">
            <a:spLocks noChangeArrowheads="1"/>
          </p:cNvSpPr>
          <p:nvPr/>
        </p:nvSpPr>
        <p:spPr bwMode="auto">
          <a:xfrm flipH="1">
            <a:off x="1371600" y="2667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300 - 1300</a:t>
            </a:r>
          </a:p>
        </p:txBody>
      </p:sp>
      <p:sp>
        <p:nvSpPr>
          <p:cNvPr id="14374" name="Text Box 41"/>
          <p:cNvSpPr txBox="1">
            <a:spLocks noChangeArrowheads="1"/>
          </p:cNvSpPr>
          <p:nvPr/>
        </p:nvSpPr>
        <p:spPr bwMode="auto">
          <a:xfrm>
            <a:off x="7086600" y="5410200"/>
            <a:ext cx="1049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BONE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0000"/>
                </a:solidFill>
                <a:latin typeface="Arial Black" pitchFamily="34" charset="0"/>
              </a:rPr>
              <a:t>(1000g)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Fractures in Coeliac Disease</a:t>
            </a:r>
          </a:p>
        </p:txBody>
      </p:sp>
      <p:sp>
        <p:nvSpPr>
          <p:cNvPr id="60419" name="Text Box 60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289800" cy="60960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/>
              <a:t>UK GP Research Database: 4732 Coeliacs, 1987-2002</a:t>
            </a:r>
          </a:p>
          <a:p>
            <a:pPr marL="762000" lvl="4" indent="0">
              <a:lnSpc>
                <a:spcPct val="90000"/>
              </a:lnSpc>
            </a:pPr>
            <a:r>
              <a:rPr lang="en-GB" smtClean="0"/>
              <a:t>West et al. Gastro 2003</a:t>
            </a:r>
            <a:endParaRPr lang="en-GB" sz="2800" i="0" smtClean="0">
              <a:solidFill>
                <a:schemeClr val="tx2"/>
              </a:solidFill>
            </a:endParaRPr>
          </a:p>
        </p:txBody>
      </p:sp>
      <p:graphicFrame>
        <p:nvGraphicFramePr>
          <p:cNvPr id="378941" name="Group 61"/>
          <p:cNvGraphicFramePr>
            <a:graphicFrameLocks noGrp="1"/>
          </p:cNvGraphicFramePr>
          <p:nvPr/>
        </p:nvGraphicFramePr>
        <p:xfrm>
          <a:off x="1187450" y="2276475"/>
          <a:ext cx="6737350" cy="4432299"/>
        </p:xfrm>
        <a:graphic>
          <a:graphicData uri="http://schemas.openxmlformats.org/drawingml/2006/table">
            <a:tbl>
              <a:tblPr/>
              <a:tblGrid>
                <a:gridCol w="3254964"/>
                <a:gridCol w="975424"/>
                <a:gridCol w="1078473"/>
                <a:gridCol w="1428489"/>
              </a:tblGrid>
              <a:tr h="5798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Hazard ratio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95% CI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fracture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cohort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23,616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Coeliac disease cohort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1.16–1.46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 fracture</a:t>
                      </a: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cohort</a:t>
                      </a: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23,620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Coeliac disease cohort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1.90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1.20–3.02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Ulna/radius fracture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9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cohort</a:t>
                      </a: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23,619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Coeliac disease cohort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1.35–2.34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7" marR="92077" marT="46047" marB="460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Improvement in BMD in spine and forearm with GFD for one year in new coeliacs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562600" y="6019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482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2">
              <a:spcBef>
                <a:spcPct val="50000"/>
              </a:spcBef>
              <a:spcAft>
                <a:spcPct val="50000"/>
              </a:spcAft>
              <a:buSzPct val="100000"/>
            </a:pPr>
            <a:r>
              <a:rPr lang="en-GB" sz="1400" b="1" i="1">
                <a:solidFill>
                  <a:schemeClr val="accent1"/>
                </a:solidFill>
              </a:rPr>
              <a:t>Valdimarsson et al</a:t>
            </a:r>
          </a:p>
        </p:txBody>
      </p:sp>
      <p:pic>
        <p:nvPicPr>
          <p:cNvPr id="61444" name="Picture 4" descr="cd101a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/>
          <a:stretch>
            <a:fillRect/>
          </a:stretch>
        </p:blipFill>
        <p:spPr bwMode="auto">
          <a:xfrm>
            <a:off x="685800" y="1565275"/>
            <a:ext cx="5486400" cy="47799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838200"/>
          </a:xfrm>
        </p:spPr>
        <p:txBody>
          <a:bodyPr/>
          <a:lstStyle/>
          <a:p>
            <a:r>
              <a:rPr lang="en-GB" smtClean="0"/>
              <a:t>Summary Strategy for Prevention &amp; Treatment of Osteoporosis in Coeliac Disease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52600"/>
            <a:ext cx="4424363" cy="4724400"/>
          </a:xfrm>
        </p:spPr>
        <p:txBody>
          <a:bodyPr/>
          <a:lstStyle/>
          <a:p>
            <a:r>
              <a:rPr lang="en-GB" sz="1800" smtClean="0"/>
              <a:t>General advice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Strict GFD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Adequate Ca</a:t>
            </a:r>
            <a:r>
              <a:rPr lang="en-GB" sz="1600" baseline="30000" smtClean="0"/>
              <a:t>2+</a:t>
            </a:r>
            <a:r>
              <a:rPr lang="en-GB" sz="1600" smtClean="0"/>
              <a:t> intake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Exercise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No smoking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No alcohol excess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Seek &amp; treat vitamin D deficiency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Measure BMD at diagnosis; if low reinforce above</a:t>
            </a:r>
          </a:p>
          <a:p>
            <a:r>
              <a:rPr lang="en-GB" sz="1800" smtClean="0"/>
              <a:t>Postmenopausal women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Measure BMD at menopause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If OP, consider Bisphosphonate, 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Sr, HRT 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4343400" cy="4724400"/>
          </a:xfrm>
        </p:spPr>
        <p:txBody>
          <a:bodyPr/>
          <a:lstStyle/>
          <a:p>
            <a:r>
              <a:rPr lang="en-GB" sz="1800" smtClean="0"/>
              <a:t>Men &gt; 55yrs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Measure BMD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If OP, consider Bisphosphonate, Sr</a:t>
            </a:r>
          </a:p>
          <a:p>
            <a:r>
              <a:rPr lang="en-GB" sz="1800" smtClean="0"/>
              <a:t>All with fragility fracture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Measure BMD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If OP, consider Bisphosphonate, Sr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Consider adding others if on HRT</a:t>
            </a:r>
          </a:p>
          <a:p>
            <a:r>
              <a:rPr lang="en-GB" sz="1800" smtClean="0"/>
              <a:t>Duration of treatment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For Bisphosphonates, measure yearly BMD</a:t>
            </a:r>
          </a:p>
          <a:p>
            <a:pPr marL="457200" lvl="1" indent="0">
              <a:buFontTx/>
              <a:buNone/>
            </a:pPr>
            <a:r>
              <a:rPr lang="en-GB" sz="1600" smtClean="0"/>
              <a:t>If BMD falls &gt; 4%, change ...</a:t>
            </a:r>
          </a:p>
          <a:p>
            <a:pPr marL="457200" lvl="1" indent="0">
              <a:buFontTx/>
              <a:buNone/>
            </a:pPr>
            <a:endParaRPr lang="en-GB" sz="1600" smtClean="0"/>
          </a:p>
          <a:p>
            <a:pPr>
              <a:buFont typeface="Wingdings" pitchFamily="2" charset="2"/>
              <a:buNone/>
            </a:pPr>
            <a:r>
              <a:rPr lang="en-GB" sz="1600" b="1" smtClean="0">
                <a:solidFill>
                  <a:schemeClr val="folHlink"/>
                </a:solidFill>
              </a:rPr>
              <a:t>	Rationalise BSG Coeliac OP Guidelines with new NICE Guidelines for 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OSTEOPOROSIS IN COELIAC DISEASE</a:t>
            </a:r>
            <a:br>
              <a:rPr lang="en-GB" smtClean="0"/>
            </a:br>
            <a:r>
              <a:rPr lang="en-GB" smtClean="0"/>
              <a:t>Summary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64463" cy="4724400"/>
          </a:xfrm>
        </p:spPr>
        <p:txBody>
          <a:bodyPr/>
          <a:lstStyle/>
          <a:p>
            <a:r>
              <a:rPr lang="en-GB" smtClean="0"/>
              <a:t>Untreated coeliacs have reduced bone mineralisation</a:t>
            </a:r>
          </a:p>
          <a:p>
            <a:r>
              <a:rPr lang="en-GB" smtClean="0"/>
              <a:t>BMD improves after treatment with GFD for 1 year</a:t>
            </a:r>
          </a:p>
          <a:p>
            <a:r>
              <a:rPr lang="en-GB" smtClean="0"/>
              <a:t>Some "treated" patients have reduced BMD</a:t>
            </a:r>
          </a:p>
          <a:p>
            <a:pPr lvl="1"/>
            <a:r>
              <a:rPr lang="en-GB" smtClean="0"/>
              <a:t>this can only be determined by DXA </a:t>
            </a:r>
          </a:p>
          <a:p>
            <a:r>
              <a:rPr lang="en-GB" smtClean="0"/>
              <a:t>Treated patients who have reduced BMD have persistent villous atrophy</a:t>
            </a:r>
          </a:p>
          <a:p>
            <a:pPr lvl="1"/>
            <a:r>
              <a:rPr lang="en-GB" smtClean="0"/>
              <a:t>Need better diets</a:t>
            </a:r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80375" cy="1143000"/>
          </a:xfrm>
        </p:spPr>
        <p:txBody>
          <a:bodyPr/>
          <a:lstStyle/>
          <a:p>
            <a:r>
              <a:rPr lang="en-US" smtClean="0"/>
              <a:t>Osteoporosis and Diet</a:t>
            </a:r>
            <a:endParaRPr lang="en-GB" smtClean="0"/>
          </a:p>
        </p:txBody>
      </p:sp>
      <p:pic>
        <p:nvPicPr>
          <p:cNvPr id="64515" name="Picture 3" descr="foodx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FOOD SOURCES OF CALCIUM</a:t>
            </a:r>
          </a:p>
        </p:txBody>
      </p:sp>
      <p:pic>
        <p:nvPicPr>
          <p:cNvPr id="65539" name="Picture 3" descr="ca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7729" r="13377" b="13173"/>
          <a:stretch>
            <a:fillRect/>
          </a:stretch>
        </p:blipFill>
        <p:spPr bwMode="auto">
          <a:xfrm>
            <a:off x="2514600" y="1919288"/>
            <a:ext cx="396240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8100" name="Group 4"/>
          <p:cNvGrpSpPr>
            <a:grpSpLocks/>
          </p:cNvGrpSpPr>
          <p:nvPr/>
        </p:nvGrpSpPr>
        <p:grpSpPr bwMode="auto">
          <a:xfrm>
            <a:off x="685800" y="1524000"/>
            <a:ext cx="7924800" cy="3505200"/>
            <a:chOff x="432" y="960"/>
            <a:chExt cx="4992" cy="2208"/>
          </a:xfrm>
        </p:grpSpPr>
        <p:grpSp>
          <p:nvGrpSpPr>
            <p:cNvPr id="65541" name="Group 5"/>
            <p:cNvGrpSpPr>
              <a:grpSpLocks/>
            </p:cNvGrpSpPr>
            <p:nvPr/>
          </p:nvGrpSpPr>
          <p:grpSpPr bwMode="auto">
            <a:xfrm>
              <a:off x="3840" y="1776"/>
              <a:ext cx="1536" cy="576"/>
              <a:chOff x="3840" y="1776"/>
              <a:chExt cx="1536" cy="576"/>
            </a:xfrm>
          </p:grpSpPr>
          <p:sp>
            <p:nvSpPr>
              <p:cNvPr id="65552" name="Line 6"/>
              <p:cNvSpPr>
                <a:spLocks noChangeShapeType="1"/>
              </p:cNvSpPr>
              <p:nvPr/>
            </p:nvSpPr>
            <p:spPr bwMode="auto">
              <a:xfrm flipH="1">
                <a:off x="3840" y="1872"/>
                <a:ext cx="912" cy="48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5553" name="Text Box 7"/>
              <p:cNvSpPr txBox="1">
                <a:spLocks noChangeArrowheads="1"/>
              </p:cNvSpPr>
              <p:nvPr/>
            </p:nvSpPr>
            <p:spPr bwMode="auto">
              <a:xfrm>
                <a:off x="4704" y="1776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180mg</a:t>
                </a:r>
              </a:p>
            </p:txBody>
          </p:sp>
        </p:grpSp>
        <p:grpSp>
          <p:nvGrpSpPr>
            <p:cNvPr id="65542" name="Group 8"/>
            <p:cNvGrpSpPr>
              <a:grpSpLocks/>
            </p:cNvGrpSpPr>
            <p:nvPr/>
          </p:nvGrpSpPr>
          <p:grpSpPr bwMode="auto">
            <a:xfrm>
              <a:off x="3888" y="2448"/>
              <a:ext cx="1536" cy="576"/>
              <a:chOff x="3840" y="1776"/>
              <a:chExt cx="1536" cy="576"/>
            </a:xfrm>
          </p:grpSpPr>
          <p:sp>
            <p:nvSpPr>
              <p:cNvPr id="65550" name="Line 9"/>
              <p:cNvSpPr>
                <a:spLocks noChangeShapeType="1"/>
              </p:cNvSpPr>
              <p:nvPr/>
            </p:nvSpPr>
            <p:spPr bwMode="auto">
              <a:xfrm flipH="1">
                <a:off x="3840" y="1872"/>
                <a:ext cx="912" cy="48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5551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776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195mg</a:t>
                </a:r>
              </a:p>
            </p:txBody>
          </p:sp>
        </p:grpSp>
        <p:grpSp>
          <p:nvGrpSpPr>
            <p:cNvPr id="65543" name="Group 11"/>
            <p:cNvGrpSpPr>
              <a:grpSpLocks/>
            </p:cNvGrpSpPr>
            <p:nvPr/>
          </p:nvGrpSpPr>
          <p:grpSpPr bwMode="auto">
            <a:xfrm>
              <a:off x="432" y="1440"/>
              <a:ext cx="1728" cy="624"/>
              <a:chOff x="432" y="1440"/>
              <a:chExt cx="1728" cy="624"/>
            </a:xfrm>
          </p:grpSpPr>
          <p:sp>
            <p:nvSpPr>
              <p:cNvPr id="65548" name="Line 12"/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008" cy="38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5549" name="Text Box 13"/>
              <p:cNvSpPr txBox="1">
                <a:spLocks noChangeArrowheads="1"/>
              </p:cNvSpPr>
              <p:nvPr/>
            </p:nvSpPr>
            <p:spPr bwMode="auto">
              <a:xfrm>
                <a:off x="432" y="1440"/>
                <a:ext cx="67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4 x 100mg</a:t>
                </a:r>
              </a:p>
            </p:txBody>
          </p:sp>
        </p:grpSp>
        <p:grpSp>
          <p:nvGrpSpPr>
            <p:cNvPr id="65544" name="Group 14"/>
            <p:cNvGrpSpPr>
              <a:grpSpLocks/>
            </p:cNvGrpSpPr>
            <p:nvPr/>
          </p:nvGrpSpPr>
          <p:grpSpPr bwMode="auto">
            <a:xfrm>
              <a:off x="480" y="2716"/>
              <a:ext cx="2208" cy="452"/>
              <a:chOff x="480" y="2716"/>
              <a:chExt cx="2208" cy="452"/>
            </a:xfrm>
          </p:grpSpPr>
          <p:sp>
            <p:nvSpPr>
              <p:cNvPr id="65546" name="Line 15"/>
              <p:cNvSpPr>
                <a:spLocks noChangeShapeType="1"/>
              </p:cNvSpPr>
              <p:nvPr/>
            </p:nvSpPr>
            <p:spPr bwMode="auto">
              <a:xfrm>
                <a:off x="1152" y="2928"/>
                <a:ext cx="1536" cy="24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5547" name="Text Box 16"/>
              <p:cNvSpPr txBox="1">
                <a:spLocks noChangeArrowheads="1"/>
              </p:cNvSpPr>
              <p:nvPr/>
            </p:nvSpPr>
            <p:spPr bwMode="auto">
              <a:xfrm>
                <a:off x="480" y="2716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150mg</a:t>
                </a:r>
              </a:p>
            </p:txBody>
          </p:sp>
        </p:grpSp>
        <p:sp>
          <p:nvSpPr>
            <p:cNvPr id="65545" name="Text Box 17"/>
            <p:cNvSpPr txBox="1">
              <a:spLocks noChangeArrowheads="1"/>
            </p:cNvSpPr>
            <p:nvPr/>
          </p:nvSpPr>
          <p:spPr bwMode="auto">
            <a:xfrm>
              <a:off x="1392" y="960"/>
              <a:ext cx="28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1600">
                  <a:latin typeface="Arial Black" pitchFamily="34" charset="0"/>
                </a:rPr>
                <a:t>Elemental Calcium per serving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21338" y="381000"/>
            <a:ext cx="2709862" cy="914400"/>
          </a:xfrm>
        </p:spPr>
        <p:txBody>
          <a:bodyPr/>
          <a:lstStyle/>
          <a:p>
            <a:r>
              <a:rPr lang="en-GB" smtClean="0"/>
              <a:t>Lactose Intolerance and BMD</a:t>
            </a:r>
          </a:p>
        </p:txBody>
      </p:sp>
      <p:pic>
        <p:nvPicPr>
          <p:cNvPr id="66563" name="Picture 3" descr="f0070201793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8600"/>
            <a:ext cx="2928938" cy="6299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89600" y="2057400"/>
            <a:ext cx="270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 i="1">
                <a:solidFill>
                  <a:schemeClr val="accent1"/>
                </a:solidFill>
                <a:latin typeface="Arial Black" pitchFamily="34" charset="0"/>
              </a:rPr>
              <a:t>Di Stefano 2002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5621338" y="1600200"/>
            <a:ext cx="257492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Supplements</a:t>
            </a:r>
          </a:p>
        </p:txBody>
      </p:sp>
      <p:pic>
        <p:nvPicPr>
          <p:cNvPr id="67587" name="Picture 2" descr="ca 018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5998" r="13380" b="10304"/>
          <a:stretch>
            <a:fillRect/>
          </a:stretch>
        </p:blipFill>
        <p:spPr bwMode="auto">
          <a:xfrm>
            <a:off x="2511425" y="1906588"/>
            <a:ext cx="38893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3220" name="Group 4"/>
          <p:cNvGrpSpPr>
            <a:grpSpLocks/>
          </p:cNvGrpSpPr>
          <p:nvPr/>
        </p:nvGrpSpPr>
        <p:grpSpPr bwMode="auto">
          <a:xfrm>
            <a:off x="762000" y="1524000"/>
            <a:ext cx="7696200" cy="3657600"/>
            <a:chOff x="480" y="960"/>
            <a:chExt cx="4848" cy="2304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3936" y="2544"/>
              <a:ext cx="1392" cy="720"/>
              <a:chOff x="3936" y="2544"/>
              <a:chExt cx="1392" cy="720"/>
            </a:xfrm>
          </p:grpSpPr>
          <p:sp>
            <p:nvSpPr>
              <p:cNvPr id="67594" name="Line 6"/>
              <p:cNvSpPr>
                <a:spLocks noChangeShapeType="1"/>
              </p:cNvSpPr>
              <p:nvPr/>
            </p:nvSpPr>
            <p:spPr bwMode="auto">
              <a:xfrm flipH="1">
                <a:off x="3936" y="2784"/>
                <a:ext cx="827" cy="48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7595" name="Text Box 7"/>
              <p:cNvSpPr txBox="1">
                <a:spLocks noChangeArrowheads="1"/>
              </p:cNvSpPr>
              <p:nvPr/>
            </p:nvSpPr>
            <p:spPr bwMode="auto">
              <a:xfrm>
                <a:off x="4608" y="2544"/>
                <a:ext cx="7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1000mg</a:t>
                </a:r>
              </a:p>
            </p:txBody>
          </p:sp>
        </p:grpSp>
        <p:grpSp>
          <p:nvGrpSpPr>
            <p:cNvPr id="67590" name="Group 8"/>
            <p:cNvGrpSpPr>
              <a:grpSpLocks/>
            </p:cNvGrpSpPr>
            <p:nvPr/>
          </p:nvGrpSpPr>
          <p:grpSpPr bwMode="auto">
            <a:xfrm>
              <a:off x="480" y="1680"/>
              <a:ext cx="1728" cy="624"/>
              <a:chOff x="432" y="1440"/>
              <a:chExt cx="1728" cy="624"/>
            </a:xfrm>
          </p:grpSpPr>
          <p:sp>
            <p:nvSpPr>
              <p:cNvPr id="67592" name="Line 9"/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008" cy="38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GB"/>
              </a:p>
            </p:txBody>
          </p:sp>
          <p:sp>
            <p:nvSpPr>
              <p:cNvPr id="67593" name="Text Box 10"/>
              <p:cNvSpPr txBox="1">
                <a:spLocks noChangeArrowheads="1"/>
              </p:cNvSpPr>
              <p:nvPr/>
            </p:nvSpPr>
            <p:spPr bwMode="auto">
              <a:xfrm>
                <a:off x="432" y="1440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33CC"/>
                  </a:buClr>
                  <a:buFont typeface="Wingdings" pitchFamily="2" charset="2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GB" sz="1600">
                    <a:latin typeface="Arial Black" pitchFamily="34" charset="0"/>
                  </a:rPr>
                  <a:t>700mg</a:t>
                </a:r>
              </a:p>
            </p:txBody>
          </p:sp>
        </p:grpSp>
        <p:sp>
          <p:nvSpPr>
            <p:cNvPr id="67591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28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1600">
                  <a:latin typeface="Arial Black" pitchFamily="34" charset="0"/>
                </a:rPr>
                <a:t>Elemental Calcium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&amp; Vitamin D Supplements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3987" cy="4611687"/>
          </a:xfrm>
        </p:spPr>
        <p:txBody>
          <a:bodyPr/>
          <a:lstStyle/>
          <a:p>
            <a:r>
              <a:rPr lang="en-GB" smtClean="0"/>
              <a:t>Usually given together</a:t>
            </a:r>
          </a:p>
          <a:p>
            <a:r>
              <a:rPr lang="en-GB" smtClean="0"/>
              <a:t>Evidence for Ca/vit D in fractures, growth, cancer prevention</a:t>
            </a:r>
          </a:p>
          <a:p>
            <a:r>
              <a:rPr lang="en-GB" smtClean="0"/>
              <a:t>Benefit in those with deficient intake/synthesis</a:t>
            </a:r>
          </a:p>
          <a:p>
            <a:pPr lvl="1"/>
            <a:r>
              <a:rPr lang="en-GB" smtClean="0"/>
              <a:t>Malabsorption, low sun exposure</a:t>
            </a:r>
          </a:p>
          <a:p>
            <a:r>
              <a:rPr lang="en-GB" smtClean="0"/>
              <a:t>Conflicting evidence of benefit to populations</a:t>
            </a:r>
          </a:p>
          <a:p>
            <a:pPr lvl="1"/>
            <a:r>
              <a:rPr lang="en-GB" smtClean="0"/>
              <a:t>Not effective in secondary prevention of osteoporotic fractures</a:t>
            </a:r>
          </a:p>
          <a:p>
            <a:pPr lvl="4"/>
            <a:r>
              <a:rPr lang="en-GB" smtClean="0"/>
              <a:t>RECORD 2005</a:t>
            </a:r>
          </a:p>
          <a:p>
            <a:pPr lvl="1"/>
            <a:r>
              <a:rPr lang="en-GB" smtClean="0"/>
              <a:t>Reduced fracture risk if </a:t>
            </a:r>
            <a:r>
              <a:rPr lang="en-GB" b="1" smtClean="0">
                <a:solidFill>
                  <a:schemeClr val="accent2"/>
                </a:solidFill>
              </a:rPr>
              <a:t>700-800 IU /d</a:t>
            </a:r>
            <a:r>
              <a:rPr lang="en-GB" smtClean="0">
                <a:solidFill>
                  <a:schemeClr val="accent2"/>
                </a:solidFill>
              </a:rPr>
              <a:t> </a:t>
            </a:r>
            <a:r>
              <a:rPr lang="en-GB" smtClean="0"/>
              <a:t>of cholecalciferol but not 400 IU/d</a:t>
            </a:r>
          </a:p>
          <a:p>
            <a:pPr lvl="4"/>
            <a:r>
              <a:rPr lang="en-GB" smtClean="0"/>
              <a:t>Meta-analysis</a:t>
            </a:r>
          </a:p>
          <a:p>
            <a:pPr lvl="4"/>
            <a:r>
              <a:rPr lang="en-GB" smtClean="0"/>
              <a:t>Bischoff-Ferrari JAMA 2005</a:t>
            </a:r>
          </a:p>
          <a:p>
            <a:pPr lvl="1"/>
            <a:r>
              <a:rPr lang="en-GB" smtClean="0"/>
              <a:t>No effect on hip fracture of 1g/d Ca + 400 IU/d in 36,000 women</a:t>
            </a:r>
          </a:p>
          <a:p>
            <a:pPr lvl="4"/>
            <a:r>
              <a:rPr lang="en-GB" smtClean="0"/>
              <a:t>Women’s health Inititative</a:t>
            </a:r>
          </a:p>
          <a:p>
            <a:pPr lvl="4"/>
            <a:r>
              <a:rPr lang="en-GB" smtClean="0"/>
              <a:t>Jackson et al 2006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86200"/>
            <a:ext cx="56165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&amp; Colorectal Cancer: Epidemiology</a:t>
            </a: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897437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3845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Calcium Requirements Change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Childhood &amp; Adolescence</a:t>
            </a:r>
          </a:p>
          <a:p>
            <a:pPr lvl="1"/>
            <a:r>
              <a:rPr lang="en-GB" smtClean="0"/>
              <a:t>to attain Peak Bone mass</a:t>
            </a:r>
          </a:p>
          <a:p>
            <a:r>
              <a:rPr lang="en-GB" smtClean="0"/>
              <a:t>Pregnancy &amp; Lactation</a:t>
            </a:r>
          </a:p>
          <a:p>
            <a:pPr lvl="1"/>
            <a:r>
              <a:rPr lang="en-GB" smtClean="0"/>
              <a:t>increased needs for infant</a:t>
            </a:r>
          </a:p>
          <a:p>
            <a:r>
              <a:rPr lang="en-GB" smtClean="0"/>
              <a:t>Post-menopause &amp; Elderly</a:t>
            </a:r>
          </a:p>
          <a:p>
            <a:pPr lvl="1"/>
            <a:r>
              <a:rPr lang="en-GB" smtClean="0"/>
              <a:t>to prevent loss of bone mineral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&amp; Colorectal Cancer: Epidemiology</a:t>
            </a:r>
          </a:p>
        </p:txBody>
      </p:sp>
      <p:pic>
        <p:nvPicPr>
          <p:cNvPr id="70659" name="Picture 7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56393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9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0465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640873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11"/>
          <p:cNvSpPr txBox="1">
            <a:spLocks noChangeArrowheads="1"/>
          </p:cNvSpPr>
          <p:nvPr/>
        </p:nvSpPr>
        <p:spPr bwMode="auto">
          <a:xfrm>
            <a:off x="3995738" y="2924175"/>
            <a:ext cx="46497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American Journal of Preventive Medicine 2007</a:t>
            </a:r>
          </a:p>
          <a:p>
            <a:r>
              <a:rPr lang="en-US" sz="1600">
                <a:latin typeface="Calibri" pitchFamily="34" charset="0"/>
              </a:rPr>
              <a:t>Highest vs lowest quintiles</a:t>
            </a:r>
            <a:endParaRPr lang="en-GB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&amp; Colorectal Cancer: Epidemiology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755650" y="3429000"/>
            <a:ext cx="7646988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4625" indent="-174625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>
                <a:latin typeface="Calibri" pitchFamily="34" charset="0"/>
              </a:rPr>
              <a:t>Brit Med J 2010</a:t>
            </a:r>
          </a:p>
          <a:p>
            <a:pPr algn="l"/>
            <a:r>
              <a:rPr lang="en-US" sz="1800">
                <a:latin typeface="Calibri" pitchFamily="34" charset="0"/>
              </a:rPr>
              <a:t>EPIC cohort</a:t>
            </a:r>
          </a:p>
          <a:p>
            <a:pPr algn="l"/>
            <a:r>
              <a:rPr lang="en-US" sz="1800">
                <a:latin typeface="Calibri" pitchFamily="34" charset="0"/>
              </a:rPr>
              <a:t>500,000 subjects</a:t>
            </a:r>
          </a:p>
          <a:p>
            <a:pPr algn="l"/>
            <a:r>
              <a:rPr lang="en-GB" sz="1800">
                <a:latin typeface="Calibri" pitchFamily="34" charset="0"/>
              </a:rPr>
              <a:t>&gt;1200 incident CRC</a:t>
            </a:r>
          </a:p>
          <a:p>
            <a:pPr algn="l"/>
            <a:endParaRPr lang="en-GB" sz="1800">
              <a:latin typeface="Calibri" pitchFamily="34" charset="0"/>
            </a:endParaRPr>
          </a:p>
          <a:p>
            <a:pPr algn="l">
              <a:buClr>
                <a:srgbClr val="CC00CC"/>
              </a:buClr>
              <a:buFontTx/>
              <a:buChar char="•"/>
            </a:pPr>
            <a:r>
              <a:rPr lang="en-GB" sz="1800">
                <a:latin typeface="Calibri" pitchFamily="34" charset="0"/>
              </a:rPr>
              <a:t>Highest quintile of Serum 25OH D had 40% incidence vs. lowest (</a:t>
            </a:r>
            <a:r>
              <a:rPr lang="en-GB" sz="1800" i="1">
                <a:latin typeface="Calibri" pitchFamily="34" charset="0"/>
              </a:rPr>
              <a:t>p</a:t>
            </a:r>
            <a:r>
              <a:rPr lang="en-GB" sz="1800">
                <a:latin typeface="Calibri" pitchFamily="34" charset="0"/>
              </a:rPr>
              <a:t>&lt;0.001)</a:t>
            </a:r>
          </a:p>
          <a:p>
            <a:pPr algn="l">
              <a:buClr>
                <a:srgbClr val="CC00CC"/>
              </a:buClr>
              <a:buFontTx/>
              <a:buChar char="•"/>
            </a:pPr>
            <a:r>
              <a:rPr lang="en-GB" sz="1800">
                <a:latin typeface="Calibri" pitchFamily="34" charset="0"/>
              </a:rPr>
              <a:t>Rectal cancer not  significant</a:t>
            </a:r>
          </a:p>
          <a:p>
            <a:pPr algn="l">
              <a:buClr>
                <a:srgbClr val="CC00CC"/>
              </a:buClr>
              <a:buFontTx/>
              <a:buChar char="•"/>
            </a:pPr>
            <a:r>
              <a:rPr lang="en-GB" sz="1800">
                <a:latin typeface="Calibri" pitchFamily="34" charset="0"/>
              </a:rPr>
              <a:t>Dietary D intake not significant</a:t>
            </a:r>
          </a:p>
          <a:p>
            <a:pPr algn="l">
              <a:buClr>
                <a:srgbClr val="CC00CC"/>
              </a:buClr>
              <a:buFontTx/>
              <a:buChar char="•"/>
            </a:pPr>
            <a:r>
              <a:rPr lang="en-GB" sz="1800">
                <a:latin typeface="Calibri" pitchFamily="34" charset="0"/>
              </a:rPr>
              <a:t>Significantly positive interactions with high dietary calcium and low retinol</a:t>
            </a:r>
          </a:p>
        </p:txBody>
      </p:sp>
      <p:pic>
        <p:nvPicPr>
          <p:cNvPr id="716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/>
          <a:stretch>
            <a:fillRect/>
          </a:stretch>
        </p:blipFill>
        <p:spPr bwMode="auto">
          <a:xfrm>
            <a:off x="323850" y="1628775"/>
            <a:ext cx="72358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Vitamin D &amp; Crohn’s Disease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563938" y="5942013"/>
            <a:ext cx="514667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600">
                <a:latin typeface="Calibri" pitchFamily="34" charset="0"/>
              </a:rPr>
              <a:t> </a:t>
            </a:r>
            <a:r>
              <a:rPr lang="en-US" sz="1600" b="1">
                <a:latin typeface="Calibri" pitchFamily="34" charset="0"/>
              </a:rPr>
              <a:t>J Biol Chem 2010</a:t>
            </a:r>
          </a:p>
          <a:p>
            <a:pPr algn="r"/>
            <a:r>
              <a:rPr lang="en-US" sz="1600" b="1">
                <a:latin typeface="Calibri" pitchFamily="34" charset="0"/>
              </a:rPr>
              <a:t>NOD2 = first gene identified in intestinal Crohn’s</a:t>
            </a:r>
          </a:p>
          <a:p>
            <a:pPr algn="r"/>
            <a:r>
              <a:rPr lang="en-US" sz="1600" b="1">
                <a:latin typeface="Calibri" pitchFamily="34" charset="0"/>
              </a:rPr>
              <a:t>CAMP = cathelicidin antimicrobial peptide</a:t>
            </a:r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976937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39608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CALCIUM, VITAMIN D &amp; OSTEOPOROSIS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Calcium homeostasis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Vitamin D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Calcium absorption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Regulation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Mechanisms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Bone mineralisation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GI disease &amp; osteoporosis</a:t>
            </a:r>
          </a:p>
          <a:p>
            <a:pPr marL="381000" indent="-381000">
              <a:buFont typeface="Wingdings" pitchFamily="2" charset="2"/>
              <a:buAutoNum type="arabicPeriod"/>
              <a:defRPr/>
            </a:pPr>
            <a:r>
              <a:rPr lang="en-GB" dirty="0" smtClean="0"/>
              <a:t>Prevention of osteoporosis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dirty="0" smtClean="0"/>
              <a:t>Dietary supplements</a:t>
            </a:r>
          </a:p>
          <a:p>
            <a:pPr marL="400050">
              <a:buFont typeface="+mj-lt"/>
              <a:buAutoNum type="arabicPeriod"/>
              <a:defRPr/>
            </a:pPr>
            <a:r>
              <a:rPr lang="en-GB" dirty="0" smtClean="0"/>
              <a:t>Vitamin D &amp; other GI disease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81000"/>
            <a:ext cx="6230937" cy="887413"/>
          </a:xfrm>
        </p:spPr>
        <p:txBody>
          <a:bodyPr/>
          <a:lstStyle/>
          <a:p>
            <a:r>
              <a:rPr lang="en-GB" smtClean="0"/>
              <a:t>Calcium Fluxes (mg/d)</a:t>
            </a:r>
            <a:br>
              <a:rPr lang="en-GB" smtClean="0"/>
            </a:br>
            <a:r>
              <a:rPr lang="en-GB" smtClean="0"/>
              <a:t>Pregnancy &amp; Lactation</a:t>
            </a:r>
            <a:br>
              <a:rPr lang="en-GB" smtClean="0"/>
            </a:br>
            <a:endParaRPr lang="en-GB" smtClean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685800" y="2360613"/>
            <a:ext cx="3810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62000" y="2436813"/>
            <a:ext cx="228600" cy="153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85800" y="25130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2436813"/>
            <a:ext cx="304800" cy="3063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066800" y="31226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3886200" y="3198813"/>
            <a:ext cx="152400" cy="382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 flipH="1">
            <a:off x="1768475" y="3946525"/>
            <a:ext cx="1387475" cy="1244600"/>
          </a:xfrm>
          <a:custGeom>
            <a:avLst/>
            <a:gdLst>
              <a:gd name="T0" fmla="*/ 0 w 842"/>
              <a:gd name="T1" fmla="*/ 707776 h 779"/>
              <a:gd name="T2" fmla="*/ 949152 w 842"/>
              <a:gd name="T3" fmla="*/ 94264 h 779"/>
              <a:gd name="T4" fmla="*/ 1288605 w 842"/>
              <a:gd name="T5" fmla="*/ 145390 h 779"/>
              <a:gd name="T6" fmla="*/ 1318266 w 842"/>
              <a:gd name="T7" fmla="*/ 409008 h 779"/>
              <a:gd name="T8" fmla="*/ 1168313 w 842"/>
              <a:gd name="T9" fmla="*/ 525640 h 779"/>
              <a:gd name="T10" fmla="*/ 0 w 842"/>
              <a:gd name="T11" fmla="*/ 1244600 h 779"/>
              <a:gd name="T12" fmla="*/ 0 w 842"/>
              <a:gd name="T13" fmla="*/ 707776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2" h="779">
                <a:moveTo>
                  <a:pt x="0" y="443"/>
                </a:moveTo>
                <a:cubicBezTo>
                  <a:pt x="96" y="323"/>
                  <a:pt x="446" y="118"/>
                  <a:pt x="576" y="59"/>
                </a:cubicBezTo>
                <a:cubicBezTo>
                  <a:pt x="706" y="0"/>
                  <a:pt x="745" y="58"/>
                  <a:pt x="782" y="91"/>
                </a:cubicBezTo>
                <a:cubicBezTo>
                  <a:pt x="819" y="124"/>
                  <a:pt x="812" y="217"/>
                  <a:pt x="800" y="256"/>
                </a:cubicBezTo>
                <a:cubicBezTo>
                  <a:pt x="788" y="295"/>
                  <a:pt x="842" y="242"/>
                  <a:pt x="709" y="329"/>
                </a:cubicBezTo>
                <a:cubicBezTo>
                  <a:pt x="576" y="416"/>
                  <a:pt x="118" y="760"/>
                  <a:pt x="0" y="779"/>
                </a:cubicBezTo>
                <a:lnTo>
                  <a:pt x="0" y="443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 flipH="1">
            <a:off x="3033713" y="4654550"/>
            <a:ext cx="315912" cy="53657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flipH="1">
            <a:off x="1898650" y="37338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INTESTINE</a:t>
            </a: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049963" y="5105400"/>
            <a:ext cx="1216025" cy="1404938"/>
          </a:xfrm>
          <a:custGeom>
            <a:avLst/>
            <a:gdLst>
              <a:gd name="T0" fmla="*/ 457200 w 766"/>
              <a:gd name="T1" fmla="*/ 1328305 h 880"/>
              <a:gd name="T2" fmla="*/ 381000 w 766"/>
              <a:gd name="T3" fmla="*/ 1251672 h 880"/>
              <a:gd name="T4" fmla="*/ 228600 w 766"/>
              <a:gd name="T5" fmla="*/ 1251672 h 880"/>
              <a:gd name="T6" fmla="*/ 152400 w 766"/>
              <a:gd name="T7" fmla="*/ 1328305 h 880"/>
              <a:gd name="T8" fmla="*/ 0 w 766"/>
              <a:gd name="T9" fmla="*/ 1328305 h 880"/>
              <a:gd name="T10" fmla="*/ 0 w 766"/>
              <a:gd name="T11" fmla="*/ 1175039 h 880"/>
              <a:gd name="T12" fmla="*/ 0 w 766"/>
              <a:gd name="T13" fmla="*/ 1021773 h 880"/>
              <a:gd name="T14" fmla="*/ 76200 w 766"/>
              <a:gd name="T15" fmla="*/ 945140 h 880"/>
              <a:gd name="T16" fmla="*/ 304800 w 766"/>
              <a:gd name="T17" fmla="*/ 945140 h 880"/>
              <a:gd name="T18" fmla="*/ 609600 w 766"/>
              <a:gd name="T19" fmla="*/ 561975 h 880"/>
              <a:gd name="T20" fmla="*/ 677863 w 766"/>
              <a:gd name="T21" fmla="*/ 421481 h 880"/>
              <a:gd name="T22" fmla="*/ 762000 w 766"/>
              <a:gd name="T23" fmla="*/ 255443 h 880"/>
              <a:gd name="T24" fmla="*/ 762000 w 766"/>
              <a:gd name="T25" fmla="*/ 156459 h 880"/>
              <a:gd name="T26" fmla="*/ 762000 w 766"/>
              <a:gd name="T27" fmla="*/ 102177 h 880"/>
              <a:gd name="T28" fmla="*/ 823913 w 766"/>
              <a:gd name="T29" fmla="*/ 0 h 880"/>
              <a:gd name="T30" fmla="*/ 925513 w 766"/>
              <a:gd name="T31" fmla="*/ 59071 h 880"/>
              <a:gd name="T32" fmla="*/ 1012825 w 766"/>
              <a:gd name="T33" fmla="*/ 116546 h 880"/>
              <a:gd name="T34" fmla="*/ 1069975 w 766"/>
              <a:gd name="T35" fmla="*/ 161249 h 880"/>
              <a:gd name="T36" fmla="*/ 1216025 w 766"/>
              <a:gd name="T37" fmla="*/ 102177 h 880"/>
              <a:gd name="T38" fmla="*/ 1066800 w 766"/>
              <a:gd name="T39" fmla="*/ 408709 h 880"/>
              <a:gd name="T40" fmla="*/ 838200 w 766"/>
              <a:gd name="T41" fmla="*/ 638608 h 880"/>
              <a:gd name="T42" fmla="*/ 609600 w 766"/>
              <a:gd name="T43" fmla="*/ 868507 h 880"/>
              <a:gd name="T44" fmla="*/ 609600 w 766"/>
              <a:gd name="T45" fmla="*/ 1098406 h 880"/>
              <a:gd name="T46" fmla="*/ 685800 w 766"/>
              <a:gd name="T47" fmla="*/ 1328305 h 880"/>
              <a:gd name="T48" fmla="*/ 533400 w 766"/>
              <a:gd name="T49" fmla="*/ 1404938 h 880"/>
              <a:gd name="T50" fmla="*/ 457200 w 766"/>
              <a:gd name="T51" fmla="*/ 1328305 h 8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66" h="880">
                <a:moveTo>
                  <a:pt x="288" y="832"/>
                </a:moveTo>
                <a:cubicBezTo>
                  <a:pt x="272" y="816"/>
                  <a:pt x="264" y="792"/>
                  <a:pt x="240" y="784"/>
                </a:cubicBezTo>
                <a:lnTo>
                  <a:pt x="144" y="784"/>
                </a:lnTo>
                <a:lnTo>
                  <a:pt x="96" y="832"/>
                </a:lnTo>
                <a:lnTo>
                  <a:pt x="0" y="832"/>
                </a:lnTo>
                <a:lnTo>
                  <a:pt x="0" y="736"/>
                </a:lnTo>
                <a:lnTo>
                  <a:pt x="0" y="640"/>
                </a:lnTo>
                <a:lnTo>
                  <a:pt x="48" y="592"/>
                </a:lnTo>
                <a:cubicBezTo>
                  <a:pt x="80" y="584"/>
                  <a:pt x="136" y="632"/>
                  <a:pt x="192" y="592"/>
                </a:cubicBezTo>
                <a:cubicBezTo>
                  <a:pt x="248" y="552"/>
                  <a:pt x="345" y="407"/>
                  <a:pt x="384" y="352"/>
                </a:cubicBezTo>
                <a:lnTo>
                  <a:pt x="427" y="264"/>
                </a:lnTo>
                <a:lnTo>
                  <a:pt x="480" y="160"/>
                </a:lnTo>
                <a:lnTo>
                  <a:pt x="480" y="98"/>
                </a:lnTo>
                <a:lnTo>
                  <a:pt x="480" y="64"/>
                </a:lnTo>
                <a:lnTo>
                  <a:pt x="519" y="0"/>
                </a:lnTo>
                <a:lnTo>
                  <a:pt x="583" y="37"/>
                </a:lnTo>
                <a:lnTo>
                  <a:pt x="638" y="73"/>
                </a:lnTo>
                <a:lnTo>
                  <a:pt x="674" y="101"/>
                </a:lnTo>
                <a:lnTo>
                  <a:pt x="766" y="64"/>
                </a:lnTo>
                <a:cubicBezTo>
                  <a:pt x="766" y="90"/>
                  <a:pt x="712" y="200"/>
                  <a:pt x="672" y="256"/>
                </a:cubicBezTo>
                <a:lnTo>
                  <a:pt x="528" y="400"/>
                </a:lnTo>
                <a:cubicBezTo>
                  <a:pt x="480" y="448"/>
                  <a:pt x="408" y="496"/>
                  <a:pt x="384" y="544"/>
                </a:cubicBezTo>
                <a:cubicBezTo>
                  <a:pt x="360" y="592"/>
                  <a:pt x="376" y="640"/>
                  <a:pt x="384" y="688"/>
                </a:cubicBezTo>
                <a:cubicBezTo>
                  <a:pt x="392" y="736"/>
                  <a:pt x="440" y="800"/>
                  <a:pt x="432" y="832"/>
                </a:cubicBezTo>
                <a:lnTo>
                  <a:pt x="336" y="880"/>
                </a:lnTo>
                <a:lnTo>
                  <a:pt x="288" y="832"/>
                </a:lnTo>
                <a:close/>
              </a:path>
            </a:pathLst>
          </a:custGeom>
          <a:solidFill>
            <a:srgbClr val="FFFFCC"/>
          </a:solidFill>
          <a:ln w="25400" cap="flat" cmpd="sng">
            <a:solidFill>
              <a:srgbClr val="99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7666038" y="3733800"/>
            <a:ext cx="655637" cy="890588"/>
          </a:xfrm>
          <a:custGeom>
            <a:avLst/>
            <a:gdLst>
              <a:gd name="T0" fmla="*/ 7957 w 412"/>
              <a:gd name="T1" fmla="*/ 734176 h 558"/>
              <a:gd name="T2" fmla="*/ 168683 w 412"/>
              <a:gd name="T3" fmla="*/ 470831 h 558"/>
              <a:gd name="T4" fmla="*/ 109803 w 412"/>
              <a:gd name="T5" fmla="*/ 121299 h 558"/>
              <a:gd name="T6" fmla="*/ 299174 w 412"/>
              <a:gd name="T7" fmla="*/ 3192 h 558"/>
              <a:gd name="T8" fmla="*/ 531512 w 412"/>
              <a:gd name="T9" fmla="*/ 105338 h 558"/>
              <a:gd name="T10" fmla="*/ 619036 w 412"/>
              <a:gd name="T11" fmla="*/ 339956 h 558"/>
              <a:gd name="T12" fmla="*/ 619036 w 412"/>
              <a:gd name="T13" fmla="*/ 601706 h 558"/>
              <a:gd name="T14" fmla="*/ 401021 w 412"/>
              <a:gd name="T15" fmla="*/ 805998 h 558"/>
              <a:gd name="T16" fmla="*/ 119351 w 412"/>
              <a:gd name="T17" fmla="*/ 879416 h 558"/>
              <a:gd name="T18" fmla="*/ 7957 w 412"/>
              <a:gd name="T19" fmla="*/ 734176 h 5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2" h="558">
                <a:moveTo>
                  <a:pt x="5" y="460"/>
                </a:moveTo>
                <a:cubicBezTo>
                  <a:pt x="10" y="417"/>
                  <a:pt x="95" y="359"/>
                  <a:pt x="106" y="295"/>
                </a:cubicBezTo>
                <a:cubicBezTo>
                  <a:pt x="117" y="231"/>
                  <a:pt x="55" y="125"/>
                  <a:pt x="69" y="76"/>
                </a:cubicBezTo>
                <a:cubicBezTo>
                  <a:pt x="83" y="27"/>
                  <a:pt x="144" y="4"/>
                  <a:pt x="188" y="2"/>
                </a:cubicBezTo>
                <a:cubicBezTo>
                  <a:pt x="232" y="0"/>
                  <a:pt x="301" y="31"/>
                  <a:pt x="334" y="66"/>
                </a:cubicBezTo>
                <a:cubicBezTo>
                  <a:pt x="367" y="101"/>
                  <a:pt x="380" y="161"/>
                  <a:pt x="389" y="213"/>
                </a:cubicBezTo>
                <a:cubicBezTo>
                  <a:pt x="398" y="265"/>
                  <a:pt x="412" y="328"/>
                  <a:pt x="389" y="377"/>
                </a:cubicBezTo>
                <a:cubicBezTo>
                  <a:pt x="366" y="426"/>
                  <a:pt x="304" y="476"/>
                  <a:pt x="252" y="505"/>
                </a:cubicBezTo>
                <a:cubicBezTo>
                  <a:pt x="200" y="534"/>
                  <a:pt x="116" y="558"/>
                  <a:pt x="75" y="551"/>
                </a:cubicBezTo>
                <a:cubicBezTo>
                  <a:pt x="34" y="544"/>
                  <a:pt x="0" y="503"/>
                  <a:pt x="5" y="46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611938" y="3352800"/>
            <a:ext cx="2109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KIDNEY</a:t>
            </a:r>
          </a:p>
          <a:p>
            <a:pPr>
              <a:buSzPct val="100000"/>
            </a:pPr>
            <a:endParaRPr lang="en-GB" sz="140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079875" y="3962400"/>
            <a:ext cx="1414463" cy="1609725"/>
          </a:xfrm>
          <a:prstGeom prst="rect">
            <a:avLst/>
          </a:prstGeom>
          <a:solidFill>
            <a:srgbClr val="FF99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5416550" y="4191000"/>
            <a:ext cx="2390775" cy="306388"/>
          </a:xfrm>
          <a:prstGeom prst="leftRightArrow">
            <a:avLst>
              <a:gd name="adj1" fmla="val 50000"/>
              <a:gd name="adj2" fmla="val 156062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5345113" y="5029200"/>
            <a:ext cx="1619250" cy="230188"/>
          </a:xfrm>
          <a:prstGeom prst="leftRightArrow">
            <a:avLst>
              <a:gd name="adj1" fmla="val 50000"/>
              <a:gd name="adj2" fmla="val 140689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flipV="1">
            <a:off x="1758950" y="3200400"/>
            <a:ext cx="304800" cy="1066800"/>
          </a:xfrm>
          <a:prstGeom prst="upArrow">
            <a:avLst>
              <a:gd name="adj1" fmla="val 50000"/>
              <a:gd name="adj2" fmla="val 8750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5400000">
            <a:off x="3369469" y="3793331"/>
            <a:ext cx="190500" cy="1443038"/>
          </a:xfrm>
          <a:prstGeom prst="upArrow">
            <a:avLst>
              <a:gd name="adj1" fmla="val 50000"/>
              <a:gd name="adj2" fmla="val 189375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flipH="1">
            <a:off x="1055688" y="29718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DIET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flipV="1">
            <a:off x="3024188" y="5181600"/>
            <a:ext cx="282575" cy="762000"/>
          </a:xfrm>
          <a:prstGeom prst="upArrow">
            <a:avLst>
              <a:gd name="adj1" fmla="val 50000"/>
              <a:gd name="adj2" fmla="val 6741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 rot="16200000" flipH="1">
            <a:off x="3409157" y="3640931"/>
            <a:ext cx="74612" cy="1406525"/>
          </a:xfrm>
          <a:prstGeom prst="upArrow">
            <a:avLst>
              <a:gd name="adj1" fmla="val 50000"/>
              <a:gd name="adj2" fmla="val 47128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 flipV="1">
            <a:off x="7878763" y="4495800"/>
            <a:ext cx="139700" cy="762000"/>
          </a:xfrm>
          <a:prstGeom prst="upArrow">
            <a:avLst>
              <a:gd name="adj1" fmla="val 50000"/>
              <a:gd name="adj2" fmla="val 136364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 flipH="1">
            <a:off x="677863" y="3352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300 - 1300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 flipH="1">
            <a:off x="2506663" y="6019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200 - 1000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 flipH="1">
            <a:off x="2979738" y="4038600"/>
            <a:ext cx="1084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100 - 200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 flipH="1">
            <a:off x="3048000" y="4572000"/>
            <a:ext cx="1084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200 - 800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 flipH="1">
            <a:off x="5961063" y="4038600"/>
            <a:ext cx="896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10000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 flipH="1">
            <a:off x="6029325" y="4419600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9850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 flipH="1">
            <a:off x="7856538" y="4800600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150 +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 flipH="1">
            <a:off x="5689600" y="480060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500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 flipH="1">
            <a:off x="5689600" y="518160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500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 flipH="1">
            <a:off x="3995738" y="6096000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4335463" y="2971800"/>
            <a:ext cx="134937" cy="990600"/>
          </a:xfrm>
          <a:prstGeom prst="upArrow">
            <a:avLst>
              <a:gd name="adj1" fmla="val 50000"/>
              <a:gd name="adj2" fmla="val 183530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5351463" y="3048000"/>
            <a:ext cx="134937" cy="914400"/>
          </a:xfrm>
          <a:prstGeom prst="upArrow">
            <a:avLst>
              <a:gd name="adj1" fmla="val 50000"/>
              <a:gd name="adj2" fmla="val 169412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725863" y="2286000"/>
            <a:ext cx="128587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FETUS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0000"/>
                </a:solidFill>
                <a:latin typeface="Arial Black" pitchFamily="34" charset="0"/>
              </a:rPr>
              <a:t>(30g)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080000" y="2514600"/>
            <a:ext cx="94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MILK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 flipH="1">
            <a:off x="5351463" y="29718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260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 flipH="1">
            <a:off x="2032000" y="2971800"/>
            <a:ext cx="169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SUPPLEMENTS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 flipH="1">
            <a:off x="2100263" y="3352800"/>
            <a:ext cx="1481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990099"/>
                </a:solidFill>
                <a:latin typeface="Arial Black" pitchFamily="34" charset="0"/>
              </a:rPr>
              <a:t>500 - 1000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291013" y="4343400"/>
            <a:ext cx="984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GB"/>
              <a:t>Blood</a:t>
            </a:r>
          </a:p>
          <a:p>
            <a:pPr>
              <a:buSzPct val="100000"/>
            </a:pPr>
            <a:r>
              <a:rPr lang="en-GB" sz="1600" b="1"/>
              <a:t>Ca</a:t>
            </a:r>
            <a:r>
              <a:rPr lang="en-GB" sz="1600" b="1" baseline="30000"/>
              <a:t>2+</a:t>
            </a:r>
          </a:p>
          <a:p>
            <a:pPr>
              <a:buSzPct val="100000"/>
            </a:pPr>
            <a:r>
              <a:rPr lang="en-GB" sz="1200">
                <a:solidFill>
                  <a:srgbClr val="FF0000"/>
                </a:solidFill>
                <a:latin typeface="Arial Black" pitchFamily="34" charset="0"/>
              </a:rPr>
              <a:t>(1g)</a:t>
            </a:r>
          </a:p>
          <a:p>
            <a:pPr>
              <a:buSzPct val="100000"/>
            </a:pPr>
            <a:endParaRPr lang="en-GB" sz="1200"/>
          </a:p>
        </p:txBody>
      </p:sp>
      <p:grpSp>
        <p:nvGrpSpPr>
          <p:cNvPr id="16426" name="Group 43"/>
          <p:cNvGrpSpPr>
            <a:grpSpLocks/>
          </p:cNvGrpSpPr>
          <p:nvPr/>
        </p:nvGrpSpPr>
        <p:grpSpPr bwMode="auto">
          <a:xfrm>
            <a:off x="4198938" y="5562600"/>
            <a:ext cx="774700" cy="457200"/>
            <a:chOff x="3264" y="3504"/>
            <a:chExt cx="549" cy="288"/>
          </a:xfrm>
        </p:grpSpPr>
        <p:sp>
          <p:nvSpPr>
            <p:cNvPr id="16430" name="AutoShape 44"/>
            <p:cNvSpPr>
              <a:spLocks noChangeArrowheads="1"/>
            </p:cNvSpPr>
            <p:nvPr/>
          </p:nvSpPr>
          <p:spPr bwMode="auto">
            <a:xfrm flipV="1">
              <a:off x="3312" y="3504"/>
              <a:ext cx="48" cy="288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rgbClr val="DDDDDD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431" name="Text Box 45"/>
            <p:cNvSpPr txBox="1">
              <a:spLocks noChangeArrowheads="1"/>
            </p:cNvSpPr>
            <p:nvPr/>
          </p:nvSpPr>
          <p:spPr bwMode="auto">
            <a:xfrm>
              <a:off x="3264" y="3552"/>
              <a:ext cx="54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33CC"/>
                </a:buClr>
                <a:buFont typeface="Wingdings" pitchFamily="2" charset="2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en-GB" sz="900"/>
                <a:t>SKIN</a:t>
              </a:r>
            </a:p>
          </p:txBody>
        </p:sp>
      </p:grpSp>
      <p:sp>
        <p:nvSpPr>
          <p:cNvPr id="16427" name="Text Box 46"/>
          <p:cNvSpPr txBox="1">
            <a:spLocks noChangeArrowheads="1"/>
          </p:cNvSpPr>
          <p:nvPr/>
        </p:nvSpPr>
        <p:spPr bwMode="auto">
          <a:xfrm>
            <a:off x="4808538" y="5791200"/>
            <a:ext cx="1016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900"/>
              <a:t>OTHER TISSUES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90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GB" sz="1200">
                <a:solidFill>
                  <a:srgbClr val="FF0000"/>
                </a:solidFill>
                <a:latin typeface="Arial Black" pitchFamily="34" charset="0"/>
              </a:rPr>
              <a:t>14g</a:t>
            </a:r>
            <a:r>
              <a:rPr lang="en-GB" sz="90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n-GB" sz="900"/>
          </a:p>
        </p:txBody>
      </p:sp>
      <p:sp>
        <p:nvSpPr>
          <p:cNvPr id="16428" name="AutoShape 47"/>
          <p:cNvSpPr>
            <a:spLocks noChangeArrowheads="1"/>
          </p:cNvSpPr>
          <p:nvPr/>
        </p:nvSpPr>
        <p:spPr bwMode="auto">
          <a:xfrm>
            <a:off x="5283200" y="5562600"/>
            <a:ext cx="68263" cy="228600"/>
          </a:xfrm>
          <a:prstGeom prst="upDownArrow">
            <a:avLst>
              <a:gd name="adj1" fmla="val 50000"/>
              <a:gd name="adj2" fmla="val 66976"/>
            </a:avLst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429" name="Text Box 49"/>
          <p:cNvSpPr txBox="1">
            <a:spLocks noChangeArrowheads="1"/>
          </p:cNvSpPr>
          <p:nvPr/>
        </p:nvSpPr>
        <p:spPr bwMode="auto">
          <a:xfrm>
            <a:off x="7086600" y="5410200"/>
            <a:ext cx="1049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GB" sz="1400"/>
              <a:t>BONE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0000"/>
                </a:solidFill>
                <a:latin typeface="Arial Black" pitchFamily="34" charset="0"/>
              </a:rPr>
              <a:t>(1000g)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Affecting Intestinal Calcium Absorption 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18450" cy="4343400"/>
          </a:xfrm>
        </p:spPr>
        <p:txBody>
          <a:bodyPr/>
          <a:lstStyle/>
          <a:p>
            <a:r>
              <a:rPr lang="en-GB" smtClean="0"/>
              <a:t>Dietary sources of calcium</a:t>
            </a:r>
          </a:p>
          <a:p>
            <a:pPr lvl="1"/>
            <a:r>
              <a:rPr lang="en-GB" smtClean="0"/>
              <a:t>Differing dietary calcium intake from various foods</a:t>
            </a:r>
          </a:p>
          <a:p>
            <a:pPr lvl="1"/>
            <a:r>
              <a:rPr lang="en-GB" smtClean="0"/>
              <a:t>Differing availability of calcium</a:t>
            </a:r>
          </a:p>
          <a:p>
            <a:pPr lvl="1"/>
            <a:r>
              <a:rPr lang="en-GB" smtClean="0"/>
              <a:t>Solubility in gastric acid</a:t>
            </a:r>
          </a:p>
          <a:p>
            <a:pPr lvl="1"/>
            <a:endParaRPr lang="en-GB" smtClean="0"/>
          </a:p>
          <a:p>
            <a:r>
              <a:rPr lang="en-GB" smtClean="0"/>
              <a:t>Greatest rates of absorption in duodenum &amp; proximal jejunum</a:t>
            </a:r>
          </a:p>
          <a:p>
            <a:pPr lvl="1"/>
            <a:r>
              <a:rPr lang="en-GB" smtClean="0"/>
              <a:t>Transit times</a:t>
            </a:r>
          </a:p>
          <a:p>
            <a:pPr lvl="1"/>
            <a:r>
              <a:rPr lang="en-GB" smtClean="0"/>
              <a:t>Specific genes expressed in this region</a:t>
            </a:r>
          </a:p>
          <a:p>
            <a:pPr lvl="1"/>
            <a:endParaRPr lang="en-GB" smtClean="0"/>
          </a:p>
          <a:p>
            <a:r>
              <a:rPr lang="en-GB" smtClean="0"/>
              <a:t>Regulation by the vitamin D hormonal system</a:t>
            </a:r>
          </a:p>
          <a:p>
            <a:pPr lvl="1"/>
            <a:r>
              <a:rPr lang="en-GB" smtClean="0"/>
              <a:t>1,25-dihydroxyvitamin D</a:t>
            </a:r>
            <a:r>
              <a:rPr lang="en-GB" baseline="-25000" smtClean="0"/>
              <a:t>3</a:t>
            </a:r>
          </a:p>
          <a:p>
            <a:pPr lvl="1">
              <a:buFontTx/>
              <a:buNone/>
            </a:pP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MAKE VITAMIN D</a:t>
            </a:r>
          </a:p>
        </p:txBody>
      </p:sp>
      <p:pic>
        <p:nvPicPr>
          <p:cNvPr id="211971" name="Picture 3" descr="SUN-VI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7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w- clin-2003">
  <a:themeElements>
    <a:clrScheme name="jw- 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 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CC"/>
          </a:buClr>
          <a:buSzTx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CC"/>
          </a:buClr>
          <a:buSzTx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 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 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w-PST-2004">
  <a:themeElements>
    <a:clrScheme name="jw-PST-20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PST-2004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jw-PST-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PST-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PST-2004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</TotalTime>
  <Words>1942</Words>
  <Application>Microsoft Office PowerPoint</Application>
  <PresentationFormat>On-screen Show (4:3)</PresentationFormat>
  <Paragraphs>577</Paragraphs>
  <Slides>63</Slides>
  <Notes>63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Wingdings</vt:lpstr>
      <vt:lpstr>Calibri</vt:lpstr>
      <vt:lpstr>Arial Black</vt:lpstr>
      <vt:lpstr>Comic Sans MS</vt:lpstr>
      <vt:lpstr>Symbol</vt:lpstr>
      <vt:lpstr>jw- clin-2003</vt:lpstr>
      <vt:lpstr>jw-PST-2004</vt:lpstr>
      <vt:lpstr>BSc in Gastroenterology</vt:lpstr>
      <vt:lpstr>CALCIUM, VITAMIN D &amp; OSTEOPOROSIS</vt:lpstr>
      <vt:lpstr>Vitamin D &amp; Calcium</vt:lpstr>
      <vt:lpstr>Calcium Kinetics</vt:lpstr>
      <vt:lpstr>Calcium Fluxes (mg/d) </vt:lpstr>
      <vt:lpstr>Calcium Requirements Change</vt:lpstr>
      <vt:lpstr>Calcium Fluxes (mg/d) Pregnancy &amp; Lactation </vt:lpstr>
      <vt:lpstr>Factors Affecting Intestinal Calcium Absorption </vt:lpstr>
      <vt:lpstr>HOW TO MAKE VITAMIN D</vt:lpstr>
      <vt:lpstr>Rickets &amp; Osteomalacia</vt:lpstr>
      <vt:lpstr>Classic Vitamin D</vt:lpstr>
      <vt:lpstr>Vitamin D Metabolites</vt:lpstr>
      <vt:lpstr>Vitamin D Receptor</vt:lpstr>
      <vt:lpstr>GENE EXPRESSION</vt:lpstr>
      <vt:lpstr>Vitamin D Response Elements (VDRE)</vt:lpstr>
      <vt:lpstr>Seasonal variation</vt:lpstr>
      <vt:lpstr>HYPOCALCAEMIA AND VITAMIN D</vt:lpstr>
      <vt:lpstr>Actions of Vitamin D</vt:lpstr>
      <vt:lpstr>Intestinal Fractional Calcium Absorption in  “Normal” Humans </vt:lpstr>
      <vt:lpstr>Human Calcium Absorption &amp; 1,25(OH)2D</vt:lpstr>
      <vt:lpstr>Human Calcium Absorption &amp; 1,25(OH)2D: Osteoporotics</vt:lpstr>
      <vt:lpstr>Human Calcium Absorption &amp; 1,25(OH)2D: Age &amp; Diet</vt:lpstr>
      <vt:lpstr>Factors Determining Fractional Calcium Absorption</vt:lpstr>
      <vt:lpstr>Evidence for Age-related Intestinal Resistance to 1,25-(OH)2D</vt:lpstr>
      <vt:lpstr>Calcium absorption and fractures</vt:lpstr>
      <vt:lpstr>CALCIUM ABSORPTION BY THE INTESTINE</vt:lpstr>
      <vt:lpstr>Calcium pump in the Intestine – Summary</vt:lpstr>
      <vt:lpstr>Human Calbindin-D9k – Summary</vt:lpstr>
      <vt:lpstr>Human Epithelial Apical Membrane  Calcium Transport Proteins</vt:lpstr>
      <vt:lpstr>Duodenal TRPV6 Expression: Differences in 1,25(OH)2D3 dependence</vt:lpstr>
      <vt:lpstr>Duodenal TRPV6 Expression: Age and sex differences</vt:lpstr>
      <vt:lpstr>Duodenal TRPV6 &amp; VDR Expression is Reduced in Older Females</vt:lpstr>
      <vt:lpstr>TRPV6, Calbindin-D9k &amp; PMCA1b mRNA in Vitamin D-Receptor Knock-out Mice</vt:lpstr>
      <vt:lpstr>Summary of Findings in Vitamin D Receptor Knock-out Mice</vt:lpstr>
      <vt:lpstr>Variables affecting  Vitamin D-Dependent Gene Expression</vt:lpstr>
      <vt:lpstr>Osteoporotic Bone </vt:lpstr>
      <vt:lpstr>PowerPoint Presentation</vt:lpstr>
      <vt:lpstr>PowerPoint Presentation</vt:lpstr>
      <vt:lpstr>DETECTION OF OSTEOPOROSIS</vt:lpstr>
      <vt:lpstr> </vt:lpstr>
      <vt:lpstr>PowerPoint Presentation</vt:lpstr>
      <vt:lpstr>PowerPoint Presentation</vt:lpstr>
      <vt:lpstr>Prevalence of Osteoporotic Fractures  Increases as Bone Mineral Density Decreases</vt:lpstr>
      <vt:lpstr>Definitions</vt:lpstr>
      <vt:lpstr>PowerPoint Presentation</vt:lpstr>
      <vt:lpstr>Osteoporosis in Coeliac Disease: Intestinal factors</vt:lpstr>
      <vt:lpstr>CALCIUM ABSORPTION IS REDUCED IN UNTREATED COELIAC DISEASE</vt:lpstr>
      <vt:lpstr>Osteoporosis in Coeliac Disease: Non-intestinal factors</vt:lpstr>
      <vt:lpstr>COELIAC DISEASE IN OSTEOPOROSIS</vt:lpstr>
      <vt:lpstr>Fractures in Coeliac Disease</vt:lpstr>
      <vt:lpstr>Improvement in BMD in spine and forearm with GFD for one year in new coeliacs</vt:lpstr>
      <vt:lpstr>Summary Strategy for Prevention &amp; Treatment of Osteoporosis in Coeliac Disease</vt:lpstr>
      <vt:lpstr>OSTEOPOROSIS IN COELIAC DISEASE Summary</vt:lpstr>
      <vt:lpstr>Osteoporosis and Diet</vt:lpstr>
      <vt:lpstr>FOOD SOURCES OF CALCIUM</vt:lpstr>
      <vt:lpstr>Lactose Intolerance and BMD</vt:lpstr>
      <vt:lpstr>Calcium Supplements</vt:lpstr>
      <vt:lpstr>Calcium &amp; Vitamin D Supplements</vt:lpstr>
      <vt:lpstr>Vitamin D &amp; Colorectal Cancer: Epidemiology</vt:lpstr>
      <vt:lpstr>Vitamin D &amp; Colorectal Cancer: Epidemiology</vt:lpstr>
      <vt:lpstr>Vitamin D &amp; Colorectal Cancer: Epidemiology</vt:lpstr>
      <vt:lpstr>Vitamin D &amp; Crohn’s Disease</vt:lpstr>
      <vt:lpstr>CALCIUM, VITAMIN D &amp; OSTEOPOROSIS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subject>Ca-vit D</dc:subject>
  <dc:creator>jw</dc:creator>
  <cp:lastModifiedBy>Shiel, Nuala</cp:lastModifiedBy>
  <cp:revision>140</cp:revision>
  <cp:lastPrinted>1999-02-19T10:34:18Z</cp:lastPrinted>
  <dcterms:created xsi:type="dcterms:W3CDTF">1995-06-02T22:06:36Z</dcterms:created>
  <dcterms:modified xsi:type="dcterms:W3CDTF">2012-10-26T15:04:12Z</dcterms:modified>
</cp:coreProperties>
</file>