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3"/>
  </p:notesMasterIdLst>
  <p:handoutMasterIdLst>
    <p:handoutMasterId r:id="rId54"/>
  </p:handoutMasterIdLst>
  <p:sldIdLst>
    <p:sldId id="258" r:id="rId2"/>
    <p:sldId id="625" r:id="rId3"/>
    <p:sldId id="608" r:id="rId4"/>
    <p:sldId id="609" r:id="rId5"/>
    <p:sldId id="610" r:id="rId6"/>
    <p:sldId id="611" r:id="rId7"/>
    <p:sldId id="612" r:id="rId8"/>
    <p:sldId id="613" r:id="rId9"/>
    <p:sldId id="614" r:id="rId10"/>
    <p:sldId id="615" r:id="rId11"/>
    <p:sldId id="616" r:id="rId12"/>
    <p:sldId id="617" r:id="rId13"/>
    <p:sldId id="618" r:id="rId14"/>
    <p:sldId id="619" r:id="rId15"/>
    <p:sldId id="620" r:id="rId16"/>
    <p:sldId id="621" r:id="rId17"/>
    <p:sldId id="631" r:id="rId18"/>
    <p:sldId id="627" r:id="rId19"/>
    <p:sldId id="576" r:id="rId20"/>
    <p:sldId id="577" r:id="rId21"/>
    <p:sldId id="578" r:id="rId22"/>
    <p:sldId id="579" r:id="rId23"/>
    <p:sldId id="580" r:id="rId24"/>
    <p:sldId id="581" r:id="rId25"/>
    <p:sldId id="583" r:id="rId26"/>
    <p:sldId id="582" r:id="rId27"/>
    <p:sldId id="584" r:id="rId28"/>
    <p:sldId id="585" r:id="rId29"/>
    <p:sldId id="586" r:id="rId30"/>
    <p:sldId id="587" r:id="rId31"/>
    <p:sldId id="629" r:id="rId32"/>
    <p:sldId id="628" r:id="rId33"/>
    <p:sldId id="634" r:id="rId34"/>
    <p:sldId id="636" r:id="rId35"/>
    <p:sldId id="637" r:id="rId36"/>
    <p:sldId id="638" r:id="rId37"/>
    <p:sldId id="639" r:id="rId38"/>
    <p:sldId id="380" r:id="rId39"/>
    <p:sldId id="392" r:id="rId40"/>
    <p:sldId id="534" r:id="rId41"/>
    <p:sldId id="535" r:id="rId42"/>
    <p:sldId id="635" r:id="rId43"/>
    <p:sldId id="547" r:id="rId44"/>
    <p:sldId id="548" r:id="rId45"/>
    <p:sldId id="546" r:id="rId46"/>
    <p:sldId id="549" r:id="rId47"/>
    <p:sldId id="486" r:id="rId48"/>
    <p:sldId id="633" r:id="rId49"/>
    <p:sldId id="544" r:id="rId50"/>
    <p:sldId id="555" r:id="rId51"/>
    <p:sldId id="626" r:id="rId52"/>
  </p:sldIdLst>
  <p:sldSz cx="9144000" cy="6858000" type="screen4x3"/>
  <p:notesSz cx="6662738" cy="98329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CC3300"/>
    <a:srgbClr val="FFFF00"/>
    <a:srgbClr val="CCCC00"/>
    <a:srgbClr val="EAEAEA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7371" autoAdjust="0"/>
  </p:normalViewPr>
  <p:slideViewPr>
    <p:cSldViewPr>
      <p:cViewPr>
        <p:scale>
          <a:sx n="50" d="100"/>
          <a:sy n="50" d="100"/>
        </p:scale>
        <p:origin x="-5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320"/>
    </p:cViewPr>
  </p:sorterViewPr>
  <p:notesViewPr>
    <p:cSldViewPr>
      <p:cViewPr>
        <p:scale>
          <a:sx n="100" d="100"/>
          <a:sy n="100" d="100"/>
        </p:scale>
        <p:origin x="-924" y="72"/>
      </p:cViewPr>
      <p:guideLst>
        <p:guide orient="horz" pos="3097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2225" y="-36513"/>
            <a:ext cx="28956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Julian Walters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7775" y="-36513"/>
            <a:ext cx="28956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2225" y="9336088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7775" y="9336088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fld id="{BC659071-5397-4EC2-B242-57372662F7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133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860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20750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7713"/>
            <a:ext cx="4892675" cy="3670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0425"/>
            <a:ext cx="4886325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40850"/>
            <a:ext cx="28860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20750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fld id="{50AFF60C-478D-4AA9-A0C6-AB3CF38CE7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69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878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75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79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3673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21DF57E-5F1B-40B6-AB9A-55A788F81F51}" type="slidenum">
              <a:rPr lang="en-GB" sz="1000">
                <a:latin typeface="Arial" charset="0"/>
              </a:rPr>
              <a:pPr/>
              <a:t>1</a:t>
            </a:fld>
            <a:endParaRPr lang="en-GB" sz="10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82DA3F5-6F90-41E6-89D5-77E147AECA91}" type="slidenum">
              <a:rPr lang="en-GB" sz="1000">
                <a:latin typeface="Arial" charset="0"/>
              </a:rPr>
              <a:pPr/>
              <a:t>10</a:t>
            </a:fld>
            <a:endParaRPr lang="en-GB" sz="100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mtClean="0"/>
              <a:t>(AGA 12-45)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E4E52F2-10CF-4968-A004-C8B6377CE3F5}" type="slidenum">
              <a:rPr lang="en-GB" sz="1000">
                <a:latin typeface="Arial" charset="0"/>
              </a:rPr>
              <a:pPr/>
              <a:t>11</a:t>
            </a:fld>
            <a:endParaRPr lang="en-GB" sz="10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mtClean="0"/>
              <a:t>(AGA 12-45)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F708250-1A6F-4F45-AD38-AF2D01C4EC30}" type="slidenum">
              <a:rPr lang="en-GB" sz="1000">
                <a:latin typeface="Arial" charset="0"/>
              </a:rPr>
              <a:pPr/>
              <a:t>13</a:t>
            </a:fld>
            <a:endParaRPr lang="en-GB" sz="100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mtClean="0"/>
              <a:t>(AGA 25-11)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3ABE9D3-AAD5-4EE0-B058-EE1323FA9D85}" type="slidenum">
              <a:rPr lang="en-GB" sz="1000">
                <a:latin typeface="Arial" charset="0"/>
              </a:rPr>
              <a:pPr/>
              <a:t>14</a:t>
            </a:fld>
            <a:endParaRPr lang="en-GB" sz="10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3610363-ADAC-4B55-9034-257993891DAF}" type="slidenum">
              <a:rPr lang="en-GB" sz="1000">
                <a:latin typeface="Arial" charset="0"/>
              </a:rPr>
              <a:pPr/>
              <a:t>15</a:t>
            </a:fld>
            <a:endParaRPr lang="en-GB" sz="10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mtClean="0"/>
              <a:t>(AGA 25-10)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0568F5D-32C8-426F-AD95-D7EA9ED196DF}" type="slidenum">
              <a:rPr lang="en-GB" sz="1000">
                <a:latin typeface="Arial" charset="0"/>
              </a:rPr>
              <a:pPr/>
              <a:t>16</a:t>
            </a:fld>
            <a:endParaRPr lang="en-GB" sz="100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mtClean="0"/>
              <a:t>(AGA 25-12)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5DC8EB9-7B0A-4D9A-8695-B096245F3AEC}" type="slidenum">
              <a:rPr lang="en-GB" sz="1000">
                <a:latin typeface="Arial" charset="0"/>
              </a:rPr>
              <a:pPr/>
              <a:t>18</a:t>
            </a:fld>
            <a:endParaRPr lang="en-GB" sz="100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8075" cy="3687763"/>
          </a:xfrm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926" tIns="42963" rIns="85926" bIns="42963"/>
          <a:lstStyle/>
          <a:p>
            <a:r>
              <a:rPr lang="en-GB" dirty="0" smtClean="0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DF3D481-245D-414C-8AD0-F71CFF680B16}" type="slidenum">
              <a:rPr lang="en-GB" sz="1000">
                <a:latin typeface="Arial" charset="0"/>
              </a:rPr>
              <a:pPr/>
              <a:t>19</a:t>
            </a:fld>
            <a:endParaRPr lang="en-GB" sz="100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8075" cy="3687763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926" tIns="42963" rIns="85926" bIns="42963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63EF7D4-2284-4AE3-857D-1851C68F3C0B}" type="slidenum">
              <a:rPr lang="en-GB" sz="1000">
                <a:latin typeface="Arial" charset="0"/>
              </a:rPr>
              <a:pPr/>
              <a:t>2</a:t>
            </a:fld>
            <a:endParaRPr lang="en-GB" sz="10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22B6E63D-1676-4A16-8958-C6BA78D9DFA9}" type="slidenum">
              <a:rPr lang="en-GB" sz="1000">
                <a:latin typeface="Arial" charset="0"/>
              </a:rPr>
              <a:pPr/>
              <a:t>20</a:t>
            </a:fld>
            <a:endParaRPr lang="en-GB" sz="100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8075" cy="3687763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926" tIns="42963" rIns="85926" bIns="42963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53253A3-33A0-42AE-AC64-4FC70887B2BE}" type="slidenum">
              <a:rPr lang="en-GB" sz="1000">
                <a:latin typeface="Arial" charset="0"/>
              </a:rPr>
              <a:pPr/>
              <a:t>21</a:t>
            </a:fld>
            <a:endParaRPr lang="en-GB" sz="100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8075" cy="3687763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926" tIns="42963" rIns="85926" bIns="42963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416E42B-CF42-4803-A07C-146FB5F40874}" type="slidenum">
              <a:rPr lang="en-GB" sz="1000">
                <a:latin typeface="Arial" charset="0"/>
              </a:rPr>
              <a:pPr/>
              <a:t>22</a:t>
            </a:fld>
            <a:endParaRPr lang="en-GB" sz="100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8075" cy="3687763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926" tIns="42963" rIns="85926" bIns="42963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3CA7200-56EB-4E37-B668-BAD912392DB5}" type="slidenum">
              <a:rPr lang="en-GB" sz="1000">
                <a:latin typeface="Arial" charset="0"/>
              </a:rPr>
              <a:pPr/>
              <a:t>23</a:t>
            </a:fld>
            <a:endParaRPr lang="en-GB" sz="100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8075" cy="3687763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926" tIns="42963" rIns="85926" bIns="42963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51A2330-1F15-4C18-8EB6-3A5F77A87ACB}" type="slidenum">
              <a:rPr lang="en-GB" sz="1000">
                <a:latin typeface="Arial" charset="0"/>
              </a:rPr>
              <a:pPr/>
              <a:t>24</a:t>
            </a:fld>
            <a:endParaRPr lang="en-GB" sz="100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8075" cy="3687763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926" tIns="42963" rIns="85926" bIns="42963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E60C363-33F5-41BE-BF88-2B203B36D58B}" type="slidenum">
              <a:rPr lang="en-GB" sz="1000">
                <a:latin typeface="Arial" charset="0"/>
              </a:rPr>
              <a:pPr/>
              <a:t>25</a:t>
            </a:fld>
            <a:endParaRPr lang="en-GB" sz="10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8075" cy="3687763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926" tIns="42963" rIns="85926" bIns="42963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4CC5D34F-F35D-4848-8BA5-C1BA2859539A}" type="slidenum">
              <a:rPr lang="en-GB" sz="1000">
                <a:latin typeface="Arial" charset="0"/>
              </a:rPr>
              <a:pPr/>
              <a:t>26</a:t>
            </a:fld>
            <a:endParaRPr lang="en-GB" sz="100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8075" cy="3687763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926" tIns="42963" rIns="85926" bIns="42963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B9DDEF9-27F9-4BA6-BDAE-9E32978C8328}" type="slidenum">
              <a:rPr lang="en-GB" sz="1000">
                <a:latin typeface="Arial" charset="0"/>
              </a:rPr>
              <a:pPr/>
              <a:t>27</a:t>
            </a:fld>
            <a:endParaRPr lang="en-GB" sz="10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8075" cy="3687763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926" tIns="42963" rIns="85926" bIns="42963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0061162-2CE8-4D29-8601-46FA705B37AF}" type="slidenum">
              <a:rPr lang="en-GB" sz="1000">
                <a:latin typeface="Arial" charset="0"/>
              </a:rPr>
              <a:pPr/>
              <a:t>28</a:t>
            </a:fld>
            <a:endParaRPr lang="en-GB" sz="100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8075" cy="3687763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926" tIns="42963" rIns="85926" bIns="42963"/>
          <a:lstStyle/>
          <a:p>
            <a:r>
              <a:rPr lang="en-GB" smtClean="0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4777492-2F1A-4210-9CD0-5D8959DC255A}" type="slidenum">
              <a:rPr lang="en-GB" sz="1000">
                <a:latin typeface="Arial" charset="0"/>
              </a:rPr>
              <a:pPr/>
              <a:t>29</a:t>
            </a:fld>
            <a:endParaRPr lang="en-GB" sz="100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8075" cy="3687763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926" tIns="42963" rIns="85926" bIns="4296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D5AF44D-DE17-4247-8BEC-6BB108CAB4FC}" type="slidenum">
              <a:rPr lang="en-GB" sz="1000">
                <a:latin typeface="Arial" charset="0"/>
              </a:rPr>
              <a:pPr/>
              <a:t>30</a:t>
            </a:fld>
            <a:endParaRPr lang="en-GB" sz="100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8075" cy="3687763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926" tIns="42963" rIns="85926" bIns="4296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FB97534-2195-467F-8FF4-4DC31CA3105F}" type="slidenum">
              <a:rPr lang="en-GB" sz="1000">
                <a:latin typeface="Arial" charset="0"/>
              </a:rPr>
              <a:pPr/>
              <a:t>31</a:t>
            </a:fld>
            <a:endParaRPr lang="en-GB" sz="100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mtClean="0"/>
              <a:t>Transport pathways in small intestinal enterocytes (CHO, proteins, lipids)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29634A6-70B3-46F4-9FCE-2F91015340DC}" type="slidenum">
              <a:rPr lang="en-GB" sz="1000">
                <a:latin typeface="Arial" charset="0"/>
              </a:rPr>
              <a:pPr/>
              <a:t>32</a:t>
            </a:fld>
            <a:endParaRPr lang="en-GB" sz="100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mtClean="0"/>
              <a:t>Transport pathways in small intestinal enterocytes (NaCl)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FA5062D-E2A1-42EE-BFAA-FE29084354A6}" type="slidenum">
              <a:rPr lang="en-GB" sz="1000">
                <a:latin typeface="Arial" charset="0"/>
              </a:rPr>
              <a:pPr/>
              <a:t>34</a:t>
            </a:fld>
            <a:endParaRPr lang="en-GB" sz="100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A7EF18D-E851-4623-82A4-FBDA4EC88FF1}" type="slidenum">
              <a:rPr lang="en-GB" sz="1000">
                <a:latin typeface="Arial" charset="0"/>
              </a:rPr>
              <a:pPr/>
              <a:t>35</a:t>
            </a:fld>
            <a:endParaRPr lang="en-GB" sz="100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46125"/>
            <a:ext cx="4892675" cy="3670300"/>
          </a:xfrm>
          <a:noFill/>
          <a:ln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61" tIns="46831" rIns="93661" bIns="4683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01E9C10-C8EA-4D01-83A6-9611D31981CE}" type="slidenum">
              <a:rPr lang="en-GB" sz="1000">
                <a:latin typeface="Arial" charset="0"/>
              </a:rPr>
              <a:pPr/>
              <a:t>36</a:t>
            </a:fld>
            <a:endParaRPr lang="en-GB" sz="100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46125"/>
            <a:ext cx="4894262" cy="3670300"/>
          </a:xfrm>
          <a:noFill/>
          <a:ln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61" tIns="46831" rIns="93661" bIns="4683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316EEBF-B11A-4EEB-8B30-088D53C6B2F1}" type="slidenum">
              <a:rPr lang="en-GB" sz="1000">
                <a:latin typeface="Arial" charset="0"/>
              </a:rPr>
              <a:pPr/>
              <a:t>37</a:t>
            </a:fld>
            <a:endParaRPr lang="en-GB" sz="100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46125"/>
            <a:ext cx="4894262" cy="3670300"/>
          </a:xfrm>
          <a:noFill/>
          <a:ln cap="flat"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61" tIns="46831" rIns="93661" bIns="4683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1FC98F2-167F-40B1-B97F-3B9996961615}" type="slidenum">
              <a:rPr lang="en-GB" sz="1000">
                <a:latin typeface="Arial" charset="0"/>
              </a:rPr>
              <a:pPr/>
              <a:t>39</a:t>
            </a:fld>
            <a:endParaRPr lang="en-GB" sz="100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46125"/>
            <a:ext cx="4892675" cy="3670300"/>
          </a:xfrm>
          <a:noFill/>
          <a:ln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61" tIns="46831" rIns="93661" bIns="4683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C65DBFE-B6FD-4EA0-A2C2-0D6E141D15F2}" type="slidenum">
              <a:rPr lang="en-GB" sz="1000">
                <a:latin typeface="Arial" charset="0"/>
              </a:rPr>
              <a:pPr/>
              <a:t>42</a:t>
            </a:fld>
            <a:endParaRPr lang="en-GB" sz="100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984250"/>
            <a:ext cx="4491038" cy="33686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4679950"/>
            <a:ext cx="4635500" cy="37401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B0E6562-3D19-4CE4-981E-3460BD47461B}" type="slidenum">
              <a:rPr lang="en-GB" sz="1000">
                <a:latin typeface="Arial" charset="0"/>
              </a:rPr>
              <a:pPr/>
              <a:t>47</a:t>
            </a:fld>
            <a:endParaRPr lang="en-GB" sz="100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8188"/>
            <a:ext cx="4914900" cy="3686175"/>
          </a:xfrm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(Courtesy of David R. Mack, MD, University of Nebraska, Omaha, NE.)</a:t>
            </a:r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48B5CEEE-4693-4E83-BFCE-AB781765136B}" type="slidenum">
              <a:rPr lang="en-GB" sz="1000">
                <a:latin typeface="Arial" charset="0"/>
              </a:rPr>
              <a:pPr/>
              <a:t>51</a:t>
            </a:fld>
            <a:endParaRPr lang="en-GB" sz="100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4F3BCC4-BB05-42D4-A915-E4216722EC7D}" type="slidenum">
              <a:rPr lang="en-GB" sz="1000">
                <a:latin typeface="Arial" charset="0"/>
              </a:rPr>
              <a:pPr/>
              <a:t>6</a:t>
            </a:fld>
            <a:endParaRPr lang="en-GB" sz="10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mtClean="0"/>
              <a:t>(AGA 25-9)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B535DC5-7ACD-4CB8-8CD1-6E124143963D}" type="slidenum">
              <a:rPr lang="en-GB" sz="1000">
                <a:latin typeface="Arial" charset="0"/>
              </a:rPr>
              <a:pPr/>
              <a:t>7</a:t>
            </a:fld>
            <a:endParaRPr lang="en-GB" sz="10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F20AFE4-9B82-488B-9A61-DF94A4707D32}" type="slidenum">
              <a:rPr lang="en-GB" sz="1000">
                <a:latin typeface="Arial" charset="0"/>
              </a:rPr>
              <a:pPr/>
              <a:t>8</a:t>
            </a:fld>
            <a:endParaRPr lang="en-GB" sz="100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mtClean="0"/>
              <a:t>(AGA 12-44)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7B66E1E-520F-4E36-BE73-0719B44F9446}" type="slidenum">
              <a:rPr lang="en-GB" sz="1000">
                <a:latin typeface="Arial" charset="0"/>
              </a:rPr>
              <a:pPr/>
              <a:t>9</a:t>
            </a:fld>
            <a:endParaRPr lang="en-GB" sz="10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mtClean="0"/>
              <a:t>(AGA 12-42)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CD9DF-1C36-4938-85A6-9C74E0E7B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683117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853B-FE2C-4315-8F11-C644F38CA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895882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2FE90-924C-4E47-A05E-22EE0B6DB2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964492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2174-67EF-443B-B2EF-E72E90FFB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328541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DA589-54E8-4368-A064-F8AAF7A9E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695317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9F66B-BF04-482F-BC21-DD09422DD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975571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460DF-9A3C-4E45-9C2E-ADA60C7B6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643376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2B5-883A-451A-A8E1-0ECA200EC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983347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531CE-C059-4493-B6C5-9775D120F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346680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BA28D-E4C0-4053-8734-96956F731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440621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5EF0B-D79E-4876-90C7-CC19DD984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319841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9C0D-81C4-4D1A-BBA7-3517DDB11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041076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84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02400" y="6477000"/>
            <a:ext cx="2100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84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2663" y="6477000"/>
            <a:ext cx="40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fld id="{DCC173D2-A87B-4B1B-8F76-8D9EA5624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77863" y="1524000"/>
            <a:ext cx="77882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spd="med">
    <p:cover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 smtClean="0">
                <a:latin typeface="Arial" pitchFamily="34" charset="0"/>
                <a:cs typeface="Arial" pitchFamily="34" charset="0"/>
              </a:rPr>
              <a:t>BSc in Gastroenterology &amp; Hepatology</a:t>
            </a:r>
          </a:p>
        </p:txBody>
      </p:sp>
      <p:sp>
        <p:nvSpPr>
          <p:cNvPr id="2051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7992888" cy="417916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Intestinal absorption</a:t>
            </a:r>
            <a:r>
              <a:rPr lang="en-GB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normal and abnormal</a:t>
            </a:r>
            <a:endParaRPr lang="en-GB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GB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Monday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October 2012</a:t>
            </a:r>
          </a:p>
          <a:p>
            <a:pPr algn="ctr">
              <a:buFont typeface="Wingdings" pitchFamily="2" charset="2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Julian Walters</a:t>
            </a:r>
          </a:p>
          <a:p>
            <a:pPr algn="ctr">
              <a:buFont typeface="Wingdings" pitchFamily="2" charset="2"/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Hammersmith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campus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21" descr="i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229350"/>
            <a:ext cx="1565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ABSORPTION ALONG LENGTH OF SMALL INTESTINE – FATS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95400" y="1600200"/>
            <a:ext cx="6772275" cy="42672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 rot="10762802">
            <a:off x="271463" y="2133600"/>
            <a:ext cx="43338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% absorbed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50938" y="6019800"/>
            <a:ext cx="7112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0             50            100            150            200            250            300</a:t>
            </a:r>
          </a:p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Distance from teeth (cm)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287463" y="2209800"/>
            <a:ext cx="67722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573338" y="1600200"/>
            <a:ext cx="0" cy="426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319463" y="1600200"/>
            <a:ext cx="0" cy="426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824538" y="1600200"/>
            <a:ext cx="0" cy="426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44538" y="1981200"/>
            <a:ext cx="6096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100</a:t>
            </a: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50</a:t>
            </a: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0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573338" y="1752600"/>
            <a:ext cx="81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Duod</a:t>
            </a:r>
            <a:r>
              <a:rPr lang="en-GB" sz="180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589338" y="1752600"/>
            <a:ext cx="1287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Jejunum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961063" y="1752600"/>
            <a:ext cx="148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Ileum</a:t>
            </a:r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2946400" y="2325688"/>
            <a:ext cx="5087938" cy="3536950"/>
          </a:xfrm>
          <a:custGeom>
            <a:avLst/>
            <a:gdLst>
              <a:gd name="T0" fmla="*/ 5087938 w 3606"/>
              <a:gd name="T1" fmla="*/ 0 h 2228"/>
              <a:gd name="T2" fmla="*/ 5087938 w 3606"/>
              <a:gd name="T3" fmla="*/ 142875 h 2228"/>
              <a:gd name="T4" fmla="*/ 3061793 w 3606"/>
              <a:gd name="T5" fmla="*/ 955675 h 2228"/>
              <a:gd name="T6" fmla="*/ 1306553 w 3606"/>
              <a:gd name="T7" fmla="*/ 2212975 h 2228"/>
              <a:gd name="T8" fmla="*/ 972155 w 3606"/>
              <a:gd name="T9" fmla="*/ 2638425 h 2228"/>
              <a:gd name="T10" fmla="*/ 420467 w 3606"/>
              <a:gd name="T11" fmla="*/ 3519488 h 2228"/>
              <a:gd name="T12" fmla="*/ 0 w 3606"/>
              <a:gd name="T13" fmla="*/ 3536950 h 2228"/>
              <a:gd name="T14" fmla="*/ 203179 w 3606"/>
              <a:gd name="T15" fmla="*/ 3111500 h 2228"/>
              <a:gd name="T16" fmla="*/ 348508 w 3606"/>
              <a:gd name="T17" fmla="*/ 1233488 h 2228"/>
              <a:gd name="T18" fmla="*/ 711126 w 3606"/>
              <a:gd name="T19" fmla="*/ 547688 h 2228"/>
              <a:gd name="T20" fmla="*/ 1537951 w 3606"/>
              <a:gd name="T21" fmla="*/ 222250 h 2228"/>
              <a:gd name="T22" fmla="*/ 3077314 w 3606"/>
              <a:gd name="T23" fmla="*/ 90488 h 2228"/>
              <a:gd name="T24" fmla="*/ 5087938 w 3606"/>
              <a:gd name="T25" fmla="*/ 0 h 22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06" h="2228">
                <a:moveTo>
                  <a:pt x="3606" y="0"/>
                </a:moveTo>
                <a:lnTo>
                  <a:pt x="3606" y="90"/>
                </a:lnTo>
                <a:cubicBezTo>
                  <a:pt x="2969" y="90"/>
                  <a:pt x="2617" y="385"/>
                  <a:pt x="2170" y="602"/>
                </a:cubicBezTo>
                <a:cubicBezTo>
                  <a:pt x="1723" y="819"/>
                  <a:pt x="1173" y="1217"/>
                  <a:pt x="926" y="1394"/>
                </a:cubicBezTo>
                <a:lnTo>
                  <a:pt x="689" y="1662"/>
                </a:lnTo>
                <a:lnTo>
                  <a:pt x="298" y="2217"/>
                </a:lnTo>
                <a:cubicBezTo>
                  <a:pt x="298" y="2217"/>
                  <a:pt x="149" y="2222"/>
                  <a:pt x="0" y="2228"/>
                </a:cubicBezTo>
                <a:cubicBezTo>
                  <a:pt x="123" y="2042"/>
                  <a:pt x="103" y="2135"/>
                  <a:pt x="144" y="1960"/>
                </a:cubicBezTo>
                <a:cubicBezTo>
                  <a:pt x="163" y="1826"/>
                  <a:pt x="204" y="887"/>
                  <a:pt x="247" y="777"/>
                </a:cubicBezTo>
                <a:cubicBezTo>
                  <a:pt x="293" y="682"/>
                  <a:pt x="309" y="509"/>
                  <a:pt x="504" y="345"/>
                </a:cubicBezTo>
                <a:cubicBezTo>
                  <a:pt x="699" y="181"/>
                  <a:pt x="811" y="188"/>
                  <a:pt x="1090" y="140"/>
                </a:cubicBezTo>
                <a:cubicBezTo>
                  <a:pt x="1369" y="92"/>
                  <a:pt x="1762" y="80"/>
                  <a:pt x="2181" y="57"/>
                </a:cubicBezTo>
                <a:cubicBezTo>
                  <a:pt x="2600" y="34"/>
                  <a:pt x="2865" y="0"/>
                  <a:pt x="3606" y="0"/>
                </a:cubicBezTo>
                <a:close/>
              </a:path>
            </a:pathLst>
          </a:custGeom>
          <a:solidFill>
            <a:srgbClr val="CCCC00">
              <a:alpha val="50195"/>
            </a:srgb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219200" y="2362200"/>
            <a:ext cx="1422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500ml meal</a:t>
            </a:r>
          </a:p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30g fat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096000" y="3429000"/>
            <a:ext cx="1557338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Some ileal absorption</a:t>
            </a:r>
          </a:p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5% not absorbed by small intestine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7856538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533400"/>
            <a:ext cx="6908800" cy="990600"/>
          </a:xfrm>
          <a:noFill/>
        </p:spPr>
        <p:txBody>
          <a:bodyPr lIns="92075" tIns="46038" rIns="92075" bIns="46038"/>
          <a:lstStyle/>
          <a:p>
            <a:r>
              <a:rPr lang="en-GB" smtClean="0"/>
              <a:t>Rates of Absorption of Different Nutrients Along the Small Intestine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897063" y="1600200"/>
            <a:ext cx="6637337" cy="6096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97063" y="1752600"/>
            <a:ext cx="148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Duodenum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51200" y="1752600"/>
            <a:ext cx="1287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Jejunum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230938" y="1752600"/>
            <a:ext cx="1490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Ileum</a:t>
            </a:r>
          </a:p>
        </p:txBody>
      </p:sp>
      <p:sp>
        <p:nvSpPr>
          <p:cNvPr id="610311" name="Freeform 7"/>
          <p:cNvSpPr>
            <a:spLocks/>
          </p:cNvSpPr>
          <p:nvPr/>
        </p:nvSpPr>
        <p:spPr bwMode="auto">
          <a:xfrm>
            <a:off x="2235200" y="2376488"/>
            <a:ext cx="6284913" cy="595312"/>
          </a:xfrm>
          <a:custGeom>
            <a:avLst/>
            <a:gdLst>
              <a:gd name="T0" fmla="*/ 6284913 w 4454"/>
              <a:gd name="T1" fmla="*/ 595312 h 375"/>
              <a:gd name="T2" fmla="*/ 0 w 4454"/>
              <a:gd name="T3" fmla="*/ 593725 h 375"/>
              <a:gd name="T4" fmla="*/ 783145 w 4454"/>
              <a:gd name="T5" fmla="*/ 84137 h 375"/>
              <a:gd name="T6" fmla="*/ 1697519 w 4454"/>
              <a:gd name="T7" fmla="*/ 93662 h 375"/>
              <a:gd name="T8" fmla="*/ 3526268 w 4454"/>
              <a:gd name="T9" fmla="*/ 317500 h 375"/>
              <a:gd name="T10" fmla="*/ 6284913 w 4454"/>
              <a:gd name="T11" fmla="*/ 595312 h 3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54" h="375">
                <a:moveTo>
                  <a:pt x="4454" y="375"/>
                </a:moveTo>
                <a:lnTo>
                  <a:pt x="0" y="374"/>
                </a:lnTo>
                <a:cubicBezTo>
                  <a:pt x="281" y="115"/>
                  <a:pt x="354" y="105"/>
                  <a:pt x="555" y="53"/>
                </a:cubicBezTo>
                <a:cubicBezTo>
                  <a:pt x="756" y="0"/>
                  <a:pt x="879" y="35"/>
                  <a:pt x="1203" y="59"/>
                </a:cubicBezTo>
                <a:cubicBezTo>
                  <a:pt x="1543" y="101"/>
                  <a:pt x="1957" y="147"/>
                  <a:pt x="2499" y="200"/>
                </a:cubicBezTo>
                <a:cubicBezTo>
                  <a:pt x="3041" y="253"/>
                  <a:pt x="4047" y="339"/>
                  <a:pt x="4454" y="375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0312" name="Text Box 8"/>
          <p:cNvSpPr txBox="1">
            <a:spLocks noChangeArrowheads="1"/>
          </p:cNvSpPr>
          <p:nvPr/>
        </p:nvSpPr>
        <p:spPr bwMode="auto">
          <a:xfrm>
            <a:off x="271463" y="2514600"/>
            <a:ext cx="1692275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Carbohydrates</a:t>
            </a:r>
          </a:p>
          <a:p>
            <a:pPr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Protein &amp; Lipids</a:t>
            </a:r>
          </a:p>
          <a:p>
            <a:pPr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Iron &amp; calcium</a:t>
            </a:r>
          </a:p>
          <a:p>
            <a:pPr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Bile salts</a:t>
            </a:r>
          </a:p>
          <a:p>
            <a:pPr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Cobalamin (B12)</a:t>
            </a:r>
          </a:p>
        </p:txBody>
      </p:sp>
      <p:sp>
        <p:nvSpPr>
          <p:cNvPr id="610313" name="Freeform 9"/>
          <p:cNvSpPr>
            <a:spLocks/>
          </p:cNvSpPr>
          <p:nvPr/>
        </p:nvSpPr>
        <p:spPr bwMode="auto">
          <a:xfrm>
            <a:off x="2757488" y="3160713"/>
            <a:ext cx="5788025" cy="471487"/>
          </a:xfrm>
          <a:custGeom>
            <a:avLst/>
            <a:gdLst>
              <a:gd name="T0" fmla="*/ 5776737 w 4102"/>
              <a:gd name="T1" fmla="*/ 471487 h 297"/>
              <a:gd name="T2" fmla="*/ 0 w 4102"/>
              <a:gd name="T3" fmla="*/ 463550 h 297"/>
              <a:gd name="T4" fmla="*/ 1248757 w 4102"/>
              <a:gd name="T5" fmla="*/ 73025 h 297"/>
              <a:gd name="T6" fmla="*/ 2860148 w 4102"/>
              <a:gd name="T7" fmla="*/ 23812 h 297"/>
              <a:gd name="T8" fmla="*/ 4063752 w 4102"/>
              <a:gd name="T9" fmla="*/ 203200 h 297"/>
              <a:gd name="T10" fmla="*/ 5762627 w 4102"/>
              <a:gd name="T11" fmla="*/ 349250 h 297"/>
              <a:gd name="T12" fmla="*/ 5776737 w 4102"/>
              <a:gd name="T13" fmla="*/ 471487 h 2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02" h="297">
                <a:moveTo>
                  <a:pt x="4094" y="297"/>
                </a:moveTo>
                <a:cubicBezTo>
                  <a:pt x="4102" y="280"/>
                  <a:pt x="2232" y="297"/>
                  <a:pt x="0" y="292"/>
                </a:cubicBezTo>
                <a:cubicBezTo>
                  <a:pt x="679" y="96"/>
                  <a:pt x="588" y="94"/>
                  <a:pt x="885" y="46"/>
                </a:cubicBezTo>
                <a:cubicBezTo>
                  <a:pt x="1223" y="0"/>
                  <a:pt x="1695" y="1"/>
                  <a:pt x="2027" y="15"/>
                </a:cubicBezTo>
                <a:cubicBezTo>
                  <a:pt x="2367" y="57"/>
                  <a:pt x="2537" y="94"/>
                  <a:pt x="2880" y="128"/>
                </a:cubicBezTo>
                <a:cubicBezTo>
                  <a:pt x="3223" y="162"/>
                  <a:pt x="3882" y="192"/>
                  <a:pt x="4084" y="220"/>
                </a:cubicBezTo>
                <a:lnTo>
                  <a:pt x="4094" y="297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0314" name="Freeform 10"/>
          <p:cNvSpPr>
            <a:spLocks/>
          </p:cNvSpPr>
          <p:nvPr/>
        </p:nvSpPr>
        <p:spPr bwMode="auto">
          <a:xfrm>
            <a:off x="2017713" y="3797300"/>
            <a:ext cx="6319837" cy="595313"/>
          </a:xfrm>
          <a:custGeom>
            <a:avLst/>
            <a:gdLst>
              <a:gd name="T0" fmla="*/ 6319837 w 4478"/>
              <a:gd name="T1" fmla="*/ 592138 h 375"/>
              <a:gd name="T2" fmla="*/ 0 w 4478"/>
              <a:gd name="T3" fmla="*/ 595313 h 375"/>
              <a:gd name="T4" fmla="*/ 606862 w 4478"/>
              <a:gd name="T5" fmla="*/ 82550 h 375"/>
              <a:gd name="T6" fmla="*/ 1129046 w 4478"/>
              <a:gd name="T7" fmla="*/ 95250 h 375"/>
              <a:gd name="T8" fmla="*/ 2279262 w 4478"/>
              <a:gd name="T9" fmla="*/ 527050 h 375"/>
              <a:gd name="T10" fmla="*/ 6319837 w 4478"/>
              <a:gd name="T11" fmla="*/ 592138 h 3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78" h="375">
                <a:moveTo>
                  <a:pt x="4478" y="373"/>
                </a:moveTo>
                <a:lnTo>
                  <a:pt x="0" y="375"/>
                </a:lnTo>
                <a:cubicBezTo>
                  <a:pt x="281" y="116"/>
                  <a:pt x="297" y="104"/>
                  <a:pt x="430" y="52"/>
                </a:cubicBezTo>
                <a:cubicBezTo>
                  <a:pt x="563" y="0"/>
                  <a:pt x="603" y="13"/>
                  <a:pt x="800" y="60"/>
                </a:cubicBezTo>
                <a:cubicBezTo>
                  <a:pt x="997" y="107"/>
                  <a:pt x="1002" y="280"/>
                  <a:pt x="1615" y="332"/>
                </a:cubicBezTo>
                <a:lnTo>
                  <a:pt x="4478" y="373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0315" name="Freeform 11"/>
          <p:cNvSpPr>
            <a:spLocks/>
          </p:cNvSpPr>
          <p:nvPr/>
        </p:nvSpPr>
        <p:spPr bwMode="auto">
          <a:xfrm>
            <a:off x="5097463" y="4672013"/>
            <a:ext cx="3233737" cy="590550"/>
          </a:xfrm>
          <a:custGeom>
            <a:avLst/>
            <a:gdLst>
              <a:gd name="T0" fmla="*/ 0 w 2292"/>
              <a:gd name="T1" fmla="*/ 566738 h 372"/>
              <a:gd name="T2" fmla="*/ 3233737 w 2292"/>
              <a:gd name="T3" fmla="*/ 569913 h 372"/>
              <a:gd name="T4" fmla="*/ 3041857 w 2292"/>
              <a:gd name="T5" fmla="*/ 147638 h 372"/>
              <a:gd name="T6" fmla="*/ 2289858 w 2292"/>
              <a:gd name="T7" fmla="*/ 161925 h 372"/>
              <a:gd name="T8" fmla="*/ 1448974 w 2292"/>
              <a:gd name="T9" fmla="*/ 504825 h 372"/>
              <a:gd name="T10" fmla="*/ 0 w 2292"/>
              <a:gd name="T11" fmla="*/ 566738 h 3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92" h="372">
                <a:moveTo>
                  <a:pt x="0" y="357"/>
                </a:moveTo>
                <a:cubicBezTo>
                  <a:pt x="0" y="357"/>
                  <a:pt x="252" y="359"/>
                  <a:pt x="2292" y="359"/>
                </a:cubicBezTo>
                <a:cubicBezTo>
                  <a:pt x="2292" y="359"/>
                  <a:pt x="2267" y="179"/>
                  <a:pt x="2156" y="93"/>
                </a:cubicBezTo>
                <a:cubicBezTo>
                  <a:pt x="2045" y="7"/>
                  <a:pt x="1818" y="0"/>
                  <a:pt x="1623" y="102"/>
                </a:cubicBezTo>
                <a:cubicBezTo>
                  <a:pt x="1428" y="204"/>
                  <a:pt x="1027" y="318"/>
                  <a:pt x="1027" y="318"/>
                </a:cubicBezTo>
                <a:cubicBezTo>
                  <a:pt x="449" y="372"/>
                  <a:pt x="631" y="335"/>
                  <a:pt x="0" y="3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0316" name="Freeform 12"/>
          <p:cNvSpPr>
            <a:spLocks/>
          </p:cNvSpPr>
          <p:nvPr/>
        </p:nvSpPr>
        <p:spPr bwMode="auto">
          <a:xfrm>
            <a:off x="6723063" y="5513388"/>
            <a:ext cx="1608137" cy="776287"/>
          </a:xfrm>
          <a:custGeom>
            <a:avLst/>
            <a:gdLst>
              <a:gd name="T0" fmla="*/ 0 w 1140"/>
              <a:gd name="T1" fmla="*/ 769937 h 489"/>
              <a:gd name="T2" fmla="*/ 1608137 w 1140"/>
              <a:gd name="T3" fmla="*/ 773112 h 489"/>
              <a:gd name="T4" fmla="*/ 1486821 w 1140"/>
              <a:gd name="T5" fmla="*/ 142875 h 489"/>
              <a:gd name="T6" fmla="*/ 1231494 w 1140"/>
              <a:gd name="T7" fmla="*/ 182562 h 489"/>
              <a:gd name="T8" fmla="*/ 789962 w 1140"/>
              <a:gd name="T9" fmla="*/ 677862 h 489"/>
              <a:gd name="T10" fmla="*/ 0 w 1140"/>
              <a:gd name="T11" fmla="*/ 769937 h 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40" h="489">
                <a:moveTo>
                  <a:pt x="0" y="485"/>
                </a:moveTo>
                <a:lnTo>
                  <a:pt x="1140" y="487"/>
                </a:lnTo>
                <a:cubicBezTo>
                  <a:pt x="1140" y="487"/>
                  <a:pt x="1136" y="180"/>
                  <a:pt x="1054" y="90"/>
                </a:cubicBezTo>
                <a:cubicBezTo>
                  <a:pt x="972" y="0"/>
                  <a:pt x="947" y="41"/>
                  <a:pt x="873" y="115"/>
                </a:cubicBezTo>
                <a:cubicBezTo>
                  <a:pt x="799" y="189"/>
                  <a:pt x="706" y="365"/>
                  <a:pt x="560" y="427"/>
                </a:cubicBezTo>
                <a:cubicBezTo>
                  <a:pt x="414" y="489"/>
                  <a:pt x="117" y="473"/>
                  <a:pt x="0" y="485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11" grpId="0" animBg="1"/>
      <p:bldP spid="610312" grpId="0" autoUpdateAnimBg="0"/>
      <p:bldP spid="610313" grpId="0" animBg="1"/>
      <p:bldP spid="610314" grpId="0" animBg="1"/>
      <p:bldP spid="610315" grpId="0" animBg="1"/>
      <p:bldP spid="610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d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7244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3276600" y="2514600"/>
            <a:ext cx="2667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solidFill>
                  <a:schemeClr val="tx2"/>
                </a:solidFill>
                <a:latin typeface="Arial Black" pitchFamily="34" charset="0"/>
              </a:rPr>
              <a:t>INTESTINAL STRUCTURE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19800" y="2438400"/>
            <a:ext cx="2743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solidFill>
                  <a:schemeClr val="tx2"/>
                </a:solidFill>
                <a:latin typeface="Arial" charset="0"/>
              </a:rPr>
              <a:t>Villus tip enterocytes express the genes that are necessary for active transport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609600"/>
            <a:ext cx="7450138" cy="914400"/>
          </a:xfrm>
          <a:noFill/>
        </p:spPr>
        <p:txBody>
          <a:bodyPr lIns="92075" tIns="46038" rIns="92075" bIns="46038"/>
          <a:lstStyle/>
          <a:p>
            <a:r>
              <a:rPr lang="en-GB" smtClean="0"/>
              <a:t>Digestive and transport properties of villus and crypt regions differ</a:t>
            </a:r>
          </a:p>
        </p:txBody>
      </p:sp>
      <p:pic>
        <p:nvPicPr>
          <p:cNvPr id="14339" name="Picture 3" descr="cd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393" r="54121"/>
          <a:stretch>
            <a:fillRect/>
          </a:stretch>
        </p:blipFill>
        <p:spPr bwMode="auto">
          <a:xfrm>
            <a:off x="338138" y="2057400"/>
            <a:ext cx="12192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340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99356"/>
              </p:ext>
            </p:extLst>
          </p:nvPr>
        </p:nvGraphicFramePr>
        <p:xfrm>
          <a:off x="1897063" y="2362200"/>
          <a:ext cx="6942137" cy="2565400"/>
        </p:xfrm>
        <a:graphic>
          <a:graphicData uri="http://schemas.openxmlformats.org/drawingml/2006/table">
            <a:tbl>
              <a:tblPr/>
              <a:tblGrid>
                <a:gridCol w="1074737"/>
                <a:gridCol w="1552575"/>
                <a:gridCol w="1314450"/>
                <a:gridCol w="1314450"/>
                <a:gridCol w="16859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Brush border hydrolases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Nutrient transport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Net water &amp; ion transport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Permeability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Villus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Abundant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Crypt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Sparse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leum-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8095" r="56599" b="14319"/>
          <a:stretch>
            <a:fillRect/>
          </a:stretch>
        </p:blipFill>
        <p:spPr bwMode="auto">
          <a:xfrm>
            <a:off x="406400" y="304800"/>
            <a:ext cx="2084388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2913063" y="609600"/>
            <a:ext cx="5756275" cy="841375"/>
          </a:xfrm>
          <a:noFill/>
        </p:spPr>
        <p:txBody>
          <a:bodyPr lIns="92075" tIns="46038" rIns="92075" bIns="46038"/>
          <a:lstStyle/>
          <a:p>
            <a:r>
              <a:rPr lang="en-GB" smtClean="0"/>
              <a:t>Cells of the Intestinal Mucosa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60800" y="1828800"/>
            <a:ext cx="20066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GB" sz="1800" dirty="0"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GB" sz="1800" dirty="0">
                <a:latin typeface="+mn-lt"/>
              </a:rPr>
              <a:t>Enterocytes		</a:t>
            </a:r>
          </a:p>
          <a:p>
            <a:pPr algn="l">
              <a:spcBef>
                <a:spcPct val="50000"/>
              </a:spcBef>
            </a:pPr>
            <a:r>
              <a:rPr lang="en-GB" sz="1800" dirty="0">
                <a:latin typeface="+mn-lt"/>
              </a:rPr>
              <a:t>Goblet cells</a:t>
            </a:r>
          </a:p>
          <a:p>
            <a:pPr algn="l">
              <a:spcBef>
                <a:spcPct val="50000"/>
              </a:spcBef>
            </a:pPr>
            <a:endParaRPr lang="en-GB" sz="1800" dirty="0">
              <a:latin typeface="+mn-lt"/>
            </a:endParaRPr>
          </a:p>
          <a:p>
            <a:pPr algn="l">
              <a:spcBef>
                <a:spcPct val="50000"/>
              </a:spcBef>
            </a:pPr>
            <a:r>
              <a:rPr lang="en-GB" sz="1800" dirty="0">
                <a:latin typeface="+mn-lt"/>
              </a:rPr>
              <a:t>            M-cells</a:t>
            </a:r>
          </a:p>
          <a:p>
            <a:pPr algn="l">
              <a:spcBef>
                <a:spcPct val="50000"/>
              </a:spcBef>
            </a:pPr>
            <a:r>
              <a:rPr lang="en-GB" sz="1800" dirty="0" smtClean="0">
                <a:latin typeface="+mn-lt"/>
              </a:rPr>
              <a:t>Enteroendocrine </a:t>
            </a:r>
            <a:r>
              <a:rPr lang="en-GB" sz="1800" dirty="0">
                <a:latin typeface="+mn-lt"/>
              </a:rPr>
              <a:t>cells</a:t>
            </a:r>
          </a:p>
          <a:p>
            <a:pPr algn="l">
              <a:spcBef>
                <a:spcPct val="50000"/>
              </a:spcBef>
            </a:pPr>
            <a:endParaRPr lang="en-GB" sz="1800" dirty="0">
              <a:latin typeface="+mn-lt"/>
            </a:endParaRPr>
          </a:p>
          <a:p>
            <a:pPr algn="l">
              <a:spcBef>
                <a:spcPct val="50000"/>
              </a:spcBef>
            </a:pPr>
            <a:r>
              <a:rPr lang="en-GB" sz="1800" dirty="0">
                <a:latin typeface="+mn-lt"/>
              </a:rPr>
              <a:t>Paneth cells</a:t>
            </a:r>
          </a:p>
        </p:txBody>
      </p:sp>
      <p:sp>
        <p:nvSpPr>
          <p:cNvPr id="615429" name="Text Box 5"/>
          <p:cNvSpPr txBox="1">
            <a:spLocks noChangeArrowheads="1"/>
          </p:cNvSpPr>
          <p:nvPr/>
        </p:nvSpPr>
        <p:spPr bwMode="auto">
          <a:xfrm>
            <a:off x="6012160" y="2349500"/>
            <a:ext cx="267622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800" dirty="0">
                <a:latin typeface="+mn-lt"/>
              </a:rPr>
              <a:t>Intra-epithelial lymphocytes (T)</a:t>
            </a:r>
          </a:p>
          <a:p>
            <a:pPr algn="l">
              <a:spcBef>
                <a:spcPct val="50000"/>
              </a:spcBef>
            </a:pPr>
            <a:r>
              <a:rPr lang="en-GB" sz="1800" dirty="0">
                <a:latin typeface="+mn-lt"/>
              </a:rPr>
              <a:t>Lamina propria lymphocytes (B)</a:t>
            </a:r>
          </a:p>
          <a:p>
            <a:pPr algn="l">
              <a:spcBef>
                <a:spcPct val="50000"/>
              </a:spcBef>
            </a:pPr>
            <a:r>
              <a:rPr lang="en-GB" sz="1800" dirty="0">
                <a:latin typeface="+mn-lt"/>
              </a:rPr>
              <a:t>Dendritic cells</a:t>
            </a:r>
          </a:p>
          <a:p>
            <a:pPr algn="l">
              <a:spcBef>
                <a:spcPct val="50000"/>
              </a:spcBef>
            </a:pPr>
            <a:r>
              <a:rPr lang="en-GB" sz="1800" dirty="0">
                <a:latin typeface="+mn-lt"/>
              </a:rPr>
              <a:t>Monocytes	</a:t>
            </a:r>
          </a:p>
          <a:p>
            <a:pPr algn="l">
              <a:spcBef>
                <a:spcPct val="50000"/>
              </a:spcBef>
            </a:pPr>
            <a:r>
              <a:rPr lang="en-GB" sz="1800" dirty="0" err="1">
                <a:latin typeface="+mn-lt"/>
              </a:rPr>
              <a:t>Myofibroblasts</a:t>
            </a:r>
            <a:endParaRPr lang="en-GB" sz="1800" dirty="0">
              <a:latin typeface="+mn-lt"/>
            </a:endParaRPr>
          </a:p>
          <a:p>
            <a:pPr algn="l">
              <a:spcBef>
                <a:spcPct val="50000"/>
              </a:spcBef>
            </a:pPr>
            <a:r>
              <a:rPr lang="en-GB" sz="1800" dirty="0">
                <a:latin typeface="+mn-lt"/>
              </a:rPr>
              <a:t>Vascular &amp; lymphatic cells</a:t>
            </a:r>
          </a:p>
          <a:p>
            <a:pPr algn="l">
              <a:spcBef>
                <a:spcPct val="50000"/>
              </a:spcBef>
            </a:pPr>
            <a:r>
              <a:rPr lang="en-GB" sz="1800" dirty="0">
                <a:latin typeface="+mn-lt"/>
              </a:rPr>
              <a:t>Neuronal cells etc</a:t>
            </a:r>
            <a:r>
              <a:rPr lang="en-GB" sz="1800" dirty="0">
                <a:latin typeface="Arial" charset="0"/>
              </a:rPr>
              <a:t>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438400" y="4495800"/>
            <a:ext cx="947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Stem cells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3116263" y="2438400"/>
            <a:ext cx="609600" cy="175418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3182938" y="3276600"/>
            <a:ext cx="542925" cy="119221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3182938" y="4800600"/>
            <a:ext cx="542925" cy="1397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3182938" y="5181600"/>
            <a:ext cx="609600" cy="42068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 flipH="1">
            <a:off x="2913063" y="1447800"/>
            <a:ext cx="5756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Epithelial Cells Are Continually Renewed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0550" y="1752600"/>
            <a:ext cx="6484938" cy="4343400"/>
          </a:xfrm>
          <a:noFill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GB" sz="2000" smtClean="0"/>
              <a:t>Cell death (apoptosis) and extrusion</a:t>
            </a:r>
          </a:p>
          <a:p>
            <a:endParaRPr lang="en-GB" sz="2000" smtClean="0"/>
          </a:p>
          <a:p>
            <a:endParaRPr lang="en-GB" sz="2000" smtClean="0"/>
          </a:p>
          <a:p>
            <a:pPr>
              <a:buFont typeface="Wingdings" pitchFamily="2" charset="2"/>
              <a:buNone/>
            </a:pPr>
            <a:endParaRPr lang="en-GB" sz="2000" smtClean="0"/>
          </a:p>
          <a:p>
            <a:pPr>
              <a:buFont typeface="Wingdings" pitchFamily="2" charset="2"/>
              <a:buNone/>
            </a:pPr>
            <a:r>
              <a:rPr lang="en-GB" sz="2000" smtClean="0"/>
              <a:t>			Turnover time = 48 – 72 h</a:t>
            </a:r>
          </a:p>
          <a:p>
            <a:endParaRPr lang="en-GB" sz="2000" smtClean="0"/>
          </a:p>
          <a:p>
            <a:endParaRPr lang="en-GB" sz="2000" smtClean="0"/>
          </a:p>
          <a:p>
            <a:pPr>
              <a:buFont typeface="Wingdings" pitchFamily="2" charset="2"/>
              <a:buNone/>
            </a:pPr>
            <a:r>
              <a:rPr lang="en-GB" sz="2000" smtClean="0"/>
              <a:t>Dividing  cells</a:t>
            </a:r>
          </a:p>
          <a:p>
            <a:pPr>
              <a:buFont typeface="Wingdings" pitchFamily="2" charset="2"/>
              <a:buNone/>
            </a:pPr>
            <a:r>
              <a:rPr lang="en-GB" sz="2000" smtClean="0"/>
              <a:t>Stem cells</a:t>
            </a:r>
          </a:p>
          <a:p>
            <a:pPr>
              <a:buFont typeface="Wingdings" pitchFamily="2" charset="2"/>
              <a:buNone/>
            </a:pPr>
            <a:r>
              <a:rPr lang="en-GB" sz="2000" smtClean="0"/>
              <a:t>			Number of cells lost =</a:t>
            </a:r>
          </a:p>
          <a:p>
            <a:pPr>
              <a:buFont typeface="Wingdings" pitchFamily="2" charset="2"/>
              <a:buNone/>
            </a:pPr>
            <a:r>
              <a:rPr lang="en-GB" sz="2000" smtClean="0"/>
              <a:t>			number of cells formed</a:t>
            </a:r>
          </a:p>
          <a:p>
            <a:endParaRPr lang="en-GB" sz="2000" smtClean="0"/>
          </a:p>
        </p:txBody>
      </p:sp>
      <p:pic>
        <p:nvPicPr>
          <p:cNvPr id="16388" name="Picture 4" descr="cd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393" r="54121"/>
          <a:stretch>
            <a:fillRect/>
          </a:stretch>
        </p:blipFill>
        <p:spPr bwMode="auto">
          <a:xfrm>
            <a:off x="609600" y="2209800"/>
            <a:ext cx="10985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657600" y="25908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390" name="Picture 6" descr="villus-t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828800"/>
            <a:ext cx="15335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leum-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 t="30174" r="59962" b="55205"/>
          <a:stretch>
            <a:fillRect/>
          </a:stretch>
        </p:blipFill>
        <p:spPr bwMode="auto">
          <a:xfrm>
            <a:off x="474663" y="1905000"/>
            <a:ext cx="13795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620000" cy="914400"/>
          </a:xfrm>
          <a:noFill/>
        </p:spPr>
        <p:txBody>
          <a:bodyPr lIns="92075" tIns="46038" rIns="92075" bIns="46038"/>
          <a:lstStyle/>
          <a:p>
            <a:r>
              <a:rPr lang="en-GB" sz="2200" smtClean="0"/>
              <a:t>The Brush-border &amp; Basolateral domains of enterocytes are structurally &amp; functionally distinct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438400" y="2057400"/>
            <a:ext cx="2303463" cy="2819400"/>
          </a:xfrm>
          <a:prstGeom prst="ellipse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5400000">
            <a:off x="1828801" y="2049462"/>
            <a:ext cx="1219200" cy="2301875"/>
          </a:xfrm>
          <a:custGeom>
            <a:avLst/>
            <a:gdLst>
              <a:gd name="T0" fmla="*/ 965934 w 21600"/>
              <a:gd name="T1" fmla="*/ 1150938 h 21600"/>
              <a:gd name="T2" fmla="*/ 609600 w 21600"/>
              <a:gd name="T3" fmla="*/ 2301875 h 21600"/>
              <a:gd name="T4" fmla="*/ 253266 w 21600"/>
              <a:gd name="T5" fmla="*/ 1150938 h 21600"/>
              <a:gd name="T6" fmla="*/ 609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87 w 21600"/>
              <a:gd name="T13" fmla="*/ 6287 h 21600"/>
              <a:gd name="T14" fmla="*/ 15313 w 21600"/>
              <a:gd name="T15" fmla="*/ 153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974" y="21600"/>
                </a:lnTo>
                <a:lnTo>
                  <a:pt x="1262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3048000" y="2438400"/>
            <a:ext cx="971550" cy="2028825"/>
          </a:xfrm>
          <a:custGeom>
            <a:avLst/>
            <a:gdLst>
              <a:gd name="T0" fmla="*/ 77555 w 689"/>
              <a:gd name="T1" fmla="*/ 1844675 h 1278"/>
              <a:gd name="T2" fmla="*/ 4230 w 689"/>
              <a:gd name="T3" fmla="*/ 974725 h 1278"/>
              <a:gd name="T4" fmla="*/ 54993 w 689"/>
              <a:gd name="T5" fmla="*/ 50800 h 1278"/>
              <a:gd name="T6" fmla="*/ 133958 w 689"/>
              <a:gd name="T7" fmla="*/ 42863 h 1278"/>
              <a:gd name="T8" fmla="*/ 135368 w 689"/>
              <a:gd name="T9" fmla="*/ 214313 h 1278"/>
              <a:gd name="T10" fmla="*/ 190362 w 689"/>
              <a:gd name="T11" fmla="*/ 209550 h 1278"/>
              <a:gd name="T12" fmla="*/ 204463 w 689"/>
              <a:gd name="T13" fmla="*/ 39688 h 1278"/>
              <a:gd name="T14" fmla="*/ 284838 w 689"/>
              <a:gd name="T15" fmla="*/ 47625 h 1278"/>
              <a:gd name="T16" fmla="*/ 270737 w 689"/>
              <a:gd name="T17" fmla="*/ 204788 h 1278"/>
              <a:gd name="T18" fmla="*/ 338421 w 689"/>
              <a:gd name="T19" fmla="*/ 200025 h 1278"/>
              <a:gd name="T20" fmla="*/ 339831 w 689"/>
              <a:gd name="T21" fmla="*/ 47625 h 1278"/>
              <a:gd name="T22" fmla="*/ 407515 w 689"/>
              <a:gd name="T23" fmla="*/ 50800 h 1278"/>
              <a:gd name="T24" fmla="*/ 414566 w 689"/>
              <a:gd name="T25" fmla="*/ 200025 h 1278"/>
              <a:gd name="T26" fmla="*/ 461098 w 689"/>
              <a:gd name="T27" fmla="*/ 190500 h 1278"/>
              <a:gd name="T28" fmla="*/ 456868 w 689"/>
              <a:gd name="T29" fmla="*/ 50800 h 1278"/>
              <a:gd name="T30" fmla="*/ 530193 w 689"/>
              <a:gd name="T31" fmla="*/ 50800 h 1278"/>
              <a:gd name="T32" fmla="*/ 528783 w 689"/>
              <a:gd name="T33" fmla="*/ 204788 h 1278"/>
              <a:gd name="T34" fmla="*/ 588006 w 689"/>
              <a:gd name="T35" fmla="*/ 190500 h 1278"/>
              <a:gd name="T36" fmla="*/ 585186 w 689"/>
              <a:gd name="T37" fmla="*/ 53975 h 1278"/>
              <a:gd name="T38" fmla="*/ 655690 w 689"/>
              <a:gd name="T39" fmla="*/ 53975 h 1278"/>
              <a:gd name="T40" fmla="*/ 651460 w 689"/>
              <a:gd name="T41" fmla="*/ 200025 h 1278"/>
              <a:gd name="T42" fmla="*/ 706454 w 689"/>
              <a:gd name="T43" fmla="*/ 190500 h 1278"/>
              <a:gd name="T44" fmla="*/ 717734 w 689"/>
              <a:gd name="T45" fmla="*/ 50800 h 1278"/>
              <a:gd name="T46" fmla="*/ 798109 w 689"/>
              <a:gd name="T47" fmla="*/ 50800 h 1278"/>
              <a:gd name="T48" fmla="*/ 791059 w 689"/>
              <a:gd name="T49" fmla="*/ 185738 h 1278"/>
              <a:gd name="T50" fmla="*/ 841822 w 689"/>
              <a:gd name="T51" fmla="*/ 185738 h 1278"/>
              <a:gd name="T52" fmla="*/ 834772 w 689"/>
              <a:gd name="T53" fmla="*/ 50800 h 1278"/>
              <a:gd name="T54" fmla="*/ 920787 w 689"/>
              <a:gd name="T55" fmla="*/ 58738 h 1278"/>
              <a:gd name="T56" fmla="*/ 964500 w 689"/>
              <a:gd name="T57" fmla="*/ 950913 h 1278"/>
              <a:gd name="T58" fmla="*/ 875664 w 689"/>
              <a:gd name="T59" fmla="*/ 1857375 h 1278"/>
              <a:gd name="T60" fmla="*/ 459688 w 689"/>
              <a:gd name="T61" fmla="*/ 1981200 h 1278"/>
              <a:gd name="T62" fmla="*/ 77555 w 689"/>
              <a:gd name="T63" fmla="*/ 1844675 h 127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89" h="1278">
                <a:moveTo>
                  <a:pt x="55" y="1162"/>
                </a:moveTo>
                <a:cubicBezTo>
                  <a:pt x="1" y="1056"/>
                  <a:pt x="6" y="802"/>
                  <a:pt x="3" y="614"/>
                </a:cubicBezTo>
                <a:cubicBezTo>
                  <a:pt x="0" y="426"/>
                  <a:pt x="24" y="130"/>
                  <a:pt x="39" y="32"/>
                </a:cubicBezTo>
                <a:cubicBezTo>
                  <a:pt x="45" y="9"/>
                  <a:pt x="87" y="4"/>
                  <a:pt x="95" y="27"/>
                </a:cubicBezTo>
                <a:cubicBezTo>
                  <a:pt x="105" y="44"/>
                  <a:pt x="89" y="118"/>
                  <a:pt x="96" y="135"/>
                </a:cubicBezTo>
                <a:cubicBezTo>
                  <a:pt x="103" y="152"/>
                  <a:pt x="127" y="150"/>
                  <a:pt x="135" y="132"/>
                </a:cubicBezTo>
                <a:cubicBezTo>
                  <a:pt x="143" y="114"/>
                  <a:pt x="134" y="42"/>
                  <a:pt x="145" y="25"/>
                </a:cubicBezTo>
                <a:cubicBezTo>
                  <a:pt x="156" y="8"/>
                  <a:pt x="194" y="13"/>
                  <a:pt x="202" y="30"/>
                </a:cubicBezTo>
                <a:cubicBezTo>
                  <a:pt x="210" y="47"/>
                  <a:pt x="186" y="113"/>
                  <a:pt x="192" y="129"/>
                </a:cubicBezTo>
                <a:cubicBezTo>
                  <a:pt x="198" y="145"/>
                  <a:pt x="232" y="142"/>
                  <a:pt x="240" y="126"/>
                </a:cubicBezTo>
                <a:cubicBezTo>
                  <a:pt x="248" y="110"/>
                  <a:pt x="233" y="46"/>
                  <a:pt x="241" y="30"/>
                </a:cubicBezTo>
                <a:cubicBezTo>
                  <a:pt x="249" y="14"/>
                  <a:pt x="280" y="16"/>
                  <a:pt x="289" y="32"/>
                </a:cubicBezTo>
                <a:cubicBezTo>
                  <a:pt x="298" y="48"/>
                  <a:pt x="288" y="111"/>
                  <a:pt x="294" y="126"/>
                </a:cubicBezTo>
                <a:cubicBezTo>
                  <a:pt x="300" y="141"/>
                  <a:pt x="322" y="136"/>
                  <a:pt x="327" y="120"/>
                </a:cubicBezTo>
                <a:cubicBezTo>
                  <a:pt x="332" y="104"/>
                  <a:pt x="316" y="47"/>
                  <a:pt x="324" y="32"/>
                </a:cubicBezTo>
                <a:cubicBezTo>
                  <a:pt x="332" y="17"/>
                  <a:pt x="368" y="16"/>
                  <a:pt x="376" y="32"/>
                </a:cubicBezTo>
                <a:cubicBezTo>
                  <a:pt x="384" y="48"/>
                  <a:pt x="368" y="114"/>
                  <a:pt x="375" y="129"/>
                </a:cubicBezTo>
                <a:cubicBezTo>
                  <a:pt x="382" y="144"/>
                  <a:pt x="410" y="136"/>
                  <a:pt x="417" y="120"/>
                </a:cubicBezTo>
                <a:cubicBezTo>
                  <a:pt x="424" y="104"/>
                  <a:pt x="407" y="48"/>
                  <a:pt x="415" y="34"/>
                </a:cubicBezTo>
                <a:cubicBezTo>
                  <a:pt x="423" y="20"/>
                  <a:pt x="457" y="19"/>
                  <a:pt x="465" y="34"/>
                </a:cubicBezTo>
                <a:cubicBezTo>
                  <a:pt x="473" y="49"/>
                  <a:pt x="456" y="112"/>
                  <a:pt x="462" y="126"/>
                </a:cubicBezTo>
                <a:cubicBezTo>
                  <a:pt x="468" y="140"/>
                  <a:pt x="493" y="136"/>
                  <a:pt x="501" y="120"/>
                </a:cubicBezTo>
                <a:cubicBezTo>
                  <a:pt x="509" y="104"/>
                  <a:pt x="498" y="47"/>
                  <a:pt x="509" y="32"/>
                </a:cubicBezTo>
                <a:cubicBezTo>
                  <a:pt x="520" y="17"/>
                  <a:pt x="557" y="18"/>
                  <a:pt x="566" y="32"/>
                </a:cubicBezTo>
                <a:cubicBezTo>
                  <a:pt x="575" y="46"/>
                  <a:pt x="556" y="103"/>
                  <a:pt x="561" y="117"/>
                </a:cubicBezTo>
                <a:cubicBezTo>
                  <a:pt x="566" y="131"/>
                  <a:pt x="592" y="131"/>
                  <a:pt x="597" y="117"/>
                </a:cubicBezTo>
                <a:cubicBezTo>
                  <a:pt x="602" y="103"/>
                  <a:pt x="583" y="45"/>
                  <a:pt x="592" y="32"/>
                </a:cubicBezTo>
                <a:cubicBezTo>
                  <a:pt x="601" y="19"/>
                  <a:pt x="642" y="0"/>
                  <a:pt x="653" y="37"/>
                </a:cubicBezTo>
                <a:cubicBezTo>
                  <a:pt x="668" y="131"/>
                  <a:pt x="689" y="410"/>
                  <a:pt x="684" y="599"/>
                </a:cubicBezTo>
                <a:cubicBezTo>
                  <a:pt x="679" y="788"/>
                  <a:pt x="681" y="1062"/>
                  <a:pt x="621" y="1170"/>
                </a:cubicBezTo>
                <a:cubicBezTo>
                  <a:pt x="561" y="1278"/>
                  <a:pt x="420" y="1249"/>
                  <a:pt x="326" y="1248"/>
                </a:cubicBezTo>
                <a:cubicBezTo>
                  <a:pt x="232" y="1246"/>
                  <a:pt x="103" y="1266"/>
                  <a:pt x="55" y="1162"/>
                </a:cubicBezTo>
                <a:close/>
              </a:path>
            </a:pathLst>
          </a:custGeom>
          <a:solidFill>
            <a:srgbClr val="FF6699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3319463" y="3552825"/>
            <a:ext cx="269875" cy="457200"/>
          </a:xfrm>
          <a:prstGeom prst="ellipse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rot="5400000">
            <a:off x="4267201" y="1363662"/>
            <a:ext cx="1219200" cy="2301875"/>
          </a:xfrm>
          <a:custGeom>
            <a:avLst/>
            <a:gdLst>
              <a:gd name="T0" fmla="*/ 965934 w 21600"/>
              <a:gd name="T1" fmla="*/ 1150938 h 21600"/>
              <a:gd name="T2" fmla="*/ 609600 w 21600"/>
              <a:gd name="T3" fmla="*/ 2301875 h 21600"/>
              <a:gd name="T4" fmla="*/ 253266 w 21600"/>
              <a:gd name="T5" fmla="*/ 1150938 h 21600"/>
              <a:gd name="T6" fmla="*/ 609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87 w 21600"/>
              <a:gd name="T13" fmla="*/ 6287 h 21600"/>
              <a:gd name="T14" fmla="*/ 15313 w 21600"/>
              <a:gd name="T15" fmla="*/ 153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974" y="21600"/>
                </a:lnTo>
                <a:lnTo>
                  <a:pt x="1262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 rot="6787057">
            <a:off x="4334669" y="3648869"/>
            <a:ext cx="1219200" cy="2303462"/>
          </a:xfrm>
          <a:custGeom>
            <a:avLst/>
            <a:gdLst>
              <a:gd name="T0" fmla="*/ 965934 w 21600"/>
              <a:gd name="T1" fmla="*/ 1151731 h 21600"/>
              <a:gd name="T2" fmla="*/ 609600 w 21600"/>
              <a:gd name="T3" fmla="*/ 2303462 h 21600"/>
              <a:gd name="T4" fmla="*/ 253266 w 21600"/>
              <a:gd name="T5" fmla="*/ 1151731 h 21600"/>
              <a:gd name="T6" fmla="*/ 609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87 w 21600"/>
              <a:gd name="T13" fmla="*/ 6287 h 21600"/>
              <a:gd name="T14" fmla="*/ 15313 w 21600"/>
              <a:gd name="T15" fmla="*/ 153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974" y="21600"/>
                </a:lnTo>
                <a:lnTo>
                  <a:pt x="1262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 rot="5413629">
            <a:off x="5184775" y="4481513"/>
            <a:ext cx="1752600" cy="2235200"/>
          </a:xfrm>
          <a:prstGeom prst="ellipse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 rot="5439952">
            <a:off x="5114132" y="1429544"/>
            <a:ext cx="1963737" cy="2301875"/>
          </a:xfrm>
          <a:prstGeom prst="ellipse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486400" y="17526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689600" y="17526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5621338" y="19050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5892800" y="17526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5418138" y="19050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5554663" y="20574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6096000" y="17526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6299200" y="17526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6434138" y="19050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6230938" y="19050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6367463" y="20574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6027738" y="19050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>
            <a:off x="6164263" y="20574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5824538" y="19050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>
            <a:off x="5961063" y="20574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5757863" y="20574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5621338" y="22098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7" name="Freeform 29"/>
          <p:cNvSpPr>
            <a:spLocks/>
          </p:cNvSpPr>
          <p:nvPr/>
        </p:nvSpPr>
        <p:spPr bwMode="auto">
          <a:xfrm>
            <a:off x="5157788" y="2792413"/>
            <a:ext cx="1649412" cy="735012"/>
          </a:xfrm>
          <a:custGeom>
            <a:avLst/>
            <a:gdLst>
              <a:gd name="T0" fmla="*/ 1567576 w 1169"/>
              <a:gd name="T1" fmla="*/ 0 h 463"/>
              <a:gd name="T2" fmla="*/ 1567576 w 1169"/>
              <a:gd name="T3" fmla="*/ 228600 h 463"/>
              <a:gd name="T4" fmla="*/ 1581686 w 1169"/>
              <a:gd name="T5" fmla="*/ 555625 h 463"/>
              <a:gd name="T6" fmla="*/ 1320658 w 1169"/>
              <a:gd name="T7" fmla="*/ 685800 h 463"/>
              <a:gd name="T8" fmla="*/ 754863 w 1169"/>
              <a:gd name="T9" fmla="*/ 735012 h 463"/>
              <a:gd name="T10" fmla="*/ 217288 w 1169"/>
              <a:gd name="T11" fmla="*/ 506412 h 463"/>
              <a:gd name="T12" fmla="*/ 129808 w 1169"/>
              <a:gd name="T13" fmla="*/ 358775 h 463"/>
              <a:gd name="T14" fmla="*/ 261028 w 1169"/>
              <a:gd name="T15" fmla="*/ 49212 h 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9" h="463">
                <a:moveTo>
                  <a:pt x="1111" y="0"/>
                </a:moveTo>
                <a:cubicBezTo>
                  <a:pt x="1169" y="8"/>
                  <a:pt x="1154" y="57"/>
                  <a:pt x="1111" y="144"/>
                </a:cubicBezTo>
                <a:cubicBezTo>
                  <a:pt x="1142" y="189"/>
                  <a:pt x="1160" y="306"/>
                  <a:pt x="1121" y="350"/>
                </a:cubicBezTo>
                <a:cubicBezTo>
                  <a:pt x="1056" y="405"/>
                  <a:pt x="1010" y="399"/>
                  <a:pt x="936" y="432"/>
                </a:cubicBezTo>
                <a:cubicBezTo>
                  <a:pt x="868" y="455"/>
                  <a:pt x="617" y="452"/>
                  <a:pt x="535" y="463"/>
                </a:cubicBezTo>
                <a:cubicBezTo>
                  <a:pt x="494" y="442"/>
                  <a:pt x="281" y="358"/>
                  <a:pt x="154" y="319"/>
                </a:cubicBezTo>
                <a:cubicBezTo>
                  <a:pt x="123" y="288"/>
                  <a:pt x="106" y="267"/>
                  <a:pt x="92" y="226"/>
                </a:cubicBezTo>
                <a:cubicBezTo>
                  <a:pt x="57" y="118"/>
                  <a:pt x="0" y="175"/>
                  <a:pt x="185" y="31"/>
                </a:cubicBezTo>
              </a:path>
            </a:pathLst>
          </a:custGeom>
          <a:solidFill>
            <a:srgbClr val="FF6699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8" name="Freeform 30"/>
          <p:cNvSpPr>
            <a:spLocks/>
          </p:cNvSpPr>
          <p:nvPr/>
        </p:nvSpPr>
        <p:spPr bwMode="auto">
          <a:xfrm>
            <a:off x="5148263" y="2819400"/>
            <a:ext cx="1739900" cy="735013"/>
          </a:xfrm>
          <a:custGeom>
            <a:avLst/>
            <a:gdLst>
              <a:gd name="T0" fmla="*/ 1567744 w 1233"/>
              <a:gd name="T1" fmla="*/ 0 h 463"/>
              <a:gd name="T2" fmla="*/ 1679222 w 1233"/>
              <a:gd name="T3" fmla="*/ 250825 h 463"/>
              <a:gd name="T4" fmla="*/ 1581856 w 1233"/>
              <a:gd name="T5" fmla="*/ 555625 h 463"/>
              <a:gd name="T6" fmla="*/ 1320800 w 1233"/>
              <a:gd name="T7" fmla="*/ 685800 h 463"/>
              <a:gd name="T8" fmla="*/ 754944 w 1233"/>
              <a:gd name="T9" fmla="*/ 735013 h 463"/>
              <a:gd name="T10" fmla="*/ 217311 w 1233"/>
              <a:gd name="T11" fmla="*/ 506413 h 463"/>
              <a:gd name="T12" fmla="*/ 155222 w 1233"/>
              <a:gd name="T13" fmla="*/ 365125 h 463"/>
              <a:gd name="T14" fmla="*/ 261056 w 1233"/>
              <a:gd name="T15" fmla="*/ 49213 h 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33" h="463">
                <a:moveTo>
                  <a:pt x="1111" y="0"/>
                </a:moveTo>
                <a:cubicBezTo>
                  <a:pt x="1169" y="8"/>
                  <a:pt x="1233" y="71"/>
                  <a:pt x="1190" y="158"/>
                </a:cubicBezTo>
                <a:cubicBezTo>
                  <a:pt x="1221" y="203"/>
                  <a:pt x="1160" y="306"/>
                  <a:pt x="1121" y="350"/>
                </a:cubicBezTo>
                <a:cubicBezTo>
                  <a:pt x="1056" y="405"/>
                  <a:pt x="1010" y="399"/>
                  <a:pt x="936" y="432"/>
                </a:cubicBezTo>
                <a:cubicBezTo>
                  <a:pt x="868" y="455"/>
                  <a:pt x="617" y="452"/>
                  <a:pt x="535" y="463"/>
                </a:cubicBezTo>
                <a:cubicBezTo>
                  <a:pt x="494" y="442"/>
                  <a:pt x="281" y="358"/>
                  <a:pt x="154" y="319"/>
                </a:cubicBezTo>
                <a:cubicBezTo>
                  <a:pt x="123" y="288"/>
                  <a:pt x="124" y="271"/>
                  <a:pt x="110" y="230"/>
                </a:cubicBezTo>
                <a:cubicBezTo>
                  <a:pt x="75" y="122"/>
                  <a:pt x="0" y="175"/>
                  <a:pt x="185" y="31"/>
                </a:cubicBezTo>
              </a:path>
            </a:pathLst>
          </a:cu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6027738" y="22098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6096000" y="22098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5689600" y="22098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5621338" y="22098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5757863" y="2209800"/>
            <a:ext cx="203200" cy="838200"/>
            <a:chOff x="5376" y="2208"/>
            <a:chExt cx="144" cy="528"/>
          </a:xfrm>
        </p:grpSpPr>
        <p:sp>
          <p:nvSpPr>
            <p:cNvPr id="17566" name="Line 36"/>
            <p:cNvSpPr>
              <a:spLocks noChangeShapeType="1"/>
            </p:cNvSpPr>
            <p:nvPr/>
          </p:nvSpPr>
          <p:spPr bwMode="auto">
            <a:xfrm>
              <a:off x="5424" y="2208"/>
              <a:ext cx="0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67" name="Line 37"/>
            <p:cNvSpPr>
              <a:spLocks noChangeShapeType="1"/>
            </p:cNvSpPr>
            <p:nvPr/>
          </p:nvSpPr>
          <p:spPr bwMode="auto">
            <a:xfrm>
              <a:off x="5472" y="2208"/>
              <a:ext cx="0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68" name="Line 38"/>
            <p:cNvSpPr>
              <a:spLocks noChangeShapeType="1"/>
            </p:cNvSpPr>
            <p:nvPr/>
          </p:nvSpPr>
          <p:spPr bwMode="auto">
            <a:xfrm>
              <a:off x="5376" y="2304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69" name="Line 39"/>
            <p:cNvSpPr>
              <a:spLocks noChangeShapeType="1"/>
            </p:cNvSpPr>
            <p:nvPr/>
          </p:nvSpPr>
          <p:spPr bwMode="auto">
            <a:xfrm>
              <a:off x="5376" y="2400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70" name="Line 40"/>
            <p:cNvSpPr>
              <a:spLocks noChangeShapeType="1"/>
            </p:cNvSpPr>
            <p:nvPr/>
          </p:nvSpPr>
          <p:spPr bwMode="auto">
            <a:xfrm>
              <a:off x="5376" y="2496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71" name="Line 41"/>
            <p:cNvSpPr>
              <a:spLocks noChangeShapeType="1"/>
            </p:cNvSpPr>
            <p:nvPr/>
          </p:nvSpPr>
          <p:spPr bwMode="auto">
            <a:xfrm>
              <a:off x="5376" y="2640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44" name="Group 42"/>
          <p:cNvGrpSpPr>
            <a:grpSpLocks/>
          </p:cNvGrpSpPr>
          <p:nvPr/>
        </p:nvGrpSpPr>
        <p:grpSpPr bwMode="auto">
          <a:xfrm>
            <a:off x="6164263" y="2209800"/>
            <a:ext cx="203200" cy="838200"/>
            <a:chOff x="5376" y="2208"/>
            <a:chExt cx="144" cy="528"/>
          </a:xfrm>
        </p:grpSpPr>
        <p:sp>
          <p:nvSpPr>
            <p:cNvPr id="17560" name="Line 43"/>
            <p:cNvSpPr>
              <a:spLocks noChangeShapeType="1"/>
            </p:cNvSpPr>
            <p:nvPr/>
          </p:nvSpPr>
          <p:spPr bwMode="auto">
            <a:xfrm>
              <a:off x="5424" y="2208"/>
              <a:ext cx="0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61" name="Line 44"/>
            <p:cNvSpPr>
              <a:spLocks noChangeShapeType="1"/>
            </p:cNvSpPr>
            <p:nvPr/>
          </p:nvSpPr>
          <p:spPr bwMode="auto">
            <a:xfrm>
              <a:off x="5472" y="2208"/>
              <a:ext cx="0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62" name="Line 45"/>
            <p:cNvSpPr>
              <a:spLocks noChangeShapeType="1"/>
            </p:cNvSpPr>
            <p:nvPr/>
          </p:nvSpPr>
          <p:spPr bwMode="auto">
            <a:xfrm>
              <a:off x="5376" y="2304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63" name="Line 46"/>
            <p:cNvSpPr>
              <a:spLocks noChangeShapeType="1"/>
            </p:cNvSpPr>
            <p:nvPr/>
          </p:nvSpPr>
          <p:spPr bwMode="auto">
            <a:xfrm>
              <a:off x="5376" y="2400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64" name="Line 47"/>
            <p:cNvSpPr>
              <a:spLocks noChangeShapeType="1"/>
            </p:cNvSpPr>
            <p:nvPr/>
          </p:nvSpPr>
          <p:spPr bwMode="auto">
            <a:xfrm>
              <a:off x="5376" y="2496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65" name="Line 48"/>
            <p:cNvSpPr>
              <a:spLocks noChangeShapeType="1"/>
            </p:cNvSpPr>
            <p:nvPr/>
          </p:nvSpPr>
          <p:spPr bwMode="auto">
            <a:xfrm>
              <a:off x="5376" y="2640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45" name="Line 49"/>
          <p:cNvSpPr>
            <a:spLocks noChangeShapeType="1"/>
          </p:cNvSpPr>
          <p:nvPr/>
        </p:nvSpPr>
        <p:spPr bwMode="auto">
          <a:xfrm>
            <a:off x="5486400" y="3048000"/>
            <a:ext cx="10842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46" name="Line 50"/>
          <p:cNvSpPr>
            <a:spLocks noChangeShapeType="1"/>
          </p:cNvSpPr>
          <p:nvPr/>
        </p:nvSpPr>
        <p:spPr bwMode="auto">
          <a:xfrm>
            <a:off x="5689600" y="2895600"/>
            <a:ext cx="10842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47" name="Line 51"/>
          <p:cNvSpPr>
            <a:spLocks noChangeShapeType="1"/>
          </p:cNvSpPr>
          <p:nvPr/>
        </p:nvSpPr>
        <p:spPr bwMode="auto">
          <a:xfrm>
            <a:off x="5351463" y="2971800"/>
            <a:ext cx="10826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7448" name="Group 52"/>
          <p:cNvGrpSpPr>
            <a:grpSpLocks/>
          </p:cNvGrpSpPr>
          <p:nvPr/>
        </p:nvGrpSpPr>
        <p:grpSpPr bwMode="auto">
          <a:xfrm>
            <a:off x="6027738" y="1752600"/>
            <a:ext cx="271462" cy="381000"/>
            <a:chOff x="5568" y="2064"/>
            <a:chExt cx="288" cy="240"/>
          </a:xfrm>
        </p:grpSpPr>
        <p:sp>
          <p:nvSpPr>
            <p:cNvPr id="17555" name="Freeform 53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56" name="Freeform 54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57" name="Freeform 55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58" name="Freeform 56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59" name="Freeform 57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49" name="Group 58"/>
          <p:cNvGrpSpPr>
            <a:grpSpLocks/>
          </p:cNvGrpSpPr>
          <p:nvPr/>
        </p:nvGrpSpPr>
        <p:grpSpPr bwMode="auto">
          <a:xfrm>
            <a:off x="5554663" y="1752600"/>
            <a:ext cx="269875" cy="381000"/>
            <a:chOff x="5568" y="2064"/>
            <a:chExt cx="288" cy="240"/>
          </a:xfrm>
        </p:grpSpPr>
        <p:sp>
          <p:nvSpPr>
            <p:cNvPr id="17550" name="Freeform 59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51" name="Freeform 60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52" name="Freeform 61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53" name="Freeform 62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54" name="Freeform 63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50" name="Group 64"/>
          <p:cNvGrpSpPr>
            <a:grpSpLocks/>
          </p:cNvGrpSpPr>
          <p:nvPr/>
        </p:nvGrpSpPr>
        <p:grpSpPr bwMode="auto">
          <a:xfrm>
            <a:off x="5621338" y="1600200"/>
            <a:ext cx="271462" cy="381000"/>
            <a:chOff x="5568" y="2064"/>
            <a:chExt cx="288" cy="240"/>
          </a:xfrm>
        </p:grpSpPr>
        <p:sp>
          <p:nvSpPr>
            <p:cNvPr id="17545" name="Freeform 65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46" name="Freeform 66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47" name="Freeform 67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48" name="Freeform 68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49" name="Freeform 69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51" name="Group 70"/>
          <p:cNvGrpSpPr>
            <a:grpSpLocks/>
          </p:cNvGrpSpPr>
          <p:nvPr/>
        </p:nvGrpSpPr>
        <p:grpSpPr bwMode="auto">
          <a:xfrm>
            <a:off x="5418138" y="1752600"/>
            <a:ext cx="271462" cy="381000"/>
            <a:chOff x="5568" y="2064"/>
            <a:chExt cx="288" cy="240"/>
          </a:xfrm>
        </p:grpSpPr>
        <p:sp>
          <p:nvSpPr>
            <p:cNvPr id="17540" name="Freeform 71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41" name="Freeform 72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42" name="Freeform 73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43" name="Freeform 74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44" name="Freeform 75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52" name="Group 76"/>
          <p:cNvGrpSpPr>
            <a:grpSpLocks/>
          </p:cNvGrpSpPr>
          <p:nvPr/>
        </p:nvGrpSpPr>
        <p:grpSpPr bwMode="auto">
          <a:xfrm>
            <a:off x="5824538" y="1752600"/>
            <a:ext cx="271462" cy="381000"/>
            <a:chOff x="5568" y="2064"/>
            <a:chExt cx="288" cy="240"/>
          </a:xfrm>
        </p:grpSpPr>
        <p:sp>
          <p:nvSpPr>
            <p:cNvPr id="17535" name="Freeform 77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36" name="Freeform 78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37" name="Freeform 79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38" name="Freeform 80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39" name="Freeform 81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53" name="Group 82"/>
          <p:cNvGrpSpPr>
            <a:grpSpLocks/>
          </p:cNvGrpSpPr>
          <p:nvPr/>
        </p:nvGrpSpPr>
        <p:grpSpPr bwMode="auto">
          <a:xfrm>
            <a:off x="6299200" y="1600200"/>
            <a:ext cx="271463" cy="381000"/>
            <a:chOff x="5568" y="2064"/>
            <a:chExt cx="288" cy="240"/>
          </a:xfrm>
        </p:grpSpPr>
        <p:sp>
          <p:nvSpPr>
            <p:cNvPr id="17530" name="Freeform 83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31" name="Freeform 84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32" name="Freeform 85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33" name="Freeform 86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34" name="Freeform 87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54" name="Group 88"/>
          <p:cNvGrpSpPr>
            <a:grpSpLocks/>
          </p:cNvGrpSpPr>
          <p:nvPr/>
        </p:nvGrpSpPr>
        <p:grpSpPr bwMode="auto">
          <a:xfrm>
            <a:off x="6096000" y="1600200"/>
            <a:ext cx="271463" cy="381000"/>
            <a:chOff x="5568" y="2064"/>
            <a:chExt cx="288" cy="240"/>
          </a:xfrm>
        </p:grpSpPr>
        <p:sp>
          <p:nvSpPr>
            <p:cNvPr id="17525" name="Freeform 89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26" name="Freeform 90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27" name="Freeform 91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28" name="Freeform 92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29" name="Freeform 93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55" name="Group 94"/>
          <p:cNvGrpSpPr>
            <a:grpSpLocks/>
          </p:cNvGrpSpPr>
          <p:nvPr/>
        </p:nvGrpSpPr>
        <p:grpSpPr bwMode="auto">
          <a:xfrm>
            <a:off x="5892800" y="1600200"/>
            <a:ext cx="271463" cy="381000"/>
            <a:chOff x="5568" y="2064"/>
            <a:chExt cx="288" cy="240"/>
          </a:xfrm>
        </p:grpSpPr>
        <p:sp>
          <p:nvSpPr>
            <p:cNvPr id="17520" name="Freeform 95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21" name="Freeform 96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22" name="Freeform 97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23" name="Freeform 98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24" name="Freeform 99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56" name="Group 100"/>
          <p:cNvGrpSpPr>
            <a:grpSpLocks/>
          </p:cNvGrpSpPr>
          <p:nvPr/>
        </p:nvGrpSpPr>
        <p:grpSpPr bwMode="auto">
          <a:xfrm>
            <a:off x="5689600" y="1676400"/>
            <a:ext cx="271463" cy="381000"/>
            <a:chOff x="5568" y="2064"/>
            <a:chExt cx="288" cy="240"/>
          </a:xfrm>
        </p:grpSpPr>
        <p:sp>
          <p:nvSpPr>
            <p:cNvPr id="17515" name="Freeform 101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6" name="Freeform 102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7" name="Freeform 103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8" name="Freeform 104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9" name="Freeform 105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57" name="Group 106"/>
          <p:cNvGrpSpPr>
            <a:grpSpLocks/>
          </p:cNvGrpSpPr>
          <p:nvPr/>
        </p:nvGrpSpPr>
        <p:grpSpPr bwMode="auto">
          <a:xfrm>
            <a:off x="5824538" y="1828800"/>
            <a:ext cx="271462" cy="381000"/>
            <a:chOff x="5568" y="2064"/>
            <a:chExt cx="288" cy="240"/>
          </a:xfrm>
        </p:grpSpPr>
        <p:sp>
          <p:nvSpPr>
            <p:cNvPr id="17510" name="Freeform 107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1" name="Freeform 108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2" name="Freeform 109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3" name="Freeform 110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4" name="Freeform 111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58" name="Group 112"/>
          <p:cNvGrpSpPr>
            <a:grpSpLocks/>
          </p:cNvGrpSpPr>
          <p:nvPr/>
        </p:nvGrpSpPr>
        <p:grpSpPr bwMode="auto">
          <a:xfrm>
            <a:off x="5554663" y="1828800"/>
            <a:ext cx="269875" cy="381000"/>
            <a:chOff x="5568" y="2064"/>
            <a:chExt cx="288" cy="240"/>
          </a:xfrm>
        </p:grpSpPr>
        <p:sp>
          <p:nvSpPr>
            <p:cNvPr id="17505" name="Freeform 113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6" name="Freeform 114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7" name="Freeform 115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8" name="Freeform 116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9" name="Freeform 117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59" name="Group 118"/>
          <p:cNvGrpSpPr>
            <a:grpSpLocks/>
          </p:cNvGrpSpPr>
          <p:nvPr/>
        </p:nvGrpSpPr>
        <p:grpSpPr bwMode="auto">
          <a:xfrm>
            <a:off x="6367463" y="1752600"/>
            <a:ext cx="269875" cy="381000"/>
            <a:chOff x="5568" y="2064"/>
            <a:chExt cx="288" cy="240"/>
          </a:xfrm>
        </p:grpSpPr>
        <p:sp>
          <p:nvSpPr>
            <p:cNvPr id="17500" name="Freeform 119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1" name="Freeform 120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2" name="Freeform 121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3" name="Freeform 122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4" name="Freeform 123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60" name="Group 124"/>
          <p:cNvGrpSpPr>
            <a:grpSpLocks/>
          </p:cNvGrpSpPr>
          <p:nvPr/>
        </p:nvGrpSpPr>
        <p:grpSpPr bwMode="auto">
          <a:xfrm>
            <a:off x="6230938" y="1676400"/>
            <a:ext cx="271462" cy="381000"/>
            <a:chOff x="5568" y="2064"/>
            <a:chExt cx="288" cy="240"/>
          </a:xfrm>
        </p:grpSpPr>
        <p:sp>
          <p:nvSpPr>
            <p:cNvPr id="17495" name="Freeform 125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6" name="Freeform 126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7" name="Freeform 127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8" name="Freeform 128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9" name="Freeform 129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61" name="Group 130"/>
          <p:cNvGrpSpPr>
            <a:grpSpLocks/>
          </p:cNvGrpSpPr>
          <p:nvPr/>
        </p:nvGrpSpPr>
        <p:grpSpPr bwMode="auto">
          <a:xfrm>
            <a:off x="6299200" y="1752600"/>
            <a:ext cx="271463" cy="381000"/>
            <a:chOff x="5568" y="2064"/>
            <a:chExt cx="288" cy="240"/>
          </a:xfrm>
        </p:grpSpPr>
        <p:sp>
          <p:nvSpPr>
            <p:cNvPr id="17490" name="Freeform 131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1" name="Freeform 132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2" name="Freeform 133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3" name="Freeform 134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4" name="Freeform 135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62" name="Group 136"/>
          <p:cNvGrpSpPr>
            <a:grpSpLocks/>
          </p:cNvGrpSpPr>
          <p:nvPr/>
        </p:nvGrpSpPr>
        <p:grpSpPr bwMode="auto">
          <a:xfrm>
            <a:off x="6096000" y="1828800"/>
            <a:ext cx="271463" cy="381000"/>
            <a:chOff x="5568" y="2064"/>
            <a:chExt cx="288" cy="240"/>
          </a:xfrm>
        </p:grpSpPr>
        <p:sp>
          <p:nvSpPr>
            <p:cNvPr id="17485" name="Freeform 137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96 w 104"/>
                <a:gd name="T1" fmla="*/ 192 h 144"/>
                <a:gd name="T2" fmla="*/ 7 w 104"/>
                <a:gd name="T3" fmla="*/ 64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86" name="Freeform 138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87" name="Freeform 139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56 w 104"/>
                <a:gd name="T1" fmla="*/ 240 h 144"/>
                <a:gd name="T2" fmla="*/ 4 w 104"/>
                <a:gd name="T3" fmla="*/ 80 h 144"/>
                <a:gd name="T4" fmla="*/ 30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88" name="Freeform 140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144 w 104"/>
                <a:gd name="T1" fmla="*/ 192 h 144"/>
                <a:gd name="T2" fmla="*/ 11 w 104"/>
                <a:gd name="T3" fmla="*/ 64 h 144"/>
                <a:gd name="T4" fmla="*/ 78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89" name="Freeform 141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96 w 104"/>
                <a:gd name="T1" fmla="*/ 240 h 144"/>
                <a:gd name="T2" fmla="*/ 7 w 104"/>
                <a:gd name="T3" fmla="*/ 80 h 144"/>
                <a:gd name="T4" fmla="*/ 52 w 104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63" name="Group 142"/>
          <p:cNvGrpSpPr>
            <a:grpSpLocks/>
          </p:cNvGrpSpPr>
          <p:nvPr/>
        </p:nvGrpSpPr>
        <p:grpSpPr bwMode="auto">
          <a:xfrm>
            <a:off x="6367463" y="2209800"/>
            <a:ext cx="203200" cy="838200"/>
            <a:chOff x="5376" y="2208"/>
            <a:chExt cx="144" cy="528"/>
          </a:xfrm>
        </p:grpSpPr>
        <p:sp>
          <p:nvSpPr>
            <p:cNvPr id="17479" name="Line 143"/>
            <p:cNvSpPr>
              <a:spLocks noChangeShapeType="1"/>
            </p:cNvSpPr>
            <p:nvPr/>
          </p:nvSpPr>
          <p:spPr bwMode="auto">
            <a:xfrm>
              <a:off x="5424" y="2208"/>
              <a:ext cx="0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80" name="Line 144"/>
            <p:cNvSpPr>
              <a:spLocks noChangeShapeType="1"/>
            </p:cNvSpPr>
            <p:nvPr/>
          </p:nvSpPr>
          <p:spPr bwMode="auto">
            <a:xfrm>
              <a:off x="5472" y="2208"/>
              <a:ext cx="0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81" name="Line 145"/>
            <p:cNvSpPr>
              <a:spLocks noChangeShapeType="1"/>
            </p:cNvSpPr>
            <p:nvPr/>
          </p:nvSpPr>
          <p:spPr bwMode="auto">
            <a:xfrm>
              <a:off x="5376" y="2304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82" name="Line 146"/>
            <p:cNvSpPr>
              <a:spLocks noChangeShapeType="1"/>
            </p:cNvSpPr>
            <p:nvPr/>
          </p:nvSpPr>
          <p:spPr bwMode="auto">
            <a:xfrm>
              <a:off x="5376" y="2400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83" name="Line 147"/>
            <p:cNvSpPr>
              <a:spLocks noChangeShapeType="1"/>
            </p:cNvSpPr>
            <p:nvPr/>
          </p:nvSpPr>
          <p:spPr bwMode="auto">
            <a:xfrm>
              <a:off x="5376" y="2496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84" name="Line 148"/>
            <p:cNvSpPr>
              <a:spLocks noChangeShapeType="1"/>
            </p:cNvSpPr>
            <p:nvPr/>
          </p:nvSpPr>
          <p:spPr bwMode="auto">
            <a:xfrm>
              <a:off x="5376" y="2640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64" name="Group 149"/>
          <p:cNvGrpSpPr>
            <a:grpSpLocks/>
          </p:cNvGrpSpPr>
          <p:nvPr/>
        </p:nvGrpSpPr>
        <p:grpSpPr bwMode="auto">
          <a:xfrm>
            <a:off x="5080000" y="5181600"/>
            <a:ext cx="2032000" cy="1060450"/>
            <a:chOff x="4176" y="3312"/>
            <a:chExt cx="1440" cy="668"/>
          </a:xfrm>
        </p:grpSpPr>
        <p:sp>
          <p:nvSpPr>
            <p:cNvPr id="17477" name="Freeform 150"/>
            <p:cNvSpPr>
              <a:spLocks/>
            </p:cNvSpPr>
            <p:nvPr/>
          </p:nvSpPr>
          <p:spPr bwMode="auto">
            <a:xfrm>
              <a:off x="4176" y="3456"/>
              <a:ext cx="1436" cy="524"/>
            </a:xfrm>
            <a:custGeom>
              <a:avLst/>
              <a:gdLst>
                <a:gd name="T0" fmla="*/ 35 w 1436"/>
                <a:gd name="T1" fmla="*/ 246 h 524"/>
                <a:gd name="T2" fmla="*/ 138 w 1436"/>
                <a:gd name="T3" fmla="*/ 30 h 524"/>
                <a:gd name="T4" fmla="*/ 622 w 1436"/>
                <a:gd name="T5" fmla="*/ 20 h 524"/>
                <a:gd name="T6" fmla="*/ 1301 w 1436"/>
                <a:gd name="T7" fmla="*/ 10 h 524"/>
                <a:gd name="T8" fmla="*/ 1393 w 1436"/>
                <a:gd name="T9" fmla="*/ 92 h 524"/>
                <a:gd name="T10" fmla="*/ 1362 w 1436"/>
                <a:gd name="T11" fmla="*/ 112 h 524"/>
                <a:gd name="T12" fmla="*/ 1259 w 1436"/>
                <a:gd name="T13" fmla="*/ 256 h 524"/>
                <a:gd name="T14" fmla="*/ 1239 w 1436"/>
                <a:gd name="T15" fmla="*/ 287 h 524"/>
                <a:gd name="T16" fmla="*/ 1177 w 1436"/>
                <a:gd name="T17" fmla="*/ 328 h 524"/>
                <a:gd name="T18" fmla="*/ 1157 w 1436"/>
                <a:gd name="T19" fmla="*/ 359 h 524"/>
                <a:gd name="T20" fmla="*/ 1002 w 1436"/>
                <a:gd name="T21" fmla="*/ 421 h 524"/>
                <a:gd name="T22" fmla="*/ 797 w 1436"/>
                <a:gd name="T23" fmla="*/ 483 h 524"/>
                <a:gd name="T24" fmla="*/ 539 w 1436"/>
                <a:gd name="T25" fmla="*/ 524 h 524"/>
                <a:gd name="T26" fmla="*/ 334 w 1436"/>
                <a:gd name="T27" fmla="*/ 483 h 524"/>
                <a:gd name="T28" fmla="*/ 272 w 1436"/>
                <a:gd name="T29" fmla="*/ 462 h 524"/>
                <a:gd name="T30" fmla="*/ 210 w 1436"/>
                <a:gd name="T31" fmla="*/ 421 h 524"/>
                <a:gd name="T32" fmla="*/ 97 w 1436"/>
                <a:gd name="T33" fmla="*/ 339 h 524"/>
                <a:gd name="T34" fmla="*/ 35 w 1436"/>
                <a:gd name="T35" fmla="*/ 246 h 5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36" h="524">
                  <a:moveTo>
                    <a:pt x="35" y="246"/>
                  </a:moveTo>
                  <a:cubicBezTo>
                    <a:pt x="0" y="138"/>
                    <a:pt x="19" y="34"/>
                    <a:pt x="138" y="30"/>
                  </a:cubicBezTo>
                  <a:cubicBezTo>
                    <a:pt x="299" y="24"/>
                    <a:pt x="461" y="23"/>
                    <a:pt x="622" y="20"/>
                  </a:cubicBezTo>
                  <a:cubicBezTo>
                    <a:pt x="852" y="10"/>
                    <a:pt x="1071" y="0"/>
                    <a:pt x="1301" y="10"/>
                  </a:cubicBezTo>
                  <a:cubicBezTo>
                    <a:pt x="1359" y="18"/>
                    <a:pt x="1436" y="5"/>
                    <a:pt x="1393" y="92"/>
                  </a:cubicBezTo>
                  <a:cubicBezTo>
                    <a:pt x="1388" y="103"/>
                    <a:pt x="1372" y="105"/>
                    <a:pt x="1362" y="112"/>
                  </a:cubicBezTo>
                  <a:cubicBezTo>
                    <a:pt x="1343" y="170"/>
                    <a:pt x="1310" y="223"/>
                    <a:pt x="1259" y="256"/>
                  </a:cubicBezTo>
                  <a:cubicBezTo>
                    <a:pt x="1252" y="266"/>
                    <a:pt x="1248" y="279"/>
                    <a:pt x="1239" y="287"/>
                  </a:cubicBezTo>
                  <a:cubicBezTo>
                    <a:pt x="1220" y="303"/>
                    <a:pt x="1177" y="328"/>
                    <a:pt x="1177" y="328"/>
                  </a:cubicBezTo>
                  <a:cubicBezTo>
                    <a:pt x="1170" y="338"/>
                    <a:pt x="1167" y="352"/>
                    <a:pt x="1157" y="359"/>
                  </a:cubicBezTo>
                  <a:cubicBezTo>
                    <a:pt x="1139" y="370"/>
                    <a:pt x="1019" y="415"/>
                    <a:pt x="1002" y="421"/>
                  </a:cubicBezTo>
                  <a:cubicBezTo>
                    <a:pt x="934" y="444"/>
                    <a:pt x="866" y="465"/>
                    <a:pt x="797" y="483"/>
                  </a:cubicBezTo>
                  <a:cubicBezTo>
                    <a:pt x="713" y="504"/>
                    <a:pt x="624" y="508"/>
                    <a:pt x="539" y="524"/>
                  </a:cubicBezTo>
                  <a:cubicBezTo>
                    <a:pt x="470" y="516"/>
                    <a:pt x="400" y="505"/>
                    <a:pt x="334" y="483"/>
                  </a:cubicBezTo>
                  <a:cubicBezTo>
                    <a:pt x="313" y="476"/>
                    <a:pt x="290" y="474"/>
                    <a:pt x="272" y="462"/>
                  </a:cubicBezTo>
                  <a:cubicBezTo>
                    <a:pt x="251" y="448"/>
                    <a:pt x="210" y="421"/>
                    <a:pt x="210" y="421"/>
                  </a:cubicBezTo>
                  <a:cubicBezTo>
                    <a:pt x="182" y="377"/>
                    <a:pt x="145" y="355"/>
                    <a:pt x="97" y="339"/>
                  </a:cubicBezTo>
                  <a:cubicBezTo>
                    <a:pt x="66" y="308"/>
                    <a:pt x="49" y="287"/>
                    <a:pt x="35" y="246"/>
                  </a:cubicBezTo>
                  <a:close/>
                </a:path>
              </a:pathLst>
            </a:custGeom>
            <a:solidFill>
              <a:srgbClr val="FF66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78" name="Freeform 151"/>
            <p:cNvSpPr>
              <a:spLocks/>
            </p:cNvSpPr>
            <p:nvPr/>
          </p:nvSpPr>
          <p:spPr bwMode="auto">
            <a:xfrm>
              <a:off x="4179" y="3312"/>
              <a:ext cx="1437" cy="524"/>
            </a:xfrm>
            <a:custGeom>
              <a:avLst/>
              <a:gdLst>
                <a:gd name="T0" fmla="*/ 52 w 1437"/>
                <a:gd name="T1" fmla="*/ 237 h 524"/>
                <a:gd name="T2" fmla="*/ 123 w 1437"/>
                <a:gd name="T3" fmla="*/ 30 h 524"/>
                <a:gd name="T4" fmla="*/ 625 w 1437"/>
                <a:gd name="T5" fmla="*/ 20 h 524"/>
                <a:gd name="T6" fmla="*/ 1253 w 1437"/>
                <a:gd name="T7" fmla="*/ 10 h 524"/>
                <a:gd name="T8" fmla="*/ 1366 w 1437"/>
                <a:gd name="T9" fmla="*/ 103 h 524"/>
                <a:gd name="T10" fmla="*/ 1426 w 1437"/>
                <a:gd name="T11" fmla="*/ 144 h 524"/>
                <a:gd name="T12" fmla="*/ 1286 w 1437"/>
                <a:gd name="T13" fmla="*/ 256 h 524"/>
                <a:gd name="T14" fmla="*/ 1265 w 1437"/>
                <a:gd name="T15" fmla="*/ 287 h 524"/>
                <a:gd name="T16" fmla="*/ 1200 w 1437"/>
                <a:gd name="T17" fmla="*/ 328 h 524"/>
                <a:gd name="T18" fmla="*/ 1180 w 1437"/>
                <a:gd name="T19" fmla="*/ 359 h 524"/>
                <a:gd name="T20" fmla="*/ 1019 w 1437"/>
                <a:gd name="T21" fmla="*/ 421 h 524"/>
                <a:gd name="T22" fmla="*/ 807 w 1437"/>
                <a:gd name="T23" fmla="*/ 483 h 524"/>
                <a:gd name="T24" fmla="*/ 539 w 1437"/>
                <a:gd name="T25" fmla="*/ 524 h 524"/>
                <a:gd name="T26" fmla="*/ 327 w 1437"/>
                <a:gd name="T27" fmla="*/ 483 h 524"/>
                <a:gd name="T28" fmla="*/ 262 w 1437"/>
                <a:gd name="T29" fmla="*/ 462 h 524"/>
                <a:gd name="T30" fmla="*/ 198 w 1437"/>
                <a:gd name="T31" fmla="*/ 421 h 524"/>
                <a:gd name="T32" fmla="*/ 115 w 1437"/>
                <a:gd name="T33" fmla="*/ 350 h 524"/>
                <a:gd name="T34" fmla="*/ 52 w 1437"/>
                <a:gd name="T35" fmla="*/ 237 h 5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37" h="524">
                  <a:moveTo>
                    <a:pt x="52" y="237"/>
                  </a:moveTo>
                  <a:cubicBezTo>
                    <a:pt x="16" y="129"/>
                    <a:pt x="0" y="34"/>
                    <a:pt x="123" y="30"/>
                  </a:cubicBezTo>
                  <a:cubicBezTo>
                    <a:pt x="290" y="24"/>
                    <a:pt x="458" y="23"/>
                    <a:pt x="625" y="20"/>
                  </a:cubicBezTo>
                  <a:cubicBezTo>
                    <a:pt x="864" y="10"/>
                    <a:pt x="1015" y="0"/>
                    <a:pt x="1253" y="10"/>
                  </a:cubicBezTo>
                  <a:cubicBezTo>
                    <a:pt x="1313" y="18"/>
                    <a:pt x="1411" y="16"/>
                    <a:pt x="1366" y="103"/>
                  </a:cubicBezTo>
                  <a:cubicBezTo>
                    <a:pt x="1361" y="114"/>
                    <a:pt x="1437" y="137"/>
                    <a:pt x="1426" y="144"/>
                  </a:cubicBezTo>
                  <a:cubicBezTo>
                    <a:pt x="1407" y="202"/>
                    <a:pt x="1338" y="223"/>
                    <a:pt x="1286" y="256"/>
                  </a:cubicBezTo>
                  <a:cubicBezTo>
                    <a:pt x="1278" y="266"/>
                    <a:pt x="1274" y="279"/>
                    <a:pt x="1265" y="287"/>
                  </a:cubicBezTo>
                  <a:cubicBezTo>
                    <a:pt x="1245" y="303"/>
                    <a:pt x="1200" y="328"/>
                    <a:pt x="1200" y="328"/>
                  </a:cubicBezTo>
                  <a:cubicBezTo>
                    <a:pt x="1193" y="338"/>
                    <a:pt x="1190" y="352"/>
                    <a:pt x="1180" y="359"/>
                  </a:cubicBezTo>
                  <a:cubicBezTo>
                    <a:pt x="1161" y="370"/>
                    <a:pt x="1037" y="415"/>
                    <a:pt x="1019" y="421"/>
                  </a:cubicBezTo>
                  <a:cubicBezTo>
                    <a:pt x="949" y="444"/>
                    <a:pt x="878" y="465"/>
                    <a:pt x="807" y="483"/>
                  </a:cubicBezTo>
                  <a:cubicBezTo>
                    <a:pt x="719" y="504"/>
                    <a:pt x="627" y="508"/>
                    <a:pt x="539" y="524"/>
                  </a:cubicBezTo>
                  <a:cubicBezTo>
                    <a:pt x="468" y="516"/>
                    <a:pt x="395" y="505"/>
                    <a:pt x="327" y="483"/>
                  </a:cubicBezTo>
                  <a:cubicBezTo>
                    <a:pt x="305" y="476"/>
                    <a:pt x="281" y="474"/>
                    <a:pt x="262" y="462"/>
                  </a:cubicBezTo>
                  <a:cubicBezTo>
                    <a:pt x="241" y="448"/>
                    <a:pt x="198" y="421"/>
                    <a:pt x="198" y="421"/>
                  </a:cubicBezTo>
                  <a:cubicBezTo>
                    <a:pt x="169" y="377"/>
                    <a:pt x="165" y="366"/>
                    <a:pt x="115" y="350"/>
                  </a:cubicBezTo>
                  <a:cubicBezTo>
                    <a:pt x="83" y="319"/>
                    <a:pt x="66" y="278"/>
                    <a:pt x="52" y="237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65" name="Freeform 152"/>
          <p:cNvSpPr>
            <a:spLocks/>
          </p:cNvSpPr>
          <p:nvPr/>
        </p:nvSpPr>
        <p:spPr bwMode="auto">
          <a:xfrm>
            <a:off x="5214938" y="5791200"/>
            <a:ext cx="785812" cy="358775"/>
          </a:xfrm>
          <a:custGeom>
            <a:avLst/>
            <a:gdLst>
              <a:gd name="T0" fmla="*/ 0 w 556"/>
              <a:gd name="T1" fmla="*/ 0 h 226"/>
              <a:gd name="T2" fmla="*/ 15547 w 556"/>
              <a:gd name="T3" fmla="*/ 82550 h 226"/>
              <a:gd name="T4" fmla="*/ 349093 w 556"/>
              <a:gd name="T5" fmla="*/ 212725 h 226"/>
              <a:gd name="T6" fmla="*/ 392906 w 556"/>
              <a:gd name="T7" fmla="*/ 261938 h 226"/>
              <a:gd name="T8" fmla="*/ 407039 w 556"/>
              <a:gd name="T9" fmla="*/ 311150 h 226"/>
              <a:gd name="T10" fmla="*/ 494666 w 556"/>
              <a:gd name="T11" fmla="*/ 358775 h 226"/>
              <a:gd name="T12" fmla="*/ 785812 w 556"/>
              <a:gd name="T13" fmla="*/ 342900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56" h="226">
                <a:moveTo>
                  <a:pt x="0" y="0"/>
                </a:moveTo>
                <a:cubicBezTo>
                  <a:pt x="4" y="17"/>
                  <a:pt x="4" y="36"/>
                  <a:pt x="11" y="52"/>
                </a:cubicBezTo>
                <a:cubicBezTo>
                  <a:pt x="60" y="159"/>
                  <a:pt x="126" y="127"/>
                  <a:pt x="247" y="134"/>
                </a:cubicBezTo>
                <a:cubicBezTo>
                  <a:pt x="257" y="144"/>
                  <a:pt x="270" y="153"/>
                  <a:pt x="278" y="165"/>
                </a:cubicBezTo>
                <a:cubicBezTo>
                  <a:pt x="284" y="174"/>
                  <a:pt x="281" y="188"/>
                  <a:pt x="288" y="196"/>
                </a:cubicBezTo>
                <a:cubicBezTo>
                  <a:pt x="302" y="213"/>
                  <a:pt x="330" y="220"/>
                  <a:pt x="350" y="226"/>
                </a:cubicBezTo>
                <a:cubicBezTo>
                  <a:pt x="549" y="216"/>
                  <a:pt x="481" y="216"/>
                  <a:pt x="556" y="216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66" name="Freeform 153"/>
          <p:cNvSpPr>
            <a:spLocks/>
          </p:cNvSpPr>
          <p:nvPr/>
        </p:nvSpPr>
        <p:spPr bwMode="auto">
          <a:xfrm>
            <a:off x="5824538" y="2971800"/>
            <a:ext cx="785812" cy="228600"/>
          </a:xfrm>
          <a:custGeom>
            <a:avLst/>
            <a:gdLst>
              <a:gd name="T0" fmla="*/ 0 w 556"/>
              <a:gd name="T1" fmla="*/ 0 h 226"/>
              <a:gd name="T2" fmla="*/ 15547 w 556"/>
              <a:gd name="T3" fmla="*/ 52598 h 226"/>
              <a:gd name="T4" fmla="*/ 349093 w 556"/>
              <a:gd name="T5" fmla="*/ 135542 h 226"/>
              <a:gd name="T6" fmla="*/ 392906 w 556"/>
              <a:gd name="T7" fmla="*/ 166898 h 226"/>
              <a:gd name="T8" fmla="*/ 407039 w 556"/>
              <a:gd name="T9" fmla="*/ 198255 h 226"/>
              <a:gd name="T10" fmla="*/ 494666 w 556"/>
              <a:gd name="T11" fmla="*/ 228600 h 226"/>
              <a:gd name="T12" fmla="*/ 785812 w 556"/>
              <a:gd name="T13" fmla="*/ 218485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56" h="226">
                <a:moveTo>
                  <a:pt x="0" y="0"/>
                </a:moveTo>
                <a:cubicBezTo>
                  <a:pt x="4" y="17"/>
                  <a:pt x="4" y="36"/>
                  <a:pt x="11" y="52"/>
                </a:cubicBezTo>
                <a:cubicBezTo>
                  <a:pt x="60" y="159"/>
                  <a:pt x="126" y="127"/>
                  <a:pt x="247" y="134"/>
                </a:cubicBezTo>
                <a:cubicBezTo>
                  <a:pt x="257" y="144"/>
                  <a:pt x="270" y="153"/>
                  <a:pt x="278" y="165"/>
                </a:cubicBezTo>
                <a:cubicBezTo>
                  <a:pt x="284" y="174"/>
                  <a:pt x="281" y="188"/>
                  <a:pt x="288" y="196"/>
                </a:cubicBezTo>
                <a:cubicBezTo>
                  <a:pt x="302" y="213"/>
                  <a:pt x="330" y="220"/>
                  <a:pt x="350" y="226"/>
                </a:cubicBezTo>
                <a:cubicBezTo>
                  <a:pt x="549" y="216"/>
                  <a:pt x="481" y="216"/>
                  <a:pt x="556" y="216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67" name="Freeform 154"/>
          <p:cNvSpPr>
            <a:spLocks/>
          </p:cNvSpPr>
          <p:nvPr/>
        </p:nvSpPr>
        <p:spPr bwMode="auto">
          <a:xfrm flipH="1">
            <a:off x="6027738" y="5715000"/>
            <a:ext cx="812800" cy="358775"/>
          </a:xfrm>
          <a:custGeom>
            <a:avLst/>
            <a:gdLst>
              <a:gd name="T0" fmla="*/ 0 w 556"/>
              <a:gd name="T1" fmla="*/ 0 h 226"/>
              <a:gd name="T2" fmla="*/ 16081 w 556"/>
              <a:gd name="T3" fmla="*/ 82550 h 226"/>
              <a:gd name="T4" fmla="*/ 361082 w 556"/>
              <a:gd name="T5" fmla="*/ 212725 h 226"/>
              <a:gd name="T6" fmla="*/ 406400 w 556"/>
              <a:gd name="T7" fmla="*/ 261938 h 226"/>
              <a:gd name="T8" fmla="*/ 421019 w 556"/>
              <a:gd name="T9" fmla="*/ 311150 h 226"/>
              <a:gd name="T10" fmla="*/ 511655 w 556"/>
              <a:gd name="T11" fmla="*/ 358775 h 226"/>
              <a:gd name="T12" fmla="*/ 812800 w 556"/>
              <a:gd name="T13" fmla="*/ 342900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56" h="226">
                <a:moveTo>
                  <a:pt x="0" y="0"/>
                </a:moveTo>
                <a:cubicBezTo>
                  <a:pt x="4" y="17"/>
                  <a:pt x="4" y="36"/>
                  <a:pt x="11" y="52"/>
                </a:cubicBezTo>
                <a:cubicBezTo>
                  <a:pt x="60" y="159"/>
                  <a:pt x="126" y="127"/>
                  <a:pt x="247" y="134"/>
                </a:cubicBezTo>
                <a:cubicBezTo>
                  <a:pt x="257" y="144"/>
                  <a:pt x="270" y="153"/>
                  <a:pt x="278" y="165"/>
                </a:cubicBezTo>
                <a:cubicBezTo>
                  <a:pt x="284" y="174"/>
                  <a:pt x="281" y="188"/>
                  <a:pt x="288" y="196"/>
                </a:cubicBezTo>
                <a:cubicBezTo>
                  <a:pt x="302" y="213"/>
                  <a:pt x="330" y="220"/>
                  <a:pt x="350" y="226"/>
                </a:cubicBezTo>
                <a:cubicBezTo>
                  <a:pt x="549" y="216"/>
                  <a:pt x="481" y="216"/>
                  <a:pt x="556" y="216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68" name="Freeform 155"/>
          <p:cNvSpPr>
            <a:spLocks/>
          </p:cNvSpPr>
          <p:nvPr/>
        </p:nvSpPr>
        <p:spPr bwMode="auto">
          <a:xfrm flipH="1">
            <a:off x="5554663" y="3048000"/>
            <a:ext cx="812800" cy="152400"/>
          </a:xfrm>
          <a:custGeom>
            <a:avLst/>
            <a:gdLst>
              <a:gd name="T0" fmla="*/ 0 w 556"/>
              <a:gd name="T1" fmla="*/ 0 h 226"/>
              <a:gd name="T2" fmla="*/ 16081 w 556"/>
              <a:gd name="T3" fmla="*/ 35065 h 226"/>
              <a:gd name="T4" fmla="*/ 361082 w 556"/>
              <a:gd name="T5" fmla="*/ 90361 h 226"/>
              <a:gd name="T6" fmla="*/ 406400 w 556"/>
              <a:gd name="T7" fmla="*/ 111265 h 226"/>
              <a:gd name="T8" fmla="*/ 421019 w 556"/>
              <a:gd name="T9" fmla="*/ 132170 h 226"/>
              <a:gd name="T10" fmla="*/ 511655 w 556"/>
              <a:gd name="T11" fmla="*/ 152400 h 226"/>
              <a:gd name="T12" fmla="*/ 812800 w 556"/>
              <a:gd name="T13" fmla="*/ 145657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56" h="226">
                <a:moveTo>
                  <a:pt x="0" y="0"/>
                </a:moveTo>
                <a:cubicBezTo>
                  <a:pt x="4" y="17"/>
                  <a:pt x="4" y="36"/>
                  <a:pt x="11" y="52"/>
                </a:cubicBezTo>
                <a:cubicBezTo>
                  <a:pt x="60" y="159"/>
                  <a:pt x="126" y="127"/>
                  <a:pt x="247" y="134"/>
                </a:cubicBezTo>
                <a:cubicBezTo>
                  <a:pt x="257" y="144"/>
                  <a:pt x="270" y="153"/>
                  <a:pt x="278" y="165"/>
                </a:cubicBezTo>
                <a:cubicBezTo>
                  <a:pt x="284" y="174"/>
                  <a:pt x="281" y="188"/>
                  <a:pt x="288" y="196"/>
                </a:cubicBezTo>
                <a:cubicBezTo>
                  <a:pt x="302" y="213"/>
                  <a:pt x="330" y="220"/>
                  <a:pt x="350" y="226"/>
                </a:cubicBezTo>
                <a:cubicBezTo>
                  <a:pt x="549" y="216"/>
                  <a:pt x="481" y="216"/>
                  <a:pt x="556" y="216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69" name="Line 156"/>
          <p:cNvSpPr>
            <a:spLocks noChangeShapeType="1"/>
          </p:cNvSpPr>
          <p:nvPr/>
        </p:nvSpPr>
        <p:spPr bwMode="auto">
          <a:xfrm flipH="1">
            <a:off x="5554663" y="5410200"/>
            <a:ext cx="134937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70" name="Line 157"/>
          <p:cNvSpPr>
            <a:spLocks noChangeShapeType="1"/>
          </p:cNvSpPr>
          <p:nvPr/>
        </p:nvSpPr>
        <p:spPr bwMode="auto">
          <a:xfrm>
            <a:off x="5824538" y="5562600"/>
            <a:ext cx="68262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71" name="Line 158"/>
          <p:cNvSpPr>
            <a:spLocks noChangeShapeType="1"/>
          </p:cNvSpPr>
          <p:nvPr/>
        </p:nvSpPr>
        <p:spPr bwMode="auto">
          <a:xfrm>
            <a:off x="6027738" y="5486400"/>
            <a:ext cx="271462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72" name="Line 159"/>
          <p:cNvSpPr>
            <a:spLocks noChangeShapeType="1"/>
          </p:cNvSpPr>
          <p:nvPr/>
        </p:nvSpPr>
        <p:spPr bwMode="auto">
          <a:xfrm>
            <a:off x="6502400" y="5334000"/>
            <a:ext cx="68263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680" name="Text Box 160"/>
          <p:cNvSpPr txBox="1">
            <a:spLocks noChangeArrowheads="1"/>
          </p:cNvSpPr>
          <p:nvPr/>
        </p:nvSpPr>
        <p:spPr bwMode="auto">
          <a:xfrm>
            <a:off x="7450138" y="1752600"/>
            <a:ext cx="1465262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Glycocalyx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Complex cytoskeleton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Specific exchangers &amp; channels</a:t>
            </a:r>
          </a:p>
        </p:txBody>
      </p:sp>
      <p:sp>
        <p:nvSpPr>
          <p:cNvPr id="619681" name="Text Box 161"/>
          <p:cNvSpPr txBox="1">
            <a:spLocks noChangeArrowheads="1"/>
          </p:cNvSpPr>
          <p:nvPr/>
        </p:nvSpPr>
        <p:spPr bwMode="auto">
          <a:xfrm>
            <a:off x="7383463" y="4583113"/>
            <a:ext cx="1531937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Simple cytoskeleton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Different exchangers &amp; ion-pumps</a:t>
            </a:r>
          </a:p>
        </p:txBody>
      </p:sp>
      <p:sp>
        <p:nvSpPr>
          <p:cNvPr id="17475" name="Text Box 162"/>
          <p:cNvSpPr txBox="1">
            <a:spLocks noChangeArrowheads="1"/>
          </p:cNvSpPr>
          <p:nvPr/>
        </p:nvSpPr>
        <p:spPr bwMode="auto">
          <a:xfrm>
            <a:off x="4808538" y="3657600"/>
            <a:ext cx="2981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476" name="Text Box 163"/>
          <p:cNvSpPr txBox="1">
            <a:spLocks noChangeArrowheads="1"/>
          </p:cNvSpPr>
          <p:nvPr/>
        </p:nvSpPr>
        <p:spPr bwMode="auto">
          <a:xfrm>
            <a:off x="5011738" y="3640138"/>
            <a:ext cx="35909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800" b="1">
                <a:latin typeface="Arial" charset="0"/>
              </a:rPr>
              <a:t>Apical brush-border membrane</a:t>
            </a:r>
          </a:p>
          <a:p>
            <a:pPr algn="l">
              <a:spcBef>
                <a:spcPct val="50000"/>
              </a:spcBef>
            </a:pPr>
            <a:r>
              <a:rPr lang="en-GB" sz="1800" b="1">
                <a:latin typeface="Arial" charset="0"/>
              </a:rPr>
              <a:t>Basolateral membrane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680" grpId="0" autoUpdateAnimBg="0"/>
      <p:bldP spid="61968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Digestive Processes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olidFill>
                  <a:srgbClr val="000066"/>
                </a:solidFill>
              </a:rPr>
              <a:t>Digestion:</a:t>
            </a:r>
          </a:p>
          <a:p>
            <a:pPr lvl="1"/>
            <a:r>
              <a:rPr lang="en-GB" smtClean="0">
                <a:solidFill>
                  <a:srgbClr val="000066"/>
                </a:solidFill>
              </a:rPr>
              <a:t>Salivary</a:t>
            </a:r>
          </a:p>
          <a:p>
            <a:pPr lvl="1"/>
            <a:r>
              <a:rPr lang="en-GB" smtClean="0">
                <a:solidFill>
                  <a:srgbClr val="000066"/>
                </a:solidFill>
              </a:rPr>
              <a:t>Gastric</a:t>
            </a:r>
          </a:p>
          <a:p>
            <a:pPr lvl="1"/>
            <a:r>
              <a:rPr lang="en-GB" smtClean="0">
                <a:solidFill>
                  <a:srgbClr val="000066"/>
                </a:solidFill>
              </a:rPr>
              <a:t>Pancreatic (&amp; biliary) secretions</a:t>
            </a:r>
          </a:p>
          <a:p>
            <a:pPr lvl="1"/>
            <a:r>
              <a:rPr lang="en-GB" smtClean="0">
                <a:solidFill>
                  <a:srgbClr val="000066"/>
                </a:solidFill>
              </a:rPr>
              <a:t>Intestinal </a:t>
            </a:r>
          </a:p>
          <a:p>
            <a:r>
              <a:rPr lang="en-GB" smtClean="0">
                <a:solidFill>
                  <a:srgbClr val="000066"/>
                </a:solidFill>
              </a:rPr>
              <a:t>Absorption:</a:t>
            </a:r>
          </a:p>
          <a:p>
            <a:pPr lvl="1"/>
            <a:r>
              <a:rPr lang="en-GB" smtClean="0">
                <a:solidFill>
                  <a:srgbClr val="000066"/>
                </a:solidFill>
              </a:rPr>
              <a:t>Brush-border</a:t>
            </a:r>
          </a:p>
          <a:p>
            <a:pPr lvl="1"/>
            <a:r>
              <a:rPr lang="en-GB" smtClean="0">
                <a:solidFill>
                  <a:srgbClr val="000066"/>
                </a:solidFill>
              </a:rPr>
              <a:t>Cytoplasmic</a:t>
            </a:r>
          </a:p>
          <a:p>
            <a:pPr lvl="1"/>
            <a:r>
              <a:rPr lang="en-GB" smtClean="0">
                <a:solidFill>
                  <a:srgbClr val="000066"/>
                </a:solidFill>
              </a:rPr>
              <a:t>Basolateral </a:t>
            </a:r>
          </a:p>
          <a:p>
            <a:pPr lvl="1"/>
            <a:r>
              <a:rPr lang="en-GB" smtClean="0">
                <a:solidFill>
                  <a:srgbClr val="000066"/>
                </a:solidFill>
              </a:rPr>
              <a:t>Post-mucosa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GIC0701-02-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0" y="6604000"/>
            <a:ext cx="3810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794000" y="5842000"/>
            <a:ext cx="381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IC0701-02-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304800"/>
            <a:ext cx="44323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0" y="6604000"/>
            <a:ext cx="3810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INTESTINAL ABSORPTION IN HEALTH &amp; DISEASE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Digestion &amp; absorption </a:t>
            </a:r>
          </a:p>
          <a:p>
            <a:pPr lvl="1"/>
            <a:r>
              <a:rPr lang="en-GB" smtClean="0"/>
              <a:t>Pancreatic and biliary secretion</a:t>
            </a:r>
          </a:p>
          <a:p>
            <a:r>
              <a:rPr lang="en-GB" smtClean="0"/>
              <a:t>Duodenum, jejunum, ileum</a:t>
            </a:r>
          </a:p>
          <a:p>
            <a:pPr lvl="1"/>
            <a:r>
              <a:rPr lang="en-GB" smtClean="0"/>
              <a:t>Regional specialisation</a:t>
            </a:r>
          </a:p>
          <a:p>
            <a:r>
              <a:rPr lang="en-GB" smtClean="0"/>
              <a:t>Epithelial cells</a:t>
            </a:r>
          </a:p>
          <a:p>
            <a:pPr lvl="1"/>
            <a:r>
              <a:rPr lang="en-GB" smtClean="0"/>
              <a:t>Crypt and villus</a:t>
            </a:r>
          </a:p>
          <a:p>
            <a:pPr lvl="1"/>
            <a:r>
              <a:rPr lang="en-GB" smtClean="0"/>
              <a:t>Apical and basolateral membranes</a:t>
            </a:r>
          </a:p>
          <a:p>
            <a:pPr lvl="1"/>
            <a:r>
              <a:rPr lang="en-GB" smtClean="0"/>
              <a:t>Specific transport proteins</a:t>
            </a:r>
          </a:p>
          <a:p>
            <a:r>
              <a:rPr lang="en-GB" smtClean="0"/>
              <a:t>Diseases causing malabsorption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GIC0701-02-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315200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52400" y="6604000"/>
            <a:ext cx="3810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794000" y="5969000"/>
            <a:ext cx="381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GIC0701-02-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858000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0" y="6608763"/>
            <a:ext cx="38100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794000" y="5969000"/>
            <a:ext cx="381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GIC0701-02-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315200" cy="565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0" y="6604000"/>
            <a:ext cx="3810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794000" y="5803900"/>
            <a:ext cx="381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GIC0701-02-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548313" cy="652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0" y="6604000"/>
            <a:ext cx="3810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794000" y="5969000"/>
            <a:ext cx="381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GIC0701-02-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5026025" cy="652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0" y="6604000"/>
            <a:ext cx="3810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794000" y="5969000"/>
            <a:ext cx="381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GIC0701-02-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5335588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6604000"/>
            <a:ext cx="3810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794000" y="5676900"/>
            <a:ext cx="381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GIC0701-02-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763000" cy="453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52400" y="6604000"/>
            <a:ext cx="3810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794000" y="5321300"/>
            <a:ext cx="381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914400"/>
          </a:xfrm>
        </p:spPr>
        <p:txBody>
          <a:bodyPr/>
          <a:lstStyle/>
          <a:p>
            <a:r>
              <a:rPr lang="en-GB" sz="2000" dirty="0" smtClean="0"/>
              <a:t>Brush-border Proteolytic Enzymes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33400" y="1449388"/>
          <a:ext cx="7924800" cy="540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Document" r:id="rId4" imgW="7210425" imgH="6486525" progId="Word.Document.8">
                  <p:embed/>
                </p:oleObj>
              </mc:Choice>
              <mc:Fallback>
                <p:oleObj name="Document" r:id="rId4" imgW="7210425" imgH="64865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056"/>
                      <a:stretch>
                        <a:fillRect/>
                      </a:stretch>
                    </p:blipFill>
                    <p:spPr bwMode="auto">
                      <a:xfrm>
                        <a:off x="533400" y="1449388"/>
                        <a:ext cx="7924800" cy="540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604000"/>
            <a:ext cx="3810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794000" y="5969000"/>
            <a:ext cx="381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GIC0701-02-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748338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0" y="6604000"/>
            <a:ext cx="3810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794000" y="5969000"/>
            <a:ext cx="381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GIC0701-02-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802313" cy="63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0" y="6604000"/>
            <a:ext cx="3810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794000" y="5969000"/>
            <a:ext cx="381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eum-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4578" r="4857" b="4857"/>
          <a:stretch>
            <a:fillRect/>
          </a:stretch>
        </p:blipFill>
        <p:spPr bwMode="auto">
          <a:xfrm>
            <a:off x="474663" y="1524000"/>
            <a:ext cx="30019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solidFill>
                  <a:srgbClr val="000066"/>
                </a:solidFill>
                <a:latin typeface="Arial Black" pitchFamily="34" charset="0"/>
              </a:rPr>
              <a:t>THE INTESTINAL MUCOSA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27738" y="3200400"/>
            <a:ext cx="2743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solidFill>
                  <a:srgbClr val="000066"/>
                </a:solidFill>
                <a:latin typeface="Arial" charset="0"/>
              </a:rPr>
              <a:t>Villus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solidFill>
                  <a:srgbClr val="000066"/>
                </a:solidFill>
                <a:latin typeface="Arial" charset="0"/>
              </a:rPr>
              <a:t>Crypt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solidFill>
                  <a:srgbClr val="000066"/>
                </a:solidFill>
                <a:latin typeface="Arial" charset="0"/>
              </a:rPr>
              <a:t>Muscularis mucosa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solidFill>
                  <a:srgbClr val="000066"/>
                </a:solidFill>
                <a:latin typeface="Arial" charset="0"/>
              </a:rPr>
              <a:t>Submucosa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303463" y="3352800"/>
            <a:ext cx="358933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 flipV="1">
            <a:off x="2844800" y="4038600"/>
            <a:ext cx="3116263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 flipV="1">
            <a:off x="2844800" y="4724400"/>
            <a:ext cx="30480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 flipV="1">
            <a:off x="2979738" y="5334000"/>
            <a:ext cx="2913062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Amino Acid Transport Systems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143000" y="1477963"/>
          <a:ext cx="6858000" cy="416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Document" r:id="rId4" imgW="7534275" imgH="4267200" progId="Word.Document.8">
                  <p:embed/>
                </p:oleObj>
              </mc:Choice>
              <mc:Fallback>
                <p:oleObj name="Document" r:id="rId4" imgW="7534275" imgH="42672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5141" b="7483"/>
                      <a:stretch>
                        <a:fillRect/>
                      </a:stretch>
                    </p:blipFill>
                    <p:spPr bwMode="auto">
                      <a:xfrm>
                        <a:off x="1143000" y="1477963"/>
                        <a:ext cx="6858000" cy="416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6604000"/>
            <a:ext cx="3810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-si-tp2"/>
          <p:cNvPicPr>
            <a:picLocks noChangeAspect="1" noChangeArrowheads="1"/>
          </p:cNvPicPr>
          <p:nvPr/>
        </p:nvPicPr>
        <p:blipFill>
          <a:blip r:embed="rId3" cstate="print">
            <a:lum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325"/>
            <a:ext cx="869632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-si-t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8640763" cy="653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Maldigestion &amp; Malabsorption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Abnormal digestion</a:t>
            </a:r>
          </a:p>
          <a:p>
            <a:pPr lvl="1"/>
            <a:r>
              <a:rPr lang="en-GB" sz="2000" dirty="0" smtClean="0"/>
              <a:t>Reduced gastric tissue/secretion</a:t>
            </a:r>
          </a:p>
          <a:p>
            <a:pPr lvl="1"/>
            <a:r>
              <a:rPr lang="en-GB" sz="2000" dirty="0" smtClean="0"/>
              <a:t>Loss of pancreatic tissue</a:t>
            </a:r>
          </a:p>
          <a:p>
            <a:pPr lvl="1"/>
            <a:r>
              <a:rPr lang="en-GB" sz="2000" dirty="0" smtClean="0"/>
              <a:t>Impaired bile secretion</a:t>
            </a:r>
          </a:p>
          <a:p>
            <a:pPr lvl="1"/>
            <a:r>
              <a:rPr lang="en-GB" sz="2000" dirty="0" smtClean="0"/>
              <a:t>Reduction in intestinal brush-border enzymes</a:t>
            </a:r>
          </a:p>
          <a:p>
            <a:r>
              <a:rPr lang="en-GB" dirty="0" smtClean="0"/>
              <a:t>Abnormal absorption</a:t>
            </a:r>
          </a:p>
          <a:p>
            <a:pPr lvl="1"/>
            <a:r>
              <a:rPr lang="en-GB" sz="2000" dirty="0" smtClean="0"/>
              <a:t>Loss of functional enterocytes</a:t>
            </a:r>
          </a:p>
          <a:p>
            <a:pPr lvl="1"/>
            <a:r>
              <a:rPr lang="en-GB" sz="2000" dirty="0" smtClean="0"/>
              <a:t>Pre- and post-mucosal effects</a:t>
            </a:r>
          </a:p>
          <a:p>
            <a:pPr lvl="1"/>
            <a:r>
              <a:rPr lang="en-GB" sz="2000" dirty="0" smtClean="0"/>
              <a:t>Single gene disorders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 spd="med"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1"/>
          <p:cNvGrpSpPr>
            <a:grpSpLocks/>
          </p:cNvGrpSpPr>
          <p:nvPr/>
        </p:nvGrpSpPr>
        <p:grpSpPr bwMode="auto">
          <a:xfrm>
            <a:off x="2133600" y="685800"/>
            <a:ext cx="3124200" cy="762000"/>
            <a:chOff x="1728" y="912"/>
            <a:chExt cx="1968" cy="480"/>
          </a:xfrm>
        </p:grpSpPr>
        <p:sp>
          <p:nvSpPr>
            <p:cNvPr id="42014" name="Oval 19"/>
            <p:cNvSpPr>
              <a:spLocks noChangeArrowheads="1"/>
            </p:cNvSpPr>
            <p:nvPr/>
          </p:nvSpPr>
          <p:spPr bwMode="auto">
            <a:xfrm>
              <a:off x="1728" y="912"/>
              <a:ext cx="1968" cy="48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Text Box 4"/>
            <p:cNvSpPr txBox="1">
              <a:spLocks noChangeArrowheads="1"/>
            </p:cNvSpPr>
            <p:nvPr/>
          </p:nvSpPr>
          <p:spPr bwMode="auto">
            <a:xfrm>
              <a:off x="2016" y="1008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2400">
                  <a:latin typeface="Arial" charset="0"/>
                </a:rPr>
                <a:t>Malnutrition</a:t>
              </a:r>
            </a:p>
          </p:txBody>
        </p:sp>
      </p:grpSp>
      <p:grpSp>
        <p:nvGrpSpPr>
          <p:cNvPr id="589848" name="Group 24"/>
          <p:cNvGrpSpPr>
            <a:grpSpLocks/>
          </p:cNvGrpSpPr>
          <p:nvPr/>
        </p:nvGrpSpPr>
        <p:grpSpPr bwMode="auto">
          <a:xfrm>
            <a:off x="2209800" y="5334000"/>
            <a:ext cx="3124200" cy="762000"/>
            <a:chOff x="912" y="2784"/>
            <a:chExt cx="1968" cy="480"/>
          </a:xfrm>
        </p:grpSpPr>
        <p:sp>
          <p:nvSpPr>
            <p:cNvPr id="42012" name="Oval 13"/>
            <p:cNvSpPr>
              <a:spLocks noChangeArrowheads="1"/>
            </p:cNvSpPr>
            <p:nvPr/>
          </p:nvSpPr>
          <p:spPr bwMode="auto">
            <a:xfrm>
              <a:off x="912" y="2784"/>
              <a:ext cx="1968" cy="48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Text Box 7"/>
            <p:cNvSpPr txBox="1">
              <a:spLocks noChangeArrowheads="1"/>
            </p:cNvSpPr>
            <p:nvPr/>
          </p:nvSpPr>
          <p:spPr bwMode="auto">
            <a:xfrm>
              <a:off x="1248" y="2880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2400">
                  <a:latin typeface="Arial" charset="0"/>
                </a:rPr>
                <a:t>Malabsorption</a:t>
              </a:r>
            </a:p>
          </p:txBody>
        </p:sp>
      </p:grpSp>
      <p:grpSp>
        <p:nvGrpSpPr>
          <p:cNvPr id="589846" name="Group 22"/>
          <p:cNvGrpSpPr>
            <a:grpSpLocks/>
          </p:cNvGrpSpPr>
          <p:nvPr/>
        </p:nvGrpSpPr>
        <p:grpSpPr bwMode="auto">
          <a:xfrm>
            <a:off x="457200" y="2743200"/>
            <a:ext cx="3124200" cy="762000"/>
            <a:chOff x="480" y="1776"/>
            <a:chExt cx="1968" cy="480"/>
          </a:xfrm>
        </p:grpSpPr>
        <p:sp>
          <p:nvSpPr>
            <p:cNvPr id="42010" name="Oval 17"/>
            <p:cNvSpPr>
              <a:spLocks noChangeArrowheads="1"/>
            </p:cNvSpPr>
            <p:nvPr/>
          </p:nvSpPr>
          <p:spPr bwMode="auto">
            <a:xfrm>
              <a:off x="480" y="1776"/>
              <a:ext cx="1968" cy="48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Text Box 8"/>
            <p:cNvSpPr txBox="1">
              <a:spLocks noChangeArrowheads="1"/>
            </p:cNvSpPr>
            <p:nvPr/>
          </p:nvSpPr>
          <p:spPr bwMode="auto">
            <a:xfrm>
              <a:off x="672" y="1872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2400">
                  <a:latin typeface="Arial" charset="0"/>
                </a:rPr>
                <a:t>Increased needs</a:t>
              </a:r>
            </a:p>
          </p:txBody>
        </p:sp>
      </p:grpSp>
      <p:grpSp>
        <p:nvGrpSpPr>
          <p:cNvPr id="589849" name="Group 25"/>
          <p:cNvGrpSpPr>
            <a:grpSpLocks/>
          </p:cNvGrpSpPr>
          <p:nvPr/>
        </p:nvGrpSpPr>
        <p:grpSpPr bwMode="auto">
          <a:xfrm>
            <a:off x="5715000" y="5410200"/>
            <a:ext cx="3124200" cy="762000"/>
            <a:chOff x="2976" y="2784"/>
            <a:chExt cx="1968" cy="480"/>
          </a:xfrm>
        </p:grpSpPr>
        <p:sp>
          <p:nvSpPr>
            <p:cNvPr id="42008" name="Oval 16"/>
            <p:cNvSpPr>
              <a:spLocks noChangeArrowheads="1"/>
            </p:cNvSpPr>
            <p:nvPr/>
          </p:nvSpPr>
          <p:spPr bwMode="auto">
            <a:xfrm>
              <a:off x="2976" y="2784"/>
              <a:ext cx="1968" cy="48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Text Box 9"/>
            <p:cNvSpPr txBox="1">
              <a:spLocks noChangeArrowheads="1"/>
            </p:cNvSpPr>
            <p:nvPr/>
          </p:nvSpPr>
          <p:spPr bwMode="auto">
            <a:xfrm>
              <a:off x="3456" y="2880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2400">
                  <a:latin typeface="Arial" charset="0"/>
                </a:rPr>
                <a:t>Maldigestion</a:t>
              </a:r>
            </a:p>
          </p:txBody>
        </p:sp>
      </p:grpSp>
      <p:grpSp>
        <p:nvGrpSpPr>
          <p:cNvPr id="589847" name="Group 23"/>
          <p:cNvGrpSpPr>
            <a:grpSpLocks/>
          </p:cNvGrpSpPr>
          <p:nvPr/>
        </p:nvGrpSpPr>
        <p:grpSpPr bwMode="auto">
          <a:xfrm>
            <a:off x="4038600" y="2667000"/>
            <a:ext cx="3124200" cy="762000"/>
            <a:chOff x="2688" y="1728"/>
            <a:chExt cx="1968" cy="480"/>
          </a:xfrm>
        </p:grpSpPr>
        <p:sp>
          <p:nvSpPr>
            <p:cNvPr id="42006" name="Oval 18"/>
            <p:cNvSpPr>
              <a:spLocks noChangeArrowheads="1"/>
            </p:cNvSpPr>
            <p:nvPr/>
          </p:nvSpPr>
          <p:spPr bwMode="auto">
            <a:xfrm>
              <a:off x="2688" y="1728"/>
              <a:ext cx="1968" cy="48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Text Box 10"/>
            <p:cNvSpPr txBox="1">
              <a:spLocks noChangeArrowheads="1"/>
            </p:cNvSpPr>
            <p:nvPr/>
          </p:nvSpPr>
          <p:spPr bwMode="auto">
            <a:xfrm>
              <a:off x="2928" y="182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2400">
                  <a:latin typeface="Arial" charset="0"/>
                </a:rPr>
                <a:t>Insufficient supply</a:t>
              </a:r>
            </a:p>
          </p:txBody>
        </p:sp>
      </p:grpSp>
      <p:grpSp>
        <p:nvGrpSpPr>
          <p:cNvPr id="589850" name="Group 26"/>
          <p:cNvGrpSpPr>
            <a:grpSpLocks/>
          </p:cNvGrpSpPr>
          <p:nvPr/>
        </p:nvGrpSpPr>
        <p:grpSpPr bwMode="auto">
          <a:xfrm>
            <a:off x="990600" y="4038600"/>
            <a:ext cx="3124200" cy="762000"/>
            <a:chOff x="912" y="2784"/>
            <a:chExt cx="1968" cy="480"/>
          </a:xfrm>
        </p:grpSpPr>
        <p:sp>
          <p:nvSpPr>
            <p:cNvPr id="42004" name="Oval 27"/>
            <p:cNvSpPr>
              <a:spLocks noChangeArrowheads="1"/>
            </p:cNvSpPr>
            <p:nvPr/>
          </p:nvSpPr>
          <p:spPr bwMode="auto">
            <a:xfrm>
              <a:off x="912" y="2784"/>
              <a:ext cx="1968" cy="48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Text Box 28"/>
            <p:cNvSpPr txBox="1">
              <a:spLocks noChangeArrowheads="1"/>
            </p:cNvSpPr>
            <p:nvPr/>
          </p:nvSpPr>
          <p:spPr bwMode="auto">
            <a:xfrm>
              <a:off x="1248" y="2880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2400">
                  <a:latin typeface="Arial" charset="0"/>
                </a:rPr>
                <a:t>Food intake</a:t>
              </a:r>
            </a:p>
          </p:txBody>
        </p:sp>
      </p:grpSp>
      <p:grpSp>
        <p:nvGrpSpPr>
          <p:cNvPr id="589863" name="Group 39"/>
          <p:cNvGrpSpPr>
            <a:grpSpLocks/>
          </p:cNvGrpSpPr>
          <p:nvPr/>
        </p:nvGrpSpPr>
        <p:grpSpPr bwMode="auto">
          <a:xfrm>
            <a:off x="2895600" y="1600200"/>
            <a:ext cx="1447800" cy="1143000"/>
            <a:chOff x="1824" y="1008"/>
            <a:chExt cx="912" cy="720"/>
          </a:xfrm>
        </p:grpSpPr>
        <p:sp>
          <p:nvSpPr>
            <p:cNvPr id="42000" name="Line 31"/>
            <p:cNvSpPr>
              <a:spLocks noChangeShapeType="1"/>
            </p:cNvSpPr>
            <p:nvPr/>
          </p:nvSpPr>
          <p:spPr bwMode="auto">
            <a:xfrm flipH="1">
              <a:off x="1824" y="1536"/>
              <a:ext cx="38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1" name="Line 32"/>
            <p:cNvSpPr>
              <a:spLocks noChangeShapeType="1"/>
            </p:cNvSpPr>
            <p:nvPr/>
          </p:nvSpPr>
          <p:spPr bwMode="auto">
            <a:xfrm>
              <a:off x="2448" y="1536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2" name="Line 34"/>
            <p:cNvSpPr>
              <a:spLocks noChangeShapeType="1"/>
            </p:cNvSpPr>
            <p:nvPr/>
          </p:nvSpPr>
          <p:spPr bwMode="auto">
            <a:xfrm>
              <a:off x="2304" y="100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3" name="Text Box 38"/>
            <p:cNvSpPr txBox="1">
              <a:spLocks noChangeArrowheads="1"/>
            </p:cNvSpPr>
            <p:nvPr/>
          </p:nvSpPr>
          <p:spPr bwMode="auto">
            <a:xfrm>
              <a:off x="2208" y="14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1800" b="1">
                  <a:solidFill>
                    <a:schemeClr val="hlink"/>
                  </a:solidFill>
                  <a:latin typeface="Arial" charset="0"/>
                </a:rPr>
                <a:t>?</a:t>
              </a:r>
            </a:p>
          </p:txBody>
        </p:sp>
      </p:grpSp>
      <p:grpSp>
        <p:nvGrpSpPr>
          <p:cNvPr id="589870" name="Group 46"/>
          <p:cNvGrpSpPr>
            <a:grpSpLocks/>
          </p:cNvGrpSpPr>
          <p:nvPr/>
        </p:nvGrpSpPr>
        <p:grpSpPr bwMode="auto">
          <a:xfrm>
            <a:off x="4267200" y="3505200"/>
            <a:ext cx="1676400" cy="1905000"/>
            <a:chOff x="2688" y="2208"/>
            <a:chExt cx="1056" cy="1200"/>
          </a:xfrm>
        </p:grpSpPr>
        <p:sp>
          <p:nvSpPr>
            <p:cNvPr id="41994" name="Line 36"/>
            <p:cNvSpPr>
              <a:spLocks noChangeShapeType="1"/>
            </p:cNvSpPr>
            <p:nvPr/>
          </p:nvSpPr>
          <p:spPr bwMode="auto">
            <a:xfrm flipH="1">
              <a:off x="3072" y="3168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5" name="Line 41"/>
            <p:cNvSpPr>
              <a:spLocks noChangeShapeType="1"/>
            </p:cNvSpPr>
            <p:nvPr/>
          </p:nvSpPr>
          <p:spPr bwMode="auto">
            <a:xfrm flipH="1">
              <a:off x="2688" y="2736"/>
              <a:ext cx="43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6" name="Line 42"/>
            <p:cNvSpPr>
              <a:spLocks noChangeShapeType="1"/>
            </p:cNvSpPr>
            <p:nvPr/>
          </p:nvSpPr>
          <p:spPr bwMode="auto">
            <a:xfrm>
              <a:off x="3504" y="3216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Line 43"/>
            <p:cNvSpPr>
              <a:spLocks noChangeShapeType="1"/>
            </p:cNvSpPr>
            <p:nvPr/>
          </p:nvSpPr>
          <p:spPr bwMode="auto">
            <a:xfrm>
              <a:off x="3216" y="220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8" name="Text Box 44"/>
            <p:cNvSpPr txBox="1">
              <a:spLocks noChangeArrowheads="1"/>
            </p:cNvSpPr>
            <p:nvPr/>
          </p:nvSpPr>
          <p:spPr bwMode="auto">
            <a:xfrm>
              <a:off x="3120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1800" b="1">
                  <a:solidFill>
                    <a:schemeClr val="hlink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1999" name="Line 45"/>
            <p:cNvSpPr>
              <a:spLocks noChangeShapeType="1"/>
            </p:cNvSpPr>
            <p:nvPr/>
          </p:nvSpPr>
          <p:spPr bwMode="auto">
            <a:xfrm>
              <a:off x="3312" y="2880"/>
              <a:ext cx="9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54615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Investigation of Malabsorption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dirty="0" smtClean="0"/>
              <a:t>Generalised or specific malabsorption</a:t>
            </a:r>
          </a:p>
          <a:p>
            <a:pPr lvl="1"/>
            <a:r>
              <a:rPr lang="en-GB" sz="2000" dirty="0" smtClean="0"/>
              <a:t>Nutritional assessment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Is there steatorrhoea?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Is it maldigestion or malabsorption?</a:t>
            </a:r>
          </a:p>
          <a:p>
            <a:pPr lvl="1"/>
            <a:r>
              <a:rPr lang="en-GB" sz="2000" dirty="0" smtClean="0"/>
              <a:t>Pancreatic </a:t>
            </a:r>
          </a:p>
          <a:p>
            <a:pPr lvl="1"/>
            <a:r>
              <a:rPr lang="en-GB" sz="2000" dirty="0" smtClean="0"/>
              <a:t>Intestinal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What is the pathology?</a:t>
            </a:r>
          </a:p>
        </p:txBody>
      </p:sp>
    </p:spTree>
    <p:extLst>
      <p:ext uri="{BB962C8B-B14F-4D97-AF65-F5344CB8AC3E}">
        <p14:creationId xmlns:p14="http://schemas.microsoft.com/office/powerpoint/2010/main" val="38390175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Tests for Malabsorbed Nutrients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dirty="0" smtClean="0"/>
              <a:t>Fats</a:t>
            </a:r>
          </a:p>
          <a:p>
            <a:pPr lvl="1"/>
            <a:r>
              <a:rPr lang="en-GB" sz="2000" dirty="0" smtClean="0"/>
              <a:t>Steatorrhoea: clinical +/- faecal fat</a:t>
            </a:r>
          </a:p>
          <a:p>
            <a:r>
              <a:rPr lang="en-GB" dirty="0" smtClean="0"/>
              <a:t>Protein &amp; nitrogen </a:t>
            </a:r>
          </a:p>
          <a:p>
            <a:pPr lvl="1"/>
            <a:r>
              <a:rPr lang="en-GB" sz="2000" dirty="0" smtClean="0"/>
              <a:t>Urinary excretion, albumin</a:t>
            </a:r>
          </a:p>
          <a:p>
            <a:r>
              <a:rPr lang="en-GB" dirty="0" smtClean="0"/>
              <a:t>Minerals </a:t>
            </a:r>
          </a:p>
          <a:p>
            <a:pPr lvl="1"/>
            <a:r>
              <a:rPr lang="en-GB" sz="2000" dirty="0" smtClean="0"/>
              <a:t>Iron, calcium, magnesium, zinc etc</a:t>
            </a:r>
            <a:r>
              <a:rPr lang="en-GB" dirty="0" smtClean="0"/>
              <a:t>. </a:t>
            </a:r>
          </a:p>
          <a:p>
            <a:r>
              <a:rPr lang="en-GB" dirty="0" smtClean="0"/>
              <a:t>Vitamins </a:t>
            </a:r>
          </a:p>
          <a:p>
            <a:pPr lvl="1"/>
            <a:r>
              <a:rPr lang="en-GB" sz="2000" dirty="0" smtClean="0"/>
              <a:t>B</a:t>
            </a:r>
            <a:r>
              <a:rPr lang="en-GB" sz="2000" baseline="-25000" dirty="0" smtClean="0"/>
              <a:t>12</a:t>
            </a:r>
            <a:r>
              <a:rPr lang="en-GB" sz="2000" dirty="0" smtClean="0"/>
              <a:t> (cobalamin), D (calciferol), folate, vitamin K</a:t>
            </a:r>
          </a:p>
        </p:txBody>
      </p:sp>
    </p:spTree>
    <p:extLst>
      <p:ext uri="{BB962C8B-B14F-4D97-AF65-F5344CB8AC3E}">
        <p14:creationId xmlns:p14="http://schemas.microsoft.com/office/powerpoint/2010/main" val="345567982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dirty="0" smtClean="0"/>
              <a:t>Look for specific causes of malabsorption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dirty="0" smtClean="0"/>
              <a:t>Coeliac serology</a:t>
            </a:r>
          </a:p>
          <a:p>
            <a:pPr lvl="1"/>
            <a:r>
              <a:rPr lang="en-GB" sz="2000" dirty="0" smtClean="0"/>
              <a:t>Tissue transglutaminase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Histology</a:t>
            </a:r>
          </a:p>
          <a:p>
            <a:pPr lvl="1"/>
            <a:r>
              <a:rPr lang="en-GB" sz="2000" dirty="0" smtClean="0"/>
              <a:t>Duodenal biopsy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Other causes …</a:t>
            </a:r>
          </a:p>
          <a:p>
            <a:pPr lvl="1"/>
            <a:r>
              <a:rPr lang="en-GB" sz="2000" dirty="0" smtClean="0"/>
              <a:t>Glucose hydrogen breath test</a:t>
            </a:r>
          </a:p>
          <a:p>
            <a:pPr lvl="1"/>
            <a:r>
              <a:rPr lang="en-GB" sz="2000" dirty="0" smtClean="0"/>
              <a:t>Faecal pancreatic elastase</a:t>
            </a:r>
          </a:p>
          <a:p>
            <a:pPr lvl="2">
              <a:buFontTx/>
              <a:buNone/>
            </a:pPr>
            <a:r>
              <a:rPr lang="en-GB" sz="1800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58124157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d3"/>
          <p:cNvPicPr>
            <a:picLocks noChangeAspect="1" noChangeArrowheads="1"/>
          </p:cNvPicPr>
          <p:nvPr/>
        </p:nvPicPr>
        <p:blipFill>
          <a:blip r:embed="rId3" cstate="print">
            <a:lum bright="-2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31"/>
          <a:stretch>
            <a:fillRect/>
          </a:stretch>
        </p:blipFill>
        <p:spPr bwMode="auto">
          <a:xfrm>
            <a:off x="3886199" y="3933056"/>
            <a:ext cx="2226261" cy="175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cd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7"/>
          <a:stretch>
            <a:fillRect/>
          </a:stretch>
        </p:blipFill>
        <p:spPr bwMode="auto">
          <a:xfrm>
            <a:off x="801582" y="3933056"/>
            <a:ext cx="2322618" cy="175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609600"/>
            <a:ext cx="7543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solidFill>
                  <a:schemeClr val="tx2"/>
                </a:solidFill>
                <a:latin typeface="Arial Black" pitchFamily="34" charset="0"/>
              </a:rPr>
              <a:t>Duodenal Histology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latin typeface="Arial" charset="0"/>
              </a:rPr>
              <a:t>Endoscopic biopsies of mucosa to look for villous atrophy</a:t>
            </a:r>
          </a:p>
        </p:txBody>
      </p:sp>
      <p:pic>
        <p:nvPicPr>
          <p:cNvPr id="39941" name="Picture 5" descr="db-stv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20689" r="4320" b="26151"/>
          <a:stretch/>
        </p:blipFill>
        <p:spPr bwMode="auto">
          <a:xfrm>
            <a:off x="3924300" y="1844824"/>
            <a:ext cx="2145526" cy="184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db-t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25001" r="5289" b="26824"/>
          <a:stretch/>
        </p:blipFill>
        <p:spPr bwMode="auto">
          <a:xfrm>
            <a:off x="801582" y="1844824"/>
            <a:ext cx="2257532" cy="184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01582" y="5795910"/>
            <a:ext cx="5310878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</a:pPr>
            <a:r>
              <a:rPr lang="en-GB" sz="1600" b="1" dirty="0" smtClean="0">
                <a:latin typeface="Arial" charset="0"/>
              </a:rPr>
              <a:t>Normal mucosa		Subtotal </a:t>
            </a:r>
            <a:r>
              <a:rPr lang="en-GB" sz="1600" b="1" dirty="0">
                <a:latin typeface="Arial" charset="0"/>
              </a:rPr>
              <a:t>villous atrophy </a:t>
            </a:r>
            <a:r>
              <a:rPr lang="en-GB" sz="1600" b="1" dirty="0" smtClean="0">
                <a:latin typeface="Arial" charset="0"/>
              </a:rPr>
              <a:t>with crypt hyperplasia</a:t>
            </a:r>
            <a:endParaRPr lang="en-GB" sz="1600" b="1" dirty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Investigation of Malabsorption – some tests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2915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GB" dirty="0" smtClean="0"/>
              <a:t>Tubeless tests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(Xylose absorption)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(Pancreolauryl test)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Schilling test</a:t>
            </a:r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Fecal Pancreatic Elastase 1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Stable during passage through GI tract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Small sample of stool collected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Monoclonal antibody to human protein - ELISA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High sensitivity and specificity for diagnosing pancreatic insufficiency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Values </a:t>
            </a:r>
            <a:r>
              <a:rPr lang="en-GB" sz="2000" b="1" dirty="0" smtClean="0"/>
              <a:t>below 200 µg elastase/g stool</a:t>
            </a:r>
            <a:r>
              <a:rPr lang="en-GB" sz="2000" dirty="0" smtClean="0"/>
              <a:t> indicate exocrine pancreatic insufficiency </a:t>
            </a:r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eum-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4578" r="4857" b="4857"/>
          <a:stretch>
            <a:fillRect/>
          </a:stretch>
        </p:blipFill>
        <p:spPr bwMode="auto">
          <a:xfrm>
            <a:off x="474663" y="1524000"/>
            <a:ext cx="30019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solidFill>
                  <a:srgbClr val="000066"/>
                </a:solidFill>
                <a:latin typeface="Arial Black" pitchFamily="34" charset="0"/>
              </a:rPr>
              <a:t>THE INTESTINAL MUCOSA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27738" y="28194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solidFill>
                  <a:srgbClr val="000066"/>
                </a:solidFill>
                <a:latin typeface="Arial" charset="0"/>
              </a:rPr>
              <a:t>Amplification of surface area by villi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16200000" flipH="1">
            <a:off x="3031332" y="1634331"/>
            <a:ext cx="2743200" cy="2979737"/>
          </a:xfrm>
          <a:custGeom>
            <a:avLst/>
            <a:gdLst>
              <a:gd name="T0" fmla="*/ 2173351 w 21600"/>
              <a:gd name="T1" fmla="*/ 1489869 h 21600"/>
              <a:gd name="T2" fmla="*/ 1371600 w 21600"/>
              <a:gd name="T3" fmla="*/ 2979737 h 21600"/>
              <a:gd name="T4" fmla="*/ 569849 w 21600"/>
              <a:gd name="T5" fmla="*/ 1489869 h 21600"/>
              <a:gd name="T6" fmla="*/ 1371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87 w 21600"/>
              <a:gd name="T13" fmla="*/ 6287 h 21600"/>
              <a:gd name="T14" fmla="*/ 15313 w 21600"/>
              <a:gd name="T15" fmla="*/ 153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974" y="21600"/>
                </a:lnTo>
                <a:lnTo>
                  <a:pt x="1262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914400"/>
          </a:xfrm>
        </p:spPr>
        <p:txBody>
          <a:bodyPr/>
          <a:lstStyle/>
          <a:p>
            <a:r>
              <a:rPr lang="en-GB" smtClean="0"/>
              <a:t>Vitamin B12 Absorption:  Schilling Test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057400" y="29432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>
                <a:latin typeface="Arial" charset="0"/>
              </a:rPr>
              <a:t>Labelled B12 (orally)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429000" y="3352800"/>
            <a:ext cx="0" cy="1219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886200" y="3581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>
                <a:latin typeface="Arial" charset="0"/>
              </a:rPr>
              <a:t>Intrinsic Factor (IF) from stomach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752600" y="4695825"/>
            <a:ext cx="361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>
                <a:latin typeface="Arial" charset="0"/>
              </a:rPr>
              <a:t>Absorbed in the terminal ileum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429000" y="5105400"/>
            <a:ext cx="0" cy="838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463675" y="6067425"/>
            <a:ext cx="4251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>
                <a:latin typeface="Arial" charset="0"/>
              </a:rPr>
              <a:t>Urinary excretion (abnormal if &lt; 8%)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09600" y="1751013"/>
            <a:ext cx="9604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2200" b="1">
                <a:solidFill>
                  <a:schemeClr val="tx2"/>
                </a:solidFill>
                <a:latin typeface="Arial" charset="0"/>
              </a:rPr>
              <a:t>Part 1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076450" y="2333625"/>
            <a:ext cx="249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>
                <a:latin typeface="Arial" charset="0"/>
              </a:rPr>
              <a:t>Large dose B12 (IM)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4876800" y="2514600"/>
            <a:ext cx="838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926138" y="2333625"/>
            <a:ext cx="270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>
                <a:latin typeface="Arial" charset="0"/>
              </a:rPr>
              <a:t>Saturate stores in liver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3429000" y="3810000"/>
            <a:ext cx="457200" cy="381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914400"/>
          </a:xfrm>
        </p:spPr>
        <p:txBody>
          <a:bodyPr/>
          <a:lstStyle/>
          <a:p>
            <a:r>
              <a:rPr lang="en-GB" smtClean="0"/>
              <a:t>Vitamin B12 Absorption:  Schilling Test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020888" y="2346325"/>
            <a:ext cx="4684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>
                <a:latin typeface="Arial" charset="0"/>
              </a:rPr>
              <a:t>Labelled B12 (orally) with Intrinsic factor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392488" y="2755900"/>
            <a:ext cx="0" cy="1219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716088" y="4098925"/>
            <a:ext cx="4459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>
                <a:latin typeface="Arial" charset="0"/>
              </a:rPr>
              <a:t>Absorbed in the normal terminal ileum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429000" y="4508500"/>
            <a:ext cx="0" cy="838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362200" y="5470525"/>
            <a:ext cx="210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>
                <a:latin typeface="Arial" charset="0"/>
              </a:rPr>
              <a:t>Urinary excretion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09600" y="1752600"/>
            <a:ext cx="960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2200" b="1">
                <a:solidFill>
                  <a:schemeClr val="tx2"/>
                </a:solidFill>
                <a:latin typeface="Arial" charset="0"/>
              </a:rPr>
              <a:t>Part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6142038"/>
            <a:ext cx="8112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766175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9388" y="6678613"/>
            <a:ext cx="8783637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800">
                <a:solidFill>
                  <a:srgbClr val="000000"/>
                </a:solidFill>
                <a:latin typeface="Arial" charset="0"/>
              </a:rPr>
              <a:t>Copyright ©2010 BMJ Publishing Group Ltd.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258888" y="5876925"/>
            <a:ext cx="65881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200" b="1">
                <a:solidFill>
                  <a:srgbClr val="000000"/>
                </a:solidFill>
                <a:latin typeface="Arial" charset="0"/>
              </a:rPr>
              <a:t>Hudson, B. BMJ 2010;340:c2305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79388" y="179388"/>
            <a:ext cx="8783637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 b="1">
                <a:solidFill>
                  <a:srgbClr val="000000"/>
                </a:solidFill>
                <a:latin typeface="Arial" charset="0"/>
              </a:rPr>
              <a:t>Assessing vitamin B-12 deficiency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Malabsorption </a:t>
            </a:r>
          </a:p>
        </p:txBody>
      </p:sp>
      <p:graphicFrame>
        <p:nvGraphicFramePr>
          <p:cNvPr id="477242" name="Group 58"/>
          <p:cNvGraphicFramePr>
            <a:graphicFrameLocks noGrp="1"/>
          </p:cNvGraphicFramePr>
          <p:nvPr/>
        </p:nvGraphicFramePr>
        <p:xfrm>
          <a:off x="1066800" y="1905000"/>
          <a:ext cx="7391400" cy="3505200"/>
        </p:xfrm>
        <a:graphic>
          <a:graphicData uri="http://schemas.openxmlformats.org/drawingml/2006/table">
            <a:tbl>
              <a:tblPr/>
              <a:tblGrid>
                <a:gridCol w="1400175"/>
                <a:gridCol w="2100263"/>
                <a:gridCol w="3890962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Common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Coeliac disease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Gluten sensitive enteropathy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Small bowel bacterial overgrowth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Gastric surgery and achlorhydria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Intestinal blind loops post-surgery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Jejunal diverticula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Intestinal strictures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Fistulae (as in Crohn's disease)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Impaired peristalsis (fibrosis)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Pancreatic insufficiency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Chronic pancreatitis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Cystic fibrosis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Malabsorption </a:t>
            </a:r>
          </a:p>
        </p:txBody>
      </p:sp>
      <p:sp>
        <p:nvSpPr>
          <p:cNvPr id="41987" name="Rectangle 27"/>
          <p:cNvSpPr>
            <a:spLocks noChangeArrowheads="1"/>
          </p:cNvSpPr>
          <p:nvPr/>
        </p:nvSpPr>
        <p:spPr bwMode="auto">
          <a:xfrm>
            <a:off x="4832350" y="2822575"/>
            <a:ext cx="37020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indent="158750" algn="l" eaLnBrk="1" hangingPunct="1"/>
            <a:endParaRPr lang="en-US" sz="1400">
              <a:latin typeface="Arial" charset="0"/>
              <a:cs typeface="Arial" charset="0"/>
            </a:endParaRPr>
          </a:p>
        </p:txBody>
      </p:sp>
      <p:graphicFrame>
        <p:nvGraphicFramePr>
          <p:cNvPr id="478349" name="Group 141"/>
          <p:cNvGraphicFramePr>
            <a:graphicFrameLocks noGrp="1"/>
          </p:cNvGraphicFramePr>
          <p:nvPr/>
        </p:nvGraphicFramePr>
        <p:xfrm>
          <a:off x="533400" y="1371600"/>
          <a:ext cx="8305800" cy="5078414"/>
        </p:xfrm>
        <a:graphic>
          <a:graphicData uri="http://schemas.openxmlformats.org/drawingml/2006/table">
            <a:tbl>
              <a:tblPr/>
              <a:tblGrid>
                <a:gridCol w="1497013"/>
                <a:gridCol w="2247900"/>
                <a:gridCol w="4560887"/>
              </a:tblGrid>
              <a:tr h="579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bowel syndrome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Intestinal resection for Crohn's disease,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mesenteric vascular disease or injury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 infections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Tropical sprue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Giardiasis, Other parasites (e.g. Strongyloides)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Tuberculosis, AIDS, Whipple’s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Lymphoma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IPSID, EATL, refractory sprue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&amp; ulcerative jejuno-ileitis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Radiation enteritis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Fibrosis, Atrophy, Strictures, Lymphangiectasia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7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Intestinal lymphangiectasia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Congenital, Infective, Fibrotic, Malignant, Cardiac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Drugs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Orlistat, Laxatives, Neomycin Cholestyramine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(and certain others with specific interactions)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Allergic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Eosinophilic enteritis, Milk and soya enteropathy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Autoimmune enteropathy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Immunodeficiency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Congenital, acquired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38138" y="381000"/>
            <a:ext cx="8467725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/>
            <a:endParaRPr lang="en-GB" sz="1200" i="1" dirty="0">
              <a:latin typeface="Arial Black" pitchFamily="34" charset="0"/>
            </a:endParaRPr>
          </a:p>
          <a:p>
            <a:pPr eaLnBrk="1" hangingPunct="1"/>
            <a:r>
              <a:rPr lang="en-GB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Common Forms of Malabsorption of Specific Nutrients</a:t>
            </a:r>
          </a:p>
          <a:p>
            <a:pPr algn="l"/>
            <a:endParaRPr lang="en-GB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1292225" y="1911350"/>
            <a:ext cx="5813425" cy="3416300"/>
            <a:chOff x="0" y="892"/>
            <a:chExt cx="2589" cy="1727"/>
          </a:xfrm>
        </p:grpSpPr>
        <p:grpSp>
          <p:nvGrpSpPr>
            <p:cNvPr id="43013" name="Group 4"/>
            <p:cNvGrpSpPr>
              <a:grpSpLocks/>
            </p:cNvGrpSpPr>
            <p:nvPr/>
          </p:nvGrpSpPr>
          <p:grpSpPr bwMode="auto">
            <a:xfrm>
              <a:off x="0" y="892"/>
              <a:ext cx="1090" cy="403"/>
              <a:chOff x="0" y="892"/>
              <a:chExt cx="1090" cy="403"/>
            </a:xfrm>
          </p:grpSpPr>
          <p:sp>
            <p:nvSpPr>
              <p:cNvPr id="43035" name="Rectangle 5"/>
              <p:cNvSpPr>
                <a:spLocks noChangeArrowheads="1"/>
              </p:cNvSpPr>
              <p:nvPr/>
            </p:nvSpPr>
            <p:spPr bwMode="auto">
              <a:xfrm>
                <a:off x="43" y="892"/>
                <a:ext cx="100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600" b="1">
                    <a:solidFill>
                      <a:srgbClr val="000066"/>
                    </a:solidFill>
                    <a:latin typeface="Arial" charset="0"/>
                  </a:rPr>
                  <a:t>Nutrient</a:t>
                </a:r>
              </a:p>
              <a:p>
                <a:pPr algn="l"/>
                <a:endParaRPr lang="en-GB" sz="1600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43036" name="Rectangle 6"/>
              <p:cNvSpPr>
                <a:spLocks noChangeArrowheads="1"/>
              </p:cNvSpPr>
              <p:nvPr/>
            </p:nvSpPr>
            <p:spPr bwMode="auto">
              <a:xfrm>
                <a:off x="0" y="892"/>
                <a:ext cx="109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14" name="Group 7"/>
            <p:cNvGrpSpPr>
              <a:grpSpLocks/>
            </p:cNvGrpSpPr>
            <p:nvPr/>
          </p:nvGrpSpPr>
          <p:grpSpPr bwMode="auto">
            <a:xfrm>
              <a:off x="1090" y="892"/>
              <a:ext cx="1499" cy="403"/>
              <a:chOff x="1090" y="892"/>
              <a:chExt cx="1499" cy="403"/>
            </a:xfrm>
          </p:grpSpPr>
          <p:sp>
            <p:nvSpPr>
              <p:cNvPr id="43033" name="Rectangle 8"/>
              <p:cNvSpPr>
                <a:spLocks noChangeArrowheads="1"/>
              </p:cNvSpPr>
              <p:nvPr/>
            </p:nvSpPr>
            <p:spPr bwMode="auto">
              <a:xfrm>
                <a:off x="1133" y="892"/>
                <a:ext cx="141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600" b="1">
                    <a:solidFill>
                      <a:srgbClr val="000066"/>
                    </a:solidFill>
                    <a:latin typeface="Arial" charset="0"/>
                  </a:rPr>
                  <a:t>Condition</a:t>
                </a:r>
              </a:p>
              <a:p>
                <a:pPr algn="l"/>
                <a:endParaRPr lang="en-GB" sz="16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43034" name="Rectangle 9"/>
              <p:cNvSpPr>
                <a:spLocks noChangeArrowheads="1"/>
              </p:cNvSpPr>
              <p:nvPr/>
            </p:nvSpPr>
            <p:spPr bwMode="auto">
              <a:xfrm>
                <a:off x="1090" y="892"/>
                <a:ext cx="149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15" name="Group 10"/>
            <p:cNvGrpSpPr>
              <a:grpSpLocks/>
            </p:cNvGrpSpPr>
            <p:nvPr/>
          </p:nvGrpSpPr>
          <p:grpSpPr bwMode="auto">
            <a:xfrm>
              <a:off x="0" y="1295"/>
              <a:ext cx="1090" cy="403"/>
              <a:chOff x="0" y="1295"/>
              <a:chExt cx="1090" cy="403"/>
            </a:xfrm>
          </p:grpSpPr>
          <p:sp>
            <p:nvSpPr>
              <p:cNvPr id="43031" name="Rectangle 11"/>
              <p:cNvSpPr>
                <a:spLocks noChangeArrowheads="1"/>
              </p:cNvSpPr>
              <p:nvPr/>
            </p:nvSpPr>
            <p:spPr bwMode="auto">
              <a:xfrm>
                <a:off x="43" y="1295"/>
                <a:ext cx="100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600">
                    <a:latin typeface="Arial" charset="0"/>
                  </a:rPr>
                  <a:t>Lactose</a:t>
                </a:r>
              </a:p>
              <a:p>
                <a:pPr algn="l"/>
                <a:endParaRPr lang="en-GB" sz="1600">
                  <a:latin typeface="Arial" charset="0"/>
                </a:endParaRPr>
              </a:p>
            </p:txBody>
          </p:sp>
          <p:sp>
            <p:nvSpPr>
              <p:cNvPr id="43032" name="Rectangle 12"/>
              <p:cNvSpPr>
                <a:spLocks noChangeArrowheads="1"/>
              </p:cNvSpPr>
              <p:nvPr/>
            </p:nvSpPr>
            <p:spPr bwMode="auto">
              <a:xfrm>
                <a:off x="0" y="1295"/>
                <a:ext cx="109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16" name="Group 13"/>
            <p:cNvGrpSpPr>
              <a:grpSpLocks/>
            </p:cNvGrpSpPr>
            <p:nvPr/>
          </p:nvGrpSpPr>
          <p:grpSpPr bwMode="auto">
            <a:xfrm>
              <a:off x="1090" y="1295"/>
              <a:ext cx="1499" cy="403"/>
              <a:chOff x="1090" y="1295"/>
              <a:chExt cx="1499" cy="403"/>
            </a:xfrm>
          </p:grpSpPr>
          <p:sp>
            <p:nvSpPr>
              <p:cNvPr id="43029" name="Rectangle 14"/>
              <p:cNvSpPr>
                <a:spLocks noChangeArrowheads="1"/>
              </p:cNvSpPr>
              <p:nvPr/>
            </p:nvSpPr>
            <p:spPr bwMode="auto">
              <a:xfrm>
                <a:off x="1133" y="1295"/>
                <a:ext cx="141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600">
                    <a:latin typeface="Arial" charset="0"/>
                  </a:rPr>
                  <a:t>Lactase</a:t>
                </a:r>
                <a:r>
                  <a:rPr lang="en-GB" sz="1600">
                    <a:latin typeface="Arial" charset="0"/>
                    <a:cs typeface="Times New Roman" pitchFamily="18" charset="0"/>
                  </a:rPr>
                  <a:t> </a:t>
                </a:r>
                <a:r>
                  <a:rPr lang="en-GB" sz="1600">
                    <a:latin typeface="Arial" charset="0"/>
                  </a:rPr>
                  <a:t>non</a:t>
                </a:r>
                <a:r>
                  <a:rPr lang="en-GB" sz="1600">
                    <a:latin typeface="Arial" charset="0"/>
                    <a:cs typeface="Times New Roman" pitchFamily="18" charset="0"/>
                  </a:rPr>
                  <a:t>-</a:t>
                </a:r>
                <a:r>
                  <a:rPr lang="en-GB" sz="1600">
                    <a:latin typeface="Arial" charset="0"/>
                  </a:rPr>
                  <a:t>persistence</a:t>
                </a:r>
              </a:p>
              <a:p>
                <a:pPr algn="l"/>
                <a:endParaRPr lang="en-GB" sz="1600">
                  <a:latin typeface="Arial" charset="0"/>
                </a:endParaRPr>
              </a:p>
            </p:txBody>
          </p:sp>
          <p:sp>
            <p:nvSpPr>
              <p:cNvPr id="43030" name="Rectangle 15"/>
              <p:cNvSpPr>
                <a:spLocks noChangeArrowheads="1"/>
              </p:cNvSpPr>
              <p:nvPr/>
            </p:nvSpPr>
            <p:spPr bwMode="auto">
              <a:xfrm>
                <a:off x="1090" y="1295"/>
                <a:ext cx="149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17" name="Group 16"/>
            <p:cNvGrpSpPr>
              <a:grpSpLocks/>
            </p:cNvGrpSpPr>
            <p:nvPr/>
          </p:nvGrpSpPr>
          <p:grpSpPr bwMode="auto">
            <a:xfrm>
              <a:off x="0" y="1698"/>
              <a:ext cx="1090" cy="518"/>
              <a:chOff x="0" y="1698"/>
              <a:chExt cx="1090" cy="518"/>
            </a:xfrm>
          </p:grpSpPr>
          <p:sp>
            <p:nvSpPr>
              <p:cNvPr id="43027" name="Rectangle 17"/>
              <p:cNvSpPr>
                <a:spLocks noChangeArrowheads="1"/>
              </p:cNvSpPr>
              <p:nvPr/>
            </p:nvSpPr>
            <p:spPr bwMode="auto">
              <a:xfrm>
                <a:off x="43" y="1698"/>
                <a:ext cx="100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600">
                    <a:latin typeface="Arial" charset="0"/>
                  </a:rPr>
                  <a:t>Vitamin</a:t>
                </a:r>
                <a:r>
                  <a:rPr lang="en-GB" sz="1600">
                    <a:latin typeface="Arial" charset="0"/>
                    <a:cs typeface="Times New Roman" pitchFamily="18" charset="0"/>
                  </a:rPr>
                  <a:t> </a:t>
                </a:r>
                <a:r>
                  <a:rPr lang="en-GB" sz="1600">
                    <a:latin typeface="Arial" charset="0"/>
                  </a:rPr>
                  <a:t>B12</a:t>
                </a:r>
              </a:p>
              <a:p>
                <a:pPr algn="l"/>
                <a:endParaRPr lang="en-GB" sz="1600">
                  <a:latin typeface="Arial" charset="0"/>
                </a:endParaRPr>
              </a:p>
            </p:txBody>
          </p:sp>
          <p:sp>
            <p:nvSpPr>
              <p:cNvPr id="43028" name="Rectangle 18"/>
              <p:cNvSpPr>
                <a:spLocks noChangeArrowheads="1"/>
              </p:cNvSpPr>
              <p:nvPr/>
            </p:nvSpPr>
            <p:spPr bwMode="auto">
              <a:xfrm>
                <a:off x="0" y="1698"/>
                <a:ext cx="1090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18" name="Group 19"/>
            <p:cNvGrpSpPr>
              <a:grpSpLocks/>
            </p:cNvGrpSpPr>
            <p:nvPr/>
          </p:nvGrpSpPr>
          <p:grpSpPr bwMode="auto">
            <a:xfrm>
              <a:off x="1090" y="1698"/>
              <a:ext cx="1499" cy="518"/>
              <a:chOff x="1090" y="1698"/>
              <a:chExt cx="1499" cy="518"/>
            </a:xfrm>
          </p:grpSpPr>
          <p:sp>
            <p:nvSpPr>
              <p:cNvPr id="43025" name="Rectangle 20"/>
              <p:cNvSpPr>
                <a:spLocks noChangeArrowheads="1"/>
              </p:cNvSpPr>
              <p:nvPr/>
            </p:nvSpPr>
            <p:spPr bwMode="auto">
              <a:xfrm>
                <a:off x="1133" y="1698"/>
                <a:ext cx="141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600">
                    <a:latin typeface="Arial" charset="0"/>
                  </a:rPr>
                  <a:t>Pernicious anaemia </a:t>
                </a:r>
              </a:p>
              <a:p>
                <a:pPr algn="l" eaLnBrk="1" hangingPunct="1"/>
                <a:r>
                  <a:rPr lang="en-GB" sz="1600">
                    <a:latin typeface="Arial" charset="0"/>
                  </a:rPr>
                  <a:t>(loss of intrinsic factor)</a:t>
                </a:r>
              </a:p>
            </p:txBody>
          </p:sp>
          <p:sp>
            <p:nvSpPr>
              <p:cNvPr id="43026" name="Rectangle 21"/>
              <p:cNvSpPr>
                <a:spLocks noChangeArrowheads="1"/>
              </p:cNvSpPr>
              <p:nvPr/>
            </p:nvSpPr>
            <p:spPr bwMode="auto">
              <a:xfrm>
                <a:off x="1090" y="1698"/>
                <a:ext cx="1499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19" name="Group 22"/>
            <p:cNvGrpSpPr>
              <a:grpSpLocks/>
            </p:cNvGrpSpPr>
            <p:nvPr/>
          </p:nvGrpSpPr>
          <p:grpSpPr bwMode="auto">
            <a:xfrm>
              <a:off x="0" y="2216"/>
              <a:ext cx="1090" cy="403"/>
              <a:chOff x="0" y="2216"/>
              <a:chExt cx="1090" cy="403"/>
            </a:xfrm>
          </p:grpSpPr>
          <p:sp>
            <p:nvSpPr>
              <p:cNvPr id="43023" name="Rectangle 23"/>
              <p:cNvSpPr>
                <a:spLocks noChangeArrowheads="1"/>
              </p:cNvSpPr>
              <p:nvPr/>
            </p:nvSpPr>
            <p:spPr bwMode="auto">
              <a:xfrm>
                <a:off x="43" y="2216"/>
                <a:ext cx="100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600">
                    <a:latin typeface="Arial" charset="0"/>
                  </a:rPr>
                  <a:t>Bile salts </a:t>
                </a:r>
              </a:p>
              <a:p>
                <a:pPr algn="l"/>
                <a:endParaRPr lang="en-GB" sz="1600">
                  <a:latin typeface="Arial" charset="0"/>
                </a:endParaRPr>
              </a:p>
            </p:txBody>
          </p:sp>
          <p:sp>
            <p:nvSpPr>
              <p:cNvPr id="43024" name="Rectangle 24"/>
              <p:cNvSpPr>
                <a:spLocks noChangeArrowheads="1"/>
              </p:cNvSpPr>
              <p:nvPr/>
            </p:nvSpPr>
            <p:spPr bwMode="auto">
              <a:xfrm>
                <a:off x="0" y="2216"/>
                <a:ext cx="109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20" name="Group 25"/>
            <p:cNvGrpSpPr>
              <a:grpSpLocks/>
            </p:cNvGrpSpPr>
            <p:nvPr/>
          </p:nvGrpSpPr>
          <p:grpSpPr bwMode="auto">
            <a:xfrm>
              <a:off x="1090" y="2216"/>
              <a:ext cx="1499" cy="403"/>
              <a:chOff x="1090" y="2216"/>
              <a:chExt cx="1499" cy="403"/>
            </a:xfrm>
          </p:grpSpPr>
          <p:sp>
            <p:nvSpPr>
              <p:cNvPr id="43021" name="Rectangle 26"/>
              <p:cNvSpPr>
                <a:spLocks noChangeArrowheads="1"/>
              </p:cNvSpPr>
              <p:nvPr/>
            </p:nvSpPr>
            <p:spPr bwMode="auto">
              <a:xfrm>
                <a:off x="1133" y="2216"/>
                <a:ext cx="141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600">
                    <a:latin typeface="Arial" charset="0"/>
                  </a:rPr>
                  <a:t>Bile salt diarrhoea</a:t>
                </a:r>
              </a:p>
              <a:p>
                <a:pPr algn="l"/>
                <a:endParaRPr lang="en-GB" sz="1600">
                  <a:latin typeface="Arial" charset="0"/>
                </a:endParaRPr>
              </a:p>
            </p:txBody>
          </p:sp>
          <p:sp>
            <p:nvSpPr>
              <p:cNvPr id="43022" name="Rectangle 27"/>
              <p:cNvSpPr>
                <a:spLocks noChangeArrowheads="1"/>
              </p:cNvSpPr>
              <p:nvPr/>
            </p:nvSpPr>
            <p:spPr bwMode="auto">
              <a:xfrm>
                <a:off x="1090" y="2216"/>
                <a:ext cx="149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12" name="Rectangle 28"/>
          <p:cNvSpPr>
            <a:spLocks noChangeArrowheads="1"/>
          </p:cNvSpPr>
          <p:nvPr/>
        </p:nvSpPr>
        <p:spPr bwMode="auto">
          <a:xfrm>
            <a:off x="1287463" y="1905000"/>
            <a:ext cx="5824537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Rare Inherited Disorders of Intestinal Absorption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14600"/>
            <a:ext cx="4191000" cy="4038600"/>
          </a:xfrm>
        </p:spPr>
        <p:txBody>
          <a:bodyPr/>
          <a:lstStyle/>
          <a:p>
            <a:r>
              <a:rPr lang="en-GB" sz="1800" smtClean="0"/>
              <a:t>Glucose-galactose malabsorption</a:t>
            </a:r>
          </a:p>
          <a:p>
            <a:r>
              <a:rPr lang="en-GB" sz="1800" smtClean="0"/>
              <a:t>Sucrase deficiency </a:t>
            </a:r>
          </a:p>
          <a:p>
            <a:r>
              <a:rPr lang="en-GB" sz="1800" smtClean="0"/>
              <a:t>Fructose malabsorption</a:t>
            </a:r>
          </a:p>
          <a:p>
            <a:r>
              <a:rPr lang="en-GB" sz="1800" smtClean="0"/>
              <a:t>Cystinuria (Cys, Lys, Arg)</a:t>
            </a:r>
          </a:p>
          <a:p>
            <a:r>
              <a:rPr lang="en-GB" sz="1800" smtClean="0"/>
              <a:t>Hartnup disease </a:t>
            </a:r>
          </a:p>
          <a:p>
            <a:pPr>
              <a:buFont typeface="Wingdings" pitchFamily="2" charset="2"/>
              <a:buNone/>
            </a:pPr>
            <a:r>
              <a:rPr lang="en-GB" sz="1800" smtClean="0"/>
              <a:t>		(Trp, Phe, his)</a:t>
            </a:r>
          </a:p>
          <a:p>
            <a:r>
              <a:rPr lang="en-GB" sz="1800" smtClean="0"/>
              <a:t>Lysinuric protein intolerance </a:t>
            </a:r>
          </a:p>
          <a:p>
            <a:pPr>
              <a:buFont typeface="Wingdings" pitchFamily="2" charset="2"/>
              <a:buNone/>
            </a:pPr>
            <a:r>
              <a:rPr lang="en-GB" sz="1800" smtClean="0"/>
              <a:t>		(Lys, Arg)</a:t>
            </a:r>
          </a:p>
          <a:p>
            <a:r>
              <a:rPr lang="en-GB" sz="1800" smtClean="0"/>
              <a:t>Blue diaper syndrome (Trp)</a:t>
            </a:r>
          </a:p>
          <a:p>
            <a:r>
              <a:rPr lang="en-GB" sz="1800" smtClean="0"/>
              <a:t>Oasthouse urine disease </a:t>
            </a:r>
          </a:p>
          <a:p>
            <a:pPr>
              <a:buFont typeface="Wingdings" pitchFamily="2" charset="2"/>
              <a:buNone/>
            </a:pPr>
            <a:r>
              <a:rPr lang="en-GB" sz="1800" smtClean="0"/>
              <a:t>		(Met, Leu, Ile, Val)</a:t>
            </a:r>
          </a:p>
          <a:p>
            <a:r>
              <a:rPr lang="en-GB" sz="1800" smtClean="0"/>
              <a:t>Iminoglycinuria (Pro, Gly)</a:t>
            </a:r>
          </a:p>
        </p:txBody>
      </p:sp>
      <p:sp>
        <p:nvSpPr>
          <p:cNvPr id="4403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514600"/>
            <a:ext cx="3886200" cy="4343400"/>
          </a:xfrm>
        </p:spPr>
        <p:txBody>
          <a:bodyPr/>
          <a:lstStyle/>
          <a:p>
            <a:r>
              <a:rPr lang="en-GB" sz="1800" smtClean="0"/>
              <a:t>Congenital chloride diarrhoea </a:t>
            </a:r>
          </a:p>
          <a:p>
            <a:r>
              <a:rPr lang="en-GB" sz="1800" smtClean="0"/>
              <a:t>Acrodermatitis enteropathica 	(Zn)</a:t>
            </a:r>
          </a:p>
          <a:p>
            <a:r>
              <a:rPr lang="en-GB" sz="1800" smtClean="0"/>
              <a:t>Menkes’s kinky-hair disease 	(Cu)</a:t>
            </a:r>
          </a:p>
          <a:p>
            <a:r>
              <a:rPr lang="en-GB" sz="1800" smtClean="0"/>
              <a:t>Abetalipoproteinaemia and hypolipoproteinaemia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800" b="1">
                <a:solidFill>
                  <a:schemeClr val="tx2"/>
                </a:solidFill>
                <a:latin typeface="Arial" charset="0"/>
              </a:rPr>
              <a:t>Disorders associated with non-functional transporters can present in childhood: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Small Intestinal Biopsy in Abetalipoproteinaemia 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4132263" cy="4343400"/>
          </a:xfrm>
        </p:spPr>
        <p:txBody>
          <a:bodyPr/>
          <a:lstStyle/>
          <a:p>
            <a:r>
              <a:rPr lang="en-GB" sz="1800" smtClean="0"/>
              <a:t>Fat droplets in enterocytes</a:t>
            </a:r>
          </a:p>
          <a:p>
            <a:r>
              <a:rPr lang="en-GB" sz="1800" smtClean="0"/>
              <a:t>Failure to form chylomicrons</a:t>
            </a:r>
          </a:p>
          <a:p>
            <a:r>
              <a:rPr lang="en-GB" sz="1800" smtClean="0"/>
              <a:t>Abnormal MTTP</a:t>
            </a:r>
          </a:p>
          <a:p>
            <a:endParaRPr lang="en-GB" sz="1800" smtClean="0"/>
          </a:p>
          <a:p>
            <a:endParaRPr lang="en-GB" smtClean="0"/>
          </a:p>
        </p:txBody>
      </p:sp>
      <p:pic>
        <p:nvPicPr>
          <p:cNvPr id="45060" name="Picture 3" descr="GIC0401-06-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401796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4800600" y="5029200"/>
            <a:ext cx="3810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GB" sz="800">
                <a:latin typeface="Arial" charset="0"/>
              </a:rPr>
              <a:t>©Copyright Science Press Internet Services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2794000" y="5524500"/>
            <a:ext cx="3810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Abetalipoproteinaemia – a single gene disorder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smtClean="0"/>
              <a:t>Autosomal recessive genetic disorder</a:t>
            </a:r>
          </a:p>
          <a:p>
            <a:r>
              <a:rPr lang="en-GB" sz="2000" smtClean="0"/>
              <a:t>Presents in early childhood</a:t>
            </a:r>
          </a:p>
          <a:p>
            <a:r>
              <a:rPr lang="en-GB" sz="2000" smtClean="0"/>
              <a:t>Malabsorption of fat and fat-soluble vitamins</a:t>
            </a:r>
          </a:p>
          <a:p>
            <a:pPr lvl="1"/>
            <a:r>
              <a:rPr lang="en-GB" sz="2000" smtClean="0"/>
              <a:t>mucosa engorged with fat droplets</a:t>
            </a:r>
          </a:p>
          <a:p>
            <a:pPr lvl="1"/>
            <a:r>
              <a:rPr lang="en-GB" sz="2000" smtClean="0"/>
              <a:t>neuropathy, retinitis pigmentosa, acanthocytosis</a:t>
            </a:r>
          </a:p>
          <a:p>
            <a:r>
              <a:rPr lang="en-GB" sz="2000" smtClean="0"/>
              <a:t>Absence of serum chylomicrons, VLDL, LDL containing Apo-B</a:t>
            </a:r>
          </a:p>
          <a:p>
            <a:r>
              <a:rPr lang="en-GB" sz="2000" smtClean="0"/>
              <a:t>Apo-B100 in liver, apo-B48 in intestine</a:t>
            </a:r>
          </a:p>
          <a:p>
            <a:pPr lvl="1"/>
            <a:r>
              <a:rPr lang="en-GB" sz="2000" smtClean="0"/>
              <a:t> mRNA processing occurs in enterocytes</a:t>
            </a:r>
          </a:p>
          <a:p>
            <a:pPr lvl="1"/>
            <a:r>
              <a:rPr lang="en-GB" sz="2000" smtClean="0"/>
              <a:t> Apo-B48 gene and editing in intestine is normal</a:t>
            </a:r>
          </a:p>
          <a:p>
            <a:r>
              <a:rPr lang="en-GB" sz="2000" smtClean="0"/>
              <a:t>Mutations in microsomal triglyceride transport protein</a:t>
            </a:r>
          </a:p>
          <a:p>
            <a:r>
              <a:rPr lang="en-GB" sz="2000" smtClean="0"/>
              <a:t>Mutations in apo-B gene cause hypobetalipoproteinaemia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int-lymph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03588"/>
            <a:ext cx="456088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Intestinal Lymphangiectasia 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Malabsorption of lipids &amp; fat-soluble vitamins</a:t>
            </a:r>
          </a:p>
          <a:p>
            <a:r>
              <a:rPr lang="en-GB" smtClean="0"/>
              <a:t>Loss of protein </a:t>
            </a:r>
            <a:r>
              <a:rPr lang="en-GB" smtClean="0">
                <a:sym typeface="Symbol" pitchFamily="18" charset="2"/>
              </a:rPr>
              <a:t> protein-losing enteropathy</a:t>
            </a:r>
            <a:endParaRPr lang="en-GB" smtClean="0"/>
          </a:p>
          <a:p>
            <a:r>
              <a:rPr lang="en-GB" smtClean="0"/>
              <a:t>Loss of lymphocytes </a:t>
            </a:r>
            <a:r>
              <a:rPr lang="en-GB" smtClean="0">
                <a:sym typeface="Symbol" pitchFamily="18" charset="2"/>
              </a:rPr>
              <a:t> lymphopenia</a:t>
            </a:r>
          </a:p>
        </p:txBody>
      </p:sp>
      <p:pic>
        <p:nvPicPr>
          <p:cNvPr id="47109" name="Picture 5" descr="int-lymphan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t="10941" r="7272" b="15213"/>
          <a:stretch>
            <a:fillRect/>
          </a:stretch>
        </p:blipFill>
        <p:spPr bwMode="auto">
          <a:xfrm>
            <a:off x="914400" y="3429000"/>
            <a:ext cx="254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eum-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4578" r="4857" b="4857"/>
          <a:stretch>
            <a:fillRect/>
          </a:stretch>
        </p:blipFill>
        <p:spPr bwMode="auto">
          <a:xfrm>
            <a:off x="474663" y="1524000"/>
            <a:ext cx="30019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solidFill>
                  <a:srgbClr val="000066"/>
                </a:solidFill>
                <a:latin typeface="Arial Black" pitchFamily="34" charset="0"/>
              </a:rPr>
              <a:t>THE INTESTINAL MUCOSA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689600" y="4343400"/>
            <a:ext cx="30813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solidFill>
                  <a:srgbClr val="000066"/>
                </a:solidFill>
                <a:latin typeface="Arial" charset="0"/>
              </a:rPr>
              <a:t>Further increase in surface area for absorption by microvilli (brush-border membrane) of enterocytes</a:t>
            </a:r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6475413" y="1219200"/>
            <a:ext cx="2465387" cy="28194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 rot="5400000">
            <a:off x="4161632" y="367506"/>
            <a:ext cx="1219200" cy="3989387"/>
          </a:xfrm>
          <a:custGeom>
            <a:avLst/>
            <a:gdLst>
              <a:gd name="T0" fmla="*/ 965934 w 21600"/>
              <a:gd name="T1" fmla="*/ 1994694 h 21600"/>
              <a:gd name="T2" fmla="*/ 609600 w 21600"/>
              <a:gd name="T3" fmla="*/ 3989387 h 21600"/>
              <a:gd name="T4" fmla="*/ 253266 w 21600"/>
              <a:gd name="T5" fmla="*/ 1994694 h 21600"/>
              <a:gd name="T6" fmla="*/ 609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87 w 21600"/>
              <a:gd name="T13" fmla="*/ 6287 h 21600"/>
              <a:gd name="T14" fmla="*/ 15313 w 21600"/>
              <a:gd name="T15" fmla="*/ 153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974" y="21600"/>
                </a:lnTo>
                <a:lnTo>
                  <a:pt x="1262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51" name="Group 8"/>
          <p:cNvGrpSpPr>
            <a:grpSpLocks/>
          </p:cNvGrpSpPr>
          <p:nvPr/>
        </p:nvGrpSpPr>
        <p:grpSpPr bwMode="auto">
          <a:xfrm>
            <a:off x="7127875" y="1600200"/>
            <a:ext cx="1041400" cy="2028825"/>
            <a:chOff x="1968" y="1842"/>
            <a:chExt cx="689" cy="1278"/>
          </a:xfrm>
        </p:grpSpPr>
        <p:sp>
          <p:nvSpPr>
            <p:cNvPr id="6152" name="Freeform 9"/>
            <p:cNvSpPr>
              <a:spLocks/>
            </p:cNvSpPr>
            <p:nvPr/>
          </p:nvSpPr>
          <p:spPr bwMode="auto">
            <a:xfrm>
              <a:off x="1968" y="1842"/>
              <a:ext cx="689" cy="1278"/>
            </a:xfrm>
            <a:custGeom>
              <a:avLst/>
              <a:gdLst>
                <a:gd name="T0" fmla="*/ 55 w 689"/>
                <a:gd name="T1" fmla="*/ 1162 h 1278"/>
                <a:gd name="T2" fmla="*/ 3 w 689"/>
                <a:gd name="T3" fmla="*/ 614 h 1278"/>
                <a:gd name="T4" fmla="*/ 39 w 689"/>
                <a:gd name="T5" fmla="*/ 32 h 1278"/>
                <a:gd name="T6" fmla="*/ 95 w 689"/>
                <a:gd name="T7" fmla="*/ 27 h 1278"/>
                <a:gd name="T8" fmla="*/ 96 w 689"/>
                <a:gd name="T9" fmla="*/ 135 h 1278"/>
                <a:gd name="T10" fmla="*/ 135 w 689"/>
                <a:gd name="T11" fmla="*/ 132 h 1278"/>
                <a:gd name="T12" fmla="*/ 145 w 689"/>
                <a:gd name="T13" fmla="*/ 25 h 1278"/>
                <a:gd name="T14" fmla="*/ 202 w 689"/>
                <a:gd name="T15" fmla="*/ 30 h 1278"/>
                <a:gd name="T16" fmla="*/ 192 w 689"/>
                <a:gd name="T17" fmla="*/ 129 h 1278"/>
                <a:gd name="T18" fmla="*/ 240 w 689"/>
                <a:gd name="T19" fmla="*/ 126 h 1278"/>
                <a:gd name="T20" fmla="*/ 241 w 689"/>
                <a:gd name="T21" fmla="*/ 30 h 1278"/>
                <a:gd name="T22" fmla="*/ 289 w 689"/>
                <a:gd name="T23" fmla="*/ 32 h 1278"/>
                <a:gd name="T24" fmla="*/ 294 w 689"/>
                <a:gd name="T25" fmla="*/ 126 h 1278"/>
                <a:gd name="T26" fmla="*/ 327 w 689"/>
                <a:gd name="T27" fmla="*/ 120 h 1278"/>
                <a:gd name="T28" fmla="*/ 324 w 689"/>
                <a:gd name="T29" fmla="*/ 32 h 1278"/>
                <a:gd name="T30" fmla="*/ 376 w 689"/>
                <a:gd name="T31" fmla="*/ 32 h 1278"/>
                <a:gd name="T32" fmla="*/ 375 w 689"/>
                <a:gd name="T33" fmla="*/ 129 h 1278"/>
                <a:gd name="T34" fmla="*/ 417 w 689"/>
                <a:gd name="T35" fmla="*/ 120 h 1278"/>
                <a:gd name="T36" fmla="*/ 415 w 689"/>
                <a:gd name="T37" fmla="*/ 34 h 1278"/>
                <a:gd name="T38" fmla="*/ 465 w 689"/>
                <a:gd name="T39" fmla="*/ 34 h 1278"/>
                <a:gd name="T40" fmla="*/ 462 w 689"/>
                <a:gd name="T41" fmla="*/ 126 h 1278"/>
                <a:gd name="T42" fmla="*/ 501 w 689"/>
                <a:gd name="T43" fmla="*/ 120 h 1278"/>
                <a:gd name="T44" fmla="*/ 509 w 689"/>
                <a:gd name="T45" fmla="*/ 32 h 1278"/>
                <a:gd name="T46" fmla="*/ 566 w 689"/>
                <a:gd name="T47" fmla="*/ 32 h 1278"/>
                <a:gd name="T48" fmla="*/ 561 w 689"/>
                <a:gd name="T49" fmla="*/ 117 h 1278"/>
                <a:gd name="T50" fmla="*/ 597 w 689"/>
                <a:gd name="T51" fmla="*/ 117 h 1278"/>
                <a:gd name="T52" fmla="*/ 592 w 689"/>
                <a:gd name="T53" fmla="*/ 32 h 1278"/>
                <a:gd name="T54" fmla="*/ 653 w 689"/>
                <a:gd name="T55" fmla="*/ 37 h 1278"/>
                <a:gd name="T56" fmla="*/ 684 w 689"/>
                <a:gd name="T57" fmla="*/ 599 h 1278"/>
                <a:gd name="T58" fmla="*/ 621 w 689"/>
                <a:gd name="T59" fmla="*/ 1170 h 1278"/>
                <a:gd name="T60" fmla="*/ 326 w 689"/>
                <a:gd name="T61" fmla="*/ 1248 h 1278"/>
                <a:gd name="T62" fmla="*/ 55 w 689"/>
                <a:gd name="T63" fmla="*/ 1162 h 12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9" h="1278">
                  <a:moveTo>
                    <a:pt x="55" y="1162"/>
                  </a:moveTo>
                  <a:cubicBezTo>
                    <a:pt x="1" y="1056"/>
                    <a:pt x="6" y="802"/>
                    <a:pt x="3" y="614"/>
                  </a:cubicBezTo>
                  <a:cubicBezTo>
                    <a:pt x="0" y="426"/>
                    <a:pt x="24" y="130"/>
                    <a:pt x="39" y="32"/>
                  </a:cubicBezTo>
                  <a:cubicBezTo>
                    <a:pt x="45" y="9"/>
                    <a:pt x="87" y="4"/>
                    <a:pt x="95" y="27"/>
                  </a:cubicBezTo>
                  <a:cubicBezTo>
                    <a:pt x="105" y="44"/>
                    <a:pt x="89" y="118"/>
                    <a:pt x="96" y="135"/>
                  </a:cubicBezTo>
                  <a:cubicBezTo>
                    <a:pt x="103" y="152"/>
                    <a:pt x="127" y="150"/>
                    <a:pt x="135" y="132"/>
                  </a:cubicBezTo>
                  <a:cubicBezTo>
                    <a:pt x="143" y="114"/>
                    <a:pt x="134" y="42"/>
                    <a:pt x="145" y="25"/>
                  </a:cubicBezTo>
                  <a:cubicBezTo>
                    <a:pt x="156" y="8"/>
                    <a:pt x="194" y="13"/>
                    <a:pt x="202" y="30"/>
                  </a:cubicBezTo>
                  <a:cubicBezTo>
                    <a:pt x="210" y="47"/>
                    <a:pt x="186" y="113"/>
                    <a:pt x="192" y="129"/>
                  </a:cubicBezTo>
                  <a:cubicBezTo>
                    <a:pt x="198" y="145"/>
                    <a:pt x="232" y="142"/>
                    <a:pt x="240" y="126"/>
                  </a:cubicBezTo>
                  <a:cubicBezTo>
                    <a:pt x="248" y="110"/>
                    <a:pt x="233" y="46"/>
                    <a:pt x="241" y="30"/>
                  </a:cubicBezTo>
                  <a:cubicBezTo>
                    <a:pt x="249" y="14"/>
                    <a:pt x="280" y="16"/>
                    <a:pt x="289" y="32"/>
                  </a:cubicBezTo>
                  <a:cubicBezTo>
                    <a:pt x="298" y="48"/>
                    <a:pt x="288" y="111"/>
                    <a:pt x="294" y="126"/>
                  </a:cubicBezTo>
                  <a:cubicBezTo>
                    <a:pt x="300" y="141"/>
                    <a:pt x="322" y="136"/>
                    <a:pt x="327" y="120"/>
                  </a:cubicBezTo>
                  <a:cubicBezTo>
                    <a:pt x="332" y="104"/>
                    <a:pt x="316" y="47"/>
                    <a:pt x="324" y="32"/>
                  </a:cubicBezTo>
                  <a:cubicBezTo>
                    <a:pt x="332" y="17"/>
                    <a:pt x="368" y="16"/>
                    <a:pt x="376" y="32"/>
                  </a:cubicBezTo>
                  <a:cubicBezTo>
                    <a:pt x="384" y="48"/>
                    <a:pt x="368" y="114"/>
                    <a:pt x="375" y="129"/>
                  </a:cubicBezTo>
                  <a:cubicBezTo>
                    <a:pt x="382" y="144"/>
                    <a:pt x="410" y="136"/>
                    <a:pt x="417" y="120"/>
                  </a:cubicBezTo>
                  <a:cubicBezTo>
                    <a:pt x="424" y="104"/>
                    <a:pt x="407" y="48"/>
                    <a:pt x="415" y="34"/>
                  </a:cubicBezTo>
                  <a:cubicBezTo>
                    <a:pt x="423" y="20"/>
                    <a:pt x="457" y="19"/>
                    <a:pt x="465" y="34"/>
                  </a:cubicBezTo>
                  <a:cubicBezTo>
                    <a:pt x="473" y="49"/>
                    <a:pt x="456" y="112"/>
                    <a:pt x="462" y="126"/>
                  </a:cubicBezTo>
                  <a:cubicBezTo>
                    <a:pt x="468" y="140"/>
                    <a:pt x="493" y="136"/>
                    <a:pt x="501" y="120"/>
                  </a:cubicBezTo>
                  <a:cubicBezTo>
                    <a:pt x="509" y="104"/>
                    <a:pt x="498" y="47"/>
                    <a:pt x="509" y="32"/>
                  </a:cubicBezTo>
                  <a:cubicBezTo>
                    <a:pt x="520" y="17"/>
                    <a:pt x="557" y="18"/>
                    <a:pt x="566" y="32"/>
                  </a:cubicBezTo>
                  <a:cubicBezTo>
                    <a:pt x="575" y="46"/>
                    <a:pt x="556" y="103"/>
                    <a:pt x="561" y="117"/>
                  </a:cubicBezTo>
                  <a:cubicBezTo>
                    <a:pt x="566" y="131"/>
                    <a:pt x="592" y="131"/>
                    <a:pt x="597" y="117"/>
                  </a:cubicBezTo>
                  <a:cubicBezTo>
                    <a:pt x="602" y="103"/>
                    <a:pt x="583" y="45"/>
                    <a:pt x="592" y="32"/>
                  </a:cubicBezTo>
                  <a:cubicBezTo>
                    <a:pt x="601" y="19"/>
                    <a:pt x="642" y="0"/>
                    <a:pt x="653" y="37"/>
                  </a:cubicBezTo>
                  <a:cubicBezTo>
                    <a:pt x="668" y="131"/>
                    <a:pt x="689" y="410"/>
                    <a:pt x="684" y="599"/>
                  </a:cubicBezTo>
                  <a:cubicBezTo>
                    <a:pt x="679" y="788"/>
                    <a:pt x="681" y="1062"/>
                    <a:pt x="621" y="1170"/>
                  </a:cubicBezTo>
                  <a:cubicBezTo>
                    <a:pt x="561" y="1278"/>
                    <a:pt x="420" y="1249"/>
                    <a:pt x="326" y="1248"/>
                  </a:cubicBezTo>
                  <a:cubicBezTo>
                    <a:pt x="232" y="1246"/>
                    <a:pt x="103" y="1266"/>
                    <a:pt x="55" y="1162"/>
                  </a:cubicBezTo>
                  <a:close/>
                </a:path>
              </a:pathLst>
            </a:custGeom>
            <a:solidFill>
              <a:srgbClr val="FF66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Oval 10"/>
            <p:cNvSpPr>
              <a:spLocks noChangeArrowheads="1"/>
            </p:cNvSpPr>
            <p:nvPr/>
          </p:nvSpPr>
          <p:spPr bwMode="auto">
            <a:xfrm>
              <a:off x="2160" y="2544"/>
              <a:ext cx="192" cy="288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Intestinal Lymphangiectasia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Primary: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  Localized or generalised lymphatic abnormalities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mtClean="0"/>
              <a:t>     (Milroy's, Noonan's and Di George syndromes)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Secondary: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  abdominal / retroperitoneal neoplasia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mtClean="0"/>
              <a:t>     (carcinoma and lymphoma)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  fibrosis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  inflammation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  infective (TB, filaria, Whipple's etc)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  pancreatic, pericarditis, R-sided heart disease</a:t>
            </a:r>
          </a:p>
          <a:p>
            <a:pPr>
              <a:lnSpc>
                <a:spcPct val="90000"/>
              </a:lnSpc>
            </a:pPr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INTESTINAL ABSORPTION IN HEALTH &amp; DISEASE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Digestion &amp; absorption </a:t>
            </a:r>
          </a:p>
          <a:p>
            <a:pPr lvl="1"/>
            <a:r>
              <a:rPr lang="en-GB" smtClean="0"/>
              <a:t>Pancreatic and biliary secretion</a:t>
            </a:r>
          </a:p>
          <a:p>
            <a:r>
              <a:rPr lang="en-GB" smtClean="0"/>
              <a:t>Duodenum, jejunum, ileum</a:t>
            </a:r>
          </a:p>
          <a:p>
            <a:pPr lvl="1"/>
            <a:r>
              <a:rPr lang="en-GB" smtClean="0"/>
              <a:t>Regional specialisation</a:t>
            </a:r>
          </a:p>
          <a:p>
            <a:r>
              <a:rPr lang="en-GB" smtClean="0"/>
              <a:t>Epithelial cells</a:t>
            </a:r>
          </a:p>
          <a:p>
            <a:pPr lvl="1"/>
            <a:r>
              <a:rPr lang="en-GB" smtClean="0"/>
              <a:t>Crypt and villus</a:t>
            </a:r>
          </a:p>
          <a:p>
            <a:pPr lvl="1"/>
            <a:r>
              <a:rPr lang="en-GB" smtClean="0"/>
              <a:t>Apical and basolateral membranes</a:t>
            </a:r>
          </a:p>
          <a:p>
            <a:pPr lvl="1"/>
            <a:r>
              <a:rPr lang="en-GB" smtClean="0"/>
              <a:t>Specific transport proteins</a:t>
            </a:r>
          </a:p>
          <a:p>
            <a:r>
              <a:rPr lang="en-GB" smtClean="0"/>
              <a:t>Diseases causing malabsorption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INTESTINAL SURFACE AREA</a:t>
            </a:r>
          </a:p>
        </p:txBody>
      </p:sp>
      <p:graphicFrame>
        <p:nvGraphicFramePr>
          <p:cNvPr id="600099" name="Group 3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84154159"/>
              </p:ext>
            </p:extLst>
          </p:nvPr>
        </p:nvGraphicFramePr>
        <p:xfrm>
          <a:off x="677863" y="1752600"/>
          <a:ext cx="7696200" cy="3365500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 of Surface</a:t>
                      </a:r>
                    </a:p>
                  </a:txBody>
                  <a:tcPr marL="95250" marR="95250" marT="190500" marB="9525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Amplification Factor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Surface Area (cm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Mucosal cylinder</a:t>
                      </a:r>
                    </a:p>
                  </a:txBody>
                  <a:tcPr marL="95250" marR="95250" marT="190500" marB="95250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3,300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Folds of Kerckring</a:t>
                      </a:r>
                    </a:p>
                  </a:txBody>
                  <a:tcPr marL="95250" marR="95250" marT="190500" marB="9525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10,000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Villi</a:t>
                      </a:r>
                    </a:p>
                  </a:txBody>
                  <a:tcPr marL="95250" marR="95250" marT="190500" marB="9525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100,000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Microvilli</a:t>
                      </a:r>
                    </a:p>
                  </a:txBody>
                  <a:tcPr marL="95250" marR="95250" marT="190500" marB="9525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2,000,000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9" name="Text Box 34"/>
          <p:cNvSpPr txBox="1">
            <a:spLocks noChangeArrowheads="1"/>
          </p:cNvSpPr>
          <p:nvPr/>
        </p:nvSpPr>
        <p:spPr bwMode="auto">
          <a:xfrm>
            <a:off x="947738" y="5410200"/>
            <a:ext cx="67738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Total surface area = 200 m</a:t>
            </a:r>
            <a:r>
              <a:rPr lang="en-GB" baseline="30000">
                <a:latin typeface="Arial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Double tennis court  = 175 m</a:t>
            </a:r>
            <a:r>
              <a:rPr lang="en-GB" baseline="30000"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MECHANISMS OF ABSORPTION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GB" sz="2200" smtClean="0"/>
              <a:t>Nutrient absorption results from a complex series of processes: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Digestive enzymes </a:t>
            </a:r>
          </a:p>
          <a:p>
            <a:pPr lvl="2">
              <a:lnSpc>
                <a:spcPct val="90000"/>
              </a:lnSpc>
            </a:pPr>
            <a:r>
              <a:rPr lang="en-GB" sz="1800" smtClean="0"/>
              <a:t>Gastric</a:t>
            </a:r>
          </a:p>
          <a:p>
            <a:pPr lvl="2">
              <a:lnSpc>
                <a:spcPct val="90000"/>
              </a:lnSpc>
            </a:pPr>
            <a:r>
              <a:rPr lang="en-GB" sz="1800" smtClean="0"/>
              <a:t>Pancreatic (and biliary secretions)</a:t>
            </a:r>
          </a:p>
          <a:p>
            <a:pPr lvl="2">
              <a:lnSpc>
                <a:spcPct val="90000"/>
              </a:lnSpc>
            </a:pPr>
            <a:r>
              <a:rPr lang="en-GB" sz="1800" smtClean="0"/>
              <a:t>Intestinal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Transport of the products through the intestinal mucosa</a:t>
            </a:r>
          </a:p>
          <a:p>
            <a:pPr lvl="1">
              <a:lnSpc>
                <a:spcPct val="90000"/>
              </a:lnSpc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z="2200" smtClean="0"/>
              <a:t>Specific genes are expressed at various sites in the gastro-intestinal tract to produce the proteins involved in digestion and transport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ABSORPTION ALONG LENGTH OF SMALL INTESTINE – GLUCOSE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287463" y="1600200"/>
            <a:ext cx="6772275" cy="42672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 rot="10762802">
            <a:off x="271463" y="2133600"/>
            <a:ext cx="43338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% absorbed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50938" y="6019800"/>
            <a:ext cx="7112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latin typeface="Arial" charset="0"/>
              </a:rPr>
              <a:t>0             50            100            150            200            250            300</a:t>
            </a:r>
          </a:p>
          <a:p>
            <a:pPr>
              <a:spcBef>
                <a:spcPct val="50000"/>
              </a:spcBef>
            </a:pPr>
            <a:r>
              <a:rPr lang="en-GB" sz="1600" b="1">
                <a:latin typeface="Arial" charset="0"/>
              </a:rPr>
              <a:t>Distance from teeth (cm)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287463" y="2209800"/>
            <a:ext cx="67722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573338" y="1600200"/>
            <a:ext cx="0" cy="426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319463" y="1600200"/>
            <a:ext cx="0" cy="426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824538" y="1600200"/>
            <a:ext cx="0" cy="426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44538" y="1981200"/>
            <a:ext cx="6096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100</a:t>
            </a: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50</a:t>
            </a: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0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573338" y="1752600"/>
            <a:ext cx="81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Duod</a:t>
            </a:r>
            <a:r>
              <a:rPr lang="en-GB" sz="180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589338" y="1752600"/>
            <a:ext cx="1287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Jejunum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961063" y="1752600"/>
            <a:ext cx="148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Ileum</a:t>
            </a:r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2757488" y="2205038"/>
            <a:ext cx="5035550" cy="3624262"/>
          </a:xfrm>
          <a:custGeom>
            <a:avLst/>
            <a:gdLst>
              <a:gd name="T0" fmla="*/ 2356225 w 3569"/>
              <a:gd name="T1" fmla="*/ 36512 h 2283"/>
              <a:gd name="T2" fmla="*/ 5035550 w 3569"/>
              <a:gd name="T3" fmla="*/ 0 h 2283"/>
              <a:gd name="T4" fmla="*/ 3453916 w 3569"/>
              <a:gd name="T5" fmla="*/ 423862 h 2283"/>
              <a:gd name="T6" fmla="*/ 2351993 w 3569"/>
              <a:gd name="T7" fmla="*/ 881062 h 2283"/>
              <a:gd name="T8" fmla="*/ 1336135 w 3569"/>
              <a:gd name="T9" fmla="*/ 1714500 h 2283"/>
              <a:gd name="T10" fmla="*/ 886054 w 3569"/>
              <a:gd name="T11" fmla="*/ 3624262 h 2283"/>
              <a:gd name="T12" fmla="*/ 0 w 3569"/>
              <a:gd name="T13" fmla="*/ 3624262 h 2283"/>
              <a:gd name="T14" fmla="*/ 726620 w 3569"/>
              <a:gd name="T15" fmla="*/ 554037 h 2283"/>
              <a:gd name="T16" fmla="*/ 2356225 w 3569"/>
              <a:gd name="T17" fmla="*/ 36512 h 2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69" h="2283">
                <a:moveTo>
                  <a:pt x="1670" y="23"/>
                </a:moveTo>
                <a:lnTo>
                  <a:pt x="3569" y="0"/>
                </a:lnTo>
                <a:lnTo>
                  <a:pt x="2448" y="267"/>
                </a:lnTo>
                <a:cubicBezTo>
                  <a:pt x="2131" y="359"/>
                  <a:pt x="1883" y="452"/>
                  <a:pt x="1667" y="555"/>
                </a:cubicBezTo>
                <a:cubicBezTo>
                  <a:pt x="1451" y="658"/>
                  <a:pt x="1091" y="925"/>
                  <a:pt x="947" y="1080"/>
                </a:cubicBezTo>
                <a:cubicBezTo>
                  <a:pt x="803" y="1235"/>
                  <a:pt x="649" y="1325"/>
                  <a:pt x="628" y="2283"/>
                </a:cubicBezTo>
                <a:lnTo>
                  <a:pt x="0" y="2283"/>
                </a:lnTo>
                <a:cubicBezTo>
                  <a:pt x="21" y="1078"/>
                  <a:pt x="217" y="626"/>
                  <a:pt x="515" y="349"/>
                </a:cubicBezTo>
                <a:cubicBezTo>
                  <a:pt x="813" y="72"/>
                  <a:pt x="1355" y="77"/>
                  <a:pt x="1670" y="23"/>
                </a:cubicBezTo>
                <a:close/>
              </a:path>
            </a:pathLst>
          </a:custGeom>
          <a:solidFill>
            <a:srgbClr val="CCCC00">
              <a:alpha val="50195"/>
            </a:srgb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434138" y="2743200"/>
            <a:ext cx="16938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latin typeface="Arial" charset="0"/>
              </a:rPr>
              <a:t>Virtually completely absorbed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ABSORPTION ALONG LENGTH OF SMALL INTESTINE – PROTEIN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87463" y="1600200"/>
            <a:ext cx="6772275" cy="42672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10762802">
            <a:off x="271463" y="2133600"/>
            <a:ext cx="43338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% absorbed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50938" y="6019800"/>
            <a:ext cx="7112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0             50            100            150            200            250            300</a:t>
            </a:r>
          </a:p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Distance from teeth (cm)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287463" y="2209800"/>
            <a:ext cx="67722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573338" y="1600200"/>
            <a:ext cx="0" cy="426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319463" y="1600200"/>
            <a:ext cx="0" cy="426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824538" y="1600200"/>
            <a:ext cx="0" cy="426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44538" y="1981200"/>
            <a:ext cx="6096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100</a:t>
            </a: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50</a:t>
            </a: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0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573338" y="1752600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Duod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589338" y="1752600"/>
            <a:ext cx="1287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Jejunum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961063" y="1752600"/>
            <a:ext cx="148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Ileum</a:t>
            </a:r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2692400" y="2433638"/>
            <a:ext cx="5364163" cy="3536950"/>
          </a:xfrm>
          <a:custGeom>
            <a:avLst/>
            <a:gdLst>
              <a:gd name="T0" fmla="*/ 2344087 w 3801"/>
              <a:gd name="T1" fmla="*/ 374650 h 2228"/>
              <a:gd name="T2" fmla="*/ 3854125 w 3801"/>
              <a:gd name="T3" fmla="*/ 114300 h 2228"/>
              <a:gd name="T4" fmla="*/ 5348639 w 3801"/>
              <a:gd name="T5" fmla="*/ 65088 h 2228"/>
              <a:gd name="T6" fmla="*/ 5364163 w 3801"/>
              <a:gd name="T7" fmla="*/ 504825 h 2228"/>
              <a:gd name="T8" fmla="*/ 2895886 w 3801"/>
              <a:gd name="T9" fmla="*/ 1044575 h 2228"/>
              <a:gd name="T10" fmla="*/ 616716 w 3801"/>
              <a:gd name="T11" fmla="*/ 3395663 h 2228"/>
              <a:gd name="T12" fmla="*/ 64918 w 3801"/>
              <a:gd name="T13" fmla="*/ 3395663 h 2228"/>
              <a:gd name="T14" fmla="*/ 224389 w 3801"/>
              <a:gd name="T15" fmla="*/ 3167063 h 2228"/>
              <a:gd name="T16" fmla="*/ 979408 w 3801"/>
              <a:gd name="T17" fmla="*/ 1174750 h 2228"/>
              <a:gd name="T18" fmla="*/ 2344087 w 3801"/>
              <a:gd name="T19" fmla="*/ 374650 h 22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01" h="2228">
                <a:moveTo>
                  <a:pt x="1661" y="236"/>
                </a:moveTo>
                <a:cubicBezTo>
                  <a:pt x="2000" y="125"/>
                  <a:pt x="2376" y="104"/>
                  <a:pt x="2731" y="72"/>
                </a:cubicBezTo>
                <a:cubicBezTo>
                  <a:pt x="2885" y="51"/>
                  <a:pt x="3194" y="41"/>
                  <a:pt x="3790" y="41"/>
                </a:cubicBezTo>
                <a:cubicBezTo>
                  <a:pt x="3790" y="0"/>
                  <a:pt x="3790" y="102"/>
                  <a:pt x="3801" y="318"/>
                </a:cubicBezTo>
                <a:cubicBezTo>
                  <a:pt x="3009" y="370"/>
                  <a:pt x="2751" y="288"/>
                  <a:pt x="2052" y="658"/>
                </a:cubicBezTo>
                <a:cubicBezTo>
                  <a:pt x="1353" y="1028"/>
                  <a:pt x="778" y="1896"/>
                  <a:pt x="437" y="2139"/>
                </a:cubicBezTo>
                <a:lnTo>
                  <a:pt x="46" y="2139"/>
                </a:lnTo>
                <a:cubicBezTo>
                  <a:pt x="0" y="2115"/>
                  <a:pt x="51" y="2228"/>
                  <a:pt x="159" y="1995"/>
                </a:cubicBezTo>
                <a:cubicBezTo>
                  <a:pt x="189" y="1810"/>
                  <a:pt x="416" y="976"/>
                  <a:pt x="694" y="740"/>
                </a:cubicBezTo>
                <a:cubicBezTo>
                  <a:pt x="972" y="504"/>
                  <a:pt x="1322" y="347"/>
                  <a:pt x="1661" y="236"/>
                </a:cubicBezTo>
                <a:close/>
              </a:path>
            </a:pathLst>
          </a:custGeom>
          <a:solidFill>
            <a:srgbClr val="CCCC00">
              <a:alpha val="50195"/>
            </a:srgb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096000" y="3429000"/>
            <a:ext cx="1557338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Some ileal absorption</a:t>
            </a:r>
          </a:p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20% not absorbed by small intestine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2362200"/>
            <a:ext cx="1422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500ml meal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25g protein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7856538" y="22098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w- clin-2003">
  <a:themeElements>
    <a:clrScheme name="jw- clin-2003 8">
      <a:dk1>
        <a:srgbClr val="0033CC"/>
      </a:dk1>
      <a:lt1>
        <a:srgbClr val="CC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2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w- clin-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 clin-20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8">
        <a:dk1>
          <a:srgbClr val="0033CC"/>
        </a:dk1>
        <a:lt1>
          <a:srgbClr val="CC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FF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w- clin-2003 8">
    <a:dk1>
      <a:srgbClr val="0033CC"/>
    </a:dk1>
    <a:lt1>
      <a:srgbClr val="CCFFFF"/>
    </a:lt1>
    <a:dk2>
      <a:srgbClr val="000066"/>
    </a:dk2>
    <a:lt2>
      <a:srgbClr val="808080"/>
    </a:lt2>
    <a:accent1>
      <a:srgbClr val="00CC99"/>
    </a:accent1>
    <a:accent2>
      <a:srgbClr val="3333CC"/>
    </a:accent2>
    <a:accent3>
      <a:srgbClr val="E2FFFF"/>
    </a:accent3>
    <a:accent4>
      <a:srgbClr val="002AAE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jw- clin-2003</Template>
  <TotalTime>6216</TotalTime>
  <Words>1347</Words>
  <Application>Microsoft Office PowerPoint</Application>
  <PresentationFormat>On-screen Show (4:3)</PresentationFormat>
  <Paragraphs>442</Paragraphs>
  <Slides>51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jw- clin-2003</vt:lpstr>
      <vt:lpstr>Document</vt:lpstr>
      <vt:lpstr>BSc in Gastroenterology &amp; Hepatology</vt:lpstr>
      <vt:lpstr>INTESTINAL ABSORPTION IN HEALTH &amp; DISEASE</vt:lpstr>
      <vt:lpstr>PowerPoint Presentation</vt:lpstr>
      <vt:lpstr>PowerPoint Presentation</vt:lpstr>
      <vt:lpstr>PowerPoint Presentation</vt:lpstr>
      <vt:lpstr>INTESTINAL SURFACE AREA</vt:lpstr>
      <vt:lpstr>MECHANISMS OF ABSORPTION</vt:lpstr>
      <vt:lpstr>ABSORPTION ALONG LENGTH OF SMALL INTESTINE – GLUCOSE</vt:lpstr>
      <vt:lpstr>ABSORPTION ALONG LENGTH OF SMALL INTESTINE – PROTEIN</vt:lpstr>
      <vt:lpstr>ABSORPTION ALONG LENGTH OF SMALL INTESTINE – FATS</vt:lpstr>
      <vt:lpstr>Rates of Absorption of Different Nutrients Along the Small Intestine</vt:lpstr>
      <vt:lpstr>PowerPoint Presentation</vt:lpstr>
      <vt:lpstr>Digestive and transport properties of villus and crypt regions differ</vt:lpstr>
      <vt:lpstr>Cells of the Intestinal Mucosa</vt:lpstr>
      <vt:lpstr>Epithelial Cells Are Continually Renewed</vt:lpstr>
      <vt:lpstr>The Brush-border &amp; Basolateral domains of enterocytes are structurally &amp; functionally distinct</vt:lpstr>
      <vt:lpstr>Digestive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Brush-border Proteolytic Enzymes</vt:lpstr>
      <vt:lpstr>PowerPoint Presentation</vt:lpstr>
      <vt:lpstr>PowerPoint Presentation</vt:lpstr>
      <vt:lpstr>Amino Acid Transport Systems</vt:lpstr>
      <vt:lpstr>PowerPoint Presentation</vt:lpstr>
      <vt:lpstr>PowerPoint Presentation</vt:lpstr>
      <vt:lpstr>Maldigestion &amp; Malabsorption </vt:lpstr>
      <vt:lpstr>PowerPoint Presentation</vt:lpstr>
      <vt:lpstr>Investigation of Malabsorption</vt:lpstr>
      <vt:lpstr>Tests for Malabsorbed Nutrients</vt:lpstr>
      <vt:lpstr>Look for specific causes of malabsorption</vt:lpstr>
      <vt:lpstr>PowerPoint Presentation</vt:lpstr>
      <vt:lpstr>Investigation of Malabsorption – some tests</vt:lpstr>
      <vt:lpstr>Vitamin B12 Absorption:  Schilling Test</vt:lpstr>
      <vt:lpstr>Vitamin B12 Absorption:  Schilling Test</vt:lpstr>
      <vt:lpstr>PowerPoint Presentation</vt:lpstr>
      <vt:lpstr>Causes of Malabsorption </vt:lpstr>
      <vt:lpstr>Causes of Malabsorption </vt:lpstr>
      <vt:lpstr>PowerPoint Presentation</vt:lpstr>
      <vt:lpstr>Rare Inherited Disorders of Intestinal Absorption</vt:lpstr>
      <vt:lpstr>Small Intestinal Biopsy in Abetalipoproteinaemia </vt:lpstr>
      <vt:lpstr>Abetalipoproteinaemia – a single gene disorder</vt:lpstr>
      <vt:lpstr>Intestinal Lymphangiectasia </vt:lpstr>
      <vt:lpstr>Intestinal Lymphangiectasia</vt:lpstr>
      <vt:lpstr>INTESTINAL ABSORPTION IN HEALTH &amp; DISEASE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jw-default</dc:title>
  <dc:creator>jw</dc:creator>
  <cp:lastModifiedBy>Shiel, Nuala</cp:lastModifiedBy>
  <cp:revision>122</cp:revision>
  <cp:lastPrinted>1999-02-19T10:34:18Z</cp:lastPrinted>
  <dcterms:created xsi:type="dcterms:W3CDTF">1995-06-02T22:06:36Z</dcterms:created>
  <dcterms:modified xsi:type="dcterms:W3CDTF">2012-10-15T16:17:24Z</dcterms:modified>
</cp:coreProperties>
</file>