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2.xml" ContentType="application/vnd.openxmlformats-officedocument.themeOverride+xml"/>
  <Override PartName="/ppt/notesSlides/notesSlide12.xml" ContentType="application/vnd.openxmlformats-officedocument.presentationml.notesSlide+xml"/>
  <Override PartName="/ppt/theme/themeOverride3.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sldIdLst>
    <p:sldId id="256" r:id="rId2"/>
    <p:sldId id="257" r:id="rId3"/>
    <p:sldId id="260" r:id="rId4"/>
    <p:sldId id="261" r:id="rId5"/>
    <p:sldId id="259" r:id="rId6"/>
    <p:sldId id="267" r:id="rId7"/>
    <p:sldId id="268" r:id="rId8"/>
    <p:sldId id="269" r:id="rId9"/>
    <p:sldId id="270" r:id="rId10"/>
    <p:sldId id="271" r:id="rId11"/>
    <p:sldId id="272" r:id="rId12"/>
    <p:sldId id="273" r:id="rId13"/>
    <p:sldId id="274" r:id="rId14"/>
    <p:sldId id="275" r:id="rId15"/>
    <p:sldId id="276" r:id="rId16"/>
    <p:sldId id="277" r:id="rId17"/>
    <p:sldId id="284" r:id="rId18"/>
    <p:sldId id="262" r:id="rId19"/>
    <p:sldId id="263" r:id="rId20"/>
    <p:sldId id="264" r:id="rId21"/>
    <p:sldId id="280" r:id="rId22"/>
    <p:sldId id="281" r:id="rId23"/>
    <p:sldId id="278" r:id="rId24"/>
    <p:sldId id="279" r:id="rId25"/>
    <p:sldId id="265" r:id="rId26"/>
    <p:sldId id="282" r:id="rId27"/>
  </p:sldIdLst>
  <p:sldSz cx="9144000" cy="6858000" type="screen4x3"/>
  <p:notesSz cx="6858000" cy="9144000"/>
  <p:defaultTextStyle>
    <a:defPPr>
      <a:defRPr lang="en-GB"/>
    </a:defPPr>
    <a:lvl1pPr algn="ctr" rtl="0" eaLnBrk="0" fontAlgn="base" hangingPunct="0">
      <a:spcBef>
        <a:spcPct val="0"/>
      </a:spcBef>
      <a:spcAft>
        <a:spcPct val="0"/>
      </a:spcAft>
      <a:defRPr sz="2000" kern="1200">
        <a:solidFill>
          <a:schemeClr val="tx1"/>
        </a:solidFill>
        <a:latin typeface="Arial" charset="0"/>
        <a:ea typeface="+mn-ea"/>
        <a:cs typeface="Arial" charset="0"/>
      </a:defRPr>
    </a:lvl1pPr>
    <a:lvl2pPr marL="457200" algn="ctr" rtl="0" eaLnBrk="0" fontAlgn="base" hangingPunct="0">
      <a:spcBef>
        <a:spcPct val="0"/>
      </a:spcBef>
      <a:spcAft>
        <a:spcPct val="0"/>
      </a:spcAft>
      <a:defRPr sz="2000" kern="1200">
        <a:solidFill>
          <a:schemeClr val="tx1"/>
        </a:solidFill>
        <a:latin typeface="Arial" charset="0"/>
        <a:ea typeface="+mn-ea"/>
        <a:cs typeface="Arial" charset="0"/>
      </a:defRPr>
    </a:lvl2pPr>
    <a:lvl3pPr marL="914400" algn="ctr" rtl="0" eaLnBrk="0" fontAlgn="base" hangingPunct="0">
      <a:spcBef>
        <a:spcPct val="0"/>
      </a:spcBef>
      <a:spcAft>
        <a:spcPct val="0"/>
      </a:spcAft>
      <a:defRPr sz="2000" kern="1200">
        <a:solidFill>
          <a:schemeClr val="tx1"/>
        </a:solidFill>
        <a:latin typeface="Arial" charset="0"/>
        <a:ea typeface="+mn-ea"/>
        <a:cs typeface="Arial" charset="0"/>
      </a:defRPr>
    </a:lvl3pPr>
    <a:lvl4pPr marL="1371600" algn="ctr" rtl="0" eaLnBrk="0" fontAlgn="base" hangingPunct="0">
      <a:spcBef>
        <a:spcPct val="0"/>
      </a:spcBef>
      <a:spcAft>
        <a:spcPct val="0"/>
      </a:spcAft>
      <a:defRPr sz="2000" kern="1200">
        <a:solidFill>
          <a:schemeClr val="tx1"/>
        </a:solidFill>
        <a:latin typeface="Arial" charset="0"/>
        <a:ea typeface="+mn-ea"/>
        <a:cs typeface="Arial" charset="0"/>
      </a:defRPr>
    </a:lvl4pPr>
    <a:lvl5pPr marL="1828800" algn="ctr" rtl="0" eaLnBrk="0" fontAlgn="base" hangingPunct="0">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00CC"/>
    <a:srgbClr val="FF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52" autoAdjust="0"/>
    <p:restoredTop sz="94660"/>
  </p:normalViewPr>
  <p:slideViewPr>
    <p:cSldViewPr>
      <p:cViewPr>
        <p:scale>
          <a:sx n="50" d="100"/>
          <a:sy n="50" d="100"/>
        </p:scale>
        <p:origin x="-1758" y="-6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vl1pPr>
          </a:lstStyle>
          <a:p>
            <a:pPr>
              <a:defRPr/>
            </a:pPr>
            <a:endParaRPr lang="en-GB"/>
          </a:p>
        </p:txBody>
      </p:sp>
      <p:sp>
        <p:nvSpPr>
          <p:cNvPr id="645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827877C8-6518-4816-BA8C-B0567C3CBAF7}" type="datetimeFigureOut">
              <a:rPr lang="en-GB"/>
              <a:pPr>
                <a:defRPr/>
              </a:pPr>
              <a:t>01/10/2012</a:t>
            </a:fld>
            <a:endParaRPr lang="en-GB"/>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vl1pPr>
          </a:lstStyle>
          <a:p>
            <a:pPr>
              <a:defRPr/>
            </a:pPr>
            <a:endParaRPr lang="en-GB"/>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5916D07-14F8-4F7E-B51D-FF0D907443AE}" type="slidenum">
              <a:rPr lang="en-GB"/>
              <a:pPr>
                <a:defRPr/>
              </a:pPr>
              <a:t>‹#›</a:t>
            </a:fld>
            <a:endParaRPr lang="en-GB"/>
          </a:p>
        </p:txBody>
      </p:sp>
    </p:spTree>
    <p:extLst>
      <p:ext uri="{BB962C8B-B14F-4D97-AF65-F5344CB8AC3E}">
        <p14:creationId xmlns:p14="http://schemas.microsoft.com/office/powerpoint/2010/main" val="18361468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4" name="Line 7"/>
          <p:cNvSpPr>
            <a:spLocks noChangeShapeType="1"/>
          </p:cNvSpPr>
          <p:nvPr/>
        </p:nvSpPr>
        <p:spPr bwMode="auto">
          <a:xfrm>
            <a:off x="677863" y="1524000"/>
            <a:ext cx="7653337" cy="0"/>
          </a:xfrm>
          <a:prstGeom prst="line">
            <a:avLst/>
          </a:prstGeom>
          <a:noFill/>
          <a:ln w="38100">
            <a:solidFill>
              <a:srgbClr val="CC00CC"/>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GB"/>
          </a:p>
        </p:txBody>
      </p:sp>
      <p:pic>
        <p:nvPicPr>
          <p:cNvPr id="5" name="Picture 8" descr="i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138" y="6229350"/>
            <a:ext cx="156527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6" name="Rectangle 2"/>
          <p:cNvSpPr>
            <a:spLocks noGrp="1" noChangeArrowheads="1"/>
          </p:cNvSpPr>
          <p:nvPr>
            <p:ph type="ctrTitle" sz="quarter"/>
          </p:nvPr>
        </p:nvSpPr>
        <p:spPr>
          <a:xfrm>
            <a:off x="1084263" y="381000"/>
            <a:ext cx="6213475" cy="1143000"/>
          </a:xfrm>
          <a:ln w="9525"/>
        </p:spPr>
        <p:txBody>
          <a:bodyPr/>
          <a:lstStyle>
            <a:lvl1pPr>
              <a:defRPr>
                <a:solidFill>
                  <a:schemeClr val="bg1"/>
                </a:solidFill>
              </a:defRPr>
            </a:lvl1pPr>
          </a:lstStyle>
          <a:p>
            <a:r>
              <a:rPr lang="en-GB"/>
              <a:t>Click to edit Master title style</a:t>
            </a:r>
          </a:p>
        </p:txBody>
      </p:sp>
      <p:sp>
        <p:nvSpPr>
          <p:cNvPr id="31747" name="Rectangle 3"/>
          <p:cNvSpPr>
            <a:spLocks noGrp="1" noChangeArrowheads="1"/>
          </p:cNvSpPr>
          <p:nvPr>
            <p:ph type="subTitle" sz="quarter" idx="1"/>
          </p:nvPr>
        </p:nvSpPr>
        <p:spPr>
          <a:xfrm>
            <a:off x="881063" y="2057400"/>
            <a:ext cx="7653337" cy="3886200"/>
          </a:xfrm>
        </p:spPr>
        <p:txBody>
          <a:bodyPr/>
          <a:lstStyle>
            <a:lvl1pPr marL="558800" indent="-558800">
              <a:buClr>
                <a:srgbClr val="000066"/>
              </a:buClr>
              <a:defRPr/>
            </a:lvl1pPr>
            <a:lvl2pPr marL="965200" lvl="1" indent="-508000">
              <a:defRPr sz="1800"/>
            </a:lvl2pPr>
            <a:lvl3pPr marL="914400" lvl="2" indent="0">
              <a:defRPr sz="1600"/>
            </a:lvl3pPr>
          </a:lstStyle>
          <a:p>
            <a:r>
              <a:rPr lang="en-GB"/>
              <a:t>Click to edit Master subtitle style</a:t>
            </a:r>
          </a:p>
          <a:p>
            <a:pPr lvl="1"/>
            <a:r>
              <a:rPr lang="en-GB"/>
              <a:t>Second level</a:t>
            </a:r>
          </a:p>
          <a:p>
            <a:pPr lvl="2"/>
            <a:r>
              <a:rPr lang="en-GB"/>
              <a:t>Third   level	</a:t>
            </a:r>
          </a:p>
          <a:p>
            <a:pPr lvl="1"/>
            <a:endParaRPr lang="en-GB"/>
          </a:p>
          <a:p>
            <a:pPr lvl="1"/>
            <a:endParaRPr lang="en-GB"/>
          </a:p>
        </p:txBody>
      </p:sp>
      <p:sp>
        <p:nvSpPr>
          <p:cNvPr id="6" name="Rectangle 4"/>
          <p:cNvSpPr>
            <a:spLocks noGrp="1" noChangeArrowheads="1"/>
          </p:cNvSpPr>
          <p:nvPr>
            <p:ph type="dt" sz="quarter" idx="10"/>
          </p:nvPr>
        </p:nvSpPr>
        <p:spPr>
          <a:xfrm>
            <a:off x="7043738" y="6248400"/>
            <a:ext cx="1905000" cy="457200"/>
          </a:xfrm>
        </p:spPr>
        <p:txBody>
          <a:bodyPr/>
          <a:lstStyle>
            <a:lvl1pPr algn="r">
              <a:defRPr sz="1400" b="0">
                <a:solidFill>
                  <a:schemeClr val="tx1"/>
                </a:solidFill>
              </a:defRPr>
            </a:lvl1pPr>
          </a:lstStyle>
          <a:p>
            <a:pPr>
              <a:defRPr/>
            </a:pPr>
            <a:fld id="{2653D209-86DD-4EC7-A879-502C4C7FB053}" type="datetimeFigureOut">
              <a:rPr lang="en-US"/>
              <a:pPr>
                <a:defRPr/>
              </a:pPr>
              <a:t>10/1/2012</a:t>
            </a:fld>
            <a:endParaRPr lang="en-GB"/>
          </a:p>
        </p:txBody>
      </p:sp>
      <p:sp>
        <p:nvSpPr>
          <p:cNvPr id="7" name="Rectangle 5"/>
          <p:cNvSpPr>
            <a:spLocks noGrp="1" noChangeArrowheads="1"/>
          </p:cNvSpPr>
          <p:nvPr>
            <p:ph type="ftr" sz="quarter" idx="11"/>
          </p:nvPr>
        </p:nvSpPr>
        <p:spPr/>
        <p:txBody>
          <a:bodyPr/>
          <a:lstStyle>
            <a:lvl1pPr>
              <a:defRPr/>
            </a:lvl1pPr>
          </a:lstStyle>
          <a:p>
            <a:pPr>
              <a:defRPr/>
            </a:pPr>
            <a:endParaRPr lang="en-GB"/>
          </a:p>
        </p:txBody>
      </p:sp>
      <p:sp>
        <p:nvSpPr>
          <p:cNvPr id="8" name="Rectangle 6"/>
          <p:cNvSpPr>
            <a:spLocks noGrp="1" noChangeArrowheads="1"/>
          </p:cNvSpPr>
          <p:nvPr>
            <p:ph type="sldNum" sz="quarter" idx="12"/>
          </p:nvPr>
        </p:nvSpPr>
        <p:spPr>
          <a:xfrm>
            <a:off x="474663" y="6172200"/>
            <a:ext cx="1905000" cy="457200"/>
          </a:xfrm>
        </p:spPr>
        <p:txBody>
          <a:bodyPr/>
          <a:lstStyle>
            <a:lvl1pPr>
              <a:defRPr/>
            </a:lvl1pPr>
          </a:lstStyle>
          <a:p>
            <a:pPr>
              <a:defRPr/>
            </a:pPr>
            <a:fld id="{E3380D8E-57D7-47D6-8EF4-3234B81418D1}" type="slidenum">
              <a:rPr lang="en-GB"/>
              <a:pPr>
                <a:defRPr/>
              </a:pPr>
              <a:t>‹#›</a:t>
            </a:fld>
            <a:endParaRPr lang="en-GB"/>
          </a:p>
        </p:txBody>
      </p:sp>
    </p:spTree>
    <p:extLst>
      <p:ext uri="{BB962C8B-B14F-4D97-AF65-F5344CB8AC3E}">
        <p14:creationId xmlns:p14="http://schemas.microsoft.com/office/powerpoint/2010/main" val="1814493869"/>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52BAFC3-B4B6-4DF3-BE1F-ED2E7BA6758D}" type="datetime7">
              <a:rPr lang="en-GB"/>
              <a:pPr>
                <a:defRPr/>
              </a:pPr>
              <a:t>Oct-12</a:t>
            </a:fld>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26B7F2B3-081A-4634-8985-CE8CD470B210}" type="slidenum">
              <a:rPr lang="en-GB"/>
              <a:pPr>
                <a:defRPr/>
              </a:pPr>
              <a:t>‹#›</a:t>
            </a:fld>
            <a:endParaRPr lang="en-GB"/>
          </a:p>
        </p:txBody>
      </p:sp>
    </p:spTree>
    <p:extLst>
      <p:ext uri="{BB962C8B-B14F-4D97-AF65-F5344CB8AC3E}">
        <p14:creationId xmlns:p14="http://schemas.microsoft.com/office/powerpoint/2010/main" val="2224742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67475" y="609600"/>
            <a:ext cx="1906588"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44538" y="609600"/>
            <a:ext cx="5570537"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0D241CC2-E0BA-4FB4-A205-7B46E49F88A3}" type="datetime7">
              <a:rPr lang="en-GB"/>
              <a:pPr>
                <a:defRPr/>
              </a:pPr>
              <a:t>Oct-12</a:t>
            </a:fld>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C9BDE68B-093B-43A8-9665-EECB1205CA9D}" type="slidenum">
              <a:rPr lang="en-GB"/>
              <a:pPr>
                <a:defRPr/>
              </a:pPr>
              <a:t>‹#›</a:t>
            </a:fld>
            <a:endParaRPr lang="en-GB"/>
          </a:p>
        </p:txBody>
      </p:sp>
    </p:spTree>
    <p:extLst>
      <p:ext uri="{BB962C8B-B14F-4D97-AF65-F5344CB8AC3E}">
        <p14:creationId xmlns:p14="http://schemas.microsoft.com/office/powerpoint/2010/main" val="3173483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42C91476-3F94-4927-B492-F0820E414532}" type="datetime7">
              <a:rPr lang="en-GB"/>
              <a:pPr>
                <a:defRPr/>
              </a:pPr>
              <a:t>Oct-12</a:t>
            </a:fld>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BB226ACA-B40A-4951-927C-3661257D88B7}" type="slidenum">
              <a:rPr lang="en-GB"/>
              <a:pPr>
                <a:defRPr/>
              </a:pPr>
              <a:t>‹#›</a:t>
            </a:fld>
            <a:endParaRPr lang="en-GB"/>
          </a:p>
        </p:txBody>
      </p:sp>
    </p:spTree>
    <p:extLst>
      <p:ext uri="{BB962C8B-B14F-4D97-AF65-F5344CB8AC3E}">
        <p14:creationId xmlns:p14="http://schemas.microsoft.com/office/powerpoint/2010/main" val="403337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96994AAD-277F-4373-B9D1-243E5BCA0B86}" type="datetime7">
              <a:rPr lang="en-GB"/>
              <a:pPr>
                <a:defRPr/>
              </a:pPr>
              <a:t>Oct-12</a:t>
            </a:fld>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9E7DBEA4-715C-4B1B-AC12-D3F074465D1E}" type="slidenum">
              <a:rPr lang="en-GB"/>
              <a:pPr>
                <a:defRPr/>
              </a:pPr>
              <a:t>‹#›</a:t>
            </a:fld>
            <a:endParaRPr lang="en-GB"/>
          </a:p>
        </p:txBody>
      </p:sp>
    </p:spTree>
    <p:extLst>
      <p:ext uri="{BB962C8B-B14F-4D97-AF65-F5344CB8AC3E}">
        <p14:creationId xmlns:p14="http://schemas.microsoft.com/office/powerpoint/2010/main" val="1698711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44538" y="1981200"/>
            <a:ext cx="3738562"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35500" y="1981200"/>
            <a:ext cx="3738563"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BBAC4C18-6E2C-4E28-B0EC-10246C80AF3D}" type="datetime7">
              <a:rPr lang="en-GB"/>
              <a:pPr>
                <a:defRPr/>
              </a:pPr>
              <a:t>Oct-12</a:t>
            </a:fld>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31FE5808-A74B-46F8-8F09-CA7054B94D63}" type="slidenum">
              <a:rPr lang="en-GB"/>
              <a:pPr>
                <a:defRPr/>
              </a:pPr>
              <a:t>‹#›</a:t>
            </a:fld>
            <a:endParaRPr lang="en-GB"/>
          </a:p>
        </p:txBody>
      </p:sp>
    </p:spTree>
    <p:extLst>
      <p:ext uri="{BB962C8B-B14F-4D97-AF65-F5344CB8AC3E}">
        <p14:creationId xmlns:p14="http://schemas.microsoft.com/office/powerpoint/2010/main" val="228699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A37910B3-B505-4E17-B900-CA43637FF7B7}" type="datetime7">
              <a:rPr lang="en-GB"/>
              <a:pPr>
                <a:defRPr/>
              </a:pPr>
              <a:t>Oct-12</a:t>
            </a:fld>
            <a:endParaRPr lang="en-GB"/>
          </a:p>
        </p:txBody>
      </p:sp>
      <p:sp>
        <p:nvSpPr>
          <p:cNvPr id="8" name="Rectangle 6"/>
          <p:cNvSpPr>
            <a:spLocks noGrp="1" noChangeArrowheads="1"/>
          </p:cNvSpPr>
          <p:nvPr>
            <p:ph type="ftr" sz="quarter" idx="11"/>
          </p:nvPr>
        </p:nvSpPr>
        <p:spPr>
          <a:ln/>
        </p:spPr>
        <p:txBody>
          <a:bodyPr/>
          <a:lstStyle>
            <a:lvl1pPr>
              <a:defRPr/>
            </a:lvl1pPr>
          </a:lstStyle>
          <a:p>
            <a:pPr>
              <a:defRPr/>
            </a:pPr>
            <a:endParaRPr lang="en-GB"/>
          </a:p>
        </p:txBody>
      </p:sp>
      <p:sp>
        <p:nvSpPr>
          <p:cNvPr id="9" name="Rectangle 7"/>
          <p:cNvSpPr>
            <a:spLocks noGrp="1" noChangeArrowheads="1"/>
          </p:cNvSpPr>
          <p:nvPr>
            <p:ph type="sldNum" sz="quarter" idx="12"/>
          </p:nvPr>
        </p:nvSpPr>
        <p:spPr>
          <a:ln/>
        </p:spPr>
        <p:txBody>
          <a:bodyPr/>
          <a:lstStyle>
            <a:lvl1pPr>
              <a:defRPr/>
            </a:lvl1pPr>
          </a:lstStyle>
          <a:p>
            <a:pPr>
              <a:defRPr/>
            </a:pPr>
            <a:fld id="{1562D36E-DA62-437E-ADA4-399873556D22}" type="slidenum">
              <a:rPr lang="en-GB"/>
              <a:pPr>
                <a:defRPr/>
              </a:pPr>
              <a:t>‹#›</a:t>
            </a:fld>
            <a:endParaRPr lang="en-GB"/>
          </a:p>
        </p:txBody>
      </p:sp>
    </p:spTree>
    <p:extLst>
      <p:ext uri="{BB962C8B-B14F-4D97-AF65-F5344CB8AC3E}">
        <p14:creationId xmlns:p14="http://schemas.microsoft.com/office/powerpoint/2010/main" val="148155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DD91D79A-11F4-41A7-9B70-7C2CC647A3A3}" type="datetime7">
              <a:rPr lang="en-GB"/>
              <a:pPr>
                <a:defRPr/>
              </a:pPr>
              <a:t>Oct-12</a:t>
            </a:fld>
            <a:endParaRPr lang="en-GB"/>
          </a:p>
        </p:txBody>
      </p:sp>
      <p:sp>
        <p:nvSpPr>
          <p:cNvPr id="4" name="Rectangle 6"/>
          <p:cNvSpPr>
            <a:spLocks noGrp="1" noChangeArrowheads="1"/>
          </p:cNvSpPr>
          <p:nvPr>
            <p:ph type="ftr" sz="quarter" idx="11"/>
          </p:nvPr>
        </p:nvSpPr>
        <p:spPr>
          <a:ln/>
        </p:spPr>
        <p:txBody>
          <a:bodyPr/>
          <a:lstStyle>
            <a:lvl1pPr>
              <a:defRPr/>
            </a:lvl1pPr>
          </a:lstStyle>
          <a:p>
            <a:pPr>
              <a:defRPr/>
            </a:pPr>
            <a:endParaRPr lang="en-GB"/>
          </a:p>
        </p:txBody>
      </p:sp>
      <p:sp>
        <p:nvSpPr>
          <p:cNvPr id="5" name="Rectangle 7"/>
          <p:cNvSpPr>
            <a:spLocks noGrp="1" noChangeArrowheads="1"/>
          </p:cNvSpPr>
          <p:nvPr>
            <p:ph type="sldNum" sz="quarter" idx="12"/>
          </p:nvPr>
        </p:nvSpPr>
        <p:spPr>
          <a:ln/>
        </p:spPr>
        <p:txBody>
          <a:bodyPr/>
          <a:lstStyle>
            <a:lvl1pPr>
              <a:defRPr/>
            </a:lvl1pPr>
          </a:lstStyle>
          <a:p>
            <a:pPr>
              <a:defRPr/>
            </a:pPr>
            <a:fld id="{8AE3CD3E-209A-47A0-BA89-6FE958D08ABF}" type="slidenum">
              <a:rPr lang="en-GB"/>
              <a:pPr>
                <a:defRPr/>
              </a:pPr>
              <a:t>‹#›</a:t>
            </a:fld>
            <a:endParaRPr lang="en-GB"/>
          </a:p>
        </p:txBody>
      </p:sp>
    </p:spTree>
    <p:extLst>
      <p:ext uri="{BB962C8B-B14F-4D97-AF65-F5344CB8AC3E}">
        <p14:creationId xmlns:p14="http://schemas.microsoft.com/office/powerpoint/2010/main" val="3569252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782A6D46-56EB-4692-8450-9C5F55D0F409}" type="datetime7">
              <a:rPr lang="en-GB"/>
              <a:pPr>
                <a:defRPr/>
              </a:pPr>
              <a:t>Oct-12</a:t>
            </a:fld>
            <a:endParaRPr lang="en-GB"/>
          </a:p>
        </p:txBody>
      </p:sp>
      <p:sp>
        <p:nvSpPr>
          <p:cNvPr id="3" name="Rectangle 6"/>
          <p:cNvSpPr>
            <a:spLocks noGrp="1" noChangeArrowheads="1"/>
          </p:cNvSpPr>
          <p:nvPr>
            <p:ph type="ftr" sz="quarter" idx="11"/>
          </p:nvPr>
        </p:nvSpPr>
        <p:spPr>
          <a:ln/>
        </p:spPr>
        <p:txBody>
          <a:bodyPr/>
          <a:lstStyle>
            <a:lvl1pPr>
              <a:defRPr/>
            </a:lvl1pPr>
          </a:lstStyle>
          <a:p>
            <a:pPr>
              <a:defRPr/>
            </a:pPr>
            <a:endParaRPr lang="en-GB"/>
          </a:p>
        </p:txBody>
      </p:sp>
      <p:sp>
        <p:nvSpPr>
          <p:cNvPr id="4" name="Rectangle 7"/>
          <p:cNvSpPr>
            <a:spLocks noGrp="1" noChangeArrowheads="1"/>
          </p:cNvSpPr>
          <p:nvPr>
            <p:ph type="sldNum" sz="quarter" idx="12"/>
          </p:nvPr>
        </p:nvSpPr>
        <p:spPr>
          <a:ln/>
        </p:spPr>
        <p:txBody>
          <a:bodyPr/>
          <a:lstStyle>
            <a:lvl1pPr>
              <a:defRPr/>
            </a:lvl1pPr>
          </a:lstStyle>
          <a:p>
            <a:pPr>
              <a:defRPr/>
            </a:pPr>
            <a:fld id="{D4259398-2FA8-4A53-A877-E1DA19C2D226}" type="slidenum">
              <a:rPr lang="en-GB"/>
              <a:pPr>
                <a:defRPr/>
              </a:pPr>
              <a:t>‹#›</a:t>
            </a:fld>
            <a:endParaRPr lang="en-GB"/>
          </a:p>
        </p:txBody>
      </p:sp>
    </p:spTree>
    <p:extLst>
      <p:ext uri="{BB962C8B-B14F-4D97-AF65-F5344CB8AC3E}">
        <p14:creationId xmlns:p14="http://schemas.microsoft.com/office/powerpoint/2010/main" val="2089428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C710E852-1CC3-4279-8ED1-D8DCF41EC214}" type="datetime7">
              <a:rPr lang="en-GB"/>
              <a:pPr>
                <a:defRPr/>
              </a:pPr>
              <a:t>Oct-12</a:t>
            </a:fld>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FB488FD2-9A77-4488-B3E4-207BCA56FFDD}" type="slidenum">
              <a:rPr lang="en-GB"/>
              <a:pPr>
                <a:defRPr/>
              </a:pPr>
              <a:t>‹#›</a:t>
            </a:fld>
            <a:endParaRPr lang="en-GB"/>
          </a:p>
        </p:txBody>
      </p:sp>
    </p:spTree>
    <p:extLst>
      <p:ext uri="{BB962C8B-B14F-4D97-AF65-F5344CB8AC3E}">
        <p14:creationId xmlns:p14="http://schemas.microsoft.com/office/powerpoint/2010/main" val="2091798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9826797C-B362-46A2-BF15-35C0395A5E32}" type="datetime7">
              <a:rPr lang="en-GB"/>
              <a:pPr>
                <a:defRPr/>
              </a:pPr>
              <a:t>Oct-12</a:t>
            </a:fld>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76F5FFEE-8AF4-4D93-B95F-6EC6F9F01AA3}" type="slidenum">
              <a:rPr lang="en-GB"/>
              <a:pPr>
                <a:defRPr/>
              </a:pPr>
              <a:t>‹#›</a:t>
            </a:fld>
            <a:endParaRPr lang="en-GB"/>
          </a:p>
        </p:txBody>
      </p:sp>
    </p:spTree>
    <p:extLst>
      <p:ext uri="{BB962C8B-B14F-4D97-AF65-F5344CB8AC3E}">
        <p14:creationId xmlns:p14="http://schemas.microsoft.com/office/powerpoint/2010/main" val="1917678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2413" cy="1828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7" name="Rectangle 3"/>
          <p:cNvSpPr>
            <a:spLocks noGrp="1" noChangeArrowheads="1"/>
          </p:cNvSpPr>
          <p:nvPr>
            <p:ph type="title"/>
          </p:nvPr>
        </p:nvSpPr>
        <p:spPr bwMode="auto">
          <a:xfrm>
            <a:off x="1354138" y="609600"/>
            <a:ext cx="62325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smtClean="0"/>
              <a:t>CLICK TO EDIT MASTER TITLE STYLE</a:t>
            </a:r>
          </a:p>
        </p:txBody>
      </p:sp>
      <p:sp>
        <p:nvSpPr>
          <p:cNvPr id="30724" name="Rectangle 4"/>
          <p:cNvSpPr>
            <a:spLocks noGrp="1" noChangeArrowheads="1"/>
          </p:cNvSpPr>
          <p:nvPr>
            <p:ph type="body" idx="1"/>
          </p:nvPr>
        </p:nvSpPr>
        <p:spPr bwMode="auto">
          <a:xfrm>
            <a:off x="744538" y="1981200"/>
            <a:ext cx="7629525"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25" name="Rectangle 5"/>
          <p:cNvSpPr>
            <a:spLocks noGrp="1" noChangeArrowheads="1"/>
          </p:cNvSpPr>
          <p:nvPr>
            <p:ph type="dt" sz="half" idx="2"/>
          </p:nvPr>
        </p:nvSpPr>
        <p:spPr bwMode="auto">
          <a:xfrm>
            <a:off x="8001000" y="6324600"/>
            <a:ext cx="10668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defRPr sz="1000" b="1">
                <a:solidFill>
                  <a:schemeClr val="accent1"/>
                </a:solidFill>
              </a:defRPr>
            </a:lvl1pPr>
          </a:lstStyle>
          <a:p>
            <a:pPr>
              <a:defRPr/>
            </a:pPr>
            <a:fld id="{9C60E77F-9B6C-44FB-A2E6-303E467F1A63}" type="datetime7">
              <a:rPr lang="en-GB"/>
              <a:pPr>
                <a:defRPr/>
              </a:pPr>
              <a:t>Oct-12</a:t>
            </a:fld>
            <a:endParaRPr lang="en-GB"/>
          </a:p>
        </p:txBody>
      </p:sp>
      <p:sp>
        <p:nvSpPr>
          <p:cNvPr id="30726" name="Rectangle 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atin typeface="Times New Roman" pitchFamily="18" charset="0"/>
              </a:defRPr>
            </a:lvl1pPr>
          </a:lstStyle>
          <a:p>
            <a:pPr>
              <a:defRPr/>
            </a:pPr>
            <a:endParaRPr lang="en-GB"/>
          </a:p>
        </p:txBody>
      </p:sp>
      <p:sp>
        <p:nvSpPr>
          <p:cNvPr id="30727" name="Rectangle 7"/>
          <p:cNvSpPr>
            <a:spLocks noGrp="1" noChangeArrowheads="1"/>
          </p:cNvSpPr>
          <p:nvPr>
            <p:ph type="sldNum" sz="quarter" idx="4"/>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atin typeface="Times New Roman" pitchFamily="18" charset="0"/>
              </a:defRPr>
            </a:lvl1pPr>
          </a:lstStyle>
          <a:p>
            <a:pPr>
              <a:defRPr/>
            </a:pPr>
            <a:fld id="{5A8715E6-DDAC-4ACB-8A13-8806DD9E579E}" type="slidenum">
              <a:rPr lang="en-GB"/>
              <a:pPr>
                <a:defRPr/>
              </a:pPr>
              <a:t>‹#›</a:t>
            </a:fld>
            <a:endParaRPr lang="en-GB"/>
          </a:p>
        </p:txBody>
      </p:sp>
      <p:sp>
        <p:nvSpPr>
          <p:cNvPr id="1032" name="Line 8"/>
          <p:cNvSpPr>
            <a:spLocks noChangeShapeType="1"/>
          </p:cNvSpPr>
          <p:nvPr/>
        </p:nvSpPr>
        <p:spPr bwMode="auto">
          <a:xfrm>
            <a:off x="677863" y="1524000"/>
            <a:ext cx="7653337" cy="0"/>
          </a:xfrm>
          <a:prstGeom prst="line">
            <a:avLst/>
          </a:prstGeom>
          <a:noFill/>
          <a:ln w="38100">
            <a:solidFill>
              <a:srgbClr val="CC00CC"/>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2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2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72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build="p" bldLvl="2">
        <p:tmplLst>
          <p:tmpl lvl="1">
            <p:tnLst>
              <p:par>
                <p:cTn presetID="1" presetClass="entr" presetSubtype="0" fill="hold" nodeType="clickEffect">
                  <p:stCondLst>
                    <p:cond delay="0"/>
                  </p:stCondLst>
                  <p:childTnLst>
                    <p:set>
                      <p:cBhvr>
                        <p:cTn dur="1" fill="hold">
                          <p:stCondLst>
                            <p:cond delay="0"/>
                          </p:stCondLst>
                        </p:cTn>
                        <p:tgtEl>
                          <p:spTgt spid="30724"/>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0724"/>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0724"/>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0724"/>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0724"/>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2400">
          <a:solidFill>
            <a:srgbClr val="3333FF"/>
          </a:solidFill>
          <a:latin typeface="+mj-lt"/>
          <a:ea typeface="+mj-ea"/>
          <a:cs typeface="+mj-cs"/>
        </a:defRPr>
      </a:lvl1pPr>
      <a:lvl2pPr algn="ctr" rtl="0" eaLnBrk="0" fontAlgn="base" hangingPunct="0">
        <a:spcBef>
          <a:spcPct val="0"/>
        </a:spcBef>
        <a:spcAft>
          <a:spcPct val="0"/>
        </a:spcAft>
        <a:defRPr sz="2400">
          <a:solidFill>
            <a:srgbClr val="3333FF"/>
          </a:solidFill>
          <a:latin typeface="Arial Black" pitchFamily="34" charset="0"/>
        </a:defRPr>
      </a:lvl2pPr>
      <a:lvl3pPr algn="ctr" rtl="0" eaLnBrk="0" fontAlgn="base" hangingPunct="0">
        <a:spcBef>
          <a:spcPct val="0"/>
        </a:spcBef>
        <a:spcAft>
          <a:spcPct val="0"/>
        </a:spcAft>
        <a:defRPr sz="2400">
          <a:solidFill>
            <a:srgbClr val="3333FF"/>
          </a:solidFill>
          <a:latin typeface="Arial Black" pitchFamily="34" charset="0"/>
        </a:defRPr>
      </a:lvl3pPr>
      <a:lvl4pPr algn="ctr" rtl="0" eaLnBrk="0" fontAlgn="base" hangingPunct="0">
        <a:spcBef>
          <a:spcPct val="0"/>
        </a:spcBef>
        <a:spcAft>
          <a:spcPct val="0"/>
        </a:spcAft>
        <a:defRPr sz="2400">
          <a:solidFill>
            <a:srgbClr val="3333FF"/>
          </a:solidFill>
          <a:latin typeface="Arial Black" pitchFamily="34" charset="0"/>
        </a:defRPr>
      </a:lvl4pPr>
      <a:lvl5pPr algn="ctr" rtl="0" eaLnBrk="0" fontAlgn="base" hangingPunct="0">
        <a:spcBef>
          <a:spcPct val="0"/>
        </a:spcBef>
        <a:spcAft>
          <a:spcPct val="0"/>
        </a:spcAft>
        <a:defRPr sz="2400">
          <a:solidFill>
            <a:srgbClr val="3333FF"/>
          </a:solidFill>
          <a:latin typeface="Arial Black" pitchFamily="34" charset="0"/>
        </a:defRPr>
      </a:lvl5pPr>
      <a:lvl6pPr marL="457200" algn="ctr" rtl="0" eaLnBrk="0" fontAlgn="base" hangingPunct="0">
        <a:spcBef>
          <a:spcPct val="0"/>
        </a:spcBef>
        <a:spcAft>
          <a:spcPct val="0"/>
        </a:spcAft>
        <a:defRPr sz="2400">
          <a:solidFill>
            <a:srgbClr val="3333FF"/>
          </a:solidFill>
          <a:latin typeface="Arial Black" pitchFamily="34" charset="0"/>
        </a:defRPr>
      </a:lvl6pPr>
      <a:lvl7pPr marL="914400" algn="ctr" rtl="0" eaLnBrk="0" fontAlgn="base" hangingPunct="0">
        <a:spcBef>
          <a:spcPct val="0"/>
        </a:spcBef>
        <a:spcAft>
          <a:spcPct val="0"/>
        </a:spcAft>
        <a:defRPr sz="2400">
          <a:solidFill>
            <a:srgbClr val="3333FF"/>
          </a:solidFill>
          <a:latin typeface="Arial Black" pitchFamily="34" charset="0"/>
        </a:defRPr>
      </a:lvl7pPr>
      <a:lvl8pPr marL="1371600" algn="ctr" rtl="0" eaLnBrk="0" fontAlgn="base" hangingPunct="0">
        <a:spcBef>
          <a:spcPct val="0"/>
        </a:spcBef>
        <a:spcAft>
          <a:spcPct val="0"/>
        </a:spcAft>
        <a:defRPr sz="2400">
          <a:solidFill>
            <a:srgbClr val="3333FF"/>
          </a:solidFill>
          <a:latin typeface="Arial Black" pitchFamily="34" charset="0"/>
        </a:defRPr>
      </a:lvl8pPr>
      <a:lvl9pPr marL="1828800" algn="ctr" rtl="0" eaLnBrk="0" fontAlgn="base" hangingPunct="0">
        <a:spcBef>
          <a:spcPct val="0"/>
        </a:spcBef>
        <a:spcAft>
          <a:spcPct val="0"/>
        </a:spcAft>
        <a:defRPr sz="2400">
          <a:solidFill>
            <a:srgbClr val="3333FF"/>
          </a:solidFill>
          <a:latin typeface="Arial Black" pitchFamily="34" charset="0"/>
        </a:defRPr>
      </a:lvl9pPr>
    </p:titleStyle>
    <p:bodyStyle>
      <a:lvl1pPr marL="342900" indent="-342900" algn="l" rtl="0" eaLnBrk="0" fontAlgn="base" hangingPunct="0">
        <a:spcBef>
          <a:spcPct val="20000"/>
        </a:spcBef>
        <a:spcAft>
          <a:spcPct val="0"/>
        </a:spcAft>
        <a:buClr>
          <a:srgbClr val="CC00CC"/>
        </a:buClr>
        <a:buFont typeface="Wingdings" pitchFamily="2" charset="2"/>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defRPr sz="1600">
          <a:solidFill>
            <a:schemeClr val="tx1"/>
          </a:solidFill>
          <a:latin typeface="+mn-lt"/>
        </a:defRPr>
      </a:lvl4pPr>
      <a:lvl5pPr marL="2057400" indent="-228600" algn="r" rtl="0" eaLnBrk="0" fontAlgn="base" hangingPunct="0">
        <a:spcBef>
          <a:spcPct val="20000"/>
        </a:spcBef>
        <a:spcAft>
          <a:spcPct val="0"/>
        </a:spcAft>
        <a:defRPr sz="1400" i="1">
          <a:solidFill>
            <a:schemeClr val="accent1"/>
          </a:solidFill>
          <a:latin typeface="+mj-lt"/>
        </a:defRPr>
      </a:lvl5pPr>
      <a:lvl6pPr marL="2514600" indent="-228600" algn="r" rtl="0" eaLnBrk="0" fontAlgn="base" hangingPunct="0">
        <a:spcBef>
          <a:spcPct val="20000"/>
        </a:spcBef>
        <a:spcAft>
          <a:spcPct val="0"/>
        </a:spcAft>
        <a:defRPr sz="1400" i="1">
          <a:solidFill>
            <a:schemeClr val="accent1"/>
          </a:solidFill>
          <a:latin typeface="+mj-lt"/>
        </a:defRPr>
      </a:lvl6pPr>
      <a:lvl7pPr marL="2971800" indent="-228600" algn="r" rtl="0" eaLnBrk="0" fontAlgn="base" hangingPunct="0">
        <a:spcBef>
          <a:spcPct val="20000"/>
        </a:spcBef>
        <a:spcAft>
          <a:spcPct val="0"/>
        </a:spcAft>
        <a:defRPr sz="1400" i="1">
          <a:solidFill>
            <a:schemeClr val="accent1"/>
          </a:solidFill>
          <a:latin typeface="+mj-lt"/>
        </a:defRPr>
      </a:lvl7pPr>
      <a:lvl8pPr marL="3429000" indent="-228600" algn="r" rtl="0" eaLnBrk="0" fontAlgn="base" hangingPunct="0">
        <a:spcBef>
          <a:spcPct val="20000"/>
        </a:spcBef>
        <a:spcAft>
          <a:spcPct val="0"/>
        </a:spcAft>
        <a:defRPr sz="1400" i="1">
          <a:solidFill>
            <a:schemeClr val="accent1"/>
          </a:solidFill>
          <a:latin typeface="+mj-lt"/>
        </a:defRPr>
      </a:lvl8pPr>
      <a:lvl9pPr marL="3886200" indent="-228600" algn="r" rtl="0" eaLnBrk="0" fontAlgn="base" hangingPunct="0">
        <a:spcBef>
          <a:spcPct val="20000"/>
        </a:spcBef>
        <a:spcAft>
          <a:spcPct val="0"/>
        </a:spcAft>
        <a:defRPr sz="1400" i="1">
          <a:solidFill>
            <a:schemeClr val="accent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bmj.com/collections/statsb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upload.wikimedia.org/wikipedia/commons/8/8c/Standard_deviation_diagram.sv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476375" y="404813"/>
            <a:ext cx="6213475" cy="1143000"/>
          </a:xfrm>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1" hangingPunct="1"/>
            <a:r>
              <a:rPr lang="en-GB" sz="6000" dirty="0" smtClean="0">
                <a:latin typeface="Arial" pitchFamily="34" charset="0"/>
                <a:cs typeface="Arial" pitchFamily="34" charset="0"/>
              </a:rPr>
              <a:t>Stats workshop</a:t>
            </a:r>
          </a:p>
        </p:txBody>
      </p:sp>
      <p:sp>
        <p:nvSpPr>
          <p:cNvPr id="3075" name="Rectangle 3"/>
          <p:cNvSpPr>
            <a:spLocks noGrp="1" noChangeArrowheads="1"/>
          </p:cNvSpPr>
          <p:nvPr>
            <p:ph type="subTitle" idx="1"/>
          </p:nvPr>
        </p:nvSpPr>
        <p:spPr/>
        <p:txBody>
          <a:bodyPr lIns="91440" tIns="45720" rIns="91440" bIns="45720"/>
          <a:lstStyle/>
          <a:p>
            <a:pPr eaLnBrk="1" hangingPunct="1">
              <a:buFont typeface="Wingdings" pitchFamily="2" charset="2"/>
              <a:buNone/>
            </a:pPr>
            <a:endParaRPr lang="en-GB" dirty="0" smtClean="0">
              <a:solidFill>
                <a:schemeClr val="bg1"/>
              </a:solidFill>
            </a:endParaRPr>
          </a:p>
          <a:p>
            <a:pPr algn="ctr" eaLnBrk="1" hangingPunct="1">
              <a:buFont typeface="Wingdings" pitchFamily="2" charset="2"/>
              <a:buNone/>
            </a:pPr>
            <a:r>
              <a:rPr lang="en-GB" sz="3200" dirty="0" smtClean="0">
                <a:solidFill>
                  <a:schemeClr val="bg1"/>
                </a:solidFill>
              </a:rPr>
              <a:t>Professor </a:t>
            </a:r>
            <a:r>
              <a:rPr lang="en-GB" sz="3200" dirty="0" smtClean="0">
                <a:solidFill>
                  <a:schemeClr val="bg1"/>
                </a:solidFill>
              </a:rPr>
              <a:t>Julian Walters</a:t>
            </a:r>
          </a:p>
          <a:p>
            <a:pPr algn="ctr" eaLnBrk="1" hangingPunct="1">
              <a:buFont typeface="Wingdings" pitchFamily="2" charset="2"/>
              <a:buNone/>
            </a:pPr>
            <a:endParaRPr lang="en-GB" sz="2800" dirty="0" smtClean="0">
              <a:solidFill>
                <a:schemeClr val="bg1"/>
              </a:solidFill>
            </a:endParaRPr>
          </a:p>
          <a:p>
            <a:pPr algn="ctr" eaLnBrk="1" hangingPunct="1">
              <a:buFont typeface="Wingdings" pitchFamily="2" charset="2"/>
              <a:buNone/>
            </a:pPr>
            <a:r>
              <a:rPr lang="en-GB" sz="2800" dirty="0" smtClean="0">
                <a:solidFill>
                  <a:schemeClr val="bg1"/>
                </a:solidFill>
              </a:rPr>
              <a:t>BSc Gastroenterology</a:t>
            </a:r>
          </a:p>
          <a:p>
            <a:pPr algn="ctr" eaLnBrk="1" hangingPunct="1">
              <a:buFont typeface="Wingdings" pitchFamily="2" charset="2"/>
              <a:buNone/>
            </a:pPr>
            <a:endParaRPr lang="en-GB" sz="2800" dirty="0" smtClean="0">
              <a:solidFill>
                <a:schemeClr val="bg1"/>
              </a:solidFill>
            </a:endParaRPr>
          </a:p>
          <a:p>
            <a:pPr algn="ctr" eaLnBrk="1" hangingPunct="1">
              <a:buFont typeface="Wingdings" pitchFamily="2" charset="2"/>
              <a:buNone/>
            </a:pPr>
            <a:r>
              <a:rPr lang="en-GB" sz="2800" dirty="0" smtClean="0">
                <a:solidFill>
                  <a:schemeClr val="bg1"/>
                </a:solidFill>
              </a:rPr>
              <a:t>Monday 1 October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smtClean="0"/>
              <a:t>Infer they are (not) different populations</a:t>
            </a:r>
          </a:p>
        </p:txBody>
      </p:sp>
      <p:sp>
        <p:nvSpPr>
          <p:cNvPr id="13315" name="Rectangle 3"/>
          <p:cNvSpPr>
            <a:spLocks noGrp="1" noChangeArrowheads="1"/>
          </p:cNvSpPr>
          <p:nvPr>
            <p:ph type="body" idx="1"/>
          </p:nvPr>
        </p:nvSpPr>
        <p:spPr/>
        <p:txBody>
          <a:bodyPr/>
          <a:lstStyle/>
          <a:p>
            <a:r>
              <a:rPr lang="en-GB" smtClean="0"/>
              <a:t>You don’t test an entire population, so you want to make inferences about the total population from your sample.</a:t>
            </a:r>
          </a:p>
          <a:p>
            <a:endParaRPr lang="en-GB" smtClean="0"/>
          </a:p>
          <a:p>
            <a:r>
              <a:rPr lang="en-GB" smtClean="0"/>
              <a:t>Standard error </a:t>
            </a:r>
            <a:r>
              <a:rPr lang="en-GB" sz="1400" smtClean="0"/>
              <a:t>X</a:t>
            </a:r>
            <a:r>
              <a:rPr lang="en-GB" smtClean="0"/>
              <a:t> 1.96 = 95% confidence interval</a:t>
            </a:r>
          </a:p>
          <a:p>
            <a:endParaRPr lang="en-GB" smtClean="0"/>
          </a:p>
          <a:p>
            <a:r>
              <a:rPr lang="en-GB" smtClean="0"/>
              <a:t>T-test, Mann-Whitney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smtClean="0"/>
              <a:t>Accepting / rejecting the null hypothesis</a:t>
            </a:r>
          </a:p>
        </p:txBody>
      </p:sp>
      <p:sp>
        <p:nvSpPr>
          <p:cNvPr id="14339" name="Rectangle 3"/>
          <p:cNvSpPr>
            <a:spLocks noGrp="1" noChangeArrowheads="1"/>
          </p:cNvSpPr>
          <p:nvPr>
            <p:ph type="body" idx="1"/>
          </p:nvPr>
        </p:nvSpPr>
        <p:spPr/>
        <p:txBody>
          <a:bodyPr/>
          <a:lstStyle/>
          <a:p>
            <a:r>
              <a:rPr lang="en-GB" smtClean="0"/>
              <a:t>Alpha error or Type I error - 5%, false positive, false rejection of null hypothesis.</a:t>
            </a:r>
          </a:p>
          <a:p>
            <a:endParaRPr lang="en-GB" smtClean="0"/>
          </a:p>
          <a:p>
            <a:r>
              <a:rPr lang="en-GB" smtClean="0"/>
              <a:t>Beta error or Type II error (1 - beta = Power) - Falsely accepting null hypothesis - 10%.</a:t>
            </a:r>
          </a:p>
          <a:p>
            <a:r>
              <a:rPr lang="en-GB" smtClean="0"/>
              <a:t>Multiple testing</a:t>
            </a:r>
          </a:p>
          <a:p>
            <a:endParaRPr lang="en-GB"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smtClean="0"/>
              <a:t>How good are our tests?</a:t>
            </a:r>
          </a:p>
        </p:txBody>
      </p:sp>
      <p:sp>
        <p:nvSpPr>
          <p:cNvPr id="53251" name="Rectangle 3"/>
          <p:cNvSpPr>
            <a:spLocks noGrp="1" noChangeArrowheads="1"/>
          </p:cNvSpPr>
          <p:nvPr>
            <p:ph type="body" idx="1"/>
          </p:nvPr>
        </p:nvSpPr>
        <p:spPr/>
        <p:txBody>
          <a:bodyPr/>
          <a:lstStyle/>
          <a:p>
            <a:r>
              <a:rPr lang="en-GB" smtClean="0"/>
              <a:t>Sensitivity</a:t>
            </a:r>
          </a:p>
          <a:p>
            <a:pPr lvl="1"/>
            <a:r>
              <a:rPr lang="en-GB" smtClean="0"/>
              <a:t>Proportion of true positives correctly identified by the test.</a:t>
            </a:r>
          </a:p>
          <a:p>
            <a:endParaRPr lang="en-GB" smtClean="0"/>
          </a:p>
          <a:p>
            <a:r>
              <a:rPr lang="en-GB" smtClean="0"/>
              <a:t>Specificity</a:t>
            </a:r>
          </a:p>
          <a:p>
            <a:pPr lvl="1"/>
            <a:r>
              <a:rPr lang="en-GB" smtClean="0"/>
              <a:t>Proportion of true negatives correctly identified by the test.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smtClean="0"/>
              <a:t>How good are our tests?</a:t>
            </a:r>
          </a:p>
        </p:txBody>
      </p:sp>
      <p:sp>
        <p:nvSpPr>
          <p:cNvPr id="54275" name="Rectangle 3"/>
          <p:cNvSpPr>
            <a:spLocks noGrp="1" noChangeArrowheads="1"/>
          </p:cNvSpPr>
          <p:nvPr>
            <p:ph type="body" idx="1"/>
          </p:nvPr>
        </p:nvSpPr>
        <p:spPr/>
        <p:txBody>
          <a:bodyPr/>
          <a:lstStyle/>
          <a:p>
            <a:r>
              <a:rPr lang="en-GB" smtClean="0"/>
              <a:t>Positive predictive value</a:t>
            </a:r>
          </a:p>
          <a:p>
            <a:pPr lvl="1"/>
            <a:r>
              <a:rPr lang="en-GB" smtClean="0"/>
              <a:t>Is the proportion of patients with positive test results who are correctly diagnosed.</a:t>
            </a:r>
          </a:p>
          <a:p>
            <a:endParaRPr lang="en-GB" smtClean="0"/>
          </a:p>
          <a:p>
            <a:r>
              <a:rPr lang="en-GB" smtClean="0"/>
              <a:t>Negative predictive value</a:t>
            </a:r>
          </a:p>
          <a:p>
            <a:pPr lvl="1"/>
            <a:r>
              <a:rPr lang="en-GB" smtClean="0"/>
              <a:t>Is the proportion of patients with negative test results who are correctly diagnosed</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2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smtClean="0"/>
              <a:t>How common is the disease?</a:t>
            </a:r>
          </a:p>
        </p:txBody>
      </p:sp>
      <p:sp>
        <p:nvSpPr>
          <p:cNvPr id="55299" name="Rectangle 3"/>
          <p:cNvSpPr>
            <a:spLocks noGrp="1" noChangeArrowheads="1"/>
          </p:cNvSpPr>
          <p:nvPr>
            <p:ph type="body" idx="1"/>
          </p:nvPr>
        </p:nvSpPr>
        <p:spPr/>
        <p:txBody>
          <a:bodyPr/>
          <a:lstStyle/>
          <a:p>
            <a:r>
              <a:rPr lang="en-GB" smtClean="0"/>
              <a:t>Prevalence vs Incidence</a:t>
            </a:r>
          </a:p>
          <a:p>
            <a:endParaRPr lang="en-GB" smtClean="0"/>
          </a:p>
          <a:p>
            <a:r>
              <a:rPr lang="en-GB" smtClean="0"/>
              <a:t>Prevalence = Total number with disease / Total number of people in the population</a:t>
            </a:r>
          </a:p>
          <a:p>
            <a:endParaRPr lang="en-GB" smtClean="0"/>
          </a:p>
          <a:p>
            <a:r>
              <a:rPr lang="en-GB" smtClean="0"/>
              <a:t>Incidence = Number of new diseased in a time period / Total population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2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smtClean="0"/>
              <a:t>Comparing binary outcomes</a:t>
            </a:r>
          </a:p>
        </p:txBody>
      </p:sp>
      <p:sp>
        <p:nvSpPr>
          <p:cNvPr id="56323" name="Rectangle 3"/>
          <p:cNvSpPr>
            <a:spLocks noGrp="1" noChangeArrowheads="1"/>
          </p:cNvSpPr>
          <p:nvPr>
            <p:ph type="body" idx="1"/>
          </p:nvPr>
        </p:nvSpPr>
        <p:spPr/>
        <p:txBody>
          <a:bodyPr/>
          <a:lstStyle/>
          <a:p>
            <a:r>
              <a:rPr lang="en-GB" smtClean="0"/>
              <a:t>Odds ratio of rolling a 6</a:t>
            </a:r>
          </a:p>
          <a:p>
            <a:pPr lvl="1"/>
            <a:r>
              <a:rPr lang="en-GB" smtClean="0"/>
              <a:t>1/5</a:t>
            </a:r>
          </a:p>
          <a:p>
            <a:endParaRPr lang="en-GB" smtClean="0"/>
          </a:p>
          <a:p>
            <a:r>
              <a:rPr lang="en-GB" smtClean="0"/>
              <a:t>Relative risk of rolling a 6</a:t>
            </a:r>
          </a:p>
          <a:p>
            <a:pPr lvl="1"/>
            <a:r>
              <a:rPr lang="en-GB" smtClean="0"/>
              <a:t>1/6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smtClean="0"/>
              <a:t>That seems like a good treatment!</a:t>
            </a:r>
          </a:p>
        </p:txBody>
      </p:sp>
      <p:sp>
        <p:nvSpPr>
          <p:cNvPr id="19459" name="Rectangle 3"/>
          <p:cNvSpPr>
            <a:spLocks noGrp="1" noChangeArrowheads="1"/>
          </p:cNvSpPr>
          <p:nvPr>
            <p:ph type="body" idx="1"/>
          </p:nvPr>
        </p:nvSpPr>
        <p:spPr/>
        <p:txBody>
          <a:bodyPr/>
          <a:lstStyle/>
          <a:p>
            <a:r>
              <a:rPr lang="en-GB" smtClean="0"/>
              <a:t>Relative risk reduction</a:t>
            </a:r>
          </a:p>
          <a:p>
            <a:endParaRPr lang="en-GB" smtClean="0"/>
          </a:p>
          <a:p>
            <a:pPr lvl="1"/>
            <a:r>
              <a:rPr lang="en-GB" smtClean="0"/>
              <a:t>RR in the treatment group - RR in control / RR in control</a:t>
            </a:r>
          </a:p>
          <a:p>
            <a:endParaRPr lang="en-GB" smtClean="0"/>
          </a:p>
          <a:p>
            <a:r>
              <a:rPr lang="en-GB" smtClean="0"/>
              <a:t>Absolute risk reduction </a:t>
            </a:r>
          </a:p>
          <a:p>
            <a:endParaRPr lang="en-GB" smtClean="0"/>
          </a:p>
          <a:p>
            <a:pPr lvl="1"/>
            <a:r>
              <a:rPr lang="en-GB" smtClean="0"/>
              <a:t>RR in the treatment - RR in control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endParaRPr lang="en-US" smtClean="0"/>
          </a:p>
        </p:txBody>
      </p:sp>
      <p:sp>
        <p:nvSpPr>
          <p:cNvPr id="20483" name="Content Placeholder 2"/>
          <p:cNvSpPr>
            <a:spLocks noGrp="1"/>
          </p:cNvSpPr>
          <p:nvPr>
            <p:ph idx="1"/>
          </p:nvPr>
        </p:nvSpPr>
        <p:spPr/>
        <p:txBody>
          <a:bodyPr/>
          <a:lstStyle/>
          <a:p>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smtClean="0"/>
              <a:t>Correlation and regression</a:t>
            </a:r>
          </a:p>
        </p:txBody>
      </p:sp>
      <p:pic>
        <p:nvPicPr>
          <p:cNvPr id="21507" name="Picture 5" descr="fig11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050" y="2205038"/>
            <a:ext cx="3810000" cy="375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22530" name="Picture 4" descr="ca-abs-125b"/>
          <p:cNvPicPr>
            <a:picLocks noGrp="1" noChangeAspect="1" noChangeArrowheads="1"/>
          </p:cNvPicPr>
          <p:nvPr>
            <p:ph type="body" idx="4294967295"/>
          </p:nvPr>
        </p:nvPicPr>
        <p:blipFill>
          <a:blip r:embed="rId3">
            <a:lum contrast="20000"/>
            <a:extLst>
              <a:ext uri="{28A0092B-C50C-407E-A947-70E740481C1C}">
                <a14:useLocalDpi xmlns:a14="http://schemas.microsoft.com/office/drawing/2010/main" val="0"/>
              </a:ext>
            </a:extLst>
          </a:blip>
          <a:srcRect/>
          <a:stretch>
            <a:fillRect/>
          </a:stretch>
        </p:blipFill>
        <p:spPr>
          <a:xfrm>
            <a:off x="1331913" y="1196975"/>
            <a:ext cx="6696075" cy="5141913"/>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smtClean="0"/>
              <a:t>Why?</a:t>
            </a:r>
          </a:p>
        </p:txBody>
      </p:sp>
      <p:sp>
        <p:nvSpPr>
          <p:cNvPr id="4099" name="Rectangle 3"/>
          <p:cNvSpPr>
            <a:spLocks noGrp="1" noChangeArrowheads="1"/>
          </p:cNvSpPr>
          <p:nvPr>
            <p:ph type="body" idx="1"/>
          </p:nvPr>
        </p:nvSpPr>
        <p:spPr/>
        <p:txBody>
          <a:bodyPr/>
          <a:lstStyle/>
          <a:p>
            <a:r>
              <a:rPr lang="en-GB" dirty="0" smtClean="0"/>
              <a:t>Basic background differs</a:t>
            </a:r>
          </a:p>
          <a:p>
            <a:r>
              <a:rPr lang="en-GB" dirty="0" smtClean="0"/>
              <a:t>Core knowledge</a:t>
            </a:r>
          </a:p>
          <a:p>
            <a:pPr lvl="1"/>
            <a:r>
              <a:rPr lang="en-GB" dirty="0" smtClean="0"/>
              <a:t>A-level maths statistics</a:t>
            </a:r>
          </a:p>
          <a:p>
            <a:pPr lvl="1"/>
            <a:r>
              <a:rPr lang="en-GB" dirty="0" smtClean="0"/>
              <a:t>Other courses</a:t>
            </a:r>
          </a:p>
          <a:p>
            <a:r>
              <a:rPr lang="en-GB" dirty="0" smtClean="0"/>
              <a:t>Need to interpret findings in papers</a:t>
            </a:r>
          </a:p>
          <a:p>
            <a:r>
              <a:rPr lang="en-GB" dirty="0" smtClean="0"/>
              <a:t>Need to pass exam questions!</a:t>
            </a:r>
          </a:p>
          <a:p>
            <a:pPr lvl="1"/>
            <a:endParaRPr lang="en-GB"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smtClean="0"/>
              <a:t>ANOVA</a:t>
            </a:r>
          </a:p>
        </p:txBody>
      </p:sp>
      <p:sp>
        <p:nvSpPr>
          <p:cNvPr id="23555" name="Rectangle 3"/>
          <p:cNvSpPr>
            <a:spLocks noGrp="1" noChangeArrowheads="1"/>
          </p:cNvSpPr>
          <p:nvPr>
            <p:ph type="body" idx="1"/>
          </p:nvPr>
        </p:nvSpPr>
        <p:spPr>
          <a:xfrm>
            <a:off x="744538" y="1700213"/>
            <a:ext cx="7629525" cy="4319587"/>
          </a:xfrm>
        </p:spPr>
        <p:txBody>
          <a:bodyPr/>
          <a:lstStyle/>
          <a:p>
            <a:pPr>
              <a:lnSpc>
                <a:spcPct val="90000"/>
              </a:lnSpc>
              <a:buFont typeface="Wingdings" pitchFamily="2" charset="2"/>
              <a:buNone/>
            </a:pPr>
            <a:r>
              <a:rPr lang="en-GB" smtClean="0"/>
              <a:t>= Analysis of variance</a:t>
            </a:r>
          </a:p>
          <a:p>
            <a:pPr>
              <a:lnSpc>
                <a:spcPct val="90000"/>
              </a:lnSpc>
            </a:pPr>
            <a:endParaRPr lang="en-GB" smtClean="0"/>
          </a:p>
          <a:p>
            <a:pPr>
              <a:lnSpc>
                <a:spcPct val="90000"/>
              </a:lnSpc>
            </a:pPr>
            <a:r>
              <a:rPr lang="en-GB" smtClean="0"/>
              <a:t>Observed variation e.g. Ca</a:t>
            </a:r>
            <a:r>
              <a:rPr lang="en-GB" baseline="30000" smtClean="0"/>
              <a:t>2+</a:t>
            </a:r>
            <a:r>
              <a:rPr lang="en-GB" smtClean="0"/>
              <a:t> absorption</a:t>
            </a:r>
          </a:p>
          <a:p>
            <a:pPr>
              <a:lnSpc>
                <a:spcPct val="90000"/>
              </a:lnSpc>
            </a:pPr>
            <a:endParaRPr lang="en-GB" smtClean="0"/>
          </a:p>
          <a:p>
            <a:pPr>
              <a:lnSpc>
                <a:spcPct val="90000"/>
              </a:lnSpc>
            </a:pPr>
            <a:r>
              <a:rPr lang="en-GB" smtClean="0"/>
              <a:t>Variance due to independent variables</a:t>
            </a:r>
          </a:p>
          <a:p>
            <a:pPr lvl="1">
              <a:lnSpc>
                <a:spcPct val="90000"/>
              </a:lnSpc>
            </a:pPr>
            <a:r>
              <a:rPr lang="en-GB" smtClean="0"/>
              <a:t>1,25(OH)</a:t>
            </a:r>
            <a:r>
              <a:rPr lang="en-GB" baseline="-25000" smtClean="0"/>
              <a:t>2</a:t>
            </a:r>
            <a:r>
              <a:rPr lang="en-GB" smtClean="0"/>
              <a:t>D</a:t>
            </a:r>
          </a:p>
          <a:p>
            <a:pPr lvl="1">
              <a:lnSpc>
                <a:spcPct val="90000"/>
              </a:lnSpc>
            </a:pPr>
            <a:r>
              <a:rPr lang="en-GB" smtClean="0"/>
              <a:t>Age</a:t>
            </a:r>
          </a:p>
          <a:p>
            <a:pPr lvl="1">
              <a:lnSpc>
                <a:spcPct val="90000"/>
              </a:lnSpc>
            </a:pPr>
            <a:r>
              <a:rPr lang="en-GB" smtClean="0"/>
              <a:t>Weight</a:t>
            </a:r>
          </a:p>
          <a:p>
            <a:pPr lvl="1">
              <a:lnSpc>
                <a:spcPct val="90000"/>
              </a:lnSpc>
            </a:pPr>
            <a:r>
              <a:rPr lang="en-GB" smtClean="0"/>
              <a:t>Calcium intake etc.</a:t>
            </a:r>
          </a:p>
          <a:p>
            <a:pPr lvl="1">
              <a:lnSpc>
                <a:spcPct val="90000"/>
              </a:lnSpc>
            </a:pPr>
            <a:r>
              <a:rPr lang="en-GB" smtClean="0"/>
              <a:t>Residual variance</a:t>
            </a:r>
          </a:p>
          <a:p>
            <a:pPr lvl="1">
              <a:lnSpc>
                <a:spcPct val="90000"/>
              </a:lnSpc>
              <a:buFontTx/>
              <a:buNone/>
            </a:pPr>
            <a:r>
              <a:rPr lang="en-GB" smtClean="0"/>
              <a:t>		Ratio of individual variance to residual variance</a:t>
            </a:r>
          </a:p>
          <a:p>
            <a:pPr lvl="1">
              <a:lnSpc>
                <a:spcPct val="90000"/>
              </a:lnSpc>
              <a:buFontTx/>
              <a:buNone/>
            </a:pPr>
            <a:r>
              <a:rPr lang="en-GB" smtClean="0"/>
              <a:t>		“F-tests”</a:t>
            </a:r>
          </a:p>
          <a:p>
            <a:pPr lvl="1">
              <a:lnSpc>
                <a:spcPct val="90000"/>
              </a:lnSpc>
            </a:pPr>
            <a:endParaRPr lang="en-GB" smtClean="0"/>
          </a:p>
          <a:p>
            <a:pPr>
              <a:lnSpc>
                <a:spcPct val="90000"/>
              </a:lnSpc>
            </a:pPr>
            <a:endParaRPr lang="en-GB"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354138" y="609600"/>
            <a:ext cx="6232525" cy="731838"/>
          </a:xfrm>
        </p:spPr>
        <p:txBody>
          <a:bodyPr/>
          <a:lstStyle/>
          <a:p>
            <a:r>
              <a:rPr lang="en-GB" sz="2000" b="1" smtClean="0">
                <a:latin typeface="Arial" charset="0"/>
                <a:cs typeface="Arial" charset="0"/>
              </a:rPr>
              <a:t>BMJ Endgames: Statistical question</a:t>
            </a:r>
            <a:br>
              <a:rPr lang="en-GB" sz="2000" b="1" smtClean="0">
                <a:latin typeface="Arial" charset="0"/>
                <a:cs typeface="Arial" charset="0"/>
              </a:rPr>
            </a:br>
            <a:r>
              <a:rPr lang="en-GB" sz="2000" b="1" smtClean="0">
                <a:latin typeface="Arial" charset="0"/>
                <a:cs typeface="Arial" charset="0"/>
              </a:rPr>
              <a:t>Statistical significance and confidence intervals</a:t>
            </a:r>
            <a:br>
              <a:rPr lang="en-GB" sz="2000" b="1" smtClean="0">
                <a:latin typeface="Arial" charset="0"/>
                <a:cs typeface="Arial" charset="0"/>
              </a:rPr>
            </a:br>
            <a:endParaRPr lang="en-GB" sz="2000" b="1" smtClean="0">
              <a:latin typeface="Arial" charset="0"/>
              <a:cs typeface="Arial" charset="0"/>
            </a:endParaRPr>
          </a:p>
        </p:txBody>
      </p:sp>
      <p:sp>
        <p:nvSpPr>
          <p:cNvPr id="24579" name="Rectangle 3"/>
          <p:cNvSpPr>
            <a:spLocks noGrp="1" noChangeArrowheads="1"/>
          </p:cNvSpPr>
          <p:nvPr>
            <p:ph type="body" idx="1"/>
          </p:nvPr>
        </p:nvSpPr>
        <p:spPr>
          <a:xfrm>
            <a:off x="395288" y="1557338"/>
            <a:ext cx="8353425" cy="4895850"/>
          </a:xfrm>
        </p:spPr>
        <p:txBody>
          <a:bodyPr/>
          <a:lstStyle/>
          <a:p>
            <a:pPr>
              <a:lnSpc>
                <a:spcPct val="90000"/>
              </a:lnSpc>
            </a:pPr>
            <a:r>
              <a:rPr lang="en-GB" sz="1600" smtClean="0"/>
              <a:t>A prospective population based cohort study investigated the association between occupation and pregnancy outcome for mothers who had missed antenatal visits. The mean birth weight was 3371 g (95% confidence interval 3274 to 3469) and 3227 g (3140 to 3315 g) for babies born to mothers in non-manual and manual jobs, respectively. </a:t>
            </a:r>
          </a:p>
          <a:p>
            <a:pPr>
              <a:lnSpc>
                <a:spcPct val="90000"/>
              </a:lnSpc>
            </a:pPr>
            <a:r>
              <a:rPr lang="en-GB" sz="1600" smtClean="0"/>
              <a:t>On the basis of the above information, which of the following can be deduced for mothers who missed antenatal visits? </a:t>
            </a:r>
          </a:p>
          <a:p>
            <a:pPr lvl="1">
              <a:lnSpc>
                <a:spcPct val="90000"/>
              </a:lnSpc>
            </a:pPr>
            <a:r>
              <a:rPr lang="en-GB" sz="1800" smtClean="0">
                <a:solidFill>
                  <a:srgbClr val="3333FF"/>
                </a:solidFill>
              </a:rPr>
              <a:t>a) In the population, 95% of mothers with a non-manual occupation have a baby with a birth weight between 3274 g and 3469 g </a:t>
            </a:r>
          </a:p>
          <a:p>
            <a:pPr lvl="1">
              <a:lnSpc>
                <a:spcPct val="90000"/>
              </a:lnSpc>
            </a:pPr>
            <a:r>
              <a:rPr lang="en-GB" sz="1800" smtClean="0">
                <a:solidFill>
                  <a:srgbClr val="3333FF"/>
                </a:solidFill>
              </a:rPr>
              <a:t>b) Because the 95% confidence intervals overlap, the mean difference in birth weight between mothers in non-manual and manual jobs is not statistically significant at the 5% level </a:t>
            </a:r>
          </a:p>
          <a:p>
            <a:pPr lvl="1">
              <a:lnSpc>
                <a:spcPct val="90000"/>
              </a:lnSpc>
            </a:pPr>
            <a:r>
              <a:rPr lang="en-GB" sz="1800" smtClean="0">
                <a:solidFill>
                  <a:srgbClr val="3333FF"/>
                </a:solidFill>
              </a:rPr>
              <a:t>c) On average, mothers with a non-manual job had heavier babies than those with a manual job</a:t>
            </a:r>
          </a:p>
          <a:p>
            <a:pPr lvl="1">
              <a:lnSpc>
                <a:spcPct val="90000"/>
              </a:lnSpc>
            </a:pPr>
            <a:r>
              <a:rPr lang="en-GB" sz="1800" smtClean="0">
                <a:solidFill>
                  <a:srgbClr val="3333FF"/>
                </a:solidFill>
              </a:rPr>
              <a:t>d) If a mother has a manual job, this will cause her baby to have a lower birth weight than if she had a non-manual job.</a:t>
            </a:r>
            <a:endParaRPr lang="en-GB" sz="1600" smtClean="0">
              <a:solidFill>
                <a:srgbClr val="3333FF"/>
              </a:solidFill>
            </a:endParaRPr>
          </a:p>
          <a:p>
            <a:pPr lvl="4">
              <a:lnSpc>
                <a:spcPct val="90000"/>
              </a:lnSpc>
            </a:pPr>
            <a:r>
              <a:rPr lang="en-GB" smtClean="0"/>
              <a:t>BMJ 2009;339:b3401</a:t>
            </a:r>
            <a:r>
              <a:rPr lang="en-GB" sz="1000" smtClean="0"/>
              <a:t> </a:t>
            </a:r>
          </a:p>
          <a:p>
            <a:pPr>
              <a:lnSpc>
                <a:spcPct val="90000"/>
              </a:lnSpc>
            </a:pPr>
            <a:endParaRPr lang="en-GB" sz="16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GB" b="1" smtClean="0"/>
              <a:t>Answer = c</a:t>
            </a:r>
            <a:br>
              <a:rPr lang="en-GB" b="1" smtClean="0"/>
            </a:br>
            <a:endParaRPr lang="en-GB" b="1" smtClean="0"/>
          </a:p>
        </p:txBody>
      </p:sp>
      <p:sp>
        <p:nvSpPr>
          <p:cNvPr id="25603" name="Rectangle 3"/>
          <p:cNvSpPr>
            <a:spLocks noGrp="1" noChangeArrowheads="1"/>
          </p:cNvSpPr>
          <p:nvPr>
            <p:ph type="body" idx="1"/>
          </p:nvPr>
        </p:nvSpPr>
        <p:spPr>
          <a:xfrm>
            <a:off x="468313" y="1817688"/>
            <a:ext cx="8351837" cy="4275137"/>
          </a:xfrm>
        </p:spPr>
        <p:txBody>
          <a:bodyPr/>
          <a:lstStyle/>
          <a:p>
            <a:pPr>
              <a:lnSpc>
                <a:spcPct val="80000"/>
              </a:lnSpc>
            </a:pPr>
            <a:r>
              <a:rPr lang="en-GB" sz="1500" i="1" smtClean="0"/>
              <a:t>c</a:t>
            </a:r>
            <a:r>
              <a:rPr lang="en-GB" sz="1500" smtClean="0"/>
              <a:t>—In this sample, babies born to mothers with a non-manual job were heavier than those born to mothers with a manual job by an average of 144 g. </a:t>
            </a:r>
          </a:p>
          <a:p>
            <a:pPr>
              <a:lnSpc>
                <a:spcPct val="80000"/>
              </a:lnSpc>
            </a:pPr>
            <a:r>
              <a:rPr lang="en-GB" sz="1500" smtClean="0"/>
              <a:t>Answer a) is incorrect because the 95% confidence interval does not provide information about the distribution of birth weights in the population. It represents the uncertainty of the sample mean in estimating the population mean. </a:t>
            </a:r>
          </a:p>
          <a:p>
            <a:pPr>
              <a:lnSpc>
                <a:spcPct val="80000"/>
              </a:lnSpc>
            </a:pPr>
            <a:r>
              <a:rPr lang="en-GB" sz="1500" smtClean="0"/>
              <a:t>Answer b) is false because, although the 95% confidence intervals overlap, we cannot infer that the mean difference in birth weight between mothers in non-manual and manual jobs is not statistically significant at the 5% level. For the data presented, the mean difference in birth weight (non-manual minus manual) was 144 g (95% confidence interval 14 to 274; P=0.03). We observe that the mean difference in birth weight is statistically significant at the 5% level. More generally, when 95% confidence intervals for two sample means overlap, it is not possible to make any inference about statistical significance, either present or absent, at the 5% level. However, if the 95% confidence intervals for two means do not overlap, then the mean difference will be statistically significant at the 5% level. When comparing two group means, it is good practice and more informative to present a confidence interval for the mean difference rather than the separate group means. </a:t>
            </a:r>
          </a:p>
          <a:p>
            <a:pPr>
              <a:lnSpc>
                <a:spcPct val="80000"/>
              </a:lnSpc>
            </a:pPr>
            <a:r>
              <a:rPr lang="en-GB" sz="1500" smtClean="0"/>
              <a:t>Answer d) is false because we cannot conclude causation from an observational study. Mothers with a manual job may have had poorer diets, smoked more, and so on, and these factors may have produced the observed difference in birth weight. </a:t>
            </a:r>
          </a:p>
          <a:p>
            <a:pPr lvl="4">
              <a:lnSpc>
                <a:spcPct val="80000"/>
              </a:lnSpc>
            </a:pPr>
            <a:r>
              <a:rPr lang="en-GB" sz="1200" smtClean="0"/>
              <a:t>						BMJ 2009;339:b3401</a:t>
            </a:r>
            <a:endParaRPr lang="en-GB" sz="9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354138" y="609600"/>
            <a:ext cx="6530975" cy="914400"/>
          </a:xfrm>
        </p:spPr>
        <p:txBody>
          <a:bodyPr/>
          <a:lstStyle/>
          <a:p>
            <a:r>
              <a:rPr lang="en-GB" sz="2000" b="1" smtClean="0">
                <a:latin typeface="Arial" charset="0"/>
                <a:cs typeface="Arial" charset="0"/>
              </a:rPr>
              <a:t>BMJ Endgames: Statistical question</a:t>
            </a:r>
            <a:br>
              <a:rPr lang="en-GB" sz="2000" b="1" smtClean="0">
                <a:latin typeface="Arial" charset="0"/>
                <a:cs typeface="Arial" charset="0"/>
              </a:rPr>
            </a:br>
            <a:r>
              <a:rPr lang="en-GB" sz="2000" b="1" smtClean="0">
                <a:latin typeface="Arial" charset="0"/>
                <a:cs typeface="Arial" charset="0"/>
              </a:rPr>
              <a:t>Relative risk reduction and absolute risk reduction</a:t>
            </a:r>
            <a:br>
              <a:rPr lang="en-GB" sz="2000" b="1" smtClean="0">
                <a:latin typeface="Arial" charset="0"/>
                <a:cs typeface="Arial" charset="0"/>
              </a:rPr>
            </a:br>
            <a:endParaRPr lang="en-GB" sz="2000" b="1" smtClean="0">
              <a:latin typeface="Arial" charset="0"/>
              <a:cs typeface="Arial" charset="0"/>
            </a:endParaRPr>
          </a:p>
        </p:txBody>
      </p:sp>
      <p:sp>
        <p:nvSpPr>
          <p:cNvPr id="26627" name="Rectangle 3"/>
          <p:cNvSpPr>
            <a:spLocks noGrp="1" noChangeArrowheads="1"/>
          </p:cNvSpPr>
          <p:nvPr>
            <p:ph type="body" idx="1"/>
          </p:nvPr>
        </p:nvSpPr>
        <p:spPr>
          <a:xfrm>
            <a:off x="744538" y="1989138"/>
            <a:ext cx="7629525" cy="4030662"/>
          </a:xfrm>
        </p:spPr>
        <p:txBody>
          <a:bodyPr/>
          <a:lstStyle/>
          <a:p>
            <a:r>
              <a:rPr lang="en-GB" sz="1800" smtClean="0"/>
              <a:t>In a trial comparing a drug with a placebo for the prevention of stroke, the incidence of stroke at 1 year was 3% in the group receiving drug A (treatment group) and 4% in the group receiving placebo (control group); P=0.01. </a:t>
            </a:r>
          </a:p>
          <a:p>
            <a:r>
              <a:rPr lang="en-GB" sz="1800" smtClean="0"/>
              <a:t>What is the reduction in incidence of stroke in patients treated with drug A compared with those on placebo, and what is the difference in incidence between the two groups? </a:t>
            </a:r>
          </a:p>
          <a:p>
            <a:pPr lvl="1"/>
            <a:r>
              <a:rPr lang="en-GB" sz="1800" smtClean="0">
                <a:solidFill>
                  <a:srgbClr val="3333FF"/>
                </a:solidFill>
              </a:rPr>
              <a:t>a) 25% and 1% </a:t>
            </a:r>
          </a:p>
          <a:p>
            <a:pPr lvl="1"/>
            <a:r>
              <a:rPr lang="en-GB" sz="1800" smtClean="0">
                <a:solidFill>
                  <a:srgbClr val="3333FF"/>
                </a:solidFill>
              </a:rPr>
              <a:t>b) 50% and 1% </a:t>
            </a:r>
          </a:p>
          <a:p>
            <a:pPr lvl="1"/>
            <a:r>
              <a:rPr lang="en-GB" sz="1800" smtClean="0">
                <a:solidFill>
                  <a:srgbClr val="3333FF"/>
                </a:solidFill>
              </a:rPr>
              <a:t>c) 75% and 1% </a:t>
            </a:r>
          </a:p>
          <a:p>
            <a:pPr lvl="1"/>
            <a:r>
              <a:rPr lang="en-GB" sz="1800" smtClean="0">
                <a:solidFill>
                  <a:srgbClr val="3333FF"/>
                </a:solidFill>
              </a:rPr>
              <a:t>d) 100% and 1% </a:t>
            </a:r>
          </a:p>
          <a:p>
            <a:pPr lvl="4"/>
            <a:r>
              <a:rPr lang="en-GB" sz="1200" smtClean="0"/>
              <a:t>BMJ 2009;339:b3626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GB" b="1" smtClean="0"/>
              <a:t>Answer = a</a:t>
            </a:r>
            <a:br>
              <a:rPr lang="en-GB" b="1" smtClean="0"/>
            </a:br>
            <a:endParaRPr lang="en-GB" b="1" smtClean="0"/>
          </a:p>
        </p:txBody>
      </p:sp>
      <p:sp>
        <p:nvSpPr>
          <p:cNvPr id="27651" name="Rectangle 3"/>
          <p:cNvSpPr>
            <a:spLocks noGrp="1" noChangeArrowheads="1"/>
          </p:cNvSpPr>
          <p:nvPr>
            <p:ph type="body" idx="1"/>
          </p:nvPr>
        </p:nvSpPr>
        <p:spPr>
          <a:xfrm>
            <a:off x="1042988" y="1773238"/>
            <a:ext cx="7629525" cy="4895850"/>
          </a:xfrm>
        </p:spPr>
        <p:txBody>
          <a:bodyPr/>
          <a:lstStyle/>
          <a:p>
            <a:pPr>
              <a:lnSpc>
                <a:spcPct val="80000"/>
              </a:lnSpc>
            </a:pPr>
            <a:r>
              <a:rPr lang="en-GB" sz="1500" smtClean="0"/>
              <a:t>The reduction in incidence of stroke achieved by treatment with drug A compared with placebo is termed the relative risk reduction. Relative risk reduction is calculated by dividing the difference in event rates between the control and treatment groups by the event rate in the control group. Relative risk is the ratio of event rates in the treatment and control groups; hence relative risk reduction can also be calculated as 1 minus relative risk. </a:t>
            </a:r>
          </a:p>
          <a:p>
            <a:pPr>
              <a:lnSpc>
                <a:spcPct val="80000"/>
              </a:lnSpc>
            </a:pPr>
            <a:r>
              <a:rPr lang="en-GB" sz="1500" smtClean="0"/>
              <a:t>In this example, stroke occurred in 3% of patients treated with drug A compared with 4% of patients on placebo. The relative risk would be 0.75 (0.03/0.04), and the relative risk reduction would be 0.25 (1 minus 0.75) or 25% when expressed in percentage. This means that treatment with drug A reduced incidence of stroke by 25% compared with placebo. </a:t>
            </a:r>
          </a:p>
          <a:p>
            <a:pPr>
              <a:lnSpc>
                <a:spcPct val="80000"/>
              </a:lnSpc>
            </a:pPr>
            <a:r>
              <a:rPr lang="en-GB" sz="1500" smtClean="0"/>
              <a:t>The simple difference between event rates in control group and treatment group is termed absolute risk reduction. In this example, the absolute risk reduction would be 0.01 (0.04 minus 0.03) or 1% when expressed in percentage. This means that one additional stroke would be prevented by treating 100 patients with drug A. </a:t>
            </a:r>
          </a:p>
          <a:p>
            <a:pPr>
              <a:lnSpc>
                <a:spcPct val="80000"/>
              </a:lnSpc>
            </a:pPr>
            <a:r>
              <a:rPr lang="en-GB" sz="1500" smtClean="0"/>
              <a:t>The treatment benefit reported as relative risk reduction generally appears larger than absolute risk reduction, if the event rate is low in the control group. </a:t>
            </a:r>
            <a:r>
              <a:rPr lang="en-GB" sz="1500" b="1" smtClean="0">
                <a:solidFill>
                  <a:srgbClr val="3333FF"/>
                </a:solidFill>
              </a:rPr>
              <a:t>In this example, the relative risk reduction is 25% and absolute risk reduction is 1%.</a:t>
            </a:r>
            <a:r>
              <a:rPr lang="en-GB" sz="1500" smtClean="0"/>
              <a:t> Clinicians can interpret the size of treatment benefit more carefully if they are aware of the difference between relative risk reduction and absolute risk reduction. </a:t>
            </a:r>
          </a:p>
          <a:p>
            <a:pPr lvl="4">
              <a:lnSpc>
                <a:spcPct val="80000"/>
              </a:lnSpc>
            </a:pPr>
            <a:r>
              <a:rPr lang="en-GB" sz="1000" smtClean="0"/>
              <a:t>BMJ 2009;339:b3626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Statistics programme</a:t>
            </a:r>
          </a:p>
        </p:txBody>
      </p:sp>
      <p:sp>
        <p:nvSpPr>
          <p:cNvPr id="28675" name="Rectangle 3"/>
          <p:cNvSpPr>
            <a:spLocks noGrp="1" noChangeArrowheads="1"/>
          </p:cNvSpPr>
          <p:nvPr>
            <p:ph type="body" idx="1"/>
          </p:nvPr>
        </p:nvSpPr>
        <p:spPr/>
        <p:txBody>
          <a:bodyPr/>
          <a:lstStyle/>
          <a:p>
            <a:r>
              <a:rPr lang="en-GB" smtClean="0"/>
              <a:t>Excel data analysis package</a:t>
            </a:r>
          </a:p>
          <a:p>
            <a:pPr lvl="1"/>
            <a:r>
              <a:rPr lang="en-GB" smtClean="0"/>
              <a:t>Add-ins e.g. Winstat</a:t>
            </a:r>
          </a:p>
          <a:p>
            <a:pPr lvl="1"/>
            <a:endParaRPr lang="en-GB" smtClean="0"/>
          </a:p>
          <a:p>
            <a:r>
              <a:rPr lang="en-GB" smtClean="0"/>
              <a:t>SPSS</a:t>
            </a:r>
          </a:p>
          <a:p>
            <a:endParaRPr lang="en-GB" smtClean="0"/>
          </a:p>
          <a:p>
            <a:r>
              <a:rPr lang="en-GB" smtClean="0"/>
              <a:t>Web-based </a:t>
            </a:r>
          </a:p>
          <a:p>
            <a:endParaRPr lang="en-GB" smtClean="0"/>
          </a:p>
          <a:p>
            <a:pPr>
              <a:buFont typeface="Wingdings" pitchFamily="2" charset="2"/>
              <a:buNone/>
            </a:pPr>
            <a:r>
              <a:rPr lang="en-GB" smtClean="0"/>
              <a:t>			SEEK HELP!</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GB" smtClean="0"/>
              <a:t>Exam format</a:t>
            </a:r>
          </a:p>
        </p:txBody>
      </p:sp>
      <p:sp>
        <p:nvSpPr>
          <p:cNvPr id="29699" name="Rectangle 3"/>
          <p:cNvSpPr>
            <a:spLocks noGrp="1" noChangeArrowheads="1"/>
          </p:cNvSpPr>
          <p:nvPr>
            <p:ph type="body" idx="1"/>
          </p:nvPr>
        </p:nvSpPr>
        <p:spPr>
          <a:xfrm>
            <a:off x="744538" y="1557338"/>
            <a:ext cx="7629525" cy="5040312"/>
          </a:xfrm>
        </p:spPr>
        <p:txBody>
          <a:bodyPr/>
          <a:lstStyle/>
          <a:p>
            <a:pPr>
              <a:lnSpc>
                <a:spcPct val="90000"/>
              </a:lnSpc>
              <a:buFont typeface="Wingdings" pitchFamily="2" charset="2"/>
              <a:buNone/>
            </a:pPr>
            <a:r>
              <a:rPr lang="en-GB" sz="1800" dirty="0" smtClean="0"/>
              <a:t>For each module there will be: </a:t>
            </a:r>
          </a:p>
          <a:p>
            <a:pPr>
              <a:lnSpc>
                <a:spcPct val="90000"/>
              </a:lnSpc>
            </a:pPr>
            <a:r>
              <a:rPr lang="en-GB" sz="1800" dirty="0" smtClean="0"/>
              <a:t>Section 1 (40%)</a:t>
            </a:r>
          </a:p>
          <a:p>
            <a:pPr lvl="1">
              <a:lnSpc>
                <a:spcPct val="90000"/>
              </a:lnSpc>
            </a:pPr>
            <a:r>
              <a:rPr lang="en-GB" sz="1800" dirty="0" smtClean="0"/>
              <a:t>One essay from a choice of 3 (1 hour and 15 minutes time allocation recommended to students)</a:t>
            </a:r>
          </a:p>
          <a:p>
            <a:pPr>
              <a:lnSpc>
                <a:spcPct val="90000"/>
              </a:lnSpc>
            </a:pPr>
            <a:r>
              <a:rPr lang="en-GB" sz="1800" dirty="0" smtClean="0">
                <a:solidFill>
                  <a:srgbClr val="3333FF"/>
                </a:solidFill>
              </a:rPr>
              <a:t>Section 2 (30%)</a:t>
            </a:r>
          </a:p>
          <a:p>
            <a:pPr lvl="1">
              <a:lnSpc>
                <a:spcPct val="90000"/>
              </a:lnSpc>
            </a:pPr>
            <a:r>
              <a:rPr lang="en-GB" sz="1800" dirty="0" smtClean="0">
                <a:solidFill>
                  <a:srgbClr val="3333FF"/>
                </a:solidFill>
              </a:rPr>
              <a:t>Compulsory data interpretation task which can be one of two types: </a:t>
            </a:r>
          </a:p>
          <a:p>
            <a:pPr lvl="1">
              <a:lnSpc>
                <a:spcPct val="90000"/>
              </a:lnSpc>
            </a:pPr>
            <a:r>
              <a:rPr lang="en-GB" sz="1800" dirty="0" smtClean="0">
                <a:solidFill>
                  <a:srgbClr val="3333FF"/>
                </a:solidFill>
              </a:rPr>
              <a:t>a) graphs, tables, and image data for interpretation; and </a:t>
            </a:r>
          </a:p>
          <a:p>
            <a:pPr lvl="1">
              <a:lnSpc>
                <a:spcPct val="90000"/>
              </a:lnSpc>
            </a:pPr>
            <a:r>
              <a:rPr lang="en-GB" sz="1800" dirty="0" smtClean="0">
                <a:solidFill>
                  <a:srgbClr val="3333FF"/>
                </a:solidFill>
              </a:rPr>
              <a:t>b) summary of key findings and critical appraisal of a published scientific paper; </a:t>
            </a:r>
          </a:p>
          <a:p>
            <a:pPr lvl="1">
              <a:lnSpc>
                <a:spcPct val="90000"/>
              </a:lnSpc>
            </a:pPr>
            <a:r>
              <a:rPr lang="en-GB" sz="1800" dirty="0" smtClean="0">
                <a:solidFill>
                  <a:srgbClr val="3333FF"/>
                </a:solidFill>
              </a:rPr>
              <a:t>Both types of the task should be used in the three papers, one for each Part B module, of the Part B exam, i.e. </a:t>
            </a:r>
            <a:r>
              <a:rPr lang="en-GB" sz="1800" smtClean="0">
                <a:solidFill>
                  <a:srgbClr val="3333FF"/>
                </a:solidFill>
              </a:rPr>
              <a:t>either two Part B modules offer type 1 and one module – type 2 task or vice versa. </a:t>
            </a:r>
            <a:r>
              <a:rPr lang="en-GB" sz="1800" dirty="0" smtClean="0">
                <a:solidFill>
                  <a:srgbClr val="3333FF"/>
                </a:solidFill>
              </a:rPr>
              <a:t>(1 hour allocation)</a:t>
            </a:r>
          </a:p>
          <a:p>
            <a:pPr>
              <a:lnSpc>
                <a:spcPct val="90000"/>
              </a:lnSpc>
            </a:pPr>
            <a:r>
              <a:rPr lang="en-GB" sz="1800" dirty="0" smtClean="0"/>
              <a:t>Section 3 (30%)</a:t>
            </a:r>
          </a:p>
          <a:p>
            <a:pPr lvl="1">
              <a:lnSpc>
                <a:spcPct val="90000"/>
              </a:lnSpc>
            </a:pPr>
            <a:r>
              <a:rPr lang="en-GB" sz="1800" dirty="0" smtClean="0"/>
              <a:t>3 out of 5 short answer questions (45 minutes allocation)</a:t>
            </a:r>
          </a:p>
          <a:p>
            <a:pPr lvl="1">
              <a:lnSpc>
                <a:spcPct val="90000"/>
              </a:lnSpc>
            </a:pPr>
            <a:r>
              <a:rPr lang="en-GB" sz="1800" dirty="0" smtClean="0"/>
              <a:t>Total exam time 3 hours </a:t>
            </a:r>
          </a:p>
          <a:p>
            <a:pPr>
              <a:lnSpc>
                <a:spcPct val="90000"/>
              </a:lnSpc>
            </a:pPr>
            <a:endParaRPr lang="en-GB"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mtClean="0"/>
              <a:t>BMJ Statistics at Square One</a:t>
            </a:r>
          </a:p>
        </p:txBody>
      </p:sp>
      <p:sp>
        <p:nvSpPr>
          <p:cNvPr id="5123" name="Rectangle 3"/>
          <p:cNvSpPr>
            <a:spLocks noGrp="1" noChangeArrowheads="1"/>
          </p:cNvSpPr>
          <p:nvPr>
            <p:ph type="body" idx="1"/>
          </p:nvPr>
        </p:nvSpPr>
        <p:spPr/>
        <p:txBody>
          <a:bodyPr/>
          <a:lstStyle/>
          <a:p>
            <a:pPr>
              <a:buFont typeface="Wingdings" pitchFamily="2" charset="2"/>
              <a:buNone/>
            </a:pPr>
            <a:r>
              <a:rPr lang="en-GB" smtClean="0">
                <a:hlinkClick r:id="rId3" tooltip="http://www.bmj.com/collections/statsbk/"/>
              </a:rPr>
              <a:t>http://www.bmj.com/collections/statsbk/</a:t>
            </a:r>
            <a:r>
              <a:rPr lang="en-GB"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331913" y="333375"/>
            <a:ext cx="6232525" cy="1079500"/>
          </a:xfrm>
        </p:spPr>
        <p:txBody>
          <a:bodyPr/>
          <a:lstStyle/>
          <a:p>
            <a:r>
              <a:rPr lang="en-GB" sz="2000" smtClean="0">
                <a:latin typeface="Comic Sans MS" pitchFamily="66" charset="0"/>
              </a:rPr>
              <a:t>Statistics at Square One Ninth Edition</a:t>
            </a:r>
            <a:br>
              <a:rPr lang="en-GB" sz="2000" smtClean="0">
                <a:latin typeface="Comic Sans MS" pitchFamily="66" charset="0"/>
              </a:rPr>
            </a:br>
            <a:r>
              <a:rPr lang="en-GB" sz="2000" smtClean="0">
                <a:latin typeface="Comic Sans MS" pitchFamily="66" charset="0"/>
              </a:rPr>
              <a:t>T D V Swinscow Revised by M J Campbell, University of Southampton Copyright BMJ Publishing Group 1997</a:t>
            </a:r>
            <a:r>
              <a:rPr lang="en-GB" sz="2000" smtClean="0"/>
              <a:t> </a:t>
            </a:r>
          </a:p>
        </p:txBody>
      </p:sp>
      <p:sp>
        <p:nvSpPr>
          <p:cNvPr id="6147" name="Rectangle 3"/>
          <p:cNvSpPr>
            <a:spLocks noGrp="1" noChangeArrowheads="1"/>
          </p:cNvSpPr>
          <p:nvPr>
            <p:ph type="body" idx="1"/>
          </p:nvPr>
        </p:nvSpPr>
        <p:spPr>
          <a:xfrm>
            <a:off x="744538" y="1981200"/>
            <a:ext cx="8004175" cy="4687888"/>
          </a:xfrm>
        </p:spPr>
        <p:txBody>
          <a:bodyPr/>
          <a:lstStyle/>
          <a:p>
            <a:pPr marL="534988" indent="-534988">
              <a:lnSpc>
                <a:spcPct val="90000"/>
              </a:lnSpc>
              <a:buFont typeface="Wingdings" pitchFamily="2" charset="2"/>
              <a:buNone/>
            </a:pPr>
            <a:r>
              <a:rPr lang="en-GB" sz="1800" smtClean="0"/>
              <a:t>1 	Data display and summary </a:t>
            </a:r>
          </a:p>
          <a:p>
            <a:pPr marL="534988" indent="-534988">
              <a:lnSpc>
                <a:spcPct val="90000"/>
              </a:lnSpc>
              <a:buFont typeface="Wingdings" pitchFamily="2" charset="2"/>
              <a:buNone/>
            </a:pPr>
            <a:r>
              <a:rPr lang="en-GB" sz="1800" smtClean="0"/>
              <a:t>2 	Mean and standard deviation</a:t>
            </a:r>
          </a:p>
          <a:p>
            <a:pPr marL="534988" indent="-534988">
              <a:lnSpc>
                <a:spcPct val="90000"/>
              </a:lnSpc>
              <a:buFont typeface="Wingdings" pitchFamily="2" charset="2"/>
              <a:buNone/>
            </a:pPr>
            <a:r>
              <a:rPr lang="en-GB" sz="1800" smtClean="0"/>
              <a:t>3 	Populations and samples</a:t>
            </a:r>
          </a:p>
          <a:p>
            <a:pPr marL="534988" indent="-534988">
              <a:lnSpc>
                <a:spcPct val="90000"/>
              </a:lnSpc>
              <a:buFont typeface="Wingdings" pitchFamily="2" charset="2"/>
              <a:buNone/>
            </a:pPr>
            <a:r>
              <a:rPr lang="en-GB" sz="1800" smtClean="0"/>
              <a:t>4 	Statements of probability and confidence intervals</a:t>
            </a:r>
          </a:p>
          <a:p>
            <a:pPr marL="534988" indent="-534988">
              <a:lnSpc>
                <a:spcPct val="90000"/>
              </a:lnSpc>
              <a:buFont typeface="Wingdings" pitchFamily="2" charset="2"/>
              <a:buNone/>
            </a:pPr>
            <a:r>
              <a:rPr lang="en-GB" sz="1800" smtClean="0"/>
              <a:t>5 	Differences between means: type I and type II errors and power </a:t>
            </a:r>
          </a:p>
          <a:p>
            <a:pPr marL="534988" indent="-534988">
              <a:lnSpc>
                <a:spcPct val="90000"/>
              </a:lnSpc>
              <a:buFont typeface="Wingdings" pitchFamily="2" charset="2"/>
              <a:buNone/>
            </a:pPr>
            <a:r>
              <a:rPr lang="en-GB" sz="1800" smtClean="0"/>
              <a:t>6 	Differences between percentages and paired alternatives </a:t>
            </a:r>
          </a:p>
          <a:p>
            <a:pPr marL="534988" indent="-534988">
              <a:lnSpc>
                <a:spcPct val="90000"/>
              </a:lnSpc>
              <a:buFont typeface="Wingdings" pitchFamily="2" charset="2"/>
              <a:buNone/>
            </a:pPr>
            <a:r>
              <a:rPr lang="en-GB" sz="1800" smtClean="0"/>
              <a:t>7 	The t tests </a:t>
            </a:r>
          </a:p>
          <a:p>
            <a:pPr marL="534988" indent="-534988">
              <a:lnSpc>
                <a:spcPct val="90000"/>
              </a:lnSpc>
              <a:buFont typeface="Wingdings" pitchFamily="2" charset="2"/>
              <a:buNone/>
            </a:pPr>
            <a:r>
              <a:rPr lang="en-GB" sz="1800" smtClean="0"/>
              <a:t>8 	The chi-squared tests </a:t>
            </a:r>
          </a:p>
          <a:p>
            <a:pPr marL="534988" indent="-534988">
              <a:lnSpc>
                <a:spcPct val="90000"/>
              </a:lnSpc>
              <a:buFont typeface="Wingdings" pitchFamily="2" charset="2"/>
              <a:buNone/>
            </a:pPr>
            <a:r>
              <a:rPr lang="en-GB" sz="1800" smtClean="0"/>
              <a:t>9 	Exact probability test </a:t>
            </a:r>
          </a:p>
          <a:p>
            <a:pPr marL="534988" indent="-534988">
              <a:lnSpc>
                <a:spcPct val="90000"/>
              </a:lnSpc>
              <a:buFont typeface="Wingdings" pitchFamily="2" charset="2"/>
              <a:buNone/>
            </a:pPr>
            <a:r>
              <a:rPr lang="en-GB" sz="1800" smtClean="0"/>
              <a:t>10 	Rank score tests </a:t>
            </a:r>
          </a:p>
          <a:p>
            <a:pPr marL="534988" indent="-534988">
              <a:lnSpc>
                <a:spcPct val="90000"/>
              </a:lnSpc>
              <a:buFont typeface="Wingdings" pitchFamily="2" charset="2"/>
              <a:buNone/>
            </a:pPr>
            <a:r>
              <a:rPr lang="en-GB" sz="1800" smtClean="0"/>
              <a:t>11 	Correlation and regression </a:t>
            </a:r>
          </a:p>
          <a:p>
            <a:pPr marL="534988" indent="-534988">
              <a:lnSpc>
                <a:spcPct val="90000"/>
              </a:lnSpc>
              <a:buFont typeface="Wingdings" pitchFamily="2" charset="2"/>
              <a:buNone/>
            </a:pPr>
            <a:r>
              <a:rPr lang="en-GB" sz="1800" smtClean="0"/>
              <a:t>12 	Survival analysis</a:t>
            </a:r>
          </a:p>
          <a:p>
            <a:pPr marL="534988" indent="-534988">
              <a:lnSpc>
                <a:spcPct val="90000"/>
              </a:lnSpc>
              <a:buFont typeface="Wingdings" pitchFamily="2" charset="2"/>
              <a:buNone/>
            </a:pPr>
            <a:r>
              <a:rPr lang="en-GB" sz="1800" smtClean="0"/>
              <a:t>13 	Study design and choosing a statistical test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smtClean="0"/>
              <a:t>Types of data</a:t>
            </a:r>
          </a:p>
        </p:txBody>
      </p:sp>
      <p:sp>
        <p:nvSpPr>
          <p:cNvPr id="8195" name="Rectangle 3"/>
          <p:cNvSpPr>
            <a:spLocks noGrp="1" noChangeArrowheads="1"/>
          </p:cNvSpPr>
          <p:nvPr>
            <p:ph type="body" idx="1"/>
          </p:nvPr>
        </p:nvSpPr>
        <p:spPr/>
        <p:txBody>
          <a:bodyPr/>
          <a:lstStyle/>
          <a:p>
            <a:r>
              <a:rPr lang="en-GB" smtClean="0"/>
              <a:t>Quantitative</a:t>
            </a:r>
          </a:p>
          <a:p>
            <a:pPr lvl="1"/>
            <a:r>
              <a:rPr lang="en-GB" smtClean="0"/>
              <a:t>Continuous</a:t>
            </a:r>
          </a:p>
          <a:p>
            <a:pPr lvl="1"/>
            <a:r>
              <a:rPr lang="en-GB" smtClean="0"/>
              <a:t>Discrete</a:t>
            </a:r>
          </a:p>
          <a:p>
            <a:r>
              <a:rPr lang="en-GB" smtClean="0"/>
              <a:t>Categorical</a:t>
            </a:r>
          </a:p>
          <a:p>
            <a:pPr lvl="1"/>
            <a:r>
              <a:rPr lang="en-GB" smtClean="0"/>
              <a:t>Ordered</a:t>
            </a:r>
          </a:p>
          <a:p>
            <a:pPr lvl="1"/>
            <a:r>
              <a:rPr lang="en-GB" smtClean="0"/>
              <a:t>Nominal</a:t>
            </a:r>
          </a:p>
          <a:p>
            <a:endParaRPr lang="en-GB" smtClean="0"/>
          </a:p>
          <a:p>
            <a:endParaRPr lang="en-GB"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smtClean="0"/>
              <a:t>Why do we do statistics?</a:t>
            </a:r>
          </a:p>
        </p:txBody>
      </p:sp>
      <p:sp>
        <p:nvSpPr>
          <p:cNvPr id="9219" name="Rectangle 3"/>
          <p:cNvSpPr>
            <a:spLocks noGrp="1" noChangeArrowheads="1"/>
          </p:cNvSpPr>
          <p:nvPr>
            <p:ph type="body" idx="1"/>
          </p:nvPr>
        </p:nvSpPr>
        <p:spPr/>
        <p:txBody>
          <a:bodyPr/>
          <a:lstStyle/>
          <a:p>
            <a:r>
              <a:rPr lang="en-GB" smtClean="0"/>
              <a:t>Mathematical description of a population</a:t>
            </a:r>
          </a:p>
          <a:p>
            <a:endParaRPr lang="en-GB" smtClean="0"/>
          </a:p>
          <a:p>
            <a:r>
              <a:rPr lang="en-GB" smtClean="0"/>
              <a:t>Characterisation of the difference in two populations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smtClean="0"/>
              <a:t>A few basics</a:t>
            </a:r>
          </a:p>
        </p:txBody>
      </p:sp>
      <p:sp>
        <p:nvSpPr>
          <p:cNvPr id="10243" name="Rectangle 3"/>
          <p:cNvSpPr>
            <a:spLocks noGrp="1" noChangeArrowheads="1"/>
          </p:cNvSpPr>
          <p:nvPr>
            <p:ph type="body" idx="1"/>
          </p:nvPr>
        </p:nvSpPr>
        <p:spPr/>
        <p:txBody>
          <a:bodyPr/>
          <a:lstStyle/>
          <a:p>
            <a:r>
              <a:rPr lang="en-GB" smtClean="0"/>
              <a:t>1, 1, 2, 4, 9, 9, 9</a:t>
            </a:r>
          </a:p>
          <a:p>
            <a:endParaRPr lang="en-GB" smtClean="0"/>
          </a:p>
          <a:p>
            <a:r>
              <a:rPr lang="en-GB" smtClean="0"/>
              <a:t>Mean</a:t>
            </a:r>
          </a:p>
          <a:p>
            <a:r>
              <a:rPr lang="en-GB" smtClean="0"/>
              <a:t>Median</a:t>
            </a:r>
          </a:p>
          <a:p>
            <a:r>
              <a:rPr lang="en-GB" smtClean="0"/>
              <a:t>Mode</a:t>
            </a:r>
          </a:p>
          <a:p>
            <a:endParaRPr lang="en-GB" smtClean="0"/>
          </a:p>
          <a:p>
            <a:endParaRPr lang="en-GB"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smtClean="0"/>
              <a:t>Distribution</a:t>
            </a:r>
          </a:p>
        </p:txBody>
      </p:sp>
      <p:sp>
        <p:nvSpPr>
          <p:cNvPr id="11267" name="Rectangle 3"/>
          <p:cNvSpPr>
            <a:spLocks noGrp="1" noChangeArrowheads="1"/>
          </p:cNvSpPr>
          <p:nvPr>
            <p:ph type="body" idx="1"/>
          </p:nvPr>
        </p:nvSpPr>
        <p:spPr/>
        <p:txBody>
          <a:bodyPr/>
          <a:lstStyle/>
          <a:p>
            <a:r>
              <a:rPr lang="en-GB" smtClean="0"/>
              <a:t>Normally distributed</a:t>
            </a:r>
          </a:p>
          <a:p>
            <a:endParaRPr lang="en-GB" smtClean="0"/>
          </a:p>
          <a:p>
            <a:r>
              <a:rPr lang="en-GB" smtClean="0"/>
              <a:t>Positive skew</a:t>
            </a:r>
          </a:p>
          <a:p>
            <a:endParaRPr lang="en-GB" smtClean="0"/>
          </a:p>
          <a:p>
            <a:r>
              <a:rPr lang="en-GB" smtClean="0"/>
              <a:t>Negative skew</a:t>
            </a:r>
          </a:p>
        </p:txBody>
      </p:sp>
      <p:pic>
        <p:nvPicPr>
          <p:cNvPr id="11268" name="Picture 5" descr="File:Standard deviation diagram.sv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4663" y="1844675"/>
            <a:ext cx="3810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smtClean="0"/>
              <a:t>Describe the distribution</a:t>
            </a:r>
          </a:p>
        </p:txBody>
      </p:sp>
      <p:sp>
        <p:nvSpPr>
          <p:cNvPr id="50179" name="Rectangle 3"/>
          <p:cNvSpPr>
            <a:spLocks noGrp="1" noChangeArrowheads="1"/>
          </p:cNvSpPr>
          <p:nvPr>
            <p:ph type="body" idx="1"/>
          </p:nvPr>
        </p:nvSpPr>
        <p:spPr/>
        <p:txBody>
          <a:bodyPr/>
          <a:lstStyle/>
          <a:p>
            <a:r>
              <a:rPr lang="en-GB" smtClean="0"/>
              <a:t>Standard deviation vs Standard error</a:t>
            </a:r>
          </a:p>
          <a:p>
            <a:endParaRPr lang="en-GB" smtClean="0"/>
          </a:p>
          <a:p>
            <a:r>
              <a:rPr lang="en-GB" smtClean="0"/>
              <a:t>SD - This is descriptive. Summary of the scatter of observations. </a:t>
            </a:r>
          </a:p>
          <a:p>
            <a:endParaRPr lang="en-GB" smtClean="0"/>
          </a:p>
          <a:p>
            <a:r>
              <a:rPr lang="en-GB" smtClean="0"/>
              <a:t>SE - This is an inference. Describes the uncertainty about the mean.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theme/theme1.xml><?xml version="1.0" encoding="utf-8"?>
<a:theme xmlns:a="http://schemas.openxmlformats.org/drawingml/2006/main" name="jw-lecture">
  <a:themeElements>
    <a:clrScheme name="jw-lecture 3">
      <a:dk1>
        <a:srgbClr val="000000"/>
      </a:dk1>
      <a:lt1>
        <a:srgbClr val="FFFFFF"/>
      </a:lt1>
      <a:dk2>
        <a:srgbClr val="000000"/>
      </a:dk2>
      <a:lt2>
        <a:srgbClr val="CBCBCB"/>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fontScheme name="jw-lectur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jw-lect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clrMap bg1="dk2" tx1="lt1" bg2="dk1" tx2="lt2" accent1="accent1" accent2="accent2" accent3="accent3" accent4="accent4" accent5="accent5" accent6="accent6" hlink="hlink" folHlink="folHlink"/>
    </a:extraClrScheme>
    <a:extraClrScheme>
      <a:clrScheme name="jw-lect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jw-lecture 3">
        <a:dk1>
          <a:srgbClr val="000000"/>
        </a:dk1>
        <a:lt1>
          <a:srgbClr val="FFFFFF"/>
        </a:lt1>
        <a:dk2>
          <a:srgbClr val="000000"/>
        </a:dk2>
        <a:lt2>
          <a:srgbClr val="CBCBCB"/>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jw-lecture 4">
        <a:dk1>
          <a:srgbClr val="000000"/>
        </a:dk1>
        <a:lt1>
          <a:srgbClr val="FFFFFF"/>
        </a:lt1>
        <a:dk2>
          <a:srgbClr val="000099"/>
        </a:dk2>
        <a:lt2>
          <a:srgbClr val="FFFF66"/>
        </a:lt2>
        <a:accent1>
          <a:srgbClr val="00CCCC"/>
        </a:accent1>
        <a:accent2>
          <a:srgbClr val="CC99FF"/>
        </a:accent2>
        <a:accent3>
          <a:srgbClr val="AAAACA"/>
        </a:accent3>
        <a:accent4>
          <a:srgbClr val="DADADA"/>
        </a:accent4>
        <a:accent5>
          <a:srgbClr val="AAE2E2"/>
        </a:accent5>
        <a:accent6>
          <a:srgbClr val="B98AE7"/>
        </a:accent6>
        <a:hlink>
          <a:srgbClr val="FF33CC"/>
        </a:hlink>
        <a:folHlink>
          <a:srgbClr val="66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jw-lecture 4">
    <a:dk1>
      <a:srgbClr val="000000"/>
    </a:dk1>
    <a:lt1>
      <a:srgbClr val="FFFFFF"/>
    </a:lt1>
    <a:dk2>
      <a:srgbClr val="000099"/>
    </a:dk2>
    <a:lt2>
      <a:srgbClr val="FFFF66"/>
    </a:lt2>
    <a:accent1>
      <a:srgbClr val="00CCCC"/>
    </a:accent1>
    <a:accent2>
      <a:srgbClr val="CC99FF"/>
    </a:accent2>
    <a:accent3>
      <a:srgbClr val="AAAACA"/>
    </a:accent3>
    <a:accent4>
      <a:srgbClr val="DADADA"/>
    </a:accent4>
    <a:accent5>
      <a:srgbClr val="AAE2E2"/>
    </a:accent5>
    <a:accent6>
      <a:srgbClr val="B98AE7"/>
    </a:accent6>
    <a:hlink>
      <a:srgbClr val="FF33CC"/>
    </a:hlink>
    <a:folHlink>
      <a:srgbClr val="6699FF"/>
    </a:folHlink>
  </a:clrScheme>
</a:themeOverride>
</file>

<file path=ppt/theme/themeOverride2.xml><?xml version="1.0" encoding="utf-8"?>
<a:themeOverride xmlns:a="http://schemas.openxmlformats.org/drawingml/2006/main">
  <a:clrScheme name="jw-lecture 3">
    <a:dk1>
      <a:srgbClr val="000000"/>
    </a:dk1>
    <a:lt1>
      <a:srgbClr val="FFFFFF"/>
    </a:lt1>
    <a:dk2>
      <a:srgbClr val="000000"/>
    </a:dk2>
    <a:lt2>
      <a:srgbClr val="CBCBCB"/>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themeOverride>
</file>

<file path=ppt/theme/themeOverride3.xml><?xml version="1.0" encoding="utf-8"?>
<a:themeOverride xmlns:a="http://schemas.openxmlformats.org/drawingml/2006/main">
  <a:clrScheme name="jw-lecture 3">
    <a:dk1>
      <a:srgbClr val="000000"/>
    </a:dk1>
    <a:lt1>
      <a:srgbClr val="FFFFFF"/>
    </a:lt1>
    <a:dk2>
      <a:srgbClr val="000000"/>
    </a:dk2>
    <a:lt2>
      <a:srgbClr val="CBCBCB"/>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themeOverride>
</file>

<file path=docProps/app.xml><?xml version="1.0" encoding="utf-8"?>
<Properties xmlns="http://schemas.openxmlformats.org/officeDocument/2006/extended-properties" xmlns:vt="http://schemas.openxmlformats.org/officeDocument/2006/docPropsVTypes">
  <Template/>
  <TotalTime>179</TotalTime>
  <Words>1474</Words>
  <Application>Microsoft Office PowerPoint</Application>
  <PresentationFormat>On-screen Show (4:3)</PresentationFormat>
  <Paragraphs>165</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jw-lecture</vt:lpstr>
      <vt:lpstr>Stats workshop</vt:lpstr>
      <vt:lpstr>Why?</vt:lpstr>
      <vt:lpstr>BMJ Statistics at Square One</vt:lpstr>
      <vt:lpstr>Statistics at Square One Ninth Edition T D V Swinscow Revised by M J Campbell, University of Southampton Copyright BMJ Publishing Group 1997 </vt:lpstr>
      <vt:lpstr>Types of data</vt:lpstr>
      <vt:lpstr>Why do we do statistics?</vt:lpstr>
      <vt:lpstr>A few basics</vt:lpstr>
      <vt:lpstr>Distribution</vt:lpstr>
      <vt:lpstr>Describe the distribution</vt:lpstr>
      <vt:lpstr>Infer they are (not) different populations</vt:lpstr>
      <vt:lpstr>Accepting / rejecting the null hypothesis</vt:lpstr>
      <vt:lpstr>How good are our tests?</vt:lpstr>
      <vt:lpstr>How good are our tests?</vt:lpstr>
      <vt:lpstr>How common is the disease?</vt:lpstr>
      <vt:lpstr>Comparing binary outcomes</vt:lpstr>
      <vt:lpstr>That seems like a good treatment!</vt:lpstr>
      <vt:lpstr>PowerPoint Presentation</vt:lpstr>
      <vt:lpstr>Correlation and regression</vt:lpstr>
      <vt:lpstr>PowerPoint Presentation</vt:lpstr>
      <vt:lpstr>ANOVA</vt:lpstr>
      <vt:lpstr>BMJ Endgames: Statistical question Statistical significance and confidence intervals </vt:lpstr>
      <vt:lpstr>Answer = c </vt:lpstr>
      <vt:lpstr>BMJ Endgames: Statistical question Relative risk reduction and absolute risk reduction </vt:lpstr>
      <vt:lpstr>Answer = a </vt:lpstr>
      <vt:lpstr>Statistics programme</vt:lpstr>
      <vt:lpstr>Exam format</vt:lpstr>
    </vt:vector>
  </TitlesOfParts>
  <Company>Imperial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Stats workshop</dc:title>
  <dc:creator>jtyrrell</dc:creator>
  <cp:lastModifiedBy>Shiel, Nuala</cp:lastModifiedBy>
  <cp:revision>21</cp:revision>
  <dcterms:created xsi:type="dcterms:W3CDTF">2008-09-19T13:41:41Z</dcterms:created>
  <dcterms:modified xsi:type="dcterms:W3CDTF">2012-10-01T10:34:20Z</dcterms:modified>
</cp:coreProperties>
</file>