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40" r:id="rId1"/>
  </p:sldMasterIdLst>
  <p:notesMasterIdLst>
    <p:notesMasterId r:id="rId57"/>
  </p:notesMasterIdLst>
  <p:handoutMasterIdLst>
    <p:handoutMasterId r:id="rId58"/>
  </p:handoutMasterIdLst>
  <p:sldIdLst>
    <p:sldId id="256" r:id="rId2"/>
    <p:sldId id="257" r:id="rId3"/>
    <p:sldId id="258" r:id="rId4"/>
    <p:sldId id="31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4" r:id="rId19"/>
    <p:sldId id="273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89" r:id="rId32"/>
    <p:sldId id="290" r:id="rId33"/>
    <p:sldId id="291" r:id="rId34"/>
    <p:sldId id="292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5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scaleToFitPaper="1" frameSlides="1"/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52" autoAdjust="0"/>
    <p:restoredTop sz="94660"/>
  </p:normalViewPr>
  <p:slideViewPr>
    <p:cSldViewPr snapToGrid="0">
      <p:cViewPr>
        <p:scale>
          <a:sx n="50" d="100"/>
          <a:sy n="50" d="100"/>
        </p:scale>
        <p:origin x="-1758" y="-6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A4C9475-81FD-422C-BD61-DEC51FDDF4DE}" type="datetime1">
              <a:rPr lang="en-US"/>
              <a:pPr/>
              <a:t>10/1/2012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E892B-8A2D-494F-B060-BB53AF5561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115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</a:defRPr>
            </a:lvl1pPr>
          </a:lstStyle>
          <a:p>
            <a:fld id="{EC717628-1CF6-4351-8E23-E7083F6B3A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1342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39850" y="914400"/>
            <a:ext cx="4178300" cy="3135313"/>
          </a:xfrm>
          <a:solidFill>
            <a:srgbClr val="FFFFFF"/>
          </a:solidFill>
          <a:ln/>
        </p:spPr>
      </p:sp>
      <p:sp>
        <p:nvSpPr>
          <p:cNvPr id="67587" name="Text Box 3"/>
          <p:cNvSpPr>
            <a:spLocks noChangeArrowheads="1"/>
          </p:cNvSpPr>
          <p:nvPr>
            <p:ph type="body" idx="1"/>
          </p:nvPr>
        </p:nvSpPr>
        <p:spPr>
          <a:xfrm>
            <a:off x="1046163" y="4352925"/>
            <a:ext cx="4770437" cy="473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215900" indent="-215900" defTabSz="457200" eaLnBrk="1" hangingPunct="1">
              <a:lnSpc>
                <a:spcPct val="97000"/>
              </a:lnSpc>
              <a:spcBef>
                <a:spcPct val="0"/>
              </a:spcBef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1600" smtClean="0"/>
              <a:t>Table 1. Epigenetic Aberrations among Different Tumor Types.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9CB6077C-97BF-447C-9D69-B3EFE4A8A47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990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EF8B3-04BD-409F-889C-2532C2851D0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442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5FB82-EE27-4D5F-9DF0-B4196AF41B8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68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8C6D1-DECC-4E58-95DE-E4DD683795E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870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79DA601D-F474-4A8A-95C3-61FE14C2297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412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037284-D35B-414F-98E2-09EDB8D0FEF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02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5BA02-D16C-4370-8A22-25812E3328B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26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336785-0E7E-41A6-9BF1-FAB8C3FEC12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8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D06EA0-ACED-4E04-8878-73A8D166480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372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6CC402-2BDB-4D67-85FD-3BB95B64BF1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135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5"/>
          <p:cNvSpPr>
            <a:spLocks noChangeArrowheads="1"/>
          </p:cNvSpPr>
          <p:nvPr/>
        </p:nvSpPr>
        <p:spPr bwMode="auto"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>
            <a:solidFill>
              <a:srgbClr val="FFFFFF"/>
            </a:solidFill>
            <a:bevel/>
            <a:headEnd/>
            <a:tailEnd/>
          </a:ln>
          <a:effectLst>
            <a:outerShdw blurRad="19685" dist="6350" dir="12899787" algn="tl" rotWithShape="0">
              <a:srgbClr val="808080">
                <a:alpha val="46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GB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28DF3653-48A8-43E7-8E3C-C23D8AD526D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01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ea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ea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</a:defRPr>
            </a:lvl1pPr>
          </a:lstStyle>
          <a:p>
            <a:fld id="{51414045-B5D8-4284-96CE-8C416B4F27EE}" type="slidenum">
              <a:rPr lang="en-GB"/>
              <a:pPr/>
              <a:t>‹#›</a:t>
            </a:fld>
            <a:endParaRPr lang="en-GB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55" r:id="rId2"/>
    <p:sldLayoutId id="2147483764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5" r:id="rId9"/>
    <p:sldLayoutId id="2147483761" r:id="rId10"/>
    <p:sldLayoutId id="2147483762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-128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charset="2"/>
        <a:buChar char="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charset="2"/>
        <a:buChar char="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charset="2"/>
        <a:buChar char="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7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371600"/>
            <a:ext cx="7851648" cy="1447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Introduction to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neoplasia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Laksh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Ayaru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(Consultant Gastroenterologist)</a:t>
            </a:r>
          </a:p>
          <a:p>
            <a:pPr marR="0"/>
            <a:r>
              <a:rPr lang="en-US" sz="2800" dirty="0" smtClean="0">
                <a:latin typeface="Arial" pitchFamily="34" charset="0"/>
                <a:cs typeface="Arial" pitchFamily="34" charset="0"/>
              </a:rPr>
              <a:t>September 2012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257175"/>
            <a:ext cx="5721350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t="15791" r="13094" b="2777"/>
          <a:stretch>
            <a:fillRect/>
          </a:stretch>
        </p:blipFill>
        <p:spPr bwMode="auto">
          <a:xfrm>
            <a:off x="3554413" y="3668713"/>
            <a:ext cx="2144712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3713163"/>
            <a:ext cx="227012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8383" r="4427" b="7033"/>
          <a:stretch>
            <a:fillRect/>
          </a:stretch>
        </p:blipFill>
        <p:spPr bwMode="auto">
          <a:xfrm>
            <a:off x="6053138" y="3684588"/>
            <a:ext cx="2192337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Line 6"/>
          <p:cNvSpPr>
            <a:spLocks noChangeShapeType="1"/>
          </p:cNvSpPr>
          <p:nvPr/>
        </p:nvSpPr>
        <p:spPr bwMode="auto">
          <a:xfrm>
            <a:off x="3197225" y="4752975"/>
            <a:ext cx="314325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>
            <a:off x="5716588" y="4800600"/>
            <a:ext cx="314325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381000" y="6157913"/>
            <a:ext cx="8609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9pPr>
          </a:lstStyle>
          <a:p>
            <a:pPr algn="ctr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-128"/>
              </a:rPr>
              <a:t>Colorectal neoplasia - Janne &amp; Mayer NEJM 2000</a:t>
            </a:r>
            <a:endParaRPr lang="en-US" sz="3600">
              <a:solidFill>
                <a:srgbClr val="FFFF00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304800"/>
            <a:ext cx="7772400" cy="85488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Why is it important?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7239000" y="6172200"/>
            <a:ext cx="104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FFFF00"/>
                </a:solidFill>
                <a:latin typeface="Arial" charset="0"/>
                <a:ea typeface="ＭＳ Ｐゴシック" charset="-128"/>
              </a:rPr>
              <a:t>CRUK</a:t>
            </a:r>
          </a:p>
        </p:txBody>
      </p:sp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234950" y="1677988"/>
          <a:ext cx="8613775" cy="434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1" name="Worksheet" r:id="rId3" imgW="8147304" imgH="4111752" progId="Excel.Sheet.8">
                  <p:embed/>
                </p:oleObj>
              </mc:Choice>
              <mc:Fallback>
                <p:oleObj name="Worksheet" r:id="rId3" imgW="8147304" imgH="4111752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1677988"/>
                        <a:ext cx="8613775" cy="434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79463" y="800100"/>
          <a:ext cx="8124825" cy="523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9" name="Worksheet" r:id="rId3" imgW="8662416" imgH="5233416" progId="Excel.Sheet.8">
                  <p:embed/>
                </p:oleObj>
              </mc:Choice>
              <mc:Fallback>
                <p:oleObj name="Worksheet" r:id="rId3" imgW="8662416" imgH="5233416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463" y="800100"/>
                        <a:ext cx="8124825" cy="5233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Line 5"/>
          <p:cNvSpPr>
            <a:spLocks noChangeShapeType="1"/>
          </p:cNvSpPr>
          <p:nvPr/>
        </p:nvSpPr>
        <p:spPr bwMode="auto">
          <a:xfrm>
            <a:off x="636588" y="1897063"/>
            <a:ext cx="99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24" name="Line 6"/>
          <p:cNvSpPr>
            <a:spLocks noChangeShapeType="1"/>
          </p:cNvSpPr>
          <p:nvPr/>
        </p:nvSpPr>
        <p:spPr bwMode="auto">
          <a:xfrm>
            <a:off x="569913" y="2779713"/>
            <a:ext cx="99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25" name="Line 7"/>
          <p:cNvSpPr>
            <a:spLocks noChangeShapeType="1"/>
          </p:cNvSpPr>
          <p:nvPr/>
        </p:nvSpPr>
        <p:spPr bwMode="auto">
          <a:xfrm>
            <a:off x="374650" y="2946400"/>
            <a:ext cx="99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26" name="Line 8"/>
          <p:cNvSpPr>
            <a:spLocks noChangeShapeType="1"/>
          </p:cNvSpPr>
          <p:nvPr/>
        </p:nvSpPr>
        <p:spPr bwMode="auto">
          <a:xfrm>
            <a:off x="665163" y="3140075"/>
            <a:ext cx="99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27" name="Line 9"/>
          <p:cNvSpPr>
            <a:spLocks noChangeShapeType="1"/>
          </p:cNvSpPr>
          <p:nvPr/>
        </p:nvSpPr>
        <p:spPr bwMode="auto">
          <a:xfrm>
            <a:off x="622300" y="4533900"/>
            <a:ext cx="99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28" name="Rectangle 10"/>
          <p:cNvSpPr>
            <a:spLocks noChangeArrowheads="1"/>
          </p:cNvSpPr>
          <p:nvPr/>
        </p:nvSpPr>
        <p:spPr bwMode="auto">
          <a:xfrm>
            <a:off x="8096250" y="6172200"/>
            <a:ext cx="104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FFFF00"/>
                </a:solidFill>
                <a:latin typeface="Arial" charset="0"/>
                <a:ea typeface="ＭＳ Ｐゴシック" charset="-128"/>
              </a:rPr>
              <a:t>CRUK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279400" y="623888"/>
          <a:ext cx="8675688" cy="567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5" name="Worksheet" r:id="rId3" imgW="7723632" imgH="5053584" progId="Excel.Sheet.8">
                  <p:embed/>
                </p:oleObj>
              </mc:Choice>
              <mc:Fallback>
                <p:oleObj name="Worksheet" r:id="rId3" imgW="7723632" imgH="5053584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" y="623888"/>
                        <a:ext cx="8675688" cy="567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3368675"/>
            <a:ext cx="9144000" cy="3032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5273675"/>
            <a:ext cx="9144000" cy="3032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5784850"/>
            <a:ext cx="9144000" cy="2889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7897813" y="6226175"/>
            <a:ext cx="104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FFFF00"/>
                </a:solidFill>
                <a:latin typeface="Arial" charset="0"/>
                <a:ea typeface="ＭＳ Ｐゴシック" charset="-128"/>
              </a:rPr>
              <a:t>CRUK</a:t>
            </a:r>
          </a:p>
        </p:txBody>
      </p:sp>
      <p:sp>
        <p:nvSpPr>
          <p:cNvPr id="31751" name="Line 5"/>
          <p:cNvSpPr>
            <a:spLocks noChangeShapeType="1"/>
          </p:cNvSpPr>
          <p:nvPr/>
        </p:nvSpPr>
        <p:spPr bwMode="auto">
          <a:xfrm flipH="1">
            <a:off x="2016125" y="3498850"/>
            <a:ext cx="636588" cy="79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752" name="Line 5"/>
          <p:cNvSpPr>
            <a:spLocks noChangeShapeType="1"/>
          </p:cNvSpPr>
          <p:nvPr/>
        </p:nvSpPr>
        <p:spPr bwMode="auto">
          <a:xfrm flipH="1">
            <a:off x="1989138" y="4976813"/>
            <a:ext cx="636587" cy="79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753" name="Line 5"/>
          <p:cNvSpPr>
            <a:spLocks noChangeShapeType="1"/>
          </p:cNvSpPr>
          <p:nvPr/>
        </p:nvSpPr>
        <p:spPr bwMode="auto">
          <a:xfrm flipH="1">
            <a:off x="1989138" y="5929313"/>
            <a:ext cx="636587" cy="79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754" name="Line 5"/>
          <p:cNvSpPr>
            <a:spLocks noChangeShapeType="1"/>
          </p:cNvSpPr>
          <p:nvPr/>
        </p:nvSpPr>
        <p:spPr bwMode="auto">
          <a:xfrm flipH="1">
            <a:off x="1987550" y="5445125"/>
            <a:ext cx="636588" cy="79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0" y="514350"/>
          <a:ext cx="9144000" cy="556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7" name="Worksheet" r:id="rId3" imgW="11237976" imgH="6196584" progId="Excel.Sheet.8">
                  <p:embed/>
                </p:oleObj>
              </mc:Choice>
              <mc:Fallback>
                <p:oleObj name="Worksheet" r:id="rId3" imgW="11237976" imgH="6196584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14350"/>
                        <a:ext cx="9144000" cy="556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8091488" y="6172200"/>
            <a:ext cx="104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FFFF00"/>
                </a:solidFill>
                <a:latin typeface="Arial" charset="0"/>
                <a:ea typeface="ＭＳ Ｐゴシック" charset="-128"/>
              </a:rPr>
              <a:t>CRUK</a:t>
            </a:r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>
            <a:off x="723900" y="1417638"/>
            <a:ext cx="99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>
            <a:off x="547688" y="2011363"/>
            <a:ext cx="99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>
            <a:off x="795338" y="2216150"/>
            <a:ext cx="99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>
            <a:off x="809625" y="2433638"/>
            <a:ext cx="99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>
            <a:off x="1057275" y="3813175"/>
            <a:ext cx="990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en-US" smtClean="0"/>
              <a:t>How does cancer kill?</a:t>
            </a:r>
          </a:p>
        </p:txBody>
      </p:sp>
      <p:sp>
        <p:nvSpPr>
          <p:cNvPr id="34819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457200" y="1920875"/>
            <a:ext cx="4038600" cy="44338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Local damage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Haemorrhage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Obstruction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Pressure on vital structures</a:t>
            </a:r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r>
              <a:rPr lang="en-US" smtClean="0"/>
              <a:t>Metastasis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Hepatic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Cerebral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Pulmonary</a:t>
            </a:r>
          </a:p>
        </p:txBody>
      </p:sp>
      <p:sp>
        <p:nvSpPr>
          <p:cNvPr id="34820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Systemic effects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Cachexia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Nutritional failure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Toxin load due to necrosis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Hypercoaguability </a:t>
            </a:r>
            <a:r>
              <a:rPr lang="en-US" smtClean="0">
                <a:sym typeface="Wingdings" charset="2"/>
              </a:rPr>
              <a:t> thrombo-embolic disease</a:t>
            </a:r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277813"/>
            <a:ext cx="7772400" cy="895350"/>
          </a:xfrm>
        </p:spPr>
        <p:txBody>
          <a:bodyPr/>
          <a:lstStyle/>
          <a:p>
            <a:r>
              <a:rPr lang="en-US" smtClean="0"/>
              <a:t>Mechanisms of metastasis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76350"/>
            <a:ext cx="7772400" cy="4819650"/>
          </a:xfrm>
        </p:spPr>
        <p:txBody>
          <a:bodyPr/>
          <a:lstStyle/>
          <a:p>
            <a:r>
              <a:rPr lang="en-US" smtClean="0"/>
              <a:t>Vascular</a:t>
            </a:r>
          </a:p>
          <a:p>
            <a:pPr lvl="1"/>
            <a:r>
              <a:rPr lang="en-US" smtClean="0"/>
              <a:t>Disruption of endotheilium</a:t>
            </a:r>
          </a:p>
          <a:p>
            <a:pPr lvl="2"/>
            <a:r>
              <a:rPr lang="en-US" smtClean="0"/>
              <a:t>Extra-mural vascular invasion</a:t>
            </a:r>
          </a:p>
          <a:p>
            <a:pPr lvl="2"/>
            <a:r>
              <a:rPr lang="en-US" smtClean="0"/>
              <a:t>Cancer cells into circulation</a:t>
            </a:r>
          </a:p>
          <a:p>
            <a:pPr lvl="2"/>
            <a:r>
              <a:rPr lang="en-US" smtClean="0"/>
              <a:t>Filtered out in liver / lungs / bone / brain</a:t>
            </a:r>
          </a:p>
          <a:p>
            <a:r>
              <a:rPr lang="en-US" smtClean="0"/>
              <a:t>Lymphatic</a:t>
            </a:r>
          </a:p>
          <a:p>
            <a:pPr lvl="1"/>
            <a:r>
              <a:rPr lang="en-US" smtClean="0"/>
              <a:t>Invasion of lymphatics</a:t>
            </a:r>
          </a:p>
          <a:p>
            <a:pPr lvl="1"/>
            <a:r>
              <a:rPr lang="en-US" smtClean="0"/>
              <a:t>Spread to local lymph node chains</a:t>
            </a:r>
          </a:p>
          <a:p>
            <a:r>
              <a:rPr lang="en-US" smtClean="0"/>
              <a:t>Peritoneal</a:t>
            </a:r>
          </a:p>
          <a:p>
            <a:pPr lvl="1"/>
            <a:r>
              <a:rPr lang="en-US" smtClean="0"/>
              <a:t>Free tumour in peritoneum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54063" y="320675"/>
            <a:ext cx="7772400" cy="1143000"/>
          </a:xfrm>
        </p:spPr>
        <p:txBody>
          <a:bodyPr/>
          <a:lstStyle/>
          <a:p>
            <a:r>
              <a:rPr lang="en-US" smtClean="0"/>
              <a:t>Stage and Grade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700088" y="15113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Grade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Pathological definition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Description of cells and structures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E.g. well / moderately / poorly differentiated</a:t>
            </a:r>
          </a:p>
          <a:p>
            <a:pPr>
              <a:lnSpc>
                <a:spcPct val="90000"/>
              </a:lnSpc>
            </a:pPr>
            <a:r>
              <a:rPr lang="en-US" smtClean="0"/>
              <a:t>Stage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Describes level of invasion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E.g. TNM system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49238"/>
            <a:ext cx="2601913" cy="622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3148013" y="442913"/>
            <a:ext cx="5094287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Arial" charset="0"/>
                <a:ea typeface="ＭＳ Ｐゴシック" charset="-128"/>
              </a:rPr>
              <a:t>Well differentiated</a:t>
            </a:r>
          </a:p>
          <a:p>
            <a:pPr>
              <a:spcBef>
                <a:spcPct val="50000"/>
              </a:spcBef>
            </a:pPr>
            <a:r>
              <a:rPr lang="en-US">
                <a:latin typeface="Arial" charset="0"/>
                <a:ea typeface="ＭＳ Ｐゴシック" charset="-128"/>
              </a:rPr>
              <a:t>Clear glandular formation</a:t>
            </a:r>
          </a:p>
          <a:p>
            <a:pPr>
              <a:spcBef>
                <a:spcPct val="50000"/>
              </a:spcBef>
            </a:pPr>
            <a:r>
              <a:rPr lang="en-US">
                <a:latin typeface="Arial" charset="0"/>
                <a:ea typeface="ＭＳ Ｐゴシック" charset="-128"/>
              </a:rPr>
              <a:t>Nuclei along basement membrane</a:t>
            </a:r>
          </a:p>
          <a:p>
            <a:pPr>
              <a:spcBef>
                <a:spcPct val="50000"/>
              </a:spcBef>
            </a:pPr>
            <a:endParaRPr lang="en-US">
              <a:latin typeface="Arial" charset="0"/>
              <a:ea typeface="ＭＳ Ｐゴシック" charset="-128"/>
            </a:endParaRPr>
          </a:p>
          <a:p>
            <a:pPr>
              <a:spcBef>
                <a:spcPct val="50000"/>
              </a:spcBef>
            </a:pPr>
            <a:r>
              <a:rPr lang="en-US">
                <a:latin typeface="Arial" charset="0"/>
                <a:ea typeface="ＭＳ Ｐゴシック" charset="-128"/>
              </a:rPr>
              <a:t>Moderately differentiated</a:t>
            </a:r>
          </a:p>
          <a:p>
            <a:pPr>
              <a:spcBef>
                <a:spcPct val="50000"/>
              </a:spcBef>
            </a:pPr>
            <a:r>
              <a:rPr lang="en-US">
                <a:latin typeface="Arial" charset="0"/>
                <a:ea typeface="ＭＳ Ｐゴシック" charset="-128"/>
              </a:rPr>
              <a:t>Glands less well formed</a:t>
            </a:r>
          </a:p>
          <a:p>
            <a:pPr>
              <a:spcBef>
                <a:spcPct val="50000"/>
              </a:spcBef>
            </a:pPr>
            <a:r>
              <a:rPr lang="en-US">
                <a:latin typeface="Arial" charset="0"/>
                <a:ea typeface="ＭＳ Ｐゴシック" charset="-128"/>
              </a:rPr>
              <a:t>Nuclear stratification</a:t>
            </a:r>
          </a:p>
          <a:p>
            <a:pPr>
              <a:spcBef>
                <a:spcPct val="50000"/>
              </a:spcBef>
            </a:pPr>
            <a:endParaRPr lang="en-US">
              <a:latin typeface="Arial" charset="0"/>
              <a:ea typeface="ＭＳ Ｐゴシック" charset="-128"/>
            </a:endParaRPr>
          </a:p>
          <a:p>
            <a:pPr>
              <a:spcBef>
                <a:spcPct val="50000"/>
              </a:spcBef>
            </a:pPr>
            <a:r>
              <a:rPr lang="en-US">
                <a:latin typeface="Arial" charset="0"/>
                <a:ea typeface="ＭＳ Ｐゴシック" charset="-128"/>
              </a:rPr>
              <a:t>Poorly differentiated</a:t>
            </a:r>
          </a:p>
          <a:p>
            <a:pPr>
              <a:spcBef>
                <a:spcPct val="50000"/>
              </a:spcBef>
            </a:pPr>
            <a:r>
              <a:rPr lang="en-US">
                <a:latin typeface="Arial" charset="0"/>
                <a:ea typeface="ＭＳ Ｐゴシック" charset="-128"/>
              </a:rPr>
              <a:t>Minimal gland formation</a:t>
            </a:r>
          </a:p>
          <a:p>
            <a:pPr>
              <a:spcBef>
                <a:spcPct val="50000"/>
              </a:spcBef>
            </a:pPr>
            <a:r>
              <a:rPr lang="en-US">
                <a:latin typeface="Arial" charset="0"/>
                <a:ea typeface="ＭＳ Ｐゴシック" charset="-128"/>
              </a:rPr>
              <a:t>Erratic nuclei</a:t>
            </a:r>
          </a:p>
        </p:txBody>
      </p:sp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4648200" y="6400800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solidFill>
                  <a:srgbClr val="FFFF00"/>
                </a:solidFill>
                <a:latin typeface="Arial" charset="0"/>
                <a:ea typeface="ＭＳ Ｐゴシック" charset="-128"/>
              </a:rPr>
              <a:t>V Bravou, G Klironomos, E Papadaki, D Stefanou and J Varakis</a:t>
            </a:r>
          </a:p>
          <a:p>
            <a:pPr eaLnBrk="0" hangingPunct="0"/>
            <a:r>
              <a:rPr lang="en-US" sz="1200">
                <a:solidFill>
                  <a:srgbClr val="FFFF00"/>
                </a:solidFill>
                <a:latin typeface="Arial" charset="0"/>
                <a:ea typeface="ＭＳ Ｐゴシック" charset="-128"/>
              </a:rPr>
              <a:t>British Journal of Cancer (2003) 89, 2340-2341.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idx="1"/>
          </p:nvPr>
        </p:nvSpPr>
        <p:spPr>
          <a:xfrm>
            <a:off x="698500" y="614363"/>
            <a:ext cx="7772400" cy="56197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smtClean="0">
                <a:latin typeface="Arial" charset="0"/>
              </a:rPr>
              <a:t>Tumor (T)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latin typeface="Arial" charset="0"/>
              </a:rPr>
              <a:t>    T1: Tumor invades submucosa.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latin typeface="Arial" charset="0"/>
              </a:rPr>
              <a:t>    T2: Tumor invades muscularis propria.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latin typeface="Arial" charset="0"/>
              </a:rPr>
              <a:t>    T3: Tumor invades through the muscularis propria into the subserosa, or into the pericolic or perirectal tissues.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latin typeface="Arial" charset="0"/>
              </a:rPr>
              <a:t>    T4: Tumor directly invades other organs or structures, and/or perforates. </a:t>
            </a:r>
          </a:p>
          <a:p>
            <a:pPr>
              <a:lnSpc>
                <a:spcPct val="90000"/>
              </a:lnSpc>
            </a:pPr>
            <a:endParaRPr lang="en-US" sz="200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000" smtClean="0">
                <a:latin typeface="Arial" charset="0"/>
              </a:rPr>
              <a:t>Node (N)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latin typeface="Arial" charset="0"/>
              </a:rPr>
              <a:t>    N0: No regional lymph node metastasis.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latin typeface="Arial" charset="0"/>
              </a:rPr>
              <a:t>    N1: Metastasis in 1 to 3 regional lymph nodes.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latin typeface="Arial" charset="0"/>
              </a:rPr>
              <a:t>    N2: Metastasis in 4 or more regional lymph nodes.</a:t>
            </a:r>
          </a:p>
          <a:p>
            <a:pPr>
              <a:lnSpc>
                <a:spcPct val="90000"/>
              </a:lnSpc>
            </a:pPr>
            <a:endParaRPr lang="en-US" sz="200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000" smtClean="0">
                <a:latin typeface="Arial" charset="0"/>
              </a:rPr>
              <a:t>Metastasis (M)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latin typeface="Arial" charset="0"/>
              </a:rPr>
              <a:t>    M0: No distant metastasis.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latin typeface="Arial" charset="0"/>
              </a:rPr>
              <a:t>    M1: Distant metastasis present.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Neoplasia?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Abnormal growth / replication of new cells (non-physiological)</a:t>
            </a:r>
          </a:p>
          <a:p>
            <a:pPr>
              <a:lnSpc>
                <a:spcPct val="90000"/>
              </a:lnSpc>
            </a:pPr>
            <a:r>
              <a:rPr lang="en-US" smtClean="0"/>
              <a:t>Does not = cancer</a:t>
            </a:r>
          </a:p>
          <a:p>
            <a:pPr>
              <a:lnSpc>
                <a:spcPct val="90000"/>
              </a:lnSpc>
            </a:pPr>
            <a:r>
              <a:rPr lang="en-US" smtClean="0"/>
              <a:t>Cancer (malignancy) suggests 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irreversible process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Associated with injury to local or distant tissue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‘invasion’ – i.e. malignant cells grow through another tissue</a:t>
            </a:r>
          </a:p>
          <a:p>
            <a:pPr>
              <a:lnSpc>
                <a:spcPct val="90000"/>
              </a:lnSpc>
            </a:pPr>
            <a:endParaRPr lang="en-US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74625"/>
            <a:ext cx="7864475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6796088" y="6169025"/>
            <a:ext cx="1963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FFFF00"/>
                </a:solidFill>
                <a:latin typeface="Arial" charset="0"/>
                <a:ea typeface="ＭＳ Ｐゴシック" charset="-128"/>
              </a:rPr>
              <a:t>Pathguy.com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Fig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558800"/>
            <a:ext cx="6811962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GB"/>
              <a:t>The Molecular origins of GI cancer</a:t>
            </a:r>
          </a:p>
        </p:txBody>
      </p:sp>
      <p:sp>
        <p:nvSpPr>
          <p:cNvPr id="43011" name="Subtitle 3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/>
            <a:endParaRPr lang="en-US" smtClean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Cancer genetics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Oncogenes and tumour suppressor genes</a:t>
            </a:r>
          </a:p>
          <a:p>
            <a:r>
              <a:rPr lang="en-GB" smtClean="0"/>
              <a:t>Chromosomal abnormalities</a:t>
            </a:r>
          </a:p>
          <a:p>
            <a:r>
              <a:rPr lang="en-GB" smtClean="0"/>
              <a:t>Epigenetics</a:t>
            </a:r>
          </a:p>
          <a:p>
            <a:r>
              <a:rPr lang="en-GB" smtClean="0"/>
              <a:t>Immunology</a:t>
            </a:r>
          </a:p>
          <a:p>
            <a:r>
              <a:rPr lang="en-GB" smtClean="0"/>
              <a:t>Angiogenesis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Oncogenes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mtClean="0"/>
              <a:t>Cancer is caused by abnormalities of:</a:t>
            </a:r>
          </a:p>
          <a:p>
            <a:pPr lvl="1">
              <a:lnSpc>
                <a:spcPct val="90000"/>
              </a:lnSpc>
            </a:pPr>
            <a:r>
              <a:rPr lang="en-GB" smtClean="0"/>
              <a:t>Tumour suppressor genes</a:t>
            </a:r>
          </a:p>
          <a:p>
            <a:pPr lvl="1">
              <a:lnSpc>
                <a:spcPct val="90000"/>
              </a:lnSpc>
              <a:buFont typeface="Wingdings 2" charset="2"/>
              <a:buNone/>
            </a:pPr>
            <a:r>
              <a:rPr lang="en-GB" smtClean="0"/>
              <a:t> or</a:t>
            </a:r>
          </a:p>
          <a:p>
            <a:pPr lvl="1">
              <a:lnSpc>
                <a:spcPct val="90000"/>
              </a:lnSpc>
            </a:pPr>
            <a:r>
              <a:rPr lang="en-GB" smtClean="0"/>
              <a:t>Oncogenes</a:t>
            </a:r>
          </a:p>
          <a:p>
            <a:pPr lvl="1">
              <a:lnSpc>
                <a:spcPct val="90000"/>
              </a:lnSpc>
              <a:buFont typeface="Wingdings 2" charset="2"/>
              <a:buNone/>
            </a:pPr>
            <a:r>
              <a:rPr lang="en-GB" smtClean="0"/>
              <a:t>	Signal transducers</a:t>
            </a:r>
          </a:p>
          <a:p>
            <a:pPr lvl="1">
              <a:lnSpc>
                <a:spcPct val="90000"/>
              </a:lnSpc>
              <a:buFont typeface="Wingdings 2" charset="2"/>
              <a:buNone/>
            </a:pPr>
            <a:r>
              <a:rPr lang="en-GB" smtClean="0"/>
              <a:t>	Transcription factors</a:t>
            </a:r>
          </a:p>
          <a:p>
            <a:pPr lvl="1">
              <a:lnSpc>
                <a:spcPct val="90000"/>
              </a:lnSpc>
              <a:buFont typeface="Wingdings 2" charset="2"/>
              <a:buNone/>
            </a:pPr>
            <a:r>
              <a:rPr lang="en-GB" smtClean="0"/>
              <a:t>	Growth factors and their receptors</a:t>
            </a:r>
          </a:p>
          <a:p>
            <a:pPr lvl="1">
              <a:lnSpc>
                <a:spcPct val="90000"/>
              </a:lnSpc>
            </a:pPr>
            <a:endParaRPr lang="en-GB" smtClean="0"/>
          </a:p>
          <a:p>
            <a:pPr>
              <a:lnSpc>
                <a:spcPct val="90000"/>
              </a:lnSpc>
            </a:pPr>
            <a:r>
              <a:rPr lang="en-GB" smtClean="0"/>
              <a:t>Usually somatic events</a:t>
            </a:r>
          </a:p>
          <a:p>
            <a:pPr>
              <a:lnSpc>
                <a:spcPct val="90000"/>
              </a:lnSpc>
            </a:pPr>
            <a:r>
              <a:rPr lang="en-GB" smtClean="0"/>
              <a:t>Sequential abnormalities in multiple genes</a:t>
            </a:r>
          </a:p>
          <a:p>
            <a:pPr>
              <a:lnSpc>
                <a:spcPct val="90000"/>
              </a:lnSpc>
            </a:pPr>
            <a:r>
              <a:rPr lang="en-GB" smtClean="0"/>
              <a:t>Heterogenous clones within a cancer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Two hit theory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Inherited abnormality of a gene</a:t>
            </a:r>
          </a:p>
          <a:p>
            <a:r>
              <a:rPr lang="en-GB" smtClean="0"/>
              <a:t>Second, somatic, mutation rendering complete loss of gene function</a:t>
            </a:r>
          </a:p>
          <a:p>
            <a:r>
              <a:rPr lang="en-GB" smtClean="0"/>
              <a:t>Works well for tumour suppressor gene models</a:t>
            </a:r>
          </a:p>
          <a:p>
            <a:pPr lvl="1"/>
            <a:r>
              <a:rPr lang="en-GB" smtClean="0"/>
              <a:t>p53</a:t>
            </a:r>
          </a:p>
          <a:p>
            <a:pPr lvl="1"/>
            <a:r>
              <a:rPr lang="en-GB" smtClean="0"/>
              <a:t>DNA repair systems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Single hit theory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Single somatic mutation resulting in uncontrolled expression</a:t>
            </a:r>
          </a:p>
          <a:p>
            <a:pPr lvl="1"/>
            <a:r>
              <a:rPr lang="en-GB" smtClean="0"/>
              <a:t>ABL</a:t>
            </a:r>
          </a:p>
          <a:p>
            <a:pPr lvl="1"/>
            <a:r>
              <a:rPr lang="en-GB" smtClean="0"/>
              <a:t>C-myc</a:t>
            </a:r>
          </a:p>
          <a:p>
            <a:pPr lvl="1">
              <a:buFont typeface="Wingdings" charset="2"/>
              <a:buNone/>
            </a:pPr>
            <a:r>
              <a:rPr lang="en-GB" smtClean="0">
                <a:sym typeface="Wingdings" charset="2"/>
              </a:rPr>
              <a:t> Unopposed cell replication and clonal expansion</a:t>
            </a:r>
            <a:endParaRPr lang="en-GB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In reality…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Multiple hits leading to </a:t>
            </a:r>
          </a:p>
          <a:p>
            <a:pPr lvl="1"/>
            <a:r>
              <a:rPr lang="en-GB" smtClean="0"/>
              <a:t>activation of proliferation</a:t>
            </a:r>
          </a:p>
          <a:p>
            <a:pPr lvl="1"/>
            <a:r>
              <a:rPr lang="en-GB" smtClean="0"/>
              <a:t>Inhibition of apoptosis</a:t>
            </a:r>
          </a:p>
          <a:p>
            <a:pPr lvl="1"/>
            <a:r>
              <a:rPr lang="en-GB" smtClean="0"/>
              <a:t>DNA repair failure</a:t>
            </a:r>
          </a:p>
          <a:p>
            <a:pPr lvl="1"/>
            <a:r>
              <a:rPr lang="en-GB" smtClean="0"/>
              <a:t>Loss of cell-cell adhesion</a:t>
            </a:r>
          </a:p>
          <a:p>
            <a:pPr lvl="1"/>
            <a:r>
              <a:rPr lang="en-GB" smtClean="0"/>
              <a:t>Enablement of metastatic systems</a:t>
            </a:r>
          </a:p>
          <a:p>
            <a:pPr lvl="1"/>
            <a:r>
              <a:rPr lang="en-GB" smtClean="0"/>
              <a:t>Immune avoidance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9"/>
          <p:cNvGrpSpPr>
            <a:grpSpLocks/>
          </p:cNvGrpSpPr>
          <p:nvPr/>
        </p:nvGrpSpPr>
        <p:grpSpPr bwMode="auto">
          <a:xfrm>
            <a:off x="2268538" y="3141663"/>
            <a:ext cx="6408737" cy="3240087"/>
            <a:chOff x="839" y="1117"/>
            <a:chExt cx="4037" cy="2041"/>
          </a:xfrm>
        </p:grpSpPr>
        <p:sp>
          <p:nvSpPr>
            <p:cNvPr id="49156" name="Oval 4"/>
            <p:cNvSpPr>
              <a:spLocks noChangeArrowheads="1"/>
            </p:cNvSpPr>
            <p:nvPr/>
          </p:nvSpPr>
          <p:spPr bwMode="auto">
            <a:xfrm>
              <a:off x="839" y="1207"/>
              <a:ext cx="1769" cy="14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57" name="Oval 5"/>
            <p:cNvSpPr>
              <a:spLocks noChangeArrowheads="1"/>
            </p:cNvSpPr>
            <p:nvPr/>
          </p:nvSpPr>
          <p:spPr bwMode="auto">
            <a:xfrm>
              <a:off x="1837" y="2160"/>
              <a:ext cx="998" cy="99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58" name="Oval 6"/>
            <p:cNvSpPr>
              <a:spLocks noChangeArrowheads="1"/>
            </p:cNvSpPr>
            <p:nvPr/>
          </p:nvSpPr>
          <p:spPr bwMode="auto">
            <a:xfrm>
              <a:off x="2426" y="1389"/>
              <a:ext cx="953" cy="1179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59" name="Oval 7"/>
            <p:cNvSpPr>
              <a:spLocks noChangeArrowheads="1"/>
            </p:cNvSpPr>
            <p:nvPr/>
          </p:nvSpPr>
          <p:spPr bwMode="auto">
            <a:xfrm>
              <a:off x="1882" y="1117"/>
              <a:ext cx="2994" cy="59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0" name="Oval 8"/>
            <p:cNvSpPr>
              <a:spLocks noChangeArrowheads="1"/>
            </p:cNvSpPr>
            <p:nvPr/>
          </p:nvSpPr>
          <p:spPr bwMode="auto">
            <a:xfrm>
              <a:off x="2562" y="1661"/>
              <a:ext cx="1769" cy="1497"/>
            </a:xfrm>
            <a:prstGeom prst="ellipse">
              <a:avLst/>
            </a:prstGeom>
            <a:solidFill>
              <a:srgbClr val="DAEE1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155" name="Text Box 10"/>
          <p:cNvSpPr txBox="1">
            <a:spLocks noChangeArrowheads="1"/>
          </p:cNvSpPr>
          <p:nvPr/>
        </p:nvSpPr>
        <p:spPr bwMode="auto">
          <a:xfrm>
            <a:off x="519113" y="423863"/>
            <a:ext cx="8085137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/>
              <a:t>Multiple regions of neoplasia with differing genetic   	abnormalities within a cancer</a:t>
            </a:r>
          </a:p>
          <a:p>
            <a:pPr eaLnBrk="1" hangingPunct="1">
              <a:buFontTx/>
              <a:buChar char="•"/>
            </a:pPr>
            <a:r>
              <a:rPr lang="en-GB"/>
              <a:t>Each clone competes</a:t>
            </a:r>
          </a:p>
          <a:p>
            <a:pPr eaLnBrk="1" hangingPunct="1">
              <a:buFontTx/>
              <a:buChar char="•"/>
            </a:pPr>
            <a:r>
              <a:rPr lang="en-GB"/>
              <a:t>Results in differing degrees of differentiation and cell 	morphology</a:t>
            </a:r>
          </a:p>
          <a:p>
            <a:pPr eaLnBrk="1" hangingPunct="1">
              <a:buFontTx/>
              <a:buChar char="•"/>
            </a:pPr>
            <a:r>
              <a:rPr lang="en-GB"/>
              <a:t>Often only a single clone becomes dominant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In ‘high risk’ tissues…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Multiple clonal areas may arise </a:t>
            </a:r>
          </a:p>
          <a:p>
            <a:pPr lvl="1"/>
            <a:r>
              <a:rPr lang="en-GB" smtClean="0"/>
              <a:t>Some will be detected and destroyed immunologically</a:t>
            </a:r>
          </a:p>
          <a:p>
            <a:pPr lvl="1"/>
            <a:r>
              <a:rPr lang="en-GB" smtClean="0"/>
              <a:t>Others will compete if they avoid apoptotic drive</a:t>
            </a:r>
          </a:p>
          <a:p>
            <a:pPr lvl="1"/>
            <a:r>
              <a:rPr lang="en-GB" smtClean="0"/>
              <a:t>Often results in synchronos and metachronos cancers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39738" y="415925"/>
            <a:ext cx="8229600" cy="1143000"/>
          </a:xfrm>
        </p:spPr>
        <p:txBody>
          <a:bodyPr/>
          <a:lstStyle/>
          <a:p>
            <a:r>
              <a:rPr lang="en-US" smtClean="0"/>
              <a:t>Definitions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Hyperplasia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Increase in number of cells in a tissue</a:t>
            </a:r>
          </a:p>
          <a:p>
            <a:pPr>
              <a:lnSpc>
                <a:spcPct val="90000"/>
              </a:lnSpc>
            </a:pPr>
            <a:r>
              <a:rPr lang="en-US" smtClean="0"/>
              <a:t>Hypertrophy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Increased growth of a tissue</a:t>
            </a:r>
          </a:p>
          <a:p>
            <a:pPr>
              <a:lnSpc>
                <a:spcPct val="90000"/>
              </a:lnSpc>
            </a:pPr>
            <a:r>
              <a:rPr lang="en-US" smtClean="0"/>
              <a:t>Dysplasia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Abnormal looking cells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Nuclear abnormalities</a:t>
            </a:r>
          </a:p>
          <a:p>
            <a:pPr>
              <a:lnSpc>
                <a:spcPct val="90000"/>
              </a:lnSpc>
            </a:pPr>
            <a:r>
              <a:rPr lang="en-US" smtClean="0"/>
              <a:t>Metaplasia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Change from one cell type to another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Altered expression of normal genes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29600" cy="1219200"/>
          </a:xfrm>
        </p:spPr>
        <p:txBody>
          <a:bodyPr/>
          <a:lstStyle/>
          <a:p>
            <a:r>
              <a:rPr lang="en-US" smtClean="0"/>
              <a:t>Dysregulation of normal gene expression linked to tumour progression</a:t>
            </a:r>
          </a:p>
        </p:txBody>
      </p:sp>
      <p:pic>
        <p:nvPicPr>
          <p:cNvPr id="51204" name="Picture 7" descr="polyp COX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95600"/>
            <a:ext cx="4724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Loss of expression of tumour suppressors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Usually ‘brake systems’ that control proliferation or induce apoptosis</a:t>
            </a:r>
          </a:p>
          <a:p>
            <a:pPr lvl="1"/>
            <a:r>
              <a:rPr lang="en-US" smtClean="0"/>
              <a:t>P53</a:t>
            </a:r>
          </a:p>
          <a:p>
            <a:pPr lvl="1"/>
            <a:r>
              <a:rPr lang="en-US" smtClean="0"/>
              <a:t>APC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Loss of expression of tumour suppressor genes</a:t>
            </a:r>
          </a:p>
        </p:txBody>
      </p:sp>
      <p:pic>
        <p:nvPicPr>
          <p:cNvPr id="53251" name="Picture 6" descr="APC neg poly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120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7" descr="APC pos norm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ctangle 8"/>
          <p:cNvSpPr>
            <a:spLocks noChangeArrowheads="1"/>
          </p:cNvSpPr>
          <p:nvPr/>
        </p:nvSpPr>
        <p:spPr bwMode="auto">
          <a:xfrm>
            <a:off x="990600" y="5715000"/>
            <a:ext cx="7031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Normal APC expression		Loss of expression in neoplasia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APC - </a:t>
            </a:r>
            <a:r>
              <a:rPr lang="en-US" smtClean="0">
                <a:sym typeface="Symbol" charset="2"/>
              </a:rPr>
              <a:t> catenin pathway</a:t>
            </a:r>
            <a:endParaRPr lang="en-US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ym typeface="Symbol" charset="2"/>
              </a:rPr>
              <a:t>-catenin </a:t>
            </a:r>
          </a:p>
          <a:p>
            <a:pPr lvl="1"/>
            <a:r>
              <a:rPr lang="en-US" smtClean="0">
                <a:sym typeface="Symbol" charset="2"/>
              </a:rPr>
              <a:t>Membrane bound adhesion molecule</a:t>
            </a:r>
          </a:p>
          <a:p>
            <a:pPr lvl="1"/>
            <a:r>
              <a:rPr lang="en-US" smtClean="0">
                <a:sym typeface="Symbol" charset="2"/>
              </a:rPr>
              <a:t>Cytoplasmic -catenin degraded by ubiquitin in the presence of APC</a:t>
            </a:r>
          </a:p>
          <a:p>
            <a:pPr lvl="1"/>
            <a:r>
              <a:rPr lang="en-US" smtClean="0">
                <a:sym typeface="Symbol" charset="2"/>
              </a:rPr>
              <a:t>Loss of APC expression allows  catenin accumulation in the cytoplasm</a:t>
            </a:r>
          </a:p>
          <a:p>
            <a:pPr lvl="1">
              <a:buFont typeface="Wingdings" charset="2"/>
              <a:buNone/>
            </a:pPr>
            <a:endParaRPr lang="en-US" smtClean="0">
              <a:sym typeface="Symbol" charset="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polyp Bc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r="47223" b="38889"/>
          <a:stretch>
            <a:fillRect/>
          </a:stretch>
        </p:blipFill>
        <p:spPr bwMode="auto">
          <a:xfrm>
            <a:off x="4572000" y="2209800"/>
            <a:ext cx="4191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 descr="normal Bc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b="37143"/>
          <a:stretch>
            <a:fillRect/>
          </a:stretch>
        </p:blipFill>
        <p:spPr bwMode="auto">
          <a:xfrm>
            <a:off x="304800" y="228600"/>
            <a:ext cx="3581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6"/>
          <p:cNvSpPr>
            <a:spLocks noChangeArrowheads="1"/>
          </p:cNvSpPr>
          <p:nvPr/>
        </p:nvSpPr>
        <p:spPr bwMode="auto">
          <a:xfrm>
            <a:off x="666750" y="3756025"/>
            <a:ext cx="984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Normal </a:t>
            </a:r>
          </a:p>
        </p:txBody>
      </p:sp>
      <p:sp>
        <p:nvSpPr>
          <p:cNvPr id="55301" name="Rectangle 7"/>
          <p:cNvSpPr>
            <a:spLocks noChangeArrowheads="1"/>
          </p:cNvSpPr>
          <p:nvPr/>
        </p:nvSpPr>
        <p:spPr bwMode="auto">
          <a:xfrm>
            <a:off x="7010400" y="1752600"/>
            <a:ext cx="165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Gastric cancer</a:t>
            </a:r>
          </a:p>
        </p:txBody>
      </p:sp>
      <p:sp>
        <p:nvSpPr>
          <p:cNvPr id="55302" name="Rectangle 8"/>
          <p:cNvSpPr>
            <a:spLocks noChangeArrowheads="1"/>
          </p:cNvSpPr>
          <p:nvPr/>
        </p:nvSpPr>
        <p:spPr bwMode="auto">
          <a:xfrm>
            <a:off x="152400" y="4800600"/>
            <a:ext cx="44180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ym typeface="Symbol" charset="2"/>
              </a:rPr>
              <a:t>-catenin expression in normal </a:t>
            </a:r>
          </a:p>
          <a:p>
            <a:r>
              <a:rPr lang="en-US" sz="2400">
                <a:sym typeface="Symbol" charset="2"/>
              </a:rPr>
              <a:t>and malignant gastric mucosa</a:t>
            </a:r>
            <a:endParaRPr lang="en-US" sz="2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>
                <a:effectLst/>
              </a:rPr>
              <a:t>Conversion of proto-oncogene to oncogene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/>
            <a:endParaRPr lang="en-US" smtClean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Chromosomal abnormality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mtClean="0"/>
              <a:t>Chromosomal deletion</a:t>
            </a:r>
          </a:p>
          <a:p>
            <a:pPr>
              <a:lnSpc>
                <a:spcPct val="90000"/>
              </a:lnSpc>
            </a:pPr>
            <a:r>
              <a:rPr lang="en-GB" smtClean="0"/>
              <a:t>Re-arrangements</a:t>
            </a:r>
          </a:p>
          <a:p>
            <a:pPr lvl="1">
              <a:lnSpc>
                <a:spcPct val="90000"/>
              </a:lnSpc>
            </a:pPr>
            <a:r>
              <a:rPr lang="en-GB" smtClean="0"/>
              <a:t>Segment loss </a:t>
            </a:r>
          </a:p>
          <a:p>
            <a:pPr lvl="2">
              <a:lnSpc>
                <a:spcPct val="90000"/>
              </a:lnSpc>
            </a:pPr>
            <a:r>
              <a:rPr lang="en-GB" smtClean="0"/>
              <a:t>del(5)(q21-q22) APC in CRC</a:t>
            </a:r>
          </a:p>
          <a:p>
            <a:pPr lvl="2">
              <a:lnSpc>
                <a:spcPct val="90000"/>
              </a:lnSpc>
            </a:pPr>
            <a:r>
              <a:rPr lang="en-GB" smtClean="0"/>
              <a:t>Del(4)q12) REST in CRC</a:t>
            </a:r>
          </a:p>
          <a:p>
            <a:pPr lvl="1">
              <a:lnSpc>
                <a:spcPct val="90000"/>
              </a:lnSpc>
            </a:pPr>
            <a:r>
              <a:rPr lang="en-GB" smtClean="0"/>
              <a:t>Segment inversion</a:t>
            </a:r>
          </a:p>
          <a:p>
            <a:pPr lvl="1">
              <a:lnSpc>
                <a:spcPct val="90000"/>
              </a:lnSpc>
            </a:pPr>
            <a:r>
              <a:rPr lang="en-GB" smtClean="0"/>
              <a:t>Amplification </a:t>
            </a:r>
          </a:p>
          <a:p>
            <a:pPr lvl="2">
              <a:lnSpc>
                <a:spcPct val="90000"/>
              </a:lnSpc>
            </a:pPr>
            <a:r>
              <a:rPr lang="en-GB" smtClean="0"/>
              <a:t>amp(11)(q13-q22) in HCC</a:t>
            </a:r>
          </a:p>
          <a:p>
            <a:pPr lvl="1">
              <a:lnSpc>
                <a:spcPct val="90000"/>
              </a:lnSpc>
              <a:buFont typeface="Wingdings" charset="2"/>
              <a:buNone/>
            </a:pPr>
            <a:endParaRPr lang="en-GB" smtClean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Chromosomal abnormality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All lead to either loss of function</a:t>
            </a:r>
          </a:p>
          <a:p>
            <a:pPr lvl="1"/>
            <a:r>
              <a:rPr lang="en-GB" smtClean="0"/>
              <a:t>Tumour suppressor gene deletion</a:t>
            </a:r>
          </a:p>
          <a:p>
            <a:pPr lvl="1"/>
            <a:r>
              <a:rPr lang="en-GB" smtClean="0"/>
              <a:t>Loss of promoter region control mechanisms</a:t>
            </a:r>
          </a:p>
          <a:p>
            <a:r>
              <a:rPr lang="en-GB" smtClean="0"/>
              <a:t>Or uncontrolled expression</a:t>
            </a:r>
          </a:p>
          <a:p>
            <a:pPr lvl="1"/>
            <a:r>
              <a:rPr lang="en-GB" smtClean="0"/>
              <a:t>Movement of the gene so that the controls on transcription are lost or adjacent to constitutive gene promotor region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15925" y="428625"/>
            <a:ext cx="8229600" cy="1143000"/>
          </a:xfrm>
        </p:spPr>
        <p:txBody>
          <a:bodyPr/>
          <a:lstStyle/>
          <a:p>
            <a:r>
              <a:rPr lang="en-GB" smtClean="0"/>
              <a:t>Aetiology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763713" y="1557338"/>
            <a:ext cx="5627687" cy="4248150"/>
          </a:xfrm>
        </p:spPr>
        <p:txBody>
          <a:bodyPr/>
          <a:lstStyle/>
          <a:p>
            <a:r>
              <a:rPr lang="en-GB" smtClean="0"/>
              <a:t>Inherited abnormalities</a:t>
            </a:r>
          </a:p>
          <a:p>
            <a:r>
              <a:rPr lang="en-GB" smtClean="0"/>
              <a:t>Acquired </a:t>
            </a:r>
          </a:p>
          <a:p>
            <a:pPr lvl="1"/>
            <a:r>
              <a:rPr lang="en-GB" smtClean="0"/>
              <a:t>Ionising radiation</a:t>
            </a:r>
          </a:p>
          <a:p>
            <a:pPr lvl="1"/>
            <a:r>
              <a:rPr lang="en-GB" smtClean="0"/>
              <a:t>Alkylating agents</a:t>
            </a:r>
          </a:p>
          <a:p>
            <a:pPr lvl="1"/>
            <a:r>
              <a:rPr lang="en-GB" smtClean="0"/>
              <a:t>Other drugs / chemicals</a:t>
            </a:r>
          </a:p>
          <a:p>
            <a:pPr lvl="2"/>
            <a:r>
              <a:rPr lang="en-GB" smtClean="0"/>
              <a:t>Tobacco</a:t>
            </a:r>
          </a:p>
          <a:p>
            <a:pPr lvl="2"/>
            <a:r>
              <a:rPr lang="en-GB" smtClean="0"/>
              <a:t>Organic solvents</a:t>
            </a:r>
          </a:p>
          <a:p>
            <a:pPr lvl="2"/>
            <a:r>
              <a:rPr lang="en-GB" smtClean="0"/>
              <a:t>Many unidentified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mutation_chromosome_translo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0"/>
            <a:ext cx="7010400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312738"/>
            <a:ext cx="4930775" cy="629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utation_chromosome_translocati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03"/>
          <a:stretch>
            <a:fillRect/>
          </a:stretch>
        </p:blipFill>
        <p:spPr bwMode="auto">
          <a:xfrm rot="-5401809">
            <a:off x="3997325" y="187325"/>
            <a:ext cx="126365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2973388" y="24574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2468" name="Line 4"/>
          <p:cNvSpPr>
            <a:spLocks noChangeShapeType="1"/>
          </p:cNvSpPr>
          <p:nvPr/>
        </p:nvSpPr>
        <p:spPr bwMode="auto">
          <a:xfrm flipV="1">
            <a:off x="5867400" y="3810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2743200" y="4267200"/>
            <a:ext cx="3513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Promoter region of constitutively </a:t>
            </a:r>
          </a:p>
          <a:p>
            <a:r>
              <a:rPr lang="en-US"/>
              <a:t>expressed gene</a:t>
            </a:r>
          </a:p>
        </p:txBody>
      </p:sp>
      <p:sp>
        <p:nvSpPr>
          <p:cNvPr id="62470" name="Line 6"/>
          <p:cNvSpPr>
            <a:spLocks noChangeShapeType="1"/>
          </p:cNvSpPr>
          <p:nvPr/>
        </p:nvSpPr>
        <p:spPr bwMode="auto">
          <a:xfrm flipV="1">
            <a:off x="6553200" y="3733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5638800" y="4876800"/>
            <a:ext cx="27543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/>
              <a:t>Pro-proliferative</a:t>
            </a:r>
          </a:p>
          <a:p>
            <a:pPr>
              <a:buFontTx/>
              <a:buChar char="•"/>
            </a:pPr>
            <a:r>
              <a:rPr lang="en-US"/>
              <a:t>Anti-apoptotic</a:t>
            </a:r>
          </a:p>
          <a:p>
            <a:pPr>
              <a:buFontTx/>
              <a:buChar char="•"/>
            </a:pPr>
            <a:r>
              <a:rPr lang="en-US"/>
              <a:t>Matrix metalloproteinase</a:t>
            </a:r>
          </a:p>
          <a:p>
            <a:pPr>
              <a:buFontTx/>
              <a:buChar char="•"/>
            </a:pPr>
            <a:r>
              <a:rPr lang="en-US"/>
              <a:t>Pro-angiogenic</a:t>
            </a: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930275" y="371475"/>
            <a:ext cx="3267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Effects of translocation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Epigenetics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Apparent that the numbers of different phenotypes cannot be explained by the relatively limited numbers of genes</a:t>
            </a:r>
          </a:p>
          <a:p>
            <a:r>
              <a:rPr lang="en-GB" smtClean="0"/>
              <a:t>Monozygotic twins and cloned organisms demonstrate phenotypic variation</a:t>
            </a:r>
          </a:p>
          <a:p>
            <a:r>
              <a:rPr lang="en-GB" smtClean="0"/>
              <a:t>Modification of (onco)genes hold the key to the apparent disparity</a:t>
            </a:r>
          </a:p>
          <a:p>
            <a:pPr>
              <a:buFont typeface="Wingdings" charset="2"/>
              <a:buNone/>
            </a:pPr>
            <a:endParaRPr lang="en-GB" smtClean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methylation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DNA hypomethylation is a common finding in human cancer</a:t>
            </a:r>
          </a:p>
          <a:p>
            <a:r>
              <a:rPr lang="en-GB" smtClean="0"/>
              <a:t>Often in combination with hypermethylation of tumour suppressor gene promoter regions</a:t>
            </a:r>
          </a:p>
          <a:p>
            <a:r>
              <a:rPr lang="en-GB" smtClean="0"/>
              <a:t>Micro-RNA inactivation by methylation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What does methylation do?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mtClean="0"/>
              <a:t>Common finding in dinucleotide CpGs at the 5’ end (regulatory end) of genes</a:t>
            </a:r>
          </a:p>
          <a:p>
            <a:pPr>
              <a:lnSpc>
                <a:spcPct val="90000"/>
              </a:lnSpc>
            </a:pPr>
            <a:r>
              <a:rPr lang="en-GB" smtClean="0"/>
              <a:t>Act as a control mechanism for transcription at the promoter region</a:t>
            </a:r>
          </a:p>
          <a:p>
            <a:pPr>
              <a:lnSpc>
                <a:spcPct val="90000"/>
              </a:lnSpc>
            </a:pPr>
            <a:r>
              <a:rPr lang="en-GB" smtClean="0"/>
              <a:t>Also stabilises the DNA, reducing chromosomal instability via replication and repair errors</a:t>
            </a:r>
          </a:p>
          <a:p>
            <a:pPr>
              <a:lnSpc>
                <a:spcPct val="90000"/>
              </a:lnSpc>
            </a:pPr>
            <a:r>
              <a:rPr lang="en-GB" smtClean="0"/>
              <a:t>Cells with hypomethylation carry multiple nuclear abnormalities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5" y="6275388"/>
            <a:ext cx="26304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89"/>
          <a:stretch>
            <a:fillRect/>
          </a:stretch>
        </p:blipFill>
        <p:spPr bwMode="auto">
          <a:xfrm>
            <a:off x="250825" y="115888"/>
            <a:ext cx="7921625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971550" y="6381750"/>
            <a:ext cx="6611938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1pPr>
            <a:lvl2pPr marL="37931725" indent="-37474525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2pPr>
            <a:lvl3pPr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3pPr>
            <a:lvl4pPr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4pPr>
            <a:lvl5pPr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1100" b="1">
                <a:solidFill>
                  <a:srgbClr val="FFFFFF"/>
                </a:solidFill>
              </a:rPr>
              <a:t>Esteller M. N Engl J Med 2008;358:1148-1159</a:t>
            </a:r>
          </a:p>
        </p:txBody>
      </p:sp>
      <p:sp>
        <p:nvSpPr>
          <p:cNvPr id="66565" name="Rectangle 6"/>
          <p:cNvSpPr>
            <a:spLocks noChangeArrowheads="1"/>
          </p:cNvSpPr>
          <p:nvPr/>
        </p:nvSpPr>
        <p:spPr bwMode="auto">
          <a:xfrm>
            <a:off x="323850" y="981075"/>
            <a:ext cx="7705725" cy="719138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6" name="Rectangle 7"/>
          <p:cNvSpPr>
            <a:spLocks noChangeArrowheads="1"/>
          </p:cNvSpPr>
          <p:nvPr/>
        </p:nvSpPr>
        <p:spPr bwMode="auto">
          <a:xfrm>
            <a:off x="323850" y="4797425"/>
            <a:ext cx="7705725" cy="43021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7" name="Rectangle 8"/>
          <p:cNvSpPr>
            <a:spLocks noChangeArrowheads="1"/>
          </p:cNvSpPr>
          <p:nvPr/>
        </p:nvSpPr>
        <p:spPr bwMode="auto">
          <a:xfrm>
            <a:off x="323850" y="5229225"/>
            <a:ext cx="7705725" cy="287338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8" name="Rectangle 9"/>
          <p:cNvSpPr>
            <a:spLocks noChangeArrowheads="1"/>
          </p:cNvSpPr>
          <p:nvPr/>
        </p:nvSpPr>
        <p:spPr bwMode="auto">
          <a:xfrm>
            <a:off x="323850" y="5516563"/>
            <a:ext cx="7705725" cy="288925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9" name="Rectangle 10"/>
          <p:cNvSpPr>
            <a:spLocks noChangeArrowheads="1"/>
          </p:cNvSpPr>
          <p:nvPr/>
        </p:nvSpPr>
        <p:spPr bwMode="auto">
          <a:xfrm>
            <a:off x="323850" y="1700213"/>
            <a:ext cx="7705725" cy="3097212"/>
          </a:xfrm>
          <a:prstGeom prst="rect">
            <a:avLst/>
          </a:prstGeom>
          <a:gradFill rotWithShape="1">
            <a:gsLst>
              <a:gs pos="0">
                <a:srgbClr val="B2B2B2">
                  <a:alpha val="21001"/>
                </a:srgbClr>
              </a:gs>
              <a:gs pos="100000">
                <a:srgbClr val="525252"/>
              </a:gs>
            </a:gsLst>
            <a:lin ang="5400000" scaled="1"/>
          </a:gra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Promoter hypermethylation</a:t>
            </a:r>
          </a:p>
        </p:txBody>
      </p:sp>
      <p:sp>
        <p:nvSpPr>
          <p:cNvPr id="68611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Reduces transcription</a:t>
            </a:r>
          </a:p>
          <a:p>
            <a:r>
              <a:rPr lang="en-US" smtClean="0"/>
              <a:t>Typically at tumour suppressor genes</a:t>
            </a:r>
          </a:p>
          <a:p>
            <a:pPr lvl="1"/>
            <a:r>
              <a:rPr lang="en-US" smtClean="0"/>
              <a:t>e.g. hypermethylation at histones H3 &amp; H4 silences p21 (WAF1) </a:t>
            </a:r>
          </a:p>
          <a:p>
            <a:pPr lvl="1"/>
            <a:endParaRPr lang="en-US" smtClean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77311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>
                <a:ea typeface="+mj-ea"/>
              </a:rPr>
              <a:t>MicroRNA</a:t>
            </a:r>
            <a:endParaRPr lang="en-US" dirty="0" smtClean="0">
              <a:ea typeface="+mj-ea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sz="2800" smtClean="0"/>
              <a:t>22 nucleotide RNA strands</a:t>
            </a:r>
          </a:p>
          <a:p>
            <a:r>
              <a:rPr lang="en-US" sz="2800" smtClean="0"/>
              <a:t>Regulate gene expression</a:t>
            </a:r>
          </a:p>
          <a:p>
            <a:pPr lvl="1"/>
            <a:r>
              <a:rPr lang="en-US" smtClean="0"/>
              <a:t>Sequence specific pairing with 3’ end of mRNA</a:t>
            </a:r>
          </a:p>
          <a:p>
            <a:pPr lvl="1"/>
            <a:r>
              <a:rPr lang="en-US" smtClean="0"/>
              <a:t>Results in mRNA degradation or inhibition of translation</a:t>
            </a:r>
          </a:p>
          <a:p>
            <a:r>
              <a:rPr lang="en-US" sz="2800" smtClean="0"/>
              <a:t>Important role in proliferation and apoptosis</a:t>
            </a:r>
          </a:p>
          <a:p>
            <a:r>
              <a:rPr lang="en-US" sz="2800" smtClean="0"/>
              <a:t>5’ hypermethylation down-regulates miRNA in tumour cells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>
                <a:effectLst/>
              </a:rPr>
              <a:t>Cancer Immunology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/>
            <a:endParaRPr lang="en-US" smtClean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Immune surveillance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Immune system response to tumour cells depends on identifications of:</a:t>
            </a:r>
          </a:p>
          <a:p>
            <a:pPr lvl="1"/>
            <a:r>
              <a:rPr lang="en-US" smtClean="0"/>
              <a:t>Tumour specific cell surface antigens</a:t>
            </a:r>
          </a:p>
          <a:p>
            <a:pPr lvl="2"/>
            <a:r>
              <a:rPr lang="en-US" smtClean="0"/>
              <a:t>E.g. carcinogenic virus antigens</a:t>
            </a:r>
          </a:p>
          <a:p>
            <a:pPr lvl="1"/>
            <a:r>
              <a:rPr lang="en-US" smtClean="0"/>
              <a:t>Tumour associated antigens (differential expression on tumour cells compared with normal cells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Outcome of immune response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Elimination of the cancer</a:t>
            </a:r>
          </a:p>
          <a:p>
            <a:r>
              <a:rPr lang="en-US" smtClean="0"/>
              <a:t>Immune tolerance / equilibrium</a:t>
            </a:r>
          </a:p>
          <a:p>
            <a:pPr lvl="1"/>
            <a:r>
              <a:rPr lang="en-US" smtClean="0"/>
              <a:t>Less immunogenic clones are selected for</a:t>
            </a:r>
          </a:p>
          <a:p>
            <a:r>
              <a:rPr lang="en-US" smtClean="0"/>
              <a:t>Tumour escape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Benign vs. Malignant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Benign</a:t>
            </a:r>
          </a:p>
          <a:p>
            <a:pPr lvl="1"/>
            <a:r>
              <a:rPr lang="en-US" smtClean="0"/>
              <a:t>Uncontrolled growth of a cell line</a:t>
            </a:r>
          </a:p>
          <a:p>
            <a:pPr lvl="1"/>
            <a:r>
              <a:rPr lang="en-US" smtClean="0"/>
              <a:t>Does not invade adjacent structures</a:t>
            </a:r>
          </a:p>
          <a:p>
            <a:pPr lvl="1"/>
            <a:r>
              <a:rPr lang="en-US" smtClean="0"/>
              <a:t>Does not metastasise</a:t>
            </a:r>
          </a:p>
          <a:p>
            <a:r>
              <a:rPr lang="en-US" smtClean="0"/>
              <a:t>Malignant</a:t>
            </a:r>
          </a:p>
          <a:p>
            <a:pPr lvl="1"/>
            <a:r>
              <a:rPr lang="en-US" smtClean="0"/>
              <a:t>Invasion of adjacent structures</a:t>
            </a:r>
          </a:p>
          <a:p>
            <a:pPr lvl="2"/>
            <a:r>
              <a:rPr lang="en-US" smtClean="0"/>
              <a:t>E.g from mucosa into muscularis mucosa</a:t>
            </a:r>
          </a:p>
          <a:p>
            <a:pPr lvl="1"/>
            <a:r>
              <a:rPr lang="en-US" smtClean="0"/>
              <a:t>Metastasis</a:t>
            </a:r>
          </a:p>
          <a:p>
            <a:pPr lvl="2"/>
            <a:r>
              <a:rPr lang="en-US" smtClean="0"/>
              <a:t>Into distant tissues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Does this happen in ‘real life’?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Post transplant patients on immune suppression have RR of 7.1 of developing new cancers</a:t>
            </a:r>
          </a:p>
          <a:p>
            <a:r>
              <a:rPr lang="en-US" smtClean="0"/>
              <a:t>Azathioprine / infliximab combinations increases risk of hepato-splenic T cell lymphomas</a:t>
            </a:r>
          </a:p>
          <a:p>
            <a:r>
              <a:rPr lang="en-US" smtClean="0"/>
              <a:t>Suggests that immune surveillance failure increases risk of tumour escape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Tumour related immune suppression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Growing evidence that tumours can induce immune-suppression, both locally and systemically, to increase the chance of tumour immune escape.</a:t>
            </a:r>
          </a:p>
          <a:p>
            <a:pPr lvl="1"/>
            <a:r>
              <a:rPr lang="en-US" smtClean="0"/>
              <a:t>Soluble Fas ligand</a:t>
            </a:r>
          </a:p>
          <a:p>
            <a:pPr lvl="1"/>
            <a:r>
              <a:rPr lang="en-US" smtClean="0"/>
              <a:t>TGF-</a:t>
            </a:r>
            <a:r>
              <a:rPr lang="en-US" smtClean="0">
                <a:sym typeface="Symbol" charset="2"/>
              </a:rPr>
              <a:t></a:t>
            </a:r>
          </a:p>
          <a:p>
            <a:pPr lvl="1"/>
            <a:r>
              <a:rPr lang="en-US" smtClean="0">
                <a:sym typeface="Symbol" charset="2"/>
              </a:rPr>
              <a:t>Indoleamine-2,3-dioxygenase (IDO)</a:t>
            </a:r>
          </a:p>
          <a:p>
            <a:pPr lvl="1"/>
            <a:r>
              <a:rPr lang="en-US" smtClean="0">
                <a:sym typeface="Symbol" charset="2"/>
              </a:rPr>
              <a:t>Induction of Il-10 expression by regulatory T-cells</a:t>
            </a:r>
            <a:endParaRPr lang="en-US" smtClean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>
                <a:effectLst/>
              </a:rPr>
              <a:t>Angiogenesis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/>
            <a:endParaRPr lang="en-US" smtClean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Key to tumour survival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New vascular supply to maintain tumour growth</a:t>
            </a:r>
          </a:p>
          <a:p>
            <a:pPr>
              <a:lnSpc>
                <a:spcPct val="90000"/>
              </a:lnSpc>
            </a:pPr>
            <a:r>
              <a:rPr lang="en-US" smtClean="0"/>
              <a:t>Expression of Vascular endothelial growth factor (VEGF) and its receptor is key to this.</a:t>
            </a:r>
          </a:p>
          <a:p>
            <a:pPr>
              <a:lnSpc>
                <a:spcPct val="90000"/>
              </a:lnSpc>
            </a:pPr>
            <a:r>
              <a:rPr lang="en-US" smtClean="0"/>
              <a:t>VEGF expressed by the majority of cancer cells. This acts both on local endothelium and via a paracrine circuit on VEGF-R expressed on tumour cell themselves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NG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" t="2408" r="2515" b="2408"/>
          <a:stretch>
            <a:fillRect/>
          </a:stretch>
        </p:blipFill>
        <p:spPr bwMode="auto">
          <a:xfrm>
            <a:off x="990600" y="0"/>
            <a:ext cx="6648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Carcinogenesis results from a series of molecular changes:</a:t>
            </a:r>
          </a:p>
          <a:p>
            <a:pPr lvl="1"/>
            <a:r>
              <a:rPr lang="en-US" smtClean="0"/>
              <a:t>Proto-oncogene activation</a:t>
            </a:r>
          </a:p>
          <a:p>
            <a:pPr lvl="1"/>
            <a:r>
              <a:rPr lang="en-US" smtClean="0"/>
              <a:t>Loss of control of gene expression</a:t>
            </a:r>
          </a:p>
          <a:p>
            <a:pPr lvl="1"/>
            <a:r>
              <a:rPr lang="en-US" smtClean="0"/>
              <a:t>Escape from immunological response</a:t>
            </a:r>
          </a:p>
          <a:p>
            <a:pPr lvl="1"/>
            <a:r>
              <a:rPr lang="en-US" smtClean="0"/>
              <a:t>Induction of angiogenesis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Carcinogenesis in the GI Tract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Follows 2 basic patterns</a:t>
            </a:r>
          </a:p>
          <a:p>
            <a:pPr lvl="1"/>
            <a:r>
              <a:rPr lang="en-US" smtClean="0"/>
              <a:t>Initiated by chronic inflammation with increased cell turnover and DNA duplication errors</a:t>
            </a:r>
          </a:p>
          <a:p>
            <a:r>
              <a:rPr lang="en-US" smtClean="0"/>
              <a:t>And/Or</a:t>
            </a:r>
          </a:p>
          <a:p>
            <a:pPr lvl="1"/>
            <a:r>
              <a:rPr lang="en-US" smtClean="0"/>
              <a:t>Genetic /environmental factors resulting in DNA errors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Examples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rad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27479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Barretts 2"/>
          <p:cNvPicPr>
            <a:picLocks noChangeAspect="1" noChangeArrowheads="1"/>
          </p:cNvPicPr>
          <p:nvPr/>
        </p:nvPicPr>
        <p:blipFill>
          <a:blip r:embed="rId4">
            <a:lum bright="-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6"/>
          <a:stretch>
            <a:fillRect/>
          </a:stretch>
        </p:blipFill>
        <p:spPr bwMode="auto">
          <a:xfrm>
            <a:off x="3429000" y="2667000"/>
            <a:ext cx="25908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OESCA"/>
          <p:cNvPicPr>
            <a:picLocks noChangeAspect="1" noChangeArrowheads="1"/>
          </p:cNvPicPr>
          <p:nvPr/>
        </p:nvPicPr>
        <p:blipFill>
          <a:blip r:embed="rId5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 b="7692"/>
          <a:stretch>
            <a:fillRect/>
          </a:stretch>
        </p:blipFill>
        <p:spPr bwMode="auto">
          <a:xfrm>
            <a:off x="6248400" y="2667000"/>
            <a:ext cx="271145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446088" y="5548313"/>
            <a:ext cx="82407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-128"/>
              </a:rPr>
              <a:t>Oesophagitis</a:t>
            </a:r>
            <a:r>
              <a:rPr lang="en-US" sz="2400">
                <a:latin typeface="Arial" charset="0"/>
                <a:ea typeface="ＭＳ Ｐゴシック" charset="-128"/>
              </a:rPr>
              <a:t>		     </a:t>
            </a:r>
            <a:r>
              <a:rPr lang="en-US" sz="2400">
                <a:solidFill>
                  <a:schemeClr val="accent1"/>
                </a:solidFill>
                <a:latin typeface="Arial" charset="0"/>
                <a:ea typeface="ＭＳ Ｐゴシック" charset="-128"/>
              </a:rPr>
              <a:t>Barrett’s			Carcinoma</a:t>
            </a:r>
          </a:p>
          <a:p>
            <a:pPr eaLnBrk="0" hangingPunct="0"/>
            <a:r>
              <a:rPr lang="en-US" sz="2400">
                <a:solidFill>
                  <a:schemeClr val="accent1"/>
                </a:solidFill>
                <a:latin typeface="Arial" charset="0"/>
                <a:ea typeface="ＭＳ Ｐゴシック" charset="-128"/>
              </a:rPr>
              <a:t>(Inflammation)	   (metaplasia)		(neoplasia)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81000" y="1295400"/>
            <a:ext cx="25733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Arial" charset="0"/>
                <a:ea typeface="ＭＳ Ｐゴシック" charset="-128"/>
              </a:rPr>
              <a:t>Chronic exposure</a:t>
            </a:r>
          </a:p>
          <a:p>
            <a:pPr eaLnBrk="0" hangingPunct="0"/>
            <a:r>
              <a:rPr lang="en-US" sz="2400">
                <a:latin typeface="Arial" charset="0"/>
                <a:ea typeface="ＭＳ Ｐゴシック" charset="-128"/>
              </a:rPr>
              <a:t>To acid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3581400" y="12192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endParaRPr lang="en-GB" sz="2400">
              <a:latin typeface="Arial" charset="0"/>
              <a:ea typeface="ＭＳ Ｐゴシック" charset="-128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3200400" y="914400"/>
            <a:ext cx="30813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Arial" charset="0"/>
                <a:ea typeface="ＭＳ Ｐゴシック" charset="-128"/>
              </a:rPr>
              <a:t>Injury </a:t>
            </a:r>
          </a:p>
          <a:p>
            <a:pPr eaLnBrk="0" hangingPunct="0"/>
            <a:r>
              <a:rPr lang="en-US" sz="2400">
                <a:latin typeface="Arial" charset="0"/>
                <a:ea typeface="ＭＳ Ｐゴシック" charset="-128"/>
              </a:rPr>
              <a:t>ongoing inflammation</a:t>
            </a:r>
          </a:p>
          <a:p>
            <a:pPr eaLnBrk="0" hangingPunct="0"/>
            <a:r>
              <a:rPr lang="en-US" sz="2400">
                <a:latin typeface="Arial" charset="0"/>
                <a:ea typeface="ＭＳ Ｐゴシック" charset="-128"/>
              </a:rPr>
              <a:t>Cytokine drive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6553200" y="1295400"/>
            <a:ext cx="18780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Arial" charset="0"/>
                <a:ea typeface="ＭＳ Ｐゴシック" charset="-128"/>
              </a:rPr>
              <a:t>p53 / COX-2</a:t>
            </a:r>
          </a:p>
          <a:p>
            <a:pPr eaLnBrk="0" hangingPunct="0"/>
            <a:r>
              <a:rPr lang="en-US" sz="2400">
                <a:latin typeface="Arial" charset="0"/>
                <a:ea typeface="ＭＳ Ｐゴシック" charset="-128"/>
              </a:rPr>
              <a:t>expression</a:t>
            </a: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304800" y="228600"/>
            <a:ext cx="3387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Arial" charset="0"/>
                <a:ea typeface="ＭＳ Ｐゴシック" charset="-128"/>
              </a:rPr>
              <a:t>Oesophageal neoplasia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lum bright="-1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" b="2034"/>
          <a:stretch>
            <a:fillRect/>
          </a:stretch>
        </p:blipFill>
        <p:spPr bwMode="auto">
          <a:xfrm>
            <a:off x="7116763" y="3009900"/>
            <a:ext cx="1766887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9"/>
          <a:stretch>
            <a:fillRect/>
          </a:stretch>
        </p:blipFill>
        <p:spPr bwMode="auto">
          <a:xfrm>
            <a:off x="2922588" y="3055938"/>
            <a:ext cx="1655762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6756400" y="3889375"/>
            <a:ext cx="314325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4640263" y="3889375"/>
            <a:ext cx="314325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1" t="14876" r="13203"/>
          <a:stretch>
            <a:fillRect/>
          </a:stretch>
        </p:blipFill>
        <p:spPr bwMode="auto">
          <a:xfrm>
            <a:off x="223838" y="3030538"/>
            <a:ext cx="224472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01638" y="1709738"/>
            <a:ext cx="19637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9pPr>
          </a:lstStyle>
          <a:p>
            <a:pPr algn="ctr"/>
            <a:r>
              <a:rPr lang="en-US" i="1">
                <a:latin typeface="Arial" charset="0"/>
                <a:ea typeface="ＭＳ Ｐゴシック" charset="-128"/>
              </a:rPr>
              <a:t>Helicobacter </a:t>
            </a:r>
          </a:p>
          <a:p>
            <a:pPr algn="ctr"/>
            <a:r>
              <a:rPr lang="en-US" i="1">
                <a:latin typeface="Arial" charset="0"/>
                <a:ea typeface="ＭＳ Ｐゴシック" charset="-128"/>
              </a:rPr>
              <a:t>pylori</a:t>
            </a:r>
            <a:endParaRPr lang="en-US" i="1">
              <a:solidFill>
                <a:srgbClr val="FFFF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2516188" y="3886200"/>
            <a:ext cx="314325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2908300" y="1720850"/>
            <a:ext cx="13192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9pPr>
          </a:lstStyle>
          <a:p>
            <a:pPr algn="ctr"/>
            <a:r>
              <a:rPr lang="en-US">
                <a:latin typeface="Arial" charset="0"/>
                <a:ea typeface="ＭＳ Ｐゴシック" charset="-128"/>
              </a:rPr>
              <a:t>Corpus</a:t>
            </a:r>
          </a:p>
          <a:p>
            <a:pPr algn="ctr"/>
            <a:r>
              <a:rPr lang="en-US">
                <a:latin typeface="Arial" charset="0"/>
                <a:ea typeface="ＭＳ Ｐゴシック" charset="-128"/>
              </a:rPr>
              <a:t> gastritis</a:t>
            </a:r>
            <a:endParaRPr lang="en-US">
              <a:solidFill>
                <a:srgbClr val="FFFF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4864100" y="1646238"/>
            <a:ext cx="17938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9pPr>
          </a:lstStyle>
          <a:p>
            <a:pPr algn="ctr"/>
            <a:r>
              <a:rPr lang="en-US">
                <a:latin typeface="Arial" charset="0"/>
                <a:ea typeface="ＭＳ Ｐゴシック" charset="-128"/>
              </a:rPr>
              <a:t>Intestinal</a:t>
            </a:r>
          </a:p>
          <a:p>
            <a:pPr algn="ctr"/>
            <a:r>
              <a:rPr lang="en-US">
                <a:latin typeface="Arial" charset="0"/>
                <a:ea typeface="ＭＳ Ｐゴシック" charset="-128"/>
              </a:rPr>
              <a:t>Metaplasia</a:t>
            </a:r>
          </a:p>
          <a:p>
            <a:pPr algn="ctr"/>
            <a:r>
              <a:rPr lang="en-US">
                <a:latin typeface="Arial" charset="0"/>
                <a:ea typeface="ＭＳ Ｐゴシック" charset="-128"/>
              </a:rPr>
              <a:t>and atrophy</a:t>
            </a:r>
            <a:endParaRPr lang="en-US">
              <a:solidFill>
                <a:srgbClr val="FFFF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7243763" y="1830388"/>
            <a:ext cx="15049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9pPr>
          </a:lstStyle>
          <a:p>
            <a:pPr algn="ctr"/>
            <a:r>
              <a:rPr lang="en-US">
                <a:latin typeface="Arial" charset="0"/>
                <a:ea typeface="ＭＳ Ｐゴシック" charset="-128"/>
              </a:rPr>
              <a:t>Dysplasia</a:t>
            </a:r>
          </a:p>
          <a:p>
            <a:pPr algn="ctr"/>
            <a:r>
              <a:rPr lang="en-US">
                <a:latin typeface="Arial" charset="0"/>
                <a:ea typeface="ＭＳ Ｐゴシック" charset="-128"/>
              </a:rPr>
              <a:t>&amp; Cancer</a:t>
            </a:r>
            <a:endParaRPr lang="en-US">
              <a:solidFill>
                <a:srgbClr val="FFFF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>
            <a:off x="2165350" y="2170113"/>
            <a:ext cx="685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>
            <a:off x="4222750" y="2203450"/>
            <a:ext cx="685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>
            <a:off x="6581775" y="2178050"/>
            <a:ext cx="685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3179763" y="4921250"/>
            <a:ext cx="10985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9pPr>
          </a:lstStyle>
          <a:p>
            <a:pPr algn="ctr"/>
            <a:r>
              <a:rPr lang="en-US">
                <a:solidFill>
                  <a:schemeClr val="accent1"/>
                </a:solidFill>
                <a:latin typeface="Arial" charset="0"/>
                <a:ea typeface="ＭＳ Ｐゴシック" charset="-128"/>
              </a:rPr>
              <a:t>COX 2</a:t>
            </a:r>
          </a:p>
          <a:p>
            <a:pPr algn="ctr"/>
            <a:r>
              <a:rPr lang="en-US">
                <a:solidFill>
                  <a:schemeClr val="accent1"/>
                </a:solidFill>
                <a:latin typeface="Arial" charset="0"/>
                <a:ea typeface="ＭＳ Ｐゴシック" charset="-128"/>
              </a:rPr>
              <a:t>iNOS</a:t>
            </a:r>
            <a:endParaRPr lang="en-US">
              <a:solidFill>
                <a:schemeClr val="hlin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5257800" y="4894263"/>
            <a:ext cx="10652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9pPr>
          </a:lstStyle>
          <a:p>
            <a:pPr algn="ctr"/>
            <a:r>
              <a:rPr lang="en-US">
                <a:solidFill>
                  <a:schemeClr val="accent1"/>
                </a:solidFill>
                <a:latin typeface="Arial" charset="0"/>
                <a:ea typeface="ＭＳ Ｐゴシック" charset="-128"/>
              </a:rPr>
              <a:t>? APC</a:t>
            </a:r>
          </a:p>
          <a:p>
            <a:pPr algn="ctr"/>
            <a:r>
              <a:rPr lang="en-US">
                <a:solidFill>
                  <a:schemeClr val="accent1"/>
                </a:solidFill>
                <a:latin typeface="Arial" charset="0"/>
                <a:ea typeface="ＭＳ Ｐゴシック" charset="-128"/>
              </a:rPr>
              <a:t>p53</a:t>
            </a:r>
          </a:p>
          <a:p>
            <a:pPr algn="ctr"/>
            <a:r>
              <a:rPr lang="en-US">
                <a:solidFill>
                  <a:schemeClr val="accent1"/>
                </a:solidFill>
                <a:latin typeface="Arial" charset="0"/>
                <a:ea typeface="ＭＳ Ｐゴシック" charset="-128"/>
              </a:rPr>
              <a:t>c-myc</a:t>
            </a:r>
            <a:endParaRPr lang="en-US">
              <a:solidFill>
                <a:schemeClr val="hlin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7480300" y="4894263"/>
            <a:ext cx="10985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9pPr>
          </a:lstStyle>
          <a:p>
            <a:pPr algn="ctr"/>
            <a:r>
              <a:rPr lang="en-US">
                <a:solidFill>
                  <a:schemeClr val="accent1"/>
                </a:solidFill>
                <a:latin typeface="Arial" charset="0"/>
                <a:ea typeface="ＭＳ Ｐゴシック" charset="-128"/>
              </a:rPr>
              <a:t>COX 2</a:t>
            </a:r>
          </a:p>
          <a:p>
            <a:pPr algn="ctr"/>
            <a:r>
              <a:rPr lang="en-US">
                <a:solidFill>
                  <a:schemeClr val="accent1"/>
                </a:solidFill>
                <a:latin typeface="Arial" charset="0"/>
                <a:ea typeface="ＭＳ Ｐゴシック" charset="-128"/>
              </a:rPr>
              <a:t>p53</a:t>
            </a:r>
          </a:p>
          <a:p>
            <a:pPr algn="ctr"/>
            <a:r>
              <a:rPr lang="en-US">
                <a:solidFill>
                  <a:schemeClr val="accent1"/>
                </a:solidFill>
                <a:latin typeface="Arial" charset="0"/>
                <a:ea typeface="ＭＳ Ｐゴシック" charset="-128"/>
              </a:rPr>
              <a:t>APC</a:t>
            </a: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1727200" y="271463"/>
            <a:ext cx="13525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9pPr>
          </a:lstStyle>
          <a:p>
            <a:pPr algn="ctr"/>
            <a:r>
              <a:rPr lang="en-US">
                <a:latin typeface="Arial" charset="0"/>
                <a:ea typeface="ＭＳ Ｐゴシック" charset="-128"/>
              </a:rPr>
              <a:t>Cag </a:t>
            </a:r>
          </a:p>
          <a:p>
            <a:pPr algn="ctr"/>
            <a:r>
              <a:rPr lang="en-US">
                <a:latin typeface="Arial" charset="0"/>
                <a:ea typeface="ＭＳ Ｐゴシック" charset="-128"/>
              </a:rPr>
              <a:t>positivity</a:t>
            </a:r>
            <a:endParaRPr lang="en-US">
              <a:solidFill>
                <a:srgbClr val="FFFF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3671888" y="236538"/>
            <a:ext cx="1438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9pPr>
          </a:lstStyle>
          <a:p>
            <a:pPr algn="ctr"/>
            <a:r>
              <a:rPr lang="en-US">
                <a:latin typeface="Arial" charset="0"/>
                <a:ea typeface="ＭＳ Ｐゴシック" charset="-128"/>
              </a:rPr>
              <a:t>IL 1</a:t>
            </a:r>
            <a:r>
              <a:rPr lang="en-US">
                <a:latin typeface="Arial" charset="0"/>
                <a:ea typeface="ＭＳ Ｐゴシック" charset="-128"/>
                <a:sym typeface="Symbol" charset="2"/>
              </a:rPr>
              <a:t></a:t>
            </a:r>
          </a:p>
          <a:p>
            <a:pPr algn="ctr"/>
            <a:r>
              <a:rPr lang="en-US">
                <a:latin typeface="Arial" charset="0"/>
                <a:ea typeface="ＭＳ Ｐゴシック" charset="-128"/>
                <a:sym typeface="Symbol" charset="2"/>
              </a:rPr>
              <a:t>genotype</a:t>
            </a:r>
            <a:endParaRPr lang="en-US">
              <a:solidFill>
                <a:srgbClr val="FFFF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5402263" y="222250"/>
            <a:ext cx="31638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cs typeface="Arial" charset="0"/>
              </a:defRPr>
            </a:lvl9pPr>
          </a:lstStyle>
          <a:p>
            <a:pPr algn="ctr"/>
            <a:r>
              <a:rPr lang="en-US">
                <a:latin typeface="Arial" charset="0"/>
                <a:ea typeface="ＭＳ Ｐゴシック" charset="-128"/>
              </a:rPr>
              <a:t>Bacterial nitrosamine</a:t>
            </a:r>
          </a:p>
          <a:p>
            <a:pPr algn="ctr"/>
            <a:r>
              <a:rPr lang="en-US">
                <a:latin typeface="Arial" charset="0"/>
                <a:ea typeface="ＭＳ Ｐゴシック" charset="-128"/>
              </a:rPr>
              <a:t>Smoking</a:t>
            </a:r>
          </a:p>
          <a:p>
            <a:pPr algn="ctr"/>
            <a:r>
              <a:rPr lang="en-US">
                <a:latin typeface="Arial" charset="0"/>
                <a:ea typeface="ＭＳ Ｐゴシック" charset="-128"/>
                <a:sym typeface="Symbol" charset="2"/>
              </a:rPr>
              <a:t> Antioxidant vitamins</a:t>
            </a:r>
            <a:endParaRPr lang="en-US">
              <a:solidFill>
                <a:srgbClr val="FFFF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5621" name="Line 21"/>
          <p:cNvSpPr>
            <a:spLocks noChangeShapeType="1"/>
          </p:cNvSpPr>
          <p:nvPr/>
        </p:nvSpPr>
        <p:spPr bwMode="auto">
          <a:xfrm>
            <a:off x="2479675" y="1090613"/>
            <a:ext cx="0" cy="862012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25622" name="Line 22"/>
          <p:cNvSpPr>
            <a:spLocks noChangeShapeType="1"/>
          </p:cNvSpPr>
          <p:nvPr/>
        </p:nvSpPr>
        <p:spPr bwMode="auto">
          <a:xfrm>
            <a:off x="4489450" y="1111250"/>
            <a:ext cx="0" cy="862013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25623" name="Line 23"/>
          <p:cNvSpPr>
            <a:spLocks noChangeShapeType="1"/>
          </p:cNvSpPr>
          <p:nvPr/>
        </p:nvSpPr>
        <p:spPr bwMode="auto">
          <a:xfrm>
            <a:off x="6892925" y="1335088"/>
            <a:ext cx="0" cy="671512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228600" y="5791200"/>
            <a:ext cx="411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3600">
                <a:solidFill>
                  <a:srgbClr val="FFFF00"/>
                </a:solidFill>
                <a:latin typeface="Arial" charset="0"/>
                <a:ea typeface="ＭＳ Ｐゴシック" charset="-128"/>
              </a:rPr>
              <a:t>Gastric neoplasia</a:t>
            </a:r>
          </a:p>
        </p:txBody>
      </p:sp>
      <p:pic>
        <p:nvPicPr>
          <p:cNvPr id="25625" name="Picture 25" descr="gastric IM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t="4778" r="5928" b="4778"/>
          <a:stretch>
            <a:fillRect/>
          </a:stretch>
        </p:blipFill>
        <p:spPr bwMode="auto">
          <a:xfrm>
            <a:off x="5032375" y="3048000"/>
            <a:ext cx="16875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Flow.thmx</Template>
  <TotalTime>169</TotalTime>
  <Words>1240</Words>
  <Application>Microsoft Office PowerPoint</Application>
  <PresentationFormat>On-screen Show (4:3)</PresentationFormat>
  <Paragraphs>293</Paragraphs>
  <Slides>55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7" baseType="lpstr">
      <vt:lpstr>Garamond</vt:lpstr>
      <vt:lpstr>Arial</vt:lpstr>
      <vt:lpstr>Calibri</vt:lpstr>
      <vt:lpstr>ＭＳ Ｐゴシック</vt:lpstr>
      <vt:lpstr>Constantia</vt:lpstr>
      <vt:lpstr>Wingdings 2</vt:lpstr>
      <vt:lpstr>Symbol</vt:lpstr>
      <vt:lpstr>Wingdings</vt:lpstr>
      <vt:lpstr>StarSymbol</vt:lpstr>
      <vt:lpstr>Lucida Sans Unicode</vt:lpstr>
      <vt:lpstr>Flow</vt:lpstr>
      <vt:lpstr>Microsoft Excel Worksheet</vt:lpstr>
      <vt:lpstr>Introduction to neoplasia</vt:lpstr>
      <vt:lpstr>What is Neoplasia?</vt:lpstr>
      <vt:lpstr>Definitions</vt:lpstr>
      <vt:lpstr>PowerPoint Presentation</vt:lpstr>
      <vt:lpstr>Benign vs. Malignant</vt:lpstr>
      <vt:lpstr>Carcinogenesis in the GI Tract</vt:lpstr>
      <vt:lpstr>Examples</vt:lpstr>
      <vt:lpstr>PowerPoint Presentation</vt:lpstr>
      <vt:lpstr>PowerPoint Presentation</vt:lpstr>
      <vt:lpstr>PowerPoint Presentation</vt:lpstr>
      <vt:lpstr>Why is it important?</vt:lpstr>
      <vt:lpstr>PowerPoint Presentation</vt:lpstr>
      <vt:lpstr>PowerPoint Presentation</vt:lpstr>
      <vt:lpstr>PowerPoint Presentation</vt:lpstr>
      <vt:lpstr>How does cancer kill?</vt:lpstr>
      <vt:lpstr>Mechanisms of metastasis</vt:lpstr>
      <vt:lpstr>Stage and Grade</vt:lpstr>
      <vt:lpstr>PowerPoint Presentation</vt:lpstr>
      <vt:lpstr>PowerPoint Presentation</vt:lpstr>
      <vt:lpstr>PowerPoint Presentation</vt:lpstr>
      <vt:lpstr>PowerPoint Presentation</vt:lpstr>
      <vt:lpstr>The Molecular origins of GI cancer</vt:lpstr>
      <vt:lpstr>Cancer genetics</vt:lpstr>
      <vt:lpstr>Oncogenes</vt:lpstr>
      <vt:lpstr>Two hit theory</vt:lpstr>
      <vt:lpstr>Single hit theory</vt:lpstr>
      <vt:lpstr>In reality…</vt:lpstr>
      <vt:lpstr>PowerPoint Presentation</vt:lpstr>
      <vt:lpstr>In ‘high risk’ tissues…</vt:lpstr>
      <vt:lpstr>Altered expression of normal genes</vt:lpstr>
      <vt:lpstr>Loss of expression of tumour suppressors</vt:lpstr>
      <vt:lpstr>Loss of expression of tumour suppressor genes</vt:lpstr>
      <vt:lpstr>APC -  catenin pathway</vt:lpstr>
      <vt:lpstr>PowerPoint Presentation</vt:lpstr>
      <vt:lpstr>Conversion of proto-oncogene to oncogene</vt:lpstr>
      <vt:lpstr>Chromosomal abnormality</vt:lpstr>
      <vt:lpstr>Chromosomal abnormality</vt:lpstr>
      <vt:lpstr>Aetiology</vt:lpstr>
      <vt:lpstr>PowerPoint Presentation</vt:lpstr>
      <vt:lpstr>PowerPoint Presentation</vt:lpstr>
      <vt:lpstr>Epigenetics</vt:lpstr>
      <vt:lpstr>methylation</vt:lpstr>
      <vt:lpstr>What does methylation do?</vt:lpstr>
      <vt:lpstr>PowerPoint Presentation</vt:lpstr>
      <vt:lpstr>Promoter hypermethylation</vt:lpstr>
      <vt:lpstr>MicroRNA</vt:lpstr>
      <vt:lpstr>Cancer Immunology</vt:lpstr>
      <vt:lpstr>Immune surveillance</vt:lpstr>
      <vt:lpstr>Outcome of immune response</vt:lpstr>
      <vt:lpstr>Does this happen in ‘real life’?</vt:lpstr>
      <vt:lpstr>Tumour related immune suppression</vt:lpstr>
      <vt:lpstr>Angiogenesis</vt:lpstr>
      <vt:lpstr>Key to tumour survival</vt:lpstr>
      <vt:lpstr>PowerPoint Presentation</vt:lpstr>
      <vt:lpstr>Summary</vt:lpstr>
    </vt:vector>
  </TitlesOfParts>
  <Company>Geoff Smith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neoplasia</dc:title>
  <dc:creator>Geoff Smith</dc:creator>
  <cp:lastModifiedBy>Shiel, Nuala</cp:lastModifiedBy>
  <cp:revision>12</cp:revision>
  <cp:lastPrinted>2009-10-28T07:37:18Z</cp:lastPrinted>
  <dcterms:created xsi:type="dcterms:W3CDTF">2010-10-05T20:03:04Z</dcterms:created>
  <dcterms:modified xsi:type="dcterms:W3CDTF">2012-10-01T14:21:18Z</dcterms:modified>
</cp:coreProperties>
</file>