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422" r:id="rId2"/>
    <p:sldId id="421" r:id="rId3"/>
    <p:sldId id="435" r:id="rId4"/>
    <p:sldId id="423" r:id="rId5"/>
    <p:sldId id="429" r:id="rId6"/>
    <p:sldId id="424" r:id="rId7"/>
    <p:sldId id="437" r:id="rId8"/>
    <p:sldId id="432" r:id="rId9"/>
    <p:sldId id="434" r:id="rId10"/>
    <p:sldId id="433" r:id="rId11"/>
    <p:sldId id="426" r:id="rId12"/>
    <p:sldId id="427" r:id="rId13"/>
    <p:sldId id="431" r:id="rId14"/>
    <p:sldId id="425" r:id="rId15"/>
    <p:sldId id="436" r:id="rId16"/>
  </p:sldIdLst>
  <p:sldSz cx="9144000" cy="6858000" type="screen4x3"/>
  <p:notesSz cx="6662738" cy="98329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030000"/>
    <a:srgbClr val="FFCC99"/>
    <a:srgbClr val="FF9966"/>
    <a:srgbClr val="CC0000"/>
    <a:srgbClr val="99CCFF"/>
    <a:srgbClr val="00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32" autoAdjust="0"/>
  </p:normalViewPr>
  <p:slideViewPr>
    <p:cSldViewPr>
      <p:cViewPr>
        <p:scale>
          <a:sx n="50" d="100"/>
          <a:sy n="50" d="100"/>
        </p:scale>
        <p:origin x="-101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2932E786-7CD1-4FFC-BE84-457C3BE7B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9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47713"/>
            <a:ext cx="4892675" cy="367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70425"/>
            <a:ext cx="4886325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4085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/>
            </a:lvl1pPr>
          </a:lstStyle>
          <a:p>
            <a:pPr>
              <a:defRPr/>
            </a:pPr>
            <a:fld id="{AD54D8B5-60B2-48C6-8D7F-2DD5E4F6B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878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75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7950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3673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97A14A2-08A0-4247-A738-FA5F7E8B8415}" type="slidenum">
              <a:rPr lang="en-GB" sz="1000"/>
              <a:pPr/>
              <a:t>1</a:t>
            </a:fld>
            <a:endParaRPr lang="en-GB" sz="10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F5F3CA-F150-442D-A247-0DFD481416B5}" type="slidenum">
              <a:rPr lang="en-GB" sz="1000"/>
              <a:pPr/>
              <a:t>10</a:t>
            </a:fld>
            <a:endParaRPr lang="en-GB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7E0800-72AE-4C9A-9C18-FF65B09111BB}" type="slidenum">
              <a:rPr lang="en-GB" sz="1000"/>
              <a:pPr/>
              <a:t>11</a:t>
            </a:fld>
            <a:endParaRPr lang="en-GB" sz="10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82FA07D-73D8-4741-B83A-7BD78501836F}" type="slidenum">
              <a:rPr lang="en-GB" sz="1000"/>
              <a:pPr/>
              <a:t>12</a:t>
            </a:fld>
            <a:endParaRPr lang="en-GB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29E8056-4F63-414A-BD3A-6D5B5818E986}" type="slidenum">
              <a:rPr lang="en-GB" sz="1000"/>
              <a:pPr/>
              <a:t>13</a:t>
            </a:fld>
            <a:endParaRPr lang="en-GB" sz="10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9168E7-088B-4475-9EC4-F464A0558BE0}" type="slidenum">
              <a:rPr lang="en-GB" sz="1000"/>
              <a:pPr/>
              <a:t>14</a:t>
            </a:fld>
            <a:endParaRPr lang="en-GB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D29A939-1345-4A22-A910-BD7A053A4E38}" type="slidenum">
              <a:rPr lang="en-GB" sz="1000"/>
              <a:pPr/>
              <a:t>15</a:t>
            </a:fld>
            <a:endParaRPr lang="en-GB" sz="10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186C155-C960-4670-97B3-B2B7924DFBA9}" type="slidenum">
              <a:rPr lang="en-GB" sz="1000"/>
              <a:pPr/>
              <a:t>2</a:t>
            </a:fld>
            <a:endParaRPr lang="en-GB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4F578F6-0449-400C-B6FF-8B4343270F01}" type="slidenum">
              <a:rPr lang="en-GB" sz="1000"/>
              <a:pPr/>
              <a:t>3</a:t>
            </a:fld>
            <a:endParaRPr lang="en-GB" sz="10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85EEB9-8458-46A4-828F-05E609C7F7B8}" type="slidenum">
              <a:rPr lang="en-GB" sz="1000"/>
              <a:pPr/>
              <a:t>4</a:t>
            </a:fld>
            <a:endParaRPr lang="en-GB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362007-31C9-4DC6-8CAD-1B967F64C83E}" type="slidenum">
              <a:rPr lang="en-GB" sz="1000"/>
              <a:pPr/>
              <a:t>5</a:t>
            </a:fld>
            <a:endParaRPr lang="en-GB" sz="10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42FC2E-1B5C-4058-8339-1B3A8D7E0978}" type="slidenum">
              <a:rPr lang="en-GB" sz="1000"/>
              <a:pPr/>
              <a:t>6</a:t>
            </a:fld>
            <a:endParaRPr lang="en-GB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F554728-7BA9-4E3A-B07D-C29F0D972D33}" type="slidenum">
              <a:rPr lang="en-GB" sz="1000"/>
              <a:pPr/>
              <a:t>7</a:t>
            </a:fld>
            <a:endParaRPr lang="en-GB" sz="10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098666-C273-4122-957F-F81C881722D4}" type="slidenum">
              <a:rPr lang="en-GB" sz="1000"/>
              <a:pPr/>
              <a:t>8</a:t>
            </a:fld>
            <a:endParaRPr lang="en-GB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BD6CB7B-434D-4124-9B39-928E24D38A4E}" type="slidenum">
              <a:rPr lang="en-GB" sz="1000"/>
              <a:pPr/>
              <a:t>9</a:t>
            </a:fld>
            <a:endParaRPr lang="en-GB" sz="10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c-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6229350"/>
            <a:ext cx="156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84263" y="381000"/>
            <a:ext cx="6213475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1063" y="2057400"/>
            <a:ext cx="7653337" cy="3886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8800" indent="-558800">
              <a:buClr>
                <a:srgbClr val="000066"/>
              </a:buClr>
              <a:defRPr/>
            </a:lvl1pPr>
            <a:lvl2pPr marL="965200" lvl="1" indent="-508000">
              <a:defRPr sz="1800"/>
            </a:lvl2pPr>
            <a:lvl3pPr marL="914400" lvl="2" indent="0">
              <a:defRPr sz="1600"/>
            </a:lvl3pPr>
          </a:lstStyle>
          <a:p>
            <a:pPr lvl="0"/>
            <a:r>
              <a:rPr lang="en-GB" noProof="0" smtClean="0"/>
              <a:t>Click to edit Master subtitle style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  level	</a:t>
            </a:r>
          </a:p>
          <a:p>
            <a:pPr lvl="1"/>
            <a:endParaRPr lang="en-GB" noProof="0" smtClean="0"/>
          </a:p>
          <a:p>
            <a:pPr lvl="1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043738" y="6248400"/>
            <a:ext cx="1905000" cy="457200"/>
          </a:xfrm>
        </p:spPr>
        <p:txBody>
          <a:bodyPr/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1AE2AA-07B2-4636-837A-AC4959062616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74663" y="6172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5BDCEF-B304-4A57-89C3-D3779110B0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5842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1EEE2-7987-46EC-B594-4F00179146D6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8704-8915-48C9-88E4-9B540F92F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4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7313" y="260350"/>
            <a:ext cx="1906587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60350"/>
            <a:ext cx="55705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C27D-5A6C-4F3A-AF91-AADE68BA6035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3292-CFBD-47BB-87B2-3E266E2CA2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4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3D6F-0EEE-4353-8F06-536E39E52E01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FA00A-148A-4FCC-A9A5-3274C1238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0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7D44-1BD3-42D1-B702-8D94978557F0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2E-9818-42C5-A33E-7563C1254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773238"/>
            <a:ext cx="3738563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338" y="1773238"/>
            <a:ext cx="3738562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FAF3-8F65-4D9D-BD4A-DBA5216FFD28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D79C-68B8-4420-A42B-B656C4748B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8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2AF8-E5C5-4629-A338-BE2A09A8CFC1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7762-9807-468B-A237-0B5B54AD2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0642-C39D-4C3E-BA8A-952F599FAAC6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BF4D-913C-4E99-B844-4DF2532E7C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1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6B7D-D1C6-42AB-AC82-AD1FBA5C125F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29AC-5F30-4022-8993-1BAFE8598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38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F7537-5871-48F4-81C3-8E9539429E63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C3D2-6C4A-4405-BAAA-96D3010FB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8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9F1EB-0C34-46B3-B9EC-F5A1F9647775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FBE2B-2050-4C0A-B247-024348F9B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1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2413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41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773238"/>
            <a:ext cx="7629525" cy="424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324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000" b="1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3879E49-D829-4437-A577-59C2CE673D38}" type="datetime7">
              <a:rPr lang="en-GB"/>
              <a:pPr>
                <a:defRPr/>
              </a:pPr>
              <a:t>Sep-12</a:t>
            </a:fld>
            <a:endParaRPr lang="en-GB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C47D1F-3D45-4EFA-9D29-C99A036063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01675" y="1412875"/>
            <a:ext cx="7653338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defRPr sz="1400" i="1">
          <a:solidFill>
            <a:schemeClr val="accent1"/>
          </a:solidFill>
          <a:latin typeface="+mn-lt"/>
        </a:defRPr>
      </a:lvl5pPr>
      <a:lvl6pPr marL="2514600" indent="-228600" algn="r" rtl="0" eaLnBrk="0" fontAlgn="base" hangingPunct="0">
        <a:spcBef>
          <a:spcPct val="20000"/>
        </a:spcBef>
        <a:spcAft>
          <a:spcPct val="0"/>
        </a:spcAft>
        <a:defRPr sz="1400" i="1">
          <a:solidFill>
            <a:schemeClr val="accent1"/>
          </a:solidFill>
          <a:latin typeface="+mn-lt"/>
        </a:defRPr>
      </a:lvl6pPr>
      <a:lvl7pPr marL="2971800" indent="-228600" algn="r" rtl="0" eaLnBrk="0" fontAlgn="base" hangingPunct="0">
        <a:spcBef>
          <a:spcPct val="20000"/>
        </a:spcBef>
        <a:spcAft>
          <a:spcPct val="0"/>
        </a:spcAft>
        <a:defRPr sz="1400" i="1">
          <a:solidFill>
            <a:schemeClr val="accent1"/>
          </a:solidFill>
          <a:latin typeface="+mn-lt"/>
        </a:defRPr>
      </a:lvl7pPr>
      <a:lvl8pPr marL="3429000" indent="-228600" algn="r" rtl="0" eaLnBrk="0" fontAlgn="base" hangingPunct="0">
        <a:spcBef>
          <a:spcPct val="20000"/>
        </a:spcBef>
        <a:spcAft>
          <a:spcPct val="0"/>
        </a:spcAft>
        <a:defRPr sz="1400" i="1">
          <a:solidFill>
            <a:schemeClr val="accent1"/>
          </a:solidFill>
          <a:latin typeface="+mn-lt"/>
        </a:defRPr>
      </a:lvl8pPr>
      <a:lvl9pPr marL="3886200" indent="-228600" algn="r" rtl="0" eaLnBrk="0" fontAlgn="base" hangingPunct="0">
        <a:spcBef>
          <a:spcPct val="20000"/>
        </a:spcBef>
        <a:spcAft>
          <a:spcPct val="0"/>
        </a:spcAft>
        <a:defRPr sz="1400" i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purbhoo@imperial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.antoniades@imperial.ac.u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l.thomas@imperial.ac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co.purbhoo@imperial.ac.u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n.walters@imperial.ac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co.purbhoo@imperial.ac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n.walters@imperial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elinda.smith2@imperial.nhs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akshmana.ayaru@imperial.nhs.uk" TargetMode="External"/><Relationship Id="rId4" Type="http://schemas.openxmlformats.org/officeDocument/2006/relationships/hyperlink" Target="mailto:shahid.khan@imperia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40E07B-0B5B-4273-8F41-D88BDDA995FC}" type="datetime7">
              <a:rPr lang="en-GB" sz="1400"/>
              <a:pPr/>
              <a:t>Sep-12</a:t>
            </a:fld>
            <a:endParaRPr lang="en-GB" sz="140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8888" y="981075"/>
            <a:ext cx="7129462" cy="1143000"/>
          </a:xfrm>
        </p:spPr>
        <p:txBody>
          <a:bodyPr/>
          <a:lstStyle/>
          <a:p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dirty="0" smtClean="0">
                <a:solidFill>
                  <a:schemeClr val="bg2"/>
                </a:solidFill>
              </a:rPr>
              <a:t>Welcome to the BSc in </a:t>
            </a:r>
            <a:br>
              <a:rPr lang="en-GB" sz="2800" b="0" dirty="0" smtClean="0">
                <a:solidFill>
                  <a:schemeClr val="bg2"/>
                </a:solidFill>
              </a:rPr>
            </a:br>
            <a:r>
              <a:rPr lang="en-GB" sz="2800" b="0" dirty="0" smtClean="0">
                <a:solidFill>
                  <a:schemeClr val="bg2"/>
                </a:solidFill>
              </a:rPr>
              <a:t>Medical Sciences with</a:t>
            </a:r>
            <a:br>
              <a:rPr lang="en-GB" sz="2800" b="0" dirty="0" smtClean="0">
                <a:solidFill>
                  <a:schemeClr val="bg2"/>
                </a:solidFill>
              </a:rPr>
            </a:br>
            <a:r>
              <a:rPr lang="en-GB" sz="2800" b="0" dirty="0" smtClean="0">
                <a:solidFill>
                  <a:schemeClr val="bg2"/>
                </a:solidFill>
              </a:rPr>
              <a:t>Gastroenterology &amp; </a:t>
            </a:r>
            <a:r>
              <a:rPr lang="en-GB" sz="2800" b="0" dirty="0" err="1" smtClean="0">
                <a:solidFill>
                  <a:schemeClr val="bg2"/>
                </a:solidFill>
              </a:rPr>
              <a:t>Hepatology</a:t>
            </a:r>
            <a:r>
              <a:rPr lang="en-GB" sz="2800" b="0" dirty="0" smtClean="0">
                <a:solidFill>
                  <a:schemeClr val="bg2"/>
                </a:solidFill>
              </a:rPr>
              <a:t> </a:t>
            </a:r>
            <a:br>
              <a:rPr lang="en-GB" sz="2800" b="0" dirty="0" smtClean="0">
                <a:solidFill>
                  <a:schemeClr val="bg2"/>
                </a:solidFill>
              </a:rPr>
            </a:br>
            <a:endParaRPr lang="en-GB" sz="2800" b="0" dirty="0" smtClean="0">
              <a:solidFill>
                <a:schemeClr val="bg2"/>
              </a:solidFill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1259632" y="3357563"/>
            <a:ext cx="648072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sz="2800" i="1" dirty="0" smtClean="0">
                <a:solidFill>
                  <a:schemeClr val="bg1"/>
                </a:solidFill>
                <a:latin typeface="Verdana" pitchFamily="34" charset="0"/>
              </a:rPr>
              <a:t>Professor Julian </a:t>
            </a:r>
            <a:r>
              <a:rPr lang="en-GB" sz="2800" i="1" dirty="0">
                <a:solidFill>
                  <a:schemeClr val="bg1"/>
                </a:solidFill>
                <a:latin typeface="Verdana" pitchFamily="34" charset="0"/>
              </a:rPr>
              <a:t>Walters</a:t>
            </a:r>
          </a:p>
          <a:p>
            <a:r>
              <a:rPr lang="en-GB" sz="2800" i="1" dirty="0" smtClean="0">
                <a:solidFill>
                  <a:schemeClr val="bg1"/>
                </a:solidFill>
                <a:latin typeface="Verdana" pitchFamily="34" charset="0"/>
              </a:rPr>
              <a:t>Course Director</a:t>
            </a:r>
            <a:endParaRPr lang="en-GB" sz="2800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6C930C8-BA04-49DC-95B8-169C61847767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Module 3: Infective, Immunological and Inflammatory Mechanisms in Gut &amp; Liver Disease</a:t>
            </a:r>
            <a:endParaRPr lang="en-GB" sz="2000" b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064500" cy="4537075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Module Leaders:</a:t>
            </a:r>
            <a:endParaRPr lang="en-GB" sz="1800" dirty="0" smtClean="0"/>
          </a:p>
          <a:p>
            <a:pPr lvl="1">
              <a:spcBef>
                <a:spcPct val="0"/>
              </a:spcBef>
              <a:buNone/>
            </a:pPr>
            <a:r>
              <a:rPr lang="en-GB" sz="1800" dirty="0" smtClean="0"/>
              <a:t>	</a:t>
            </a:r>
            <a:r>
              <a:rPr lang="it-IT" sz="1800" dirty="0" smtClean="0"/>
              <a:t>Marco Purbhoo		</a:t>
            </a:r>
            <a:r>
              <a:rPr lang="it-IT" sz="1800" dirty="0" smtClean="0">
                <a:hlinkClick r:id="rId3"/>
              </a:rPr>
              <a:t>marco.purbhoo@imperial.ac.uk</a:t>
            </a:r>
            <a:endParaRPr lang="en-GB" sz="1800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1800" dirty="0"/>
              <a:t>	</a:t>
            </a:r>
            <a:r>
              <a:rPr lang="en-GB" sz="1800" dirty="0" smtClean="0"/>
              <a:t>Harry Antoniades 	</a:t>
            </a:r>
            <a:r>
              <a:rPr lang="en-GB" sz="1800" dirty="0" smtClean="0">
                <a:hlinkClick r:id="rId4"/>
              </a:rPr>
              <a:t>c.antoniades@imperial.ac.uk</a:t>
            </a:r>
            <a:endParaRPr lang="en-GB" sz="1800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1800" dirty="0" smtClean="0"/>
              <a:t>	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Aims </a:t>
            </a:r>
            <a:endParaRPr lang="en-GB" sz="1800" dirty="0" smtClean="0"/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learn about interactions between pathogenic infectious agents and the host immune response in the liver and gastro-intestinal tract.</a:t>
            </a:r>
          </a:p>
          <a:p>
            <a:pPr lvl="1">
              <a:spcBef>
                <a:spcPct val="0"/>
              </a:spcBef>
            </a:pPr>
            <a:endParaRPr lang="en-GB" sz="1800" b="1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Content </a:t>
            </a:r>
            <a:endParaRPr lang="en-GB" sz="1800" dirty="0" smtClean="0"/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become familiar with the host immune responses to infection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be develop an understanding of the interactions of infectious agents with the immune system in Liver &amp; GI disease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appreciate aspects of autoimmunity in Liver &amp; GI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C065EE9-1EDD-4941-B919-578FAAC24151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Specialist Modules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Projects</a:t>
            </a:r>
          </a:p>
          <a:p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mtClean="0"/>
              <a:t>or</a:t>
            </a:r>
          </a:p>
          <a:p>
            <a:pPr>
              <a:buFont typeface="Wingdings" pitchFamily="2" charset="2"/>
              <a:buNone/>
            </a:pPr>
            <a:endParaRPr lang="en-GB" smtClean="0"/>
          </a:p>
          <a:p>
            <a:r>
              <a:rPr lang="en-GB" smtClean="0"/>
              <a:t>Specialist taught courses</a:t>
            </a:r>
          </a:p>
          <a:p>
            <a:pPr lvl="1"/>
            <a:r>
              <a:rPr lang="en-GB" smtClean="0"/>
              <a:t>History of medicine</a:t>
            </a:r>
          </a:p>
          <a:p>
            <a:pPr lvl="1"/>
            <a:r>
              <a:rPr lang="en-GB" smtClean="0"/>
              <a:t>Medical humanities</a:t>
            </a:r>
          </a:p>
          <a:p>
            <a:pPr lvl="1"/>
            <a:r>
              <a:rPr lang="en-GB" smtClean="0"/>
              <a:t>Death, autopsy &amp; law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1415075-1E62-4F4E-A7EB-2BC76535BAFB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Resources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12776"/>
            <a:ext cx="8178105" cy="5184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Lectures, seminars, </a:t>
            </a:r>
            <a:r>
              <a:rPr lang="en-GB" sz="2000" dirty="0" err="1" smtClean="0"/>
              <a:t>practicals</a:t>
            </a: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Intranet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Feedback – SOLE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FEO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Email contact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Course Administrator:	Olive Thomas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	</a:t>
            </a:r>
            <a:r>
              <a:rPr lang="en-GB" sz="1600" dirty="0" smtClean="0"/>
              <a:t>			</a:t>
            </a:r>
            <a:r>
              <a:rPr lang="en-GB" sz="2000" dirty="0" smtClean="0">
                <a:ea typeface="+mn-ea"/>
                <a:cs typeface="+mn-cs"/>
                <a:hlinkClick r:id="rId3"/>
              </a:rPr>
              <a:t>o.thomas@imperial.ac.uk</a:t>
            </a:r>
            <a:endParaRPr lang="en-GB" sz="2000" dirty="0">
              <a:ea typeface="+mn-ea"/>
              <a:cs typeface="+mn-cs"/>
            </a:endParaRPr>
          </a:p>
          <a:p>
            <a:pPr lvl="2">
              <a:lnSpc>
                <a:spcPct val="90000"/>
              </a:lnSpc>
            </a:pPr>
            <a:endParaRPr lang="en-GB" sz="16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Welfare tutor:  		</a:t>
            </a:r>
            <a:r>
              <a:rPr lang="it-IT" sz="2000" dirty="0" smtClean="0"/>
              <a:t>Marco Purbhoo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000" dirty="0" smtClean="0"/>
              <a:t>					</a:t>
            </a:r>
            <a:r>
              <a:rPr lang="it-IT" sz="2000" dirty="0" smtClean="0">
                <a:hlinkClick r:id="rId4"/>
              </a:rPr>
              <a:t>marco.purbhoo@imperial.ac.uk</a:t>
            </a: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75099D-BD90-4EAA-A701-5C12EED68E75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Reps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/>
              <a:t>Elect / Appoint</a:t>
            </a:r>
          </a:p>
          <a:p>
            <a:endParaRPr lang="en-GB" sz="2000" smtClean="0"/>
          </a:p>
          <a:p>
            <a:r>
              <a:rPr lang="en-GB" sz="2000" smtClean="0"/>
              <a:t>Point of contact</a:t>
            </a:r>
          </a:p>
          <a:p>
            <a:pPr lvl="1"/>
            <a:r>
              <a:rPr lang="en-GB" sz="1800" smtClean="0"/>
              <a:t>Student issues</a:t>
            </a:r>
          </a:p>
          <a:p>
            <a:pPr lvl="1"/>
            <a:r>
              <a:rPr lang="en-GB" sz="1800" smtClean="0"/>
              <a:t>Feedback to staff</a:t>
            </a:r>
          </a:p>
          <a:p>
            <a:pPr lvl="1"/>
            <a:endParaRPr lang="en-GB" sz="1800" smtClean="0"/>
          </a:p>
          <a:p>
            <a:r>
              <a:rPr lang="en-GB" sz="2000" smtClean="0"/>
              <a:t>Registration lists</a:t>
            </a:r>
          </a:p>
          <a:p>
            <a:endParaRPr lang="en-GB" sz="2000" smtClean="0"/>
          </a:p>
          <a:p>
            <a:r>
              <a:rPr lang="en-GB" sz="2000" smtClean="0"/>
              <a:t>Copies of presentations</a:t>
            </a:r>
          </a:p>
          <a:p>
            <a:endParaRPr lang="en-GB" sz="2000" smtClean="0"/>
          </a:p>
          <a:p>
            <a:endParaRPr lang="en-GB" sz="2000" smtClean="0"/>
          </a:p>
          <a:p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9F3B6-27E1-47B7-8AE0-894558CED37E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Assessment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981200"/>
            <a:ext cx="7629525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In-course assessment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Essay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“ Something requiring analytical and critical skills ”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(for each module)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Exams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February 2013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Three questions per module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	Long essay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	Data handling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	Short answer questions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b="1" dirty="0" smtClean="0">
                <a:solidFill>
                  <a:srgbClr val="3333FF"/>
                </a:solidFill>
              </a:rPr>
              <a:t>Plagiarism, references </a:t>
            </a:r>
          </a:p>
          <a:p>
            <a:pPr lvl="1">
              <a:lnSpc>
                <a:spcPct val="90000"/>
              </a:lnSpc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911C204-CF58-4210-94CF-DD141F596770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Introductory Course Work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Find how to access the top journals in our field</a:t>
            </a:r>
          </a:p>
          <a:p>
            <a:pPr lvl="1"/>
            <a:r>
              <a:rPr lang="en-GB" dirty="0" smtClean="0"/>
              <a:t>Gastroenterology, Hepatology, Gut, J. Hepatol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Select one paper in the most recent edition</a:t>
            </a:r>
          </a:p>
          <a:p>
            <a:endParaRPr lang="en-GB" dirty="0" smtClean="0"/>
          </a:p>
          <a:p>
            <a:r>
              <a:rPr lang="en-GB" dirty="0" smtClean="0"/>
              <a:t>Write 500 words “why you find this paper interesting”</a:t>
            </a:r>
          </a:p>
          <a:p>
            <a:endParaRPr lang="en-GB" dirty="0" smtClean="0"/>
          </a:p>
          <a:p>
            <a:r>
              <a:rPr lang="en-GB" dirty="0" smtClean="0"/>
              <a:t>Submit via electronic portal by Friday 5 October.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7BF793-DBBC-4CF9-ABAA-A0E46AA432F2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76400"/>
            <a:ext cx="7629525" cy="4343400"/>
          </a:xfrm>
        </p:spPr>
        <p:txBody>
          <a:bodyPr/>
          <a:lstStyle/>
          <a:p>
            <a:r>
              <a:rPr lang="en-US" sz="2000" smtClean="0"/>
              <a:t>Guidebook</a:t>
            </a:r>
          </a:p>
          <a:p>
            <a:endParaRPr lang="en-US" sz="2000" smtClean="0"/>
          </a:p>
          <a:p>
            <a:r>
              <a:rPr lang="en-US" sz="2000" smtClean="0"/>
              <a:t>Aims &amp; Learning Objectives</a:t>
            </a:r>
          </a:p>
          <a:p>
            <a:endParaRPr lang="en-US" sz="2000" smtClean="0"/>
          </a:p>
          <a:p>
            <a:r>
              <a:rPr lang="en-US" sz="2000" smtClean="0"/>
              <a:t>People</a:t>
            </a:r>
          </a:p>
          <a:p>
            <a:endParaRPr lang="en-US" sz="2000" smtClean="0"/>
          </a:p>
          <a:p>
            <a:r>
              <a:rPr lang="en-US" sz="2000" smtClean="0"/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7972425" cy="63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7AFBAFF-E019-436E-B8C0-EDB7818C3387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&amp; Objectives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3333FF"/>
                </a:solidFill>
              </a:rPr>
              <a:t>General</a:t>
            </a:r>
          </a:p>
          <a:p>
            <a:endParaRPr lang="en-GB" sz="2000" dirty="0" smtClean="0">
              <a:solidFill>
                <a:srgbClr val="3333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 sz="2000" dirty="0" smtClean="0"/>
              <a:t>	To deliver a rational and coherent programme of study which provides the student with a sound training in science and an understanding of how scientific knowledge has been acquired and how it is advanced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BCE09B-E200-476F-AE83-D866BDAE2EA3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r>
              <a:rPr lang="fr-FR" smtClean="0"/>
              <a:t> &amp; Objectives: </a:t>
            </a:r>
            <a:r>
              <a:rPr lang="en-GB" smtClean="0"/>
              <a:t>Specific</a:t>
            </a:r>
            <a:endParaRPr lang="fr-FR" smtClean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004175" cy="5400675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sz="1800" smtClean="0"/>
              <a:t>A </a:t>
            </a:r>
            <a:r>
              <a:rPr lang="en-GB" sz="1800" smtClean="0">
                <a:solidFill>
                  <a:srgbClr val="3333FF"/>
                </a:solidFill>
              </a:rPr>
              <a:t>sound knowledge and understanding</a:t>
            </a:r>
            <a:r>
              <a:rPr lang="en-GB" sz="1800" smtClean="0"/>
              <a:t> of their field of study, extending to </a:t>
            </a:r>
            <a:r>
              <a:rPr lang="en-GB" sz="1800" smtClean="0">
                <a:solidFill>
                  <a:srgbClr val="3333FF"/>
                </a:solidFill>
              </a:rPr>
              <a:t>current research controversies and challenges</a:t>
            </a:r>
          </a:p>
          <a:p>
            <a:pPr>
              <a:spcBef>
                <a:spcPct val="40000"/>
              </a:spcBef>
            </a:pPr>
            <a:r>
              <a:rPr lang="en-GB" sz="1800" smtClean="0"/>
              <a:t>An understanding of and critical approach to the </a:t>
            </a:r>
            <a:r>
              <a:rPr lang="en-GB" sz="1800" smtClean="0">
                <a:solidFill>
                  <a:srgbClr val="3333FF"/>
                </a:solidFill>
              </a:rPr>
              <a:t>scientific evidence</a:t>
            </a:r>
            <a:r>
              <a:rPr lang="en-GB" sz="1800" smtClean="0"/>
              <a:t> on which this knowledge based</a:t>
            </a:r>
          </a:p>
          <a:p>
            <a:pPr>
              <a:spcBef>
                <a:spcPct val="40000"/>
              </a:spcBef>
            </a:pPr>
            <a:r>
              <a:rPr lang="en-GB" sz="1800" smtClean="0"/>
              <a:t>An appreciation of the fundamental principles and practice of scientific research within the field including:</a:t>
            </a:r>
          </a:p>
          <a:p>
            <a:pPr lvl="1"/>
            <a:r>
              <a:rPr lang="en-GB" sz="1400" smtClean="0">
                <a:solidFill>
                  <a:srgbClr val="3333FF"/>
                </a:solidFill>
              </a:rPr>
              <a:t>Legal and ethical issues</a:t>
            </a:r>
            <a:r>
              <a:rPr lang="en-GB" sz="1400" smtClean="0"/>
              <a:t> and practice</a:t>
            </a:r>
          </a:p>
          <a:p>
            <a:pPr lvl="1"/>
            <a:r>
              <a:rPr lang="en-GB" sz="1400" smtClean="0"/>
              <a:t>The requirement for </a:t>
            </a:r>
            <a:r>
              <a:rPr lang="en-GB" sz="1400" smtClean="0">
                <a:solidFill>
                  <a:srgbClr val="3333FF"/>
                </a:solidFill>
              </a:rPr>
              <a:t>critical review of the relevant literature</a:t>
            </a:r>
            <a:r>
              <a:rPr lang="en-GB" sz="1400" smtClean="0"/>
              <a:t> </a:t>
            </a:r>
          </a:p>
          <a:p>
            <a:pPr lvl="1"/>
            <a:r>
              <a:rPr lang="en-GB" sz="1400" smtClean="0"/>
              <a:t>The concept of developing and testing a hypothesis</a:t>
            </a:r>
          </a:p>
          <a:p>
            <a:pPr lvl="1"/>
            <a:r>
              <a:rPr lang="en-GB" sz="1400" smtClean="0"/>
              <a:t>The principles of experimental design</a:t>
            </a:r>
          </a:p>
          <a:p>
            <a:pPr lvl="1"/>
            <a:r>
              <a:rPr lang="en-GB" sz="1400" smtClean="0"/>
              <a:t>The principles underlying research methods and techniques (pertinent to the field of study)</a:t>
            </a:r>
          </a:p>
          <a:p>
            <a:pPr lvl="1"/>
            <a:r>
              <a:rPr lang="en-GB" sz="1400" smtClean="0"/>
              <a:t>Data analysis and interpretation, including statistics</a:t>
            </a:r>
          </a:p>
          <a:p>
            <a:pPr>
              <a:spcBef>
                <a:spcPct val="40000"/>
              </a:spcBef>
            </a:pPr>
            <a:r>
              <a:rPr lang="en-GB" sz="1800" smtClean="0"/>
              <a:t>Experience of </a:t>
            </a:r>
            <a:r>
              <a:rPr lang="en-GB" sz="1800" smtClean="0">
                <a:solidFill>
                  <a:srgbClr val="3333FF"/>
                </a:solidFill>
              </a:rPr>
              <a:t>oral and written scientific communication</a:t>
            </a:r>
          </a:p>
          <a:p>
            <a:pPr>
              <a:spcBef>
                <a:spcPct val="40000"/>
              </a:spcBef>
            </a:pPr>
            <a:r>
              <a:rPr lang="en-GB" sz="1800" smtClean="0"/>
              <a:t>Teaching will be designed to encourage </a:t>
            </a:r>
            <a:r>
              <a:rPr lang="en-GB" sz="1800" smtClean="0">
                <a:solidFill>
                  <a:srgbClr val="3333FF"/>
                </a:solidFill>
              </a:rPr>
              <a:t>originality of thought</a:t>
            </a:r>
            <a:r>
              <a:rPr lang="en-GB" sz="1800" smtClean="0"/>
              <a:t> and </a:t>
            </a:r>
            <a:r>
              <a:rPr lang="en-GB" sz="1800" smtClean="0">
                <a:solidFill>
                  <a:srgbClr val="3333FF"/>
                </a:solidFill>
              </a:rPr>
              <a:t>breadth of vision</a:t>
            </a:r>
            <a:r>
              <a:rPr lang="en-GB" sz="1800" smtClean="0"/>
              <a:t> and will be delivered in a supportive learning environment, underpinned by world class research.</a:t>
            </a:r>
            <a:endParaRPr lang="fr-FR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0BFBFE5-C751-4781-A902-B4CE4081836B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Modules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>
              <a:buFont typeface="Wingdings" pitchFamily="2" charset="2"/>
              <a:buNone/>
            </a:pPr>
            <a:r>
              <a:rPr lang="en-GB" sz="1800" smtClean="0"/>
              <a:t>Introductory course</a:t>
            </a:r>
          </a:p>
          <a:p>
            <a:pPr marL="419100" indent="-419100">
              <a:buFont typeface="Wingdings" pitchFamily="2" charset="2"/>
              <a:buNone/>
            </a:pPr>
            <a:endParaRPr lang="en-GB" sz="1800" smtClean="0"/>
          </a:p>
          <a:p>
            <a:pPr marL="419100" indent="-419100">
              <a:buFont typeface="Wingdings" pitchFamily="2" charset="2"/>
              <a:buNone/>
            </a:pPr>
            <a:r>
              <a:rPr lang="en-GB" sz="1800" smtClean="0"/>
              <a:t>Module 1	Gene-environmental interactions: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GB" sz="1800" smtClean="0"/>
              <a:t>			Metabolic, genetic and nutritional disorders</a:t>
            </a:r>
          </a:p>
          <a:p>
            <a:pPr marL="838200" lvl="1" indent="-381000">
              <a:buFont typeface="Wingdings" pitchFamily="2" charset="2"/>
              <a:buNone/>
            </a:pPr>
            <a:endParaRPr lang="en-GB" sz="1800" smtClean="0"/>
          </a:p>
          <a:p>
            <a:pPr marL="419100" indent="-419100">
              <a:buFont typeface="Wingdings" pitchFamily="2" charset="2"/>
              <a:buNone/>
            </a:pPr>
            <a:r>
              <a:rPr lang="en-GB" sz="1800" smtClean="0"/>
              <a:t>Module 2	Diagnostic and therapeutic principles: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GB" sz="1800" smtClean="0"/>
              <a:t>			Science underlying imaging and neoplasia</a:t>
            </a:r>
          </a:p>
          <a:p>
            <a:pPr marL="838200" lvl="1" indent="-381000">
              <a:buFont typeface="Wingdings" pitchFamily="2" charset="2"/>
              <a:buNone/>
            </a:pPr>
            <a:endParaRPr lang="en-GB" sz="1800" smtClean="0"/>
          </a:p>
          <a:p>
            <a:pPr marL="419100" indent="-419100">
              <a:buFont typeface="Wingdings" pitchFamily="2" charset="2"/>
              <a:buNone/>
            </a:pPr>
            <a:r>
              <a:rPr lang="en-GB" sz="1800" smtClean="0"/>
              <a:t>Module 3	Infective, immunological and inflammatory 			mechanisms in gut and liver disease</a:t>
            </a:r>
          </a:p>
          <a:p>
            <a:pPr marL="419100" indent="-419100">
              <a:buFont typeface="Wingdings" pitchFamily="2" charset="2"/>
              <a:buAutoNum type="arabicPeriod"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84291-7BA0-4C32-A658-657534D6AFF6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Introductory Course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Leaders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/>
              <a:t>Professor Julian Walters	</a:t>
            </a:r>
            <a:r>
              <a:rPr lang="en-GB" sz="1800" dirty="0" smtClean="0">
                <a:hlinkClick r:id="rId3"/>
              </a:rPr>
              <a:t>julian.walters@imperial.ac.uk</a:t>
            </a:r>
            <a:endParaRPr lang="de-DE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800" dirty="0" smtClean="0"/>
              <a:t>Dr Marco Purbhoo		</a:t>
            </a:r>
            <a:r>
              <a:rPr lang="it-IT" sz="1800" dirty="0" smtClean="0">
                <a:hlinkClick r:id="rId4"/>
              </a:rPr>
              <a:t>marco.purbhoo@imperial.ac.uk</a:t>
            </a:r>
            <a:endParaRPr lang="en-GB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Aims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/>
              <a:t>-	To provide an introduction to the study of medical sciences related to the liver and gastrointestinal tract</a:t>
            </a:r>
            <a:endParaRPr lang="en-GB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Content</a:t>
            </a:r>
            <a:endParaRPr lang="en-GB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/>
              <a:t>-	Introductory talks on immunology, genetics, metabolism and pathology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/>
              <a:t>-	A basic review of complex diseases of the liver and GI tract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 smtClean="0"/>
              <a:t>-	Introductory lectures on key generic skills including statistics and critical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4B5D000-434E-4EBD-BC8A-EE99E71B1861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51838" cy="914400"/>
          </a:xfrm>
        </p:spPr>
        <p:txBody>
          <a:bodyPr/>
          <a:lstStyle/>
          <a:p>
            <a:r>
              <a:rPr lang="en-GB" sz="2000" smtClean="0"/>
              <a:t>Module 1: Gene-environmental interactions: </a:t>
            </a:r>
            <a:br>
              <a:rPr lang="en-GB" sz="2000" smtClean="0"/>
            </a:br>
            <a:r>
              <a:rPr lang="en-GB" sz="2000" smtClean="0"/>
              <a:t>Metabolic, Genetic &amp; Nutritional disorders of Gut &amp; Liver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700213"/>
            <a:ext cx="8435975" cy="4968875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Module Leaders:</a:t>
            </a:r>
            <a:r>
              <a:rPr lang="en-GB" sz="1800" dirty="0" smtClean="0"/>
              <a:t>   Julian Walters     	</a:t>
            </a:r>
            <a:r>
              <a:rPr lang="en-GB" sz="1800" u="sng" dirty="0">
                <a:hlinkClick r:id="rId3"/>
              </a:rPr>
              <a:t>julian.walters@imperial.ac.uk</a:t>
            </a:r>
            <a:r>
              <a:rPr lang="en-GB" sz="1800" u="sng" dirty="0"/>
              <a:t> </a:t>
            </a:r>
            <a:r>
              <a:rPr lang="en-GB" sz="1800" dirty="0" smtClean="0"/>
              <a:t>		        	       Horace Williams    </a:t>
            </a:r>
            <a:r>
              <a:rPr lang="en-GB" sz="1800" u="sng" dirty="0" smtClean="0"/>
              <a:t>horace.williams@imperial.ac.uk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1800" b="1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Aims 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appreciate how genetic and environmental factors contribute to GI and liver diseases.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To learn about the scientific principles linking metabolic, genetic and nutritional factors to GI function and disorders.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1800" b="1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dirty="0" smtClean="0"/>
              <a:t>Content 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Specific gene/environment interactions in GI diseases such as IBD and coeliac disease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Genetic factors underlying GI and liver disease </a:t>
            </a:r>
          </a:p>
          <a:p>
            <a:pPr lvl="1">
              <a:spcBef>
                <a:spcPct val="0"/>
              </a:spcBef>
            </a:pPr>
            <a:r>
              <a:rPr lang="en-GB" sz="1800" dirty="0" smtClean="0"/>
              <a:t>Principles of human nutrition in health and disease, the assessment of nutritional state, and interactions of GI function, nutrition and metabolic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26207E-1CF8-4F60-AF02-DAF8EF48A384}" type="datetime7">
              <a:rPr lang="en-GB" sz="1000">
                <a:solidFill>
                  <a:schemeClr val="accent1"/>
                </a:solidFill>
              </a:rPr>
              <a:pPr/>
              <a:t>Sep-12</a:t>
            </a:fld>
            <a:endParaRPr lang="en-GB" sz="1000">
              <a:solidFill>
                <a:schemeClr val="accent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51838" cy="1119187"/>
          </a:xfrm>
        </p:spPr>
        <p:txBody>
          <a:bodyPr/>
          <a:lstStyle/>
          <a:p>
            <a:r>
              <a:rPr lang="en-GB" sz="2000" smtClean="0"/>
              <a:t>Module 2:  Diagnostic &amp; Therapeutic Principles in Gastrointestinal &amp; Liver Disease </a:t>
            </a:r>
            <a:r>
              <a:rPr lang="en-GB" sz="2000" b="0" smtClean="0"/>
              <a:t/>
            </a:r>
            <a:br>
              <a:rPr lang="en-GB" sz="2000" b="0" smtClean="0"/>
            </a:br>
            <a:endParaRPr lang="en-GB" sz="2000" b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35975" cy="5113337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smtClean="0"/>
              <a:t>Module Leaders:</a:t>
            </a:r>
            <a:r>
              <a:rPr lang="en-GB" sz="1800" smtClean="0"/>
              <a:t>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1800" smtClean="0"/>
              <a:t>	Belinda Smith	    	      </a:t>
            </a:r>
            <a:r>
              <a:rPr lang="en-GB" sz="1800" smtClean="0">
                <a:hlinkClick r:id="rId3"/>
              </a:rPr>
              <a:t>belinda.smith2@imperial.nhs.uk</a:t>
            </a:r>
            <a:endParaRPr lang="en-GB" sz="180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1800" smtClean="0"/>
              <a:t>	Shahid Khan     		      </a:t>
            </a:r>
            <a:r>
              <a:rPr lang="en-GB" sz="1800" smtClean="0">
                <a:hlinkClick r:id="rId4"/>
              </a:rPr>
              <a:t>shahid.khan@imperial.ac.uk</a:t>
            </a:r>
            <a:endParaRPr lang="en-GB" sz="180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GB" sz="1800" smtClean="0"/>
              <a:t>   Laksh Ayaru                         </a:t>
            </a:r>
            <a:r>
              <a:rPr lang="en-GB" sz="1800" smtClean="0">
                <a:hlinkClick r:id="rId5"/>
              </a:rPr>
              <a:t>Lakshmana.ayaru@imperial.nhs.uk</a:t>
            </a:r>
            <a:endParaRPr lang="en-GB" sz="1800" smtClean="0"/>
          </a:p>
          <a:p>
            <a:pPr lvl="1">
              <a:spcBef>
                <a:spcPct val="0"/>
              </a:spcBef>
              <a:buFontTx/>
              <a:buNone/>
            </a:pPr>
            <a:endParaRPr lang="en-GB" sz="1600" b="1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smtClean="0"/>
              <a:t>Aims </a:t>
            </a:r>
          </a:p>
          <a:p>
            <a:pPr lvl="1">
              <a:spcBef>
                <a:spcPct val="0"/>
              </a:spcBef>
            </a:pPr>
            <a:r>
              <a:rPr lang="en-GB" sz="1800" smtClean="0"/>
              <a:t>To gain a broad knowledge of diagnostic and therapeutic principles relevant to the GI tract and liver </a:t>
            </a:r>
          </a:p>
          <a:p>
            <a:pPr lvl="1">
              <a:spcBef>
                <a:spcPct val="0"/>
              </a:spcBef>
            </a:pPr>
            <a:r>
              <a:rPr lang="en-GB" sz="1800" smtClean="0"/>
              <a:t>To develop a greater understanding of development and diagnosis of neoplasia in the GI tract and liver, and the rationale for various therapeutic approaches.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GB" sz="1800" b="1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b="1" smtClean="0"/>
              <a:t>Content </a:t>
            </a:r>
            <a:endParaRPr lang="en-GB" sz="1800" smtClean="0"/>
          </a:p>
          <a:p>
            <a:pPr lvl="1">
              <a:spcBef>
                <a:spcPct val="0"/>
              </a:spcBef>
            </a:pPr>
            <a:r>
              <a:rPr lang="en-GB" sz="1800" smtClean="0"/>
              <a:t>The role of new diagnostic imaging and therapeutic techniques including endoscopy, laparoscopic surgery, ERCP, CT, magnetic resonance imaging, MR spectroscopy, position emission tomography, physiological studies and nuclear medicine </a:t>
            </a:r>
          </a:p>
          <a:p>
            <a:pPr lvl="1">
              <a:spcBef>
                <a:spcPct val="0"/>
              </a:spcBef>
            </a:pPr>
            <a:r>
              <a:rPr lang="en-GB" sz="1800" smtClean="0"/>
              <a:t>An emphasis on neoplastic diseases of the liver and GI tract.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w-lecture">
  <a:themeElements>
    <a:clrScheme name="jw-lect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jw-lectur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w-lect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w-lect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lect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lecture 4">
        <a:dk1>
          <a:srgbClr val="000000"/>
        </a:dk1>
        <a:lt1>
          <a:srgbClr val="FFFFFF"/>
        </a:lt1>
        <a:dk2>
          <a:srgbClr val="000099"/>
        </a:dk2>
        <a:lt2>
          <a:srgbClr val="FFFF66"/>
        </a:lt2>
        <a:accent1>
          <a:srgbClr val="00CCCC"/>
        </a:accent1>
        <a:accent2>
          <a:srgbClr val="CC99FF"/>
        </a:accent2>
        <a:accent3>
          <a:srgbClr val="AAAACA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FF33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w-lecture 4">
    <a:dk1>
      <a:srgbClr val="000000"/>
    </a:dk1>
    <a:lt1>
      <a:srgbClr val="FFFFFF"/>
    </a:lt1>
    <a:dk2>
      <a:srgbClr val="000099"/>
    </a:dk2>
    <a:lt2>
      <a:srgbClr val="FFFF66"/>
    </a:lt2>
    <a:accent1>
      <a:srgbClr val="00CCCC"/>
    </a:accent1>
    <a:accent2>
      <a:srgbClr val="CC99FF"/>
    </a:accent2>
    <a:accent3>
      <a:srgbClr val="AAAACA"/>
    </a:accent3>
    <a:accent4>
      <a:srgbClr val="DADADA"/>
    </a:accent4>
    <a:accent5>
      <a:srgbClr val="AAE2E2"/>
    </a:accent5>
    <a:accent6>
      <a:srgbClr val="B98AE7"/>
    </a:accent6>
    <a:hlink>
      <a:srgbClr val="FF33CC"/>
    </a:hlink>
    <a:folHlink>
      <a:srgbClr val="66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Words>342</Words>
  <Application>Microsoft Office PowerPoint</Application>
  <PresentationFormat>On-screen Show (4:3)</PresentationFormat>
  <Paragraphs>173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jw-lecture</vt:lpstr>
      <vt:lpstr>  Welcome to the BSc in  Medical Sciences with Gastroenterology &amp; Hepatology  </vt:lpstr>
      <vt:lpstr>Resources</vt:lpstr>
      <vt:lpstr>PowerPoint Presentation</vt:lpstr>
      <vt:lpstr>Aims &amp; Objectives</vt:lpstr>
      <vt:lpstr>Aims &amp; Objectives: Specific</vt:lpstr>
      <vt:lpstr>Modules </vt:lpstr>
      <vt:lpstr>Introductory Course</vt:lpstr>
      <vt:lpstr>Module 1: Gene-environmental interactions:  Metabolic, Genetic &amp; Nutritional disorders of Gut &amp; Liver</vt:lpstr>
      <vt:lpstr>Module 2:  Diagnostic &amp; Therapeutic Principles in Gastrointestinal &amp; Liver Disease  </vt:lpstr>
      <vt:lpstr>Module 3: Infective, Immunological and Inflammatory Mechanisms in Gut &amp; Liver Disease</vt:lpstr>
      <vt:lpstr>Specialist Modules </vt:lpstr>
      <vt:lpstr>Learning Resources</vt:lpstr>
      <vt:lpstr>Class Reps</vt:lpstr>
      <vt:lpstr>Assessment</vt:lpstr>
      <vt:lpstr>Introductory Course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jw-default</dc:title>
  <dc:creator>jw</dc:creator>
  <cp:lastModifiedBy>Shiel, Nuala</cp:lastModifiedBy>
  <cp:revision>102</cp:revision>
  <cp:lastPrinted>1999-02-19T10:34:18Z</cp:lastPrinted>
  <dcterms:created xsi:type="dcterms:W3CDTF">1995-06-02T22:06:36Z</dcterms:created>
  <dcterms:modified xsi:type="dcterms:W3CDTF">2012-09-25T08:00:16Z</dcterms:modified>
</cp:coreProperties>
</file>