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6" r:id="rId2"/>
    <p:sldId id="268" r:id="rId3"/>
    <p:sldId id="269" r:id="rId4"/>
    <p:sldId id="294" r:id="rId5"/>
    <p:sldId id="270" r:id="rId6"/>
    <p:sldId id="271" r:id="rId7"/>
    <p:sldId id="272" r:id="rId8"/>
    <p:sldId id="295" r:id="rId9"/>
    <p:sldId id="274" r:id="rId10"/>
    <p:sldId id="275" r:id="rId11"/>
    <p:sldId id="291" r:id="rId12"/>
    <p:sldId id="276" r:id="rId13"/>
    <p:sldId id="277" r:id="rId14"/>
    <p:sldId id="280" r:id="rId15"/>
    <p:sldId id="281" r:id="rId16"/>
    <p:sldId id="282" r:id="rId17"/>
    <p:sldId id="283" r:id="rId18"/>
    <p:sldId id="290" r:id="rId19"/>
    <p:sldId id="284" r:id="rId20"/>
    <p:sldId id="285" r:id="rId21"/>
    <p:sldId id="286" r:id="rId22"/>
    <p:sldId id="287" r:id="rId23"/>
  </p:sldIdLst>
  <p:sldSz cx="9144000" cy="6858000" type="screen4x3"/>
  <p:notesSz cx="6877050" cy="1000125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4"/>
    <a:srgbClr val="6E6E6F"/>
    <a:srgbClr val="DC0217"/>
    <a:srgbClr val="4B4F55"/>
    <a:srgbClr val="1B0807"/>
    <a:srgbClr val="C2C2C2"/>
    <a:srgbClr val="FFFFFF"/>
    <a:srgbClr val="E78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81183" autoAdjust="0"/>
  </p:normalViewPr>
  <p:slideViewPr>
    <p:cSldViewPr>
      <p:cViewPr>
        <p:scale>
          <a:sx n="50" d="100"/>
          <a:sy n="50" d="100"/>
        </p:scale>
        <p:origin x="-1014" y="-408"/>
      </p:cViewPr>
      <p:guideLst>
        <p:guide orient="horz" pos="4032"/>
        <p:guide pos="528"/>
        <p:guide pos="5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149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2DD5D-D42E-4412-820D-540BB6A00512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0E64DDF-09D8-4F14-AA9E-72806186DA21}">
      <dgm:prSet phldrT="[Text]" custT="1"/>
      <dgm:spPr/>
      <dgm:t>
        <a:bodyPr/>
        <a:lstStyle/>
        <a:p>
          <a:r>
            <a:rPr lang="en-GB" sz="2800" dirty="0" smtClean="0">
              <a:solidFill>
                <a:srgbClr val="040404"/>
              </a:solidFill>
              <a:latin typeface="Arial Rounded MT Bold" pitchFamily="34" charset="0"/>
            </a:rPr>
            <a:t>Innate immune components of the GIT</a:t>
          </a:r>
          <a:endParaRPr lang="en-GB" sz="2800" dirty="0">
            <a:solidFill>
              <a:srgbClr val="040404"/>
            </a:solidFill>
          </a:endParaRPr>
        </a:p>
      </dgm:t>
    </dgm:pt>
    <dgm:pt modelId="{932E4EA4-69A2-472E-A184-F2A9F8072E13}" type="parTrans" cxnId="{8AE63E81-755A-439F-9E34-A5259B90DD60}">
      <dgm:prSet/>
      <dgm:spPr/>
      <dgm:t>
        <a:bodyPr/>
        <a:lstStyle/>
        <a:p>
          <a:endParaRPr lang="en-GB"/>
        </a:p>
      </dgm:t>
    </dgm:pt>
    <dgm:pt modelId="{D42933F4-9F62-44D0-AB99-7A9031AF051D}" type="sibTrans" cxnId="{8AE63E81-755A-439F-9E34-A5259B90DD60}">
      <dgm:prSet/>
      <dgm:spPr/>
      <dgm:t>
        <a:bodyPr/>
        <a:lstStyle/>
        <a:p>
          <a:endParaRPr lang="en-GB"/>
        </a:p>
      </dgm:t>
    </dgm:pt>
    <dgm:pt modelId="{5FD84499-EBF2-4570-8A2C-2816FD500A44}">
      <dgm:prSet phldrT="[Text]" custT="1"/>
      <dgm:spPr/>
      <dgm:t>
        <a:bodyPr/>
        <a:lstStyle/>
        <a:p>
          <a:r>
            <a:rPr lang="en-GB" sz="2400" b="1" dirty="0" smtClean="0">
              <a:solidFill>
                <a:srgbClr val="040404"/>
              </a:solidFill>
            </a:rPr>
            <a:t>barrier</a:t>
          </a:r>
          <a:endParaRPr lang="en-GB" sz="2400" b="1" dirty="0">
            <a:solidFill>
              <a:srgbClr val="040404"/>
            </a:solidFill>
          </a:endParaRPr>
        </a:p>
      </dgm:t>
    </dgm:pt>
    <dgm:pt modelId="{3D5047F5-7D11-4970-B5AA-689A6872E2DC}" type="parTrans" cxnId="{2B4D0A86-B2E9-4DE5-AFCD-57BA11555DDF}">
      <dgm:prSet/>
      <dgm:spPr/>
      <dgm:t>
        <a:bodyPr/>
        <a:lstStyle/>
        <a:p>
          <a:endParaRPr lang="en-GB"/>
        </a:p>
      </dgm:t>
    </dgm:pt>
    <dgm:pt modelId="{EFEC8916-3254-46CF-9A0B-DAE5D821E272}" type="sibTrans" cxnId="{2B4D0A86-B2E9-4DE5-AFCD-57BA11555DDF}">
      <dgm:prSet/>
      <dgm:spPr/>
      <dgm:t>
        <a:bodyPr/>
        <a:lstStyle/>
        <a:p>
          <a:endParaRPr lang="en-GB"/>
        </a:p>
      </dgm:t>
    </dgm:pt>
    <dgm:pt modelId="{EC336A74-737D-4948-BA1B-669B35E26412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040404"/>
              </a:solidFill>
            </a:rPr>
            <a:t>epithelium</a:t>
          </a:r>
        </a:p>
        <a:p>
          <a:r>
            <a:rPr lang="en-GB" sz="1800" b="1" dirty="0" err="1" smtClean="0">
              <a:solidFill>
                <a:srgbClr val="040404"/>
              </a:solidFill>
            </a:rPr>
            <a:t>peristasis</a:t>
          </a:r>
          <a:endParaRPr lang="en-GB" sz="1800" b="1" dirty="0" smtClean="0">
            <a:solidFill>
              <a:srgbClr val="040404"/>
            </a:solidFill>
          </a:endParaRPr>
        </a:p>
        <a:p>
          <a:r>
            <a:rPr lang="en-GB" sz="1800" b="1" dirty="0" err="1" smtClean="0">
              <a:solidFill>
                <a:srgbClr val="040404"/>
              </a:solidFill>
            </a:rPr>
            <a:t>commensals</a:t>
          </a:r>
          <a:endParaRPr lang="en-GB" sz="1800" b="1" dirty="0">
            <a:solidFill>
              <a:srgbClr val="040404"/>
            </a:solidFill>
          </a:endParaRPr>
        </a:p>
      </dgm:t>
    </dgm:pt>
    <dgm:pt modelId="{20E00916-CC14-4DAF-B121-FFD5E92A5609}" type="parTrans" cxnId="{EBC52256-5F43-40F6-9DCA-161F195BA309}">
      <dgm:prSet/>
      <dgm:spPr/>
      <dgm:t>
        <a:bodyPr/>
        <a:lstStyle/>
        <a:p>
          <a:endParaRPr lang="en-GB"/>
        </a:p>
      </dgm:t>
    </dgm:pt>
    <dgm:pt modelId="{23E87221-A3EE-4059-9AF9-95701F0BB1FE}" type="sibTrans" cxnId="{EBC52256-5F43-40F6-9DCA-161F195BA309}">
      <dgm:prSet/>
      <dgm:spPr/>
      <dgm:t>
        <a:bodyPr/>
        <a:lstStyle/>
        <a:p>
          <a:endParaRPr lang="en-GB"/>
        </a:p>
      </dgm:t>
    </dgm:pt>
    <dgm:pt modelId="{D1F38054-D9F1-4C83-982C-336D96F04F43}">
      <dgm:prSet phldrT="[Text]" custT="1"/>
      <dgm:spPr/>
      <dgm:t>
        <a:bodyPr/>
        <a:lstStyle/>
        <a:p>
          <a:r>
            <a:rPr lang="en-GB" sz="2400" b="1" dirty="0" smtClean="0">
              <a:solidFill>
                <a:srgbClr val="040404"/>
              </a:solidFill>
            </a:rPr>
            <a:t>cellular</a:t>
          </a:r>
          <a:endParaRPr lang="en-GB" sz="2400" b="1" dirty="0">
            <a:solidFill>
              <a:srgbClr val="040404"/>
            </a:solidFill>
          </a:endParaRPr>
        </a:p>
      </dgm:t>
    </dgm:pt>
    <dgm:pt modelId="{CBD49B6A-3A12-434B-AD5B-4F1CB6B01751}" type="parTrans" cxnId="{D9CC3FF5-657F-4351-823B-FE90FED13FCB}">
      <dgm:prSet/>
      <dgm:spPr/>
      <dgm:t>
        <a:bodyPr/>
        <a:lstStyle/>
        <a:p>
          <a:endParaRPr lang="en-GB"/>
        </a:p>
      </dgm:t>
    </dgm:pt>
    <dgm:pt modelId="{3EA05D99-9C80-4B7E-BA47-7785B538852E}" type="sibTrans" cxnId="{D9CC3FF5-657F-4351-823B-FE90FED13FCB}">
      <dgm:prSet/>
      <dgm:spPr/>
      <dgm:t>
        <a:bodyPr/>
        <a:lstStyle/>
        <a:p>
          <a:endParaRPr lang="en-GB"/>
        </a:p>
      </dgm:t>
    </dgm:pt>
    <dgm:pt modelId="{30CCBBA6-E9AF-4D74-A013-91E6AE6D95EA}">
      <dgm:prSet phldrT="[Text]" custT="1"/>
      <dgm:spPr/>
      <dgm:t>
        <a:bodyPr/>
        <a:lstStyle/>
        <a:p>
          <a:pPr algn="ctr"/>
          <a:r>
            <a:rPr lang="en-GB" sz="1800" b="1" dirty="0" err="1" smtClean="0">
              <a:solidFill>
                <a:srgbClr val="040404"/>
              </a:solidFill>
              <a:latin typeface="+mn-lt"/>
            </a:rPr>
            <a:t>neutrophils</a:t>
          </a:r>
          <a:endParaRPr lang="en-GB" sz="1800" b="1" dirty="0" smtClean="0">
            <a:solidFill>
              <a:srgbClr val="040404"/>
            </a:solidFill>
            <a:latin typeface="+mn-lt"/>
          </a:endParaRPr>
        </a:p>
        <a:p>
          <a:pPr algn="ctr"/>
          <a:r>
            <a:rPr lang="en-GB" sz="1800" b="1" dirty="0" err="1" smtClean="0">
              <a:solidFill>
                <a:srgbClr val="040404"/>
              </a:solidFill>
              <a:latin typeface="+mn-lt"/>
            </a:rPr>
            <a:t>dentritic</a:t>
          </a:r>
          <a:r>
            <a:rPr lang="en-GB" sz="1800" b="1" dirty="0" smtClean="0">
              <a:solidFill>
                <a:srgbClr val="040404"/>
              </a:solidFill>
              <a:latin typeface="+mn-lt"/>
            </a:rPr>
            <a:t> cells (DCs)</a:t>
          </a:r>
        </a:p>
        <a:p>
          <a:pPr algn="ctr"/>
          <a:r>
            <a:rPr lang="en-GB" sz="1800" b="1" dirty="0" err="1" smtClean="0">
              <a:solidFill>
                <a:srgbClr val="040404"/>
              </a:solidFill>
              <a:latin typeface="+mn-lt"/>
            </a:rPr>
            <a:t>monocyte</a:t>
          </a:r>
          <a:r>
            <a:rPr lang="en-GB" sz="1800" b="1" dirty="0" smtClean="0">
              <a:solidFill>
                <a:srgbClr val="040404"/>
              </a:solidFill>
              <a:latin typeface="+mn-lt"/>
            </a:rPr>
            <a:t>/ macrophage</a:t>
          </a:r>
        </a:p>
        <a:p>
          <a:pPr algn="ctr"/>
          <a:r>
            <a:rPr lang="en-GB" sz="1800" b="1" dirty="0" smtClean="0">
              <a:solidFill>
                <a:srgbClr val="040404"/>
              </a:solidFill>
              <a:latin typeface="+mn-lt"/>
            </a:rPr>
            <a:t>natural killer (NK) cells</a:t>
          </a:r>
        </a:p>
        <a:p>
          <a:pPr algn="ctr"/>
          <a:r>
            <a:rPr lang="en-GB" sz="1800" b="1" dirty="0" smtClean="0">
              <a:solidFill>
                <a:srgbClr val="040404"/>
              </a:solidFill>
              <a:latin typeface="+mn-lt"/>
            </a:rPr>
            <a:t>granulocytes</a:t>
          </a:r>
        </a:p>
      </dgm:t>
    </dgm:pt>
    <dgm:pt modelId="{B322C6F5-2CFE-472F-BCF9-81FE5FF9126E}" type="parTrans" cxnId="{049F9820-F8BC-428F-85AB-7034782F5E45}">
      <dgm:prSet/>
      <dgm:spPr/>
      <dgm:t>
        <a:bodyPr/>
        <a:lstStyle/>
        <a:p>
          <a:endParaRPr lang="en-GB"/>
        </a:p>
      </dgm:t>
    </dgm:pt>
    <dgm:pt modelId="{3881394F-CBBE-476B-AD84-D76F40550DAA}" type="sibTrans" cxnId="{049F9820-F8BC-428F-85AB-7034782F5E45}">
      <dgm:prSet/>
      <dgm:spPr/>
      <dgm:t>
        <a:bodyPr/>
        <a:lstStyle/>
        <a:p>
          <a:endParaRPr lang="en-GB"/>
        </a:p>
      </dgm:t>
    </dgm:pt>
    <dgm:pt modelId="{1C42A7F4-505F-433D-A5EF-B39F49F6B451}">
      <dgm:prSet custT="1"/>
      <dgm:spPr/>
      <dgm:t>
        <a:bodyPr/>
        <a:lstStyle/>
        <a:p>
          <a:r>
            <a:rPr lang="en-GB" sz="2400" b="1" dirty="0" smtClean="0">
              <a:solidFill>
                <a:srgbClr val="040404"/>
              </a:solidFill>
            </a:rPr>
            <a:t>chemicals</a:t>
          </a:r>
          <a:endParaRPr lang="en-GB" sz="2400" b="1" dirty="0">
            <a:solidFill>
              <a:srgbClr val="040404"/>
            </a:solidFill>
          </a:endParaRPr>
        </a:p>
      </dgm:t>
    </dgm:pt>
    <dgm:pt modelId="{159C8B6C-6F9F-4057-AF57-F6126EDD5D0B}" type="parTrans" cxnId="{6D163623-2F6F-4B04-983D-26F3144F9020}">
      <dgm:prSet/>
      <dgm:spPr/>
      <dgm:t>
        <a:bodyPr/>
        <a:lstStyle/>
        <a:p>
          <a:endParaRPr lang="en-GB"/>
        </a:p>
      </dgm:t>
    </dgm:pt>
    <dgm:pt modelId="{C31DA97D-E029-4A65-B891-CFEA0D2FF9A6}" type="sibTrans" cxnId="{6D163623-2F6F-4B04-983D-26F3144F9020}">
      <dgm:prSet/>
      <dgm:spPr/>
      <dgm:t>
        <a:bodyPr/>
        <a:lstStyle/>
        <a:p>
          <a:endParaRPr lang="en-GB"/>
        </a:p>
      </dgm:t>
    </dgm:pt>
    <dgm:pt modelId="{2A7A7FE3-3F76-4FC0-940A-7E2DCED9A594}">
      <dgm:prSet custT="1"/>
      <dgm:spPr/>
      <dgm:t>
        <a:bodyPr/>
        <a:lstStyle/>
        <a:p>
          <a:r>
            <a:rPr lang="en-GB" sz="1800" b="1" dirty="0" smtClean="0">
              <a:solidFill>
                <a:srgbClr val="040404"/>
              </a:solidFill>
              <a:latin typeface="+mn-lt"/>
            </a:rPr>
            <a:t>gastric acid</a:t>
          </a:r>
        </a:p>
        <a:p>
          <a:r>
            <a:rPr lang="en-GB" sz="1800" b="1" dirty="0" smtClean="0">
              <a:solidFill>
                <a:srgbClr val="040404"/>
              </a:solidFill>
              <a:latin typeface="+mn-lt"/>
            </a:rPr>
            <a:t>bile acid</a:t>
          </a:r>
        </a:p>
        <a:p>
          <a:r>
            <a:rPr lang="en-GB" sz="1800" b="1" dirty="0" smtClean="0">
              <a:solidFill>
                <a:srgbClr val="040404"/>
              </a:solidFill>
              <a:latin typeface="+mn-lt"/>
            </a:rPr>
            <a:t> digestive enzymes</a:t>
          </a:r>
        </a:p>
        <a:p>
          <a:r>
            <a:rPr lang="en-GB" sz="1800" b="1" dirty="0" smtClean="0">
              <a:solidFill>
                <a:srgbClr val="040404"/>
              </a:solidFill>
              <a:latin typeface="+mn-lt"/>
            </a:rPr>
            <a:t>mucus</a:t>
          </a:r>
        </a:p>
        <a:p>
          <a:r>
            <a:rPr lang="en-GB" sz="1800" b="1" dirty="0" smtClean="0">
              <a:solidFill>
                <a:srgbClr val="040404"/>
              </a:solidFill>
              <a:latin typeface="+mn-lt"/>
            </a:rPr>
            <a:t> AMPs</a:t>
          </a:r>
        </a:p>
        <a:p>
          <a:r>
            <a:rPr lang="en-GB" sz="1800" b="1" dirty="0" smtClean="0">
              <a:solidFill>
                <a:srgbClr val="040404"/>
              </a:solidFill>
              <a:latin typeface="+mn-lt"/>
            </a:rPr>
            <a:t>Others: e.g. complement</a:t>
          </a:r>
          <a:endParaRPr lang="en-GB" sz="1800" b="1" dirty="0">
            <a:solidFill>
              <a:srgbClr val="040404"/>
            </a:solidFill>
            <a:latin typeface="+mn-lt"/>
          </a:endParaRPr>
        </a:p>
      </dgm:t>
    </dgm:pt>
    <dgm:pt modelId="{76479C56-D9CD-4235-A520-F402E5AE31FB}" type="parTrans" cxnId="{E15336FA-79A9-4654-875A-6E7F21D89960}">
      <dgm:prSet/>
      <dgm:spPr/>
      <dgm:t>
        <a:bodyPr/>
        <a:lstStyle/>
        <a:p>
          <a:endParaRPr lang="en-GB"/>
        </a:p>
      </dgm:t>
    </dgm:pt>
    <dgm:pt modelId="{E1144A48-0A18-4460-B8B6-ADF50B6F637C}" type="sibTrans" cxnId="{E15336FA-79A9-4654-875A-6E7F21D89960}">
      <dgm:prSet/>
      <dgm:spPr/>
      <dgm:t>
        <a:bodyPr/>
        <a:lstStyle/>
        <a:p>
          <a:endParaRPr lang="en-GB"/>
        </a:p>
      </dgm:t>
    </dgm:pt>
    <dgm:pt modelId="{9CE9AA82-5EE4-49BE-96A2-99B059796153}" type="pres">
      <dgm:prSet presAssocID="{3612DD5D-D42E-4412-820D-540BB6A0051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785F09C-6EAD-4048-AA43-58C9F529F5DB}" type="pres">
      <dgm:prSet presAssocID="{3612DD5D-D42E-4412-820D-540BB6A00512}" presName="hierFlow" presStyleCnt="0"/>
      <dgm:spPr/>
    </dgm:pt>
    <dgm:pt modelId="{97FD2774-ED41-4F7D-A143-F8934F0CB801}" type="pres">
      <dgm:prSet presAssocID="{3612DD5D-D42E-4412-820D-540BB6A0051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8C9B28E-2A7A-468A-AF68-96C8C022FE71}" type="pres">
      <dgm:prSet presAssocID="{10E64DDF-09D8-4F14-AA9E-72806186DA21}" presName="Name14" presStyleCnt="0"/>
      <dgm:spPr/>
    </dgm:pt>
    <dgm:pt modelId="{36FC8755-718B-4052-9E08-7405DCF711EA}" type="pres">
      <dgm:prSet presAssocID="{10E64DDF-09D8-4F14-AA9E-72806186DA21}" presName="level1Shape" presStyleLbl="node0" presStyleIdx="0" presStyleCnt="1" custScaleX="250121" custScaleY="8022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1AE2FAD-5DC4-4455-A769-F8A7E1776B9B}" type="pres">
      <dgm:prSet presAssocID="{10E64DDF-09D8-4F14-AA9E-72806186DA21}" presName="hierChild2" presStyleCnt="0"/>
      <dgm:spPr/>
    </dgm:pt>
    <dgm:pt modelId="{EA6293FC-FF8E-4F3C-8ABF-978726DC7383}" type="pres">
      <dgm:prSet presAssocID="{3D5047F5-7D11-4970-B5AA-689A6872E2DC}" presName="Name19" presStyleLbl="parChTrans1D2" presStyleIdx="0" presStyleCnt="3"/>
      <dgm:spPr/>
      <dgm:t>
        <a:bodyPr/>
        <a:lstStyle/>
        <a:p>
          <a:endParaRPr lang="en-GB"/>
        </a:p>
      </dgm:t>
    </dgm:pt>
    <dgm:pt modelId="{97D5E402-3C0F-4DF3-8F8A-A3B9B192A805}" type="pres">
      <dgm:prSet presAssocID="{5FD84499-EBF2-4570-8A2C-2816FD500A44}" presName="Name21" presStyleCnt="0"/>
      <dgm:spPr/>
    </dgm:pt>
    <dgm:pt modelId="{B624D907-2740-4E82-BEC7-E06202B60DF3}" type="pres">
      <dgm:prSet presAssocID="{5FD84499-EBF2-4570-8A2C-2816FD500A44}" presName="level2Shape" presStyleLbl="node2" presStyleIdx="0" presStyleCnt="3" custScaleY="53879"/>
      <dgm:spPr/>
      <dgm:t>
        <a:bodyPr/>
        <a:lstStyle/>
        <a:p>
          <a:endParaRPr lang="en-GB"/>
        </a:p>
      </dgm:t>
    </dgm:pt>
    <dgm:pt modelId="{003F484F-037E-45B8-A0CC-5AB5CC64485E}" type="pres">
      <dgm:prSet presAssocID="{5FD84499-EBF2-4570-8A2C-2816FD500A44}" presName="hierChild3" presStyleCnt="0"/>
      <dgm:spPr/>
    </dgm:pt>
    <dgm:pt modelId="{8CD6070A-1C5F-47D5-8235-4B6A5C699857}" type="pres">
      <dgm:prSet presAssocID="{20E00916-CC14-4DAF-B121-FFD5E92A5609}" presName="Name19" presStyleLbl="parChTrans1D3" presStyleIdx="0" presStyleCnt="3"/>
      <dgm:spPr/>
      <dgm:t>
        <a:bodyPr/>
        <a:lstStyle/>
        <a:p>
          <a:endParaRPr lang="en-GB"/>
        </a:p>
      </dgm:t>
    </dgm:pt>
    <dgm:pt modelId="{444AA603-0AB0-4C4D-B001-7688FE5C19A4}" type="pres">
      <dgm:prSet presAssocID="{EC336A74-737D-4948-BA1B-669B35E26412}" presName="Name21" presStyleCnt="0"/>
      <dgm:spPr/>
    </dgm:pt>
    <dgm:pt modelId="{86E3FF5B-B4E5-42E0-BE27-AE0AF8825BC2}" type="pres">
      <dgm:prSet presAssocID="{EC336A74-737D-4948-BA1B-669B35E26412}" presName="level2Shape" presStyleLbl="node3" presStyleIdx="0" presStyleCnt="3" custScaleY="87958"/>
      <dgm:spPr/>
      <dgm:t>
        <a:bodyPr/>
        <a:lstStyle/>
        <a:p>
          <a:endParaRPr lang="en-GB"/>
        </a:p>
      </dgm:t>
    </dgm:pt>
    <dgm:pt modelId="{70E0424B-346B-4F7E-8FF7-24A6D9EF8122}" type="pres">
      <dgm:prSet presAssocID="{EC336A74-737D-4948-BA1B-669B35E26412}" presName="hierChild3" presStyleCnt="0"/>
      <dgm:spPr/>
    </dgm:pt>
    <dgm:pt modelId="{B9898BAB-DC0B-4445-8C98-D4BB6B69E883}" type="pres">
      <dgm:prSet presAssocID="{159C8B6C-6F9F-4057-AF57-F6126EDD5D0B}" presName="Name19" presStyleLbl="parChTrans1D2" presStyleIdx="1" presStyleCnt="3"/>
      <dgm:spPr/>
      <dgm:t>
        <a:bodyPr/>
        <a:lstStyle/>
        <a:p>
          <a:endParaRPr lang="en-GB"/>
        </a:p>
      </dgm:t>
    </dgm:pt>
    <dgm:pt modelId="{F5B49783-CAD3-452B-AE95-7E116876C63E}" type="pres">
      <dgm:prSet presAssocID="{1C42A7F4-505F-433D-A5EF-B39F49F6B451}" presName="Name21" presStyleCnt="0"/>
      <dgm:spPr/>
    </dgm:pt>
    <dgm:pt modelId="{22F9C22C-A160-4252-BD87-94C4A54DF118}" type="pres">
      <dgm:prSet presAssocID="{1C42A7F4-505F-433D-A5EF-B39F49F6B451}" presName="level2Shape" presStyleLbl="node2" presStyleIdx="1" presStyleCnt="3" custScaleY="53879"/>
      <dgm:spPr/>
      <dgm:t>
        <a:bodyPr/>
        <a:lstStyle/>
        <a:p>
          <a:endParaRPr lang="en-GB"/>
        </a:p>
      </dgm:t>
    </dgm:pt>
    <dgm:pt modelId="{9AA948B7-8641-45FD-93E5-53CD20ED8466}" type="pres">
      <dgm:prSet presAssocID="{1C42A7F4-505F-433D-A5EF-B39F49F6B451}" presName="hierChild3" presStyleCnt="0"/>
      <dgm:spPr/>
    </dgm:pt>
    <dgm:pt modelId="{B8FF29D5-41A0-46FD-9C9B-03791B0A194C}" type="pres">
      <dgm:prSet presAssocID="{76479C56-D9CD-4235-A520-F402E5AE31FB}" presName="Name19" presStyleLbl="parChTrans1D3" presStyleIdx="1" presStyleCnt="3"/>
      <dgm:spPr/>
      <dgm:t>
        <a:bodyPr/>
        <a:lstStyle/>
        <a:p>
          <a:endParaRPr lang="en-GB"/>
        </a:p>
      </dgm:t>
    </dgm:pt>
    <dgm:pt modelId="{53D03A56-CE68-46CE-89D3-45BAD5F7B2BE}" type="pres">
      <dgm:prSet presAssocID="{2A7A7FE3-3F76-4FC0-940A-7E2DCED9A594}" presName="Name21" presStyleCnt="0"/>
      <dgm:spPr/>
    </dgm:pt>
    <dgm:pt modelId="{F1B8F9FD-3732-43AF-804D-1269458CCEBD}" type="pres">
      <dgm:prSet presAssocID="{2A7A7FE3-3F76-4FC0-940A-7E2DCED9A594}" presName="level2Shape" presStyleLbl="node3" presStyleIdx="1" presStyleCnt="3" custScaleX="119808" custScaleY="153931"/>
      <dgm:spPr/>
      <dgm:t>
        <a:bodyPr/>
        <a:lstStyle/>
        <a:p>
          <a:endParaRPr lang="en-GB"/>
        </a:p>
      </dgm:t>
    </dgm:pt>
    <dgm:pt modelId="{EFA9C1BD-EE01-4E66-8DCA-0AE676305149}" type="pres">
      <dgm:prSet presAssocID="{2A7A7FE3-3F76-4FC0-940A-7E2DCED9A594}" presName="hierChild3" presStyleCnt="0"/>
      <dgm:spPr/>
    </dgm:pt>
    <dgm:pt modelId="{AB187BC7-ABAD-491C-AFFC-96C005CA0F4B}" type="pres">
      <dgm:prSet presAssocID="{CBD49B6A-3A12-434B-AD5B-4F1CB6B01751}" presName="Name19" presStyleLbl="parChTrans1D2" presStyleIdx="2" presStyleCnt="3"/>
      <dgm:spPr/>
      <dgm:t>
        <a:bodyPr/>
        <a:lstStyle/>
        <a:p>
          <a:endParaRPr lang="en-GB"/>
        </a:p>
      </dgm:t>
    </dgm:pt>
    <dgm:pt modelId="{34876D0B-7CE1-4D15-9AEF-CA67F66984AF}" type="pres">
      <dgm:prSet presAssocID="{D1F38054-D9F1-4C83-982C-336D96F04F43}" presName="Name21" presStyleCnt="0"/>
      <dgm:spPr/>
    </dgm:pt>
    <dgm:pt modelId="{81463725-165A-45A1-B768-23265E055AA0}" type="pres">
      <dgm:prSet presAssocID="{D1F38054-D9F1-4C83-982C-336D96F04F43}" presName="level2Shape" presStyleLbl="node2" presStyleIdx="2" presStyleCnt="3" custScaleY="53879"/>
      <dgm:spPr/>
      <dgm:t>
        <a:bodyPr/>
        <a:lstStyle/>
        <a:p>
          <a:endParaRPr lang="en-GB"/>
        </a:p>
      </dgm:t>
    </dgm:pt>
    <dgm:pt modelId="{1D30D617-093B-4714-B92F-40C5DA3AF575}" type="pres">
      <dgm:prSet presAssocID="{D1F38054-D9F1-4C83-982C-336D96F04F43}" presName="hierChild3" presStyleCnt="0"/>
      <dgm:spPr/>
    </dgm:pt>
    <dgm:pt modelId="{9012C9AB-676D-49C9-BE75-F745B6A02322}" type="pres">
      <dgm:prSet presAssocID="{B322C6F5-2CFE-472F-BCF9-81FE5FF9126E}" presName="Name19" presStyleLbl="parChTrans1D3" presStyleIdx="2" presStyleCnt="3"/>
      <dgm:spPr/>
      <dgm:t>
        <a:bodyPr/>
        <a:lstStyle/>
        <a:p>
          <a:endParaRPr lang="en-GB"/>
        </a:p>
      </dgm:t>
    </dgm:pt>
    <dgm:pt modelId="{DA92229D-B44F-4CAC-9E87-6C52167CB647}" type="pres">
      <dgm:prSet presAssocID="{30CCBBA6-E9AF-4D74-A013-91E6AE6D95EA}" presName="Name21" presStyleCnt="0"/>
      <dgm:spPr/>
    </dgm:pt>
    <dgm:pt modelId="{E961F902-DAEB-46ED-B342-C52AFD1CB1E2}" type="pres">
      <dgm:prSet presAssocID="{30CCBBA6-E9AF-4D74-A013-91E6AE6D95EA}" presName="level2Shape" presStyleLbl="node3" presStyleIdx="2" presStyleCnt="3" custScaleY="191528"/>
      <dgm:spPr/>
      <dgm:t>
        <a:bodyPr/>
        <a:lstStyle/>
        <a:p>
          <a:endParaRPr lang="en-GB"/>
        </a:p>
      </dgm:t>
    </dgm:pt>
    <dgm:pt modelId="{69F9D3CA-9664-4104-808C-7F3365FBCDF0}" type="pres">
      <dgm:prSet presAssocID="{30CCBBA6-E9AF-4D74-A013-91E6AE6D95EA}" presName="hierChild3" presStyleCnt="0"/>
      <dgm:spPr/>
    </dgm:pt>
    <dgm:pt modelId="{77C33405-B0A8-4CDC-99D6-3DFD1DC0450B}" type="pres">
      <dgm:prSet presAssocID="{3612DD5D-D42E-4412-820D-540BB6A00512}" presName="bgShapesFlow" presStyleCnt="0"/>
      <dgm:spPr/>
    </dgm:pt>
  </dgm:ptLst>
  <dgm:cxnLst>
    <dgm:cxn modelId="{9A53769E-BCEA-4493-9996-790A78AACE45}" type="presOf" srcId="{D1F38054-D9F1-4C83-982C-336D96F04F43}" destId="{81463725-165A-45A1-B768-23265E055AA0}" srcOrd="0" destOrd="0" presId="urn:microsoft.com/office/officeart/2005/8/layout/hierarchy6"/>
    <dgm:cxn modelId="{10536014-7646-4517-8A42-3A525AA7DD16}" type="presOf" srcId="{76479C56-D9CD-4235-A520-F402E5AE31FB}" destId="{B8FF29D5-41A0-46FD-9C9B-03791B0A194C}" srcOrd="0" destOrd="0" presId="urn:microsoft.com/office/officeart/2005/8/layout/hierarchy6"/>
    <dgm:cxn modelId="{F99EAEB6-FF8D-484D-BB71-4987C65AD9D0}" type="presOf" srcId="{B322C6F5-2CFE-472F-BCF9-81FE5FF9126E}" destId="{9012C9AB-676D-49C9-BE75-F745B6A02322}" srcOrd="0" destOrd="0" presId="urn:microsoft.com/office/officeart/2005/8/layout/hierarchy6"/>
    <dgm:cxn modelId="{EBC52256-5F43-40F6-9DCA-161F195BA309}" srcId="{5FD84499-EBF2-4570-8A2C-2816FD500A44}" destId="{EC336A74-737D-4948-BA1B-669B35E26412}" srcOrd="0" destOrd="0" parTransId="{20E00916-CC14-4DAF-B121-FFD5E92A5609}" sibTransId="{23E87221-A3EE-4059-9AF9-95701F0BB1FE}"/>
    <dgm:cxn modelId="{D534EC46-AD8C-4434-A65C-E1D8228B8075}" type="presOf" srcId="{3612DD5D-D42E-4412-820D-540BB6A00512}" destId="{9CE9AA82-5EE4-49BE-96A2-99B059796153}" srcOrd="0" destOrd="0" presId="urn:microsoft.com/office/officeart/2005/8/layout/hierarchy6"/>
    <dgm:cxn modelId="{6D163623-2F6F-4B04-983D-26F3144F9020}" srcId="{10E64DDF-09D8-4F14-AA9E-72806186DA21}" destId="{1C42A7F4-505F-433D-A5EF-B39F49F6B451}" srcOrd="1" destOrd="0" parTransId="{159C8B6C-6F9F-4057-AF57-F6126EDD5D0B}" sibTransId="{C31DA97D-E029-4A65-B891-CFEA0D2FF9A6}"/>
    <dgm:cxn modelId="{5999F076-487C-4D13-99A3-4776919A82D4}" type="presOf" srcId="{3D5047F5-7D11-4970-B5AA-689A6872E2DC}" destId="{EA6293FC-FF8E-4F3C-8ABF-978726DC7383}" srcOrd="0" destOrd="0" presId="urn:microsoft.com/office/officeart/2005/8/layout/hierarchy6"/>
    <dgm:cxn modelId="{F7F8CE10-A652-4F6F-BB37-7DAA3B34939B}" type="presOf" srcId="{EC336A74-737D-4948-BA1B-669B35E26412}" destId="{86E3FF5B-B4E5-42E0-BE27-AE0AF8825BC2}" srcOrd="0" destOrd="0" presId="urn:microsoft.com/office/officeart/2005/8/layout/hierarchy6"/>
    <dgm:cxn modelId="{2B4D0A86-B2E9-4DE5-AFCD-57BA11555DDF}" srcId="{10E64DDF-09D8-4F14-AA9E-72806186DA21}" destId="{5FD84499-EBF2-4570-8A2C-2816FD500A44}" srcOrd="0" destOrd="0" parTransId="{3D5047F5-7D11-4970-B5AA-689A6872E2DC}" sibTransId="{EFEC8916-3254-46CF-9A0B-DAE5D821E272}"/>
    <dgm:cxn modelId="{86A61935-573B-4CD8-AE76-97E35CED5AF4}" type="presOf" srcId="{20E00916-CC14-4DAF-B121-FFD5E92A5609}" destId="{8CD6070A-1C5F-47D5-8235-4B6A5C699857}" srcOrd="0" destOrd="0" presId="urn:microsoft.com/office/officeart/2005/8/layout/hierarchy6"/>
    <dgm:cxn modelId="{D8AE3F65-7338-49B6-93A9-5FBECD2BF6E0}" type="presOf" srcId="{30CCBBA6-E9AF-4D74-A013-91E6AE6D95EA}" destId="{E961F902-DAEB-46ED-B342-C52AFD1CB1E2}" srcOrd="0" destOrd="0" presId="urn:microsoft.com/office/officeart/2005/8/layout/hierarchy6"/>
    <dgm:cxn modelId="{E4AB4B27-B7D0-4184-81A6-AC76D3EFF9CA}" type="presOf" srcId="{2A7A7FE3-3F76-4FC0-940A-7E2DCED9A594}" destId="{F1B8F9FD-3732-43AF-804D-1269458CCEBD}" srcOrd="0" destOrd="0" presId="urn:microsoft.com/office/officeart/2005/8/layout/hierarchy6"/>
    <dgm:cxn modelId="{45FD9B26-CAE7-4825-B1EC-ACE5F15D9029}" type="presOf" srcId="{1C42A7F4-505F-433D-A5EF-B39F49F6B451}" destId="{22F9C22C-A160-4252-BD87-94C4A54DF118}" srcOrd="0" destOrd="0" presId="urn:microsoft.com/office/officeart/2005/8/layout/hierarchy6"/>
    <dgm:cxn modelId="{D9CC3FF5-657F-4351-823B-FE90FED13FCB}" srcId="{10E64DDF-09D8-4F14-AA9E-72806186DA21}" destId="{D1F38054-D9F1-4C83-982C-336D96F04F43}" srcOrd="2" destOrd="0" parTransId="{CBD49B6A-3A12-434B-AD5B-4F1CB6B01751}" sibTransId="{3EA05D99-9C80-4B7E-BA47-7785B538852E}"/>
    <dgm:cxn modelId="{049F9820-F8BC-428F-85AB-7034782F5E45}" srcId="{D1F38054-D9F1-4C83-982C-336D96F04F43}" destId="{30CCBBA6-E9AF-4D74-A013-91E6AE6D95EA}" srcOrd="0" destOrd="0" parTransId="{B322C6F5-2CFE-472F-BCF9-81FE5FF9126E}" sibTransId="{3881394F-CBBE-476B-AD84-D76F40550DAA}"/>
    <dgm:cxn modelId="{E15336FA-79A9-4654-875A-6E7F21D89960}" srcId="{1C42A7F4-505F-433D-A5EF-B39F49F6B451}" destId="{2A7A7FE3-3F76-4FC0-940A-7E2DCED9A594}" srcOrd="0" destOrd="0" parTransId="{76479C56-D9CD-4235-A520-F402E5AE31FB}" sibTransId="{E1144A48-0A18-4460-B8B6-ADF50B6F637C}"/>
    <dgm:cxn modelId="{8AE63E81-755A-439F-9E34-A5259B90DD60}" srcId="{3612DD5D-D42E-4412-820D-540BB6A00512}" destId="{10E64DDF-09D8-4F14-AA9E-72806186DA21}" srcOrd="0" destOrd="0" parTransId="{932E4EA4-69A2-472E-A184-F2A9F8072E13}" sibTransId="{D42933F4-9F62-44D0-AB99-7A9031AF051D}"/>
    <dgm:cxn modelId="{5DB9D312-3E54-4A4E-9A8A-2E2D77698CBB}" type="presOf" srcId="{159C8B6C-6F9F-4057-AF57-F6126EDD5D0B}" destId="{B9898BAB-DC0B-4445-8C98-D4BB6B69E883}" srcOrd="0" destOrd="0" presId="urn:microsoft.com/office/officeart/2005/8/layout/hierarchy6"/>
    <dgm:cxn modelId="{89442C68-6CBD-40C6-B0DE-D0473CA124EE}" type="presOf" srcId="{5FD84499-EBF2-4570-8A2C-2816FD500A44}" destId="{B624D907-2740-4E82-BEC7-E06202B60DF3}" srcOrd="0" destOrd="0" presId="urn:microsoft.com/office/officeart/2005/8/layout/hierarchy6"/>
    <dgm:cxn modelId="{3CEACA30-7FCE-48A8-BC0D-CF0B73467743}" type="presOf" srcId="{10E64DDF-09D8-4F14-AA9E-72806186DA21}" destId="{36FC8755-718B-4052-9E08-7405DCF711EA}" srcOrd="0" destOrd="0" presId="urn:microsoft.com/office/officeart/2005/8/layout/hierarchy6"/>
    <dgm:cxn modelId="{BE472D25-243A-410A-A6A9-01E07341CC61}" type="presOf" srcId="{CBD49B6A-3A12-434B-AD5B-4F1CB6B01751}" destId="{AB187BC7-ABAD-491C-AFFC-96C005CA0F4B}" srcOrd="0" destOrd="0" presId="urn:microsoft.com/office/officeart/2005/8/layout/hierarchy6"/>
    <dgm:cxn modelId="{0B78F1EF-E9F9-41AC-AD01-CAB7CC00C778}" type="presParOf" srcId="{9CE9AA82-5EE4-49BE-96A2-99B059796153}" destId="{F785F09C-6EAD-4048-AA43-58C9F529F5DB}" srcOrd="0" destOrd="0" presId="urn:microsoft.com/office/officeart/2005/8/layout/hierarchy6"/>
    <dgm:cxn modelId="{C3570E48-DF40-449D-A795-4E2F6AA5EB80}" type="presParOf" srcId="{F785F09C-6EAD-4048-AA43-58C9F529F5DB}" destId="{97FD2774-ED41-4F7D-A143-F8934F0CB801}" srcOrd="0" destOrd="0" presId="urn:microsoft.com/office/officeart/2005/8/layout/hierarchy6"/>
    <dgm:cxn modelId="{03162FBA-B3DC-4187-9F3D-98DE16EC4F5C}" type="presParOf" srcId="{97FD2774-ED41-4F7D-A143-F8934F0CB801}" destId="{F8C9B28E-2A7A-468A-AF68-96C8C022FE71}" srcOrd="0" destOrd="0" presId="urn:microsoft.com/office/officeart/2005/8/layout/hierarchy6"/>
    <dgm:cxn modelId="{2BF1CBD6-39EC-4E9F-809F-30AFEDEE7213}" type="presParOf" srcId="{F8C9B28E-2A7A-468A-AF68-96C8C022FE71}" destId="{36FC8755-718B-4052-9E08-7405DCF711EA}" srcOrd="0" destOrd="0" presId="urn:microsoft.com/office/officeart/2005/8/layout/hierarchy6"/>
    <dgm:cxn modelId="{7638F95C-CEA7-4018-8D72-C5425BE4323F}" type="presParOf" srcId="{F8C9B28E-2A7A-468A-AF68-96C8C022FE71}" destId="{B1AE2FAD-5DC4-4455-A769-F8A7E1776B9B}" srcOrd="1" destOrd="0" presId="urn:microsoft.com/office/officeart/2005/8/layout/hierarchy6"/>
    <dgm:cxn modelId="{9FB78B87-5AA3-4E4B-8118-ED411318647F}" type="presParOf" srcId="{B1AE2FAD-5DC4-4455-A769-F8A7E1776B9B}" destId="{EA6293FC-FF8E-4F3C-8ABF-978726DC7383}" srcOrd="0" destOrd="0" presId="urn:microsoft.com/office/officeart/2005/8/layout/hierarchy6"/>
    <dgm:cxn modelId="{0575CC0C-9B91-4684-8EC0-A0066BD34AE9}" type="presParOf" srcId="{B1AE2FAD-5DC4-4455-A769-F8A7E1776B9B}" destId="{97D5E402-3C0F-4DF3-8F8A-A3B9B192A805}" srcOrd="1" destOrd="0" presId="urn:microsoft.com/office/officeart/2005/8/layout/hierarchy6"/>
    <dgm:cxn modelId="{8B1BDD95-3FC8-48F0-86BE-2245A919ED7B}" type="presParOf" srcId="{97D5E402-3C0F-4DF3-8F8A-A3B9B192A805}" destId="{B624D907-2740-4E82-BEC7-E06202B60DF3}" srcOrd="0" destOrd="0" presId="urn:microsoft.com/office/officeart/2005/8/layout/hierarchy6"/>
    <dgm:cxn modelId="{9389B502-76DB-4085-8A26-3DFD4852F742}" type="presParOf" srcId="{97D5E402-3C0F-4DF3-8F8A-A3B9B192A805}" destId="{003F484F-037E-45B8-A0CC-5AB5CC64485E}" srcOrd="1" destOrd="0" presId="urn:microsoft.com/office/officeart/2005/8/layout/hierarchy6"/>
    <dgm:cxn modelId="{F16A13E9-AC57-4F70-A5EE-87686C9AEBCB}" type="presParOf" srcId="{003F484F-037E-45B8-A0CC-5AB5CC64485E}" destId="{8CD6070A-1C5F-47D5-8235-4B6A5C699857}" srcOrd="0" destOrd="0" presId="urn:microsoft.com/office/officeart/2005/8/layout/hierarchy6"/>
    <dgm:cxn modelId="{B0594133-E7C7-45D2-BAF7-3B5C14F55CCD}" type="presParOf" srcId="{003F484F-037E-45B8-A0CC-5AB5CC64485E}" destId="{444AA603-0AB0-4C4D-B001-7688FE5C19A4}" srcOrd="1" destOrd="0" presId="urn:microsoft.com/office/officeart/2005/8/layout/hierarchy6"/>
    <dgm:cxn modelId="{1AAB195E-D513-49FF-A22B-E3CC7B141AD5}" type="presParOf" srcId="{444AA603-0AB0-4C4D-B001-7688FE5C19A4}" destId="{86E3FF5B-B4E5-42E0-BE27-AE0AF8825BC2}" srcOrd="0" destOrd="0" presId="urn:microsoft.com/office/officeart/2005/8/layout/hierarchy6"/>
    <dgm:cxn modelId="{824D8EE3-2DBE-4C28-80F2-62D94C59B4B4}" type="presParOf" srcId="{444AA603-0AB0-4C4D-B001-7688FE5C19A4}" destId="{70E0424B-346B-4F7E-8FF7-24A6D9EF8122}" srcOrd="1" destOrd="0" presId="urn:microsoft.com/office/officeart/2005/8/layout/hierarchy6"/>
    <dgm:cxn modelId="{B3C5EEAE-E89B-4E0D-B1B4-5E469EC9B446}" type="presParOf" srcId="{B1AE2FAD-5DC4-4455-A769-F8A7E1776B9B}" destId="{B9898BAB-DC0B-4445-8C98-D4BB6B69E883}" srcOrd="2" destOrd="0" presId="urn:microsoft.com/office/officeart/2005/8/layout/hierarchy6"/>
    <dgm:cxn modelId="{431EEF10-5154-407C-B758-33D10F935A33}" type="presParOf" srcId="{B1AE2FAD-5DC4-4455-A769-F8A7E1776B9B}" destId="{F5B49783-CAD3-452B-AE95-7E116876C63E}" srcOrd="3" destOrd="0" presId="urn:microsoft.com/office/officeart/2005/8/layout/hierarchy6"/>
    <dgm:cxn modelId="{1389E7D3-6D02-429A-B564-9F3DF28FFC4F}" type="presParOf" srcId="{F5B49783-CAD3-452B-AE95-7E116876C63E}" destId="{22F9C22C-A160-4252-BD87-94C4A54DF118}" srcOrd="0" destOrd="0" presId="urn:microsoft.com/office/officeart/2005/8/layout/hierarchy6"/>
    <dgm:cxn modelId="{95EECBC5-5230-4BB8-BFDB-DA5FB062FCAB}" type="presParOf" srcId="{F5B49783-CAD3-452B-AE95-7E116876C63E}" destId="{9AA948B7-8641-45FD-93E5-53CD20ED8466}" srcOrd="1" destOrd="0" presId="urn:microsoft.com/office/officeart/2005/8/layout/hierarchy6"/>
    <dgm:cxn modelId="{1B96D3BE-4BDE-43C1-8599-22D3DE58BB97}" type="presParOf" srcId="{9AA948B7-8641-45FD-93E5-53CD20ED8466}" destId="{B8FF29D5-41A0-46FD-9C9B-03791B0A194C}" srcOrd="0" destOrd="0" presId="urn:microsoft.com/office/officeart/2005/8/layout/hierarchy6"/>
    <dgm:cxn modelId="{E09549D6-A4FF-4FF7-ADF7-A7ACBA2AEFDA}" type="presParOf" srcId="{9AA948B7-8641-45FD-93E5-53CD20ED8466}" destId="{53D03A56-CE68-46CE-89D3-45BAD5F7B2BE}" srcOrd="1" destOrd="0" presId="urn:microsoft.com/office/officeart/2005/8/layout/hierarchy6"/>
    <dgm:cxn modelId="{19A7A00A-4323-4986-AFAB-E0CF8447CD89}" type="presParOf" srcId="{53D03A56-CE68-46CE-89D3-45BAD5F7B2BE}" destId="{F1B8F9FD-3732-43AF-804D-1269458CCEBD}" srcOrd="0" destOrd="0" presId="urn:microsoft.com/office/officeart/2005/8/layout/hierarchy6"/>
    <dgm:cxn modelId="{115632B6-525A-44E0-82D9-DA291ED364C9}" type="presParOf" srcId="{53D03A56-CE68-46CE-89D3-45BAD5F7B2BE}" destId="{EFA9C1BD-EE01-4E66-8DCA-0AE676305149}" srcOrd="1" destOrd="0" presId="urn:microsoft.com/office/officeart/2005/8/layout/hierarchy6"/>
    <dgm:cxn modelId="{8A037C1B-B9D4-4214-855D-B8F54CEAAC01}" type="presParOf" srcId="{B1AE2FAD-5DC4-4455-A769-F8A7E1776B9B}" destId="{AB187BC7-ABAD-491C-AFFC-96C005CA0F4B}" srcOrd="4" destOrd="0" presId="urn:microsoft.com/office/officeart/2005/8/layout/hierarchy6"/>
    <dgm:cxn modelId="{860FAD29-8E78-4E60-ABCA-6B9BA338C953}" type="presParOf" srcId="{B1AE2FAD-5DC4-4455-A769-F8A7E1776B9B}" destId="{34876D0B-7CE1-4D15-9AEF-CA67F66984AF}" srcOrd="5" destOrd="0" presId="urn:microsoft.com/office/officeart/2005/8/layout/hierarchy6"/>
    <dgm:cxn modelId="{3BF0CAA4-A505-4CFC-B424-E248E15A1F3A}" type="presParOf" srcId="{34876D0B-7CE1-4D15-9AEF-CA67F66984AF}" destId="{81463725-165A-45A1-B768-23265E055AA0}" srcOrd="0" destOrd="0" presId="urn:microsoft.com/office/officeart/2005/8/layout/hierarchy6"/>
    <dgm:cxn modelId="{628D4BD8-0DF1-4558-A931-8CF5C9272387}" type="presParOf" srcId="{34876D0B-7CE1-4D15-9AEF-CA67F66984AF}" destId="{1D30D617-093B-4714-B92F-40C5DA3AF575}" srcOrd="1" destOrd="0" presId="urn:microsoft.com/office/officeart/2005/8/layout/hierarchy6"/>
    <dgm:cxn modelId="{C20A4EC0-AC4B-4FF9-A577-5C4EE7914EE8}" type="presParOf" srcId="{1D30D617-093B-4714-B92F-40C5DA3AF575}" destId="{9012C9AB-676D-49C9-BE75-F745B6A02322}" srcOrd="0" destOrd="0" presId="urn:microsoft.com/office/officeart/2005/8/layout/hierarchy6"/>
    <dgm:cxn modelId="{2DEBE213-A31E-4902-98D4-086DBC9F44D1}" type="presParOf" srcId="{1D30D617-093B-4714-B92F-40C5DA3AF575}" destId="{DA92229D-B44F-4CAC-9E87-6C52167CB647}" srcOrd="1" destOrd="0" presId="urn:microsoft.com/office/officeart/2005/8/layout/hierarchy6"/>
    <dgm:cxn modelId="{429FD80B-5CA4-4C29-BBAA-4CF03FAA1581}" type="presParOf" srcId="{DA92229D-B44F-4CAC-9E87-6C52167CB647}" destId="{E961F902-DAEB-46ED-B342-C52AFD1CB1E2}" srcOrd="0" destOrd="0" presId="urn:microsoft.com/office/officeart/2005/8/layout/hierarchy6"/>
    <dgm:cxn modelId="{E7E17D1F-FC20-46F9-A56F-F93BE699EE0A}" type="presParOf" srcId="{DA92229D-B44F-4CAC-9E87-6C52167CB647}" destId="{69F9D3CA-9664-4104-808C-7F3365FBCDF0}" srcOrd="1" destOrd="0" presId="urn:microsoft.com/office/officeart/2005/8/layout/hierarchy6"/>
    <dgm:cxn modelId="{31A6891E-39E1-44A2-A25C-3165ACD4B317}" type="presParOf" srcId="{9CE9AA82-5EE4-49BE-96A2-99B059796153}" destId="{77C33405-B0A8-4CDC-99D6-3DFD1DC045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C8755-718B-4052-9E08-7405DCF711EA}">
      <dsp:nvSpPr>
        <dsp:cNvPr id="0" name=""/>
        <dsp:cNvSpPr/>
      </dsp:nvSpPr>
      <dsp:spPr>
        <a:xfrm>
          <a:off x="1354864" y="285752"/>
          <a:ext cx="5219888" cy="1116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rgbClr val="040404"/>
              </a:solidFill>
              <a:latin typeface="Arial Rounded MT Bold" pitchFamily="34" charset="0"/>
            </a:rPr>
            <a:t>Innate immune components of the GIT</a:t>
          </a:r>
          <a:endParaRPr lang="en-GB" sz="2800" kern="1200" dirty="0">
            <a:solidFill>
              <a:srgbClr val="040404"/>
            </a:solidFill>
          </a:endParaRPr>
        </a:p>
      </dsp:txBody>
      <dsp:txXfrm>
        <a:off x="1387557" y="318445"/>
        <a:ext cx="5154502" cy="1050837"/>
      </dsp:txXfrm>
    </dsp:sp>
    <dsp:sp modelId="{EA6293FC-FF8E-4F3C-8ABF-978726DC7383}">
      <dsp:nvSpPr>
        <dsp:cNvPr id="0" name=""/>
        <dsp:cNvSpPr/>
      </dsp:nvSpPr>
      <dsp:spPr>
        <a:xfrm>
          <a:off x="1045088" y="1401976"/>
          <a:ext cx="2919720" cy="556518"/>
        </a:xfrm>
        <a:custGeom>
          <a:avLst/>
          <a:gdLst/>
          <a:ahLst/>
          <a:cxnLst/>
          <a:rect l="0" t="0" r="0" b="0"/>
          <a:pathLst>
            <a:path>
              <a:moveTo>
                <a:pt x="2919720" y="0"/>
              </a:moveTo>
              <a:lnTo>
                <a:pt x="2919720" y="278259"/>
              </a:lnTo>
              <a:lnTo>
                <a:pt x="0" y="278259"/>
              </a:lnTo>
              <a:lnTo>
                <a:pt x="0" y="5565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4D907-2740-4E82-BEC7-E06202B60DF3}">
      <dsp:nvSpPr>
        <dsp:cNvPr id="0" name=""/>
        <dsp:cNvSpPr/>
      </dsp:nvSpPr>
      <dsp:spPr>
        <a:xfrm>
          <a:off x="1616" y="1958494"/>
          <a:ext cx="2086945" cy="749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040404"/>
              </a:solidFill>
            </a:rPr>
            <a:t>barrier</a:t>
          </a:r>
          <a:endParaRPr lang="en-GB" sz="2400" b="1" kern="1200" dirty="0">
            <a:solidFill>
              <a:srgbClr val="040404"/>
            </a:solidFill>
          </a:endParaRPr>
        </a:p>
      </dsp:txBody>
      <dsp:txXfrm>
        <a:off x="23572" y="1980450"/>
        <a:ext cx="2043033" cy="705704"/>
      </dsp:txXfrm>
    </dsp:sp>
    <dsp:sp modelId="{8CD6070A-1C5F-47D5-8235-4B6A5C699857}">
      <dsp:nvSpPr>
        <dsp:cNvPr id="0" name=""/>
        <dsp:cNvSpPr/>
      </dsp:nvSpPr>
      <dsp:spPr>
        <a:xfrm>
          <a:off x="999368" y="2708111"/>
          <a:ext cx="91440" cy="5565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5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3FF5B-B4E5-42E0-BE27-AE0AF8825BC2}">
      <dsp:nvSpPr>
        <dsp:cNvPr id="0" name=""/>
        <dsp:cNvSpPr/>
      </dsp:nvSpPr>
      <dsp:spPr>
        <a:xfrm>
          <a:off x="1616" y="3264630"/>
          <a:ext cx="2086945" cy="1223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40404"/>
              </a:solidFill>
            </a:rPr>
            <a:t>epithelium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rgbClr val="040404"/>
              </a:solidFill>
            </a:rPr>
            <a:t>peristasis</a:t>
          </a:r>
          <a:endParaRPr lang="en-GB" sz="1800" b="1" kern="1200" dirty="0" smtClean="0">
            <a:solidFill>
              <a:srgbClr val="040404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rgbClr val="040404"/>
              </a:solidFill>
            </a:rPr>
            <a:t>commensals</a:t>
          </a:r>
          <a:endParaRPr lang="en-GB" sz="1800" b="1" kern="1200" dirty="0">
            <a:solidFill>
              <a:srgbClr val="040404"/>
            </a:solidFill>
          </a:endParaRPr>
        </a:p>
      </dsp:txBody>
      <dsp:txXfrm>
        <a:off x="37459" y="3300473"/>
        <a:ext cx="2015259" cy="1152070"/>
      </dsp:txXfrm>
    </dsp:sp>
    <dsp:sp modelId="{B9898BAB-DC0B-4445-8C98-D4BB6B69E883}">
      <dsp:nvSpPr>
        <dsp:cNvPr id="0" name=""/>
        <dsp:cNvSpPr/>
      </dsp:nvSpPr>
      <dsp:spPr>
        <a:xfrm>
          <a:off x="3919089" y="1401976"/>
          <a:ext cx="91440" cy="5565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5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9C22C-A160-4252-BD87-94C4A54DF118}">
      <dsp:nvSpPr>
        <dsp:cNvPr id="0" name=""/>
        <dsp:cNvSpPr/>
      </dsp:nvSpPr>
      <dsp:spPr>
        <a:xfrm>
          <a:off x="2921336" y="1958494"/>
          <a:ext cx="2086945" cy="749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040404"/>
              </a:solidFill>
            </a:rPr>
            <a:t>chemicals</a:t>
          </a:r>
          <a:endParaRPr lang="en-GB" sz="2400" b="1" kern="1200" dirty="0">
            <a:solidFill>
              <a:srgbClr val="040404"/>
            </a:solidFill>
          </a:endParaRPr>
        </a:p>
      </dsp:txBody>
      <dsp:txXfrm>
        <a:off x="2943292" y="1980450"/>
        <a:ext cx="2043033" cy="705704"/>
      </dsp:txXfrm>
    </dsp:sp>
    <dsp:sp modelId="{B8FF29D5-41A0-46FD-9C9B-03791B0A194C}">
      <dsp:nvSpPr>
        <dsp:cNvPr id="0" name=""/>
        <dsp:cNvSpPr/>
      </dsp:nvSpPr>
      <dsp:spPr>
        <a:xfrm>
          <a:off x="3919089" y="2708111"/>
          <a:ext cx="91440" cy="5565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5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8F9FD-3732-43AF-804D-1269458CCEBD}">
      <dsp:nvSpPr>
        <dsp:cNvPr id="0" name=""/>
        <dsp:cNvSpPr/>
      </dsp:nvSpPr>
      <dsp:spPr>
        <a:xfrm>
          <a:off x="2714645" y="3264630"/>
          <a:ext cx="2500327" cy="2141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gastric acid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bile acid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 digestive enzymes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mucus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 AMPs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Others: e.g. complement</a:t>
          </a:r>
          <a:endParaRPr lang="en-GB" sz="1800" b="1" kern="1200" dirty="0">
            <a:solidFill>
              <a:srgbClr val="040404"/>
            </a:solidFill>
            <a:latin typeface="+mn-lt"/>
          </a:endParaRPr>
        </a:p>
      </dsp:txBody>
      <dsp:txXfrm>
        <a:off x="2777371" y="3327356"/>
        <a:ext cx="2374875" cy="2016185"/>
      </dsp:txXfrm>
    </dsp:sp>
    <dsp:sp modelId="{AB187BC7-ABAD-491C-AFFC-96C005CA0F4B}">
      <dsp:nvSpPr>
        <dsp:cNvPr id="0" name=""/>
        <dsp:cNvSpPr/>
      </dsp:nvSpPr>
      <dsp:spPr>
        <a:xfrm>
          <a:off x="3964809" y="1401976"/>
          <a:ext cx="2919720" cy="556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259"/>
              </a:lnTo>
              <a:lnTo>
                <a:pt x="2919720" y="278259"/>
              </a:lnTo>
              <a:lnTo>
                <a:pt x="2919720" y="5565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63725-165A-45A1-B768-23265E055AA0}">
      <dsp:nvSpPr>
        <dsp:cNvPr id="0" name=""/>
        <dsp:cNvSpPr/>
      </dsp:nvSpPr>
      <dsp:spPr>
        <a:xfrm>
          <a:off x="5841056" y="1958494"/>
          <a:ext cx="2086945" cy="749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040404"/>
              </a:solidFill>
            </a:rPr>
            <a:t>cellular</a:t>
          </a:r>
          <a:endParaRPr lang="en-GB" sz="2400" b="1" kern="1200" dirty="0">
            <a:solidFill>
              <a:srgbClr val="040404"/>
            </a:solidFill>
          </a:endParaRPr>
        </a:p>
      </dsp:txBody>
      <dsp:txXfrm>
        <a:off x="5863012" y="1980450"/>
        <a:ext cx="2043033" cy="705704"/>
      </dsp:txXfrm>
    </dsp:sp>
    <dsp:sp modelId="{9012C9AB-676D-49C9-BE75-F745B6A02322}">
      <dsp:nvSpPr>
        <dsp:cNvPr id="0" name=""/>
        <dsp:cNvSpPr/>
      </dsp:nvSpPr>
      <dsp:spPr>
        <a:xfrm>
          <a:off x="6838809" y="2708111"/>
          <a:ext cx="91440" cy="5565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5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1F902-DAEB-46ED-B342-C52AFD1CB1E2}">
      <dsp:nvSpPr>
        <dsp:cNvPr id="0" name=""/>
        <dsp:cNvSpPr/>
      </dsp:nvSpPr>
      <dsp:spPr>
        <a:xfrm>
          <a:off x="5841056" y="3264630"/>
          <a:ext cx="2086945" cy="26647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rgbClr val="040404"/>
              </a:solidFill>
              <a:latin typeface="+mn-lt"/>
            </a:rPr>
            <a:t>neutrophils</a:t>
          </a:r>
          <a:endParaRPr lang="en-GB" sz="1800" b="1" kern="1200" dirty="0" smtClean="0">
            <a:solidFill>
              <a:srgbClr val="040404"/>
            </a:solidFill>
            <a:latin typeface="+mn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rgbClr val="040404"/>
              </a:solidFill>
              <a:latin typeface="+mn-lt"/>
            </a:rPr>
            <a:t>dentritic</a:t>
          </a: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 cells (DCs)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rgbClr val="040404"/>
              </a:solidFill>
              <a:latin typeface="+mn-lt"/>
            </a:rPr>
            <a:t>monocyte</a:t>
          </a: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/ macrophage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natural killer (NK) cells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40404"/>
              </a:solidFill>
              <a:latin typeface="+mn-lt"/>
            </a:rPr>
            <a:t>granulocytes</a:t>
          </a:r>
        </a:p>
      </dsp:txBody>
      <dsp:txXfrm>
        <a:off x="5902181" y="3325755"/>
        <a:ext cx="1964695" cy="2542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345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705" y="0"/>
            <a:ext cx="2979345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0627"/>
            <a:ext cx="2979345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705" y="9500627"/>
            <a:ext cx="2979345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E6DBDDE-43EE-4CDB-8B9D-088D54AB939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828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345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705" y="0"/>
            <a:ext cx="2979345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06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722" y="4750314"/>
            <a:ext cx="5043607" cy="450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0627"/>
            <a:ext cx="2979345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705" y="9500627"/>
            <a:ext cx="2979345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D305C04-DFCE-47D7-A7EC-E6EE104B780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61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1483D-0AAC-4EE0-815C-F738467F0F6C}" type="slidenum">
              <a:rPr lang="da-DK" smtClean="0"/>
              <a:pPr/>
              <a:t>1</a:t>
            </a:fld>
            <a:endParaRPr lang="da-DK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50888"/>
            <a:ext cx="3444875" cy="25828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722" y="3667499"/>
            <a:ext cx="5043607" cy="5583617"/>
          </a:xfrm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AACB4-6B35-4C6E-9803-FC69DB05A2C2}" type="slidenum">
              <a:rPr lang="da-DK" smtClean="0"/>
              <a:pPr/>
              <a:t>13</a:t>
            </a:fld>
            <a:endParaRPr lang="da-D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92861-C6A4-4557-A855-9B35A603B4EF}" type="slidenum">
              <a:rPr lang="da-DK" smtClean="0"/>
              <a:pPr/>
              <a:t>14</a:t>
            </a:fld>
            <a:endParaRPr lang="da-DK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solidFill>
                  <a:srgbClr val="040404"/>
                </a:solidFill>
                <a:latin typeface="Arial Rounded MT Bold" pitchFamily="34" charset="0"/>
              </a:rPr>
              <a:t>GIT immune environment is highly regulated to maintain intestinal homeostasis: </a:t>
            </a:r>
            <a:endParaRPr lang="en-GB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BE6940-5501-407D-A375-A297C131B2D7}" type="slidenum">
              <a:rPr lang="da-DK" smtClean="0"/>
              <a:pPr/>
              <a:t>16</a:t>
            </a:fld>
            <a:endParaRPr lang="da-DK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FB1C3-911A-46BD-8719-43C27866CA43}" type="slidenum">
              <a:rPr lang="da-DK" smtClean="0"/>
              <a:pPr/>
              <a:t>17</a:t>
            </a:fld>
            <a:endParaRPr lang="da-DK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87356-1B3A-4E3A-9942-64DC683B06F7}" type="slidenum">
              <a:rPr lang="da-DK" smtClean="0"/>
              <a:pPr/>
              <a:t>18</a:t>
            </a:fld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2B00E-3607-4D82-9F8F-328493F3B305}" type="slidenum">
              <a:rPr lang="da-DK" smtClean="0"/>
              <a:pPr/>
              <a:t>2</a:t>
            </a:fld>
            <a:endParaRPr lang="da-DK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729F8-0F48-44E8-8E2E-54A6714A9A8B}" type="slidenum">
              <a:rPr lang="da-DK" smtClean="0"/>
              <a:pPr/>
              <a:t>5</a:t>
            </a:fld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18322-FB44-495A-8902-CFAC74D706EA}" type="slidenum">
              <a:rPr lang="da-DK" smtClean="0"/>
              <a:pPr/>
              <a:t>6</a:t>
            </a:fld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E4BFDF-FBCF-4DD5-BB4D-D35E24827497}" type="slidenum">
              <a:rPr lang="da-DK" smtClean="0"/>
              <a:pPr/>
              <a:t>7</a:t>
            </a:fld>
            <a:endParaRPr lang="da-D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Antigen enters PP via specialized microfold (M) cells within the Follicular Associated Epithelium (FAE) where it is taken up and processed by dendritic cells in the sub-epithelial dome (SED) for presentation to T cells</a:t>
            </a:r>
          </a:p>
          <a:p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A10CD-EDE2-4897-B216-AEA84FFFBCF1}" type="slidenum">
              <a:rPr lang="da-DK" smtClean="0"/>
              <a:pPr/>
              <a:t>9</a:t>
            </a:fld>
            <a:endParaRPr lang="da-D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80983A-0976-4556-B917-5FC1FD06F013}" type="slidenum">
              <a:rPr lang="da-DK" smtClean="0"/>
              <a:pPr/>
              <a:t>10</a:t>
            </a:fld>
            <a:endParaRPr 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318289-5152-494C-9764-F25DF1B82895}" type="slidenum">
              <a:rPr lang="da-DK" smtClean="0"/>
              <a:pPr/>
              <a:t>11</a:t>
            </a:fld>
            <a:endParaRPr 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Spla-2 enzyme against bacterial phospholipids- destroys cell integrity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EBF87-A88B-416F-9342-6CBB68C625F0}" type="slidenum">
              <a:rPr lang="da-DK" smtClean="0"/>
              <a:pPr/>
              <a:t>12</a:t>
            </a:fld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Front_Top_A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IMP_Logo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EBF660-4C8A-4DF8-AB7A-A9AD0ED2C34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9" descr="Second_To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05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2053" name="Picture 40" descr="IMP_Logo_2Colour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38200" y="12065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eaLnBrk="0" fontAlgn="base" hangingPunct="0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1566664"/>
          </a:xfrm>
          <a:noFill/>
        </p:spPr>
        <p:txBody>
          <a:bodyPr/>
          <a:lstStyle/>
          <a:p>
            <a:pPr eaLnBrk="1" hangingPunct="1"/>
            <a:r>
              <a:rPr lang="en-GB" sz="4800" dirty="0" smtClean="0">
                <a:latin typeface="Arial" pitchFamily="34" charset="0"/>
                <a:cs typeface="Arial" pitchFamily="34" charset="0"/>
              </a:rPr>
              <a:t>Innate immune system of the gastrointestinal tract</a:t>
            </a:r>
          </a:p>
        </p:txBody>
      </p:sp>
      <p:sp>
        <p:nvSpPr>
          <p:cNvPr id="409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509120"/>
            <a:ext cx="7543800" cy="128208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dirty="0" err="1" smtClean="0">
                <a:solidFill>
                  <a:srgbClr val="040404"/>
                </a:solidFill>
              </a:rPr>
              <a:t>Dr</a:t>
            </a:r>
            <a:r>
              <a:rPr lang="en-US" sz="2800" dirty="0" smtClean="0">
                <a:solidFill>
                  <a:srgbClr val="040404"/>
                </a:solidFill>
              </a:rPr>
              <a:t> K </a:t>
            </a:r>
            <a:r>
              <a:rPr lang="en-US" sz="2800" dirty="0" err="1" smtClean="0">
                <a:solidFill>
                  <a:srgbClr val="040404"/>
                </a:solidFill>
              </a:rPr>
              <a:t>Cheent</a:t>
            </a:r>
            <a:r>
              <a:rPr lang="en-US" sz="2800" dirty="0" smtClean="0">
                <a:solidFill>
                  <a:srgbClr val="040404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sz="2000" dirty="0" err="1" smtClean="0">
                <a:solidFill>
                  <a:srgbClr val="040404"/>
                </a:solidFill>
              </a:rPr>
              <a:t>Wellcome</a:t>
            </a:r>
            <a:r>
              <a:rPr lang="en-US" sz="2000" dirty="0" smtClean="0">
                <a:solidFill>
                  <a:srgbClr val="040404"/>
                </a:solidFill>
              </a:rPr>
              <a:t> Trust Research Fellow/ </a:t>
            </a:r>
            <a:r>
              <a:rPr lang="en-US" sz="2000" dirty="0" err="1" smtClean="0">
                <a:solidFill>
                  <a:srgbClr val="040404"/>
                </a:solidFill>
              </a:rPr>
              <a:t>SpR</a:t>
            </a:r>
            <a:r>
              <a:rPr lang="en-US" sz="2000" dirty="0" smtClean="0">
                <a:solidFill>
                  <a:srgbClr val="040404"/>
                </a:solidFill>
              </a:rPr>
              <a:t> Gastroenterology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>
                <a:solidFill>
                  <a:srgbClr val="040404"/>
                </a:solidFill>
              </a:rPr>
              <a:t>Imperial College London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Chemicals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27088" y="1700213"/>
            <a:ext cx="7543800" cy="4457700"/>
          </a:xfrm>
        </p:spPr>
        <p:txBody>
          <a:bodyPr/>
          <a:lstStyle/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Saliva</a:t>
            </a:r>
          </a:p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gastric acid</a:t>
            </a:r>
          </a:p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Bile</a:t>
            </a:r>
          </a:p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proteolytic enzymes</a:t>
            </a:r>
          </a:p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Mucus</a:t>
            </a:r>
          </a:p>
          <a:p>
            <a:pPr lvl="2" eaLnBrk="1" hangingPunct="1"/>
            <a:r>
              <a:rPr lang="en-GB" smtClean="0">
                <a:solidFill>
                  <a:srgbClr val="040404"/>
                </a:solidFill>
                <a:latin typeface="Arial Rounded MT Bold" pitchFamily="34" charset="0"/>
              </a:rPr>
              <a:t>Mucin: long chain carbohydrate molecules </a:t>
            </a:r>
            <a:r>
              <a:rPr lang="en-GB" smtClean="0">
                <a:solidFill>
                  <a:srgbClr val="040404"/>
                </a:solidFill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GB" smtClean="0">
                <a:solidFill>
                  <a:srgbClr val="040404"/>
                </a:solidFill>
                <a:latin typeface="Arial Rounded MT Bold" pitchFamily="34" charset="0"/>
              </a:rPr>
              <a:t>stick to microbes to prevent binding to epithelium</a:t>
            </a:r>
          </a:p>
          <a:p>
            <a:pPr lvl="2" eaLnBrk="1" hangingPunct="1"/>
            <a:r>
              <a:rPr lang="en-GB" smtClean="0">
                <a:solidFill>
                  <a:srgbClr val="040404"/>
                </a:solidFill>
                <a:latin typeface="Arial Rounded MT Bold" pitchFamily="34" charset="0"/>
              </a:rPr>
              <a:t>&gt;95% Water</a:t>
            </a:r>
          </a:p>
          <a:p>
            <a:pPr lvl="2" eaLnBrk="1" hangingPunct="1"/>
            <a:r>
              <a:rPr lang="en-GB" smtClean="0">
                <a:solidFill>
                  <a:srgbClr val="040404"/>
                </a:solidFill>
                <a:latin typeface="Arial Rounded MT Bold" pitchFamily="34" charset="0"/>
              </a:rPr>
              <a:t>IgA (product of adaptive immune system “plasma cells”)</a:t>
            </a:r>
          </a:p>
          <a:p>
            <a:pPr lvl="2" eaLnBrk="1" hangingPunct="1">
              <a:buFontTx/>
              <a:buNone/>
            </a:pPr>
            <a:endParaRPr lang="en-GB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Antimicrobial peptides (AMPs)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Paneth cells</a:t>
            </a:r>
          </a:p>
        </p:txBody>
      </p:sp>
      <p:pic>
        <p:nvPicPr>
          <p:cNvPr id="12291" name="Picture 6" descr="http://medicine.emory.edu/gi/images/YangLabCellCrossSection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1484313"/>
            <a:ext cx="3671888" cy="5121275"/>
          </a:xfrm>
          <a:noFill/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250825" y="2205038"/>
            <a:ext cx="4897438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i="0">
                <a:solidFill>
                  <a:srgbClr val="040404"/>
                </a:solidFill>
                <a:latin typeface="Arial Rounded MT Bold" pitchFamily="34" charset="0"/>
              </a:rPr>
              <a:t>Specialised secretory intestinal epithelial cells</a:t>
            </a:r>
          </a:p>
          <a:p>
            <a:endParaRPr lang="en-GB" sz="1800" i="0">
              <a:solidFill>
                <a:srgbClr val="040404"/>
              </a:solidFill>
              <a:latin typeface="Arial Rounded MT Bold" pitchFamily="34" charset="0"/>
            </a:endParaRPr>
          </a:p>
          <a:p>
            <a:r>
              <a:rPr lang="en-GB" sz="1800" i="0">
                <a:solidFill>
                  <a:srgbClr val="040404"/>
                </a:solidFill>
                <a:latin typeface="Arial Rounded MT Bold" pitchFamily="34" charset="0"/>
              </a:rPr>
              <a:t>Located at the bottom of the crypts of Lieberkuhn in the small intestine</a:t>
            </a:r>
          </a:p>
          <a:p>
            <a:endParaRPr lang="en-GB" sz="1800" i="0">
              <a:solidFill>
                <a:srgbClr val="040404"/>
              </a:solidFill>
              <a:latin typeface="Arial Rounded MT Bold" pitchFamily="34" charset="0"/>
            </a:endParaRPr>
          </a:p>
          <a:p>
            <a:r>
              <a:rPr lang="en-GB" sz="1800" i="0">
                <a:solidFill>
                  <a:srgbClr val="040404"/>
                </a:solidFill>
                <a:latin typeface="Arial Rounded MT Bold" pitchFamily="34" charset="0"/>
              </a:rPr>
              <a:t>Produce AMPs</a:t>
            </a:r>
          </a:p>
          <a:p>
            <a:endParaRPr lang="en-GB" i="0"/>
          </a:p>
          <a:p>
            <a:endParaRPr lang="en-GB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Antimicrobial peptides (AMPs)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2071688"/>
            <a:ext cx="7543800" cy="44577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Three main types:</a:t>
            </a:r>
          </a:p>
          <a:p>
            <a:pPr marL="0" indent="0" eaLnBrk="1" hangingPunct="1"/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 Defensins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/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Secretory phospholipase A2 (sPLA2): enzyme against bacterial phopholipids</a:t>
            </a:r>
          </a:p>
          <a:p>
            <a:pPr marL="0" indent="0" eaLnBrk="1" hangingPunct="1"/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/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Lysozyme: hydrolyses peptidoglycan of bacterial cell walls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Defensins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27088" y="1484313"/>
            <a:ext cx="7543800" cy="5229225"/>
          </a:xfrm>
        </p:spPr>
        <p:txBody>
          <a:bodyPr/>
          <a:lstStyle/>
          <a:p>
            <a:pPr lvl="1" eaLnBrk="1" hangingPunct="1"/>
            <a:r>
              <a:rPr lang="el-GR" sz="2000" dirty="0" smtClean="0">
                <a:solidFill>
                  <a:srgbClr val="040404"/>
                </a:solidFill>
              </a:rPr>
              <a:t>α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 and </a:t>
            </a:r>
            <a:r>
              <a:rPr lang="el-GR" sz="2000" dirty="0" smtClean="0">
                <a:solidFill>
                  <a:srgbClr val="040404"/>
                </a:solidFill>
              </a:rPr>
              <a:t>β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 in mammals.  Human </a:t>
            </a:r>
            <a:r>
              <a:rPr lang="en-GB" sz="2000" dirty="0" err="1" smtClean="0">
                <a:solidFill>
                  <a:srgbClr val="040404"/>
                </a:solidFill>
                <a:latin typeface="Arial Rounded MT Bold" pitchFamily="34" charset="0"/>
              </a:rPr>
              <a:t>Paneth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 cells produce the </a:t>
            </a:r>
            <a:r>
              <a:rPr lang="el-GR" sz="2000" dirty="0" smtClean="0">
                <a:solidFill>
                  <a:srgbClr val="040404"/>
                </a:solidFill>
              </a:rPr>
              <a:t>α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-</a:t>
            </a:r>
            <a:r>
              <a:rPr lang="en-GB" sz="2000" dirty="0" err="1" smtClean="0">
                <a:solidFill>
                  <a:srgbClr val="040404"/>
                </a:solidFill>
                <a:latin typeface="Arial Rounded MT Bold" pitchFamily="34" charset="0"/>
              </a:rPr>
              <a:t>defensins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 HD-5&amp; HD-6.  Also known as </a:t>
            </a:r>
            <a:r>
              <a:rPr lang="en-GB" sz="2000" dirty="0" err="1" smtClean="0">
                <a:solidFill>
                  <a:srgbClr val="040404"/>
                </a:solidFill>
                <a:latin typeface="Arial Rounded MT Bold" pitchFamily="34" charset="0"/>
              </a:rPr>
              <a:t>cryptdins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 (produced in crypts).</a:t>
            </a:r>
          </a:p>
          <a:p>
            <a:pPr lvl="1" eaLnBrk="1" hangingPunct="1"/>
            <a:endParaRPr lang="en-GB" sz="20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lvl="1" eaLnBrk="1" hangingPunct="1"/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Constitutively expressed. Pathogens 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  <a:sym typeface="Wingdings" pitchFamily="2" charset="2"/>
              </a:rPr>
              <a:t>     production</a:t>
            </a:r>
            <a:endParaRPr lang="en-GB" sz="20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lvl="1" eaLnBrk="1" hangingPunct="1">
              <a:buFontTx/>
              <a:buNone/>
            </a:pPr>
            <a:endParaRPr lang="en-GB" sz="20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lvl="1" eaLnBrk="1" hangingPunct="1"/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Small cationic peptides 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interact with negatively charged phospholipids (PLs)  in cell membrane.  Bacterial membranes have more –</a:t>
            </a:r>
            <a:r>
              <a:rPr lang="en-GB" sz="2000" dirty="0" err="1" smtClean="0">
                <a:solidFill>
                  <a:srgbClr val="040404"/>
                </a:solidFill>
                <a:latin typeface="Arial Rounded MT Bold" pitchFamily="34" charset="0"/>
              </a:rPr>
              <a:t>ve</a:t>
            </a:r>
            <a:r>
              <a:rPr lang="en-GB" sz="2000" dirty="0" smtClean="0">
                <a:solidFill>
                  <a:srgbClr val="040404"/>
                </a:solidFill>
                <a:latin typeface="Arial Rounded MT Bold" pitchFamily="34" charset="0"/>
              </a:rPr>
              <a:t> charged PLs therefore preferential binding.</a:t>
            </a:r>
          </a:p>
          <a:p>
            <a:pPr marL="0" indent="0" eaLnBrk="1" hangingPunct="1">
              <a:buFontTx/>
              <a:buNone/>
            </a:pPr>
            <a:endParaRPr lang="en-GB" sz="1800" dirty="0" smtClean="0">
              <a:solidFill>
                <a:srgbClr val="040404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6285718" y="2928934"/>
            <a:ext cx="285752" cy="1588"/>
          </a:xfrm>
          <a:prstGeom prst="straightConnector1">
            <a:avLst/>
          </a:prstGeom>
          <a:solidFill>
            <a:schemeClr val="accent1"/>
          </a:solidFill>
          <a:ln w="34925" cap="sq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7543800" cy="638175"/>
          </a:xfrm>
        </p:spPr>
        <p:txBody>
          <a:bodyPr/>
          <a:lstStyle/>
          <a:p>
            <a:pPr eaLnBrk="1" hangingPunct="1"/>
            <a:r>
              <a:rPr lang="en-GB" sz="2400" smtClean="0"/>
              <a:t>Bacterial symbiosis</a:t>
            </a:r>
            <a:endParaRPr lang="en-GB" smtClean="0"/>
          </a:p>
        </p:txBody>
      </p:sp>
      <p:pic>
        <p:nvPicPr>
          <p:cNvPr id="16387" name="Picture 8" descr="http://www.abdn.ac.uk/mediareleases/uploads/media2/rowett-feb-6-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6650" y="260350"/>
            <a:ext cx="4783138" cy="605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07950" y="1125538"/>
            <a:ext cx="3527425" cy="57594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040404"/>
                </a:solidFill>
              </a:rPr>
              <a:t>&lt;24 hours birth GIT colonised by unique </a:t>
            </a:r>
            <a:r>
              <a:rPr lang="en-GB" sz="1600" dirty="0" err="1" smtClean="0">
                <a:solidFill>
                  <a:srgbClr val="040404"/>
                </a:solidFill>
              </a:rPr>
              <a:t>microflora</a:t>
            </a:r>
            <a:endParaRPr lang="en-GB" sz="1600" dirty="0" smtClean="0">
              <a:solidFill>
                <a:srgbClr val="040404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en-GB" sz="1600" dirty="0" smtClean="0">
              <a:solidFill>
                <a:srgbClr val="040404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040404"/>
                </a:solidFill>
              </a:rPr>
              <a:t>&gt;400 species.  Upper GIT &lt;10</a:t>
            </a:r>
            <a:r>
              <a:rPr lang="en-GB" sz="1600" baseline="30000" dirty="0" smtClean="0">
                <a:solidFill>
                  <a:srgbClr val="040404"/>
                </a:solidFill>
              </a:rPr>
              <a:t>5 </a:t>
            </a:r>
            <a:r>
              <a:rPr lang="en-GB" sz="1600" dirty="0" err="1" smtClean="0">
                <a:solidFill>
                  <a:srgbClr val="040404"/>
                </a:solidFill>
              </a:rPr>
              <a:t>cfu</a:t>
            </a:r>
            <a:r>
              <a:rPr lang="en-GB" sz="1600" dirty="0" smtClean="0">
                <a:solidFill>
                  <a:srgbClr val="040404"/>
                </a:solidFill>
              </a:rPr>
              <a:t>/ ml, Lower GIT 10</a:t>
            </a:r>
            <a:r>
              <a:rPr lang="en-GB" sz="1600" baseline="30000" dirty="0" smtClean="0">
                <a:solidFill>
                  <a:srgbClr val="040404"/>
                </a:solidFill>
              </a:rPr>
              <a:t>11 </a:t>
            </a:r>
            <a:r>
              <a:rPr lang="en-GB" sz="1600" dirty="0" err="1" smtClean="0">
                <a:solidFill>
                  <a:srgbClr val="040404"/>
                </a:solidFill>
              </a:rPr>
              <a:t>cfu</a:t>
            </a:r>
            <a:r>
              <a:rPr lang="en-GB" sz="1600" dirty="0" smtClean="0">
                <a:solidFill>
                  <a:srgbClr val="040404"/>
                </a:solidFill>
              </a:rPr>
              <a:t>/ ml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1600" dirty="0" smtClean="0">
              <a:solidFill>
                <a:srgbClr val="040404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040404"/>
                </a:solidFill>
              </a:rPr>
              <a:t>Do not penetrate </a:t>
            </a:r>
            <a:r>
              <a:rPr lang="en-GB" sz="1600" dirty="0" err="1" smtClean="0">
                <a:solidFill>
                  <a:srgbClr val="040404"/>
                </a:solidFill>
              </a:rPr>
              <a:t>eipithelium</a:t>
            </a:r>
            <a:endParaRPr lang="en-GB" sz="1600" dirty="0" smtClean="0">
              <a:solidFill>
                <a:srgbClr val="040404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en-GB" sz="1600" dirty="0" smtClean="0">
              <a:solidFill>
                <a:srgbClr val="040404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040404"/>
                </a:solidFill>
              </a:rPr>
              <a:t>Beneficial effects for host:</a:t>
            </a:r>
          </a:p>
          <a:p>
            <a:pPr marL="228600" lvl="1" indent="0" eaLnBrk="1" hangingPunct="1">
              <a:lnSpc>
                <a:spcPct val="80000"/>
              </a:lnSpc>
            </a:pPr>
            <a:r>
              <a:rPr lang="en-GB" dirty="0" smtClean="0">
                <a:solidFill>
                  <a:srgbClr val="040404"/>
                </a:solidFill>
              </a:rPr>
              <a:t>Prevent pathogenic microbes from growing (compete for nutrients/ access to mucosa).</a:t>
            </a:r>
          </a:p>
          <a:p>
            <a:pPr marL="228600" lvl="1" indent="0" eaLnBrk="1" hangingPunct="1">
              <a:lnSpc>
                <a:spcPct val="80000"/>
              </a:lnSpc>
            </a:pPr>
            <a:r>
              <a:rPr lang="en-GB" dirty="0" smtClean="0">
                <a:solidFill>
                  <a:srgbClr val="040404"/>
                </a:solidFill>
              </a:rPr>
              <a:t>Produce Vitamin K</a:t>
            </a:r>
          </a:p>
          <a:p>
            <a:pPr marL="228600" lvl="1" indent="0" eaLnBrk="1" hangingPunct="1">
              <a:lnSpc>
                <a:spcPct val="80000"/>
              </a:lnSpc>
            </a:pPr>
            <a:r>
              <a:rPr lang="en-GB" dirty="0" smtClean="0">
                <a:solidFill>
                  <a:srgbClr val="040404"/>
                </a:solidFill>
              </a:rPr>
              <a:t>exert </a:t>
            </a:r>
            <a:r>
              <a:rPr lang="en-GB" dirty="0" err="1" smtClean="0">
                <a:solidFill>
                  <a:srgbClr val="040404"/>
                </a:solidFill>
              </a:rPr>
              <a:t>trophic</a:t>
            </a:r>
            <a:r>
              <a:rPr lang="en-GB" dirty="0" smtClean="0">
                <a:solidFill>
                  <a:srgbClr val="040404"/>
                </a:solidFill>
              </a:rPr>
              <a:t> effect on mucosa</a:t>
            </a:r>
          </a:p>
          <a:p>
            <a:pPr marL="228600" lvl="1" indent="0" eaLnBrk="1" hangingPunct="1">
              <a:lnSpc>
                <a:spcPct val="80000"/>
              </a:lnSpc>
            </a:pPr>
            <a:r>
              <a:rPr lang="en-GB" dirty="0" smtClean="0">
                <a:solidFill>
                  <a:srgbClr val="040404"/>
                </a:solidFill>
              </a:rPr>
              <a:t>maintain mucosal immune homeostasis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1600" dirty="0" smtClean="0">
              <a:solidFill>
                <a:srgbClr val="040404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040404"/>
                </a:solidFill>
              </a:rPr>
              <a:t>Microbial antagonism can be severely disturbed (e.g. C. </a:t>
            </a:r>
            <a:r>
              <a:rPr lang="en-GB" sz="1600" dirty="0" err="1" smtClean="0">
                <a:solidFill>
                  <a:srgbClr val="040404"/>
                </a:solidFill>
              </a:rPr>
              <a:t>Difficile</a:t>
            </a:r>
            <a:r>
              <a:rPr lang="en-GB" sz="1600" dirty="0" smtClean="0">
                <a:solidFill>
                  <a:srgbClr val="040404"/>
                </a:solidFill>
              </a:rPr>
              <a:t> following antibiotics)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1600" dirty="0" smtClean="0">
              <a:solidFill>
                <a:srgbClr val="04040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6963" y="404813"/>
            <a:ext cx="1295400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accent4">
                    <a:lumMod val="10000"/>
                  </a:schemeClr>
                </a:solidFill>
              </a:rPr>
              <a:t>Oral Cavity</a:t>
            </a: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Indigenous </a:t>
            </a:r>
          </a:p>
          <a:p>
            <a:pPr>
              <a:defRPr/>
            </a:pPr>
            <a:r>
              <a:rPr lang="en-GB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microflora</a:t>
            </a:r>
            <a:endParaRPr lang="en-GB" sz="1200" dirty="0">
              <a:solidFill>
                <a:schemeClr val="accent4">
                  <a:lumMod val="1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500 species</a:t>
            </a: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Saliva contains </a:t>
            </a: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10</a:t>
            </a:r>
            <a:r>
              <a:rPr lang="en-GB" sz="1200" baseline="300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10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 </a:t>
            </a:r>
            <a:r>
              <a:rPr lang="en-GB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cfu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/</a:t>
            </a:r>
            <a:r>
              <a:rPr lang="en-GB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mL</a:t>
            </a:r>
            <a:endParaRPr lang="en-GB" sz="1200" dirty="0">
              <a:solidFill>
                <a:schemeClr val="accent4">
                  <a:lumMod val="1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788" y="2492375"/>
            <a:ext cx="1487487" cy="11382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accent4">
                    <a:lumMod val="10000"/>
                  </a:schemeClr>
                </a:solidFill>
              </a:rPr>
              <a:t>Stomach/</a:t>
            </a:r>
          </a:p>
          <a:p>
            <a:pPr>
              <a:defRPr/>
            </a:pPr>
            <a:r>
              <a:rPr lang="en-GB" sz="1400" b="1" dirty="0">
                <a:solidFill>
                  <a:schemeClr val="accent4">
                    <a:lumMod val="10000"/>
                  </a:schemeClr>
                </a:solidFill>
              </a:rPr>
              <a:t>duodenum</a:t>
            </a:r>
            <a:endParaRPr lang="en-GB" sz="1200" b="1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10</a:t>
            </a:r>
            <a:r>
              <a:rPr lang="en-GB" sz="1200" baseline="300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1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 -10</a:t>
            </a:r>
            <a:r>
              <a:rPr lang="en-GB" sz="1200" baseline="300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3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 </a:t>
            </a:r>
            <a:r>
              <a:rPr lang="en-GB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cfu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/</a:t>
            </a:r>
            <a:r>
              <a:rPr lang="en-GB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mL</a:t>
            </a:r>
            <a:endParaRPr lang="en-GB" sz="1200" dirty="0">
              <a:solidFill>
                <a:schemeClr val="accent4">
                  <a:lumMod val="1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Helicobacter pylori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08850" y="4076700"/>
            <a:ext cx="1414463" cy="1693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accent4">
                    <a:lumMod val="10000"/>
                  </a:schemeClr>
                </a:solidFill>
              </a:rPr>
              <a:t>Jejunum/</a:t>
            </a:r>
          </a:p>
          <a:p>
            <a:pPr>
              <a:defRPr/>
            </a:pPr>
            <a:r>
              <a:rPr lang="en-GB" sz="1400" b="1" dirty="0">
                <a:solidFill>
                  <a:schemeClr val="accent4">
                    <a:lumMod val="10000"/>
                  </a:schemeClr>
                </a:solidFill>
              </a:rPr>
              <a:t>ileum</a:t>
            </a:r>
            <a:endParaRPr lang="en-GB" sz="1200" b="1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10</a:t>
            </a:r>
            <a:r>
              <a:rPr lang="en-GB" sz="1200" baseline="300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4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 -10</a:t>
            </a:r>
            <a:r>
              <a:rPr lang="en-GB" sz="1200" baseline="300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8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 </a:t>
            </a:r>
            <a:r>
              <a:rPr lang="en-GB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cfu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/</a:t>
            </a:r>
            <a:r>
              <a:rPr lang="en-GB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mL</a:t>
            </a:r>
            <a:endParaRPr lang="en-GB" sz="1200" dirty="0">
              <a:solidFill>
                <a:schemeClr val="accent4">
                  <a:lumMod val="1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fr-FR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Streptococci</a:t>
            </a:r>
            <a:r>
              <a:rPr lang="fr-FR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, </a:t>
            </a:r>
            <a:r>
              <a:rPr lang="fr-FR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lactobacillus</a:t>
            </a:r>
            <a:r>
              <a:rPr lang="fr-FR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, </a:t>
            </a:r>
          </a:p>
          <a:p>
            <a:pPr>
              <a:defRPr/>
            </a:pPr>
            <a:r>
              <a:rPr lang="fr-FR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bacteroides</a:t>
            </a:r>
            <a:r>
              <a:rPr lang="fr-FR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, </a:t>
            </a:r>
          </a:p>
          <a:p>
            <a:pPr>
              <a:defRPr/>
            </a:pPr>
            <a:r>
              <a:rPr lang="fr-FR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enterobacter</a:t>
            </a:r>
            <a:endParaRPr lang="fr-FR" sz="1200" dirty="0">
              <a:solidFill>
                <a:schemeClr val="accent4">
                  <a:lumMod val="1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629025" y="5013325"/>
            <a:ext cx="1303338" cy="1230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accent4">
                    <a:lumMod val="10000"/>
                  </a:schemeClr>
                </a:solidFill>
              </a:rPr>
              <a:t>Colon</a:t>
            </a:r>
            <a:endParaRPr lang="en-GB" sz="1200" b="1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10</a:t>
            </a:r>
            <a:r>
              <a:rPr lang="en-GB" sz="1200" baseline="300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10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 -10</a:t>
            </a:r>
            <a:r>
              <a:rPr lang="en-GB" sz="1200" baseline="300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12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 </a:t>
            </a:r>
            <a:r>
              <a:rPr lang="en-GB" sz="120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cfu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/ml</a:t>
            </a: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E. coli, </a:t>
            </a:r>
          </a:p>
          <a:p>
            <a:pPr>
              <a:defRPr/>
            </a:pP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</a:rPr>
              <a:t>Clostridia</a:t>
            </a:r>
            <a:endParaRPr lang="en-GB" sz="1800" dirty="0">
              <a:solidFill>
                <a:schemeClr val="accent4">
                  <a:lumMod val="1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Complement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Rapidly activated biochemical cascade involving a series of small peptides made in the liver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Classical and alternate pathways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Classical pathway requires antibodies i.e. strictly speaking involves adaptive immune response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Alternate pathway: Attracted by abnormal surfaces e.g. sugars in bacterial cell wall.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Disrupt the plasma membrane resulting in cytolysis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Innate immune cells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27088" y="1700213"/>
            <a:ext cx="7543800" cy="4897437"/>
          </a:xfrm>
        </p:spPr>
        <p:txBody>
          <a:bodyPr/>
          <a:lstStyle/>
          <a:p>
            <a:pPr marL="0" indent="0" eaLnBrk="1" hangingPunct="1"/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Involved once mucosa is breached (although DCs sample luminal contents).  </a:t>
            </a:r>
          </a:p>
          <a:p>
            <a:pPr marL="0" indent="0" eaLnBrk="1" hangingPunct="1"/>
            <a:endParaRPr lang="en-GB" sz="18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/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Located in the lamina </a:t>
            </a:r>
            <a:r>
              <a:rPr lang="en-GB" sz="1800" dirty="0" err="1" smtClean="0">
                <a:solidFill>
                  <a:srgbClr val="040404"/>
                </a:solidFill>
                <a:latin typeface="Arial Rounded MT Bold" pitchFamily="34" charset="0"/>
              </a:rPr>
              <a:t>propria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: Form part of gut associated lymphoid tissue (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GALT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)- largest mass of lymphoid tissue in the body. </a:t>
            </a:r>
          </a:p>
          <a:p>
            <a:pPr marL="0" indent="0" eaLnBrk="1" hangingPunct="1"/>
            <a:endParaRPr lang="en-GB" sz="18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/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“</a:t>
            </a:r>
            <a:r>
              <a:rPr lang="en-GB" sz="1800" b="1" dirty="0" err="1" smtClean="0">
                <a:solidFill>
                  <a:srgbClr val="040404"/>
                </a:solidFill>
                <a:latin typeface="Arial Rounded MT Bold" pitchFamily="34" charset="0"/>
              </a:rPr>
              <a:t>hyporesponsive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” compared to counterparts at other sites (do not want immune response to dietary antigens/ gut flora)  </a:t>
            </a:r>
          </a:p>
          <a:p>
            <a:pPr marL="0" indent="0" eaLnBrk="1" hangingPunct="1"/>
            <a:endParaRPr lang="en-GB" sz="18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/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However, must be able to mount a response to pathogens.</a:t>
            </a:r>
          </a:p>
          <a:p>
            <a:pPr marL="0" indent="0" eaLnBrk="1" hangingPunct="1"/>
            <a:endParaRPr lang="en-GB" sz="18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/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Breakdown of tolerance/regulatory mechanisms 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  <a:sym typeface="Wingdings" pitchFamily="2" charset="2"/>
              </a:rPr>
              <a:t>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 food allergies, </a:t>
            </a:r>
            <a:r>
              <a:rPr lang="en-GB" sz="1800" dirty="0" err="1" smtClean="0">
                <a:solidFill>
                  <a:srgbClr val="040404"/>
                </a:solidFill>
                <a:latin typeface="Arial Rounded MT Bold" pitchFamily="34" charset="0"/>
              </a:rPr>
              <a:t>coeliac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 disease, IBD</a:t>
            </a:r>
            <a:endParaRPr lang="en-GB" sz="2000" dirty="0" smtClean="0">
              <a:solidFill>
                <a:srgbClr val="040404"/>
              </a:solidFill>
            </a:endParaRPr>
          </a:p>
          <a:p>
            <a:pPr marL="0" indent="0" eaLnBrk="1" hangingPunct="1"/>
            <a:endParaRPr lang="en-GB" sz="1800" dirty="0" smtClean="0">
              <a:solidFill>
                <a:srgbClr val="040404"/>
              </a:solidFill>
            </a:endParaRPr>
          </a:p>
          <a:p>
            <a:pPr marL="0" indent="0" eaLnBrk="1" hangingPunct="1">
              <a:buFontTx/>
              <a:buNone/>
            </a:pPr>
            <a:endParaRPr lang="en-GB" sz="1400" dirty="0" smtClean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755650" y="549275"/>
            <a:ext cx="7777163" cy="996950"/>
          </a:xfrm>
        </p:spPr>
        <p:txBody>
          <a:bodyPr/>
          <a:lstStyle/>
          <a:p>
            <a:pPr eaLnBrk="1" hangingPunct="1"/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>   </a:t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2400" smtClean="0">
                <a:latin typeface="Arial Rounded MT Bold" pitchFamily="34" charset="0"/>
              </a:rPr>
              <a:t>Pattern recognition receptors (PRRs): TLRs &amp; NODs </a:t>
            </a:r>
            <a:br>
              <a:rPr lang="en-GB" sz="2400" smtClean="0">
                <a:latin typeface="Arial Rounded MT Bold" pitchFamily="34" charset="0"/>
              </a:rPr>
            </a:br>
            <a:endParaRPr lang="en-GB" smtClean="0">
              <a:latin typeface="Arial Rounded MT Bold" pitchFamily="34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779838" y="1628775"/>
            <a:ext cx="51847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GB" b="1" i="0" dirty="0">
                <a:solidFill>
                  <a:srgbClr val="040404"/>
                </a:solidFill>
                <a:latin typeface="Arial Rounded MT Bold" pitchFamily="34" charset="0"/>
              </a:rPr>
              <a:t>PRRs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: Recognise structurally conserved molecules derived from microbes – </a:t>
            </a:r>
            <a:r>
              <a:rPr lang="en-GB" b="1" i="0" dirty="0">
                <a:solidFill>
                  <a:srgbClr val="040404"/>
                </a:solidFill>
                <a:latin typeface="Arial Rounded MT Bold" pitchFamily="34" charset="0"/>
              </a:rPr>
              <a:t>PAMPs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 (pathogen associated </a:t>
            </a:r>
            <a:r>
              <a:rPr lang="en-GB" i="0" dirty="0" err="1">
                <a:solidFill>
                  <a:srgbClr val="040404"/>
                </a:solidFill>
                <a:latin typeface="Arial Rounded MT Bold" pitchFamily="34" charset="0"/>
              </a:rPr>
              <a:t>moleclular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 patterns) e.g. LPS.  Although still “non-specific” binding -bind patterns rather than antigens.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GB" i="0" dirty="0">
              <a:solidFill>
                <a:srgbClr val="040404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2 types of PRR: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GB" i="0" dirty="0">
              <a:solidFill>
                <a:srgbClr val="040404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GB" b="1" i="0" dirty="0">
                <a:solidFill>
                  <a:srgbClr val="040404"/>
                </a:solidFill>
                <a:latin typeface="Arial Rounded MT Bold" pitchFamily="34" charset="0"/>
              </a:rPr>
              <a:t>TLRs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 (toll like receptors)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GB" b="1" i="0" dirty="0" err="1">
                <a:solidFill>
                  <a:srgbClr val="040404"/>
                </a:solidFill>
                <a:latin typeface="Arial Rounded MT Bold" pitchFamily="34" charset="0"/>
              </a:rPr>
              <a:t>Transmembrane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 PRRs.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10 types in humans (TLR 1-10)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 present on DCs, epithelial cells, also NK </a:t>
            </a:r>
            <a:r>
              <a:rPr lang="en-GB" i="0" dirty="0" smtClean="0">
                <a:solidFill>
                  <a:srgbClr val="040404"/>
                </a:solidFill>
                <a:latin typeface="Arial Rounded MT Bold" pitchFamily="34" charset="0"/>
              </a:rPr>
              <a:t>cell</a:t>
            </a:r>
            <a:endParaRPr lang="en-GB" i="0" dirty="0">
              <a:solidFill>
                <a:srgbClr val="040404"/>
              </a:solidFill>
              <a:latin typeface="Arial Rounded MT Bold" pitchFamily="34" charset="0"/>
            </a:endParaRP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Activation results in cytokine release 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primes of adaptive immune </a:t>
            </a:r>
            <a:r>
              <a:rPr lang="en-GB" i="0" dirty="0" smtClean="0">
                <a:solidFill>
                  <a:srgbClr val="040404"/>
                </a:solidFill>
                <a:latin typeface="Arial Rounded MT Bold" pitchFamily="34" charset="0"/>
              </a:rPr>
              <a:t>response</a:t>
            </a:r>
            <a:endParaRPr lang="en-GB" i="0" dirty="0">
              <a:solidFill>
                <a:srgbClr val="040404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GB" i="0" dirty="0">
              <a:solidFill>
                <a:srgbClr val="040404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endParaRPr lang="en-GB" i="0" dirty="0">
              <a:solidFill>
                <a:srgbClr val="040404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GB" b="1" i="0" dirty="0">
                <a:solidFill>
                  <a:srgbClr val="040404"/>
                </a:solidFill>
                <a:latin typeface="Arial Rounded MT Bold" pitchFamily="34" charset="0"/>
              </a:rPr>
              <a:t>NODs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 (nucleotide binding </a:t>
            </a:r>
            <a:r>
              <a:rPr lang="en-GB" i="0" dirty="0" err="1">
                <a:solidFill>
                  <a:srgbClr val="040404"/>
                </a:solidFill>
                <a:latin typeface="Arial Rounded MT Bold" pitchFamily="34" charset="0"/>
              </a:rPr>
              <a:t>oligomerisation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 domains).  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GB" b="1" i="0" dirty="0">
                <a:solidFill>
                  <a:srgbClr val="040404"/>
                </a:solidFill>
                <a:latin typeface="Arial Rounded MT Bold" pitchFamily="34" charset="0"/>
              </a:rPr>
              <a:t>Intracellular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 PRRs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recognising bacterial MDP.  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Mutations associated with </a:t>
            </a:r>
            <a:r>
              <a:rPr lang="en-GB" i="0" dirty="0" err="1">
                <a:solidFill>
                  <a:srgbClr val="040404"/>
                </a:solidFill>
                <a:latin typeface="Arial Rounded MT Bold" pitchFamily="34" charset="0"/>
              </a:rPr>
              <a:t>Crohn’s</a:t>
            </a:r>
            <a:r>
              <a:rPr lang="en-GB" i="0" dirty="0">
                <a:solidFill>
                  <a:srgbClr val="040404"/>
                </a:solidFill>
                <a:latin typeface="Arial Rounded MT Bold" pitchFamily="34" charset="0"/>
              </a:rPr>
              <a:t> disease</a:t>
            </a:r>
          </a:p>
        </p:txBody>
      </p:sp>
      <p:pic>
        <p:nvPicPr>
          <p:cNvPr id="19460" name="Picture 6" descr="illustration of toll-like recepto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557338"/>
            <a:ext cx="3671888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843213" y="4221163"/>
            <a:ext cx="108743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700"/>
              <a:t>www.invivogen.com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 Rounded MT Bold" pitchFamily="34" charset="0"/>
              </a:rPr>
              <a:t>NOD2-CARD15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Nucleotide binding and </a:t>
            </a:r>
            <a:r>
              <a:rPr lang="en-GB" sz="1800" dirty="0" err="1" smtClean="0">
                <a:solidFill>
                  <a:srgbClr val="040404"/>
                </a:solidFill>
                <a:latin typeface="Arial Rounded MT Bold" pitchFamily="34" charset="0"/>
              </a:rPr>
              <a:t>oligomerisation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 domain 2 (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NOD2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)/ </a:t>
            </a:r>
            <a:r>
              <a:rPr lang="en-GB" sz="1800" dirty="0" err="1" smtClean="0">
                <a:solidFill>
                  <a:srgbClr val="040404"/>
                </a:solidFill>
                <a:latin typeface="Arial Rounded MT Bold" pitchFamily="34" charset="0"/>
              </a:rPr>
              <a:t>capase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-activating recruitment domain 15 (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CARD15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)</a:t>
            </a:r>
          </a:p>
          <a:p>
            <a:endParaRPr lang="en-GB" sz="18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First identified genetic susceptibility locus for IBD</a:t>
            </a:r>
          </a:p>
          <a:p>
            <a:endParaRPr lang="en-GB" sz="18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Encodes highly expressed </a:t>
            </a:r>
            <a:r>
              <a:rPr lang="en-GB" sz="1800" b="1" dirty="0" err="1" smtClean="0">
                <a:solidFill>
                  <a:srgbClr val="040404"/>
                </a:solidFill>
                <a:latin typeface="Arial Rounded MT Bold" pitchFamily="34" charset="0"/>
              </a:rPr>
              <a:t>cytoplasmic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 receptor 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in </a:t>
            </a:r>
            <a:r>
              <a:rPr lang="en-GB" sz="1800" dirty="0" err="1" smtClean="0">
                <a:solidFill>
                  <a:srgbClr val="040404"/>
                </a:solidFill>
                <a:latin typeface="Arial Rounded MT Bold" pitchFamily="34" charset="0"/>
              </a:rPr>
              <a:t>monocytes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/macrophages that 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binds bacterial MDP 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activation of 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NF</a:t>
            </a:r>
            <a:r>
              <a:rPr lang="el-GR" sz="1800" b="1" dirty="0" smtClean="0">
                <a:solidFill>
                  <a:srgbClr val="040404"/>
                </a:solidFill>
              </a:rPr>
              <a:t>κ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B signalling</a:t>
            </a:r>
          </a:p>
          <a:p>
            <a:endParaRPr lang="en-GB" sz="1800" dirty="0" smtClean="0">
              <a:solidFill>
                <a:srgbClr val="040404"/>
              </a:solidFill>
              <a:latin typeface="Arial Rounded MT Bold" pitchFamily="34" charset="0"/>
            </a:endParaRPr>
          </a:p>
          <a:p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Polymorphism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 affects the </a:t>
            </a:r>
            <a:r>
              <a:rPr lang="en-GB" sz="1800" dirty="0" err="1" smtClean="0">
                <a:solidFill>
                  <a:srgbClr val="040404"/>
                </a:solidFill>
                <a:latin typeface="Arial Rounded MT Bold" pitchFamily="34" charset="0"/>
              </a:rPr>
              <a:t>ligand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 binding domain, associated with </a:t>
            </a:r>
            <a:r>
              <a:rPr lang="en-GB" sz="1800" dirty="0" err="1" smtClean="0">
                <a:solidFill>
                  <a:srgbClr val="040404"/>
                </a:solidFill>
                <a:latin typeface="Arial Rounded MT Bold" pitchFamily="34" charset="0"/>
              </a:rPr>
              <a:t>Crohn’s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 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  <a:sym typeface="Wingdings" pitchFamily="2" charset="2"/>
              </a:rPr>
              <a:t>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increased NF</a:t>
            </a:r>
            <a:r>
              <a:rPr lang="el-GR" sz="1800" dirty="0" smtClean="0">
                <a:solidFill>
                  <a:srgbClr val="040404"/>
                </a:solidFill>
              </a:rPr>
              <a:t>κ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B signalling following activation by MDP 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increased </a:t>
            </a:r>
            <a:r>
              <a:rPr lang="en-GB" sz="1800" b="1" dirty="0" err="1" smtClean="0">
                <a:solidFill>
                  <a:srgbClr val="040404"/>
                </a:solidFill>
                <a:latin typeface="Arial Rounded MT Bold" pitchFamily="34" charset="0"/>
              </a:rPr>
              <a:t>proinflammatory</a:t>
            </a:r>
            <a:r>
              <a:rPr lang="en-GB" sz="1800" b="1" dirty="0" smtClean="0">
                <a:solidFill>
                  <a:srgbClr val="040404"/>
                </a:solidFill>
                <a:latin typeface="Arial Rounded MT Bold" pitchFamily="34" charset="0"/>
              </a:rPr>
              <a:t> cytokines</a:t>
            </a:r>
            <a:r>
              <a:rPr lang="en-GB" sz="1800" dirty="0" smtClean="0">
                <a:solidFill>
                  <a:srgbClr val="040404"/>
                </a:solidFill>
                <a:latin typeface="Arial Rounded MT Bold" pitchFamily="34" charset="0"/>
              </a:rPr>
              <a:t> e.g. IL-1B</a:t>
            </a:r>
          </a:p>
          <a:p>
            <a:endParaRPr lang="en-GB" sz="1600" dirty="0" smtClean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bestfreecoloncare.com/images/hookwor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628775"/>
            <a:ext cx="6696075" cy="4660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Overview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725738" y="2428875"/>
          <a:ext cx="371157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4" imgW="6096000" imgH="4067251" progId="MSGraph.Chart.8">
                  <p:embed followColorScheme="full"/>
                </p:oleObj>
              </mc:Choice>
              <mc:Fallback>
                <p:oleObj name="Chart" r:id="rId4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2428875"/>
                        <a:ext cx="3711575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1943100"/>
            <a:ext cx="7543800" cy="4457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Role of immune system</a:t>
            </a: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What is innate immunity</a:t>
            </a: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Components wrt GI tract</a:t>
            </a: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Limitations</a:t>
            </a: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Questions</a:t>
            </a:r>
            <a:endParaRPr lang="en-US" sz="2000" smtClean="0">
              <a:solidFill>
                <a:srgbClr val="040404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Dealing with Worms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Mast cells degranulate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Release of histamine, proteases, leukotrienes, prostoglandins.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 typeface="Wingdings" pitchFamily="2" charset="2"/>
              <a:buChar char="è"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intense mucus production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&amp; increased bowel contractility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attempt to shift the worm</a:t>
            </a:r>
          </a:p>
          <a:p>
            <a:pPr marL="0" indent="0" eaLnBrk="1" hangingPunct="1">
              <a:buFontTx/>
              <a:buNone/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latin typeface="Arial Rounded MT Bold" pitchFamily="34" charset="0"/>
              </a:rPr>
              <a:t>Limitations of the Innate immune system</a:t>
            </a:r>
            <a:endParaRPr lang="en-GB" smtClean="0">
              <a:latin typeface="Arial Rounded MT Bold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Not good at dealing with intracellular infection</a:t>
            </a:r>
          </a:p>
          <a:p>
            <a:pPr lvl="1" eaLnBrk="1" hangingPunct="1"/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Starts from scratch each time round</a:t>
            </a:r>
          </a:p>
          <a:p>
            <a:pPr lvl="1" eaLnBrk="1" hangingPunct="1"/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No specificity</a:t>
            </a:r>
          </a:p>
          <a:p>
            <a:pPr lvl="1" eaLnBrk="1" hangingPunct="1"/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lvl="1" eaLnBrk="1" hangingPunct="1"/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 in isolation will be overwhelmed after days/weeks</a:t>
            </a:r>
          </a:p>
          <a:p>
            <a:pPr lvl="1" eaLnBrk="1" hangingPunct="1"/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latin typeface="Arial Rounded MT Bold" pitchFamily="34" charset="0"/>
              </a:rPr>
              <a:t>Summary of Innate Immune System</a:t>
            </a:r>
            <a:endParaRPr lang="en-GB" smtClean="0">
              <a:latin typeface="Arial Rounded MT Bold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Barrier prevents infection</a:t>
            </a:r>
          </a:p>
          <a:p>
            <a:pPr marL="0" indent="0" eaLnBrk="1" hangingPunct="1">
              <a:lnSpc>
                <a:spcPct val="90000"/>
              </a:lnSpc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Role for PAMPs/ PRRs (TLRs + NODs)</a:t>
            </a:r>
          </a:p>
          <a:p>
            <a:pPr marL="0" indent="0" eaLnBrk="1" hangingPunct="1">
              <a:lnSpc>
                <a:spcPct val="90000"/>
              </a:lnSpc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Cellular components/  Role of cytokines</a:t>
            </a:r>
          </a:p>
          <a:p>
            <a:pPr marL="0" indent="0" eaLnBrk="1" hangingPunct="1">
              <a:lnSpc>
                <a:spcPct val="90000"/>
              </a:lnSpc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Primes the adapative immune response: </a:t>
            </a:r>
          </a:p>
          <a:p>
            <a:pPr marL="990600" lvl="3" indent="0" eaLnBrk="1" hangingPunct="1">
              <a:lnSpc>
                <a:spcPct val="90000"/>
              </a:lnSpc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Immune tolerance  v  inflammatory</a:t>
            </a:r>
          </a:p>
          <a:p>
            <a:pPr marL="0" indent="0" eaLnBrk="1" hangingPunct="1">
              <a:lnSpc>
                <a:spcPct val="90000"/>
              </a:lnSpc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If defective, overwhelming infection can develop rapidly</a:t>
            </a:r>
            <a:endParaRPr lang="en-GB" sz="2000" smtClean="0"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GB" sz="1800" smtClean="0"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latin typeface="Arial Rounded MT Bold" pitchFamily="34" charset="0"/>
              </a:rPr>
              <a:t>Functions of the immune system</a:t>
            </a:r>
            <a:endParaRPr lang="en-GB" dirty="0" smtClean="0">
              <a:latin typeface="Arial Rounded MT Bold" pitchFamily="34" charset="0"/>
            </a:endParaRP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827088" y="2400300"/>
            <a:ext cx="7543800" cy="3549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Destroying invading infectious organisms</a:t>
            </a: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Defend against cancer</a:t>
            </a: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Wound healing</a:t>
            </a: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endParaRPr lang="en-GB" sz="20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040404"/>
                </a:solidFill>
                <a:latin typeface="Arial Rounded MT Bold" pitchFamily="34" charset="0"/>
              </a:rPr>
              <a:t>Removal of cells that have died through natural processes</a:t>
            </a:r>
          </a:p>
          <a:p>
            <a:pPr marL="0" indent="0" eaLnBrk="1" hangingPunct="1">
              <a:buFontTx/>
              <a:buNone/>
            </a:pPr>
            <a:endParaRPr lang="en-GB" sz="2400" smtClean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Overview: innate and adaptive</a:t>
            </a:r>
          </a:p>
        </p:txBody>
      </p:sp>
      <p:pic>
        <p:nvPicPr>
          <p:cNvPr id="6147" name="Picture 2" descr="http://people.eku.edu/ritchisong/301images/Immunity_Innate-Adapti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675" y="1643063"/>
            <a:ext cx="7688263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Innate versus adaptive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92275" y="1773238"/>
          <a:ext cx="6192093" cy="4048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031"/>
                <a:gridCol w="2064031"/>
                <a:gridCol w="2064031"/>
              </a:tblGrid>
              <a:tr h="377336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 Rounded MT Bold" pitchFamily="34" charset="0"/>
                        </a:rPr>
                        <a:t>Innate</a:t>
                      </a:r>
                      <a:endParaRPr lang="en-GB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 Rounded MT Bold" pitchFamily="34" charset="0"/>
                        </a:rPr>
                        <a:t>Adaptive</a:t>
                      </a:r>
                      <a:endParaRPr lang="en-GB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55149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Found in</a:t>
                      </a:r>
                      <a:endParaRPr lang="en-GB" sz="1600" b="1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All multicellular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 organisms</a:t>
                      </a:r>
                      <a:endParaRPr lang="en-GB" sz="1600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Only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 in vertebrates</a:t>
                      </a:r>
                      <a:endParaRPr lang="en-GB" sz="1600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Memory</a:t>
                      </a:r>
                      <a:endParaRPr lang="en-GB" sz="1600" b="1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No</a:t>
                      </a:r>
                      <a:endParaRPr lang="en-GB" sz="1600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Yes</a:t>
                      </a:r>
                      <a:endParaRPr lang="en-GB" sz="1600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Specific</a:t>
                      </a:r>
                      <a:endParaRPr lang="en-GB" sz="1600" b="1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No</a:t>
                      </a:r>
                      <a:endParaRPr lang="en-GB" sz="1600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Yes</a:t>
                      </a:r>
                      <a:endParaRPr lang="en-GB" sz="1600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1252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Cellular</a:t>
                      </a:r>
                      <a:r>
                        <a:rPr lang="en-GB" sz="1600" b="1" baseline="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 component</a:t>
                      </a:r>
                      <a:endParaRPr lang="en-GB" sz="1600" b="1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Neutrophils</a:t>
                      </a:r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,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monocytes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, macrophages, dendritic cells, 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NK cells, </a:t>
                      </a:r>
                    </a:p>
                    <a:p>
                      <a:r>
                        <a:rPr lang="en-GB" sz="1600" baseline="0" dirty="0" err="1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basophils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, </a:t>
                      </a:r>
                      <a:r>
                        <a:rPr lang="en-GB" sz="1600" baseline="0" dirty="0" err="1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eosinophils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, 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mast cells</a:t>
                      </a:r>
                      <a:endParaRPr lang="en-GB" sz="1600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T and B cells</a:t>
                      </a:r>
                      <a:endParaRPr lang="en-GB" sz="1600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Non-cellular</a:t>
                      </a:r>
                      <a:endParaRPr lang="en-GB" sz="1600" b="1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Complement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  <a:latin typeface="Arial Rounded MT Bold" pitchFamily="34" charset="0"/>
                        </a:rPr>
                        <a:t>Antibodies</a:t>
                      </a:r>
                      <a:endParaRPr lang="en-GB" sz="1600" dirty="0">
                        <a:solidFill>
                          <a:srgbClr val="04040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Innate immune system</a:t>
            </a:r>
          </a:p>
        </p:txBody>
      </p:sp>
      <p:sp>
        <p:nvSpPr>
          <p:cNvPr id="819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First line of defence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Provides protection against a wide variety of pathogens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Primes the adaptive immune response</a:t>
            </a:r>
          </a:p>
          <a:p>
            <a:pPr marL="0" indent="0" eaLnBrk="1" hangingPunct="1">
              <a:buFontTx/>
              <a:buNone/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Challenges in the gut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3068638"/>
            <a:ext cx="7805738" cy="33321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228600" lvl="1" indent="0" eaLnBrk="1" hangingPunct="1">
              <a:lnSpc>
                <a:spcPct val="90000"/>
              </a:lnSpc>
            </a:pPr>
            <a:r>
              <a:rPr lang="en-GB" smtClean="0">
                <a:solidFill>
                  <a:srgbClr val="040404"/>
                </a:solidFill>
                <a:latin typeface="Arial Rounded MT Bold" pitchFamily="34" charset="0"/>
              </a:rPr>
              <a:t> Efficient transport of nutrients	v        excluding harmful organisms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228600" lvl="1" indent="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mtClean="0">
                <a:solidFill>
                  <a:srgbClr val="040404"/>
                </a:solidFill>
                <a:latin typeface="Arial Rounded MT Bold" pitchFamily="34" charset="0"/>
              </a:rPr>
              <a:t> Responding to pathogens                v        unresponsive to food antigens and 				           commensal bacteria. 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GB" sz="1800" smtClean="0">
              <a:solidFill>
                <a:srgbClr val="040404"/>
              </a:solidFill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1800" smtClean="0">
                <a:solidFill>
                  <a:srgbClr val="040404"/>
                </a:solidFill>
                <a:latin typeface="Arial Rounded MT Bold" pitchFamily="34" charset="0"/>
              </a:rPr>
              <a:t>Breakdown of this tolerance can lead to chronic inflammation, as seen in inflammatory bowel disease.</a:t>
            </a:r>
          </a:p>
          <a:p>
            <a:pPr marL="0" indent="0" eaLnBrk="1" hangingPunct="1">
              <a:buFontTx/>
              <a:buNone/>
            </a:pPr>
            <a:endParaRPr lang="en-GB" sz="1800" smtClean="0">
              <a:solidFill>
                <a:srgbClr val="040404"/>
              </a:solidFill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395288" y="1700213"/>
            <a:ext cx="2949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i="0">
                <a:solidFill>
                  <a:srgbClr val="040404"/>
                </a:solidFill>
                <a:latin typeface="Arial Rounded MT Bold" pitchFamily="34" charset="0"/>
              </a:rPr>
              <a:t>Primary Role of GIT?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19475" y="2133600"/>
            <a:ext cx="481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i="0">
                <a:solidFill>
                  <a:srgbClr val="040404"/>
                </a:solidFill>
                <a:latin typeface="Arial Rounded MT Bold" pitchFamily="34" charset="0"/>
              </a:rPr>
              <a:t>Digestion and absorption of nutrients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25" y="2857500"/>
            <a:ext cx="15255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i="0" dirty="0">
                <a:solidFill>
                  <a:srgbClr val="040404"/>
                </a:solidFill>
              </a:rPr>
              <a:t>Challenges</a:t>
            </a:r>
            <a:r>
              <a:rPr lang="en-GB" b="1" i="0" dirty="0">
                <a:solidFill>
                  <a:schemeClr val="accent6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57158" y="214290"/>
          <a:ext cx="792961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Gut epithelium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0" y="1557338"/>
            <a:ext cx="4176713" cy="51577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1400" b="1" dirty="0" smtClean="0">
                <a:solidFill>
                  <a:srgbClr val="040404"/>
                </a:solidFill>
              </a:rPr>
              <a:t>Epithelial cells:</a:t>
            </a:r>
            <a:r>
              <a:rPr lang="en-GB" sz="1400" dirty="0" smtClean="0">
                <a:solidFill>
                  <a:srgbClr val="040404"/>
                </a:solidFill>
              </a:rPr>
              <a:t> Single layer.  Millions of </a:t>
            </a:r>
            <a:r>
              <a:rPr lang="en-GB" sz="1400" dirty="0" err="1" smtClean="0">
                <a:solidFill>
                  <a:srgbClr val="040404"/>
                </a:solidFill>
              </a:rPr>
              <a:t>villi</a:t>
            </a:r>
            <a:r>
              <a:rPr lang="en-GB" sz="1400" dirty="0" smtClean="0">
                <a:solidFill>
                  <a:srgbClr val="040404"/>
                </a:solidFill>
              </a:rPr>
              <a:t>: surface area expanded to ~400 m</a:t>
            </a:r>
            <a:r>
              <a:rPr lang="en-GB" sz="1400" baseline="30000" dirty="0" smtClean="0">
                <a:solidFill>
                  <a:srgbClr val="040404"/>
                </a:solidFill>
              </a:rPr>
              <a:t>2</a:t>
            </a:r>
            <a:endParaRPr lang="en-GB" sz="1400" dirty="0" smtClean="0">
              <a:solidFill>
                <a:srgbClr val="040404"/>
              </a:solidFill>
            </a:endParaRP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endParaRPr lang="en-GB" sz="1400" dirty="0" smtClean="0">
              <a:solidFill>
                <a:srgbClr val="040404"/>
              </a:solidFill>
              <a:ea typeface="+mn-ea"/>
              <a:cs typeface="+mn-cs"/>
            </a:endParaRPr>
          </a:p>
          <a:p>
            <a:pPr marL="0" lvl="1" indent="0" eaLnBrk="1" hangingPunct="1">
              <a:lnSpc>
                <a:spcPct val="90000"/>
              </a:lnSpc>
              <a:defRPr/>
            </a:pPr>
            <a:r>
              <a:rPr lang="en-GB" sz="1400" b="1" dirty="0" smtClean="0">
                <a:solidFill>
                  <a:srgbClr val="040404"/>
                </a:solidFill>
                <a:ea typeface="+mn-ea"/>
                <a:cs typeface="+mn-cs"/>
              </a:rPr>
              <a:t>Tight junctions 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prevent bacterial translocation.  </a:t>
            </a:r>
            <a:r>
              <a:rPr lang="en-GB" sz="1400" dirty="0" smtClean="0">
                <a:solidFill>
                  <a:srgbClr val="040404"/>
                </a:solidFill>
              </a:rPr>
              <a:t>Peptides may enter the mucosa via intracellular pathway in epithelial cells, results in generation of small/ non-immunogenic peptides.  </a:t>
            </a:r>
            <a:r>
              <a:rPr lang="en-GB" sz="1400" dirty="0" err="1" smtClean="0">
                <a:solidFill>
                  <a:srgbClr val="040404"/>
                </a:solidFill>
              </a:rPr>
              <a:t>Paracellular</a:t>
            </a:r>
            <a:r>
              <a:rPr lang="en-GB" sz="1400" dirty="0" smtClean="0">
                <a:solidFill>
                  <a:srgbClr val="040404"/>
                </a:solidFill>
              </a:rPr>
              <a:t> transport: defective tight junctions allow macromolecules to pass: linked with IBD and </a:t>
            </a:r>
            <a:r>
              <a:rPr lang="en-GB" sz="1400" dirty="0" err="1" smtClean="0">
                <a:solidFill>
                  <a:srgbClr val="040404"/>
                </a:solidFill>
              </a:rPr>
              <a:t>coeliac</a:t>
            </a:r>
            <a:r>
              <a:rPr lang="en-GB" sz="1400" dirty="0" smtClean="0">
                <a:solidFill>
                  <a:srgbClr val="040404"/>
                </a:solidFill>
              </a:rPr>
              <a:t> disease</a:t>
            </a:r>
          </a:p>
          <a:p>
            <a:pPr marL="0" lvl="1" indent="0" eaLnBrk="1" hangingPunct="1">
              <a:lnSpc>
                <a:spcPct val="90000"/>
              </a:lnSpc>
              <a:defRPr/>
            </a:pPr>
            <a:endParaRPr lang="en-GB" sz="1400" dirty="0" smtClean="0">
              <a:solidFill>
                <a:srgbClr val="040404"/>
              </a:solidFill>
              <a:ea typeface="+mn-ea"/>
              <a:cs typeface="+mn-cs"/>
            </a:endParaRPr>
          </a:p>
          <a:p>
            <a:pPr marL="0" lvl="1" indent="0" eaLnBrk="1" hangingPunct="1">
              <a:lnSpc>
                <a:spcPct val="90000"/>
              </a:lnSpc>
              <a:defRPr/>
            </a:pPr>
            <a:r>
              <a:rPr lang="en-GB" sz="1400" b="1" dirty="0" smtClean="0">
                <a:solidFill>
                  <a:srgbClr val="040404"/>
                </a:solidFill>
                <a:ea typeface="+mn-ea"/>
                <a:cs typeface="+mn-cs"/>
              </a:rPr>
              <a:t>Gut motility/ peristalsis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1400" b="1" dirty="0" smtClean="0">
                <a:solidFill>
                  <a:srgbClr val="040404"/>
                </a:solidFill>
              </a:rPr>
              <a:t>Gut epithelium renewal</a:t>
            </a:r>
          </a:p>
          <a:p>
            <a:pPr marL="0" lvl="1" indent="0" eaLnBrk="1" hangingPunct="1">
              <a:lnSpc>
                <a:spcPct val="90000"/>
              </a:lnSpc>
              <a:defRPr/>
            </a:pPr>
            <a:endParaRPr lang="en-GB" sz="1400" dirty="0" smtClean="0">
              <a:solidFill>
                <a:srgbClr val="040404"/>
              </a:solidFill>
              <a:ea typeface="+mn-ea"/>
              <a:cs typeface="+mn-cs"/>
            </a:endParaRPr>
          </a:p>
          <a:p>
            <a:pPr marL="0" lvl="1" indent="0" eaLnBrk="1" hangingPunct="1">
              <a:lnSpc>
                <a:spcPct val="90000"/>
              </a:lnSpc>
              <a:defRPr/>
            </a:pP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Other cells at luminal surface:	</a:t>
            </a:r>
          </a:p>
          <a:p>
            <a:pPr marL="381000" lvl="2" indent="0" eaLnBrk="1" hangingPunct="1">
              <a:lnSpc>
                <a:spcPct val="90000"/>
              </a:lnSpc>
              <a:defRPr/>
            </a:pPr>
            <a:r>
              <a:rPr lang="en-GB" sz="1400" b="1" dirty="0" smtClean="0">
                <a:solidFill>
                  <a:srgbClr val="040404"/>
                </a:solidFill>
                <a:ea typeface="+mn-ea"/>
                <a:cs typeface="+mn-cs"/>
              </a:rPr>
              <a:t>Goblet Cells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: secrete mucus/ trefoil peptides- for growth and repair</a:t>
            </a:r>
          </a:p>
          <a:p>
            <a:pPr marL="381000" lvl="2" indent="0" eaLnBrk="1" hangingPunct="1">
              <a:lnSpc>
                <a:spcPct val="90000"/>
              </a:lnSpc>
              <a:defRPr/>
            </a:pPr>
            <a:r>
              <a:rPr lang="en-GB" sz="1400" b="1" dirty="0" err="1" smtClean="0">
                <a:solidFill>
                  <a:srgbClr val="040404"/>
                </a:solidFill>
                <a:ea typeface="+mn-ea"/>
                <a:cs typeface="+mn-cs"/>
              </a:rPr>
              <a:t>Enteroendocrine</a:t>
            </a:r>
            <a:r>
              <a:rPr lang="en-GB" sz="1400" b="1" dirty="0" smtClean="0">
                <a:solidFill>
                  <a:srgbClr val="040404"/>
                </a:solidFill>
                <a:ea typeface="+mn-ea"/>
                <a:cs typeface="+mn-cs"/>
              </a:rPr>
              <a:t> cells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: </a:t>
            </a:r>
            <a:r>
              <a:rPr lang="en-GB" sz="1400" dirty="0" err="1" smtClean="0">
                <a:solidFill>
                  <a:srgbClr val="040404"/>
                </a:solidFill>
                <a:ea typeface="+mn-ea"/>
                <a:cs typeface="+mn-cs"/>
              </a:rPr>
              <a:t>neuroendocrine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 peptides e.g. </a:t>
            </a:r>
            <a:r>
              <a:rPr lang="en-GB" sz="1400" dirty="0" err="1" smtClean="0">
                <a:solidFill>
                  <a:srgbClr val="040404"/>
                </a:solidFill>
                <a:ea typeface="+mn-ea"/>
                <a:cs typeface="+mn-cs"/>
              </a:rPr>
              <a:t>somatostatin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, </a:t>
            </a:r>
            <a:r>
              <a:rPr lang="en-GB" sz="1400" dirty="0" err="1" smtClean="0">
                <a:solidFill>
                  <a:srgbClr val="040404"/>
                </a:solidFill>
                <a:ea typeface="+mn-ea"/>
                <a:cs typeface="+mn-cs"/>
              </a:rPr>
              <a:t>cholecystokinin</a:t>
            </a:r>
            <a:endParaRPr lang="en-GB" sz="1400" dirty="0" smtClean="0">
              <a:solidFill>
                <a:srgbClr val="040404"/>
              </a:solidFill>
              <a:ea typeface="+mn-ea"/>
              <a:cs typeface="+mn-cs"/>
            </a:endParaRPr>
          </a:p>
          <a:p>
            <a:pPr marL="381000" lvl="2" indent="0" eaLnBrk="1" hangingPunct="1">
              <a:lnSpc>
                <a:spcPct val="90000"/>
              </a:lnSpc>
              <a:defRPr/>
            </a:pPr>
            <a:r>
              <a:rPr lang="en-GB" sz="1400" b="1" dirty="0" err="1" smtClean="0">
                <a:solidFill>
                  <a:srgbClr val="040404"/>
                </a:solidFill>
                <a:ea typeface="+mn-ea"/>
                <a:cs typeface="+mn-cs"/>
              </a:rPr>
              <a:t>Paneth</a:t>
            </a:r>
            <a:r>
              <a:rPr lang="en-GB" sz="1400" b="1" dirty="0" smtClean="0">
                <a:solidFill>
                  <a:srgbClr val="040404"/>
                </a:solidFill>
                <a:ea typeface="+mn-ea"/>
                <a:cs typeface="+mn-cs"/>
              </a:rPr>
              <a:t> Cells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: AMPs</a:t>
            </a:r>
          </a:p>
          <a:p>
            <a:pPr marL="381000" lvl="2" indent="0" eaLnBrk="1" hangingPunct="1">
              <a:lnSpc>
                <a:spcPct val="90000"/>
              </a:lnSpc>
              <a:defRPr/>
            </a:pPr>
            <a:r>
              <a:rPr lang="en-GB" sz="1400" b="1" dirty="0" smtClean="0">
                <a:solidFill>
                  <a:srgbClr val="040404"/>
                </a:solidFill>
                <a:ea typeface="+mn-ea"/>
                <a:cs typeface="+mn-cs"/>
              </a:rPr>
              <a:t>APCs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: sample luminal contents</a:t>
            </a:r>
          </a:p>
          <a:p>
            <a:pPr marL="381000" lvl="2" indent="0" eaLnBrk="1" hangingPunct="1">
              <a:lnSpc>
                <a:spcPct val="90000"/>
              </a:lnSpc>
              <a:defRPr/>
            </a:pPr>
            <a:r>
              <a:rPr lang="en-GB" sz="1400" b="1" dirty="0" smtClean="0">
                <a:solidFill>
                  <a:srgbClr val="040404"/>
                </a:solidFill>
                <a:ea typeface="+mn-ea"/>
                <a:cs typeface="+mn-cs"/>
              </a:rPr>
              <a:t>M Cells 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(</a:t>
            </a:r>
            <a:r>
              <a:rPr lang="en-GB" sz="1400" dirty="0" err="1" smtClean="0">
                <a:solidFill>
                  <a:srgbClr val="040404"/>
                </a:solidFill>
                <a:ea typeface="+mn-ea"/>
                <a:cs typeface="+mn-cs"/>
              </a:rPr>
              <a:t>Microfold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 cells. </a:t>
            </a:r>
            <a:r>
              <a:rPr lang="en-GB" sz="1400" dirty="0" err="1" smtClean="0">
                <a:solidFill>
                  <a:srgbClr val="040404"/>
                </a:solidFill>
                <a:ea typeface="+mn-ea"/>
                <a:cs typeface="+mn-cs"/>
              </a:rPr>
              <a:t>Peyers</a:t>
            </a:r>
            <a:r>
              <a:rPr lang="en-GB" sz="1400" dirty="0" smtClean="0">
                <a:solidFill>
                  <a:srgbClr val="040404"/>
                </a:solidFill>
                <a:ea typeface="+mn-ea"/>
                <a:cs typeface="+mn-cs"/>
              </a:rPr>
              <a:t> patches</a:t>
            </a:r>
            <a:r>
              <a:rPr lang="en-GB" sz="1400" b="1" dirty="0" smtClean="0">
                <a:solidFill>
                  <a:srgbClr val="040404"/>
                </a:solidFill>
                <a:ea typeface="+mn-ea"/>
                <a:cs typeface="+mn-cs"/>
              </a:rPr>
              <a:t>)</a:t>
            </a:r>
          </a:p>
          <a:p>
            <a:pPr marL="0" indent="0" eaLnBrk="1" hangingPunct="1">
              <a:buFontTx/>
              <a:buNone/>
              <a:defRPr/>
            </a:pPr>
            <a:endParaRPr lang="en-GB" sz="1400" dirty="0" smtClean="0">
              <a:solidFill>
                <a:srgbClr val="040404"/>
              </a:solidFill>
            </a:endParaRPr>
          </a:p>
        </p:txBody>
      </p:sp>
      <p:pic>
        <p:nvPicPr>
          <p:cNvPr id="11268" name="Picture 8" descr="c.6.97.1.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700213"/>
            <a:ext cx="39957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1024</Words>
  <Application>Microsoft Office PowerPoint</Application>
  <PresentationFormat>On-screen Show (4:3)</PresentationFormat>
  <Paragraphs>252</Paragraphs>
  <Slides>22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Standarddesign</vt:lpstr>
      <vt:lpstr>Chart</vt:lpstr>
      <vt:lpstr>Innate immune system of the gastrointestinal tract</vt:lpstr>
      <vt:lpstr>Overview</vt:lpstr>
      <vt:lpstr>Functions of the immune system</vt:lpstr>
      <vt:lpstr>Overview: innate and adaptive</vt:lpstr>
      <vt:lpstr>Innate versus adaptive</vt:lpstr>
      <vt:lpstr>Innate immune system</vt:lpstr>
      <vt:lpstr>Challenges in the gut</vt:lpstr>
      <vt:lpstr>PowerPoint Presentation</vt:lpstr>
      <vt:lpstr>Gut epithelium</vt:lpstr>
      <vt:lpstr>Chemicals</vt:lpstr>
      <vt:lpstr>Paneth cells</vt:lpstr>
      <vt:lpstr>Antimicrobial peptides (AMPs)</vt:lpstr>
      <vt:lpstr>Defensins</vt:lpstr>
      <vt:lpstr>Bacterial symbiosis</vt:lpstr>
      <vt:lpstr>Complement</vt:lpstr>
      <vt:lpstr>Innate immune cells</vt:lpstr>
      <vt:lpstr>            Pattern recognition receptors (PRRs): TLRs &amp; NODs  </vt:lpstr>
      <vt:lpstr>NOD2-CARD15</vt:lpstr>
      <vt:lpstr>PowerPoint Presentation</vt:lpstr>
      <vt:lpstr>Dealing with Worms</vt:lpstr>
      <vt:lpstr>Limitations of the Innate immune system</vt:lpstr>
      <vt:lpstr>Summary of Innate Immune System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Kip</dc:creator>
  <cp:lastModifiedBy>Shiel, Nuala</cp:lastModifiedBy>
  <cp:revision>285</cp:revision>
  <dcterms:modified xsi:type="dcterms:W3CDTF">2012-09-19T16:32:14Z</dcterms:modified>
</cp:coreProperties>
</file>