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4" r:id="rId2"/>
    <p:sldId id="259" r:id="rId3"/>
    <p:sldId id="260" r:id="rId4"/>
    <p:sldId id="261" r:id="rId5"/>
    <p:sldId id="262" r:id="rId6"/>
    <p:sldId id="309" r:id="rId7"/>
    <p:sldId id="310" r:id="rId8"/>
    <p:sldId id="264" r:id="rId9"/>
    <p:sldId id="271" r:id="rId10"/>
    <p:sldId id="289" r:id="rId11"/>
    <p:sldId id="296" r:id="rId12"/>
    <p:sldId id="291" r:id="rId13"/>
    <p:sldId id="290" r:id="rId14"/>
    <p:sldId id="292" r:id="rId15"/>
    <p:sldId id="293" r:id="rId16"/>
    <p:sldId id="294" r:id="rId17"/>
    <p:sldId id="295" r:id="rId18"/>
    <p:sldId id="297" r:id="rId19"/>
    <p:sldId id="320" r:id="rId20"/>
    <p:sldId id="273" r:id="rId21"/>
    <p:sldId id="308" r:id="rId22"/>
    <p:sldId id="305" r:id="rId23"/>
    <p:sldId id="306" r:id="rId24"/>
    <p:sldId id="307" r:id="rId25"/>
    <p:sldId id="302" r:id="rId26"/>
    <p:sldId id="274" r:id="rId27"/>
    <p:sldId id="311" r:id="rId28"/>
    <p:sldId id="317" r:id="rId29"/>
    <p:sldId id="312" r:id="rId30"/>
    <p:sldId id="313" r:id="rId31"/>
    <p:sldId id="318" r:id="rId32"/>
    <p:sldId id="319" r:id="rId33"/>
    <p:sldId id="277" r:id="rId34"/>
    <p:sldId id="321" r:id="rId35"/>
    <p:sldId id="314" r:id="rId36"/>
    <p:sldId id="315" r:id="rId37"/>
    <p:sldId id="316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>
      <p:cViewPr>
        <p:scale>
          <a:sx n="50" d="100"/>
          <a:sy n="50" d="100"/>
        </p:scale>
        <p:origin x="-1014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3A30-6D92-4020-B033-FA3D71F6C39F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E9798-2102-4FE3-985A-31201BB306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85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1278-0318-4FCF-AA2C-B092FA6B971B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7758-B90F-4F03-BC3B-C36439AA88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1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533805-A66E-4831-9AF5-B295AE35BD55}" type="slidenum">
              <a:rPr lang="en-GB"/>
              <a:pPr/>
              <a:t>3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diseases are a huge economic burden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7F3C1-DFB2-486B-A81C-AF2D4A2F7A34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Not the same for everyone – some polymprphism</a:t>
            </a:r>
          </a:p>
          <a:p>
            <a:pPr eaLnBrk="1" hangingPunct="1"/>
            <a:r>
              <a:rPr lang="en-GB" smtClean="0"/>
              <a:t>In practice some combinations occur more often than others.  Not all combinations of H and Li chains work.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8193C-3F43-4DDA-B9BC-F9487058D27E}" type="slidenum">
              <a:rPr lang="en-GB"/>
              <a:pPr/>
              <a:t>19</a:t>
            </a:fld>
            <a:endParaRPr lang="en-GB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Basis of vaccination – a rapid high affinity response if produced following previous exposure.</a:t>
            </a:r>
          </a:p>
          <a:p>
            <a:r>
              <a:rPr lang="en-GB"/>
              <a:t>It takes about 4 days + for the acquires immune system to respond</a:t>
            </a:r>
          </a:p>
          <a:p>
            <a:r>
              <a:rPr lang="en-GB"/>
              <a:t>Secondary – much larger and more rapid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449C9-0926-4782-92CF-EA6A870A5529}" type="slidenum">
              <a:rPr lang="en-GB"/>
              <a:pPr/>
              <a:t>20</a:t>
            </a:fld>
            <a:endParaRPr lang="en-GB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E50CA-C274-494E-BC7E-287823BD2A31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6013" y="655638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338" y="4360863"/>
            <a:ext cx="5029200" cy="40687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NB: remember some viruses use this mechanism to infect the cell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5A207F-5358-40F3-9397-9B92A7F0373D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6013" y="655638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2338" y="4360863"/>
            <a:ext cx="5029200" cy="40687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Only happens with enveloped viruses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925AC-C16A-4BEA-A4B3-F7FA45956E66}" type="slidenum">
              <a:rPr lang="en-GB"/>
              <a:pPr/>
              <a:t>26</a:t>
            </a:fld>
            <a:endParaRPr lang="en-GB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CD4 cells are helper cells </a:t>
            </a:r>
          </a:p>
          <a:p>
            <a:r>
              <a:rPr lang="en-GB"/>
              <a:t>Many subsets of CD4+ cells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340A9-CD13-4692-BE01-C952C4D31966}" type="slidenum">
              <a:rPr lang="en-GB"/>
              <a:pPr/>
              <a:t>28</a:t>
            </a:fld>
            <a:endParaRPr lang="en-GB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CD4 cells are helper cells </a:t>
            </a:r>
          </a:p>
          <a:p>
            <a:r>
              <a:rPr lang="en-GB"/>
              <a:t>Many subsets of CD4+ cells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911E1D-3B1F-47A0-9033-E36EDF3F434B}" type="slidenum">
              <a:rPr lang="en-GB"/>
              <a:pPr/>
              <a:t>31</a:t>
            </a:fld>
            <a:endParaRPr lang="en-GB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CD4 cells are helper cells </a:t>
            </a:r>
          </a:p>
          <a:p>
            <a:r>
              <a:rPr lang="en-GB"/>
              <a:t>Many subsets of CD4+ cells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8CEF2-83F7-4382-A053-B69551DCF7DF}" type="slidenum">
              <a:rPr lang="en-GB"/>
              <a:pPr/>
              <a:t>33</a:t>
            </a:fld>
            <a:endParaRPr lang="en-GB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 and B cell responses are initiated in specialised secondary lymphoid organs – lymph nodes and spleen</a:t>
            </a:r>
          </a:p>
          <a:p>
            <a:r>
              <a:rPr lang="en-GB"/>
              <a:t>LN expand to many times their original size as T and B cell numbers expand</a:t>
            </a:r>
          </a:p>
          <a:p>
            <a:r>
              <a:rPr lang="en-GB"/>
              <a:t>They can then migrate into tissues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F0683-015E-43F8-BE35-1B2FD358246C}" type="slidenum">
              <a:rPr lang="en-GB"/>
              <a:pPr/>
              <a:t>35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 and B cells proliferate and form memory cells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D2B82-3211-4848-AE51-1D5C43B5C656}" type="slidenum">
              <a:rPr lang="en-GB"/>
              <a:pPr/>
              <a:t>5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immune is complicated because of the wide range of pathogens we must resist</a:t>
            </a:r>
          </a:p>
          <a:p>
            <a:r>
              <a:rPr lang="en-GB"/>
              <a:t>Infection is the result of immune evasion and the immune response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A51DB-8696-43F9-8C74-2BDFD520EB3E}" type="slidenum">
              <a:rPr lang="en-GB"/>
              <a:pPr/>
              <a:t>8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Immune cells all originate in the bone marrow</a:t>
            </a:r>
          </a:p>
          <a:p>
            <a:r>
              <a:rPr lang="en-GB"/>
              <a:t>We have a large variety of cells because they need to be specialised to perform particular functions – in other simpler organisms this is simpler and cells are less specialised.</a:t>
            </a:r>
          </a:p>
          <a:p>
            <a:r>
              <a:rPr lang="en-GB"/>
              <a:t>We also have soluble proteins to fight infection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36A058-C496-447A-A4B5-D2533E5DEE06}" type="slidenum">
              <a:rPr lang="en-GB"/>
              <a:pPr/>
              <a:t>9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 antigen is any molecule capable of eliciting an immune response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DAA95-5B8F-48BE-AA17-272FCDBA258A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All on different chromosones – 22, 2 and 14 respectively</a:t>
            </a:r>
          </a:p>
          <a:p>
            <a:pPr eaLnBrk="1" hangingPunct="1"/>
            <a:r>
              <a:rPr lang="en-GB" smtClean="0"/>
              <a:t>Many different heavy chain C regions (not shown).  Always start by using mu – IgM</a:t>
            </a:r>
          </a:p>
          <a:p>
            <a:pPr eaLnBrk="1" hangingPunct="1"/>
            <a:r>
              <a:rPr lang="en-GB" smtClean="0"/>
              <a:t>The constant region is not spliced permenantly – this is important to allow class switching later 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DAA95-5B8F-48BE-AA17-272FCDBA258A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All on different chromosones – 22, 2 and 14 respectively</a:t>
            </a:r>
          </a:p>
          <a:p>
            <a:pPr eaLnBrk="1" hangingPunct="1"/>
            <a:r>
              <a:rPr lang="en-GB" smtClean="0"/>
              <a:t>Many different heavy chain C regions (not shown).  Always start by using mu – IgM</a:t>
            </a:r>
          </a:p>
          <a:p>
            <a:pPr eaLnBrk="1" hangingPunct="1"/>
            <a:r>
              <a:rPr lang="en-GB" smtClean="0"/>
              <a:t>The constant region is not spliced permenantly – this is important to allow class switching later 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EAA933-4F34-47B9-B375-31B17D0B5BD0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Within a SINGLE B cell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2DFA5-6903-4CDD-B53B-D51AAE5D7848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All on different chromosones – 22, 2 and 14 respectively</a:t>
            </a:r>
          </a:p>
          <a:p>
            <a:pPr eaLnBrk="1" hangingPunct="1"/>
            <a:r>
              <a:rPr lang="en-GB" smtClean="0"/>
              <a:t>Many different heavy chain C regions (not shown).  Always start by using mu – IgM</a:t>
            </a:r>
          </a:p>
          <a:p>
            <a:pPr eaLnBrk="1" hangingPunct="1"/>
            <a:r>
              <a:rPr lang="en-GB" smtClean="0"/>
              <a:t>The constant region is not spliced permenantly – this is important to allow class switching later 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5E19D0-7767-47B8-B0FD-470298F8FC1B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Each B cell generates only one antibody variant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E69CB-CD0F-4588-854D-EBE3212588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D3BB-D4F1-45B1-9791-61BB391E94F0}" type="datetimeFigureOut">
              <a:rPr lang="en-US" smtClean="0"/>
              <a:pPr/>
              <a:t>9/25/2012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DEEF-CC96-48D5-A883-F53193629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785813" y="623888"/>
            <a:ext cx="7148111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Immunological Mechanisms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Adaptive Immunity</a:t>
            </a:r>
          </a:p>
          <a:p>
            <a:endParaRPr lang="en-GB" sz="2800" dirty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  <a:p>
            <a:endParaRPr lang="en-GB" sz="2800" dirty="0">
              <a:latin typeface="Calibri" pitchFamily="34" charset="0"/>
            </a:endParaRP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Marco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Purbhoo</a:t>
            </a:r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2800" dirty="0">
                <a:latin typeface="Arial" pitchFamily="34" charset="0"/>
                <a:cs typeface="Arial" pitchFamily="34" charset="0"/>
              </a:rPr>
              <a:t>marco.purbhoo@imperial.ac.uk</a:t>
            </a:r>
          </a:p>
        </p:txBody>
      </p:sp>
      <p:pic>
        <p:nvPicPr>
          <p:cNvPr id="2051" name="Picture 2" descr="http://images.google.co.uk/url?q=http://www.karlloren.com/images/96500b.jpg&amp;usg=AFQjCNEIJKKLxWU4JG6dI8z1TEksWrnE1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25733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lbl.gov/Publications/Currents/Archive/view-assets/Oct-03-2003/t-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50" y="2286000"/>
            <a:ext cx="26574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http://www2.cnrs.fr/sites/en/image/810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0738" y="2286000"/>
            <a:ext cx="25288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cs typeface="Arial" pitchFamily="34" charset="0"/>
              </a:rPr>
              <a:t>Antigen-specific receptors</a:t>
            </a:r>
            <a:endParaRPr lang="en-GB" sz="3600" dirty="0">
              <a:solidFill>
                <a:srgbClr val="FF0000"/>
              </a:solidFill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 smtClean="0"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•</a:t>
            </a:r>
            <a:r>
              <a:rPr lang="en-GB" sz="2400" dirty="0" smtClean="0">
                <a:solidFill>
                  <a:srgbClr val="000000"/>
                </a:solidFill>
                <a:cs typeface="Arial" pitchFamily="34" charset="0"/>
              </a:rPr>
              <a:t> T cells express the T cell Receptor (TCR)</a:t>
            </a:r>
          </a:p>
          <a:p>
            <a:endParaRPr lang="en-GB" sz="24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• </a:t>
            </a:r>
            <a:r>
              <a:rPr lang="en-GB" sz="2400" dirty="0" smtClean="0">
                <a:solidFill>
                  <a:srgbClr val="000000"/>
                </a:solidFill>
                <a:cs typeface="Arial" pitchFamily="34" charset="0"/>
              </a:rPr>
              <a:t>B cells express the B cell Receptor (BCR)</a:t>
            </a:r>
          </a:p>
          <a:p>
            <a:endParaRPr lang="en-GB" sz="24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• </a:t>
            </a:r>
            <a:r>
              <a:rPr lang="en-GB" sz="2400" dirty="0" smtClean="0">
                <a:solidFill>
                  <a:srgbClr val="000000"/>
                </a:solidFill>
                <a:cs typeface="Arial" pitchFamily="34" charset="0"/>
              </a:rPr>
              <a:t>The soluble form of the BCR is known as an 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Antibody</a:t>
            </a:r>
          </a:p>
          <a:p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5357813" y="1827213"/>
            <a:ext cx="3643312" cy="2543175"/>
            <a:chOff x="4970755" y="1827491"/>
            <a:chExt cx="3642731" cy="2543181"/>
          </a:xfrm>
        </p:grpSpPr>
        <p:sp>
          <p:nvSpPr>
            <p:cNvPr id="80" name="Oval 79"/>
            <p:cNvSpPr/>
            <p:nvPr/>
          </p:nvSpPr>
          <p:spPr>
            <a:xfrm>
              <a:off x="5997703" y="3651532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5997703" y="2937156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 rot="18900000">
              <a:off x="5705650" y="2333904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 rot="18900000">
              <a:off x="5189795" y="1827491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 rot="18900000">
              <a:off x="5500895" y="2624418"/>
              <a:ext cx="285704" cy="71437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 rot="18900000">
              <a:off x="4970755" y="2132292"/>
              <a:ext cx="285704" cy="71437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6426260" y="3656295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6426260" y="2941919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 rot="2700000" flipH="1">
              <a:off x="6704029" y="2324379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 rot="2700000" flipH="1">
              <a:off x="7219883" y="1832253"/>
              <a:ext cx="285704" cy="7143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 rot="2700000" flipH="1">
              <a:off x="6923069" y="2629180"/>
              <a:ext cx="285704" cy="71437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 rot="2700000" flipH="1">
              <a:off x="7438923" y="2137054"/>
              <a:ext cx="285704" cy="714377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74" name="Rectangle 18"/>
            <p:cNvSpPr>
              <a:spLocks noChangeArrowheads="1"/>
            </p:cNvSpPr>
            <p:nvPr/>
          </p:nvSpPr>
          <p:spPr bwMode="auto">
            <a:xfrm>
              <a:off x="6715140" y="3857628"/>
              <a:ext cx="189834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>
                  <a:solidFill>
                    <a:srgbClr val="FF0000"/>
                  </a:solidFill>
                </a:rPr>
                <a:t>heavy chain</a:t>
              </a:r>
            </a:p>
          </p:txBody>
        </p:sp>
        <p:sp>
          <p:nvSpPr>
            <p:cNvPr id="10275" name="Rectangle 18"/>
            <p:cNvSpPr>
              <a:spLocks noChangeArrowheads="1"/>
            </p:cNvSpPr>
            <p:nvPr/>
          </p:nvSpPr>
          <p:spPr bwMode="auto">
            <a:xfrm>
              <a:off x="7286644" y="3000372"/>
              <a:ext cx="1214446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GB">
                  <a:solidFill>
                    <a:srgbClr val="FFC000"/>
                  </a:solidFill>
                </a:rPr>
                <a:t>light chain</a:t>
              </a:r>
            </a:p>
          </p:txBody>
        </p:sp>
      </p:grp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6440488" y="4492625"/>
            <a:ext cx="1376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BCR/Antibody</a:t>
            </a:r>
            <a:endParaRPr lang="en-GB" dirty="0"/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71438" y="71438"/>
            <a:ext cx="763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The TCR and BCR are extremely variable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1479550" y="4421188"/>
            <a:ext cx="1377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>
                <a:latin typeface="Symbol" pitchFamily="18" charset="2"/>
              </a:rPr>
              <a:t>ab</a:t>
            </a:r>
            <a:r>
              <a:rPr lang="en-GB"/>
              <a:t>TCR</a:t>
            </a:r>
          </a:p>
        </p:txBody>
      </p:sp>
      <p:grpSp>
        <p:nvGrpSpPr>
          <p:cNvPr id="3" name="Group 133"/>
          <p:cNvGrpSpPr>
            <a:grpSpLocks noChangeAspect="1"/>
          </p:cNvGrpSpPr>
          <p:nvPr/>
        </p:nvGrpSpPr>
        <p:grpSpPr bwMode="auto">
          <a:xfrm>
            <a:off x="928688" y="1785938"/>
            <a:ext cx="2032000" cy="2571750"/>
            <a:chOff x="2857" y="2743"/>
            <a:chExt cx="709" cy="930"/>
          </a:xfrm>
        </p:grpSpPr>
        <p:sp>
          <p:nvSpPr>
            <p:cNvPr id="10260" name="Freeform 11"/>
            <p:cNvSpPr>
              <a:spLocks/>
            </p:cNvSpPr>
            <p:nvPr/>
          </p:nvSpPr>
          <p:spPr bwMode="auto">
            <a:xfrm>
              <a:off x="2857" y="2743"/>
              <a:ext cx="393" cy="929"/>
            </a:xfrm>
            <a:custGeom>
              <a:avLst/>
              <a:gdLst>
                <a:gd name="T0" fmla="*/ 245 w 393"/>
                <a:gd name="T1" fmla="*/ 854 h 929"/>
                <a:gd name="T2" fmla="*/ 204 w 393"/>
                <a:gd name="T3" fmla="*/ 596 h 929"/>
                <a:gd name="T4" fmla="*/ 159 w 393"/>
                <a:gd name="T5" fmla="*/ 415 h 929"/>
                <a:gd name="T6" fmla="*/ 23 w 393"/>
                <a:gd name="T7" fmla="*/ 233 h 929"/>
                <a:gd name="T8" fmla="*/ 23 w 393"/>
                <a:gd name="T9" fmla="*/ 97 h 929"/>
                <a:gd name="T10" fmla="*/ 114 w 393"/>
                <a:gd name="T11" fmla="*/ 7 h 929"/>
                <a:gd name="T12" fmla="*/ 159 w 393"/>
                <a:gd name="T13" fmla="*/ 52 h 929"/>
                <a:gd name="T14" fmla="*/ 68 w 393"/>
                <a:gd name="T15" fmla="*/ 97 h 929"/>
                <a:gd name="T16" fmla="*/ 114 w 393"/>
                <a:gd name="T17" fmla="*/ 143 h 929"/>
                <a:gd name="T18" fmla="*/ 204 w 393"/>
                <a:gd name="T19" fmla="*/ 97 h 929"/>
                <a:gd name="T20" fmla="*/ 187 w 393"/>
                <a:gd name="T21" fmla="*/ 181 h 929"/>
                <a:gd name="T22" fmla="*/ 250 w 393"/>
                <a:gd name="T23" fmla="*/ 233 h 929"/>
                <a:gd name="T24" fmla="*/ 314 w 393"/>
                <a:gd name="T25" fmla="*/ 158 h 929"/>
                <a:gd name="T26" fmla="*/ 302 w 393"/>
                <a:gd name="T27" fmla="*/ 239 h 929"/>
                <a:gd name="T28" fmla="*/ 311 w 393"/>
                <a:gd name="T29" fmla="*/ 350 h 929"/>
                <a:gd name="T30" fmla="*/ 335 w 393"/>
                <a:gd name="T31" fmla="*/ 440 h 929"/>
                <a:gd name="T32" fmla="*/ 359 w 393"/>
                <a:gd name="T33" fmla="*/ 548 h 929"/>
                <a:gd name="T34" fmla="*/ 386 w 393"/>
                <a:gd name="T35" fmla="*/ 687 h 929"/>
                <a:gd name="T36" fmla="*/ 386 w 393"/>
                <a:gd name="T37" fmla="*/ 823 h 929"/>
                <a:gd name="T38" fmla="*/ 341 w 393"/>
                <a:gd name="T39" fmla="*/ 914 h 929"/>
                <a:gd name="T40" fmla="*/ 295 w 393"/>
                <a:gd name="T41" fmla="*/ 914 h 929"/>
                <a:gd name="T42" fmla="*/ 242 w 393"/>
                <a:gd name="T43" fmla="*/ 845 h 9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3"/>
                <a:gd name="T67" fmla="*/ 0 h 929"/>
                <a:gd name="T68" fmla="*/ 393 w 393"/>
                <a:gd name="T69" fmla="*/ 929 h 9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3" h="929">
                  <a:moveTo>
                    <a:pt x="245" y="854"/>
                  </a:moveTo>
                  <a:cubicBezTo>
                    <a:pt x="238" y="812"/>
                    <a:pt x="218" y="669"/>
                    <a:pt x="204" y="596"/>
                  </a:cubicBezTo>
                  <a:cubicBezTo>
                    <a:pt x="190" y="523"/>
                    <a:pt x="189" y="475"/>
                    <a:pt x="159" y="415"/>
                  </a:cubicBezTo>
                  <a:cubicBezTo>
                    <a:pt x="129" y="355"/>
                    <a:pt x="46" y="286"/>
                    <a:pt x="23" y="233"/>
                  </a:cubicBezTo>
                  <a:cubicBezTo>
                    <a:pt x="0" y="180"/>
                    <a:pt x="8" y="135"/>
                    <a:pt x="23" y="97"/>
                  </a:cubicBezTo>
                  <a:cubicBezTo>
                    <a:pt x="38" y="59"/>
                    <a:pt x="91" y="14"/>
                    <a:pt x="114" y="7"/>
                  </a:cubicBezTo>
                  <a:cubicBezTo>
                    <a:pt x="137" y="0"/>
                    <a:pt x="167" y="37"/>
                    <a:pt x="159" y="52"/>
                  </a:cubicBezTo>
                  <a:cubicBezTo>
                    <a:pt x="151" y="67"/>
                    <a:pt x="75" y="82"/>
                    <a:pt x="68" y="97"/>
                  </a:cubicBezTo>
                  <a:cubicBezTo>
                    <a:pt x="61" y="112"/>
                    <a:pt x="91" y="143"/>
                    <a:pt x="114" y="143"/>
                  </a:cubicBezTo>
                  <a:cubicBezTo>
                    <a:pt x="137" y="143"/>
                    <a:pt x="192" y="91"/>
                    <a:pt x="204" y="97"/>
                  </a:cubicBezTo>
                  <a:cubicBezTo>
                    <a:pt x="216" y="103"/>
                    <a:pt x="179" y="158"/>
                    <a:pt x="187" y="181"/>
                  </a:cubicBezTo>
                  <a:cubicBezTo>
                    <a:pt x="195" y="204"/>
                    <a:pt x="229" y="237"/>
                    <a:pt x="250" y="233"/>
                  </a:cubicBezTo>
                  <a:cubicBezTo>
                    <a:pt x="271" y="229"/>
                    <a:pt x="305" y="157"/>
                    <a:pt x="314" y="158"/>
                  </a:cubicBezTo>
                  <a:cubicBezTo>
                    <a:pt x="323" y="159"/>
                    <a:pt x="303" y="207"/>
                    <a:pt x="302" y="239"/>
                  </a:cubicBezTo>
                  <a:cubicBezTo>
                    <a:pt x="301" y="271"/>
                    <a:pt x="306" y="317"/>
                    <a:pt x="311" y="350"/>
                  </a:cubicBezTo>
                  <a:cubicBezTo>
                    <a:pt x="316" y="383"/>
                    <a:pt x="327" y="407"/>
                    <a:pt x="335" y="440"/>
                  </a:cubicBezTo>
                  <a:cubicBezTo>
                    <a:pt x="343" y="473"/>
                    <a:pt x="351" y="507"/>
                    <a:pt x="359" y="548"/>
                  </a:cubicBezTo>
                  <a:cubicBezTo>
                    <a:pt x="367" y="589"/>
                    <a:pt x="382" y="641"/>
                    <a:pt x="386" y="687"/>
                  </a:cubicBezTo>
                  <a:cubicBezTo>
                    <a:pt x="390" y="733"/>
                    <a:pt x="393" y="785"/>
                    <a:pt x="386" y="823"/>
                  </a:cubicBezTo>
                  <a:cubicBezTo>
                    <a:pt x="379" y="861"/>
                    <a:pt x="356" y="899"/>
                    <a:pt x="341" y="914"/>
                  </a:cubicBezTo>
                  <a:cubicBezTo>
                    <a:pt x="326" y="929"/>
                    <a:pt x="311" y="925"/>
                    <a:pt x="295" y="914"/>
                  </a:cubicBezTo>
                  <a:cubicBezTo>
                    <a:pt x="279" y="903"/>
                    <a:pt x="253" y="860"/>
                    <a:pt x="242" y="845"/>
                  </a:cubicBezTo>
                </a:path>
              </a:pathLst>
            </a:custGeom>
            <a:solidFill>
              <a:srgbClr val="99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2"/>
            <p:cNvSpPr>
              <a:spLocks/>
            </p:cNvSpPr>
            <p:nvPr/>
          </p:nvSpPr>
          <p:spPr bwMode="auto">
            <a:xfrm flipH="1">
              <a:off x="3173" y="2744"/>
              <a:ext cx="393" cy="929"/>
            </a:xfrm>
            <a:custGeom>
              <a:avLst/>
              <a:gdLst>
                <a:gd name="T0" fmla="*/ 245 w 393"/>
                <a:gd name="T1" fmla="*/ 854 h 929"/>
                <a:gd name="T2" fmla="*/ 204 w 393"/>
                <a:gd name="T3" fmla="*/ 596 h 929"/>
                <a:gd name="T4" fmla="*/ 159 w 393"/>
                <a:gd name="T5" fmla="*/ 415 h 929"/>
                <a:gd name="T6" fmla="*/ 23 w 393"/>
                <a:gd name="T7" fmla="*/ 233 h 929"/>
                <a:gd name="T8" fmla="*/ 23 w 393"/>
                <a:gd name="T9" fmla="*/ 97 h 929"/>
                <a:gd name="T10" fmla="*/ 114 w 393"/>
                <a:gd name="T11" fmla="*/ 7 h 929"/>
                <a:gd name="T12" fmla="*/ 159 w 393"/>
                <a:gd name="T13" fmla="*/ 52 h 929"/>
                <a:gd name="T14" fmla="*/ 68 w 393"/>
                <a:gd name="T15" fmla="*/ 97 h 929"/>
                <a:gd name="T16" fmla="*/ 114 w 393"/>
                <a:gd name="T17" fmla="*/ 143 h 929"/>
                <a:gd name="T18" fmla="*/ 204 w 393"/>
                <a:gd name="T19" fmla="*/ 97 h 929"/>
                <a:gd name="T20" fmla="*/ 187 w 393"/>
                <a:gd name="T21" fmla="*/ 181 h 929"/>
                <a:gd name="T22" fmla="*/ 250 w 393"/>
                <a:gd name="T23" fmla="*/ 233 h 929"/>
                <a:gd name="T24" fmla="*/ 314 w 393"/>
                <a:gd name="T25" fmla="*/ 158 h 929"/>
                <a:gd name="T26" fmla="*/ 302 w 393"/>
                <a:gd name="T27" fmla="*/ 239 h 929"/>
                <a:gd name="T28" fmla="*/ 311 w 393"/>
                <a:gd name="T29" fmla="*/ 350 h 929"/>
                <a:gd name="T30" fmla="*/ 335 w 393"/>
                <a:gd name="T31" fmla="*/ 440 h 929"/>
                <a:gd name="T32" fmla="*/ 359 w 393"/>
                <a:gd name="T33" fmla="*/ 548 h 929"/>
                <a:gd name="T34" fmla="*/ 386 w 393"/>
                <a:gd name="T35" fmla="*/ 687 h 929"/>
                <a:gd name="T36" fmla="*/ 386 w 393"/>
                <a:gd name="T37" fmla="*/ 823 h 929"/>
                <a:gd name="T38" fmla="*/ 341 w 393"/>
                <a:gd name="T39" fmla="*/ 914 h 929"/>
                <a:gd name="T40" fmla="*/ 295 w 393"/>
                <a:gd name="T41" fmla="*/ 914 h 929"/>
                <a:gd name="T42" fmla="*/ 242 w 393"/>
                <a:gd name="T43" fmla="*/ 845 h 9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3"/>
                <a:gd name="T67" fmla="*/ 0 h 929"/>
                <a:gd name="T68" fmla="*/ 393 w 393"/>
                <a:gd name="T69" fmla="*/ 929 h 9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3" h="929">
                  <a:moveTo>
                    <a:pt x="245" y="854"/>
                  </a:moveTo>
                  <a:cubicBezTo>
                    <a:pt x="238" y="812"/>
                    <a:pt x="218" y="669"/>
                    <a:pt x="204" y="596"/>
                  </a:cubicBezTo>
                  <a:cubicBezTo>
                    <a:pt x="190" y="523"/>
                    <a:pt x="189" y="475"/>
                    <a:pt x="159" y="415"/>
                  </a:cubicBezTo>
                  <a:cubicBezTo>
                    <a:pt x="129" y="355"/>
                    <a:pt x="46" y="286"/>
                    <a:pt x="23" y="233"/>
                  </a:cubicBezTo>
                  <a:cubicBezTo>
                    <a:pt x="0" y="180"/>
                    <a:pt x="8" y="135"/>
                    <a:pt x="23" y="97"/>
                  </a:cubicBezTo>
                  <a:cubicBezTo>
                    <a:pt x="38" y="59"/>
                    <a:pt x="91" y="14"/>
                    <a:pt x="114" y="7"/>
                  </a:cubicBezTo>
                  <a:cubicBezTo>
                    <a:pt x="137" y="0"/>
                    <a:pt x="167" y="37"/>
                    <a:pt x="159" y="52"/>
                  </a:cubicBezTo>
                  <a:cubicBezTo>
                    <a:pt x="151" y="67"/>
                    <a:pt x="75" y="82"/>
                    <a:pt x="68" y="97"/>
                  </a:cubicBezTo>
                  <a:cubicBezTo>
                    <a:pt x="61" y="112"/>
                    <a:pt x="91" y="143"/>
                    <a:pt x="114" y="143"/>
                  </a:cubicBezTo>
                  <a:cubicBezTo>
                    <a:pt x="137" y="143"/>
                    <a:pt x="192" y="91"/>
                    <a:pt x="204" y="97"/>
                  </a:cubicBezTo>
                  <a:cubicBezTo>
                    <a:pt x="216" y="103"/>
                    <a:pt x="179" y="158"/>
                    <a:pt x="187" y="181"/>
                  </a:cubicBezTo>
                  <a:cubicBezTo>
                    <a:pt x="195" y="204"/>
                    <a:pt x="229" y="237"/>
                    <a:pt x="250" y="233"/>
                  </a:cubicBezTo>
                  <a:cubicBezTo>
                    <a:pt x="271" y="229"/>
                    <a:pt x="305" y="157"/>
                    <a:pt x="314" y="158"/>
                  </a:cubicBezTo>
                  <a:cubicBezTo>
                    <a:pt x="323" y="159"/>
                    <a:pt x="303" y="207"/>
                    <a:pt x="302" y="239"/>
                  </a:cubicBezTo>
                  <a:cubicBezTo>
                    <a:pt x="301" y="271"/>
                    <a:pt x="306" y="317"/>
                    <a:pt x="311" y="350"/>
                  </a:cubicBezTo>
                  <a:cubicBezTo>
                    <a:pt x="316" y="383"/>
                    <a:pt x="327" y="407"/>
                    <a:pt x="335" y="440"/>
                  </a:cubicBezTo>
                  <a:cubicBezTo>
                    <a:pt x="343" y="473"/>
                    <a:pt x="351" y="507"/>
                    <a:pt x="359" y="548"/>
                  </a:cubicBezTo>
                  <a:cubicBezTo>
                    <a:pt x="367" y="589"/>
                    <a:pt x="382" y="641"/>
                    <a:pt x="386" y="687"/>
                  </a:cubicBezTo>
                  <a:cubicBezTo>
                    <a:pt x="390" y="733"/>
                    <a:pt x="393" y="785"/>
                    <a:pt x="386" y="823"/>
                  </a:cubicBezTo>
                  <a:cubicBezTo>
                    <a:pt x="379" y="861"/>
                    <a:pt x="356" y="899"/>
                    <a:pt x="341" y="914"/>
                  </a:cubicBezTo>
                  <a:cubicBezTo>
                    <a:pt x="326" y="929"/>
                    <a:pt x="311" y="925"/>
                    <a:pt x="295" y="914"/>
                  </a:cubicBezTo>
                  <a:cubicBezTo>
                    <a:pt x="279" y="903"/>
                    <a:pt x="253" y="860"/>
                    <a:pt x="242" y="845"/>
                  </a:cubicBezTo>
                </a:path>
              </a:pathLst>
            </a:custGeom>
            <a:solidFill>
              <a:srgbClr val="00CC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546225" y="3000375"/>
            <a:ext cx="13763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>
                <a:latin typeface="Symbol" pitchFamily="18" charset="2"/>
              </a:rPr>
              <a:t>a</a:t>
            </a:r>
            <a:endParaRPr lang="en-GB" sz="2000" b="1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051050" y="3000375"/>
            <a:ext cx="1377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>
                <a:latin typeface="Symbol" pitchFamily="18" charset="2"/>
              </a:rPr>
              <a:t>b</a:t>
            </a:r>
            <a:endParaRPr lang="en-GB" sz="2000" b="1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3489325" y="1958975"/>
            <a:ext cx="13779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/>
              <a:t>Variable</a:t>
            </a:r>
          </a:p>
        </p:txBody>
      </p:sp>
      <p:sp>
        <p:nvSpPr>
          <p:cNvPr id="154" name="Oval 153"/>
          <p:cNvSpPr/>
          <p:nvPr/>
        </p:nvSpPr>
        <p:spPr>
          <a:xfrm>
            <a:off x="642938" y="1571625"/>
            <a:ext cx="2571750" cy="1214438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5" name="Oval 154"/>
          <p:cNvSpPr/>
          <p:nvPr/>
        </p:nvSpPr>
        <p:spPr>
          <a:xfrm rot="18556386">
            <a:off x="4968875" y="1838325"/>
            <a:ext cx="1252538" cy="884238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6" name="Oval 155"/>
          <p:cNvSpPr/>
          <p:nvPr/>
        </p:nvSpPr>
        <p:spPr>
          <a:xfrm rot="3043614" flipH="1">
            <a:off x="7298531" y="1880394"/>
            <a:ext cx="1252538" cy="882650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3500438" y="3368675"/>
            <a:ext cx="1663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/>
              <a:t>Constant</a:t>
            </a:r>
          </a:p>
        </p:txBody>
      </p:sp>
      <p:cxnSp>
        <p:nvCxnSpPr>
          <p:cNvPr id="158" name="Straight Connector 157"/>
          <p:cNvCxnSpPr/>
          <p:nvPr/>
        </p:nvCxnSpPr>
        <p:spPr>
          <a:xfrm>
            <a:off x="3286125" y="2214563"/>
            <a:ext cx="287338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4729163" y="2214563"/>
            <a:ext cx="2873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ight Brace 161"/>
          <p:cNvSpPr/>
          <p:nvPr/>
        </p:nvSpPr>
        <p:spPr>
          <a:xfrm>
            <a:off x="2928938" y="2714625"/>
            <a:ext cx="571500" cy="1643063"/>
          </a:xfrm>
          <a:prstGeom prst="rightBrace">
            <a:avLst>
              <a:gd name="adj1" fmla="val 47121"/>
              <a:gd name="adj2" fmla="val 5509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" name="Right Brace 162"/>
          <p:cNvSpPr/>
          <p:nvPr/>
        </p:nvSpPr>
        <p:spPr>
          <a:xfrm rot="20094425" flipH="1">
            <a:off x="5446713" y="2924175"/>
            <a:ext cx="674687" cy="1725613"/>
          </a:xfrm>
          <a:prstGeom prst="rightBrace">
            <a:avLst>
              <a:gd name="adj1" fmla="val 47121"/>
              <a:gd name="adj2" fmla="val 2870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64" name="Straight Connector 163"/>
          <p:cNvCxnSpPr/>
          <p:nvPr/>
        </p:nvCxnSpPr>
        <p:spPr>
          <a:xfrm>
            <a:off x="4881563" y="3614738"/>
            <a:ext cx="287337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9" name="Rectangle 18"/>
          <p:cNvSpPr>
            <a:spLocks noChangeArrowheads="1"/>
          </p:cNvSpPr>
          <p:nvPr/>
        </p:nvSpPr>
        <p:spPr bwMode="auto">
          <a:xfrm>
            <a:off x="214313" y="5214938"/>
            <a:ext cx="89296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200">
                <a:solidFill>
                  <a:srgbClr val="FF0000"/>
                </a:solidFill>
              </a:rPr>
              <a:t>•</a:t>
            </a:r>
            <a:r>
              <a:rPr lang="en-GB" sz="2200"/>
              <a:t> the antigen recognizing sequences of the TCR and BCR are extremely variable</a:t>
            </a:r>
          </a:p>
          <a:p>
            <a:pPr>
              <a:lnSpc>
                <a:spcPct val="80000"/>
              </a:lnSpc>
            </a:pPr>
            <a:endParaRPr lang="en-GB" sz="2200"/>
          </a:p>
          <a:p>
            <a:pPr>
              <a:lnSpc>
                <a:spcPct val="80000"/>
              </a:lnSpc>
            </a:pPr>
            <a:r>
              <a:rPr lang="en-GB" sz="2200">
                <a:solidFill>
                  <a:srgbClr val="FF0000"/>
                </a:solidFill>
              </a:rPr>
              <a:t>•</a:t>
            </a:r>
            <a:r>
              <a:rPr lang="en-GB" sz="2200"/>
              <a:t> for each antigen there is therefore a different receptor</a:t>
            </a:r>
          </a:p>
          <a:p>
            <a:pPr>
              <a:lnSpc>
                <a:spcPct val="80000"/>
              </a:lnSpc>
            </a:pPr>
            <a:endParaRPr lang="en-GB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1061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alibri" pitchFamily="34" charset="0"/>
              </a:rPr>
              <a:t>Antigen-receptor diversity</a:t>
            </a:r>
            <a:endParaRPr lang="en-GB" sz="36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For each antigen there is a specific </a:t>
            </a:r>
            <a:r>
              <a:rPr lang="en-GB" sz="2400" dirty="0" smtClean="0">
                <a:solidFill>
                  <a:srgbClr val="000000"/>
                </a:solidFill>
              </a:rPr>
              <a:t>TCR or BCR/Antibody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There are millions of different antigens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There are millions of different </a:t>
            </a:r>
            <a:r>
              <a:rPr lang="en-GB" sz="2400" dirty="0" smtClean="0">
                <a:solidFill>
                  <a:srgbClr val="000000"/>
                </a:solidFill>
              </a:rPr>
              <a:t>TCRs and BCRs/Antibodies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Your body can produce 10</a:t>
            </a:r>
            <a:r>
              <a:rPr lang="en-GB" sz="2400" baseline="30000" dirty="0">
                <a:solidFill>
                  <a:srgbClr val="000000"/>
                </a:solidFill>
              </a:rPr>
              <a:t>8</a:t>
            </a:r>
            <a:r>
              <a:rPr lang="en-GB" sz="2400" dirty="0">
                <a:solidFill>
                  <a:srgbClr val="000000"/>
                </a:solidFill>
              </a:rPr>
              <a:t> different types of </a:t>
            </a:r>
            <a:r>
              <a:rPr lang="en-GB" sz="2400" dirty="0" smtClean="0">
                <a:solidFill>
                  <a:srgbClr val="000000"/>
                </a:solidFill>
              </a:rPr>
              <a:t>antigen-receptors at </a:t>
            </a:r>
            <a:r>
              <a:rPr lang="en-GB" sz="2400" dirty="0">
                <a:solidFill>
                  <a:srgbClr val="000000"/>
                </a:solidFill>
              </a:rPr>
              <a:t>any one time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There is not enough space in your genome to encode this many </a:t>
            </a:r>
            <a:r>
              <a:rPr lang="en-GB" sz="2400" dirty="0" smtClean="0">
                <a:solidFill>
                  <a:srgbClr val="000000"/>
                </a:solidFill>
              </a:rPr>
              <a:t>TCR or BCR/Antibody genes!!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How is </a:t>
            </a:r>
            <a:r>
              <a:rPr lang="en-GB" sz="2400" b="1" dirty="0" smtClean="0">
                <a:solidFill>
                  <a:srgbClr val="FF0000"/>
                </a:solidFill>
              </a:rPr>
              <a:t>antigen-receptor diversity </a:t>
            </a:r>
            <a:r>
              <a:rPr lang="en-GB" sz="2400" b="1" dirty="0">
                <a:solidFill>
                  <a:srgbClr val="FF0000"/>
                </a:solidFill>
              </a:rPr>
              <a:t>generated?</a:t>
            </a:r>
            <a:endParaRPr lang="en-GB" sz="2400" b="1" dirty="0">
              <a:solidFill>
                <a:srgbClr val="000000"/>
              </a:solidFill>
            </a:endParaRPr>
          </a:p>
          <a:p>
            <a:endParaRPr lang="en-GB" sz="2400" b="1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ure 4-04"/>
          <p:cNvPicPr>
            <a:picLocks noChangeAspect="1" noChangeArrowheads="1"/>
          </p:cNvPicPr>
          <p:nvPr/>
        </p:nvPicPr>
        <p:blipFill>
          <a:blip r:embed="rId3" cstate="print"/>
          <a:srcRect l="781" t="63074" r="1283" b="7816"/>
          <a:stretch>
            <a:fillRect/>
          </a:stretch>
        </p:blipFill>
        <p:spPr bwMode="auto">
          <a:xfrm>
            <a:off x="357188" y="1071563"/>
            <a:ext cx="8358187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89163" y="2255838"/>
            <a:ext cx="5500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V = Variable gene segment </a:t>
            </a:r>
            <a:r>
              <a:rPr lang="en-GB" sz="2800"/>
              <a:t>(40x) </a:t>
            </a:r>
          </a:p>
          <a:p>
            <a:r>
              <a:rPr lang="en-GB" sz="2800">
                <a:solidFill>
                  <a:srgbClr val="00B050"/>
                </a:solidFill>
              </a:rPr>
              <a:t>J = Joining segment </a:t>
            </a:r>
            <a:r>
              <a:rPr lang="en-GB" sz="2800"/>
              <a:t>(25x)</a:t>
            </a:r>
          </a:p>
          <a:p>
            <a:r>
              <a:rPr lang="en-GB" sz="2800">
                <a:solidFill>
                  <a:srgbClr val="FFC000"/>
                </a:solidFill>
              </a:rPr>
              <a:t>D = Diversity segment </a:t>
            </a:r>
            <a:r>
              <a:rPr lang="en-GB" sz="2800"/>
              <a:t>(6 x)</a:t>
            </a:r>
          </a:p>
          <a:p>
            <a:r>
              <a:rPr lang="en-GB" sz="2800">
                <a:solidFill>
                  <a:srgbClr val="0070C0"/>
                </a:solidFill>
              </a:rPr>
              <a:t>C = Constant sequence</a:t>
            </a:r>
          </a:p>
        </p:txBody>
      </p:sp>
      <p:sp>
        <p:nvSpPr>
          <p:cNvPr id="15364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286908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cs typeface="Arial" pitchFamily="34" charset="0"/>
              </a:rPr>
              <a:t>Gene segments of the </a:t>
            </a:r>
            <a:r>
              <a:rPr lang="en-GB" sz="3600" dirty="0" smtClean="0">
                <a:solidFill>
                  <a:srgbClr val="FF0000"/>
                </a:solidFill>
                <a:cs typeface="Arial" pitchFamily="34" charset="0"/>
              </a:rPr>
              <a:t>TCR and BCR</a:t>
            </a:r>
            <a:endParaRPr lang="en-GB" sz="3600" dirty="0">
              <a:solidFill>
                <a:srgbClr val="FF0000"/>
              </a:solidFill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Each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 or B </a:t>
            </a:r>
            <a:r>
              <a:rPr lang="en-GB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cell generates its own,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distinct antigen-receptor gene</a:t>
            </a:r>
            <a:endParaRPr lang="en-GB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Gene segment rearrangement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The Variable, Joining, and Diversity segments rearrange </a:t>
            </a:r>
            <a:r>
              <a:rPr lang="en-GB" sz="2400" dirty="0">
                <a:solidFill>
                  <a:srgbClr val="FF0000"/>
                </a:solidFill>
              </a:rPr>
              <a:t>randomly</a:t>
            </a:r>
            <a:r>
              <a:rPr lang="en-GB" sz="2400" dirty="0">
                <a:solidFill>
                  <a:srgbClr val="000000"/>
                </a:solidFill>
              </a:rPr>
              <a:t> to form a single antibody gene</a:t>
            </a: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3600" dirty="0">
              <a:latin typeface="Calibri" pitchFamily="34" charset="0"/>
            </a:endParaRPr>
          </a:p>
          <a:p>
            <a:endParaRPr lang="en-GB" sz="3600" dirty="0">
              <a:latin typeface="Calibri" pitchFamily="34" charset="0"/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3600" dirty="0">
              <a:latin typeface="Calibri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0063" y="3071813"/>
            <a:ext cx="2052637" cy="285750"/>
            <a:chOff x="500034" y="3071810"/>
            <a:chExt cx="2052000" cy="28575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00034" y="3214686"/>
              <a:ext cx="20520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85695" y="3071810"/>
              <a:ext cx="714153" cy="2857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500313" y="3071813"/>
            <a:ext cx="2124075" cy="285750"/>
            <a:chOff x="2500298" y="3071810"/>
            <a:chExt cx="2124000" cy="28575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500298" y="3214686"/>
              <a:ext cx="21240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786128" y="3071810"/>
              <a:ext cx="142870" cy="28575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538663" y="3071813"/>
            <a:ext cx="4032250" cy="285750"/>
            <a:chOff x="4538842" y="3071810"/>
            <a:chExt cx="4032000" cy="28575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538842" y="3214686"/>
              <a:ext cx="40320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929406" y="3071810"/>
              <a:ext cx="142866" cy="2857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00901" y="3071810"/>
              <a:ext cx="792114" cy="2857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390" name="Text Box 3"/>
          <p:cNvSpPr txBox="1">
            <a:spLocks noChangeArrowheads="1"/>
          </p:cNvSpPr>
          <p:nvPr/>
        </p:nvSpPr>
        <p:spPr bwMode="auto">
          <a:xfrm>
            <a:off x="966788" y="25003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3668713" y="2500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J</a:t>
            </a:r>
          </a:p>
        </p:txBody>
      </p:sp>
      <p:sp>
        <p:nvSpPr>
          <p:cNvPr id="16392" name="Text Box 3"/>
          <p:cNvSpPr txBox="1">
            <a:spLocks noChangeArrowheads="1"/>
          </p:cNvSpPr>
          <p:nvPr/>
        </p:nvSpPr>
        <p:spPr bwMode="auto">
          <a:xfrm>
            <a:off x="5807075" y="25003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6393" name="Text Box 3"/>
          <p:cNvSpPr txBox="1">
            <a:spLocks noChangeArrowheads="1"/>
          </p:cNvSpPr>
          <p:nvPr/>
        </p:nvSpPr>
        <p:spPr bwMode="auto">
          <a:xfrm>
            <a:off x="7189788" y="2500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538663" y="3214688"/>
            <a:ext cx="4032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00875" y="3071813"/>
            <a:ext cx="792163" cy="285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807075" y="25003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7189788" y="2500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5843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Gene segment rearrangement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• The Variable, Joining, and Diversity segments rearrange randomly to form a single antibody gene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J and D regions rearrange first</a:t>
            </a: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3600" dirty="0">
              <a:latin typeface="Calibri" pitchFamily="34" charset="0"/>
            </a:endParaRPr>
          </a:p>
          <a:p>
            <a:pPr>
              <a:defRPr/>
            </a:pPr>
            <a:endParaRPr lang="en-GB" sz="3600" dirty="0"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3600" dirty="0">
              <a:latin typeface="Calibri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0063" y="2500313"/>
            <a:ext cx="2052637" cy="857250"/>
            <a:chOff x="500034" y="2500306"/>
            <a:chExt cx="2052000" cy="85725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500034" y="3071810"/>
              <a:ext cx="2052000" cy="285752"/>
              <a:chOff x="500034" y="3071810"/>
              <a:chExt cx="2052000" cy="28575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0034" y="3214686"/>
                <a:ext cx="2052000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785695" y="3071810"/>
                <a:ext cx="714153" cy="2857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7423" name="Text Box 3"/>
            <p:cNvSpPr txBox="1">
              <a:spLocks noChangeArrowheads="1"/>
            </p:cNvSpPr>
            <p:nvPr/>
          </p:nvSpPr>
          <p:spPr bwMode="auto">
            <a:xfrm>
              <a:off x="968201" y="2500306"/>
              <a:ext cx="387230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V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00313" y="2500313"/>
            <a:ext cx="2124075" cy="857250"/>
            <a:chOff x="2500298" y="2500306"/>
            <a:chExt cx="2124000" cy="857256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500298" y="3071810"/>
              <a:ext cx="2124000" cy="285752"/>
              <a:chOff x="2500298" y="3071810"/>
              <a:chExt cx="2124000" cy="28575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00298" y="3214686"/>
                <a:ext cx="2124000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3786128" y="3071810"/>
                <a:ext cx="142870" cy="28575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7419" name="Text Box 3"/>
            <p:cNvSpPr txBox="1">
              <a:spLocks noChangeArrowheads="1"/>
            </p:cNvSpPr>
            <p:nvPr/>
          </p:nvSpPr>
          <p:spPr bwMode="auto">
            <a:xfrm>
              <a:off x="3668657" y="2500306"/>
              <a:ext cx="336538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J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929313" y="3071813"/>
            <a:ext cx="142875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0209 L 0.03316 0.05533 C 0.04723 0.06736 0.06823 0.07408 0.09011 0.07408 C 0.11511 0.07408 0.13507 0.06736 0.14914 0.05533 L 0.21615 0.002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0209 L 0.03316 0.05533 C 0.04722 0.06736 0.06823 0.07408 0.0901 0.07408 C 0.1151 0.07408 0.13507 0.06736 0.14913 0.05533 L 0.21615 0.00209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4538663" y="3214688"/>
            <a:ext cx="403225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00875" y="3071813"/>
            <a:ext cx="792163" cy="285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807075" y="25003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7189788" y="2500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5843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Gene segment rearrangement</a:t>
            </a:r>
          </a:p>
          <a:p>
            <a:pPr>
              <a:defRPr/>
            </a:pPr>
            <a:endParaRPr lang="en-GB" sz="2400" dirty="0"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• The Variable, Joining, and Diversity segments rearrange randomly to form a single antibody gene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• J and D regions rearrange first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The V region then rearranges to the JD region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en-GB" sz="3600" dirty="0">
              <a:latin typeface="Calibri" pitchFamily="34" charset="0"/>
            </a:endParaRPr>
          </a:p>
          <a:p>
            <a:pPr>
              <a:defRPr/>
            </a:pPr>
            <a:endParaRPr lang="en-GB" sz="3600" dirty="0">
              <a:latin typeface="Calibri" pitchFamily="34" charset="0"/>
            </a:endParaRPr>
          </a:p>
          <a:p>
            <a:pPr>
              <a:defRPr/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3600" dirty="0"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8338" y="3214688"/>
            <a:ext cx="212407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5645150" y="2500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00"/>
                </a:solidFill>
              </a:rPr>
              <a:t>J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78088" y="2500313"/>
            <a:ext cx="2051050" cy="857250"/>
            <a:chOff x="500034" y="2500306"/>
            <a:chExt cx="2052000" cy="857256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500034" y="3071810"/>
              <a:ext cx="2052000" cy="285752"/>
              <a:chOff x="500034" y="3071810"/>
              <a:chExt cx="2052000" cy="28575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500034" y="3214686"/>
                <a:ext cx="2052000" cy="15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/>
              <p:cNvSpPr/>
              <p:nvPr/>
            </p:nvSpPr>
            <p:spPr>
              <a:xfrm>
                <a:off x="785916" y="3071810"/>
                <a:ext cx="714706" cy="2857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8445" name="Text Box 3"/>
            <p:cNvSpPr txBox="1">
              <a:spLocks noChangeArrowheads="1"/>
            </p:cNvSpPr>
            <p:nvPr/>
          </p:nvSpPr>
          <p:spPr bwMode="auto">
            <a:xfrm>
              <a:off x="966975" y="2500306"/>
              <a:ext cx="387530" cy="457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>
                  <a:solidFill>
                    <a:srgbClr val="000000"/>
                  </a:solidFill>
                </a:rPr>
                <a:t>V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5929313" y="3071813"/>
            <a:ext cx="142875" cy="28575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764213" y="3071813"/>
            <a:ext cx="142875" cy="28575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09 L 0.06545 0.05533 C 0.07951 0.06736 0.10052 0.07408 0.1224 0.07408 C 0.1474 0.07408 0.16736 0.06736 0.18142 0.05533 L 0.24844 0.0020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alibri" pitchFamily="34" charset="0"/>
              </a:rPr>
              <a:t>Generation of </a:t>
            </a:r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diversity</a:t>
            </a: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•</a:t>
            </a:r>
            <a:r>
              <a:rPr lang="en-GB" sz="2400" dirty="0" smtClean="0">
                <a:solidFill>
                  <a:srgbClr val="000000"/>
                </a:solidFill>
              </a:rPr>
              <a:t> Different combination of V, D, an J rearrangements</a:t>
            </a: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•</a:t>
            </a:r>
            <a:r>
              <a:rPr lang="en-GB" sz="2400" dirty="0" smtClean="0">
                <a:solidFill>
                  <a:srgbClr val="000000"/>
                </a:solidFill>
              </a:rPr>
              <a:t> Rearrangement </a:t>
            </a:r>
            <a:r>
              <a:rPr lang="en-GB" sz="2400" dirty="0">
                <a:solidFill>
                  <a:srgbClr val="000000"/>
                </a:solidFill>
              </a:rPr>
              <a:t>is imprecise 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DNA sequences are added or subtracted randomly</a:t>
            </a:r>
          </a:p>
          <a:p>
            <a:r>
              <a:rPr lang="en-GB" sz="2400" dirty="0">
                <a:solidFill>
                  <a:srgbClr val="000000"/>
                </a:solidFill>
              </a:rPr>
              <a:t> </a:t>
            </a:r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Estimated </a:t>
            </a:r>
            <a:r>
              <a:rPr lang="en-GB" sz="2400" b="1" dirty="0">
                <a:solidFill>
                  <a:srgbClr val="FF0000"/>
                </a:solidFill>
              </a:rPr>
              <a:t>10</a:t>
            </a:r>
            <a:r>
              <a:rPr lang="en-GB" sz="2400" b="1" baseline="30000" dirty="0">
                <a:solidFill>
                  <a:srgbClr val="FF0000"/>
                </a:solidFill>
              </a:rPr>
              <a:t>16</a:t>
            </a:r>
            <a:r>
              <a:rPr lang="en-GB" sz="2400" dirty="0">
                <a:solidFill>
                  <a:srgbClr val="000000"/>
                </a:solidFill>
              </a:rPr>
              <a:t> (10 000 trillion) </a:t>
            </a:r>
            <a:r>
              <a:rPr lang="en-GB" sz="2400">
                <a:solidFill>
                  <a:srgbClr val="000000"/>
                </a:solidFill>
              </a:rPr>
              <a:t>possible </a:t>
            </a:r>
            <a:r>
              <a:rPr lang="en-GB" sz="2400" smtClean="0">
                <a:solidFill>
                  <a:srgbClr val="000000"/>
                </a:solidFill>
              </a:rPr>
              <a:t>BCR/Antibody </a:t>
            </a:r>
            <a:r>
              <a:rPr lang="en-GB" sz="2400" dirty="0" smtClean="0">
                <a:solidFill>
                  <a:srgbClr val="000000"/>
                </a:solidFill>
              </a:rPr>
              <a:t>or TCR variations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3600" dirty="0">
              <a:latin typeface="Calibri" pitchFamily="34" charset="0"/>
            </a:endParaRPr>
          </a:p>
          <a:p>
            <a:endParaRPr lang="en-GB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5"/>
          <p:cNvSpPr>
            <a:spLocks noChangeArrowheads="1"/>
          </p:cNvSpPr>
          <p:nvPr/>
        </p:nvSpPr>
        <p:spPr bwMode="auto">
          <a:xfrm>
            <a:off x="214313" y="2709863"/>
            <a:ext cx="1058862" cy="647700"/>
          </a:xfrm>
          <a:prstGeom prst="ellipse">
            <a:avLst/>
          </a:prstGeom>
          <a:solidFill>
            <a:srgbClr val="00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1" name="Oval 6"/>
          <p:cNvSpPr>
            <a:spLocks noChangeArrowheads="1"/>
          </p:cNvSpPr>
          <p:nvPr/>
        </p:nvSpPr>
        <p:spPr bwMode="auto">
          <a:xfrm>
            <a:off x="1362075" y="2709863"/>
            <a:ext cx="1058863" cy="6477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2508250" y="2709863"/>
            <a:ext cx="1058863" cy="647700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Rectangle 19"/>
          <p:cNvSpPr>
            <a:spLocks noChangeArrowheads="1"/>
          </p:cNvSpPr>
          <p:nvPr/>
        </p:nvSpPr>
        <p:spPr bwMode="auto">
          <a:xfrm>
            <a:off x="1820863" y="2408238"/>
            <a:ext cx="117475" cy="320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AutoShape 20"/>
          <p:cNvSpPr>
            <a:spLocks noChangeArrowheads="1"/>
          </p:cNvSpPr>
          <p:nvPr/>
        </p:nvSpPr>
        <p:spPr bwMode="auto">
          <a:xfrm>
            <a:off x="657225" y="2395538"/>
            <a:ext cx="161925" cy="3476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AutoShape 21"/>
          <p:cNvSpPr>
            <a:spLocks noChangeArrowheads="1"/>
          </p:cNvSpPr>
          <p:nvPr/>
        </p:nvSpPr>
        <p:spPr bwMode="auto">
          <a:xfrm>
            <a:off x="2928938" y="2424113"/>
            <a:ext cx="219075" cy="304800"/>
          </a:xfrm>
          <a:prstGeom prst="plaque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Oval 23"/>
          <p:cNvSpPr>
            <a:spLocks noChangeArrowheads="1"/>
          </p:cNvSpPr>
          <p:nvPr/>
        </p:nvSpPr>
        <p:spPr bwMode="auto">
          <a:xfrm>
            <a:off x="4129088" y="2071688"/>
            <a:ext cx="203200" cy="463550"/>
          </a:xfrm>
          <a:prstGeom prst="ellipse">
            <a:avLst/>
          </a:prstGeom>
          <a:solidFill>
            <a:srgbClr val="CC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TextBox 13"/>
          <p:cNvSpPr txBox="1">
            <a:spLocks noChangeArrowheads="1"/>
          </p:cNvSpPr>
          <p:nvPr/>
        </p:nvSpPr>
        <p:spPr bwMode="auto">
          <a:xfrm>
            <a:off x="71438" y="71438"/>
            <a:ext cx="6530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The T and B cell response is </a:t>
            </a:r>
            <a:r>
              <a:rPr lang="en-GB" sz="3600" dirty="0" err="1">
                <a:solidFill>
                  <a:srgbClr val="FF0000"/>
                </a:solidFill>
                <a:latin typeface="Calibri" pitchFamily="34" charset="0"/>
              </a:rPr>
              <a:t>clonal</a:t>
            </a:r>
            <a:endParaRPr lang="en-GB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1785938" y="1214438"/>
            <a:ext cx="1058862" cy="6477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299" name="Rectangle 18"/>
          <p:cNvSpPr>
            <a:spLocks noChangeArrowheads="1"/>
          </p:cNvSpPr>
          <p:nvPr/>
        </p:nvSpPr>
        <p:spPr bwMode="auto">
          <a:xfrm>
            <a:off x="-214313" y="1314450"/>
            <a:ext cx="22145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precursor cell</a:t>
            </a:r>
          </a:p>
        </p:txBody>
      </p:sp>
      <p:sp>
        <p:nvSpPr>
          <p:cNvPr id="44" name="Oval 43"/>
          <p:cNvSpPr/>
          <p:nvPr/>
        </p:nvSpPr>
        <p:spPr>
          <a:xfrm>
            <a:off x="428625" y="3057525"/>
            <a:ext cx="357188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1600200" y="3057525"/>
            <a:ext cx="357188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2728913" y="3028950"/>
            <a:ext cx="357187" cy="2143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1971675" y="1528763"/>
            <a:ext cx="357188" cy="2143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3656013" y="2286000"/>
            <a:ext cx="1058862" cy="1071563"/>
            <a:chOff x="3656020" y="2285992"/>
            <a:chExt cx="1058862" cy="1071570"/>
          </a:xfrm>
        </p:grpSpPr>
        <p:sp>
          <p:nvSpPr>
            <p:cNvPr id="12343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44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3800482" y="3000372"/>
              <a:ext cx="357188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305" name="Rectangle 18"/>
          <p:cNvSpPr>
            <a:spLocks noChangeArrowheads="1"/>
          </p:cNvSpPr>
          <p:nvPr/>
        </p:nvSpPr>
        <p:spPr bwMode="auto">
          <a:xfrm>
            <a:off x="3786188" y="1714500"/>
            <a:ext cx="12144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b="1"/>
              <a:t>antigen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1000125" y="1857375"/>
            <a:ext cx="857250" cy="6429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1821656" y="2235994"/>
            <a:ext cx="614363" cy="857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2343151" y="2100262"/>
            <a:ext cx="571500" cy="2571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857500" y="1785938"/>
            <a:ext cx="857250" cy="7858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214313" y="5000625"/>
            <a:ext cx="1058862" cy="1071563"/>
            <a:chOff x="3656020" y="2285992"/>
            <a:chExt cx="1058862" cy="1071570"/>
          </a:xfrm>
        </p:grpSpPr>
        <p:sp>
          <p:nvSpPr>
            <p:cNvPr id="12340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41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3800482" y="3000372"/>
              <a:ext cx="357188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370013" y="5000625"/>
            <a:ext cx="1058862" cy="1071563"/>
            <a:chOff x="3656020" y="2285992"/>
            <a:chExt cx="1058862" cy="1071570"/>
          </a:xfrm>
        </p:grpSpPr>
        <p:sp>
          <p:nvSpPr>
            <p:cNvPr id="12337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8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3800482" y="3000372"/>
              <a:ext cx="357188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2525713" y="5000625"/>
            <a:ext cx="1058862" cy="1071563"/>
            <a:chOff x="3656020" y="2285992"/>
            <a:chExt cx="1058862" cy="1071570"/>
          </a:xfrm>
        </p:grpSpPr>
        <p:sp>
          <p:nvSpPr>
            <p:cNvPr id="12334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5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3800482" y="3000372"/>
              <a:ext cx="357188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681413" y="5000625"/>
            <a:ext cx="1058862" cy="1071563"/>
            <a:chOff x="3656020" y="2285992"/>
            <a:chExt cx="1058862" cy="1071570"/>
          </a:xfrm>
        </p:grpSpPr>
        <p:sp>
          <p:nvSpPr>
            <p:cNvPr id="12331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32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3800482" y="3000372"/>
              <a:ext cx="357188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314" name="Rectangle 18"/>
          <p:cNvSpPr>
            <a:spLocks noChangeArrowheads="1"/>
          </p:cNvSpPr>
          <p:nvPr/>
        </p:nvSpPr>
        <p:spPr bwMode="auto">
          <a:xfrm>
            <a:off x="-214313" y="4000500"/>
            <a:ext cx="2419351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clonal </a:t>
            </a:r>
          </a:p>
          <a:p>
            <a:pPr algn="ctr"/>
            <a:r>
              <a:rPr lang="en-GB" b="1"/>
              <a:t>proliferation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928688" y="3429000"/>
            <a:ext cx="2857500" cy="16430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 flipV="1">
            <a:off x="2000250" y="3500438"/>
            <a:ext cx="2000250" cy="157162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2857501" y="3786187"/>
            <a:ext cx="1643062" cy="10715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500438" y="4286250"/>
            <a:ext cx="1643062" cy="714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9" name="Rectangle 18"/>
          <p:cNvSpPr>
            <a:spLocks noChangeArrowheads="1"/>
          </p:cNvSpPr>
          <p:nvPr/>
        </p:nvSpPr>
        <p:spPr bwMode="auto">
          <a:xfrm>
            <a:off x="-214313" y="6215063"/>
            <a:ext cx="2419351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effector cells</a:t>
            </a:r>
          </a:p>
        </p:txBody>
      </p:sp>
      <p:sp>
        <p:nvSpPr>
          <p:cNvPr id="12320" name="Rectangle 18"/>
          <p:cNvSpPr>
            <a:spLocks noChangeArrowheads="1"/>
          </p:cNvSpPr>
          <p:nvPr/>
        </p:nvSpPr>
        <p:spPr bwMode="auto">
          <a:xfrm>
            <a:off x="6581775" y="6215063"/>
            <a:ext cx="24193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b="1"/>
              <a:t>memory cells</a:t>
            </a:r>
          </a:p>
        </p:txBody>
      </p: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7727950" y="5000625"/>
            <a:ext cx="1058863" cy="1071563"/>
            <a:chOff x="3656020" y="2285992"/>
            <a:chExt cx="1058862" cy="1071570"/>
          </a:xfrm>
        </p:grpSpPr>
        <p:sp>
          <p:nvSpPr>
            <p:cNvPr id="12328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9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3800483" y="3000372"/>
              <a:ext cx="357187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cxnSp>
        <p:nvCxnSpPr>
          <p:cNvPr id="99" name="Straight Arrow Connector 98"/>
          <p:cNvCxnSpPr/>
          <p:nvPr/>
        </p:nvCxnSpPr>
        <p:spPr>
          <a:xfrm>
            <a:off x="4914900" y="5786438"/>
            <a:ext cx="1428750" cy="15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100"/>
          <p:cNvGrpSpPr>
            <a:grpSpLocks/>
          </p:cNvGrpSpPr>
          <p:nvPr/>
        </p:nvGrpSpPr>
        <p:grpSpPr bwMode="auto">
          <a:xfrm>
            <a:off x="6572250" y="5000625"/>
            <a:ext cx="1058863" cy="1071563"/>
            <a:chOff x="3656020" y="2285992"/>
            <a:chExt cx="1058862" cy="1071570"/>
          </a:xfrm>
        </p:grpSpPr>
        <p:sp>
          <p:nvSpPr>
            <p:cNvPr id="12325" name="Oval 4"/>
            <p:cNvSpPr>
              <a:spLocks noChangeArrowheads="1"/>
            </p:cNvSpPr>
            <p:nvPr/>
          </p:nvSpPr>
          <p:spPr bwMode="auto">
            <a:xfrm>
              <a:off x="3656020" y="2709863"/>
              <a:ext cx="1058862" cy="64769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26" name="AutoShape 22"/>
            <p:cNvSpPr>
              <a:spLocks noChangeArrowheads="1"/>
            </p:cNvSpPr>
            <p:nvPr/>
          </p:nvSpPr>
          <p:spPr bwMode="auto">
            <a:xfrm>
              <a:off x="4000496" y="2285992"/>
              <a:ext cx="461964" cy="465137"/>
            </a:xfrm>
            <a:custGeom>
              <a:avLst/>
              <a:gdLst>
                <a:gd name="T0" fmla="*/ 4940063 w 21600"/>
                <a:gd name="T1" fmla="*/ 10016315 h 21600"/>
                <a:gd name="T2" fmla="*/ 8644651 w 21600"/>
                <a:gd name="T3" fmla="*/ 5018828 h 21600"/>
                <a:gd name="T4" fmla="*/ 4940063 w 21600"/>
                <a:gd name="T5" fmla="*/ 7512242 h 21600"/>
                <a:gd name="T6" fmla="*/ 1235476 w 21600"/>
                <a:gd name="T7" fmla="*/ 501882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600 w 21600"/>
                <a:gd name="T13" fmla="*/ 10817 h 21600"/>
                <a:gd name="T14" fmla="*/ 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199" y="10815"/>
                  </a:moveTo>
                  <a:cubicBezTo>
                    <a:pt x="16191" y="13791"/>
                    <a:pt x="13776" y="16199"/>
                    <a:pt x="10800" y="16200"/>
                  </a:cubicBezTo>
                  <a:cubicBezTo>
                    <a:pt x="7823" y="16200"/>
                    <a:pt x="5408" y="13791"/>
                    <a:pt x="5400" y="10815"/>
                  </a:cubicBezTo>
                  <a:lnTo>
                    <a:pt x="0" y="10831"/>
                  </a:lnTo>
                  <a:cubicBezTo>
                    <a:pt x="17" y="16783"/>
                    <a:pt x="4847" y="21600"/>
                    <a:pt x="10800" y="21600"/>
                  </a:cubicBezTo>
                  <a:cubicBezTo>
                    <a:pt x="16752" y="21599"/>
                    <a:pt x="21582" y="16783"/>
                    <a:pt x="21599" y="10831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3800483" y="3000372"/>
              <a:ext cx="357187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324" name="Rectangle 18"/>
          <p:cNvSpPr>
            <a:spLocks noChangeArrowheads="1"/>
          </p:cNvSpPr>
          <p:nvPr/>
        </p:nvSpPr>
        <p:spPr bwMode="auto">
          <a:xfrm>
            <a:off x="5143500" y="1143000"/>
            <a:ext cx="40005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>
                <a:solidFill>
                  <a:srgbClr val="FF0000"/>
                </a:solidFill>
              </a:rPr>
              <a:t>•</a:t>
            </a:r>
            <a:r>
              <a:rPr lang="en-GB" sz="2000"/>
              <a:t> each T or B cell expresses only one variant of its receptor</a:t>
            </a:r>
          </a:p>
          <a:p>
            <a:endParaRPr lang="en-GB" sz="2000"/>
          </a:p>
          <a:p>
            <a:r>
              <a:rPr lang="en-GB" sz="2000">
                <a:solidFill>
                  <a:srgbClr val="FF0000"/>
                </a:solidFill>
              </a:rPr>
              <a:t>•</a:t>
            </a:r>
            <a:r>
              <a:rPr lang="en-GB" sz="2000"/>
              <a:t> each cell recognises a different antigen</a:t>
            </a:r>
          </a:p>
          <a:p>
            <a:endParaRPr lang="en-GB" sz="2000"/>
          </a:p>
          <a:p>
            <a:r>
              <a:rPr lang="en-GB" sz="2000">
                <a:solidFill>
                  <a:srgbClr val="FF0000"/>
                </a:solidFill>
              </a:rPr>
              <a:t>•</a:t>
            </a:r>
            <a:r>
              <a:rPr lang="en-GB" sz="2000"/>
              <a:t> specific antigen recognition leads to clonal expansion</a:t>
            </a:r>
          </a:p>
          <a:p>
            <a:endParaRPr lang="en-GB" sz="2000"/>
          </a:p>
          <a:p>
            <a:r>
              <a:rPr lang="en-GB" sz="2000">
                <a:solidFill>
                  <a:srgbClr val="FF0000"/>
                </a:solidFill>
              </a:rPr>
              <a:t>•</a:t>
            </a:r>
            <a:r>
              <a:rPr lang="en-GB" sz="2000"/>
              <a:t> long-lived memory cells allow for a more rapid response against future challenge with same antigen</a:t>
            </a:r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pPr algn="ctr"/>
            <a:endParaRPr lang="en-GB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8150225" cy="1143000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 charset="0"/>
              </a:rPr>
              <a:t>Primary and secondary immune responses</a:t>
            </a:r>
          </a:p>
        </p:txBody>
      </p:sp>
      <p:pic>
        <p:nvPicPr>
          <p:cNvPr id="54275" name="Picture 3" descr="figure 1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1125538"/>
            <a:ext cx="7548563" cy="520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7550" y="268288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Learning Objectives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60655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dirty="0">
                <a:latin typeface="Arial" charset="0"/>
              </a:rPr>
              <a:t>By the end of this lecture you should –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Be familiar with the key characteristics </a:t>
            </a:r>
            <a:r>
              <a:rPr lang="en-GB" sz="2400" u="sng" dirty="0" smtClean="0">
                <a:latin typeface="Arial" charset="0"/>
              </a:rPr>
              <a:t>adaptive</a:t>
            </a:r>
            <a:r>
              <a:rPr lang="en-GB" sz="2400" dirty="0" smtClean="0">
                <a:latin typeface="Arial" charset="0"/>
              </a:rPr>
              <a:t> </a:t>
            </a:r>
            <a:r>
              <a:rPr lang="en-GB" sz="2400" dirty="0">
                <a:latin typeface="Arial" charset="0"/>
              </a:rPr>
              <a:t>immunity and </a:t>
            </a:r>
            <a:r>
              <a:rPr lang="en-GB" sz="2400" dirty="0" smtClean="0">
                <a:latin typeface="Arial" charset="0"/>
              </a:rPr>
              <a:t>the </a:t>
            </a:r>
            <a:r>
              <a:rPr lang="en-GB" sz="2400" dirty="0">
                <a:latin typeface="Arial" charset="0"/>
              </a:rPr>
              <a:t>major components </a:t>
            </a:r>
            <a:r>
              <a:rPr lang="en-GB" sz="2400" dirty="0" smtClean="0">
                <a:latin typeface="Arial" charset="0"/>
              </a:rPr>
              <a:t>involved</a:t>
            </a:r>
            <a:endParaRPr lang="en-GB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Understand the basis of </a:t>
            </a:r>
            <a:r>
              <a:rPr lang="en-GB" sz="2400" u="sng" dirty="0" err="1">
                <a:latin typeface="Arial" charset="0"/>
              </a:rPr>
              <a:t>clonality</a:t>
            </a:r>
            <a:r>
              <a:rPr lang="en-GB" sz="2400" dirty="0">
                <a:latin typeface="Arial" charset="0"/>
              </a:rPr>
              <a:t> of T and B lymphocyte responses</a:t>
            </a:r>
          </a:p>
          <a:p>
            <a:pPr>
              <a:lnSpc>
                <a:spcPct val="90000"/>
              </a:lnSpc>
            </a:pPr>
            <a:endParaRPr lang="en-GB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charset="0"/>
              </a:rPr>
              <a:t>Be able to describe the </a:t>
            </a:r>
            <a:r>
              <a:rPr lang="en-GB" sz="2400" dirty="0" smtClean="0">
                <a:latin typeface="Arial" charset="0"/>
              </a:rPr>
              <a:t>how </a:t>
            </a:r>
            <a:r>
              <a:rPr lang="en-GB" sz="2400" u="sng" dirty="0" smtClean="0">
                <a:latin typeface="Arial" charset="0"/>
              </a:rPr>
              <a:t>antigen is sampled in the periphery</a:t>
            </a:r>
            <a:endParaRPr lang="en-GB" sz="2400" u="sng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" charset="0"/>
              </a:rPr>
              <a:t>B cells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5463" y="1052513"/>
            <a:ext cx="3341687" cy="5730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>
                <a:solidFill>
                  <a:srgbClr val="0066FF"/>
                </a:solidFill>
                <a:latin typeface="Arial" charset="0"/>
              </a:rPr>
              <a:t>Produce antibodies</a:t>
            </a:r>
          </a:p>
        </p:txBody>
      </p:sp>
      <p:pic>
        <p:nvPicPr>
          <p:cNvPr id="41988" name="Picture 4" descr="figure 7-01 part 2 of 2"/>
          <p:cNvPicPr>
            <a:picLocks noChangeAspect="1" noChangeArrowheads="1"/>
          </p:cNvPicPr>
          <p:nvPr/>
        </p:nvPicPr>
        <p:blipFill>
          <a:blip r:embed="rId3" cstate="print"/>
          <a:srcRect l="52646" t="13962" r="1871" b="45575"/>
          <a:stretch>
            <a:fillRect/>
          </a:stretch>
        </p:blipFill>
        <p:spPr bwMode="auto">
          <a:xfrm>
            <a:off x="5683250" y="2687638"/>
            <a:ext cx="2470150" cy="2525712"/>
          </a:xfrm>
          <a:prstGeom prst="rect">
            <a:avLst/>
          </a:prstGeom>
          <a:noFill/>
        </p:spPr>
      </p:pic>
      <p:pic>
        <p:nvPicPr>
          <p:cNvPr id="41989" name="Picture 5" descr="figure 7-01 part 2 of 2"/>
          <p:cNvPicPr>
            <a:picLocks noChangeAspect="1" noChangeArrowheads="1"/>
          </p:cNvPicPr>
          <p:nvPr/>
        </p:nvPicPr>
        <p:blipFill>
          <a:blip r:embed="rId3" cstate="print"/>
          <a:srcRect l="7191" t="16530" r="52646" b="45575"/>
          <a:stretch>
            <a:fillRect/>
          </a:stretch>
        </p:blipFill>
        <p:spPr bwMode="auto">
          <a:xfrm>
            <a:off x="1516063" y="2452688"/>
            <a:ext cx="2181225" cy="2365375"/>
          </a:xfrm>
          <a:prstGeom prst="rect">
            <a:avLst/>
          </a:prstGeom>
          <a:noFill/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813175" y="3509963"/>
            <a:ext cx="1552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841750" y="3944938"/>
            <a:ext cx="1757363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3000375" y="3916363"/>
            <a:ext cx="333375" cy="20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794125" y="2767013"/>
            <a:ext cx="1751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Proliferation </a:t>
            </a:r>
          </a:p>
          <a:p>
            <a:r>
              <a:rPr lang="en-GB" sz="2000"/>
              <a:t>Differentiation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341563" y="238760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Antigen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992188" y="4421188"/>
            <a:ext cx="193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B cell receptors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79650" y="1449388"/>
            <a:ext cx="4376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Sometimes called ‘humoral immunity’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534150" y="5443538"/>
            <a:ext cx="122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accent2"/>
                </a:solidFill>
              </a:rPr>
              <a:t>Long lived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Ig </a:t>
            </a:r>
            <a:r>
              <a:rPr lang="en-GB" sz="3600" dirty="0" err="1">
                <a:solidFill>
                  <a:srgbClr val="FF0000"/>
                </a:solidFill>
                <a:latin typeface="Calibri" pitchFamily="34" charset="0"/>
              </a:rPr>
              <a:t>Isotypes</a:t>
            </a:r>
            <a:endParaRPr lang="en-GB" sz="36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3600" dirty="0">
              <a:latin typeface="Calibri" pitchFamily="34" charset="0"/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3600" dirty="0">
              <a:latin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27000" y="1143000"/>
            <a:ext cx="3949700" cy="6286500"/>
            <a:chOff x="551000" y="1184536"/>
            <a:chExt cx="3949562" cy="6286558"/>
          </a:xfrm>
        </p:grpSpPr>
        <p:sp>
          <p:nvSpPr>
            <p:cNvPr id="23557" name="Rectangle 2"/>
            <p:cNvSpPr>
              <a:spLocks noChangeAspect="1" noChangeArrowheads="1"/>
            </p:cNvSpPr>
            <p:nvPr/>
          </p:nvSpPr>
          <p:spPr bwMode="auto">
            <a:xfrm rot="21582836" flipH="1">
              <a:off x="1637248" y="3403806"/>
              <a:ext cx="351387" cy="4282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8" name="Rectangle 5"/>
            <p:cNvSpPr>
              <a:spLocks noChangeAspect="1" noChangeArrowheads="1"/>
            </p:cNvSpPr>
            <p:nvPr/>
          </p:nvSpPr>
          <p:spPr bwMode="auto">
            <a:xfrm rot="-1428356">
              <a:off x="1268360" y="2667733"/>
              <a:ext cx="251760" cy="613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59" name="Oval 6"/>
            <p:cNvSpPr>
              <a:spLocks noChangeAspect="1" noChangeArrowheads="1"/>
            </p:cNvSpPr>
            <p:nvPr/>
          </p:nvSpPr>
          <p:spPr bwMode="auto">
            <a:xfrm>
              <a:off x="1495886" y="3429267"/>
              <a:ext cx="298880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0" name="Oval 7"/>
            <p:cNvSpPr>
              <a:spLocks noChangeAspect="1" noChangeArrowheads="1"/>
            </p:cNvSpPr>
            <p:nvPr/>
          </p:nvSpPr>
          <p:spPr bwMode="auto">
            <a:xfrm>
              <a:off x="1502617" y="2761478"/>
              <a:ext cx="298880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1" name="Oval 8"/>
            <p:cNvSpPr>
              <a:spLocks noChangeAspect="1" noChangeArrowheads="1"/>
            </p:cNvSpPr>
            <p:nvPr/>
          </p:nvSpPr>
          <p:spPr bwMode="auto">
            <a:xfrm rot="-1582328">
              <a:off x="1289901" y="2126094"/>
              <a:ext cx="297534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2" name="Oval 9"/>
            <p:cNvSpPr>
              <a:spLocks noChangeAspect="1" noChangeArrowheads="1"/>
            </p:cNvSpPr>
            <p:nvPr/>
          </p:nvSpPr>
          <p:spPr bwMode="auto">
            <a:xfrm rot="-1582328">
              <a:off x="972172" y="2254559"/>
              <a:ext cx="298880" cy="6735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3" name="Oval 10"/>
            <p:cNvSpPr>
              <a:spLocks noChangeAspect="1" noChangeArrowheads="1"/>
            </p:cNvSpPr>
            <p:nvPr/>
          </p:nvSpPr>
          <p:spPr bwMode="auto">
            <a:xfrm rot="-1582328">
              <a:off x="666782" y="1671256"/>
              <a:ext cx="297534" cy="6735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4" name="Oval 11"/>
            <p:cNvSpPr>
              <a:spLocks noChangeAspect="1" noChangeArrowheads="1"/>
            </p:cNvSpPr>
            <p:nvPr/>
          </p:nvSpPr>
          <p:spPr bwMode="auto">
            <a:xfrm rot="-1582328">
              <a:off x="971047" y="1531218"/>
              <a:ext cx="298880" cy="67357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5" name="Rectangle 12"/>
            <p:cNvSpPr>
              <a:spLocks noChangeAspect="1" noChangeArrowheads="1"/>
            </p:cNvSpPr>
            <p:nvPr/>
          </p:nvSpPr>
          <p:spPr bwMode="auto">
            <a:xfrm rot="1428356" flipH="1">
              <a:off x="2080183" y="2660789"/>
              <a:ext cx="253106" cy="6133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6" name="Oval 13"/>
            <p:cNvSpPr>
              <a:spLocks noChangeAspect="1" noChangeArrowheads="1"/>
            </p:cNvSpPr>
            <p:nvPr/>
          </p:nvSpPr>
          <p:spPr bwMode="auto">
            <a:xfrm flipH="1">
              <a:off x="1837848" y="3421166"/>
              <a:ext cx="298880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7" name="Oval 14"/>
            <p:cNvSpPr>
              <a:spLocks noChangeAspect="1" noChangeArrowheads="1"/>
            </p:cNvSpPr>
            <p:nvPr/>
          </p:nvSpPr>
          <p:spPr bwMode="auto">
            <a:xfrm flipH="1">
              <a:off x="1831116" y="2753377"/>
              <a:ext cx="298880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8" name="Oval 15"/>
            <p:cNvSpPr>
              <a:spLocks noChangeAspect="1" noChangeArrowheads="1"/>
            </p:cNvSpPr>
            <p:nvPr/>
          </p:nvSpPr>
          <p:spPr bwMode="auto">
            <a:xfrm rot="1582328" flipH="1">
              <a:off x="2020946" y="2112206"/>
              <a:ext cx="300226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69" name="Oval 16"/>
            <p:cNvSpPr>
              <a:spLocks noChangeAspect="1" noChangeArrowheads="1"/>
            </p:cNvSpPr>
            <p:nvPr/>
          </p:nvSpPr>
          <p:spPr bwMode="auto">
            <a:xfrm rot="1582328" flipH="1">
              <a:off x="2342713" y="2234885"/>
              <a:ext cx="298880" cy="6735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0" name="Oval 17"/>
            <p:cNvSpPr>
              <a:spLocks noChangeAspect="1" noChangeArrowheads="1"/>
            </p:cNvSpPr>
            <p:nvPr/>
          </p:nvSpPr>
          <p:spPr bwMode="auto">
            <a:xfrm rot="1582328" flipH="1">
              <a:off x="2649450" y="1652739"/>
              <a:ext cx="298880" cy="673576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1" name="Oval 18"/>
            <p:cNvSpPr>
              <a:spLocks noChangeAspect="1" noChangeArrowheads="1"/>
            </p:cNvSpPr>
            <p:nvPr/>
          </p:nvSpPr>
          <p:spPr bwMode="auto">
            <a:xfrm rot="1582328" flipH="1">
              <a:off x="2345184" y="1511542"/>
              <a:ext cx="298880" cy="67473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2" name="Oval 19"/>
            <p:cNvSpPr>
              <a:spLocks noChangeAspect="1" noChangeArrowheads="1"/>
            </p:cNvSpPr>
            <p:nvPr/>
          </p:nvSpPr>
          <p:spPr bwMode="auto">
            <a:xfrm>
              <a:off x="551000" y="1630750"/>
              <a:ext cx="197908" cy="1712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3" name="Oval 21"/>
            <p:cNvSpPr>
              <a:spLocks noChangeAspect="1" noChangeArrowheads="1"/>
            </p:cNvSpPr>
            <p:nvPr/>
          </p:nvSpPr>
          <p:spPr bwMode="auto">
            <a:xfrm>
              <a:off x="2553861" y="1472193"/>
              <a:ext cx="196561" cy="170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4" name="Oval 22"/>
            <p:cNvSpPr>
              <a:spLocks noChangeAspect="1" noChangeArrowheads="1"/>
            </p:cNvSpPr>
            <p:nvPr/>
          </p:nvSpPr>
          <p:spPr bwMode="auto">
            <a:xfrm>
              <a:off x="2867551" y="1594871"/>
              <a:ext cx="199253" cy="17013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5" name="Oval 33"/>
            <p:cNvSpPr>
              <a:spLocks noChangeAspect="1" noChangeArrowheads="1"/>
            </p:cNvSpPr>
            <p:nvPr/>
          </p:nvSpPr>
          <p:spPr bwMode="auto">
            <a:xfrm>
              <a:off x="1494539" y="4094742"/>
              <a:ext cx="298880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6" name="Oval 34"/>
            <p:cNvSpPr>
              <a:spLocks noChangeAspect="1" noChangeArrowheads="1"/>
            </p:cNvSpPr>
            <p:nvPr/>
          </p:nvSpPr>
          <p:spPr bwMode="auto">
            <a:xfrm flipH="1">
              <a:off x="1836501" y="4086641"/>
              <a:ext cx="298880" cy="673576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7" name="Oval 35"/>
            <p:cNvSpPr>
              <a:spLocks noChangeAspect="1" noChangeArrowheads="1"/>
            </p:cNvSpPr>
            <p:nvPr/>
          </p:nvSpPr>
          <p:spPr bwMode="auto">
            <a:xfrm>
              <a:off x="860650" y="1509228"/>
              <a:ext cx="197908" cy="1712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578" name="Text Box 23"/>
            <p:cNvSpPr txBox="1">
              <a:spLocks noChangeAspect="1" noChangeArrowheads="1"/>
            </p:cNvSpPr>
            <p:nvPr/>
          </p:nvSpPr>
          <p:spPr bwMode="auto">
            <a:xfrm>
              <a:off x="1199598" y="1184536"/>
              <a:ext cx="1157824" cy="244200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GB" sz="2000" b="1"/>
                <a:t>Antibody</a:t>
              </a:r>
            </a:p>
          </p:txBody>
        </p:sp>
        <p:sp>
          <p:nvSpPr>
            <p:cNvPr id="23579" name="TextBox 13"/>
            <p:cNvSpPr txBox="1">
              <a:spLocks noChangeArrowheads="1"/>
            </p:cNvSpPr>
            <p:nvPr/>
          </p:nvSpPr>
          <p:spPr bwMode="auto">
            <a:xfrm>
              <a:off x="2357423" y="3223777"/>
              <a:ext cx="2143139" cy="424731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/>
                <a:t>Fc region interacts with other parts of the immune system</a:t>
              </a:r>
            </a:p>
            <a:p>
              <a:endParaRPr lang="en-GB"/>
            </a:p>
            <a:p>
              <a:endParaRPr lang="en-GB"/>
            </a:p>
            <a:p>
              <a:endParaRPr lang="en-GB"/>
            </a:p>
            <a:p>
              <a:endParaRPr lang="en-GB"/>
            </a:p>
            <a:p>
              <a:endParaRPr lang="en-GB"/>
            </a:p>
            <a:p>
              <a:endParaRPr lang="en-GB"/>
            </a:p>
            <a:p>
              <a:endParaRPr lang="en-GB">
                <a:latin typeface="Calibri" pitchFamily="34" charset="0"/>
              </a:endParaRPr>
            </a:p>
            <a:p>
              <a:endParaRPr lang="en-GB">
                <a:latin typeface="Calibri" pitchFamily="34" charset="0"/>
              </a:endParaRPr>
            </a:p>
            <a:p>
              <a:endParaRPr lang="en-GB">
                <a:latin typeface="Calibri" pitchFamily="34" charset="0"/>
              </a:endParaRPr>
            </a:p>
            <a:p>
              <a:endParaRPr lang="en-GB"/>
            </a:p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23580" name="AutoShape 31"/>
            <p:cNvSpPr>
              <a:spLocks/>
            </p:cNvSpPr>
            <p:nvPr/>
          </p:nvSpPr>
          <p:spPr bwMode="auto">
            <a:xfrm>
              <a:off x="2285984" y="3000373"/>
              <a:ext cx="45719" cy="1785950"/>
            </a:xfrm>
            <a:prstGeom prst="rightBracket">
              <a:avLst>
                <a:gd name="adj" fmla="val 8988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556" name="Rectangle 18"/>
          <p:cNvSpPr>
            <a:spLocks noChangeArrowheads="1"/>
          </p:cNvSpPr>
          <p:nvPr/>
        </p:nvSpPr>
        <p:spPr bwMode="auto">
          <a:xfrm>
            <a:off x="4214813" y="714375"/>
            <a:ext cx="44291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>
                <a:solidFill>
                  <a:srgbClr val="FF0000"/>
                </a:solidFill>
              </a:rPr>
              <a:t>•</a:t>
            </a:r>
            <a:r>
              <a:rPr lang="en-GB" sz="2400"/>
              <a:t> IgA: dimer, predominant Ig in secretions, e.g. saliva, milk.</a:t>
            </a:r>
          </a:p>
          <a:p>
            <a:endParaRPr lang="en-GB" sz="2400">
              <a:solidFill>
                <a:srgbClr val="FF0000"/>
              </a:solidFill>
            </a:endParaRPr>
          </a:p>
          <a:p>
            <a:r>
              <a:rPr lang="en-GB" sz="2400">
                <a:solidFill>
                  <a:srgbClr val="FF0000"/>
                </a:solidFill>
              </a:rPr>
              <a:t>•</a:t>
            </a:r>
            <a:r>
              <a:rPr lang="en-GB" sz="2400"/>
              <a:t> IgD: mainly membrane bound as BCR</a:t>
            </a:r>
          </a:p>
          <a:p>
            <a:endParaRPr lang="en-GB" sz="2400">
              <a:solidFill>
                <a:srgbClr val="FF0000"/>
              </a:solidFill>
            </a:endParaRPr>
          </a:p>
          <a:p>
            <a:r>
              <a:rPr lang="en-GB" sz="2400">
                <a:solidFill>
                  <a:srgbClr val="FF0000"/>
                </a:solidFill>
              </a:rPr>
              <a:t>•</a:t>
            </a:r>
            <a:r>
              <a:rPr lang="en-GB" sz="2400"/>
              <a:t> IgG: major Ig in serum. Can cross the placenta</a:t>
            </a:r>
          </a:p>
          <a:p>
            <a:endParaRPr lang="en-GB" sz="2400"/>
          </a:p>
          <a:p>
            <a:r>
              <a:rPr lang="en-GB" sz="2400">
                <a:solidFill>
                  <a:srgbClr val="FF0000"/>
                </a:solidFill>
              </a:rPr>
              <a:t>•</a:t>
            </a:r>
            <a:r>
              <a:rPr lang="en-GB" sz="2400"/>
              <a:t> IgM: pentamer, involved in complement activation</a:t>
            </a:r>
          </a:p>
          <a:p>
            <a:endParaRPr lang="en-GB" sz="2400"/>
          </a:p>
          <a:p>
            <a:r>
              <a:rPr lang="en-GB" sz="2400">
                <a:solidFill>
                  <a:srgbClr val="FF0000"/>
                </a:solidFill>
              </a:rPr>
              <a:t>•</a:t>
            </a:r>
            <a:r>
              <a:rPr lang="en-GB" sz="2400"/>
              <a:t> IgE: binds to the high affinity Fc receptor of Mast cells and basophils</a:t>
            </a: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pPr algn="ctr"/>
            <a:endParaRPr lang="en-GB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729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cs typeface="Arial" pitchFamily="34" charset="0"/>
              </a:rPr>
              <a:t>1) Neutralization</a:t>
            </a:r>
          </a:p>
          <a:p>
            <a:endParaRPr lang="en-GB" sz="2400" dirty="0">
              <a:latin typeface="Calibri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antibodies block the interaction of virus with its receptor</a:t>
            </a:r>
          </a:p>
          <a:p>
            <a:endParaRPr lang="en-GB" sz="3600" dirty="0">
              <a:latin typeface="Calibri" pitchFamily="34" charset="0"/>
            </a:endParaRPr>
          </a:p>
          <a:p>
            <a:endParaRPr lang="en-GB" sz="2400" dirty="0">
              <a:latin typeface="Calibri" pitchFamily="34" charset="0"/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2400" dirty="0">
              <a:solidFill>
                <a:srgbClr val="000000"/>
              </a:solidFill>
              <a:latin typeface="Calibri" pitchFamily="34" charset="0"/>
            </a:endParaRPr>
          </a:p>
          <a:p>
            <a:endParaRPr lang="en-GB" sz="3600" dirty="0">
              <a:latin typeface="Calibri" pitchFamily="34" charset="0"/>
            </a:endParaRPr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3600" dirty="0">
              <a:latin typeface="Calibri" pitchFamily="34" charset="0"/>
            </a:endParaRPr>
          </a:p>
        </p:txBody>
      </p:sp>
      <p:pic>
        <p:nvPicPr>
          <p:cNvPr id="24579" name="Picture 4" descr="Picture4"/>
          <p:cNvPicPr>
            <a:picLocks noChangeAspect="1" noChangeArrowheads="1"/>
          </p:cNvPicPr>
          <p:nvPr/>
        </p:nvPicPr>
        <p:blipFill>
          <a:blip r:embed="rId2" cstate="print"/>
          <a:srcRect b="43080"/>
          <a:stretch>
            <a:fillRect/>
          </a:stretch>
        </p:blipFill>
        <p:spPr bwMode="auto">
          <a:xfrm>
            <a:off x="2606675" y="2143125"/>
            <a:ext cx="3670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2608263" y="2152650"/>
            <a:ext cx="3678237" cy="3884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>
            <a:off x="2630488" y="4530725"/>
            <a:ext cx="3624262" cy="1495425"/>
          </a:xfrm>
          <a:custGeom>
            <a:avLst/>
            <a:gdLst>
              <a:gd name="T0" fmla="*/ 0 w 2283"/>
              <a:gd name="T1" fmla="*/ 96837 h 942"/>
              <a:gd name="T2" fmla="*/ 0 w 2283"/>
              <a:gd name="T3" fmla="*/ 1495425 h 942"/>
              <a:gd name="T4" fmla="*/ 3624262 w 2283"/>
              <a:gd name="T5" fmla="*/ 1484313 h 942"/>
              <a:gd name="T6" fmla="*/ 3624262 w 2283"/>
              <a:gd name="T7" fmla="*/ 74613 h 942"/>
              <a:gd name="T8" fmla="*/ 3421062 w 2283"/>
              <a:gd name="T9" fmla="*/ 65088 h 942"/>
              <a:gd name="T10" fmla="*/ 3141661 w 2283"/>
              <a:gd name="T11" fmla="*/ 65088 h 942"/>
              <a:gd name="T12" fmla="*/ 2851149 w 2283"/>
              <a:gd name="T13" fmla="*/ 74613 h 942"/>
              <a:gd name="T14" fmla="*/ 2516187 w 2283"/>
              <a:gd name="T15" fmla="*/ 74613 h 942"/>
              <a:gd name="T16" fmla="*/ 2290762 w 2283"/>
              <a:gd name="T17" fmla="*/ 0 h 942"/>
              <a:gd name="T18" fmla="*/ 2000250 w 2283"/>
              <a:gd name="T19" fmla="*/ 11113 h 942"/>
              <a:gd name="T20" fmla="*/ 1635125 w 2283"/>
              <a:gd name="T21" fmla="*/ 107950 h 942"/>
              <a:gd name="T22" fmla="*/ 1441450 w 2283"/>
              <a:gd name="T23" fmla="*/ 107950 h 942"/>
              <a:gd name="T24" fmla="*/ 1162050 w 2283"/>
              <a:gd name="T25" fmla="*/ 22225 h 942"/>
              <a:gd name="T26" fmla="*/ 849312 w 2283"/>
              <a:gd name="T27" fmla="*/ 31750 h 942"/>
              <a:gd name="T28" fmla="*/ 450850 w 2283"/>
              <a:gd name="T29" fmla="*/ 42863 h 942"/>
              <a:gd name="T30" fmla="*/ 214312 w 2283"/>
              <a:gd name="T31" fmla="*/ 53975 h 942"/>
              <a:gd name="T32" fmla="*/ 0 w 2283"/>
              <a:gd name="T33" fmla="*/ 96837 h 9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3"/>
              <a:gd name="T52" fmla="*/ 0 h 942"/>
              <a:gd name="T53" fmla="*/ 2283 w 2283"/>
              <a:gd name="T54" fmla="*/ 942 h 9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3" h="942">
                <a:moveTo>
                  <a:pt x="0" y="61"/>
                </a:moveTo>
                <a:lnTo>
                  <a:pt x="0" y="942"/>
                </a:lnTo>
                <a:lnTo>
                  <a:pt x="2283" y="935"/>
                </a:lnTo>
                <a:lnTo>
                  <a:pt x="2283" y="47"/>
                </a:lnTo>
                <a:lnTo>
                  <a:pt x="2155" y="41"/>
                </a:lnTo>
                <a:lnTo>
                  <a:pt x="1979" y="41"/>
                </a:lnTo>
                <a:lnTo>
                  <a:pt x="1796" y="47"/>
                </a:lnTo>
                <a:lnTo>
                  <a:pt x="1585" y="47"/>
                </a:lnTo>
                <a:lnTo>
                  <a:pt x="1443" y="0"/>
                </a:lnTo>
                <a:lnTo>
                  <a:pt x="1260" y="7"/>
                </a:lnTo>
                <a:lnTo>
                  <a:pt x="1030" y="68"/>
                </a:lnTo>
                <a:lnTo>
                  <a:pt x="908" y="68"/>
                </a:lnTo>
                <a:lnTo>
                  <a:pt x="732" y="14"/>
                </a:lnTo>
                <a:lnTo>
                  <a:pt x="535" y="20"/>
                </a:lnTo>
                <a:lnTo>
                  <a:pt x="284" y="27"/>
                </a:lnTo>
                <a:lnTo>
                  <a:pt x="135" y="34"/>
                </a:lnTo>
                <a:lnTo>
                  <a:pt x="0" y="6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 rot="10800000">
            <a:off x="3459163" y="4402138"/>
            <a:ext cx="171450" cy="182562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10 h 21600"/>
              <a:gd name="T4" fmla="*/ 680442 w 21600"/>
              <a:gd name="T5" fmla="*/ 385755 h 21600"/>
              <a:gd name="T6" fmla="*/ 1190776 w 21600"/>
              <a:gd name="T7" fmla="*/ 7715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 rot="10800000">
            <a:off x="3943350" y="4446588"/>
            <a:ext cx="171450" cy="182562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10 h 21600"/>
              <a:gd name="T4" fmla="*/ 680442 w 21600"/>
              <a:gd name="T5" fmla="*/ 385755 h 21600"/>
              <a:gd name="T6" fmla="*/ 1190776 w 21600"/>
              <a:gd name="T7" fmla="*/ 7715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 rot="10800000">
            <a:off x="4665663" y="4360863"/>
            <a:ext cx="171450" cy="182562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10 h 21600"/>
              <a:gd name="T4" fmla="*/ 680442 w 21600"/>
              <a:gd name="T5" fmla="*/ 385755 h 21600"/>
              <a:gd name="T6" fmla="*/ 1190776 w 21600"/>
              <a:gd name="T7" fmla="*/ 7715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AutoShape 12"/>
          <p:cNvSpPr>
            <a:spLocks noChangeArrowheads="1"/>
          </p:cNvSpPr>
          <p:nvPr/>
        </p:nvSpPr>
        <p:spPr bwMode="auto">
          <a:xfrm rot="10800000">
            <a:off x="5203825" y="4414838"/>
            <a:ext cx="171450" cy="182562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10 h 21600"/>
              <a:gd name="T4" fmla="*/ 680442 w 21600"/>
              <a:gd name="T5" fmla="*/ 385755 h 21600"/>
              <a:gd name="T6" fmla="*/ 1190776 w 21600"/>
              <a:gd name="T7" fmla="*/ 7715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AutoShape 13"/>
          <p:cNvSpPr>
            <a:spLocks noChangeArrowheads="1"/>
          </p:cNvSpPr>
          <p:nvPr/>
        </p:nvSpPr>
        <p:spPr bwMode="auto">
          <a:xfrm rot="10800000">
            <a:off x="5527675" y="4437063"/>
            <a:ext cx="171450" cy="182562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10 h 21600"/>
              <a:gd name="T4" fmla="*/ 680442 w 21600"/>
              <a:gd name="T5" fmla="*/ 385755 h 21600"/>
              <a:gd name="T6" fmla="*/ 1190776 w 21600"/>
              <a:gd name="T7" fmla="*/ 7715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AutoShape 14"/>
          <p:cNvSpPr>
            <a:spLocks noChangeArrowheads="1"/>
          </p:cNvSpPr>
          <p:nvPr/>
        </p:nvSpPr>
        <p:spPr bwMode="auto">
          <a:xfrm rot="10800000">
            <a:off x="2946400" y="4395788"/>
            <a:ext cx="171450" cy="182562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10 h 21600"/>
              <a:gd name="T4" fmla="*/ 680442 w 21600"/>
              <a:gd name="T5" fmla="*/ 385755 h 21600"/>
              <a:gd name="T6" fmla="*/ 1190776 w 21600"/>
              <a:gd name="T7" fmla="*/ 77151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AutoShape 15"/>
          <p:cNvSpPr>
            <a:spLocks noChangeArrowheads="1"/>
          </p:cNvSpPr>
          <p:nvPr/>
        </p:nvSpPr>
        <p:spPr bwMode="auto">
          <a:xfrm rot="10800000">
            <a:off x="5905500" y="4416425"/>
            <a:ext cx="171450" cy="182563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06 h 21600"/>
              <a:gd name="T4" fmla="*/ 680442 w 21600"/>
              <a:gd name="T5" fmla="*/ 385757 h 21600"/>
              <a:gd name="T6" fmla="*/ 1190776 w 21600"/>
              <a:gd name="T7" fmla="*/ 771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AutoShape 16"/>
          <p:cNvSpPr>
            <a:spLocks noChangeArrowheads="1"/>
          </p:cNvSpPr>
          <p:nvPr/>
        </p:nvSpPr>
        <p:spPr bwMode="auto">
          <a:xfrm rot="10800000">
            <a:off x="4368800" y="4397375"/>
            <a:ext cx="171450" cy="182563"/>
          </a:xfrm>
          <a:custGeom>
            <a:avLst/>
            <a:gdLst>
              <a:gd name="T0" fmla="*/ 680442 w 21600"/>
              <a:gd name="T1" fmla="*/ 0 h 21600"/>
              <a:gd name="T2" fmla="*/ 170109 w 21600"/>
              <a:gd name="T3" fmla="*/ 771506 h 21600"/>
              <a:gd name="T4" fmla="*/ 680442 w 21600"/>
              <a:gd name="T5" fmla="*/ 385757 h 21600"/>
              <a:gd name="T6" fmla="*/ 1190776 w 21600"/>
              <a:gd name="T7" fmla="*/ 77150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Oval 17"/>
          <p:cNvSpPr>
            <a:spLocks noChangeArrowheads="1"/>
          </p:cNvSpPr>
          <p:nvPr/>
        </p:nvSpPr>
        <p:spPr bwMode="auto">
          <a:xfrm>
            <a:off x="3662363" y="5499100"/>
            <a:ext cx="1817687" cy="2476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cs typeface="Arial" pitchFamily="34" charset="0"/>
              </a:rPr>
              <a:t>2) Opsonisation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antibodies label the virus, which can thus by recognised by phagocytes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antibodies can also label whole virally infected cell for </a:t>
            </a:r>
            <a:r>
              <a:rPr lang="en-GB" sz="2400" dirty="0" err="1">
                <a:solidFill>
                  <a:srgbClr val="000000"/>
                </a:solidFill>
              </a:rPr>
              <a:t>phagocytosis</a:t>
            </a:r>
            <a:endParaRPr lang="en-GB" sz="2400" dirty="0">
              <a:solidFill>
                <a:srgbClr val="000000"/>
              </a:solidFill>
            </a:endParaRPr>
          </a:p>
          <a:p>
            <a:endParaRPr lang="en-GB" sz="3600" dirty="0"/>
          </a:p>
          <a:p>
            <a:endParaRPr lang="en-GB" sz="2400" dirty="0"/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3600" dirty="0"/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  <p:pic>
        <p:nvPicPr>
          <p:cNvPr id="25603" name="Picture 4" descr="Pict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2959100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Pictu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488" y="2973388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6172200"/>
            <a:ext cx="891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FFFFFF"/>
                </a:solidFill>
              </a:rPr>
              <a:t>Without its envelope, the virus is unable to infect new host cells.</a:t>
            </a:r>
            <a:r>
              <a:rPr lang="en-US" sz="2200" b="1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6627" name="Picture 5" descr="Picture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8" y="2439988"/>
            <a:ext cx="4202112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Picture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863" y="2441575"/>
            <a:ext cx="4202112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Box 13"/>
          <p:cNvSpPr txBox="1">
            <a:spLocks noChangeArrowheads="1"/>
          </p:cNvSpPr>
          <p:nvPr/>
        </p:nvSpPr>
        <p:spPr bwMode="auto">
          <a:xfrm>
            <a:off x="71438" y="71438"/>
            <a:ext cx="9072562" cy="71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cs typeface="Arial" pitchFamily="34" charset="0"/>
              </a:rPr>
              <a:t>3) </a:t>
            </a:r>
            <a:r>
              <a:rPr lang="en-GB" sz="3600" dirty="0">
                <a:solidFill>
                  <a:srgbClr val="FF0000"/>
                </a:solidFill>
                <a:cs typeface="Arial" pitchFamily="34" charset="0"/>
              </a:rPr>
              <a:t>Complement activation</a:t>
            </a:r>
          </a:p>
          <a:p>
            <a:endParaRPr lang="en-GB" sz="2400" dirty="0"/>
          </a:p>
          <a:p>
            <a:r>
              <a:rPr lang="en-GB" sz="2400" dirty="0">
                <a:solidFill>
                  <a:srgbClr val="FF0000"/>
                </a:solidFill>
              </a:rPr>
              <a:t>•</a:t>
            </a:r>
            <a:r>
              <a:rPr lang="en-GB" sz="2400" dirty="0">
                <a:solidFill>
                  <a:srgbClr val="000000"/>
                </a:solidFill>
              </a:rPr>
              <a:t> MAC damage to the viral envelope</a:t>
            </a:r>
          </a:p>
          <a:p>
            <a:endParaRPr lang="en-GB" sz="3600" dirty="0"/>
          </a:p>
          <a:p>
            <a:endParaRPr lang="en-GB" sz="2400" dirty="0"/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3600" dirty="0"/>
          </a:p>
          <a:p>
            <a:endParaRPr lang="en-GB" sz="2400" dirty="0">
              <a:solidFill>
                <a:srgbClr val="FF0000"/>
              </a:solidFill>
            </a:endParaRPr>
          </a:p>
          <a:p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46088" y="545465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•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/>
              <a:t>Antibody </a:t>
            </a:r>
            <a:r>
              <a:rPr lang="en-US" sz="2400" dirty="0"/>
              <a:t>binds to epitopes on the virus-infected cell. The NK cell binds to the </a:t>
            </a:r>
            <a:r>
              <a:rPr lang="en-US" sz="2400" dirty="0" err="1"/>
              <a:t>Fc</a:t>
            </a:r>
            <a:r>
              <a:rPr lang="en-US" sz="2400" dirty="0"/>
              <a:t> portion of the antibody. Results in NK </a:t>
            </a:r>
            <a:r>
              <a:rPr lang="en-US" sz="2400" dirty="0" err="1"/>
              <a:t>lysis</a:t>
            </a:r>
            <a:r>
              <a:rPr lang="en-US" sz="2400" dirty="0"/>
              <a:t> of infected cell</a:t>
            </a:r>
          </a:p>
        </p:txBody>
      </p:sp>
      <p:pic>
        <p:nvPicPr>
          <p:cNvPr id="24581" name="Picture 5" descr="Pict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1203325"/>
            <a:ext cx="5029200" cy="4017963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285728"/>
            <a:ext cx="8786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4) Antibody dependent cellular cytotoxicity (ADCC)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5163" y="-27384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T-cells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2490789"/>
            <a:ext cx="4929222" cy="1795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charset="0"/>
              </a:rPr>
              <a:t>	</a:t>
            </a:r>
            <a:r>
              <a:rPr lang="en-GB" sz="2400" dirty="0" smtClean="0">
                <a:latin typeface="Arial" charset="0"/>
              </a:rPr>
              <a:t>T </a:t>
            </a:r>
            <a:r>
              <a:rPr lang="en-GB" sz="2400" dirty="0">
                <a:latin typeface="Arial" charset="0"/>
              </a:rPr>
              <a:t>cell receptor (TCR) only recognises foreign antigen as a peptide on an </a:t>
            </a:r>
            <a:r>
              <a:rPr lang="en-GB" sz="2400" u="sng" dirty="0">
                <a:latin typeface="Arial" charset="0"/>
              </a:rPr>
              <a:t>MHC molecule</a:t>
            </a:r>
            <a:r>
              <a:rPr lang="en-GB" sz="2400" dirty="0">
                <a:latin typeface="Arial" charset="0"/>
              </a:rPr>
              <a:t> on an </a:t>
            </a:r>
            <a:r>
              <a:rPr lang="en-GB" sz="2400" u="sng" dirty="0">
                <a:latin typeface="Arial" charset="0"/>
              </a:rPr>
              <a:t>antigen presenting cell</a:t>
            </a:r>
            <a:r>
              <a:rPr lang="en-GB" sz="2400" dirty="0">
                <a:latin typeface="Arial" charset="0"/>
              </a:rPr>
              <a:t> (APC)</a:t>
            </a:r>
          </a:p>
        </p:txBody>
      </p:sp>
      <p:pic>
        <p:nvPicPr>
          <p:cNvPr id="78852" name="Picture 4" descr="figure 5-17"/>
          <p:cNvPicPr>
            <a:picLocks noChangeAspect="1" noChangeArrowheads="1"/>
          </p:cNvPicPr>
          <p:nvPr/>
        </p:nvPicPr>
        <p:blipFill>
          <a:blip r:embed="rId3" cstate="print"/>
          <a:srcRect l="1353" t="11664" r="69104" b="3899"/>
          <a:stretch>
            <a:fillRect/>
          </a:stretch>
        </p:blipFill>
        <p:spPr bwMode="auto">
          <a:xfrm>
            <a:off x="5216525" y="1397000"/>
            <a:ext cx="1905000" cy="409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71407" y="71414"/>
            <a:ext cx="907259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srgbClr val="FF0000"/>
                </a:solidFill>
              </a:rPr>
              <a:t>Antigen presentation to T cells</a:t>
            </a:r>
          </a:p>
          <a:p>
            <a:pPr lvl="0"/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pPr lvl="0"/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pPr lvl="0"/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 smtClean="0">
              <a:solidFill>
                <a:srgbClr val="FF0000"/>
              </a:solidFill>
            </a:endParaRPr>
          </a:p>
          <a:p>
            <a:pPr lvl="0"/>
            <a:endParaRPr lang="en-GB" sz="2400" dirty="0" smtClean="0">
              <a:solidFill>
                <a:srgbClr val="FF0000"/>
              </a:solidFill>
            </a:endParaRPr>
          </a:p>
          <a:p>
            <a:pPr lvl="0"/>
            <a:endParaRPr lang="en-GB" sz="2400" dirty="0" smtClean="0">
              <a:solidFill>
                <a:srgbClr val="FF0000"/>
              </a:solidFill>
            </a:endParaRP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pic>
        <p:nvPicPr>
          <p:cNvPr id="4" name="Picture 3" descr="f05-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3319" y="1285860"/>
            <a:ext cx="2919987" cy="5494971"/>
          </a:xfrm>
          <a:prstGeom prst="rect">
            <a:avLst/>
          </a:prstGeom>
          <a:noFill/>
        </p:spPr>
      </p:pic>
      <p:pic>
        <p:nvPicPr>
          <p:cNvPr id="5" name="Picture 4" descr="f05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51930" y="1285860"/>
            <a:ext cx="2449094" cy="54936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60332" y="857232"/>
            <a:ext cx="2497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Endogenous Antigen</a:t>
            </a:r>
            <a:endParaRPr lang="en-US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72132" y="845090"/>
            <a:ext cx="2343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Exogenous Antigen</a:t>
            </a:r>
            <a:endParaRPr lang="en-US" b="1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85852" y="1447372"/>
            <a:ext cx="13372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MHC class I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4906" y="1500174"/>
            <a:ext cx="1394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>MHC class II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6510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T-cells</a:t>
            </a:r>
          </a:p>
        </p:txBody>
      </p:sp>
      <p:pic>
        <p:nvPicPr>
          <p:cNvPr id="72709" name="Picture 5" descr="figure 1-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0825" y="2884488"/>
            <a:ext cx="3638550" cy="3179762"/>
          </a:xfrm>
          <a:prstGeom prst="rect">
            <a:avLst/>
          </a:prstGeom>
          <a:noFill/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395413" y="1260475"/>
            <a:ext cx="58652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dirty="0"/>
              <a:t>CD8+ </a:t>
            </a:r>
            <a:r>
              <a:rPr lang="en-GB" sz="2800" dirty="0" err="1"/>
              <a:t>cytotoxic</a:t>
            </a:r>
            <a:r>
              <a:rPr lang="en-GB" sz="2800" dirty="0"/>
              <a:t> T lymphocytes (CTL)</a:t>
            </a:r>
          </a:p>
          <a:p>
            <a:r>
              <a:rPr lang="en-GB" sz="2800" dirty="0"/>
              <a:t>Recognise viral antigens on MHC class I</a:t>
            </a:r>
          </a:p>
          <a:p>
            <a:r>
              <a:rPr lang="en-GB" sz="2800" dirty="0"/>
              <a:t>Directly kill target cells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569325" cy="2663825"/>
          </a:xfrm>
          <a:noFill/>
        </p:spPr>
        <p:txBody>
          <a:bodyPr anchor="t"/>
          <a:lstStyle/>
          <a:p>
            <a:pPr algn="l" eaLnBrk="1" hangingPunct="1"/>
            <a:r>
              <a:rPr lang="en-GB" sz="2000" dirty="0" smtClean="0"/>
              <a:t>•T-cell activation requires both recognition of the MHC-bound foreign peptide the T-cell is specific to, and a costimulatory signal.</a:t>
            </a:r>
            <a:r>
              <a:rPr lang="en-GB" sz="2000" dirty="0" smtClean="0">
                <a:solidFill>
                  <a:srgbClr val="969696"/>
                </a:solidFill>
              </a:rPr>
              <a:t/>
            </a:r>
            <a:br>
              <a:rPr lang="en-GB" sz="2000" dirty="0" smtClean="0">
                <a:solidFill>
                  <a:srgbClr val="969696"/>
                </a:solidFill>
              </a:rPr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•Only </a:t>
            </a:r>
            <a:r>
              <a:rPr lang="en-GB" sz="2000" dirty="0" smtClean="0">
                <a:solidFill>
                  <a:srgbClr val="FF0000"/>
                </a:solidFill>
              </a:rPr>
              <a:t>professional antigen presenting cells (APCs)</a:t>
            </a:r>
            <a:r>
              <a:rPr lang="en-GB" sz="2000" dirty="0" smtClean="0"/>
              <a:t> have the appropriate cell surface molecules to provide costimulatory signal for T cell-activation.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	</a:t>
            </a:r>
            <a:br>
              <a:rPr lang="en-GB" sz="2000" dirty="0" smtClean="0"/>
            </a:br>
            <a:r>
              <a:rPr lang="en-GB" sz="2000" dirty="0" smtClean="0"/>
              <a:t>	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413000" y="-242888"/>
            <a:ext cx="3959225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dirty="0">
                <a:solidFill>
                  <a:srgbClr val="FF0000"/>
                </a:solidFill>
              </a:rPr>
              <a:t>Professional APCs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187450" y="3500438"/>
            <a:ext cx="1971675" cy="1600200"/>
            <a:chOff x="748" y="2205"/>
            <a:chExt cx="1242" cy="1008"/>
          </a:xfrm>
        </p:grpSpPr>
        <p:pic>
          <p:nvPicPr>
            <p:cNvPr id="12301" name="Picture 4" descr="bce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2205"/>
              <a:ext cx="1242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1156" y="3021"/>
              <a:ext cx="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B-cell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346450" y="3500438"/>
            <a:ext cx="2089150" cy="1600200"/>
            <a:chOff x="2108" y="2205"/>
            <a:chExt cx="1316" cy="1008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108" y="2205"/>
              <a:ext cx="1316" cy="960"/>
              <a:chOff x="2108" y="1888"/>
              <a:chExt cx="1316" cy="960"/>
            </a:xfrm>
          </p:grpSpPr>
          <p:pic>
            <p:nvPicPr>
              <p:cNvPr id="12299" name="Picture 7" descr="Macrophag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1" y="1888"/>
                <a:ext cx="1238" cy="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00" name="Rectangle 8"/>
              <p:cNvSpPr>
                <a:spLocks noChangeArrowheads="1"/>
              </p:cNvSpPr>
              <p:nvPr/>
            </p:nvSpPr>
            <p:spPr bwMode="auto">
              <a:xfrm>
                <a:off x="2108" y="2712"/>
                <a:ext cx="1316" cy="1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371" y="3021"/>
              <a:ext cx="7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Macrophage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651500" y="3500438"/>
            <a:ext cx="1971675" cy="1600200"/>
            <a:chOff x="3560" y="2205"/>
            <a:chExt cx="1242" cy="1008"/>
          </a:xfrm>
        </p:grpSpPr>
        <p:pic>
          <p:nvPicPr>
            <p:cNvPr id="12295" name="Picture 5" descr="dendriti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2205"/>
              <a:ext cx="1242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1"/>
            <p:cNvSpPr txBox="1">
              <a:spLocks noChangeArrowheads="1"/>
            </p:cNvSpPr>
            <p:nvPr/>
          </p:nvSpPr>
          <p:spPr bwMode="auto">
            <a:xfrm>
              <a:off x="3795" y="3021"/>
              <a:ext cx="7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/>
                <a:t>Dendritic Cell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Why do we study immunology?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8588"/>
            <a:ext cx="7772400" cy="50165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800" dirty="0">
                <a:latin typeface="Arial" charset="0"/>
              </a:rPr>
              <a:t>Infectious diseases are a major burden worldwide.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>
                <a:latin typeface="Arial" charset="0"/>
              </a:rPr>
              <a:t>Major challenges are </a:t>
            </a:r>
            <a:r>
              <a:rPr lang="en-GB" sz="2800" dirty="0" smtClean="0">
                <a:latin typeface="Arial" charset="0"/>
              </a:rPr>
              <a:t>HIV, HCV, </a:t>
            </a:r>
            <a:r>
              <a:rPr lang="en-GB" sz="2800" dirty="0">
                <a:latin typeface="Arial" charset="0"/>
              </a:rPr>
              <a:t>TB and malaria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42 million people living with HIV </a:t>
            </a:r>
            <a:r>
              <a:rPr lang="en-US" sz="2400" dirty="0" smtClean="0">
                <a:latin typeface="Arial" charset="0"/>
              </a:rPr>
              <a:t>worldwide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130 million people chronically infected with HCV. 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Malaria causes more than 300 million acute illnesses and at least one million deaths annually.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An estimated two million deaths resulted from tuberculosis in 2002.</a:t>
            </a:r>
          </a:p>
          <a:p>
            <a:pPr>
              <a:lnSpc>
                <a:spcPct val="90000"/>
              </a:lnSpc>
            </a:pPr>
            <a:endParaRPr lang="en-GB" sz="28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8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08050"/>
            <a:ext cx="8569325" cy="2663825"/>
          </a:xfrm>
          <a:noFill/>
        </p:spPr>
        <p:txBody>
          <a:bodyPr anchor="t"/>
          <a:lstStyle/>
          <a:p>
            <a:pPr algn="l" eaLnBrk="1" hangingPunct="1"/>
            <a:r>
              <a:rPr lang="en-GB" sz="2000" smtClean="0">
                <a:solidFill>
                  <a:srgbClr val="969696"/>
                </a:solidFill>
              </a:rPr>
              <a:t>•T-cell activation requires both recognition of the MHC-bound foreign peptide the T-cell is specific to, and a costimulatory signal.</a:t>
            </a:r>
            <a:br>
              <a:rPr lang="en-GB" sz="2000" smtClean="0">
                <a:solidFill>
                  <a:srgbClr val="969696"/>
                </a:solidFill>
              </a:rPr>
            </a:br>
            <a:r>
              <a:rPr lang="en-GB" sz="2000" smtClean="0">
                <a:solidFill>
                  <a:srgbClr val="969696"/>
                </a:solidFill>
              </a:rPr>
              <a:t/>
            </a:r>
            <a:br>
              <a:rPr lang="en-GB" sz="2000" smtClean="0">
                <a:solidFill>
                  <a:srgbClr val="969696"/>
                </a:solidFill>
              </a:rPr>
            </a:br>
            <a:r>
              <a:rPr lang="en-GB" sz="2000" smtClean="0">
                <a:solidFill>
                  <a:srgbClr val="969696"/>
                </a:solidFill>
              </a:rPr>
              <a:t>•Only professional antigen presenting cells (APCs) have the appropriate cell surface molecules to provide costimulatory signal for T cell-activation.</a:t>
            </a:r>
            <a:br>
              <a:rPr lang="en-GB" sz="2000" smtClean="0">
                <a:solidFill>
                  <a:srgbClr val="969696"/>
                </a:solidFill>
              </a:rPr>
            </a:br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>•DCs are the APCs most potent at activating naïve T-cells.	</a:t>
            </a:r>
            <a:br>
              <a:rPr lang="en-GB" sz="2000" smtClean="0"/>
            </a:br>
            <a:r>
              <a:rPr lang="en-GB" sz="2000" smtClean="0"/>
              <a:t>	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413000" y="-242888"/>
            <a:ext cx="3959225" cy="147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600" dirty="0">
                <a:solidFill>
                  <a:srgbClr val="FF0000"/>
                </a:solidFill>
              </a:rPr>
              <a:t>Professional APCs</a:t>
            </a:r>
          </a:p>
        </p:txBody>
      </p:sp>
      <p:pic>
        <p:nvPicPr>
          <p:cNvPr id="13316" name="Picture 4" descr="b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3500438"/>
            <a:ext cx="19716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endri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3500438"/>
            <a:ext cx="1971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6450" y="3500438"/>
            <a:ext cx="2089150" cy="1524000"/>
            <a:chOff x="2108" y="1888"/>
            <a:chExt cx="1316" cy="960"/>
          </a:xfrm>
        </p:grpSpPr>
        <p:pic>
          <p:nvPicPr>
            <p:cNvPr id="13326" name="Picture 7" descr="Macropha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1" y="1888"/>
              <a:ext cx="1238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7" name="Rectangle 8"/>
            <p:cNvSpPr>
              <a:spLocks noChangeArrowheads="1"/>
            </p:cNvSpPr>
            <p:nvPr/>
          </p:nvSpPr>
          <p:spPr bwMode="auto">
            <a:xfrm>
              <a:off x="2108" y="2712"/>
              <a:ext cx="131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835150" y="4795838"/>
            <a:ext cx="62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B-cell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763963" y="4795838"/>
            <a:ext cx="116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Macrophage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6024563" y="4795838"/>
            <a:ext cx="1239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Dendritic Cell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5300663"/>
            <a:ext cx="6654800" cy="1368425"/>
            <a:chOff x="612" y="2976"/>
            <a:chExt cx="4192" cy="862"/>
          </a:xfrm>
        </p:grpSpPr>
        <p:sp>
          <p:nvSpPr>
            <p:cNvPr id="13323" name="Text Box 13"/>
            <p:cNvSpPr txBox="1">
              <a:spLocks noChangeArrowheads="1"/>
            </p:cNvSpPr>
            <p:nvPr/>
          </p:nvSpPr>
          <p:spPr bwMode="auto">
            <a:xfrm>
              <a:off x="690" y="3034"/>
              <a:ext cx="17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u="sng">
                  <a:solidFill>
                    <a:srgbClr val="FF0000"/>
                  </a:solidFill>
                </a:rPr>
                <a:t>Professional APC</a:t>
              </a:r>
            </a:p>
            <a:p>
              <a:r>
                <a:rPr lang="en-GB" sz="1800">
                  <a:solidFill>
                    <a:srgbClr val="FF0000"/>
                  </a:solidFill>
                </a:rPr>
                <a:t>-</a:t>
              </a:r>
              <a:r>
                <a:rPr lang="en-GB" sz="1800"/>
                <a:t>MHC class I</a:t>
              </a:r>
              <a:br>
                <a:rPr lang="en-GB" sz="1800"/>
              </a:br>
              <a:r>
                <a:rPr lang="en-GB" sz="1800">
                  <a:solidFill>
                    <a:srgbClr val="FF0000"/>
                  </a:solidFill>
                </a:rPr>
                <a:t>-</a:t>
              </a:r>
              <a:r>
                <a:rPr lang="en-GB" sz="1800"/>
                <a:t>MHC class II</a:t>
              </a:r>
              <a:br>
                <a:rPr lang="en-GB" sz="1800"/>
              </a:br>
              <a:r>
                <a:rPr lang="en-GB" sz="1800">
                  <a:solidFill>
                    <a:srgbClr val="FF0000"/>
                  </a:solidFill>
                </a:rPr>
                <a:t>-</a:t>
              </a:r>
              <a:r>
                <a:rPr lang="en-GB" sz="1800"/>
                <a:t>Costimulatory molecules</a:t>
              </a:r>
            </a:p>
          </p:txBody>
        </p:sp>
        <p:sp>
          <p:nvSpPr>
            <p:cNvPr id="13324" name="Text Box 14"/>
            <p:cNvSpPr txBox="1">
              <a:spLocks noChangeArrowheads="1"/>
            </p:cNvSpPr>
            <p:nvPr/>
          </p:nvSpPr>
          <p:spPr bwMode="auto">
            <a:xfrm>
              <a:off x="3152" y="3034"/>
              <a:ext cx="16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solidFill>
                    <a:srgbClr val="FF0000"/>
                  </a:solidFill>
                </a:rPr>
                <a:t> </a:t>
              </a:r>
              <a:r>
                <a:rPr lang="en-GB" sz="1800" u="sng">
                  <a:solidFill>
                    <a:srgbClr val="FF0000"/>
                  </a:solidFill>
                </a:rPr>
                <a:t>Non-professional APCs</a:t>
              </a:r>
            </a:p>
            <a:p>
              <a:r>
                <a:rPr lang="en-GB" sz="1800">
                  <a:solidFill>
                    <a:srgbClr val="FF0000"/>
                  </a:solidFill>
                </a:rPr>
                <a:t>-</a:t>
              </a:r>
              <a:r>
                <a:rPr lang="en-GB" sz="1800"/>
                <a:t>MHC class I</a:t>
              </a:r>
              <a:br>
                <a:rPr lang="en-GB" sz="1800"/>
              </a:br>
              <a:endParaRPr lang="en-GB" sz="1800"/>
            </a:p>
          </p:txBody>
        </p:sp>
        <p:sp>
          <p:nvSpPr>
            <p:cNvPr id="13325" name="AutoShape 15"/>
            <p:cNvSpPr>
              <a:spLocks noChangeArrowheads="1"/>
            </p:cNvSpPr>
            <p:nvPr/>
          </p:nvSpPr>
          <p:spPr bwMode="auto">
            <a:xfrm>
              <a:off x="612" y="2976"/>
              <a:ext cx="4173" cy="86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T-cells</a:t>
            </a:r>
          </a:p>
        </p:txBody>
      </p:sp>
      <p:pic>
        <p:nvPicPr>
          <p:cNvPr id="44036" name="Picture 4" descr="figure 1-31 part 1 of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0325" y="2955925"/>
            <a:ext cx="3867150" cy="3281363"/>
          </a:xfrm>
          <a:prstGeom prst="rect">
            <a:avLst/>
          </a:prstGeom>
          <a:noFill/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008063" y="1057275"/>
            <a:ext cx="68764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CD4+:  Helper T cells</a:t>
            </a:r>
          </a:p>
          <a:p>
            <a:r>
              <a:rPr lang="en-GB" sz="2400" dirty="0"/>
              <a:t>No direct anti-pathogen effects but </a:t>
            </a:r>
          </a:p>
          <a:p>
            <a:r>
              <a:rPr lang="en-GB" sz="2400" dirty="0"/>
              <a:t>Direct and regulate other arms of the immune system</a:t>
            </a:r>
          </a:p>
          <a:p>
            <a:r>
              <a:rPr lang="en-GB" sz="2400" dirty="0"/>
              <a:t>Determine the type of immune response that occurs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462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CD4+ Cell Subtypes</a:t>
            </a:r>
            <a:endParaRPr lang="en-US" sz="3600" dirty="0" smtClean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819650" y="1804988"/>
            <a:ext cx="833438" cy="935037"/>
            <a:chOff x="1610" y="1389"/>
            <a:chExt cx="635" cy="635"/>
          </a:xfrm>
        </p:grpSpPr>
        <p:sp>
          <p:nvSpPr>
            <p:cNvPr id="19499" name="Oval 37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0" name="Oval 38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314575" y="3533775"/>
            <a:ext cx="936625" cy="925513"/>
            <a:chOff x="1610" y="1389"/>
            <a:chExt cx="635" cy="635"/>
          </a:xfrm>
        </p:grpSpPr>
        <p:sp>
          <p:nvSpPr>
            <p:cNvPr id="19497" name="Oval 40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8" name="Oval 41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4757738" y="4110038"/>
            <a:ext cx="996950" cy="996950"/>
            <a:chOff x="1610" y="1389"/>
            <a:chExt cx="635" cy="635"/>
          </a:xfrm>
        </p:grpSpPr>
        <p:sp>
          <p:nvSpPr>
            <p:cNvPr id="19495" name="Oval 43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6" name="Oval 44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62" name="Text Box 45"/>
          <p:cNvSpPr txBox="1">
            <a:spLocks noChangeArrowheads="1"/>
          </p:cNvSpPr>
          <p:nvPr/>
        </p:nvSpPr>
        <p:spPr bwMode="auto">
          <a:xfrm>
            <a:off x="2533650" y="3563938"/>
            <a:ext cx="560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  <a:r>
              <a:rPr lang="en-GB" baseline="-24000"/>
              <a:t>H</a:t>
            </a:r>
            <a:r>
              <a:rPr lang="en-GB"/>
              <a:t>1</a:t>
            </a:r>
            <a:endParaRPr lang="en-US"/>
          </a:p>
        </p:txBody>
      </p:sp>
      <p:sp>
        <p:nvSpPr>
          <p:cNvPr id="19463" name="Text Box 46"/>
          <p:cNvSpPr txBox="1">
            <a:spLocks noChangeArrowheads="1"/>
          </p:cNvSpPr>
          <p:nvPr/>
        </p:nvSpPr>
        <p:spPr bwMode="auto">
          <a:xfrm>
            <a:off x="4948238" y="1806575"/>
            <a:ext cx="560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  <a:r>
              <a:rPr lang="en-GB" baseline="-24000"/>
              <a:t>H</a:t>
            </a:r>
            <a:r>
              <a:rPr lang="en-GB"/>
              <a:t>0</a:t>
            </a:r>
            <a:endParaRPr lang="en-US"/>
          </a:p>
        </p:txBody>
      </p:sp>
      <p:sp>
        <p:nvSpPr>
          <p:cNvPr id="19464" name="Text Box 47"/>
          <p:cNvSpPr txBox="1">
            <a:spLocks noChangeArrowheads="1"/>
          </p:cNvSpPr>
          <p:nvPr/>
        </p:nvSpPr>
        <p:spPr bwMode="auto">
          <a:xfrm>
            <a:off x="4999038" y="4138613"/>
            <a:ext cx="55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  <a:r>
              <a:rPr lang="en-GB" baseline="-24000"/>
              <a:t>H</a:t>
            </a:r>
            <a:r>
              <a:rPr lang="en-GB"/>
              <a:t>2</a:t>
            </a:r>
            <a:endParaRPr lang="en-US"/>
          </a:p>
        </p:txBody>
      </p:sp>
      <p:sp>
        <p:nvSpPr>
          <p:cNvPr id="19465" name="Line 48"/>
          <p:cNvSpPr>
            <a:spLocks noChangeShapeType="1"/>
          </p:cNvSpPr>
          <p:nvPr/>
        </p:nvSpPr>
        <p:spPr bwMode="auto">
          <a:xfrm flipH="1">
            <a:off x="3349625" y="2813050"/>
            <a:ext cx="1087438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6" name="Line 49"/>
          <p:cNvSpPr>
            <a:spLocks noChangeShapeType="1"/>
          </p:cNvSpPr>
          <p:nvPr/>
        </p:nvSpPr>
        <p:spPr bwMode="auto">
          <a:xfrm>
            <a:off x="5351463" y="2886075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7" name="Text Box 50"/>
          <p:cNvSpPr txBox="1">
            <a:spLocks noChangeArrowheads="1"/>
          </p:cNvSpPr>
          <p:nvPr/>
        </p:nvSpPr>
        <p:spPr bwMode="auto">
          <a:xfrm>
            <a:off x="4731992" y="3395663"/>
            <a:ext cx="5309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IL-4</a:t>
            </a:r>
          </a:p>
          <a:p>
            <a:pPr algn="ctr"/>
            <a:endParaRPr lang="en-US" b="1"/>
          </a:p>
        </p:txBody>
      </p:sp>
      <p:sp>
        <p:nvSpPr>
          <p:cNvPr id="19468" name="Text Box 51"/>
          <p:cNvSpPr txBox="1">
            <a:spLocks noChangeArrowheads="1"/>
          </p:cNvSpPr>
          <p:nvPr/>
        </p:nvSpPr>
        <p:spPr bwMode="auto">
          <a:xfrm>
            <a:off x="3168533" y="2525713"/>
            <a:ext cx="647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IL-12</a:t>
            </a:r>
            <a:endParaRPr lang="en-US" b="1" dirty="0"/>
          </a:p>
        </p:txBody>
      </p:sp>
      <p:sp>
        <p:nvSpPr>
          <p:cNvPr id="19469" name="Text Box 52"/>
          <p:cNvSpPr txBox="1">
            <a:spLocks noChangeArrowheads="1"/>
          </p:cNvSpPr>
          <p:nvPr/>
        </p:nvSpPr>
        <p:spPr bwMode="auto">
          <a:xfrm>
            <a:off x="2423577" y="5324475"/>
            <a:ext cx="7344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IL-12</a:t>
            </a:r>
          </a:p>
          <a:p>
            <a:pPr algn="ctr"/>
            <a:r>
              <a:rPr lang="en-GB" b="1" dirty="0"/>
              <a:t>IFN- </a:t>
            </a:r>
            <a:r>
              <a:rPr lang="el-GR" b="1" dirty="0"/>
              <a:t>γ</a:t>
            </a:r>
            <a:endParaRPr lang="en-GB" b="1" dirty="0"/>
          </a:p>
          <a:p>
            <a:pPr algn="ctr"/>
            <a:r>
              <a:rPr lang="en-GB" b="1" dirty="0"/>
              <a:t>TNF</a:t>
            </a:r>
            <a:endParaRPr lang="en-US" b="1" dirty="0"/>
          </a:p>
        </p:txBody>
      </p:sp>
      <p:sp>
        <p:nvSpPr>
          <p:cNvPr id="19470" name="Text Box 53"/>
          <p:cNvSpPr txBox="1">
            <a:spLocks noChangeArrowheads="1"/>
          </p:cNvSpPr>
          <p:nvPr/>
        </p:nvSpPr>
        <p:spPr bwMode="auto">
          <a:xfrm>
            <a:off x="5041783" y="5876925"/>
            <a:ext cx="6479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IL-4</a:t>
            </a:r>
          </a:p>
          <a:p>
            <a:pPr algn="ctr"/>
            <a:r>
              <a:rPr lang="en-GB" b="1"/>
              <a:t>IL-5</a:t>
            </a:r>
          </a:p>
          <a:p>
            <a:pPr algn="ctr"/>
            <a:r>
              <a:rPr lang="en-GB" b="1"/>
              <a:t>IL-13</a:t>
            </a:r>
            <a:endParaRPr lang="en-US" b="1"/>
          </a:p>
        </p:txBody>
      </p:sp>
      <p:sp>
        <p:nvSpPr>
          <p:cNvPr id="19471" name="Line 54"/>
          <p:cNvSpPr>
            <a:spLocks noChangeShapeType="1"/>
          </p:cNvSpPr>
          <p:nvPr/>
        </p:nvSpPr>
        <p:spPr bwMode="auto">
          <a:xfrm>
            <a:off x="2746375" y="4532313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2" name="Line 55"/>
          <p:cNvSpPr>
            <a:spLocks noChangeShapeType="1"/>
          </p:cNvSpPr>
          <p:nvPr/>
        </p:nvSpPr>
        <p:spPr bwMode="auto">
          <a:xfrm>
            <a:off x="5394325" y="517842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3" name="Freeform 67"/>
          <p:cNvSpPr>
            <a:spLocks/>
          </p:cNvSpPr>
          <p:nvPr/>
        </p:nvSpPr>
        <p:spPr bwMode="auto">
          <a:xfrm>
            <a:off x="1908175" y="4098925"/>
            <a:ext cx="479425" cy="504825"/>
          </a:xfrm>
          <a:custGeom>
            <a:avLst/>
            <a:gdLst>
              <a:gd name="T0" fmla="*/ 2147483647 w 302"/>
              <a:gd name="T1" fmla="*/ 2147483647 h 318"/>
              <a:gd name="T2" fmla="*/ 2147483647 w 302"/>
              <a:gd name="T3" fmla="*/ 2147483647 h 318"/>
              <a:gd name="T4" fmla="*/ 2147483647 w 302"/>
              <a:gd name="T5" fmla="*/ 2147483647 h 318"/>
              <a:gd name="T6" fmla="*/ 2147483647 w 302"/>
              <a:gd name="T7" fmla="*/ 0 h 318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318"/>
              <a:gd name="T14" fmla="*/ 302 w 302"/>
              <a:gd name="T15" fmla="*/ 318 h 3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318">
                <a:moveTo>
                  <a:pt x="302" y="318"/>
                </a:moveTo>
                <a:cubicBezTo>
                  <a:pt x="181" y="318"/>
                  <a:pt x="60" y="318"/>
                  <a:pt x="30" y="273"/>
                </a:cubicBezTo>
                <a:cubicBezTo>
                  <a:pt x="0" y="228"/>
                  <a:pt x="97" y="91"/>
                  <a:pt x="120" y="46"/>
                </a:cubicBezTo>
                <a:cubicBezTo>
                  <a:pt x="143" y="1"/>
                  <a:pt x="154" y="0"/>
                  <a:pt x="166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4" name="Text Box 68"/>
          <p:cNvSpPr txBox="1">
            <a:spLocks noChangeArrowheads="1"/>
          </p:cNvSpPr>
          <p:nvPr/>
        </p:nvSpPr>
        <p:spPr bwMode="auto">
          <a:xfrm>
            <a:off x="1692275" y="4622800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IL-2</a:t>
            </a:r>
            <a:endParaRPr lang="en-US" b="1"/>
          </a:p>
        </p:txBody>
      </p:sp>
      <p:sp>
        <p:nvSpPr>
          <p:cNvPr id="19475" name="Text Box 79"/>
          <p:cNvSpPr txBox="1">
            <a:spLocks noChangeArrowheads="1"/>
          </p:cNvSpPr>
          <p:nvPr/>
        </p:nvSpPr>
        <p:spPr bwMode="auto">
          <a:xfrm>
            <a:off x="5365750" y="324485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</a:rPr>
              <a:t>STAT6</a:t>
            </a:r>
          </a:p>
          <a:p>
            <a:pPr algn="ctr"/>
            <a:r>
              <a:rPr lang="en-GB" b="1">
                <a:solidFill>
                  <a:srgbClr val="FF0000"/>
                </a:solidFill>
              </a:rPr>
              <a:t>GATA-3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486" name="Text Box 71"/>
          <p:cNvSpPr txBox="1">
            <a:spLocks noChangeArrowheads="1"/>
          </p:cNvSpPr>
          <p:nvPr/>
        </p:nvSpPr>
        <p:spPr bwMode="auto">
          <a:xfrm>
            <a:off x="6948488" y="2139950"/>
            <a:ext cx="10810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/>
              <a:t>IL-1</a:t>
            </a:r>
          </a:p>
          <a:p>
            <a:pPr algn="ctr"/>
            <a:r>
              <a:rPr lang="en-GB" b="1"/>
              <a:t>TGF-</a:t>
            </a:r>
            <a:r>
              <a:rPr lang="el-GR" b="1"/>
              <a:t>β</a:t>
            </a:r>
          </a:p>
          <a:p>
            <a:pPr algn="ctr"/>
            <a:r>
              <a:rPr lang="en-GB" b="1"/>
              <a:t>IL-6</a:t>
            </a:r>
          </a:p>
          <a:p>
            <a:pPr algn="ctr"/>
            <a:r>
              <a:rPr lang="en-GB" b="1"/>
              <a:t>IL-23</a:t>
            </a:r>
            <a:endParaRPr lang="el-GR" b="1"/>
          </a:p>
        </p:txBody>
      </p:sp>
      <p:sp>
        <p:nvSpPr>
          <p:cNvPr id="19487" name="Line 72"/>
          <p:cNvSpPr>
            <a:spLocks noChangeShapeType="1"/>
          </p:cNvSpPr>
          <p:nvPr/>
        </p:nvSpPr>
        <p:spPr bwMode="auto">
          <a:xfrm>
            <a:off x="6019800" y="2813050"/>
            <a:ext cx="1146175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7092950" y="3779838"/>
            <a:ext cx="936625" cy="925513"/>
            <a:chOff x="1610" y="1389"/>
            <a:chExt cx="635" cy="635"/>
          </a:xfrm>
        </p:grpSpPr>
        <p:sp>
          <p:nvSpPr>
            <p:cNvPr id="19493" name="Oval 74"/>
            <p:cNvSpPr>
              <a:spLocks noChangeArrowheads="1"/>
            </p:cNvSpPr>
            <p:nvPr/>
          </p:nvSpPr>
          <p:spPr bwMode="auto">
            <a:xfrm>
              <a:off x="1610" y="1389"/>
              <a:ext cx="635" cy="6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4" name="Oval 75"/>
            <p:cNvSpPr>
              <a:spLocks noChangeArrowheads="1"/>
            </p:cNvSpPr>
            <p:nvPr/>
          </p:nvSpPr>
          <p:spPr bwMode="auto">
            <a:xfrm>
              <a:off x="1838" y="1661"/>
              <a:ext cx="271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89" name="Text Box 76"/>
          <p:cNvSpPr txBox="1">
            <a:spLocks noChangeArrowheads="1"/>
          </p:cNvSpPr>
          <p:nvPr/>
        </p:nvSpPr>
        <p:spPr bwMode="auto">
          <a:xfrm>
            <a:off x="7269163" y="3810000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</a:t>
            </a:r>
            <a:r>
              <a:rPr lang="en-GB" baseline="-24000"/>
              <a:t>H</a:t>
            </a:r>
            <a:r>
              <a:rPr lang="en-GB"/>
              <a:t>17</a:t>
            </a:r>
            <a:endParaRPr lang="en-US"/>
          </a:p>
        </p:txBody>
      </p:sp>
      <p:sp>
        <p:nvSpPr>
          <p:cNvPr id="19490" name="Text Box 77"/>
          <p:cNvSpPr txBox="1">
            <a:spLocks noChangeArrowheads="1"/>
          </p:cNvSpPr>
          <p:nvPr/>
        </p:nvSpPr>
        <p:spPr bwMode="auto">
          <a:xfrm>
            <a:off x="7245233" y="5570538"/>
            <a:ext cx="6479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/>
              <a:t>IL-17</a:t>
            </a:r>
          </a:p>
          <a:p>
            <a:pPr algn="ctr"/>
            <a:r>
              <a:rPr lang="en-GB" b="1"/>
              <a:t>IL-22</a:t>
            </a:r>
          </a:p>
          <a:p>
            <a:pPr algn="ctr"/>
            <a:r>
              <a:rPr lang="en-GB" b="1"/>
              <a:t>IL-21</a:t>
            </a:r>
            <a:endParaRPr lang="en-US" b="1"/>
          </a:p>
        </p:txBody>
      </p:sp>
      <p:sp>
        <p:nvSpPr>
          <p:cNvPr id="19491" name="Line 78"/>
          <p:cNvSpPr>
            <a:spLocks noChangeShapeType="1"/>
          </p:cNvSpPr>
          <p:nvPr/>
        </p:nvSpPr>
        <p:spPr bwMode="auto">
          <a:xfrm>
            <a:off x="7524750" y="47783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92" name="Text Box 80"/>
          <p:cNvSpPr txBox="1">
            <a:spLocks noChangeArrowheads="1"/>
          </p:cNvSpPr>
          <p:nvPr/>
        </p:nvSpPr>
        <p:spPr bwMode="auto">
          <a:xfrm>
            <a:off x="8029575" y="3841750"/>
            <a:ext cx="8268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ROR</a:t>
            </a:r>
            <a:r>
              <a:rPr lang="el-GR" b="1"/>
              <a:t>γ</a:t>
            </a:r>
            <a:r>
              <a:rPr lang="en-GB" b="1"/>
              <a:t>C</a:t>
            </a:r>
            <a:endParaRPr lang="el-GR" b="1"/>
          </a:p>
        </p:txBody>
      </p:sp>
      <p:sp>
        <p:nvSpPr>
          <p:cNvPr id="19477" name="Text Box 81"/>
          <p:cNvSpPr txBox="1">
            <a:spLocks noChangeArrowheads="1"/>
          </p:cNvSpPr>
          <p:nvPr/>
        </p:nvSpPr>
        <p:spPr bwMode="auto">
          <a:xfrm>
            <a:off x="2965450" y="2976563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T-bet</a:t>
            </a:r>
            <a:endParaRPr lang="en-US" b="1">
              <a:solidFill>
                <a:srgbClr val="FF0000"/>
              </a:solidFill>
            </a:endParaRPr>
          </a:p>
        </p:txBody>
      </p: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684213" y="1268413"/>
            <a:ext cx="3743325" cy="1303337"/>
            <a:chOff x="431" y="799"/>
            <a:chExt cx="2358" cy="821"/>
          </a:xfrm>
        </p:grpSpPr>
        <p:sp>
          <p:nvSpPr>
            <p:cNvPr id="19479" name="Text Box 70"/>
            <p:cNvSpPr txBox="1">
              <a:spLocks noChangeArrowheads="1"/>
            </p:cNvSpPr>
            <p:nvPr/>
          </p:nvSpPr>
          <p:spPr bwMode="auto">
            <a:xfrm>
              <a:off x="1286" y="799"/>
              <a:ext cx="50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/>
                <a:t>IL-10</a:t>
              </a:r>
            </a:p>
            <a:p>
              <a:pPr algn="ctr"/>
              <a:r>
                <a:rPr lang="en-GB" b="1" dirty="0"/>
                <a:t>TGF- </a:t>
              </a:r>
              <a:r>
                <a:rPr lang="el-GR" b="1" dirty="0"/>
                <a:t>β</a:t>
              </a:r>
              <a:endParaRPr lang="en-US" b="1" dirty="0"/>
            </a:p>
          </p:txBody>
        </p:sp>
        <p:sp>
          <p:nvSpPr>
            <p:cNvPr id="19480" name="Text Box 82"/>
            <p:cNvSpPr txBox="1">
              <a:spLocks noChangeArrowheads="1"/>
            </p:cNvSpPr>
            <p:nvPr/>
          </p:nvSpPr>
          <p:spPr bwMode="auto">
            <a:xfrm>
              <a:off x="1066" y="1389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FF0000"/>
                  </a:solidFill>
                </a:rPr>
                <a:t>FOXP3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9481" name="Line 83"/>
            <p:cNvSpPr>
              <a:spLocks noChangeShapeType="1"/>
            </p:cNvSpPr>
            <p:nvPr/>
          </p:nvSpPr>
          <p:spPr bwMode="auto">
            <a:xfrm flipH="1">
              <a:off x="1111" y="1298"/>
              <a:ext cx="1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431" y="1033"/>
              <a:ext cx="590" cy="583"/>
              <a:chOff x="1610" y="1389"/>
              <a:chExt cx="635" cy="635"/>
            </a:xfrm>
          </p:grpSpPr>
          <p:sp>
            <p:nvSpPr>
              <p:cNvPr id="19484" name="Oval 85"/>
              <p:cNvSpPr>
                <a:spLocks noChangeArrowheads="1"/>
              </p:cNvSpPr>
              <p:nvPr/>
            </p:nvSpPr>
            <p:spPr bwMode="auto">
              <a:xfrm>
                <a:off x="1610" y="1389"/>
                <a:ext cx="635" cy="635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9485" name="Oval 86"/>
              <p:cNvSpPr>
                <a:spLocks noChangeArrowheads="1"/>
              </p:cNvSpPr>
              <p:nvPr/>
            </p:nvSpPr>
            <p:spPr bwMode="auto">
              <a:xfrm>
                <a:off x="1838" y="1661"/>
                <a:ext cx="271" cy="272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9483" name="Text Box 87"/>
            <p:cNvSpPr txBox="1">
              <a:spLocks noChangeArrowheads="1"/>
            </p:cNvSpPr>
            <p:nvPr/>
          </p:nvSpPr>
          <p:spPr bwMode="auto">
            <a:xfrm>
              <a:off x="521" y="1071"/>
              <a:ext cx="4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/>
                <a:t>TReg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3652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F0000"/>
                </a:solidFill>
                <a:latin typeface="+mn-lt"/>
              </a:rPr>
              <a:t>T and B cell responses are initiated in specialised secondary lymphoid organs – lymph nodes and spleen</a:t>
            </a:r>
            <a:br>
              <a:rPr lang="en-GB" sz="2400" dirty="0">
                <a:solidFill>
                  <a:srgbClr val="FF0000"/>
                </a:solidFill>
                <a:latin typeface="+mn-lt"/>
              </a:rPr>
            </a:b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863" y="1036638"/>
            <a:ext cx="5946775" cy="5576887"/>
          </a:xfrm>
          <a:prstGeom prst="rect">
            <a:avLst/>
          </a:prstGeom>
          <a:noFill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048500" y="4545013"/>
            <a:ext cx="1647825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Haematopoiesis</a:t>
            </a:r>
          </a:p>
          <a:p>
            <a:r>
              <a:rPr lang="en-GB"/>
              <a:t>B cells</a:t>
            </a:r>
          </a:p>
          <a:p>
            <a:r>
              <a:rPr lang="en-GB"/>
              <a:t>Neutrophils etc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19925" y="2220913"/>
            <a:ext cx="1897063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 cell development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6561138" y="2292350"/>
            <a:ext cx="449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39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Lymph Node Anatomy</a:t>
            </a:r>
            <a:endParaRPr lang="en-US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95" name="Oval 4"/>
          <p:cNvSpPr>
            <a:spLocks noChangeArrowheads="1"/>
          </p:cNvSpPr>
          <p:nvPr/>
        </p:nvSpPr>
        <p:spPr bwMode="auto">
          <a:xfrm>
            <a:off x="2616200" y="1989138"/>
            <a:ext cx="2806700" cy="3887787"/>
          </a:xfrm>
          <a:prstGeom prst="ellipse">
            <a:avLst/>
          </a:prstGeom>
          <a:solidFill>
            <a:srgbClr val="FF99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AutoShape 5"/>
          <p:cNvSpPr>
            <a:spLocks noChangeArrowheads="1"/>
          </p:cNvSpPr>
          <p:nvPr/>
        </p:nvSpPr>
        <p:spPr bwMode="auto">
          <a:xfrm flipH="1">
            <a:off x="4803775" y="2165350"/>
            <a:ext cx="492125" cy="661988"/>
          </a:xfrm>
          <a:prstGeom prst="flowChartOnlineStorag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Oval 7"/>
          <p:cNvSpPr>
            <a:spLocks noChangeArrowheads="1"/>
          </p:cNvSpPr>
          <p:nvPr/>
        </p:nvSpPr>
        <p:spPr bwMode="auto">
          <a:xfrm>
            <a:off x="4592638" y="2566988"/>
            <a:ext cx="842962" cy="26479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 flipH="1">
            <a:off x="4791075" y="4967288"/>
            <a:ext cx="350838" cy="746125"/>
          </a:xfrm>
          <a:prstGeom prst="flowChartOnlineStorag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Line 41"/>
          <p:cNvSpPr>
            <a:spLocks noChangeShapeType="1"/>
          </p:cNvSpPr>
          <p:nvPr/>
        </p:nvSpPr>
        <p:spPr bwMode="auto">
          <a:xfrm flipV="1">
            <a:off x="2617788" y="5214938"/>
            <a:ext cx="349250" cy="247650"/>
          </a:xfrm>
          <a:prstGeom prst="line">
            <a:avLst/>
          </a:prstGeom>
          <a:noFill/>
          <a:ln w="127000">
            <a:solidFill>
              <a:srgbClr val="FF99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00" name="Line 43"/>
          <p:cNvSpPr>
            <a:spLocks noChangeShapeType="1"/>
          </p:cNvSpPr>
          <p:nvPr/>
        </p:nvSpPr>
        <p:spPr bwMode="auto">
          <a:xfrm>
            <a:off x="2405063" y="2814638"/>
            <a:ext cx="422275" cy="166687"/>
          </a:xfrm>
          <a:prstGeom prst="line">
            <a:avLst/>
          </a:prstGeom>
          <a:noFill/>
          <a:ln w="127000">
            <a:solidFill>
              <a:srgbClr val="FF9999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 rot="-5621525">
            <a:off x="2952750" y="3530601"/>
            <a:ext cx="661987" cy="1052512"/>
            <a:chOff x="3651" y="1706"/>
            <a:chExt cx="771" cy="1543"/>
          </a:xfrm>
        </p:grpSpPr>
        <p:sp>
          <p:nvSpPr>
            <p:cNvPr id="8316" name="AutoShape 61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7" name="AutoShape 62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8" name="AutoShape 63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9" name="Oval 64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20" name="Oval 46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 rot="-7479034">
            <a:off x="3093244" y="4109244"/>
            <a:ext cx="661988" cy="1054100"/>
            <a:chOff x="3651" y="1706"/>
            <a:chExt cx="771" cy="1543"/>
          </a:xfrm>
        </p:grpSpPr>
        <p:sp>
          <p:nvSpPr>
            <p:cNvPr id="8311" name="AutoShape 73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2" name="AutoShape 74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3" name="AutoShape 75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4" name="Oval 76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5" name="Oval 77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 rot="-9556553">
            <a:off x="3586163" y="4302125"/>
            <a:ext cx="560387" cy="1322388"/>
            <a:chOff x="3651" y="1706"/>
            <a:chExt cx="771" cy="1543"/>
          </a:xfrm>
        </p:grpSpPr>
        <p:sp>
          <p:nvSpPr>
            <p:cNvPr id="8306" name="AutoShape 79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7" name="AutoShape 80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8" name="AutoShape 81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9" name="Oval 82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10" name="Oval 83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 rot="10139077">
            <a:off x="4089400" y="4305300"/>
            <a:ext cx="561975" cy="1241425"/>
            <a:chOff x="3651" y="1706"/>
            <a:chExt cx="771" cy="1543"/>
          </a:xfrm>
        </p:grpSpPr>
        <p:sp>
          <p:nvSpPr>
            <p:cNvPr id="8301" name="AutoShape 85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2" name="AutoShape 86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3" name="AutoShape 87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4" name="Oval 88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5" name="Oval 89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90"/>
          <p:cNvGrpSpPr>
            <a:grpSpLocks/>
          </p:cNvGrpSpPr>
          <p:nvPr/>
        </p:nvGrpSpPr>
        <p:grpSpPr bwMode="auto">
          <a:xfrm rot="-4142659">
            <a:off x="3021806" y="3032919"/>
            <a:ext cx="661988" cy="1054100"/>
            <a:chOff x="3651" y="1706"/>
            <a:chExt cx="771" cy="1543"/>
          </a:xfrm>
        </p:grpSpPr>
        <p:sp>
          <p:nvSpPr>
            <p:cNvPr id="8296" name="AutoShape 91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7" name="AutoShape 92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8" name="AutoShape 93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9" name="Oval 94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00" name="Oval 95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96"/>
          <p:cNvGrpSpPr>
            <a:grpSpLocks/>
          </p:cNvGrpSpPr>
          <p:nvPr/>
        </p:nvGrpSpPr>
        <p:grpSpPr bwMode="auto">
          <a:xfrm rot="-2512083">
            <a:off x="3282950" y="2443163"/>
            <a:ext cx="561975" cy="1241425"/>
            <a:chOff x="3651" y="1706"/>
            <a:chExt cx="771" cy="1543"/>
          </a:xfrm>
        </p:grpSpPr>
        <p:sp>
          <p:nvSpPr>
            <p:cNvPr id="8291" name="AutoShape 97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2" name="AutoShape 98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3" name="AutoShape 99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4" name="Oval 100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5" name="Oval 101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 rot="-776206">
            <a:off x="3740150" y="2157413"/>
            <a:ext cx="490538" cy="1320800"/>
            <a:chOff x="3651" y="1706"/>
            <a:chExt cx="771" cy="1543"/>
          </a:xfrm>
        </p:grpSpPr>
        <p:sp>
          <p:nvSpPr>
            <p:cNvPr id="8286" name="AutoShape 103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7" name="AutoShape 104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8" name="AutoShape 105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9" name="Oval 106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90" name="Oval 107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108"/>
          <p:cNvGrpSpPr>
            <a:grpSpLocks/>
          </p:cNvGrpSpPr>
          <p:nvPr/>
        </p:nvGrpSpPr>
        <p:grpSpPr bwMode="auto">
          <a:xfrm rot="793277">
            <a:off x="4211638" y="2332038"/>
            <a:ext cx="420687" cy="1241425"/>
            <a:chOff x="3651" y="1706"/>
            <a:chExt cx="771" cy="1543"/>
          </a:xfrm>
        </p:grpSpPr>
        <p:sp>
          <p:nvSpPr>
            <p:cNvPr id="8281" name="AutoShape 109"/>
            <p:cNvSpPr>
              <a:spLocks noChangeArrowheads="1"/>
            </p:cNvSpPr>
            <p:nvPr/>
          </p:nvSpPr>
          <p:spPr bwMode="auto">
            <a:xfrm>
              <a:off x="3651" y="1706"/>
              <a:ext cx="771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82 w 21600"/>
                <a:gd name="T13" fmla="*/ 3073 h 21600"/>
                <a:gd name="T14" fmla="*/ 18518 w 21600"/>
                <a:gd name="T15" fmla="*/ 185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2" name="AutoShape 110"/>
            <p:cNvSpPr>
              <a:spLocks noChangeArrowheads="1"/>
            </p:cNvSpPr>
            <p:nvPr/>
          </p:nvSpPr>
          <p:spPr bwMode="auto">
            <a:xfrm>
              <a:off x="3742" y="220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77 w 21600"/>
                <a:gd name="T13" fmla="*/ 3766 h 21600"/>
                <a:gd name="T14" fmla="*/ 17823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3" name="AutoShape 111"/>
            <p:cNvSpPr>
              <a:spLocks noChangeArrowheads="1"/>
            </p:cNvSpPr>
            <p:nvPr/>
          </p:nvSpPr>
          <p:spPr bwMode="auto">
            <a:xfrm>
              <a:off x="3833" y="2614"/>
              <a:ext cx="40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59 w 21600"/>
                <a:gd name="T13" fmla="*/ 3766 h 21600"/>
                <a:gd name="T14" fmla="*/ 17841 w 21600"/>
                <a:gd name="T15" fmla="*/ 178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4" name="Oval 112"/>
            <p:cNvSpPr>
              <a:spLocks noChangeArrowheads="1"/>
            </p:cNvSpPr>
            <p:nvPr/>
          </p:nvSpPr>
          <p:spPr bwMode="auto">
            <a:xfrm>
              <a:off x="3969" y="2976"/>
              <a:ext cx="136" cy="273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FF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85" name="Oval 113"/>
            <p:cNvSpPr>
              <a:spLocks noChangeArrowheads="1"/>
            </p:cNvSpPr>
            <p:nvPr/>
          </p:nvSpPr>
          <p:spPr bwMode="auto">
            <a:xfrm>
              <a:off x="3787" y="2024"/>
              <a:ext cx="499" cy="363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9" name="AutoShape 114"/>
          <p:cNvSpPr>
            <a:spLocks noChangeArrowheads="1"/>
          </p:cNvSpPr>
          <p:nvPr/>
        </p:nvSpPr>
        <p:spPr bwMode="auto">
          <a:xfrm rot="1413790">
            <a:off x="4500563" y="3981450"/>
            <a:ext cx="836612" cy="311150"/>
          </a:xfrm>
          <a:prstGeom prst="flowChartPunchedTape">
            <a:avLst/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Rectangle 116"/>
          <p:cNvSpPr>
            <a:spLocks noChangeArrowheads="1"/>
          </p:cNvSpPr>
          <p:nvPr/>
        </p:nvSpPr>
        <p:spPr bwMode="auto">
          <a:xfrm rot="-2065696">
            <a:off x="2233613" y="5256213"/>
            <a:ext cx="771525" cy="249237"/>
          </a:xfrm>
          <a:prstGeom prst="rect">
            <a:avLst/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Rectangle 117"/>
          <p:cNvSpPr>
            <a:spLocks noChangeArrowheads="1"/>
          </p:cNvSpPr>
          <p:nvPr/>
        </p:nvSpPr>
        <p:spPr bwMode="auto">
          <a:xfrm rot="1840637">
            <a:off x="2284413" y="2733675"/>
            <a:ext cx="631825" cy="247650"/>
          </a:xfrm>
          <a:prstGeom prst="rect">
            <a:avLst/>
          </a:prstGeom>
          <a:solidFill>
            <a:srgbClr val="FF9999"/>
          </a:solidFill>
          <a:ln w="9525">
            <a:solidFill>
              <a:srgbClr val="FF99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Line 118"/>
          <p:cNvSpPr>
            <a:spLocks noChangeShapeType="1"/>
          </p:cNvSpPr>
          <p:nvPr/>
        </p:nvSpPr>
        <p:spPr bwMode="auto">
          <a:xfrm flipV="1">
            <a:off x="2406650" y="5214938"/>
            <a:ext cx="420688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3" name="Line 119"/>
          <p:cNvSpPr>
            <a:spLocks noChangeShapeType="1"/>
          </p:cNvSpPr>
          <p:nvPr/>
        </p:nvSpPr>
        <p:spPr bwMode="auto">
          <a:xfrm>
            <a:off x="2051050" y="2565400"/>
            <a:ext cx="76835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4" name="Line 120"/>
          <p:cNvSpPr>
            <a:spLocks noChangeShapeType="1"/>
          </p:cNvSpPr>
          <p:nvPr/>
        </p:nvSpPr>
        <p:spPr bwMode="auto">
          <a:xfrm>
            <a:off x="4689475" y="4076700"/>
            <a:ext cx="496888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15" name="Oval 187"/>
          <p:cNvSpPr>
            <a:spLocks noChangeArrowheads="1"/>
          </p:cNvSpPr>
          <p:nvPr/>
        </p:nvSpPr>
        <p:spPr bwMode="auto">
          <a:xfrm>
            <a:off x="1692275" y="2419350"/>
            <a:ext cx="71438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Oval 188"/>
          <p:cNvSpPr>
            <a:spLocks noChangeArrowheads="1"/>
          </p:cNvSpPr>
          <p:nvPr/>
        </p:nvSpPr>
        <p:spPr bwMode="auto">
          <a:xfrm>
            <a:off x="1620838" y="2563813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7" name="Oval 189"/>
          <p:cNvSpPr>
            <a:spLocks noChangeArrowheads="1"/>
          </p:cNvSpPr>
          <p:nvPr/>
        </p:nvSpPr>
        <p:spPr bwMode="auto">
          <a:xfrm>
            <a:off x="1763713" y="2490788"/>
            <a:ext cx="71437" cy="730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218" name="Text Box 190"/>
          <p:cNvSpPr txBox="1">
            <a:spLocks noChangeArrowheads="1"/>
          </p:cNvSpPr>
          <p:nvPr/>
        </p:nvSpPr>
        <p:spPr bwMode="auto">
          <a:xfrm>
            <a:off x="468313" y="1700213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Dendritic </a:t>
            </a:r>
          </a:p>
          <a:p>
            <a:pPr algn="ctr"/>
            <a:r>
              <a:rPr lang="en-GB" b="1">
                <a:solidFill>
                  <a:schemeClr val="bg1"/>
                </a:solidFill>
              </a:rPr>
              <a:t>Cell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287" name="Text Box 191"/>
          <p:cNvSpPr txBox="1">
            <a:spLocks noChangeArrowheads="1"/>
          </p:cNvSpPr>
          <p:nvPr/>
        </p:nvSpPr>
        <p:spPr bwMode="auto">
          <a:xfrm>
            <a:off x="4716016" y="4542219"/>
            <a:ext cx="17784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Efferent Lymphatic</a:t>
            </a:r>
          </a:p>
          <a:p>
            <a:pPr algn="ctr"/>
            <a:r>
              <a:rPr lang="en-GB" sz="1600" b="1" dirty="0"/>
              <a:t>To thoracic duct &amp; </a:t>
            </a:r>
          </a:p>
          <a:p>
            <a:pPr algn="ctr"/>
            <a:r>
              <a:rPr lang="en-GB" sz="1600" b="1" dirty="0"/>
              <a:t>bloodstream</a:t>
            </a:r>
            <a:endParaRPr lang="en-US" sz="1600" b="1" dirty="0"/>
          </a:p>
        </p:txBody>
      </p:sp>
      <p:grpSp>
        <p:nvGrpSpPr>
          <p:cNvPr id="10" name="Group 192"/>
          <p:cNvGrpSpPr>
            <a:grpSpLocks/>
          </p:cNvGrpSpPr>
          <p:nvPr/>
        </p:nvGrpSpPr>
        <p:grpSpPr bwMode="auto">
          <a:xfrm rot="-5400000">
            <a:off x="1404144" y="2204244"/>
            <a:ext cx="503237" cy="504825"/>
            <a:chOff x="2140" y="2048"/>
            <a:chExt cx="196" cy="293"/>
          </a:xfrm>
        </p:grpSpPr>
        <p:sp>
          <p:nvSpPr>
            <p:cNvPr id="8279" name="Freeform 193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80" name="Oval 194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/>
            </a:p>
          </p:txBody>
        </p:sp>
      </p:grpSp>
      <p:sp>
        <p:nvSpPr>
          <p:cNvPr id="8221" name="Text Box 195"/>
          <p:cNvSpPr txBox="1">
            <a:spLocks noChangeArrowheads="1"/>
          </p:cNvSpPr>
          <p:nvPr/>
        </p:nvSpPr>
        <p:spPr bwMode="auto">
          <a:xfrm>
            <a:off x="2097427" y="1939925"/>
            <a:ext cx="107882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600" b="1" dirty="0"/>
              <a:t>Afferent </a:t>
            </a:r>
          </a:p>
          <a:p>
            <a:pPr algn="ctr"/>
            <a:r>
              <a:rPr lang="en-GB" sz="1600" b="1" dirty="0"/>
              <a:t>lymphatic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312" name="Line 216"/>
          <p:cNvSpPr>
            <a:spLocks noChangeShapeType="1"/>
          </p:cNvSpPr>
          <p:nvPr/>
        </p:nvSpPr>
        <p:spPr bwMode="auto">
          <a:xfrm flipV="1">
            <a:off x="3851275" y="1695450"/>
            <a:ext cx="1436688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313" name="Line 217"/>
          <p:cNvSpPr>
            <a:spLocks noChangeShapeType="1"/>
          </p:cNvSpPr>
          <p:nvPr/>
        </p:nvSpPr>
        <p:spPr bwMode="auto">
          <a:xfrm>
            <a:off x="4140200" y="3357563"/>
            <a:ext cx="2519363" cy="14398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11" name="Group 268"/>
          <p:cNvGrpSpPr>
            <a:grpSpLocks/>
          </p:cNvGrpSpPr>
          <p:nvPr/>
        </p:nvGrpSpPr>
        <p:grpSpPr bwMode="auto">
          <a:xfrm>
            <a:off x="5386388" y="1443038"/>
            <a:ext cx="3627437" cy="3271837"/>
            <a:chOff x="3393" y="909"/>
            <a:chExt cx="2285" cy="2061"/>
          </a:xfrm>
        </p:grpSpPr>
        <p:sp>
          <p:nvSpPr>
            <p:cNvPr id="8225" name="AutoShape 203"/>
            <p:cNvSpPr>
              <a:spLocks noChangeArrowheads="1"/>
            </p:cNvSpPr>
            <p:nvPr/>
          </p:nvSpPr>
          <p:spPr bwMode="auto">
            <a:xfrm rot="-776206">
              <a:off x="3393" y="909"/>
              <a:ext cx="1250" cy="7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93 w 21600"/>
                <a:gd name="T13" fmla="*/ 3082 h 21600"/>
                <a:gd name="T14" fmla="*/ 18507 w 21600"/>
                <a:gd name="T15" fmla="*/ 185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77" y="21600"/>
                  </a:lnTo>
                  <a:lnTo>
                    <a:pt x="190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FF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26" name="AutoShape 204"/>
            <p:cNvSpPr>
              <a:spLocks noChangeArrowheads="1"/>
            </p:cNvSpPr>
            <p:nvPr/>
          </p:nvSpPr>
          <p:spPr bwMode="auto">
            <a:xfrm rot="-776206">
              <a:off x="3707" y="1633"/>
              <a:ext cx="954" cy="7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81 w 21600"/>
                <a:gd name="T13" fmla="*/ 3779 h 21600"/>
                <a:gd name="T14" fmla="*/ 17819 w 21600"/>
                <a:gd name="T15" fmla="*/ 178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27" name="AutoShape 205"/>
            <p:cNvSpPr>
              <a:spLocks noChangeArrowheads="1"/>
            </p:cNvSpPr>
            <p:nvPr/>
          </p:nvSpPr>
          <p:spPr bwMode="auto">
            <a:xfrm rot="-776206">
              <a:off x="3990" y="2227"/>
              <a:ext cx="662" cy="74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785 w 21600"/>
                <a:gd name="T13" fmla="*/ 3779 h 21600"/>
                <a:gd name="T14" fmla="*/ 17815 w 21600"/>
                <a:gd name="T15" fmla="*/ 178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961" y="21600"/>
                  </a:lnTo>
                  <a:lnTo>
                    <a:pt x="176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28" name="Oval 207"/>
            <p:cNvSpPr>
              <a:spLocks noChangeArrowheads="1"/>
            </p:cNvSpPr>
            <p:nvPr/>
          </p:nvSpPr>
          <p:spPr bwMode="auto">
            <a:xfrm rot="-776206">
              <a:off x="3794" y="1434"/>
              <a:ext cx="628" cy="37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29" name="Text Box 210"/>
            <p:cNvSpPr txBox="1">
              <a:spLocks noChangeArrowheads="1"/>
            </p:cNvSpPr>
            <p:nvPr/>
          </p:nvSpPr>
          <p:spPr bwMode="auto">
            <a:xfrm>
              <a:off x="4610" y="927"/>
              <a:ext cx="106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/>
                <a:t>Lymphoid Follicle</a:t>
              </a:r>
            </a:p>
            <a:p>
              <a:r>
                <a:rPr lang="en-GB" sz="1400" b="1"/>
                <a:t>- B-cells</a:t>
              </a:r>
              <a:endParaRPr lang="en-US" sz="1400" b="1"/>
            </a:p>
          </p:txBody>
        </p:sp>
        <p:sp>
          <p:nvSpPr>
            <p:cNvPr id="8230" name="Text Box 211"/>
            <p:cNvSpPr txBox="1">
              <a:spLocks noChangeArrowheads="1"/>
            </p:cNvSpPr>
            <p:nvPr/>
          </p:nvSpPr>
          <p:spPr bwMode="auto">
            <a:xfrm>
              <a:off x="4656" y="1344"/>
              <a:ext cx="88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Germinal Centre</a:t>
              </a:r>
            </a:p>
            <a:p>
              <a:r>
                <a:rPr lang="en-GB" sz="1400" b="1"/>
                <a:t>- B-cells</a:t>
              </a:r>
              <a:endParaRPr lang="en-US" sz="1400" b="1"/>
            </a:p>
          </p:txBody>
        </p:sp>
        <p:sp>
          <p:nvSpPr>
            <p:cNvPr id="8231" name="Text Box 212"/>
            <p:cNvSpPr txBox="1">
              <a:spLocks noChangeArrowheads="1"/>
            </p:cNvSpPr>
            <p:nvPr/>
          </p:nvSpPr>
          <p:spPr bwMode="auto">
            <a:xfrm>
              <a:off x="4656" y="1752"/>
              <a:ext cx="9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 dirty="0" err="1"/>
                <a:t>Paracortical</a:t>
              </a:r>
              <a:r>
                <a:rPr lang="en-GB" sz="1400" b="1" dirty="0"/>
                <a:t> Area</a:t>
              </a:r>
            </a:p>
            <a:p>
              <a:r>
                <a:rPr lang="en-GB" sz="1400" b="1" dirty="0"/>
                <a:t>- T-cells</a:t>
              </a:r>
              <a:endParaRPr lang="en-US" sz="1400" b="1" dirty="0"/>
            </a:p>
          </p:txBody>
        </p:sp>
        <p:sp>
          <p:nvSpPr>
            <p:cNvPr id="8232" name="Line 213"/>
            <p:cNvSpPr>
              <a:spLocks noChangeShapeType="1"/>
            </p:cNvSpPr>
            <p:nvPr/>
          </p:nvSpPr>
          <p:spPr bwMode="auto">
            <a:xfrm flipV="1">
              <a:off x="4293" y="1525"/>
              <a:ext cx="363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3" name="Text Box 214"/>
            <p:cNvSpPr txBox="1">
              <a:spLocks noChangeArrowheads="1"/>
            </p:cNvSpPr>
            <p:nvPr/>
          </p:nvSpPr>
          <p:spPr bwMode="auto">
            <a:xfrm>
              <a:off x="4656" y="2342"/>
              <a:ext cx="89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b="1"/>
                <a:t>Medullary Cords</a:t>
              </a:r>
            </a:p>
            <a:p>
              <a:r>
                <a:rPr lang="en-GB" sz="1400" b="1"/>
                <a:t>- APCs </a:t>
              </a:r>
            </a:p>
            <a:p>
              <a:r>
                <a:rPr lang="en-GB" sz="1400" b="1"/>
                <a:t>- plasma cells</a:t>
              </a:r>
              <a:endParaRPr lang="en-US" sz="1400" b="1"/>
            </a:p>
          </p:txBody>
        </p:sp>
        <p:grpSp>
          <p:nvGrpSpPr>
            <p:cNvPr id="12" name="Group 222"/>
            <p:cNvGrpSpPr>
              <a:grpSpLocks/>
            </p:cNvGrpSpPr>
            <p:nvPr/>
          </p:nvGrpSpPr>
          <p:grpSpPr bwMode="auto">
            <a:xfrm>
              <a:off x="4332" y="1888"/>
              <a:ext cx="226" cy="219"/>
              <a:chOff x="2575" y="2477"/>
              <a:chExt cx="305" cy="330"/>
            </a:xfrm>
          </p:grpSpPr>
          <p:sp>
            <p:nvSpPr>
              <p:cNvPr id="8276" name="Oval 223"/>
              <p:cNvSpPr>
                <a:spLocks noChangeArrowheads="1"/>
              </p:cNvSpPr>
              <p:nvPr/>
            </p:nvSpPr>
            <p:spPr bwMode="auto">
              <a:xfrm>
                <a:off x="2575" y="2477"/>
                <a:ext cx="305" cy="273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77" name="Oval 224"/>
              <p:cNvSpPr>
                <a:spLocks noChangeArrowheads="1"/>
              </p:cNvSpPr>
              <p:nvPr/>
            </p:nvSpPr>
            <p:spPr bwMode="auto">
              <a:xfrm>
                <a:off x="2606" y="2504"/>
                <a:ext cx="217" cy="183"/>
              </a:xfrm>
              <a:prstGeom prst="ellipse">
                <a:avLst/>
              </a:prstGeom>
              <a:solidFill>
                <a:schemeClr val="accent2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78" name="Text Box 225"/>
              <p:cNvSpPr txBox="1">
                <a:spLocks noChangeArrowheads="1"/>
              </p:cNvSpPr>
              <p:nvPr/>
            </p:nvSpPr>
            <p:spPr bwMode="auto">
              <a:xfrm>
                <a:off x="2598" y="2488"/>
                <a:ext cx="262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T</a:t>
                </a:r>
                <a:endParaRPr lang="en-US" sz="1600" b="1"/>
              </a:p>
            </p:txBody>
          </p:sp>
        </p:grpSp>
        <p:grpSp>
          <p:nvGrpSpPr>
            <p:cNvPr id="13" name="Group 226"/>
            <p:cNvGrpSpPr>
              <a:grpSpLocks/>
            </p:cNvGrpSpPr>
            <p:nvPr/>
          </p:nvGrpSpPr>
          <p:grpSpPr bwMode="auto">
            <a:xfrm>
              <a:off x="3878" y="2077"/>
              <a:ext cx="226" cy="219"/>
              <a:chOff x="2575" y="2477"/>
              <a:chExt cx="305" cy="330"/>
            </a:xfrm>
          </p:grpSpPr>
          <p:sp>
            <p:nvSpPr>
              <p:cNvPr id="8273" name="Oval 227"/>
              <p:cNvSpPr>
                <a:spLocks noChangeArrowheads="1"/>
              </p:cNvSpPr>
              <p:nvPr/>
            </p:nvSpPr>
            <p:spPr bwMode="auto">
              <a:xfrm>
                <a:off x="2575" y="2477"/>
                <a:ext cx="305" cy="273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74" name="Oval 228"/>
              <p:cNvSpPr>
                <a:spLocks noChangeArrowheads="1"/>
              </p:cNvSpPr>
              <p:nvPr/>
            </p:nvSpPr>
            <p:spPr bwMode="auto">
              <a:xfrm>
                <a:off x="2606" y="2504"/>
                <a:ext cx="217" cy="183"/>
              </a:xfrm>
              <a:prstGeom prst="ellipse">
                <a:avLst/>
              </a:prstGeom>
              <a:solidFill>
                <a:schemeClr val="accent2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75" name="Text Box 229"/>
              <p:cNvSpPr txBox="1">
                <a:spLocks noChangeArrowheads="1"/>
              </p:cNvSpPr>
              <p:nvPr/>
            </p:nvSpPr>
            <p:spPr bwMode="auto">
              <a:xfrm>
                <a:off x="2598" y="2488"/>
                <a:ext cx="262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T</a:t>
                </a:r>
                <a:endParaRPr lang="en-US" sz="1600" b="1"/>
              </a:p>
            </p:txBody>
          </p:sp>
        </p:grpSp>
        <p:grpSp>
          <p:nvGrpSpPr>
            <p:cNvPr id="14" name="Group 230"/>
            <p:cNvGrpSpPr>
              <a:grpSpLocks/>
            </p:cNvGrpSpPr>
            <p:nvPr/>
          </p:nvGrpSpPr>
          <p:grpSpPr bwMode="auto">
            <a:xfrm>
              <a:off x="4130" y="2016"/>
              <a:ext cx="226" cy="219"/>
              <a:chOff x="2575" y="2477"/>
              <a:chExt cx="305" cy="330"/>
            </a:xfrm>
          </p:grpSpPr>
          <p:sp>
            <p:nvSpPr>
              <p:cNvPr id="8270" name="Oval 231"/>
              <p:cNvSpPr>
                <a:spLocks noChangeArrowheads="1"/>
              </p:cNvSpPr>
              <p:nvPr/>
            </p:nvSpPr>
            <p:spPr bwMode="auto">
              <a:xfrm>
                <a:off x="2575" y="2477"/>
                <a:ext cx="305" cy="273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71" name="Oval 232"/>
              <p:cNvSpPr>
                <a:spLocks noChangeArrowheads="1"/>
              </p:cNvSpPr>
              <p:nvPr/>
            </p:nvSpPr>
            <p:spPr bwMode="auto">
              <a:xfrm>
                <a:off x="2606" y="2504"/>
                <a:ext cx="217" cy="183"/>
              </a:xfrm>
              <a:prstGeom prst="ellipse">
                <a:avLst/>
              </a:prstGeom>
              <a:solidFill>
                <a:schemeClr val="accent2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72" name="Text Box 233"/>
              <p:cNvSpPr txBox="1">
                <a:spLocks noChangeArrowheads="1"/>
              </p:cNvSpPr>
              <p:nvPr/>
            </p:nvSpPr>
            <p:spPr bwMode="auto">
              <a:xfrm>
                <a:off x="2598" y="2488"/>
                <a:ext cx="262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T</a:t>
                </a:r>
                <a:endParaRPr lang="en-US" sz="1600" b="1"/>
              </a:p>
            </p:txBody>
          </p:sp>
        </p:grpSp>
        <p:grpSp>
          <p:nvGrpSpPr>
            <p:cNvPr id="15" name="Group 234"/>
            <p:cNvGrpSpPr>
              <a:grpSpLocks/>
            </p:cNvGrpSpPr>
            <p:nvPr/>
          </p:nvGrpSpPr>
          <p:grpSpPr bwMode="auto">
            <a:xfrm>
              <a:off x="3833" y="1842"/>
              <a:ext cx="226" cy="219"/>
              <a:chOff x="2575" y="2477"/>
              <a:chExt cx="305" cy="330"/>
            </a:xfrm>
          </p:grpSpPr>
          <p:sp>
            <p:nvSpPr>
              <p:cNvPr id="8267" name="Oval 235"/>
              <p:cNvSpPr>
                <a:spLocks noChangeArrowheads="1"/>
              </p:cNvSpPr>
              <p:nvPr/>
            </p:nvSpPr>
            <p:spPr bwMode="auto">
              <a:xfrm>
                <a:off x="2575" y="2477"/>
                <a:ext cx="305" cy="273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68" name="Oval 236"/>
              <p:cNvSpPr>
                <a:spLocks noChangeArrowheads="1"/>
              </p:cNvSpPr>
              <p:nvPr/>
            </p:nvSpPr>
            <p:spPr bwMode="auto">
              <a:xfrm>
                <a:off x="2606" y="2504"/>
                <a:ext cx="217" cy="183"/>
              </a:xfrm>
              <a:prstGeom prst="ellipse">
                <a:avLst/>
              </a:prstGeom>
              <a:solidFill>
                <a:schemeClr val="accent2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69" name="Text Box 237"/>
              <p:cNvSpPr txBox="1">
                <a:spLocks noChangeArrowheads="1"/>
              </p:cNvSpPr>
              <p:nvPr/>
            </p:nvSpPr>
            <p:spPr bwMode="auto">
              <a:xfrm>
                <a:off x="2598" y="2488"/>
                <a:ext cx="262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T</a:t>
                </a:r>
                <a:endParaRPr lang="en-US" sz="1600" b="1"/>
              </a:p>
            </p:txBody>
          </p:sp>
        </p:grpSp>
        <p:grpSp>
          <p:nvGrpSpPr>
            <p:cNvPr id="16" name="Group 238"/>
            <p:cNvGrpSpPr>
              <a:grpSpLocks/>
            </p:cNvGrpSpPr>
            <p:nvPr/>
          </p:nvGrpSpPr>
          <p:grpSpPr bwMode="auto">
            <a:xfrm>
              <a:off x="4105" y="1797"/>
              <a:ext cx="226" cy="219"/>
              <a:chOff x="2575" y="2477"/>
              <a:chExt cx="305" cy="330"/>
            </a:xfrm>
          </p:grpSpPr>
          <p:sp>
            <p:nvSpPr>
              <p:cNvPr id="8264" name="Oval 239"/>
              <p:cNvSpPr>
                <a:spLocks noChangeArrowheads="1"/>
              </p:cNvSpPr>
              <p:nvPr/>
            </p:nvSpPr>
            <p:spPr bwMode="auto">
              <a:xfrm>
                <a:off x="2575" y="2477"/>
                <a:ext cx="305" cy="273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65" name="Oval 240"/>
              <p:cNvSpPr>
                <a:spLocks noChangeArrowheads="1"/>
              </p:cNvSpPr>
              <p:nvPr/>
            </p:nvSpPr>
            <p:spPr bwMode="auto">
              <a:xfrm>
                <a:off x="2606" y="2504"/>
                <a:ext cx="217" cy="183"/>
              </a:xfrm>
              <a:prstGeom prst="ellipse">
                <a:avLst/>
              </a:prstGeom>
              <a:solidFill>
                <a:schemeClr val="accent2">
                  <a:alpha val="5294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66" name="Text Box 241"/>
              <p:cNvSpPr txBox="1">
                <a:spLocks noChangeArrowheads="1"/>
              </p:cNvSpPr>
              <p:nvPr/>
            </p:nvSpPr>
            <p:spPr bwMode="auto">
              <a:xfrm>
                <a:off x="2598" y="2488"/>
                <a:ext cx="262" cy="3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T</a:t>
                </a:r>
                <a:endParaRPr lang="en-US" sz="1600" b="1"/>
              </a:p>
            </p:txBody>
          </p:sp>
        </p:grpSp>
        <p:grpSp>
          <p:nvGrpSpPr>
            <p:cNvPr id="17" name="Group 247"/>
            <p:cNvGrpSpPr>
              <a:grpSpLocks/>
            </p:cNvGrpSpPr>
            <p:nvPr/>
          </p:nvGrpSpPr>
          <p:grpSpPr bwMode="auto">
            <a:xfrm>
              <a:off x="3833" y="1525"/>
              <a:ext cx="228" cy="228"/>
              <a:chOff x="2924" y="3157"/>
              <a:chExt cx="305" cy="273"/>
            </a:xfrm>
          </p:grpSpPr>
          <p:grpSp>
            <p:nvGrpSpPr>
              <p:cNvPr id="18" name="Group 243"/>
              <p:cNvGrpSpPr>
                <a:grpSpLocks/>
              </p:cNvGrpSpPr>
              <p:nvPr/>
            </p:nvGrpSpPr>
            <p:grpSpPr bwMode="auto">
              <a:xfrm>
                <a:off x="2924" y="3157"/>
                <a:ext cx="305" cy="273"/>
                <a:chOff x="1644" y="2976"/>
                <a:chExt cx="354" cy="366"/>
              </a:xfrm>
            </p:grpSpPr>
            <p:sp>
              <p:nvSpPr>
                <p:cNvPr id="8262" name="Oval 244"/>
                <p:cNvSpPr>
                  <a:spLocks noChangeArrowheads="1"/>
                </p:cNvSpPr>
                <p:nvPr/>
              </p:nvSpPr>
              <p:spPr bwMode="auto">
                <a:xfrm>
                  <a:off x="1644" y="2976"/>
                  <a:ext cx="354" cy="366"/>
                </a:xfrm>
                <a:prstGeom prst="ellipse">
                  <a:avLst/>
                </a:prstGeom>
                <a:solidFill>
                  <a:srgbClr val="0080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63" name="Oval 245"/>
                <p:cNvSpPr>
                  <a:spLocks noChangeArrowheads="1"/>
                </p:cNvSpPr>
                <p:nvPr/>
              </p:nvSpPr>
              <p:spPr bwMode="auto">
                <a:xfrm>
                  <a:off x="1680" y="3012"/>
                  <a:ext cx="252" cy="246"/>
                </a:xfrm>
                <a:prstGeom prst="ellipse">
                  <a:avLst/>
                </a:prstGeom>
                <a:solidFill>
                  <a:srgbClr val="3333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261" name="Text Box 246"/>
              <p:cNvSpPr txBox="1">
                <a:spLocks noChangeArrowheads="1"/>
              </p:cNvSpPr>
              <p:nvPr/>
            </p:nvSpPr>
            <p:spPr bwMode="auto">
              <a:xfrm>
                <a:off x="2931" y="3167"/>
                <a:ext cx="278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B</a:t>
                </a:r>
                <a:endParaRPr lang="en-US" sz="1600" b="1"/>
              </a:p>
            </p:txBody>
          </p:sp>
        </p:grpSp>
        <p:grpSp>
          <p:nvGrpSpPr>
            <p:cNvPr id="19" name="Group 248"/>
            <p:cNvGrpSpPr>
              <a:grpSpLocks/>
            </p:cNvGrpSpPr>
            <p:nvPr/>
          </p:nvGrpSpPr>
          <p:grpSpPr bwMode="auto">
            <a:xfrm>
              <a:off x="4104" y="1480"/>
              <a:ext cx="228" cy="228"/>
              <a:chOff x="2924" y="3157"/>
              <a:chExt cx="305" cy="273"/>
            </a:xfrm>
          </p:grpSpPr>
          <p:grpSp>
            <p:nvGrpSpPr>
              <p:cNvPr id="20" name="Group 249"/>
              <p:cNvGrpSpPr>
                <a:grpSpLocks/>
              </p:cNvGrpSpPr>
              <p:nvPr/>
            </p:nvGrpSpPr>
            <p:grpSpPr bwMode="auto">
              <a:xfrm>
                <a:off x="2924" y="3157"/>
                <a:ext cx="305" cy="273"/>
                <a:chOff x="1644" y="2976"/>
                <a:chExt cx="354" cy="366"/>
              </a:xfrm>
            </p:grpSpPr>
            <p:sp>
              <p:nvSpPr>
                <p:cNvPr id="8258" name="Oval 250"/>
                <p:cNvSpPr>
                  <a:spLocks noChangeArrowheads="1"/>
                </p:cNvSpPr>
                <p:nvPr/>
              </p:nvSpPr>
              <p:spPr bwMode="auto">
                <a:xfrm>
                  <a:off x="1644" y="2976"/>
                  <a:ext cx="354" cy="366"/>
                </a:xfrm>
                <a:prstGeom prst="ellipse">
                  <a:avLst/>
                </a:prstGeom>
                <a:solidFill>
                  <a:srgbClr val="0080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59" name="Oval 251"/>
                <p:cNvSpPr>
                  <a:spLocks noChangeArrowheads="1"/>
                </p:cNvSpPr>
                <p:nvPr/>
              </p:nvSpPr>
              <p:spPr bwMode="auto">
                <a:xfrm>
                  <a:off x="1680" y="3012"/>
                  <a:ext cx="252" cy="246"/>
                </a:xfrm>
                <a:prstGeom prst="ellipse">
                  <a:avLst/>
                </a:prstGeom>
                <a:solidFill>
                  <a:srgbClr val="3333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257" name="Text Box 252"/>
              <p:cNvSpPr txBox="1">
                <a:spLocks noChangeArrowheads="1"/>
              </p:cNvSpPr>
              <p:nvPr/>
            </p:nvSpPr>
            <p:spPr bwMode="auto">
              <a:xfrm>
                <a:off x="2931" y="3167"/>
                <a:ext cx="278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B</a:t>
                </a:r>
                <a:endParaRPr lang="en-US" sz="1600" b="1"/>
              </a:p>
            </p:txBody>
          </p:sp>
        </p:grpSp>
        <p:grpSp>
          <p:nvGrpSpPr>
            <p:cNvPr id="21" name="Group 253"/>
            <p:cNvGrpSpPr>
              <a:grpSpLocks/>
            </p:cNvGrpSpPr>
            <p:nvPr/>
          </p:nvGrpSpPr>
          <p:grpSpPr bwMode="auto">
            <a:xfrm>
              <a:off x="3515" y="1117"/>
              <a:ext cx="228" cy="228"/>
              <a:chOff x="2924" y="3157"/>
              <a:chExt cx="305" cy="273"/>
            </a:xfrm>
          </p:grpSpPr>
          <p:grpSp>
            <p:nvGrpSpPr>
              <p:cNvPr id="22" name="Group 254"/>
              <p:cNvGrpSpPr>
                <a:grpSpLocks/>
              </p:cNvGrpSpPr>
              <p:nvPr/>
            </p:nvGrpSpPr>
            <p:grpSpPr bwMode="auto">
              <a:xfrm>
                <a:off x="2924" y="3157"/>
                <a:ext cx="305" cy="273"/>
                <a:chOff x="1644" y="2976"/>
                <a:chExt cx="354" cy="366"/>
              </a:xfrm>
            </p:grpSpPr>
            <p:sp>
              <p:nvSpPr>
                <p:cNvPr id="8254" name="Oval 255"/>
                <p:cNvSpPr>
                  <a:spLocks noChangeArrowheads="1"/>
                </p:cNvSpPr>
                <p:nvPr/>
              </p:nvSpPr>
              <p:spPr bwMode="auto">
                <a:xfrm>
                  <a:off x="1644" y="2976"/>
                  <a:ext cx="354" cy="366"/>
                </a:xfrm>
                <a:prstGeom prst="ellipse">
                  <a:avLst/>
                </a:prstGeom>
                <a:solidFill>
                  <a:srgbClr val="0080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55" name="Oval 256"/>
                <p:cNvSpPr>
                  <a:spLocks noChangeArrowheads="1"/>
                </p:cNvSpPr>
                <p:nvPr/>
              </p:nvSpPr>
              <p:spPr bwMode="auto">
                <a:xfrm>
                  <a:off x="1680" y="3012"/>
                  <a:ext cx="252" cy="246"/>
                </a:xfrm>
                <a:prstGeom prst="ellipse">
                  <a:avLst/>
                </a:prstGeom>
                <a:solidFill>
                  <a:srgbClr val="3333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253" name="Text Box 257"/>
              <p:cNvSpPr txBox="1">
                <a:spLocks noChangeArrowheads="1"/>
              </p:cNvSpPr>
              <p:nvPr/>
            </p:nvSpPr>
            <p:spPr bwMode="auto">
              <a:xfrm>
                <a:off x="2931" y="3167"/>
                <a:ext cx="278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B</a:t>
                </a:r>
                <a:endParaRPr lang="en-US" sz="1600" b="1"/>
              </a:p>
            </p:txBody>
          </p:sp>
        </p:grpSp>
        <p:grpSp>
          <p:nvGrpSpPr>
            <p:cNvPr id="23" name="Group 258"/>
            <p:cNvGrpSpPr>
              <a:grpSpLocks/>
            </p:cNvGrpSpPr>
            <p:nvPr/>
          </p:nvGrpSpPr>
          <p:grpSpPr bwMode="auto">
            <a:xfrm>
              <a:off x="3878" y="981"/>
              <a:ext cx="228" cy="228"/>
              <a:chOff x="2924" y="3157"/>
              <a:chExt cx="305" cy="273"/>
            </a:xfrm>
          </p:grpSpPr>
          <p:grpSp>
            <p:nvGrpSpPr>
              <p:cNvPr id="24" name="Group 259"/>
              <p:cNvGrpSpPr>
                <a:grpSpLocks/>
              </p:cNvGrpSpPr>
              <p:nvPr/>
            </p:nvGrpSpPr>
            <p:grpSpPr bwMode="auto">
              <a:xfrm>
                <a:off x="2924" y="3157"/>
                <a:ext cx="305" cy="273"/>
                <a:chOff x="1644" y="2976"/>
                <a:chExt cx="354" cy="366"/>
              </a:xfrm>
            </p:grpSpPr>
            <p:sp>
              <p:nvSpPr>
                <p:cNvPr id="8250" name="Oval 260"/>
                <p:cNvSpPr>
                  <a:spLocks noChangeArrowheads="1"/>
                </p:cNvSpPr>
                <p:nvPr/>
              </p:nvSpPr>
              <p:spPr bwMode="auto">
                <a:xfrm>
                  <a:off x="1644" y="2976"/>
                  <a:ext cx="354" cy="366"/>
                </a:xfrm>
                <a:prstGeom prst="ellipse">
                  <a:avLst/>
                </a:prstGeom>
                <a:solidFill>
                  <a:srgbClr val="0080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51" name="Oval 261"/>
                <p:cNvSpPr>
                  <a:spLocks noChangeArrowheads="1"/>
                </p:cNvSpPr>
                <p:nvPr/>
              </p:nvSpPr>
              <p:spPr bwMode="auto">
                <a:xfrm>
                  <a:off x="1680" y="3012"/>
                  <a:ext cx="252" cy="246"/>
                </a:xfrm>
                <a:prstGeom prst="ellipse">
                  <a:avLst/>
                </a:prstGeom>
                <a:solidFill>
                  <a:srgbClr val="3333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249" name="Text Box 262"/>
              <p:cNvSpPr txBox="1">
                <a:spLocks noChangeArrowheads="1"/>
              </p:cNvSpPr>
              <p:nvPr/>
            </p:nvSpPr>
            <p:spPr bwMode="auto">
              <a:xfrm>
                <a:off x="2931" y="3167"/>
                <a:ext cx="278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B</a:t>
                </a:r>
                <a:endParaRPr lang="en-US" sz="1600" b="1"/>
              </a:p>
            </p:txBody>
          </p:sp>
        </p:grpSp>
        <p:grpSp>
          <p:nvGrpSpPr>
            <p:cNvPr id="25" name="Group 263"/>
            <p:cNvGrpSpPr>
              <a:grpSpLocks/>
            </p:cNvGrpSpPr>
            <p:nvPr/>
          </p:nvGrpSpPr>
          <p:grpSpPr bwMode="auto">
            <a:xfrm>
              <a:off x="4240" y="1026"/>
              <a:ext cx="228" cy="228"/>
              <a:chOff x="2924" y="3157"/>
              <a:chExt cx="305" cy="273"/>
            </a:xfrm>
          </p:grpSpPr>
          <p:grpSp>
            <p:nvGrpSpPr>
              <p:cNvPr id="26" name="Group 264"/>
              <p:cNvGrpSpPr>
                <a:grpSpLocks/>
              </p:cNvGrpSpPr>
              <p:nvPr/>
            </p:nvGrpSpPr>
            <p:grpSpPr bwMode="auto">
              <a:xfrm>
                <a:off x="2924" y="3157"/>
                <a:ext cx="305" cy="273"/>
                <a:chOff x="1644" y="2976"/>
                <a:chExt cx="354" cy="366"/>
              </a:xfrm>
            </p:grpSpPr>
            <p:sp>
              <p:nvSpPr>
                <p:cNvPr id="8246" name="Oval 265"/>
                <p:cNvSpPr>
                  <a:spLocks noChangeArrowheads="1"/>
                </p:cNvSpPr>
                <p:nvPr/>
              </p:nvSpPr>
              <p:spPr bwMode="auto">
                <a:xfrm>
                  <a:off x="1644" y="2976"/>
                  <a:ext cx="354" cy="366"/>
                </a:xfrm>
                <a:prstGeom prst="ellipse">
                  <a:avLst/>
                </a:prstGeom>
                <a:solidFill>
                  <a:srgbClr val="0080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47" name="Oval 266"/>
                <p:cNvSpPr>
                  <a:spLocks noChangeArrowheads="1"/>
                </p:cNvSpPr>
                <p:nvPr/>
              </p:nvSpPr>
              <p:spPr bwMode="auto">
                <a:xfrm>
                  <a:off x="1680" y="3012"/>
                  <a:ext cx="252" cy="246"/>
                </a:xfrm>
                <a:prstGeom prst="ellipse">
                  <a:avLst/>
                </a:prstGeom>
                <a:solidFill>
                  <a:srgbClr val="333300">
                    <a:alpha val="52940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8245" name="Text Box 267"/>
              <p:cNvSpPr txBox="1">
                <a:spLocks noChangeArrowheads="1"/>
              </p:cNvSpPr>
              <p:nvPr/>
            </p:nvSpPr>
            <p:spPr bwMode="auto">
              <a:xfrm>
                <a:off x="2931" y="3167"/>
                <a:ext cx="278" cy="25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 b="1"/>
                  <a:t>B</a:t>
                </a:r>
                <a:endParaRPr lang="en-US" sz="16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7" grpId="0"/>
      <p:bldP spid="4312" grpId="0" animBg="1"/>
      <p:bldP spid="43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1407" y="71414"/>
            <a:ext cx="9072593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srgbClr val="FF0000"/>
                </a:solidFill>
                <a:latin typeface="Calibri" pitchFamily="34" charset="0"/>
              </a:rPr>
              <a:t>Activation of adaptive immunity</a:t>
            </a:r>
          </a:p>
          <a:p>
            <a:pPr lvl="0"/>
            <a:endParaRPr lang="en-GB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•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dendritic</a:t>
            </a:r>
            <a:r>
              <a:rPr lang="en-GB" sz="2400" dirty="0" smtClean="0">
                <a:solidFill>
                  <a:prstClr val="black"/>
                </a:solidFill>
              </a:rPr>
              <a:t> cells pick up antigen in the periphery and migrate via </a:t>
            </a:r>
            <a:r>
              <a:rPr lang="en-GB" sz="2400" dirty="0" err="1" smtClean="0">
                <a:solidFill>
                  <a:prstClr val="black"/>
                </a:solidFill>
              </a:rPr>
              <a:t>lymphatics</a:t>
            </a:r>
            <a:r>
              <a:rPr lang="en-GB" sz="2400" dirty="0" smtClean="0">
                <a:solidFill>
                  <a:prstClr val="black"/>
                </a:solidFill>
              </a:rPr>
              <a:t> to lymph nodes</a:t>
            </a: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r>
              <a:rPr lang="en-GB" sz="2400" dirty="0" smtClean="0">
                <a:solidFill>
                  <a:srgbClr val="FF0000"/>
                </a:solidFill>
              </a:rPr>
              <a:t>•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</a:rPr>
              <a:t>dendritic</a:t>
            </a:r>
            <a:r>
              <a:rPr lang="en-GB" sz="2400" dirty="0" smtClean="0">
                <a:solidFill>
                  <a:prstClr val="black"/>
                </a:solidFill>
              </a:rPr>
              <a:t> cells present antigen to naive T cells in lymph node</a:t>
            </a: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  <a:p>
            <a:pPr lvl="0"/>
            <a:endParaRPr lang="en-GB" sz="2400" dirty="0" smtClean="0">
              <a:solidFill>
                <a:prstClr val="black"/>
              </a:solidFill>
            </a:endParaRPr>
          </a:p>
        </p:txBody>
      </p:sp>
      <p:pic>
        <p:nvPicPr>
          <p:cNvPr id="49155" name="Picture 3" descr="figure 10-02 part 1 of 2"/>
          <p:cNvPicPr>
            <a:picLocks noChangeAspect="1" noChangeArrowheads="1"/>
          </p:cNvPicPr>
          <p:nvPr/>
        </p:nvPicPr>
        <p:blipFill>
          <a:blip r:embed="rId3" cstate="print"/>
          <a:srcRect l="67130" t="13962" r="5272" b="41150"/>
          <a:stretch>
            <a:fillRect/>
          </a:stretch>
        </p:blipFill>
        <p:spPr bwMode="auto">
          <a:xfrm>
            <a:off x="1857356" y="2016125"/>
            <a:ext cx="2609850" cy="3563938"/>
          </a:xfrm>
          <a:prstGeom prst="rect">
            <a:avLst/>
          </a:prstGeom>
          <a:noFill/>
        </p:spPr>
      </p:pic>
      <p:pic>
        <p:nvPicPr>
          <p:cNvPr id="49156" name="Picture 4" descr="figure 10-02 part 2 of 2"/>
          <p:cNvPicPr>
            <a:picLocks noChangeAspect="1" noChangeArrowheads="1"/>
          </p:cNvPicPr>
          <p:nvPr/>
        </p:nvPicPr>
        <p:blipFill>
          <a:blip r:embed="rId4" cstate="print"/>
          <a:srcRect l="10742" t="14191" r="48802" b="41150"/>
          <a:stretch>
            <a:fillRect/>
          </a:stretch>
        </p:blipFill>
        <p:spPr bwMode="auto">
          <a:xfrm>
            <a:off x="4458105" y="2063750"/>
            <a:ext cx="2470159" cy="3397250"/>
          </a:xfrm>
          <a:prstGeom prst="rect">
            <a:avLst/>
          </a:prstGeom>
          <a:noFill/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4938715" y="3577240"/>
            <a:ext cx="27765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Lymph node</a:t>
            </a: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err="1" smtClean="0">
                <a:solidFill>
                  <a:srgbClr val="FF0000"/>
                </a:solidFill>
                <a:latin typeface="+mn-lt"/>
              </a:rPr>
              <a:t>Peyer’s</a:t>
            </a:r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 Patch Structure</a:t>
            </a:r>
            <a:endParaRPr lang="en-US" sz="36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411413" y="1844675"/>
            <a:ext cx="414337" cy="684213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486025" y="2170113"/>
            <a:ext cx="247650" cy="293687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830513" y="1939925"/>
            <a:ext cx="414337" cy="6191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914650" y="2233613"/>
            <a:ext cx="247650" cy="293687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265488" y="1870075"/>
            <a:ext cx="414337" cy="6953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341688" y="2159000"/>
            <a:ext cx="247650" cy="29845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5467350" y="1849438"/>
            <a:ext cx="414338" cy="711200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5551488" y="2154238"/>
            <a:ext cx="249237" cy="3048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895975" y="1912938"/>
            <a:ext cx="414338" cy="642937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5980113" y="2217738"/>
            <a:ext cx="249237" cy="304800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6323013" y="1833563"/>
            <a:ext cx="414337" cy="722312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6407150" y="2143125"/>
            <a:ext cx="249238" cy="309563"/>
          </a:xfrm>
          <a:prstGeom prst="ellipse">
            <a:avLst/>
          </a:prstGeom>
          <a:solidFill>
            <a:srgbClr val="66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3708400" y="1844675"/>
            <a:ext cx="1727200" cy="7207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3851275" y="1917700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4138613" y="2205038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4643438" y="1917700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4859338" y="2060575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4211638" y="1917700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3995738" y="1773238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4643438" y="1628775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4498975" y="15573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787900" y="15573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4930775" y="15573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4140200" y="15573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140200" y="20542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</a:rPr>
              <a:t>M Cell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0268" name="Oval 29"/>
          <p:cNvSpPr>
            <a:spLocks noChangeArrowheads="1"/>
          </p:cNvSpPr>
          <p:nvPr/>
        </p:nvSpPr>
        <p:spPr bwMode="auto">
          <a:xfrm>
            <a:off x="4425950" y="24209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69" name="Oval 30"/>
          <p:cNvSpPr>
            <a:spLocks noChangeArrowheads="1"/>
          </p:cNvSpPr>
          <p:nvPr/>
        </p:nvSpPr>
        <p:spPr bwMode="auto">
          <a:xfrm>
            <a:off x="5073650" y="2420938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270" name="Oval 31"/>
          <p:cNvSpPr>
            <a:spLocks noChangeArrowheads="1"/>
          </p:cNvSpPr>
          <p:nvPr/>
        </p:nvSpPr>
        <p:spPr bwMode="auto">
          <a:xfrm>
            <a:off x="3059113" y="2636838"/>
            <a:ext cx="2879725" cy="1655762"/>
          </a:xfrm>
          <a:prstGeom prst="ellipse">
            <a:avLst/>
          </a:prstGeom>
          <a:solidFill>
            <a:srgbClr val="F5FB0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 rot="3952741">
            <a:off x="3928269" y="2775744"/>
            <a:ext cx="311150" cy="465138"/>
            <a:chOff x="2140" y="2048"/>
            <a:chExt cx="196" cy="293"/>
          </a:xfrm>
        </p:grpSpPr>
        <p:sp>
          <p:nvSpPr>
            <p:cNvPr id="10375" name="Freeform 33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76" name="Oval 34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210050" y="2636838"/>
            <a:ext cx="311150" cy="465137"/>
            <a:chOff x="2140" y="2048"/>
            <a:chExt cx="196" cy="293"/>
          </a:xfrm>
        </p:grpSpPr>
        <p:sp>
          <p:nvSpPr>
            <p:cNvPr id="10373" name="Freeform 36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74" name="Oval 37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 rot="-444878">
            <a:off x="3570288" y="2708275"/>
            <a:ext cx="279400" cy="538163"/>
            <a:chOff x="2140" y="2048"/>
            <a:chExt cx="196" cy="293"/>
          </a:xfrm>
        </p:grpSpPr>
        <p:sp>
          <p:nvSpPr>
            <p:cNvPr id="10371" name="Freeform 39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72" name="Oval 40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4930775" y="2747963"/>
            <a:ext cx="311150" cy="465137"/>
            <a:chOff x="2140" y="2048"/>
            <a:chExt cx="196" cy="293"/>
          </a:xfrm>
        </p:grpSpPr>
        <p:sp>
          <p:nvSpPr>
            <p:cNvPr id="10369" name="Freeform 42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70" name="Oval 43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570413" y="2708275"/>
            <a:ext cx="311150" cy="465138"/>
            <a:chOff x="2140" y="2048"/>
            <a:chExt cx="196" cy="293"/>
          </a:xfrm>
        </p:grpSpPr>
        <p:sp>
          <p:nvSpPr>
            <p:cNvPr id="10367" name="Freeform 45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68" name="Oval 46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 rot="1781799">
            <a:off x="5435600" y="2924175"/>
            <a:ext cx="311150" cy="465138"/>
            <a:chOff x="2140" y="2048"/>
            <a:chExt cx="196" cy="293"/>
          </a:xfrm>
        </p:grpSpPr>
        <p:sp>
          <p:nvSpPr>
            <p:cNvPr id="10365" name="Freeform 48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66" name="Oval 49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898898">
            <a:off x="3275013" y="2944813"/>
            <a:ext cx="311150" cy="465137"/>
            <a:chOff x="2140" y="2048"/>
            <a:chExt cx="196" cy="293"/>
          </a:xfrm>
        </p:grpSpPr>
        <p:sp>
          <p:nvSpPr>
            <p:cNvPr id="10363" name="Freeform 51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64" name="Oval 52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78" name="Oval 53"/>
          <p:cNvSpPr>
            <a:spLocks noChangeArrowheads="1"/>
          </p:cNvSpPr>
          <p:nvPr/>
        </p:nvSpPr>
        <p:spPr bwMode="auto">
          <a:xfrm>
            <a:off x="2338388" y="3213100"/>
            <a:ext cx="4321175" cy="2303463"/>
          </a:xfrm>
          <a:prstGeom prst="ellipse">
            <a:avLst/>
          </a:prstGeom>
          <a:solidFill>
            <a:srgbClr val="96AD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938838" y="3716338"/>
            <a:ext cx="484187" cy="433387"/>
            <a:chOff x="2575" y="2477"/>
            <a:chExt cx="305" cy="273"/>
          </a:xfrm>
        </p:grpSpPr>
        <p:sp>
          <p:nvSpPr>
            <p:cNvPr id="10360" name="Oval 55"/>
            <p:cNvSpPr>
              <a:spLocks noChangeArrowheads="1"/>
            </p:cNvSpPr>
            <p:nvPr/>
          </p:nvSpPr>
          <p:spPr bwMode="auto">
            <a:xfrm>
              <a:off x="2575" y="2477"/>
              <a:ext cx="305" cy="273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61" name="Oval 56"/>
            <p:cNvSpPr>
              <a:spLocks noChangeArrowheads="1"/>
            </p:cNvSpPr>
            <p:nvPr/>
          </p:nvSpPr>
          <p:spPr bwMode="auto">
            <a:xfrm>
              <a:off x="2606" y="2504"/>
              <a:ext cx="217" cy="183"/>
            </a:xfrm>
            <a:prstGeom prst="ellipse">
              <a:avLst/>
            </a:prstGeom>
            <a:solidFill>
              <a:schemeClr val="accent2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62" name="Text Box 57"/>
            <p:cNvSpPr txBox="1">
              <a:spLocks noChangeArrowheads="1"/>
            </p:cNvSpPr>
            <p:nvPr/>
          </p:nvSpPr>
          <p:spPr bwMode="auto">
            <a:xfrm>
              <a:off x="2632" y="2487"/>
              <a:ext cx="1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6081713" y="4217988"/>
            <a:ext cx="484187" cy="433387"/>
            <a:chOff x="2575" y="2477"/>
            <a:chExt cx="305" cy="273"/>
          </a:xfrm>
        </p:grpSpPr>
        <p:sp>
          <p:nvSpPr>
            <p:cNvPr id="10357" name="Oval 59"/>
            <p:cNvSpPr>
              <a:spLocks noChangeArrowheads="1"/>
            </p:cNvSpPr>
            <p:nvPr/>
          </p:nvSpPr>
          <p:spPr bwMode="auto">
            <a:xfrm>
              <a:off x="2575" y="2477"/>
              <a:ext cx="305" cy="273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8" name="Oval 60"/>
            <p:cNvSpPr>
              <a:spLocks noChangeArrowheads="1"/>
            </p:cNvSpPr>
            <p:nvPr/>
          </p:nvSpPr>
          <p:spPr bwMode="auto">
            <a:xfrm>
              <a:off x="2606" y="2504"/>
              <a:ext cx="217" cy="183"/>
            </a:xfrm>
            <a:prstGeom prst="ellipse">
              <a:avLst/>
            </a:prstGeom>
            <a:solidFill>
              <a:schemeClr val="accent2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9" name="Text Box 61"/>
            <p:cNvSpPr txBox="1">
              <a:spLocks noChangeArrowheads="1"/>
            </p:cNvSpPr>
            <p:nvPr/>
          </p:nvSpPr>
          <p:spPr bwMode="auto">
            <a:xfrm>
              <a:off x="2632" y="2487"/>
              <a:ext cx="1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2914650" y="3643313"/>
            <a:ext cx="484188" cy="433387"/>
            <a:chOff x="2575" y="2477"/>
            <a:chExt cx="305" cy="273"/>
          </a:xfrm>
        </p:grpSpPr>
        <p:sp>
          <p:nvSpPr>
            <p:cNvPr id="10354" name="Oval 63"/>
            <p:cNvSpPr>
              <a:spLocks noChangeArrowheads="1"/>
            </p:cNvSpPr>
            <p:nvPr/>
          </p:nvSpPr>
          <p:spPr bwMode="auto">
            <a:xfrm>
              <a:off x="2575" y="2477"/>
              <a:ext cx="305" cy="273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5" name="Oval 64"/>
            <p:cNvSpPr>
              <a:spLocks noChangeArrowheads="1"/>
            </p:cNvSpPr>
            <p:nvPr/>
          </p:nvSpPr>
          <p:spPr bwMode="auto">
            <a:xfrm>
              <a:off x="2606" y="2504"/>
              <a:ext cx="217" cy="183"/>
            </a:xfrm>
            <a:prstGeom prst="ellipse">
              <a:avLst/>
            </a:prstGeom>
            <a:solidFill>
              <a:schemeClr val="accent2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6" name="Text Box 65"/>
            <p:cNvSpPr txBox="1">
              <a:spLocks noChangeArrowheads="1"/>
            </p:cNvSpPr>
            <p:nvPr/>
          </p:nvSpPr>
          <p:spPr bwMode="auto">
            <a:xfrm>
              <a:off x="2632" y="2487"/>
              <a:ext cx="1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2554288" y="3932238"/>
            <a:ext cx="484187" cy="433387"/>
            <a:chOff x="2575" y="2477"/>
            <a:chExt cx="305" cy="273"/>
          </a:xfrm>
        </p:grpSpPr>
        <p:sp>
          <p:nvSpPr>
            <p:cNvPr id="10351" name="Oval 67"/>
            <p:cNvSpPr>
              <a:spLocks noChangeArrowheads="1"/>
            </p:cNvSpPr>
            <p:nvPr/>
          </p:nvSpPr>
          <p:spPr bwMode="auto">
            <a:xfrm>
              <a:off x="2575" y="2477"/>
              <a:ext cx="305" cy="273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2" name="Oval 68"/>
            <p:cNvSpPr>
              <a:spLocks noChangeArrowheads="1"/>
            </p:cNvSpPr>
            <p:nvPr/>
          </p:nvSpPr>
          <p:spPr bwMode="auto">
            <a:xfrm>
              <a:off x="2606" y="2504"/>
              <a:ext cx="217" cy="183"/>
            </a:xfrm>
            <a:prstGeom prst="ellipse">
              <a:avLst/>
            </a:prstGeom>
            <a:solidFill>
              <a:schemeClr val="accent2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3" name="Text Box 69"/>
            <p:cNvSpPr txBox="1">
              <a:spLocks noChangeArrowheads="1"/>
            </p:cNvSpPr>
            <p:nvPr/>
          </p:nvSpPr>
          <p:spPr bwMode="auto">
            <a:xfrm>
              <a:off x="2632" y="2487"/>
              <a:ext cx="1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2554288" y="4364038"/>
            <a:ext cx="484187" cy="433387"/>
            <a:chOff x="2575" y="2477"/>
            <a:chExt cx="305" cy="273"/>
          </a:xfrm>
        </p:grpSpPr>
        <p:sp>
          <p:nvSpPr>
            <p:cNvPr id="10348" name="Oval 71"/>
            <p:cNvSpPr>
              <a:spLocks noChangeArrowheads="1"/>
            </p:cNvSpPr>
            <p:nvPr/>
          </p:nvSpPr>
          <p:spPr bwMode="auto">
            <a:xfrm>
              <a:off x="2575" y="2477"/>
              <a:ext cx="305" cy="273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9" name="Oval 72"/>
            <p:cNvSpPr>
              <a:spLocks noChangeArrowheads="1"/>
            </p:cNvSpPr>
            <p:nvPr/>
          </p:nvSpPr>
          <p:spPr bwMode="auto">
            <a:xfrm>
              <a:off x="2606" y="2504"/>
              <a:ext cx="217" cy="183"/>
            </a:xfrm>
            <a:prstGeom prst="ellipse">
              <a:avLst/>
            </a:prstGeom>
            <a:solidFill>
              <a:schemeClr val="accent2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50" name="Text Box 73"/>
            <p:cNvSpPr txBox="1">
              <a:spLocks noChangeArrowheads="1"/>
            </p:cNvSpPr>
            <p:nvPr/>
          </p:nvSpPr>
          <p:spPr bwMode="auto">
            <a:xfrm>
              <a:off x="2632" y="2487"/>
              <a:ext cx="1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84" name="Oval 74"/>
          <p:cNvSpPr>
            <a:spLocks noChangeArrowheads="1"/>
          </p:cNvSpPr>
          <p:nvPr/>
        </p:nvSpPr>
        <p:spPr bwMode="auto">
          <a:xfrm>
            <a:off x="3346450" y="3427413"/>
            <a:ext cx="2446338" cy="1871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5813425" y="4649788"/>
            <a:ext cx="484188" cy="433387"/>
            <a:chOff x="2575" y="2477"/>
            <a:chExt cx="305" cy="273"/>
          </a:xfrm>
        </p:grpSpPr>
        <p:sp>
          <p:nvSpPr>
            <p:cNvPr id="10345" name="Oval 76"/>
            <p:cNvSpPr>
              <a:spLocks noChangeArrowheads="1"/>
            </p:cNvSpPr>
            <p:nvPr/>
          </p:nvSpPr>
          <p:spPr bwMode="auto">
            <a:xfrm>
              <a:off x="2575" y="2477"/>
              <a:ext cx="305" cy="273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6" name="Oval 77"/>
            <p:cNvSpPr>
              <a:spLocks noChangeArrowheads="1"/>
            </p:cNvSpPr>
            <p:nvPr/>
          </p:nvSpPr>
          <p:spPr bwMode="auto">
            <a:xfrm>
              <a:off x="2606" y="2504"/>
              <a:ext cx="217" cy="183"/>
            </a:xfrm>
            <a:prstGeom prst="ellipse">
              <a:avLst/>
            </a:prstGeom>
            <a:solidFill>
              <a:schemeClr val="accent2">
                <a:alpha val="5294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7" name="Text Box 78"/>
            <p:cNvSpPr txBox="1">
              <a:spLocks noChangeArrowheads="1"/>
            </p:cNvSpPr>
            <p:nvPr/>
          </p:nvSpPr>
          <p:spPr bwMode="auto">
            <a:xfrm>
              <a:off x="2632" y="2487"/>
              <a:ext cx="194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smtClean="0">
                  <a:solidFill>
                    <a:srgbClr val="000000"/>
                  </a:solidFill>
                </a:rPr>
                <a:t>T</a:t>
              </a:r>
              <a:endParaRPr lang="en-US" sz="16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79"/>
          <p:cNvGrpSpPr>
            <a:grpSpLocks/>
          </p:cNvGrpSpPr>
          <p:nvPr/>
        </p:nvGrpSpPr>
        <p:grpSpPr bwMode="auto">
          <a:xfrm rot="1781799">
            <a:off x="4403725" y="4402138"/>
            <a:ext cx="311150" cy="465137"/>
            <a:chOff x="2140" y="2048"/>
            <a:chExt cx="196" cy="293"/>
          </a:xfrm>
        </p:grpSpPr>
        <p:sp>
          <p:nvSpPr>
            <p:cNvPr id="10343" name="Freeform 80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4" name="Oval 81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82"/>
          <p:cNvGrpSpPr>
            <a:grpSpLocks/>
          </p:cNvGrpSpPr>
          <p:nvPr/>
        </p:nvGrpSpPr>
        <p:grpSpPr bwMode="auto">
          <a:xfrm rot="1781799">
            <a:off x="5338763" y="4075113"/>
            <a:ext cx="311150" cy="465137"/>
            <a:chOff x="2140" y="2048"/>
            <a:chExt cx="196" cy="293"/>
          </a:xfrm>
        </p:grpSpPr>
        <p:sp>
          <p:nvSpPr>
            <p:cNvPr id="10341" name="Freeform 83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2" name="Oval 84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4930775" y="4435475"/>
            <a:ext cx="484188" cy="433388"/>
            <a:chOff x="1644" y="2976"/>
            <a:chExt cx="354" cy="366"/>
          </a:xfrm>
        </p:grpSpPr>
        <p:sp>
          <p:nvSpPr>
            <p:cNvPr id="10339" name="Oval 86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40" name="Oval 87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89" name="Text Box 88"/>
          <p:cNvSpPr txBox="1">
            <a:spLocks noChangeArrowheads="1"/>
          </p:cNvSpPr>
          <p:nvPr/>
        </p:nvSpPr>
        <p:spPr bwMode="auto">
          <a:xfrm>
            <a:off x="5002213" y="4459288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18" name="Group 89"/>
          <p:cNvGrpSpPr>
            <a:grpSpLocks/>
          </p:cNvGrpSpPr>
          <p:nvPr/>
        </p:nvGrpSpPr>
        <p:grpSpPr bwMode="auto">
          <a:xfrm>
            <a:off x="4570413" y="4002088"/>
            <a:ext cx="484187" cy="433387"/>
            <a:chOff x="1644" y="2976"/>
            <a:chExt cx="354" cy="366"/>
          </a:xfrm>
        </p:grpSpPr>
        <p:sp>
          <p:nvSpPr>
            <p:cNvPr id="10337" name="Oval 90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38" name="Oval 91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91" name="Text Box 92"/>
          <p:cNvSpPr txBox="1">
            <a:spLocks noChangeArrowheads="1"/>
          </p:cNvSpPr>
          <p:nvPr/>
        </p:nvSpPr>
        <p:spPr bwMode="auto">
          <a:xfrm>
            <a:off x="4637088" y="4019550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4425950" y="4795838"/>
            <a:ext cx="484188" cy="433387"/>
            <a:chOff x="1644" y="2976"/>
            <a:chExt cx="354" cy="366"/>
          </a:xfrm>
        </p:grpSpPr>
        <p:sp>
          <p:nvSpPr>
            <p:cNvPr id="10335" name="Oval 94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36" name="Oval 95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93" name="Text Box 96"/>
          <p:cNvSpPr txBox="1">
            <a:spLocks noChangeArrowheads="1"/>
          </p:cNvSpPr>
          <p:nvPr/>
        </p:nvSpPr>
        <p:spPr bwMode="auto">
          <a:xfrm>
            <a:off x="4492625" y="4811713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20" name="Group 97"/>
          <p:cNvGrpSpPr>
            <a:grpSpLocks/>
          </p:cNvGrpSpPr>
          <p:nvPr/>
        </p:nvGrpSpPr>
        <p:grpSpPr bwMode="auto">
          <a:xfrm>
            <a:off x="4065588" y="3641725"/>
            <a:ext cx="484187" cy="433388"/>
            <a:chOff x="1644" y="2976"/>
            <a:chExt cx="354" cy="366"/>
          </a:xfrm>
        </p:grpSpPr>
        <p:sp>
          <p:nvSpPr>
            <p:cNvPr id="10333" name="Oval 98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34" name="Oval 99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95" name="Text Box 100"/>
          <p:cNvSpPr txBox="1">
            <a:spLocks noChangeArrowheads="1"/>
          </p:cNvSpPr>
          <p:nvPr/>
        </p:nvSpPr>
        <p:spPr bwMode="auto">
          <a:xfrm>
            <a:off x="4132263" y="3659188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21" name="Group 101"/>
          <p:cNvGrpSpPr>
            <a:grpSpLocks/>
          </p:cNvGrpSpPr>
          <p:nvPr/>
        </p:nvGrpSpPr>
        <p:grpSpPr bwMode="auto">
          <a:xfrm rot="1781799">
            <a:off x="3706813" y="3716338"/>
            <a:ext cx="311150" cy="465137"/>
            <a:chOff x="2140" y="2048"/>
            <a:chExt cx="196" cy="293"/>
          </a:xfrm>
        </p:grpSpPr>
        <p:sp>
          <p:nvSpPr>
            <p:cNvPr id="10331" name="Freeform 102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32" name="Oval 103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104"/>
          <p:cNvGrpSpPr>
            <a:grpSpLocks/>
          </p:cNvGrpSpPr>
          <p:nvPr/>
        </p:nvGrpSpPr>
        <p:grpSpPr bwMode="auto">
          <a:xfrm>
            <a:off x="3706813" y="4578350"/>
            <a:ext cx="484187" cy="433388"/>
            <a:chOff x="1644" y="2976"/>
            <a:chExt cx="354" cy="366"/>
          </a:xfrm>
        </p:grpSpPr>
        <p:sp>
          <p:nvSpPr>
            <p:cNvPr id="10329" name="Oval 105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30" name="Oval 106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298" name="Text Box 107"/>
          <p:cNvSpPr txBox="1">
            <a:spLocks noChangeArrowheads="1"/>
          </p:cNvSpPr>
          <p:nvPr/>
        </p:nvSpPr>
        <p:spPr bwMode="auto">
          <a:xfrm>
            <a:off x="3775075" y="4581525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23" name="Group 108"/>
          <p:cNvGrpSpPr>
            <a:grpSpLocks/>
          </p:cNvGrpSpPr>
          <p:nvPr/>
        </p:nvGrpSpPr>
        <p:grpSpPr bwMode="auto">
          <a:xfrm>
            <a:off x="4570413" y="3498850"/>
            <a:ext cx="484187" cy="433388"/>
            <a:chOff x="1644" y="2976"/>
            <a:chExt cx="354" cy="366"/>
          </a:xfrm>
        </p:grpSpPr>
        <p:sp>
          <p:nvSpPr>
            <p:cNvPr id="10327" name="Oval 109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28" name="Oval 110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0" name="Text Box 111"/>
          <p:cNvSpPr txBox="1">
            <a:spLocks noChangeArrowheads="1"/>
          </p:cNvSpPr>
          <p:nvPr/>
        </p:nvSpPr>
        <p:spPr bwMode="auto">
          <a:xfrm>
            <a:off x="4638675" y="3505200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24" name="Group 112"/>
          <p:cNvGrpSpPr>
            <a:grpSpLocks/>
          </p:cNvGrpSpPr>
          <p:nvPr/>
        </p:nvGrpSpPr>
        <p:grpSpPr bwMode="auto">
          <a:xfrm>
            <a:off x="5022850" y="3716338"/>
            <a:ext cx="484188" cy="433387"/>
            <a:chOff x="1644" y="2976"/>
            <a:chExt cx="354" cy="366"/>
          </a:xfrm>
        </p:grpSpPr>
        <p:sp>
          <p:nvSpPr>
            <p:cNvPr id="10325" name="Oval 113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26" name="Oval 114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2" name="Text Box 115"/>
          <p:cNvSpPr txBox="1">
            <a:spLocks noChangeArrowheads="1"/>
          </p:cNvSpPr>
          <p:nvPr/>
        </p:nvSpPr>
        <p:spPr bwMode="auto">
          <a:xfrm>
            <a:off x="5091113" y="3722688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25" name="Group 116"/>
          <p:cNvGrpSpPr>
            <a:grpSpLocks/>
          </p:cNvGrpSpPr>
          <p:nvPr/>
        </p:nvGrpSpPr>
        <p:grpSpPr bwMode="auto">
          <a:xfrm>
            <a:off x="3417888" y="4146550"/>
            <a:ext cx="484187" cy="433388"/>
            <a:chOff x="1644" y="2976"/>
            <a:chExt cx="354" cy="366"/>
          </a:xfrm>
        </p:grpSpPr>
        <p:sp>
          <p:nvSpPr>
            <p:cNvPr id="10323" name="Oval 117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24" name="Oval 118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4" name="Text Box 119"/>
          <p:cNvSpPr txBox="1">
            <a:spLocks noChangeArrowheads="1"/>
          </p:cNvSpPr>
          <p:nvPr/>
        </p:nvSpPr>
        <p:spPr bwMode="auto">
          <a:xfrm>
            <a:off x="3486150" y="4152900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grpSp>
        <p:nvGrpSpPr>
          <p:cNvPr id="26" name="Group 120"/>
          <p:cNvGrpSpPr>
            <a:grpSpLocks/>
          </p:cNvGrpSpPr>
          <p:nvPr/>
        </p:nvGrpSpPr>
        <p:grpSpPr bwMode="auto">
          <a:xfrm>
            <a:off x="3922713" y="4146550"/>
            <a:ext cx="484187" cy="433388"/>
            <a:chOff x="1644" y="2976"/>
            <a:chExt cx="354" cy="366"/>
          </a:xfrm>
        </p:grpSpPr>
        <p:sp>
          <p:nvSpPr>
            <p:cNvPr id="10321" name="Oval 121"/>
            <p:cNvSpPr>
              <a:spLocks noChangeArrowheads="1"/>
            </p:cNvSpPr>
            <p:nvPr/>
          </p:nvSpPr>
          <p:spPr bwMode="auto">
            <a:xfrm>
              <a:off x="1644" y="2976"/>
              <a:ext cx="354" cy="366"/>
            </a:xfrm>
            <a:prstGeom prst="ellipse">
              <a:avLst/>
            </a:prstGeom>
            <a:solidFill>
              <a:srgbClr val="0080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0322" name="Oval 122"/>
            <p:cNvSpPr>
              <a:spLocks noChangeArrowheads="1"/>
            </p:cNvSpPr>
            <p:nvPr/>
          </p:nvSpPr>
          <p:spPr bwMode="auto">
            <a:xfrm>
              <a:off x="1680" y="3012"/>
              <a:ext cx="252" cy="246"/>
            </a:xfrm>
            <a:prstGeom prst="ellipse">
              <a:avLst/>
            </a:prstGeom>
            <a:solidFill>
              <a:srgbClr val="333300">
                <a:alpha val="5294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6" name="Text Box 123"/>
          <p:cNvSpPr txBox="1">
            <a:spLocks noChangeArrowheads="1"/>
          </p:cNvSpPr>
          <p:nvPr/>
        </p:nvSpPr>
        <p:spPr bwMode="auto">
          <a:xfrm>
            <a:off x="3990975" y="4162425"/>
            <a:ext cx="330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smtClean="0">
                <a:solidFill>
                  <a:srgbClr val="000000"/>
                </a:solidFill>
              </a:rPr>
              <a:t>B</a:t>
            </a:r>
            <a:endParaRPr lang="en-US" sz="1600" b="1" smtClean="0">
              <a:solidFill>
                <a:srgbClr val="000000"/>
              </a:solidFill>
            </a:endParaRPr>
          </a:p>
        </p:txBody>
      </p:sp>
      <p:sp>
        <p:nvSpPr>
          <p:cNvPr id="10307" name="Text Box 124"/>
          <p:cNvSpPr txBox="1">
            <a:spLocks noChangeArrowheads="1"/>
          </p:cNvSpPr>
          <p:nvPr/>
        </p:nvSpPr>
        <p:spPr bwMode="auto">
          <a:xfrm>
            <a:off x="6978795" y="1773238"/>
            <a:ext cx="12633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Follicle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Associated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Epithelium</a:t>
            </a:r>
            <a:endParaRPr lang="en-US" b="1" smtClean="0"/>
          </a:p>
        </p:txBody>
      </p:sp>
      <p:sp>
        <p:nvSpPr>
          <p:cNvPr id="10308" name="Text Box 125"/>
          <p:cNvSpPr txBox="1">
            <a:spLocks noChangeArrowheads="1"/>
          </p:cNvSpPr>
          <p:nvPr/>
        </p:nvSpPr>
        <p:spPr bwMode="auto">
          <a:xfrm>
            <a:off x="1478992" y="2781300"/>
            <a:ext cx="1560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Sub-epithelial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dome</a:t>
            </a:r>
            <a:endParaRPr lang="en-US" b="1" dirty="0" smtClean="0"/>
          </a:p>
        </p:txBody>
      </p:sp>
      <p:sp>
        <p:nvSpPr>
          <p:cNvPr id="10309" name="Text Box 126"/>
          <p:cNvSpPr txBox="1">
            <a:spLocks noChangeArrowheads="1"/>
          </p:cNvSpPr>
          <p:nvPr/>
        </p:nvSpPr>
        <p:spPr bwMode="auto">
          <a:xfrm>
            <a:off x="1385093" y="5811838"/>
            <a:ext cx="1497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T Cell Areas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(naïve T-cells)</a:t>
            </a:r>
            <a:endParaRPr lang="en-US" b="1" smtClean="0"/>
          </a:p>
        </p:txBody>
      </p:sp>
      <p:sp>
        <p:nvSpPr>
          <p:cNvPr id="10310" name="Line 127"/>
          <p:cNvSpPr>
            <a:spLocks noChangeShapeType="1"/>
          </p:cNvSpPr>
          <p:nvPr/>
        </p:nvSpPr>
        <p:spPr bwMode="auto">
          <a:xfrm flipV="1">
            <a:off x="2124075" y="4868863"/>
            <a:ext cx="647700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1" name="Text Box 128"/>
          <p:cNvSpPr txBox="1">
            <a:spLocks noChangeArrowheads="1"/>
          </p:cNvSpPr>
          <p:nvPr/>
        </p:nvSpPr>
        <p:spPr bwMode="auto">
          <a:xfrm>
            <a:off x="6235700" y="3284538"/>
            <a:ext cx="1659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Follicle (B-cells)</a:t>
            </a:r>
            <a:endParaRPr lang="en-US" b="1" smtClean="0"/>
          </a:p>
        </p:txBody>
      </p:sp>
      <p:sp>
        <p:nvSpPr>
          <p:cNvPr id="10312" name="Line 129"/>
          <p:cNvSpPr>
            <a:spLocks noChangeShapeType="1"/>
          </p:cNvSpPr>
          <p:nvPr/>
        </p:nvSpPr>
        <p:spPr bwMode="auto">
          <a:xfrm flipH="1">
            <a:off x="5580063" y="3429000"/>
            <a:ext cx="6477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3" name="Freeform 130"/>
          <p:cNvSpPr>
            <a:spLocks/>
          </p:cNvSpPr>
          <p:nvPr/>
        </p:nvSpPr>
        <p:spPr bwMode="auto">
          <a:xfrm>
            <a:off x="3348038" y="5229225"/>
            <a:ext cx="1584325" cy="936625"/>
          </a:xfrm>
          <a:custGeom>
            <a:avLst/>
            <a:gdLst>
              <a:gd name="T0" fmla="*/ 0 w 998"/>
              <a:gd name="T1" fmla="*/ 0 h 862"/>
              <a:gd name="T2" fmla="*/ 2147483647 w 998"/>
              <a:gd name="T3" fmla="*/ 2147483647 h 862"/>
              <a:gd name="T4" fmla="*/ 2147483647 w 998"/>
              <a:gd name="T5" fmla="*/ 2147483647 h 862"/>
              <a:gd name="T6" fmla="*/ 2147483647 w 998"/>
              <a:gd name="T7" fmla="*/ 2147483647 h 862"/>
              <a:gd name="T8" fmla="*/ 0 60000 65536"/>
              <a:gd name="T9" fmla="*/ 0 60000 65536"/>
              <a:gd name="T10" fmla="*/ 0 60000 65536"/>
              <a:gd name="T11" fmla="*/ 0 60000 65536"/>
              <a:gd name="T12" fmla="*/ 0 w 998"/>
              <a:gd name="T13" fmla="*/ 0 h 862"/>
              <a:gd name="T14" fmla="*/ 998 w 998"/>
              <a:gd name="T15" fmla="*/ 862 h 8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8" h="862">
                <a:moveTo>
                  <a:pt x="0" y="0"/>
                </a:moveTo>
                <a:cubicBezTo>
                  <a:pt x="208" y="113"/>
                  <a:pt x="416" y="226"/>
                  <a:pt x="499" y="317"/>
                </a:cubicBezTo>
                <a:cubicBezTo>
                  <a:pt x="582" y="408"/>
                  <a:pt x="416" y="453"/>
                  <a:pt x="499" y="544"/>
                </a:cubicBezTo>
                <a:cubicBezTo>
                  <a:pt x="582" y="635"/>
                  <a:pt x="790" y="748"/>
                  <a:pt x="998" y="862"/>
                </a:cubicBezTo>
              </a:path>
            </a:pathLst>
          </a:custGeom>
          <a:noFill/>
          <a:ln w="158750">
            <a:solidFill>
              <a:srgbClr val="96ADA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4" name="Freeform 131"/>
          <p:cNvSpPr>
            <a:spLocks/>
          </p:cNvSpPr>
          <p:nvPr/>
        </p:nvSpPr>
        <p:spPr bwMode="auto">
          <a:xfrm>
            <a:off x="4716463" y="5445125"/>
            <a:ext cx="252412" cy="1225550"/>
          </a:xfrm>
          <a:custGeom>
            <a:avLst/>
            <a:gdLst>
              <a:gd name="T0" fmla="*/ 0 w 159"/>
              <a:gd name="T1" fmla="*/ 0 h 772"/>
              <a:gd name="T2" fmla="*/ 2147483647 w 159"/>
              <a:gd name="T3" fmla="*/ 2147483647 h 772"/>
              <a:gd name="T4" fmla="*/ 2147483647 w 159"/>
              <a:gd name="T5" fmla="*/ 2147483647 h 772"/>
              <a:gd name="T6" fmla="*/ 0 60000 65536"/>
              <a:gd name="T7" fmla="*/ 0 60000 65536"/>
              <a:gd name="T8" fmla="*/ 0 60000 65536"/>
              <a:gd name="T9" fmla="*/ 0 w 159"/>
              <a:gd name="T10" fmla="*/ 0 h 772"/>
              <a:gd name="T11" fmla="*/ 159 w 159"/>
              <a:gd name="T12" fmla="*/ 772 h 7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" h="772">
                <a:moveTo>
                  <a:pt x="0" y="0"/>
                </a:moveTo>
                <a:cubicBezTo>
                  <a:pt x="56" y="72"/>
                  <a:pt x="113" y="144"/>
                  <a:pt x="136" y="273"/>
                </a:cubicBezTo>
                <a:cubicBezTo>
                  <a:pt x="159" y="402"/>
                  <a:pt x="147" y="587"/>
                  <a:pt x="136" y="772"/>
                </a:cubicBezTo>
              </a:path>
            </a:pathLst>
          </a:custGeom>
          <a:noFill/>
          <a:ln w="158750">
            <a:solidFill>
              <a:srgbClr val="96ADA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5" name="Freeform 132"/>
          <p:cNvSpPr>
            <a:spLocks/>
          </p:cNvSpPr>
          <p:nvPr/>
        </p:nvSpPr>
        <p:spPr bwMode="auto">
          <a:xfrm>
            <a:off x="4932363" y="5300663"/>
            <a:ext cx="647700" cy="720725"/>
          </a:xfrm>
          <a:custGeom>
            <a:avLst/>
            <a:gdLst>
              <a:gd name="T0" fmla="*/ 2147483647 w 408"/>
              <a:gd name="T1" fmla="*/ 0 h 862"/>
              <a:gd name="T2" fmla="*/ 2147483647 w 408"/>
              <a:gd name="T3" fmla="*/ 2147483647 h 862"/>
              <a:gd name="T4" fmla="*/ 0 w 408"/>
              <a:gd name="T5" fmla="*/ 2147483647 h 862"/>
              <a:gd name="T6" fmla="*/ 0 60000 65536"/>
              <a:gd name="T7" fmla="*/ 0 60000 65536"/>
              <a:gd name="T8" fmla="*/ 0 60000 65536"/>
              <a:gd name="T9" fmla="*/ 0 w 408"/>
              <a:gd name="T10" fmla="*/ 0 h 862"/>
              <a:gd name="T11" fmla="*/ 408 w 408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8" h="862">
                <a:moveTo>
                  <a:pt x="408" y="0"/>
                </a:moveTo>
                <a:cubicBezTo>
                  <a:pt x="351" y="154"/>
                  <a:pt x="295" y="309"/>
                  <a:pt x="227" y="453"/>
                </a:cubicBezTo>
                <a:cubicBezTo>
                  <a:pt x="159" y="597"/>
                  <a:pt x="79" y="729"/>
                  <a:pt x="0" y="862"/>
                </a:cubicBezTo>
              </a:path>
            </a:pathLst>
          </a:custGeom>
          <a:noFill/>
          <a:ln w="158750">
            <a:solidFill>
              <a:srgbClr val="96ADAC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6" name="Line 133"/>
          <p:cNvSpPr>
            <a:spLocks noChangeShapeType="1"/>
          </p:cNvSpPr>
          <p:nvPr/>
        </p:nvSpPr>
        <p:spPr bwMode="auto">
          <a:xfrm flipV="1">
            <a:off x="2124075" y="5157788"/>
            <a:ext cx="381635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7" name="Text Box 134"/>
          <p:cNvSpPr txBox="1">
            <a:spLocks noChangeArrowheads="1"/>
          </p:cNvSpPr>
          <p:nvPr/>
        </p:nvSpPr>
        <p:spPr bwMode="auto">
          <a:xfrm>
            <a:off x="5003800" y="6302375"/>
            <a:ext cx="1475340" cy="369332"/>
          </a:xfrm>
          <a:prstGeom prst="rect">
            <a:avLst/>
          </a:prstGeom>
          <a:noFill/>
          <a:ln w="1587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/>
              <a:t>Lymph Nodes</a:t>
            </a:r>
            <a:endParaRPr lang="en-US" b="1" smtClean="0"/>
          </a:p>
        </p:txBody>
      </p:sp>
      <p:sp>
        <p:nvSpPr>
          <p:cNvPr id="10318" name="Line 135"/>
          <p:cNvSpPr>
            <a:spLocks noChangeShapeType="1"/>
          </p:cNvSpPr>
          <p:nvPr/>
        </p:nvSpPr>
        <p:spPr bwMode="auto">
          <a:xfrm>
            <a:off x="4211638" y="5876925"/>
            <a:ext cx="360362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19" name="Line 136"/>
          <p:cNvSpPr>
            <a:spLocks noChangeShapeType="1"/>
          </p:cNvSpPr>
          <p:nvPr/>
        </p:nvSpPr>
        <p:spPr bwMode="auto">
          <a:xfrm flipH="1">
            <a:off x="5176838" y="5445125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20" name="Line 137"/>
          <p:cNvSpPr>
            <a:spLocks noChangeShapeType="1"/>
          </p:cNvSpPr>
          <p:nvPr/>
        </p:nvSpPr>
        <p:spPr bwMode="auto">
          <a:xfrm>
            <a:off x="4932363" y="58054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  <a:latin typeface="+mn-lt"/>
              </a:rPr>
              <a:t>Trans-epithelial Antigen Sampling</a:t>
            </a:r>
            <a:endParaRPr lang="en-US" sz="3600" dirty="0" smtClean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" name="Group 214"/>
          <p:cNvGrpSpPr>
            <a:grpSpLocks/>
          </p:cNvGrpSpPr>
          <p:nvPr/>
        </p:nvGrpSpPr>
        <p:grpSpPr bwMode="auto">
          <a:xfrm>
            <a:off x="1547813" y="1916113"/>
            <a:ext cx="5600700" cy="1866900"/>
            <a:chOff x="713" y="984"/>
            <a:chExt cx="4953" cy="1432"/>
          </a:xfrm>
        </p:grpSpPr>
        <p:sp>
          <p:nvSpPr>
            <p:cNvPr id="11285" name="Text Box 5"/>
            <p:cNvSpPr txBox="1">
              <a:spLocks noChangeArrowheads="1"/>
            </p:cNvSpPr>
            <p:nvPr/>
          </p:nvSpPr>
          <p:spPr bwMode="auto">
            <a:xfrm>
              <a:off x="3635" y="1687"/>
              <a:ext cx="833" cy="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FFFFFF"/>
                  </a:solidFill>
                </a:rPr>
                <a:t>Mucosal Epithelial Cells</a:t>
              </a:r>
            </a:p>
          </p:txBody>
        </p:sp>
        <p:sp>
          <p:nvSpPr>
            <p:cNvPr id="11286" name="Line 8"/>
            <p:cNvSpPr>
              <a:spLocks noChangeShapeType="1"/>
            </p:cNvSpPr>
            <p:nvPr/>
          </p:nvSpPr>
          <p:spPr bwMode="auto">
            <a:xfrm>
              <a:off x="2742" y="138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87" name="Line 9"/>
            <p:cNvSpPr>
              <a:spLocks noChangeShapeType="1"/>
            </p:cNvSpPr>
            <p:nvPr/>
          </p:nvSpPr>
          <p:spPr bwMode="auto">
            <a:xfrm>
              <a:off x="2782" y="1370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88" name="Line 10"/>
            <p:cNvSpPr>
              <a:spLocks noChangeShapeType="1"/>
            </p:cNvSpPr>
            <p:nvPr/>
          </p:nvSpPr>
          <p:spPr bwMode="auto">
            <a:xfrm>
              <a:off x="2822" y="135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89" name="Line 11"/>
            <p:cNvSpPr>
              <a:spLocks noChangeShapeType="1"/>
            </p:cNvSpPr>
            <p:nvPr/>
          </p:nvSpPr>
          <p:spPr bwMode="auto">
            <a:xfrm>
              <a:off x="2862" y="137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0" name="Line 12"/>
            <p:cNvSpPr>
              <a:spLocks noChangeShapeType="1"/>
            </p:cNvSpPr>
            <p:nvPr/>
          </p:nvSpPr>
          <p:spPr bwMode="auto">
            <a:xfrm>
              <a:off x="2902" y="135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1" name="Line 13"/>
            <p:cNvSpPr>
              <a:spLocks noChangeShapeType="1"/>
            </p:cNvSpPr>
            <p:nvPr/>
          </p:nvSpPr>
          <p:spPr bwMode="auto">
            <a:xfrm>
              <a:off x="2942" y="1363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2" name="Line 14"/>
            <p:cNvSpPr>
              <a:spLocks noChangeShapeType="1"/>
            </p:cNvSpPr>
            <p:nvPr/>
          </p:nvSpPr>
          <p:spPr bwMode="auto">
            <a:xfrm>
              <a:off x="2978" y="137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3" name="Line 15"/>
            <p:cNvSpPr>
              <a:spLocks noChangeShapeType="1"/>
            </p:cNvSpPr>
            <p:nvPr/>
          </p:nvSpPr>
          <p:spPr bwMode="auto">
            <a:xfrm>
              <a:off x="3018" y="137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4" name="Line 16"/>
            <p:cNvSpPr>
              <a:spLocks noChangeShapeType="1"/>
            </p:cNvSpPr>
            <p:nvPr/>
          </p:nvSpPr>
          <p:spPr bwMode="auto">
            <a:xfrm>
              <a:off x="3058" y="1363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5" name="Line 17"/>
            <p:cNvSpPr>
              <a:spLocks noChangeShapeType="1"/>
            </p:cNvSpPr>
            <p:nvPr/>
          </p:nvSpPr>
          <p:spPr bwMode="auto">
            <a:xfrm>
              <a:off x="3098" y="138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6" name="Line 18"/>
            <p:cNvSpPr>
              <a:spLocks noChangeShapeType="1"/>
            </p:cNvSpPr>
            <p:nvPr/>
          </p:nvSpPr>
          <p:spPr bwMode="auto">
            <a:xfrm>
              <a:off x="3138" y="138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97" name="AutoShape 19"/>
            <p:cNvSpPr>
              <a:spLocks noChangeArrowheads="1"/>
            </p:cNvSpPr>
            <p:nvPr/>
          </p:nvSpPr>
          <p:spPr bwMode="auto">
            <a:xfrm>
              <a:off x="2702" y="1493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8" name="Oval 20"/>
            <p:cNvSpPr>
              <a:spLocks noChangeArrowheads="1"/>
            </p:cNvSpPr>
            <p:nvPr/>
          </p:nvSpPr>
          <p:spPr bwMode="auto">
            <a:xfrm>
              <a:off x="2790" y="1787"/>
              <a:ext cx="216" cy="411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99" name="Line 23"/>
            <p:cNvSpPr>
              <a:spLocks noChangeShapeType="1"/>
            </p:cNvSpPr>
            <p:nvPr/>
          </p:nvSpPr>
          <p:spPr bwMode="auto">
            <a:xfrm>
              <a:off x="2246" y="138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0" name="Line 24"/>
            <p:cNvSpPr>
              <a:spLocks noChangeShapeType="1"/>
            </p:cNvSpPr>
            <p:nvPr/>
          </p:nvSpPr>
          <p:spPr bwMode="auto">
            <a:xfrm>
              <a:off x="2286" y="1370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1" name="Line 25"/>
            <p:cNvSpPr>
              <a:spLocks noChangeShapeType="1"/>
            </p:cNvSpPr>
            <p:nvPr/>
          </p:nvSpPr>
          <p:spPr bwMode="auto">
            <a:xfrm>
              <a:off x="2326" y="135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2" name="Line 26"/>
            <p:cNvSpPr>
              <a:spLocks noChangeShapeType="1"/>
            </p:cNvSpPr>
            <p:nvPr/>
          </p:nvSpPr>
          <p:spPr bwMode="auto">
            <a:xfrm>
              <a:off x="2366" y="137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3" name="Line 27"/>
            <p:cNvSpPr>
              <a:spLocks noChangeShapeType="1"/>
            </p:cNvSpPr>
            <p:nvPr/>
          </p:nvSpPr>
          <p:spPr bwMode="auto">
            <a:xfrm>
              <a:off x="2406" y="135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4" name="Line 28"/>
            <p:cNvSpPr>
              <a:spLocks noChangeShapeType="1"/>
            </p:cNvSpPr>
            <p:nvPr/>
          </p:nvSpPr>
          <p:spPr bwMode="auto">
            <a:xfrm>
              <a:off x="2446" y="1363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5" name="Line 29"/>
            <p:cNvSpPr>
              <a:spLocks noChangeShapeType="1"/>
            </p:cNvSpPr>
            <p:nvPr/>
          </p:nvSpPr>
          <p:spPr bwMode="auto">
            <a:xfrm>
              <a:off x="2482" y="137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6" name="Line 30"/>
            <p:cNvSpPr>
              <a:spLocks noChangeShapeType="1"/>
            </p:cNvSpPr>
            <p:nvPr/>
          </p:nvSpPr>
          <p:spPr bwMode="auto">
            <a:xfrm>
              <a:off x="2522" y="137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7" name="Line 31"/>
            <p:cNvSpPr>
              <a:spLocks noChangeShapeType="1"/>
            </p:cNvSpPr>
            <p:nvPr/>
          </p:nvSpPr>
          <p:spPr bwMode="auto">
            <a:xfrm>
              <a:off x="2562" y="1363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8" name="Line 32"/>
            <p:cNvSpPr>
              <a:spLocks noChangeShapeType="1"/>
            </p:cNvSpPr>
            <p:nvPr/>
          </p:nvSpPr>
          <p:spPr bwMode="auto">
            <a:xfrm>
              <a:off x="2602" y="138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09" name="Line 33"/>
            <p:cNvSpPr>
              <a:spLocks noChangeShapeType="1"/>
            </p:cNvSpPr>
            <p:nvPr/>
          </p:nvSpPr>
          <p:spPr bwMode="auto">
            <a:xfrm>
              <a:off x="2642" y="138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0" name="AutoShape 34"/>
            <p:cNvSpPr>
              <a:spLocks noChangeArrowheads="1"/>
            </p:cNvSpPr>
            <p:nvPr/>
          </p:nvSpPr>
          <p:spPr bwMode="auto">
            <a:xfrm>
              <a:off x="2206" y="1493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1" name="Oval 35"/>
            <p:cNvSpPr>
              <a:spLocks noChangeArrowheads="1"/>
            </p:cNvSpPr>
            <p:nvPr/>
          </p:nvSpPr>
          <p:spPr bwMode="auto">
            <a:xfrm>
              <a:off x="2438" y="1855"/>
              <a:ext cx="160" cy="343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12" name="Line 41"/>
            <p:cNvSpPr>
              <a:spLocks noChangeShapeType="1"/>
            </p:cNvSpPr>
            <p:nvPr/>
          </p:nvSpPr>
          <p:spPr bwMode="auto">
            <a:xfrm>
              <a:off x="3238" y="1391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3" name="Line 42"/>
            <p:cNvSpPr>
              <a:spLocks noChangeShapeType="1"/>
            </p:cNvSpPr>
            <p:nvPr/>
          </p:nvSpPr>
          <p:spPr bwMode="auto">
            <a:xfrm>
              <a:off x="3278" y="137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4" name="Line 43"/>
            <p:cNvSpPr>
              <a:spLocks noChangeShapeType="1"/>
            </p:cNvSpPr>
            <p:nvPr/>
          </p:nvSpPr>
          <p:spPr bwMode="auto">
            <a:xfrm>
              <a:off x="3318" y="1364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5" name="Line 44"/>
            <p:cNvSpPr>
              <a:spLocks noChangeShapeType="1"/>
            </p:cNvSpPr>
            <p:nvPr/>
          </p:nvSpPr>
          <p:spPr bwMode="auto">
            <a:xfrm>
              <a:off x="3358" y="138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6" name="Line 45"/>
            <p:cNvSpPr>
              <a:spLocks noChangeShapeType="1"/>
            </p:cNvSpPr>
            <p:nvPr/>
          </p:nvSpPr>
          <p:spPr bwMode="auto">
            <a:xfrm>
              <a:off x="3398" y="1364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7" name="Line 46"/>
            <p:cNvSpPr>
              <a:spLocks noChangeShapeType="1"/>
            </p:cNvSpPr>
            <p:nvPr/>
          </p:nvSpPr>
          <p:spPr bwMode="auto">
            <a:xfrm>
              <a:off x="3438" y="1371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8" name="Line 47"/>
            <p:cNvSpPr>
              <a:spLocks noChangeShapeType="1"/>
            </p:cNvSpPr>
            <p:nvPr/>
          </p:nvSpPr>
          <p:spPr bwMode="auto">
            <a:xfrm>
              <a:off x="3474" y="138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19" name="Line 48"/>
            <p:cNvSpPr>
              <a:spLocks noChangeShapeType="1"/>
            </p:cNvSpPr>
            <p:nvPr/>
          </p:nvSpPr>
          <p:spPr bwMode="auto">
            <a:xfrm>
              <a:off x="3514" y="138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0" name="Line 49"/>
            <p:cNvSpPr>
              <a:spLocks noChangeShapeType="1"/>
            </p:cNvSpPr>
            <p:nvPr/>
          </p:nvSpPr>
          <p:spPr bwMode="auto">
            <a:xfrm>
              <a:off x="3554" y="1371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1" name="Line 50"/>
            <p:cNvSpPr>
              <a:spLocks noChangeShapeType="1"/>
            </p:cNvSpPr>
            <p:nvPr/>
          </p:nvSpPr>
          <p:spPr bwMode="auto">
            <a:xfrm>
              <a:off x="3594" y="1391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2" name="Line 51"/>
            <p:cNvSpPr>
              <a:spLocks noChangeShapeType="1"/>
            </p:cNvSpPr>
            <p:nvPr/>
          </p:nvSpPr>
          <p:spPr bwMode="auto">
            <a:xfrm>
              <a:off x="3634" y="1391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3" name="AutoShape 52"/>
            <p:cNvSpPr>
              <a:spLocks noChangeArrowheads="1"/>
            </p:cNvSpPr>
            <p:nvPr/>
          </p:nvSpPr>
          <p:spPr bwMode="auto">
            <a:xfrm>
              <a:off x="3200" y="1501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4" name="Oval 53"/>
            <p:cNvSpPr>
              <a:spLocks noChangeArrowheads="1"/>
            </p:cNvSpPr>
            <p:nvPr/>
          </p:nvSpPr>
          <p:spPr bwMode="auto">
            <a:xfrm>
              <a:off x="3430" y="1863"/>
              <a:ext cx="160" cy="343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25" name="Line 56"/>
            <p:cNvSpPr>
              <a:spLocks noChangeShapeType="1"/>
            </p:cNvSpPr>
            <p:nvPr/>
          </p:nvSpPr>
          <p:spPr bwMode="auto">
            <a:xfrm>
              <a:off x="1750" y="137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6" name="Line 57"/>
            <p:cNvSpPr>
              <a:spLocks noChangeShapeType="1"/>
            </p:cNvSpPr>
            <p:nvPr/>
          </p:nvSpPr>
          <p:spPr bwMode="auto">
            <a:xfrm>
              <a:off x="1790" y="136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7" name="Line 58"/>
            <p:cNvSpPr>
              <a:spLocks noChangeShapeType="1"/>
            </p:cNvSpPr>
            <p:nvPr/>
          </p:nvSpPr>
          <p:spPr bwMode="auto">
            <a:xfrm>
              <a:off x="1830" y="134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8" name="Line 59"/>
            <p:cNvSpPr>
              <a:spLocks noChangeShapeType="1"/>
            </p:cNvSpPr>
            <p:nvPr/>
          </p:nvSpPr>
          <p:spPr bwMode="auto">
            <a:xfrm>
              <a:off x="1870" y="136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29" name="Line 60"/>
            <p:cNvSpPr>
              <a:spLocks noChangeShapeType="1"/>
            </p:cNvSpPr>
            <p:nvPr/>
          </p:nvSpPr>
          <p:spPr bwMode="auto">
            <a:xfrm>
              <a:off x="1910" y="134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0" name="Line 61"/>
            <p:cNvSpPr>
              <a:spLocks noChangeShapeType="1"/>
            </p:cNvSpPr>
            <p:nvPr/>
          </p:nvSpPr>
          <p:spPr bwMode="auto">
            <a:xfrm>
              <a:off x="1950" y="135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1" name="Line 62"/>
            <p:cNvSpPr>
              <a:spLocks noChangeShapeType="1"/>
            </p:cNvSpPr>
            <p:nvPr/>
          </p:nvSpPr>
          <p:spPr bwMode="auto">
            <a:xfrm>
              <a:off x="1986" y="136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2" name="Line 63"/>
            <p:cNvSpPr>
              <a:spLocks noChangeShapeType="1"/>
            </p:cNvSpPr>
            <p:nvPr/>
          </p:nvSpPr>
          <p:spPr bwMode="auto">
            <a:xfrm>
              <a:off x="2026" y="136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3" name="Line 64"/>
            <p:cNvSpPr>
              <a:spLocks noChangeShapeType="1"/>
            </p:cNvSpPr>
            <p:nvPr/>
          </p:nvSpPr>
          <p:spPr bwMode="auto">
            <a:xfrm>
              <a:off x="2066" y="135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4" name="Line 65"/>
            <p:cNvSpPr>
              <a:spLocks noChangeShapeType="1"/>
            </p:cNvSpPr>
            <p:nvPr/>
          </p:nvSpPr>
          <p:spPr bwMode="auto">
            <a:xfrm>
              <a:off x="2106" y="137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5" name="Line 66"/>
            <p:cNvSpPr>
              <a:spLocks noChangeShapeType="1"/>
            </p:cNvSpPr>
            <p:nvPr/>
          </p:nvSpPr>
          <p:spPr bwMode="auto">
            <a:xfrm>
              <a:off x="2146" y="137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36" name="AutoShape 67"/>
            <p:cNvSpPr>
              <a:spLocks noChangeArrowheads="1"/>
            </p:cNvSpPr>
            <p:nvPr/>
          </p:nvSpPr>
          <p:spPr bwMode="auto">
            <a:xfrm>
              <a:off x="1710" y="1485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37" name="Oval 68"/>
            <p:cNvSpPr>
              <a:spLocks noChangeArrowheads="1"/>
            </p:cNvSpPr>
            <p:nvPr/>
          </p:nvSpPr>
          <p:spPr bwMode="auto">
            <a:xfrm>
              <a:off x="1798" y="1779"/>
              <a:ext cx="216" cy="411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2134" y="1584"/>
              <a:ext cx="136" cy="96"/>
              <a:chOff x="448" y="2536"/>
              <a:chExt cx="240" cy="96"/>
            </a:xfrm>
          </p:grpSpPr>
          <p:sp>
            <p:nvSpPr>
              <p:cNvPr id="11491" name="Line 7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2" name="Line 7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3" name="Line 7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4" name="Line 7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74"/>
            <p:cNvGrpSpPr>
              <a:grpSpLocks/>
            </p:cNvGrpSpPr>
            <p:nvPr/>
          </p:nvGrpSpPr>
          <p:grpSpPr bwMode="auto">
            <a:xfrm>
              <a:off x="2718" y="1576"/>
              <a:ext cx="72" cy="88"/>
              <a:chOff x="448" y="2536"/>
              <a:chExt cx="240" cy="96"/>
            </a:xfrm>
          </p:grpSpPr>
          <p:sp>
            <p:nvSpPr>
              <p:cNvPr id="11487" name="Line 75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8" name="Line 76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9" name="Line 77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90" name="Line 78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79"/>
            <p:cNvGrpSpPr>
              <a:grpSpLocks/>
            </p:cNvGrpSpPr>
            <p:nvPr/>
          </p:nvGrpSpPr>
          <p:grpSpPr bwMode="auto">
            <a:xfrm>
              <a:off x="3134" y="1608"/>
              <a:ext cx="136" cy="96"/>
              <a:chOff x="448" y="2536"/>
              <a:chExt cx="240" cy="96"/>
            </a:xfrm>
          </p:grpSpPr>
          <p:sp>
            <p:nvSpPr>
              <p:cNvPr id="11483" name="Line 8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4" name="Line 8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5" name="Line 8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6" name="Line 8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2614" y="1576"/>
              <a:ext cx="72" cy="88"/>
              <a:chOff x="448" y="2536"/>
              <a:chExt cx="240" cy="96"/>
            </a:xfrm>
          </p:grpSpPr>
          <p:sp>
            <p:nvSpPr>
              <p:cNvPr id="11479" name="Line 85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0" name="Line 86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1" name="Line 87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82" name="Line 88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89"/>
            <p:cNvGrpSpPr>
              <a:grpSpLocks/>
            </p:cNvGrpSpPr>
            <p:nvPr/>
          </p:nvGrpSpPr>
          <p:grpSpPr bwMode="auto">
            <a:xfrm flipH="1">
              <a:off x="2408" y="984"/>
              <a:ext cx="352" cy="272"/>
              <a:chOff x="3736" y="1448"/>
              <a:chExt cx="680" cy="552"/>
            </a:xfrm>
          </p:grpSpPr>
          <p:sp>
            <p:nvSpPr>
              <p:cNvPr id="11473" name="Oval 90"/>
              <p:cNvSpPr>
                <a:spLocks noChangeArrowheads="1"/>
              </p:cNvSpPr>
              <p:nvPr/>
            </p:nvSpPr>
            <p:spPr bwMode="auto">
              <a:xfrm rot="5400000" flipH="1" flipV="1">
                <a:off x="3920" y="152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4" name="Oval 91"/>
              <p:cNvSpPr>
                <a:spLocks noChangeArrowheads="1"/>
              </p:cNvSpPr>
              <p:nvPr/>
            </p:nvSpPr>
            <p:spPr bwMode="auto">
              <a:xfrm rot="10800000" flipH="1" flipV="1">
                <a:off x="4024" y="180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5" name="Oval 92"/>
              <p:cNvSpPr>
                <a:spLocks noChangeArrowheads="1"/>
              </p:cNvSpPr>
              <p:nvPr/>
            </p:nvSpPr>
            <p:spPr bwMode="auto">
              <a:xfrm rot="10800000" flipH="1" flipV="1">
                <a:off x="4288" y="1632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6" name="Oval 93"/>
              <p:cNvSpPr>
                <a:spLocks noChangeArrowheads="1"/>
              </p:cNvSpPr>
              <p:nvPr/>
            </p:nvSpPr>
            <p:spPr bwMode="auto">
              <a:xfrm rot="10800000" flipH="1" flipV="1">
                <a:off x="3736" y="1744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7" name="Oval 94"/>
              <p:cNvSpPr>
                <a:spLocks noChangeArrowheads="1"/>
              </p:cNvSpPr>
              <p:nvPr/>
            </p:nvSpPr>
            <p:spPr bwMode="auto">
              <a:xfrm rot="5400000" flipH="1" flipV="1">
                <a:off x="4016" y="1624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8" name="Oval 95"/>
              <p:cNvSpPr>
                <a:spLocks noChangeArrowheads="1"/>
              </p:cNvSpPr>
              <p:nvPr/>
            </p:nvSpPr>
            <p:spPr bwMode="auto">
              <a:xfrm rot="5400000" flipH="1" flipV="1">
                <a:off x="4264" y="140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96"/>
            <p:cNvGrpSpPr>
              <a:grpSpLocks/>
            </p:cNvGrpSpPr>
            <p:nvPr/>
          </p:nvGrpSpPr>
          <p:grpSpPr bwMode="auto">
            <a:xfrm>
              <a:off x="2792" y="1000"/>
              <a:ext cx="352" cy="272"/>
              <a:chOff x="3736" y="1448"/>
              <a:chExt cx="680" cy="552"/>
            </a:xfrm>
          </p:grpSpPr>
          <p:sp>
            <p:nvSpPr>
              <p:cNvPr id="11467" name="Oval 97"/>
              <p:cNvSpPr>
                <a:spLocks noChangeArrowheads="1"/>
              </p:cNvSpPr>
              <p:nvPr/>
            </p:nvSpPr>
            <p:spPr bwMode="auto">
              <a:xfrm rot="5400000" flipH="1" flipV="1">
                <a:off x="3920" y="152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8" name="Oval 98"/>
              <p:cNvSpPr>
                <a:spLocks noChangeArrowheads="1"/>
              </p:cNvSpPr>
              <p:nvPr/>
            </p:nvSpPr>
            <p:spPr bwMode="auto">
              <a:xfrm rot="10800000" flipH="1" flipV="1">
                <a:off x="4024" y="180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9" name="Oval 99"/>
              <p:cNvSpPr>
                <a:spLocks noChangeArrowheads="1"/>
              </p:cNvSpPr>
              <p:nvPr/>
            </p:nvSpPr>
            <p:spPr bwMode="auto">
              <a:xfrm rot="10800000" flipH="1" flipV="1">
                <a:off x="4288" y="1632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0" name="Oval 100"/>
              <p:cNvSpPr>
                <a:spLocks noChangeArrowheads="1"/>
              </p:cNvSpPr>
              <p:nvPr/>
            </p:nvSpPr>
            <p:spPr bwMode="auto">
              <a:xfrm rot="10800000" flipH="1" flipV="1">
                <a:off x="3736" y="1744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1" name="Oval 101"/>
              <p:cNvSpPr>
                <a:spLocks noChangeArrowheads="1"/>
              </p:cNvSpPr>
              <p:nvPr/>
            </p:nvSpPr>
            <p:spPr bwMode="auto">
              <a:xfrm rot="5400000" flipH="1" flipV="1">
                <a:off x="4016" y="1624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2" name="Oval 102"/>
              <p:cNvSpPr>
                <a:spLocks noChangeArrowheads="1"/>
              </p:cNvSpPr>
              <p:nvPr/>
            </p:nvSpPr>
            <p:spPr bwMode="auto">
              <a:xfrm rot="5400000" flipH="1" flipV="1">
                <a:off x="4264" y="140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110"/>
            <p:cNvGrpSpPr>
              <a:grpSpLocks/>
            </p:cNvGrpSpPr>
            <p:nvPr/>
          </p:nvGrpSpPr>
          <p:grpSpPr bwMode="auto">
            <a:xfrm>
              <a:off x="1992" y="1000"/>
              <a:ext cx="352" cy="272"/>
              <a:chOff x="3736" y="1448"/>
              <a:chExt cx="680" cy="552"/>
            </a:xfrm>
          </p:grpSpPr>
          <p:sp>
            <p:nvSpPr>
              <p:cNvPr id="11461" name="Oval 111"/>
              <p:cNvSpPr>
                <a:spLocks noChangeArrowheads="1"/>
              </p:cNvSpPr>
              <p:nvPr/>
            </p:nvSpPr>
            <p:spPr bwMode="auto">
              <a:xfrm rot="5400000" flipH="1" flipV="1">
                <a:off x="3920" y="152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2" name="Oval 112"/>
              <p:cNvSpPr>
                <a:spLocks noChangeArrowheads="1"/>
              </p:cNvSpPr>
              <p:nvPr/>
            </p:nvSpPr>
            <p:spPr bwMode="auto">
              <a:xfrm rot="10800000" flipH="1" flipV="1">
                <a:off x="4024" y="180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3" name="Oval 113"/>
              <p:cNvSpPr>
                <a:spLocks noChangeArrowheads="1"/>
              </p:cNvSpPr>
              <p:nvPr/>
            </p:nvSpPr>
            <p:spPr bwMode="auto">
              <a:xfrm rot="10800000" flipH="1" flipV="1">
                <a:off x="4288" y="1632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4" name="Oval 114"/>
              <p:cNvSpPr>
                <a:spLocks noChangeArrowheads="1"/>
              </p:cNvSpPr>
              <p:nvPr/>
            </p:nvSpPr>
            <p:spPr bwMode="auto">
              <a:xfrm rot="10800000" flipH="1" flipV="1">
                <a:off x="3736" y="1744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5" name="Oval 115"/>
              <p:cNvSpPr>
                <a:spLocks noChangeArrowheads="1"/>
              </p:cNvSpPr>
              <p:nvPr/>
            </p:nvSpPr>
            <p:spPr bwMode="auto">
              <a:xfrm rot="5400000" flipH="1" flipV="1">
                <a:off x="4016" y="1624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6" name="Oval 116"/>
              <p:cNvSpPr>
                <a:spLocks noChangeArrowheads="1"/>
              </p:cNvSpPr>
              <p:nvPr/>
            </p:nvSpPr>
            <p:spPr bwMode="auto">
              <a:xfrm rot="5400000" flipH="1" flipV="1">
                <a:off x="4264" y="1408"/>
                <a:ext cx="112" cy="192"/>
              </a:xfrm>
              <a:prstGeom prst="ellipse">
                <a:avLst/>
              </a:prstGeom>
              <a:solidFill>
                <a:srgbClr val="00FF00"/>
              </a:solidFill>
              <a:ln w="12700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345" name="Text Box 123"/>
            <p:cNvSpPr txBox="1">
              <a:spLocks noChangeArrowheads="1"/>
            </p:cNvSpPr>
            <p:nvPr/>
          </p:nvSpPr>
          <p:spPr bwMode="auto">
            <a:xfrm>
              <a:off x="860" y="1670"/>
              <a:ext cx="791" cy="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GB" sz="1400" smtClean="0">
                  <a:solidFill>
                    <a:srgbClr val="FFFFFF"/>
                  </a:solidFill>
                </a:rPr>
                <a:t>Tight-junction proteins</a:t>
              </a:r>
            </a:p>
          </p:txBody>
        </p:sp>
        <p:sp>
          <p:nvSpPr>
            <p:cNvPr id="11346" name="Line 8"/>
            <p:cNvSpPr>
              <a:spLocks noChangeShapeType="1"/>
            </p:cNvSpPr>
            <p:nvPr/>
          </p:nvSpPr>
          <p:spPr bwMode="auto">
            <a:xfrm>
              <a:off x="4728" y="139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47" name="Line 9"/>
            <p:cNvSpPr>
              <a:spLocks noChangeShapeType="1"/>
            </p:cNvSpPr>
            <p:nvPr/>
          </p:nvSpPr>
          <p:spPr bwMode="auto">
            <a:xfrm>
              <a:off x="4768" y="138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48" name="Line 10"/>
            <p:cNvSpPr>
              <a:spLocks noChangeShapeType="1"/>
            </p:cNvSpPr>
            <p:nvPr/>
          </p:nvSpPr>
          <p:spPr bwMode="auto">
            <a:xfrm>
              <a:off x="4808" y="136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49" name="Line 11"/>
            <p:cNvSpPr>
              <a:spLocks noChangeShapeType="1"/>
            </p:cNvSpPr>
            <p:nvPr/>
          </p:nvSpPr>
          <p:spPr bwMode="auto">
            <a:xfrm>
              <a:off x="4848" y="138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0" name="Line 12"/>
            <p:cNvSpPr>
              <a:spLocks noChangeShapeType="1"/>
            </p:cNvSpPr>
            <p:nvPr/>
          </p:nvSpPr>
          <p:spPr bwMode="auto">
            <a:xfrm>
              <a:off x="4888" y="136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1" name="Line 13"/>
            <p:cNvSpPr>
              <a:spLocks noChangeShapeType="1"/>
            </p:cNvSpPr>
            <p:nvPr/>
          </p:nvSpPr>
          <p:spPr bwMode="auto">
            <a:xfrm>
              <a:off x="4928" y="137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2" name="Line 14"/>
            <p:cNvSpPr>
              <a:spLocks noChangeShapeType="1"/>
            </p:cNvSpPr>
            <p:nvPr/>
          </p:nvSpPr>
          <p:spPr bwMode="auto">
            <a:xfrm>
              <a:off x="4964" y="138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3" name="Line 15"/>
            <p:cNvSpPr>
              <a:spLocks noChangeShapeType="1"/>
            </p:cNvSpPr>
            <p:nvPr/>
          </p:nvSpPr>
          <p:spPr bwMode="auto">
            <a:xfrm>
              <a:off x="5004" y="138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4" name="Line 16"/>
            <p:cNvSpPr>
              <a:spLocks noChangeShapeType="1"/>
            </p:cNvSpPr>
            <p:nvPr/>
          </p:nvSpPr>
          <p:spPr bwMode="auto">
            <a:xfrm>
              <a:off x="5044" y="137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5" name="Line 17"/>
            <p:cNvSpPr>
              <a:spLocks noChangeShapeType="1"/>
            </p:cNvSpPr>
            <p:nvPr/>
          </p:nvSpPr>
          <p:spPr bwMode="auto">
            <a:xfrm>
              <a:off x="5084" y="139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6" name="Line 18"/>
            <p:cNvSpPr>
              <a:spLocks noChangeShapeType="1"/>
            </p:cNvSpPr>
            <p:nvPr/>
          </p:nvSpPr>
          <p:spPr bwMode="auto">
            <a:xfrm>
              <a:off x="5124" y="139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57" name="AutoShape 19"/>
            <p:cNvSpPr>
              <a:spLocks noChangeArrowheads="1"/>
            </p:cNvSpPr>
            <p:nvPr/>
          </p:nvSpPr>
          <p:spPr bwMode="auto">
            <a:xfrm>
              <a:off x="4688" y="1505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58" name="Oval 20"/>
            <p:cNvSpPr>
              <a:spLocks noChangeArrowheads="1"/>
            </p:cNvSpPr>
            <p:nvPr/>
          </p:nvSpPr>
          <p:spPr bwMode="auto">
            <a:xfrm>
              <a:off x="4776" y="1799"/>
              <a:ext cx="216" cy="411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59" name="Line 23"/>
            <p:cNvSpPr>
              <a:spLocks noChangeShapeType="1"/>
            </p:cNvSpPr>
            <p:nvPr/>
          </p:nvSpPr>
          <p:spPr bwMode="auto">
            <a:xfrm>
              <a:off x="4232" y="139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0" name="Line 24"/>
            <p:cNvSpPr>
              <a:spLocks noChangeShapeType="1"/>
            </p:cNvSpPr>
            <p:nvPr/>
          </p:nvSpPr>
          <p:spPr bwMode="auto">
            <a:xfrm>
              <a:off x="4272" y="138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1" name="Line 25"/>
            <p:cNvSpPr>
              <a:spLocks noChangeShapeType="1"/>
            </p:cNvSpPr>
            <p:nvPr/>
          </p:nvSpPr>
          <p:spPr bwMode="auto">
            <a:xfrm>
              <a:off x="4312" y="136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2" name="Line 26"/>
            <p:cNvSpPr>
              <a:spLocks noChangeShapeType="1"/>
            </p:cNvSpPr>
            <p:nvPr/>
          </p:nvSpPr>
          <p:spPr bwMode="auto">
            <a:xfrm>
              <a:off x="4352" y="138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3" name="Line 27"/>
            <p:cNvSpPr>
              <a:spLocks noChangeShapeType="1"/>
            </p:cNvSpPr>
            <p:nvPr/>
          </p:nvSpPr>
          <p:spPr bwMode="auto">
            <a:xfrm>
              <a:off x="4392" y="1368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4" name="Line 28"/>
            <p:cNvSpPr>
              <a:spLocks noChangeShapeType="1"/>
            </p:cNvSpPr>
            <p:nvPr/>
          </p:nvSpPr>
          <p:spPr bwMode="auto">
            <a:xfrm>
              <a:off x="4432" y="137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5" name="Line 29"/>
            <p:cNvSpPr>
              <a:spLocks noChangeShapeType="1"/>
            </p:cNvSpPr>
            <p:nvPr/>
          </p:nvSpPr>
          <p:spPr bwMode="auto">
            <a:xfrm>
              <a:off x="4468" y="138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6" name="Line 30"/>
            <p:cNvSpPr>
              <a:spLocks noChangeShapeType="1"/>
            </p:cNvSpPr>
            <p:nvPr/>
          </p:nvSpPr>
          <p:spPr bwMode="auto">
            <a:xfrm>
              <a:off x="4508" y="138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7" name="Line 31"/>
            <p:cNvSpPr>
              <a:spLocks noChangeShapeType="1"/>
            </p:cNvSpPr>
            <p:nvPr/>
          </p:nvSpPr>
          <p:spPr bwMode="auto">
            <a:xfrm>
              <a:off x="4548" y="137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8" name="Line 32"/>
            <p:cNvSpPr>
              <a:spLocks noChangeShapeType="1"/>
            </p:cNvSpPr>
            <p:nvPr/>
          </p:nvSpPr>
          <p:spPr bwMode="auto">
            <a:xfrm>
              <a:off x="4588" y="139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69" name="Line 33"/>
            <p:cNvSpPr>
              <a:spLocks noChangeShapeType="1"/>
            </p:cNvSpPr>
            <p:nvPr/>
          </p:nvSpPr>
          <p:spPr bwMode="auto">
            <a:xfrm>
              <a:off x="4628" y="1395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0" name="AutoShape 34"/>
            <p:cNvSpPr>
              <a:spLocks noChangeArrowheads="1"/>
            </p:cNvSpPr>
            <p:nvPr/>
          </p:nvSpPr>
          <p:spPr bwMode="auto">
            <a:xfrm>
              <a:off x="4192" y="1505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71" name="Oval 35"/>
            <p:cNvSpPr>
              <a:spLocks noChangeArrowheads="1"/>
            </p:cNvSpPr>
            <p:nvPr/>
          </p:nvSpPr>
          <p:spPr bwMode="auto">
            <a:xfrm>
              <a:off x="4424" y="1867"/>
              <a:ext cx="160" cy="343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72" name="Line 41"/>
            <p:cNvSpPr>
              <a:spLocks noChangeShapeType="1"/>
            </p:cNvSpPr>
            <p:nvPr/>
          </p:nvSpPr>
          <p:spPr bwMode="auto">
            <a:xfrm>
              <a:off x="5224" y="140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3" name="Line 42"/>
            <p:cNvSpPr>
              <a:spLocks noChangeShapeType="1"/>
            </p:cNvSpPr>
            <p:nvPr/>
          </p:nvSpPr>
          <p:spPr bwMode="auto">
            <a:xfrm>
              <a:off x="5264" y="1390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4" name="Line 43"/>
            <p:cNvSpPr>
              <a:spLocks noChangeShapeType="1"/>
            </p:cNvSpPr>
            <p:nvPr/>
          </p:nvSpPr>
          <p:spPr bwMode="auto">
            <a:xfrm>
              <a:off x="5304" y="137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5" name="Line 44"/>
            <p:cNvSpPr>
              <a:spLocks noChangeShapeType="1"/>
            </p:cNvSpPr>
            <p:nvPr/>
          </p:nvSpPr>
          <p:spPr bwMode="auto">
            <a:xfrm>
              <a:off x="5344" y="139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6" name="Line 45"/>
            <p:cNvSpPr>
              <a:spLocks noChangeShapeType="1"/>
            </p:cNvSpPr>
            <p:nvPr/>
          </p:nvSpPr>
          <p:spPr bwMode="auto">
            <a:xfrm>
              <a:off x="5384" y="137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7" name="Line 46"/>
            <p:cNvSpPr>
              <a:spLocks noChangeShapeType="1"/>
            </p:cNvSpPr>
            <p:nvPr/>
          </p:nvSpPr>
          <p:spPr bwMode="auto">
            <a:xfrm>
              <a:off x="5424" y="1383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8" name="Line 47"/>
            <p:cNvSpPr>
              <a:spLocks noChangeShapeType="1"/>
            </p:cNvSpPr>
            <p:nvPr/>
          </p:nvSpPr>
          <p:spPr bwMode="auto">
            <a:xfrm>
              <a:off x="5460" y="139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79" name="Line 48"/>
            <p:cNvSpPr>
              <a:spLocks noChangeShapeType="1"/>
            </p:cNvSpPr>
            <p:nvPr/>
          </p:nvSpPr>
          <p:spPr bwMode="auto">
            <a:xfrm>
              <a:off x="5500" y="139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0" name="Line 49"/>
            <p:cNvSpPr>
              <a:spLocks noChangeShapeType="1"/>
            </p:cNvSpPr>
            <p:nvPr/>
          </p:nvSpPr>
          <p:spPr bwMode="auto">
            <a:xfrm>
              <a:off x="5540" y="1383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1" name="Line 50"/>
            <p:cNvSpPr>
              <a:spLocks noChangeShapeType="1"/>
            </p:cNvSpPr>
            <p:nvPr/>
          </p:nvSpPr>
          <p:spPr bwMode="auto">
            <a:xfrm>
              <a:off x="5580" y="140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2" name="Line 51"/>
            <p:cNvSpPr>
              <a:spLocks noChangeShapeType="1"/>
            </p:cNvSpPr>
            <p:nvPr/>
          </p:nvSpPr>
          <p:spPr bwMode="auto">
            <a:xfrm>
              <a:off x="5620" y="1403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3" name="AutoShape 52"/>
            <p:cNvSpPr>
              <a:spLocks noChangeArrowheads="1"/>
            </p:cNvSpPr>
            <p:nvPr/>
          </p:nvSpPr>
          <p:spPr bwMode="auto">
            <a:xfrm>
              <a:off x="5186" y="1513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84" name="Oval 53"/>
            <p:cNvSpPr>
              <a:spLocks noChangeArrowheads="1"/>
            </p:cNvSpPr>
            <p:nvPr/>
          </p:nvSpPr>
          <p:spPr bwMode="auto">
            <a:xfrm>
              <a:off x="5416" y="1875"/>
              <a:ext cx="160" cy="343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85" name="Line 56"/>
            <p:cNvSpPr>
              <a:spLocks noChangeShapeType="1"/>
            </p:cNvSpPr>
            <p:nvPr/>
          </p:nvSpPr>
          <p:spPr bwMode="auto">
            <a:xfrm>
              <a:off x="3736" y="1387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6" name="Line 57"/>
            <p:cNvSpPr>
              <a:spLocks noChangeShapeType="1"/>
            </p:cNvSpPr>
            <p:nvPr/>
          </p:nvSpPr>
          <p:spPr bwMode="auto">
            <a:xfrm>
              <a:off x="3776" y="1374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7" name="Line 58"/>
            <p:cNvSpPr>
              <a:spLocks noChangeShapeType="1"/>
            </p:cNvSpPr>
            <p:nvPr/>
          </p:nvSpPr>
          <p:spPr bwMode="auto">
            <a:xfrm>
              <a:off x="3816" y="1360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8" name="Line 59"/>
            <p:cNvSpPr>
              <a:spLocks noChangeShapeType="1"/>
            </p:cNvSpPr>
            <p:nvPr/>
          </p:nvSpPr>
          <p:spPr bwMode="auto">
            <a:xfrm>
              <a:off x="3856" y="1381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89" name="Line 60"/>
            <p:cNvSpPr>
              <a:spLocks noChangeShapeType="1"/>
            </p:cNvSpPr>
            <p:nvPr/>
          </p:nvSpPr>
          <p:spPr bwMode="auto">
            <a:xfrm>
              <a:off x="3896" y="1360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0" name="Line 61"/>
            <p:cNvSpPr>
              <a:spLocks noChangeShapeType="1"/>
            </p:cNvSpPr>
            <p:nvPr/>
          </p:nvSpPr>
          <p:spPr bwMode="auto">
            <a:xfrm>
              <a:off x="3936" y="136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1" name="Line 62"/>
            <p:cNvSpPr>
              <a:spLocks noChangeShapeType="1"/>
            </p:cNvSpPr>
            <p:nvPr/>
          </p:nvSpPr>
          <p:spPr bwMode="auto">
            <a:xfrm>
              <a:off x="3972" y="1381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2" name="Line 63"/>
            <p:cNvSpPr>
              <a:spLocks noChangeShapeType="1"/>
            </p:cNvSpPr>
            <p:nvPr/>
          </p:nvSpPr>
          <p:spPr bwMode="auto">
            <a:xfrm>
              <a:off x="4012" y="1381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3" name="Line 64"/>
            <p:cNvSpPr>
              <a:spLocks noChangeShapeType="1"/>
            </p:cNvSpPr>
            <p:nvPr/>
          </p:nvSpPr>
          <p:spPr bwMode="auto">
            <a:xfrm>
              <a:off x="4052" y="136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4" name="Line 65"/>
            <p:cNvSpPr>
              <a:spLocks noChangeShapeType="1"/>
            </p:cNvSpPr>
            <p:nvPr/>
          </p:nvSpPr>
          <p:spPr bwMode="auto">
            <a:xfrm>
              <a:off x="4092" y="1387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5" name="Line 66"/>
            <p:cNvSpPr>
              <a:spLocks noChangeShapeType="1"/>
            </p:cNvSpPr>
            <p:nvPr/>
          </p:nvSpPr>
          <p:spPr bwMode="auto">
            <a:xfrm>
              <a:off x="4132" y="1387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396" name="AutoShape 67"/>
            <p:cNvSpPr>
              <a:spLocks noChangeArrowheads="1"/>
            </p:cNvSpPr>
            <p:nvPr/>
          </p:nvSpPr>
          <p:spPr bwMode="auto">
            <a:xfrm>
              <a:off x="3696" y="1497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97" name="Oval 68"/>
            <p:cNvSpPr>
              <a:spLocks noChangeArrowheads="1"/>
            </p:cNvSpPr>
            <p:nvPr/>
          </p:nvSpPr>
          <p:spPr bwMode="auto">
            <a:xfrm>
              <a:off x="3784" y="1791"/>
              <a:ext cx="216" cy="411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4120" y="1596"/>
              <a:ext cx="136" cy="96"/>
              <a:chOff x="448" y="2536"/>
              <a:chExt cx="240" cy="96"/>
            </a:xfrm>
          </p:grpSpPr>
          <p:sp>
            <p:nvSpPr>
              <p:cNvPr id="11457" name="Line 7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8" name="Line 7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9" name="Line 7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60" name="Line 7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4704" y="1588"/>
              <a:ext cx="72" cy="88"/>
              <a:chOff x="448" y="2536"/>
              <a:chExt cx="240" cy="96"/>
            </a:xfrm>
          </p:grpSpPr>
          <p:sp>
            <p:nvSpPr>
              <p:cNvPr id="11453" name="Line 75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4" name="Line 76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5" name="Line 77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6" name="Line 78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5120" y="1620"/>
              <a:ext cx="136" cy="96"/>
              <a:chOff x="448" y="2536"/>
              <a:chExt cx="240" cy="96"/>
            </a:xfrm>
          </p:grpSpPr>
          <p:sp>
            <p:nvSpPr>
              <p:cNvPr id="11449" name="Line 8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0" name="Line 8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1" name="Line 8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52" name="Line 8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600" y="1588"/>
              <a:ext cx="72" cy="88"/>
              <a:chOff x="448" y="2536"/>
              <a:chExt cx="240" cy="96"/>
            </a:xfrm>
          </p:grpSpPr>
          <p:sp>
            <p:nvSpPr>
              <p:cNvPr id="11445" name="Line 85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6" name="Line 86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7" name="Line 87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8" name="Line 88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3606" y="1610"/>
              <a:ext cx="136" cy="96"/>
              <a:chOff x="448" y="2536"/>
              <a:chExt cx="240" cy="96"/>
            </a:xfrm>
          </p:grpSpPr>
          <p:sp>
            <p:nvSpPr>
              <p:cNvPr id="11441" name="Line 8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2" name="Line 8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3" name="Line 8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4" name="Line 8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403" name="Line 8"/>
            <p:cNvSpPr>
              <a:spLocks noChangeShapeType="1"/>
            </p:cNvSpPr>
            <p:nvPr/>
          </p:nvSpPr>
          <p:spPr bwMode="auto">
            <a:xfrm>
              <a:off x="1249" y="1392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04" name="Line 9"/>
            <p:cNvSpPr>
              <a:spLocks noChangeShapeType="1"/>
            </p:cNvSpPr>
            <p:nvPr/>
          </p:nvSpPr>
          <p:spPr bwMode="auto">
            <a:xfrm>
              <a:off x="1289" y="137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05" name="Line 10"/>
            <p:cNvSpPr>
              <a:spLocks noChangeShapeType="1"/>
            </p:cNvSpPr>
            <p:nvPr/>
          </p:nvSpPr>
          <p:spPr bwMode="auto">
            <a:xfrm>
              <a:off x="1329" y="136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06" name="Line 11"/>
            <p:cNvSpPr>
              <a:spLocks noChangeShapeType="1"/>
            </p:cNvSpPr>
            <p:nvPr/>
          </p:nvSpPr>
          <p:spPr bwMode="auto">
            <a:xfrm>
              <a:off x="1369" y="138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07" name="Line 12"/>
            <p:cNvSpPr>
              <a:spLocks noChangeShapeType="1"/>
            </p:cNvSpPr>
            <p:nvPr/>
          </p:nvSpPr>
          <p:spPr bwMode="auto">
            <a:xfrm>
              <a:off x="1409" y="136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08" name="Line 13"/>
            <p:cNvSpPr>
              <a:spLocks noChangeShapeType="1"/>
            </p:cNvSpPr>
            <p:nvPr/>
          </p:nvSpPr>
          <p:spPr bwMode="auto">
            <a:xfrm>
              <a:off x="1449" y="137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09" name="Line 14"/>
            <p:cNvSpPr>
              <a:spLocks noChangeShapeType="1"/>
            </p:cNvSpPr>
            <p:nvPr/>
          </p:nvSpPr>
          <p:spPr bwMode="auto">
            <a:xfrm>
              <a:off x="1485" y="138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0" name="Line 15"/>
            <p:cNvSpPr>
              <a:spLocks noChangeShapeType="1"/>
            </p:cNvSpPr>
            <p:nvPr/>
          </p:nvSpPr>
          <p:spPr bwMode="auto">
            <a:xfrm>
              <a:off x="1525" y="138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1" name="Line 16"/>
            <p:cNvSpPr>
              <a:spLocks noChangeShapeType="1"/>
            </p:cNvSpPr>
            <p:nvPr/>
          </p:nvSpPr>
          <p:spPr bwMode="auto">
            <a:xfrm>
              <a:off x="1565" y="137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2" name="Line 17"/>
            <p:cNvSpPr>
              <a:spLocks noChangeShapeType="1"/>
            </p:cNvSpPr>
            <p:nvPr/>
          </p:nvSpPr>
          <p:spPr bwMode="auto">
            <a:xfrm>
              <a:off x="1605" y="1392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3" name="Line 18"/>
            <p:cNvSpPr>
              <a:spLocks noChangeShapeType="1"/>
            </p:cNvSpPr>
            <p:nvPr/>
          </p:nvSpPr>
          <p:spPr bwMode="auto">
            <a:xfrm>
              <a:off x="1645" y="1392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4" name="AutoShape 19"/>
            <p:cNvSpPr>
              <a:spLocks noChangeArrowheads="1"/>
            </p:cNvSpPr>
            <p:nvPr/>
          </p:nvSpPr>
          <p:spPr bwMode="auto">
            <a:xfrm>
              <a:off x="1209" y="1502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15" name="Oval 20"/>
            <p:cNvSpPr>
              <a:spLocks noChangeArrowheads="1"/>
            </p:cNvSpPr>
            <p:nvPr/>
          </p:nvSpPr>
          <p:spPr bwMode="auto">
            <a:xfrm>
              <a:off x="1297" y="1796"/>
              <a:ext cx="216" cy="411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16" name="Line 23"/>
            <p:cNvSpPr>
              <a:spLocks noChangeShapeType="1"/>
            </p:cNvSpPr>
            <p:nvPr/>
          </p:nvSpPr>
          <p:spPr bwMode="auto">
            <a:xfrm>
              <a:off x="753" y="1392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7" name="Line 24"/>
            <p:cNvSpPr>
              <a:spLocks noChangeShapeType="1"/>
            </p:cNvSpPr>
            <p:nvPr/>
          </p:nvSpPr>
          <p:spPr bwMode="auto">
            <a:xfrm>
              <a:off x="793" y="1379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8" name="Line 25"/>
            <p:cNvSpPr>
              <a:spLocks noChangeShapeType="1"/>
            </p:cNvSpPr>
            <p:nvPr/>
          </p:nvSpPr>
          <p:spPr bwMode="auto">
            <a:xfrm>
              <a:off x="833" y="136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19" name="Line 26"/>
            <p:cNvSpPr>
              <a:spLocks noChangeShapeType="1"/>
            </p:cNvSpPr>
            <p:nvPr/>
          </p:nvSpPr>
          <p:spPr bwMode="auto">
            <a:xfrm>
              <a:off x="873" y="138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0" name="Line 27"/>
            <p:cNvSpPr>
              <a:spLocks noChangeShapeType="1"/>
            </p:cNvSpPr>
            <p:nvPr/>
          </p:nvSpPr>
          <p:spPr bwMode="auto">
            <a:xfrm>
              <a:off x="913" y="1365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1" name="Line 28"/>
            <p:cNvSpPr>
              <a:spLocks noChangeShapeType="1"/>
            </p:cNvSpPr>
            <p:nvPr/>
          </p:nvSpPr>
          <p:spPr bwMode="auto">
            <a:xfrm>
              <a:off x="953" y="137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2" name="Line 29"/>
            <p:cNvSpPr>
              <a:spLocks noChangeShapeType="1"/>
            </p:cNvSpPr>
            <p:nvPr/>
          </p:nvSpPr>
          <p:spPr bwMode="auto">
            <a:xfrm>
              <a:off x="989" y="138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3" name="Line 30"/>
            <p:cNvSpPr>
              <a:spLocks noChangeShapeType="1"/>
            </p:cNvSpPr>
            <p:nvPr/>
          </p:nvSpPr>
          <p:spPr bwMode="auto">
            <a:xfrm>
              <a:off x="1029" y="1386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4" name="Line 31"/>
            <p:cNvSpPr>
              <a:spLocks noChangeShapeType="1"/>
            </p:cNvSpPr>
            <p:nvPr/>
          </p:nvSpPr>
          <p:spPr bwMode="auto">
            <a:xfrm>
              <a:off x="1069" y="1372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5" name="Line 32"/>
            <p:cNvSpPr>
              <a:spLocks noChangeShapeType="1"/>
            </p:cNvSpPr>
            <p:nvPr/>
          </p:nvSpPr>
          <p:spPr bwMode="auto">
            <a:xfrm>
              <a:off x="1109" y="1392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6" name="Line 33"/>
            <p:cNvSpPr>
              <a:spLocks noChangeShapeType="1"/>
            </p:cNvSpPr>
            <p:nvPr/>
          </p:nvSpPr>
          <p:spPr bwMode="auto">
            <a:xfrm>
              <a:off x="1149" y="1392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27" name="AutoShape 34"/>
            <p:cNvSpPr>
              <a:spLocks noChangeArrowheads="1"/>
            </p:cNvSpPr>
            <p:nvPr/>
          </p:nvSpPr>
          <p:spPr bwMode="auto">
            <a:xfrm>
              <a:off x="713" y="1502"/>
              <a:ext cx="480" cy="903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28" name="Oval 35"/>
            <p:cNvSpPr>
              <a:spLocks noChangeArrowheads="1"/>
            </p:cNvSpPr>
            <p:nvPr/>
          </p:nvSpPr>
          <p:spPr bwMode="auto">
            <a:xfrm>
              <a:off x="945" y="1864"/>
              <a:ext cx="160" cy="343"/>
            </a:xfrm>
            <a:prstGeom prst="ellipse">
              <a:avLst/>
            </a:prstGeom>
            <a:solidFill>
              <a:srgbClr val="FF00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29" name="Line 41"/>
            <p:cNvSpPr>
              <a:spLocks noChangeShapeType="1"/>
            </p:cNvSpPr>
            <p:nvPr/>
          </p:nvSpPr>
          <p:spPr bwMode="auto">
            <a:xfrm>
              <a:off x="1745" y="1400"/>
              <a:ext cx="0" cy="16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430" name="Line 42"/>
            <p:cNvSpPr>
              <a:spLocks noChangeShapeType="1"/>
            </p:cNvSpPr>
            <p:nvPr/>
          </p:nvSpPr>
          <p:spPr bwMode="auto">
            <a:xfrm>
              <a:off x="1785" y="1387"/>
              <a:ext cx="0" cy="1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grpSp>
          <p:nvGrpSpPr>
            <p:cNvPr id="15" name="Group 79"/>
            <p:cNvGrpSpPr>
              <a:grpSpLocks/>
            </p:cNvGrpSpPr>
            <p:nvPr/>
          </p:nvGrpSpPr>
          <p:grpSpPr bwMode="auto">
            <a:xfrm>
              <a:off x="1641" y="1617"/>
              <a:ext cx="136" cy="96"/>
              <a:chOff x="448" y="2536"/>
              <a:chExt cx="240" cy="96"/>
            </a:xfrm>
          </p:grpSpPr>
          <p:sp>
            <p:nvSpPr>
              <p:cNvPr id="11437" name="Line 8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8" name="Line 8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9" name="Line 8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0" name="Line 8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79"/>
            <p:cNvGrpSpPr>
              <a:grpSpLocks/>
            </p:cNvGrpSpPr>
            <p:nvPr/>
          </p:nvGrpSpPr>
          <p:grpSpPr bwMode="auto">
            <a:xfrm>
              <a:off x="1127" y="1610"/>
              <a:ext cx="136" cy="96"/>
              <a:chOff x="448" y="2536"/>
              <a:chExt cx="240" cy="96"/>
            </a:xfrm>
          </p:grpSpPr>
          <p:sp>
            <p:nvSpPr>
              <p:cNvPr id="11433" name="Line 80"/>
              <p:cNvSpPr>
                <a:spLocks noChangeShapeType="1"/>
              </p:cNvSpPr>
              <p:nvPr/>
            </p:nvSpPr>
            <p:spPr bwMode="auto">
              <a:xfrm>
                <a:off x="448" y="2536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4" name="Line 81"/>
              <p:cNvSpPr>
                <a:spLocks noChangeShapeType="1"/>
              </p:cNvSpPr>
              <p:nvPr/>
            </p:nvSpPr>
            <p:spPr bwMode="auto">
              <a:xfrm>
                <a:off x="448" y="2568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5" name="Line 82"/>
              <p:cNvSpPr>
                <a:spLocks noChangeShapeType="1"/>
              </p:cNvSpPr>
              <p:nvPr/>
            </p:nvSpPr>
            <p:spPr bwMode="auto">
              <a:xfrm>
                <a:off x="448" y="2600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6" name="Line 83"/>
              <p:cNvSpPr>
                <a:spLocks noChangeShapeType="1"/>
              </p:cNvSpPr>
              <p:nvPr/>
            </p:nvSpPr>
            <p:spPr bwMode="auto">
              <a:xfrm>
                <a:off x="448" y="2632"/>
                <a:ext cx="240" cy="0"/>
              </a:xfrm>
              <a:prstGeom prst="line">
                <a:avLst/>
              </a:prstGeom>
              <a:noFill/>
              <a:ln w="3175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" name="Group 428"/>
          <p:cNvGrpSpPr>
            <a:grpSpLocks/>
          </p:cNvGrpSpPr>
          <p:nvPr/>
        </p:nvGrpSpPr>
        <p:grpSpPr bwMode="auto">
          <a:xfrm>
            <a:off x="3348038" y="2276475"/>
            <a:ext cx="1008062" cy="2592388"/>
            <a:chOff x="4860" y="2160"/>
            <a:chExt cx="970" cy="1440"/>
          </a:xfrm>
        </p:grpSpPr>
        <p:sp>
          <p:nvSpPr>
            <p:cNvPr id="11280" name="Freeform 37"/>
            <p:cNvSpPr>
              <a:spLocks/>
            </p:cNvSpPr>
            <p:nvPr/>
          </p:nvSpPr>
          <p:spPr bwMode="auto">
            <a:xfrm>
              <a:off x="4860" y="2160"/>
              <a:ext cx="970" cy="1440"/>
            </a:xfrm>
            <a:custGeom>
              <a:avLst/>
              <a:gdLst>
                <a:gd name="T0" fmla="*/ 2147483647 w 917"/>
                <a:gd name="T1" fmla="*/ 2147483647 h 1326"/>
                <a:gd name="T2" fmla="*/ 2113483182 w 917"/>
                <a:gd name="T3" fmla="*/ 2147483647 h 1326"/>
                <a:gd name="T4" fmla="*/ 1765849356 w 917"/>
                <a:gd name="T5" fmla="*/ 2147483647 h 1326"/>
                <a:gd name="T6" fmla="*/ 1860659369 w 917"/>
                <a:gd name="T7" fmla="*/ 2147483647 h 1326"/>
                <a:gd name="T8" fmla="*/ 1639433117 w 917"/>
                <a:gd name="T9" fmla="*/ 0 h 1326"/>
                <a:gd name="T10" fmla="*/ 1418205781 w 917"/>
                <a:gd name="T11" fmla="*/ 80243217 h 1326"/>
                <a:gd name="T12" fmla="*/ 1544620937 w 917"/>
                <a:gd name="T13" fmla="*/ 641936838 h 1326"/>
                <a:gd name="T14" fmla="*/ 1607826891 w 917"/>
                <a:gd name="T15" fmla="*/ 882661449 h 1326"/>
                <a:gd name="T16" fmla="*/ 1671035010 w 917"/>
                <a:gd name="T17" fmla="*/ 1364117067 h 1326"/>
                <a:gd name="T18" fmla="*/ 1576224997 w 917"/>
                <a:gd name="T19" fmla="*/ 2147483647 h 1326"/>
                <a:gd name="T20" fmla="*/ 1513019044 w 917"/>
                <a:gd name="T21" fmla="*/ 2147483647 h 1326"/>
                <a:gd name="T22" fmla="*/ 1481414984 w 917"/>
                <a:gd name="T23" fmla="*/ 2147483647 h 1326"/>
                <a:gd name="T24" fmla="*/ 1418205781 w 917"/>
                <a:gd name="T25" fmla="*/ 2147483647 h 1326"/>
                <a:gd name="T26" fmla="*/ 1007361398 w 917"/>
                <a:gd name="T27" fmla="*/ 2147483647 h 1326"/>
                <a:gd name="T28" fmla="*/ 722929735 w 917"/>
                <a:gd name="T29" fmla="*/ 2147483647 h 1326"/>
                <a:gd name="T30" fmla="*/ 533308490 w 917"/>
                <a:gd name="T31" fmla="*/ 2147483647 h 1326"/>
                <a:gd name="T32" fmla="*/ 280480006 w 917"/>
                <a:gd name="T33" fmla="*/ 2147483647 h 1326"/>
                <a:gd name="T34" fmla="*/ 280480006 w 917"/>
                <a:gd name="T35" fmla="*/ 2147483647 h 1326"/>
                <a:gd name="T36" fmla="*/ 754532711 w 917"/>
                <a:gd name="T37" fmla="*/ 2147483647 h 1326"/>
                <a:gd name="T38" fmla="*/ 438497664 w 917"/>
                <a:gd name="T39" fmla="*/ 2147483647 h 1326"/>
                <a:gd name="T40" fmla="*/ 185669586 w 917"/>
                <a:gd name="T41" fmla="*/ 2147483647 h 1326"/>
                <a:gd name="T42" fmla="*/ 27651851 w 917"/>
                <a:gd name="T43" fmla="*/ 2147483647 h 1326"/>
                <a:gd name="T44" fmla="*/ 312083592 w 917"/>
                <a:gd name="T45" fmla="*/ 2147483647 h 1326"/>
                <a:gd name="T46" fmla="*/ 754532711 w 917"/>
                <a:gd name="T47" fmla="*/ 2147483647 h 1326"/>
                <a:gd name="T48" fmla="*/ 880946784 w 917"/>
                <a:gd name="T49" fmla="*/ 2147483647 h 1326"/>
                <a:gd name="T50" fmla="*/ 596515120 w 917"/>
                <a:gd name="T51" fmla="*/ 2147483647 h 1326"/>
                <a:gd name="T52" fmla="*/ 406894146 w 917"/>
                <a:gd name="T53" fmla="*/ 2147483647 h 1326"/>
                <a:gd name="T54" fmla="*/ 533308490 w 917"/>
                <a:gd name="T55" fmla="*/ 2147483647 h 1326"/>
                <a:gd name="T56" fmla="*/ 1007361398 w 917"/>
                <a:gd name="T57" fmla="*/ 2147483647 h 1326"/>
                <a:gd name="T58" fmla="*/ 1165378719 w 917"/>
                <a:gd name="T59" fmla="*/ 2147483647 h 1326"/>
                <a:gd name="T60" fmla="*/ 1260190898 w 917"/>
                <a:gd name="T61" fmla="*/ 2147483647 h 1326"/>
                <a:gd name="T62" fmla="*/ 1196981695 w 917"/>
                <a:gd name="T63" fmla="*/ 2147483647 h 1326"/>
                <a:gd name="T64" fmla="*/ 1323397935 w 917"/>
                <a:gd name="T65" fmla="*/ 2147483647 h 1326"/>
                <a:gd name="T66" fmla="*/ 1513019044 w 917"/>
                <a:gd name="T67" fmla="*/ 2147483647 h 1326"/>
                <a:gd name="T68" fmla="*/ 2050277229 w 917"/>
                <a:gd name="T69" fmla="*/ 2147483647 h 1326"/>
                <a:gd name="T70" fmla="*/ 1987072359 w 917"/>
                <a:gd name="T71" fmla="*/ 2147483647 h 1326"/>
                <a:gd name="T72" fmla="*/ 1639433117 w 917"/>
                <a:gd name="T73" fmla="*/ 2147483647 h 1326"/>
                <a:gd name="T74" fmla="*/ 1892261262 w 917"/>
                <a:gd name="T75" fmla="*/ 2147483647 h 1326"/>
                <a:gd name="T76" fmla="*/ 1987072359 w 917"/>
                <a:gd name="T77" fmla="*/ 2147483647 h 1326"/>
                <a:gd name="T78" fmla="*/ 2018673169 w 917"/>
                <a:gd name="T79" fmla="*/ 2147483647 h 1326"/>
                <a:gd name="T80" fmla="*/ 2147483647 w 917"/>
                <a:gd name="T81" fmla="*/ 2147483647 h 1326"/>
                <a:gd name="T82" fmla="*/ 2147483647 w 917"/>
                <a:gd name="T83" fmla="*/ 2147483647 h 1326"/>
                <a:gd name="T84" fmla="*/ 2113483182 w 917"/>
                <a:gd name="T85" fmla="*/ 2147483647 h 1326"/>
                <a:gd name="T86" fmla="*/ 2081882372 w 917"/>
                <a:gd name="T87" fmla="*/ 2147483647 h 1326"/>
                <a:gd name="T88" fmla="*/ 2147483647 w 917"/>
                <a:gd name="T89" fmla="*/ 2147483647 h 1326"/>
                <a:gd name="T90" fmla="*/ 2147483647 w 917"/>
                <a:gd name="T91" fmla="*/ 2147483647 h 1326"/>
                <a:gd name="T92" fmla="*/ 2147483647 w 917"/>
                <a:gd name="T93" fmla="*/ 2147483647 h 1326"/>
                <a:gd name="T94" fmla="*/ 2147483647 w 917"/>
                <a:gd name="T95" fmla="*/ 2147483647 h 1326"/>
                <a:gd name="T96" fmla="*/ 2147483647 w 917"/>
                <a:gd name="T97" fmla="*/ 2147483647 h 1326"/>
                <a:gd name="T98" fmla="*/ 2147483647 w 917"/>
                <a:gd name="T99" fmla="*/ 2147483647 h 1326"/>
                <a:gd name="T100" fmla="*/ 2147483647 w 917"/>
                <a:gd name="T101" fmla="*/ 2147483647 h 1326"/>
                <a:gd name="T102" fmla="*/ 2147483647 w 917"/>
                <a:gd name="T103" fmla="*/ 2147483647 h 1326"/>
                <a:gd name="T104" fmla="*/ 2147483647 w 917"/>
                <a:gd name="T105" fmla="*/ 2147483647 h 1326"/>
                <a:gd name="T106" fmla="*/ 2147483647 w 917"/>
                <a:gd name="T107" fmla="*/ 2147483647 h 1326"/>
                <a:gd name="T108" fmla="*/ 2147483647 w 917"/>
                <a:gd name="T109" fmla="*/ 2147483647 h 13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17"/>
                <a:gd name="T166" fmla="*/ 0 h 1326"/>
                <a:gd name="T167" fmla="*/ 917 w 917"/>
                <a:gd name="T168" fmla="*/ 1326 h 13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17" h="1326">
                  <a:moveTo>
                    <a:pt x="599" y="960"/>
                  </a:moveTo>
                  <a:cubicBezTo>
                    <a:pt x="564" y="948"/>
                    <a:pt x="555" y="925"/>
                    <a:pt x="535" y="896"/>
                  </a:cubicBezTo>
                  <a:cubicBezTo>
                    <a:pt x="505" y="854"/>
                    <a:pt x="463" y="817"/>
                    <a:pt x="447" y="768"/>
                  </a:cubicBezTo>
                  <a:cubicBezTo>
                    <a:pt x="453" y="520"/>
                    <a:pt x="454" y="508"/>
                    <a:pt x="471" y="336"/>
                  </a:cubicBezTo>
                  <a:cubicBezTo>
                    <a:pt x="471" y="329"/>
                    <a:pt x="523" y="36"/>
                    <a:pt x="415" y="0"/>
                  </a:cubicBezTo>
                  <a:cubicBezTo>
                    <a:pt x="396" y="3"/>
                    <a:pt x="376" y="0"/>
                    <a:pt x="359" y="8"/>
                  </a:cubicBezTo>
                  <a:cubicBezTo>
                    <a:pt x="321" y="27"/>
                    <a:pt x="379" y="60"/>
                    <a:pt x="391" y="64"/>
                  </a:cubicBezTo>
                  <a:cubicBezTo>
                    <a:pt x="396" y="72"/>
                    <a:pt x="403" y="79"/>
                    <a:pt x="407" y="88"/>
                  </a:cubicBezTo>
                  <a:cubicBezTo>
                    <a:pt x="414" y="103"/>
                    <a:pt x="423" y="136"/>
                    <a:pt x="423" y="136"/>
                  </a:cubicBezTo>
                  <a:cubicBezTo>
                    <a:pt x="417" y="207"/>
                    <a:pt x="410" y="291"/>
                    <a:pt x="399" y="360"/>
                  </a:cubicBezTo>
                  <a:cubicBezTo>
                    <a:pt x="396" y="377"/>
                    <a:pt x="383" y="408"/>
                    <a:pt x="383" y="408"/>
                  </a:cubicBezTo>
                  <a:cubicBezTo>
                    <a:pt x="380" y="427"/>
                    <a:pt x="378" y="445"/>
                    <a:pt x="375" y="464"/>
                  </a:cubicBezTo>
                  <a:cubicBezTo>
                    <a:pt x="370" y="496"/>
                    <a:pt x="359" y="560"/>
                    <a:pt x="359" y="560"/>
                  </a:cubicBezTo>
                  <a:cubicBezTo>
                    <a:pt x="352" y="709"/>
                    <a:pt x="388" y="772"/>
                    <a:pt x="255" y="816"/>
                  </a:cubicBezTo>
                  <a:cubicBezTo>
                    <a:pt x="231" y="813"/>
                    <a:pt x="207" y="813"/>
                    <a:pt x="183" y="808"/>
                  </a:cubicBezTo>
                  <a:cubicBezTo>
                    <a:pt x="166" y="805"/>
                    <a:pt x="135" y="792"/>
                    <a:pt x="135" y="792"/>
                  </a:cubicBezTo>
                  <a:cubicBezTo>
                    <a:pt x="114" y="795"/>
                    <a:pt x="91" y="791"/>
                    <a:pt x="71" y="800"/>
                  </a:cubicBezTo>
                  <a:cubicBezTo>
                    <a:pt x="58" y="806"/>
                    <a:pt x="63" y="842"/>
                    <a:pt x="71" y="848"/>
                  </a:cubicBezTo>
                  <a:cubicBezTo>
                    <a:pt x="97" y="867"/>
                    <a:pt x="166" y="869"/>
                    <a:pt x="191" y="872"/>
                  </a:cubicBezTo>
                  <a:cubicBezTo>
                    <a:pt x="235" y="938"/>
                    <a:pt x="159" y="922"/>
                    <a:pt x="111" y="928"/>
                  </a:cubicBezTo>
                  <a:cubicBezTo>
                    <a:pt x="79" y="932"/>
                    <a:pt x="74" y="935"/>
                    <a:pt x="47" y="944"/>
                  </a:cubicBezTo>
                  <a:cubicBezTo>
                    <a:pt x="45" y="946"/>
                    <a:pt x="0" y="982"/>
                    <a:pt x="7" y="1000"/>
                  </a:cubicBezTo>
                  <a:cubicBezTo>
                    <a:pt x="17" y="1024"/>
                    <a:pt x="79" y="1032"/>
                    <a:pt x="79" y="1032"/>
                  </a:cubicBezTo>
                  <a:cubicBezTo>
                    <a:pt x="130" y="1026"/>
                    <a:pt x="151" y="1027"/>
                    <a:pt x="191" y="1000"/>
                  </a:cubicBezTo>
                  <a:cubicBezTo>
                    <a:pt x="228" y="1009"/>
                    <a:pt x="249" y="1027"/>
                    <a:pt x="223" y="1072"/>
                  </a:cubicBezTo>
                  <a:cubicBezTo>
                    <a:pt x="213" y="1090"/>
                    <a:pt x="159" y="1099"/>
                    <a:pt x="151" y="1104"/>
                  </a:cubicBezTo>
                  <a:cubicBezTo>
                    <a:pt x="135" y="1115"/>
                    <a:pt x="103" y="1136"/>
                    <a:pt x="103" y="1136"/>
                  </a:cubicBezTo>
                  <a:cubicBezTo>
                    <a:pt x="86" y="1186"/>
                    <a:pt x="79" y="1210"/>
                    <a:pt x="135" y="1224"/>
                  </a:cubicBezTo>
                  <a:cubicBezTo>
                    <a:pt x="136" y="1224"/>
                    <a:pt x="235" y="1231"/>
                    <a:pt x="255" y="1200"/>
                  </a:cubicBezTo>
                  <a:cubicBezTo>
                    <a:pt x="269" y="1177"/>
                    <a:pt x="281" y="1078"/>
                    <a:pt x="295" y="1064"/>
                  </a:cubicBezTo>
                  <a:cubicBezTo>
                    <a:pt x="301" y="1058"/>
                    <a:pt x="311" y="1059"/>
                    <a:pt x="319" y="1056"/>
                  </a:cubicBezTo>
                  <a:cubicBezTo>
                    <a:pt x="395" y="1081"/>
                    <a:pt x="334" y="1193"/>
                    <a:pt x="303" y="1240"/>
                  </a:cubicBezTo>
                  <a:cubicBezTo>
                    <a:pt x="310" y="1277"/>
                    <a:pt x="301" y="1281"/>
                    <a:pt x="335" y="1296"/>
                  </a:cubicBezTo>
                  <a:cubicBezTo>
                    <a:pt x="350" y="1303"/>
                    <a:pt x="383" y="1312"/>
                    <a:pt x="383" y="1312"/>
                  </a:cubicBezTo>
                  <a:cubicBezTo>
                    <a:pt x="448" y="1307"/>
                    <a:pt x="498" y="1326"/>
                    <a:pt x="519" y="1264"/>
                  </a:cubicBezTo>
                  <a:cubicBezTo>
                    <a:pt x="514" y="1256"/>
                    <a:pt x="512" y="1243"/>
                    <a:pt x="503" y="1240"/>
                  </a:cubicBezTo>
                  <a:cubicBezTo>
                    <a:pt x="407" y="1208"/>
                    <a:pt x="434" y="1265"/>
                    <a:pt x="415" y="1208"/>
                  </a:cubicBezTo>
                  <a:cubicBezTo>
                    <a:pt x="423" y="1139"/>
                    <a:pt x="408" y="1110"/>
                    <a:pt x="479" y="1128"/>
                  </a:cubicBezTo>
                  <a:cubicBezTo>
                    <a:pt x="487" y="1133"/>
                    <a:pt x="497" y="1136"/>
                    <a:pt x="503" y="1144"/>
                  </a:cubicBezTo>
                  <a:cubicBezTo>
                    <a:pt x="508" y="1151"/>
                    <a:pt x="505" y="1162"/>
                    <a:pt x="511" y="1168"/>
                  </a:cubicBezTo>
                  <a:cubicBezTo>
                    <a:pt x="525" y="1182"/>
                    <a:pt x="559" y="1200"/>
                    <a:pt x="559" y="1200"/>
                  </a:cubicBezTo>
                  <a:cubicBezTo>
                    <a:pt x="620" y="1191"/>
                    <a:pt x="664" y="1194"/>
                    <a:pt x="631" y="1112"/>
                  </a:cubicBezTo>
                  <a:cubicBezTo>
                    <a:pt x="621" y="1088"/>
                    <a:pt x="553" y="1084"/>
                    <a:pt x="535" y="1080"/>
                  </a:cubicBezTo>
                  <a:cubicBezTo>
                    <a:pt x="498" y="1024"/>
                    <a:pt x="487" y="1043"/>
                    <a:pt x="527" y="1016"/>
                  </a:cubicBezTo>
                  <a:cubicBezTo>
                    <a:pt x="569" y="1030"/>
                    <a:pt x="590" y="1058"/>
                    <a:pt x="623" y="1080"/>
                  </a:cubicBezTo>
                  <a:cubicBezTo>
                    <a:pt x="673" y="1113"/>
                    <a:pt x="735" y="1117"/>
                    <a:pt x="791" y="1136"/>
                  </a:cubicBezTo>
                  <a:cubicBezTo>
                    <a:pt x="841" y="1129"/>
                    <a:pt x="917" y="1125"/>
                    <a:pt x="863" y="1040"/>
                  </a:cubicBezTo>
                  <a:cubicBezTo>
                    <a:pt x="854" y="1026"/>
                    <a:pt x="831" y="1029"/>
                    <a:pt x="815" y="1024"/>
                  </a:cubicBezTo>
                  <a:cubicBezTo>
                    <a:pt x="774" y="1010"/>
                    <a:pt x="730" y="1019"/>
                    <a:pt x="687" y="1016"/>
                  </a:cubicBezTo>
                  <a:cubicBezTo>
                    <a:pt x="641" y="1001"/>
                    <a:pt x="635" y="971"/>
                    <a:pt x="655" y="920"/>
                  </a:cubicBezTo>
                  <a:cubicBezTo>
                    <a:pt x="669" y="886"/>
                    <a:pt x="798" y="882"/>
                    <a:pt x="815" y="880"/>
                  </a:cubicBezTo>
                  <a:cubicBezTo>
                    <a:pt x="830" y="875"/>
                    <a:pt x="855" y="872"/>
                    <a:pt x="855" y="848"/>
                  </a:cubicBezTo>
                  <a:cubicBezTo>
                    <a:pt x="855" y="823"/>
                    <a:pt x="791" y="808"/>
                    <a:pt x="791" y="808"/>
                  </a:cubicBezTo>
                  <a:cubicBezTo>
                    <a:pt x="789" y="808"/>
                    <a:pt x="599" y="808"/>
                    <a:pt x="591" y="864"/>
                  </a:cubicBezTo>
                  <a:cubicBezTo>
                    <a:pt x="587" y="896"/>
                    <a:pt x="596" y="928"/>
                    <a:pt x="599" y="96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81" name="Oval 38"/>
            <p:cNvSpPr>
              <a:spLocks noChangeArrowheads="1"/>
            </p:cNvSpPr>
            <p:nvPr/>
          </p:nvSpPr>
          <p:spPr bwMode="auto">
            <a:xfrm>
              <a:off x="5201" y="3088"/>
              <a:ext cx="169" cy="14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2" name="Oval 121"/>
            <p:cNvSpPr>
              <a:spLocks noChangeArrowheads="1"/>
            </p:cNvSpPr>
            <p:nvPr/>
          </p:nvSpPr>
          <p:spPr bwMode="auto">
            <a:xfrm>
              <a:off x="5286" y="2779"/>
              <a:ext cx="64" cy="45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3" name="Oval 105"/>
            <p:cNvSpPr>
              <a:spLocks noChangeArrowheads="1"/>
            </p:cNvSpPr>
            <p:nvPr/>
          </p:nvSpPr>
          <p:spPr bwMode="auto">
            <a:xfrm>
              <a:off x="5627" y="3321"/>
              <a:ext cx="83" cy="52"/>
            </a:xfrm>
            <a:prstGeom prst="ellipse">
              <a:avLst/>
            </a:prstGeom>
            <a:solidFill>
              <a:srgbClr val="00FF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284" name="Oval 119"/>
            <p:cNvSpPr>
              <a:spLocks noChangeArrowheads="1"/>
            </p:cNvSpPr>
            <p:nvPr/>
          </p:nvSpPr>
          <p:spPr bwMode="auto">
            <a:xfrm>
              <a:off x="5286" y="2237"/>
              <a:ext cx="85" cy="52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435"/>
          <p:cNvGrpSpPr>
            <a:grpSpLocks/>
          </p:cNvGrpSpPr>
          <p:nvPr/>
        </p:nvGrpSpPr>
        <p:grpSpPr bwMode="auto">
          <a:xfrm rot="-5400000">
            <a:off x="684213" y="4652962"/>
            <a:ext cx="1511300" cy="936625"/>
            <a:chOff x="2140" y="2048"/>
            <a:chExt cx="196" cy="293"/>
          </a:xfrm>
        </p:grpSpPr>
        <p:sp>
          <p:nvSpPr>
            <p:cNvPr id="11278" name="Freeform 436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79" name="Oval 437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70" name="Line 438"/>
          <p:cNvSpPr>
            <a:spLocks noChangeShapeType="1"/>
          </p:cNvSpPr>
          <p:nvPr/>
        </p:nvSpPr>
        <p:spPr bwMode="auto">
          <a:xfrm flipV="1">
            <a:off x="2268538" y="4292600"/>
            <a:ext cx="79057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271" name="Line 439"/>
          <p:cNvSpPr>
            <a:spLocks noChangeShapeType="1"/>
          </p:cNvSpPr>
          <p:nvPr/>
        </p:nvSpPr>
        <p:spPr bwMode="auto">
          <a:xfrm>
            <a:off x="4859338" y="4221163"/>
            <a:ext cx="1512887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grpSp>
        <p:nvGrpSpPr>
          <p:cNvPr id="19" name="Group 440"/>
          <p:cNvGrpSpPr>
            <a:grpSpLocks/>
          </p:cNvGrpSpPr>
          <p:nvPr/>
        </p:nvGrpSpPr>
        <p:grpSpPr bwMode="auto">
          <a:xfrm rot="-5400000">
            <a:off x="6299994" y="4653757"/>
            <a:ext cx="1511300" cy="1223962"/>
            <a:chOff x="2140" y="2048"/>
            <a:chExt cx="196" cy="293"/>
          </a:xfrm>
        </p:grpSpPr>
        <p:sp>
          <p:nvSpPr>
            <p:cNvPr id="11276" name="Freeform 441"/>
            <p:cNvSpPr>
              <a:spLocks/>
            </p:cNvSpPr>
            <p:nvPr/>
          </p:nvSpPr>
          <p:spPr bwMode="auto">
            <a:xfrm rot="2549516">
              <a:off x="2140" y="2048"/>
              <a:ext cx="196" cy="293"/>
            </a:xfrm>
            <a:custGeom>
              <a:avLst/>
              <a:gdLst>
                <a:gd name="T0" fmla="*/ 0 w 1106"/>
                <a:gd name="T1" fmla="*/ 0 h 1012"/>
                <a:gd name="T2" fmla="*/ 0 w 1106"/>
                <a:gd name="T3" fmla="*/ 0 h 1012"/>
                <a:gd name="T4" fmla="*/ 0 w 1106"/>
                <a:gd name="T5" fmla="*/ 0 h 1012"/>
                <a:gd name="T6" fmla="*/ 0 w 1106"/>
                <a:gd name="T7" fmla="*/ 0 h 1012"/>
                <a:gd name="T8" fmla="*/ 0 w 1106"/>
                <a:gd name="T9" fmla="*/ 0 h 1012"/>
                <a:gd name="T10" fmla="*/ 0 w 1106"/>
                <a:gd name="T11" fmla="*/ 0 h 1012"/>
                <a:gd name="T12" fmla="*/ 0 w 1106"/>
                <a:gd name="T13" fmla="*/ 0 h 1012"/>
                <a:gd name="T14" fmla="*/ 0 w 1106"/>
                <a:gd name="T15" fmla="*/ 0 h 1012"/>
                <a:gd name="T16" fmla="*/ 0 w 1106"/>
                <a:gd name="T17" fmla="*/ 0 h 1012"/>
                <a:gd name="T18" fmla="*/ 0 w 1106"/>
                <a:gd name="T19" fmla="*/ 0 h 1012"/>
                <a:gd name="T20" fmla="*/ 0 w 1106"/>
                <a:gd name="T21" fmla="*/ 0 h 1012"/>
                <a:gd name="T22" fmla="*/ 0 w 1106"/>
                <a:gd name="T23" fmla="*/ 0 h 1012"/>
                <a:gd name="T24" fmla="*/ 0 w 1106"/>
                <a:gd name="T25" fmla="*/ 0 h 1012"/>
                <a:gd name="T26" fmla="*/ 0 w 1106"/>
                <a:gd name="T27" fmla="*/ 0 h 1012"/>
                <a:gd name="T28" fmla="*/ 0 w 1106"/>
                <a:gd name="T29" fmla="*/ 0 h 1012"/>
                <a:gd name="T30" fmla="*/ 0 w 1106"/>
                <a:gd name="T31" fmla="*/ 0 h 1012"/>
                <a:gd name="T32" fmla="*/ 0 w 1106"/>
                <a:gd name="T33" fmla="*/ 0 h 1012"/>
                <a:gd name="T34" fmla="*/ 0 w 1106"/>
                <a:gd name="T35" fmla="*/ 0 h 1012"/>
                <a:gd name="T36" fmla="*/ 0 w 1106"/>
                <a:gd name="T37" fmla="*/ 0 h 1012"/>
                <a:gd name="T38" fmla="*/ 0 w 1106"/>
                <a:gd name="T39" fmla="*/ 0 h 1012"/>
                <a:gd name="T40" fmla="*/ 0 w 1106"/>
                <a:gd name="T41" fmla="*/ 0 h 1012"/>
                <a:gd name="T42" fmla="*/ 0 w 1106"/>
                <a:gd name="T43" fmla="*/ 0 h 1012"/>
                <a:gd name="T44" fmla="*/ 0 w 1106"/>
                <a:gd name="T45" fmla="*/ 0 h 1012"/>
                <a:gd name="T46" fmla="*/ 0 w 1106"/>
                <a:gd name="T47" fmla="*/ 0 h 1012"/>
                <a:gd name="T48" fmla="*/ 0 w 1106"/>
                <a:gd name="T49" fmla="*/ 0 h 1012"/>
                <a:gd name="T50" fmla="*/ 0 w 1106"/>
                <a:gd name="T51" fmla="*/ 0 h 1012"/>
                <a:gd name="T52" fmla="*/ 0 w 1106"/>
                <a:gd name="T53" fmla="*/ 0 h 10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06"/>
                <a:gd name="T82" fmla="*/ 0 h 1012"/>
                <a:gd name="T83" fmla="*/ 1106 w 1106"/>
                <a:gd name="T84" fmla="*/ 1012 h 10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06" h="1012">
                  <a:moveTo>
                    <a:pt x="289" y="559"/>
                  </a:moveTo>
                  <a:cubicBezTo>
                    <a:pt x="332" y="590"/>
                    <a:pt x="378" y="584"/>
                    <a:pt x="337" y="631"/>
                  </a:cubicBezTo>
                  <a:cubicBezTo>
                    <a:pt x="296" y="678"/>
                    <a:pt x="82" y="795"/>
                    <a:pt x="41" y="839"/>
                  </a:cubicBezTo>
                  <a:cubicBezTo>
                    <a:pt x="0" y="883"/>
                    <a:pt x="29" y="920"/>
                    <a:pt x="89" y="895"/>
                  </a:cubicBezTo>
                  <a:cubicBezTo>
                    <a:pt x="149" y="870"/>
                    <a:pt x="333" y="718"/>
                    <a:pt x="401" y="687"/>
                  </a:cubicBezTo>
                  <a:cubicBezTo>
                    <a:pt x="469" y="656"/>
                    <a:pt x="496" y="672"/>
                    <a:pt x="497" y="711"/>
                  </a:cubicBezTo>
                  <a:cubicBezTo>
                    <a:pt x="498" y="750"/>
                    <a:pt x="414" y="876"/>
                    <a:pt x="409" y="919"/>
                  </a:cubicBezTo>
                  <a:cubicBezTo>
                    <a:pt x="404" y="962"/>
                    <a:pt x="434" y="1012"/>
                    <a:pt x="465" y="967"/>
                  </a:cubicBezTo>
                  <a:cubicBezTo>
                    <a:pt x="496" y="922"/>
                    <a:pt x="544" y="659"/>
                    <a:pt x="593" y="647"/>
                  </a:cubicBezTo>
                  <a:cubicBezTo>
                    <a:pt x="642" y="635"/>
                    <a:pt x="717" y="868"/>
                    <a:pt x="761" y="895"/>
                  </a:cubicBezTo>
                  <a:cubicBezTo>
                    <a:pt x="805" y="922"/>
                    <a:pt x="866" y="863"/>
                    <a:pt x="857" y="807"/>
                  </a:cubicBezTo>
                  <a:cubicBezTo>
                    <a:pt x="848" y="751"/>
                    <a:pt x="689" y="590"/>
                    <a:pt x="705" y="559"/>
                  </a:cubicBezTo>
                  <a:cubicBezTo>
                    <a:pt x="721" y="528"/>
                    <a:pt x="892" y="620"/>
                    <a:pt x="953" y="623"/>
                  </a:cubicBezTo>
                  <a:cubicBezTo>
                    <a:pt x="1014" y="626"/>
                    <a:pt x="1106" y="607"/>
                    <a:pt x="1073" y="575"/>
                  </a:cubicBezTo>
                  <a:cubicBezTo>
                    <a:pt x="1040" y="543"/>
                    <a:pt x="769" y="482"/>
                    <a:pt x="753" y="431"/>
                  </a:cubicBezTo>
                  <a:cubicBezTo>
                    <a:pt x="737" y="380"/>
                    <a:pt x="945" y="311"/>
                    <a:pt x="977" y="271"/>
                  </a:cubicBezTo>
                  <a:cubicBezTo>
                    <a:pt x="1009" y="231"/>
                    <a:pt x="996" y="176"/>
                    <a:pt x="945" y="191"/>
                  </a:cubicBezTo>
                  <a:cubicBezTo>
                    <a:pt x="894" y="206"/>
                    <a:pt x="730" y="383"/>
                    <a:pt x="673" y="359"/>
                  </a:cubicBezTo>
                  <a:cubicBezTo>
                    <a:pt x="616" y="335"/>
                    <a:pt x="622" y="94"/>
                    <a:pt x="601" y="47"/>
                  </a:cubicBezTo>
                  <a:cubicBezTo>
                    <a:pt x="580" y="0"/>
                    <a:pt x="545" y="19"/>
                    <a:pt x="545" y="79"/>
                  </a:cubicBezTo>
                  <a:cubicBezTo>
                    <a:pt x="545" y="139"/>
                    <a:pt x="633" y="383"/>
                    <a:pt x="601" y="407"/>
                  </a:cubicBezTo>
                  <a:cubicBezTo>
                    <a:pt x="569" y="431"/>
                    <a:pt x="408" y="246"/>
                    <a:pt x="353" y="223"/>
                  </a:cubicBezTo>
                  <a:cubicBezTo>
                    <a:pt x="298" y="200"/>
                    <a:pt x="260" y="219"/>
                    <a:pt x="273" y="271"/>
                  </a:cubicBezTo>
                  <a:cubicBezTo>
                    <a:pt x="286" y="323"/>
                    <a:pt x="465" y="518"/>
                    <a:pt x="433" y="535"/>
                  </a:cubicBezTo>
                  <a:cubicBezTo>
                    <a:pt x="401" y="552"/>
                    <a:pt x="139" y="390"/>
                    <a:pt x="81" y="375"/>
                  </a:cubicBezTo>
                  <a:cubicBezTo>
                    <a:pt x="23" y="360"/>
                    <a:pt x="48" y="415"/>
                    <a:pt x="81" y="447"/>
                  </a:cubicBezTo>
                  <a:cubicBezTo>
                    <a:pt x="114" y="479"/>
                    <a:pt x="246" y="528"/>
                    <a:pt x="289" y="55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  <p:sp>
          <p:nvSpPr>
            <p:cNvPr id="11277" name="Oval 442"/>
            <p:cNvSpPr>
              <a:spLocks noChangeArrowheads="1"/>
            </p:cNvSpPr>
            <p:nvPr/>
          </p:nvSpPr>
          <p:spPr bwMode="auto">
            <a:xfrm rot="2549516">
              <a:off x="2224" y="2176"/>
              <a:ext cx="26" cy="50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73" name="Oval 449"/>
          <p:cNvSpPr>
            <a:spLocks noChangeArrowheads="1"/>
          </p:cNvSpPr>
          <p:nvPr/>
        </p:nvSpPr>
        <p:spPr bwMode="auto">
          <a:xfrm>
            <a:off x="7410450" y="5243513"/>
            <a:ext cx="142875" cy="714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274" name="Oval 450"/>
          <p:cNvSpPr>
            <a:spLocks noChangeArrowheads="1"/>
          </p:cNvSpPr>
          <p:nvPr/>
        </p:nvSpPr>
        <p:spPr bwMode="auto">
          <a:xfrm>
            <a:off x="7237413" y="5229225"/>
            <a:ext cx="142875" cy="714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275" name="Text Box 451"/>
          <p:cNvSpPr txBox="1">
            <a:spLocks noChangeArrowheads="1"/>
          </p:cNvSpPr>
          <p:nvPr/>
        </p:nvSpPr>
        <p:spPr bwMode="auto">
          <a:xfrm>
            <a:off x="5148263" y="5013325"/>
            <a:ext cx="1441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Mesenteric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Lymph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/>
              <a:t>Node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Summary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66800"/>
            <a:ext cx="8643998" cy="53514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GB" sz="2400" u="sng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-Involves </a:t>
            </a:r>
            <a:r>
              <a:rPr lang="en-GB" sz="2400" dirty="0">
                <a:solidFill>
                  <a:srgbClr val="0066FF"/>
                </a:solidFill>
                <a:latin typeface="Arial" charset="0"/>
              </a:rPr>
              <a:t>T and B </a:t>
            </a: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lymphocytes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dirty="0">
              <a:solidFill>
                <a:srgbClr val="0066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-Responses </a:t>
            </a:r>
            <a:r>
              <a:rPr lang="en-GB" sz="2400" dirty="0">
                <a:solidFill>
                  <a:srgbClr val="0066FF"/>
                </a:solidFill>
                <a:latin typeface="Arial" charset="0"/>
              </a:rPr>
              <a:t>are antigen specific and </a:t>
            </a:r>
            <a:r>
              <a:rPr lang="en-GB" sz="2400" dirty="0" err="1" smtClean="0">
                <a:solidFill>
                  <a:srgbClr val="0066FF"/>
                </a:solidFill>
                <a:latin typeface="Arial" charset="0"/>
              </a:rPr>
              <a:t>clonal</a:t>
            </a:r>
            <a:endParaRPr lang="en-GB" sz="2400" dirty="0" smtClean="0">
              <a:solidFill>
                <a:srgbClr val="0066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sz="2400" dirty="0" smtClean="0">
              <a:solidFill>
                <a:srgbClr val="0066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-Receptor Diversity is generated by gene rearrangement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dirty="0">
              <a:solidFill>
                <a:srgbClr val="0066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-Secondary </a:t>
            </a:r>
            <a:r>
              <a:rPr lang="en-GB" sz="2400" dirty="0">
                <a:solidFill>
                  <a:srgbClr val="0066FF"/>
                </a:solidFill>
                <a:latin typeface="Arial" charset="0"/>
              </a:rPr>
              <a:t>responses are faster and better </a:t>
            </a: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than </a:t>
            </a:r>
            <a:r>
              <a:rPr lang="en-GB" sz="2400" dirty="0">
                <a:solidFill>
                  <a:srgbClr val="0066FF"/>
                </a:solidFill>
                <a:latin typeface="Arial" charset="0"/>
              </a:rPr>
              <a:t>primary </a:t>
            </a: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responses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dirty="0" smtClean="0">
              <a:solidFill>
                <a:srgbClr val="0066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-Crosstalk with innate immunity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400" dirty="0" smtClean="0">
              <a:solidFill>
                <a:srgbClr val="0066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-</a:t>
            </a:r>
            <a:r>
              <a:rPr lang="en-GB" sz="2400" dirty="0" err="1" smtClean="0">
                <a:solidFill>
                  <a:srgbClr val="0066FF"/>
                </a:solidFill>
                <a:latin typeface="Arial" charset="0"/>
              </a:rPr>
              <a:t>Dendritic</a:t>
            </a:r>
            <a:r>
              <a:rPr lang="en-GB" sz="2400" dirty="0" smtClean="0">
                <a:solidFill>
                  <a:srgbClr val="0066FF"/>
                </a:solidFill>
                <a:latin typeface="Arial" charset="0"/>
              </a:rPr>
              <a:t> cells sample antigen in the periphery and present it to T and B cells in the lymph nodes</a:t>
            </a:r>
            <a:endParaRPr lang="en-GB" sz="2400" dirty="0">
              <a:solidFill>
                <a:srgbClr val="0066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4582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+mn-lt"/>
              </a:rPr>
              <a:t>When the immune system goes wrong…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706563"/>
            <a:ext cx="7772400" cy="4114800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charset="0"/>
              </a:rPr>
              <a:t>Autoimmune disease – </a:t>
            </a:r>
            <a:r>
              <a:rPr lang="en-GB" sz="2800" i="1" dirty="0" smtClean="0">
                <a:latin typeface="Arial" charset="0"/>
              </a:rPr>
              <a:t>e.g.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800" dirty="0">
                <a:latin typeface="Arial" charset="0"/>
              </a:rPr>
              <a:t>multiple sclerosis, rheumatoid </a:t>
            </a:r>
            <a:r>
              <a:rPr lang="en-GB" sz="2800" dirty="0" smtClean="0">
                <a:latin typeface="Arial" charset="0"/>
              </a:rPr>
              <a:t>arthritis, autoimmune hepatitis</a:t>
            </a:r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Allergy – Allergy and asthma prevalence increasing </a:t>
            </a:r>
            <a:r>
              <a:rPr lang="en-GB" sz="2800" dirty="0" smtClean="0">
                <a:latin typeface="Arial" charset="0"/>
              </a:rPr>
              <a:t>dramatically</a:t>
            </a:r>
            <a:endParaRPr lang="en-GB" sz="1400" dirty="0">
              <a:latin typeface="Arial" charset="0"/>
            </a:endParaRPr>
          </a:p>
          <a:p>
            <a:endParaRPr lang="en-GB" sz="2800" dirty="0">
              <a:latin typeface="Arial" charset="0"/>
            </a:endParaRPr>
          </a:p>
          <a:p>
            <a:r>
              <a:rPr lang="en-GB" sz="2800" dirty="0">
                <a:latin typeface="Arial" charset="0"/>
              </a:rPr>
              <a:t>Unwanted responses – transplantation.</a:t>
            </a:r>
          </a:p>
          <a:p>
            <a:endParaRPr lang="en-GB" sz="2800" dirty="0">
              <a:latin typeface="Arial" charset="0"/>
            </a:endParaRPr>
          </a:p>
          <a:p>
            <a:pPr>
              <a:buFontTx/>
              <a:buNone/>
            </a:pPr>
            <a:endParaRPr lang="en-GB" sz="2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63538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The role of the immune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60513"/>
            <a:ext cx="7772400" cy="4535487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latin typeface="Arial" charset="0"/>
              </a:rPr>
              <a:t>To protect us from infection:</a:t>
            </a:r>
          </a:p>
          <a:p>
            <a:endParaRPr lang="en-GB" dirty="0">
              <a:latin typeface="Arial" charset="0"/>
            </a:endParaRPr>
          </a:p>
          <a:p>
            <a:r>
              <a:rPr lang="en-GB" dirty="0">
                <a:latin typeface="Arial" charset="0"/>
              </a:rPr>
              <a:t>Viruses; 20-400nm </a:t>
            </a:r>
            <a:r>
              <a:rPr lang="en-GB" sz="2800" dirty="0">
                <a:latin typeface="Arial" charset="0"/>
              </a:rPr>
              <a:t>(obligate intracellular)</a:t>
            </a:r>
          </a:p>
          <a:p>
            <a:r>
              <a:rPr lang="en-GB" dirty="0">
                <a:latin typeface="Arial" charset="0"/>
              </a:rPr>
              <a:t>Bacteria; 1-5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>
                <a:latin typeface="Arial" charset="0"/>
              </a:rPr>
              <a:t>m</a:t>
            </a:r>
          </a:p>
          <a:p>
            <a:r>
              <a:rPr lang="en-GB" dirty="0">
                <a:latin typeface="Arial" charset="0"/>
              </a:rPr>
              <a:t>Fungi; 2-20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>
                <a:latin typeface="Arial" charset="0"/>
              </a:rPr>
              <a:t>m</a:t>
            </a:r>
          </a:p>
          <a:p>
            <a:r>
              <a:rPr lang="en-GB" dirty="0">
                <a:latin typeface="Arial" charset="0"/>
              </a:rPr>
              <a:t>Protozoan parasites; 1- 50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>
                <a:latin typeface="Arial" charset="0"/>
              </a:rPr>
              <a:t>m</a:t>
            </a:r>
          </a:p>
          <a:p>
            <a:r>
              <a:rPr lang="en-GB" dirty="0">
                <a:latin typeface="Arial" charset="0"/>
              </a:rPr>
              <a:t>Metazoan parasites (worms) 3mm – 7m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</a:rPr>
              <a:t>The Immune System 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Physical Components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Epithelial barrier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Gastric acid</a:t>
            </a:r>
          </a:p>
          <a:p>
            <a:pPr eaLnBrk="1" hangingPunct="1">
              <a:lnSpc>
                <a:spcPct val="80000"/>
              </a:lnSpc>
            </a:pP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Non-cellular Components</a:t>
            </a:r>
          </a:p>
          <a:p>
            <a:pPr lvl="2">
              <a:lnSpc>
                <a:spcPct val="80000"/>
              </a:lnSpc>
            </a:pPr>
            <a:r>
              <a:rPr lang="en-GB" sz="2000" dirty="0" smtClean="0"/>
              <a:t>Secreted enzymes and inhibitors</a:t>
            </a:r>
          </a:p>
          <a:p>
            <a:pPr lvl="2">
              <a:lnSpc>
                <a:spcPct val="80000"/>
              </a:lnSpc>
            </a:pPr>
            <a:r>
              <a:rPr lang="en-GB" sz="2000" dirty="0" smtClean="0"/>
              <a:t>Complement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Antibodies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Cytokines 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Cellular Components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000" dirty="0" smtClean="0"/>
              <a:t>Bone marrow derived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214282" y="214313"/>
            <a:ext cx="5811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libri" pitchFamily="34" charset="0"/>
              </a:rPr>
              <a:t>Innate and adaptive immunity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93750" y="1066800"/>
            <a:ext cx="39211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Calibri" pitchFamily="34" charset="0"/>
              </a:rPr>
              <a:t>      </a:t>
            </a:r>
            <a:r>
              <a:rPr lang="en-GB" sz="2800" u="sng" dirty="0">
                <a:latin typeface="Calibri" pitchFamily="34" charset="0"/>
              </a:rPr>
              <a:t>Innate immunity</a:t>
            </a:r>
          </a:p>
          <a:p>
            <a:endParaRPr lang="en-GB" sz="2800" dirty="0">
              <a:latin typeface="Calibri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>
                <a:solidFill>
                  <a:srgbClr val="000000"/>
                </a:solidFill>
                <a:latin typeface="Calibri" pitchFamily="34" charset="0"/>
              </a:rPr>
              <a:t>Immune response to invariant antigens generally found in pathogens</a:t>
            </a:r>
          </a:p>
          <a:p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>
                <a:latin typeface="Calibri" pitchFamily="34" charset="0"/>
              </a:rPr>
              <a:t>Receptors encoded in </a:t>
            </a:r>
            <a:r>
              <a:rPr lang="en-GB" sz="2000" dirty="0" err="1">
                <a:latin typeface="Calibri" pitchFamily="34" charset="0"/>
              </a:rPr>
              <a:t>germline</a:t>
            </a:r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• Fast, immediate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response</a:t>
            </a:r>
          </a:p>
          <a:p>
            <a:endParaRPr lang="en-GB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 smtClean="0">
                <a:latin typeface="Calibri" pitchFamily="34" charset="0"/>
              </a:rPr>
              <a:t>No memory</a:t>
            </a:r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>
                <a:latin typeface="Calibri" pitchFamily="34" charset="0"/>
              </a:rPr>
              <a:t>NK cells, Macrophages (</a:t>
            </a:r>
            <a:r>
              <a:rPr lang="en-GB" sz="2000" dirty="0" err="1">
                <a:latin typeface="Calibri" pitchFamily="34" charset="0"/>
              </a:rPr>
              <a:t>Kupffer</a:t>
            </a:r>
            <a:r>
              <a:rPr lang="en-GB" sz="2000" dirty="0">
                <a:latin typeface="Calibri" pitchFamily="34" charset="0"/>
              </a:rPr>
              <a:t> cells),  </a:t>
            </a:r>
            <a:r>
              <a:rPr lang="en-GB" sz="2000" dirty="0" err="1">
                <a:latin typeface="Calibri" pitchFamily="34" charset="0"/>
              </a:rPr>
              <a:t>Neutrophils</a:t>
            </a:r>
            <a:r>
              <a:rPr lang="en-GB" sz="2000" dirty="0">
                <a:latin typeface="Calibri" pitchFamily="34" charset="0"/>
              </a:rPr>
              <a:t>, </a:t>
            </a:r>
            <a:r>
              <a:rPr lang="en-GB" sz="2000" dirty="0" err="1">
                <a:latin typeface="Calibri" pitchFamily="34" charset="0"/>
              </a:rPr>
              <a:t>Dendritic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</a:rPr>
              <a:t>cells,</a:t>
            </a:r>
            <a:r>
              <a:rPr lang="en-GB" sz="2000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Symbol" pitchFamily="18" charset="2"/>
              </a:rPr>
              <a:t>gd</a:t>
            </a:r>
            <a:r>
              <a:rPr lang="en-GB" sz="2000" dirty="0" smtClean="0">
                <a:solidFill>
                  <a:srgbClr val="000000"/>
                </a:solidFill>
                <a:latin typeface="Calibri" pitchFamily="34" charset="0"/>
              </a:rPr>
              <a:t> T cells, NKT cells</a:t>
            </a:r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041900" y="1066800"/>
            <a:ext cx="381635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>
                <a:latin typeface="Calibri" pitchFamily="34" charset="0"/>
              </a:rPr>
              <a:t>     </a:t>
            </a:r>
            <a:r>
              <a:rPr lang="en-GB" sz="2800" u="sng" dirty="0">
                <a:latin typeface="Calibri" pitchFamily="34" charset="0"/>
              </a:rPr>
              <a:t>Adaptive immunity</a:t>
            </a:r>
          </a:p>
          <a:p>
            <a:endParaRPr lang="en-GB" sz="2800" dirty="0">
              <a:latin typeface="Calibri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>
                <a:latin typeface="Calibri" pitchFamily="34" charset="0"/>
              </a:rPr>
              <a:t>‘Tailor-made’ immune response to unique antigens</a:t>
            </a: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>
                <a:latin typeface="Calibri" pitchFamily="34" charset="0"/>
              </a:rPr>
              <a:t>Unique receptors generated by gene rearrangement</a:t>
            </a:r>
          </a:p>
          <a:p>
            <a:endParaRPr lang="en-GB" sz="2000" dirty="0">
              <a:latin typeface="Calibri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alibri" pitchFamily="34" charset="0"/>
              </a:rPr>
              <a:t>• Slow initial </a:t>
            </a:r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response</a:t>
            </a:r>
          </a:p>
          <a:p>
            <a:endParaRPr lang="en-GB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 smtClean="0">
                <a:latin typeface="Calibri" pitchFamily="34" charset="0"/>
              </a:rPr>
              <a:t>Immunological memory</a:t>
            </a:r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alibri" pitchFamily="34" charset="0"/>
              </a:rPr>
              <a:t>• </a:t>
            </a:r>
            <a:r>
              <a:rPr lang="en-GB" sz="2000" dirty="0" err="1">
                <a:latin typeface="Symbol" pitchFamily="18" charset="2"/>
              </a:rPr>
              <a:t>ab</a:t>
            </a:r>
            <a:r>
              <a:rPr lang="en-GB" sz="2000" dirty="0">
                <a:latin typeface="Calibri" pitchFamily="34" charset="0"/>
              </a:rPr>
              <a:t> T cells (CD4+ T cells, CD8+ T cells), B cells</a:t>
            </a: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  <a:p>
            <a:endParaRPr lang="en-GB" sz="2000" dirty="0">
              <a:latin typeface="Calibri" pitchFamily="34" charset="0"/>
            </a:endParaRPr>
          </a:p>
        </p:txBody>
      </p:sp>
      <p:sp>
        <p:nvSpPr>
          <p:cNvPr id="24581" name="AutoShape 15"/>
          <p:cNvSpPr>
            <a:spLocks noChangeArrowheads="1"/>
          </p:cNvSpPr>
          <p:nvPr/>
        </p:nvSpPr>
        <p:spPr bwMode="auto">
          <a:xfrm>
            <a:off x="754063" y="1000125"/>
            <a:ext cx="3714750" cy="5429288"/>
          </a:xfrm>
          <a:prstGeom prst="roundRect">
            <a:avLst>
              <a:gd name="adj" fmla="val 734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4929216" y="1000108"/>
            <a:ext cx="3714750" cy="5429288"/>
          </a:xfrm>
          <a:prstGeom prst="roundRect">
            <a:avLst>
              <a:gd name="adj" fmla="val 7343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ure 1-03"/>
          <p:cNvPicPr>
            <a:picLocks noChangeAspect="1" noChangeArrowheads="1"/>
          </p:cNvPicPr>
          <p:nvPr/>
        </p:nvPicPr>
        <p:blipFill>
          <a:blip r:embed="rId3" cstate="print"/>
          <a:srcRect b="22107"/>
          <a:stretch>
            <a:fillRect/>
          </a:stretch>
        </p:blipFill>
        <p:spPr bwMode="auto">
          <a:xfrm>
            <a:off x="395536" y="0"/>
            <a:ext cx="7602538" cy="6702425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23928" y="455613"/>
            <a:ext cx="53363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cs typeface="Arial" pitchFamily="34" charset="0"/>
              </a:rPr>
              <a:t>Cells of the immune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+mn-lt"/>
              </a:rPr>
              <a:t>Acquired / adaptive Immunity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404938"/>
            <a:ext cx="7772400" cy="4691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Specific to a particular </a:t>
            </a:r>
            <a:r>
              <a:rPr lang="en-GB" sz="2400" u="sng" dirty="0">
                <a:latin typeface="Arial" charset="0"/>
              </a:rPr>
              <a:t>antigen </a:t>
            </a:r>
            <a:r>
              <a:rPr lang="en-GB" sz="2400" dirty="0">
                <a:latin typeface="Arial" charset="0"/>
              </a:rPr>
              <a:t>– detected by specific receptors on T and B cells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Response improves with time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Results in memory =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2400" dirty="0">
                <a:latin typeface="Arial" charset="0"/>
              </a:rPr>
              <a:t>	Protection against re-infection with the same pathogen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Evolutionarily late – only present in vertebrates</a:t>
            </a:r>
          </a:p>
          <a:p>
            <a:pPr>
              <a:lnSpc>
                <a:spcPct val="80000"/>
              </a:lnSpc>
            </a:pPr>
            <a:endParaRPr lang="en-GB" sz="24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400" dirty="0">
                <a:latin typeface="Arial" charset="0"/>
              </a:rPr>
              <a:t>Involves T and B lymphocytes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1724</Words>
  <Application>Microsoft Office PowerPoint</Application>
  <PresentationFormat>On-screen Show (4:3)</PresentationFormat>
  <Paragraphs>547</Paragraphs>
  <Slides>38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Learning Objectives</vt:lpstr>
      <vt:lpstr>Why do we study immunology?</vt:lpstr>
      <vt:lpstr>When the immune system goes wrong…</vt:lpstr>
      <vt:lpstr>The role of the immune system</vt:lpstr>
      <vt:lpstr>The Immune System </vt:lpstr>
      <vt:lpstr>PowerPoint Presentation</vt:lpstr>
      <vt:lpstr>PowerPoint Presentation</vt:lpstr>
      <vt:lpstr>Acquired / adaptive Immunity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and secondary immune responses</vt:lpstr>
      <vt:lpstr>B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T-cells</vt:lpstr>
      <vt:lpstr>PowerPoint Presentation</vt:lpstr>
      <vt:lpstr>T-cells</vt:lpstr>
      <vt:lpstr>•T-cell activation requires both recognition of the MHC-bound foreign peptide the T-cell is specific to, and a costimulatory signal.  •Only professional antigen presenting cells (APCs) have the appropriate cell surface molecules to provide costimulatory signal for T cell-activation.     </vt:lpstr>
      <vt:lpstr>•T-cell activation requires both recognition of the MHC-bound foreign peptide the T-cell is specific to, and a costimulatory signal.  •Only professional antigen presenting cells (APCs) have the appropriate cell surface molecules to provide costimulatory signal for T cell-activation.  •DCs are the APCs most potent at activating naïve T-cells.   </vt:lpstr>
      <vt:lpstr>T-cells</vt:lpstr>
      <vt:lpstr>CD4+ Cell Subtypes</vt:lpstr>
      <vt:lpstr>T and B cell responses are initiated in specialised secondary lymphoid organs – lymph nodes and spleen </vt:lpstr>
      <vt:lpstr>Lymph Node Anatomy</vt:lpstr>
      <vt:lpstr>PowerPoint Presentation</vt:lpstr>
      <vt:lpstr>Peyer’s Patch Structure</vt:lpstr>
      <vt:lpstr>Trans-epithelial Antigen Sampling</vt:lpstr>
      <vt:lpstr>Summary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purbhoo</dc:creator>
  <cp:lastModifiedBy>Shiel, Nuala</cp:lastModifiedBy>
  <cp:revision>66</cp:revision>
  <dcterms:created xsi:type="dcterms:W3CDTF">2009-11-23T10:55:55Z</dcterms:created>
  <dcterms:modified xsi:type="dcterms:W3CDTF">2012-09-25T10:43:17Z</dcterms:modified>
</cp:coreProperties>
</file>