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51" r:id="rId3"/>
    <p:sldId id="284" r:id="rId4"/>
    <p:sldId id="328" r:id="rId5"/>
    <p:sldId id="326" r:id="rId6"/>
    <p:sldId id="320" r:id="rId7"/>
    <p:sldId id="321" r:id="rId8"/>
    <p:sldId id="304" r:id="rId9"/>
    <p:sldId id="336" r:id="rId10"/>
    <p:sldId id="327" r:id="rId11"/>
    <p:sldId id="288" r:id="rId12"/>
    <p:sldId id="287" r:id="rId13"/>
    <p:sldId id="349" r:id="rId14"/>
    <p:sldId id="293" r:id="rId15"/>
    <p:sldId id="294" r:id="rId16"/>
    <p:sldId id="342" r:id="rId17"/>
    <p:sldId id="309" r:id="rId18"/>
    <p:sldId id="345" r:id="rId19"/>
    <p:sldId id="347" r:id="rId20"/>
    <p:sldId id="346" r:id="rId21"/>
    <p:sldId id="289" r:id="rId22"/>
    <p:sldId id="332" r:id="rId23"/>
    <p:sldId id="333" r:id="rId24"/>
    <p:sldId id="291" r:id="rId25"/>
    <p:sldId id="350" r:id="rId26"/>
    <p:sldId id="275" r:id="rId27"/>
    <p:sldId id="307" r:id="rId28"/>
    <p:sldId id="280" r:id="rId29"/>
    <p:sldId id="301" r:id="rId30"/>
    <p:sldId id="311" r:id="rId31"/>
    <p:sldId id="263" r:id="rId32"/>
    <p:sldId id="317" r:id="rId33"/>
    <p:sldId id="264" r:id="rId34"/>
    <p:sldId id="331" r:id="rId35"/>
    <p:sldId id="265" r:id="rId36"/>
    <p:sldId id="330" r:id="rId37"/>
    <p:sldId id="324" r:id="rId38"/>
    <p:sldId id="271" r:id="rId39"/>
    <p:sldId id="325" r:id="rId40"/>
    <p:sldId id="274" r:id="rId41"/>
    <p:sldId id="281" r:id="rId42"/>
    <p:sldId id="313" r:id="rId43"/>
    <p:sldId id="312" r:id="rId44"/>
    <p:sldId id="348" r:id="rId45"/>
    <p:sldId id="323" r:id="rId46"/>
    <p:sldId id="329" r:id="rId47"/>
    <p:sldId id="286" r:id="rId48"/>
  </p:sldIdLst>
  <p:sldSz cx="9144000" cy="6858000" type="screen4x3"/>
  <p:notesSz cx="6797675" cy="992505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FFCC99"/>
    <a:srgbClr val="FFCC66"/>
    <a:srgbClr val="FF9966"/>
    <a:srgbClr val="33CCFF"/>
    <a:srgbClr val="3399FF"/>
    <a:srgbClr val="00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2333" autoAdjust="0"/>
  </p:normalViewPr>
  <p:slideViewPr>
    <p:cSldViewPr>
      <p:cViewPr>
        <p:scale>
          <a:sx n="50" d="100"/>
          <a:sy n="50" d="100"/>
        </p:scale>
        <p:origin x="-1014"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05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052" name="Rectangle 4"/>
          <p:cNvSpPr>
            <a:spLocks noGrp="1" noChangeArrowheads="1"/>
          </p:cNvSpPr>
          <p:nvPr>
            <p:ph type="ftr" sz="quarter" idx="2"/>
          </p:nvPr>
        </p:nvSpPr>
        <p:spPr bwMode="auto">
          <a:xfrm>
            <a:off x="0" y="9426575"/>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053" name="Rectangle 5"/>
          <p:cNvSpPr>
            <a:spLocks noGrp="1" noChangeArrowheads="1"/>
          </p:cNvSpPr>
          <p:nvPr>
            <p:ph type="sldNum" sz="quarter" idx="3"/>
          </p:nvPr>
        </p:nvSpPr>
        <p:spPr bwMode="auto">
          <a:xfrm>
            <a:off x="3849688" y="9426575"/>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B84080-A916-4117-A5EC-D2268BF4CE38}" type="slidenum">
              <a:rPr lang="en-GB"/>
              <a:pPr>
                <a:defRPr/>
              </a:pPr>
              <a:t>‹#›</a:t>
            </a:fld>
            <a:endParaRPr lang="en-GB"/>
          </a:p>
        </p:txBody>
      </p:sp>
    </p:spTree>
    <p:extLst>
      <p:ext uri="{BB962C8B-B14F-4D97-AF65-F5344CB8AC3E}">
        <p14:creationId xmlns:p14="http://schemas.microsoft.com/office/powerpoint/2010/main" val="400337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4875"/>
            <a:ext cx="5438775" cy="4465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6575"/>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49688" y="9426575"/>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2A3777B-4130-4B4F-81C0-750029EC5723}" type="slidenum">
              <a:rPr lang="en-US"/>
              <a:pPr>
                <a:defRPr/>
              </a:pPr>
              <a:t>‹#›</a:t>
            </a:fld>
            <a:endParaRPr lang="en-US"/>
          </a:p>
        </p:txBody>
      </p:sp>
    </p:spTree>
    <p:extLst>
      <p:ext uri="{BB962C8B-B14F-4D97-AF65-F5344CB8AC3E}">
        <p14:creationId xmlns:p14="http://schemas.microsoft.com/office/powerpoint/2010/main" val="3273211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CE6B03A-5A74-4C8A-8696-21A8CE0969CC}" type="slidenum">
              <a:rPr lang="en-US" smtClean="0"/>
              <a:pPr/>
              <a:t>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BDC8212-9E9B-4E1C-9422-9039784BC5EB}" type="slidenum">
              <a:rPr lang="en-US" smtClean="0"/>
              <a:pPr/>
              <a:t>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06463" y="4714875"/>
            <a:ext cx="4984750" cy="4465638"/>
          </a:xfrm>
          <a:noFill/>
          <a:ln/>
        </p:spPr>
        <p:txBody>
          <a:bodyPr/>
          <a:lstStyle/>
          <a:p>
            <a:pPr eaLnBrk="1" hangingPunct="1"/>
            <a:r>
              <a:rPr lang="en-GB" smtClean="0"/>
              <a:t>The observation that…</a:t>
            </a:r>
          </a:p>
          <a:p>
            <a:pPr eaLnBrk="1" hangingPunct="1"/>
            <a:r>
              <a:rPr lang="en-GB" smtClean="0"/>
              <a:t>Suggests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7E83E27-55BF-4ECD-BFCC-0EB29FAA2128}" type="slidenum">
              <a:rPr lang="en-US" smtClean="0"/>
              <a:pPr/>
              <a:t>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GB" sz="1000" smtClean="0"/>
              <a:t>Knowledge of the DNA sequence to be amplified is used to design two synthetic DNA oligonucleotides, each complementary to the sequence on one strand of the DNA double helix at opposite ends of the region to be amplified. These oligonucleotides serve as primers for </a:t>
            </a:r>
            <a:r>
              <a:rPr lang="en-GB" sz="1000" i="1" smtClean="0"/>
              <a:t>in vitro</a:t>
            </a:r>
            <a:r>
              <a:rPr lang="en-GB" sz="1000" smtClean="0"/>
              <a:t> DNA synthesis, which is performed by a DNA polymerase, and they determine the segment of the DNA that is amplified. (A) PCR starts with a double-stranded DNA, and each cycle of the reaction begins with a brief heat treatment to separate the two strands (step 1). After strand separation, cooling of the DNA in the presence of a large excess of the two primer DNA oligonucleotides allows these primers to hybridize to complementary sequences in the two DNA strands (step 2). This mixture is then incubated with DNA polymerase and the four deoxyribonucleoside triphosphates so that DNA is synthesized, starting from the two primers (step 3). The entire cycle is then begun again by a heat treatment to separate the newly synthesized DNA strands. (B) As the procedure is performed over and over again, the newly synthesized fragments serve as templates in their turn, and within a few cycles the predominant DNA is identical to the sequence bracketed by and including the two primers in the original template. Of the DNA put into the original reaction, only the sequence bracketed by the two primers is amplified because there are no primers attached anywhere else. In the example illustrated in (B), three cycles of reaction produce 16 DNA chains, 8 of which </a:t>
            </a:r>
            <a:r>
              <a:rPr lang="en-GB" sz="1000" i="1" smtClean="0"/>
              <a:t>(boxed in yellow)</a:t>
            </a:r>
            <a:r>
              <a:rPr lang="en-GB" sz="1000" smtClean="0"/>
              <a:t> are the same length as and correspond exactly to one or the other strand of the original bracketed sequence shown at the far left; the other strands contain extra DNA downstream of the original sequence, which is replicated in the first few cycles. After three more cycles, 240 of the 256 DNA chains correspond exactly to the original bracketed sequence, and after several more cycles, essentially all of the DNA strands have this unique length.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9B6E0A1-795C-486A-9AEA-3F21769484CB}" type="slidenum">
              <a:rPr lang="en-US" smtClean="0"/>
              <a:pPr/>
              <a:t>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GB" sz="1000" smtClean="0"/>
              <a:t>Knowledge of the DNA sequence to be amplified is used to design two synthetic DNA oligonucleotides, each complementary to the sequence on one strand of the DNA double helix at opposite ends of the region to be amplified. These oligonucleotides serve as primers for </a:t>
            </a:r>
            <a:r>
              <a:rPr lang="en-GB" sz="1000" i="1" smtClean="0"/>
              <a:t>in vitro</a:t>
            </a:r>
            <a:r>
              <a:rPr lang="en-GB" sz="1000" smtClean="0"/>
              <a:t> DNA synthesis, which is performed by a DNA polymerase, and they determine the segment of the DNA that is amplified. (A) PCR starts with a double-stranded DNA, and each cycle of the reaction begins with a brief heat treatment to separate the two strands (step 1). After strand separation, cooling of the DNA in the presence of a large excess of the two primer DNA oligonucleotides allows these primers to hybridize to complementary sequences in the two DNA strands (step 2). This mixture is then incubated with DNA polymerase and the four deoxyribonucleoside triphosphates so that DNA is synthesized, starting from the two primers (step 3). The entire cycle is then begun again by a heat treatment to separate the newly synthesized DNA strands. (B) As the procedure is performed over and over again, the newly synthesized fragments serve as templates in their turn, and within a few cycles the predominant DNA is identical to the sequence bracketed by and including the two primers in the original template. Of the DNA put into the original reaction, only the sequence bracketed by the two primers is amplified because there are no primers attached anywhere else. In the example illustrated in (B), three cycles of reaction produce 16 DNA chains, 8 of which </a:t>
            </a:r>
            <a:r>
              <a:rPr lang="en-GB" sz="1000" i="1" smtClean="0"/>
              <a:t>(boxed in yellow)</a:t>
            </a:r>
            <a:r>
              <a:rPr lang="en-GB" sz="1000" smtClean="0"/>
              <a:t> are the same length as and correspond exactly to one or the other strand of the original bracketed sequence shown at the far left; the other strands contain extra DNA downstream of the original sequence, which is replicated in the first few cycles. After three more cycles, 240 of the 256 DNA chains correspond exactly to the original bracketed sequence, and after several more cycles, essentially all of the DNA strands have this unique length.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4130C70-D9A1-40FB-9949-A9AA18D98CB4}"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GB" smtClean="0">
                <a:cs typeface="Times New Roman" pitchFamily="18" charset="0"/>
              </a:rPr>
              <a:t>Equivalent to isolating a functional mutation in a given gene approx. once per 900 gametes screened (Coghill &amp; Hugill et al, 2002).</a:t>
            </a:r>
            <a:endParaRPr lang="en-US" smtClean="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267202E-0502-4586-89E0-9A55385D74FD}" type="slidenum">
              <a:rPr lang="en-US" smtClean="0"/>
              <a:pPr/>
              <a:t>23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GB" sz="2000" smtClean="0"/>
              <a:t>Indeed, we have identified (AMOUNG SEVERAL)</a:t>
            </a:r>
          </a:p>
          <a:p>
            <a:pPr eaLnBrk="1" hangingPunct="1"/>
            <a:r>
              <a:rPr lang="en-GB" sz="2000" smtClean="0"/>
              <a:t>a mouse line from the ENU mutagenesis program, which drinks 4-5 times as much of a 10% ethanol solution in a continuous  two-bottle  choice paradigm compared to their littermates, equivalent to 2 bottles of whisky per day. This mouse line was called ALCO/22.</a:t>
            </a:r>
          </a:p>
          <a:p>
            <a:pPr eaLnBrk="1" hangingPunct="1"/>
            <a:endParaRPr lang="en-GB" sz="2000" smtClean="0"/>
          </a:p>
          <a:p>
            <a:pPr eaLnBrk="1" hangingPunct="1"/>
            <a:r>
              <a:rPr lang="en-GB" sz="2000" smtClean="0"/>
              <a:t>The (ALCO/22) mutant consumes twice as much (2x!) EtOH as the conventional high drinking B6 mouse!</a:t>
            </a:r>
          </a:p>
          <a:p>
            <a:pPr eaLnBrk="1" hangingPunct="1"/>
            <a:endParaRPr lang="en-GB" sz="1600" smtClean="0"/>
          </a:p>
          <a:p>
            <a:pPr eaLnBrk="1" hangingPunct="1"/>
            <a:endParaRPr lang="en-GB" sz="1600" smtClean="0"/>
          </a:p>
          <a:p>
            <a:pPr eaLnBrk="1" hangingPunct="1"/>
            <a:endParaRPr lang="en-GB" sz="16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D310124-392E-4F44-87F2-7A05E90B6997}" type="slidenum">
              <a:rPr lang="en-US" smtClean="0"/>
              <a:pPr/>
              <a:t>24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AEC7852-9B12-4019-BC94-31A011319347}" type="slidenum">
              <a:rPr lang="en-US" smtClean="0"/>
              <a:pPr/>
              <a:t>25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B024DC-2C00-41FC-A8C4-4F731FDBEE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139D79-EB07-4057-AA22-0F3B2B749F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013762-BF5D-4236-9919-771F8A92FC9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2588"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00213"/>
            <a:ext cx="4038600" cy="4425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038600" cy="4425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C30E0E-AD22-4D31-9348-03A33483AB9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2588"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00213"/>
            <a:ext cx="4038600" cy="4425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700213"/>
            <a:ext cx="4038600" cy="442595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C5776C-E6EA-4237-A779-0B77B46DDF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BD56B6-6F38-478F-99FB-E89D12D0B4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A4EAAE-2258-4880-BEB7-0420AE66B9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00213"/>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90F141-11E6-4E62-822F-E163148183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15A467-9192-4D9A-B6B4-11F316385A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84A5A7-A23E-4704-93A7-94B52F4967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4698CE-953F-44EE-AE3B-2F56808C99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AC5FA-8084-4CC7-AD87-412F73D13A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E12412-037F-4677-A4B5-90A9FEDAE4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571500" y="274638"/>
            <a:ext cx="80025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77F4815-25DF-454E-BE3F-7FA4792942AD}" type="slidenum">
              <a:rPr lang="en-US"/>
              <a:pPr>
                <a:defRPr/>
              </a:pPr>
              <a:t>‹#›</a:t>
            </a:fld>
            <a:endParaRPr lang="en-US"/>
          </a:p>
        </p:txBody>
      </p:sp>
      <p:sp>
        <p:nvSpPr>
          <p:cNvPr id="5126" name="Rectangle 7"/>
          <p:cNvSpPr>
            <a:spLocks noGrp="1" noChangeArrowheads="1"/>
          </p:cNvSpPr>
          <p:nvPr>
            <p:ph type="body" idx="1"/>
          </p:nvPr>
        </p:nvSpPr>
        <p:spPr bwMode="auto">
          <a:xfrm>
            <a:off x="457200" y="1700213"/>
            <a:ext cx="8229600" cy="442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a:solidFill>
            <a:srgbClr val="0E207F"/>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rgbClr val="0E207F"/>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a:solidFill>
            <a:srgbClr val="0E207F"/>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a:solidFill>
            <a:srgbClr val="0E207F"/>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a:solidFill>
            <a:srgbClr val="0E207F"/>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rgbClr val="0E207F"/>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rgbClr val="0E207F"/>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rgbClr val="0E207F"/>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rgbClr val="0E207F"/>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000">
          <a:solidFill>
            <a:srgbClr val="0E207F"/>
          </a:solidFill>
          <a:latin typeface="+mn-lt"/>
          <a:ea typeface="+mn-ea"/>
          <a:cs typeface="+mn-cs"/>
        </a:defRPr>
      </a:lvl1pPr>
      <a:lvl2pPr marL="742950" indent="-285750" algn="l" rtl="0" eaLnBrk="0" fontAlgn="base" hangingPunct="0">
        <a:spcBef>
          <a:spcPct val="20000"/>
        </a:spcBef>
        <a:spcAft>
          <a:spcPct val="0"/>
        </a:spcAft>
        <a:buChar char="–"/>
        <a:defRPr>
          <a:solidFill>
            <a:srgbClr val="0E207F"/>
          </a:solidFill>
          <a:latin typeface="+mn-lt"/>
        </a:defRPr>
      </a:lvl2pPr>
      <a:lvl3pPr marL="1143000" indent="-228600" algn="l" rtl="0" eaLnBrk="0" fontAlgn="base" hangingPunct="0">
        <a:spcBef>
          <a:spcPct val="20000"/>
        </a:spcBef>
        <a:spcAft>
          <a:spcPct val="0"/>
        </a:spcAft>
        <a:buChar char="•"/>
        <a:defRPr sz="1600">
          <a:solidFill>
            <a:srgbClr val="0E207F"/>
          </a:solidFill>
          <a:latin typeface="+mn-lt"/>
        </a:defRPr>
      </a:lvl3pPr>
      <a:lvl4pPr marL="1600200" indent="-228600" algn="l" rtl="0" eaLnBrk="0" fontAlgn="base" hangingPunct="0">
        <a:spcBef>
          <a:spcPct val="20000"/>
        </a:spcBef>
        <a:spcAft>
          <a:spcPct val="0"/>
        </a:spcAft>
        <a:buChar char="–"/>
        <a:defRPr sz="1400">
          <a:solidFill>
            <a:srgbClr val="0E207F"/>
          </a:solidFill>
          <a:latin typeface="+mn-lt"/>
        </a:defRPr>
      </a:lvl4pPr>
      <a:lvl5pPr marL="2057400" indent="-228600" algn="l" rtl="0" eaLnBrk="0" fontAlgn="base" hangingPunct="0">
        <a:spcBef>
          <a:spcPct val="20000"/>
        </a:spcBef>
        <a:spcAft>
          <a:spcPct val="0"/>
        </a:spcAft>
        <a:buChar char="»"/>
        <a:defRPr sz="1400">
          <a:solidFill>
            <a:srgbClr val="0E207F"/>
          </a:solidFill>
          <a:latin typeface="+mn-lt"/>
        </a:defRPr>
      </a:lvl5pPr>
      <a:lvl6pPr marL="2514600" indent="-228600" algn="l" rtl="0" fontAlgn="base">
        <a:spcBef>
          <a:spcPct val="20000"/>
        </a:spcBef>
        <a:spcAft>
          <a:spcPct val="0"/>
        </a:spcAft>
        <a:buChar char="»"/>
        <a:defRPr sz="1400">
          <a:solidFill>
            <a:srgbClr val="0E207F"/>
          </a:solidFill>
          <a:latin typeface="+mn-lt"/>
        </a:defRPr>
      </a:lvl6pPr>
      <a:lvl7pPr marL="2971800" indent="-228600" algn="l" rtl="0" fontAlgn="base">
        <a:spcBef>
          <a:spcPct val="20000"/>
        </a:spcBef>
        <a:spcAft>
          <a:spcPct val="0"/>
        </a:spcAft>
        <a:buChar char="»"/>
        <a:defRPr sz="1400">
          <a:solidFill>
            <a:srgbClr val="0E207F"/>
          </a:solidFill>
          <a:latin typeface="+mn-lt"/>
        </a:defRPr>
      </a:lvl7pPr>
      <a:lvl8pPr marL="3429000" indent="-228600" algn="l" rtl="0" fontAlgn="base">
        <a:spcBef>
          <a:spcPct val="20000"/>
        </a:spcBef>
        <a:spcAft>
          <a:spcPct val="0"/>
        </a:spcAft>
        <a:buChar char="»"/>
        <a:defRPr sz="1400">
          <a:solidFill>
            <a:srgbClr val="0E207F"/>
          </a:solidFill>
          <a:latin typeface="+mn-lt"/>
        </a:defRPr>
      </a:lvl8pPr>
      <a:lvl9pPr marL="3886200" indent="-228600" algn="l" rtl="0" fontAlgn="base">
        <a:spcBef>
          <a:spcPct val="20000"/>
        </a:spcBef>
        <a:spcAft>
          <a:spcPct val="0"/>
        </a:spcAft>
        <a:buChar char="»"/>
        <a:defRPr sz="1400">
          <a:solidFill>
            <a:srgbClr val="0E20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w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2339753" y="908720"/>
            <a:ext cx="6552728" cy="2232943"/>
          </a:xfrm>
        </p:spPr>
        <p:txBody>
          <a:bodyPr/>
          <a:lstStyle/>
          <a:p>
            <a:pPr algn="r" eaLnBrk="1" hangingPunct="1">
              <a:defRPr/>
            </a:pPr>
            <a:r>
              <a:rPr lang="en-GB" sz="4400" dirty="0" smtClean="0">
                <a:effectLst/>
              </a:rPr>
              <a:t>Genotyping, gene expression analysis and microarray technology</a:t>
            </a:r>
            <a:r>
              <a:rPr lang="en-US" sz="4400" dirty="0" smtClean="0">
                <a:effectLst/>
              </a:rPr>
              <a:t> </a:t>
            </a:r>
            <a:endParaRPr lang="en-US" sz="4400" dirty="0" smtClean="0">
              <a:effectLst/>
            </a:endParaRPr>
          </a:p>
        </p:txBody>
      </p:sp>
      <p:sp>
        <p:nvSpPr>
          <p:cNvPr id="1028" name="Line 5"/>
          <p:cNvSpPr>
            <a:spLocks noChangeShapeType="1"/>
          </p:cNvSpPr>
          <p:nvPr/>
        </p:nvSpPr>
        <p:spPr bwMode="auto">
          <a:xfrm>
            <a:off x="2809875" y="3141663"/>
            <a:ext cx="6226175" cy="0"/>
          </a:xfrm>
          <a:prstGeom prst="line">
            <a:avLst/>
          </a:prstGeom>
          <a:noFill/>
          <a:ln w="28575">
            <a:solidFill>
              <a:srgbClr val="FF9900"/>
            </a:solidFill>
            <a:round/>
            <a:headEnd/>
            <a:tailEnd/>
          </a:ln>
        </p:spPr>
        <p:txBody>
          <a:bodyPr/>
          <a:lstStyle/>
          <a:p>
            <a:endParaRPr lang="en-GB"/>
          </a:p>
        </p:txBody>
      </p:sp>
      <p:sp>
        <p:nvSpPr>
          <p:cNvPr id="1029" name="Rectangle 4"/>
          <p:cNvSpPr>
            <a:spLocks noGrp="1" noChangeArrowheads="1"/>
          </p:cNvSpPr>
          <p:nvPr>
            <p:ph type="subTitle" idx="1"/>
          </p:nvPr>
        </p:nvSpPr>
        <p:spPr>
          <a:xfrm>
            <a:off x="2843213" y="4530725"/>
            <a:ext cx="6192837" cy="985838"/>
          </a:xfrm>
        </p:spPr>
        <p:txBody>
          <a:bodyPr/>
          <a:lstStyle/>
          <a:p>
            <a:pPr algn="r" eaLnBrk="1" hangingPunct="1"/>
            <a:r>
              <a:rPr lang="en-GB" sz="3200" dirty="0" smtClean="0"/>
              <a:t>Dr Marco </a:t>
            </a:r>
            <a:r>
              <a:rPr lang="en-GB" sz="3200" dirty="0" err="1" smtClean="0"/>
              <a:t>Purbhoo</a:t>
            </a:r>
            <a:endParaRPr lang="en-GB" sz="3200" dirty="0" smtClean="0"/>
          </a:p>
          <a:p>
            <a:pPr algn="r" eaLnBrk="1" hangingPunct="1"/>
            <a:r>
              <a:rPr lang="en-GB" sz="2800" dirty="0" smtClean="0"/>
              <a:t>Lecturer in </a:t>
            </a:r>
            <a:r>
              <a:rPr lang="en-GB" sz="2800" dirty="0" err="1" smtClean="0"/>
              <a:t>Hepatology</a:t>
            </a:r>
            <a:endParaRPr lang="en-GB" sz="2800" dirty="0" smtClean="0"/>
          </a:p>
        </p:txBody>
      </p:sp>
      <p:pic>
        <p:nvPicPr>
          <p:cNvPr id="1030" name="Picture 11" descr="Picture3"/>
          <p:cNvPicPr>
            <a:picLocks noChangeAspect="1" noChangeArrowheads="1"/>
          </p:cNvPicPr>
          <p:nvPr/>
        </p:nvPicPr>
        <p:blipFill>
          <a:blip r:embed="rId4" cstate="print"/>
          <a:srcRect l="2353" t="1843" r="7478"/>
          <a:stretch>
            <a:fillRect/>
          </a:stretch>
        </p:blipFill>
        <p:spPr bwMode="auto">
          <a:xfrm>
            <a:off x="0" y="2968625"/>
            <a:ext cx="2736850" cy="3889375"/>
          </a:xfrm>
          <a:prstGeom prst="rect">
            <a:avLst/>
          </a:prstGeom>
          <a:noFill/>
          <a:ln w="9525">
            <a:noFill/>
            <a:miter lim="800000"/>
            <a:headEnd/>
            <a:tailEnd/>
          </a:ln>
        </p:spPr>
      </p:pic>
      <p:graphicFrame>
        <p:nvGraphicFramePr>
          <p:cNvPr id="1026" name="Object 12"/>
          <p:cNvGraphicFramePr>
            <a:graphicFrameLocks noChangeAspect="1"/>
          </p:cNvGraphicFramePr>
          <p:nvPr/>
        </p:nvGraphicFramePr>
        <p:xfrm>
          <a:off x="206375" y="188913"/>
          <a:ext cx="1917700" cy="712787"/>
        </p:xfrm>
        <a:graphic>
          <a:graphicData uri="http://schemas.openxmlformats.org/presentationml/2006/ole">
            <mc:AlternateContent xmlns:mc="http://schemas.openxmlformats.org/markup-compatibility/2006">
              <mc:Choice xmlns:v="urn:schemas-microsoft-com:vml" Requires="v">
                <p:oleObj spid="_x0000_s1028" name="CorelDRAW" r:id="rId5" imgW="1406160" imgH="525960" progId="">
                  <p:embed/>
                </p:oleObj>
              </mc:Choice>
              <mc:Fallback>
                <p:oleObj name="CorelDRAW" r:id="rId5" imgW="1406160" imgH="525960" progId="">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75" y="188913"/>
                        <a:ext cx="19177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GB" sz="2800" smtClean="0"/>
              <a:t>GENE EXPRESSION</a:t>
            </a:r>
          </a:p>
        </p:txBody>
      </p:sp>
      <p:pic>
        <p:nvPicPr>
          <p:cNvPr id="14339" name="Picture 3" descr="Gene_expression"/>
          <p:cNvPicPr>
            <a:picLocks noChangeAspect="1" noChangeArrowheads="1"/>
          </p:cNvPicPr>
          <p:nvPr/>
        </p:nvPicPr>
        <p:blipFill>
          <a:blip r:embed="rId2" cstate="print"/>
          <a:srcRect l="1172" t="1598"/>
          <a:stretch>
            <a:fillRect/>
          </a:stretch>
        </p:blipFill>
        <p:spPr bwMode="auto">
          <a:xfrm>
            <a:off x="468313" y="1628775"/>
            <a:ext cx="6024562" cy="4498975"/>
          </a:xfrm>
          <a:prstGeom prst="rect">
            <a:avLst/>
          </a:prstGeom>
          <a:noFill/>
          <a:ln w="9525">
            <a:noFill/>
            <a:miter lim="800000"/>
            <a:headEnd/>
            <a:tailEnd/>
          </a:ln>
        </p:spPr>
      </p:pic>
      <p:grpSp>
        <p:nvGrpSpPr>
          <p:cNvPr id="14340" name="Group 4"/>
          <p:cNvGrpSpPr>
            <a:grpSpLocks/>
          </p:cNvGrpSpPr>
          <p:nvPr/>
        </p:nvGrpSpPr>
        <p:grpSpPr bwMode="auto">
          <a:xfrm>
            <a:off x="5724525" y="1844675"/>
            <a:ext cx="3465513" cy="1190625"/>
            <a:chOff x="3606" y="1162"/>
            <a:chExt cx="2183" cy="750"/>
          </a:xfrm>
        </p:grpSpPr>
        <p:sp>
          <p:nvSpPr>
            <p:cNvPr id="14341" name="AutoShape 5"/>
            <p:cNvSpPr>
              <a:spLocks noChangeArrowheads="1"/>
            </p:cNvSpPr>
            <p:nvPr/>
          </p:nvSpPr>
          <p:spPr bwMode="auto">
            <a:xfrm>
              <a:off x="3606" y="1389"/>
              <a:ext cx="771"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2 w 21600"/>
                <a:gd name="T13" fmla="*/ 5383 h 21600"/>
                <a:gd name="T14" fmla="*/ 18911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4342" name="Text Box 6"/>
            <p:cNvSpPr txBox="1">
              <a:spLocks noChangeArrowheads="1"/>
            </p:cNvSpPr>
            <p:nvPr/>
          </p:nvSpPr>
          <p:spPr bwMode="auto">
            <a:xfrm>
              <a:off x="4377" y="1162"/>
              <a:ext cx="1412" cy="750"/>
            </a:xfrm>
            <a:prstGeom prst="rect">
              <a:avLst/>
            </a:prstGeom>
            <a:noFill/>
            <a:ln w="9525">
              <a:noFill/>
              <a:miter lim="800000"/>
              <a:headEnd/>
              <a:tailEnd/>
            </a:ln>
          </p:spPr>
          <p:txBody>
            <a:bodyPr wrap="none">
              <a:spAutoFit/>
            </a:bodyPr>
            <a:lstStyle/>
            <a:p>
              <a:r>
                <a:rPr lang="en-GB"/>
                <a:t>Are there mutations </a:t>
              </a:r>
            </a:p>
            <a:p>
              <a:r>
                <a:rPr lang="en-GB"/>
                <a:t>in the DNA code?</a:t>
              </a:r>
            </a:p>
            <a:p>
              <a:r>
                <a:rPr lang="en-GB"/>
                <a:t>What gene causes </a:t>
              </a:r>
            </a:p>
            <a:p>
              <a:r>
                <a:rPr lang="en-GB"/>
                <a:t>this phenotype?</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GB" sz="2800" smtClean="0"/>
              <a:t>THE PROBLEM…</a:t>
            </a:r>
          </a:p>
        </p:txBody>
      </p:sp>
      <p:sp>
        <p:nvSpPr>
          <p:cNvPr id="15363" name="Rectangle 3"/>
          <p:cNvSpPr>
            <a:spLocks noGrp="1" noChangeArrowheads="1"/>
          </p:cNvSpPr>
          <p:nvPr>
            <p:ph type="body" idx="1"/>
          </p:nvPr>
        </p:nvSpPr>
        <p:spPr/>
        <p:txBody>
          <a:bodyPr/>
          <a:lstStyle/>
          <a:p>
            <a:pPr eaLnBrk="1" hangingPunct="1"/>
            <a:endParaRPr lang="en-GB" smtClean="0"/>
          </a:p>
          <a:p>
            <a:pPr eaLnBrk="1" hangingPunct="1"/>
            <a:endParaRPr lang="en-GB" smtClean="0"/>
          </a:p>
          <a:p>
            <a:pPr eaLnBrk="1" hangingPunct="1">
              <a:lnSpc>
                <a:spcPct val="120000"/>
              </a:lnSpc>
            </a:pPr>
            <a:r>
              <a:rPr lang="en-GB" smtClean="0"/>
              <a:t>How do you locate the mutation which causes a certain phenotype or disease within the genome? </a:t>
            </a:r>
          </a:p>
          <a:p>
            <a:pPr eaLnBrk="1" hangingPunct="1">
              <a:lnSpc>
                <a:spcPct val="60000"/>
              </a:lnSpc>
            </a:pPr>
            <a:endParaRPr lang="en-GB" smtClean="0"/>
          </a:p>
          <a:p>
            <a:pPr lvl="1" eaLnBrk="1" hangingPunct="1">
              <a:lnSpc>
                <a:spcPct val="120000"/>
              </a:lnSpc>
            </a:pPr>
            <a:r>
              <a:rPr lang="en-GB" smtClean="0"/>
              <a:t>Obese (leptin deficient) mouse</a:t>
            </a:r>
          </a:p>
          <a:p>
            <a:pPr lvl="1" eaLnBrk="1" hangingPunct="1">
              <a:lnSpc>
                <a:spcPct val="120000"/>
              </a:lnSpc>
            </a:pPr>
            <a:r>
              <a:rPr lang="en-GB" smtClean="0"/>
              <a:t>Cystic fibrosis in humans</a:t>
            </a:r>
          </a:p>
          <a:p>
            <a:pPr lvl="1" eaLnBrk="1" hangingPunct="1">
              <a:lnSpc>
                <a:spcPct val="120000"/>
              </a:lnSpc>
            </a:pPr>
            <a:r>
              <a:rPr lang="en-GB" smtClean="0"/>
              <a:t>etc.....</a:t>
            </a:r>
          </a:p>
        </p:txBody>
      </p:sp>
      <p:pic>
        <p:nvPicPr>
          <p:cNvPr id="15364" name="Picture 13" descr="fat"/>
          <p:cNvPicPr>
            <a:picLocks noChangeAspect="1" noChangeArrowheads="1"/>
          </p:cNvPicPr>
          <p:nvPr/>
        </p:nvPicPr>
        <p:blipFill>
          <a:blip r:embed="rId2" cstate="print"/>
          <a:srcRect/>
          <a:stretch>
            <a:fillRect/>
          </a:stretch>
        </p:blipFill>
        <p:spPr bwMode="auto">
          <a:xfrm>
            <a:off x="6011863" y="4437063"/>
            <a:ext cx="2536825" cy="1704975"/>
          </a:xfrm>
          <a:prstGeom prst="rect">
            <a:avLst/>
          </a:prstGeom>
          <a:noFill/>
          <a:ln w="9525">
            <a:noFill/>
            <a:miter lim="800000"/>
            <a:headEnd/>
            <a:tailEnd/>
          </a:ln>
        </p:spPr>
      </p:pic>
      <p:sp>
        <p:nvSpPr>
          <p:cNvPr id="15365" name="Text Box 14"/>
          <p:cNvSpPr txBox="1">
            <a:spLocks noChangeArrowheads="1"/>
          </p:cNvSpPr>
          <p:nvPr/>
        </p:nvSpPr>
        <p:spPr bwMode="auto">
          <a:xfrm>
            <a:off x="7815263" y="6643688"/>
            <a:ext cx="1328737" cy="214312"/>
          </a:xfrm>
          <a:prstGeom prst="rect">
            <a:avLst/>
          </a:prstGeom>
          <a:noFill/>
          <a:ln w="9525">
            <a:noFill/>
            <a:miter lim="800000"/>
            <a:headEnd/>
            <a:tailEnd/>
          </a:ln>
        </p:spPr>
        <p:txBody>
          <a:bodyPr wrap="none">
            <a:spAutoFit/>
          </a:bodyPr>
          <a:lstStyle/>
          <a:p>
            <a:r>
              <a:rPr lang="en-GB" sz="800"/>
              <a:t>Image: 1995 Amgen Inc.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GB" sz="2800" dirty="0" smtClean="0"/>
              <a:t>Genotyping</a:t>
            </a:r>
          </a:p>
        </p:txBody>
      </p:sp>
      <p:sp>
        <p:nvSpPr>
          <p:cNvPr id="104451" name="Rectangle 3"/>
          <p:cNvSpPr>
            <a:spLocks noGrp="1" noChangeArrowheads="1"/>
          </p:cNvSpPr>
          <p:nvPr>
            <p:ph type="body" sz="half" idx="1"/>
          </p:nvPr>
        </p:nvSpPr>
        <p:spPr>
          <a:xfrm>
            <a:off x="457200" y="1700213"/>
            <a:ext cx="8218488" cy="4425950"/>
          </a:xfrm>
        </p:spPr>
        <p:txBody>
          <a:bodyPr/>
          <a:lstStyle/>
          <a:p>
            <a:pPr eaLnBrk="1" hangingPunct="1"/>
            <a:r>
              <a:rPr lang="en-GB" sz="1800" b="1" smtClean="0"/>
              <a:t>Genotyping</a:t>
            </a:r>
            <a:r>
              <a:rPr lang="en-GB" sz="1800" smtClean="0"/>
              <a:t> is the process of determining the genes of an individual by examining its DNA sequence</a:t>
            </a:r>
          </a:p>
          <a:p>
            <a:pPr eaLnBrk="1" hangingPunct="1"/>
            <a:endParaRPr lang="en-GB" sz="1800" smtClean="0"/>
          </a:p>
          <a:p>
            <a:pPr eaLnBrk="1" hangingPunct="1"/>
            <a:r>
              <a:rPr lang="en-GB" sz="1800" smtClean="0"/>
              <a:t>All genotyping is partial</a:t>
            </a:r>
          </a:p>
          <a:p>
            <a:pPr eaLnBrk="1" hangingPunct="1"/>
            <a:endParaRPr lang="en-GB" sz="1800" smtClean="0"/>
          </a:p>
          <a:p>
            <a:pPr eaLnBrk="1" hangingPunct="1"/>
            <a:r>
              <a:rPr lang="en-GB" sz="1800" smtClean="0"/>
              <a:t>Look for polymorphic markers</a:t>
            </a:r>
            <a:endParaRPr lang="en-GB" sz="1600" smtClean="0"/>
          </a:p>
          <a:p>
            <a:pPr lvl="2" eaLnBrk="1" hangingPunct="1"/>
            <a:endParaRPr lang="en-GB" sz="1400" smtClean="0"/>
          </a:p>
        </p:txBody>
      </p:sp>
      <p:sp>
        <p:nvSpPr>
          <p:cNvPr id="16388" name="Text Box 7"/>
          <p:cNvSpPr txBox="1">
            <a:spLocks noChangeArrowheads="1"/>
          </p:cNvSpPr>
          <p:nvPr/>
        </p:nvSpPr>
        <p:spPr bwMode="auto">
          <a:xfrm>
            <a:off x="7275513" y="6643688"/>
            <a:ext cx="1868487" cy="214312"/>
          </a:xfrm>
          <a:prstGeom prst="rect">
            <a:avLst/>
          </a:prstGeom>
          <a:noFill/>
          <a:ln w="9525">
            <a:noFill/>
            <a:miter lim="800000"/>
            <a:headEnd/>
            <a:tailEnd/>
          </a:ln>
        </p:spPr>
        <p:txBody>
          <a:bodyPr wrap="none">
            <a:spAutoFit/>
          </a:bodyPr>
          <a:lstStyle/>
          <a:p>
            <a:r>
              <a:rPr lang="en-GB" sz="800"/>
              <a:t>Image: T.A. Brown: Genomes 2</a:t>
            </a:r>
            <a:r>
              <a:rPr lang="en-GB" sz="800" baseline="30000"/>
              <a:t>nd</a:t>
            </a:r>
            <a:r>
              <a:rPr lang="en-GB" sz="800"/>
              <a:t> 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1">
                                            <p:txEl>
                                              <p:pRg st="2" end="2"/>
                                            </p:txEl>
                                          </p:spTgt>
                                        </p:tgtEl>
                                        <p:attrNameLst>
                                          <p:attrName>style.visibility</p:attrName>
                                        </p:attrNameLst>
                                      </p:cBhvr>
                                      <p:to>
                                        <p:strVal val="visible"/>
                                      </p:to>
                                    </p:set>
                                    <p:anim calcmode="lin" valueType="num">
                                      <p:cBhvr additive="base">
                                        <p:cTn id="13" dur="500" fill="hold"/>
                                        <p:tgtEl>
                                          <p:spTgt spid="1044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451">
                                            <p:txEl>
                                              <p:pRg st="4" end="4"/>
                                            </p:txEl>
                                          </p:spTgt>
                                        </p:tgtEl>
                                        <p:attrNameLst>
                                          <p:attrName>style.visibility</p:attrName>
                                        </p:attrNameLst>
                                      </p:cBhvr>
                                      <p:to>
                                        <p:strVal val="visible"/>
                                      </p:to>
                                    </p:set>
                                    <p:anim calcmode="lin" valueType="num">
                                      <p:cBhvr additive="base">
                                        <p:cTn id="19" dur="500" fill="hold"/>
                                        <p:tgtEl>
                                          <p:spTgt spid="10445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4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GB" sz="2800" smtClean="0"/>
              <a:t>MARKERS FOR GENETIC MAPPING</a:t>
            </a:r>
          </a:p>
        </p:txBody>
      </p:sp>
      <p:sp>
        <p:nvSpPr>
          <p:cNvPr id="104451" name="Rectangle 3"/>
          <p:cNvSpPr>
            <a:spLocks noGrp="1" noChangeArrowheads="1"/>
          </p:cNvSpPr>
          <p:nvPr>
            <p:ph type="body" sz="half" idx="1"/>
          </p:nvPr>
        </p:nvSpPr>
        <p:spPr/>
        <p:txBody>
          <a:bodyPr/>
          <a:lstStyle/>
          <a:p>
            <a:pPr eaLnBrk="1" hangingPunct="1"/>
            <a:r>
              <a:rPr lang="en-GB" sz="1800" dirty="0" smtClean="0"/>
              <a:t>Genes as markers</a:t>
            </a:r>
          </a:p>
          <a:p>
            <a:pPr lvl="1" eaLnBrk="1" hangingPunct="1"/>
            <a:r>
              <a:rPr lang="en-GB" sz="1600" dirty="0" smtClean="0"/>
              <a:t>Genes with different phenotypes (e.g. fruit fly eye colour)</a:t>
            </a:r>
          </a:p>
          <a:p>
            <a:pPr lvl="2" eaLnBrk="1" hangingPunct="1"/>
            <a:endParaRPr lang="en-GB" sz="1400" dirty="0" smtClean="0"/>
          </a:p>
          <a:p>
            <a:pPr eaLnBrk="1" hangingPunct="1"/>
            <a:r>
              <a:rPr lang="en-GB" sz="1800" dirty="0" smtClean="0"/>
              <a:t>DNA markers</a:t>
            </a:r>
          </a:p>
          <a:p>
            <a:pPr lvl="1" eaLnBrk="1" hangingPunct="1"/>
            <a:r>
              <a:rPr lang="en-GB" sz="1600" b="1" dirty="0" smtClean="0"/>
              <a:t>Restriction fragment length polymorphisms (RFLPs)</a:t>
            </a:r>
          </a:p>
          <a:p>
            <a:pPr lvl="2" eaLnBrk="1" hangingPunct="1"/>
            <a:r>
              <a:rPr lang="en-GB" sz="1400" dirty="0" smtClean="0"/>
              <a:t>Variations according to presence or absence of specific sites where an enzyme can cut the DNA.</a:t>
            </a:r>
          </a:p>
          <a:p>
            <a:pPr lvl="2" eaLnBrk="1" hangingPunct="1"/>
            <a:endParaRPr lang="en-GB" sz="1400" dirty="0" smtClean="0"/>
          </a:p>
          <a:p>
            <a:pPr lvl="1" eaLnBrk="1" hangingPunct="1"/>
            <a:r>
              <a:rPr lang="en-GB" sz="1600" dirty="0" smtClean="0"/>
              <a:t>Simple sequence length polymorphisms (SSLPs)</a:t>
            </a:r>
          </a:p>
          <a:p>
            <a:pPr lvl="2" eaLnBrk="1" hangingPunct="1"/>
            <a:endParaRPr lang="en-GB" sz="1400" dirty="0" smtClean="0"/>
          </a:p>
          <a:p>
            <a:pPr lvl="1" eaLnBrk="1" hangingPunct="1"/>
            <a:r>
              <a:rPr lang="en-GB" sz="1600" dirty="0" smtClean="0"/>
              <a:t>Single nucleotide polymorphisms (SNPs)</a:t>
            </a:r>
          </a:p>
        </p:txBody>
      </p:sp>
      <p:pic>
        <p:nvPicPr>
          <p:cNvPr id="104454" name="Picture 6" descr="ch5f4"/>
          <p:cNvPicPr>
            <a:picLocks noChangeAspect="1" noChangeArrowheads="1"/>
          </p:cNvPicPr>
          <p:nvPr/>
        </p:nvPicPr>
        <p:blipFill>
          <a:blip r:embed="rId2" cstate="print"/>
          <a:srcRect/>
          <a:stretch>
            <a:fillRect/>
          </a:stretch>
        </p:blipFill>
        <p:spPr bwMode="auto">
          <a:xfrm>
            <a:off x="5003800" y="2781300"/>
            <a:ext cx="3602038" cy="1863725"/>
          </a:xfrm>
          <a:prstGeom prst="rect">
            <a:avLst/>
          </a:prstGeom>
          <a:noFill/>
          <a:ln w="9525">
            <a:noFill/>
            <a:miter lim="800000"/>
            <a:headEnd/>
            <a:tailEnd/>
          </a:ln>
        </p:spPr>
      </p:pic>
      <p:sp>
        <p:nvSpPr>
          <p:cNvPr id="17413" name="Text Box 7"/>
          <p:cNvSpPr txBox="1">
            <a:spLocks noChangeArrowheads="1"/>
          </p:cNvSpPr>
          <p:nvPr/>
        </p:nvSpPr>
        <p:spPr bwMode="auto">
          <a:xfrm>
            <a:off x="7275513" y="6643688"/>
            <a:ext cx="1868487" cy="214312"/>
          </a:xfrm>
          <a:prstGeom prst="rect">
            <a:avLst/>
          </a:prstGeom>
          <a:noFill/>
          <a:ln w="9525">
            <a:noFill/>
            <a:miter lim="800000"/>
            <a:headEnd/>
            <a:tailEnd/>
          </a:ln>
        </p:spPr>
        <p:txBody>
          <a:bodyPr wrap="none">
            <a:spAutoFit/>
          </a:bodyPr>
          <a:lstStyle/>
          <a:p>
            <a:r>
              <a:rPr lang="en-GB" sz="800"/>
              <a:t>Image: T.A. Brown: Genomes 2</a:t>
            </a:r>
            <a:r>
              <a:rPr lang="en-GB" sz="800" baseline="30000"/>
              <a:t>nd</a:t>
            </a:r>
            <a:r>
              <a:rPr lang="en-GB" sz="800"/>
              <a:t> 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anim calcmode="lin" valueType="num">
                                      <p:cBhvr additive="base">
                                        <p:cTn id="11"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4451">
                                            <p:txEl>
                                              <p:pRg st="3" end="3"/>
                                            </p:txEl>
                                          </p:spTgt>
                                        </p:tgtEl>
                                        <p:attrNameLst>
                                          <p:attrName>style.visibility</p:attrName>
                                        </p:attrNameLst>
                                      </p:cBhvr>
                                      <p:to>
                                        <p:strVal val="visible"/>
                                      </p:to>
                                    </p:set>
                                    <p:anim calcmode="lin" valueType="num">
                                      <p:cBhvr additive="base">
                                        <p:cTn id="17" dur="500" fill="hold"/>
                                        <p:tgtEl>
                                          <p:spTgt spid="10445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4451">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4451">
                                            <p:txEl>
                                              <p:pRg st="4" end="4"/>
                                            </p:txEl>
                                          </p:spTgt>
                                        </p:tgtEl>
                                        <p:attrNameLst>
                                          <p:attrName>style.visibility</p:attrName>
                                        </p:attrNameLst>
                                      </p:cBhvr>
                                      <p:to>
                                        <p:strVal val="visible"/>
                                      </p:to>
                                    </p:set>
                                    <p:anim calcmode="lin" valueType="num">
                                      <p:cBhvr additive="base">
                                        <p:cTn id="21" dur="500" fill="hold"/>
                                        <p:tgtEl>
                                          <p:spTgt spid="104451">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4451">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4451">
                                            <p:txEl>
                                              <p:pRg st="5" end="5"/>
                                            </p:txEl>
                                          </p:spTgt>
                                        </p:tgtEl>
                                        <p:attrNameLst>
                                          <p:attrName>style.visibility</p:attrName>
                                        </p:attrNameLst>
                                      </p:cBhvr>
                                      <p:to>
                                        <p:strVal val="visible"/>
                                      </p:to>
                                    </p:set>
                                    <p:anim calcmode="lin" valueType="num">
                                      <p:cBhvr additive="base">
                                        <p:cTn id="25" dur="500" fill="hold"/>
                                        <p:tgtEl>
                                          <p:spTgt spid="10445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451">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4451">
                                            <p:txEl>
                                              <p:pRg st="7" end="7"/>
                                            </p:txEl>
                                          </p:spTgt>
                                        </p:tgtEl>
                                        <p:attrNameLst>
                                          <p:attrName>style.visibility</p:attrName>
                                        </p:attrNameLst>
                                      </p:cBhvr>
                                      <p:to>
                                        <p:strVal val="visible"/>
                                      </p:to>
                                    </p:set>
                                    <p:anim calcmode="lin" valueType="num">
                                      <p:cBhvr additive="base">
                                        <p:cTn id="29" dur="500" fill="hold"/>
                                        <p:tgtEl>
                                          <p:spTgt spid="104451">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4451">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4451">
                                            <p:txEl>
                                              <p:pRg st="9" end="9"/>
                                            </p:txEl>
                                          </p:spTgt>
                                        </p:tgtEl>
                                        <p:attrNameLst>
                                          <p:attrName>style.visibility</p:attrName>
                                        </p:attrNameLst>
                                      </p:cBhvr>
                                      <p:to>
                                        <p:strVal val="visible"/>
                                      </p:to>
                                    </p:set>
                                    <p:anim calcmode="lin" valueType="num">
                                      <p:cBhvr additive="base">
                                        <p:cTn id="33" dur="500" fill="hold"/>
                                        <p:tgtEl>
                                          <p:spTgt spid="104451">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4451">
                                            <p:txEl>
                                              <p:pRg st="9" end="9"/>
                                            </p:txEl>
                                          </p:spTgt>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04454"/>
                                        </p:tgtEl>
                                        <p:attrNameLst>
                                          <p:attrName>style.visibility</p:attrName>
                                        </p:attrNameLst>
                                      </p:cBhvr>
                                      <p:to>
                                        <p:strVal val="visible"/>
                                      </p:to>
                                    </p:set>
                                    <p:animEffect transition="in" filter="fade">
                                      <p:cBhvr>
                                        <p:cTn id="37" dur="10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GB" sz="2800" smtClean="0"/>
              <a:t>MARKERS FOR GENETIC MAPPING</a:t>
            </a:r>
          </a:p>
        </p:txBody>
      </p:sp>
      <p:sp>
        <p:nvSpPr>
          <p:cNvPr id="18435" name="Rectangle 3"/>
          <p:cNvSpPr>
            <a:spLocks noGrp="1" noChangeArrowheads="1"/>
          </p:cNvSpPr>
          <p:nvPr>
            <p:ph type="body" sz="half" idx="1"/>
          </p:nvPr>
        </p:nvSpPr>
        <p:spPr/>
        <p:txBody>
          <a:bodyPr/>
          <a:lstStyle/>
          <a:p>
            <a:pPr eaLnBrk="1" hangingPunct="1"/>
            <a:r>
              <a:rPr lang="en-GB" sz="1800" smtClean="0"/>
              <a:t>Genes as markers</a:t>
            </a:r>
          </a:p>
          <a:p>
            <a:pPr lvl="1" eaLnBrk="1" hangingPunct="1"/>
            <a:r>
              <a:rPr lang="en-GB" sz="1600" smtClean="0"/>
              <a:t>Genes with different phenotypes (e.g. fruit fly eye colour)</a:t>
            </a:r>
          </a:p>
          <a:p>
            <a:pPr lvl="2" eaLnBrk="1" hangingPunct="1"/>
            <a:endParaRPr lang="en-GB" sz="1400" smtClean="0"/>
          </a:p>
          <a:p>
            <a:pPr eaLnBrk="1" hangingPunct="1"/>
            <a:r>
              <a:rPr lang="en-GB" sz="1800" smtClean="0"/>
              <a:t>DNA markers</a:t>
            </a:r>
          </a:p>
          <a:p>
            <a:pPr lvl="1" eaLnBrk="1" hangingPunct="1"/>
            <a:r>
              <a:rPr lang="en-GB" sz="1600" smtClean="0"/>
              <a:t>Restriction fragment length polymorphisms (RFLPs)</a:t>
            </a:r>
          </a:p>
          <a:p>
            <a:pPr lvl="1" eaLnBrk="1" hangingPunct="1"/>
            <a:endParaRPr lang="en-GB" sz="1600" smtClean="0"/>
          </a:p>
          <a:p>
            <a:pPr lvl="1" eaLnBrk="1" hangingPunct="1"/>
            <a:r>
              <a:rPr lang="en-GB" sz="1600" b="1" smtClean="0"/>
              <a:t>Simple sequence length polymorphisms (SSLPs)</a:t>
            </a:r>
          </a:p>
          <a:p>
            <a:pPr lvl="2" eaLnBrk="1" hangingPunct="1"/>
            <a:r>
              <a:rPr lang="en-GB" sz="1400" smtClean="0"/>
              <a:t>Minisatellites (repeats up to 25bp)</a:t>
            </a:r>
          </a:p>
          <a:p>
            <a:pPr lvl="2" eaLnBrk="1" hangingPunct="1"/>
            <a:r>
              <a:rPr lang="en-GB" sz="1400" smtClean="0"/>
              <a:t>Microsatellites (repeats 2-3bp)</a:t>
            </a:r>
          </a:p>
          <a:p>
            <a:pPr lvl="2" eaLnBrk="1" hangingPunct="1"/>
            <a:endParaRPr lang="en-GB" sz="1400" smtClean="0"/>
          </a:p>
          <a:p>
            <a:pPr lvl="1" eaLnBrk="1" hangingPunct="1"/>
            <a:r>
              <a:rPr lang="en-GB" sz="1600" smtClean="0"/>
              <a:t>Single nucleotide polymorphisms (SNPs)</a:t>
            </a:r>
          </a:p>
        </p:txBody>
      </p:sp>
      <p:pic>
        <p:nvPicPr>
          <p:cNvPr id="115718" name="Picture 6" descr="ch5f6"/>
          <p:cNvPicPr>
            <a:picLocks noChangeAspect="1" noChangeArrowheads="1"/>
          </p:cNvPicPr>
          <p:nvPr/>
        </p:nvPicPr>
        <p:blipFill>
          <a:blip r:embed="rId2" cstate="print"/>
          <a:srcRect/>
          <a:stretch>
            <a:fillRect/>
          </a:stretch>
        </p:blipFill>
        <p:spPr bwMode="auto">
          <a:xfrm>
            <a:off x="5076825" y="1700213"/>
            <a:ext cx="3635375" cy="4127500"/>
          </a:xfrm>
          <a:prstGeom prst="rect">
            <a:avLst/>
          </a:prstGeom>
          <a:noFill/>
          <a:ln w="9525">
            <a:noFill/>
            <a:miter lim="800000"/>
            <a:headEnd/>
            <a:tailEnd/>
          </a:ln>
        </p:spPr>
      </p:pic>
      <p:sp>
        <p:nvSpPr>
          <p:cNvPr id="18437" name="Text Box 11"/>
          <p:cNvSpPr txBox="1">
            <a:spLocks noChangeArrowheads="1"/>
          </p:cNvSpPr>
          <p:nvPr/>
        </p:nvSpPr>
        <p:spPr bwMode="auto">
          <a:xfrm>
            <a:off x="7275513" y="6643688"/>
            <a:ext cx="1868487" cy="214312"/>
          </a:xfrm>
          <a:prstGeom prst="rect">
            <a:avLst/>
          </a:prstGeom>
          <a:noFill/>
          <a:ln w="9525">
            <a:noFill/>
            <a:miter lim="800000"/>
            <a:headEnd/>
            <a:tailEnd/>
          </a:ln>
        </p:spPr>
        <p:txBody>
          <a:bodyPr wrap="none">
            <a:spAutoFit/>
          </a:bodyPr>
          <a:lstStyle/>
          <a:p>
            <a:r>
              <a:rPr lang="en-GB" sz="800"/>
              <a:t>Image: T.A. Brown: Genomes 2</a:t>
            </a:r>
            <a:r>
              <a:rPr lang="en-GB" sz="800" baseline="30000"/>
              <a:t>nd</a:t>
            </a:r>
            <a:r>
              <a:rPr lang="en-GB" sz="800"/>
              <a:t> 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fade">
                                      <p:cBhvr>
                                        <p:cTn id="7" dur="10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GB" sz="2800" smtClean="0"/>
              <a:t>MARKERS FOR GENETIC MAPPING</a:t>
            </a:r>
          </a:p>
        </p:txBody>
      </p:sp>
      <p:sp>
        <p:nvSpPr>
          <p:cNvPr id="19459" name="Rectangle 3"/>
          <p:cNvSpPr>
            <a:spLocks noGrp="1" noChangeArrowheads="1"/>
          </p:cNvSpPr>
          <p:nvPr>
            <p:ph type="body" sz="half" idx="1"/>
          </p:nvPr>
        </p:nvSpPr>
        <p:spPr>
          <a:xfrm>
            <a:off x="457200" y="1700213"/>
            <a:ext cx="4186238" cy="4425950"/>
          </a:xfrm>
        </p:spPr>
        <p:txBody>
          <a:bodyPr/>
          <a:lstStyle/>
          <a:p>
            <a:pPr eaLnBrk="1" hangingPunct="1"/>
            <a:r>
              <a:rPr lang="en-GB" sz="1800" smtClean="0"/>
              <a:t>Genes as markers</a:t>
            </a:r>
          </a:p>
          <a:p>
            <a:pPr lvl="1" eaLnBrk="1" hangingPunct="1"/>
            <a:r>
              <a:rPr lang="en-GB" sz="1600" smtClean="0"/>
              <a:t>Genes with different phenotypes (e.g. fruit fly eye colour)</a:t>
            </a:r>
          </a:p>
          <a:p>
            <a:pPr lvl="2" eaLnBrk="1" hangingPunct="1"/>
            <a:endParaRPr lang="en-GB" sz="1400" smtClean="0"/>
          </a:p>
          <a:p>
            <a:pPr eaLnBrk="1" hangingPunct="1"/>
            <a:r>
              <a:rPr lang="en-GB" sz="1800" smtClean="0"/>
              <a:t>DNA markers</a:t>
            </a:r>
          </a:p>
          <a:p>
            <a:pPr lvl="1" eaLnBrk="1" hangingPunct="1"/>
            <a:r>
              <a:rPr lang="en-GB" sz="1600" smtClean="0"/>
              <a:t>Restriction fragment length polymorphisms (RFLPs)</a:t>
            </a:r>
          </a:p>
          <a:p>
            <a:pPr lvl="1" eaLnBrk="1" hangingPunct="1"/>
            <a:endParaRPr lang="en-GB" sz="1600" smtClean="0"/>
          </a:p>
          <a:p>
            <a:pPr lvl="1" eaLnBrk="1" hangingPunct="1"/>
            <a:r>
              <a:rPr lang="en-GB" sz="1600" smtClean="0"/>
              <a:t>Simple sequence length polymorphisms (SSLPs)</a:t>
            </a:r>
          </a:p>
          <a:p>
            <a:pPr lvl="1" eaLnBrk="1" hangingPunct="1"/>
            <a:endParaRPr lang="en-GB" sz="1600" smtClean="0"/>
          </a:p>
          <a:p>
            <a:pPr lvl="1" eaLnBrk="1" hangingPunct="1"/>
            <a:r>
              <a:rPr lang="en-GB" sz="1600" b="1" smtClean="0"/>
              <a:t>Single nucleotide polymorphisms (SNPs)</a:t>
            </a:r>
          </a:p>
          <a:p>
            <a:pPr lvl="2" eaLnBrk="1" hangingPunct="1"/>
            <a:r>
              <a:rPr lang="en-GB" sz="1400" smtClean="0"/>
              <a:t>Abundant single base pair changes that can be detected by changes in oligonucleotide binding specificity.</a:t>
            </a:r>
          </a:p>
        </p:txBody>
      </p:sp>
      <p:pic>
        <p:nvPicPr>
          <p:cNvPr id="116742" name="Picture 6" descr="ch5f7"/>
          <p:cNvPicPr>
            <a:picLocks noChangeAspect="1" noChangeArrowheads="1"/>
          </p:cNvPicPr>
          <p:nvPr/>
        </p:nvPicPr>
        <p:blipFill>
          <a:blip r:embed="rId2" cstate="print"/>
          <a:srcRect/>
          <a:stretch>
            <a:fillRect/>
          </a:stretch>
        </p:blipFill>
        <p:spPr bwMode="auto">
          <a:xfrm>
            <a:off x="5076825" y="2997200"/>
            <a:ext cx="3152775" cy="1439863"/>
          </a:xfrm>
          <a:prstGeom prst="rect">
            <a:avLst/>
          </a:prstGeom>
          <a:noFill/>
          <a:ln w="9525">
            <a:noFill/>
            <a:miter lim="800000"/>
            <a:headEnd/>
            <a:tailEnd/>
          </a:ln>
        </p:spPr>
      </p:pic>
      <p:pic>
        <p:nvPicPr>
          <p:cNvPr id="116744" name="Picture 8" descr="ch5f8"/>
          <p:cNvPicPr>
            <a:picLocks noChangeAspect="1" noChangeArrowheads="1"/>
          </p:cNvPicPr>
          <p:nvPr/>
        </p:nvPicPr>
        <p:blipFill>
          <a:blip r:embed="rId3" cstate="print"/>
          <a:srcRect/>
          <a:stretch>
            <a:fillRect/>
          </a:stretch>
        </p:blipFill>
        <p:spPr bwMode="auto">
          <a:xfrm>
            <a:off x="4859338" y="1989138"/>
            <a:ext cx="3454400" cy="3097212"/>
          </a:xfrm>
          <a:prstGeom prst="rect">
            <a:avLst/>
          </a:prstGeom>
          <a:noFill/>
          <a:ln w="9525">
            <a:noFill/>
            <a:miter lim="800000"/>
            <a:headEnd/>
            <a:tailEnd/>
          </a:ln>
        </p:spPr>
      </p:pic>
      <p:sp>
        <p:nvSpPr>
          <p:cNvPr id="19462" name="Text Box 9"/>
          <p:cNvSpPr txBox="1">
            <a:spLocks noChangeArrowheads="1"/>
          </p:cNvSpPr>
          <p:nvPr/>
        </p:nvSpPr>
        <p:spPr bwMode="auto">
          <a:xfrm>
            <a:off x="7275513" y="6643688"/>
            <a:ext cx="1868487" cy="214312"/>
          </a:xfrm>
          <a:prstGeom prst="rect">
            <a:avLst/>
          </a:prstGeom>
          <a:noFill/>
          <a:ln w="9525">
            <a:noFill/>
            <a:miter lim="800000"/>
            <a:headEnd/>
            <a:tailEnd/>
          </a:ln>
        </p:spPr>
        <p:txBody>
          <a:bodyPr wrap="none">
            <a:spAutoFit/>
          </a:bodyPr>
          <a:lstStyle/>
          <a:p>
            <a:r>
              <a:rPr lang="en-GB" sz="800"/>
              <a:t>Image: T.A. Brown: Genomes 2</a:t>
            </a:r>
            <a:r>
              <a:rPr lang="en-GB" sz="800" baseline="30000"/>
              <a:t>nd</a:t>
            </a:r>
            <a:r>
              <a:rPr lang="en-GB" sz="800"/>
              <a:t> 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742"/>
                                        </p:tgtEl>
                                        <p:attrNameLst>
                                          <p:attrName>style.visibility</p:attrName>
                                        </p:attrNameLst>
                                      </p:cBhvr>
                                      <p:to>
                                        <p:strVal val="visible"/>
                                      </p:to>
                                    </p:set>
                                    <p:animEffect transition="in" filter="fade">
                                      <p:cBhvr>
                                        <p:cTn id="7" dur="1000"/>
                                        <p:tgtEl>
                                          <p:spTgt spid="1167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744"/>
                                        </p:tgtEl>
                                        <p:attrNameLst>
                                          <p:attrName>style.visibility</p:attrName>
                                        </p:attrNameLst>
                                      </p:cBhvr>
                                      <p:to>
                                        <p:strVal val="visible"/>
                                      </p:to>
                                    </p:set>
                                    <p:animEffect transition="in" filter="fade">
                                      <p:cBhvr>
                                        <p:cTn id="12" dur="1000"/>
                                        <p:tgtEl>
                                          <p:spTgt spid="116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r="1352" b="37114"/>
          <a:stretch>
            <a:fillRect/>
          </a:stretch>
        </p:blipFill>
        <p:spPr bwMode="auto">
          <a:xfrm>
            <a:off x="0" y="765175"/>
            <a:ext cx="8666163" cy="3019425"/>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b="25714"/>
          <a:stretch>
            <a:fillRect/>
          </a:stretch>
        </p:blipFill>
        <p:spPr bwMode="auto">
          <a:xfrm>
            <a:off x="152400" y="152400"/>
            <a:ext cx="8016875" cy="630238"/>
          </a:xfrm>
          <a:prstGeom prst="rect">
            <a:avLst/>
          </a:prstGeom>
          <a:noFill/>
          <a:ln w="9525">
            <a:noFill/>
            <a:miter lim="800000"/>
            <a:headEnd/>
            <a:tailEnd/>
          </a:ln>
        </p:spPr>
      </p:pic>
      <p:sp>
        <p:nvSpPr>
          <p:cNvPr id="20484" name="Text Box 4"/>
          <p:cNvSpPr txBox="1">
            <a:spLocks noChangeArrowheads="1"/>
          </p:cNvSpPr>
          <p:nvPr/>
        </p:nvSpPr>
        <p:spPr bwMode="auto">
          <a:xfrm>
            <a:off x="152400" y="3754438"/>
            <a:ext cx="8686800" cy="2901950"/>
          </a:xfrm>
          <a:prstGeom prst="rect">
            <a:avLst/>
          </a:prstGeom>
          <a:solidFill>
            <a:schemeClr val="bg1"/>
          </a:solidFill>
          <a:ln w="9525">
            <a:noFill/>
            <a:miter lim="800000"/>
            <a:headEnd/>
            <a:tailEnd/>
          </a:ln>
        </p:spPr>
        <p:txBody>
          <a:bodyPr>
            <a:spAutoFit/>
          </a:bodyPr>
          <a:lstStyle/>
          <a:p>
            <a:pPr eaLnBrk="0" hangingPunct="0"/>
            <a:endParaRPr lang="en-US" sz="1000">
              <a:latin typeface="Times New Roman" pitchFamily="18" charset="0"/>
            </a:endParaRPr>
          </a:p>
          <a:p>
            <a:pPr eaLnBrk="0" hangingPunct="0"/>
            <a:r>
              <a:rPr lang="en-US" sz="1600">
                <a:latin typeface="Times New Roman" pitchFamily="18" charset="0"/>
              </a:rPr>
              <a:t>We describe a map of 1.42 million single nucleotide polymorphisms (SNPs) distributed throughout the human genome, providing an average density on available sequence of one SNP every 1.9 kilobases. These SNPs were primarily discovered by two projects: The SNP Consortium and the analysis of clone overlaps by the International Human Genome Sequencing Consortium. The map integrates all publicly available SNPs with described genes and other genomic features. We estimate that 60,000 SNPs fall within exon (coding and untranslated regions), and 85% of exons are within 5 kb of the nearest SNP. Nucleotide diversity varies greatly across the genome, in a manner broadly consistent with a standard population genetic model of human history. This high-density SNP map provides a public resource for defining haplotype variation across the genome, and should help to identify biomedically important genes for diagnosis and therapy.</a:t>
            </a:r>
            <a:endParaRPr lang="en-US" sz="1400">
              <a:latin typeface="Times New Roman" pitchFamily="18" charset="0"/>
            </a:endParaRPr>
          </a:p>
          <a:p>
            <a:pPr eaLnBrk="0" hangingPunct="0"/>
            <a:endParaRPr lang="en-US" sz="140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GB" sz="2800" dirty="0" smtClean="0"/>
              <a:t>GENETIC MAPPING OF MUTATIONS</a:t>
            </a:r>
          </a:p>
        </p:txBody>
      </p:sp>
      <p:sp>
        <p:nvSpPr>
          <p:cNvPr id="21507" name="Rectangle 3"/>
          <p:cNvSpPr>
            <a:spLocks noGrp="1" noChangeArrowheads="1"/>
          </p:cNvSpPr>
          <p:nvPr>
            <p:ph type="body" sz="half" idx="1"/>
          </p:nvPr>
        </p:nvSpPr>
        <p:spPr>
          <a:xfrm>
            <a:off x="468313" y="1700213"/>
            <a:ext cx="4038600" cy="4425950"/>
          </a:xfrm>
        </p:spPr>
        <p:txBody>
          <a:bodyPr/>
          <a:lstStyle/>
          <a:p>
            <a:pPr eaLnBrk="1" hangingPunct="1">
              <a:lnSpc>
                <a:spcPct val="90000"/>
              </a:lnSpc>
            </a:pPr>
            <a:endParaRPr lang="en-GB" smtClean="0"/>
          </a:p>
          <a:p>
            <a:pPr eaLnBrk="1" hangingPunct="1">
              <a:lnSpc>
                <a:spcPct val="90000"/>
              </a:lnSpc>
            </a:pPr>
            <a:r>
              <a:rPr lang="en-GB" smtClean="0"/>
              <a:t>In order to find genes within the genome we need</a:t>
            </a:r>
          </a:p>
          <a:p>
            <a:pPr lvl="1" eaLnBrk="1" hangingPunct="1">
              <a:lnSpc>
                <a:spcPct val="90000"/>
              </a:lnSpc>
            </a:pPr>
            <a:r>
              <a:rPr lang="en-GB" smtClean="0"/>
              <a:t>A set of markers with known positions on each chromosome to take a fix from.</a:t>
            </a:r>
          </a:p>
          <a:p>
            <a:pPr lvl="1" eaLnBrk="1" hangingPunct="1">
              <a:lnSpc>
                <a:spcPct val="90000"/>
              </a:lnSpc>
            </a:pPr>
            <a:r>
              <a:rPr lang="en-GB" smtClean="0"/>
              <a:t>A way of measuring our distance from the markers.</a:t>
            </a:r>
          </a:p>
          <a:p>
            <a:pPr lvl="1" eaLnBrk="1" hangingPunct="1">
              <a:lnSpc>
                <a:spcPct val="90000"/>
              </a:lnSpc>
            </a:pPr>
            <a:endParaRPr lang="en-GB" smtClean="0"/>
          </a:p>
        </p:txBody>
      </p:sp>
      <p:pic>
        <p:nvPicPr>
          <p:cNvPr id="21508" name="Picture 5" descr="signpost"/>
          <p:cNvPicPr>
            <a:picLocks noChangeAspect="1" noChangeArrowheads="1"/>
          </p:cNvPicPr>
          <p:nvPr/>
        </p:nvPicPr>
        <p:blipFill>
          <a:blip r:embed="rId2" cstate="print"/>
          <a:srcRect/>
          <a:stretch>
            <a:fillRect/>
          </a:stretch>
        </p:blipFill>
        <p:spPr bwMode="auto">
          <a:xfrm>
            <a:off x="5508625" y="2060575"/>
            <a:ext cx="2447925" cy="330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en-GB" sz="2800" dirty="0" smtClean="0"/>
              <a:t>GENETIC MAPPING OF MUTATIONS</a:t>
            </a:r>
          </a:p>
        </p:txBody>
      </p:sp>
      <p:sp>
        <p:nvSpPr>
          <p:cNvPr id="22531" name="Rectangle 3"/>
          <p:cNvSpPr>
            <a:spLocks noGrp="1" noChangeArrowheads="1"/>
          </p:cNvSpPr>
          <p:nvPr>
            <p:ph type="body" idx="1"/>
          </p:nvPr>
        </p:nvSpPr>
        <p:spPr>
          <a:xfrm>
            <a:off x="457200" y="1484313"/>
            <a:ext cx="8229600" cy="5040312"/>
          </a:xfrm>
        </p:spPr>
        <p:txBody>
          <a:bodyPr/>
          <a:lstStyle/>
          <a:p>
            <a:pPr marL="381000" indent="-381000" eaLnBrk="1" hangingPunct="1">
              <a:buFontTx/>
              <a:buNone/>
              <a:defRPr/>
            </a:pPr>
            <a:r>
              <a:rPr lang="en-GB" dirty="0" smtClean="0"/>
              <a:t>Genetic markers can be typed using techniques such as PCR</a:t>
            </a:r>
          </a:p>
          <a:p>
            <a:pPr marL="381000" indent="-381000" eaLnBrk="1" hangingPunct="1">
              <a:buFontTx/>
              <a:buNone/>
              <a:defRPr/>
            </a:pPr>
            <a:endParaRPr lang="en-GB" dirty="0" smtClean="0"/>
          </a:p>
          <a:p>
            <a:pPr marL="381000" indent="-381000" eaLnBrk="1" hangingPunct="1">
              <a:buFontTx/>
              <a:buNone/>
              <a:defRPr/>
            </a:pPr>
            <a:r>
              <a:rPr lang="en-GB" dirty="0" smtClean="0"/>
              <a:t>The parental origin of a DNA sequence can be determined</a:t>
            </a:r>
          </a:p>
          <a:p>
            <a:pPr marL="381000" indent="-381000" eaLnBrk="1" hangingPunct="1">
              <a:buFontTx/>
              <a:buNone/>
              <a:defRPr/>
            </a:pPr>
            <a:endParaRPr lang="en-GB" dirty="0" smtClean="0"/>
          </a:p>
          <a:p>
            <a:pPr marL="381000" indent="-381000" eaLnBrk="1" hangingPunct="1">
              <a:buFontTx/>
              <a:buNone/>
              <a:defRPr/>
            </a:pPr>
            <a:r>
              <a:rPr lang="en-GB" dirty="0" smtClean="0">
                <a:solidFill>
                  <a:srgbClr val="FF0000"/>
                </a:solidFill>
              </a:rPr>
              <a:t>Pairs of chromosomes segregate during meiosis</a:t>
            </a:r>
          </a:p>
          <a:p>
            <a:pPr marL="381000" indent="-381000" eaLnBrk="1" hangingPunct="1">
              <a:buFontTx/>
              <a:buNone/>
              <a:defRPr/>
            </a:pPr>
            <a:endParaRPr lang="en-GB" dirty="0" smtClean="0"/>
          </a:p>
          <a:p>
            <a:pPr marL="381000" indent="-381000" eaLnBrk="1" hangingPunct="1">
              <a:buFontTx/>
              <a:buNone/>
              <a:defRPr/>
            </a:pPr>
            <a:r>
              <a:rPr lang="en-GB" dirty="0" smtClean="0">
                <a:solidFill>
                  <a:srgbClr val="FF0000"/>
                </a:solidFill>
              </a:rPr>
              <a:t>Linkage analysis – what is the frequency that 2 markers are passed on </a:t>
            </a:r>
          </a:p>
          <a:p>
            <a:pPr marL="381000" indent="-381000" eaLnBrk="1" hangingPunct="1">
              <a:buFontTx/>
              <a:buNone/>
              <a:defRPr/>
            </a:pPr>
            <a:r>
              <a:rPr lang="en-GB" dirty="0" smtClean="0">
                <a:solidFill>
                  <a:srgbClr val="FF0000"/>
                </a:solidFill>
              </a:rPr>
              <a:t>to the offspring together</a:t>
            </a:r>
          </a:p>
          <a:p>
            <a:pPr marL="381000" indent="-381000" eaLnBrk="1" hangingPunct="1">
              <a:buFontTx/>
              <a:buNone/>
              <a:defRPr/>
            </a:pPr>
            <a:endParaRPr lang="en-GB" dirty="0" smtClean="0"/>
          </a:p>
          <a:p>
            <a:pPr marL="381000" indent="-381000" eaLnBrk="1" hangingPunct="1">
              <a:buFontTx/>
              <a:buNone/>
              <a:defRPr/>
            </a:pPr>
            <a:endParaRPr lang="en-GB" dirty="0" smtClean="0">
              <a:solidFill>
                <a:schemeClr val="accent6"/>
              </a:solidFill>
            </a:endParaRPr>
          </a:p>
          <a:p>
            <a:pPr marL="381000" indent="-381000" eaLnBrk="1" hangingPunct="1">
              <a:lnSpc>
                <a:spcPct val="80000"/>
              </a:lnSpc>
              <a:defRPr/>
            </a:pPr>
            <a:endParaRPr lang="en-GB" dirty="0" smtClean="0"/>
          </a:p>
          <a:p>
            <a:pPr marL="381000" indent="-381000" eaLnBrk="1" hangingPunct="1">
              <a:lnSpc>
                <a:spcPct val="60000"/>
              </a:lnSpc>
              <a:defRPr/>
            </a:pPr>
            <a:endParaRPr lang="en-GB"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en-GB" sz="2800" dirty="0" smtClean="0"/>
              <a:t>GENETIC MAPPING OF MUTATIONS</a:t>
            </a:r>
          </a:p>
        </p:txBody>
      </p:sp>
      <p:sp>
        <p:nvSpPr>
          <p:cNvPr id="22531" name="Rectangle 3"/>
          <p:cNvSpPr>
            <a:spLocks noGrp="1" noChangeArrowheads="1"/>
          </p:cNvSpPr>
          <p:nvPr>
            <p:ph type="body" idx="1"/>
          </p:nvPr>
        </p:nvSpPr>
        <p:spPr>
          <a:xfrm>
            <a:off x="457200" y="1484313"/>
            <a:ext cx="8229600" cy="5040312"/>
          </a:xfrm>
        </p:spPr>
        <p:txBody>
          <a:bodyPr/>
          <a:lstStyle/>
          <a:p>
            <a:pPr marL="381000" indent="-381000" eaLnBrk="1" hangingPunct="1">
              <a:buFontTx/>
              <a:buNone/>
              <a:defRPr/>
            </a:pPr>
            <a:endParaRPr lang="en-GB" dirty="0" smtClean="0"/>
          </a:p>
          <a:p>
            <a:pPr marL="381000" indent="-381000" eaLnBrk="1" hangingPunct="1">
              <a:buFontTx/>
              <a:buNone/>
              <a:defRPr/>
            </a:pPr>
            <a:endParaRPr lang="en-GB" dirty="0" smtClean="0"/>
          </a:p>
          <a:p>
            <a:pPr marL="381000" indent="-381000" eaLnBrk="1" hangingPunct="1">
              <a:buFontTx/>
              <a:buNone/>
              <a:defRPr/>
            </a:pPr>
            <a:endParaRPr lang="en-GB" dirty="0" smtClean="0"/>
          </a:p>
          <a:p>
            <a:pPr marL="381000" indent="-381000" eaLnBrk="1" hangingPunct="1">
              <a:buFontTx/>
              <a:buNone/>
              <a:defRPr/>
            </a:pPr>
            <a:endParaRPr lang="en-GB" dirty="0" smtClean="0"/>
          </a:p>
          <a:p>
            <a:pPr marL="381000" indent="-381000" eaLnBrk="1" hangingPunct="1">
              <a:buFontTx/>
              <a:buNone/>
              <a:defRPr/>
            </a:pPr>
            <a:endParaRPr lang="en-GB" dirty="0" smtClean="0"/>
          </a:p>
          <a:p>
            <a:pPr marL="381000" indent="-381000" eaLnBrk="1" hangingPunct="1">
              <a:buFontTx/>
              <a:buNone/>
              <a:defRPr/>
            </a:pPr>
            <a:endParaRPr lang="en-GB" dirty="0" smtClean="0">
              <a:solidFill>
                <a:srgbClr val="FF0000"/>
              </a:solidFill>
            </a:endParaRPr>
          </a:p>
          <a:p>
            <a:pPr marL="381000" indent="-381000" eaLnBrk="1" hangingPunct="1">
              <a:buFontTx/>
              <a:buNone/>
              <a:defRPr/>
            </a:pPr>
            <a:r>
              <a:rPr lang="en-GB" dirty="0" smtClean="0">
                <a:solidFill>
                  <a:srgbClr val="FF0000"/>
                </a:solidFill>
              </a:rPr>
              <a:t>Linkage analysis – what is the frequency that 2 markers are passed on </a:t>
            </a:r>
          </a:p>
          <a:p>
            <a:pPr marL="381000" indent="-381000" eaLnBrk="1" hangingPunct="1">
              <a:buFontTx/>
              <a:buNone/>
              <a:defRPr/>
            </a:pPr>
            <a:r>
              <a:rPr lang="en-GB" dirty="0" smtClean="0">
                <a:solidFill>
                  <a:srgbClr val="FF0000"/>
                </a:solidFill>
              </a:rPr>
              <a:t>to the offspring together</a:t>
            </a:r>
          </a:p>
          <a:p>
            <a:pPr marL="381000" indent="-381000" eaLnBrk="1" hangingPunct="1">
              <a:buFontTx/>
              <a:buNone/>
              <a:defRPr/>
            </a:pPr>
            <a:endParaRPr lang="en-GB" dirty="0" smtClean="0"/>
          </a:p>
          <a:p>
            <a:pPr marL="381000" indent="-381000" eaLnBrk="1" hangingPunct="1">
              <a:buFontTx/>
              <a:buNone/>
              <a:defRPr/>
            </a:pPr>
            <a:r>
              <a:rPr lang="en-GB" dirty="0" smtClean="0">
                <a:solidFill>
                  <a:schemeClr val="accent6"/>
                </a:solidFill>
              </a:rPr>
              <a:t>Markers on separate chromosomes separate independently of each </a:t>
            </a:r>
          </a:p>
          <a:p>
            <a:pPr marL="381000" indent="-381000" eaLnBrk="1" hangingPunct="1">
              <a:buFontTx/>
              <a:buNone/>
              <a:defRPr/>
            </a:pPr>
            <a:r>
              <a:rPr lang="en-GB" dirty="0" smtClean="0">
                <a:solidFill>
                  <a:schemeClr val="accent6"/>
                </a:solidFill>
              </a:rPr>
              <a:t>other and therefore have a 50% chance of being passed on together to </a:t>
            </a:r>
          </a:p>
          <a:p>
            <a:pPr marL="381000" indent="-381000" eaLnBrk="1" hangingPunct="1">
              <a:buFontTx/>
              <a:buNone/>
              <a:defRPr/>
            </a:pPr>
            <a:r>
              <a:rPr lang="en-GB" dirty="0" smtClean="0">
                <a:solidFill>
                  <a:schemeClr val="accent6"/>
                </a:solidFill>
              </a:rPr>
              <a:t>the next generation (50% linkage)</a:t>
            </a:r>
          </a:p>
          <a:p>
            <a:pPr marL="381000" indent="-381000" eaLnBrk="1" hangingPunct="1">
              <a:buFontTx/>
              <a:buNone/>
              <a:defRPr/>
            </a:pPr>
            <a:endParaRPr lang="en-GB" dirty="0" smtClean="0">
              <a:solidFill>
                <a:schemeClr val="accent6"/>
              </a:solidFill>
            </a:endParaRPr>
          </a:p>
          <a:p>
            <a:pPr marL="381000" indent="-381000" eaLnBrk="1" hangingPunct="1">
              <a:buFontTx/>
              <a:buNone/>
              <a:defRPr/>
            </a:pPr>
            <a:r>
              <a:rPr lang="en-GB" dirty="0" smtClean="0">
                <a:solidFill>
                  <a:schemeClr val="accent6"/>
                </a:solidFill>
              </a:rPr>
              <a:t>Markers on the same chromosome separate together. 100% linkage??</a:t>
            </a:r>
          </a:p>
          <a:p>
            <a:pPr marL="381000" indent="-381000" eaLnBrk="1" hangingPunct="1">
              <a:lnSpc>
                <a:spcPct val="80000"/>
              </a:lnSpc>
              <a:defRPr/>
            </a:pPr>
            <a:endParaRPr lang="en-GB" dirty="0" smtClean="0"/>
          </a:p>
          <a:p>
            <a:pPr marL="381000" indent="-381000" eaLnBrk="1" hangingPunct="1">
              <a:lnSpc>
                <a:spcPct val="60000"/>
              </a:lnSpc>
              <a:defRPr/>
            </a:pPr>
            <a:endParaRPr lang="en-GB" dirty="0" smtClean="0"/>
          </a:p>
        </p:txBody>
      </p:sp>
      <p:sp>
        <p:nvSpPr>
          <p:cNvPr id="4" name="Rounded Rectangle 3"/>
          <p:cNvSpPr/>
          <p:nvPr/>
        </p:nvSpPr>
        <p:spPr>
          <a:xfrm>
            <a:off x="1763713" y="1341438"/>
            <a:ext cx="71437" cy="71913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ounded Rectangle 4"/>
          <p:cNvSpPr/>
          <p:nvPr/>
        </p:nvSpPr>
        <p:spPr>
          <a:xfrm>
            <a:off x="1916113" y="1341438"/>
            <a:ext cx="71437" cy="720725"/>
          </a:xfrm>
          <a:prstGeom prst="roundRect">
            <a:avLst/>
          </a:prstGeom>
          <a:solidFill>
            <a:srgbClr val="66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p:cNvSpPr/>
          <p:nvPr/>
        </p:nvSpPr>
        <p:spPr>
          <a:xfrm>
            <a:off x="1763713" y="2320925"/>
            <a:ext cx="71437" cy="431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ounded Rectangle 6"/>
          <p:cNvSpPr/>
          <p:nvPr/>
        </p:nvSpPr>
        <p:spPr>
          <a:xfrm>
            <a:off x="1908175" y="2320925"/>
            <a:ext cx="71438" cy="431800"/>
          </a:xfrm>
          <a:prstGeom prst="roundRect">
            <a:avLst/>
          </a:prstGeom>
          <a:solidFill>
            <a:srgbClr val="66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60" name="TextBox 8"/>
          <p:cNvSpPr txBox="1">
            <a:spLocks noChangeArrowheads="1"/>
          </p:cNvSpPr>
          <p:nvPr/>
        </p:nvSpPr>
        <p:spPr bwMode="auto">
          <a:xfrm>
            <a:off x="1476375" y="1412875"/>
            <a:ext cx="312738" cy="369888"/>
          </a:xfrm>
          <a:prstGeom prst="rect">
            <a:avLst/>
          </a:prstGeom>
          <a:noFill/>
          <a:ln w="9525">
            <a:noFill/>
            <a:miter lim="800000"/>
            <a:headEnd/>
            <a:tailEnd/>
          </a:ln>
        </p:spPr>
        <p:txBody>
          <a:bodyPr wrap="none">
            <a:spAutoFit/>
          </a:bodyPr>
          <a:lstStyle/>
          <a:p>
            <a:r>
              <a:rPr lang="en-GB"/>
              <a:t>a</a:t>
            </a:r>
          </a:p>
        </p:txBody>
      </p:sp>
      <p:sp>
        <p:nvSpPr>
          <p:cNvPr id="23561" name="TextBox 9"/>
          <p:cNvSpPr txBox="1">
            <a:spLocks noChangeArrowheads="1"/>
          </p:cNvSpPr>
          <p:nvPr/>
        </p:nvSpPr>
        <p:spPr bwMode="auto">
          <a:xfrm>
            <a:off x="1954213" y="1403350"/>
            <a:ext cx="352425" cy="369888"/>
          </a:xfrm>
          <a:prstGeom prst="rect">
            <a:avLst/>
          </a:prstGeom>
          <a:noFill/>
          <a:ln w="9525">
            <a:noFill/>
            <a:miter lim="800000"/>
            <a:headEnd/>
            <a:tailEnd/>
          </a:ln>
        </p:spPr>
        <p:txBody>
          <a:bodyPr wrap="none">
            <a:spAutoFit/>
          </a:bodyPr>
          <a:lstStyle/>
          <a:p>
            <a:r>
              <a:rPr lang="en-GB" b="1">
                <a:solidFill>
                  <a:srgbClr val="00B050"/>
                </a:solidFill>
              </a:rPr>
              <a:t>A</a:t>
            </a:r>
          </a:p>
        </p:txBody>
      </p:sp>
      <p:sp>
        <p:nvSpPr>
          <p:cNvPr id="23562" name="TextBox 14"/>
          <p:cNvSpPr txBox="1">
            <a:spLocks noChangeArrowheads="1"/>
          </p:cNvSpPr>
          <p:nvPr/>
        </p:nvSpPr>
        <p:spPr bwMode="auto">
          <a:xfrm>
            <a:off x="1449388" y="2339975"/>
            <a:ext cx="312737" cy="368300"/>
          </a:xfrm>
          <a:prstGeom prst="rect">
            <a:avLst/>
          </a:prstGeom>
          <a:noFill/>
          <a:ln w="9525">
            <a:noFill/>
            <a:miter lim="800000"/>
            <a:headEnd/>
            <a:tailEnd/>
          </a:ln>
        </p:spPr>
        <p:txBody>
          <a:bodyPr wrap="none">
            <a:spAutoFit/>
          </a:bodyPr>
          <a:lstStyle/>
          <a:p>
            <a:r>
              <a:rPr lang="en-GB"/>
              <a:t>b</a:t>
            </a:r>
          </a:p>
        </p:txBody>
      </p:sp>
      <p:sp>
        <p:nvSpPr>
          <p:cNvPr id="23563" name="TextBox 15"/>
          <p:cNvSpPr txBox="1">
            <a:spLocks noChangeArrowheads="1"/>
          </p:cNvSpPr>
          <p:nvPr/>
        </p:nvSpPr>
        <p:spPr bwMode="auto">
          <a:xfrm>
            <a:off x="1928813" y="2330450"/>
            <a:ext cx="339725" cy="369888"/>
          </a:xfrm>
          <a:prstGeom prst="rect">
            <a:avLst/>
          </a:prstGeom>
          <a:noFill/>
          <a:ln w="9525">
            <a:noFill/>
            <a:miter lim="800000"/>
            <a:headEnd/>
            <a:tailEnd/>
          </a:ln>
        </p:spPr>
        <p:txBody>
          <a:bodyPr wrap="none">
            <a:spAutoFit/>
          </a:bodyPr>
          <a:lstStyle/>
          <a:p>
            <a:r>
              <a:rPr lang="en-GB"/>
              <a:t>B</a:t>
            </a:r>
          </a:p>
        </p:txBody>
      </p:sp>
      <p:sp>
        <p:nvSpPr>
          <p:cNvPr id="18" name="Rounded Rectangle 17"/>
          <p:cNvSpPr/>
          <p:nvPr/>
        </p:nvSpPr>
        <p:spPr>
          <a:xfrm>
            <a:off x="4541838" y="1341438"/>
            <a:ext cx="71437" cy="720725"/>
          </a:xfrm>
          <a:prstGeom prst="roundRect">
            <a:avLst/>
          </a:prstGeom>
          <a:solidFill>
            <a:srgbClr val="66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ounded Rectangle 19"/>
          <p:cNvSpPr/>
          <p:nvPr/>
        </p:nvSpPr>
        <p:spPr>
          <a:xfrm>
            <a:off x="4533900" y="2320925"/>
            <a:ext cx="71438" cy="431800"/>
          </a:xfrm>
          <a:prstGeom prst="roundRect">
            <a:avLst/>
          </a:prstGeom>
          <a:solidFill>
            <a:srgbClr val="66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66" name="TextBox 21"/>
          <p:cNvSpPr txBox="1">
            <a:spLocks noChangeArrowheads="1"/>
          </p:cNvSpPr>
          <p:nvPr/>
        </p:nvSpPr>
        <p:spPr bwMode="auto">
          <a:xfrm>
            <a:off x="4579938" y="1403350"/>
            <a:ext cx="352425" cy="369888"/>
          </a:xfrm>
          <a:prstGeom prst="rect">
            <a:avLst/>
          </a:prstGeom>
          <a:noFill/>
          <a:ln w="9525">
            <a:noFill/>
            <a:miter lim="800000"/>
            <a:headEnd/>
            <a:tailEnd/>
          </a:ln>
        </p:spPr>
        <p:txBody>
          <a:bodyPr wrap="none">
            <a:spAutoFit/>
          </a:bodyPr>
          <a:lstStyle/>
          <a:p>
            <a:r>
              <a:rPr lang="en-GB" b="1">
                <a:solidFill>
                  <a:srgbClr val="00B050"/>
                </a:solidFill>
              </a:rPr>
              <a:t>A</a:t>
            </a:r>
          </a:p>
        </p:txBody>
      </p:sp>
      <p:sp>
        <p:nvSpPr>
          <p:cNvPr id="23567" name="TextBox 23"/>
          <p:cNvSpPr txBox="1">
            <a:spLocks noChangeArrowheads="1"/>
          </p:cNvSpPr>
          <p:nvPr/>
        </p:nvSpPr>
        <p:spPr bwMode="auto">
          <a:xfrm>
            <a:off x="4554538" y="2330450"/>
            <a:ext cx="339725" cy="369888"/>
          </a:xfrm>
          <a:prstGeom prst="rect">
            <a:avLst/>
          </a:prstGeom>
          <a:noFill/>
          <a:ln w="9525">
            <a:noFill/>
            <a:miter lim="800000"/>
            <a:headEnd/>
            <a:tailEnd/>
          </a:ln>
        </p:spPr>
        <p:txBody>
          <a:bodyPr wrap="none">
            <a:spAutoFit/>
          </a:bodyPr>
          <a:lstStyle/>
          <a:p>
            <a:r>
              <a:rPr lang="en-GB"/>
              <a:t>B</a:t>
            </a:r>
          </a:p>
        </p:txBody>
      </p:sp>
      <p:sp>
        <p:nvSpPr>
          <p:cNvPr id="26" name="Rounded Rectangle 25"/>
          <p:cNvSpPr/>
          <p:nvPr/>
        </p:nvSpPr>
        <p:spPr>
          <a:xfrm>
            <a:off x="6054725" y="1341438"/>
            <a:ext cx="71438" cy="720725"/>
          </a:xfrm>
          <a:prstGeom prst="roundRect">
            <a:avLst/>
          </a:prstGeom>
          <a:solidFill>
            <a:srgbClr val="66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Rounded Rectangle 27"/>
          <p:cNvSpPr/>
          <p:nvPr/>
        </p:nvSpPr>
        <p:spPr>
          <a:xfrm>
            <a:off x="6045200" y="2320925"/>
            <a:ext cx="73025" cy="431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70" name="TextBox 29"/>
          <p:cNvSpPr txBox="1">
            <a:spLocks noChangeArrowheads="1"/>
          </p:cNvSpPr>
          <p:nvPr/>
        </p:nvSpPr>
        <p:spPr bwMode="auto">
          <a:xfrm>
            <a:off x="6092825" y="1403350"/>
            <a:ext cx="350838" cy="369888"/>
          </a:xfrm>
          <a:prstGeom prst="rect">
            <a:avLst/>
          </a:prstGeom>
          <a:noFill/>
          <a:ln w="9525">
            <a:noFill/>
            <a:miter lim="800000"/>
            <a:headEnd/>
            <a:tailEnd/>
          </a:ln>
        </p:spPr>
        <p:txBody>
          <a:bodyPr wrap="none">
            <a:spAutoFit/>
          </a:bodyPr>
          <a:lstStyle/>
          <a:p>
            <a:r>
              <a:rPr lang="en-GB" b="1">
                <a:solidFill>
                  <a:srgbClr val="00B050"/>
                </a:solidFill>
              </a:rPr>
              <a:t>A</a:t>
            </a:r>
          </a:p>
        </p:txBody>
      </p:sp>
      <p:sp>
        <p:nvSpPr>
          <p:cNvPr id="23571" name="TextBox 31"/>
          <p:cNvSpPr txBox="1">
            <a:spLocks noChangeArrowheads="1"/>
          </p:cNvSpPr>
          <p:nvPr/>
        </p:nvSpPr>
        <p:spPr bwMode="auto">
          <a:xfrm>
            <a:off x="6067425" y="2330450"/>
            <a:ext cx="312738" cy="369888"/>
          </a:xfrm>
          <a:prstGeom prst="rect">
            <a:avLst/>
          </a:prstGeom>
          <a:noFill/>
          <a:ln w="9525">
            <a:noFill/>
            <a:miter lim="800000"/>
            <a:headEnd/>
            <a:tailEnd/>
          </a:ln>
        </p:spPr>
        <p:txBody>
          <a:bodyPr wrap="none">
            <a:spAutoFit/>
          </a:bodyPr>
          <a:lstStyle/>
          <a:p>
            <a:r>
              <a:rPr lang="en-GB"/>
              <a:t>b</a:t>
            </a:r>
          </a:p>
        </p:txBody>
      </p:sp>
      <p:sp>
        <p:nvSpPr>
          <p:cNvPr id="33" name="Oval 32"/>
          <p:cNvSpPr/>
          <p:nvPr/>
        </p:nvSpPr>
        <p:spPr>
          <a:xfrm>
            <a:off x="1360488" y="1168400"/>
            <a:ext cx="1081087" cy="180022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Oval 33"/>
          <p:cNvSpPr/>
          <p:nvPr/>
        </p:nvSpPr>
        <p:spPr>
          <a:xfrm>
            <a:off x="4038600" y="1154113"/>
            <a:ext cx="1095375" cy="17986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Oval 34"/>
          <p:cNvSpPr/>
          <p:nvPr/>
        </p:nvSpPr>
        <p:spPr>
          <a:xfrm>
            <a:off x="5508625" y="1138238"/>
            <a:ext cx="1093788" cy="180022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75" name="TextBox 35"/>
          <p:cNvSpPr txBox="1">
            <a:spLocks noChangeArrowheads="1"/>
          </p:cNvSpPr>
          <p:nvPr/>
        </p:nvSpPr>
        <p:spPr bwMode="auto">
          <a:xfrm>
            <a:off x="1465263" y="1708150"/>
            <a:ext cx="300037" cy="369888"/>
          </a:xfrm>
          <a:prstGeom prst="rect">
            <a:avLst/>
          </a:prstGeom>
          <a:noFill/>
          <a:ln w="9525">
            <a:noFill/>
            <a:miter lim="800000"/>
            <a:headEnd/>
            <a:tailEnd/>
          </a:ln>
        </p:spPr>
        <p:txBody>
          <a:bodyPr wrap="none">
            <a:spAutoFit/>
          </a:bodyPr>
          <a:lstStyle/>
          <a:p>
            <a:r>
              <a:rPr lang="en-GB"/>
              <a:t>c</a:t>
            </a:r>
          </a:p>
        </p:txBody>
      </p:sp>
      <p:sp>
        <p:nvSpPr>
          <p:cNvPr id="23576" name="TextBox 36"/>
          <p:cNvSpPr txBox="1">
            <a:spLocks noChangeArrowheads="1"/>
          </p:cNvSpPr>
          <p:nvPr/>
        </p:nvSpPr>
        <p:spPr bwMode="auto">
          <a:xfrm>
            <a:off x="1944688" y="1698625"/>
            <a:ext cx="352425" cy="369888"/>
          </a:xfrm>
          <a:prstGeom prst="rect">
            <a:avLst/>
          </a:prstGeom>
          <a:noFill/>
          <a:ln w="9525">
            <a:noFill/>
            <a:miter lim="800000"/>
            <a:headEnd/>
            <a:tailEnd/>
          </a:ln>
        </p:spPr>
        <p:txBody>
          <a:bodyPr wrap="none">
            <a:spAutoFit/>
          </a:bodyPr>
          <a:lstStyle/>
          <a:p>
            <a:r>
              <a:rPr lang="en-GB"/>
              <a:t>C</a:t>
            </a:r>
          </a:p>
        </p:txBody>
      </p:sp>
      <p:sp>
        <p:nvSpPr>
          <p:cNvPr id="23577" name="TextBox 38"/>
          <p:cNvSpPr txBox="1">
            <a:spLocks noChangeArrowheads="1"/>
          </p:cNvSpPr>
          <p:nvPr/>
        </p:nvSpPr>
        <p:spPr bwMode="auto">
          <a:xfrm>
            <a:off x="4579938" y="1700213"/>
            <a:ext cx="352425" cy="369887"/>
          </a:xfrm>
          <a:prstGeom prst="rect">
            <a:avLst/>
          </a:prstGeom>
          <a:noFill/>
          <a:ln w="9525">
            <a:noFill/>
            <a:miter lim="800000"/>
            <a:headEnd/>
            <a:tailEnd/>
          </a:ln>
        </p:spPr>
        <p:txBody>
          <a:bodyPr wrap="none">
            <a:spAutoFit/>
          </a:bodyPr>
          <a:lstStyle/>
          <a:p>
            <a:r>
              <a:rPr lang="en-GB"/>
              <a:t>C</a:t>
            </a:r>
          </a:p>
        </p:txBody>
      </p:sp>
      <p:sp>
        <p:nvSpPr>
          <p:cNvPr id="23578" name="TextBox 40"/>
          <p:cNvSpPr txBox="1">
            <a:spLocks noChangeArrowheads="1"/>
          </p:cNvSpPr>
          <p:nvPr/>
        </p:nvSpPr>
        <p:spPr bwMode="auto">
          <a:xfrm>
            <a:off x="6092825" y="1703388"/>
            <a:ext cx="350838" cy="368300"/>
          </a:xfrm>
          <a:prstGeom prst="rect">
            <a:avLst/>
          </a:prstGeom>
          <a:noFill/>
          <a:ln w="9525">
            <a:noFill/>
            <a:miter lim="800000"/>
            <a:headEnd/>
            <a:tailEnd/>
          </a:ln>
        </p:spPr>
        <p:txBody>
          <a:bodyPr wrap="none">
            <a:spAutoFit/>
          </a:bodyPr>
          <a:lstStyle/>
          <a:p>
            <a:r>
              <a:rPr lang="en-GB"/>
              <a:t>C</a:t>
            </a:r>
          </a:p>
        </p:txBody>
      </p:sp>
      <p:cxnSp>
        <p:nvCxnSpPr>
          <p:cNvPr id="43" name="Straight Arrow Connector 42"/>
          <p:cNvCxnSpPr/>
          <p:nvPr/>
        </p:nvCxnSpPr>
        <p:spPr>
          <a:xfrm>
            <a:off x="2627313" y="2060575"/>
            <a:ext cx="1223962"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580" name="TextBox 43"/>
          <p:cNvSpPr txBox="1">
            <a:spLocks noChangeArrowheads="1"/>
          </p:cNvSpPr>
          <p:nvPr/>
        </p:nvSpPr>
        <p:spPr bwMode="auto">
          <a:xfrm>
            <a:off x="2679700" y="1628775"/>
            <a:ext cx="966788" cy="369888"/>
          </a:xfrm>
          <a:prstGeom prst="rect">
            <a:avLst/>
          </a:prstGeom>
          <a:noFill/>
          <a:ln w="9525">
            <a:noFill/>
            <a:miter lim="800000"/>
            <a:headEnd/>
            <a:tailEnd/>
          </a:ln>
        </p:spPr>
        <p:txBody>
          <a:bodyPr wrap="none">
            <a:spAutoFit/>
          </a:bodyPr>
          <a:lstStyle/>
          <a:p>
            <a:r>
              <a:rPr lang="en-GB"/>
              <a:t>Meiosis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GB" sz="2800" dirty="0" smtClean="0"/>
              <a:t>Learning Outcomes</a:t>
            </a:r>
          </a:p>
        </p:txBody>
      </p:sp>
      <p:sp>
        <p:nvSpPr>
          <p:cNvPr id="7171" name="Rectangle 4"/>
          <p:cNvSpPr>
            <a:spLocks noGrp="1" noChangeArrowheads="1"/>
          </p:cNvSpPr>
          <p:nvPr>
            <p:ph type="body" sz="half" idx="1"/>
          </p:nvPr>
        </p:nvSpPr>
        <p:spPr>
          <a:xfrm>
            <a:off x="457200" y="1668463"/>
            <a:ext cx="8075613" cy="4784725"/>
          </a:xfrm>
        </p:spPr>
        <p:txBody>
          <a:bodyPr/>
          <a:lstStyle/>
          <a:p>
            <a:pPr eaLnBrk="1" hangingPunct="1">
              <a:buFontTx/>
              <a:buNone/>
            </a:pPr>
            <a:r>
              <a:rPr lang="en-GB" sz="2000" smtClean="0"/>
              <a:t>At the end of this lecture you should be able to</a:t>
            </a:r>
          </a:p>
          <a:p>
            <a:pPr eaLnBrk="1" hangingPunct="1"/>
            <a:endParaRPr lang="en-GB" sz="2000" smtClean="0"/>
          </a:p>
          <a:p>
            <a:pPr eaLnBrk="1" hangingPunct="1"/>
            <a:r>
              <a:rPr lang="en-GB" sz="2000" smtClean="0"/>
              <a:t>Explain how specific DNA sequences can be amplified</a:t>
            </a:r>
          </a:p>
          <a:p>
            <a:pPr eaLnBrk="1" hangingPunct="1"/>
            <a:endParaRPr lang="en-GB" sz="2000" smtClean="0"/>
          </a:p>
          <a:p>
            <a:pPr eaLnBrk="1" hangingPunct="1"/>
            <a:r>
              <a:rPr lang="en-GB" sz="2000" smtClean="0"/>
              <a:t>Be aware of different mechanisms of genotyping</a:t>
            </a:r>
          </a:p>
          <a:p>
            <a:pPr eaLnBrk="1" hangingPunct="1"/>
            <a:endParaRPr lang="en-GB" sz="2000" smtClean="0"/>
          </a:p>
          <a:p>
            <a:pPr eaLnBrk="1" hangingPunct="1"/>
            <a:r>
              <a:rPr lang="en-GB" sz="2000" smtClean="0"/>
              <a:t>Describe how markers throughout the genome may be used to allow us to localise the site of a gene or mutation associated with a particular phenotype</a:t>
            </a:r>
          </a:p>
          <a:p>
            <a:pPr eaLnBrk="1" hangingPunct="1">
              <a:buFontTx/>
              <a:buNone/>
            </a:pPr>
            <a:endParaRPr lang="en-GB" sz="2000" smtClean="0"/>
          </a:p>
          <a:p>
            <a:pPr eaLnBrk="1" hangingPunct="1"/>
            <a:r>
              <a:rPr lang="en-GB" sz="2000" smtClean="0"/>
              <a:t>Discuss techniques available to determine differential gene expression in health and disease</a:t>
            </a:r>
          </a:p>
          <a:p>
            <a:pPr eaLnBrk="1" hangingPunct="1"/>
            <a:endParaRPr lang="en-GB" sz="1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en-GB" sz="2800" dirty="0" smtClean="0"/>
              <a:t>Linkage Analysis</a:t>
            </a:r>
          </a:p>
        </p:txBody>
      </p:sp>
      <p:pic>
        <p:nvPicPr>
          <p:cNvPr id="24579" name="Picture 1" descr="linkage analysis"/>
          <p:cNvPicPr>
            <a:picLocks noChangeAspect="1" noChangeArrowheads="1"/>
          </p:cNvPicPr>
          <p:nvPr/>
        </p:nvPicPr>
        <p:blipFill>
          <a:blip r:embed="rId2" cstate="print"/>
          <a:srcRect l="24881" r="25356"/>
          <a:stretch>
            <a:fillRect/>
          </a:stretch>
        </p:blipFill>
        <p:spPr bwMode="auto">
          <a:xfrm>
            <a:off x="5940425" y="1628775"/>
            <a:ext cx="3168650" cy="4895850"/>
          </a:xfrm>
          <a:prstGeom prst="rect">
            <a:avLst/>
          </a:prstGeom>
          <a:noFill/>
          <a:ln w="9525">
            <a:noFill/>
            <a:miter lim="800000"/>
            <a:headEnd/>
            <a:tailEnd/>
          </a:ln>
        </p:spPr>
      </p:pic>
      <p:sp>
        <p:nvSpPr>
          <p:cNvPr id="24580" name="Rectangle 3"/>
          <p:cNvSpPr>
            <a:spLocks noGrp="1" noChangeArrowheads="1"/>
          </p:cNvSpPr>
          <p:nvPr>
            <p:ph type="body" idx="1"/>
          </p:nvPr>
        </p:nvSpPr>
        <p:spPr>
          <a:xfrm>
            <a:off x="250825" y="1484313"/>
            <a:ext cx="8229600" cy="5040312"/>
          </a:xfrm>
        </p:spPr>
        <p:txBody>
          <a:bodyPr/>
          <a:lstStyle/>
          <a:p>
            <a:pPr marL="381000" indent="-381000" eaLnBrk="1" hangingPunct="1"/>
            <a:endParaRPr lang="en-GB" smtClean="0"/>
          </a:p>
          <a:p>
            <a:pPr marL="381000" indent="-381000" eaLnBrk="1" hangingPunct="1">
              <a:buFontTx/>
              <a:buNone/>
            </a:pPr>
            <a:r>
              <a:rPr lang="en-GB" smtClean="0"/>
              <a:t>During meiosis, chromosome pairs can</a:t>
            </a:r>
          </a:p>
          <a:p>
            <a:pPr marL="381000" indent="-381000" eaLnBrk="1" hangingPunct="1">
              <a:buFontTx/>
              <a:buNone/>
            </a:pPr>
            <a:r>
              <a:rPr lang="en-GB" smtClean="0"/>
              <a:t>recombine, exchanging regions of DNA</a:t>
            </a:r>
          </a:p>
          <a:p>
            <a:pPr marL="381000" indent="-381000" eaLnBrk="1" hangingPunct="1">
              <a:buFontTx/>
              <a:buNone/>
            </a:pPr>
            <a:endParaRPr lang="en-GB" smtClean="0"/>
          </a:p>
          <a:p>
            <a:pPr marL="381000" indent="-381000" eaLnBrk="1" hangingPunct="1">
              <a:buFontTx/>
              <a:buNone/>
            </a:pPr>
            <a:r>
              <a:rPr lang="en-GB" smtClean="0"/>
              <a:t>After recombination, the chromosomes </a:t>
            </a:r>
          </a:p>
          <a:p>
            <a:pPr marL="381000" indent="-381000" eaLnBrk="1" hangingPunct="1">
              <a:buFontTx/>
              <a:buNone/>
            </a:pPr>
            <a:r>
              <a:rPr lang="en-GB" smtClean="0"/>
              <a:t>contain a mixture of maternal and </a:t>
            </a:r>
          </a:p>
          <a:p>
            <a:pPr marL="381000" indent="-381000" eaLnBrk="1" hangingPunct="1">
              <a:buFontTx/>
              <a:buNone/>
            </a:pPr>
            <a:r>
              <a:rPr lang="en-GB" smtClean="0"/>
              <a:t>paternal alleles</a:t>
            </a:r>
          </a:p>
          <a:p>
            <a:pPr marL="381000" indent="-381000" eaLnBrk="1" hangingPunct="1">
              <a:buFontTx/>
              <a:buNone/>
            </a:pPr>
            <a:endParaRPr lang="en-GB" smtClean="0"/>
          </a:p>
          <a:p>
            <a:pPr marL="381000" indent="-381000" eaLnBrk="1" hangingPunct="1">
              <a:buFontTx/>
              <a:buNone/>
            </a:pPr>
            <a:r>
              <a:rPr lang="en-GB" smtClean="0">
                <a:solidFill>
                  <a:srgbClr val="FF0000"/>
                </a:solidFill>
              </a:rPr>
              <a:t>Linkage of 2 markers proportional to distance </a:t>
            </a:r>
          </a:p>
          <a:p>
            <a:pPr marL="381000" indent="-381000" eaLnBrk="1" hangingPunct="1">
              <a:buFontTx/>
              <a:buNone/>
            </a:pPr>
            <a:r>
              <a:rPr lang="en-GB" smtClean="0">
                <a:solidFill>
                  <a:srgbClr val="FF0000"/>
                </a:solidFill>
              </a:rPr>
              <a:t>apart (1 centrimorgan cM = 1% chance</a:t>
            </a:r>
          </a:p>
          <a:p>
            <a:pPr marL="381000" indent="-381000" eaLnBrk="1" hangingPunct="1">
              <a:buFontTx/>
              <a:buNone/>
            </a:pPr>
            <a:r>
              <a:rPr lang="en-GB" smtClean="0">
                <a:solidFill>
                  <a:srgbClr val="FF0000"/>
                </a:solidFill>
              </a:rPr>
              <a:t>of recombination in one generation)</a:t>
            </a:r>
          </a:p>
          <a:p>
            <a:pPr marL="381000" indent="-381000" eaLnBrk="1" hangingPunct="1">
              <a:buFontTx/>
              <a:buNone/>
            </a:pPr>
            <a:endParaRPr lang="en-GB" smtClean="0">
              <a:solidFill>
                <a:srgbClr val="FF0000"/>
              </a:solidFill>
            </a:endParaRPr>
          </a:p>
          <a:p>
            <a:pPr marL="381000" indent="-381000" eaLnBrk="1" hangingPunct="1">
              <a:buFontTx/>
              <a:buNone/>
            </a:pPr>
            <a:r>
              <a:rPr lang="en-GB" smtClean="0">
                <a:solidFill>
                  <a:srgbClr val="FF0000"/>
                </a:solidFill>
              </a:rPr>
              <a:t>Gene of interest can be narrowed down to a region of 1-5 million bp</a:t>
            </a:r>
            <a:endParaRPr lang="en-GB" smtClean="0"/>
          </a:p>
          <a:p>
            <a:pPr marL="381000" indent="-381000" eaLnBrk="1" hangingPunct="1">
              <a:lnSpc>
                <a:spcPct val="60000"/>
              </a:lnSpc>
            </a:pPr>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8928100" y="0"/>
            <a:ext cx="215900" cy="6858000"/>
          </a:xfrm>
          <a:prstGeom prst="rect">
            <a:avLst/>
          </a:prstGeom>
          <a:solidFill>
            <a:schemeClr val="accent1"/>
          </a:solidFill>
          <a:ln w="9525">
            <a:noFill/>
            <a:miter lim="800000"/>
            <a:headEnd/>
            <a:tailEnd/>
          </a:ln>
        </p:spPr>
        <p:txBody>
          <a:bodyPr wrap="none" anchor="ctr"/>
          <a:lstStyle/>
          <a:p>
            <a:endParaRPr lang="en-US"/>
          </a:p>
        </p:txBody>
      </p:sp>
      <p:sp>
        <p:nvSpPr>
          <p:cNvPr id="106498" name="Rectangle 2"/>
          <p:cNvSpPr>
            <a:spLocks noGrp="1" noChangeArrowheads="1"/>
          </p:cNvSpPr>
          <p:nvPr>
            <p:ph type="title"/>
          </p:nvPr>
        </p:nvSpPr>
        <p:spPr>
          <a:xfrm>
            <a:off x="611188" y="274638"/>
            <a:ext cx="8137525" cy="1143000"/>
          </a:xfrm>
        </p:spPr>
        <p:txBody>
          <a:bodyPr/>
          <a:lstStyle/>
          <a:p>
            <a:pPr eaLnBrk="1" hangingPunct="1">
              <a:defRPr/>
            </a:pPr>
            <a:r>
              <a:rPr lang="en-GB" sz="2400" smtClean="0"/>
              <a:t>ENU MUTAGENESIS PROGRAMME</a:t>
            </a:r>
            <a:endParaRPr lang="en-US" sz="2400" smtClean="0"/>
          </a:p>
        </p:txBody>
      </p:sp>
      <p:sp>
        <p:nvSpPr>
          <p:cNvPr id="25604" name="Rectangle 3"/>
          <p:cNvSpPr>
            <a:spLocks noGrp="1" noChangeArrowheads="1"/>
          </p:cNvSpPr>
          <p:nvPr>
            <p:ph type="body" sz="half" idx="1"/>
          </p:nvPr>
        </p:nvSpPr>
        <p:spPr>
          <a:xfrm>
            <a:off x="323850" y="1341438"/>
            <a:ext cx="4535488" cy="4751387"/>
          </a:xfrm>
        </p:spPr>
        <p:txBody>
          <a:bodyPr/>
          <a:lstStyle/>
          <a:p>
            <a:pPr eaLnBrk="1" hangingPunct="1">
              <a:lnSpc>
                <a:spcPct val="110000"/>
              </a:lnSpc>
            </a:pPr>
            <a:r>
              <a:rPr lang="en-GB" sz="1800" smtClean="0">
                <a:cs typeface="Times New Roman" pitchFamily="18" charset="0"/>
              </a:rPr>
              <a:t>The ethylating agent ENU induces random, genome wide mutations.</a:t>
            </a:r>
          </a:p>
          <a:p>
            <a:pPr lvl="1" eaLnBrk="1" hangingPunct="1">
              <a:lnSpc>
                <a:spcPct val="140000"/>
              </a:lnSpc>
            </a:pPr>
            <a:r>
              <a:rPr lang="en-GB" sz="1600" smtClean="0">
                <a:cs typeface="Times New Roman" pitchFamily="18" charset="0"/>
              </a:rPr>
              <a:t>Mutation frequency ~1.08 x 10</a:t>
            </a:r>
            <a:r>
              <a:rPr lang="en-GB" sz="1600" baseline="30000" smtClean="0">
                <a:cs typeface="Times New Roman" pitchFamily="18" charset="0"/>
              </a:rPr>
              <a:t>-3</a:t>
            </a:r>
            <a:r>
              <a:rPr lang="en-GB" sz="1600" smtClean="0">
                <a:cs typeface="Times New Roman" pitchFamily="18" charset="0"/>
              </a:rPr>
              <a:t> </a:t>
            </a:r>
          </a:p>
          <a:p>
            <a:pPr lvl="1" algn="r" eaLnBrk="1" hangingPunct="1">
              <a:lnSpc>
                <a:spcPct val="70000"/>
              </a:lnSpc>
              <a:buFontTx/>
              <a:buNone/>
            </a:pPr>
            <a:r>
              <a:rPr lang="en-GB" sz="1600" smtClean="0">
                <a:cs typeface="Times New Roman" pitchFamily="18" charset="0"/>
              </a:rPr>
              <a:t>	</a:t>
            </a:r>
            <a:r>
              <a:rPr lang="en-GB" sz="1200" smtClean="0">
                <a:cs typeface="Times New Roman" pitchFamily="18" charset="0"/>
              </a:rPr>
              <a:t>(Coghill &amp; Hugill et al, 2002)</a:t>
            </a:r>
            <a:endParaRPr lang="en-GB" sz="1200" baseline="30000" smtClean="0">
              <a:cs typeface="Times New Roman" pitchFamily="18" charset="0"/>
            </a:endParaRPr>
          </a:p>
          <a:p>
            <a:pPr eaLnBrk="1" hangingPunct="1">
              <a:lnSpc>
                <a:spcPct val="10000"/>
              </a:lnSpc>
            </a:pPr>
            <a:endParaRPr lang="en-GB" sz="1200" smtClean="0">
              <a:cs typeface="Times New Roman" pitchFamily="18" charset="0"/>
            </a:endParaRPr>
          </a:p>
          <a:p>
            <a:pPr eaLnBrk="1" hangingPunct="1"/>
            <a:r>
              <a:rPr lang="en-GB" sz="1800" smtClean="0">
                <a:cs typeface="Times New Roman" pitchFamily="18" charset="0"/>
              </a:rPr>
              <a:t>Base-pair changes accurately model the subtle mutations found in nature. </a:t>
            </a:r>
          </a:p>
          <a:p>
            <a:pPr eaLnBrk="1" hangingPunct="1">
              <a:lnSpc>
                <a:spcPct val="0"/>
              </a:lnSpc>
            </a:pPr>
            <a:endParaRPr lang="en-GB" sz="1800" smtClean="0">
              <a:cs typeface="Times New Roman" pitchFamily="18" charset="0"/>
            </a:endParaRPr>
          </a:p>
          <a:p>
            <a:pPr eaLnBrk="1" hangingPunct="1"/>
            <a:r>
              <a:rPr lang="en-GB" sz="1800" smtClean="0">
                <a:cs typeface="Times New Roman" pitchFamily="18" charset="0"/>
              </a:rPr>
              <a:t>Mutations occur at random, no assumptions are made about the genes involved in specific metabolic pathways. </a:t>
            </a:r>
          </a:p>
          <a:p>
            <a:pPr eaLnBrk="1" hangingPunct="1">
              <a:lnSpc>
                <a:spcPct val="10000"/>
              </a:lnSpc>
            </a:pPr>
            <a:endParaRPr lang="en-GB" sz="1800" smtClean="0">
              <a:cs typeface="Times New Roman" pitchFamily="18" charset="0"/>
            </a:endParaRPr>
          </a:p>
          <a:p>
            <a:pPr eaLnBrk="1" hangingPunct="1"/>
            <a:r>
              <a:rPr lang="en-GB" sz="1800" smtClean="0">
                <a:cs typeface="Times New Roman" pitchFamily="18" charset="0"/>
              </a:rPr>
              <a:t>‘Non Hypothesis-driven’ phenotypic mutagenesis screens are free from any bias introduced by candidate gene selection.</a:t>
            </a:r>
            <a:endParaRPr lang="en-US" sz="1800" smtClean="0">
              <a:cs typeface="Times New Roman" pitchFamily="18" charset="0"/>
            </a:endParaRPr>
          </a:p>
        </p:txBody>
      </p:sp>
      <p:pic>
        <p:nvPicPr>
          <p:cNvPr id="25605" name="Picture 4" descr="ENU Demo"/>
          <p:cNvPicPr>
            <a:picLocks noGrp="1" noChangeAspect="1" noChangeArrowheads="1"/>
          </p:cNvPicPr>
          <p:nvPr>
            <p:ph sz="half" idx="2"/>
          </p:nvPr>
        </p:nvPicPr>
        <p:blipFill>
          <a:blip r:embed="rId3" cstate="print"/>
          <a:srcRect/>
          <a:stretch>
            <a:fillRect/>
          </a:stretch>
        </p:blipFill>
        <p:spPr>
          <a:xfrm>
            <a:off x="4876800" y="1700213"/>
            <a:ext cx="3581400" cy="4425950"/>
          </a:xfrm>
          <a:noFill/>
        </p:spPr>
      </p:pic>
      <p:sp>
        <p:nvSpPr>
          <p:cNvPr id="25606" name="Text Box 5"/>
          <p:cNvSpPr txBox="1">
            <a:spLocks noChangeArrowheads="1"/>
          </p:cNvSpPr>
          <p:nvPr/>
        </p:nvSpPr>
        <p:spPr bwMode="auto">
          <a:xfrm>
            <a:off x="6911975" y="6524625"/>
            <a:ext cx="2052638" cy="214313"/>
          </a:xfrm>
          <a:prstGeom prst="rect">
            <a:avLst/>
          </a:prstGeom>
          <a:noFill/>
          <a:ln w="9525">
            <a:noFill/>
            <a:miter lim="800000"/>
            <a:headEnd/>
            <a:tailEnd/>
          </a:ln>
        </p:spPr>
        <p:txBody>
          <a:bodyPr wrap="none">
            <a:spAutoFit/>
          </a:bodyPr>
          <a:lstStyle/>
          <a:p>
            <a:r>
              <a:rPr lang="en-GB" sz="800"/>
              <a:t>Image: </a:t>
            </a:r>
            <a:r>
              <a:rPr lang="en-US" sz="800"/>
              <a:t>http://www.gsc.riken.go.jp/Mouse/</a:t>
            </a:r>
          </a:p>
        </p:txBody>
      </p:sp>
      <p:sp>
        <p:nvSpPr>
          <p:cNvPr id="25607" name="Text Box 7"/>
          <p:cNvSpPr txBox="1">
            <a:spLocks noChangeArrowheads="1"/>
          </p:cNvSpPr>
          <p:nvPr/>
        </p:nvSpPr>
        <p:spPr bwMode="auto">
          <a:xfrm rot="-5400000">
            <a:off x="8505825" y="6153151"/>
            <a:ext cx="1044575" cy="304800"/>
          </a:xfrm>
          <a:prstGeom prst="rect">
            <a:avLst/>
          </a:prstGeom>
          <a:noFill/>
          <a:ln w="9525">
            <a:noFill/>
            <a:miter lim="800000"/>
            <a:headEnd/>
            <a:tailEnd/>
          </a:ln>
        </p:spPr>
        <p:txBody>
          <a:bodyPr wrap="none">
            <a:spAutoFit/>
          </a:bodyPr>
          <a:lstStyle/>
          <a:p>
            <a:r>
              <a:rPr lang="en-GB" sz="1400" b="1"/>
              <a:t>EXAMPLE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en-GB" smtClean="0"/>
              <a:t>ALCOMOUSE</a:t>
            </a:r>
          </a:p>
        </p:txBody>
      </p:sp>
      <p:sp>
        <p:nvSpPr>
          <p:cNvPr id="26627" name="Rectangle 3"/>
          <p:cNvSpPr>
            <a:spLocks noGrp="1" noChangeArrowheads="1"/>
          </p:cNvSpPr>
          <p:nvPr>
            <p:ph type="body" idx="1"/>
          </p:nvPr>
        </p:nvSpPr>
        <p:spPr>
          <a:xfrm>
            <a:off x="468313" y="1484313"/>
            <a:ext cx="8351837" cy="4425950"/>
          </a:xfrm>
        </p:spPr>
        <p:txBody>
          <a:bodyPr/>
          <a:lstStyle/>
          <a:p>
            <a:pPr eaLnBrk="1" hangingPunct="1"/>
            <a:r>
              <a:rPr lang="en-GB" smtClean="0"/>
              <a:t>Mutagenesis to male Balb/cAnN mice (alcohol averse).</a:t>
            </a:r>
          </a:p>
          <a:p>
            <a:pPr eaLnBrk="1" hangingPunct="1">
              <a:lnSpc>
                <a:spcPct val="20000"/>
              </a:lnSpc>
            </a:pPr>
            <a:endParaRPr lang="en-GB" smtClean="0"/>
          </a:p>
          <a:p>
            <a:pPr eaLnBrk="1" hangingPunct="1"/>
            <a:r>
              <a:rPr lang="en-GB" smtClean="0"/>
              <a:t>G0 crossed to C3H/HeH females (also alcohol averse).</a:t>
            </a:r>
          </a:p>
          <a:p>
            <a:pPr eaLnBrk="1" hangingPunct="1">
              <a:lnSpc>
                <a:spcPct val="30000"/>
              </a:lnSpc>
            </a:pPr>
            <a:endParaRPr lang="en-GB" smtClean="0"/>
          </a:p>
          <a:p>
            <a:pPr eaLnBrk="1" hangingPunct="1"/>
            <a:r>
              <a:rPr lang="en-GB" smtClean="0"/>
              <a:t>1047 G1 offspring tested for increased alcohol consumption using two bottle choice paradigm over two ten day periods.</a:t>
            </a:r>
          </a:p>
          <a:p>
            <a:pPr eaLnBrk="1" hangingPunct="1">
              <a:lnSpc>
                <a:spcPct val="40000"/>
              </a:lnSpc>
            </a:pPr>
            <a:endParaRPr lang="en-GB" smtClean="0"/>
          </a:p>
          <a:p>
            <a:pPr eaLnBrk="1" hangingPunct="1"/>
            <a:r>
              <a:rPr lang="en-GB" smtClean="0"/>
              <a:t>Male G1 mice with increased consumption of 10% ethanol solution greater than 2.5SD above the mean of a control Balb/c x C3H cohort were backcrossed to C3H females for trait inheritance testing.</a:t>
            </a:r>
          </a:p>
        </p:txBody>
      </p:sp>
      <p:pic>
        <p:nvPicPr>
          <p:cNvPr id="26628" name="Picture 4"/>
          <p:cNvPicPr>
            <a:picLocks noChangeAspect="1" noChangeArrowheads="1"/>
          </p:cNvPicPr>
          <p:nvPr/>
        </p:nvPicPr>
        <p:blipFill>
          <a:blip r:embed="rId2" cstate="print"/>
          <a:srcRect/>
          <a:stretch>
            <a:fillRect/>
          </a:stretch>
        </p:blipFill>
        <p:spPr bwMode="auto">
          <a:xfrm>
            <a:off x="2555875" y="4640263"/>
            <a:ext cx="3459163" cy="2217737"/>
          </a:xfrm>
          <a:prstGeom prst="rect">
            <a:avLst/>
          </a:prstGeom>
          <a:noFill/>
          <a:ln w="9525">
            <a:noFill/>
            <a:miter lim="800000"/>
            <a:headEnd/>
            <a:tailEnd/>
          </a:ln>
        </p:spPr>
      </p:pic>
      <p:sp>
        <p:nvSpPr>
          <p:cNvPr id="26629" name="Rectangle 5"/>
          <p:cNvSpPr>
            <a:spLocks noChangeArrowheads="1"/>
          </p:cNvSpPr>
          <p:nvPr/>
        </p:nvSpPr>
        <p:spPr bwMode="auto">
          <a:xfrm>
            <a:off x="8928100" y="0"/>
            <a:ext cx="215900" cy="6858000"/>
          </a:xfrm>
          <a:prstGeom prst="rect">
            <a:avLst/>
          </a:prstGeom>
          <a:solidFill>
            <a:schemeClr val="accent1"/>
          </a:solidFill>
          <a:ln w="9525">
            <a:noFill/>
            <a:miter lim="800000"/>
            <a:headEnd/>
            <a:tailEnd/>
          </a:ln>
        </p:spPr>
        <p:txBody>
          <a:bodyPr wrap="none" anchor="ctr"/>
          <a:lstStyle/>
          <a:p>
            <a:endParaRPr lang="en-US"/>
          </a:p>
        </p:txBody>
      </p:sp>
      <p:sp>
        <p:nvSpPr>
          <p:cNvPr id="26630" name="Text Box 6"/>
          <p:cNvSpPr txBox="1">
            <a:spLocks noChangeArrowheads="1"/>
          </p:cNvSpPr>
          <p:nvPr/>
        </p:nvSpPr>
        <p:spPr bwMode="auto">
          <a:xfrm rot="-5400000">
            <a:off x="8505825" y="6153151"/>
            <a:ext cx="1044575" cy="304800"/>
          </a:xfrm>
          <a:prstGeom prst="rect">
            <a:avLst/>
          </a:prstGeom>
          <a:noFill/>
          <a:ln w="9525">
            <a:noFill/>
            <a:miter lim="800000"/>
            <a:headEnd/>
            <a:tailEnd/>
          </a:ln>
        </p:spPr>
        <p:txBody>
          <a:bodyPr wrap="none">
            <a:spAutoFit/>
          </a:bodyPr>
          <a:lstStyle/>
          <a:p>
            <a:r>
              <a:rPr lang="en-GB" sz="1400" b="1"/>
              <a:t>EXAMPLE</a:t>
            </a:r>
          </a:p>
        </p:txBody>
      </p:sp>
      <p:sp>
        <p:nvSpPr>
          <p:cNvPr id="26631" name="Text Box 7"/>
          <p:cNvSpPr txBox="1">
            <a:spLocks noChangeArrowheads="1"/>
          </p:cNvSpPr>
          <p:nvPr/>
        </p:nvSpPr>
        <p:spPr bwMode="auto">
          <a:xfrm>
            <a:off x="6443663" y="6524625"/>
            <a:ext cx="2484437" cy="274638"/>
          </a:xfrm>
          <a:prstGeom prst="rect">
            <a:avLst/>
          </a:prstGeom>
          <a:noFill/>
          <a:ln w="9525">
            <a:noFill/>
            <a:miter lim="800000"/>
            <a:headEnd/>
            <a:tailEnd/>
          </a:ln>
        </p:spPr>
        <p:txBody>
          <a:bodyPr>
            <a:spAutoFit/>
          </a:bodyPr>
          <a:lstStyle/>
          <a:p>
            <a:pPr algn="r" eaLnBrk="0" hangingPunct="0"/>
            <a:r>
              <a:rPr lang="en-US" sz="1200"/>
              <a:t>(Knapp et al, in preparation)</a:t>
            </a:r>
            <a:endParaRPr lang="en-GB" sz="1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250825" y="476250"/>
            <a:ext cx="8497888" cy="519113"/>
          </a:xfrm>
          <a:prstGeom prst="rect">
            <a:avLst/>
          </a:prstGeom>
          <a:noFill/>
          <a:ln w="9525">
            <a:noFill/>
            <a:miter lim="800000"/>
            <a:headEnd/>
            <a:tailEnd/>
          </a:ln>
          <a:effectLst/>
        </p:spPr>
        <p:txBody>
          <a:bodyPr>
            <a:spAutoFit/>
          </a:bodyPr>
          <a:lstStyle/>
          <a:p>
            <a:pPr algn="ctr">
              <a:defRPr/>
            </a:pPr>
            <a:r>
              <a:rPr lang="en-GB" sz="2800">
                <a:solidFill>
                  <a:srgbClr val="0E207F"/>
                </a:solidFill>
                <a:effectLst>
                  <a:outerShdw blurRad="38100" dist="38100" dir="2700000" algn="tl">
                    <a:srgbClr val="C0C0C0"/>
                  </a:outerShdw>
                </a:effectLst>
                <a:cs typeface="Arial" charset="0"/>
              </a:rPr>
              <a:t>ETHANOL CONSUMPTION OF ALCO/22</a:t>
            </a:r>
          </a:p>
        </p:txBody>
      </p:sp>
      <p:grpSp>
        <p:nvGrpSpPr>
          <p:cNvPr id="3076" name="Group 3"/>
          <p:cNvGrpSpPr>
            <a:grpSpLocks/>
          </p:cNvGrpSpPr>
          <p:nvPr/>
        </p:nvGrpSpPr>
        <p:grpSpPr bwMode="auto">
          <a:xfrm>
            <a:off x="5148263" y="1773238"/>
            <a:ext cx="4371975" cy="4392612"/>
            <a:chOff x="3243" y="1117"/>
            <a:chExt cx="2754" cy="2767"/>
          </a:xfrm>
        </p:grpSpPr>
        <p:grpSp>
          <p:nvGrpSpPr>
            <p:cNvPr id="3081" name="Group 4"/>
            <p:cNvGrpSpPr>
              <a:grpSpLocks/>
            </p:cNvGrpSpPr>
            <p:nvPr/>
          </p:nvGrpSpPr>
          <p:grpSpPr bwMode="auto">
            <a:xfrm>
              <a:off x="3243" y="1182"/>
              <a:ext cx="2754" cy="2702"/>
              <a:chOff x="2744" y="1344"/>
              <a:chExt cx="2754" cy="2702"/>
            </a:xfrm>
          </p:grpSpPr>
          <p:grpSp>
            <p:nvGrpSpPr>
              <p:cNvPr id="3083" name="Group 5"/>
              <p:cNvGrpSpPr>
                <a:grpSpLocks/>
              </p:cNvGrpSpPr>
              <p:nvPr/>
            </p:nvGrpSpPr>
            <p:grpSpPr bwMode="auto">
              <a:xfrm>
                <a:off x="2744" y="1344"/>
                <a:ext cx="2754" cy="2702"/>
                <a:chOff x="2744" y="1344"/>
                <a:chExt cx="2754" cy="2702"/>
              </a:xfrm>
            </p:grpSpPr>
            <p:graphicFrame>
              <p:nvGraphicFramePr>
                <p:cNvPr id="3074" name="Object 6"/>
                <p:cNvGraphicFramePr>
                  <a:graphicFrameLocks noChangeAspect="1"/>
                </p:cNvGraphicFramePr>
                <p:nvPr/>
              </p:nvGraphicFramePr>
              <p:xfrm>
                <a:off x="2744" y="1344"/>
                <a:ext cx="2754" cy="2702"/>
              </p:xfrm>
              <a:graphic>
                <a:graphicData uri="http://schemas.openxmlformats.org/presentationml/2006/ole">
                  <mc:AlternateContent xmlns:mc="http://schemas.openxmlformats.org/markup-compatibility/2006">
                    <mc:Choice xmlns:v="urn:schemas-microsoft-com:vml" Requires="v">
                      <p:oleObj spid="_x0000_s3076" name="Prism Project" r:id="rId4" imgW="5248440" imgH="3575160" progId="Prism5.Document">
                        <p:embed/>
                      </p:oleObj>
                    </mc:Choice>
                    <mc:Fallback>
                      <p:oleObj name="Prism Project" r:id="rId4" imgW="5248440" imgH="3575160" progId="Prism5.Document">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r="30592"/>
                            <a:stretch>
                              <a:fillRect/>
                            </a:stretch>
                          </p:blipFill>
                          <p:spPr bwMode="auto">
                            <a:xfrm>
                              <a:off x="2744" y="1344"/>
                              <a:ext cx="2754" cy="2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8" name="Text Box 7"/>
                <p:cNvSpPr txBox="1">
                  <a:spLocks noChangeArrowheads="1"/>
                </p:cNvSpPr>
                <p:nvPr/>
              </p:nvSpPr>
              <p:spPr bwMode="auto">
                <a:xfrm>
                  <a:off x="3566" y="2532"/>
                  <a:ext cx="396" cy="231"/>
                </a:xfrm>
                <a:prstGeom prst="rect">
                  <a:avLst/>
                </a:prstGeom>
                <a:noFill/>
                <a:ln w="9525" algn="ctr">
                  <a:noFill/>
                  <a:miter lim="800000"/>
                  <a:headEnd/>
                  <a:tailEnd/>
                </a:ln>
              </p:spPr>
              <p:txBody>
                <a:bodyPr wrap="none">
                  <a:spAutoFit/>
                </a:bodyPr>
                <a:lstStyle/>
                <a:p>
                  <a:pPr algn="ctr"/>
                  <a:r>
                    <a:rPr lang="en-GB">
                      <a:solidFill>
                        <a:schemeClr val="bg1"/>
                      </a:solidFill>
                    </a:rPr>
                    <a:t>11.6</a:t>
                  </a:r>
                </a:p>
              </p:txBody>
            </p:sp>
            <p:sp>
              <p:nvSpPr>
                <p:cNvPr id="3089" name="Text Box 8"/>
                <p:cNvSpPr txBox="1">
                  <a:spLocks noChangeArrowheads="1"/>
                </p:cNvSpPr>
                <p:nvPr/>
              </p:nvSpPr>
              <p:spPr bwMode="auto">
                <a:xfrm>
                  <a:off x="4226" y="2931"/>
                  <a:ext cx="316" cy="231"/>
                </a:xfrm>
                <a:prstGeom prst="rect">
                  <a:avLst/>
                </a:prstGeom>
                <a:noFill/>
                <a:ln w="9525" algn="ctr">
                  <a:noFill/>
                  <a:miter lim="800000"/>
                  <a:headEnd/>
                  <a:tailEnd/>
                </a:ln>
              </p:spPr>
              <p:txBody>
                <a:bodyPr wrap="none">
                  <a:spAutoFit/>
                </a:bodyPr>
                <a:lstStyle/>
                <a:p>
                  <a:pPr algn="ctr"/>
                  <a:r>
                    <a:rPr lang="en-GB">
                      <a:solidFill>
                        <a:schemeClr val="bg1"/>
                      </a:solidFill>
                    </a:rPr>
                    <a:t>2.3</a:t>
                  </a:r>
                </a:p>
              </p:txBody>
            </p:sp>
            <p:sp>
              <p:nvSpPr>
                <p:cNvPr id="3090" name="Text Box 9"/>
                <p:cNvSpPr txBox="1">
                  <a:spLocks noChangeArrowheads="1"/>
                </p:cNvSpPr>
                <p:nvPr/>
              </p:nvSpPr>
              <p:spPr bwMode="auto">
                <a:xfrm>
                  <a:off x="4827" y="2792"/>
                  <a:ext cx="372" cy="231"/>
                </a:xfrm>
                <a:prstGeom prst="rect">
                  <a:avLst/>
                </a:prstGeom>
                <a:noFill/>
                <a:ln w="9525" algn="ctr">
                  <a:noFill/>
                  <a:miter lim="800000"/>
                  <a:headEnd/>
                  <a:tailEnd/>
                </a:ln>
              </p:spPr>
              <p:txBody>
                <a:bodyPr wrap="none">
                  <a:spAutoFit/>
                </a:bodyPr>
                <a:lstStyle/>
                <a:p>
                  <a:pPr algn="ctr"/>
                  <a:r>
                    <a:rPr lang="en-GB"/>
                    <a:t>6.0*</a:t>
                  </a:r>
                </a:p>
              </p:txBody>
            </p:sp>
            <p:sp>
              <p:nvSpPr>
                <p:cNvPr id="3091" name="Text Box 10"/>
                <p:cNvSpPr txBox="1">
                  <a:spLocks noChangeArrowheads="1"/>
                </p:cNvSpPr>
                <p:nvPr/>
              </p:nvSpPr>
              <p:spPr bwMode="auto">
                <a:xfrm rot="-2562643">
                  <a:off x="3424" y="3431"/>
                  <a:ext cx="385" cy="173"/>
                </a:xfrm>
                <a:prstGeom prst="rect">
                  <a:avLst/>
                </a:prstGeom>
                <a:noFill/>
                <a:ln w="9525" algn="ctr">
                  <a:noFill/>
                  <a:miter lim="800000"/>
                  <a:headEnd/>
                  <a:tailEnd/>
                </a:ln>
              </p:spPr>
              <p:txBody>
                <a:bodyPr wrap="none">
                  <a:spAutoFit/>
                </a:bodyPr>
                <a:lstStyle/>
                <a:p>
                  <a:pPr algn="ctr"/>
                  <a:r>
                    <a:rPr lang="en-GB" sz="1200"/>
                    <a:t>n = 18</a:t>
                  </a:r>
                </a:p>
              </p:txBody>
            </p:sp>
            <p:sp>
              <p:nvSpPr>
                <p:cNvPr id="3092" name="Text Box 11"/>
                <p:cNvSpPr txBox="1">
                  <a:spLocks noChangeArrowheads="1"/>
                </p:cNvSpPr>
                <p:nvPr/>
              </p:nvSpPr>
              <p:spPr bwMode="auto">
                <a:xfrm rot="-2599040">
                  <a:off x="4150" y="3340"/>
                  <a:ext cx="385" cy="173"/>
                </a:xfrm>
                <a:prstGeom prst="rect">
                  <a:avLst/>
                </a:prstGeom>
                <a:noFill/>
                <a:ln w="9525" algn="ctr">
                  <a:noFill/>
                  <a:miter lim="800000"/>
                  <a:headEnd/>
                  <a:tailEnd/>
                </a:ln>
              </p:spPr>
              <p:txBody>
                <a:bodyPr wrap="none">
                  <a:spAutoFit/>
                </a:bodyPr>
                <a:lstStyle/>
                <a:p>
                  <a:pPr algn="ctr"/>
                  <a:r>
                    <a:rPr lang="en-GB" sz="1200"/>
                    <a:t>n = 24</a:t>
                  </a:r>
                </a:p>
              </p:txBody>
            </p:sp>
          </p:grpSp>
          <p:sp>
            <p:nvSpPr>
              <p:cNvPr id="3084" name="Rectangle 12"/>
              <p:cNvSpPr>
                <a:spLocks noChangeArrowheads="1"/>
              </p:cNvSpPr>
              <p:nvPr/>
            </p:nvSpPr>
            <p:spPr bwMode="auto">
              <a:xfrm>
                <a:off x="4694" y="1616"/>
                <a:ext cx="803" cy="1950"/>
              </a:xfrm>
              <a:prstGeom prst="rect">
                <a:avLst/>
              </a:prstGeom>
              <a:solidFill>
                <a:schemeClr val="bg1"/>
              </a:solidFill>
              <a:ln w="9525" algn="ctr">
                <a:solidFill>
                  <a:schemeClr val="bg1"/>
                </a:solidFill>
                <a:miter lim="800000"/>
                <a:headEnd/>
                <a:tailEnd/>
              </a:ln>
            </p:spPr>
            <p:txBody>
              <a:bodyPr wrap="none" anchor="ctr"/>
              <a:lstStyle/>
              <a:p>
                <a:endParaRPr lang="en-US"/>
              </a:p>
            </p:txBody>
          </p:sp>
          <p:sp>
            <p:nvSpPr>
              <p:cNvPr id="3085" name="Line 13"/>
              <p:cNvSpPr>
                <a:spLocks noChangeShapeType="1"/>
              </p:cNvSpPr>
              <p:nvPr/>
            </p:nvSpPr>
            <p:spPr bwMode="auto">
              <a:xfrm>
                <a:off x="4694" y="1752"/>
                <a:ext cx="0" cy="1361"/>
              </a:xfrm>
              <a:prstGeom prst="line">
                <a:avLst/>
              </a:prstGeom>
              <a:noFill/>
              <a:ln w="9525">
                <a:solidFill>
                  <a:schemeClr val="tx1"/>
                </a:solidFill>
                <a:round/>
                <a:headEnd/>
                <a:tailEnd/>
              </a:ln>
            </p:spPr>
            <p:txBody>
              <a:bodyPr/>
              <a:lstStyle/>
              <a:p>
                <a:endParaRPr lang="en-GB"/>
              </a:p>
            </p:txBody>
          </p:sp>
          <p:sp>
            <p:nvSpPr>
              <p:cNvPr id="3086" name="Rectangle 14"/>
              <p:cNvSpPr>
                <a:spLocks noChangeArrowheads="1"/>
              </p:cNvSpPr>
              <p:nvPr/>
            </p:nvSpPr>
            <p:spPr bwMode="auto">
              <a:xfrm>
                <a:off x="3334" y="1389"/>
                <a:ext cx="1950" cy="227"/>
              </a:xfrm>
              <a:prstGeom prst="rect">
                <a:avLst/>
              </a:prstGeom>
              <a:solidFill>
                <a:schemeClr val="bg1"/>
              </a:solidFill>
              <a:ln w="9525" algn="ctr">
                <a:solidFill>
                  <a:schemeClr val="bg1"/>
                </a:solidFill>
                <a:miter lim="800000"/>
                <a:headEnd/>
                <a:tailEnd/>
              </a:ln>
            </p:spPr>
            <p:txBody>
              <a:bodyPr wrap="none" anchor="ctr"/>
              <a:lstStyle/>
              <a:p>
                <a:pPr algn="ctr"/>
                <a:endParaRPr lang="en-US">
                  <a:solidFill>
                    <a:schemeClr val="bg1"/>
                  </a:solidFill>
                </a:endParaRPr>
              </a:p>
            </p:txBody>
          </p:sp>
          <p:sp>
            <p:nvSpPr>
              <p:cNvPr id="3087" name="Rectangle 15"/>
              <p:cNvSpPr>
                <a:spLocks noChangeArrowheads="1"/>
              </p:cNvSpPr>
              <p:nvPr/>
            </p:nvSpPr>
            <p:spPr bwMode="auto">
              <a:xfrm>
                <a:off x="3243" y="3793"/>
                <a:ext cx="1769" cy="227"/>
              </a:xfrm>
              <a:prstGeom prst="rect">
                <a:avLst/>
              </a:prstGeom>
              <a:solidFill>
                <a:schemeClr val="bg1"/>
              </a:solidFill>
              <a:ln w="9525" algn="ctr">
                <a:solidFill>
                  <a:schemeClr val="bg1"/>
                </a:solidFill>
                <a:miter lim="800000"/>
                <a:headEnd/>
                <a:tailEnd/>
              </a:ln>
            </p:spPr>
            <p:txBody>
              <a:bodyPr wrap="none" anchor="ctr"/>
              <a:lstStyle/>
              <a:p>
                <a:pPr algn="ctr"/>
                <a:endParaRPr lang="en-US">
                  <a:solidFill>
                    <a:schemeClr val="bg1"/>
                  </a:solidFill>
                </a:endParaRPr>
              </a:p>
            </p:txBody>
          </p:sp>
        </p:grpSp>
        <p:sp>
          <p:nvSpPr>
            <p:cNvPr id="3082" name="Text Box 16"/>
            <p:cNvSpPr txBox="1">
              <a:spLocks noChangeArrowheads="1"/>
            </p:cNvSpPr>
            <p:nvPr/>
          </p:nvSpPr>
          <p:spPr bwMode="auto">
            <a:xfrm>
              <a:off x="3379" y="1117"/>
              <a:ext cx="2148" cy="231"/>
            </a:xfrm>
            <a:prstGeom prst="rect">
              <a:avLst/>
            </a:prstGeom>
            <a:noFill/>
            <a:ln w="9525" algn="ctr">
              <a:noFill/>
              <a:miter lim="800000"/>
              <a:headEnd/>
              <a:tailEnd/>
            </a:ln>
          </p:spPr>
          <p:txBody>
            <a:bodyPr wrap="none">
              <a:spAutoFit/>
            </a:bodyPr>
            <a:lstStyle/>
            <a:p>
              <a:pPr algn="ctr"/>
              <a:r>
                <a:rPr lang="en-GB" b="1"/>
                <a:t>Mean Alcohol Intake/24 hours</a:t>
              </a:r>
            </a:p>
          </p:txBody>
        </p:sp>
      </p:grpSp>
      <p:sp>
        <p:nvSpPr>
          <p:cNvPr id="3077" name="Rectangle 17"/>
          <p:cNvSpPr>
            <a:spLocks noGrp="1" noChangeArrowheads="1"/>
          </p:cNvSpPr>
          <p:nvPr>
            <p:ph type="body" sz="half" idx="1"/>
          </p:nvPr>
        </p:nvSpPr>
        <p:spPr>
          <a:xfrm>
            <a:off x="468313" y="1700213"/>
            <a:ext cx="4679950" cy="4465637"/>
          </a:xfrm>
        </p:spPr>
        <p:txBody>
          <a:bodyPr/>
          <a:lstStyle/>
          <a:p>
            <a:pPr eaLnBrk="1" hangingPunct="1"/>
            <a:r>
              <a:rPr lang="en-GB" smtClean="0"/>
              <a:t>The ALCO/22 line was shown to have a highly penetrant ethanol preference trait.</a:t>
            </a:r>
          </a:p>
          <a:p>
            <a:pPr eaLnBrk="1" hangingPunct="1"/>
            <a:endParaRPr lang="en-GB" smtClean="0"/>
          </a:p>
          <a:p>
            <a:pPr eaLnBrk="1" hangingPunct="1"/>
            <a:r>
              <a:rPr lang="en-GB" smtClean="0"/>
              <a:t>ALCO/22 consume 4-5x more ethanol than non-mutant littermates.</a:t>
            </a:r>
          </a:p>
          <a:p>
            <a:pPr lvl="1" eaLnBrk="1" hangingPunct="1"/>
            <a:r>
              <a:rPr lang="en-GB" smtClean="0"/>
              <a:t>Equivalent by weight to consumption of ~2 bottles whiskey per day.</a:t>
            </a:r>
          </a:p>
          <a:p>
            <a:pPr lvl="1" eaLnBrk="1" hangingPunct="1"/>
            <a:r>
              <a:rPr lang="en-GB" smtClean="0"/>
              <a:t>More than alcohol seeking C57BL/6.</a:t>
            </a:r>
          </a:p>
          <a:p>
            <a:pPr lvl="1" eaLnBrk="1" hangingPunct="1"/>
            <a:endParaRPr lang="en-GB" smtClean="0"/>
          </a:p>
          <a:p>
            <a:pPr eaLnBrk="1" hangingPunct="1"/>
            <a:r>
              <a:rPr lang="en-GB" smtClean="0"/>
              <a:t>Testing for saccharine, quinine, sucrose and calorific intake showed no discernable difference.</a:t>
            </a:r>
          </a:p>
        </p:txBody>
      </p:sp>
      <p:sp>
        <p:nvSpPr>
          <p:cNvPr id="3078" name="Rectangle 18"/>
          <p:cNvSpPr>
            <a:spLocks noChangeArrowheads="1"/>
          </p:cNvSpPr>
          <p:nvPr/>
        </p:nvSpPr>
        <p:spPr bwMode="auto">
          <a:xfrm>
            <a:off x="8928100" y="0"/>
            <a:ext cx="215900" cy="6858000"/>
          </a:xfrm>
          <a:prstGeom prst="rect">
            <a:avLst/>
          </a:prstGeom>
          <a:solidFill>
            <a:schemeClr val="accent1"/>
          </a:solidFill>
          <a:ln w="9525">
            <a:noFill/>
            <a:miter lim="800000"/>
            <a:headEnd/>
            <a:tailEnd/>
          </a:ln>
        </p:spPr>
        <p:txBody>
          <a:bodyPr wrap="none" anchor="ctr"/>
          <a:lstStyle/>
          <a:p>
            <a:endParaRPr lang="en-US"/>
          </a:p>
        </p:txBody>
      </p:sp>
      <p:sp>
        <p:nvSpPr>
          <p:cNvPr id="3079" name="Text Box 19"/>
          <p:cNvSpPr txBox="1">
            <a:spLocks noChangeArrowheads="1"/>
          </p:cNvSpPr>
          <p:nvPr/>
        </p:nvSpPr>
        <p:spPr bwMode="auto">
          <a:xfrm rot="-5400000">
            <a:off x="8505825" y="6153151"/>
            <a:ext cx="1044575" cy="304800"/>
          </a:xfrm>
          <a:prstGeom prst="rect">
            <a:avLst/>
          </a:prstGeom>
          <a:noFill/>
          <a:ln w="9525">
            <a:noFill/>
            <a:miter lim="800000"/>
            <a:headEnd/>
            <a:tailEnd/>
          </a:ln>
        </p:spPr>
        <p:txBody>
          <a:bodyPr wrap="none">
            <a:spAutoFit/>
          </a:bodyPr>
          <a:lstStyle/>
          <a:p>
            <a:r>
              <a:rPr lang="en-GB" sz="1400" b="1"/>
              <a:t>EXAMPLE</a:t>
            </a:r>
          </a:p>
        </p:txBody>
      </p:sp>
      <p:sp>
        <p:nvSpPr>
          <p:cNvPr id="3080" name="Text Box 20"/>
          <p:cNvSpPr txBox="1">
            <a:spLocks noChangeArrowheads="1"/>
          </p:cNvSpPr>
          <p:nvPr/>
        </p:nvSpPr>
        <p:spPr bwMode="auto">
          <a:xfrm>
            <a:off x="6443663" y="6524625"/>
            <a:ext cx="2484437" cy="274638"/>
          </a:xfrm>
          <a:prstGeom prst="rect">
            <a:avLst/>
          </a:prstGeom>
          <a:noFill/>
          <a:ln w="9525">
            <a:noFill/>
            <a:miter lim="800000"/>
            <a:headEnd/>
            <a:tailEnd/>
          </a:ln>
        </p:spPr>
        <p:txBody>
          <a:bodyPr>
            <a:spAutoFit/>
          </a:bodyPr>
          <a:lstStyle/>
          <a:p>
            <a:pPr algn="r" eaLnBrk="0" hangingPunct="0"/>
            <a:r>
              <a:rPr lang="en-US" sz="1200"/>
              <a:t>(Knapp et al, in preparation)</a:t>
            </a:r>
            <a:endParaRPr lang="en-GB" sz="1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85813" y="274638"/>
            <a:ext cx="8034337" cy="1143000"/>
          </a:xfrm>
        </p:spPr>
        <p:txBody>
          <a:bodyPr/>
          <a:lstStyle/>
          <a:p>
            <a:pPr eaLnBrk="1" hangingPunct="1">
              <a:defRPr/>
            </a:pPr>
            <a:r>
              <a:rPr lang="en-GB" sz="2400" smtClean="0"/>
              <a:t>MICROSATELLITE MAPPING </a:t>
            </a:r>
            <a:br>
              <a:rPr lang="en-GB" sz="2400" smtClean="0"/>
            </a:br>
            <a:r>
              <a:rPr lang="en-GB" sz="2400" smtClean="0"/>
              <a:t>THE CAUSATIVE ENU MUTATION</a:t>
            </a:r>
            <a:endParaRPr lang="en-US" sz="2400" smtClean="0"/>
          </a:p>
        </p:txBody>
      </p:sp>
      <p:sp>
        <p:nvSpPr>
          <p:cNvPr id="27651" name="Rectangle 3"/>
          <p:cNvSpPr>
            <a:spLocks noGrp="1" noChangeArrowheads="1"/>
          </p:cNvSpPr>
          <p:nvPr>
            <p:ph type="body" sz="half" idx="1"/>
          </p:nvPr>
        </p:nvSpPr>
        <p:spPr>
          <a:xfrm>
            <a:off x="468313" y="1628775"/>
            <a:ext cx="4038600" cy="4425950"/>
          </a:xfrm>
        </p:spPr>
        <p:txBody>
          <a:bodyPr/>
          <a:lstStyle/>
          <a:p>
            <a:pPr eaLnBrk="1" hangingPunct="1">
              <a:lnSpc>
                <a:spcPct val="110000"/>
              </a:lnSpc>
            </a:pPr>
            <a:r>
              <a:rPr lang="en-GB" sz="1800" smtClean="0"/>
              <a:t>Backcross mice were genotyped using a panel of 135 simple sequence length polymorphism (SSLP) microsatellite markers distributed throughout the mouse genome.</a:t>
            </a:r>
          </a:p>
          <a:p>
            <a:pPr eaLnBrk="1" hangingPunct="1">
              <a:lnSpc>
                <a:spcPct val="30000"/>
              </a:lnSpc>
            </a:pPr>
            <a:endParaRPr lang="en-GB" sz="1800" smtClean="0"/>
          </a:p>
          <a:p>
            <a:pPr eaLnBrk="1" hangingPunct="1">
              <a:lnSpc>
                <a:spcPct val="110000"/>
              </a:lnSpc>
            </a:pPr>
            <a:r>
              <a:rPr lang="en-GB" sz="1800" smtClean="0"/>
              <a:t>Linkage between microsatellite markers and phenotype was sought.</a:t>
            </a:r>
          </a:p>
          <a:p>
            <a:pPr eaLnBrk="1" hangingPunct="1">
              <a:lnSpc>
                <a:spcPct val="30000"/>
              </a:lnSpc>
            </a:pPr>
            <a:endParaRPr lang="en-GB" sz="1800" smtClean="0"/>
          </a:p>
        </p:txBody>
      </p:sp>
      <p:pic>
        <p:nvPicPr>
          <p:cNvPr id="27652" name="Picture 4"/>
          <p:cNvPicPr>
            <a:picLocks noGrp="1" noChangeAspect="1" noChangeArrowheads="1"/>
          </p:cNvPicPr>
          <p:nvPr>
            <p:ph sz="half" idx="2"/>
          </p:nvPr>
        </p:nvPicPr>
        <p:blipFill>
          <a:blip r:embed="rId3" cstate="print"/>
          <a:srcRect b="7378"/>
          <a:stretch>
            <a:fillRect/>
          </a:stretch>
        </p:blipFill>
        <p:spPr>
          <a:xfrm>
            <a:off x="4818063" y="1700213"/>
            <a:ext cx="3697287" cy="4425950"/>
          </a:xfrm>
          <a:noFill/>
        </p:spPr>
      </p:pic>
      <p:sp>
        <p:nvSpPr>
          <p:cNvPr id="27653" name="Rectangle 5"/>
          <p:cNvSpPr>
            <a:spLocks noChangeArrowheads="1"/>
          </p:cNvSpPr>
          <p:nvPr/>
        </p:nvSpPr>
        <p:spPr bwMode="auto">
          <a:xfrm>
            <a:off x="8928100" y="0"/>
            <a:ext cx="215900" cy="6858000"/>
          </a:xfrm>
          <a:prstGeom prst="rect">
            <a:avLst/>
          </a:prstGeom>
          <a:solidFill>
            <a:schemeClr val="accent1"/>
          </a:solidFill>
          <a:ln w="9525">
            <a:noFill/>
            <a:miter lim="800000"/>
            <a:headEnd/>
            <a:tailEnd/>
          </a:ln>
        </p:spPr>
        <p:txBody>
          <a:bodyPr wrap="none" anchor="ctr"/>
          <a:lstStyle/>
          <a:p>
            <a:endParaRPr lang="en-US"/>
          </a:p>
        </p:txBody>
      </p:sp>
      <p:sp>
        <p:nvSpPr>
          <p:cNvPr id="27654" name="Text Box 6"/>
          <p:cNvSpPr txBox="1">
            <a:spLocks noChangeArrowheads="1"/>
          </p:cNvSpPr>
          <p:nvPr/>
        </p:nvSpPr>
        <p:spPr bwMode="auto">
          <a:xfrm rot="-5400000">
            <a:off x="8505825" y="6153151"/>
            <a:ext cx="1044575" cy="304800"/>
          </a:xfrm>
          <a:prstGeom prst="rect">
            <a:avLst/>
          </a:prstGeom>
          <a:noFill/>
          <a:ln w="9525">
            <a:noFill/>
            <a:miter lim="800000"/>
            <a:headEnd/>
            <a:tailEnd/>
          </a:ln>
        </p:spPr>
        <p:txBody>
          <a:bodyPr wrap="none">
            <a:spAutoFit/>
          </a:bodyPr>
          <a:lstStyle/>
          <a:p>
            <a:r>
              <a:rPr lang="en-GB" sz="1400" b="1"/>
              <a:t>EXAMPLE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85813" y="274638"/>
            <a:ext cx="8034337" cy="1143000"/>
          </a:xfrm>
        </p:spPr>
        <p:txBody>
          <a:bodyPr/>
          <a:lstStyle/>
          <a:p>
            <a:pPr eaLnBrk="1" hangingPunct="1">
              <a:defRPr/>
            </a:pPr>
            <a:r>
              <a:rPr lang="en-GB" sz="2400" smtClean="0"/>
              <a:t>MICROSATELLITE MAPPING </a:t>
            </a:r>
            <a:br>
              <a:rPr lang="en-GB" sz="2400" smtClean="0"/>
            </a:br>
            <a:r>
              <a:rPr lang="en-GB" sz="2400" smtClean="0"/>
              <a:t>THE CAUSATIVE ENU MUTATION</a:t>
            </a:r>
            <a:endParaRPr lang="en-US" sz="2400" smtClean="0"/>
          </a:p>
        </p:txBody>
      </p:sp>
      <p:sp>
        <p:nvSpPr>
          <p:cNvPr id="28675" name="Rectangle 3"/>
          <p:cNvSpPr>
            <a:spLocks noGrp="1" noChangeArrowheads="1"/>
          </p:cNvSpPr>
          <p:nvPr>
            <p:ph type="body" sz="half" idx="1"/>
          </p:nvPr>
        </p:nvSpPr>
        <p:spPr>
          <a:xfrm>
            <a:off x="468313" y="1628775"/>
            <a:ext cx="4038600" cy="4425950"/>
          </a:xfrm>
        </p:spPr>
        <p:txBody>
          <a:bodyPr/>
          <a:lstStyle/>
          <a:p>
            <a:pPr eaLnBrk="1" hangingPunct="1">
              <a:lnSpc>
                <a:spcPct val="110000"/>
              </a:lnSpc>
            </a:pPr>
            <a:r>
              <a:rPr lang="en-GB" sz="1800" smtClean="0"/>
              <a:t>Mutation mapped to a region of chromosome 5 containing ~20 genes. </a:t>
            </a:r>
          </a:p>
          <a:p>
            <a:pPr eaLnBrk="1" hangingPunct="1">
              <a:lnSpc>
                <a:spcPct val="110000"/>
              </a:lnSpc>
            </a:pPr>
            <a:endParaRPr lang="en-GB" sz="1800" smtClean="0"/>
          </a:p>
          <a:p>
            <a:pPr eaLnBrk="1" hangingPunct="1">
              <a:lnSpc>
                <a:spcPct val="110000"/>
              </a:lnSpc>
            </a:pPr>
            <a:r>
              <a:rPr lang="en-GB" sz="1800" smtClean="0"/>
              <a:t>Genes sequenced</a:t>
            </a:r>
          </a:p>
          <a:p>
            <a:pPr eaLnBrk="1" hangingPunct="1">
              <a:lnSpc>
                <a:spcPct val="110000"/>
              </a:lnSpc>
            </a:pPr>
            <a:endParaRPr lang="en-GB" sz="1800" smtClean="0"/>
          </a:p>
          <a:p>
            <a:pPr eaLnBrk="1" hangingPunct="1">
              <a:lnSpc>
                <a:spcPct val="110000"/>
              </a:lnSpc>
            </a:pPr>
            <a:r>
              <a:rPr lang="en-GB" sz="1800" smtClean="0"/>
              <a:t>Mutation identified in the GABA</a:t>
            </a:r>
            <a:r>
              <a:rPr lang="el-GR" sz="1800" smtClean="0"/>
              <a:t>β</a:t>
            </a:r>
            <a:r>
              <a:rPr lang="en-GB" sz="1800" smtClean="0"/>
              <a:t>1 gene</a:t>
            </a:r>
          </a:p>
          <a:p>
            <a:pPr eaLnBrk="1" hangingPunct="1">
              <a:lnSpc>
                <a:spcPct val="30000"/>
              </a:lnSpc>
            </a:pPr>
            <a:endParaRPr lang="en-GB" sz="1800" smtClean="0"/>
          </a:p>
        </p:txBody>
      </p:sp>
      <p:pic>
        <p:nvPicPr>
          <p:cNvPr id="28676" name="Picture 4"/>
          <p:cNvPicPr>
            <a:picLocks noGrp="1" noChangeAspect="1" noChangeArrowheads="1"/>
          </p:cNvPicPr>
          <p:nvPr>
            <p:ph sz="half" idx="2"/>
          </p:nvPr>
        </p:nvPicPr>
        <p:blipFill>
          <a:blip r:embed="rId3" cstate="print"/>
          <a:srcRect b="7378"/>
          <a:stretch>
            <a:fillRect/>
          </a:stretch>
        </p:blipFill>
        <p:spPr>
          <a:xfrm>
            <a:off x="4818063" y="1700213"/>
            <a:ext cx="3697287" cy="4425950"/>
          </a:xfrm>
          <a:noFill/>
        </p:spPr>
      </p:pic>
      <p:sp>
        <p:nvSpPr>
          <p:cNvPr id="28677" name="Rectangle 5"/>
          <p:cNvSpPr>
            <a:spLocks noChangeArrowheads="1"/>
          </p:cNvSpPr>
          <p:nvPr/>
        </p:nvSpPr>
        <p:spPr bwMode="auto">
          <a:xfrm>
            <a:off x="8928100" y="0"/>
            <a:ext cx="215900" cy="6858000"/>
          </a:xfrm>
          <a:prstGeom prst="rect">
            <a:avLst/>
          </a:prstGeom>
          <a:solidFill>
            <a:schemeClr val="accent1"/>
          </a:solidFill>
          <a:ln w="9525">
            <a:noFill/>
            <a:miter lim="800000"/>
            <a:headEnd/>
            <a:tailEnd/>
          </a:ln>
        </p:spPr>
        <p:txBody>
          <a:bodyPr wrap="none" anchor="ctr"/>
          <a:lstStyle/>
          <a:p>
            <a:endParaRPr lang="en-US"/>
          </a:p>
        </p:txBody>
      </p:sp>
      <p:sp>
        <p:nvSpPr>
          <p:cNvPr id="28678" name="Text Box 6"/>
          <p:cNvSpPr txBox="1">
            <a:spLocks noChangeArrowheads="1"/>
          </p:cNvSpPr>
          <p:nvPr/>
        </p:nvSpPr>
        <p:spPr bwMode="auto">
          <a:xfrm rot="-5400000">
            <a:off x="8505825" y="6153151"/>
            <a:ext cx="1044575" cy="304800"/>
          </a:xfrm>
          <a:prstGeom prst="rect">
            <a:avLst/>
          </a:prstGeom>
          <a:noFill/>
          <a:ln w="9525">
            <a:noFill/>
            <a:miter lim="800000"/>
            <a:headEnd/>
            <a:tailEnd/>
          </a:ln>
        </p:spPr>
        <p:txBody>
          <a:bodyPr wrap="none">
            <a:spAutoFit/>
          </a:bodyPr>
          <a:lstStyle/>
          <a:p>
            <a:r>
              <a:rPr lang="en-GB" sz="1400" b="1"/>
              <a:t>EXAMPLE</a:t>
            </a:r>
          </a:p>
        </p:txBody>
      </p:sp>
      <p:sp>
        <p:nvSpPr>
          <p:cNvPr id="7" name="Oval 6"/>
          <p:cNvSpPr/>
          <p:nvPr/>
        </p:nvSpPr>
        <p:spPr>
          <a:xfrm>
            <a:off x="5148263" y="3213100"/>
            <a:ext cx="144462" cy="1444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25"/>
          <p:cNvGrpSpPr>
            <a:grpSpLocks/>
          </p:cNvGrpSpPr>
          <p:nvPr/>
        </p:nvGrpSpPr>
        <p:grpSpPr bwMode="auto">
          <a:xfrm>
            <a:off x="7092950" y="-15875"/>
            <a:ext cx="2051050" cy="6873875"/>
            <a:chOff x="4468" y="-10"/>
            <a:chExt cx="1292" cy="4330"/>
          </a:xfrm>
        </p:grpSpPr>
        <p:grpSp>
          <p:nvGrpSpPr>
            <p:cNvPr id="4101" name="Group 24"/>
            <p:cNvGrpSpPr>
              <a:grpSpLocks/>
            </p:cNvGrpSpPr>
            <p:nvPr/>
          </p:nvGrpSpPr>
          <p:grpSpPr bwMode="auto">
            <a:xfrm>
              <a:off x="4513" y="-10"/>
              <a:ext cx="1247" cy="4330"/>
              <a:chOff x="4513" y="-10"/>
              <a:chExt cx="1247" cy="4330"/>
            </a:xfrm>
          </p:grpSpPr>
          <p:pic>
            <p:nvPicPr>
              <p:cNvPr id="4103" name="Picture 17" descr="microarray"/>
              <p:cNvPicPr>
                <a:picLocks noChangeAspect="1" noChangeArrowheads="1"/>
              </p:cNvPicPr>
              <p:nvPr/>
            </p:nvPicPr>
            <p:blipFill>
              <a:blip r:embed="rId3" cstate="print"/>
              <a:srcRect l="26561"/>
              <a:stretch>
                <a:fillRect/>
              </a:stretch>
            </p:blipFill>
            <p:spPr bwMode="auto">
              <a:xfrm>
                <a:off x="4513" y="-10"/>
                <a:ext cx="1247" cy="1698"/>
              </a:xfrm>
              <a:prstGeom prst="rect">
                <a:avLst/>
              </a:prstGeom>
              <a:noFill/>
              <a:ln w="9525">
                <a:noFill/>
                <a:miter lim="800000"/>
                <a:headEnd/>
                <a:tailEnd/>
              </a:ln>
            </p:spPr>
          </p:pic>
          <p:pic>
            <p:nvPicPr>
              <p:cNvPr id="4104" name="Picture 19" descr="microarray"/>
              <p:cNvPicPr>
                <a:picLocks noChangeAspect="1" noChangeArrowheads="1"/>
              </p:cNvPicPr>
              <p:nvPr/>
            </p:nvPicPr>
            <p:blipFill>
              <a:blip r:embed="rId3" cstate="print"/>
              <a:srcRect l="26561"/>
              <a:stretch>
                <a:fillRect/>
              </a:stretch>
            </p:blipFill>
            <p:spPr bwMode="auto">
              <a:xfrm>
                <a:off x="4513" y="1687"/>
                <a:ext cx="1247" cy="1698"/>
              </a:xfrm>
              <a:prstGeom prst="rect">
                <a:avLst/>
              </a:prstGeom>
              <a:noFill/>
              <a:ln w="9525">
                <a:noFill/>
                <a:miter lim="800000"/>
                <a:headEnd/>
                <a:tailEnd/>
              </a:ln>
            </p:spPr>
          </p:pic>
          <p:pic>
            <p:nvPicPr>
              <p:cNvPr id="4105" name="Picture 21" descr="microarray"/>
              <p:cNvPicPr>
                <a:picLocks noChangeAspect="1" noChangeArrowheads="1"/>
              </p:cNvPicPr>
              <p:nvPr/>
            </p:nvPicPr>
            <p:blipFill>
              <a:blip r:embed="rId3" cstate="print"/>
              <a:srcRect l="26561" b="44936"/>
              <a:stretch>
                <a:fillRect/>
              </a:stretch>
            </p:blipFill>
            <p:spPr bwMode="auto">
              <a:xfrm>
                <a:off x="4513" y="3385"/>
                <a:ext cx="1247" cy="935"/>
              </a:xfrm>
              <a:prstGeom prst="rect">
                <a:avLst/>
              </a:prstGeom>
              <a:noFill/>
              <a:ln w="9525">
                <a:noFill/>
                <a:miter lim="800000"/>
                <a:headEnd/>
                <a:tailEnd/>
              </a:ln>
            </p:spPr>
          </p:pic>
        </p:grpSp>
        <p:sp>
          <p:nvSpPr>
            <p:cNvPr id="79895" name="Rectangle 23"/>
            <p:cNvSpPr>
              <a:spLocks noChangeArrowheads="1"/>
            </p:cNvSpPr>
            <p:nvPr/>
          </p:nvSpPr>
          <p:spPr bwMode="auto">
            <a:xfrm>
              <a:off x="4468" y="0"/>
              <a:ext cx="1089" cy="4320"/>
            </a:xfrm>
            <a:prstGeom prst="rect">
              <a:avLst/>
            </a:prstGeom>
            <a:gradFill rotWithShape="1">
              <a:gsLst>
                <a:gs pos="0">
                  <a:schemeClr val="bg1"/>
                </a:gs>
                <a:gs pos="100000">
                  <a:schemeClr val="bg1">
                    <a:gamma/>
                    <a:shade val="46275"/>
                    <a:invGamma/>
                    <a:alpha val="0"/>
                  </a:schemeClr>
                </a:gs>
              </a:gsLst>
              <a:lin ang="0" scaled="1"/>
            </a:gradFill>
            <a:ln w="9525">
              <a:noFill/>
              <a:miter lim="800000"/>
              <a:headEnd/>
              <a:tailEnd/>
            </a:ln>
            <a:effectLst/>
          </p:spPr>
          <p:txBody>
            <a:bodyPr wrap="none" anchor="ctr"/>
            <a:lstStyle/>
            <a:p>
              <a:pPr>
                <a:defRPr/>
              </a:pPr>
              <a:endParaRPr lang="en-GB"/>
            </a:p>
          </p:txBody>
        </p:sp>
      </p:grpSp>
      <p:sp>
        <p:nvSpPr>
          <p:cNvPr id="79876" name="Rectangle 4"/>
          <p:cNvSpPr>
            <a:spLocks noGrp="1" noChangeArrowheads="1"/>
          </p:cNvSpPr>
          <p:nvPr>
            <p:ph type="ctrTitle"/>
          </p:nvPr>
        </p:nvSpPr>
        <p:spPr>
          <a:xfrm>
            <a:off x="611188" y="2535238"/>
            <a:ext cx="6408737" cy="2189162"/>
          </a:xfrm>
        </p:spPr>
        <p:txBody>
          <a:bodyPr/>
          <a:lstStyle/>
          <a:p>
            <a:pPr algn="l" eaLnBrk="1" hangingPunct="1">
              <a:defRPr/>
            </a:pPr>
            <a:r>
              <a:rPr lang="en-GB" smtClean="0"/>
              <a:t>GENE EXPRESSION ANALYSIS</a:t>
            </a:r>
            <a:br>
              <a:rPr lang="en-GB" smtClean="0"/>
            </a:br>
            <a:r>
              <a:rPr lang="en-GB" smtClean="0"/>
              <a:t/>
            </a:r>
            <a:br>
              <a:rPr lang="en-GB" smtClean="0"/>
            </a:br>
            <a:r>
              <a:rPr lang="en-GB" sz="2400" i="1" smtClean="0"/>
              <a:t>Quantitative rt-PCR &amp; Microarray Technology</a:t>
            </a:r>
          </a:p>
        </p:txBody>
      </p:sp>
      <p:graphicFrame>
        <p:nvGraphicFramePr>
          <p:cNvPr id="4098" name="Object 26"/>
          <p:cNvGraphicFramePr>
            <a:graphicFrameLocks noChangeAspect="1"/>
          </p:cNvGraphicFramePr>
          <p:nvPr/>
        </p:nvGraphicFramePr>
        <p:xfrm>
          <a:off x="206375" y="188913"/>
          <a:ext cx="1917700" cy="712787"/>
        </p:xfrm>
        <a:graphic>
          <a:graphicData uri="http://schemas.openxmlformats.org/presentationml/2006/ole">
            <mc:AlternateContent xmlns:mc="http://schemas.openxmlformats.org/markup-compatibility/2006">
              <mc:Choice xmlns:v="urn:schemas-microsoft-com:vml" Requires="v">
                <p:oleObj spid="_x0000_s4100" name="CorelDRAW" r:id="rId4" imgW="1406160" imgH="525960" progId="">
                  <p:embed/>
                </p:oleObj>
              </mc:Choice>
              <mc:Fallback>
                <p:oleObj name="CorelDRAW" r:id="rId4" imgW="1406160" imgH="525960" progId="">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 y="188913"/>
                        <a:ext cx="19177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GB" sz="2800" smtClean="0"/>
              <a:t>GENE EXPRESSION</a:t>
            </a:r>
          </a:p>
        </p:txBody>
      </p:sp>
      <p:pic>
        <p:nvPicPr>
          <p:cNvPr id="29699" name="Picture 3" descr="Gene_expression"/>
          <p:cNvPicPr>
            <a:picLocks noChangeAspect="1" noChangeArrowheads="1"/>
          </p:cNvPicPr>
          <p:nvPr/>
        </p:nvPicPr>
        <p:blipFill>
          <a:blip r:embed="rId2" cstate="print"/>
          <a:srcRect l="1172" t="1598"/>
          <a:stretch>
            <a:fillRect/>
          </a:stretch>
        </p:blipFill>
        <p:spPr bwMode="auto">
          <a:xfrm>
            <a:off x="468313" y="1628775"/>
            <a:ext cx="6024562" cy="4498975"/>
          </a:xfrm>
          <a:prstGeom prst="rect">
            <a:avLst/>
          </a:prstGeom>
          <a:noFill/>
          <a:ln w="9525">
            <a:noFill/>
            <a:miter lim="800000"/>
            <a:headEnd/>
            <a:tailEnd/>
          </a:ln>
        </p:spPr>
      </p:pic>
      <p:grpSp>
        <p:nvGrpSpPr>
          <p:cNvPr id="29700" name="Group 10"/>
          <p:cNvGrpSpPr>
            <a:grpSpLocks/>
          </p:cNvGrpSpPr>
          <p:nvPr/>
        </p:nvGrpSpPr>
        <p:grpSpPr bwMode="auto">
          <a:xfrm>
            <a:off x="5724525" y="3213100"/>
            <a:ext cx="3338513" cy="1739900"/>
            <a:chOff x="3606" y="2024"/>
            <a:chExt cx="2103" cy="1096"/>
          </a:xfrm>
        </p:grpSpPr>
        <p:sp>
          <p:nvSpPr>
            <p:cNvPr id="29701" name="AutoShape 8"/>
            <p:cNvSpPr>
              <a:spLocks noChangeArrowheads="1"/>
            </p:cNvSpPr>
            <p:nvPr/>
          </p:nvSpPr>
          <p:spPr bwMode="auto">
            <a:xfrm>
              <a:off x="3606" y="2250"/>
              <a:ext cx="771"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2 w 21600"/>
                <a:gd name="T13" fmla="*/ 5383 h 21600"/>
                <a:gd name="T14" fmla="*/ 18911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9702" name="Text Box 9"/>
            <p:cNvSpPr txBox="1">
              <a:spLocks noChangeArrowheads="1"/>
            </p:cNvSpPr>
            <p:nvPr/>
          </p:nvSpPr>
          <p:spPr bwMode="auto">
            <a:xfrm>
              <a:off x="4377" y="2024"/>
              <a:ext cx="1332" cy="1096"/>
            </a:xfrm>
            <a:prstGeom prst="rect">
              <a:avLst/>
            </a:prstGeom>
            <a:noFill/>
            <a:ln w="9525">
              <a:noFill/>
              <a:miter lim="800000"/>
              <a:headEnd/>
              <a:tailEnd/>
            </a:ln>
          </p:spPr>
          <p:txBody>
            <a:bodyPr wrap="none">
              <a:spAutoFit/>
            </a:bodyPr>
            <a:lstStyle/>
            <a:p>
              <a:r>
                <a:rPr lang="en-GB"/>
                <a:t>Which genes are</a:t>
              </a:r>
            </a:p>
            <a:p>
              <a:r>
                <a:rPr lang="en-GB"/>
                <a:t>active in each cell?</a:t>
              </a:r>
            </a:p>
            <a:p>
              <a:r>
                <a:rPr lang="en-GB"/>
                <a:t>Does this change </a:t>
              </a:r>
            </a:p>
            <a:p>
              <a:r>
                <a:rPr lang="en-GB"/>
                <a:t>with disease?</a:t>
              </a:r>
            </a:p>
            <a:p>
              <a:r>
                <a:rPr lang="en-GB"/>
                <a:t>Does this change </a:t>
              </a:r>
            </a:p>
            <a:p>
              <a:r>
                <a:rPr lang="en-GB"/>
                <a:t>with treatment?</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pPr eaLnBrk="1" hangingPunct="1">
              <a:defRPr/>
            </a:pPr>
            <a:r>
              <a:rPr lang="en-GB" sz="2800" smtClean="0"/>
              <a:t>GENE EXPRESSION = ‘RNA VOLUME’</a:t>
            </a:r>
          </a:p>
        </p:txBody>
      </p:sp>
      <p:grpSp>
        <p:nvGrpSpPr>
          <p:cNvPr id="2" name="Group 558"/>
          <p:cNvGrpSpPr>
            <a:grpSpLocks/>
          </p:cNvGrpSpPr>
          <p:nvPr/>
        </p:nvGrpSpPr>
        <p:grpSpPr bwMode="auto">
          <a:xfrm>
            <a:off x="4427538" y="4149725"/>
            <a:ext cx="3841750" cy="1666875"/>
            <a:chOff x="2795" y="2628"/>
            <a:chExt cx="2420" cy="1050"/>
          </a:xfrm>
        </p:grpSpPr>
        <p:sp>
          <p:nvSpPr>
            <p:cNvPr id="31078" name="Rectangle 192"/>
            <p:cNvSpPr>
              <a:spLocks noChangeArrowheads="1"/>
            </p:cNvSpPr>
            <p:nvPr/>
          </p:nvSpPr>
          <p:spPr bwMode="auto">
            <a:xfrm>
              <a:off x="2820" y="2663"/>
              <a:ext cx="2395" cy="985"/>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1079" name="Freeform 193"/>
            <p:cNvSpPr>
              <a:spLocks/>
            </p:cNvSpPr>
            <p:nvPr/>
          </p:nvSpPr>
          <p:spPr bwMode="auto">
            <a:xfrm>
              <a:off x="3028" y="2816"/>
              <a:ext cx="2154" cy="599"/>
            </a:xfrm>
            <a:custGeom>
              <a:avLst/>
              <a:gdLst>
                <a:gd name="T0" fmla="*/ 0 w 4070"/>
                <a:gd name="T1" fmla="*/ 0 h 817"/>
                <a:gd name="T2" fmla="*/ 603 w 4070"/>
                <a:gd name="T3" fmla="*/ 0 h 817"/>
                <a:gd name="T4" fmla="*/ 603 w 4070"/>
                <a:gd name="T5" fmla="*/ 321 h 817"/>
                <a:gd name="T6" fmla="*/ 0 w 4070"/>
                <a:gd name="T7" fmla="*/ 321 h 817"/>
                <a:gd name="T8" fmla="*/ 0 w 4070"/>
                <a:gd name="T9" fmla="*/ 0 h 817"/>
                <a:gd name="T10" fmla="*/ 0 60000 65536"/>
                <a:gd name="T11" fmla="*/ 0 60000 65536"/>
                <a:gd name="T12" fmla="*/ 0 60000 65536"/>
                <a:gd name="T13" fmla="*/ 0 60000 65536"/>
                <a:gd name="T14" fmla="*/ 0 60000 65536"/>
                <a:gd name="T15" fmla="*/ 0 w 4070"/>
                <a:gd name="T16" fmla="*/ 0 h 817"/>
                <a:gd name="T17" fmla="*/ 4070 w 4070"/>
                <a:gd name="T18" fmla="*/ 817 h 817"/>
              </a:gdLst>
              <a:ahLst/>
              <a:cxnLst>
                <a:cxn ang="T10">
                  <a:pos x="T0" y="T1"/>
                </a:cxn>
                <a:cxn ang="T11">
                  <a:pos x="T2" y="T3"/>
                </a:cxn>
                <a:cxn ang="T12">
                  <a:pos x="T4" y="T5"/>
                </a:cxn>
                <a:cxn ang="T13">
                  <a:pos x="T6" y="T7"/>
                </a:cxn>
                <a:cxn ang="T14">
                  <a:pos x="T8" y="T9"/>
                </a:cxn>
              </a:cxnLst>
              <a:rect l="T15" t="T16" r="T17" b="T18"/>
              <a:pathLst>
                <a:path w="4070" h="817">
                  <a:moveTo>
                    <a:pt x="0" y="0"/>
                  </a:moveTo>
                  <a:lnTo>
                    <a:pt x="4069" y="0"/>
                  </a:lnTo>
                  <a:lnTo>
                    <a:pt x="4069" y="816"/>
                  </a:lnTo>
                  <a:lnTo>
                    <a:pt x="0" y="816"/>
                  </a:lnTo>
                  <a:lnTo>
                    <a:pt x="0" y="0"/>
                  </a:lnTo>
                </a:path>
              </a:pathLst>
            </a:custGeom>
            <a:solidFill>
              <a:srgbClr val="C0C0C0"/>
            </a:solidFill>
            <a:ln w="9525" cap="rnd">
              <a:noFill/>
              <a:round/>
              <a:headEnd type="none" w="sm" len="sm"/>
              <a:tailEnd type="none" w="sm" len="sm"/>
            </a:ln>
          </p:spPr>
          <p:txBody>
            <a:bodyPr/>
            <a:lstStyle/>
            <a:p>
              <a:endParaRPr lang="en-US"/>
            </a:p>
          </p:txBody>
        </p:sp>
        <p:sp>
          <p:nvSpPr>
            <p:cNvPr id="31080" name="Freeform 194"/>
            <p:cNvSpPr>
              <a:spLocks/>
            </p:cNvSpPr>
            <p:nvPr/>
          </p:nvSpPr>
          <p:spPr bwMode="auto">
            <a:xfrm>
              <a:off x="3028" y="2816"/>
              <a:ext cx="2154" cy="599"/>
            </a:xfrm>
            <a:custGeom>
              <a:avLst/>
              <a:gdLst>
                <a:gd name="T0" fmla="*/ 0 w 4070"/>
                <a:gd name="T1" fmla="*/ 0 h 817"/>
                <a:gd name="T2" fmla="*/ 603 w 4070"/>
                <a:gd name="T3" fmla="*/ 0 h 817"/>
                <a:gd name="T4" fmla="*/ 603 w 4070"/>
                <a:gd name="T5" fmla="*/ 321 h 817"/>
                <a:gd name="T6" fmla="*/ 0 w 4070"/>
                <a:gd name="T7" fmla="*/ 321 h 817"/>
                <a:gd name="T8" fmla="*/ 0 w 4070"/>
                <a:gd name="T9" fmla="*/ 0 h 817"/>
                <a:gd name="T10" fmla="*/ 0 60000 65536"/>
                <a:gd name="T11" fmla="*/ 0 60000 65536"/>
                <a:gd name="T12" fmla="*/ 0 60000 65536"/>
                <a:gd name="T13" fmla="*/ 0 60000 65536"/>
                <a:gd name="T14" fmla="*/ 0 60000 65536"/>
                <a:gd name="T15" fmla="*/ 0 w 4070"/>
                <a:gd name="T16" fmla="*/ 0 h 817"/>
                <a:gd name="T17" fmla="*/ 4070 w 4070"/>
                <a:gd name="T18" fmla="*/ 817 h 817"/>
              </a:gdLst>
              <a:ahLst/>
              <a:cxnLst>
                <a:cxn ang="T10">
                  <a:pos x="T0" y="T1"/>
                </a:cxn>
                <a:cxn ang="T11">
                  <a:pos x="T2" y="T3"/>
                </a:cxn>
                <a:cxn ang="T12">
                  <a:pos x="T4" y="T5"/>
                </a:cxn>
                <a:cxn ang="T13">
                  <a:pos x="T6" y="T7"/>
                </a:cxn>
                <a:cxn ang="T14">
                  <a:pos x="T8" y="T9"/>
                </a:cxn>
              </a:cxnLst>
              <a:rect l="T15" t="T16" r="T17" b="T18"/>
              <a:pathLst>
                <a:path w="4070" h="817">
                  <a:moveTo>
                    <a:pt x="0" y="0"/>
                  </a:moveTo>
                  <a:lnTo>
                    <a:pt x="4069" y="0"/>
                  </a:lnTo>
                  <a:lnTo>
                    <a:pt x="4069" y="816"/>
                  </a:lnTo>
                  <a:lnTo>
                    <a:pt x="0" y="816"/>
                  </a:lnTo>
                  <a:lnTo>
                    <a:pt x="0" y="0"/>
                  </a:lnTo>
                </a:path>
              </a:pathLst>
            </a:custGeom>
            <a:noFill/>
            <a:ln w="12700" cap="rnd">
              <a:solidFill>
                <a:srgbClr val="808080"/>
              </a:solidFill>
              <a:round/>
              <a:headEnd type="none" w="sm" len="sm"/>
              <a:tailEnd type="none" w="sm" len="sm"/>
            </a:ln>
          </p:spPr>
          <p:txBody>
            <a:bodyPr/>
            <a:lstStyle/>
            <a:p>
              <a:endParaRPr lang="en-US"/>
            </a:p>
          </p:txBody>
        </p:sp>
        <p:sp>
          <p:nvSpPr>
            <p:cNvPr id="31081" name="Freeform 195"/>
            <p:cNvSpPr>
              <a:spLocks/>
            </p:cNvSpPr>
            <p:nvPr/>
          </p:nvSpPr>
          <p:spPr bwMode="auto">
            <a:xfrm>
              <a:off x="3434" y="3368"/>
              <a:ext cx="9" cy="47"/>
            </a:xfrm>
            <a:custGeom>
              <a:avLst/>
              <a:gdLst>
                <a:gd name="T0" fmla="*/ 0 w 17"/>
                <a:gd name="T1" fmla="*/ 0 h 65"/>
                <a:gd name="T2" fmla="*/ 2 w 17"/>
                <a:gd name="T3" fmla="*/ 0 h 65"/>
                <a:gd name="T4" fmla="*/ 2 w 17"/>
                <a:gd name="T5" fmla="*/ 24 h 65"/>
                <a:gd name="T6" fmla="*/ 0 w 17"/>
                <a:gd name="T7" fmla="*/ 24 h 65"/>
                <a:gd name="T8" fmla="*/ 0 w 17"/>
                <a:gd name="T9" fmla="*/ 0 h 65"/>
                <a:gd name="T10" fmla="*/ 0 60000 65536"/>
                <a:gd name="T11" fmla="*/ 0 60000 65536"/>
                <a:gd name="T12" fmla="*/ 0 60000 65536"/>
                <a:gd name="T13" fmla="*/ 0 60000 65536"/>
                <a:gd name="T14" fmla="*/ 0 60000 65536"/>
                <a:gd name="T15" fmla="*/ 0 w 17"/>
                <a:gd name="T16" fmla="*/ 0 h 65"/>
                <a:gd name="T17" fmla="*/ 17 w 17"/>
                <a:gd name="T18" fmla="*/ 65 h 65"/>
              </a:gdLst>
              <a:ahLst/>
              <a:cxnLst>
                <a:cxn ang="T10">
                  <a:pos x="T0" y="T1"/>
                </a:cxn>
                <a:cxn ang="T11">
                  <a:pos x="T2" y="T3"/>
                </a:cxn>
                <a:cxn ang="T12">
                  <a:pos x="T4" y="T5"/>
                </a:cxn>
                <a:cxn ang="T13">
                  <a:pos x="T6" y="T7"/>
                </a:cxn>
                <a:cxn ang="T14">
                  <a:pos x="T8" y="T9"/>
                </a:cxn>
              </a:cxnLst>
              <a:rect l="T15" t="T16" r="T17" b="T18"/>
              <a:pathLst>
                <a:path w="17" h="65">
                  <a:moveTo>
                    <a:pt x="0" y="0"/>
                  </a:moveTo>
                  <a:lnTo>
                    <a:pt x="16" y="0"/>
                  </a:lnTo>
                  <a:lnTo>
                    <a:pt x="16" y="64"/>
                  </a:lnTo>
                  <a:lnTo>
                    <a:pt x="0" y="64"/>
                  </a:lnTo>
                  <a:lnTo>
                    <a:pt x="0" y="0"/>
                  </a:lnTo>
                </a:path>
              </a:pathLst>
            </a:custGeom>
            <a:solidFill>
              <a:srgbClr val="E0FFE0"/>
            </a:solidFill>
            <a:ln w="12700" cap="rnd">
              <a:solidFill>
                <a:schemeClr val="tx1"/>
              </a:solidFill>
              <a:round/>
              <a:headEnd type="none" w="sm" len="sm"/>
              <a:tailEnd type="none" w="sm" len="sm"/>
            </a:ln>
          </p:spPr>
          <p:txBody>
            <a:bodyPr/>
            <a:lstStyle/>
            <a:p>
              <a:endParaRPr lang="en-US"/>
            </a:p>
          </p:txBody>
        </p:sp>
        <p:sp>
          <p:nvSpPr>
            <p:cNvPr id="31082" name="Freeform 196"/>
            <p:cNvSpPr>
              <a:spLocks/>
            </p:cNvSpPr>
            <p:nvPr/>
          </p:nvSpPr>
          <p:spPr bwMode="auto">
            <a:xfrm>
              <a:off x="3454" y="3368"/>
              <a:ext cx="12" cy="47"/>
            </a:xfrm>
            <a:custGeom>
              <a:avLst/>
              <a:gdLst>
                <a:gd name="T0" fmla="*/ 0 w 23"/>
                <a:gd name="T1" fmla="*/ 0 h 65"/>
                <a:gd name="T2" fmla="*/ 3 w 23"/>
                <a:gd name="T3" fmla="*/ 0 h 65"/>
                <a:gd name="T4" fmla="*/ 3 w 23"/>
                <a:gd name="T5" fmla="*/ 24 h 65"/>
                <a:gd name="T6" fmla="*/ 0 w 23"/>
                <a:gd name="T7" fmla="*/ 24 h 65"/>
                <a:gd name="T8" fmla="*/ 0 w 23"/>
                <a:gd name="T9" fmla="*/ 0 h 65"/>
                <a:gd name="T10" fmla="*/ 0 60000 65536"/>
                <a:gd name="T11" fmla="*/ 0 60000 65536"/>
                <a:gd name="T12" fmla="*/ 0 60000 65536"/>
                <a:gd name="T13" fmla="*/ 0 60000 65536"/>
                <a:gd name="T14" fmla="*/ 0 60000 65536"/>
                <a:gd name="T15" fmla="*/ 0 w 23"/>
                <a:gd name="T16" fmla="*/ 0 h 65"/>
                <a:gd name="T17" fmla="*/ 23 w 23"/>
                <a:gd name="T18" fmla="*/ 65 h 65"/>
              </a:gdLst>
              <a:ahLst/>
              <a:cxnLst>
                <a:cxn ang="T10">
                  <a:pos x="T0" y="T1"/>
                </a:cxn>
                <a:cxn ang="T11">
                  <a:pos x="T2" y="T3"/>
                </a:cxn>
                <a:cxn ang="T12">
                  <a:pos x="T4" y="T5"/>
                </a:cxn>
                <a:cxn ang="T13">
                  <a:pos x="T6" y="T7"/>
                </a:cxn>
                <a:cxn ang="T14">
                  <a:pos x="T8" y="T9"/>
                </a:cxn>
              </a:cxnLst>
              <a:rect l="T15" t="T16" r="T17" b="T18"/>
              <a:pathLst>
                <a:path w="23" h="65">
                  <a:moveTo>
                    <a:pt x="0" y="0"/>
                  </a:moveTo>
                  <a:lnTo>
                    <a:pt x="22" y="0"/>
                  </a:lnTo>
                  <a:lnTo>
                    <a:pt x="22" y="64"/>
                  </a:lnTo>
                  <a:lnTo>
                    <a:pt x="0" y="64"/>
                  </a:lnTo>
                  <a:lnTo>
                    <a:pt x="0" y="0"/>
                  </a:lnTo>
                </a:path>
              </a:pathLst>
            </a:custGeom>
            <a:solidFill>
              <a:srgbClr val="FFFF80"/>
            </a:solidFill>
            <a:ln w="12700" cap="rnd">
              <a:solidFill>
                <a:schemeClr val="tx1"/>
              </a:solidFill>
              <a:round/>
              <a:headEnd type="none" w="sm" len="sm"/>
              <a:tailEnd type="none" w="sm" len="sm"/>
            </a:ln>
          </p:spPr>
          <p:txBody>
            <a:bodyPr/>
            <a:lstStyle/>
            <a:p>
              <a:endParaRPr lang="en-US"/>
            </a:p>
          </p:txBody>
        </p:sp>
        <p:sp>
          <p:nvSpPr>
            <p:cNvPr id="31083" name="Freeform 197"/>
            <p:cNvSpPr>
              <a:spLocks/>
            </p:cNvSpPr>
            <p:nvPr/>
          </p:nvSpPr>
          <p:spPr bwMode="auto">
            <a:xfrm>
              <a:off x="3477" y="3252"/>
              <a:ext cx="12" cy="163"/>
            </a:xfrm>
            <a:custGeom>
              <a:avLst/>
              <a:gdLst>
                <a:gd name="T0" fmla="*/ 0 w 23"/>
                <a:gd name="T1" fmla="*/ 0 h 223"/>
                <a:gd name="T2" fmla="*/ 3 w 23"/>
                <a:gd name="T3" fmla="*/ 0 h 223"/>
                <a:gd name="T4" fmla="*/ 3 w 23"/>
                <a:gd name="T5" fmla="*/ 86 h 223"/>
                <a:gd name="T6" fmla="*/ 0 w 23"/>
                <a:gd name="T7" fmla="*/ 86 h 223"/>
                <a:gd name="T8" fmla="*/ 0 w 23"/>
                <a:gd name="T9" fmla="*/ 0 h 223"/>
                <a:gd name="T10" fmla="*/ 0 60000 65536"/>
                <a:gd name="T11" fmla="*/ 0 60000 65536"/>
                <a:gd name="T12" fmla="*/ 0 60000 65536"/>
                <a:gd name="T13" fmla="*/ 0 60000 65536"/>
                <a:gd name="T14" fmla="*/ 0 60000 65536"/>
                <a:gd name="T15" fmla="*/ 0 w 23"/>
                <a:gd name="T16" fmla="*/ 0 h 223"/>
                <a:gd name="T17" fmla="*/ 23 w 23"/>
                <a:gd name="T18" fmla="*/ 223 h 223"/>
              </a:gdLst>
              <a:ahLst/>
              <a:cxnLst>
                <a:cxn ang="T10">
                  <a:pos x="T0" y="T1"/>
                </a:cxn>
                <a:cxn ang="T11">
                  <a:pos x="T2" y="T3"/>
                </a:cxn>
                <a:cxn ang="T12">
                  <a:pos x="T4" y="T5"/>
                </a:cxn>
                <a:cxn ang="T13">
                  <a:pos x="T6" y="T7"/>
                </a:cxn>
                <a:cxn ang="T14">
                  <a:pos x="T8" y="T9"/>
                </a:cxn>
              </a:cxnLst>
              <a:rect l="T15" t="T16" r="T17" b="T18"/>
              <a:pathLst>
                <a:path w="23" h="223">
                  <a:moveTo>
                    <a:pt x="0" y="0"/>
                  </a:moveTo>
                  <a:lnTo>
                    <a:pt x="22" y="0"/>
                  </a:lnTo>
                  <a:lnTo>
                    <a:pt x="22" y="222"/>
                  </a:lnTo>
                  <a:lnTo>
                    <a:pt x="0" y="222"/>
                  </a:lnTo>
                  <a:lnTo>
                    <a:pt x="0" y="0"/>
                  </a:lnTo>
                </a:path>
              </a:pathLst>
            </a:custGeom>
            <a:solidFill>
              <a:srgbClr val="A6CAF0"/>
            </a:solidFill>
            <a:ln w="12700" cap="rnd">
              <a:solidFill>
                <a:schemeClr val="tx1"/>
              </a:solidFill>
              <a:round/>
              <a:headEnd type="none" w="sm" len="sm"/>
              <a:tailEnd type="none" w="sm" len="sm"/>
            </a:ln>
          </p:spPr>
          <p:txBody>
            <a:bodyPr/>
            <a:lstStyle/>
            <a:p>
              <a:endParaRPr lang="en-US"/>
            </a:p>
          </p:txBody>
        </p:sp>
        <p:sp>
          <p:nvSpPr>
            <p:cNvPr id="31084" name="Freeform 198"/>
            <p:cNvSpPr>
              <a:spLocks/>
            </p:cNvSpPr>
            <p:nvPr/>
          </p:nvSpPr>
          <p:spPr bwMode="auto">
            <a:xfrm>
              <a:off x="3500" y="3317"/>
              <a:ext cx="12" cy="98"/>
            </a:xfrm>
            <a:custGeom>
              <a:avLst/>
              <a:gdLst>
                <a:gd name="T0" fmla="*/ 0 w 23"/>
                <a:gd name="T1" fmla="*/ 0 h 134"/>
                <a:gd name="T2" fmla="*/ 3 w 23"/>
                <a:gd name="T3" fmla="*/ 0 h 134"/>
                <a:gd name="T4" fmla="*/ 3 w 23"/>
                <a:gd name="T5" fmla="*/ 52 h 134"/>
                <a:gd name="T6" fmla="*/ 0 w 23"/>
                <a:gd name="T7" fmla="*/ 52 h 134"/>
                <a:gd name="T8" fmla="*/ 0 w 23"/>
                <a:gd name="T9" fmla="*/ 0 h 134"/>
                <a:gd name="T10" fmla="*/ 0 60000 65536"/>
                <a:gd name="T11" fmla="*/ 0 60000 65536"/>
                <a:gd name="T12" fmla="*/ 0 60000 65536"/>
                <a:gd name="T13" fmla="*/ 0 60000 65536"/>
                <a:gd name="T14" fmla="*/ 0 60000 65536"/>
                <a:gd name="T15" fmla="*/ 0 w 23"/>
                <a:gd name="T16" fmla="*/ 0 h 134"/>
                <a:gd name="T17" fmla="*/ 23 w 23"/>
                <a:gd name="T18" fmla="*/ 134 h 134"/>
              </a:gdLst>
              <a:ahLst/>
              <a:cxnLst>
                <a:cxn ang="T10">
                  <a:pos x="T0" y="T1"/>
                </a:cxn>
                <a:cxn ang="T11">
                  <a:pos x="T2" y="T3"/>
                </a:cxn>
                <a:cxn ang="T12">
                  <a:pos x="T4" y="T5"/>
                </a:cxn>
                <a:cxn ang="T13">
                  <a:pos x="T6" y="T7"/>
                </a:cxn>
                <a:cxn ang="T14">
                  <a:pos x="T8" y="T9"/>
                </a:cxn>
              </a:cxnLst>
              <a:rect l="T15" t="T16" r="T17" b="T18"/>
              <a:pathLst>
                <a:path w="23" h="134">
                  <a:moveTo>
                    <a:pt x="0" y="0"/>
                  </a:moveTo>
                  <a:lnTo>
                    <a:pt x="22" y="0"/>
                  </a:lnTo>
                  <a:lnTo>
                    <a:pt x="22" y="133"/>
                  </a:lnTo>
                  <a:lnTo>
                    <a:pt x="0" y="133"/>
                  </a:lnTo>
                  <a:lnTo>
                    <a:pt x="0" y="0"/>
                  </a:lnTo>
                </a:path>
              </a:pathLst>
            </a:custGeom>
            <a:solidFill>
              <a:srgbClr val="DD9CB3"/>
            </a:solidFill>
            <a:ln w="12700" cap="rnd">
              <a:solidFill>
                <a:schemeClr val="tx1"/>
              </a:solidFill>
              <a:round/>
              <a:headEnd type="none" w="sm" len="sm"/>
              <a:tailEnd type="none" w="sm" len="sm"/>
            </a:ln>
          </p:spPr>
          <p:txBody>
            <a:bodyPr/>
            <a:lstStyle/>
            <a:p>
              <a:endParaRPr lang="en-US"/>
            </a:p>
          </p:txBody>
        </p:sp>
        <p:sp>
          <p:nvSpPr>
            <p:cNvPr id="31085" name="Freeform 199"/>
            <p:cNvSpPr>
              <a:spLocks/>
            </p:cNvSpPr>
            <p:nvPr/>
          </p:nvSpPr>
          <p:spPr bwMode="auto">
            <a:xfrm>
              <a:off x="3523" y="3031"/>
              <a:ext cx="13" cy="384"/>
            </a:xfrm>
            <a:custGeom>
              <a:avLst/>
              <a:gdLst>
                <a:gd name="T0" fmla="*/ 0 w 24"/>
                <a:gd name="T1" fmla="*/ 0 h 524"/>
                <a:gd name="T2" fmla="*/ 4 w 24"/>
                <a:gd name="T3" fmla="*/ 0 h 524"/>
                <a:gd name="T4" fmla="*/ 4 w 24"/>
                <a:gd name="T5" fmla="*/ 206 h 524"/>
                <a:gd name="T6" fmla="*/ 0 w 24"/>
                <a:gd name="T7" fmla="*/ 206 h 524"/>
                <a:gd name="T8" fmla="*/ 0 w 24"/>
                <a:gd name="T9" fmla="*/ 0 h 524"/>
                <a:gd name="T10" fmla="*/ 0 60000 65536"/>
                <a:gd name="T11" fmla="*/ 0 60000 65536"/>
                <a:gd name="T12" fmla="*/ 0 60000 65536"/>
                <a:gd name="T13" fmla="*/ 0 60000 65536"/>
                <a:gd name="T14" fmla="*/ 0 60000 65536"/>
                <a:gd name="T15" fmla="*/ 0 w 24"/>
                <a:gd name="T16" fmla="*/ 0 h 524"/>
                <a:gd name="T17" fmla="*/ 24 w 24"/>
                <a:gd name="T18" fmla="*/ 524 h 524"/>
              </a:gdLst>
              <a:ahLst/>
              <a:cxnLst>
                <a:cxn ang="T10">
                  <a:pos x="T0" y="T1"/>
                </a:cxn>
                <a:cxn ang="T11">
                  <a:pos x="T2" y="T3"/>
                </a:cxn>
                <a:cxn ang="T12">
                  <a:pos x="T4" y="T5"/>
                </a:cxn>
                <a:cxn ang="T13">
                  <a:pos x="T6" y="T7"/>
                </a:cxn>
                <a:cxn ang="T14">
                  <a:pos x="T8" y="T9"/>
                </a:cxn>
              </a:cxnLst>
              <a:rect l="T15" t="T16" r="T17" b="T18"/>
              <a:pathLst>
                <a:path w="24" h="524">
                  <a:moveTo>
                    <a:pt x="0" y="0"/>
                  </a:moveTo>
                  <a:lnTo>
                    <a:pt x="23" y="0"/>
                  </a:lnTo>
                  <a:lnTo>
                    <a:pt x="23" y="523"/>
                  </a:lnTo>
                  <a:lnTo>
                    <a:pt x="0" y="523"/>
                  </a:lnTo>
                  <a:lnTo>
                    <a:pt x="0" y="0"/>
                  </a:lnTo>
                </a:path>
              </a:pathLst>
            </a:custGeom>
            <a:solidFill>
              <a:srgbClr val="B38FEE"/>
            </a:solidFill>
            <a:ln w="12700" cap="rnd">
              <a:solidFill>
                <a:schemeClr val="tx1"/>
              </a:solidFill>
              <a:round/>
              <a:headEnd type="none" w="sm" len="sm"/>
              <a:tailEnd type="none" w="sm" len="sm"/>
            </a:ln>
          </p:spPr>
          <p:txBody>
            <a:bodyPr/>
            <a:lstStyle/>
            <a:p>
              <a:endParaRPr lang="en-US"/>
            </a:p>
          </p:txBody>
        </p:sp>
        <p:sp>
          <p:nvSpPr>
            <p:cNvPr id="31086" name="Freeform 200"/>
            <p:cNvSpPr>
              <a:spLocks/>
            </p:cNvSpPr>
            <p:nvPr/>
          </p:nvSpPr>
          <p:spPr bwMode="auto">
            <a:xfrm>
              <a:off x="3543" y="3396"/>
              <a:ext cx="12" cy="19"/>
            </a:xfrm>
            <a:custGeom>
              <a:avLst/>
              <a:gdLst>
                <a:gd name="T0" fmla="*/ 0 w 22"/>
                <a:gd name="T1" fmla="*/ 0 h 26"/>
                <a:gd name="T2" fmla="*/ 3 w 22"/>
                <a:gd name="T3" fmla="*/ 0 h 26"/>
                <a:gd name="T4" fmla="*/ 3 w 22"/>
                <a:gd name="T5" fmla="*/ 10 h 26"/>
                <a:gd name="T6" fmla="*/ 0 w 22"/>
                <a:gd name="T7" fmla="*/ 10 h 26"/>
                <a:gd name="T8" fmla="*/ 0 w 22"/>
                <a:gd name="T9" fmla="*/ 0 h 26"/>
                <a:gd name="T10" fmla="*/ 0 60000 65536"/>
                <a:gd name="T11" fmla="*/ 0 60000 65536"/>
                <a:gd name="T12" fmla="*/ 0 60000 65536"/>
                <a:gd name="T13" fmla="*/ 0 60000 65536"/>
                <a:gd name="T14" fmla="*/ 0 60000 65536"/>
                <a:gd name="T15" fmla="*/ 0 w 22"/>
                <a:gd name="T16" fmla="*/ 0 h 26"/>
                <a:gd name="T17" fmla="*/ 22 w 22"/>
                <a:gd name="T18" fmla="*/ 26 h 26"/>
              </a:gdLst>
              <a:ahLst/>
              <a:cxnLst>
                <a:cxn ang="T10">
                  <a:pos x="T0" y="T1"/>
                </a:cxn>
                <a:cxn ang="T11">
                  <a:pos x="T2" y="T3"/>
                </a:cxn>
                <a:cxn ang="T12">
                  <a:pos x="T4" y="T5"/>
                </a:cxn>
                <a:cxn ang="T13">
                  <a:pos x="T6" y="T7"/>
                </a:cxn>
                <a:cxn ang="T14">
                  <a:pos x="T8" y="T9"/>
                </a:cxn>
              </a:cxnLst>
              <a:rect l="T15" t="T16" r="T17" b="T18"/>
              <a:pathLst>
                <a:path w="22" h="26">
                  <a:moveTo>
                    <a:pt x="0" y="0"/>
                  </a:moveTo>
                  <a:lnTo>
                    <a:pt x="21" y="0"/>
                  </a:lnTo>
                  <a:lnTo>
                    <a:pt x="21" y="25"/>
                  </a:lnTo>
                  <a:lnTo>
                    <a:pt x="0" y="25"/>
                  </a:lnTo>
                  <a:lnTo>
                    <a:pt x="0" y="0"/>
                  </a:lnTo>
                </a:path>
              </a:pathLst>
            </a:custGeom>
            <a:solidFill>
              <a:srgbClr val="E3E3E3"/>
            </a:solidFill>
            <a:ln w="12700" cap="rnd">
              <a:solidFill>
                <a:schemeClr val="tx1"/>
              </a:solidFill>
              <a:round/>
              <a:headEnd type="none" w="sm" len="sm"/>
              <a:tailEnd type="none" w="sm" len="sm"/>
            </a:ln>
          </p:spPr>
          <p:txBody>
            <a:bodyPr/>
            <a:lstStyle/>
            <a:p>
              <a:endParaRPr lang="en-US"/>
            </a:p>
          </p:txBody>
        </p:sp>
        <p:sp>
          <p:nvSpPr>
            <p:cNvPr id="31087" name="Freeform 201"/>
            <p:cNvSpPr>
              <a:spLocks/>
            </p:cNvSpPr>
            <p:nvPr/>
          </p:nvSpPr>
          <p:spPr bwMode="auto">
            <a:xfrm>
              <a:off x="3566" y="3400"/>
              <a:ext cx="12" cy="15"/>
            </a:xfrm>
            <a:custGeom>
              <a:avLst/>
              <a:gdLst>
                <a:gd name="T0" fmla="*/ 0 w 23"/>
                <a:gd name="T1" fmla="*/ 0 h 21"/>
                <a:gd name="T2" fmla="*/ 3 w 23"/>
                <a:gd name="T3" fmla="*/ 0 h 21"/>
                <a:gd name="T4" fmla="*/ 3 w 23"/>
                <a:gd name="T5" fmla="*/ 7 h 21"/>
                <a:gd name="T6" fmla="*/ 0 w 23"/>
                <a:gd name="T7" fmla="*/ 7 h 21"/>
                <a:gd name="T8" fmla="*/ 0 w 23"/>
                <a:gd name="T9" fmla="*/ 0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0" y="0"/>
                  </a:moveTo>
                  <a:lnTo>
                    <a:pt x="22" y="0"/>
                  </a:lnTo>
                  <a:lnTo>
                    <a:pt x="22" y="20"/>
                  </a:lnTo>
                  <a:lnTo>
                    <a:pt x="0" y="20"/>
                  </a:lnTo>
                  <a:lnTo>
                    <a:pt x="0" y="0"/>
                  </a:lnTo>
                </a:path>
              </a:pathLst>
            </a:custGeom>
            <a:solidFill>
              <a:srgbClr val="2A6FF9"/>
            </a:solidFill>
            <a:ln w="12700" cap="rnd">
              <a:solidFill>
                <a:schemeClr val="tx1"/>
              </a:solidFill>
              <a:round/>
              <a:headEnd type="none" w="sm" len="sm"/>
              <a:tailEnd type="none" w="sm" len="sm"/>
            </a:ln>
          </p:spPr>
          <p:txBody>
            <a:bodyPr/>
            <a:lstStyle/>
            <a:p>
              <a:endParaRPr lang="en-US"/>
            </a:p>
          </p:txBody>
        </p:sp>
        <p:sp>
          <p:nvSpPr>
            <p:cNvPr id="31088" name="Freeform 202"/>
            <p:cNvSpPr>
              <a:spLocks/>
            </p:cNvSpPr>
            <p:nvPr/>
          </p:nvSpPr>
          <p:spPr bwMode="auto">
            <a:xfrm>
              <a:off x="3589" y="3379"/>
              <a:ext cx="12" cy="36"/>
            </a:xfrm>
            <a:custGeom>
              <a:avLst/>
              <a:gdLst>
                <a:gd name="T0" fmla="*/ 0 w 23"/>
                <a:gd name="T1" fmla="*/ 0 h 50"/>
                <a:gd name="T2" fmla="*/ 3 w 23"/>
                <a:gd name="T3" fmla="*/ 0 h 50"/>
                <a:gd name="T4" fmla="*/ 3 w 23"/>
                <a:gd name="T5" fmla="*/ 18 h 50"/>
                <a:gd name="T6" fmla="*/ 0 w 23"/>
                <a:gd name="T7" fmla="*/ 18 h 50"/>
                <a:gd name="T8" fmla="*/ 0 w 23"/>
                <a:gd name="T9" fmla="*/ 0 h 50"/>
                <a:gd name="T10" fmla="*/ 0 60000 65536"/>
                <a:gd name="T11" fmla="*/ 0 60000 65536"/>
                <a:gd name="T12" fmla="*/ 0 60000 65536"/>
                <a:gd name="T13" fmla="*/ 0 60000 65536"/>
                <a:gd name="T14" fmla="*/ 0 60000 65536"/>
                <a:gd name="T15" fmla="*/ 0 w 23"/>
                <a:gd name="T16" fmla="*/ 0 h 50"/>
                <a:gd name="T17" fmla="*/ 23 w 23"/>
                <a:gd name="T18" fmla="*/ 50 h 50"/>
              </a:gdLst>
              <a:ahLst/>
              <a:cxnLst>
                <a:cxn ang="T10">
                  <a:pos x="T0" y="T1"/>
                </a:cxn>
                <a:cxn ang="T11">
                  <a:pos x="T2" y="T3"/>
                </a:cxn>
                <a:cxn ang="T12">
                  <a:pos x="T4" y="T5"/>
                </a:cxn>
                <a:cxn ang="T13">
                  <a:pos x="T6" y="T7"/>
                </a:cxn>
                <a:cxn ang="T14">
                  <a:pos x="T8" y="T9"/>
                </a:cxn>
              </a:cxnLst>
              <a:rect l="T15" t="T16" r="T17" b="T18"/>
              <a:pathLst>
                <a:path w="23" h="50">
                  <a:moveTo>
                    <a:pt x="0" y="0"/>
                  </a:moveTo>
                  <a:lnTo>
                    <a:pt x="22" y="0"/>
                  </a:lnTo>
                  <a:lnTo>
                    <a:pt x="22" y="49"/>
                  </a:lnTo>
                  <a:lnTo>
                    <a:pt x="0" y="49"/>
                  </a:lnTo>
                  <a:lnTo>
                    <a:pt x="0" y="0"/>
                  </a:lnTo>
                </a:path>
              </a:pathLst>
            </a:custGeom>
            <a:solidFill>
              <a:srgbClr val="3FB8CD"/>
            </a:solidFill>
            <a:ln w="12700" cap="rnd">
              <a:solidFill>
                <a:schemeClr val="tx1"/>
              </a:solidFill>
              <a:round/>
              <a:headEnd type="none" w="sm" len="sm"/>
              <a:tailEnd type="none" w="sm" len="sm"/>
            </a:ln>
          </p:spPr>
          <p:txBody>
            <a:bodyPr/>
            <a:lstStyle/>
            <a:p>
              <a:endParaRPr lang="en-US"/>
            </a:p>
          </p:txBody>
        </p:sp>
        <p:sp>
          <p:nvSpPr>
            <p:cNvPr id="31089" name="Freeform 203"/>
            <p:cNvSpPr>
              <a:spLocks/>
            </p:cNvSpPr>
            <p:nvPr/>
          </p:nvSpPr>
          <p:spPr bwMode="auto">
            <a:xfrm>
              <a:off x="3612" y="3375"/>
              <a:ext cx="9" cy="40"/>
            </a:xfrm>
            <a:custGeom>
              <a:avLst/>
              <a:gdLst>
                <a:gd name="T0" fmla="*/ 0 w 18"/>
                <a:gd name="T1" fmla="*/ 0 h 55"/>
                <a:gd name="T2" fmla="*/ 2 w 18"/>
                <a:gd name="T3" fmla="*/ 0 h 55"/>
                <a:gd name="T4" fmla="*/ 2 w 18"/>
                <a:gd name="T5" fmla="*/ 20 h 55"/>
                <a:gd name="T6" fmla="*/ 0 w 18"/>
                <a:gd name="T7" fmla="*/ 20 h 55"/>
                <a:gd name="T8" fmla="*/ 0 w 18"/>
                <a:gd name="T9" fmla="*/ 0 h 55"/>
                <a:gd name="T10" fmla="*/ 0 60000 65536"/>
                <a:gd name="T11" fmla="*/ 0 60000 65536"/>
                <a:gd name="T12" fmla="*/ 0 60000 65536"/>
                <a:gd name="T13" fmla="*/ 0 60000 65536"/>
                <a:gd name="T14" fmla="*/ 0 60000 65536"/>
                <a:gd name="T15" fmla="*/ 0 w 18"/>
                <a:gd name="T16" fmla="*/ 0 h 55"/>
                <a:gd name="T17" fmla="*/ 18 w 18"/>
                <a:gd name="T18" fmla="*/ 55 h 55"/>
              </a:gdLst>
              <a:ahLst/>
              <a:cxnLst>
                <a:cxn ang="T10">
                  <a:pos x="T0" y="T1"/>
                </a:cxn>
                <a:cxn ang="T11">
                  <a:pos x="T2" y="T3"/>
                </a:cxn>
                <a:cxn ang="T12">
                  <a:pos x="T4" y="T5"/>
                </a:cxn>
                <a:cxn ang="T13">
                  <a:pos x="T6" y="T7"/>
                </a:cxn>
                <a:cxn ang="T14">
                  <a:pos x="T8" y="T9"/>
                </a:cxn>
              </a:cxnLst>
              <a:rect l="T15" t="T16" r="T17" b="T18"/>
              <a:pathLst>
                <a:path w="18" h="55">
                  <a:moveTo>
                    <a:pt x="0" y="0"/>
                  </a:moveTo>
                  <a:lnTo>
                    <a:pt x="17" y="0"/>
                  </a:lnTo>
                  <a:lnTo>
                    <a:pt x="17" y="54"/>
                  </a:lnTo>
                  <a:lnTo>
                    <a:pt x="0" y="54"/>
                  </a:lnTo>
                  <a:lnTo>
                    <a:pt x="0" y="0"/>
                  </a:lnTo>
                </a:path>
              </a:pathLst>
            </a:custGeom>
            <a:solidFill>
              <a:srgbClr val="488436"/>
            </a:solidFill>
            <a:ln w="12700" cap="rnd">
              <a:solidFill>
                <a:schemeClr val="tx1"/>
              </a:solidFill>
              <a:round/>
              <a:headEnd type="none" w="sm" len="sm"/>
              <a:tailEnd type="none" w="sm" len="sm"/>
            </a:ln>
          </p:spPr>
          <p:txBody>
            <a:bodyPr/>
            <a:lstStyle/>
            <a:p>
              <a:endParaRPr lang="en-US"/>
            </a:p>
          </p:txBody>
        </p:sp>
        <p:sp>
          <p:nvSpPr>
            <p:cNvPr id="31090" name="Freeform 204"/>
            <p:cNvSpPr>
              <a:spLocks/>
            </p:cNvSpPr>
            <p:nvPr/>
          </p:nvSpPr>
          <p:spPr bwMode="auto">
            <a:xfrm>
              <a:off x="3632" y="3325"/>
              <a:ext cx="12" cy="90"/>
            </a:xfrm>
            <a:custGeom>
              <a:avLst/>
              <a:gdLst>
                <a:gd name="T0" fmla="*/ 0 w 23"/>
                <a:gd name="T1" fmla="*/ 0 h 123"/>
                <a:gd name="T2" fmla="*/ 3 w 23"/>
                <a:gd name="T3" fmla="*/ 0 h 123"/>
                <a:gd name="T4" fmla="*/ 3 w 23"/>
                <a:gd name="T5" fmla="*/ 48 h 123"/>
                <a:gd name="T6" fmla="*/ 0 w 23"/>
                <a:gd name="T7" fmla="*/ 48 h 123"/>
                <a:gd name="T8" fmla="*/ 0 w 23"/>
                <a:gd name="T9" fmla="*/ 0 h 123"/>
                <a:gd name="T10" fmla="*/ 0 60000 65536"/>
                <a:gd name="T11" fmla="*/ 0 60000 65536"/>
                <a:gd name="T12" fmla="*/ 0 60000 65536"/>
                <a:gd name="T13" fmla="*/ 0 60000 65536"/>
                <a:gd name="T14" fmla="*/ 0 60000 65536"/>
                <a:gd name="T15" fmla="*/ 0 w 23"/>
                <a:gd name="T16" fmla="*/ 0 h 123"/>
                <a:gd name="T17" fmla="*/ 23 w 23"/>
                <a:gd name="T18" fmla="*/ 123 h 123"/>
              </a:gdLst>
              <a:ahLst/>
              <a:cxnLst>
                <a:cxn ang="T10">
                  <a:pos x="T0" y="T1"/>
                </a:cxn>
                <a:cxn ang="T11">
                  <a:pos x="T2" y="T3"/>
                </a:cxn>
                <a:cxn ang="T12">
                  <a:pos x="T4" y="T5"/>
                </a:cxn>
                <a:cxn ang="T13">
                  <a:pos x="T6" y="T7"/>
                </a:cxn>
                <a:cxn ang="T14">
                  <a:pos x="T8" y="T9"/>
                </a:cxn>
              </a:cxnLst>
              <a:rect l="T15" t="T16" r="T17" b="T18"/>
              <a:pathLst>
                <a:path w="23" h="123">
                  <a:moveTo>
                    <a:pt x="0" y="0"/>
                  </a:moveTo>
                  <a:lnTo>
                    <a:pt x="22" y="0"/>
                  </a:lnTo>
                  <a:lnTo>
                    <a:pt x="22" y="122"/>
                  </a:lnTo>
                  <a:lnTo>
                    <a:pt x="0" y="122"/>
                  </a:lnTo>
                  <a:lnTo>
                    <a:pt x="0" y="0"/>
                  </a:lnTo>
                </a:path>
              </a:pathLst>
            </a:custGeom>
            <a:solidFill>
              <a:srgbClr val="958C41"/>
            </a:solidFill>
            <a:ln w="12700" cap="rnd">
              <a:solidFill>
                <a:schemeClr val="tx1"/>
              </a:solidFill>
              <a:round/>
              <a:headEnd type="none" w="sm" len="sm"/>
              <a:tailEnd type="none" w="sm" len="sm"/>
            </a:ln>
          </p:spPr>
          <p:txBody>
            <a:bodyPr/>
            <a:lstStyle/>
            <a:p>
              <a:endParaRPr lang="en-US"/>
            </a:p>
          </p:txBody>
        </p:sp>
        <p:sp>
          <p:nvSpPr>
            <p:cNvPr id="31091" name="Freeform 205"/>
            <p:cNvSpPr>
              <a:spLocks/>
            </p:cNvSpPr>
            <p:nvPr/>
          </p:nvSpPr>
          <p:spPr bwMode="auto">
            <a:xfrm>
              <a:off x="3655" y="3314"/>
              <a:ext cx="12" cy="101"/>
            </a:xfrm>
            <a:custGeom>
              <a:avLst/>
              <a:gdLst>
                <a:gd name="T0" fmla="*/ 0 w 22"/>
                <a:gd name="T1" fmla="*/ 0 h 138"/>
                <a:gd name="T2" fmla="*/ 3 w 22"/>
                <a:gd name="T3" fmla="*/ 0 h 138"/>
                <a:gd name="T4" fmla="*/ 3 w 22"/>
                <a:gd name="T5" fmla="*/ 53 h 138"/>
                <a:gd name="T6" fmla="*/ 0 w 22"/>
                <a:gd name="T7" fmla="*/ 53 h 138"/>
                <a:gd name="T8" fmla="*/ 0 w 22"/>
                <a:gd name="T9" fmla="*/ 0 h 138"/>
                <a:gd name="T10" fmla="*/ 0 60000 65536"/>
                <a:gd name="T11" fmla="*/ 0 60000 65536"/>
                <a:gd name="T12" fmla="*/ 0 60000 65536"/>
                <a:gd name="T13" fmla="*/ 0 60000 65536"/>
                <a:gd name="T14" fmla="*/ 0 60000 65536"/>
                <a:gd name="T15" fmla="*/ 0 w 22"/>
                <a:gd name="T16" fmla="*/ 0 h 138"/>
                <a:gd name="T17" fmla="*/ 22 w 22"/>
                <a:gd name="T18" fmla="*/ 138 h 138"/>
              </a:gdLst>
              <a:ahLst/>
              <a:cxnLst>
                <a:cxn ang="T10">
                  <a:pos x="T0" y="T1"/>
                </a:cxn>
                <a:cxn ang="T11">
                  <a:pos x="T2" y="T3"/>
                </a:cxn>
                <a:cxn ang="T12">
                  <a:pos x="T4" y="T5"/>
                </a:cxn>
                <a:cxn ang="T13">
                  <a:pos x="T6" y="T7"/>
                </a:cxn>
                <a:cxn ang="T14">
                  <a:pos x="T8" y="T9"/>
                </a:cxn>
              </a:cxnLst>
              <a:rect l="T15" t="T16" r="T17" b="T18"/>
              <a:pathLst>
                <a:path w="22" h="138">
                  <a:moveTo>
                    <a:pt x="0" y="0"/>
                  </a:moveTo>
                  <a:lnTo>
                    <a:pt x="21" y="0"/>
                  </a:lnTo>
                  <a:lnTo>
                    <a:pt x="21" y="137"/>
                  </a:lnTo>
                  <a:lnTo>
                    <a:pt x="0" y="137"/>
                  </a:lnTo>
                  <a:lnTo>
                    <a:pt x="0" y="0"/>
                  </a:lnTo>
                </a:path>
              </a:pathLst>
            </a:custGeom>
            <a:solidFill>
              <a:srgbClr val="8E5E42"/>
            </a:solidFill>
            <a:ln w="12700" cap="rnd">
              <a:solidFill>
                <a:schemeClr val="tx1"/>
              </a:solidFill>
              <a:round/>
              <a:headEnd type="none" w="sm" len="sm"/>
              <a:tailEnd type="none" w="sm" len="sm"/>
            </a:ln>
          </p:spPr>
          <p:txBody>
            <a:bodyPr/>
            <a:lstStyle/>
            <a:p>
              <a:endParaRPr lang="en-US"/>
            </a:p>
          </p:txBody>
        </p:sp>
        <p:sp>
          <p:nvSpPr>
            <p:cNvPr id="31092" name="Freeform 206"/>
            <p:cNvSpPr>
              <a:spLocks/>
            </p:cNvSpPr>
            <p:nvPr/>
          </p:nvSpPr>
          <p:spPr bwMode="auto">
            <a:xfrm>
              <a:off x="3678" y="3310"/>
              <a:ext cx="12" cy="105"/>
            </a:xfrm>
            <a:custGeom>
              <a:avLst/>
              <a:gdLst>
                <a:gd name="T0" fmla="*/ 0 w 23"/>
                <a:gd name="T1" fmla="*/ 0 h 144"/>
                <a:gd name="T2" fmla="*/ 3 w 23"/>
                <a:gd name="T3" fmla="*/ 0 h 144"/>
                <a:gd name="T4" fmla="*/ 3 w 23"/>
                <a:gd name="T5" fmla="*/ 55 h 144"/>
                <a:gd name="T6" fmla="*/ 0 w 23"/>
                <a:gd name="T7" fmla="*/ 55 h 144"/>
                <a:gd name="T8" fmla="*/ 0 w 23"/>
                <a:gd name="T9" fmla="*/ 0 h 144"/>
                <a:gd name="T10" fmla="*/ 0 60000 65536"/>
                <a:gd name="T11" fmla="*/ 0 60000 65536"/>
                <a:gd name="T12" fmla="*/ 0 60000 65536"/>
                <a:gd name="T13" fmla="*/ 0 60000 65536"/>
                <a:gd name="T14" fmla="*/ 0 60000 65536"/>
                <a:gd name="T15" fmla="*/ 0 w 23"/>
                <a:gd name="T16" fmla="*/ 0 h 144"/>
                <a:gd name="T17" fmla="*/ 23 w 23"/>
                <a:gd name="T18" fmla="*/ 144 h 144"/>
              </a:gdLst>
              <a:ahLst/>
              <a:cxnLst>
                <a:cxn ang="T10">
                  <a:pos x="T0" y="T1"/>
                </a:cxn>
                <a:cxn ang="T11">
                  <a:pos x="T2" y="T3"/>
                </a:cxn>
                <a:cxn ang="T12">
                  <a:pos x="T4" y="T5"/>
                </a:cxn>
                <a:cxn ang="T13">
                  <a:pos x="T6" y="T7"/>
                </a:cxn>
                <a:cxn ang="T14">
                  <a:pos x="T8" y="T9"/>
                </a:cxn>
              </a:cxnLst>
              <a:rect l="T15" t="T16" r="T17" b="T18"/>
              <a:pathLst>
                <a:path w="23" h="144">
                  <a:moveTo>
                    <a:pt x="0" y="0"/>
                  </a:moveTo>
                  <a:lnTo>
                    <a:pt x="22" y="0"/>
                  </a:lnTo>
                  <a:lnTo>
                    <a:pt x="22" y="143"/>
                  </a:lnTo>
                  <a:lnTo>
                    <a:pt x="0" y="143"/>
                  </a:lnTo>
                  <a:lnTo>
                    <a:pt x="0" y="0"/>
                  </a:lnTo>
                </a:path>
              </a:pathLst>
            </a:custGeom>
            <a:solidFill>
              <a:srgbClr val="A0627A"/>
            </a:solidFill>
            <a:ln w="12700" cap="rnd">
              <a:solidFill>
                <a:schemeClr val="tx1"/>
              </a:solidFill>
              <a:round/>
              <a:headEnd type="none" w="sm" len="sm"/>
              <a:tailEnd type="none" w="sm" len="sm"/>
            </a:ln>
          </p:spPr>
          <p:txBody>
            <a:bodyPr/>
            <a:lstStyle/>
            <a:p>
              <a:endParaRPr lang="en-US"/>
            </a:p>
          </p:txBody>
        </p:sp>
        <p:sp>
          <p:nvSpPr>
            <p:cNvPr id="31093" name="Freeform 207"/>
            <p:cNvSpPr>
              <a:spLocks/>
            </p:cNvSpPr>
            <p:nvPr/>
          </p:nvSpPr>
          <p:spPr bwMode="auto">
            <a:xfrm>
              <a:off x="3700" y="3308"/>
              <a:ext cx="10" cy="107"/>
            </a:xfrm>
            <a:custGeom>
              <a:avLst/>
              <a:gdLst>
                <a:gd name="T0" fmla="*/ 0 w 18"/>
                <a:gd name="T1" fmla="*/ 0 h 147"/>
                <a:gd name="T2" fmla="*/ 3 w 18"/>
                <a:gd name="T3" fmla="*/ 0 h 147"/>
                <a:gd name="T4" fmla="*/ 3 w 18"/>
                <a:gd name="T5" fmla="*/ 56 h 147"/>
                <a:gd name="T6" fmla="*/ 0 w 18"/>
                <a:gd name="T7" fmla="*/ 56 h 147"/>
                <a:gd name="T8" fmla="*/ 0 w 18"/>
                <a:gd name="T9" fmla="*/ 0 h 147"/>
                <a:gd name="T10" fmla="*/ 0 60000 65536"/>
                <a:gd name="T11" fmla="*/ 0 60000 65536"/>
                <a:gd name="T12" fmla="*/ 0 60000 65536"/>
                <a:gd name="T13" fmla="*/ 0 60000 65536"/>
                <a:gd name="T14" fmla="*/ 0 60000 65536"/>
                <a:gd name="T15" fmla="*/ 0 w 18"/>
                <a:gd name="T16" fmla="*/ 0 h 147"/>
                <a:gd name="T17" fmla="*/ 18 w 18"/>
                <a:gd name="T18" fmla="*/ 147 h 147"/>
              </a:gdLst>
              <a:ahLst/>
              <a:cxnLst>
                <a:cxn ang="T10">
                  <a:pos x="T0" y="T1"/>
                </a:cxn>
                <a:cxn ang="T11">
                  <a:pos x="T2" y="T3"/>
                </a:cxn>
                <a:cxn ang="T12">
                  <a:pos x="T4" y="T5"/>
                </a:cxn>
                <a:cxn ang="T13">
                  <a:pos x="T6" y="T7"/>
                </a:cxn>
                <a:cxn ang="T14">
                  <a:pos x="T8" y="T9"/>
                </a:cxn>
              </a:cxnLst>
              <a:rect l="T15" t="T16" r="T17" b="T18"/>
              <a:pathLst>
                <a:path w="18" h="147">
                  <a:moveTo>
                    <a:pt x="0" y="0"/>
                  </a:moveTo>
                  <a:lnTo>
                    <a:pt x="17" y="0"/>
                  </a:lnTo>
                  <a:lnTo>
                    <a:pt x="17" y="146"/>
                  </a:lnTo>
                  <a:lnTo>
                    <a:pt x="0" y="146"/>
                  </a:lnTo>
                  <a:lnTo>
                    <a:pt x="0" y="0"/>
                  </a:lnTo>
                </a:path>
              </a:pathLst>
            </a:custGeom>
            <a:solidFill>
              <a:srgbClr val="624FAC"/>
            </a:solidFill>
            <a:ln w="12700" cap="rnd">
              <a:solidFill>
                <a:schemeClr val="tx1"/>
              </a:solidFill>
              <a:round/>
              <a:headEnd type="none" w="sm" len="sm"/>
              <a:tailEnd type="none" w="sm" len="sm"/>
            </a:ln>
          </p:spPr>
          <p:txBody>
            <a:bodyPr/>
            <a:lstStyle/>
            <a:p>
              <a:endParaRPr lang="en-US"/>
            </a:p>
          </p:txBody>
        </p:sp>
        <p:sp>
          <p:nvSpPr>
            <p:cNvPr id="31094" name="Freeform 208"/>
            <p:cNvSpPr>
              <a:spLocks/>
            </p:cNvSpPr>
            <p:nvPr/>
          </p:nvSpPr>
          <p:spPr bwMode="auto">
            <a:xfrm>
              <a:off x="3721" y="3308"/>
              <a:ext cx="12" cy="107"/>
            </a:xfrm>
            <a:custGeom>
              <a:avLst/>
              <a:gdLst>
                <a:gd name="T0" fmla="*/ 0 w 23"/>
                <a:gd name="T1" fmla="*/ 0 h 147"/>
                <a:gd name="T2" fmla="*/ 3 w 23"/>
                <a:gd name="T3" fmla="*/ 0 h 147"/>
                <a:gd name="T4" fmla="*/ 3 w 23"/>
                <a:gd name="T5" fmla="*/ 56 h 147"/>
                <a:gd name="T6" fmla="*/ 0 w 23"/>
                <a:gd name="T7" fmla="*/ 56 h 147"/>
                <a:gd name="T8" fmla="*/ 0 w 23"/>
                <a:gd name="T9" fmla="*/ 0 h 147"/>
                <a:gd name="T10" fmla="*/ 0 60000 65536"/>
                <a:gd name="T11" fmla="*/ 0 60000 65536"/>
                <a:gd name="T12" fmla="*/ 0 60000 65536"/>
                <a:gd name="T13" fmla="*/ 0 60000 65536"/>
                <a:gd name="T14" fmla="*/ 0 60000 65536"/>
                <a:gd name="T15" fmla="*/ 0 w 23"/>
                <a:gd name="T16" fmla="*/ 0 h 147"/>
                <a:gd name="T17" fmla="*/ 23 w 23"/>
                <a:gd name="T18" fmla="*/ 147 h 147"/>
              </a:gdLst>
              <a:ahLst/>
              <a:cxnLst>
                <a:cxn ang="T10">
                  <a:pos x="T0" y="T1"/>
                </a:cxn>
                <a:cxn ang="T11">
                  <a:pos x="T2" y="T3"/>
                </a:cxn>
                <a:cxn ang="T12">
                  <a:pos x="T4" y="T5"/>
                </a:cxn>
                <a:cxn ang="T13">
                  <a:pos x="T6" y="T7"/>
                </a:cxn>
                <a:cxn ang="T14">
                  <a:pos x="T8" y="T9"/>
                </a:cxn>
              </a:cxnLst>
              <a:rect l="T15" t="T16" r="T17" b="T18"/>
              <a:pathLst>
                <a:path w="23" h="147">
                  <a:moveTo>
                    <a:pt x="0" y="0"/>
                  </a:moveTo>
                  <a:lnTo>
                    <a:pt x="22" y="0"/>
                  </a:lnTo>
                  <a:lnTo>
                    <a:pt x="22" y="146"/>
                  </a:lnTo>
                  <a:lnTo>
                    <a:pt x="0" y="146"/>
                  </a:lnTo>
                  <a:lnTo>
                    <a:pt x="0" y="0"/>
                  </a:lnTo>
                </a:path>
              </a:pathLst>
            </a:custGeom>
            <a:solidFill>
              <a:srgbClr val="969696"/>
            </a:solidFill>
            <a:ln w="12700" cap="rnd">
              <a:solidFill>
                <a:schemeClr val="tx1"/>
              </a:solidFill>
              <a:round/>
              <a:headEnd type="none" w="sm" len="sm"/>
              <a:tailEnd type="none" w="sm" len="sm"/>
            </a:ln>
          </p:spPr>
          <p:txBody>
            <a:bodyPr/>
            <a:lstStyle/>
            <a:p>
              <a:endParaRPr lang="en-US"/>
            </a:p>
          </p:txBody>
        </p:sp>
        <p:sp>
          <p:nvSpPr>
            <p:cNvPr id="31095" name="Freeform 209"/>
            <p:cNvSpPr>
              <a:spLocks/>
            </p:cNvSpPr>
            <p:nvPr/>
          </p:nvSpPr>
          <p:spPr bwMode="auto">
            <a:xfrm>
              <a:off x="3743" y="3298"/>
              <a:ext cx="13" cy="117"/>
            </a:xfrm>
            <a:custGeom>
              <a:avLst/>
              <a:gdLst>
                <a:gd name="T0" fmla="*/ 0 w 23"/>
                <a:gd name="T1" fmla="*/ 0 h 160"/>
                <a:gd name="T2" fmla="*/ 4 w 23"/>
                <a:gd name="T3" fmla="*/ 0 h 160"/>
                <a:gd name="T4" fmla="*/ 4 w 23"/>
                <a:gd name="T5" fmla="*/ 62 h 160"/>
                <a:gd name="T6" fmla="*/ 0 w 23"/>
                <a:gd name="T7" fmla="*/ 62 h 160"/>
                <a:gd name="T8" fmla="*/ 0 w 23"/>
                <a:gd name="T9" fmla="*/ 0 h 160"/>
                <a:gd name="T10" fmla="*/ 0 60000 65536"/>
                <a:gd name="T11" fmla="*/ 0 60000 65536"/>
                <a:gd name="T12" fmla="*/ 0 60000 65536"/>
                <a:gd name="T13" fmla="*/ 0 60000 65536"/>
                <a:gd name="T14" fmla="*/ 0 60000 65536"/>
                <a:gd name="T15" fmla="*/ 0 w 23"/>
                <a:gd name="T16" fmla="*/ 0 h 160"/>
                <a:gd name="T17" fmla="*/ 23 w 23"/>
                <a:gd name="T18" fmla="*/ 160 h 160"/>
              </a:gdLst>
              <a:ahLst/>
              <a:cxnLst>
                <a:cxn ang="T10">
                  <a:pos x="T0" y="T1"/>
                </a:cxn>
                <a:cxn ang="T11">
                  <a:pos x="T2" y="T3"/>
                </a:cxn>
                <a:cxn ang="T12">
                  <a:pos x="T4" y="T5"/>
                </a:cxn>
                <a:cxn ang="T13">
                  <a:pos x="T6" y="T7"/>
                </a:cxn>
                <a:cxn ang="T14">
                  <a:pos x="T8" y="T9"/>
                </a:cxn>
              </a:cxnLst>
              <a:rect l="T15" t="T16" r="T17" b="T18"/>
              <a:pathLst>
                <a:path w="23" h="160">
                  <a:moveTo>
                    <a:pt x="0" y="0"/>
                  </a:moveTo>
                  <a:lnTo>
                    <a:pt x="22" y="0"/>
                  </a:lnTo>
                  <a:lnTo>
                    <a:pt x="22" y="159"/>
                  </a:lnTo>
                  <a:lnTo>
                    <a:pt x="0" y="159"/>
                  </a:lnTo>
                  <a:lnTo>
                    <a:pt x="0" y="0"/>
                  </a:lnTo>
                </a:path>
              </a:pathLst>
            </a:custGeom>
            <a:solidFill>
              <a:srgbClr val="1D2FBE"/>
            </a:solidFill>
            <a:ln w="12700" cap="rnd">
              <a:solidFill>
                <a:schemeClr val="tx1"/>
              </a:solidFill>
              <a:round/>
              <a:headEnd type="none" w="sm" len="sm"/>
              <a:tailEnd type="none" w="sm" len="sm"/>
            </a:ln>
          </p:spPr>
          <p:txBody>
            <a:bodyPr/>
            <a:lstStyle/>
            <a:p>
              <a:endParaRPr lang="en-US"/>
            </a:p>
          </p:txBody>
        </p:sp>
        <p:sp>
          <p:nvSpPr>
            <p:cNvPr id="31096" name="Freeform 210"/>
            <p:cNvSpPr>
              <a:spLocks/>
            </p:cNvSpPr>
            <p:nvPr/>
          </p:nvSpPr>
          <p:spPr bwMode="auto">
            <a:xfrm>
              <a:off x="3767" y="3298"/>
              <a:ext cx="11" cy="117"/>
            </a:xfrm>
            <a:custGeom>
              <a:avLst/>
              <a:gdLst>
                <a:gd name="T0" fmla="*/ 0 w 22"/>
                <a:gd name="T1" fmla="*/ 0 h 160"/>
                <a:gd name="T2" fmla="*/ 3 w 22"/>
                <a:gd name="T3" fmla="*/ 0 h 160"/>
                <a:gd name="T4" fmla="*/ 3 w 22"/>
                <a:gd name="T5" fmla="*/ 62 h 160"/>
                <a:gd name="T6" fmla="*/ 0 w 22"/>
                <a:gd name="T7" fmla="*/ 62 h 160"/>
                <a:gd name="T8" fmla="*/ 0 w 22"/>
                <a:gd name="T9" fmla="*/ 0 h 160"/>
                <a:gd name="T10" fmla="*/ 0 60000 65536"/>
                <a:gd name="T11" fmla="*/ 0 60000 65536"/>
                <a:gd name="T12" fmla="*/ 0 60000 65536"/>
                <a:gd name="T13" fmla="*/ 0 60000 65536"/>
                <a:gd name="T14" fmla="*/ 0 60000 65536"/>
                <a:gd name="T15" fmla="*/ 0 w 22"/>
                <a:gd name="T16" fmla="*/ 0 h 160"/>
                <a:gd name="T17" fmla="*/ 22 w 22"/>
                <a:gd name="T18" fmla="*/ 160 h 160"/>
              </a:gdLst>
              <a:ahLst/>
              <a:cxnLst>
                <a:cxn ang="T10">
                  <a:pos x="T0" y="T1"/>
                </a:cxn>
                <a:cxn ang="T11">
                  <a:pos x="T2" y="T3"/>
                </a:cxn>
                <a:cxn ang="T12">
                  <a:pos x="T4" y="T5"/>
                </a:cxn>
                <a:cxn ang="T13">
                  <a:pos x="T6" y="T7"/>
                </a:cxn>
                <a:cxn ang="T14">
                  <a:pos x="T8" y="T9"/>
                </a:cxn>
              </a:cxnLst>
              <a:rect l="T15" t="T16" r="T17" b="T18"/>
              <a:pathLst>
                <a:path w="22" h="160">
                  <a:moveTo>
                    <a:pt x="0" y="0"/>
                  </a:moveTo>
                  <a:lnTo>
                    <a:pt x="21" y="0"/>
                  </a:lnTo>
                  <a:lnTo>
                    <a:pt x="21" y="159"/>
                  </a:lnTo>
                  <a:lnTo>
                    <a:pt x="0" y="159"/>
                  </a:lnTo>
                  <a:lnTo>
                    <a:pt x="0" y="0"/>
                  </a:lnTo>
                </a:path>
              </a:pathLst>
            </a:custGeom>
            <a:solidFill>
              <a:srgbClr val="286676"/>
            </a:solidFill>
            <a:ln w="12700" cap="rnd">
              <a:solidFill>
                <a:schemeClr val="tx1"/>
              </a:solidFill>
              <a:round/>
              <a:headEnd type="none" w="sm" len="sm"/>
              <a:tailEnd type="none" w="sm" len="sm"/>
            </a:ln>
          </p:spPr>
          <p:txBody>
            <a:bodyPr/>
            <a:lstStyle/>
            <a:p>
              <a:endParaRPr lang="en-US"/>
            </a:p>
          </p:txBody>
        </p:sp>
        <p:sp>
          <p:nvSpPr>
            <p:cNvPr id="31097" name="Freeform 211"/>
            <p:cNvSpPr>
              <a:spLocks/>
            </p:cNvSpPr>
            <p:nvPr/>
          </p:nvSpPr>
          <p:spPr bwMode="auto">
            <a:xfrm>
              <a:off x="3789" y="3284"/>
              <a:ext cx="12" cy="131"/>
            </a:xfrm>
            <a:custGeom>
              <a:avLst/>
              <a:gdLst>
                <a:gd name="T0" fmla="*/ 0 w 22"/>
                <a:gd name="T1" fmla="*/ 0 h 179"/>
                <a:gd name="T2" fmla="*/ 3 w 22"/>
                <a:gd name="T3" fmla="*/ 0 h 179"/>
                <a:gd name="T4" fmla="*/ 3 w 22"/>
                <a:gd name="T5" fmla="*/ 70 h 179"/>
                <a:gd name="T6" fmla="*/ 0 w 22"/>
                <a:gd name="T7" fmla="*/ 70 h 179"/>
                <a:gd name="T8" fmla="*/ 0 w 22"/>
                <a:gd name="T9" fmla="*/ 0 h 179"/>
                <a:gd name="T10" fmla="*/ 0 60000 65536"/>
                <a:gd name="T11" fmla="*/ 0 60000 65536"/>
                <a:gd name="T12" fmla="*/ 0 60000 65536"/>
                <a:gd name="T13" fmla="*/ 0 60000 65536"/>
                <a:gd name="T14" fmla="*/ 0 60000 65536"/>
                <a:gd name="T15" fmla="*/ 0 w 22"/>
                <a:gd name="T16" fmla="*/ 0 h 179"/>
                <a:gd name="T17" fmla="*/ 22 w 22"/>
                <a:gd name="T18" fmla="*/ 179 h 179"/>
              </a:gdLst>
              <a:ahLst/>
              <a:cxnLst>
                <a:cxn ang="T10">
                  <a:pos x="T0" y="T1"/>
                </a:cxn>
                <a:cxn ang="T11">
                  <a:pos x="T2" y="T3"/>
                </a:cxn>
                <a:cxn ang="T12">
                  <a:pos x="T4" y="T5"/>
                </a:cxn>
                <a:cxn ang="T13">
                  <a:pos x="T6" y="T7"/>
                </a:cxn>
                <a:cxn ang="T14">
                  <a:pos x="T8" y="T9"/>
                </a:cxn>
              </a:cxnLst>
              <a:rect l="T15" t="T16" r="T17" b="T18"/>
              <a:pathLst>
                <a:path w="22" h="179">
                  <a:moveTo>
                    <a:pt x="0" y="0"/>
                  </a:moveTo>
                  <a:lnTo>
                    <a:pt x="21" y="0"/>
                  </a:lnTo>
                  <a:lnTo>
                    <a:pt x="21" y="178"/>
                  </a:lnTo>
                  <a:lnTo>
                    <a:pt x="0" y="178"/>
                  </a:lnTo>
                  <a:lnTo>
                    <a:pt x="0" y="0"/>
                  </a:lnTo>
                </a:path>
              </a:pathLst>
            </a:custGeom>
            <a:solidFill>
              <a:srgbClr val="004500"/>
            </a:solidFill>
            <a:ln w="12700" cap="rnd">
              <a:solidFill>
                <a:schemeClr val="tx1"/>
              </a:solidFill>
              <a:round/>
              <a:headEnd type="none" w="sm" len="sm"/>
              <a:tailEnd type="none" w="sm" len="sm"/>
            </a:ln>
          </p:spPr>
          <p:txBody>
            <a:bodyPr/>
            <a:lstStyle/>
            <a:p>
              <a:endParaRPr lang="en-US"/>
            </a:p>
          </p:txBody>
        </p:sp>
        <p:sp>
          <p:nvSpPr>
            <p:cNvPr id="31098" name="Freeform 212"/>
            <p:cNvSpPr>
              <a:spLocks/>
            </p:cNvSpPr>
            <p:nvPr/>
          </p:nvSpPr>
          <p:spPr bwMode="auto">
            <a:xfrm>
              <a:off x="3810" y="3265"/>
              <a:ext cx="11" cy="150"/>
            </a:xfrm>
            <a:custGeom>
              <a:avLst/>
              <a:gdLst>
                <a:gd name="T0" fmla="*/ 0 w 22"/>
                <a:gd name="T1" fmla="*/ 0 h 205"/>
                <a:gd name="T2" fmla="*/ 3 w 22"/>
                <a:gd name="T3" fmla="*/ 0 h 205"/>
                <a:gd name="T4" fmla="*/ 3 w 22"/>
                <a:gd name="T5" fmla="*/ 80 h 205"/>
                <a:gd name="T6" fmla="*/ 0 w 22"/>
                <a:gd name="T7" fmla="*/ 80 h 205"/>
                <a:gd name="T8" fmla="*/ 0 w 22"/>
                <a:gd name="T9" fmla="*/ 0 h 205"/>
                <a:gd name="T10" fmla="*/ 0 60000 65536"/>
                <a:gd name="T11" fmla="*/ 0 60000 65536"/>
                <a:gd name="T12" fmla="*/ 0 60000 65536"/>
                <a:gd name="T13" fmla="*/ 0 60000 65536"/>
                <a:gd name="T14" fmla="*/ 0 60000 65536"/>
                <a:gd name="T15" fmla="*/ 0 w 22"/>
                <a:gd name="T16" fmla="*/ 0 h 205"/>
                <a:gd name="T17" fmla="*/ 22 w 22"/>
                <a:gd name="T18" fmla="*/ 205 h 205"/>
              </a:gdLst>
              <a:ahLst/>
              <a:cxnLst>
                <a:cxn ang="T10">
                  <a:pos x="T0" y="T1"/>
                </a:cxn>
                <a:cxn ang="T11">
                  <a:pos x="T2" y="T3"/>
                </a:cxn>
                <a:cxn ang="T12">
                  <a:pos x="T4" y="T5"/>
                </a:cxn>
                <a:cxn ang="T13">
                  <a:pos x="T6" y="T7"/>
                </a:cxn>
                <a:cxn ang="T14">
                  <a:pos x="T8" y="T9"/>
                </a:cxn>
              </a:cxnLst>
              <a:rect l="T15" t="T16" r="T17" b="T18"/>
              <a:pathLst>
                <a:path w="22" h="205">
                  <a:moveTo>
                    <a:pt x="0" y="0"/>
                  </a:moveTo>
                  <a:lnTo>
                    <a:pt x="21" y="0"/>
                  </a:lnTo>
                  <a:lnTo>
                    <a:pt x="21" y="204"/>
                  </a:lnTo>
                  <a:lnTo>
                    <a:pt x="0" y="204"/>
                  </a:lnTo>
                  <a:lnTo>
                    <a:pt x="0" y="0"/>
                  </a:lnTo>
                </a:path>
              </a:pathLst>
            </a:custGeom>
            <a:solidFill>
              <a:srgbClr val="453E01"/>
            </a:solidFill>
            <a:ln w="12700" cap="rnd">
              <a:solidFill>
                <a:schemeClr val="tx1"/>
              </a:solidFill>
              <a:round/>
              <a:headEnd type="none" w="sm" len="sm"/>
              <a:tailEnd type="none" w="sm" len="sm"/>
            </a:ln>
          </p:spPr>
          <p:txBody>
            <a:bodyPr/>
            <a:lstStyle/>
            <a:p>
              <a:endParaRPr lang="en-US"/>
            </a:p>
          </p:txBody>
        </p:sp>
        <p:sp>
          <p:nvSpPr>
            <p:cNvPr id="31099" name="Freeform 213"/>
            <p:cNvSpPr>
              <a:spLocks/>
            </p:cNvSpPr>
            <p:nvPr/>
          </p:nvSpPr>
          <p:spPr bwMode="auto">
            <a:xfrm>
              <a:off x="3832" y="3263"/>
              <a:ext cx="12" cy="152"/>
            </a:xfrm>
            <a:custGeom>
              <a:avLst/>
              <a:gdLst>
                <a:gd name="T0" fmla="*/ 0 w 23"/>
                <a:gd name="T1" fmla="*/ 0 h 208"/>
                <a:gd name="T2" fmla="*/ 3 w 23"/>
                <a:gd name="T3" fmla="*/ 0 h 208"/>
                <a:gd name="T4" fmla="*/ 3 w 23"/>
                <a:gd name="T5" fmla="*/ 80 h 208"/>
                <a:gd name="T6" fmla="*/ 0 w 23"/>
                <a:gd name="T7" fmla="*/ 80 h 208"/>
                <a:gd name="T8" fmla="*/ 0 w 23"/>
                <a:gd name="T9" fmla="*/ 0 h 208"/>
                <a:gd name="T10" fmla="*/ 0 60000 65536"/>
                <a:gd name="T11" fmla="*/ 0 60000 65536"/>
                <a:gd name="T12" fmla="*/ 0 60000 65536"/>
                <a:gd name="T13" fmla="*/ 0 60000 65536"/>
                <a:gd name="T14" fmla="*/ 0 60000 65536"/>
                <a:gd name="T15" fmla="*/ 0 w 23"/>
                <a:gd name="T16" fmla="*/ 0 h 208"/>
                <a:gd name="T17" fmla="*/ 23 w 23"/>
                <a:gd name="T18" fmla="*/ 208 h 208"/>
              </a:gdLst>
              <a:ahLst/>
              <a:cxnLst>
                <a:cxn ang="T10">
                  <a:pos x="T0" y="T1"/>
                </a:cxn>
                <a:cxn ang="T11">
                  <a:pos x="T2" y="T3"/>
                </a:cxn>
                <a:cxn ang="T12">
                  <a:pos x="T4" y="T5"/>
                </a:cxn>
                <a:cxn ang="T13">
                  <a:pos x="T6" y="T7"/>
                </a:cxn>
                <a:cxn ang="T14">
                  <a:pos x="T8" y="T9"/>
                </a:cxn>
              </a:cxnLst>
              <a:rect l="T15" t="T16" r="T17" b="T18"/>
              <a:pathLst>
                <a:path w="23" h="208">
                  <a:moveTo>
                    <a:pt x="0" y="0"/>
                  </a:moveTo>
                  <a:lnTo>
                    <a:pt x="22" y="0"/>
                  </a:lnTo>
                  <a:lnTo>
                    <a:pt x="22" y="207"/>
                  </a:lnTo>
                  <a:lnTo>
                    <a:pt x="0" y="207"/>
                  </a:lnTo>
                  <a:lnTo>
                    <a:pt x="0" y="0"/>
                  </a:lnTo>
                </a:path>
              </a:pathLst>
            </a:custGeom>
            <a:solidFill>
              <a:srgbClr val="6A2813"/>
            </a:solidFill>
            <a:ln w="12700" cap="rnd">
              <a:solidFill>
                <a:schemeClr val="tx1"/>
              </a:solidFill>
              <a:round/>
              <a:headEnd type="none" w="sm" len="sm"/>
              <a:tailEnd type="none" w="sm" len="sm"/>
            </a:ln>
          </p:spPr>
          <p:txBody>
            <a:bodyPr/>
            <a:lstStyle/>
            <a:p>
              <a:endParaRPr lang="en-US"/>
            </a:p>
          </p:txBody>
        </p:sp>
        <p:sp>
          <p:nvSpPr>
            <p:cNvPr id="31100" name="Freeform 214"/>
            <p:cNvSpPr>
              <a:spLocks/>
            </p:cNvSpPr>
            <p:nvPr/>
          </p:nvSpPr>
          <p:spPr bwMode="auto">
            <a:xfrm>
              <a:off x="3856" y="3255"/>
              <a:ext cx="11" cy="160"/>
            </a:xfrm>
            <a:custGeom>
              <a:avLst/>
              <a:gdLst>
                <a:gd name="T0" fmla="*/ 0 w 22"/>
                <a:gd name="T1" fmla="*/ 0 h 218"/>
                <a:gd name="T2" fmla="*/ 3 w 22"/>
                <a:gd name="T3" fmla="*/ 0 h 218"/>
                <a:gd name="T4" fmla="*/ 3 w 22"/>
                <a:gd name="T5" fmla="*/ 86 h 218"/>
                <a:gd name="T6" fmla="*/ 0 w 22"/>
                <a:gd name="T7" fmla="*/ 86 h 218"/>
                <a:gd name="T8" fmla="*/ 0 w 22"/>
                <a:gd name="T9" fmla="*/ 0 h 218"/>
                <a:gd name="T10" fmla="*/ 0 60000 65536"/>
                <a:gd name="T11" fmla="*/ 0 60000 65536"/>
                <a:gd name="T12" fmla="*/ 0 60000 65536"/>
                <a:gd name="T13" fmla="*/ 0 60000 65536"/>
                <a:gd name="T14" fmla="*/ 0 60000 65536"/>
                <a:gd name="T15" fmla="*/ 0 w 22"/>
                <a:gd name="T16" fmla="*/ 0 h 218"/>
                <a:gd name="T17" fmla="*/ 22 w 22"/>
                <a:gd name="T18" fmla="*/ 218 h 218"/>
              </a:gdLst>
              <a:ahLst/>
              <a:cxnLst>
                <a:cxn ang="T10">
                  <a:pos x="T0" y="T1"/>
                </a:cxn>
                <a:cxn ang="T11">
                  <a:pos x="T2" y="T3"/>
                </a:cxn>
                <a:cxn ang="T12">
                  <a:pos x="T4" y="T5"/>
                </a:cxn>
                <a:cxn ang="T13">
                  <a:pos x="T6" y="T7"/>
                </a:cxn>
                <a:cxn ang="T14">
                  <a:pos x="T8" y="T9"/>
                </a:cxn>
              </a:cxnLst>
              <a:rect l="T15" t="T16" r="T17" b="T18"/>
              <a:pathLst>
                <a:path w="22" h="218">
                  <a:moveTo>
                    <a:pt x="0" y="0"/>
                  </a:moveTo>
                  <a:lnTo>
                    <a:pt x="21" y="0"/>
                  </a:lnTo>
                  <a:lnTo>
                    <a:pt x="21" y="217"/>
                  </a:lnTo>
                  <a:lnTo>
                    <a:pt x="0" y="217"/>
                  </a:lnTo>
                  <a:lnTo>
                    <a:pt x="0" y="0"/>
                  </a:lnTo>
                </a:path>
              </a:pathLst>
            </a:custGeom>
            <a:solidFill>
              <a:srgbClr val="85396A"/>
            </a:solidFill>
            <a:ln w="12700" cap="rnd">
              <a:solidFill>
                <a:schemeClr val="tx1"/>
              </a:solidFill>
              <a:round/>
              <a:headEnd type="none" w="sm" len="sm"/>
              <a:tailEnd type="none" w="sm" len="sm"/>
            </a:ln>
          </p:spPr>
          <p:txBody>
            <a:bodyPr/>
            <a:lstStyle/>
            <a:p>
              <a:endParaRPr lang="en-US"/>
            </a:p>
          </p:txBody>
        </p:sp>
        <p:sp>
          <p:nvSpPr>
            <p:cNvPr id="31101" name="Freeform 215"/>
            <p:cNvSpPr>
              <a:spLocks/>
            </p:cNvSpPr>
            <p:nvPr/>
          </p:nvSpPr>
          <p:spPr bwMode="auto">
            <a:xfrm>
              <a:off x="3878" y="3252"/>
              <a:ext cx="12" cy="163"/>
            </a:xfrm>
            <a:custGeom>
              <a:avLst/>
              <a:gdLst>
                <a:gd name="T0" fmla="*/ 0 w 22"/>
                <a:gd name="T1" fmla="*/ 0 h 223"/>
                <a:gd name="T2" fmla="*/ 3 w 22"/>
                <a:gd name="T3" fmla="*/ 0 h 223"/>
                <a:gd name="T4" fmla="*/ 3 w 22"/>
                <a:gd name="T5" fmla="*/ 86 h 223"/>
                <a:gd name="T6" fmla="*/ 0 w 22"/>
                <a:gd name="T7" fmla="*/ 86 h 223"/>
                <a:gd name="T8" fmla="*/ 0 w 22"/>
                <a:gd name="T9" fmla="*/ 0 h 223"/>
                <a:gd name="T10" fmla="*/ 0 60000 65536"/>
                <a:gd name="T11" fmla="*/ 0 60000 65536"/>
                <a:gd name="T12" fmla="*/ 0 60000 65536"/>
                <a:gd name="T13" fmla="*/ 0 60000 65536"/>
                <a:gd name="T14" fmla="*/ 0 60000 65536"/>
                <a:gd name="T15" fmla="*/ 0 w 22"/>
                <a:gd name="T16" fmla="*/ 0 h 223"/>
                <a:gd name="T17" fmla="*/ 22 w 22"/>
                <a:gd name="T18" fmla="*/ 223 h 223"/>
              </a:gdLst>
              <a:ahLst/>
              <a:cxnLst>
                <a:cxn ang="T10">
                  <a:pos x="T0" y="T1"/>
                </a:cxn>
                <a:cxn ang="T11">
                  <a:pos x="T2" y="T3"/>
                </a:cxn>
                <a:cxn ang="T12">
                  <a:pos x="T4" y="T5"/>
                </a:cxn>
                <a:cxn ang="T13">
                  <a:pos x="T6" y="T7"/>
                </a:cxn>
                <a:cxn ang="T14">
                  <a:pos x="T8" y="T9"/>
                </a:cxn>
              </a:cxnLst>
              <a:rect l="T15" t="T16" r="T17" b="T18"/>
              <a:pathLst>
                <a:path w="22" h="223">
                  <a:moveTo>
                    <a:pt x="0" y="0"/>
                  </a:moveTo>
                  <a:lnTo>
                    <a:pt x="21" y="0"/>
                  </a:lnTo>
                  <a:lnTo>
                    <a:pt x="21" y="222"/>
                  </a:lnTo>
                  <a:lnTo>
                    <a:pt x="0" y="222"/>
                  </a:lnTo>
                  <a:lnTo>
                    <a:pt x="0" y="0"/>
                  </a:lnTo>
                </a:path>
              </a:pathLst>
            </a:custGeom>
            <a:solidFill>
              <a:srgbClr val="4A3285"/>
            </a:solidFill>
            <a:ln w="12700" cap="rnd">
              <a:solidFill>
                <a:schemeClr val="tx1"/>
              </a:solidFill>
              <a:round/>
              <a:headEnd type="none" w="sm" len="sm"/>
              <a:tailEnd type="none" w="sm" len="sm"/>
            </a:ln>
          </p:spPr>
          <p:txBody>
            <a:bodyPr/>
            <a:lstStyle/>
            <a:p>
              <a:endParaRPr lang="en-US"/>
            </a:p>
          </p:txBody>
        </p:sp>
        <p:sp>
          <p:nvSpPr>
            <p:cNvPr id="31102" name="Freeform 216"/>
            <p:cNvSpPr>
              <a:spLocks/>
            </p:cNvSpPr>
            <p:nvPr/>
          </p:nvSpPr>
          <p:spPr bwMode="auto">
            <a:xfrm>
              <a:off x="3898" y="3215"/>
              <a:ext cx="12" cy="200"/>
            </a:xfrm>
            <a:custGeom>
              <a:avLst/>
              <a:gdLst>
                <a:gd name="T0" fmla="*/ 0 w 22"/>
                <a:gd name="T1" fmla="*/ 0 h 273"/>
                <a:gd name="T2" fmla="*/ 3 w 22"/>
                <a:gd name="T3" fmla="*/ 0 h 273"/>
                <a:gd name="T4" fmla="*/ 3 w 22"/>
                <a:gd name="T5" fmla="*/ 107 h 273"/>
                <a:gd name="T6" fmla="*/ 0 w 22"/>
                <a:gd name="T7" fmla="*/ 107 h 273"/>
                <a:gd name="T8" fmla="*/ 0 w 22"/>
                <a:gd name="T9" fmla="*/ 0 h 273"/>
                <a:gd name="T10" fmla="*/ 0 60000 65536"/>
                <a:gd name="T11" fmla="*/ 0 60000 65536"/>
                <a:gd name="T12" fmla="*/ 0 60000 65536"/>
                <a:gd name="T13" fmla="*/ 0 60000 65536"/>
                <a:gd name="T14" fmla="*/ 0 60000 65536"/>
                <a:gd name="T15" fmla="*/ 0 w 22"/>
                <a:gd name="T16" fmla="*/ 0 h 273"/>
                <a:gd name="T17" fmla="*/ 22 w 22"/>
                <a:gd name="T18" fmla="*/ 273 h 273"/>
              </a:gdLst>
              <a:ahLst/>
              <a:cxnLst>
                <a:cxn ang="T10">
                  <a:pos x="T0" y="T1"/>
                </a:cxn>
                <a:cxn ang="T11">
                  <a:pos x="T2" y="T3"/>
                </a:cxn>
                <a:cxn ang="T12">
                  <a:pos x="T4" y="T5"/>
                </a:cxn>
                <a:cxn ang="T13">
                  <a:pos x="T6" y="T7"/>
                </a:cxn>
                <a:cxn ang="T14">
                  <a:pos x="T8" y="T9"/>
                </a:cxn>
              </a:cxnLst>
              <a:rect l="T15" t="T16" r="T17" b="T18"/>
              <a:pathLst>
                <a:path w="22" h="273">
                  <a:moveTo>
                    <a:pt x="0" y="0"/>
                  </a:moveTo>
                  <a:lnTo>
                    <a:pt x="21" y="0"/>
                  </a:lnTo>
                  <a:lnTo>
                    <a:pt x="21" y="272"/>
                  </a:lnTo>
                  <a:lnTo>
                    <a:pt x="0" y="272"/>
                  </a:lnTo>
                  <a:lnTo>
                    <a:pt x="0" y="0"/>
                  </a:lnTo>
                </a:path>
              </a:pathLst>
            </a:custGeom>
            <a:solidFill>
              <a:srgbClr val="424242"/>
            </a:solidFill>
            <a:ln w="12700" cap="rnd">
              <a:solidFill>
                <a:schemeClr val="tx1"/>
              </a:solidFill>
              <a:round/>
              <a:headEnd type="none" w="sm" len="sm"/>
              <a:tailEnd type="none" w="sm" len="sm"/>
            </a:ln>
          </p:spPr>
          <p:txBody>
            <a:bodyPr/>
            <a:lstStyle/>
            <a:p>
              <a:endParaRPr lang="en-US"/>
            </a:p>
          </p:txBody>
        </p:sp>
        <p:sp>
          <p:nvSpPr>
            <p:cNvPr id="31103" name="Freeform 217"/>
            <p:cNvSpPr>
              <a:spLocks/>
            </p:cNvSpPr>
            <p:nvPr/>
          </p:nvSpPr>
          <p:spPr bwMode="auto">
            <a:xfrm>
              <a:off x="3921" y="3212"/>
              <a:ext cx="12" cy="203"/>
            </a:xfrm>
            <a:custGeom>
              <a:avLst/>
              <a:gdLst>
                <a:gd name="T0" fmla="*/ 0 w 22"/>
                <a:gd name="T1" fmla="*/ 0 h 277"/>
                <a:gd name="T2" fmla="*/ 3 w 22"/>
                <a:gd name="T3" fmla="*/ 0 h 277"/>
                <a:gd name="T4" fmla="*/ 3 w 22"/>
                <a:gd name="T5" fmla="*/ 108 h 277"/>
                <a:gd name="T6" fmla="*/ 0 w 22"/>
                <a:gd name="T7" fmla="*/ 108 h 277"/>
                <a:gd name="T8" fmla="*/ 0 w 22"/>
                <a:gd name="T9" fmla="*/ 0 h 277"/>
                <a:gd name="T10" fmla="*/ 0 60000 65536"/>
                <a:gd name="T11" fmla="*/ 0 60000 65536"/>
                <a:gd name="T12" fmla="*/ 0 60000 65536"/>
                <a:gd name="T13" fmla="*/ 0 60000 65536"/>
                <a:gd name="T14" fmla="*/ 0 60000 65536"/>
                <a:gd name="T15" fmla="*/ 0 w 22"/>
                <a:gd name="T16" fmla="*/ 0 h 277"/>
                <a:gd name="T17" fmla="*/ 22 w 22"/>
                <a:gd name="T18" fmla="*/ 277 h 277"/>
              </a:gdLst>
              <a:ahLst/>
              <a:cxnLst>
                <a:cxn ang="T10">
                  <a:pos x="T0" y="T1"/>
                </a:cxn>
                <a:cxn ang="T11">
                  <a:pos x="T2" y="T3"/>
                </a:cxn>
                <a:cxn ang="T12">
                  <a:pos x="T4" y="T5"/>
                </a:cxn>
                <a:cxn ang="T13">
                  <a:pos x="T6" y="T7"/>
                </a:cxn>
                <a:cxn ang="T14">
                  <a:pos x="T8" y="T9"/>
                </a:cxn>
              </a:cxnLst>
              <a:rect l="T15" t="T16" r="T17" b="T18"/>
              <a:pathLst>
                <a:path w="22" h="277">
                  <a:moveTo>
                    <a:pt x="0" y="0"/>
                  </a:moveTo>
                  <a:lnTo>
                    <a:pt x="21" y="0"/>
                  </a:lnTo>
                  <a:lnTo>
                    <a:pt x="21" y="276"/>
                  </a:lnTo>
                  <a:lnTo>
                    <a:pt x="0" y="276"/>
                  </a:lnTo>
                  <a:lnTo>
                    <a:pt x="0" y="0"/>
                  </a:lnTo>
                </a:path>
              </a:pathLst>
            </a:custGeom>
            <a:solidFill>
              <a:srgbClr val="000000"/>
            </a:solidFill>
            <a:ln w="12700" cap="rnd">
              <a:solidFill>
                <a:schemeClr val="tx1"/>
              </a:solidFill>
              <a:round/>
              <a:headEnd type="none" w="sm" len="sm"/>
              <a:tailEnd type="none" w="sm" len="sm"/>
            </a:ln>
          </p:spPr>
          <p:txBody>
            <a:bodyPr/>
            <a:lstStyle/>
            <a:p>
              <a:endParaRPr lang="en-US"/>
            </a:p>
          </p:txBody>
        </p:sp>
        <p:sp>
          <p:nvSpPr>
            <p:cNvPr id="31104" name="Freeform 218"/>
            <p:cNvSpPr>
              <a:spLocks/>
            </p:cNvSpPr>
            <p:nvPr/>
          </p:nvSpPr>
          <p:spPr bwMode="auto">
            <a:xfrm>
              <a:off x="3944" y="3200"/>
              <a:ext cx="12" cy="215"/>
            </a:xfrm>
            <a:custGeom>
              <a:avLst/>
              <a:gdLst>
                <a:gd name="T0" fmla="*/ 0 w 23"/>
                <a:gd name="T1" fmla="*/ 0 h 293"/>
                <a:gd name="T2" fmla="*/ 3 w 23"/>
                <a:gd name="T3" fmla="*/ 0 h 293"/>
                <a:gd name="T4" fmla="*/ 3 w 23"/>
                <a:gd name="T5" fmla="*/ 115 h 293"/>
                <a:gd name="T6" fmla="*/ 0 w 23"/>
                <a:gd name="T7" fmla="*/ 115 h 293"/>
                <a:gd name="T8" fmla="*/ 0 w 23"/>
                <a:gd name="T9" fmla="*/ 0 h 293"/>
                <a:gd name="T10" fmla="*/ 0 60000 65536"/>
                <a:gd name="T11" fmla="*/ 0 60000 65536"/>
                <a:gd name="T12" fmla="*/ 0 60000 65536"/>
                <a:gd name="T13" fmla="*/ 0 60000 65536"/>
                <a:gd name="T14" fmla="*/ 0 60000 65536"/>
                <a:gd name="T15" fmla="*/ 0 w 23"/>
                <a:gd name="T16" fmla="*/ 0 h 293"/>
                <a:gd name="T17" fmla="*/ 23 w 23"/>
                <a:gd name="T18" fmla="*/ 293 h 293"/>
              </a:gdLst>
              <a:ahLst/>
              <a:cxnLst>
                <a:cxn ang="T10">
                  <a:pos x="T0" y="T1"/>
                </a:cxn>
                <a:cxn ang="T11">
                  <a:pos x="T2" y="T3"/>
                </a:cxn>
                <a:cxn ang="T12">
                  <a:pos x="T4" y="T5"/>
                </a:cxn>
                <a:cxn ang="T13">
                  <a:pos x="T6" y="T7"/>
                </a:cxn>
                <a:cxn ang="T14">
                  <a:pos x="T8" y="T9"/>
                </a:cxn>
              </a:cxnLst>
              <a:rect l="T15" t="T16" r="T17" b="T18"/>
              <a:pathLst>
                <a:path w="23" h="293">
                  <a:moveTo>
                    <a:pt x="0" y="0"/>
                  </a:moveTo>
                  <a:lnTo>
                    <a:pt x="22" y="0"/>
                  </a:lnTo>
                  <a:lnTo>
                    <a:pt x="22" y="292"/>
                  </a:lnTo>
                  <a:lnTo>
                    <a:pt x="0" y="292"/>
                  </a:lnTo>
                  <a:lnTo>
                    <a:pt x="0" y="0"/>
                  </a:lnTo>
                </a:path>
              </a:pathLst>
            </a:custGeom>
            <a:solidFill>
              <a:srgbClr val="FFFFFF"/>
            </a:solidFill>
            <a:ln w="12700" cap="rnd">
              <a:solidFill>
                <a:schemeClr val="tx1"/>
              </a:solidFill>
              <a:round/>
              <a:headEnd type="none" w="sm" len="sm"/>
              <a:tailEnd type="none" w="sm" len="sm"/>
            </a:ln>
          </p:spPr>
          <p:txBody>
            <a:bodyPr/>
            <a:lstStyle/>
            <a:p>
              <a:endParaRPr lang="en-US"/>
            </a:p>
          </p:txBody>
        </p:sp>
        <p:sp>
          <p:nvSpPr>
            <p:cNvPr id="31105" name="Freeform 219"/>
            <p:cNvSpPr>
              <a:spLocks/>
            </p:cNvSpPr>
            <p:nvPr/>
          </p:nvSpPr>
          <p:spPr bwMode="auto">
            <a:xfrm>
              <a:off x="3966" y="3200"/>
              <a:ext cx="12" cy="215"/>
            </a:xfrm>
            <a:custGeom>
              <a:avLst/>
              <a:gdLst>
                <a:gd name="T0" fmla="*/ 0 w 23"/>
                <a:gd name="T1" fmla="*/ 0 h 293"/>
                <a:gd name="T2" fmla="*/ 3 w 23"/>
                <a:gd name="T3" fmla="*/ 0 h 293"/>
                <a:gd name="T4" fmla="*/ 3 w 23"/>
                <a:gd name="T5" fmla="*/ 115 h 293"/>
                <a:gd name="T6" fmla="*/ 0 w 23"/>
                <a:gd name="T7" fmla="*/ 115 h 293"/>
                <a:gd name="T8" fmla="*/ 0 w 23"/>
                <a:gd name="T9" fmla="*/ 0 h 293"/>
                <a:gd name="T10" fmla="*/ 0 60000 65536"/>
                <a:gd name="T11" fmla="*/ 0 60000 65536"/>
                <a:gd name="T12" fmla="*/ 0 60000 65536"/>
                <a:gd name="T13" fmla="*/ 0 60000 65536"/>
                <a:gd name="T14" fmla="*/ 0 60000 65536"/>
                <a:gd name="T15" fmla="*/ 0 w 23"/>
                <a:gd name="T16" fmla="*/ 0 h 293"/>
                <a:gd name="T17" fmla="*/ 23 w 23"/>
                <a:gd name="T18" fmla="*/ 293 h 293"/>
              </a:gdLst>
              <a:ahLst/>
              <a:cxnLst>
                <a:cxn ang="T10">
                  <a:pos x="T0" y="T1"/>
                </a:cxn>
                <a:cxn ang="T11">
                  <a:pos x="T2" y="T3"/>
                </a:cxn>
                <a:cxn ang="T12">
                  <a:pos x="T4" y="T5"/>
                </a:cxn>
                <a:cxn ang="T13">
                  <a:pos x="T6" y="T7"/>
                </a:cxn>
                <a:cxn ang="T14">
                  <a:pos x="T8" y="T9"/>
                </a:cxn>
              </a:cxnLst>
              <a:rect l="T15" t="T16" r="T17" b="T18"/>
              <a:pathLst>
                <a:path w="23" h="293">
                  <a:moveTo>
                    <a:pt x="0" y="0"/>
                  </a:moveTo>
                  <a:lnTo>
                    <a:pt x="22" y="0"/>
                  </a:lnTo>
                  <a:lnTo>
                    <a:pt x="22" y="292"/>
                  </a:lnTo>
                  <a:lnTo>
                    <a:pt x="0" y="292"/>
                  </a:lnTo>
                  <a:lnTo>
                    <a:pt x="0" y="0"/>
                  </a:lnTo>
                </a:path>
              </a:pathLst>
            </a:custGeom>
            <a:solidFill>
              <a:srgbClr val="DD0806"/>
            </a:solidFill>
            <a:ln w="12700" cap="rnd">
              <a:solidFill>
                <a:schemeClr val="tx1"/>
              </a:solidFill>
              <a:round/>
              <a:headEnd type="none" w="sm" len="sm"/>
              <a:tailEnd type="none" w="sm" len="sm"/>
            </a:ln>
          </p:spPr>
          <p:txBody>
            <a:bodyPr/>
            <a:lstStyle/>
            <a:p>
              <a:endParaRPr lang="en-US"/>
            </a:p>
          </p:txBody>
        </p:sp>
        <p:sp>
          <p:nvSpPr>
            <p:cNvPr id="31106" name="Freeform 220"/>
            <p:cNvSpPr>
              <a:spLocks/>
            </p:cNvSpPr>
            <p:nvPr/>
          </p:nvSpPr>
          <p:spPr bwMode="auto">
            <a:xfrm>
              <a:off x="3987" y="3200"/>
              <a:ext cx="12" cy="215"/>
            </a:xfrm>
            <a:custGeom>
              <a:avLst/>
              <a:gdLst>
                <a:gd name="T0" fmla="*/ 0 w 23"/>
                <a:gd name="T1" fmla="*/ 0 h 293"/>
                <a:gd name="T2" fmla="*/ 3 w 23"/>
                <a:gd name="T3" fmla="*/ 0 h 293"/>
                <a:gd name="T4" fmla="*/ 3 w 23"/>
                <a:gd name="T5" fmla="*/ 115 h 293"/>
                <a:gd name="T6" fmla="*/ 0 w 23"/>
                <a:gd name="T7" fmla="*/ 115 h 293"/>
                <a:gd name="T8" fmla="*/ 0 w 23"/>
                <a:gd name="T9" fmla="*/ 0 h 293"/>
                <a:gd name="T10" fmla="*/ 0 60000 65536"/>
                <a:gd name="T11" fmla="*/ 0 60000 65536"/>
                <a:gd name="T12" fmla="*/ 0 60000 65536"/>
                <a:gd name="T13" fmla="*/ 0 60000 65536"/>
                <a:gd name="T14" fmla="*/ 0 60000 65536"/>
                <a:gd name="T15" fmla="*/ 0 w 23"/>
                <a:gd name="T16" fmla="*/ 0 h 293"/>
                <a:gd name="T17" fmla="*/ 23 w 23"/>
                <a:gd name="T18" fmla="*/ 293 h 293"/>
              </a:gdLst>
              <a:ahLst/>
              <a:cxnLst>
                <a:cxn ang="T10">
                  <a:pos x="T0" y="T1"/>
                </a:cxn>
                <a:cxn ang="T11">
                  <a:pos x="T2" y="T3"/>
                </a:cxn>
                <a:cxn ang="T12">
                  <a:pos x="T4" y="T5"/>
                </a:cxn>
                <a:cxn ang="T13">
                  <a:pos x="T6" y="T7"/>
                </a:cxn>
                <a:cxn ang="T14">
                  <a:pos x="T8" y="T9"/>
                </a:cxn>
              </a:cxnLst>
              <a:rect l="T15" t="T16" r="T17" b="T18"/>
              <a:pathLst>
                <a:path w="23" h="293">
                  <a:moveTo>
                    <a:pt x="0" y="0"/>
                  </a:moveTo>
                  <a:lnTo>
                    <a:pt x="22" y="0"/>
                  </a:lnTo>
                  <a:lnTo>
                    <a:pt x="22" y="292"/>
                  </a:lnTo>
                  <a:lnTo>
                    <a:pt x="0" y="292"/>
                  </a:lnTo>
                  <a:lnTo>
                    <a:pt x="0" y="0"/>
                  </a:lnTo>
                </a:path>
              </a:pathLst>
            </a:custGeom>
            <a:solidFill>
              <a:srgbClr val="1FB714"/>
            </a:solidFill>
            <a:ln w="12700" cap="rnd">
              <a:solidFill>
                <a:schemeClr val="tx1"/>
              </a:solidFill>
              <a:round/>
              <a:headEnd type="none" w="sm" len="sm"/>
              <a:tailEnd type="none" w="sm" len="sm"/>
            </a:ln>
          </p:spPr>
          <p:txBody>
            <a:bodyPr/>
            <a:lstStyle/>
            <a:p>
              <a:endParaRPr lang="en-US"/>
            </a:p>
          </p:txBody>
        </p:sp>
        <p:sp>
          <p:nvSpPr>
            <p:cNvPr id="31107" name="Freeform 221"/>
            <p:cNvSpPr>
              <a:spLocks/>
            </p:cNvSpPr>
            <p:nvPr/>
          </p:nvSpPr>
          <p:spPr bwMode="auto">
            <a:xfrm>
              <a:off x="4010" y="3200"/>
              <a:ext cx="12" cy="215"/>
            </a:xfrm>
            <a:custGeom>
              <a:avLst/>
              <a:gdLst>
                <a:gd name="T0" fmla="*/ 0 w 22"/>
                <a:gd name="T1" fmla="*/ 0 h 293"/>
                <a:gd name="T2" fmla="*/ 3 w 22"/>
                <a:gd name="T3" fmla="*/ 0 h 293"/>
                <a:gd name="T4" fmla="*/ 3 w 22"/>
                <a:gd name="T5" fmla="*/ 115 h 293"/>
                <a:gd name="T6" fmla="*/ 0 w 22"/>
                <a:gd name="T7" fmla="*/ 115 h 293"/>
                <a:gd name="T8" fmla="*/ 0 w 22"/>
                <a:gd name="T9" fmla="*/ 0 h 293"/>
                <a:gd name="T10" fmla="*/ 0 60000 65536"/>
                <a:gd name="T11" fmla="*/ 0 60000 65536"/>
                <a:gd name="T12" fmla="*/ 0 60000 65536"/>
                <a:gd name="T13" fmla="*/ 0 60000 65536"/>
                <a:gd name="T14" fmla="*/ 0 60000 65536"/>
                <a:gd name="T15" fmla="*/ 0 w 22"/>
                <a:gd name="T16" fmla="*/ 0 h 293"/>
                <a:gd name="T17" fmla="*/ 22 w 22"/>
                <a:gd name="T18" fmla="*/ 293 h 293"/>
              </a:gdLst>
              <a:ahLst/>
              <a:cxnLst>
                <a:cxn ang="T10">
                  <a:pos x="T0" y="T1"/>
                </a:cxn>
                <a:cxn ang="T11">
                  <a:pos x="T2" y="T3"/>
                </a:cxn>
                <a:cxn ang="T12">
                  <a:pos x="T4" y="T5"/>
                </a:cxn>
                <a:cxn ang="T13">
                  <a:pos x="T6" y="T7"/>
                </a:cxn>
                <a:cxn ang="T14">
                  <a:pos x="T8" y="T9"/>
                </a:cxn>
              </a:cxnLst>
              <a:rect l="T15" t="T16" r="T17" b="T18"/>
              <a:pathLst>
                <a:path w="22" h="293">
                  <a:moveTo>
                    <a:pt x="0" y="0"/>
                  </a:moveTo>
                  <a:lnTo>
                    <a:pt x="21" y="0"/>
                  </a:lnTo>
                  <a:lnTo>
                    <a:pt x="21" y="292"/>
                  </a:lnTo>
                  <a:lnTo>
                    <a:pt x="0" y="292"/>
                  </a:lnTo>
                  <a:lnTo>
                    <a:pt x="0" y="0"/>
                  </a:lnTo>
                </a:path>
              </a:pathLst>
            </a:custGeom>
            <a:solidFill>
              <a:srgbClr val="0000D4"/>
            </a:solidFill>
            <a:ln w="12700" cap="rnd">
              <a:solidFill>
                <a:schemeClr val="tx1"/>
              </a:solidFill>
              <a:round/>
              <a:headEnd type="none" w="sm" len="sm"/>
              <a:tailEnd type="none" w="sm" len="sm"/>
            </a:ln>
          </p:spPr>
          <p:txBody>
            <a:bodyPr/>
            <a:lstStyle/>
            <a:p>
              <a:endParaRPr lang="en-US"/>
            </a:p>
          </p:txBody>
        </p:sp>
        <p:sp>
          <p:nvSpPr>
            <p:cNvPr id="31108" name="Freeform 222"/>
            <p:cNvSpPr>
              <a:spLocks/>
            </p:cNvSpPr>
            <p:nvPr/>
          </p:nvSpPr>
          <p:spPr bwMode="auto">
            <a:xfrm>
              <a:off x="4033" y="3145"/>
              <a:ext cx="12" cy="270"/>
            </a:xfrm>
            <a:custGeom>
              <a:avLst/>
              <a:gdLst>
                <a:gd name="T0" fmla="*/ 0 w 23"/>
                <a:gd name="T1" fmla="*/ 0 h 368"/>
                <a:gd name="T2" fmla="*/ 3 w 23"/>
                <a:gd name="T3" fmla="*/ 0 h 368"/>
                <a:gd name="T4" fmla="*/ 3 w 23"/>
                <a:gd name="T5" fmla="*/ 145 h 368"/>
                <a:gd name="T6" fmla="*/ 0 w 23"/>
                <a:gd name="T7" fmla="*/ 145 h 368"/>
                <a:gd name="T8" fmla="*/ 0 w 23"/>
                <a:gd name="T9" fmla="*/ 0 h 368"/>
                <a:gd name="T10" fmla="*/ 0 60000 65536"/>
                <a:gd name="T11" fmla="*/ 0 60000 65536"/>
                <a:gd name="T12" fmla="*/ 0 60000 65536"/>
                <a:gd name="T13" fmla="*/ 0 60000 65536"/>
                <a:gd name="T14" fmla="*/ 0 60000 65536"/>
                <a:gd name="T15" fmla="*/ 0 w 23"/>
                <a:gd name="T16" fmla="*/ 0 h 368"/>
                <a:gd name="T17" fmla="*/ 23 w 23"/>
                <a:gd name="T18" fmla="*/ 368 h 368"/>
              </a:gdLst>
              <a:ahLst/>
              <a:cxnLst>
                <a:cxn ang="T10">
                  <a:pos x="T0" y="T1"/>
                </a:cxn>
                <a:cxn ang="T11">
                  <a:pos x="T2" y="T3"/>
                </a:cxn>
                <a:cxn ang="T12">
                  <a:pos x="T4" y="T5"/>
                </a:cxn>
                <a:cxn ang="T13">
                  <a:pos x="T6" y="T7"/>
                </a:cxn>
                <a:cxn ang="T14">
                  <a:pos x="T8" y="T9"/>
                </a:cxn>
              </a:cxnLst>
              <a:rect l="T15" t="T16" r="T17" b="T18"/>
              <a:pathLst>
                <a:path w="23" h="368">
                  <a:moveTo>
                    <a:pt x="0" y="0"/>
                  </a:moveTo>
                  <a:lnTo>
                    <a:pt x="22" y="0"/>
                  </a:lnTo>
                  <a:lnTo>
                    <a:pt x="22" y="367"/>
                  </a:lnTo>
                  <a:lnTo>
                    <a:pt x="0" y="367"/>
                  </a:lnTo>
                  <a:lnTo>
                    <a:pt x="0" y="0"/>
                  </a:lnTo>
                </a:path>
              </a:pathLst>
            </a:custGeom>
            <a:solidFill>
              <a:srgbClr val="FFFF99"/>
            </a:solidFill>
            <a:ln w="12700" cap="rnd">
              <a:solidFill>
                <a:schemeClr val="tx1"/>
              </a:solidFill>
              <a:round/>
              <a:headEnd type="none" w="sm" len="sm"/>
              <a:tailEnd type="none" w="sm" len="sm"/>
            </a:ln>
          </p:spPr>
          <p:txBody>
            <a:bodyPr/>
            <a:lstStyle/>
            <a:p>
              <a:endParaRPr lang="en-US"/>
            </a:p>
          </p:txBody>
        </p:sp>
        <p:sp>
          <p:nvSpPr>
            <p:cNvPr id="31109" name="Freeform 223"/>
            <p:cNvSpPr>
              <a:spLocks/>
            </p:cNvSpPr>
            <p:nvPr/>
          </p:nvSpPr>
          <p:spPr bwMode="auto">
            <a:xfrm>
              <a:off x="4055" y="3140"/>
              <a:ext cx="11" cy="275"/>
            </a:xfrm>
            <a:custGeom>
              <a:avLst/>
              <a:gdLst>
                <a:gd name="T0" fmla="*/ 0 w 22"/>
                <a:gd name="T1" fmla="*/ 0 h 376"/>
                <a:gd name="T2" fmla="*/ 3 w 22"/>
                <a:gd name="T3" fmla="*/ 0 h 376"/>
                <a:gd name="T4" fmla="*/ 3 w 22"/>
                <a:gd name="T5" fmla="*/ 146 h 376"/>
                <a:gd name="T6" fmla="*/ 0 w 22"/>
                <a:gd name="T7" fmla="*/ 146 h 376"/>
                <a:gd name="T8" fmla="*/ 0 w 22"/>
                <a:gd name="T9" fmla="*/ 0 h 376"/>
                <a:gd name="T10" fmla="*/ 0 60000 65536"/>
                <a:gd name="T11" fmla="*/ 0 60000 65536"/>
                <a:gd name="T12" fmla="*/ 0 60000 65536"/>
                <a:gd name="T13" fmla="*/ 0 60000 65536"/>
                <a:gd name="T14" fmla="*/ 0 60000 65536"/>
                <a:gd name="T15" fmla="*/ 0 w 22"/>
                <a:gd name="T16" fmla="*/ 0 h 376"/>
                <a:gd name="T17" fmla="*/ 22 w 22"/>
                <a:gd name="T18" fmla="*/ 376 h 376"/>
              </a:gdLst>
              <a:ahLst/>
              <a:cxnLst>
                <a:cxn ang="T10">
                  <a:pos x="T0" y="T1"/>
                </a:cxn>
                <a:cxn ang="T11">
                  <a:pos x="T2" y="T3"/>
                </a:cxn>
                <a:cxn ang="T12">
                  <a:pos x="T4" y="T5"/>
                </a:cxn>
                <a:cxn ang="T13">
                  <a:pos x="T6" y="T7"/>
                </a:cxn>
                <a:cxn ang="T14">
                  <a:pos x="T8" y="T9"/>
                </a:cxn>
              </a:cxnLst>
              <a:rect l="T15" t="T16" r="T17" b="T18"/>
              <a:pathLst>
                <a:path w="22" h="376">
                  <a:moveTo>
                    <a:pt x="0" y="0"/>
                  </a:moveTo>
                  <a:lnTo>
                    <a:pt x="21" y="0"/>
                  </a:lnTo>
                  <a:lnTo>
                    <a:pt x="21" y="375"/>
                  </a:lnTo>
                  <a:lnTo>
                    <a:pt x="0" y="375"/>
                  </a:lnTo>
                  <a:lnTo>
                    <a:pt x="0" y="0"/>
                  </a:lnTo>
                </a:path>
              </a:pathLst>
            </a:custGeom>
            <a:solidFill>
              <a:srgbClr val="F20884"/>
            </a:solidFill>
            <a:ln w="12700" cap="rnd">
              <a:solidFill>
                <a:schemeClr val="tx1"/>
              </a:solidFill>
              <a:round/>
              <a:headEnd type="none" w="sm" len="sm"/>
              <a:tailEnd type="none" w="sm" len="sm"/>
            </a:ln>
          </p:spPr>
          <p:txBody>
            <a:bodyPr/>
            <a:lstStyle/>
            <a:p>
              <a:endParaRPr lang="en-US"/>
            </a:p>
          </p:txBody>
        </p:sp>
        <p:sp>
          <p:nvSpPr>
            <p:cNvPr id="31110" name="Freeform 224"/>
            <p:cNvSpPr>
              <a:spLocks/>
            </p:cNvSpPr>
            <p:nvPr/>
          </p:nvSpPr>
          <p:spPr bwMode="auto">
            <a:xfrm>
              <a:off x="4076" y="3096"/>
              <a:ext cx="12" cy="319"/>
            </a:xfrm>
            <a:custGeom>
              <a:avLst/>
              <a:gdLst>
                <a:gd name="T0" fmla="*/ 0 w 23"/>
                <a:gd name="T1" fmla="*/ 0 h 436"/>
                <a:gd name="T2" fmla="*/ 3 w 23"/>
                <a:gd name="T3" fmla="*/ 0 h 436"/>
                <a:gd name="T4" fmla="*/ 3 w 23"/>
                <a:gd name="T5" fmla="*/ 170 h 436"/>
                <a:gd name="T6" fmla="*/ 0 w 23"/>
                <a:gd name="T7" fmla="*/ 170 h 436"/>
                <a:gd name="T8" fmla="*/ 0 w 23"/>
                <a:gd name="T9" fmla="*/ 0 h 436"/>
                <a:gd name="T10" fmla="*/ 0 60000 65536"/>
                <a:gd name="T11" fmla="*/ 0 60000 65536"/>
                <a:gd name="T12" fmla="*/ 0 60000 65536"/>
                <a:gd name="T13" fmla="*/ 0 60000 65536"/>
                <a:gd name="T14" fmla="*/ 0 60000 65536"/>
                <a:gd name="T15" fmla="*/ 0 w 23"/>
                <a:gd name="T16" fmla="*/ 0 h 436"/>
                <a:gd name="T17" fmla="*/ 23 w 23"/>
                <a:gd name="T18" fmla="*/ 436 h 436"/>
              </a:gdLst>
              <a:ahLst/>
              <a:cxnLst>
                <a:cxn ang="T10">
                  <a:pos x="T0" y="T1"/>
                </a:cxn>
                <a:cxn ang="T11">
                  <a:pos x="T2" y="T3"/>
                </a:cxn>
                <a:cxn ang="T12">
                  <a:pos x="T4" y="T5"/>
                </a:cxn>
                <a:cxn ang="T13">
                  <a:pos x="T6" y="T7"/>
                </a:cxn>
                <a:cxn ang="T14">
                  <a:pos x="T8" y="T9"/>
                </a:cxn>
              </a:cxnLst>
              <a:rect l="T15" t="T16" r="T17" b="T18"/>
              <a:pathLst>
                <a:path w="23" h="436">
                  <a:moveTo>
                    <a:pt x="0" y="0"/>
                  </a:moveTo>
                  <a:lnTo>
                    <a:pt x="22" y="0"/>
                  </a:lnTo>
                  <a:lnTo>
                    <a:pt x="22" y="435"/>
                  </a:lnTo>
                  <a:lnTo>
                    <a:pt x="0" y="435"/>
                  </a:lnTo>
                  <a:lnTo>
                    <a:pt x="0" y="0"/>
                  </a:lnTo>
                </a:path>
              </a:pathLst>
            </a:custGeom>
            <a:solidFill>
              <a:srgbClr val="00ABEA"/>
            </a:solidFill>
            <a:ln w="12700" cap="rnd">
              <a:solidFill>
                <a:schemeClr val="tx1"/>
              </a:solidFill>
              <a:round/>
              <a:headEnd type="none" w="sm" len="sm"/>
              <a:tailEnd type="none" w="sm" len="sm"/>
            </a:ln>
          </p:spPr>
          <p:txBody>
            <a:bodyPr/>
            <a:lstStyle/>
            <a:p>
              <a:endParaRPr lang="en-US"/>
            </a:p>
          </p:txBody>
        </p:sp>
        <p:sp>
          <p:nvSpPr>
            <p:cNvPr id="31111" name="Freeform 225"/>
            <p:cNvSpPr>
              <a:spLocks/>
            </p:cNvSpPr>
            <p:nvPr/>
          </p:nvSpPr>
          <p:spPr bwMode="auto">
            <a:xfrm>
              <a:off x="4099" y="3027"/>
              <a:ext cx="12" cy="388"/>
            </a:xfrm>
            <a:custGeom>
              <a:avLst/>
              <a:gdLst>
                <a:gd name="T0" fmla="*/ 0 w 23"/>
                <a:gd name="T1" fmla="*/ 0 h 529"/>
                <a:gd name="T2" fmla="*/ 3 w 23"/>
                <a:gd name="T3" fmla="*/ 0 h 529"/>
                <a:gd name="T4" fmla="*/ 3 w 23"/>
                <a:gd name="T5" fmla="*/ 208 h 529"/>
                <a:gd name="T6" fmla="*/ 0 w 23"/>
                <a:gd name="T7" fmla="*/ 208 h 529"/>
                <a:gd name="T8" fmla="*/ 0 w 23"/>
                <a:gd name="T9" fmla="*/ 0 h 529"/>
                <a:gd name="T10" fmla="*/ 0 60000 65536"/>
                <a:gd name="T11" fmla="*/ 0 60000 65536"/>
                <a:gd name="T12" fmla="*/ 0 60000 65536"/>
                <a:gd name="T13" fmla="*/ 0 60000 65536"/>
                <a:gd name="T14" fmla="*/ 0 60000 65536"/>
                <a:gd name="T15" fmla="*/ 0 w 23"/>
                <a:gd name="T16" fmla="*/ 0 h 529"/>
                <a:gd name="T17" fmla="*/ 23 w 23"/>
                <a:gd name="T18" fmla="*/ 529 h 529"/>
              </a:gdLst>
              <a:ahLst/>
              <a:cxnLst>
                <a:cxn ang="T10">
                  <a:pos x="T0" y="T1"/>
                </a:cxn>
                <a:cxn ang="T11">
                  <a:pos x="T2" y="T3"/>
                </a:cxn>
                <a:cxn ang="T12">
                  <a:pos x="T4" y="T5"/>
                </a:cxn>
                <a:cxn ang="T13">
                  <a:pos x="T6" y="T7"/>
                </a:cxn>
                <a:cxn ang="T14">
                  <a:pos x="T8" y="T9"/>
                </a:cxn>
              </a:cxnLst>
              <a:rect l="T15" t="T16" r="T17" b="T18"/>
              <a:pathLst>
                <a:path w="23" h="529">
                  <a:moveTo>
                    <a:pt x="0" y="0"/>
                  </a:moveTo>
                  <a:lnTo>
                    <a:pt x="22" y="0"/>
                  </a:lnTo>
                  <a:lnTo>
                    <a:pt x="22" y="528"/>
                  </a:lnTo>
                  <a:lnTo>
                    <a:pt x="0" y="528"/>
                  </a:lnTo>
                  <a:lnTo>
                    <a:pt x="0" y="0"/>
                  </a:lnTo>
                </a:path>
              </a:pathLst>
            </a:custGeom>
            <a:solidFill>
              <a:srgbClr val="900000"/>
            </a:solidFill>
            <a:ln w="12700" cap="rnd">
              <a:solidFill>
                <a:schemeClr val="tx1"/>
              </a:solidFill>
              <a:round/>
              <a:headEnd type="none" w="sm" len="sm"/>
              <a:tailEnd type="none" w="sm" len="sm"/>
            </a:ln>
          </p:spPr>
          <p:txBody>
            <a:bodyPr/>
            <a:lstStyle/>
            <a:p>
              <a:endParaRPr lang="en-US"/>
            </a:p>
          </p:txBody>
        </p:sp>
        <p:sp>
          <p:nvSpPr>
            <p:cNvPr id="31112" name="Freeform 226"/>
            <p:cNvSpPr>
              <a:spLocks/>
            </p:cNvSpPr>
            <p:nvPr/>
          </p:nvSpPr>
          <p:spPr bwMode="auto">
            <a:xfrm>
              <a:off x="4122" y="3027"/>
              <a:ext cx="11" cy="388"/>
            </a:xfrm>
            <a:custGeom>
              <a:avLst/>
              <a:gdLst>
                <a:gd name="T0" fmla="*/ 0 w 22"/>
                <a:gd name="T1" fmla="*/ 0 h 529"/>
                <a:gd name="T2" fmla="*/ 3 w 22"/>
                <a:gd name="T3" fmla="*/ 0 h 529"/>
                <a:gd name="T4" fmla="*/ 3 w 22"/>
                <a:gd name="T5" fmla="*/ 208 h 529"/>
                <a:gd name="T6" fmla="*/ 0 w 22"/>
                <a:gd name="T7" fmla="*/ 208 h 529"/>
                <a:gd name="T8" fmla="*/ 0 w 22"/>
                <a:gd name="T9" fmla="*/ 0 h 529"/>
                <a:gd name="T10" fmla="*/ 0 60000 65536"/>
                <a:gd name="T11" fmla="*/ 0 60000 65536"/>
                <a:gd name="T12" fmla="*/ 0 60000 65536"/>
                <a:gd name="T13" fmla="*/ 0 60000 65536"/>
                <a:gd name="T14" fmla="*/ 0 60000 65536"/>
                <a:gd name="T15" fmla="*/ 0 w 22"/>
                <a:gd name="T16" fmla="*/ 0 h 529"/>
                <a:gd name="T17" fmla="*/ 22 w 22"/>
                <a:gd name="T18" fmla="*/ 529 h 529"/>
              </a:gdLst>
              <a:ahLst/>
              <a:cxnLst>
                <a:cxn ang="T10">
                  <a:pos x="T0" y="T1"/>
                </a:cxn>
                <a:cxn ang="T11">
                  <a:pos x="T2" y="T3"/>
                </a:cxn>
                <a:cxn ang="T12">
                  <a:pos x="T4" y="T5"/>
                </a:cxn>
                <a:cxn ang="T13">
                  <a:pos x="T6" y="T7"/>
                </a:cxn>
                <a:cxn ang="T14">
                  <a:pos x="T8" y="T9"/>
                </a:cxn>
              </a:cxnLst>
              <a:rect l="T15" t="T16" r="T17" b="T18"/>
              <a:pathLst>
                <a:path w="22" h="529">
                  <a:moveTo>
                    <a:pt x="0" y="0"/>
                  </a:moveTo>
                  <a:lnTo>
                    <a:pt x="21" y="0"/>
                  </a:lnTo>
                  <a:lnTo>
                    <a:pt x="21" y="528"/>
                  </a:lnTo>
                  <a:lnTo>
                    <a:pt x="0" y="528"/>
                  </a:lnTo>
                  <a:lnTo>
                    <a:pt x="0" y="0"/>
                  </a:lnTo>
                </a:path>
              </a:pathLst>
            </a:custGeom>
            <a:solidFill>
              <a:srgbClr val="006411"/>
            </a:solidFill>
            <a:ln w="12700" cap="rnd">
              <a:solidFill>
                <a:schemeClr val="tx1"/>
              </a:solidFill>
              <a:round/>
              <a:headEnd type="none" w="sm" len="sm"/>
              <a:tailEnd type="none" w="sm" len="sm"/>
            </a:ln>
          </p:spPr>
          <p:txBody>
            <a:bodyPr/>
            <a:lstStyle/>
            <a:p>
              <a:endParaRPr lang="en-US"/>
            </a:p>
          </p:txBody>
        </p:sp>
        <p:sp>
          <p:nvSpPr>
            <p:cNvPr id="31113" name="Freeform 227"/>
            <p:cNvSpPr>
              <a:spLocks/>
            </p:cNvSpPr>
            <p:nvPr/>
          </p:nvSpPr>
          <p:spPr bwMode="auto">
            <a:xfrm>
              <a:off x="4144" y="2950"/>
              <a:ext cx="10" cy="465"/>
            </a:xfrm>
            <a:custGeom>
              <a:avLst/>
              <a:gdLst>
                <a:gd name="T0" fmla="*/ 0 w 19"/>
                <a:gd name="T1" fmla="*/ 0 h 635"/>
                <a:gd name="T2" fmla="*/ 3 w 19"/>
                <a:gd name="T3" fmla="*/ 0 h 635"/>
                <a:gd name="T4" fmla="*/ 3 w 19"/>
                <a:gd name="T5" fmla="*/ 249 h 635"/>
                <a:gd name="T6" fmla="*/ 0 w 19"/>
                <a:gd name="T7" fmla="*/ 249 h 635"/>
                <a:gd name="T8" fmla="*/ 0 w 19"/>
                <a:gd name="T9" fmla="*/ 0 h 635"/>
                <a:gd name="T10" fmla="*/ 0 60000 65536"/>
                <a:gd name="T11" fmla="*/ 0 60000 65536"/>
                <a:gd name="T12" fmla="*/ 0 60000 65536"/>
                <a:gd name="T13" fmla="*/ 0 60000 65536"/>
                <a:gd name="T14" fmla="*/ 0 60000 65536"/>
                <a:gd name="T15" fmla="*/ 0 w 19"/>
                <a:gd name="T16" fmla="*/ 0 h 635"/>
                <a:gd name="T17" fmla="*/ 19 w 19"/>
                <a:gd name="T18" fmla="*/ 635 h 635"/>
              </a:gdLst>
              <a:ahLst/>
              <a:cxnLst>
                <a:cxn ang="T10">
                  <a:pos x="T0" y="T1"/>
                </a:cxn>
                <a:cxn ang="T11">
                  <a:pos x="T2" y="T3"/>
                </a:cxn>
                <a:cxn ang="T12">
                  <a:pos x="T4" y="T5"/>
                </a:cxn>
                <a:cxn ang="T13">
                  <a:pos x="T6" y="T7"/>
                </a:cxn>
                <a:cxn ang="T14">
                  <a:pos x="T8" y="T9"/>
                </a:cxn>
              </a:cxnLst>
              <a:rect l="T15" t="T16" r="T17" b="T18"/>
              <a:pathLst>
                <a:path w="19" h="635">
                  <a:moveTo>
                    <a:pt x="0" y="0"/>
                  </a:moveTo>
                  <a:lnTo>
                    <a:pt x="18" y="0"/>
                  </a:lnTo>
                  <a:lnTo>
                    <a:pt x="18" y="634"/>
                  </a:lnTo>
                  <a:lnTo>
                    <a:pt x="0" y="634"/>
                  </a:lnTo>
                  <a:lnTo>
                    <a:pt x="0" y="0"/>
                  </a:lnTo>
                </a:path>
              </a:pathLst>
            </a:custGeom>
            <a:solidFill>
              <a:srgbClr val="000090"/>
            </a:solidFill>
            <a:ln w="12700" cap="rnd">
              <a:solidFill>
                <a:schemeClr val="tx1"/>
              </a:solidFill>
              <a:round/>
              <a:headEnd type="none" w="sm" len="sm"/>
              <a:tailEnd type="none" w="sm" len="sm"/>
            </a:ln>
          </p:spPr>
          <p:txBody>
            <a:bodyPr/>
            <a:lstStyle/>
            <a:p>
              <a:endParaRPr lang="en-US"/>
            </a:p>
          </p:txBody>
        </p:sp>
        <p:sp>
          <p:nvSpPr>
            <p:cNvPr id="31114" name="Freeform 228"/>
            <p:cNvSpPr>
              <a:spLocks/>
            </p:cNvSpPr>
            <p:nvPr/>
          </p:nvSpPr>
          <p:spPr bwMode="auto">
            <a:xfrm>
              <a:off x="4165" y="2820"/>
              <a:ext cx="11" cy="595"/>
            </a:xfrm>
            <a:custGeom>
              <a:avLst/>
              <a:gdLst>
                <a:gd name="T0" fmla="*/ 0 w 21"/>
                <a:gd name="T1" fmla="*/ 0 h 811"/>
                <a:gd name="T2" fmla="*/ 3 w 21"/>
                <a:gd name="T3" fmla="*/ 0 h 811"/>
                <a:gd name="T4" fmla="*/ 3 w 21"/>
                <a:gd name="T5" fmla="*/ 320 h 811"/>
                <a:gd name="T6" fmla="*/ 0 w 21"/>
                <a:gd name="T7" fmla="*/ 320 h 811"/>
                <a:gd name="T8" fmla="*/ 0 w 21"/>
                <a:gd name="T9" fmla="*/ 0 h 811"/>
                <a:gd name="T10" fmla="*/ 0 60000 65536"/>
                <a:gd name="T11" fmla="*/ 0 60000 65536"/>
                <a:gd name="T12" fmla="*/ 0 60000 65536"/>
                <a:gd name="T13" fmla="*/ 0 60000 65536"/>
                <a:gd name="T14" fmla="*/ 0 60000 65536"/>
                <a:gd name="T15" fmla="*/ 0 w 21"/>
                <a:gd name="T16" fmla="*/ 0 h 811"/>
                <a:gd name="T17" fmla="*/ 21 w 21"/>
                <a:gd name="T18" fmla="*/ 811 h 811"/>
              </a:gdLst>
              <a:ahLst/>
              <a:cxnLst>
                <a:cxn ang="T10">
                  <a:pos x="T0" y="T1"/>
                </a:cxn>
                <a:cxn ang="T11">
                  <a:pos x="T2" y="T3"/>
                </a:cxn>
                <a:cxn ang="T12">
                  <a:pos x="T4" y="T5"/>
                </a:cxn>
                <a:cxn ang="T13">
                  <a:pos x="T6" y="T7"/>
                </a:cxn>
                <a:cxn ang="T14">
                  <a:pos x="T8" y="T9"/>
                </a:cxn>
              </a:cxnLst>
              <a:rect l="T15" t="T16" r="T17" b="T18"/>
              <a:pathLst>
                <a:path w="21" h="811">
                  <a:moveTo>
                    <a:pt x="0" y="0"/>
                  </a:moveTo>
                  <a:lnTo>
                    <a:pt x="20" y="0"/>
                  </a:lnTo>
                  <a:lnTo>
                    <a:pt x="20" y="810"/>
                  </a:lnTo>
                  <a:lnTo>
                    <a:pt x="0" y="810"/>
                  </a:lnTo>
                  <a:lnTo>
                    <a:pt x="0" y="0"/>
                  </a:lnTo>
                </a:path>
              </a:pathLst>
            </a:custGeom>
            <a:solidFill>
              <a:srgbClr val="90713A"/>
            </a:solidFill>
            <a:ln w="12700" cap="rnd">
              <a:solidFill>
                <a:schemeClr val="tx1"/>
              </a:solidFill>
              <a:round/>
              <a:headEnd type="none" w="sm" len="sm"/>
              <a:tailEnd type="none" w="sm" len="sm"/>
            </a:ln>
          </p:spPr>
          <p:txBody>
            <a:bodyPr/>
            <a:lstStyle/>
            <a:p>
              <a:endParaRPr lang="en-US"/>
            </a:p>
          </p:txBody>
        </p:sp>
        <p:sp>
          <p:nvSpPr>
            <p:cNvPr id="31115" name="Freeform 229"/>
            <p:cNvSpPr>
              <a:spLocks/>
            </p:cNvSpPr>
            <p:nvPr/>
          </p:nvSpPr>
          <p:spPr bwMode="auto">
            <a:xfrm>
              <a:off x="4188" y="2820"/>
              <a:ext cx="12" cy="595"/>
            </a:xfrm>
            <a:custGeom>
              <a:avLst/>
              <a:gdLst>
                <a:gd name="T0" fmla="*/ 0 w 22"/>
                <a:gd name="T1" fmla="*/ 0 h 811"/>
                <a:gd name="T2" fmla="*/ 3 w 22"/>
                <a:gd name="T3" fmla="*/ 0 h 811"/>
                <a:gd name="T4" fmla="*/ 3 w 22"/>
                <a:gd name="T5" fmla="*/ 320 h 811"/>
                <a:gd name="T6" fmla="*/ 0 w 22"/>
                <a:gd name="T7" fmla="*/ 320 h 811"/>
                <a:gd name="T8" fmla="*/ 0 w 22"/>
                <a:gd name="T9" fmla="*/ 0 h 811"/>
                <a:gd name="T10" fmla="*/ 0 60000 65536"/>
                <a:gd name="T11" fmla="*/ 0 60000 65536"/>
                <a:gd name="T12" fmla="*/ 0 60000 65536"/>
                <a:gd name="T13" fmla="*/ 0 60000 65536"/>
                <a:gd name="T14" fmla="*/ 0 60000 65536"/>
                <a:gd name="T15" fmla="*/ 0 w 22"/>
                <a:gd name="T16" fmla="*/ 0 h 811"/>
                <a:gd name="T17" fmla="*/ 22 w 22"/>
                <a:gd name="T18" fmla="*/ 811 h 811"/>
              </a:gdLst>
              <a:ahLst/>
              <a:cxnLst>
                <a:cxn ang="T10">
                  <a:pos x="T0" y="T1"/>
                </a:cxn>
                <a:cxn ang="T11">
                  <a:pos x="T2" y="T3"/>
                </a:cxn>
                <a:cxn ang="T12">
                  <a:pos x="T4" y="T5"/>
                </a:cxn>
                <a:cxn ang="T13">
                  <a:pos x="T6" y="T7"/>
                </a:cxn>
                <a:cxn ang="T14">
                  <a:pos x="T8" y="T9"/>
                </a:cxn>
              </a:cxnLst>
              <a:rect l="T15" t="T16" r="T17" b="T18"/>
              <a:pathLst>
                <a:path w="22" h="811">
                  <a:moveTo>
                    <a:pt x="0" y="0"/>
                  </a:moveTo>
                  <a:lnTo>
                    <a:pt x="21" y="0"/>
                  </a:lnTo>
                  <a:lnTo>
                    <a:pt x="21" y="810"/>
                  </a:lnTo>
                  <a:lnTo>
                    <a:pt x="0" y="810"/>
                  </a:lnTo>
                  <a:lnTo>
                    <a:pt x="0" y="0"/>
                  </a:lnTo>
                </a:path>
              </a:pathLst>
            </a:custGeom>
            <a:solidFill>
              <a:srgbClr val="4600A5"/>
            </a:solidFill>
            <a:ln w="12700" cap="rnd">
              <a:solidFill>
                <a:schemeClr val="tx1"/>
              </a:solidFill>
              <a:round/>
              <a:headEnd type="none" w="sm" len="sm"/>
              <a:tailEnd type="none" w="sm" len="sm"/>
            </a:ln>
          </p:spPr>
          <p:txBody>
            <a:bodyPr/>
            <a:lstStyle/>
            <a:p>
              <a:endParaRPr lang="en-US"/>
            </a:p>
          </p:txBody>
        </p:sp>
        <p:sp>
          <p:nvSpPr>
            <p:cNvPr id="31116" name="Freeform 230"/>
            <p:cNvSpPr>
              <a:spLocks/>
            </p:cNvSpPr>
            <p:nvPr/>
          </p:nvSpPr>
          <p:spPr bwMode="auto">
            <a:xfrm>
              <a:off x="4210" y="3357"/>
              <a:ext cx="13" cy="58"/>
            </a:xfrm>
            <a:custGeom>
              <a:avLst/>
              <a:gdLst>
                <a:gd name="T0" fmla="*/ 0 w 25"/>
                <a:gd name="T1" fmla="*/ 0 h 80"/>
                <a:gd name="T2" fmla="*/ 3 w 25"/>
                <a:gd name="T3" fmla="*/ 0 h 80"/>
                <a:gd name="T4" fmla="*/ 3 w 25"/>
                <a:gd name="T5" fmla="*/ 30 h 80"/>
                <a:gd name="T6" fmla="*/ 0 w 25"/>
                <a:gd name="T7" fmla="*/ 30 h 80"/>
                <a:gd name="T8" fmla="*/ 0 w 25"/>
                <a:gd name="T9" fmla="*/ 0 h 80"/>
                <a:gd name="T10" fmla="*/ 0 60000 65536"/>
                <a:gd name="T11" fmla="*/ 0 60000 65536"/>
                <a:gd name="T12" fmla="*/ 0 60000 65536"/>
                <a:gd name="T13" fmla="*/ 0 60000 65536"/>
                <a:gd name="T14" fmla="*/ 0 60000 65536"/>
                <a:gd name="T15" fmla="*/ 0 w 25"/>
                <a:gd name="T16" fmla="*/ 0 h 80"/>
                <a:gd name="T17" fmla="*/ 25 w 25"/>
                <a:gd name="T18" fmla="*/ 80 h 80"/>
              </a:gdLst>
              <a:ahLst/>
              <a:cxnLst>
                <a:cxn ang="T10">
                  <a:pos x="T0" y="T1"/>
                </a:cxn>
                <a:cxn ang="T11">
                  <a:pos x="T2" y="T3"/>
                </a:cxn>
                <a:cxn ang="T12">
                  <a:pos x="T4" y="T5"/>
                </a:cxn>
                <a:cxn ang="T13">
                  <a:pos x="T6" y="T7"/>
                </a:cxn>
                <a:cxn ang="T14">
                  <a:pos x="T8" y="T9"/>
                </a:cxn>
              </a:cxnLst>
              <a:rect l="T15" t="T16" r="T17" b="T18"/>
              <a:pathLst>
                <a:path w="25" h="80">
                  <a:moveTo>
                    <a:pt x="0" y="0"/>
                  </a:moveTo>
                  <a:lnTo>
                    <a:pt x="24" y="0"/>
                  </a:lnTo>
                  <a:lnTo>
                    <a:pt x="24" y="79"/>
                  </a:lnTo>
                  <a:lnTo>
                    <a:pt x="0" y="79"/>
                  </a:lnTo>
                  <a:lnTo>
                    <a:pt x="0" y="0"/>
                  </a:lnTo>
                </a:path>
              </a:pathLst>
            </a:custGeom>
            <a:solidFill>
              <a:srgbClr val="008080"/>
            </a:solidFill>
            <a:ln w="12700" cap="rnd">
              <a:solidFill>
                <a:schemeClr val="tx1"/>
              </a:solidFill>
              <a:round/>
              <a:headEnd type="none" w="sm" len="sm"/>
              <a:tailEnd type="none" w="sm" len="sm"/>
            </a:ln>
          </p:spPr>
          <p:txBody>
            <a:bodyPr/>
            <a:lstStyle/>
            <a:p>
              <a:endParaRPr lang="en-US"/>
            </a:p>
          </p:txBody>
        </p:sp>
        <p:sp>
          <p:nvSpPr>
            <p:cNvPr id="31117" name="Freeform 231"/>
            <p:cNvSpPr>
              <a:spLocks/>
            </p:cNvSpPr>
            <p:nvPr/>
          </p:nvSpPr>
          <p:spPr bwMode="auto">
            <a:xfrm>
              <a:off x="4234" y="3255"/>
              <a:ext cx="9" cy="160"/>
            </a:xfrm>
            <a:custGeom>
              <a:avLst/>
              <a:gdLst>
                <a:gd name="T0" fmla="*/ 0 w 17"/>
                <a:gd name="T1" fmla="*/ 0 h 218"/>
                <a:gd name="T2" fmla="*/ 2 w 17"/>
                <a:gd name="T3" fmla="*/ 0 h 218"/>
                <a:gd name="T4" fmla="*/ 2 w 17"/>
                <a:gd name="T5" fmla="*/ 86 h 218"/>
                <a:gd name="T6" fmla="*/ 0 w 17"/>
                <a:gd name="T7" fmla="*/ 86 h 218"/>
                <a:gd name="T8" fmla="*/ 0 w 17"/>
                <a:gd name="T9" fmla="*/ 0 h 218"/>
                <a:gd name="T10" fmla="*/ 0 60000 65536"/>
                <a:gd name="T11" fmla="*/ 0 60000 65536"/>
                <a:gd name="T12" fmla="*/ 0 60000 65536"/>
                <a:gd name="T13" fmla="*/ 0 60000 65536"/>
                <a:gd name="T14" fmla="*/ 0 60000 65536"/>
                <a:gd name="T15" fmla="*/ 0 w 17"/>
                <a:gd name="T16" fmla="*/ 0 h 218"/>
                <a:gd name="T17" fmla="*/ 17 w 17"/>
                <a:gd name="T18" fmla="*/ 218 h 218"/>
              </a:gdLst>
              <a:ahLst/>
              <a:cxnLst>
                <a:cxn ang="T10">
                  <a:pos x="T0" y="T1"/>
                </a:cxn>
                <a:cxn ang="T11">
                  <a:pos x="T2" y="T3"/>
                </a:cxn>
                <a:cxn ang="T12">
                  <a:pos x="T4" y="T5"/>
                </a:cxn>
                <a:cxn ang="T13">
                  <a:pos x="T6" y="T7"/>
                </a:cxn>
                <a:cxn ang="T14">
                  <a:pos x="T8" y="T9"/>
                </a:cxn>
              </a:cxnLst>
              <a:rect l="T15" t="T16" r="T17" b="T18"/>
              <a:pathLst>
                <a:path w="17" h="218">
                  <a:moveTo>
                    <a:pt x="0" y="0"/>
                  </a:moveTo>
                  <a:lnTo>
                    <a:pt x="16" y="0"/>
                  </a:lnTo>
                  <a:lnTo>
                    <a:pt x="16" y="217"/>
                  </a:lnTo>
                  <a:lnTo>
                    <a:pt x="0" y="217"/>
                  </a:lnTo>
                  <a:lnTo>
                    <a:pt x="0" y="0"/>
                  </a:lnTo>
                </a:path>
              </a:pathLst>
            </a:custGeom>
            <a:solidFill>
              <a:srgbClr val="C0C0C0"/>
            </a:solidFill>
            <a:ln w="9525" cap="rnd">
              <a:noFill/>
              <a:round/>
              <a:headEnd type="none" w="sm" len="sm"/>
              <a:tailEnd type="none" w="sm" len="sm"/>
            </a:ln>
          </p:spPr>
          <p:txBody>
            <a:bodyPr/>
            <a:lstStyle/>
            <a:p>
              <a:endParaRPr lang="en-US"/>
            </a:p>
          </p:txBody>
        </p:sp>
        <p:sp>
          <p:nvSpPr>
            <p:cNvPr id="31118" name="Freeform 232"/>
            <p:cNvSpPr>
              <a:spLocks/>
            </p:cNvSpPr>
            <p:nvPr/>
          </p:nvSpPr>
          <p:spPr bwMode="auto">
            <a:xfrm>
              <a:off x="4234" y="3255"/>
              <a:ext cx="13" cy="160"/>
            </a:xfrm>
            <a:custGeom>
              <a:avLst/>
              <a:gdLst>
                <a:gd name="T0" fmla="*/ 0 w 26"/>
                <a:gd name="T1" fmla="*/ 0 h 218"/>
                <a:gd name="T2" fmla="*/ 3 w 26"/>
                <a:gd name="T3" fmla="*/ 0 h 218"/>
                <a:gd name="T4" fmla="*/ 3 w 26"/>
                <a:gd name="T5" fmla="*/ 86 h 218"/>
                <a:gd name="T6" fmla="*/ 0 w 26"/>
                <a:gd name="T7" fmla="*/ 86 h 218"/>
                <a:gd name="T8" fmla="*/ 0 w 26"/>
                <a:gd name="T9" fmla="*/ 0 h 218"/>
                <a:gd name="T10" fmla="*/ 0 60000 65536"/>
                <a:gd name="T11" fmla="*/ 0 60000 65536"/>
                <a:gd name="T12" fmla="*/ 0 60000 65536"/>
                <a:gd name="T13" fmla="*/ 0 60000 65536"/>
                <a:gd name="T14" fmla="*/ 0 60000 65536"/>
                <a:gd name="T15" fmla="*/ 0 w 26"/>
                <a:gd name="T16" fmla="*/ 0 h 218"/>
                <a:gd name="T17" fmla="*/ 26 w 26"/>
                <a:gd name="T18" fmla="*/ 218 h 218"/>
              </a:gdLst>
              <a:ahLst/>
              <a:cxnLst>
                <a:cxn ang="T10">
                  <a:pos x="T0" y="T1"/>
                </a:cxn>
                <a:cxn ang="T11">
                  <a:pos x="T2" y="T3"/>
                </a:cxn>
                <a:cxn ang="T12">
                  <a:pos x="T4" y="T5"/>
                </a:cxn>
                <a:cxn ang="T13">
                  <a:pos x="T6" y="T7"/>
                </a:cxn>
                <a:cxn ang="T14">
                  <a:pos x="T8" y="T9"/>
                </a:cxn>
              </a:cxnLst>
              <a:rect l="T15" t="T16" r="T17" b="T18"/>
              <a:pathLst>
                <a:path w="26" h="218">
                  <a:moveTo>
                    <a:pt x="0" y="0"/>
                  </a:moveTo>
                  <a:lnTo>
                    <a:pt x="25" y="0"/>
                  </a:lnTo>
                  <a:lnTo>
                    <a:pt x="25" y="217"/>
                  </a:lnTo>
                  <a:lnTo>
                    <a:pt x="0" y="217"/>
                  </a:lnTo>
                  <a:lnTo>
                    <a:pt x="0" y="0"/>
                  </a:lnTo>
                </a:path>
              </a:pathLst>
            </a:custGeom>
            <a:noFill/>
            <a:ln w="12700" cap="rnd">
              <a:solidFill>
                <a:srgbClr val="000000"/>
              </a:solidFill>
              <a:round/>
              <a:headEnd type="none" w="sm" len="sm"/>
              <a:tailEnd type="none" w="sm" len="sm"/>
            </a:ln>
          </p:spPr>
          <p:txBody>
            <a:bodyPr/>
            <a:lstStyle/>
            <a:p>
              <a:endParaRPr lang="en-US"/>
            </a:p>
          </p:txBody>
        </p:sp>
        <p:sp>
          <p:nvSpPr>
            <p:cNvPr id="31119" name="Freeform 233"/>
            <p:cNvSpPr>
              <a:spLocks/>
            </p:cNvSpPr>
            <p:nvPr/>
          </p:nvSpPr>
          <p:spPr bwMode="auto">
            <a:xfrm>
              <a:off x="4255" y="3263"/>
              <a:ext cx="12" cy="152"/>
            </a:xfrm>
            <a:custGeom>
              <a:avLst/>
              <a:gdLst>
                <a:gd name="T0" fmla="*/ 0 w 23"/>
                <a:gd name="T1" fmla="*/ 0 h 208"/>
                <a:gd name="T2" fmla="*/ 3 w 23"/>
                <a:gd name="T3" fmla="*/ 0 h 208"/>
                <a:gd name="T4" fmla="*/ 3 w 23"/>
                <a:gd name="T5" fmla="*/ 80 h 208"/>
                <a:gd name="T6" fmla="*/ 0 w 23"/>
                <a:gd name="T7" fmla="*/ 80 h 208"/>
                <a:gd name="T8" fmla="*/ 0 w 23"/>
                <a:gd name="T9" fmla="*/ 0 h 208"/>
                <a:gd name="T10" fmla="*/ 0 60000 65536"/>
                <a:gd name="T11" fmla="*/ 0 60000 65536"/>
                <a:gd name="T12" fmla="*/ 0 60000 65536"/>
                <a:gd name="T13" fmla="*/ 0 60000 65536"/>
                <a:gd name="T14" fmla="*/ 0 60000 65536"/>
                <a:gd name="T15" fmla="*/ 0 w 23"/>
                <a:gd name="T16" fmla="*/ 0 h 208"/>
                <a:gd name="T17" fmla="*/ 23 w 23"/>
                <a:gd name="T18" fmla="*/ 208 h 208"/>
              </a:gdLst>
              <a:ahLst/>
              <a:cxnLst>
                <a:cxn ang="T10">
                  <a:pos x="T0" y="T1"/>
                </a:cxn>
                <a:cxn ang="T11">
                  <a:pos x="T2" y="T3"/>
                </a:cxn>
                <a:cxn ang="T12">
                  <a:pos x="T4" y="T5"/>
                </a:cxn>
                <a:cxn ang="T13">
                  <a:pos x="T6" y="T7"/>
                </a:cxn>
                <a:cxn ang="T14">
                  <a:pos x="T8" y="T9"/>
                </a:cxn>
              </a:cxnLst>
              <a:rect l="T15" t="T16" r="T17" b="T18"/>
              <a:pathLst>
                <a:path w="23" h="208">
                  <a:moveTo>
                    <a:pt x="0" y="0"/>
                  </a:moveTo>
                  <a:lnTo>
                    <a:pt x="22" y="0"/>
                  </a:lnTo>
                  <a:lnTo>
                    <a:pt x="22" y="207"/>
                  </a:lnTo>
                  <a:lnTo>
                    <a:pt x="0" y="207"/>
                  </a:lnTo>
                  <a:lnTo>
                    <a:pt x="0" y="0"/>
                  </a:lnTo>
                </a:path>
              </a:pathLst>
            </a:custGeom>
            <a:solidFill>
              <a:srgbClr val="808080"/>
            </a:solidFill>
            <a:ln w="12700" cap="rnd">
              <a:solidFill>
                <a:schemeClr val="tx1"/>
              </a:solidFill>
              <a:round/>
              <a:headEnd type="none" w="sm" len="sm"/>
              <a:tailEnd type="none" w="sm" len="sm"/>
            </a:ln>
          </p:spPr>
          <p:txBody>
            <a:bodyPr/>
            <a:lstStyle/>
            <a:p>
              <a:endParaRPr lang="en-US"/>
            </a:p>
          </p:txBody>
        </p:sp>
        <p:sp>
          <p:nvSpPr>
            <p:cNvPr id="31120" name="Freeform 234"/>
            <p:cNvSpPr>
              <a:spLocks/>
            </p:cNvSpPr>
            <p:nvPr/>
          </p:nvSpPr>
          <p:spPr bwMode="auto">
            <a:xfrm>
              <a:off x="4276" y="3368"/>
              <a:ext cx="12" cy="47"/>
            </a:xfrm>
            <a:custGeom>
              <a:avLst/>
              <a:gdLst>
                <a:gd name="T0" fmla="*/ 0 w 22"/>
                <a:gd name="T1" fmla="*/ 0 h 65"/>
                <a:gd name="T2" fmla="*/ 3 w 22"/>
                <a:gd name="T3" fmla="*/ 0 h 65"/>
                <a:gd name="T4" fmla="*/ 3 w 22"/>
                <a:gd name="T5" fmla="*/ 24 h 65"/>
                <a:gd name="T6" fmla="*/ 0 w 22"/>
                <a:gd name="T7" fmla="*/ 24 h 65"/>
                <a:gd name="T8" fmla="*/ 0 w 22"/>
                <a:gd name="T9" fmla="*/ 0 h 65"/>
                <a:gd name="T10" fmla="*/ 0 60000 65536"/>
                <a:gd name="T11" fmla="*/ 0 60000 65536"/>
                <a:gd name="T12" fmla="*/ 0 60000 65536"/>
                <a:gd name="T13" fmla="*/ 0 60000 65536"/>
                <a:gd name="T14" fmla="*/ 0 60000 65536"/>
                <a:gd name="T15" fmla="*/ 0 w 22"/>
                <a:gd name="T16" fmla="*/ 0 h 65"/>
                <a:gd name="T17" fmla="*/ 22 w 22"/>
                <a:gd name="T18" fmla="*/ 65 h 65"/>
              </a:gdLst>
              <a:ahLst/>
              <a:cxnLst>
                <a:cxn ang="T10">
                  <a:pos x="T0" y="T1"/>
                </a:cxn>
                <a:cxn ang="T11">
                  <a:pos x="T2" y="T3"/>
                </a:cxn>
                <a:cxn ang="T12">
                  <a:pos x="T4" y="T5"/>
                </a:cxn>
                <a:cxn ang="T13">
                  <a:pos x="T6" y="T7"/>
                </a:cxn>
                <a:cxn ang="T14">
                  <a:pos x="T8" y="T9"/>
                </a:cxn>
              </a:cxnLst>
              <a:rect l="T15" t="T16" r="T17" b="T18"/>
              <a:pathLst>
                <a:path w="22" h="65">
                  <a:moveTo>
                    <a:pt x="0" y="0"/>
                  </a:moveTo>
                  <a:lnTo>
                    <a:pt x="21" y="0"/>
                  </a:lnTo>
                  <a:lnTo>
                    <a:pt x="21" y="64"/>
                  </a:lnTo>
                  <a:lnTo>
                    <a:pt x="0" y="64"/>
                  </a:lnTo>
                  <a:lnTo>
                    <a:pt x="0" y="0"/>
                  </a:lnTo>
                </a:path>
              </a:pathLst>
            </a:custGeom>
            <a:solidFill>
              <a:srgbClr val="00CFFF"/>
            </a:solidFill>
            <a:ln w="12700" cap="rnd">
              <a:solidFill>
                <a:schemeClr val="tx1"/>
              </a:solidFill>
              <a:round/>
              <a:headEnd type="none" w="sm" len="sm"/>
              <a:tailEnd type="none" w="sm" len="sm"/>
            </a:ln>
          </p:spPr>
          <p:txBody>
            <a:bodyPr/>
            <a:lstStyle/>
            <a:p>
              <a:endParaRPr lang="en-US"/>
            </a:p>
          </p:txBody>
        </p:sp>
        <p:sp>
          <p:nvSpPr>
            <p:cNvPr id="31121" name="Freeform 235"/>
            <p:cNvSpPr>
              <a:spLocks/>
            </p:cNvSpPr>
            <p:nvPr/>
          </p:nvSpPr>
          <p:spPr bwMode="auto">
            <a:xfrm>
              <a:off x="4299" y="3154"/>
              <a:ext cx="12" cy="261"/>
            </a:xfrm>
            <a:custGeom>
              <a:avLst/>
              <a:gdLst>
                <a:gd name="T0" fmla="*/ 0 w 23"/>
                <a:gd name="T1" fmla="*/ 0 h 357"/>
                <a:gd name="T2" fmla="*/ 3 w 23"/>
                <a:gd name="T3" fmla="*/ 0 h 357"/>
                <a:gd name="T4" fmla="*/ 3 w 23"/>
                <a:gd name="T5" fmla="*/ 139 h 357"/>
                <a:gd name="T6" fmla="*/ 0 w 23"/>
                <a:gd name="T7" fmla="*/ 139 h 357"/>
                <a:gd name="T8" fmla="*/ 0 w 23"/>
                <a:gd name="T9" fmla="*/ 0 h 357"/>
                <a:gd name="T10" fmla="*/ 0 60000 65536"/>
                <a:gd name="T11" fmla="*/ 0 60000 65536"/>
                <a:gd name="T12" fmla="*/ 0 60000 65536"/>
                <a:gd name="T13" fmla="*/ 0 60000 65536"/>
                <a:gd name="T14" fmla="*/ 0 60000 65536"/>
                <a:gd name="T15" fmla="*/ 0 w 23"/>
                <a:gd name="T16" fmla="*/ 0 h 357"/>
                <a:gd name="T17" fmla="*/ 23 w 23"/>
                <a:gd name="T18" fmla="*/ 357 h 357"/>
              </a:gdLst>
              <a:ahLst/>
              <a:cxnLst>
                <a:cxn ang="T10">
                  <a:pos x="T0" y="T1"/>
                </a:cxn>
                <a:cxn ang="T11">
                  <a:pos x="T2" y="T3"/>
                </a:cxn>
                <a:cxn ang="T12">
                  <a:pos x="T4" y="T5"/>
                </a:cxn>
                <a:cxn ang="T13">
                  <a:pos x="T6" y="T7"/>
                </a:cxn>
                <a:cxn ang="T14">
                  <a:pos x="T8" y="T9"/>
                </a:cxn>
              </a:cxnLst>
              <a:rect l="T15" t="T16" r="T17" b="T18"/>
              <a:pathLst>
                <a:path w="23" h="357">
                  <a:moveTo>
                    <a:pt x="0" y="0"/>
                  </a:moveTo>
                  <a:lnTo>
                    <a:pt x="22" y="0"/>
                  </a:lnTo>
                  <a:lnTo>
                    <a:pt x="22" y="356"/>
                  </a:lnTo>
                  <a:lnTo>
                    <a:pt x="0" y="356"/>
                  </a:lnTo>
                  <a:lnTo>
                    <a:pt x="0" y="0"/>
                  </a:lnTo>
                </a:path>
              </a:pathLst>
            </a:custGeom>
            <a:solidFill>
              <a:srgbClr val="FF7C80"/>
            </a:solidFill>
            <a:ln w="12700" cap="rnd">
              <a:solidFill>
                <a:schemeClr val="tx1"/>
              </a:solidFill>
              <a:round/>
              <a:headEnd type="none" w="sm" len="sm"/>
              <a:tailEnd type="none" w="sm" len="sm"/>
            </a:ln>
          </p:spPr>
          <p:txBody>
            <a:bodyPr/>
            <a:lstStyle/>
            <a:p>
              <a:endParaRPr lang="en-US"/>
            </a:p>
          </p:txBody>
        </p:sp>
        <p:sp>
          <p:nvSpPr>
            <p:cNvPr id="31122" name="Freeform 236"/>
            <p:cNvSpPr>
              <a:spLocks/>
            </p:cNvSpPr>
            <p:nvPr/>
          </p:nvSpPr>
          <p:spPr bwMode="auto">
            <a:xfrm>
              <a:off x="4320" y="3219"/>
              <a:ext cx="11" cy="196"/>
            </a:xfrm>
            <a:custGeom>
              <a:avLst/>
              <a:gdLst>
                <a:gd name="T0" fmla="*/ 0 w 22"/>
                <a:gd name="T1" fmla="*/ 0 h 268"/>
                <a:gd name="T2" fmla="*/ 3 w 22"/>
                <a:gd name="T3" fmla="*/ 0 h 268"/>
                <a:gd name="T4" fmla="*/ 3 w 22"/>
                <a:gd name="T5" fmla="*/ 105 h 268"/>
                <a:gd name="T6" fmla="*/ 0 w 22"/>
                <a:gd name="T7" fmla="*/ 105 h 268"/>
                <a:gd name="T8" fmla="*/ 0 w 22"/>
                <a:gd name="T9" fmla="*/ 0 h 268"/>
                <a:gd name="T10" fmla="*/ 0 60000 65536"/>
                <a:gd name="T11" fmla="*/ 0 60000 65536"/>
                <a:gd name="T12" fmla="*/ 0 60000 65536"/>
                <a:gd name="T13" fmla="*/ 0 60000 65536"/>
                <a:gd name="T14" fmla="*/ 0 60000 65536"/>
                <a:gd name="T15" fmla="*/ 0 w 22"/>
                <a:gd name="T16" fmla="*/ 0 h 268"/>
                <a:gd name="T17" fmla="*/ 22 w 22"/>
                <a:gd name="T18" fmla="*/ 268 h 268"/>
              </a:gdLst>
              <a:ahLst/>
              <a:cxnLst>
                <a:cxn ang="T10">
                  <a:pos x="T0" y="T1"/>
                </a:cxn>
                <a:cxn ang="T11">
                  <a:pos x="T2" y="T3"/>
                </a:cxn>
                <a:cxn ang="T12">
                  <a:pos x="T4" y="T5"/>
                </a:cxn>
                <a:cxn ang="T13">
                  <a:pos x="T6" y="T7"/>
                </a:cxn>
                <a:cxn ang="T14">
                  <a:pos x="T8" y="T9"/>
                </a:cxn>
              </a:cxnLst>
              <a:rect l="T15" t="T16" r="T17" b="T18"/>
              <a:pathLst>
                <a:path w="22" h="268">
                  <a:moveTo>
                    <a:pt x="0" y="0"/>
                  </a:moveTo>
                  <a:lnTo>
                    <a:pt x="21" y="0"/>
                  </a:lnTo>
                  <a:lnTo>
                    <a:pt x="21" y="267"/>
                  </a:lnTo>
                  <a:lnTo>
                    <a:pt x="0" y="267"/>
                  </a:lnTo>
                  <a:lnTo>
                    <a:pt x="0" y="0"/>
                  </a:lnTo>
                </a:path>
              </a:pathLst>
            </a:custGeom>
            <a:solidFill>
              <a:srgbClr val="FFFF99"/>
            </a:solidFill>
            <a:ln w="12700" cap="rnd">
              <a:solidFill>
                <a:schemeClr val="tx1"/>
              </a:solidFill>
              <a:round/>
              <a:headEnd type="none" w="sm" len="sm"/>
              <a:tailEnd type="none" w="sm" len="sm"/>
            </a:ln>
          </p:spPr>
          <p:txBody>
            <a:bodyPr/>
            <a:lstStyle/>
            <a:p>
              <a:endParaRPr lang="en-US"/>
            </a:p>
          </p:txBody>
        </p:sp>
        <p:sp>
          <p:nvSpPr>
            <p:cNvPr id="31123" name="Freeform 237"/>
            <p:cNvSpPr>
              <a:spLocks/>
            </p:cNvSpPr>
            <p:nvPr/>
          </p:nvSpPr>
          <p:spPr bwMode="auto">
            <a:xfrm>
              <a:off x="4342" y="3290"/>
              <a:ext cx="12" cy="125"/>
            </a:xfrm>
            <a:custGeom>
              <a:avLst/>
              <a:gdLst>
                <a:gd name="T0" fmla="*/ 0 w 23"/>
                <a:gd name="T1" fmla="*/ 0 h 171"/>
                <a:gd name="T2" fmla="*/ 3 w 23"/>
                <a:gd name="T3" fmla="*/ 0 h 171"/>
                <a:gd name="T4" fmla="*/ 3 w 23"/>
                <a:gd name="T5" fmla="*/ 67 h 171"/>
                <a:gd name="T6" fmla="*/ 0 w 23"/>
                <a:gd name="T7" fmla="*/ 67 h 171"/>
                <a:gd name="T8" fmla="*/ 0 w 23"/>
                <a:gd name="T9" fmla="*/ 0 h 171"/>
                <a:gd name="T10" fmla="*/ 0 60000 65536"/>
                <a:gd name="T11" fmla="*/ 0 60000 65536"/>
                <a:gd name="T12" fmla="*/ 0 60000 65536"/>
                <a:gd name="T13" fmla="*/ 0 60000 65536"/>
                <a:gd name="T14" fmla="*/ 0 60000 65536"/>
                <a:gd name="T15" fmla="*/ 0 w 23"/>
                <a:gd name="T16" fmla="*/ 0 h 171"/>
                <a:gd name="T17" fmla="*/ 23 w 23"/>
                <a:gd name="T18" fmla="*/ 171 h 171"/>
              </a:gdLst>
              <a:ahLst/>
              <a:cxnLst>
                <a:cxn ang="T10">
                  <a:pos x="T0" y="T1"/>
                </a:cxn>
                <a:cxn ang="T11">
                  <a:pos x="T2" y="T3"/>
                </a:cxn>
                <a:cxn ang="T12">
                  <a:pos x="T4" y="T5"/>
                </a:cxn>
                <a:cxn ang="T13">
                  <a:pos x="T6" y="T7"/>
                </a:cxn>
                <a:cxn ang="T14">
                  <a:pos x="T8" y="T9"/>
                </a:cxn>
              </a:cxnLst>
              <a:rect l="T15" t="T16" r="T17" b="T18"/>
              <a:pathLst>
                <a:path w="23" h="171">
                  <a:moveTo>
                    <a:pt x="0" y="0"/>
                  </a:moveTo>
                  <a:lnTo>
                    <a:pt x="22" y="0"/>
                  </a:lnTo>
                  <a:lnTo>
                    <a:pt x="22" y="170"/>
                  </a:lnTo>
                  <a:lnTo>
                    <a:pt x="0" y="170"/>
                  </a:lnTo>
                  <a:lnTo>
                    <a:pt x="0" y="0"/>
                  </a:lnTo>
                </a:path>
              </a:pathLst>
            </a:custGeom>
            <a:solidFill>
              <a:srgbClr val="66FFCC"/>
            </a:solidFill>
            <a:ln w="12700" cap="rnd">
              <a:solidFill>
                <a:schemeClr val="tx1"/>
              </a:solidFill>
              <a:round/>
              <a:headEnd type="none" w="sm" len="sm"/>
              <a:tailEnd type="none" w="sm" len="sm"/>
            </a:ln>
          </p:spPr>
          <p:txBody>
            <a:bodyPr/>
            <a:lstStyle/>
            <a:p>
              <a:endParaRPr lang="en-US"/>
            </a:p>
          </p:txBody>
        </p:sp>
        <p:sp>
          <p:nvSpPr>
            <p:cNvPr id="31124" name="Freeform 238"/>
            <p:cNvSpPr>
              <a:spLocks/>
            </p:cNvSpPr>
            <p:nvPr/>
          </p:nvSpPr>
          <p:spPr bwMode="auto">
            <a:xfrm>
              <a:off x="4365" y="3215"/>
              <a:ext cx="12" cy="200"/>
            </a:xfrm>
            <a:custGeom>
              <a:avLst/>
              <a:gdLst>
                <a:gd name="T0" fmla="*/ 0 w 22"/>
                <a:gd name="T1" fmla="*/ 0 h 273"/>
                <a:gd name="T2" fmla="*/ 3 w 22"/>
                <a:gd name="T3" fmla="*/ 0 h 273"/>
                <a:gd name="T4" fmla="*/ 3 w 22"/>
                <a:gd name="T5" fmla="*/ 107 h 273"/>
                <a:gd name="T6" fmla="*/ 0 w 22"/>
                <a:gd name="T7" fmla="*/ 107 h 273"/>
                <a:gd name="T8" fmla="*/ 0 w 22"/>
                <a:gd name="T9" fmla="*/ 0 h 273"/>
                <a:gd name="T10" fmla="*/ 0 60000 65536"/>
                <a:gd name="T11" fmla="*/ 0 60000 65536"/>
                <a:gd name="T12" fmla="*/ 0 60000 65536"/>
                <a:gd name="T13" fmla="*/ 0 60000 65536"/>
                <a:gd name="T14" fmla="*/ 0 60000 65536"/>
                <a:gd name="T15" fmla="*/ 0 w 22"/>
                <a:gd name="T16" fmla="*/ 0 h 273"/>
                <a:gd name="T17" fmla="*/ 22 w 22"/>
                <a:gd name="T18" fmla="*/ 273 h 273"/>
              </a:gdLst>
              <a:ahLst/>
              <a:cxnLst>
                <a:cxn ang="T10">
                  <a:pos x="T0" y="T1"/>
                </a:cxn>
                <a:cxn ang="T11">
                  <a:pos x="T2" y="T3"/>
                </a:cxn>
                <a:cxn ang="T12">
                  <a:pos x="T4" y="T5"/>
                </a:cxn>
                <a:cxn ang="T13">
                  <a:pos x="T6" y="T7"/>
                </a:cxn>
                <a:cxn ang="T14">
                  <a:pos x="T8" y="T9"/>
                </a:cxn>
              </a:cxnLst>
              <a:rect l="T15" t="T16" r="T17" b="T18"/>
              <a:pathLst>
                <a:path w="22" h="273">
                  <a:moveTo>
                    <a:pt x="0" y="0"/>
                  </a:moveTo>
                  <a:lnTo>
                    <a:pt x="21" y="0"/>
                  </a:lnTo>
                  <a:lnTo>
                    <a:pt x="21" y="272"/>
                  </a:lnTo>
                  <a:lnTo>
                    <a:pt x="0" y="272"/>
                  </a:lnTo>
                  <a:lnTo>
                    <a:pt x="0" y="0"/>
                  </a:lnTo>
                </a:path>
              </a:pathLst>
            </a:custGeom>
            <a:solidFill>
              <a:srgbClr val="33CCFF"/>
            </a:solidFill>
            <a:ln w="12700" cap="rnd">
              <a:solidFill>
                <a:schemeClr val="tx1"/>
              </a:solidFill>
              <a:round/>
              <a:headEnd type="none" w="sm" len="sm"/>
              <a:tailEnd type="none" w="sm" len="sm"/>
            </a:ln>
          </p:spPr>
          <p:txBody>
            <a:bodyPr/>
            <a:lstStyle/>
            <a:p>
              <a:endParaRPr lang="en-US"/>
            </a:p>
          </p:txBody>
        </p:sp>
        <p:sp>
          <p:nvSpPr>
            <p:cNvPr id="31125" name="Freeform 239"/>
            <p:cNvSpPr>
              <a:spLocks/>
            </p:cNvSpPr>
            <p:nvPr/>
          </p:nvSpPr>
          <p:spPr bwMode="auto">
            <a:xfrm>
              <a:off x="4388" y="3008"/>
              <a:ext cx="12" cy="407"/>
            </a:xfrm>
            <a:custGeom>
              <a:avLst/>
              <a:gdLst>
                <a:gd name="T0" fmla="*/ 0 w 22"/>
                <a:gd name="T1" fmla="*/ 0 h 555"/>
                <a:gd name="T2" fmla="*/ 3 w 22"/>
                <a:gd name="T3" fmla="*/ 0 h 555"/>
                <a:gd name="T4" fmla="*/ 3 w 22"/>
                <a:gd name="T5" fmla="*/ 219 h 555"/>
                <a:gd name="T6" fmla="*/ 0 w 22"/>
                <a:gd name="T7" fmla="*/ 219 h 555"/>
                <a:gd name="T8" fmla="*/ 0 w 22"/>
                <a:gd name="T9" fmla="*/ 0 h 555"/>
                <a:gd name="T10" fmla="*/ 0 60000 65536"/>
                <a:gd name="T11" fmla="*/ 0 60000 65536"/>
                <a:gd name="T12" fmla="*/ 0 60000 65536"/>
                <a:gd name="T13" fmla="*/ 0 60000 65536"/>
                <a:gd name="T14" fmla="*/ 0 60000 65536"/>
                <a:gd name="T15" fmla="*/ 0 w 22"/>
                <a:gd name="T16" fmla="*/ 0 h 555"/>
                <a:gd name="T17" fmla="*/ 22 w 22"/>
                <a:gd name="T18" fmla="*/ 555 h 555"/>
              </a:gdLst>
              <a:ahLst/>
              <a:cxnLst>
                <a:cxn ang="T10">
                  <a:pos x="T0" y="T1"/>
                </a:cxn>
                <a:cxn ang="T11">
                  <a:pos x="T2" y="T3"/>
                </a:cxn>
                <a:cxn ang="T12">
                  <a:pos x="T4" y="T5"/>
                </a:cxn>
                <a:cxn ang="T13">
                  <a:pos x="T6" y="T7"/>
                </a:cxn>
                <a:cxn ang="T14">
                  <a:pos x="T8" y="T9"/>
                </a:cxn>
              </a:cxnLst>
              <a:rect l="T15" t="T16" r="T17" b="T18"/>
              <a:pathLst>
                <a:path w="22" h="555">
                  <a:moveTo>
                    <a:pt x="0" y="0"/>
                  </a:moveTo>
                  <a:lnTo>
                    <a:pt x="21" y="0"/>
                  </a:lnTo>
                  <a:lnTo>
                    <a:pt x="21" y="554"/>
                  </a:lnTo>
                  <a:lnTo>
                    <a:pt x="0" y="554"/>
                  </a:lnTo>
                  <a:lnTo>
                    <a:pt x="0" y="0"/>
                  </a:lnTo>
                </a:path>
              </a:pathLst>
            </a:custGeom>
            <a:solidFill>
              <a:srgbClr val="FF7C80"/>
            </a:solidFill>
            <a:ln w="12700" cap="rnd">
              <a:solidFill>
                <a:schemeClr val="tx1"/>
              </a:solidFill>
              <a:round/>
              <a:headEnd type="none" w="sm" len="sm"/>
              <a:tailEnd type="none" w="sm" len="sm"/>
            </a:ln>
          </p:spPr>
          <p:txBody>
            <a:bodyPr/>
            <a:lstStyle/>
            <a:p>
              <a:endParaRPr lang="en-US"/>
            </a:p>
          </p:txBody>
        </p:sp>
        <p:sp>
          <p:nvSpPr>
            <p:cNvPr id="31126" name="Freeform 240"/>
            <p:cNvSpPr>
              <a:spLocks/>
            </p:cNvSpPr>
            <p:nvPr/>
          </p:nvSpPr>
          <p:spPr bwMode="auto">
            <a:xfrm>
              <a:off x="4411" y="3244"/>
              <a:ext cx="9" cy="171"/>
            </a:xfrm>
            <a:custGeom>
              <a:avLst/>
              <a:gdLst>
                <a:gd name="T0" fmla="*/ 0 w 17"/>
                <a:gd name="T1" fmla="*/ 0 h 233"/>
                <a:gd name="T2" fmla="*/ 2 w 17"/>
                <a:gd name="T3" fmla="*/ 0 h 233"/>
                <a:gd name="T4" fmla="*/ 2 w 17"/>
                <a:gd name="T5" fmla="*/ 92 h 233"/>
                <a:gd name="T6" fmla="*/ 0 w 17"/>
                <a:gd name="T7" fmla="*/ 92 h 233"/>
                <a:gd name="T8" fmla="*/ 0 w 17"/>
                <a:gd name="T9" fmla="*/ 0 h 233"/>
                <a:gd name="T10" fmla="*/ 0 60000 65536"/>
                <a:gd name="T11" fmla="*/ 0 60000 65536"/>
                <a:gd name="T12" fmla="*/ 0 60000 65536"/>
                <a:gd name="T13" fmla="*/ 0 60000 65536"/>
                <a:gd name="T14" fmla="*/ 0 60000 65536"/>
                <a:gd name="T15" fmla="*/ 0 w 17"/>
                <a:gd name="T16" fmla="*/ 0 h 233"/>
                <a:gd name="T17" fmla="*/ 17 w 17"/>
                <a:gd name="T18" fmla="*/ 233 h 233"/>
              </a:gdLst>
              <a:ahLst/>
              <a:cxnLst>
                <a:cxn ang="T10">
                  <a:pos x="T0" y="T1"/>
                </a:cxn>
                <a:cxn ang="T11">
                  <a:pos x="T2" y="T3"/>
                </a:cxn>
                <a:cxn ang="T12">
                  <a:pos x="T4" y="T5"/>
                </a:cxn>
                <a:cxn ang="T13">
                  <a:pos x="T6" y="T7"/>
                </a:cxn>
                <a:cxn ang="T14">
                  <a:pos x="T8" y="T9"/>
                </a:cxn>
              </a:cxnLst>
              <a:rect l="T15" t="T16" r="T17" b="T18"/>
              <a:pathLst>
                <a:path w="17" h="233">
                  <a:moveTo>
                    <a:pt x="0" y="0"/>
                  </a:moveTo>
                  <a:lnTo>
                    <a:pt x="16" y="0"/>
                  </a:lnTo>
                  <a:lnTo>
                    <a:pt x="16" y="232"/>
                  </a:lnTo>
                  <a:lnTo>
                    <a:pt x="0" y="232"/>
                  </a:lnTo>
                  <a:lnTo>
                    <a:pt x="0" y="0"/>
                  </a:lnTo>
                </a:path>
              </a:pathLst>
            </a:custGeom>
            <a:solidFill>
              <a:srgbClr val="00ABEA"/>
            </a:solidFill>
            <a:ln w="12700" cap="rnd">
              <a:solidFill>
                <a:schemeClr val="tx1"/>
              </a:solidFill>
              <a:round/>
              <a:headEnd type="none" w="sm" len="sm"/>
              <a:tailEnd type="none" w="sm" len="sm"/>
            </a:ln>
          </p:spPr>
          <p:txBody>
            <a:bodyPr/>
            <a:lstStyle/>
            <a:p>
              <a:endParaRPr lang="en-US"/>
            </a:p>
          </p:txBody>
        </p:sp>
        <p:sp>
          <p:nvSpPr>
            <p:cNvPr id="31127" name="Freeform 241"/>
            <p:cNvSpPr>
              <a:spLocks/>
            </p:cNvSpPr>
            <p:nvPr/>
          </p:nvSpPr>
          <p:spPr bwMode="auto">
            <a:xfrm>
              <a:off x="4431" y="3212"/>
              <a:ext cx="12" cy="203"/>
            </a:xfrm>
            <a:custGeom>
              <a:avLst/>
              <a:gdLst>
                <a:gd name="T0" fmla="*/ 0 w 22"/>
                <a:gd name="T1" fmla="*/ 0 h 277"/>
                <a:gd name="T2" fmla="*/ 3 w 22"/>
                <a:gd name="T3" fmla="*/ 0 h 277"/>
                <a:gd name="T4" fmla="*/ 3 w 22"/>
                <a:gd name="T5" fmla="*/ 108 h 277"/>
                <a:gd name="T6" fmla="*/ 0 w 22"/>
                <a:gd name="T7" fmla="*/ 108 h 277"/>
                <a:gd name="T8" fmla="*/ 0 w 22"/>
                <a:gd name="T9" fmla="*/ 0 h 277"/>
                <a:gd name="T10" fmla="*/ 0 60000 65536"/>
                <a:gd name="T11" fmla="*/ 0 60000 65536"/>
                <a:gd name="T12" fmla="*/ 0 60000 65536"/>
                <a:gd name="T13" fmla="*/ 0 60000 65536"/>
                <a:gd name="T14" fmla="*/ 0 60000 65536"/>
                <a:gd name="T15" fmla="*/ 0 w 22"/>
                <a:gd name="T16" fmla="*/ 0 h 277"/>
                <a:gd name="T17" fmla="*/ 22 w 22"/>
                <a:gd name="T18" fmla="*/ 277 h 277"/>
              </a:gdLst>
              <a:ahLst/>
              <a:cxnLst>
                <a:cxn ang="T10">
                  <a:pos x="T0" y="T1"/>
                </a:cxn>
                <a:cxn ang="T11">
                  <a:pos x="T2" y="T3"/>
                </a:cxn>
                <a:cxn ang="T12">
                  <a:pos x="T4" y="T5"/>
                </a:cxn>
                <a:cxn ang="T13">
                  <a:pos x="T6" y="T7"/>
                </a:cxn>
                <a:cxn ang="T14">
                  <a:pos x="T8" y="T9"/>
                </a:cxn>
              </a:cxnLst>
              <a:rect l="T15" t="T16" r="T17" b="T18"/>
              <a:pathLst>
                <a:path w="22" h="277">
                  <a:moveTo>
                    <a:pt x="0" y="0"/>
                  </a:moveTo>
                  <a:lnTo>
                    <a:pt x="21" y="0"/>
                  </a:lnTo>
                  <a:lnTo>
                    <a:pt x="21" y="276"/>
                  </a:lnTo>
                  <a:lnTo>
                    <a:pt x="0" y="276"/>
                  </a:lnTo>
                  <a:lnTo>
                    <a:pt x="0" y="0"/>
                  </a:lnTo>
                </a:path>
              </a:pathLst>
            </a:custGeom>
            <a:solidFill>
              <a:srgbClr val="A6CAF0"/>
            </a:solidFill>
            <a:ln w="12700" cap="rnd">
              <a:solidFill>
                <a:schemeClr val="tx1"/>
              </a:solidFill>
              <a:round/>
              <a:headEnd type="none" w="sm" len="sm"/>
              <a:tailEnd type="none" w="sm" len="sm"/>
            </a:ln>
          </p:spPr>
          <p:txBody>
            <a:bodyPr/>
            <a:lstStyle/>
            <a:p>
              <a:endParaRPr lang="en-US"/>
            </a:p>
          </p:txBody>
        </p:sp>
        <p:sp>
          <p:nvSpPr>
            <p:cNvPr id="31128" name="Freeform 242"/>
            <p:cNvSpPr>
              <a:spLocks/>
            </p:cNvSpPr>
            <p:nvPr/>
          </p:nvSpPr>
          <p:spPr bwMode="auto">
            <a:xfrm>
              <a:off x="4454" y="3165"/>
              <a:ext cx="12" cy="250"/>
            </a:xfrm>
            <a:custGeom>
              <a:avLst/>
              <a:gdLst>
                <a:gd name="T0" fmla="*/ 0 w 23"/>
                <a:gd name="T1" fmla="*/ 0 h 341"/>
                <a:gd name="T2" fmla="*/ 3 w 23"/>
                <a:gd name="T3" fmla="*/ 0 h 341"/>
                <a:gd name="T4" fmla="*/ 3 w 23"/>
                <a:gd name="T5" fmla="*/ 134 h 341"/>
                <a:gd name="T6" fmla="*/ 0 w 23"/>
                <a:gd name="T7" fmla="*/ 134 h 341"/>
                <a:gd name="T8" fmla="*/ 0 w 23"/>
                <a:gd name="T9" fmla="*/ 0 h 341"/>
                <a:gd name="T10" fmla="*/ 0 60000 65536"/>
                <a:gd name="T11" fmla="*/ 0 60000 65536"/>
                <a:gd name="T12" fmla="*/ 0 60000 65536"/>
                <a:gd name="T13" fmla="*/ 0 60000 65536"/>
                <a:gd name="T14" fmla="*/ 0 60000 65536"/>
                <a:gd name="T15" fmla="*/ 0 w 23"/>
                <a:gd name="T16" fmla="*/ 0 h 341"/>
                <a:gd name="T17" fmla="*/ 23 w 23"/>
                <a:gd name="T18" fmla="*/ 341 h 341"/>
              </a:gdLst>
              <a:ahLst/>
              <a:cxnLst>
                <a:cxn ang="T10">
                  <a:pos x="T0" y="T1"/>
                </a:cxn>
                <a:cxn ang="T11">
                  <a:pos x="T2" y="T3"/>
                </a:cxn>
                <a:cxn ang="T12">
                  <a:pos x="T4" y="T5"/>
                </a:cxn>
                <a:cxn ang="T13">
                  <a:pos x="T6" y="T7"/>
                </a:cxn>
                <a:cxn ang="T14">
                  <a:pos x="T8" y="T9"/>
                </a:cxn>
              </a:cxnLst>
              <a:rect l="T15" t="T16" r="T17" b="T18"/>
              <a:pathLst>
                <a:path w="23" h="341">
                  <a:moveTo>
                    <a:pt x="0" y="0"/>
                  </a:moveTo>
                  <a:lnTo>
                    <a:pt x="22" y="0"/>
                  </a:lnTo>
                  <a:lnTo>
                    <a:pt x="22" y="340"/>
                  </a:lnTo>
                  <a:lnTo>
                    <a:pt x="0" y="340"/>
                  </a:lnTo>
                  <a:lnTo>
                    <a:pt x="0" y="0"/>
                  </a:lnTo>
                </a:path>
              </a:pathLst>
            </a:custGeom>
            <a:solidFill>
              <a:srgbClr val="00ABEA"/>
            </a:solidFill>
            <a:ln w="12700" cap="rnd">
              <a:solidFill>
                <a:schemeClr val="tx1"/>
              </a:solidFill>
              <a:round/>
              <a:headEnd type="none" w="sm" len="sm"/>
              <a:tailEnd type="none" w="sm" len="sm"/>
            </a:ln>
          </p:spPr>
          <p:txBody>
            <a:bodyPr/>
            <a:lstStyle/>
            <a:p>
              <a:endParaRPr lang="en-US"/>
            </a:p>
          </p:txBody>
        </p:sp>
        <p:sp>
          <p:nvSpPr>
            <p:cNvPr id="31129" name="Freeform 243"/>
            <p:cNvSpPr>
              <a:spLocks/>
            </p:cNvSpPr>
            <p:nvPr/>
          </p:nvSpPr>
          <p:spPr bwMode="auto">
            <a:xfrm>
              <a:off x="4477" y="2958"/>
              <a:ext cx="12" cy="457"/>
            </a:xfrm>
            <a:custGeom>
              <a:avLst/>
              <a:gdLst>
                <a:gd name="T0" fmla="*/ 0 w 22"/>
                <a:gd name="T1" fmla="*/ 0 h 624"/>
                <a:gd name="T2" fmla="*/ 3 w 22"/>
                <a:gd name="T3" fmla="*/ 0 h 624"/>
                <a:gd name="T4" fmla="*/ 3 w 22"/>
                <a:gd name="T5" fmla="*/ 245 h 624"/>
                <a:gd name="T6" fmla="*/ 0 w 22"/>
                <a:gd name="T7" fmla="*/ 245 h 624"/>
                <a:gd name="T8" fmla="*/ 0 w 22"/>
                <a:gd name="T9" fmla="*/ 0 h 624"/>
                <a:gd name="T10" fmla="*/ 0 60000 65536"/>
                <a:gd name="T11" fmla="*/ 0 60000 65536"/>
                <a:gd name="T12" fmla="*/ 0 60000 65536"/>
                <a:gd name="T13" fmla="*/ 0 60000 65536"/>
                <a:gd name="T14" fmla="*/ 0 60000 65536"/>
                <a:gd name="T15" fmla="*/ 0 w 22"/>
                <a:gd name="T16" fmla="*/ 0 h 624"/>
                <a:gd name="T17" fmla="*/ 22 w 22"/>
                <a:gd name="T18" fmla="*/ 624 h 624"/>
              </a:gdLst>
              <a:ahLst/>
              <a:cxnLst>
                <a:cxn ang="T10">
                  <a:pos x="T0" y="T1"/>
                </a:cxn>
                <a:cxn ang="T11">
                  <a:pos x="T2" y="T3"/>
                </a:cxn>
                <a:cxn ang="T12">
                  <a:pos x="T4" y="T5"/>
                </a:cxn>
                <a:cxn ang="T13">
                  <a:pos x="T6" y="T7"/>
                </a:cxn>
                <a:cxn ang="T14">
                  <a:pos x="T8" y="T9"/>
                </a:cxn>
              </a:cxnLst>
              <a:rect l="T15" t="T16" r="T17" b="T18"/>
              <a:pathLst>
                <a:path w="22" h="624">
                  <a:moveTo>
                    <a:pt x="0" y="0"/>
                  </a:moveTo>
                  <a:lnTo>
                    <a:pt x="21" y="0"/>
                  </a:lnTo>
                  <a:lnTo>
                    <a:pt x="21" y="623"/>
                  </a:lnTo>
                  <a:lnTo>
                    <a:pt x="0" y="623"/>
                  </a:lnTo>
                  <a:lnTo>
                    <a:pt x="0" y="0"/>
                  </a:lnTo>
                </a:path>
              </a:pathLst>
            </a:custGeom>
            <a:solidFill>
              <a:srgbClr val="FF7C80"/>
            </a:solidFill>
            <a:ln w="12700" cap="rnd">
              <a:solidFill>
                <a:schemeClr val="tx1"/>
              </a:solidFill>
              <a:round/>
              <a:headEnd type="none" w="sm" len="sm"/>
              <a:tailEnd type="none" w="sm" len="sm"/>
            </a:ln>
          </p:spPr>
          <p:txBody>
            <a:bodyPr/>
            <a:lstStyle/>
            <a:p>
              <a:endParaRPr lang="en-US"/>
            </a:p>
          </p:txBody>
        </p:sp>
        <p:sp>
          <p:nvSpPr>
            <p:cNvPr id="31130" name="Freeform 244"/>
            <p:cNvSpPr>
              <a:spLocks/>
            </p:cNvSpPr>
            <p:nvPr/>
          </p:nvSpPr>
          <p:spPr bwMode="auto">
            <a:xfrm>
              <a:off x="4500" y="2980"/>
              <a:ext cx="11" cy="435"/>
            </a:xfrm>
            <a:custGeom>
              <a:avLst/>
              <a:gdLst>
                <a:gd name="T0" fmla="*/ 0 w 21"/>
                <a:gd name="T1" fmla="*/ 0 h 594"/>
                <a:gd name="T2" fmla="*/ 3 w 21"/>
                <a:gd name="T3" fmla="*/ 0 h 594"/>
                <a:gd name="T4" fmla="*/ 3 w 21"/>
                <a:gd name="T5" fmla="*/ 233 h 594"/>
                <a:gd name="T6" fmla="*/ 0 w 21"/>
                <a:gd name="T7" fmla="*/ 233 h 594"/>
                <a:gd name="T8" fmla="*/ 0 w 21"/>
                <a:gd name="T9" fmla="*/ 0 h 594"/>
                <a:gd name="T10" fmla="*/ 0 60000 65536"/>
                <a:gd name="T11" fmla="*/ 0 60000 65536"/>
                <a:gd name="T12" fmla="*/ 0 60000 65536"/>
                <a:gd name="T13" fmla="*/ 0 60000 65536"/>
                <a:gd name="T14" fmla="*/ 0 60000 65536"/>
                <a:gd name="T15" fmla="*/ 0 w 21"/>
                <a:gd name="T16" fmla="*/ 0 h 594"/>
                <a:gd name="T17" fmla="*/ 21 w 21"/>
                <a:gd name="T18" fmla="*/ 594 h 594"/>
              </a:gdLst>
              <a:ahLst/>
              <a:cxnLst>
                <a:cxn ang="T10">
                  <a:pos x="T0" y="T1"/>
                </a:cxn>
                <a:cxn ang="T11">
                  <a:pos x="T2" y="T3"/>
                </a:cxn>
                <a:cxn ang="T12">
                  <a:pos x="T4" y="T5"/>
                </a:cxn>
                <a:cxn ang="T13">
                  <a:pos x="T6" y="T7"/>
                </a:cxn>
                <a:cxn ang="T14">
                  <a:pos x="T8" y="T9"/>
                </a:cxn>
              </a:cxnLst>
              <a:rect l="T15" t="T16" r="T17" b="T18"/>
              <a:pathLst>
                <a:path w="21" h="594">
                  <a:moveTo>
                    <a:pt x="0" y="0"/>
                  </a:moveTo>
                  <a:lnTo>
                    <a:pt x="20" y="0"/>
                  </a:lnTo>
                  <a:lnTo>
                    <a:pt x="20" y="593"/>
                  </a:lnTo>
                  <a:lnTo>
                    <a:pt x="0" y="593"/>
                  </a:lnTo>
                  <a:lnTo>
                    <a:pt x="0" y="0"/>
                  </a:lnTo>
                </a:path>
              </a:pathLst>
            </a:custGeom>
            <a:solidFill>
              <a:srgbClr val="FFFF99"/>
            </a:solidFill>
            <a:ln w="12700" cap="rnd">
              <a:solidFill>
                <a:schemeClr val="tx1"/>
              </a:solidFill>
              <a:round/>
              <a:headEnd type="none" w="sm" len="sm"/>
              <a:tailEnd type="none" w="sm" len="sm"/>
            </a:ln>
          </p:spPr>
          <p:txBody>
            <a:bodyPr/>
            <a:lstStyle/>
            <a:p>
              <a:endParaRPr lang="en-US"/>
            </a:p>
          </p:txBody>
        </p:sp>
        <p:sp>
          <p:nvSpPr>
            <p:cNvPr id="31131" name="Freeform 245"/>
            <p:cNvSpPr>
              <a:spLocks/>
            </p:cNvSpPr>
            <p:nvPr/>
          </p:nvSpPr>
          <p:spPr bwMode="auto">
            <a:xfrm>
              <a:off x="4520" y="2889"/>
              <a:ext cx="12" cy="526"/>
            </a:xfrm>
            <a:custGeom>
              <a:avLst/>
              <a:gdLst>
                <a:gd name="T0" fmla="*/ 0 w 22"/>
                <a:gd name="T1" fmla="*/ 0 h 717"/>
                <a:gd name="T2" fmla="*/ 3 w 22"/>
                <a:gd name="T3" fmla="*/ 0 h 717"/>
                <a:gd name="T4" fmla="*/ 3 w 22"/>
                <a:gd name="T5" fmla="*/ 282 h 717"/>
                <a:gd name="T6" fmla="*/ 0 w 22"/>
                <a:gd name="T7" fmla="*/ 282 h 717"/>
                <a:gd name="T8" fmla="*/ 0 w 22"/>
                <a:gd name="T9" fmla="*/ 0 h 717"/>
                <a:gd name="T10" fmla="*/ 0 60000 65536"/>
                <a:gd name="T11" fmla="*/ 0 60000 65536"/>
                <a:gd name="T12" fmla="*/ 0 60000 65536"/>
                <a:gd name="T13" fmla="*/ 0 60000 65536"/>
                <a:gd name="T14" fmla="*/ 0 60000 65536"/>
                <a:gd name="T15" fmla="*/ 0 w 22"/>
                <a:gd name="T16" fmla="*/ 0 h 717"/>
                <a:gd name="T17" fmla="*/ 22 w 22"/>
                <a:gd name="T18" fmla="*/ 717 h 717"/>
              </a:gdLst>
              <a:ahLst/>
              <a:cxnLst>
                <a:cxn ang="T10">
                  <a:pos x="T0" y="T1"/>
                </a:cxn>
                <a:cxn ang="T11">
                  <a:pos x="T2" y="T3"/>
                </a:cxn>
                <a:cxn ang="T12">
                  <a:pos x="T4" y="T5"/>
                </a:cxn>
                <a:cxn ang="T13">
                  <a:pos x="T6" y="T7"/>
                </a:cxn>
                <a:cxn ang="T14">
                  <a:pos x="T8" y="T9"/>
                </a:cxn>
              </a:cxnLst>
              <a:rect l="T15" t="T16" r="T17" b="T18"/>
              <a:pathLst>
                <a:path w="22" h="717">
                  <a:moveTo>
                    <a:pt x="0" y="0"/>
                  </a:moveTo>
                  <a:lnTo>
                    <a:pt x="21" y="0"/>
                  </a:lnTo>
                  <a:lnTo>
                    <a:pt x="21" y="716"/>
                  </a:lnTo>
                  <a:lnTo>
                    <a:pt x="0" y="716"/>
                  </a:lnTo>
                  <a:lnTo>
                    <a:pt x="0" y="0"/>
                  </a:lnTo>
                </a:path>
              </a:pathLst>
            </a:custGeom>
            <a:solidFill>
              <a:srgbClr val="00ABEA"/>
            </a:solidFill>
            <a:ln w="12700" cap="rnd">
              <a:solidFill>
                <a:schemeClr val="tx1"/>
              </a:solidFill>
              <a:round/>
              <a:headEnd type="none" w="sm" len="sm"/>
              <a:tailEnd type="none" w="sm" len="sm"/>
            </a:ln>
          </p:spPr>
          <p:txBody>
            <a:bodyPr/>
            <a:lstStyle/>
            <a:p>
              <a:endParaRPr lang="en-US"/>
            </a:p>
          </p:txBody>
        </p:sp>
        <p:sp>
          <p:nvSpPr>
            <p:cNvPr id="31132" name="Freeform 246"/>
            <p:cNvSpPr>
              <a:spLocks/>
            </p:cNvSpPr>
            <p:nvPr/>
          </p:nvSpPr>
          <p:spPr bwMode="auto">
            <a:xfrm>
              <a:off x="4543" y="2961"/>
              <a:ext cx="12" cy="454"/>
            </a:xfrm>
            <a:custGeom>
              <a:avLst/>
              <a:gdLst>
                <a:gd name="T0" fmla="*/ 0 w 23"/>
                <a:gd name="T1" fmla="*/ 0 h 619"/>
                <a:gd name="T2" fmla="*/ 3 w 23"/>
                <a:gd name="T3" fmla="*/ 0 h 619"/>
                <a:gd name="T4" fmla="*/ 3 w 23"/>
                <a:gd name="T5" fmla="*/ 244 h 619"/>
                <a:gd name="T6" fmla="*/ 0 w 23"/>
                <a:gd name="T7" fmla="*/ 244 h 619"/>
                <a:gd name="T8" fmla="*/ 0 w 23"/>
                <a:gd name="T9" fmla="*/ 0 h 619"/>
                <a:gd name="T10" fmla="*/ 0 60000 65536"/>
                <a:gd name="T11" fmla="*/ 0 60000 65536"/>
                <a:gd name="T12" fmla="*/ 0 60000 65536"/>
                <a:gd name="T13" fmla="*/ 0 60000 65536"/>
                <a:gd name="T14" fmla="*/ 0 60000 65536"/>
                <a:gd name="T15" fmla="*/ 0 w 23"/>
                <a:gd name="T16" fmla="*/ 0 h 619"/>
                <a:gd name="T17" fmla="*/ 23 w 23"/>
                <a:gd name="T18" fmla="*/ 619 h 619"/>
              </a:gdLst>
              <a:ahLst/>
              <a:cxnLst>
                <a:cxn ang="T10">
                  <a:pos x="T0" y="T1"/>
                </a:cxn>
                <a:cxn ang="T11">
                  <a:pos x="T2" y="T3"/>
                </a:cxn>
                <a:cxn ang="T12">
                  <a:pos x="T4" y="T5"/>
                </a:cxn>
                <a:cxn ang="T13">
                  <a:pos x="T6" y="T7"/>
                </a:cxn>
                <a:cxn ang="T14">
                  <a:pos x="T8" y="T9"/>
                </a:cxn>
              </a:cxnLst>
              <a:rect l="T15" t="T16" r="T17" b="T18"/>
              <a:pathLst>
                <a:path w="23" h="619">
                  <a:moveTo>
                    <a:pt x="0" y="0"/>
                  </a:moveTo>
                  <a:lnTo>
                    <a:pt x="22" y="0"/>
                  </a:lnTo>
                  <a:lnTo>
                    <a:pt x="22" y="618"/>
                  </a:lnTo>
                  <a:lnTo>
                    <a:pt x="0" y="618"/>
                  </a:lnTo>
                  <a:lnTo>
                    <a:pt x="0" y="0"/>
                  </a:lnTo>
                </a:path>
              </a:pathLst>
            </a:custGeom>
            <a:solidFill>
              <a:srgbClr val="FF7C80"/>
            </a:solidFill>
            <a:ln w="12700" cap="rnd">
              <a:solidFill>
                <a:schemeClr val="tx1"/>
              </a:solidFill>
              <a:round/>
              <a:headEnd type="none" w="sm" len="sm"/>
              <a:tailEnd type="none" w="sm" len="sm"/>
            </a:ln>
          </p:spPr>
          <p:txBody>
            <a:bodyPr/>
            <a:lstStyle/>
            <a:p>
              <a:endParaRPr lang="en-US"/>
            </a:p>
          </p:txBody>
        </p:sp>
        <p:sp>
          <p:nvSpPr>
            <p:cNvPr id="31133" name="Freeform 247"/>
            <p:cNvSpPr>
              <a:spLocks/>
            </p:cNvSpPr>
            <p:nvPr/>
          </p:nvSpPr>
          <p:spPr bwMode="auto">
            <a:xfrm>
              <a:off x="4565" y="3165"/>
              <a:ext cx="13" cy="250"/>
            </a:xfrm>
            <a:custGeom>
              <a:avLst/>
              <a:gdLst>
                <a:gd name="T0" fmla="*/ 0 w 23"/>
                <a:gd name="T1" fmla="*/ 0 h 341"/>
                <a:gd name="T2" fmla="*/ 4 w 23"/>
                <a:gd name="T3" fmla="*/ 0 h 341"/>
                <a:gd name="T4" fmla="*/ 4 w 23"/>
                <a:gd name="T5" fmla="*/ 134 h 341"/>
                <a:gd name="T6" fmla="*/ 0 w 23"/>
                <a:gd name="T7" fmla="*/ 134 h 341"/>
                <a:gd name="T8" fmla="*/ 0 w 23"/>
                <a:gd name="T9" fmla="*/ 0 h 341"/>
                <a:gd name="T10" fmla="*/ 0 60000 65536"/>
                <a:gd name="T11" fmla="*/ 0 60000 65536"/>
                <a:gd name="T12" fmla="*/ 0 60000 65536"/>
                <a:gd name="T13" fmla="*/ 0 60000 65536"/>
                <a:gd name="T14" fmla="*/ 0 60000 65536"/>
                <a:gd name="T15" fmla="*/ 0 w 23"/>
                <a:gd name="T16" fmla="*/ 0 h 341"/>
                <a:gd name="T17" fmla="*/ 23 w 23"/>
                <a:gd name="T18" fmla="*/ 341 h 341"/>
              </a:gdLst>
              <a:ahLst/>
              <a:cxnLst>
                <a:cxn ang="T10">
                  <a:pos x="T0" y="T1"/>
                </a:cxn>
                <a:cxn ang="T11">
                  <a:pos x="T2" y="T3"/>
                </a:cxn>
                <a:cxn ang="T12">
                  <a:pos x="T4" y="T5"/>
                </a:cxn>
                <a:cxn ang="T13">
                  <a:pos x="T6" y="T7"/>
                </a:cxn>
                <a:cxn ang="T14">
                  <a:pos x="T8" y="T9"/>
                </a:cxn>
              </a:cxnLst>
              <a:rect l="T15" t="T16" r="T17" b="T18"/>
              <a:pathLst>
                <a:path w="23" h="341">
                  <a:moveTo>
                    <a:pt x="0" y="0"/>
                  </a:moveTo>
                  <a:lnTo>
                    <a:pt x="22" y="0"/>
                  </a:lnTo>
                  <a:lnTo>
                    <a:pt x="22" y="340"/>
                  </a:lnTo>
                  <a:lnTo>
                    <a:pt x="0" y="340"/>
                  </a:lnTo>
                  <a:lnTo>
                    <a:pt x="0" y="0"/>
                  </a:lnTo>
                </a:path>
              </a:pathLst>
            </a:custGeom>
            <a:solidFill>
              <a:srgbClr val="FF7C80"/>
            </a:solidFill>
            <a:ln w="12700" cap="rnd">
              <a:solidFill>
                <a:schemeClr val="tx1"/>
              </a:solidFill>
              <a:round/>
              <a:headEnd type="none" w="sm" len="sm"/>
              <a:tailEnd type="none" w="sm" len="sm"/>
            </a:ln>
          </p:spPr>
          <p:txBody>
            <a:bodyPr/>
            <a:lstStyle/>
            <a:p>
              <a:endParaRPr lang="en-US"/>
            </a:p>
          </p:txBody>
        </p:sp>
        <p:sp>
          <p:nvSpPr>
            <p:cNvPr id="31134" name="Freeform 248"/>
            <p:cNvSpPr>
              <a:spLocks/>
            </p:cNvSpPr>
            <p:nvPr/>
          </p:nvSpPr>
          <p:spPr bwMode="auto">
            <a:xfrm>
              <a:off x="4589" y="3222"/>
              <a:ext cx="11" cy="193"/>
            </a:xfrm>
            <a:custGeom>
              <a:avLst/>
              <a:gdLst>
                <a:gd name="T0" fmla="*/ 0 w 21"/>
                <a:gd name="T1" fmla="*/ 0 h 263"/>
                <a:gd name="T2" fmla="*/ 3 w 21"/>
                <a:gd name="T3" fmla="*/ 0 h 263"/>
                <a:gd name="T4" fmla="*/ 3 w 21"/>
                <a:gd name="T5" fmla="*/ 103 h 263"/>
                <a:gd name="T6" fmla="*/ 0 w 21"/>
                <a:gd name="T7" fmla="*/ 103 h 263"/>
                <a:gd name="T8" fmla="*/ 0 w 21"/>
                <a:gd name="T9" fmla="*/ 0 h 263"/>
                <a:gd name="T10" fmla="*/ 0 60000 65536"/>
                <a:gd name="T11" fmla="*/ 0 60000 65536"/>
                <a:gd name="T12" fmla="*/ 0 60000 65536"/>
                <a:gd name="T13" fmla="*/ 0 60000 65536"/>
                <a:gd name="T14" fmla="*/ 0 60000 65536"/>
                <a:gd name="T15" fmla="*/ 0 w 21"/>
                <a:gd name="T16" fmla="*/ 0 h 263"/>
                <a:gd name="T17" fmla="*/ 21 w 21"/>
                <a:gd name="T18" fmla="*/ 263 h 263"/>
              </a:gdLst>
              <a:ahLst/>
              <a:cxnLst>
                <a:cxn ang="T10">
                  <a:pos x="T0" y="T1"/>
                </a:cxn>
                <a:cxn ang="T11">
                  <a:pos x="T2" y="T3"/>
                </a:cxn>
                <a:cxn ang="T12">
                  <a:pos x="T4" y="T5"/>
                </a:cxn>
                <a:cxn ang="T13">
                  <a:pos x="T6" y="T7"/>
                </a:cxn>
                <a:cxn ang="T14">
                  <a:pos x="T8" y="T9"/>
                </a:cxn>
              </a:cxnLst>
              <a:rect l="T15" t="T16" r="T17" b="T18"/>
              <a:pathLst>
                <a:path w="21" h="263">
                  <a:moveTo>
                    <a:pt x="0" y="0"/>
                  </a:moveTo>
                  <a:lnTo>
                    <a:pt x="20" y="0"/>
                  </a:lnTo>
                  <a:lnTo>
                    <a:pt x="20" y="262"/>
                  </a:lnTo>
                  <a:lnTo>
                    <a:pt x="0" y="262"/>
                  </a:lnTo>
                  <a:lnTo>
                    <a:pt x="0" y="0"/>
                  </a:lnTo>
                </a:path>
              </a:pathLst>
            </a:custGeom>
            <a:solidFill>
              <a:srgbClr val="00ABEA"/>
            </a:solidFill>
            <a:ln w="12700" cap="rnd">
              <a:solidFill>
                <a:schemeClr val="tx1"/>
              </a:solidFill>
              <a:round/>
              <a:headEnd type="none" w="sm" len="sm"/>
              <a:tailEnd type="none" w="sm" len="sm"/>
            </a:ln>
          </p:spPr>
          <p:txBody>
            <a:bodyPr/>
            <a:lstStyle/>
            <a:p>
              <a:endParaRPr lang="en-US"/>
            </a:p>
          </p:txBody>
        </p:sp>
        <p:sp>
          <p:nvSpPr>
            <p:cNvPr id="31135" name="Freeform 249"/>
            <p:cNvSpPr>
              <a:spLocks/>
            </p:cNvSpPr>
            <p:nvPr/>
          </p:nvSpPr>
          <p:spPr bwMode="auto">
            <a:xfrm>
              <a:off x="4608" y="3233"/>
              <a:ext cx="13" cy="182"/>
            </a:xfrm>
            <a:custGeom>
              <a:avLst/>
              <a:gdLst>
                <a:gd name="T0" fmla="*/ 0 w 23"/>
                <a:gd name="T1" fmla="*/ 0 h 249"/>
                <a:gd name="T2" fmla="*/ 4 w 23"/>
                <a:gd name="T3" fmla="*/ 0 h 249"/>
                <a:gd name="T4" fmla="*/ 4 w 23"/>
                <a:gd name="T5" fmla="*/ 96 h 249"/>
                <a:gd name="T6" fmla="*/ 0 w 23"/>
                <a:gd name="T7" fmla="*/ 96 h 249"/>
                <a:gd name="T8" fmla="*/ 0 w 23"/>
                <a:gd name="T9" fmla="*/ 0 h 249"/>
                <a:gd name="T10" fmla="*/ 0 60000 65536"/>
                <a:gd name="T11" fmla="*/ 0 60000 65536"/>
                <a:gd name="T12" fmla="*/ 0 60000 65536"/>
                <a:gd name="T13" fmla="*/ 0 60000 65536"/>
                <a:gd name="T14" fmla="*/ 0 60000 65536"/>
                <a:gd name="T15" fmla="*/ 0 w 23"/>
                <a:gd name="T16" fmla="*/ 0 h 249"/>
                <a:gd name="T17" fmla="*/ 23 w 23"/>
                <a:gd name="T18" fmla="*/ 249 h 249"/>
              </a:gdLst>
              <a:ahLst/>
              <a:cxnLst>
                <a:cxn ang="T10">
                  <a:pos x="T0" y="T1"/>
                </a:cxn>
                <a:cxn ang="T11">
                  <a:pos x="T2" y="T3"/>
                </a:cxn>
                <a:cxn ang="T12">
                  <a:pos x="T4" y="T5"/>
                </a:cxn>
                <a:cxn ang="T13">
                  <a:pos x="T6" y="T7"/>
                </a:cxn>
                <a:cxn ang="T14">
                  <a:pos x="T8" y="T9"/>
                </a:cxn>
              </a:cxnLst>
              <a:rect l="T15" t="T16" r="T17" b="T18"/>
              <a:pathLst>
                <a:path w="23" h="249">
                  <a:moveTo>
                    <a:pt x="0" y="0"/>
                  </a:moveTo>
                  <a:lnTo>
                    <a:pt x="22" y="0"/>
                  </a:lnTo>
                  <a:lnTo>
                    <a:pt x="22" y="248"/>
                  </a:lnTo>
                  <a:lnTo>
                    <a:pt x="0" y="248"/>
                  </a:lnTo>
                  <a:lnTo>
                    <a:pt x="0" y="0"/>
                  </a:lnTo>
                </a:path>
              </a:pathLst>
            </a:custGeom>
            <a:solidFill>
              <a:srgbClr val="0066CC"/>
            </a:solidFill>
            <a:ln w="12700" cap="rnd">
              <a:solidFill>
                <a:schemeClr val="tx1"/>
              </a:solidFill>
              <a:round/>
              <a:headEnd type="none" w="sm" len="sm"/>
              <a:tailEnd type="none" w="sm" len="sm"/>
            </a:ln>
          </p:spPr>
          <p:txBody>
            <a:bodyPr/>
            <a:lstStyle/>
            <a:p>
              <a:endParaRPr lang="en-US"/>
            </a:p>
          </p:txBody>
        </p:sp>
        <p:sp>
          <p:nvSpPr>
            <p:cNvPr id="31136" name="Freeform 250"/>
            <p:cNvSpPr>
              <a:spLocks/>
            </p:cNvSpPr>
            <p:nvPr/>
          </p:nvSpPr>
          <p:spPr bwMode="auto">
            <a:xfrm>
              <a:off x="4632" y="3113"/>
              <a:ext cx="11" cy="302"/>
            </a:xfrm>
            <a:custGeom>
              <a:avLst/>
              <a:gdLst>
                <a:gd name="T0" fmla="*/ 0 w 22"/>
                <a:gd name="T1" fmla="*/ 0 h 412"/>
                <a:gd name="T2" fmla="*/ 3 w 22"/>
                <a:gd name="T3" fmla="*/ 0 h 412"/>
                <a:gd name="T4" fmla="*/ 3 w 22"/>
                <a:gd name="T5" fmla="*/ 162 h 412"/>
                <a:gd name="T6" fmla="*/ 0 w 22"/>
                <a:gd name="T7" fmla="*/ 162 h 412"/>
                <a:gd name="T8" fmla="*/ 0 w 22"/>
                <a:gd name="T9" fmla="*/ 0 h 412"/>
                <a:gd name="T10" fmla="*/ 0 60000 65536"/>
                <a:gd name="T11" fmla="*/ 0 60000 65536"/>
                <a:gd name="T12" fmla="*/ 0 60000 65536"/>
                <a:gd name="T13" fmla="*/ 0 60000 65536"/>
                <a:gd name="T14" fmla="*/ 0 60000 65536"/>
                <a:gd name="T15" fmla="*/ 0 w 22"/>
                <a:gd name="T16" fmla="*/ 0 h 412"/>
                <a:gd name="T17" fmla="*/ 22 w 22"/>
                <a:gd name="T18" fmla="*/ 412 h 412"/>
              </a:gdLst>
              <a:ahLst/>
              <a:cxnLst>
                <a:cxn ang="T10">
                  <a:pos x="T0" y="T1"/>
                </a:cxn>
                <a:cxn ang="T11">
                  <a:pos x="T2" y="T3"/>
                </a:cxn>
                <a:cxn ang="T12">
                  <a:pos x="T4" y="T5"/>
                </a:cxn>
                <a:cxn ang="T13">
                  <a:pos x="T6" y="T7"/>
                </a:cxn>
                <a:cxn ang="T14">
                  <a:pos x="T8" y="T9"/>
                </a:cxn>
              </a:cxnLst>
              <a:rect l="T15" t="T16" r="T17" b="T18"/>
              <a:pathLst>
                <a:path w="22" h="412">
                  <a:moveTo>
                    <a:pt x="0" y="0"/>
                  </a:moveTo>
                  <a:lnTo>
                    <a:pt x="21" y="0"/>
                  </a:lnTo>
                  <a:lnTo>
                    <a:pt x="21" y="411"/>
                  </a:lnTo>
                  <a:lnTo>
                    <a:pt x="0" y="411"/>
                  </a:lnTo>
                  <a:lnTo>
                    <a:pt x="0" y="0"/>
                  </a:lnTo>
                </a:path>
              </a:pathLst>
            </a:custGeom>
            <a:solidFill>
              <a:srgbClr val="33CCFF"/>
            </a:solidFill>
            <a:ln w="12700" cap="rnd">
              <a:solidFill>
                <a:schemeClr val="tx1"/>
              </a:solidFill>
              <a:round/>
              <a:headEnd type="none" w="sm" len="sm"/>
              <a:tailEnd type="none" w="sm" len="sm"/>
            </a:ln>
          </p:spPr>
          <p:txBody>
            <a:bodyPr/>
            <a:lstStyle/>
            <a:p>
              <a:endParaRPr lang="en-US"/>
            </a:p>
          </p:txBody>
        </p:sp>
        <p:sp>
          <p:nvSpPr>
            <p:cNvPr id="31137" name="Freeform 251"/>
            <p:cNvSpPr>
              <a:spLocks/>
            </p:cNvSpPr>
            <p:nvPr/>
          </p:nvSpPr>
          <p:spPr bwMode="auto">
            <a:xfrm>
              <a:off x="4654" y="3131"/>
              <a:ext cx="13" cy="284"/>
            </a:xfrm>
            <a:custGeom>
              <a:avLst/>
              <a:gdLst>
                <a:gd name="T0" fmla="*/ 0 w 23"/>
                <a:gd name="T1" fmla="*/ 0 h 387"/>
                <a:gd name="T2" fmla="*/ 4 w 23"/>
                <a:gd name="T3" fmla="*/ 0 h 387"/>
                <a:gd name="T4" fmla="*/ 4 w 23"/>
                <a:gd name="T5" fmla="*/ 153 h 387"/>
                <a:gd name="T6" fmla="*/ 0 w 23"/>
                <a:gd name="T7" fmla="*/ 153 h 387"/>
                <a:gd name="T8" fmla="*/ 0 w 23"/>
                <a:gd name="T9" fmla="*/ 0 h 387"/>
                <a:gd name="T10" fmla="*/ 0 60000 65536"/>
                <a:gd name="T11" fmla="*/ 0 60000 65536"/>
                <a:gd name="T12" fmla="*/ 0 60000 65536"/>
                <a:gd name="T13" fmla="*/ 0 60000 65536"/>
                <a:gd name="T14" fmla="*/ 0 60000 65536"/>
                <a:gd name="T15" fmla="*/ 0 w 23"/>
                <a:gd name="T16" fmla="*/ 0 h 387"/>
                <a:gd name="T17" fmla="*/ 23 w 23"/>
                <a:gd name="T18" fmla="*/ 387 h 387"/>
              </a:gdLst>
              <a:ahLst/>
              <a:cxnLst>
                <a:cxn ang="T10">
                  <a:pos x="T0" y="T1"/>
                </a:cxn>
                <a:cxn ang="T11">
                  <a:pos x="T2" y="T3"/>
                </a:cxn>
                <a:cxn ang="T12">
                  <a:pos x="T4" y="T5"/>
                </a:cxn>
                <a:cxn ang="T13">
                  <a:pos x="T6" y="T7"/>
                </a:cxn>
                <a:cxn ang="T14">
                  <a:pos x="T8" y="T9"/>
                </a:cxn>
              </a:cxnLst>
              <a:rect l="T15" t="T16" r="T17" b="T18"/>
              <a:pathLst>
                <a:path w="23" h="387">
                  <a:moveTo>
                    <a:pt x="0" y="0"/>
                  </a:moveTo>
                  <a:lnTo>
                    <a:pt x="22" y="0"/>
                  </a:lnTo>
                  <a:lnTo>
                    <a:pt x="22" y="386"/>
                  </a:lnTo>
                  <a:lnTo>
                    <a:pt x="0" y="386"/>
                  </a:lnTo>
                  <a:lnTo>
                    <a:pt x="0" y="0"/>
                  </a:lnTo>
                </a:path>
              </a:pathLst>
            </a:custGeom>
            <a:solidFill>
              <a:srgbClr val="33CCFF"/>
            </a:solidFill>
            <a:ln w="12700" cap="rnd">
              <a:solidFill>
                <a:schemeClr val="tx1"/>
              </a:solidFill>
              <a:round/>
              <a:headEnd type="none" w="sm" len="sm"/>
              <a:tailEnd type="none" w="sm" len="sm"/>
            </a:ln>
          </p:spPr>
          <p:txBody>
            <a:bodyPr/>
            <a:lstStyle/>
            <a:p>
              <a:endParaRPr lang="en-US"/>
            </a:p>
          </p:txBody>
        </p:sp>
        <p:sp>
          <p:nvSpPr>
            <p:cNvPr id="31138" name="Freeform 252"/>
            <p:cNvSpPr>
              <a:spLocks/>
            </p:cNvSpPr>
            <p:nvPr/>
          </p:nvSpPr>
          <p:spPr bwMode="auto">
            <a:xfrm>
              <a:off x="4677" y="2911"/>
              <a:ext cx="12" cy="504"/>
            </a:xfrm>
            <a:custGeom>
              <a:avLst/>
              <a:gdLst>
                <a:gd name="T0" fmla="*/ 0 w 22"/>
                <a:gd name="T1" fmla="*/ 0 h 688"/>
                <a:gd name="T2" fmla="*/ 3 w 22"/>
                <a:gd name="T3" fmla="*/ 0 h 688"/>
                <a:gd name="T4" fmla="*/ 3 w 22"/>
                <a:gd name="T5" fmla="*/ 270 h 688"/>
                <a:gd name="T6" fmla="*/ 0 w 22"/>
                <a:gd name="T7" fmla="*/ 270 h 688"/>
                <a:gd name="T8" fmla="*/ 0 w 22"/>
                <a:gd name="T9" fmla="*/ 0 h 688"/>
                <a:gd name="T10" fmla="*/ 0 60000 65536"/>
                <a:gd name="T11" fmla="*/ 0 60000 65536"/>
                <a:gd name="T12" fmla="*/ 0 60000 65536"/>
                <a:gd name="T13" fmla="*/ 0 60000 65536"/>
                <a:gd name="T14" fmla="*/ 0 60000 65536"/>
                <a:gd name="T15" fmla="*/ 0 w 22"/>
                <a:gd name="T16" fmla="*/ 0 h 688"/>
                <a:gd name="T17" fmla="*/ 22 w 22"/>
                <a:gd name="T18" fmla="*/ 688 h 688"/>
              </a:gdLst>
              <a:ahLst/>
              <a:cxnLst>
                <a:cxn ang="T10">
                  <a:pos x="T0" y="T1"/>
                </a:cxn>
                <a:cxn ang="T11">
                  <a:pos x="T2" y="T3"/>
                </a:cxn>
                <a:cxn ang="T12">
                  <a:pos x="T4" y="T5"/>
                </a:cxn>
                <a:cxn ang="T13">
                  <a:pos x="T6" y="T7"/>
                </a:cxn>
                <a:cxn ang="T14">
                  <a:pos x="T8" y="T9"/>
                </a:cxn>
              </a:cxnLst>
              <a:rect l="T15" t="T16" r="T17" b="T18"/>
              <a:pathLst>
                <a:path w="22" h="688">
                  <a:moveTo>
                    <a:pt x="0" y="0"/>
                  </a:moveTo>
                  <a:lnTo>
                    <a:pt x="21" y="0"/>
                  </a:lnTo>
                  <a:lnTo>
                    <a:pt x="21" y="687"/>
                  </a:lnTo>
                  <a:lnTo>
                    <a:pt x="0" y="687"/>
                  </a:lnTo>
                  <a:lnTo>
                    <a:pt x="0" y="0"/>
                  </a:lnTo>
                </a:path>
              </a:pathLst>
            </a:custGeom>
            <a:solidFill>
              <a:srgbClr val="66FFCC"/>
            </a:solidFill>
            <a:ln w="12700" cap="rnd">
              <a:solidFill>
                <a:schemeClr val="tx1"/>
              </a:solidFill>
              <a:round/>
              <a:headEnd type="none" w="sm" len="sm"/>
              <a:tailEnd type="none" w="sm" len="sm"/>
            </a:ln>
          </p:spPr>
          <p:txBody>
            <a:bodyPr/>
            <a:lstStyle/>
            <a:p>
              <a:endParaRPr lang="en-US"/>
            </a:p>
          </p:txBody>
        </p:sp>
        <p:sp>
          <p:nvSpPr>
            <p:cNvPr id="31139" name="Freeform 253"/>
            <p:cNvSpPr>
              <a:spLocks/>
            </p:cNvSpPr>
            <p:nvPr/>
          </p:nvSpPr>
          <p:spPr bwMode="auto">
            <a:xfrm>
              <a:off x="4697" y="2820"/>
              <a:ext cx="12" cy="595"/>
            </a:xfrm>
            <a:custGeom>
              <a:avLst/>
              <a:gdLst>
                <a:gd name="T0" fmla="*/ 0 w 23"/>
                <a:gd name="T1" fmla="*/ 0 h 811"/>
                <a:gd name="T2" fmla="*/ 3 w 23"/>
                <a:gd name="T3" fmla="*/ 0 h 811"/>
                <a:gd name="T4" fmla="*/ 3 w 23"/>
                <a:gd name="T5" fmla="*/ 320 h 811"/>
                <a:gd name="T6" fmla="*/ 0 w 23"/>
                <a:gd name="T7" fmla="*/ 320 h 811"/>
                <a:gd name="T8" fmla="*/ 0 w 23"/>
                <a:gd name="T9" fmla="*/ 0 h 811"/>
                <a:gd name="T10" fmla="*/ 0 60000 65536"/>
                <a:gd name="T11" fmla="*/ 0 60000 65536"/>
                <a:gd name="T12" fmla="*/ 0 60000 65536"/>
                <a:gd name="T13" fmla="*/ 0 60000 65536"/>
                <a:gd name="T14" fmla="*/ 0 60000 65536"/>
                <a:gd name="T15" fmla="*/ 0 w 23"/>
                <a:gd name="T16" fmla="*/ 0 h 811"/>
                <a:gd name="T17" fmla="*/ 23 w 23"/>
                <a:gd name="T18" fmla="*/ 811 h 811"/>
              </a:gdLst>
              <a:ahLst/>
              <a:cxnLst>
                <a:cxn ang="T10">
                  <a:pos x="T0" y="T1"/>
                </a:cxn>
                <a:cxn ang="T11">
                  <a:pos x="T2" y="T3"/>
                </a:cxn>
                <a:cxn ang="T12">
                  <a:pos x="T4" y="T5"/>
                </a:cxn>
                <a:cxn ang="T13">
                  <a:pos x="T6" y="T7"/>
                </a:cxn>
                <a:cxn ang="T14">
                  <a:pos x="T8" y="T9"/>
                </a:cxn>
              </a:cxnLst>
              <a:rect l="T15" t="T16" r="T17" b="T18"/>
              <a:pathLst>
                <a:path w="23" h="811">
                  <a:moveTo>
                    <a:pt x="0" y="0"/>
                  </a:moveTo>
                  <a:lnTo>
                    <a:pt x="22" y="0"/>
                  </a:lnTo>
                  <a:lnTo>
                    <a:pt x="22" y="810"/>
                  </a:lnTo>
                  <a:lnTo>
                    <a:pt x="0" y="810"/>
                  </a:lnTo>
                  <a:lnTo>
                    <a:pt x="0" y="0"/>
                  </a:lnTo>
                </a:path>
              </a:pathLst>
            </a:custGeom>
            <a:solidFill>
              <a:srgbClr val="FFFF99"/>
            </a:solidFill>
            <a:ln w="12700" cap="rnd">
              <a:solidFill>
                <a:schemeClr val="tx1"/>
              </a:solidFill>
              <a:round/>
              <a:headEnd type="none" w="sm" len="sm"/>
              <a:tailEnd type="none" w="sm" len="sm"/>
            </a:ln>
          </p:spPr>
          <p:txBody>
            <a:bodyPr/>
            <a:lstStyle/>
            <a:p>
              <a:endParaRPr lang="en-US"/>
            </a:p>
          </p:txBody>
        </p:sp>
        <p:sp>
          <p:nvSpPr>
            <p:cNvPr id="31140" name="Freeform 254"/>
            <p:cNvSpPr>
              <a:spLocks/>
            </p:cNvSpPr>
            <p:nvPr/>
          </p:nvSpPr>
          <p:spPr bwMode="auto">
            <a:xfrm>
              <a:off x="4720" y="3124"/>
              <a:ext cx="12" cy="291"/>
            </a:xfrm>
            <a:custGeom>
              <a:avLst/>
              <a:gdLst>
                <a:gd name="T0" fmla="*/ 0 w 23"/>
                <a:gd name="T1" fmla="*/ 0 h 397"/>
                <a:gd name="T2" fmla="*/ 3 w 23"/>
                <a:gd name="T3" fmla="*/ 0 h 397"/>
                <a:gd name="T4" fmla="*/ 3 w 23"/>
                <a:gd name="T5" fmla="*/ 156 h 397"/>
                <a:gd name="T6" fmla="*/ 0 w 23"/>
                <a:gd name="T7" fmla="*/ 156 h 397"/>
                <a:gd name="T8" fmla="*/ 0 w 23"/>
                <a:gd name="T9" fmla="*/ 0 h 397"/>
                <a:gd name="T10" fmla="*/ 0 60000 65536"/>
                <a:gd name="T11" fmla="*/ 0 60000 65536"/>
                <a:gd name="T12" fmla="*/ 0 60000 65536"/>
                <a:gd name="T13" fmla="*/ 0 60000 65536"/>
                <a:gd name="T14" fmla="*/ 0 60000 65536"/>
                <a:gd name="T15" fmla="*/ 0 w 23"/>
                <a:gd name="T16" fmla="*/ 0 h 397"/>
                <a:gd name="T17" fmla="*/ 23 w 23"/>
                <a:gd name="T18" fmla="*/ 397 h 397"/>
              </a:gdLst>
              <a:ahLst/>
              <a:cxnLst>
                <a:cxn ang="T10">
                  <a:pos x="T0" y="T1"/>
                </a:cxn>
                <a:cxn ang="T11">
                  <a:pos x="T2" y="T3"/>
                </a:cxn>
                <a:cxn ang="T12">
                  <a:pos x="T4" y="T5"/>
                </a:cxn>
                <a:cxn ang="T13">
                  <a:pos x="T6" y="T7"/>
                </a:cxn>
                <a:cxn ang="T14">
                  <a:pos x="T8" y="T9"/>
                </a:cxn>
              </a:cxnLst>
              <a:rect l="T15" t="T16" r="T17" b="T18"/>
              <a:pathLst>
                <a:path w="23" h="397">
                  <a:moveTo>
                    <a:pt x="0" y="0"/>
                  </a:moveTo>
                  <a:lnTo>
                    <a:pt x="22" y="0"/>
                  </a:lnTo>
                  <a:lnTo>
                    <a:pt x="22" y="396"/>
                  </a:lnTo>
                  <a:lnTo>
                    <a:pt x="0" y="396"/>
                  </a:lnTo>
                  <a:lnTo>
                    <a:pt x="0" y="0"/>
                  </a:lnTo>
                </a:path>
              </a:pathLst>
            </a:custGeom>
            <a:solidFill>
              <a:srgbClr val="33CCFF"/>
            </a:solidFill>
            <a:ln w="12700" cap="rnd">
              <a:solidFill>
                <a:schemeClr val="tx1"/>
              </a:solidFill>
              <a:round/>
              <a:headEnd type="none" w="sm" len="sm"/>
              <a:tailEnd type="none" w="sm" len="sm"/>
            </a:ln>
          </p:spPr>
          <p:txBody>
            <a:bodyPr/>
            <a:lstStyle/>
            <a:p>
              <a:endParaRPr lang="en-US"/>
            </a:p>
          </p:txBody>
        </p:sp>
        <p:sp>
          <p:nvSpPr>
            <p:cNvPr id="31141" name="Freeform 255"/>
            <p:cNvSpPr>
              <a:spLocks/>
            </p:cNvSpPr>
            <p:nvPr/>
          </p:nvSpPr>
          <p:spPr bwMode="auto">
            <a:xfrm>
              <a:off x="4743" y="3200"/>
              <a:ext cx="12" cy="215"/>
            </a:xfrm>
            <a:custGeom>
              <a:avLst/>
              <a:gdLst>
                <a:gd name="T0" fmla="*/ 0 w 22"/>
                <a:gd name="T1" fmla="*/ 0 h 293"/>
                <a:gd name="T2" fmla="*/ 3 w 22"/>
                <a:gd name="T3" fmla="*/ 0 h 293"/>
                <a:gd name="T4" fmla="*/ 3 w 22"/>
                <a:gd name="T5" fmla="*/ 115 h 293"/>
                <a:gd name="T6" fmla="*/ 0 w 22"/>
                <a:gd name="T7" fmla="*/ 115 h 293"/>
                <a:gd name="T8" fmla="*/ 0 w 22"/>
                <a:gd name="T9" fmla="*/ 0 h 293"/>
                <a:gd name="T10" fmla="*/ 0 60000 65536"/>
                <a:gd name="T11" fmla="*/ 0 60000 65536"/>
                <a:gd name="T12" fmla="*/ 0 60000 65536"/>
                <a:gd name="T13" fmla="*/ 0 60000 65536"/>
                <a:gd name="T14" fmla="*/ 0 60000 65536"/>
                <a:gd name="T15" fmla="*/ 0 w 22"/>
                <a:gd name="T16" fmla="*/ 0 h 293"/>
                <a:gd name="T17" fmla="*/ 22 w 22"/>
                <a:gd name="T18" fmla="*/ 293 h 293"/>
              </a:gdLst>
              <a:ahLst/>
              <a:cxnLst>
                <a:cxn ang="T10">
                  <a:pos x="T0" y="T1"/>
                </a:cxn>
                <a:cxn ang="T11">
                  <a:pos x="T2" y="T3"/>
                </a:cxn>
                <a:cxn ang="T12">
                  <a:pos x="T4" y="T5"/>
                </a:cxn>
                <a:cxn ang="T13">
                  <a:pos x="T6" y="T7"/>
                </a:cxn>
                <a:cxn ang="T14">
                  <a:pos x="T8" y="T9"/>
                </a:cxn>
              </a:cxnLst>
              <a:rect l="T15" t="T16" r="T17" b="T18"/>
              <a:pathLst>
                <a:path w="22" h="293">
                  <a:moveTo>
                    <a:pt x="0" y="0"/>
                  </a:moveTo>
                  <a:lnTo>
                    <a:pt x="21" y="0"/>
                  </a:lnTo>
                  <a:lnTo>
                    <a:pt x="21" y="292"/>
                  </a:lnTo>
                  <a:lnTo>
                    <a:pt x="0" y="292"/>
                  </a:lnTo>
                  <a:lnTo>
                    <a:pt x="0" y="0"/>
                  </a:lnTo>
                </a:path>
              </a:pathLst>
            </a:custGeom>
            <a:solidFill>
              <a:srgbClr val="FFCC99"/>
            </a:solidFill>
            <a:ln w="12700" cap="rnd">
              <a:solidFill>
                <a:schemeClr val="tx1"/>
              </a:solidFill>
              <a:round/>
              <a:headEnd type="none" w="sm" len="sm"/>
              <a:tailEnd type="none" w="sm" len="sm"/>
            </a:ln>
          </p:spPr>
          <p:txBody>
            <a:bodyPr/>
            <a:lstStyle/>
            <a:p>
              <a:endParaRPr lang="en-US"/>
            </a:p>
          </p:txBody>
        </p:sp>
        <p:sp>
          <p:nvSpPr>
            <p:cNvPr id="31142" name="Freeform 256"/>
            <p:cNvSpPr>
              <a:spLocks/>
            </p:cNvSpPr>
            <p:nvPr/>
          </p:nvSpPr>
          <p:spPr bwMode="auto">
            <a:xfrm>
              <a:off x="4766" y="2816"/>
              <a:ext cx="12" cy="599"/>
            </a:xfrm>
            <a:custGeom>
              <a:avLst/>
              <a:gdLst>
                <a:gd name="T0" fmla="*/ 0 w 22"/>
                <a:gd name="T1" fmla="*/ 0 h 817"/>
                <a:gd name="T2" fmla="*/ 3 w 22"/>
                <a:gd name="T3" fmla="*/ 0 h 817"/>
                <a:gd name="T4" fmla="*/ 3 w 22"/>
                <a:gd name="T5" fmla="*/ 321 h 817"/>
                <a:gd name="T6" fmla="*/ 0 w 22"/>
                <a:gd name="T7" fmla="*/ 321 h 817"/>
                <a:gd name="T8" fmla="*/ 0 w 22"/>
                <a:gd name="T9" fmla="*/ 0 h 817"/>
                <a:gd name="T10" fmla="*/ 0 60000 65536"/>
                <a:gd name="T11" fmla="*/ 0 60000 65536"/>
                <a:gd name="T12" fmla="*/ 0 60000 65536"/>
                <a:gd name="T13" fmla="*/ 0 60000 65536"/>
                <a:gd name="T14" fmla="*/ 0 60000 65536"/>
                <a:gd name="T15" fmla="*/ 0 w 22"/>
                <a:gd name="T16" fmla="*/ 0 h 817"/>
                <a:gd name="T17" fmla="*/ 22 w 22"/>
                <a:gd name="T18" fmla="*/ 817 h 817"/>
              </a:gdLst>
              <a:ahLst/>
              <a:cxnLst>
                <a:cxn ang="T10">
                  <a:pos x="T0" y="T1"/>
                </a:cxn>
                <a:cxn ang="T11">
                  <a:pos x="T2" y="T3"/>
                </a:cxn>
                <a:cxn ang="T12">
                  <a:pos x="T4" y="T5"/>
                </a:cxn>
                <a:cxn ang="T13">
                  <a:pos x="T6" y="T7"/>
                </a:cxn>
                <a:cxn ang="T14">
                  <a:pos x="T8" y="T9"/>
                </a:cxn>
              </a:cxnLst>
              <a:rect l="T15" t="T16" r="T17" b="T18"/>
              <a:pathLst>
                <a:path w="22" h="817">
                  <a:moveTo>
                    <a:pt x="0" y="0"/>
                  </a:moveTo>
                  <a:lnTo>
                    <a:pt x="21" y="0"/>
                  </a:lnTo>
                  <a:lnTo>
                    <a:pt x="21" y="816"/>
                  </a:lnTo>
                  <a:lnTo>
                    <a:pt x="0" y="816"/>
                  </a:lnTo>
                  <a:lnTo>
                    <a:pt x="0" y="0"/>
                  </a:lnTo>
                </a:path>
              </a:pathLst>
            </a:custGeom>
            <a:solidFill>
              <a:srgbClr val="CC99FF"/>
            </a:solidFill>
            <a:ln w="12700" cap="rnd">
              <a:solidFill>
                <a:schemeClr val="tx1"/>
              </a:solidFill>
              <a:round/>
              <a:headEnd type="none" w="sm" len="sm"/>
              <a:tailEnd type="none" w="sm" len="sm"/>
            </a:ln>
          </p:spPr>
          <p:txBody>
            <a:bodyPr/>
            <a:lstStyle/>
            <a:p>
              <a:endParaRPr lang="en-US"/>
            </a:p>
          </p:txBody>
        </p:sp>
        <p:sp>
          <p:nvSpPr>
            <p:cNvPr id="31143" name="Freeform 257"/>
            <p:cNvSpPr>
              <a:spLocks/>
            </p:cNvSpPr>
            <p:nvPr/>
          </p:nvSpPr>
          <p:spPr bwMode="auto">
            <a:xfrm>
              <a:off x="4786" y="3136"/>
              <a:ext cx="12" cy="279"/>
            </a:xfrm>
            <a:custGeom>
              <a:avLst/>
              <a:gdLst>
                <a:gd name="T0" fmla="*/ 0 w 23"/>
                <a:gd name="T1" fmla="*/ 0 h 381"/>
                <a:gd name="T2" fmla="*/ 3 w 23"/>
                <a:gd name="T3" fmla="*/ 0 h 381"/>
                <a:gd name="T4" fmla="*/ 3 w 23"/>
                <a:gd name="T5" fmla="*/ 149 h 381"/>
                <a:gd name="T6" fmla="*/ 0 w 23"/>
                <a:gd name="T7" fmla="*/ 149 h 381"/>
                <a:gd name="T8" fmla="*/ 0 w 23"/>
                <a:gd name="T9" fmla="*/ 0 h 381"/>
                <a:gd name="T10" fmla="*/ 0 60000 65536"/>
                <a:gd name="T11" fmla="*/ 0 60000 65536"/>
                <a:gd name="T12" fmla="*/ 0 60000 65536"/>
                <a:gd name="T13" fmla="*/ 0 60000 65536"/>
                <a:gd name="T14" fmla="*/ 0 60000 65536"/>
                <a:gd name="T15" fmla="*/ 0 w 23"/>
                <a:gd name="T16" fmla="*/ 0 h 381"/>
                <a:gd name="T17" fmla="*/ 23 w 23"/>
                <a:gd name="T18" fmla="*/ 381 h 381"/>
              </a:gdLst>
              <a:ahLst/>
              <a:cxnLst>
                <a:cxn ang="T10">
                  <a:pos x="T0" y="T1"/>
                </a:cxn>
                <a:cxn ang="T11">
                  <a:pos x="T2" y="T3"/>
                </a:cxn>
                <a:cxn ang="T12">
                  <a:pos x="T4" y="T5"/>
                </a:cxn>
                <a:cxn ang="T13">
                  <a:pos x="T6" y="T7"/>
                </a:cxn>
                <a:cxn ang="T14">
                  <a:pos x="T8" y="T9"/>
                </a:cxn>
              </a:cxnLst>
              <a:rect l="T15" t="T16" r="T17" b="T18"/>
              <a:pathLst>
                <a:path w="23" h="381">
                  <a:moveTo>
                    <a:pt x="0" y="0"/>
                  </a:moveTo>
                  <a:lnTo>
                    <a:pt x="22" y="0"/>
                  </a:lnTo>
                  <a:lnTo>
                    <a:pt x="22" y="380"/>
                  </a:lnTo>
                  <a:lnTo>
                    <a:pt x="0" y="380"/>
                  </a:lnTo>
                  <a:lnTo>
                    <a:pt x="0" y="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31144" name="Freeform 258"/>
            <p:cNvSpPr>
              <a:spLocks/>
            </p:cNvSpPr>
            <p:nvPr/>
          </p:nvSpPr>
          <p:spPr bwMode="auto">
            <a:xfrm>
              <a:off x="4809" y="3104"/>
              <a:ext cx="12" cy="311"/>
            </a:xfrm>
            <a:custGeom>
              <a:avLst/>
              <a:gdLst>
                <a:gd name="T0" fmla="*/ 0 w 23"/>
                <a:gd name="T1" fmla="*/ 0 h 425"/>
                <a:gd name="T2" fmla="*/ 3 w 23"/>
                <a:gd name="T3" fmla="*/ 0 h 425"/>
                <a:gd name="T4" fmla="*/ 3 w 23"/>
                <a:gd name="T5" fmla="*/ 166 h 425"/>
                <a:gd name="T6" fmla="*/ 0 w 23"/>
                <a:gd name="T7" fmla="*/ 166 h 425"/>
                <a:gd name="T8" fmla="*/ 0 w 23"/>
                <a:gd name="T9" fmla="*/ 0 h 425"/>
                <a:gd name="T10" fmla="*/ 0 60000 65536"/>
                <a:gd name="T11" fmla="*/ 0 60000 65536"/>
                <a:gd name="T12" fmla="*/ 0 60000 65536"/>
                <a:gd name="T13" fmla="*/ 0 60000 65536"/>
                <a:gd name="T14" fmla="*/ 0 60000 65536"/>
                <a:gd name="T15" fmla="*/ 0 w 23"/>
                <a:gd name="T16" fmla="*/ 0 h 425"/>
                <a:gd name="T17" fmla="*/ 23 w 23"/>
                <a:gd name="T18" fmla="*/ 425 h 425"/>
              </a:gdLst>
              <a:ahLst/>
              <a:cxnLst>
                <a:cxn ang="T10">
                  <a:pos x="T0" y="T1"/>
                </a:cxn>
                <a:cxn ang="T11">
                  <a:pos x="T2" y="T3"/>
                </a:cxn>
                <a:cxn ang="T12">
                  <a:pos x="T4" y="T5"/>
                </a:cxn>
                <a:cxn ang="T13">
                  <a:pos x="T6" y="T7"/>
                </a:cxn>
                <a:cxn ang="T14">
                  <a:pos x="T8" y="T9"/>
                </a:cxn>
              </a:cxnLst>
              <a:rect l="T15" t="T16" r="T17" b="T18"/>
              <a:pathLst>
                <a:path w="23" h="425">
                  <a:moveTo>
                    <a:pt x="0" y="0"/>
                  </a:moveTo>
                  <a:lnTo>
                    <a:pt x="22" y="0"/>
                  </a:lnTo>
                  <a:lnTo>
                    <a:pt x="22" y="424"/>
                  </a:lnTo>
                  <a:lnTo>
                    <a:pt x="0" y="424"/>
                  </a:lnTo>
                  <a:lnTo>
                    <a:pt x="0" y="0"/>
                  </a:lnTo>
                </a:path>
              </a:pathLst>
            </a:custGeom>
            <a:solidFill>
              <a:srgbClr val="0066CC"/>
            </a:solidFill>
            <a:ln w="12700" cap="rnd">
              <a:solidFill>
                <a:schemeClr val="tx1"/>
              </a:solidFill>
              <a:round/>
              <a:headEnd type="none" w="sm" len="sm"/>
              <a:tailEnd type="none" w="sm" len="sm"/>
            </a:ln>
          </p:spPr>
          <p:txBody>
            <a:bodyPr/>
            <a:lstStyle/>
            <a:p>
              <a:endParaRPr lang="en-US"/>
            </a:p>
          </p:txBody>
        </p:sp>
        <p:sp>
          <p:nvSpPr>
            <p:cNvPr id="31145" name="Freeform 259"/>
            <p:cNvSpPr>
              <a:spLocks/>
            </p:cNvSpPr>
            <p:nvPr/>
          </p:nvSpPr>
          <p:spPr bwMode="auto">
            <a:xfrm>
              <a:off x="4832" y="2983"/>
              <a:ext cx="12" cy="432"/>
            </a:xfrm>
            <a:custGeom>
              <a:avLst/>
              <a:gdLst>
                <a:gd name="T0" fmla="*/ 0 w 23"/>
                <a:gd name="T1" fmla="*/ 0 h 589"/>
                <a:gd name="T2" fmla="*/ 3 w 23"/>
                <a:gd name="T3" fmla="*/ 0 h 589"/>
                <a:gd name="T4" fmla="*/ 3 w 23"/>
                <a:gd name="T5" fmla="*/ 232 h 589"/>
                <a:gd name="T6" fmla="*/ 0 w 23"/>
                <a:gd name="T7" fmla="*/ 232 h 589"/>
                <a:gd name="T8" fmla="*/ 0 w 23"/>
                <a:gd name="T9" fmla="*/ 0 h 589"/>
                <a:gd name="T10" fmla="*/ 0 60000 65536"/>
                <a:gd name="T11" fmla="*/ 0 60000 65536"/>
                <a:gd name="T12" fmla="*/ 0 60000 65536"/>
                <a:gd name="T13" fmla="*/ 0 60000 65536"/>
                <a:gd name="T14" fmla="*/ 0 60000 65536"/>
                <a:gd name="T15" fmla="*/ 0 w 23"/>
                <a:gd name="T16" fmla="*/ 0 h 589"/>
                <a:gd name="T17" fmla="*/ 23 w 23"/>
                <a:gd name="T18" fmla="*/ 589 h 589"/>
              </a:gdLst>
              <a:ahLst/>
              <a:cxnLst>
                <a:cxn ang="T10">
                  <a:pos x="T0" y="T1"/>
                </a:cxn>
                <a:cxn ang="T11">
                  <a:pos x="T2" y="T3"/>
                </a:cxn>
                <a:cxn ang="T12">
                  <a:pos x="T4" y="T5"/>
                </a:cxn>
                <a:cxn ang="T13">
                  <a:pos x="T6" y="T7"/>
                </a:cxn>
                <a:cxn ang="T14">
                  <a:pos x="T8" y="T9"/>
                </a:cxn>
              </a:cxnLst>
              <a:rect l="T15" t="T16" r="T17" b="T18"/>
              <a:pathLst>
                <a:path w="23" h="589">
                  <a:moveTo>
                    <a:pt x="0" y="0"/>
                  </a:moveTo>
                  <a:lnTo>
                    <a:pt x="22" y="0"/>
                  </a:lnTo>
                  <a:lnTo>
                    <a:pt x="22" y="588"/>
                  </a:lnTo>
                  <a:lnTo>
                    <a:pt x="0" y="588"/>
                  </a:lnTo>
                  <a:lnTo>
                    <a:pt x="0" y="0"/>
                  </a:lnTo>
                </a:path>
              </a:pathLst>
            </a:custGeom>
            <a:solidFill>
              <a:srgbClr val="33CCFF"/>
            </a:solidFill>
            <a:ln w="12700" cap="rnd">
              <a:solidFill>
                <a:schemeClr val="tx1"/>
              </a:solidFill>
              <a:round/>
              <a:headEnd type="none" w="sm" len="sm"/>
              <a:tailEnd type="none" w="sm" len="sm"/>
            </a:ln>
          </p:spPr>
          <p:txBody>
            <a:bodyPr/>
            <a:lstStyle/>
            <a:p>
              <a:endParaRPr lang="en-US"/>
            </a:p>
          </p:txBody>
        </p:sp>
        <p:sp>
          <p:nvSpPr>
            <p:cNvPr id="31146" name="Freeform 260"/>
            <p:cNvSpPr>
              <a:spLocks/>
            </p:cNvSpPr>
            <p:nvPr/>
          </p:nvSpPr>
          <p:spPr bwMode="auto">
            <a:xfrm>
              <a:off x="4853" y="3035"/>
              <a:ext cx="13" cy="380"/>
            </a:xfrm>
            <a:custGeom>
              <a:avLst/>
              <a:gdLst>
                <a:gd name="T0" fmla="*/ 0 w 23"/>
                <a:gd name="T1" fmla="*/ 0 h 519"/>
                <a:gd name="T2" fmla="*/ 4 w 23"/>
                <a:gd name="T3" fmla="*/ 0 h 519"/>
                <a:gd name="T4" fmla="*/ 4 w 23"/>
                <a:gd name="T5" fmla="*/ 203 h 519"/>
                <a:gd name="T6" fmla="*/ 0 w 23"/>
                <a:gd name="T7" fmla="*/ 203 h 519"/>
                <a:gd name="T8" fmla="*/ 0 w 23"/>
                <a:gd name="T9" fmla="*/ 0 h 519"/>
                <a:gd name="T10" fmla="*/ 0 60000 65536"/>
                <a:gd name="T11" fmla="*/ 0 60000 65536"/>
                <a:gd name="T12" fmla="*/ 0 60000 65536"/>
                <a:gd name="T13" fmla="*/ 0 60000 65536"/>
                <a:gd name="T14" fmla="*/ 0 60000 65536"/>
                <a:gd name="T15" fmla="*/ 0 w 23"/>
                <a:gd name="T16" fmla="*/ 0 h 519"/>
                <a:gd name="T17" fmla="*/ 23 w 23"/>
                <a:gd name="T18" fmla="*/ 519 h 519"/>
              </a:gdLst>
              <a:ahLst/>
              <a:cxnLst>
                <a:cxn ang="T10">
                  <a:pos x="T0" y="T1"/>
                </a:cxn>
                <a:cxn ang="T11">
                  <a:pos x="T2" y="T3"/>
                </a:cxn>
                <a:cxn ang="T12">
                  <a:pos x="T4" y="T5"/>
                </a:cxn>
                <a:cxn ang="T13">
                  <a:pos x="T6" y="T7"/>
                </a:cxn>
                <a:cxn ang="T14">
                  <a:pos x="T8" y="T9"/>
                </a:cxn>
              </a:cxnLst>
              <a:rect l="T15" t="T16" r="T17" b="T18"/>
              <a:pathLst>
                <a:path w="23" h="519">
                  <a:moveTo>
                    <a:pt x="0" y="0"/>
                  </a:moveTo>
                  <a:lnTo>
                    <a:pt x="22" y="0"/>
                  </a:lnTo>
                  <a:lnTo>
                    <a:pt x="22" y="518"/>
                  </a:lnTo>
                  <a:lnTo>
                    <a:pt x="0" y="518"/>
                  </a:lnTo>
                  <a:lnTo>
                    <a:pt x="0" y="0"/>
                  </a:lnTo>
                </a:path>
              </a:pathLst>
            </a:custGeom>
            <a:solidFill>
              <a:srgbClr val="66FFCC"/>
            </a:solidFill>
            <a:ln w="12700" cap="rnd">
              <a:solidFill>
                <a:schemeClr val="tx1"/>
              </a:solidFill>
              <a:round/>
              <a:headEnd type="none" w="sm" len="sm"/>
              <a:tailEnd type="none" w="sm" len="sm"/>
            </a:ln>
          </p:spPr>
          <p:txBody>
            <a:bodyPr/>
            <a:lstStyle/>
            <a:p>
              <a:endParaRPr lang="en-US"/>
            </a:p>
          </p:txBody>
        </p:sp>
        <p:sp>
          <p:nvSpPr>
            <p:cNvPr id="31147" name="Freeform 261"/>
            <p:cNvSpPr>
              <a:spLocks/>
            </p:cNvSpPr>
            <p:nvPr/>
          </p:nvSpPr>
          <p:spPr bwMode="auto">
            <a:xfrm>
              <a:off x="4876" y="2820"/>
              <a:ext cx="11" cy="595"/>
            </a:xfrm>
            <a:custGeom>
              <a:avLst/>
              <a:gdLst>
                <a:gd name="T0" fmla="*/ 0 w 21"/>
                <a:gd name="T1" fmla="*/ 0 h 811"/>
                <a:gd name="T2" fmla="*/ 3 w 21"/>
                <a:gd name="T3" fmla="*/ 0 h 811"/>
                <a:gd name="T4" fmla="*/ 3 w 21"/>
                <a:gd name="T5" fmla="*/ 320 h 811"/>
                <a:gd name="T6" fmla="*/ 0 w 21"/>
                <a:gd name="T7" fmla="*/ 320 h 811"/>
                <a:gd name="T8" fmla="*/ 0 w 21"/>
                <a:gd name="T9" fmla="*/ 0 h 811"/>
                <a:gd name="T10" fmla="*/ 0 60000 65536"/>
                <a:gd name="T11" fmla="*/ 0 60000 65536"/>
                <a:gd name="T12" fmla="*/ 0 60000 65536"/>
                <a:gd name="T13" fmla="*/ 0 60000 65536"/>
                <a:gd name="T14" fmla="*/ 0 60000 65536"/>
                <a:gd name="T15" fmla="*/ 0 w 21"/>
                <a:gd name="T16" fmla="*/ 0 h 811"/>
                <a:gd name="T17" fmla="*/ 21 w 21"/>
                <a:gd name="T18" fmla="*/ 811 h 811"/>
              </a:gdLst>
              <a:ahLst/>
              <a:cxnLst>
                <a:cxn ang="T10">
                  <a:pos x="T0" y="T1"/>
                </a:cxn>
                <a:cxn ang="T11">
                  <a:pos x="T2" y="T3"/>
                </a:cxn>
                <a:cxn ang="T12">
                  <a:pos x="T4" y="T5"/>
                </a:cxn>
                <a:cxn ang="T13">
                  <a:pos x="T6" y="T7"/>
                </a:cxn>
                <a:cxn ang="T14">
                  <a:pos x="T8" y="T9"/>
                </a:cxn>
              </a:cxnLst>
              <a:rect l="T15" t="T16" r="T17" b="T18"/>
              <a:pathLst>
                <a:path w="21" h="811">
                  <a:moveTo>
                    <a:pt x="0" y="0"/>
                  </a:moveTo>
                  <a:lnTo>
                    <a:pt x="20" y="0"/>
                  </a:lnTo>
                  <a:lnTo>
                    <a:pt x="20" y="810"/>
                  </a:lnTo>
                  <a:lnTo>
                    <a:pt x="0" y="810"/>
                  </a:lnTo>
                  <a:lnTo>
                    <a:pt x="0" y="0"/>
                  </a:lnTo>
                </a:path>
              </a:pathLst>
            </a:custGeom>
            <a:solidFill>
              <a:srgbClr val="FFFF99"/>
            </a:solidFill>
            <a:ln w="12700" cap="rnd">
              <a:solidFill>
                <a:schemeClr val="tx1"/>
              </a:solidFill>
              <a:round/>
              <a:headEnd type="none" w="sm" len="sm"/>
              <a:tailEnd type="none" w="sm" len="sm"/>
            </a:ln>
          </p:spPr>
          <p:txBody>
            <a:bodyPr/>
            <a:lstStyle/>
            <a:p>
              <a:endParaRPr lang="en-US"/>
            </a:p>
          </p:txBody>
        </p:sp>
        <p:sp>
          <p:nvSpPr>
            <p:cNvPr id="31148" name="Freeform 262"/>
            <p:cNvSpPr>
              <a:spLocks/>
            </p:cNvSpPr>
            <p:nvPr/>
          </p:nvSpPr>
          <p:spPr bwMode="auto">
            <a:xfrm>
              <a:off x="4898" y="3038"/>
              <a:ext cx="12" cy="377"/>
            </a:xfrm>
            <a:custGeom>
              <a:avLst/>
              <a:gdLst>
                <a:gd name="T0" fmla="*/ 0 w 22"/>
                <a:gd name="T1" fmla="*/ 0 h 515"/>
                <a:gd name="T2" fmla="*/ 3 w 22"/>
                <a:gd name="T3" fmla="*/ 0 h 515"/>
                <a:gd name="T4" fmla="*/ 3 w 22"/>
                <a:gd name="T5" fmla="*/ 201 h 515"/>
                <a:gd name="T6" fmla="*/ 0 w 22"/>
                <a:gd name="T7" fmla="*/ 201 h 515"/>
                <a:gd name="T8" fmla="*/ 0 w 22"/>
                <a:gd name="T9" fmla="*/ 0 h 515"/>
                <a:gd name="T10" fmla="*/ 0 60000 65536"/>
                <a:gd name="T11" fmla="*/ 0 60000 65536"/>
                <a:gd name="T12" fmla="*/ 0 60000 65536"/>
                <a:gd name="T13" fmla="*/ 0 60000 65536"/>
                <a:gd name="T14" fmla="*/ 0 60000 65536"/>
                <a:gd name="T15" fmla="*/ 0 w 22"/>
                <a:gd name="T16" fmla="*/ 0 h 515"/>
                <a:gd name="T17" fmla="*/ 22 w 22"/>
                <a:gd name="T18" fmla="*/ 515 h 515"/>
              </a:gdLst>
              <a:ahLst/>
              <a:cxnLst>
                <a:cxn ang="T10">
                  <a:pos x="T0" y="T1"/>
                </a:cxn>
                <a:cxn ang="T11">
                  <a:pos x="T2" y="T3"/>
                </a:cxn>
                <a:cxn ang="T12">
                  <a:pos x="T4" y="T5"/>
                </a:cxn>
                <a:cxn ang="T13">
                  <a:pos x="T6" y="T7"/>
                </a:cxn>
                <a:cxn ang="T14">
                  <a:pos x="T8" y="T9"/>
                </a:cxn>
              </a:cxnLst>
              <a:rect l="T15" t="T16" r="T17" b="T18"/>
              <a:pathLst>
                <a:path w="22" h="515">
                  <a:moveTo>
                    <a:pt x="0" y="0"/>
                  </a:moveTo>
                  <a:lnTo>
                    <a:pt x="21" y="0"/>
                  </a:lnTo>
                  <a:lnTo>
                    <a:pt x="21" y="514"/>
                  </a:lnTo>
                  <a:lnTo>
                    <a:pt x="0" y="514"/>
                  </a:lnTo>
                  <a:lnTo>
                    <a:pt x="0" y="0"/>
                  </a:lnTo>
                </a:path>
              </a:pathLst>
            </a:custGeom>
            <a:solidFill>
              <a:srgbClr val="FF6633"/>
            </a:solidFill>
            <a:ln w="12700" cap="rnd">
              <a:solidFill>
                <a:schemeClr val="tx1"/>
              </a:solidFill>
              <a:round/>
              <a:headEnd type="none" w="sm" len="sm"/>
              <a:tailEnd type="none" w="sm" len="sm"/>
            </a:ln>
          </p:spPr>
          <p:txBody>
            <a:bodyPr/>
            <a:lstStyle/>
            <a:p>
              <a:endParaRPr lang="en-US"/>
            </a:p>
          </p:txBody>
        </p:sp>
        <p:sp>
          <p:nvSpPr>
            <p:cNvPr id="31149" name="Freeform 263"/>
            <p:cNvSpPr>
              <a:spLocks/>
            </p:cNvSpPr>
            <p:nvPr/>
          </p:nvSpPr>
          <p:spPr bwMode="auto">
            <a:xfrm>
              <a:off x="4921" y="3113"/>
              <a:ext cx="12" cy="302"/>
            </a:xfrm>
            <a:custGeom>
              <a:avLst/>
              <a:gdLst>
                <a:gd name="T0" fmla="*/ 0 w 23"/>
                <a:gd name="T1" fmla="*/ 0 h 412"/>
                <a:gd name="T2" fmla="*/ 3 w 23"/>
                <a:gd name="T3" fmla="*/ 0 h 412"/>
                <a:gd name="T4" fmla="*/ 3 w 23"/>
                <a:gd name="T5" fmla="*/ 162 h 412"/>
                <a:gd name="T6" fmla="*/ 0 w 23"/>
                <a:gd name="T7" fmla="*/ 162 h 412"/>
                <a:gd name="T8" fmla="*/ 0 w 23"/>
                <a:gd name="T9" fmla="*/ 0 h 412"/>
                <a:gd name="T10" fmla="*/ 0 60000 65536"/>
                <a:gd name="T11" fmla="*/ 0 60000 65536"/>
                <a:gd name="T12" fmla="*/ 0 60000 65536"/>
                <a:gd name="T13" fmla="*/ 0 60000 65536"/>
                <a:gd name="T14" fmla="*/ 0 60000 65536"/>
                <a:gd name="T15" fmla="*/ 0 w 23"/>
                <a:gd name="T16" fmla="*/ 0 h 412"/>
                <a:gd name="T17" fmla="*/ 23 w 23"/>
                <a:gd name="T18" fmla="*/ 412 h 412"/>
              </a:gdLst>
              <a:ahLst/>
              <a:cxnLst>
                <a:cxn ang="T10">
                  <a:pos x="T0" y="T1"/>
                </a:cxn>
                <a:cxn ang="T11">
                  <a:pos x="T2" y="T3"/>
                </a:cxn>
                <a:cxn ang="T12">
                  <a:pos x="T4" y="T5"/>
                </a:cxn>
                <a:cxn ang="T13">
                  <a:pos x="T6" y="T7"/>
                </a:cxn>
                <a:cxn ang="T14">
                  <a:pos x="T8" y="T9"/>
                </a:cxn>
              </a:cxnLst>
              <a:rect l="T15" t="T16" r="T17" b="T18"/>
              <a:pathLst>
                <a:path w="23" h="412">
                  <a:moveTo>
                    <a:pt x="0" y="0"/>
                  </a:moveTo>
                  <a:lnTo>
                    <a:pt x="22" y="0"/>
                  </a:lnTo>
                  <a:lnTo>
                    <a:pt x="22" y="411"/>
                  </a:lnTo>
                  <a:lnTo>
                    <a:pt x="0" y="411"/>
                  </a:lnTo>
                  <a:lnTo>
                    <a:pt x="0" y="0"/>
                  </a:lnTo>
                </a:path>
              </a:pathLst>
            </a:custGeom>
            <a:solidFill>
              <a:srgbClr val="FF6633"/>
            </a:solidFill>
            <a:ln w="12700" cap="rnd">
              <a:solidFill>
                <a:schemeClr val="tx1"/>
              </a:solidFill>
              <a:round/>
              <a:headEnd type="none" w="sm" len="sm"/>
              <a:tailEnd type="none" w="sm" len="sm"/>
            </a:ln>
          </p:spPr>
          <p:txBody>
            <a:bodyPr/>
            <a:lstStyle/>
            <a:p>
              <a:endParaRPr lang="en-US"/>
            </a:p>
          </p:txBody>
        </p:sp>
        <p:sp>
          <p:nvSpPr>
            <p:cNvPr id="31150" name="Freeform 264"/>
            <p:cNvSpPr>
              <a:spLocks/>
            </p:cNvSpPr>
            <p:nvPr/>
          </p:nvSpPr>
          <p:spPr bwMode="auto">
            <a:xfrm>
              <a:off x="4944" y="2820"/>
              <a:ext cx="12" cy="595"/>
            </a:xfrm>
            <a:custGeom>
              <a:avLst/>
              <a:gdLst>
                <a:gd name="T0" fmla="*/ 0 w 22"/>
                <a:gd name="T1" fmla="*/ 0 h 811"/>
                <a:gd name="T2" fmla="*/ 3 w 22"/>
                <a:gd name="T3" fmla="*/ 0 h 811"/>
                <a:gd name="T4" fmla="*/ 3 w 22"/>
                <a:gd name="T5" fmla="*/ 320 h 811"/>
                <a:gd name="T6" fmla="*/ 0 w 22"/>
                <a:gd name="T7" fmla="*/ 320 h 811"/>
                <a:gd name="T8" fmla="*/ 0 w 22"/>
                <a:gd name="T9" fmla="*/ 0 h 811"/>
                <a:gd name="T10" fmla="*/ 0 60000 65536"/>
                <a:gd name="T11" fmla="*/ 0 60000 65536"/>
                <a:gd name="T12" fmla="*/ 0 60000 65536"/>
                <a:gd name="T13" fmla="*/ 0 60000 65536"/>
                <a:gd name="T14" fmla="*/ 0 60000 65536"/>
                <a:gd name="T15" fmla="*/ 0 w 22"/>
                <a:gd name="T16" fmla="*/ 0 h 811"/>
                <a:gd name="T17" fmla="*/ 22 w 22"/>
                <a:gd name="T18" fmla="*/ 811 h 811"/>
              </a:gdLst>
              <a:ahLst/>
              <a:cxnLst>
                <a:cxn ang="T10">
                  <a:pos x="T0" y="T1"/>
                </a:cxn>
                <a:cxn ang="T11">
                  <a:pos x="T2" y="T3"/>
                </a:cxn>
                <a:cxn ang="T12">
                  <a:pos x="T4" y="T5"/>
                </a:cxn>
                <a:cxn ang="T13">
                  <a:pos x="T6" y="T7"/>
                </a:cxn>
                <a:cxn ang="T14">
                  <a:pos x="T8" y="T9"/>
                </a:cxn>
              </a:cxnLst>
              <a:rect l="T15" t="T16" r="T17" b="T18"/>
              <a:pathLst>
                <a:path w="22" h="811">
                  <a:moveTo>
                    <a:pt x="0" y="0"/>
                  </a:moveTo>
                  <a:lnTo>
                    <a:pt x="21" y="0"/>
                  </a:lnTo>
                  <a:lnTo>
                    <a:pt x="21" y="810"/>
                  </a:lnTo>
                  <a:lnTo>
                    <a:pt x="0" y="810"/>
                  </a:lnTo>
                  <a:lnTo>
                    <a:pt x="0" y="0"/>
                  </a:lnTo>
                </a:path>
              </a:pathLst>
            </a:custGeom>
            <a:solidFill>
              <a:srgbClr val="0099CC"/>
            </a:solidFill>
            <a:ln w="12700" cap="rnd">
              <a:solidFill>
                <a:schemeClr val="tx1"/>
              </a:solidFill>
              <a:round/>
              <a:headEnd type="none" w="sm" len="sm"/>
              <a:tailEnd type="none" w="sm" len="sm"/>
            </a:ln>
          </p:spPr>
          <p:txBody>
            <a:bodyPr/>
            <a:lstStyle/>
            <a:p>
              <a:endParaRPr lang="en-US"/>
            </a:p>
          </p:txBody>
        </p:sp>
        <p:sp>
          <p:nvSpPr>
            <p:cNvPr id="31151" name="Freeform 265"/>
            <p:cNvSpPr>
              <a:spLocks/>
            </p:cNvSpPr>
            <p:nvPr/>
          </p:nvSpPr>
          <p:spPr bwMode="auto">
            <a:xfrm>
              <a:off x="4965" y="3104"/>
              <a:ext cx="12" cy="311"/>
            </a:xfrm>
            <a:custGeom>
              <a:avLst/>
              <a:gdLst>
                <a:gd name="T0" fmla="*/ 0 w 23"/>
                <a:gd name="T1" fmla="*/ 0 h 425"/>
                <a:gd name="T2" fmla="*/ 3 w 23"/>
                <a:gd name="T3" fmla="*/ 0 h 425"/>
                <a:gd name="T4" fmla="*/ 3 w 23"/>
                <a:gd name="T5" fmla="*/ 166 h 425"/>
                <a:gd name="T6" fmla="*/ 0 w 23"/>
                <a:gd name="T7" fmla="*/ 166 h 425"/>
                <a:gd name="T8" fmla="*/ 0 w 23"/>
                <a:gd name="T9" fmla="*/ 0 h 425"/>
                <a:gd name="T10" fmla="*/ 0 60000 65536"/>
                <a:gd name="T11" fmla="*/ 0 60000 65536"/>
                <a:gd name="T12" fmla="*/ 0 60000 65536"/>
                <a:gd name="T13" fmla="*/ 0 60000 65536"/>
                <a:gd name="T14" fmla="*/ 0 60000 65536"/>
                <a:gd name="T15" fmla="*/ 0 w 23"/>
                <a:gd name="T16" fmla="*/ 0 h 425"/>
                <a:gd name="T17" fmla="*/ 23 w 23"/>
                <a:gd name="T18" fmla="*/ 425 h 425"/>
              </a:gdLst>
              <a:ahLst/>
              <a:cxnLst>
                <a:cxn ang="T10">
                  <a:pos x="T0" y="T1"/>
                </a:cxn>
                <a:cxn ang="T11">
                  <a:pos x="T2" y="T3"/>
                </a:cxn>
                <a:cxn ang="T12">
                  <a:pos x="T4" y="T5"/>
                </a:cxn>
                <a:cxn ang="T13">
                  <a:pos x="T6" y="T7"/>
                </a:cxn>
                <a:cxn ang="T14">
                  <a:pos x="T8" y="T9"/>
                </a:cxn>
              </a:cxnLst>
              <a:rect l="T15" t="T16" r="T17" b="T18"/>
              <a:pathLst>
                <a:path w="23" h="425">
                  <a:moveTo>
                    <a:pt x="0" y="0"/>
                  </a:moveTo>
                  <a:lnTo>
                    <a:pt x="22" y="0"/>
                  </a:lnTo>
                  <a:lnTo>
                    <a:pt x="22" y="424"/>
                  </a:lnTo>
                  <a:lnTo>
                    <a:pt x="0" y="424"/>
                  </a:lnTo>
                  <a:lnTo>
                    <a:pt x="0" y="0"/>
                  </a:lnTo>
                </a:path>
              </a:pathLst>
            </a:custGeom>
            <a:solidFill>
              <a:srgbClr val="009999"/>
            </a:solidFill>
            <a:ln w="12700" cap="rnd">
              <a:solidFill>
                <a:schemeClr val="tx1"/>
              </a:solidFill>
              <a:round/>
              <a:headEnd type="none" w="sm" len="sm"/>
              <a:tailEnd type="none" w="sm" len="sm"/>
            </a:ln>
          </p:spPr>
          <p:txBody>
            <a:bodyPr/>
            <a:lstStyle/>
            <a:p>
              <a:endParaRPr lang="en-US"/>
            </a:p>
          </p:txBody>
        </p:sp>
        <p:sp>
          <p:nvSpPr>
            <p:cNvPr id="31152" name="Freeform 266"/>
            <p:cNvSpPr>
              <a:spLocks/>
            </p:cNvSpPr>
            <p:nvPr/>
          </p:nvSpPr>
          <p:spPr bwMode="auto">
            <a:xfrm>
              <a:off x="4987" y="3041"/>
              <a:ext cx="11" cy="374"/>
            </a:xfrm>
            <a:custGeom>
              <a:avLst/>
              <a:gdLst>
                <a:gd name="T0" fmla="*/ 0 w 22"/>
                <a:gd name="T1" fmla="*/ 0 h 510"/>
                <a:gd name="T2" fmla="*/ 3 w 22"/>
                <a:gd name="T3" fmla="*/ 0 h 510"/>
                <a:gd name="T4" fmla="*/ 3 w 22"/>
                <a:gd name="T5" fmla="*/ 201 h 510"/>
                <a:gd name="T6" fmla="*/ 0 w 22"/>
                <a:gd name="T7" fmla="*/ 201 h 510"/>
                <a:gd name="T8" fmla="*/ 0 w 22"/>
                <a:gd name="T9" fmla="*/ 0 h 510"/>
                <a:gd name="T10" fmla="*/ 0 60000 65536"/>
                <a:gd name="T11" fmla="*/ 0 60000 65536"/>
                <a:gd name="T12" fmla="*/ 0 60000 65536"/>
                <a:gd name="T13" fmla="*/ 0 60000 65536"/>
                <a:gd name="T14" fmla="*/ 0 60000 65536"/>
                <a:gd name="T15" fmla="*/ 0 w 22"/>
                <a:gd name="T16" fmla="*/ 0 h 510"/>
                <a:gd name="T17" fmla="*/ 22 w 22"/>
                <a:gd name="T18" fmla="*/ 510 h 510"/>
              </a:gdLst>
              <a:ahLst/>
              <a:cxnLst>
                <a:cxn ang="T10">
                  <a:pos x="T0" y="T1"/>
                </a:cxn>
                <a:cxn ang="T11">
                  <a:pos x="T2" y="T3"/>
                </a:cxn>
                <a:cxn ang="T12">
                  <a:pos x="T4" y="T5"/>
                </a:cxn>
                <a:cxn ang="T13">
                  <a:pos x="T6" y="T7"/>
                </a:cxn>
                <a:cxn ang="T14">
                  <a:pos x="T8" y="T9"/>
                </a:cxn>
              </a:cxnLst>
              <a:rect l="T15" t="T16" r="T17" b="T18"/>
              <a:pathLst>
                <a:path w="22" h="510">
                  <a:moveTo>
                    <a:pt x="0" y="0"/>
                  </a:moveTo>
                  <a:lnTo>
                    <a:pt x="21" y="0"/>
                  </a:lnTo>
                  <a:lnTo>
                    <a:pt x="21" y="509"/>
                  </a:lnTo>
                  <a:lnTo>
                    <a:pt x="0" y="509"/>
                  </a:lnTo>
                  <a:lnTo>
                    <a:pt x="0" y="0"/>
                  </a:lnTo>
                </a:path>
              </a:pathLst>
            </a:custGeom>
            <a:solidFill>
              <a:srgbClr val="0099CC"/>
            </a:solidFill>
            <a:ln w="12700" cap="rnd">
              <a:solidFill>
                <a:schemeClr val="tx1"/>
              </a:solidFill>
              <a:round/>
              <a:headEnd type="none" w="sm" len="sm"/>
              <a:tailEnd type="none" w="sm" len="sm"/>
            </a:ln>
          </p:spPr>
          <p:txBody>
            <a:bodyPr/>
            <a:lstStyle/>
            <a:p>
              <a:endParaRPr lang="en-US"/>
            </a:p>
          </p:txBody>
        </p:sp>
        <p:sp>
          <p:nvSpPr>
            <p:cNvPr id="31153" name="Freeform 267"/>
            <p:cNvSpPr>
              <a:spLocks/>
            </p:cNvSpPr>
            <p:nvPr/>
          </p:nvSpPr>
          <p:spPr bwMode="auto">
            <a:xfrm>
              <a:off x="5010" y="2866"/>
              <a:ext cx="11" cy="549"/>
            </a:xfrm>
            <a:custGeom>
              <a:avLst/>
              <a:gdLst>
                <a:gd name="T0" fmla="*/ 0 w 22"/>
                <a:gd name="T1" fmla="*/ 0 h 749"/>
                <a:gd name="T2" fmla="*/ 3 w 22"/>
                <a:gd name="T3" fmla="*/ 0 h 749"/>
                <a:gd name="T4" fmla="*/ 3 w 22"/>
                <a:gd name="T5" fmla="*/ 295 h 749"/>
                <a:gd name="T6" fmla="*/ 0 w 22"/>
                <a:gd name="T7" fmla="*/ 295 h 749"/>
                <a:gd name="T8" fmla="*/ 0 w 22"/>
                <a:gd name="T9" fmla="*/ 0 h 749"/>
                <a:gd name="T10" fmla="*/ 0 60000 65536"/>
                <a:gd name="T11" fmla="*/ 0 60000 65536"/>
                <a:gd name="T12" fmla="*/ 0 60000 65536"/>
                <a:gd name="T13" fmla="*/ 0 60000 65536"/>
                <a:gd name="T14" fmla="*/ 0 60000 65536"/>
                <a:gd name="T15" fmla="*/ 0 w 22"/>
                <a:gd name="T16" fmla="*/ 0 h 749"/>
                <a:gd name="T17" fmla="*/ 22 w 22"/>
                <a:gd name="T18" fmla="*/ 749 h 749"/>
              </a:gdLst>
              <a:ahLst/>
              <a:cxnLst>
                <a:cxn ang="T10">
                  <a:pos x="T0" y="T1"/>
                </a:cxn>
                <a:cxn ang="T11">
                  <a:pos x="T2" y="T3"/>
                </a:cxn>
                <a:cxn ang="T12">
                  <a:pos x="T4" y="T5"/>
                </a:cxn>
                <a:cxn ang="T13">
                  <a:pos x="T6" y="T7"/>
                </a:cxn>
                <a:cxn ang="T14">
                  <a:pos x="T8" y="T9"/>
                </a:cxn>
              </a:cxnLst>
              <a:rect l="T15" t="T16" r="T17" b="T18"/>
              <a:pathLst>
                <a:path w="22" h="749">
                  <a:moveTo>
                    <a:pt x="0" y="0"/>
                  </a:moveTo>
                  <a:lnTo>
                    <a:pt x="21" y="0"/>
                  </a:lnTo>
                  <a:lnTo>
                    <a:pt x="21" y="748"/>
                  </a:lnTo>
                  <a:lnTo>
                    <a:pt x="0" y="748"/>
                  </a:lnTo>
                  <a:lnTo>
                    <a:pt x="0" y="0"/>
                  </a:lnTo>
                </a:path>
              </a:pathLst>
            </a:custGeom>
            <a:solidFill>
              <a:srgbClr val="009999"/>
            </a:solidFill>
            <a:ln w="12700" cap="rnd">
              <a:solidFill>
                <a:schemeClr val="tx1"/>
              </a:solidFill>
              <a:round/>
              <a:headEnd type="none" w="sm" len="sm"/>
              <a:tailEnd type="none" w="sm" len="sm"/>
            </a:ln>
          </p:spPr>
          <p:txBody>
            <a:bodyPr/>
            <a:lstStyle/>
            <a:p>
              <a:endParaRPr lang="en-US"/>
            </a:p>
          </p:txBody>
        </p:sp>
        <p:sp>
          <p:nvSpPr>
            <p:cNvPr id="31154" name="Freeform 268"/>
            <p:cNvSpPr>
              <a:spLocks/>
            </p:cNvSpPr>
            <p:nvPr/>
          </p:nvSpPr>
          <p:spPr bwMode="auto">
            <a:xfrm>
              <a:off x="5030" y="2818"/>
              <a:ext cx="13" cy="597"/>
            </a:xfrm>
            <a:custGeom>
              <a:avLst/>
              <a:gdLst>
                <a:gd name="T0" fmla="*/ 0 w 25"/>
                <a:gd name="T1" fmla="*/ 0 h 814"/>
                <a:gd name="T2" fmla="*/ 3 w 25"/>
                <a:gd name="T3" fmla="*/ 0 h 814"/>
                <a:gd name="T4" fmla="*/ 3 w 25"/>
                <a:gd name="T5" fmla="*/ 321 h 814"/>
                <a:gd name="T6" fmla="*/ 0 w 25"/>
                <a:gd name="T7" fmla="*/ 321 h 814"/>
                <a:gd name="T8" fmla="*/ 0 w 25"/>
                <a:gd name="T9" fmla="*/ 0 h 814"/>
                <a:gd name="T10" fmla="*/ 0 60000 65536"/>
                <a:gd name="T11" fmla="*/ 0 60000 65536"/>
                <a:gd name="T12" fmla="*/ 0 60000 65536"/>
                <a:gd name="T13" fmla="*/ 0 60000 65536"/>
                <a:gd name="T14" fmla="*/ 0 60000 65536"/>
                <a:gd name="T15" fmla="*/ 0 w 25"/>
                <a:gd name="T16" fmla="*/ 0 h 814"/>
                <a:gd name="T17" fmla="*/ 25 w 25"/>
                <a:gd name="T18" fmla="*/ 814 h 814"/>
              </a:gdLst>
              <a:ahLst/>
              <a:cxnLst>
                <a:cxn ang="T10">
                  <a:pos x="T0" y="T1"/>
                </a:cxn>
                <a:cxn ang="T11">
                  <a:pos x="T2" y="T3"/>
                </a:cxn>
                <a:cxn ang="T12">
                  <a:pos x="T4" y="T5"/>
                </a:cxn>
                <a:cxn ang="T13">
                  <a:pos x="T6" y="T7"/>
                </a:cxn>
                <a:cxn ang="T14">
                  <a:pos x="T8" y="T9"/>
                </a:cxn>
              </a:cxnLst>
              <a:rect l="T15" t="T16" r="T17" b="T18"/>
              <a:pathLst>
                <a:path w="25" h="814">
                  <a:moveTo>
                    <a:pt x="0" y="0"/>
                  </a:moveTo>
                  <a:lnTo>
                    <a:pt x="24" y="0"/>
                  </a:lnTo>
                  <a:lnTo>
                    <a:pt x="24" y="813"/>
                  </a:lnTo>
                  <a:lnTo>
                    <a:pt x="0" y="813"/>
                  </a:lnTo>
                  <a:lnTo>
                    <a:pt x="0" y="0"/>
                  </a:lnTo>
                </a:path>
              </a:pathLst>
            </a:custGeom>
            <a:solidFill>
              <a:srgbClr val="009999"/>
            </a:solidFill>
            <a:ln w="12700" cap="rnd">
              <a:solidFill>
                <a:schemeClr val="tx1"/>
              </a:solidFill>
              <a:round/>
              <a:headEnd type="none" w="sm" len="sm"/>
              <a:tailEnd type="none" w="sm" len="sm"/>
            </a:ln>
          </p:spPr>
          <p:txBody>
            <a:bodyPr/>
            <a:lstStyle/>
            <a:p>
              <a:endParaRPr lang="en-US"/>
            </a:p>
          </p:txBody>
        </p:sp>
        <p:sp>
          <p:nvSpPr>
            <p:cNvPr id="31155" name="Freeform 269"/>
            <p:cNvSpPr>
              <a:spLocks/>
            </p:cNvSpPr>
            <p:nvPr/>
          </p:nvSpPr>
          <p:spPr bwMode="auto">
            <a:xfrm>
              <a:off x="5052" y="2818"/>
              <a:ext cx="13" cy="597"/>
            </a:xfrm>
            <a:custGeom>
              <a:avLst/>
              <a:gdLst>
                <a:gd name="T0" fmla="*/ 0 w 24"/>
                <a:gd name="T1" fmla="*/ 0 h 814"/>
                <a:gd name="T2" fmla="*/ 4 w 24"/>
                <a:gd name="T3" fmla="*/ 0 h 814"/>
                <a:gd name="T4" fmla="*/ 4 w 24"/>
                <a:gd name="T5" fmla="*/ 321 h 814"/>
                <a:gd name="T6" fmla="*/ 0 w 24"/>
                <a:gd name="T7" fmla="*/ 321 h 814"/>
                <a:gd name="T8" fmla="*/ 0 w 24"/>
                <a:gd name="T9" fmla="*/ 0 h 814"/>
                <a:gd name="T10" fmla="*/ 0 60000 65536"/>
                <a:gd name="T11" fmla="*/ 0 60000 65536"/>
                <a:gd name="T12" fmla="*/ 0 60000 65536"/>
                <a:gd name="T13" fmla="*/ 0 60000 65536"/>
                <a:gd name="T14" fmla="*/ 0 60000 65536"/>
                <a:gd name="T15" fmla="*/ 0 w 24"/>
                <a:gd name="T16" fmla="*/ 0 h 814"/>
                <a:gd name="T17" fmla="*/ 24 w 24"/>
                <a:gd name="T18" fmla="*/ 814 h 814"/>
              </a:gdLst>
              <a:ahLst/>
              <a:cxnLst>
                <a:cxn ang="T10">
                  <a:pos x="T0" y="T1"/>
                </a:cxn>
                <a:cxn ang="T11">
                  <a:pos x="T2" y="T3"/>
                </a:cxn>
                <a:cxn ang="T12">
                  <a:pos x="T4" y="T5"/>
                </a:cxn>
                <a:cxn ang="T13">
                  <a:pos x="T6" y="T7"/>
                </a:cxn>
                <a:cxn ang="T14">
                  <a:pos x="T8" y="T9"/>
                </a:cxn>
              </a:cxnLst>
              <a:rect l="T15" t="T16" r="T17" b="T18"/>
              <a:pathLst>
                <a:path w="24" h="814">
                  <a:moveTo>
                    <a:pt x="0" y="0"/>
                  </a:moveTo>
                  <a:lnTo>
                    <a:pt x="23" y="0"/>
                  </a:lnTo>
                  <a:lnTo>
                    <a:pt x="23" y="813"/>
                  </a:lnTo>
                  <a:lnTo>
                    <a:pt x="0" y="813"/>
                  </a:lnTo>
                  <a:lnTo>
                    <a:pt x="0" y="0"/>
                  </a:lnTo>
                </a:path>
              </a:pathLst>
            </a:custGeom>
            <a:solidFill>
              <a:srgbClr val="009999"/>
            </a:solidFill>
            <a:ln w="12700" cap="rnd">
              <a:solidFill>
                <a:schemeClr val="tx1"/>
              </a:solidFill>
              <a:round/>
              <a:headEnd type="none" w="sm" len="sm"/>
              <a:tailEnd type="none" w="sm" len="sm"/>
            </a:ln>
          </p:spPr>
          <p:txBody>
            <a:bodyPr/>
            <a:lstStyle/>
            <a:p>
              <a:endParaRPr lang="en-US"/>
            </a:p>
          </p:txBody>
        </p:sp>
        <p:sp>
          <p:nvSpPr>
            <p:cNvPr id="31156" name="Freeform 270"/>
            <p:cNvSpPr>
              <a:spLocks/>
            </p:cNvSpPr>
            <p:nvPr/>
          </p:nvSpPr>
          <p:spPr bwMode="auto">
            <a:xfrm>
              <a:off x="5075" y="2818"/>
              <a:ext cx="14" cy="597"/>
            </a:xfrm>
            <a:custGeom>
              <a:avLst/>
              <a:gdLst>
                <a:gd name="T0" fmla="*/ 0 w 26"/>
                <a:gd name="T1" fmla="*/ 0 h 814"/>
                <a:gd name="T2" fmla="*/ 4 w 26"/>
                <a:gd name="T3" fmla="*/ 0 h 814"/>
                <a:gd name="T4" fmla="*/ 4 w 26"/>
                <a:gd name="T5" fmla="*/ 321 h 814"/>
                <a:gd name="T6" fmla="*/ 0 w 26"/>
                <a:gd name="T7" fmla="*/ 321 h 814"/>
                <a:gd name="T8" fmla="*/ 0 w 26"/>
                <a:gd name="T9" fmla="*/ 0 h 814"/>
                <a:gd name="T10" fmla="*/ 0 60000 65536"/>
                <a:gd name="T11" fmla="*/ 0 60000 65536"/>
                <a:gd name="T12" fmla="*/ 0 60000 65536"/>
                <a:gd name="T13" fmla="*/ 0 60000 65536"/>
                <a:gd name="T14" fmla="*/ 0 60000 65536"/>
                <a:gd name="T15" fmla="*/ 0 w 26"/>
                <a:gd name="T16" fmla="*/ 0 h 814"/>
                <a:gd name="T17" fmla="*/ 26 w 26"/>
                <a:gd name="T18" fmla="*/ 814 h 814"/>
              </a:gdLst>
              <a:ahLst/>
              <a:cxnLst>
                <a:cxn ang="T10">
                  <a:pos x="T0" y="T1"/>
                </a:cxn>
                <a:cxn ang="T11">
                  <a:pos x="T2" y="T3"/>
                </a:cxn>
                <a:cxn ang="T12">
                  <a:pos x="T4" y="T5"/>
                </a:cxn>
                <a:cxn ang="T13">
                  <a:pos x="T6" y="T7"/>
                </a:cxn>
                <a:cxn ang="T14">
                  <a:pos x="T8" y="T9"/>
                </a:cxn>
              </a:cxnLst>
              <a:rect l="T15" t="T16" r="T17" b="T18"/>
              <a:pathLst>
                <a:path w="26" h="814">
                  <a:moveTo>
                    <a:pt x="0" y="0"/>
                  </a:moveTo>
                  <a:lnTo>
                    <a:pt x="25" y="0"/>
                  </a:lnTo>
                  <a:lnTo>
                    <a:pt x="25" y="813"/>
                  </a:lnTo>
                  <a:lnTo>
                    <a:pt x="0" y="813"/>
                  </a:lnTo>
                  <a:lnTo>
                    <a:pt x="0" y="0"/>
                  </a:lnTo>
                </a:path>
              </a:pathLst>
            </a:custGeom>
            <a:solidFill>
              <a:srgbClr val="009999"/>
            </a:solidFill>
            <a:ln w="12700" cap="rnd">
              <a:solidFill>
                <a:schemeClr val="tx1"/>
              </a:solidFill>
              <a:round/>
              <a:headEnd type="none" w="sm" len="sm"/>
              <a:tailEnd type="none" w="sm" len="sm"/>
            </a:ln>
          </p:spPr>
          <p:txBody>
            <a:bodyPr/>
            <a:lstStyle/>
            <a:p>
              <a:endParaRPr lang="en-US"/>
            </a:p>
          </p:txBody>
        </p:sp>
        <p:sp>
          <p:nvSpPr>
            <p:cNvPr id="31157" name="Freeform 271"/>
            <p:cNvSpPr>
              <a:spLocks/>
            </p:cNvSpPr>
            <p:nvPr/>
          </p:nvSpPr>
          <p:spPr bwMode="auto">
            <a:xfrm>
              <a:off x="5098" y="2818"/>
              <a:ext cx="13" cy="597"/>
            </a:xfrm>
            <a:custGeom>
              <a:avLst/>
              <a:gdLst>
                <a:gd name="T0" fmla="*/ 0 w 25"/>
                <a:gd name="T1" fmla="*/ 0 h 814"/>
                <a:gd name="T2" fmla="*/ 3 w 25"/>
                <a:gd name="T3" fmla="*/ 0 h 814"/>
                <a:gd name="T4" fmla="*/ 3 w 25"/>
                <a:gd name="T5" fmla="*/ 321 h 814"/>
                <a:gd name="T6" fmla="*/ 0 w 25"/>
                <a:gd name="T7" fmla="*/ 321 h 814"/>
                <a:gd name="T8" fmla="*/ 0 w 25"/>
                <a:gd name="T9" fmla="*/ 0 h 814"/>
                <a:gd name="T10" fmla="*/ 0 60000 65536"/>
                <a:gd name="T11" fmla="*/ 0 60000 65536"/>
                <a:gd name="T12" fmla="*/ 0 60000 65536"/>
                <a:gd name="T13" fmla="*/ 0 60000 65536"/>
                <a:gd name="T14" fmla="*/ 0 60000 65536"/>
                <a:gd name="T15" fmla="*/ 0 w 25"/>
                <a:gd name="T16" fmla="*/ 0 h 814"/>
                <a:gd name="T17" fmla="*/ 25 w 25"/>
                <a:gd name="T18" fmla="*/ 814 h 814"/>
              </a:gdLst>
              <a:ahLst/>
              <a:cxnLst>
                <a:cxn ang="T10">
                  <a:pos x="T0" y="T1"/>
                </a:cxn>
                <a:cxn ang="T11">
                  <a:pos x="T2" y="T3"/>
                </a:cxn>
                <a:cxn ang="T12">
                  <a:pos x="T4" y="T5"/>
                </a:cxn>
                <a:cxn ang="T13">
                  <a:pos x="T6" y="T7"/>
                </a:cxn>
                <a:cxn ang="T14">
                  <a:pos x="T8" y="T9"/>
                </a:cxn>
              </a:cxnLst>
              <a:rect l="T15" t="T16" r="T17" b="T18"/>
              <a:pathLst>
                <a:path w="25" h="814">
                  <a:moveTo>
                    <a:pt x="0" y="0"/>
                  </a:moveTo>
                  <a:lnTo>
                    <a:pt x="24" y="0"/>
                  </a:lnTo>
                  <a:lnTo>
                    <a:pt x="24" y="813"/>
                  </a:lnTo>
                  <a:lnTo>
                    <a:pt x="0" y="813"/>
                  </a:lnTo>
                  <a:lnTo>
                    <a:pt x="0" y="0"/>
                  </a:lnTo>
                </a:path>
              </a:pathLst>
            </a:custGeom>
            <a:solidFill>
              <a:srgbClr val="FF6633"/>
            </a:solidFill>
            <a:ln w="12700" cap="rnd">
              <a:solidFill>
                <a:schemeClr val="tx1"/>
              </a:solidFill>
              <a:round/>
              <a:headEnd type="none" w="sm" len="sm"/>
              <a:tailEnd type="none" w="sm" len="sm"/>
            </a:ln>
          </p:spPr>
          <p:txBody>
            <a:bodyPr/>
            <a:lstStyle/>
            <a:p>
              <a:endParaRPr lang="en-US"/>
            </a:p>
          </p:txBody>
        </p:sp>
        <p:sp>
          <p:nvSpPr>
            <p:cNvPr id="31158" name="Freeform 272"/>
            <p:cNvSpPr>
              <a:spLocks/>
            </p:cNvSpPr>
            <p:nvPr/>
          </p:nvSpPr>
          <p:spPr bwMode="auto">
            <a:xfrm>
              <a:off x="5121" y="2816"/>
              <a:ext cx="14" cy="599"/>
            </a:xfrm>
            <a:custGeom>
              <a:avLst/>
              <a:gdLst>
                <a:gd name="T0" fmla="*/ 0 w 26"/>
                <a:gd name="T1" fmla="*/ 0 h 817"/>
                <a:gd name="T2" fmla="*/ 4 w 26"/>
                <a:gd name="T3" fmla="*/ 0 h 817"/>
                <a:gd name="T4" fmla="*/ 4 w 26"/>
                <a:gd name="T5" fmla="*/ 321 h 817"/>
                <a:gd name="T6" fmla="*/ 0 w 26"/>
                <a:gd name="T7" fmla="*/ 321 h 817"/>
                <a:gd name="T8" fmla="*/ 0 w 26"/>
                <a:gd name="T9" fmla="*/ 0 h 817"/>
                <a:gd name="T10" fmla="*/ 0 60000 65536"/>
                <a:gd name="T11" fmla="*/ 0 60000 65536"/>
                <a:gd name="T12" fmla="*/ 0 60000 65536"/>
                <a:gd name="T13" fmla="*/ 0 60000 65536"/>
                <a:gd name="T14" fmla="*/ 0 60000 65536"/>
                <a:gd name="T15" fmla="*/ 0 w 26"/>
                <a:gd name="T16" fmla="*/ 0 h 817"/>
                <a:gd name="T17" fmla="*/ 26 w 26"/>
                <a:gd name="T18" fmla="*/ 817 h 817"/>
              </a:gdLst>
              <a:ahLst/>
              <a:cxnLst>
                <a:cxn ang="T10">
                  <a:pos x="T0" y="T1"/>
                </a:cxn>
                <a:cxn ang="T11">
                  <a:pos x="T2" y="T3"/>
                </a:cxn>
                <a:cxn ang="T12">
                  <a:pos x="T4" y="T5"/>
                </a:cxn>
                <a:cxn ang="T13">
                  <a:pos x="T6" y="T7"/>
                </a:cxn>
                <a:cxn ang="T14">
                  <a:pos x="T8" y="T9"/>
                </a:cxn>
              </a:cxnLst>
              <a:rect l="T15" t="T16" r="T17" b="T18"/>
              <a:pathLst>
                <a:path w="26" h="817">
                  <a:moveTo>
                    <a:pt x="0" y="0"/>
                  </a:moveTo>
                  <a:lnTo>
                    <a:pt x="25" y="0"/>
                  </a:lnTo>
                  <a:lnTo>
                    <a:pt x="25" y="816"/>
                  </a:lnTo>
                  <a:lnTo>
                    <a:pt x="0" y="816"/>
                  </a:lnTo>
                  <a:lnTo>
                    <a:pt x="0" y="0"/>
                  </a:lnTo>
                </a:path>
              </a:pathLst>
            </a:custGeom>
            <a:solidFill>
              <a:srgbClr val="0099CC"/>
            </a:solidFill>
            <a:ln w="12700" cap="rnd">
              <a:solidFill>
                <a:schemeClr val="tx1"/>
              </a:solidFill>
              <a:round/>
              <a:headEnd type="none" w="sm" len="sm"/>
              <a:tailEnd type="none" w="sm" len="sm"/>
            </a:ln>
          </p:spPr>
          <p:txBody>
            <a:bodyPr/>
            <a:lstStyle/>
            <a:p>
              <a:endParaRPr lang="en-US"/>
            </a:p>
          </p:txBody>
        </p:sp>
        <p:sp>
          <p:nvSpPr>
            <p:cNvPr id="31159" name="Freeform 273"/>
            <p:cNvSpPr>
              <a:spLocks/>
            </p:cNvSpPr>
            <p:nvPr/>
          </p:nvSpPr>
          <p:spPr bwMode="auto">
            <a:xfrm>
              <a:off x="5144" y="2818"/>
              <a:ext cx="13" cy="597"/>
            </a:xfrm>
            <a:custGeom>
              <a:avLst/>
              <a:gdLst>
                <a:gd name="T0" fmla="*/ 0 w 25"/>
                <a:gd name="T1" fmla="*/ 0 h 814"/>
                <a:gd name="T2" fmla="*/ 3 w 25"/>
                <a:gd name="T3" fmla="*/ 0 h 814"/>
                <a:gd name="T4" fmla="*/ 3 w 25"/>
                <a:gd name="T5" fmla="*/ 321 h 814"/>
                <a:gd name="T6" fmla="*/ 0 w 25"/>
                <a:gd name="T7" fmla="*/ 321 h 814"/>
                <a:gd name="T8" fmla="*/ 0 w 25"/>
                <a:gd name="T9" fmla="*/ 0 h 814"/>
                <a:gd name="T10" fmla="*/ 0 60000 65536"/>
                <a:gd name="T11" fmla="*/ 0 60000 65536"/>
                <a:gd name="T12" fmla="*/ 0 60000 65536"/>
                <a:gd name="T13" fmla="*/ 0 60000 65536"/>
                <a:gd name="T14" fmla="*/ 0 60000 65536"/>
                <a:gd name="T15" fmla="*/ 0 w 25"/>
                <a:gd name="T16" fmla="*/ 0 h 814"/>
                <a:gd name="T17" fmla="*/ 25 w 25"/>
                <a:gd name="T18" fmla="*/ 814 h 814"/>
              </a:gdLst>
              <a:ahLst/>
              <a:cxnLst>
                <a:cxn ang="T10">
                  <a:pos x="T0" y="T1"/>
                </a:cxn>
                <a:cxn ang="T11">
                  <a:pos x="T2" y="T3"/>
                </a:cxn>
                <a:cxn ang="T12">
                  <a:pos x="T4" y="T5"/>
                </a:cxn>
                <a:cxn ang="T13">
                  <a:pos x="T6" y="T7"/>
                </a:cxn>
                <a:cxn ang="T14">
                  <a:pos x="T8" y="T9"/>
                </a:cxn>
              </a:cxnLst>
              <a:rect l="T15" t="T16" r="T17" b="T18"/>
              <a:pathLst>
                <a:path w="25" h="814">
                  <a:moveTo>
                    <a:pt x="0" y="0"/>
                  </a:moveTo>
                  <a:lnTo>
                    <a:pt x="24" y="0"/>
                  </a:lnTo>
                  <a:lnTo>
                    <a:pt x="24" y="813"/>
                  </a:lnTo>
                  <a:lnTo>
                    <a:pt x="0" y="813"/>
                  </a:lnTo>
                  <a:lnTo>
                    <a:pt x="0" y="0"/>
                  </a:lnTo>
                </a:path>
              </a:pathLst>
            </a:custGeom>
            <a:solidFill>
              <a:srgbClr val="009999"/>
            </a:solidFill>
            <a:ln w="12700" cap="rnd">
              <a:solidFill>
                <a:schemeClr val="tx1"/>
              </a:solidFill>
              <a:round/>
              <a:headEnd type="none" w="sm" len="sm"/>
              <a:tailEnd type="none" w="sm" len="sm"/>
            </a:ln>
          </p:spPr>
          <p:txBody>
            <a:bodyPr/>
            <a:lstStyle/>
            <a:p>
              <a:endParaRPr lang="en-US"/>
            </a:p>
          </p:txBody>
        </p:sp>
        <p:sp>
          <p:nvSpPr>
            <p:cNvPr id="31160" name="Line 274"/>
            <p:cNvSpPr>
              <a:spLocks noChangeShapeType="1"/>
            </p:cNvSpPr>
            <p:nvPr/>
          </p:nvSpPr>
          <p:spPr bwMode="auto">
            <a:xfrm>
              <a:off x="3028" y="2817"/>
              <a:ext cx="0" cy="598"/>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61" name="Line 275"/>
            <p:cNvSpPr>
              <a:spLocks noChangeShapeType="1"/>
            </p:cNvSpPr>
            <p:nvPr/>
          </p:nvSpPr>
          <p:spPr bwMode="auto">
            <a:xfrm>
              <a:off x="3020" y="3415"/>
              <a:ext cx="16"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62" name="Line 276"/>
            <p:cNvSpPr>
              <a:spLocks noChangeShapeType="1"/>
            </p:cNvSpPr>
            <p:nvPr/>
          </p:nvSpPr>
          <p:spPr bwMode="auto">
            <a:xfrm>
              <a:off x="3020" y="3295"/>
              <a:ext cx="16"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63" name="Line 277"/>
            <p:cNvSpPr>
              <a:spLocks noChangeShapeType="1"/>
            </p:cNvSpPr>
            <p:nvPr/>
          </p:nvSpPr>
          <p:spPr bwMode="auto">
            <a:xfrm>
              <a:off x="3020" y="3176"/>
              <a:ext cx="16"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64" name="Line 278"/>
            <p:cNvSpPr>
              <a:spLocks noChangeShapeType="1"/>
            </p:cNvSpPr>
            <p:nvPr/>
          </p:nvSpPr>
          <p:spPr bwMode="auto">
            <a:xfrm>
              <a:off x="3020" y="3056"/>
              <a:ext cx="16"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65" name="Line 279"/>
            <p:cNvSpPr>
              <a:spLocks noChangeShapeType="1"/>
            </p:cNvSpPr>
            <p:nvPr/>
          </p:nvSpPr>
          <p:spPr bwMode="auto">
            <a:xfrm>
              <a:off x="3020" y="2936"/>
              <a:ext cx="16"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66" name="Line 280"/>
            <p:cNvSpPr>
              <a:spLocks noChangeShapeType="1"/>
            </p:cNvSpPr>
            <p:nvPr/>
          </p:nvSpPr>
          <p:spPr bwMode="auto">
            <a:xfrm>
              <a:off x="3020" y="2816"/>
              <a:ext cx="16"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67" name="Line 281"/>
            <p:cNvSpPr>
              <a:spLocks noChangeShapeType="1"/>
            </p:cNvSpPr>
            <p:nvPr/>
          </p:nvSpPr>
          <p:spPr bwMode="auto">
            <a:xfrm>
              <a:off x="3028" y="3415"/>
              <a:ext cx="2154"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68" name="Line 282"/>
            <p:cNvSpPr>
              <a:spLocks noChangeShapeType="1"/>
            </p:cNvSpPr>
            <p:nvPr/>
          </p:nvSpPr>
          <p:spPr bwMode="auto">
            <a:xfrm flipV="1">
              <a:off x="302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69" name="Line 283"/>
            <p:cNvSpPr>
              <a:spLocks noChangeShapeType="1"/>
            </p:cNvSpPr>
            <p:nvPr/>
          </p:nvSpPr>
          <p:spPr bwMode="auto">
            <a:xfrm flipV="1">
              <a:off x="3050"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70" name="Line 284"/>
            <p:cNvSpPr>
              <a:spLocks noChangeShapeType="1"/>
            </p:cNvSpPr>
            <p:nvPr/>
          </p:nvSpPr>
          <p:spPr bwMode="auto">
            <a:xfrm flipV="1">
              <a:off x="3073"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71" name="Line 285"/>
            <p:cNvSpPr>
              <a:spLocks noChangeShapeType="1"/>
            </p:cNvSpPr>
            <p:nvPr/>
          </p:nvSpPr>
          <p:spPr bwMode="auto">
            <a:xfrm flipV="1">
              <a:off x="3093"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72" name="Line 286"/>
            <p:cNvSpPr>
              <a:spLocks noChangeShapeType="1"/>
            </p:cNvSpPr>
            <p:nvPr/>
          </p:nvSpPr>
          <p:spPr bwMode="auto">
            <a:xfrm flipV="1">
              <a:off x="3116"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73" name="Line 287"/>
            <p:cNvSpPr>
              <a:spLocks noChangeShapeType="1"/>
            </p:cNvSpPr>
            <p:nvPr/>
          </p:nvSpPr>
          <p:spPr bwMode="auto">
            <a:xfrm flipV="1">
              <a:off x="3139"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74" name="Line 288"/>
            <p:cNvSpPr>
              <a:spLocks noChangeShapeType="1"/>
            </p:cNvSpPr>
            <p:nvPr/>
          </p:nvSpPr>
          <p:spPr bwMode="auto">
            <a:xfrm flipV="1">
              <a:off x="3162"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75" name="Line 289"/>
            <p:cNvSpPr>
              <a:spLocks noChangeShapeType="1"/>
            </p:cNvSpPr>
            <p:nvPr/>
          </p:nvSpPr>
          <p:spPr bwMode="auto">
            <a:xfrm flipV="1">
              <a:off x="3182"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76" name="Line 290"/>
            <p:cNvSpPr>
              <a:spLocks noChangeShapeType="1"/>
            </p:cNvSpPr>
            <p:nvPr/>
          </p:nvSpPr>
          <p:spPr bwMode="auto">
            <a:xfrm flipV="1">
              <a:off x="3205"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77" name="Line 291"/>
            <p:cNvSpPr>
              <a:spLocks noChangeShapeType="1"/>
            </p:cNvSpPr>
            <p:nvPr/>
          </p:nvSpPr>
          <p:spPr bwMode="auto">
            <a:xfrm flipV="1">
              <a:off x="322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78" name="Line 292"/>
            <p:cNvSpPr>
              <a:spLocks noChangeShapeType="1"/>
            </p:cNvSpPr>
            <p:nvPr/>
          </p:nvSpPr>
          <p:spPr bwMode="auto">
            <a:xfrm flipV="1">
              <a:off x="3251"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79" name="Line 293"/>
            <p:cNvSpPr>
              <a:spLocks noChangeShapeType="1"/>
            </p:cNvSpPr>
            <p:nvPr/>
          </p:nvSpPr>
          <p:spPr bwMode="auto">
            <a:xfrm flipV="1">
              <a:off x="3271"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80" name="Line 294"/>
            <p:cNvSpPr>
              <a:spLocks noChangeShapeType="1"/>
            </p:cNvSpPr>
            <p:nvPr/>
          </p:nvSpPr>
          <p:spPr bwMode="auto">
            <a:xfrm flipV="1">
              <a:off x="3294"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81" name="Line 295"/>
            <p:cNvSpPr>
              <a:spLocks noChangeShapeType="1"/>
            </p:cNvSpPr>
            <p:nvPr/>
          </p:nvSpPr>
          <p:spPr bwMode="auto">
            <a:xfrm flipV="1">
              <a:off x="3317"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82" name="Line 296"/>
            <p:cNvSpPr>
              <a:spLocks noChangeShapeType="1"/>
            </p:cNvSpPr>
            <p:nvPr/>
          </p:nvSpPr>
          <p:spPr bwMode="auto">
            <a:xfrm flipV="1">
              <a:off x="3340"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83" name="Line 297"/>
            <p:cNvSpPr>
              <a:spLocks noChangeShapeType="1"/>
            </p:cNvSpPr>
            <p:nvPr/>
          </p:nvSpPr>
          <p:spPr bwMode="auto">
            <a:xfrm flipV="1">
              <a:off x="3360"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84" name="Line 298"/>
            <p:cNvSpPr>
              <a:spLocks noChangeShapeType="1"/>
            </p:cNvSpPr>
            <p:nvPr/>
          </p:nvSpPr>
          <p:spPr bwMode="auto">
            <a:xfrm flipV="1">
              <a:off x="3383"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85" name="Line 299"/>
            <p:cNvSpPr>
              <a:spLocks noChangeShapeType="1"/>
            </p:cNvSpPr>
            <p:nvPr/>
          </p:nvSpPr>
          <p:spPr bwMode="auto">
            <a:xfrm flipV="1">
              <a:off x="3406"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86" name="Line 300"/>
            <p:cNvSpPr>
              <a:spLocks noChangeShapeType="1"/>
            </p:cNvSpPr>
            <p:nvPr/>
          </p:nvSpPr>
          <p:spPr bwMode="auto">
            <a:xfrm flipV="1">
              <a:off x="342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87" name="Line 301"/>
            <p:cNvSpPr>
              <a:spLocks noChangeShapeType="1"/>
            </p:cNvSpPr>
            <p:nvPr/>
          </p:nvSpPr>
          <p:spPr bwMode="auto">
            <a:xfrm flipV="1">
              <a:off x="344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88" name="Line 302"/>
            <p:cNvSpPr>
              <a:spLocks noChangeShapeType="1"/>
            </p:cNvSpPr>
            <p:nvPr/>
          </p:nvSpPr>
          <p:spPr bwMode="auto">
            <a:xfrm flipV="1">
              <a:off x="3472"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89" name="Line 303"/>
            <p:cNvSpPr>
              <a:spLocks noChangeShapeType="1"/>
            </p:cNvSpPr>
            <p:nvPr/>
          </p:nvSpPr>
          <p:spPr bwMode="auto">
            <a:xfrm flipV="1">
              <a:off x="3495"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90" name="Line 304"/>
            <p:cNvSpPr>
              <a:spLocks noChangeShapeType="1"/>
            </p:cNvSpPr>
            <p:nvPr/>
          </p:nvSpPr>
          <p:spPr bwMode="auto">
            <a:xfrm flipV="1">
              <a:off x="3517"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91" name="Line 305"/>
            <p:cNvSpPr>
              <a:spLocks noChangeShapeType="1"/>
            </p:cNvSpPr>
            <p:nvPr/>
          </p:nvSpPr>
          <p:spPr bwMode="auto">
            <a:xfrm flipV="1">
              <a:off x="3537"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92" name="Line 306"/>
            <p:cNvSpPr>
              <a:spLocks noChangeShapeType="1"/>
            </p:cNvSpPr>
            <p:nvPr/>
          </p:nvSpPr>
          <p:spPr bwMode="auto">
            <a:xfrm flipV="1">
              <a:off x="3560"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93" name="Line 307"/>
            <p:cNvSpPr>
              <a:spLocks noChangeShapeType="1"/>
            </p:cNvSpPr>
            <p:nvPr/>
          </p:nvSpPr>
          <p:spPr bwMode="auto">
            <a:xfrm flipV="1">
              <a:off x="3583"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94" name="Line 308"/>
            <p:cNvSpPr>
              <a:spLocks noChangeShapeType="1"/>
            </p:cNvSpPr>
            <p:nvPr/>
          </p:nvSpPr>
          <p:spPr bwMode="auto">
            <a:xfrm flipV="1">
              <a:off x="3606"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95" name="Line 309"/>
            <p:cNvSpPr>
              <a:spLocks noChangeShapeType="1"/>
            </p:cNvSpPr>
            <p:nvPr/>
          </p:nvSpPr>
          <p:spPr bwMode="auto">
            <a:xfrm flipV="1">
              <a:off x="3626"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96" name="Line 310"/>
            <p:cNvSpPr>
              <a:spLocks noChangeShapeType="1"/>
            </p:cNvSpPr>
            <p:nvPr/>
          </p:nvSpPr>
          <p:spPr bwMode="auto">
            <a:xfrm flipV="1">
              <a:off x="3649"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97" name="Line 311"/>
            <p:cNvSpPr>
              <a:spLocks noChangeShapeType="1"/>
            </p:cNvSpPr>
            <p:nvPr/>
          </p:nvSpPr>
          <p:spPr bwMode="auto">
            <a:xfrm flipV="1">
              <a:off x="3672"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98" name="Line 312"/>
            <p:cNvSpPr>
              <a:spLocks noChangeShapeType="1"/>
            </p:cNvSpPr>
            <p:nvPr/>
          </p:nvSpPr>
          <p:spPr bwMode="auto">
            <a:xfrm flipV="1">
              <a:off x="3695"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199" name="Line 313"/>
            <p:cNvSpPr>
              <a:spLocks noChangeShapeType="1"/>
            </p:cNvSpPr>
            <p:nvPr/>
          </p:nvSpPr>
          <p:spPr bwMode="auto">
            <a:xfrm flipV="1">
              <a:off x="3715"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00" name="Line 314"/>
            <p:cNvSpPr>
              <a:spLocks noChangeShapeType="1"/>
            </p:cNvSpPr>
            <p:nvPr/>
          </p:nvSpPr>
          <p:spPr bwMode="auto">
            <a:xfrm flipV="1">
              <a:off x="373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01" name="Line 315"/>
            <p:cNvSpPr>
              <a:spLocks noChangeShapeType="1"/>
            </p:cNvSpPr>
            <p:nvPr/>
          </p:nvSpPr>
          <p:spPr bwMode="auto">
            <a:xfrm flipV="1">
              <a:off x="3761"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02" name="Line 316"/>
            <p:cNvSpPr>
              <a:spLocks noChangeShapeType="1"/>
            </p:cNvSpPr>
            <p:nvPr/>
          </p:nvSpPr>
          <p:spPr bwMode="auto">
            <a:xfrm flipV="1">
              <a:off x="3784"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03" name="Line 317"/>
            <p:cNvSpPr>
              <a:spLocks noChangeShapeType="1"/>
            </p:cNvSpPr>
            <p:nvPr/>
          </p:nvSpPr>
          <p:spPr bwMode="auto">
            <a:xfrm flipV="1">
              <a:off x="3804"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04" name="Line 318"/>
            <p:cNvSpPr>
              <a:spLocks noChangeShapeType="1"/>
            </p:cNvSpPr>
            <p:nvPr/>
          </p:nvSpPr>
          <p:spPr bwMode="auto">
            <a:xfrm flipV="1">
              <a:off x="3826"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05" name="Line 319"/>
            <p:cNvSpPr>
              <a:spLocks noChangeShapeType="1"/>
            </p:cNvSpPr>
            <p:nvPr/>
          </p:nvSpPr>
          <p:spPr bwMode="auto">
            <a:xfrm flipV="1">
              <a:off x="3850"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06" name="Line 320"/>
            <p:cNvSpPr>
              <a:spLocks noChangeShapeType="1"/>
            </p:cNvSpPr>
            <p:nvPr/>
          </p:nvSpPr>
          <p:spPr bwMode="auto">
            <a:xfrm flipV="1">
              <a:off x="3873"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07" name="Line 321"/>
            <p:cNvSpPr>
              <a:spLocks noChangeShapeType="1"/>
            </p:cNvSpPr>
            <p:nvPr/>
          </p:nvSpPr>
          <p:spPr bwMode="auto">
            <a:xfrm flipV="1">
              <a:off x="3893"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08" name="Line 322"/>
            <p:cNvSpPr>
              <a:spLocks noChangeShapeType="1"/>
            </p:cNvSpPr>
            <p:nvPr/>
          </p:nvSpPr>
          <p:spPr bwMode="auto">
            <a:xfrm flipV="1">
              <a:off x="3915"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09" name="Line 323"/>
            <p:cNvSpPr>
              <a:spLocks noChangeShapeType="1"/>
            </p:cNvSpPr>
            <p:nvPr/>
          </p:nvSpPr>
          <p:spPr bwMode="auto">
            <a:xfrm flipV="1">
              <a:off x="393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10" name="Line 324"/>
            <p:cNvSpPr>
              <a:spLocks noChangeShapeType="1"/>
            </p:cNvSpPr>
            <p:nvPr/>
          </p:nvSpPr>
          <p:spPr bwMode="auto">
            <a:xfrm flipV="1">
              <a:off x="3961"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11" name="Line 325"/>
            <p:cNvSpPr>
              <a:spLocks noChangeShapeType="1"/>
            </p:cNvSpPr>
            <p:nvPr/>
          </p:nvSpPr>
          <p:spPr bwMode="auto">
            <a:xfrm flipV="1">
              <a:off x="3982"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12" name="Line 326"/>
            <p:cNvSpPr>
              <a:spLocks noChangeShapeType="1"/>
            </p:cNvSpPr>
            <p:nvPr/>
          </p:nvSpPr>
          <p:spPr bwMode="auto">
            <a:xfrm flipV="1">
              <a:off x="4004"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13" name="Line 327"/>
            <p:cNvSpPr>
              <a:spLocks noChangeShapeType="1"/>
            </p:cNvSpPr>
            <p:nvPr/>
          </p:nvSpPr>
          <p:spPr bwMode="auto">
            <a:xfrm flipV="1">
              <a:off x="4027"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14" name="Line 328"/>
            <p:cNvSpPr>
              <a:spLocks noChangeShapeType="1"/>
            </p:cNvSpPr>
            <p:nvPr/>
          </p:nvSpPr>
          <p:spPr bwMode="auto">
            <a:xfrm flipV="1">
              <a:off x="4050"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15" name="Line 329"/>
            <p:cNvSpPr>
              <a:spLocks noChangeShapeType="1"/>
            </p:cNvSpPr>
            <p:nvPr/>
          </p:nvSpPr>
          <p:spPr bwMode="auto">
            <a:xfrm flipV="1">
              <a:off x="4070"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16" name="Line 330"/>
            <p:cNvSpPr>
              <a:spLocks noChangeShapeType="1"/>
            </p:cNvSpPr>
            <p:nvPr/>
          </p:nvSpPr>
          <p:spPr bwMode="auto">
            <a:xfrm flipV="1">
              <a:off x="4093"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17" name="Line 331"/>
            <p:cNvSpPr>
              <a:spLocks noChangeShapeType="1"/>
            </p:cNvSpPr>
            <p:nvPr/>
          </p:nvSpPr>
          <p:spPr bwMode="auto">
            <a:xfrm flipV="1">
              <a:off x="4116"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18" name="Line 332"/>
            <p:cNvSpPr>
              <a:spLocks noChangeShapeType="1"/>
            </p:cNvSpPr>
            <p:nvPr/>
          </p:nvSpPr>
          <p:spPr bwMode="auto">
            <a:xfrm flipV="1">
              <a:off x="4139"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19" name="Line 333"/>
            <p:cNvSpPr>
              <a:spLocks noChangeShapeType="1"/>
            </p:cNvSpPr>
            <p:nvPr/>
          </p:nvSpPr>
          <p:spPr bwMode="auto">
            <a:xfrm flipV="1">
              <a:off x="4159"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20" name="Line 334"/>
            <p:cNvSpPr>
              <a:spLocks noChangeShapeType="1"/>
            </p:cNvSpPr>
            <p:nvPr/>
          </p:nvSpPr>
          <p:spPr bwMode="auto">
            <a:xfrm flipV="1">
              <a:off x="4182"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21" name="Line 335"/>
            <p:cNvSpPr>
              <a:spLocks noChangeShapeType="1"/>
            </p:cNvSpPr>
            <p:nvPr/>
          </p:nvSpPr>
          <p:spPr bwMode="auto">
            <a:xfrm flipV="1">
              <a:off x="4204"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22" name="Line 336"/>
            <p:cNvSpPr>
              <a:spLocks noChangeShapeType="1"/>
            </p:cNvSpPr>
            <p:nvPr/>
          </p:nvSpPr>
          <p:spPr bwMode="auto">
            <a:xfrm flipV="1">
              <a:off x="422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23" name="Line 337"/>
            <p:cNvSpPr>
              <a:spLocks noChangeShapeType="1"/>
            </p:cNvSpPr>
            <p:nvPr/>
          </p:nvSpPr>
          <p:spPr bwMode="auto">
            <a:xfrm flipV="1">
              <a:off x="424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24" name="Line 338"/>
            <p:cNvSpPr>
              <a:spLocks noChangeShapeType="1"/>
            </p:cNvSpPr>
            <p:nvPr/>
          </p:nvSpPr>
          <p:spPr bwMode="auto">
            <a:xfrm flipV="1">
              <a:off x="4271"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25" name="Line 339"/>
            <p:cNvSpPr>
              <a:spLocks noChangeShapeType="1"/>
            </p:cNvSpPr>
            <p:nvPr/>
          </p:nvSpPr>
          <p:spPr bwMode="auto">
            <a:xfrm flipV="1">
              <a:off x="4293"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26" name="Line 340"/>
            <p:cNvSpPr>
              <a:spLocks noChangeShapeType="1"/>
            </p:cNvSpPr>
            <p:nvPr/>
          </p:nvSpPr>
          <p:spPr bwMode="auto">
            <a:xfrm flipV="1">
              <a:off x="4316"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27" name="Line 341"/>
            <p:cNvSpPr>
              <a:spLocks noChangeShapeType="1"/>
            </p:cNvSpPr>
            <p:nvPr/>
          </p:nvSpPr>
          <p:spPr bwMode="auto">
            <a:xfrm flipV="1">
              <a:off x="4336"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28" name="Line 342"/>
            <p:cNvSpPr>
              <a:spLocks noChangeShapeType="1"/>
            </p:cNvSpPr>
            <p:nvPr/>
          </p:nvSpPr>
          <p:spPr bwMode="auto">
            <a:xfrm flipV="1">
              <a:off x="4360"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29" name="Line 343"/>
            <p:cNvSpPr>
              <a:spLocks noChangeShapeType="1"/>
            </p:cNvSpPr>
            <p:nvPr/>
          </p:nvSpPr>
          <p:spPr bwMode="auto">
            <a:xfrm flipV="1">
              <a:off x="4382"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30" name="Line 344"/>
            <p:cNvSpPr>
              <a:spLocks noChangeShapeType="1"/>
            </p:cNvSpPr>
            <p:nvPr/>
          </p:nvSpPr>
          <p:spPr bwMode="auto">
            <a:xfrm flipV="1">
              <a:off x="4405"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31" name="Line 345"/>
            <p:cNvSpPr>
              <a:spLocks noChangeShapeType="1"/>
            </p:cNvSpPr>
            <p:nvPr/>
          </p:nvSpPr>
          <p:spPr bwMode="auto">
            <a:xfrm flipV="1">
              <a:off x="4425"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32" name="Line 346"/>
            <p:cNvSpPr>
              <a:spLocks noChangeShapeType="1"/>
            </p:cNvSpPr>
            <p:nvPr/>
          </p:nvSpPr>
          <p:spPr bwMode="auto">
            <a:xfrm flipV="1">
              <a:off x="444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33" name="Line 347"/>
            <p:cNvSpPr>
              <a:spLocks noChangeShapeType="1"/>
            </p:cNvSpPr>
            <p:nvPr/>
          </p:nvSpPr>
          <p:spPr bwMode="auto">
            <a:xfrm flipV="1">
              <a:off x="4471"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34" name="Line 348"/>
            <p:cNvSpPr>
              <a:spLocks noChangeShapeType="1"/>
            </p:cNvSpPr>
            <p:nvPr/>
          </p:nvSpPr>
          <p:spPr bwMode="auto">
            <a:xfrm flipV="1">
              <a:off x="4494"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35" name="Line 349"/>
            <p:cNvSpPr>
              <a:spLocks noChangeShapeType="1"/>
            </p:cNvSpPr>
            <p:nvPr/>
          </p:nvSpPr>
          <p:spPr bwMode="auto">
            <a:xfrm flipV="1">
              <a:off x="4514"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36" name="Line 350"/>
            <p:cNvSpPr>
              <a:spLocks noChangeShapeType="1"/>
            </p:cNvSpPr>
            <p:nvPr/>
          </p:nvSpPr>
          <p:spPr bwMode="auto">
            <a:xfrm flipV="1">
              <a:off x="4537"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37" name="Line 351"/>
            <p:cNvSpPr>
              <a:spLocks noChangeShapeType="1"/>
            </p:cNvSpPr>
            <p:nvPr/>
          </p:nvSpPr>
          <p:spPr bwMode="auto">
            <a:xfrm flipV="1">
              <a:off x="4560"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38" name="Line 352"/>
            <p:cNvSpPr>
              <a:spLocks noChangeShapeType="1"/>
            </p:cNvSpPr>
            <p:nvPr/>
          </p:nvSpPr>
          <p:spPr bwMode="auto">
            <a:xfrm flipV="1">
              <a:off x="4583"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39" name="Line 353"/>
            <p:cNvSpPr>
              <a:spLocks noChangeShapeType="1"/>
            </p:cNvSpPr>
            <p:nvPr/>
          </p:nvSpPr>
          <p:spPr bwMode="auto">
            <a:xfrm flipV="1">
              <a:off x="4603"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40" name="Line 354"/>
            <p:cNvSpPr>
              <a:spLocks noChangeShapeType="1"/>
            </p:cNvSpPr>
            <p:nvPr/>
          </p:nvSpPr>
          <p:spPr bwMode="auto">
            <a:xfrm flipV="1">
              <a:off x="4626"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41" name="Line 355"/>
            <p:cNvSpPr>
              <a:spLocks noChangeShapeType="1"/>
            </p:cNvSpPr>
            <p:nvPr/>
          </p:nvSpPr>
          <p:spPr bwMode="auto">
            <a:xfrm flipV="1">
              <a:off x="4649"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42" name="Line 356"/>
            <p:cNvSpPr>
              <a:spLocks noChangeShapeType="1"/>
            </p:cNvSpPr>
            <p:nvPr/>
          </p:nvSpPr>
          <p:spPr bwMode="auto">
            <a:xfrm flipV="1">
              <a:off x="4672"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43" name="Line 357"/>
            <p:cNvSpPr>
              <a:spLocks noChangeShapeType="1"/>
            </p:cNvSpPr>
            <p:nvPr/>
          </p:nvSpPr>
          <p:spPr bwMode="auto">
            <a:xfrm flipV="1">
              <a:off x="4691"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44" name="Line 358"/>
            <p:cNvSpPr>
              <a:spLocks noChangeShapeType="1"/>
            </p:cNvSpPr>
            <p:nvPr/>
          </p:nvSpPr>
          <p:spPr bwMode="auto">
            <a:xfrm flipV="1">
              <a:off x="4715"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45" name="Line 359"/>
            <p:cNvSpPr>
              <a:spLocks noChangeShapeType="1"/>
            </p:cNvSpPr>
            <p:nvPr/>
          </p:nvSpPr>
          <p:spPr bwMode="auto">
            <a:xfrm flipV="1">
              <a:off x="473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46" name="Line 360"/>
            <p:cNvSpPr>
              <a:spLocks noChangeShapeType="1"/>
            </p:cNvSpPr>
            <p:nvPr/>
          </p:nvSpPr>
          <p:spPr bwMode="auto">
            <a:xfrm flipV="1">
              <a:off x="4760"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47" name="Line 361"/>
            <p:cNvSpPr>
              <a:spLocks noChangeShapeType="1"/>
            </p:cNvSpPr>
            <p:nvPr/>
          </p:nvSpPr>
          <p:spPr bwMode="auto">
            <a:xfrm flipV="1">
              <a:off x="4780"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48" name="Line 362"/>
            <p:cNvSpPr>
              <a:spLocks noChangeShapeType="1"/>
            </p:cNvSpPr>
            <p:nvPr/>
          </p:nvSpPr>
          <p:spPr bwMode="auto">
            <a:xfrm flipV="1">
              <a:off x="4803"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49" name="Line 363"/>
            <p:cNvSpPr>
              <a:spLocks noChangeShapeType="1"/>
            </p:cNvSpPr>
            <p:nvPr/>
          </p:nvSpPr>
          <p:spPr bwMode="auto">
            <a:xfrm flipV="1">
              <a:off x="4826"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50" name="Line 364"/>
            <p:cNvSpPr>
              <a:spLocks noChangeShapeType="1"/>
            </p:cNvSpPr>
            <p:nvPr/>
          </p:nvSpPr>
          <p:spPr bwMode="auto">
            <a:xfrm flipV="1">
              <a:off x="4849"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51" name="Line 365"/>
            <p:cNvSpPr>
              <a:spLocks noChangeShapeType="1"/>
            </p:cNvSpPr>
            <p:nvPr/>
          </p:nvSpPr>
          <p:spPr bwMode="auto">
            <a:xfrm flipV="1">
              <a:off x="4869"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52" name="Line 366"/>
            <p:cNvSpPr>
              <a:spLocks noChangeShapeType="1"/>
            </p:cNvSpPr>
            <p:nvPr/>
          </p:nvSpPr>
          <p:spPr bwMode="auto">
            <a:xfrm flipV="1">
              <a:off x="4892"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53" name="Line 367"/>
            <p:cNvSpPr>
              <a:spLocks noChangeShapeType="1"/>
            </p:cNvSpPr>
            <p:nvPr/>
          </p:nvSpPr>
          <p:spPr bwMode="auto">
            <a:xfrm flipV="1">
              <a:off x="4915"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54" name="Line 368"/>
            <p:cNvSpPr>
              <a:spLocks noChangeShapeType="1"/>
            </p:cNvSpPr>
            <p:nvPr/>
          </p:nvSpPr>
          <p:spPr bwMode="auto">
            <a:xfrm flipV="1">
              <a:off x="493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55" name="Line 369"/>
            <p:cNvSpPr>
              <a:spLocks noChangeShapeType="1"/>
            </p:cNvSpPr>
            <p:nvPr/>
          </p:nvSpPr>
          <p:spPr bwMode="auto">
            <a:xfrm flipV="1">
              <a:off x="495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56" name="Line 370"/>
            <p:cNvSpPr>
              <a:spLocks noChangeShapeType="1"/>
            </p:cNvSpPr>
            <p:nvPr/>
          </p:nvSpPr>
          <p:spPr bwMode="auto">
            <a:xfrm flipV="1">
              <a:off x="4981"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57" name="Line 371"/>
            <p:cNvSpPr>
              <a:spLocks noChangeShapeType="1"/>
            </p:cNvSpPr>
            <p:nvPr/>
          </p:nvSpPr>
          <p:spPr bwMode="auto">
            <a:xfrm flipV="1">
              <a:off x="5004"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58" name="Line 372"/>
            <p:cNvSpPr>
              <a:spLocks noChangeShapeType="1"/>
            </p:cNvSpPr>
            <p:nvPr/>
          </p:nvSpPr>
          <p:spPr bwMode="auto">
            <a:xfrm flipV="1">
              <a:off x="5027"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59" name="Line 373"/>
            <p:cNvSpPr>
              <a:spLocks noChangeShapeType="1"/>
            </p:cNvSpPr>
            <p:nvPr/>
          </p:nvSpPr>
          <p:spPr bwMode="auto">
            <a:xfrm flipV="1">
              <a:off x="5047"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60" name="Line 374"/>
            <p:cNvSpPr>
              <a:spLocks noChangeShapeType="1"/>
            </p:cNvSpPr>
            <p:nvPr/>
          </p:nvSpPr>
          <p:spPr bwMode="auto">
            <a:xfrm flipV="1">
              <a:off x="5070"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61" name="Line 375"/>
            <p:cNvSpPr>
              <a:spLocks noChangeShapeType="1"/>
            </p:cNvSpPr>
            <p:nvPr/>
          </p:nvSpPr>
          <p:spPr bwMode="auto">
            <a:xfrm flipV="1">
              <a:off x="5093"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62" name="Line 376"/>
            <p:cNvSpPr>
              <a:spLocks noChangeShapeType="1"/>
            </p:cNvSpPr>
            <p:nvPr/>
          </p:nvSpPr>
          <p:spPr bwMode="auto">
            <a:xfrm flipV="1">
              <a:off x="5115"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63" name="Line 377"/>
            <p:cNvSpPr>
              <a:spLocks noChangeShapeType="1"/>
            </p:cNvSpPr>
            <p:nvPr/>
          </p:nvSpPr>
          <p:spPr bwMode="auto">
            <a:xfrm flipV="1">
              <a:off x="5136"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64" name="Line 378"/>
            <p:cNvSpPr>
              <a:spLocks noChangeShapeType="1"/>
            </p:cNvSpPr>
            <p:nvPr/>
          </p:nvSpPr>
          <p:spPr bwMode="auto">
            <a:xfrm flipV="1">
              <a:off x="5158"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65" name="Line 379"/>
            <p:cNvSpPr>
              <a:spLocks noChangeShapeType="1"/>
            </p:cNvSpPr>
            <p:nvPr/>
          </p:nvSpPr>
          <p:spPr bwMode="auto">
            <a:xfrm flipV="1">
              <a:off x="5182" y="3408"/>
              <a:ext cx="0" cy="1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266" name="Rectangle 380"/>
            <p:cNvSpPr>
              <a:spLocks noChangeArrowheads="1"/>
            </p:cNvSpPr>
            <p:nvPr/>
          </p:nvSpPr>
          <p:spPr bwMode="auto">
            <a:xfrm>
              <a:off x="2953" y="3370"/>
              <a:ext cx="147" cy="125"/>
            </a:xfrm>
            <a:prstGeom prst="rect">
              <a:avLst/>
            </a:prstGeom>
            <a:noFill/>
            <a:ln w="9525">
              <a:noFill/>
              <a:miter lim="800000"/>
              <a:headEnd/>
              <a:tailEnd/>
            </a:ln>
          </p:spPr>
          <p:txBody>
            <a:bodyPr wrap="none" lIns="92075" tIns="46038" rIns="92075" bIns="46038">
              <a:spAutoFit/>
            </a:bodyPr>
            <a:lstStyle/>
            <a:p>
              <a:pPr eaLnBrk="0" hangingPunct="0"/>
              <a:r>
                <a:rPr lang="en-US" sz="700">
                  <a:solidFill>
                    <a:srgbClr val="FFFFFF"/>
                  </a:solidFill>
                </a:rPr>
                <a:t>0</a:t>
              </a:r>
            </a:p>
          </p:txBody>
        </p:sp>
        <p:sp>
          <p:nvSpPr>
            <p:cNvPr id="31267" name="Rectangle 381"/>
            <p:cNvSpPr>
              <a:spLocks noChangeArrowheads="1"/>
            </p:cNvSpPr>
            <p:nvPr/>
          </p:nvSpPr>
          <p:spPr bwMode="auto">
            <a:xfrm>
              <a:off x="2922" y="3255"/>
              <a:ext cx="209" cy="125"/>
            </a:xfrm>
            <a:prstGeom prst="rect">
              <a:avLst/>
            </a:prstGeom>
            <a:noFill/>
            <a:ln w="9525">
              <a:noFill/>
              <a:miter lim="800000"/>
              <a:headEnd/>
              <a:tailEnd/>
            </a:ln>
          </p:spPr>
          <p:txBody>
            <a:bodyPr wrap="none" lIns="92075" tIns="46038" rIns="92075" bIns="46038">
              <a:spAutoFit/>
            </a:bodyPr>
            <a:lstStyle/>
            <a:p>
              <a:pPr eaLnBrk="0" hangingPunct="0"/>
              <a:r>
                <a:rPr lang="en-US" sz="700">
                  <a:solidFill>
                    <a:srgbClr val="FFFFFF"/>
                  </a:solidFill>
                </a:rPr>
                <a:t>100</a:t>
              </a:r>
            </a:p>
          </p:txBody>
        </p:sp>
        <p:sp>
          <p:nvSpPr>
            <p:cNvPr id="31268" name="Rectangle 382"/>
            <p:cNvSpPr>
              <a:spLocks noChangeArrowheads="1"/>
            </p:cNvSpPr>
            <p:nvPr/>
          </p:nvSpPr>
          <p:spPr bwMode="auto">
            <a:xfrm>
              <a:off x="2922" y="3134"/>
              <a:ext cx="209" cy="125"/>
            </a:xfrm>
            <a:prstGeom prst="rect">
              <a:avLst/>
            </a:prstGeom>
            <a:noFill/>
            <a:ln w="9525">
              <a:noFill/>
              <a:miter lim="800000"/>
              <a:headEnd/>
              <a:tailEnd/>
            </a:ln>
          </p:spPr>
          <p:txBody>
            <a:bodyPr wrap="none" lIns="92075" tIns="46038" rIns="92075" bIns="46038">
              <a:spAutoFit/>
            </a:bodyPr>
            <a:lstStyle/>
            <a:p>
              <a:pPr eaLnBrk="0" hangingPunct="0"/>
              <a:r>
                <a:rPr lang="en-US" sz="700">
                  <a:solidFill>
                    <a:srgbClr val="FFFFFF"/>
                  </a:solidFill>
                </a:rPr>
                <a:t>200</a:t>
              </a:r>
            </a:p>
          </p:txBody>
        </p:sp>
        <p:sp>
          <p:nvSpPr>
            <p:cNvPr id="31269" name="Rectangle 383"/>
            <p:cNvSpPr>
              <a:spLocks noChangeArrowheads="1"/>
            </p:cNvSpPr>
            <p:nvPr/>
          </p:nvSpPr>
          <p:spPr bwMode="auto">
            <a:xfrm>
              <a:off x="2922" y="3015"/>
              <a:ext cx="209" cy="125"/>
            </a:xfrm>
            <a:prstGeom prst="rect">
              <a:avLst/>
            </a:prstGeom>
            <a:noFill/>
            <a:ln w="9525">
              <a:noFill/>
              <a:miter lim="800000"/>
              <a:headEnd/>
              <a:tailEnd/>
            </a:ln>
          </p:spPr>
          <p:txBody>
            <a:bodyPr wrap="none" lIns="92075" tIns="46038" rIns="92075" bIns="46038">
              <a:spAutoFit/>
            </a:bodyPr>
            <a:lstStyle/>
            <a:p>
              <a:pPr eaLnBrk="0" hangingPunct="0"/>
              <a:r>
                <a:rPr lang="en-US" sz="700">
                  <a:solidFill>
                    <a:srgbClr val="FFFFFF"/>
                  </a:solidFill>
                </a:rPr>
                <a:t>300</a:t>
              </a:r>
            </a:p>
          </p:txBody>
        </p:sp>
        <p:sp>
          <p:nvSpPr>
            <p:cNvPr id="31270" name="Rectangle 384"/>
            <p:cNvSpPr>
              <a:spLocks noChangeArrowheads="1"/>
            </p:cNvSpPr>
            <p:nvPr/>
          </p:nvSpPr>
          <p:spPr bwMode="auto">
            <a:xfrm>
              <a:off x="2922" y="2896"/>
              <a:ext cx="209" cy="125"/>
            </a:xfrm>
            <a:prstGeom prst="rect">
              <a:avLst/>
            </a:prstGeom>
            <a:noFill/>
            <a:ln w="9525">
              <a:noFill/>
              <a:miter lim="800000"/>
              <a:headEnd/>
              <a:tailEnd/>
            </a:ln>
          </p:spPr>
          <p:txBody>
            <a:bodyPr wrap="none" lIns="92075" tIns="46038" rIns="92075" bIns="46038">
              <a:spAutoFit/>
            </a:bodyPr>
            <a:lstStyle/>
            <a:p>
              <a:pPr eaLnBrk="0" hangingPunct="0"/>
              <a:r>
                <a:rPr lang="en-US" sz="700">
                  <a:solidFill>
                    <a:srgbClr val="FFFFFF"/>
                  </a:solidFill>
                </a:rPr>
                <a:t>400</a:t>
              </a:r>
            </a:p>
          </p:txBody>
        </p:sp>
        <p:sp>
          <p:nvSpPr>
            <p:cNvPr id="31271" name="Rectangle 385"/>
            <p:cNvSpPr>
              <a:spLocks noChangeArrowheads="1"/>
            </p:cNvSpPr>
            <p:nvPr/>
          </p:nvSpPr>
          <p:spPr bwMode="auto">
            <a:xfrm>
              <a:off x="2922" y="2776"/>
              <a:ext cx="209" cy="125"/>
            </a:xfrm>
            <a:prstGeom prst="rect">
              <a:avLst/>
            </a:prstGeom>
            <a:noFill/>
            <a:ln w="9525">
              <a:noFill/>
              <a:miter lim="800000"/>
              <a:headEnd/>
              <a:tailEnd/>
            </a:ln>
          </p:spPr>
          <p:txBody>
            <a:bodyPr wrap="none" lIns="92075" tIns="46038" rIns="92075" bIns="46038">
              <a:spAutoFit/>
            </a:bodyPr>
            <a:lstStyle/>
            <a:p>
              <a:pPr eaLnBrk="0" hangingPunct="0"/>
              <a:r>
                <a:rPr lang="en-US" sz="700">
                  <a:solidFill>
                    <a:srgbClr val="FFFFFF"/>
                  </a:solidFill>
                </a:rPr>
                <a:t>500</a:t>
              </a:r>
            </a:p>
          </p:txBody>
        </p:sp>
        <p:sp>
          <p:nvSpPr>
            <p:cNvPr id="31272" name="Rectangle 386"/>
            <p:cNvSpPr>
              <a:spLocks noChangeArrowheads="1"/>
            </p:cNvSpPr>
            <p:nvPr/>
          </p:nvSpPr>
          <p:spPr bwMode="auto">
            <a:xfrm rot="-5400000">
              <a:off x="2604" y="3060"/>
              <a:ext cx="593" cy="212"/>
            </a:xfrm>
            <a:prstGeom prst="rect">
              <a:avLst/>
            </a:prstGeom>
            <a:noFill/>
            <a:ln w="9525">
              <a:noFill/>
              <a:miter lim="800000"/>
              <a:headEnd/>
              <a:tailEnd/>
            </a:ln>
          </p:spPr>
          <p:txBody>
            <a:bodyPr wrap="none" lIns="92075" tIns="46038" rIns="92075" bIns="46038">
              <a:spAutoFit/>
            </a:bodyPr>
            <a:lstStyle/>
            <a:p>
              <a:pPr eaLnBrk="0" hangingPunct="0"/>
              <a:r>
                <a:rPr lang="en-US" sz="1600">
                  <a:solidFill>
                    <a:srgbClr val="000066"/>
                  </a:solidFill>
                </a:rPr>
                <a:t>Intensity</a:t>
              </a:r>
              <a:endParaRPr lang="en-US" sz="1600">
                <a:solidFill>
                  <a:srgbClr val="FFFFFF"/>
                </a:solidFill>
              </a:endParaRPr>
            </a:p>
          </p:txBody>
        </p:sp>
        <p:sp>
          <p:nvSpPr>
            <p:cNvPr id="31273" name="Rectangle 387"/>
            <p:cNvSpPr>
              <a:spLocks noChangeArrowheads="1"/>
            </p:cNvSpPr>
            <p:nvPr/>
          </p:nvSpPr>
          <p:spPr bwMode="auto">
            <a:xfrm>
              <a:off x="3492" y="2628"/>
              <a:ext cx="1202" cy="212"/>
            </a:xfrm>
            <a:prstGeom prst="rect">
              <a:avLst/>
            </a:prstGeom>
            <a:noFill/>
            <a:ln w="9525">
              <a:noFill/>
              <a:miter lim="800000"/>
              <a:headEnd/>
              <a:tailEnd/>
            </a:ln>
          </p:spPr>
          <p:txBody>
            <a:bodyPr wrap="none" lIns="92075" tIns="46038" rIns="92075" bIns="46038">
              <a:spAutoFit/>
            </a:bodyPr>
            <a:lstStyle/>
            <a:p>
              <a:pPr eaLnBrk="0" hangingPunct="0"/>
              <a:r>
                <a:rPr lang="en-US" sz="1600">
                  <a:solidFill>
                    <a:srgbClr val="000066"/>
                  </a:solidFill>
                </a:rPr>
                <a:t>Malignant Cell Line</a:t>
              </a:r>
              <a:endParaRPr lang="en-US" sz="1600">
                <a:solidFill>
                  <a:srgbClr val="FFFFFF"/>
                </a:solidFill>
              </a:endParaRPr>
            </a:p>
          </p:txBody>
        </p:sp>
        <p:sp>
          <p:nvSpPr>
            <p:cNvPr id="31274" name="Rectangle 388"/>
            <p:cNvSpPr>
              <a:spLocks noChangeArrowheads="1"/>
            </p:cNvSpPr>
            <p:nvPr/>
          </p:nvSpPr>
          <p:spPr bwMode="auto">
            <a:xfrm rot="-5400000">
              <a:off x="3997" y="2363"/>
              <a:ext cx="188" cy="2160"/>
            </a:xfrm>
            <a:prstGeom prst="rect">
              <a:avLst/>
            </a:prstGeom>
            <a:noFill/>
            <a:ln w="9525">
              <a:noFill/>
              <a:miter lim="800000"/>
              <a:headEnd/>
              <a:tailEnd/>
            </a:ln>
          </p:spPr>
          <p:txBody>
            <a:bodyPr wrap="none" lIns="92075" tIns="46038" rIns="92075" bIns="46038">
              <a:spAutoFit/>
            </a:bodyPr>
            <a:lstStyle/>
            <a:p>
              <a:pPr eaLnBrk="0" hangingPunct="0">
                <a:spcBef>
                  <a:spcPct val="25000"/>
                </a:spcBef>
              </a:pPr>
              <a:r>
                <a:rPr lang="en-US" sz="600" b="1">
                  <a:solidFill>
                    <a:srgbClr val="FFFFFF"/>
                  </a:solidFill>
                  <a:latin typeface="Times New Roman" pitchFamily="18" charset="0"/>
                </a:rPr>
                <a:t>1</a:t>
              </a:r>
              <a:endParaRPr lang="en-US" sz="600" b="1">
                <a:solidFill>
                  <a:srgbClr val="000066"/>
                </a:solidFill>
                <a:latin typeface="Times New Roman" pitchFamily="18" charset="0"/>
              </a:endParaRPr>
            </a:p>
            <a:p>
              <a:pPr eaLnBrk="0" hangingPunct="0">
                <a:spcBef>
                  <a:spcPct val="25000"/>
                </a:spcBef>
              </a:pPr>
              <a:r>
                <a:rPr lang="en-US" sz="600" b="1">
                  <a:solidFill>
                    <a:srgbClr val="000066"/>
                  </a:solidFill>
                  <a:latin typeface="Times New Roman" pitchFamily="18" charset="0"/>
                </a:rPr>
                <a:t>3</a:t>
              </a:r>
            </a:p>
            <a:p>
              <a:pPr eaLnBrk="0" hangingPunct="0">
                <a:spcBef>
                  <a:spcPct val="25000"/>
                </a:spcBef>
              </a:pPr>
              <a:r>
                <a:rPr lang="en-US" sz="600" b="1">
                  <a:solidFill>
                    <a:srgbClr val="000066"/>
                  </a:solidFill>
                  <a:latin typeface="Times New Roman" pitchFamily="18" charset="0"/>
                </a:rPr>
                <a:t>5</a:t>
              </a:r>
            </a:p>
            <a:p>
              <a:pPr eaLnBrk="0" hangingPunct="0">
                <a:spcBef>
                  <a:spcPct val="25000"/>
                </a:spcBef>
              </a:pPr>
              <a:r>
                <a:rPr lang="en-US" sz="600" b="1">
                  <a:solidFill>
                    <a:srgbClr val="000066"/>
                  </a:solidFill>
                  <a:latin typeface="Times New Roman" pitchFamily="18" charset="0"/>
                </a:rPr>
                <a:t>7</a:t>
              </a:r>
            </a:p>
            <a:p>
              <a:pPr eaLnBrk="0" hangingPunct="0">
                <a:spcBef>
                  <a:spcPct val="25000"/>
                </a:spcBef>
              </a:pPr>
              <a:r>
                <a:rPr lang="en-US" sz="600" b="1">
                  <a:solidFill>
                    <a:srgbClr val="000066"/>
                  </a:solidFill>
                  <a:latin typeface="Times New Roman" pitchFamily="18" charset="0"/>
                </a:rPr>
                <a:t>9</a:t>
              </a:r>
            </a:p>
            <a:p>
              <a:pPr eaLnBrk="0" hangingPunct="0">
                <a:spcBef>
                  <a:spcPct val="25000"/>
                </a:spcBef>
              </a:pPr>
              <a:r>
                <a:rPr lang="en-US" sz="600" b="1">
                  <a:solidFill>
                    <a:srgbClr val="000066"/>
                  </a:solidFill>
                  <a:latin typeface="Times New Roman" pitchFamily="18" charset="0"/>
                </a:rPr>
                <a:t>11</a:t>
              </a:r>
            </a:p>
            <a:p>
              <a:pPr eaLnBrk="0" hangingPunct="0">
                <a:spcBef>
                  <a:spcPct val="25000"/>
                </a:spcBef>
              </a:pPr>
              <a:r>
                <a:rPr lang="en-US" sz="600" b="1">
                  <a:solidFill>
                    <a:srgbClr val="000066"/>
                  </a:solidFill>
                  <a:latin typeface="Times New Roman" pitchFamily="18" charset="0"/>
                </a:rPr>
                <a:t>13</a:t>
              </a:r>
            </a:p>
            <a:p>
              <a:pPr eaLnBrk="0" hangingPunct="0">
                <a:spcBef>
                  <a:spcPct val="25000"/>
                </a:spcBef>
              </a:pPr>
              <a:r>
                <a:rPr lang="en-US" sz="600" b="1">
                  <a:solidFill>
                    <a:srgbClr val="000066"/>
                  </a:solidFill>
                  <a:latin typeface="Times New Roman" pitchFamily="18" charset="0"/>
                </a:rPr>
                <a:t>15</a:t>
              </a:r>
            </a:p>
            <a:p>
              <a:pPr eaLnBrk="0" hangingPunct="0">
                <a:spcBef>
                  <a:spcPct val="25000"/>
                </a:spcBef>
              </a:pPr>
              <a:r>
                <a:rPr lang="en-US" sz="600" b="1">
                  <a:solidFill>
                    <a:srgbClr val="000066"/>
                  </a:solidFill>
                  <a:latin typeface="Times New Roman" pitchFamily="18" charset="0"/>
                </a:rPr>
                <a:t>17</a:t>
              </a:r>
            </a:p>
            <a:p>
              <a:pPr eaLnBrk="0" hangingPunct="0">
                <a:spcBef>
                  <a:spcPct val="25000"/>
                </a:spcBef>
              </a:pPr>
              <a:r>
                <a:rPr lang="en-US" sz="600" b="1">
                  <a:solidFill>
                    <a:srgbClr val="000066"/>
                  </a:solidFill>
                  <a:latin typeface="Times New Roman" pitchFamily="18" charset="0"/>
                </a:rPr>
                <a:t>19</a:t>
              </a:r>
            </a:p>
            <a:p>
              <a:pPr eaLnBrk="0" hangingPunct="0">
                <a:spcBef>
                  <a:spcPct val="25000"/>
                </a:spcBef>
              </a:pPr>
              <a:r>
                <a:rPr lang="en-US" sz="600" b="1">
                  <a:solidFill>
                    <a:srgbClr val="000066"/>
                  </a:solidFill>
                  <a:latin typeface="Times New Roman" pitchFamily="18" charset="0"/>
                </a:rPr>
                <a:t>21</a:t>
              </a:r>
            </a:p>
            <a:p>
              <a:pPr eaLnBrk="0" hangingPunct="0">
                <a:spcBef>
                  <a:spcPct val="25000"/>
                </a:spcBef>
              </a:pPr>
              <a:r>
                <a:rPr lang="en-US" sz="600" b="1">
                  <a:solidFill>
                    <a:srgbClr val="000066"/>
                  </a:solidFill>
                  <a:latin typeface="Times New Roman" pitchFamily="18" charset="0"/>
                </a:rPr>
                <a:t>23</a:t>
              </a:r>
            </a:p>
            <a:p>
              <a:pPr eaLnBrk="0" hangingPunct="0">
                <a:spcBef>
                  <a:spcPct val="25000"/>
                </a:spcBef>
              </a:pPr>
              <a:r>
                <a:rPr lang="en-US" sz="600" b="1">
                  <a:solidFill>
                    <a:srgbClr val="000066"/>
                  </a:solidFill>
                  <a:latin typeface="Times New Roman" pitchFamily="18" charset="0"/>
                </a:rPr>
                <a:t>25</a:t>
              </a:r>
            </a:p>
            <a:p>
              <a:pPr eaLnBrk="0" hangingPunct="0">
                <a:spcBef>
                  <a:spcPct val="25000"/>
                </a:spcBef>
              </a:pPr>
              <a:r>
                <a:rPr lang="en-US" sz="600" b="1">
                  <a:solidFill>
                    <a:srgbClr val="000066"/>
                  </a:solidFill>
                  <a:latin typeface="Times New Roman" pitchFamily="18" charset="0"/>
                </a:rPr>
                <a:t>27</a:t>
              </a:r>
            </a:p>
            <a:p>
              <a:pPr eaLnBrk="0" hangingPunct="0">
                <a:spcBef>
                  <a:spcPct val="25000"/>
                </a:spcBef>
              </a:pPr>
              <a:r>
                <a:rPr lang="en-US" sz="600" b="1">
                  <a:solidFill>
                    <a:srgbClr val="000066"/>
                  </a:solidFill>
                  <a:latin typeface="Times New Roman" pitchFamily="18" charset="0"/>
                </a:rPr>
                <a:t>29</a:t>
              </a:r>
            </a:p>
            <a:p>
              <a:pPr eaLnBrk="0" hangingPunct="0">
                <a:spcBef>
                  <a:spcPct val="25000"/>
                </a:spcBef>
              </a:pPr>
              <a:r>
                <a:rPr lang="en-US" sz="600" b="1">
                  <a:solidFill>
                    <a:srgbClr val="000066"/>
                  </a:solidFill>
                  <a:latin typeface="Times New Roman" pitchFamily="18" charset="0"/>
                </a:rPr>
                <a:t>31</a:t>
              </a:r>
            </a:p>
            <a:p>
              <a:pPr eaLnBrk="0" hangingPunct="0">
                <a:spcBef>
                  <a:spcPct val="25000"/>
                </a:spcBef>
              </a:pPr>
              <a:r>
                <a:rPr lang="en-US" sz="600" b="1">
                  <a:solidFill>
                    <a:srgbClr val="000066"/>
                  </a:solidFill>
                  <a:latin typeface="Times New Roman" pitchFamily="18" charset="0"/>
                </a:rPr>
                <a:t>33</a:t>
              </a:r>
            </a:p>
            <a:p>
              <a:pPr eaLnBrk="0" hangingPunct="0">
                <a:spcBef>
                  <a:spcPct val="25000"/>
                </a:spcBef>
              </a:pPr>
              <a:r>
                <a:rPr lang="en-US" sz="600" b="1">
                  <a:solidFill>
                    <a:srgbClr val="000066"/>
                  </a:solidFill>
                  <a:latin typeface="Times New Roman" pitchFamily="18" charset="0"/>
                </a:rPr>
                <a:t>35</a:t>
              </a:r>
            </a:p>
            <a:p>
              <a:pPr eaLnBrk="0" hangingPunct="0">
                <a:spcBef>
                  <a:spcPct val="25000"/>
                </a:spcBef>
              </a:pPr>
              <a:r>
                <a:rPr lang="en-US" sz="600" b="1">
                  <a:solidFill>
                    <a:srgbClr val="000066"/>
                  </a:solidFill>
                  <a:latin typeface="Times New Roman" pitchFamily="18" charset="0"/>
                </a:rPr>
                <a:t>37</a:t>
              </a:r>
            </a:p>
            <a:p>
              <a:pPr eaLnBrk="0" hangingPunct="0">
                <a:spcBef>
                  <a:spcPct val="25000"/>
                </a:spcBef>
              </a:pPr>
              <a:r>
                <a:rPr lang="en-US" sz="600" b="1">
                  <a:solidFill>
                    <a:srgbClr val="000066"/>
                  </a:solidFill>
                  <a:latin typeface="Times New Roman" pitchFamily="18" charset="0"/>
                </a:rPr>
                <a:t>39</a:t>
              </a:r>
            </a:p>
            <a:p>
              <a:pPr eaLnBrk="0" hangingPunct="0">
                <a:spcBef>
                  <a:spcPct val="25000"/>
                </a:spcBef>
              </a:pPr>
              <a:r>
                <a:rPr lang="en-US" sz="600" b="1">
                  <a:solidFill>
                    <a:srgbClr val="000066"/>
                  </a:solidFill>
                  <a:latin typeface="Times New Roman" pitchFamily="18" charset="0"/>
                </a:rPr>
                <a:t>41</a:t>
              </a:r>
            </a:p>
            <a:p>
              <a:pPr eaLnBrk="0" hangingPunct="0">
                <a:spcBef>
                  <a:spcPct val="25000"/>
                </a:spcBef>
              </a:pPr>
              <a:r>
                <a:rPr lang="en-US" sz="600" b="1">
                  <a:solidFill>
                    <a:srgbClr val="000066"/>
                  </a:solidFill>
                  <a:latin typeface="Times New Roman" pitchFamily="18" charset="0"/>
                </a:rPr>
                <a:t>43</a:t>
              </a:r>
            </a:p>
            <a:p>
              <a:pPr eaLnBrk="0" hangingPunct="0">
                <a:spcBef>
                  <a:spcPct val="25000"/>
                </a:spcBef>
              </a:pPr>
              <a:r>
                <a:rPr lang="en-US" sz="600" b="1">
                  <a:solidFill>
                    <a:srgbClr val="000066"/>
                  </a:solidFill>
                  <a:latin typeface="Times New Roman" pitchFamily="18" charset="0"/>
                </a:rPr>
                <a:t>45</a:t>
              </a:r>
            </a:p>
            <a:p>
              <a:pPr eaLnBrk="0" hangingPunct="0">
                <a:spcBef>
                  <a:spcPct val="25000"/>
                </a:spcBef>
              </a:pPr>
              <a:r>
                <a:rPr lang="en-US" sz="600" b="1">
                  <a:solidFill>
                    <a:srgbClr val="000066"/>
                  </a:solidFill>
                  <a:latin typeface="Times New Roman" pitchFamily="18" charset="0"/>
                </a:rPr>
                <a:t>47</a:t>
              </a:r>
            </a:p>
            <a:p>
              <a:pPr eaLnBrk="0" hangingPunct="0">
                <a:spcBef>
                  <a:spcPct val="25000"/>
                </a:spcBef>
              </a:pPr>
              <a:r>
                <a:rPr lang="en-US" sz="600" b="1">
                  <a:solidFill>
                    <a:srgbClr val="000066"/>
                  </a:solidFill>
                  <a:latin typeface="Times New Roman" pitchFamily="18" charset="0"/>
                </a:rPr>
                <a:t>49</a:t>
              </a:r>
            </a:p>
            <a:p>
              <a:pPr eaLnBrk="0" hangingPunct="0">
                <a:spcBef>
                  <a:spcPct val="25000"/>
                </a:spcBef>
              </a:pPr>
              <a:r>
                <a:rPr lang="en-US" sz="600" b="1">
                  <a:solidFill>
                    <a:srgbClr val="000066"/>
                  </a:solidFill>
                  <a:latin typeface="Times New Roman" pitchFamily="18" charset="0"/>
                </a:rPr>
                <a:t>51</a:t>
              </a:r>
            </a:p>
            <a:p>
              <a:pPr eaLnBrk="0" hangingPunct="0">
                <a:spcBef>
                  <a:spcPct val="25000"/>
                </a:spcBef>
              </a:pPr>
              <a:r>
                <a:rPr lang="en-US" sz="600" b="1">
                  <a:solidFill>
                    <a:srgbClr val="000066"/>
                  </a:solidFill>
                  <a:latin typeface="Times New Roman" pitchFamily="18" charset="0"/>
                </a:rPr>
                <a:t>565</a:t>
              </a:r>
            </a:p>
            <a:p>
              <a:pPr eaLnBrk="0" hangingPunct="0">
                <a:spcBef>
                  <a:spcPct val="25000"/>
                </a:spcBef>
              </a:pPr>
              <a:r>
                <a:rPr lang="en-US" sz="600" b="1">
                  <a:solidFill>
                    <a:srgbClr val="000066"/>
                  </a:solidFill>
                  <a:latin typeface="Times New Roman" pitchFamily="18" charset="0"/>
                </a:rPr>
                <a:t>67</a:t>
              </a:r>
            </a:p>
            <a:p>
              <a:pPr eaLnBrk="0" hangingPunct="0">
                <a:spcBef>
                  <a:spcPct val="25000"/>
                </a:spcBef>
              </a:pPr>
              <a:r>
                <a:rPr lang="en-US" sz="600" b="1">
                  <a:solidFill>
                    <a:srgbClr val="000066"/>
                  </a:solidFill>
                  <a:latin typeface="Times New Roman" pitchFamily="18" charset="0"/>
                </a:rPr>
                <a:t>69</a:t>
              </a:r>
              <a:endParaRPr lang="en-US" sz="600" b="1">
                <a:solidFill>
                  <a:srgbClr val="FFFFFF"/>
                </a:solidFill>
                <a:latin typeface="Times New Roman" pitchFamily="18" charset="0"/>
              </a:endParaRPr>
            </a:p>
          </p:txBody>
        </p:sp>
        <p:sp>
          <p:nvSpPr>
            <p:cNvPr id="31275" name="Rectangle 389"/>
            <p:cNvSpPr>
              <a:spLocks noChangeArrowheads="1"/>
            </p:cNvSpPr>
            <p:nvPr/>
          </p:nvSpPr>
          <p:spPr bwMode="auto">
            <a:xfrm>
              <a:off x="3901" y="3486"/>
              <a:ext cx="445" cy="192"/>
            </a:xfrm>
            <a:prstGeom prst="rect">
              <a:avLst/>
            </a:prstGeom>
            <a:noFill/>
            <a:ln w="9525">
              <a:noFill/>
              <a:miter lim="800000"/>
              <a:headEnd/>
              <a:tailEnd/>
            </a:ln>
          </p:spPr>
          <p:txBody>
            <a:bodyPr wrap="none" lIns="92075" tIns="46038" rIns="92075" bIns="46038">
              <a:spAutoFit/>
            </a:bodyPr>
            <a:lstStyle/>
            <a:p>
              <a:pPr eaLnBrk="0" hangingPunct="0"/>
              <a:r>
                <a:rPr lang="en-US" sz="1400">
                  <a:solidFill>
                    <a:srgbClr val="000066"/>
                  </a:solidFill>
                </a:rPr>
                <a:t>Genes</a:t>
              </a:r>
              <a:endParaRPr lang="en-US" sz="1400">
                <a:solidFill>
                  <a:srgbClr val="FFFFFF"/>
                </a:solidFill>
              </a:endParaRPr>
            </a:p>
          </p:txBody>
        </p:sp>
      </p:grpSp>
      <p:grpSp>
        <p:nvGrpSpPr>
          <p:cNvPr id="3" name="Group 556"/>
          <p:cNvGrpSpPr>
            <a:grpSpLocks/>
          </p:cNvGrpSpPr>
          <p:nvPr/>
        </p:nvGrpSpPr>
        <p:grpSpPr bwMode="auto">
          <a:xfrm>
            <a:off x="2528888" y="5727700"/>
            <a:ext cx="4572000" cy="536575"/>
            <a:chOff x="1904" y="3608"/>
            <a:chExt cx="2880" cy="338"/>
          </a:xfrm>
        </p:grpSpPr>
        <p:sp>
          <p:nvSpPr>
            <p:cNvPr id="31075" name="Line 393"/>
            <p:cNvSpPr>
              <a:spLocks noChangeShapeType="1"/>
            </p:cNvSpPr>
            <p:nvPr/>
          </p:nvSpPr>
          <p:spPr bwMode="auto">
            <a:xfrm>
              <a:off x="1904" y="3728"/>
              <a:ext cx="0" cy="218"/>
            </a:xfrm>
            <a:prstGeom prst="line">
              <a:avLst/>
            </a:prstGeom>
            <a:noFill/>
            <a:ln w="28575">
              <a:solidFill>
                <a:srgbClr val="FF3300"/>
              </a:solidFill>
              <a:round/>
              <a:headEnd type="none" w="sm" len="sm"/>
              <a:tailEnd type="none" w="sm" len="sm"/>
            </a:ln>
          </p:spPr>
          <p:txBody>
            <a:bodyPr/>
            <a:lstStyle/>
            <a:p>
              <a:endParaRPr lang="en-GB"/>
            </a:p>
          </p:txBody>
        </p:sp>
        <p:sp>
          <p:nvSpPr>
            <p:cNvPr id="31076" name="Line 394"/>
            <p:cNvSpPr>
              <a:spLocks noChangeShapeType="1"/>
            </p:cNvSpPr>
            <p:nvPr/>
          </p:nvSpPr>
          <p:spPr bwMode="auto">
            <a:xfrm>
              <a:off x="1904" y="3936"/>
              <a:ext cx="2880" cy="0"/>
            </a:xfrm>
            <a:prstGeom prst="line">
              <a:avLst/>
            </a:prstGeom>
            <a:noFill/>
            <a:ln w="28575">
              <a:solidFill>
                <a:srgbClr val="FF3300"/>
              </a:solidFill>
              <a:round/>
              <a:headEnd type="none" w="sm" len="sm"/>
              <a:tailEnd type="none" w="sm" len="sm"/>
            </a:ln>
          </p:spPr>
          <p:txBody>
            <a:bodyPr/>
            <a:lstStyle/>
            <a:p>
              <a:endParaRPr lang="en-GB"/>
            </a:p>
          </p:txBody>
        </p:sp>
        <p:sp>
          <p:nvSpPr>
            <p:cNvPr id="31077" name="Line 395"/>
            <p:cNvSpPr>
              <a:spLocks noChangeShapeType="1"/>
            </p:cNvSpPr>
            <p:nvPr/>
          </p:nvSpPr>
          <p:spPr bwMode="auto">
            <a:xfrm flipV="1">
              <a:off x="4784" y="3608"/>
              <a:ext cx="0" cy="336"/>
            </a:xfrm>
            <a:prstGeom prst="line">
              <a:avLst/>
            </a:prstGeom>
            <a:noFill/>
            <a:ln w="28575">
              <a:solidFill>
                <a:srgbClr val="FF3300"/>
              </a:solidFill>
              <a:round/>
              <a:headEnd type="none" w="sm" len="sm"/>
              <a:tailEnd type="triangle" w="med" len="lg"/>
            </a:ln>
          </p:spPr>
          <p:txBody>
            <a:bodyPr/>
            <a:lstStyle/>
            <a:p>
              <a:endParaRPr lang="en-GB"/>
            </a:p>
          </p:txBody>
        </p:sp>
      </p:grpSp>
      <p:grpSp>
        <p:nvGrpSpPr>
          <p:cNvPr id="30725" name="Group 555"/>
          <p:cNvGrpSpPr>
            <a:grpSpLocks/>
          </p:cNvGrpSpPr>
          <p:nvPr/>
        </p:nvGrpSpPr>
        <p:grpSpPr bwMode="auto">
          <a:xfrm>
            <a:off x="755650" y="1651000"/>
            <a:ext cx="7504113" cy="2127250"/>
            <a:chOff x="787" y="1040"/>
            <a:chExt cx="4727" cy="1340"/>
          </a:xfrm>
        </p:grpSpPr>
        <p:grpSp>
          <p:nvGrpSpPr>
            <p:cNvPr id="30840" name="Group 5"/>
            <p:cNvGrpSpPr>
              <a:grpSpLocks/>
            </p:cNvGrpSpPr>
            <p:nvPr/>
          </p:nvGrpSpPr>
          <p:grpSpPr bwMode="auto">
            <a:xfrm>
              <a:off x="3105" y="1082"/>
              <a:ext cx="2409" cy="1057"/>
              <a:chOff x="2769" y="1050"/>
              <a:chExt cx="2409" cy="1057"/>
            </a:xfrm>
          </p:grpSpPr>
          <p:sp>
            <p:nvSpPr>
              <p:cNvPr id="30890" name="Rectangle 6"/>
              <p:cNvSpPr>
                <a:spLocks noChangeArrowheads="1"/>
              </p:cNvSpPr>
              <p:nvPr/>
            </p:nvSpPr>
            <p:spPr bwMode="auto">
              <a:xfrm>
                <a:off x="2778" y="1084"/>
                <a:ext cx="2400" cy="991"/>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0891" name="Freeform 7"/>
              <p:cNvSpPr>
                <a:spLocks/>
              </p:cNvSpPr>
              <p:nvPr/>
            </p:nvSpPr>
            <p:spPr bwMode="auto">
              <a:xfrm>
                <a:off x="2985" y="1242"/>
                <a:ext cx="2161" cy="605"/>
              </a:xfrm>
              <a:custGeom>
                <a:avLst/>
                <a:gdLst>
                  <a:gd name="T0" fmla="*/ 0 w 4082"/>
                  <a:gd name="T1" fmla="*/ 0 h 824"/>
                  <a:gd name="T2" fmla="*/ 605 w 4082"/>
                  <a:gd name="T3" fmla="*/ 0 h 824"/>
                  <a:gd name="T4" fmla="*/ 605 w 4082"/>
                  <a:gd name="T5" fmla="*/ 325 h 824"/>
                  <a:gd name="T6" fmla="*/ 0 w 4082"/>
                  <a:gd name="T7" fmla="*/ 325 h 824"/>
                  <a:gd name="T8" fmla="*/ 0 w 4082"/>
                  <a:gd name="T9" fmla="*/ 0 h 824"/>
                  <a:gd name="T10" fmla="*/ 0 60000 65536"/>
                  <a:gd name="T11" fmla="*/ 0 60000 65536"/>
                  <a:gd name="T12" fmla="*/ 0 60000 65536"/>
                  <a:gd name="T13" fmla="*/ 0 60000 65536"/>
                  <a:gd name="T14" fmla="*/ 0 60000 65536"/>
                  <a:gd name="T15" fmla="*/ 0 w 4082"/>
                  <a:gd name="T16" fmla="*/ 0 h 824"/>
                  <a:gd name="T17" fmla="*/ 4082 w 4082"/>
                  <a:gd name="T18" fmla="*/ 824 h 824"/>
                </a:gdLst>
                <a:ahLst/>
                <a:cxnLst>
                  <a:cxn ang="T10">
                    <a:pos x="T0" y="T1"/>
                  </a:cxn>
                  <a:cxn ang="T11">
                    <a:pos x="T2" y="T3"/>
                  </a:cxn>
                  <a:cxn ang="T12">
                    <a:pos x="T4" y="T5"/>
                  </a:cxn>
                  <a:cxn ang="T13">
                    <a:pos x="T6" y="T7"/>
                  </a:cxn>
                  <a:cxn ang="T14">
                    <a:pos x="T8" y="T9"/>
                  </a:cxn>
                </a:cxnLst>
                <a:rect l="T15" t="T16" r="T17" b="T18"/>
                <a:pathLst>
                  <a:path w="4082" h="824">
                    <a:moveTo>
                      <a:pt x="0" y="0"/>
                    </a:moveTo>
                    <a:lnTo>
                      <a:pt x="4081" y="0"/>
                    </a:lnTo>
                    <a:lnTo>
                      <a:pt x="4081" y="823"/>
                    </a:lnTo>
                    <a:lnTo>
                      <a:pt x="0" y="823"/>
                    </a:lnTo>
                    <a:lnTo>
                      <a:pt x="0" y="0"/>
                    </a:lnTo>
                  </a:path>
                </a:pathLst>
              </a:custGeom>
              <a:solidFill>
                <a:srgbClr val="C0C0C0"/>
              </a:solidFill>
              <a:ln w="9525" cap="rnd">
                <a:noFill/>
                <a:round/>
                <a:headEnd type="none" w="sm" len="sm"/>
                <a:tailEnd type="none" w="sm" len="sm"/>
              </a:ln>
            </p:spPr>
            <p:txBody>
              <a:bodyPr/>
              <a:lstStyle/>
              <a:p>
                <a:endParaRPr lang="en-US"/>
              </a:p>
            </p:txBody>
          </p:sp>
          <p:sp>
            <p:nvSpPr>
              <p:cNvPr id="30892" name="Freeform 8"/>
              <p:cNvSpPr>
                <a:spLocks/>
              </p:cNvSpPr>
              <p:nvPr/>
            </p:nvSpPr>
            <p:spPr bwMode="auto">
              <a:xfrm>
                <a:off x="2985" y="1242"/>
                <a:ext cx="2161" cy="605"/>
              </a:xfrm>
              <a:custGeom>
                <a:avLst/>
                <a:gdLst>
                  <a:gd name="T0" fmla="*/ 0 w 4082"/>
                  <a:gd name="T1" fmla="*/ 0 h 824"/>
                  <a:gd name="T2" fmla="*/ 605 w 4082"/>
                  <a:gd name="T3" fmla="*/ 0 h 824"/>
                  <a:gd name="T4" fmla="*/ 605 w 4082"/>
                  <a:gd name="T5" fmla="*/ 325 h 824"/>
                  <a:gd name="T6" fmla="*/ 0 w 4082"/>
                  <a:gd name="T7" fmla="*/ 325 h 824"/>
                  <a:gd name="T8" fmla="*/ 0 w 4082"/>
                  <a:gd name="T9" fmla="*/ 0 h 824"/>
                  <a:gd name="T10" fmla="*/ 0 60000 65536"/>
                  <a:gd name="T11" fmla="*/ 0 60000 65536"/>
                  <a:gd name="T12" fmla="*/ 0 60000 65536"/>
                  <a:gd name="T13" fmla="*/ 0 60000 65536"/>
                  <a:gd name="T14" fmla="*/ 0 60000 65536"/>
                  <a:gd name="T15" fmla="*/ 0 w 4082"/>
                  <a:gd name="T16" fmla="*/ 0 h 824"/>
                  <a:gd name="T17" fmla="*/ 4082 w 4082"/>
                  <a:gd name="T18" fmla="*/ 824 h 824"/>
                </a:gdLst>
                <a:ahLst/>
                <a:cxnLst>
                  <a:cxn ang="T10">
                    <a:pos x="T0" y="T1"/>
                  </a:cxn>
                  <a:cxn ang="T11">
                    <a:pos x="T2" y="T3"/>
                  </a:cxn>
                  <a:cxn ang="T12">
                    <a:pos x="T4" y="T5"/>
                  </a:cxn>
                  <a:cxn ang="T13">
                    <a:pos x="T6" y="T7"/>
                  </a:cxn>
                  <a:cxn ang="T14">
                    <a:pos x="T8" y="T9"/>
                  </a:cxn>
                </a:cxnLst>
                <a:rect l="T15" t="T16" r="T17" b="T18"/>
                <a:pathLst>
                  <a:path w="4082" h="824">
                    <a:moveTo>
                      <a:pt x="0" y="0"/>
                    </a:moveTo>
                    <a:lnTo>
                      <a:pt x="4081" y="0"/>
                    </a:lnTo>
                    <a:lnTo>
                      <a:pt x="4081" y="823"/>
                    </a:lnTo>
                    <a:lnTo>
                      <a:pt x="0" y="823"/>
                    </a:lnTo>
                    <a:lnTo>
                      <a:pt x="0" y="0"/>
                    </a:lnTo>
                  </a:path>
                </a:pathLst>
              </a:custGeom>
              <a:noFill/>
              <a:ln w="12700" cap="rnd">
                <a:solidFill>
                  <a:srgbClr val="808080"/>
                </a:solidFill>
                <a:round/>
                <a:headEnd type="none" w="sm" len="sm"/>
                <a:tailEnd type="none" w="sm" len="sm"/>
              </a:ln>
            </p:spPr>
            <p:txBody>
              <a:bodyPr/>
              <a:lstStyle/>
              <a:p>
                <a:endParaRPr lang="en-US"/>
              </a:p>
            </p:txBody>
          </p:sp>
          <p:sp>
            <p:nvSpPr>
              <p:cNvPr id="30893" name="Freeform 9"/>
              <p:cNvSpPr>
                <a:spLocks/>
              </p:cNvSpPr>
              <p:nvPr/>
            </p:nvSpPr>
            <p:spPr bwMode="auto">
              <a:xfrm>
                <a:off x="2990" y="1832"/>
                <a:ext cx="10" cy="15"/>
              </a:xfrm>
              <a:custGeom>
                <a:avLst/>
                <a:gdLst>
                  <a:gd name="T0" fmla="*/ 0 w 19"/>
                  <a:gd name="T1" fmla="*/ 0 h 20"/>
                  <a:gd name="T2" fmla="*/ 3 w 19"/>
                  <a:gd name="T3" fmla="*/ 0 h 20"/>
                  <a:gd name="T4" fmla="*/ 3 w 19"/>
                  <a:gd name="T5" fmla="*/ 8 h 20"/>
                  <a:gd name="T6" fmla="*/ 0 w 19"/>
                  <a:gd name="T7" fmla="*/ 8 h 20"/>
                  <a:gd name="T8" fmla="*/ 0 w 19"/>
                  <a:gd name="T9" fmla="*/ 0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0" y="0"/>
                    </a:moveTo>
                    <a:lnTo>
                      <a:pt x="18" y="0"/>
                    </a:lnTo>
                    <a:lnTo>
                      <a:pt x="18" y="19"/>
                    </a:lnTo>
                    <a:lnTo>
                      <a:pt x="0" y="19"/>
                    </a:lnTo>
                    <a:lnTo>
                      <a:pt x="0" y="0"/>
                    </a:lnTo>
                  </a:path>
                </a:pathLst>
              </a:custGeom>
              <a:solidFill>
                <a:srgbClr val="8080FF"/>
              </a:solidFill>
              <a:ln w="12700" cap="rnd">
                <a:solidFill>
                  <a:schemeClr val="tx1"/>
                </a:solidFill>
                <a:round/>
                <a:headEnd type="none" w="sm" len="sm"/>
                <a:tailEnd type="none" w="sm" len="sm"/>
              </a:ln>
            </p:spPr>
            <p:txBody>
              <a:bodyPr/>
              <a:lstStyle/>
              <a:p>
                <a:endParaRPr lang="en-US"/>
              </a:p>
            </p:txBody>
          </p:sp>
          <p:sp>
            <p:nvSpPr>
              <p:cNvPr id="30894" name="Freeform 10"/>
              <p:cNvSpPr>
                <a:spLocks/>
              </p:cNvSpPr>
              <p:nvPr/>
            </p:nvSpPr>
            <p:spPr bwMode="auto">
              <a:xfrm>
                <a:off x="3013" y="1821"/>
                <a:ext cx="10" cy="26"/>
              </a:xfrm>
              <a:custGeom>
                <a:avLst/>
                <a:gdLst>
                  <a:gd name="T0" fmla="*/ 0 w 18"/>
                  <a:gd name="T1" fmla="*/ 0 h 36"/>
                  <a:gd name="T2" fmla="*/ 3 w 18"/>
                  <a:gd name="T3" fmla="*/ 0 h 36"/>
                  <a:gd name="T4" fmla="*/ 3 w 18"/>
                  <a:gd name="T5" fmla="*/ 13 h 36"/>
                  <a:gd name="T6" fmla="*/ 0 w 18"/>
                  <a:gd name="T7" fmla="*/ 13 h 36"/>
                  <a:gd name="T8" fmla="*/ 0 w 18"/>
                  <a:gd name="T9" fmla="*/ 0 h 36"/>
                  <a:gd name="T10" fmla="*/ 0 60000 65536"/>
                  <a:gd name="T11" fmla="*/ 0 60000 65536"/>
                  <a:gd name="T12" fmla="*/ 0 60000 65536"/>
                  <a:gd name="T13" fmla="*/ 0 60000 65536"/>
                  <a:gd name="T14" fmla="*/ 0 60000 65536"/>
                  <a:gd name="T15" fmla="*/ 0 w 18"/>
                  <a:gd name="T16" fmla="*/ 0 h 36"/>
                  <a:gd name="T17" fmla="*/ 18 w 18"/>
                  <a:gd name="T18" fmla="*/ 36 h 36"/>
                </a:gdLst>
                <a:ahLst/>
                <a:cxnLst>
                  <a:cxn ang="T10">
                    <a:pos x="T0" y="T1"/>
                  </a:cxn>
                  <a:cxn ang="T11">
                    <a:pos x="T2" y="T3"/>
                  </a:cxn>
                  <a:cxn ang="T12">
                    <a:pos x="T4" y="T5"/>
                  </a:cxn>
                  <a:cxn ang="T13">
                    <a:pos x="T6" y="T7"/>
                  </a:cxn>
                  <a:cxn ang="T14">
                    <a:pos x="T8" y="T9"/>
                  </a:cxn>
                </a:cxnLst>
                <a:rect l="T15" t="T16" r="T17" b="T18"/>
                <a:pathLst>
                  <a:path w="18" h="36">
                    <a:moveTo>
                      <a:pt x="0" y="0"/>
                    </a:moveTo>
                    <a:lnTo>
                      <a:pt x="17" y="0"/>
                    </a:lnTo>
                    <a:lnTo>
                      <a:pt x="17" y="35"/>
                    </a:lnTo>
                    <a:lnTo>
                      <a:pt x="0" y="35"/>
                    </a:lnTo>
                    <a:lnTo>
                      <a:pt x="0" y="0"/>
                    </a:lnTo>
                  </a:path>
                </a:pathLst>
              </a:custGeom>
              <a:solidFill>
                <a:srgbClr val="802060"/>
              </a:solidFill>
              <a:ln w="12700" cap="rnd">
                <a:solidFill>
                  <a:schemeClr val="tx1"/>
                </a:solidFill>
                <a:round/>
                <a:headEnd type="none" w="sm" len="sm"/>
                <a:tailEnd type="none" w="sm" len="sm"/>
              </a:ln>
            </p:spPr>
            <p:txBody>
              <a:bodyPr/>
              <a:lstStyle/>
              <a:p>
                <a:endParaRPr lang="en-US"/>
              </a:p>
            </p:txBody>
          </p:sp>
          <p:sp>
            <p:nvSpPr>
              <p:cNvPr id="30895" name="Freeform 11"/>
              <p:cNvSpPr>
                <a:spLocks/>
              </p:cNvSpPr>
              <p:nvPr/>
            </p:nvSpPr>
            <p:spPr bwMode="auto">
              <a:xfrm>
                <a:off x="3033" y="1813"/>
                <a:ext cx="12" cy="34"/>
              </a:xfrm>
              <a:custGeom>
                <a:avLst/>
                <a:gdLst>
                  <a:gd name="T0" fmla="*/ 0 w 23"/>
                  <a:gd name="T1" fmla="*/ 0 h 47"/>
                  <a:gd name="T2" fmla="*/ 3 w 23"/>
                  <a:gd name="T3" fmla="*/ 0 h 47"/>
                  <a:gd name="T4" fmla="*/ 3 w 23"/>
                  <a:gd name="T5" fmla="*/ 17 h 47"/>
                  <a:gd name="T6" fmla="*/ 0 w 23"/>
                  <a:gd name="T7" fmla="*/ 17 h 47"/>
                  <a:gd name="T8" fmla="*/ 0 w 23"/>
                  <a:gd name="T9" fmla="*/ 0 h 47"/>
                  <a:gd name="T10" fmla="*/ 0 60000 65536"/>
                  <a:gd name="T11" fmla="*/ 0 60000 65536"/>
                  <a:gd name="T12" fmla="*/ 0 60000 65536"/>
                  <a:gd name="T13" fmla="*/ 0 60000 65536"/>
                  <a:gd name="T14" fmla="*/ 0 60000 65536"/>
                  <a:gd name="T15" fmla="*/ 0 w 23"/>
                  <a:gd name="T16" fmla="*/ 0 h 47"/>
                  <a:gd name="T17" fmla="*/ 23 w 23"/>
                  <a:gd name="T18" fmla="*/ 47 h 47"/>
                </a:gdLst>
                <a:ahLst/>
                <a:cxnLst>
                  <a:cxn ang="T10">
                    <a:pos x="T0" y="T1"/>
                  </a:cxn>
                  <a:cxn ang="T11">
                    <a:pos x="T2" y="T3"/>
                  </a:cxn>
                  <a:cxn ang="T12">
                    <a:pos x="T4" y="T5"/>
                  </a:cxn>
                  <a:cxn ang="T13">
                    <a:pos x="T6" y="T7"/>
                  </a:cxn>
                  <a:cxn ang="T14">
                    <a:pos x="T8" y="T9"/>
                  </a:cxn>
                </a:cxnLst>
                <a:rect l="T15" t="T16" r="T17" b="T18"/>
                <a:pathLst>
                  <a:path w="23" h="47">
                    <a:moveTo>
                      <a:pt x="0" y="0"/>
                    </a:moveTo>
                    <a:lnTo>
                      <a:pt x="22" y="0"/>
                    </a:lnTo>
                    <a:lnTo>
                      <a:pt x="22" y="46"/>
                    </a:lnTo>
                    <a:lnTo>
                      <a:pt x="0" y="46"/>
                    </a:lnTo>
                    <a:lnTo>
                      <a:pt x="0" y="0"/>
                    </a:lnTo>
                  </a:path>
                </a:pathLst>
              </a:custGeom>
              <a:solidFill>
                <a:srgbClr val="FFFFC0"/>
              </a:solidFill>
              <a:ln w="12700" cap="rnd">
                <a:solidFill>
                  <a:schemeClr val="tx1"/>
                </a:solidFill>
                <a:round/>
                <a:headEnd type="none" w="sm" len="sm"/>
                <a:tailEnd type="none" w="sm" len="sm"/>
              </a:ln>
            </p:spPr>
            <p:txBody>
              <a:bodyPr/>
              <a:lstStyle/>
              <a:p>
                <a:endParaRPr lang="en-US"/>
              </a:p>
            </p:txBody>
          </p:sp>
          <p:sp>
            <p:nvSpPr>
              <p:cNvPr id="30896" name="Freeform 12"/>
              <p:cNvSpPr>
                <a:spLocks/>
              </p:cNvSpPr>
              <p:nvPr/>
            </p:nvSpPr>
            <p:spPr bwMode="auto">
              <a:xfrm>
                <a:off x="3057" y="1776"/>
                <a:ext cx="12" cy="71"/>
              </a:xfrm>
              <a:custGeom>
                <a:avLst/>
                <a:gdLst>
                  <a:gd name="T0" fmla="*/ 0 w 23"/>
                  <a:gd name="T1" fmla="*/ 0 h 97"/>
                  <a:gd name="T2" fmla="*/ 3 w 23"/>
                  <a:gd name="T3" fmla="*/ 0 h 97"/>
                  <a:gd name="T4" fmla="*/ 3 w 23"/>
                  <a:gd name="T5" fmla="*/ 37 h 97"/>
                  <a:gd name="T6" fmla="*/ 0 w 23"/>
                  <a:gd name="T7" fmla="*/ 37 h 97"/>
                  <a:gd name="T8" fmla="*/ 0 w 23"/>
                  <a:gd name="T9" fmla="*/ 0 h 97"/>
                  <a:gd name="T10" fmla="*/ 0 60000 65536"/>
                  <a:gd name="T11" fmla="*/ 0 60000 65536"/>
                  <a:gd name="T12" fmla="*/ 0 60000 65536"/>
                  <a:gd name="T13" fmla="*/ 0 60000 65536"/>
                  <a:gd name="T14" fmla="*/ 0 60000 65536"/>
                  <a:gd name="T15" fmla="*/ 0 w 23"/>
                  <a:gd name="T16" fmla="*/ 0 h 97"/>
                  <a:gd name="T17" fmla="*/ 23 w 23"/>
                  <a:gd name="T18" fmla="*/ 97 h 97"/>
                </a:gdLst>
                <a:ahLst/>
                <a:cxnLst>
                  <a:cxn ang="T10">
                    <a:pos x="T0" y="T1"/>
                  </a:cxn>
                  <a:cxn ang="T11">
                    <a:pos x="T2" y="T3"/>
                  </a:cxn>
                  <a:cxn ang="T12">
                    <a:pos x="T4" y="T5"/>
                  </a:cxn>
                  <a:cxn ang="T13">
                    <a:pos x="T6" y="T7"/>
                  </a:cxn>
                  <a:cxn ang="T14">
                    <a:pos x="T8" y="T9"/>
                  </a:cxn>
                </a:cxnLst>
                <a:rect l="T15" t="T16" r="T17" b="T18"/>
                <a:pathLst>
                  <a:path w="23" h="97">
                    <a:moveTo>
                      <a:pt x="0" y="0"/>
                    </a:moveTo>
                    <a:lnTo>
                      <a:pt x="22" y="0"/>
                    </a:lnTo>
                    <a:lnTo>
                      <a:pt x="22" y="96"/>
                    </a:lnTo>
                    <a:lnTo>
                      <a:pt x="0" y="96"/>
                    </a:lnTo>
                    <a:lnTo>
                      <a:pt x="0" y="0"/>
                    </a:lnTo>
                  </a:path>
                </a:pathLst>
              </a:custGeom>
              <a:solidFill>
                <a:srgbClr val="A0E0E0"/>
              </a:solidFill>
              <a:ln w="12700" cap="rnd">
                <a:solidFill>
                  <a:schemeClr val="tx1"/>
                </a:solidFill>
                <a:round/>
                <a:headEnd type="none" w="sm" len="sm"/>
                <a:tailEnd type="none" w="sm" len="sm"/>
              </a:ln>
            </p:spPr>
            <p:txBody>
              <a:bodyPr/>
              <a:lstStyle/>
              <a:p>
                <a:endParaRPr lang="en-US"/>
              </a:p>
            </p:txBody>
          </p:sp>
          <p:sp>
            <p:nvSpPr>
              <p:cNvPr id="30897" name="Freeform 13"/>
              <p:cNvSpPr>
                <a:spLocks/>
              </p:cNvSpPr>
              <p:nvPr/>
            </p:nvSpPr>
            <p:spPr bwMode="auto">
              <a:xfrm>
                <a:off x="3080" y="1773"/>
                <a:ext cx="12" cy="74"/>
              </a:xfrm>
              <a:custGeom>
                <a:avLst/>
                <a:gdLst>
                  <a:gd name="T0" fmla="*/ 0 w 21"/>
                  <a:gd name="T1" fmla="*/ 0 h 101"/>
                  <a:gd name="T2" fmla="*/ 3 w 21"/>
                  <a:gd name="T3" fmla="*/ 0 h 101"/>
                  <a:gd name="T4" fmla="*/ 3 w 21"/>
                  <a:gd name="T5" fmla="*/ 39 h 101"/>
                  <a:gd name="T6" fmla="*/ 0 w 21"/>
                  <a:gd name="T7" fmla="*/ 39 h 101"/>
                  <a:gd name="T8" fmla="*/ 0 w 21"/>
                  <a:gd name="T9" fmla="*/ 0 h 101"/>
                  <a:gd name="T10" fmla="*/ 0 60000 65536"/>
                  <a:gd name="T11" fmla="*/ 0 60000 65536"/>
                  <a:gd name="T12" fmla="*/ 0 60000 65536"/>
                  <a:gd name="T13" fmla="*/ 0 60000 65536"/>
                  <a:gd name="T14" fmla="*/ 0 60000 65536"/>
                  <a:gd name="T15" fmla="*/ 0 w 21"/>
                  <a:gd name="T16" fmla="*/ 0 h 101"/>
                  <a:gd name="T17" fmla="*/ 21 w 21"/>
                  <a:gd name="T18" fmla="*/ 101 h 101"/>
                </a:gdLst>
                <a:ahLst/>
                <a:cxnLst>
                  <a:cxn ang="T10">
                    <a:pos x="T0" y="T1"/>
                  </a:cxn>
                  <a:cxn ang="T11">
                    <a:pos x="T2" y="T3"/>
                  </a:cxn>
                  <a:cxn ang="T12">
                    <a:pos x="T4" y="T5"/>
                  </a:cxn>
                  <a:cxn ang="T13">
                    <a:pos x="T6" y="T7"/>
                  </a:cxn>
                  <a:cxn ang="T14">
                    <a:pos x="T8" y="T9"/>
                  </a:cxn>
                </a:cxnLst>
                <a:rect l="T15" t="T16" r="T17" b="T18"/>
                <a:pathLst>
                  <a:path w="21" h="101">
                    <a:moveTo>
                      <a:pt x="0" y="0"/>
                    </a:moveTo>
                    <a:lnTo>
                      <a:pt x="20" y="0"/>
                    </a:lnTo>
                    <a:lnTo>
                      <a:pt x="20" y="100"/>
                    </a:lnTo>
                    <a:lnTo>
                      <a:pt x="0" y="100"/>
                    </a:lnTo>
                    <a:lnTo>
                      <a:pt x="0" y="0"/>
                    </a:lnTo>
                  </a:path>
                </a:pathLst>
              </a:custGeom>
              <a:solidFill>
                <a:srgbClr val="600080"/>
              </a:solidFill>
              <a:ln w="12700" cap="rnd">
                <a:solidFill>
                  <a:schemeClr val="tx1"/>
                </a:solidFill>
                <a:round/>
                <a:headEnd type="none" w="sm" len="sm"/>
                <a:tailEnd type="none" w="sm" len="sm"/>
              </a:ln>
            </p:spPr>
            <p:txBody>
              <a:bodyPr/>
              <a:lstStyle/>
              <a:p>
                <a:endParaRPr lang="en-US"/>
              </a:p>
            </p:txBody>
          </p:sp>
          <p:sp>
            <p:nvSpPr>
              <p:cNvPr id="30898" name="Freeform 14"/>
              <p:cNvSpPr>
                <a:spLocks/>
              </p:cNvSpPr>
              <p:nvPr/>
            </p:nvSpPr>
            <p:spPr bwMode="auto">
              <a:xfrm>
                <a:off x="3103" y="1773"/>
                <a:ext cx="11" cy="74"/>
              </a:xfrm>
              <a:custGeom>
                <a:avLst/>
                <a:gdLst>
                  <a:gd name="T0" fmla="*/ 0 w 22"/>
                  <a:gd name="T1" fmla="*/ 0 h 101"/>
                  <a:gd name="T2" fmla="*/ 3 w 22"/>
                  <a:gd name="T3" fmla="*/ 0 h 101"/>
                  <a:gd name="T4" fmla="*/ 3 w 22"/>
                  <a:gd name="T5" fmla="*/ 39 h 101"/>
                  <a:gd name="T6" fmla="*/ 0 w 22"/>
                  <a:gd name="T7" fmla="*/ 39 h 101"/>
                  <a:gd name="T8" fmla="*/ 0 w 22"/>
                  <a:gd name="T9" fmla="*/ 0 h 101"/>
                  <a:gd name="T10" fmla="*/ 0 60000 65536"/>
                  <a:gd name="T11" fmla="*/ 0 60000 65536"/>
                  <a:gd name="T12" fmla="*/ 0 60000 65536"/>
                  <a:gd name="T13" fmla="*/ 0 60000 65536"/>
                  <a:gd name="T14" fmla="*/ 0 60000 65536"/>
                  <a:gd name="T15" fmla="*/ 0 w 22"/>
                  <a:gd name="T16" fmla="*/ 0 h 101"/>
                  <a:gd name="T17" fmla="*/ 22 w 22"/>
                  <a:gd name="T18" fmla="*/ 101 h 101"/>
                </a:gdLst>
                <a:ahLst/>
                <a:cxnLst>
                  <a:cxn ang="T10">
                    <a:pos x="T0" y="T1"/>
                  </a:cxn>
                  <a:cxn ang="T11">
                    <a:pos x="T2" y="T3"/>
                  </a:cxn>
                  <a:cxn ang="T12">
                    <a:pos x="T4" y="T5"/>
                  </a:cxn>
                  <a:cxn ang="T13">
                    <a:pos x="T6" y="T7"/>
                  </a:cxn>
                  <a:cxn ang="T14">
                    <a:pos x="T8" y="T9"/>
                  </a:cxn>
                </a:cxnLst>
                <a:rect l="T15" t="T16" r="T17" b="T18"/>
                <a:pathLst>
                  <a:path w="22" h="101">
                    <a:moveTo>
                      <a:pt x="0" y="0"/>
                    </a:moveTo>
                    <a:lnTo>
                      <a:pt x="21" y="0"/>
                    </a:lnTo>
                    <a:lnTo>
                      <a:pt x="21" y="100"/>
                    </a:lnTo>
                    <a:lnTo>
                      <a:pt x="0" y="100"/>
                    </a:lnTo>
                    <a:lnTo>
                      <a:pt x="0" y="0"/>
                    </a:lnTo>
                  </a:path>
                </a:pathLst>
              </a:custGeom>
              <a:solidFill>
                <a:srgbClr val="FF8080"/>
              </a:solidFill>
              <a:ln w="12700" cap="rnd">
                <a:solidFill>
                  <a:schemeClr val="tx1"/>
                </a:solidFill>
                <a:round/>
                <a:headEnd type="none" w="sm" len="sm"/>
                <a:tailEnd type="none" w="sm" len="sm"/>
              </a:ln>
            </p:spPr>
            <p:txBody>
              <a:bodyPr/>
              <a:lstStyle/>
              <a:p>
                <a:endParaRPr lang="en-US"/>
              </a:p>
            </p:txBody>
          </p:sp>
          <p:sp>
            <p:nvSpPr>
              <p:cNvPr id="30899" name="Freeform 15"/>
              <p:cNvSpPr>
                <a:spLocks/>
              </p:cNvSpPr>
              <p:nvPr/>
            </p:nvSpPr>
            <p:spPr bwMode="auto">
              <a:xfrm>
                <a:off x="3123" y="1770"/>
                <a:ext cx="12" cy="77"/>
              </a:xfrm>
              <a:custGeom>
                <a:avLst/>
                <a:gdLst>
                  <a:gd name="T0" fmla="*/ 0 w 22"/>
                  <a:gd name="T1" fmla="*/ 0 h 105"/>
                  <a:gd name="T2" fmla="*/ 3 w 22"/>
                  <a:gd name="T3" fmla="*/ 0 h 105"/>
                  <a:gd name="T4" fmla="*/ 3 w 22"/>
                  <a:gd name="T5" fmla="*/ 41 h 105"/>
                  <a:gd name="T6" fmla="*/ 0 w 22"/>
                  <a:gd name="T7" fmla="*/ 41 h 105"/>
                  <a:gd name="T8" fmla="*/ 0 w 22"/>
                  <a:gd name="T9" fmla="*/ 0 h 105"/>
                  <a:gd name="T10" fmla="*/ 0 60000 65536"/>
                  <a:gd name="T11" fmla="*/ 0 60000 65536"/>
                  <a:gd name="T12" fmla="*/ 0 60000 65536"/>
                  <a:gd name="T13" fmla="*/ 0 60000 65536"/>
                  <a:gd name="T14" fmla="*/ 0 60000 65536"/>
                  <a:gd name="T15" fmla="*/ 0 w 22"/>
                  <a:gd name="T16" fmla="*/ 0 h 105"/>
                  <a:gd name="T17" fmla="*/ 22 w 22"/>
                  <a:gd name="T18" fmla="*/ 105 h 105"/>
                </a:gdLst>
                <a:ahLst/>
                <a:cxnLst>
                  <a:cxn ang="T10">
                    <a:pos x="T0" y="T1"/>
                  </a:cxn>
                  <a:cxn ang="T11">
                    <a:pos x="T2" y="T3"/>
                  </a:cxn>
                  <a:cxn ang="T12">
                    <a:pos x="T4" y="T5"/>
                  </a:cxn>
                  <a:cxn ang="T13">
                    <a:pos x="T6" y="T7"/>
                  </a:cxn>
                  <a:cxn ang="T14">
                    <a:pos x="T8" y="T9"/>
                  </a:cxn>
                </a:cxnLst>
                <a:rect l="T15" t="T16" r="T17" b="T18"/>
                <a:pathLst>
                  <a:path w="22" h="105">
                    <a:moveTo>
                      <a:pt x="0" y="0"/>
                    </a:moveTo>
                    <a:lnTo>
                      <a:pt x="21" y="0"/>
                    </a:lnTo>
                    <a:lnTo>
                      <a:pt x="21" y="104"/>
                    </a:lnTo>
                    <a:lnTo>
                      <a:pt x="0" y="104"/>
                    </a:lnTo>
                    <a:lnTo>
                      <a:pt x="0" y="0"/>
                    </a:lnTo>
                  </a:path>
                </a:pathLst>
              </a:custGeom>
              <a:solidFill>
                <a:srgbClr val="0080C0"/>
              </a:solidFill>
              <a:ln w="12700" cap="rnd">
                <a:solidFill>
                  <a:schemeClr val="tx1"/>
                </a:solidFill>
                <a:round/>
                <a:headEnd type="none" w="sm" len="sm"/>
                <a:tailEnd type="none" w="sm" len="sm"/>
              </a:ln>
            </p:spPr>
            <p:txBody>
              <a:bodyPr/>
              <a:lstStyle/>
              <a:p>
                <a:endParaRPr lang="en-US"/>
              </a:p>
            </p:txBody>
          </p:sp>
          <p:sp>
            <p:nvSpPr>
              <p:cNvPr id="30900" name="Freeform 16"/>
              <p:cNvSpPr>
                <a:spLocks/>
              </p:cNvSpPr>
              <p:nvPr/>
            </p:nvSpPr>
            <p:spPr bwMode="auto">
              <a:xfrm>
                <a:off x="3146" y="1767"/>
                <a:ext cx="12" cy="80"/>
              </a:xfrm>
              <a:custGeom>
                <a:avLst/>
                <a:gdLst>
                  <a:gd name="T0" fmla="*/ 0 w 23"/>
                  <a:gd name="T1" fmla="*/ 0 h 110"/>
                  <a:gd name="T2" fmla="*/ 3 w 23"/>
                  <a:gd name="T3" fmla="*/ 0 h 110"/>
                  <a:gd name="T4" fmla="*/ 3 w 23"/>
                  <a:gd name="T5" fmla="*/ 41 h 110"/>
                  <a:gd name="T6" fmla="*/ 0 w 23"/>
                  <a:gd name="T7" fmla="*/ 41 h 110"/>
                  <a:gd name="T8" fmla="*/ 0 w 23"/>
                  <a:gd name="T9" fmla="*/ 0 h 110"/>
                  <a:gd name="T10" fmla="*/ 0 60000 65536"/>
                  <a:gd name="T11" fmla="*/ 0 60000 65536"/>
                  <a:gd name="T12" fmla="*/ 0 60000 65536"/>
                  <a:gd name="T13" fmla="*/ 0 60000 65536"/>
                  <a:gd name="T14" fmla="*/ 0 60000 65536"/>
                  <a:gd name="T15" fmla="*/ 0 w 23"/>
                  <a:gd name="T16" fmla="*/ 0 h 110"/>
                  <a:gd name="T17" fmla="*/ 23 w 23"/>
                  <a:gd name="T18" fmla="*/ 110 h 110"/>
                </a:gdLst>
                <a:ahLst/>
                <a:cxnLst>
                  <a:cxn ang="T10">
                    <a:pos x="T0" y="T1"/>
                  </a:cxn>
                  <a:cxn ang="T11">
                    <a:pos x="T2" y="T3"/>
                  </a:cxn>
                  <a:cxn ang="T12">
                    <a:pos x="T4" y="T5"/>
                  </a:cxn>
                  <a:cxn ang="T13">
                    <a:pos x="T6" y="T7"/>
                  </a:cxn>
                  <a:cxn ang="T14">
                    <a:pos x="T8" y="T9"/>
                  </a:cxn>
                </a:cxnLst>
                <a:rect l="T15" t="T16" r="T17" b="T18"/>
                <a:pathLst>
                  <a:path w="23" h="110">
                    <a:moveTo>
                      <a:pt x="0" y="0"/>
                    </a:moveTo>
                    <a:lnTo>
                      <a:pt x="22" y="0"/>
                    </a:lnTo>
                    <a:lnTo>
                      <a:pt x="22" y="109"/>
                    </a:lnTo>
                    <a:lnTo>
                      <a:pt x="0" y="109"/>
                    </a:lnTo>
                    <a:lnTo>
                      <a:pt x="0" y="0"/>
                    </a:lnTo>
                  </a:path>
                </a:pathLst>
              </a:custGeom>
              <a:solidFill>
                <a:srgbClr val="C0C0FF"/>
              </a:solidFill>
              <a:ln w="12700" cap="rnd">
                <a:solidFill>
                  <a:schemeClr val="tx1"/>
                </a:solidFill>
                <a:round/>
                <a:headEnd type="none" w="sm" len="sm"/>
                <a:tailEnd type="none" w="sm" len="sm"/>
              </a:ln>
            </p:spPr>
            <p:txBody>
              <a:bodyPr/>
              <a:lstStyle/>
              <a:p>
                <a:endParaRPr lang="en-US"/>
              </a:p>
            </p:txBody>
          </p:sp>
          <p:sp>
            <p:nvSpPr>
              <p:cNvPr id="30901" name="Freeform 17"/>
              <p:cNvSpPr>
                <a:spLocks/>
              </p:cNvSpPr>
              <p:nvPr/>
            </p:nvSpPr>
            <p:spPr bwMode="auto">
              <a:xfrm>
                <a:off x="3169" y="1758"/>
                <a:ext cx="11" cy="89"/>
              </a:xfrm>
              <a:custGeom>
                <a:avLst/>
                <a:gdLst>
                  <a:gd name="T0" fmla="*/ 0 w 20"/>
                  <a:gd name="T1" fmla="*/ 0 h 121"/>
                  <a:gd name="T2" fmla="*/ 3 w 20"/>
                  <a:gd name="T3" fmla="*/ 0 h 121"/>
                  <a:gd name="T4" fmla="*/ 3 w 20"/>
                  <a:gd name="T5" fmla="*/ 48 h 121"/>
                  <a:gd name="T6" fmla="*/ 0 w 20"/>
                  <a:gd name="T7" fmla="*/ 48 h 121"/>
                  <a:gd name="T8" fmla="*/ 0 w 20"/>
                  <a:gd name="T9" fmla="*/ 0 h 121"/>
                  <a:gd name="T10" fmla="*/ 0 60000 65536"/>
                  <a:gd name="T11" fmla="*/ 0 60000 65536"/>
                  <a:gd name="T12" fmla="*/ 0 60000 65536"/>
                  <a:gd name="T13" fmla="*/ 0 60000 65536"/>
                  <a:gd name="T14" fmla="*/ 0 60000 65536"/>
                  <a:gd name="T15" fmla="*/ 0 w 20"/>
                  <a:gd name="T16" fmla="*/ 0 h 121"/>
                  <a:gd name="T17" fmla="*/ 20 w 20"/>
                  <a:gd name="T18" fmla="*/ 121 h 121"/>
                </a:gdLst>
                <a:ahLst/>
                <a:cxnLst>
                  <a:cxn ang="T10">
                    <a:pos x="T0" y="T1"/>
                  </a:cxn>
                  <a:cxn ang="T11">
                    <a:pos x="T2" y="T3"/>
                  </a:cxn>
                  <a:cxn ang="T12">
                    <a:pos x="T4" y="T5"/>
                  </a:cxn>
                  <a:cxn ang="T13">
                    <a:pos x="T6" y="T7"/>
                  </a:cxn>
                  <a:cxn ang="T14">
                    <a:pos x="T8" y="T9"/>
                  </a:cxn>
                </a:cxnLst>
                <a:rect l="T15" t="T16" r="T17" b="T18"/>
                <a:pathLst>
                  <a:path w="20" h="121">
                    <a:moveTo>
                      <a:pt x="0" y="0"/>
                    </a:moveTo>
                    <a:lnTo>
                      <a:pt x="19" y="0"/>
                    </a:lnTo>
                    <a:lnTo>
                      <a:pt x="19" y="120"/>
                    </a:lnTo>
                    <a:lnTo>
                      <a:pt x="0" y="120"/>
                    </a:lnTo>
                    <a:lnTo>
                      <a:pt x="0" y="0"/>
                    </a:lnTo>
                  </a:path>
                </a:pathLst>
              </a:custGeom>
              <a:solidFill>
                <a:srgbClr val="000080"/>
              </a:solidFill>
              <a:ln w="12700" cap="rnd">
                <a:solidFill>
                  <a:schemeClr val="tx1"/>
                </a:solidFill>
                <a:round/>
                <a:headEnd type="none" w="sm" len="sm"/>
                <a:tailEnd type="none" w="sm" len="sm"/>
              </a:ln>
            </p:spPr>
            <p:txBody>
              <a:bodyPr/>
              <a:lstStyle/>
              <a:p>
                <a:endParaRPr lang="en-US"/>
              </a:p>
            </p:txBody>
          </p:sp>
          <p:sp>
            <p:nvSpPr>
              <p:cNvPr id="30902" name="Freeform 18"/>
              <p:cNvSpPr>
                <a:spLocks/>
              </p:cNvSpPr>
              <p:nvPr/>
            </p:nvSpPr>
            <p:spPr bwMode="auto">
              <a:xfrm>
                <a:off x="3189" y="1741"/>
                <a:ext cx="13" cy="106"/>
              </a:xfrm>
              <a:custGeom>
                <a:avLst/>
                <a:gdLst>
                  <a:gd name="T0" fmla="*/ 0 w 23"/>
                  <a:gd name="T1" fmla="*/ 0 h 145"/>
                  <a:gd name="T2" fmla="*/ 4 w 23"/>
                  <a:gd name="T3" fmla="*/ 0 h 145"/>
                  <a:gd name="T4" fmla="*/ 4 w 23"/>
                  <a:gd name="T5" fmla="*/ 56 h 145"/>
                  <a:gd name="T6" fmla="*/ 0 w 23"/>
                  <a:gd name="T7" fmla="*/ 56 h 145"/>
                  <a:gd name="T8" fmla="*/ 0 w 23"/>
                  <a:gd name="T9" fmla="*/ 0 h 145"/>
                  <a:gd name="T10" fmla="*/ 0 60000 65536"/>
                  <a:gd name="T11" fmla="*/ 0 60000 65536"/>
                  <a:gd name="T12" fmla="*/ 0 60000 65536"/>
                  <a:gd name="T13" fmla="*/ 0 60000 65536"/>
                  <a:gd name="T14" fmla="*/ 0 60000 65536"/>
                  <a:gd name="T15" fmla="*/ 0 w 23"/>
                  <a:gd name="T16" fmla="*/ 0 h 145"/>
                  <a:gd name="T17" fmla="*/ 23 w 23"/>
                  <a:gd name="T18" fmla="*/ 145 h 145"/>
                </a:gdLst>
                <a:ahLst/>
                <a:cxnLst>
                  <a:cxn ang="T10">
                    <a:pos x="T0" y="T1"/>
                  </a:cxn>
                  <a:cxn ang="T11">
                    <a:pos x="T2" y="T3"/>
                  </a:cxn>
                  <a:cxn ang="T12">
                    <a:pos x="T4" y="T5"/>
                  </a:cxn>
                  <a:cxn ang="T13">
                    <a:pos x="T6" y="T7"/>
                  </a:cxn>
                  <a:cxn ang="T14">
                    <a:pos x="T8" y="T9"/>
                  </a:cxn>
                </a:cxnLst>
                <a:rect l="T15" t="T16" r="T17" b="T18"/>
                <a:pathLst>
                  <a:path w="23" h="145">
                    <a:moveTo>
                      <a:pt x="0" y="0"/>
                    </a:moveTo>
                    <a:lnTo>
                      <a:pt x="22" y="0"/>
                    </a:lnTo>
                    <a:lnTo>
                      <a:pt x="22" y="144"/>
                    </a:lnTo>
                    <a:lnTo>
                      <a:pt x="0" y="144"/>
                    </a:lnTo>
                    <a:lnTo>
                      <a:pt x="0" y="0"/>
                    </a:lnTo>
                  </a:path>
                </a:pathLst>
              </a:custGeom>
              <a:solidFill>
                <a:srgbClr val="FF00FF"/>
              </a:solidFill>
              <a:ln w="12700" cap="rnd">
                <a:solidFill>
                  <a:schemeClr val="tx1"/>
                </a:solidFill>
                <a:round/>
                <a:headEnd type="none" w="sm" len="sm"/>
                <a:tailEnd type="none" w="sm" len="sm"/>
              </a:ln>
            </p:spPr>
            <p:txBody>
              <a:bodyPr/>
              <a:lstStyle/>
              <a:p>
                <a:endParaRPr lang="en-US"/>
              </a:p>
            </p:txBody>
          </p:sp>
          <p:sp>
            <p:nvSpPr>
              <p:cNvPr id="30903" name="Freeform 19"/>
              <p:cNvSpPr>
                <a:spLocks/>
              </p:cNvSpPr>
              <p:nvPr/>
            </p:nvSpPr>
            <p:spPr bwMode="auto">
              <a:xfrm>
                <a:off x="3214" y="1710"/>
                <a:ext cx="11" cy="137"/>
              </a:xfrm>
              <a:custGeom>
                <a:avLst/>
                <a:gdLst>
                  <a:gd name="T0" fmla="*/ 0 w 21"/>
                  <a:gd name="T1" fmla="*/ 0 h 187"/>
                  <a:gd name="T2" fmla="*/ 3 w 21"/>
                  <a:gd name="T3" fmla="*/ 0 h 187"/>
                  <a:gd name="T4" fmla="*/ 3 w 21"/>
                  <a:gd name="T5" fmla="*/ 73 h 187"/>
                  <a:gd name="T6" fmla="*/ 0 w 21"/>
                  <a:gd name="T7" fmla="*/ 73 h 187"/>
                  <a:gd name="T8" fmla="*/ 0 w 21"/>
                  <a:gd name="T9" fmla="*/ 0 h 187"/>
                  <a:gd name="T10" fmla="*/ 0 60000 65536"/>
                  <a:gd name="T11" fmla="*/ 0 60000 65536"/>
                  <a:gd name="T12" fmla="*/ 0 60000 65536"/>
                  <a:gd name="T13" fmla="*/ 0 60000 65536"/>
                  <a:gd name="T14" fmla="*/ 0 60000 65536"/>
                  <a:gd name="T15" fmla="*/ 0 w 21"/>
                  <a:gd name="T16" fmla="*/ 0 h 187"/>
                  <a:gd name="T17" fmla="*/ 21 w 21"/>
                  <a:gd name="T18" fmla="*/ 187 h 187"/>
                </a:gdLst>
                <a:ahLst/>
                <a:cxnLst>
                  <a:cxn ang="T10">
                    <a:pos x="T0" y="T1"/>
                  </a:cxn>
                  <a:cxn ang="T11">
                    <a:pos x="T2" y="T3"/>
                  </a:cxn>
                  <a:cxn ang="T12">
                    <a:pos x="T4" y="T5"/>
                  </a:cxn>
                  <a:cxn ang="T13">
                    <a:pos x="T6" y="T7"/>
                  </a:cxn>
                  <a:cxn ang="T14">
                    <a:pos x="T8" y="T9"/>
                  </a:cxn>
                </a:cxnLst>
                <a:rect l="T15" t="T16" r="T17" b="T18"/>
                <a:pathLst>
                  <a:path w="21" h="187">
                    <a:moveTo>
                      <a:pt x="0" y="0"/>
                    </a:moveTo>
                    <a:lnTo>
                      <a:pt x="20" y="0"/>
                    </a:lnTo>
                    <a:lnTo>
                      <a:pt x="20" y="186"/>
                    </a:lnTo>
                    <a:lnTo>
                      <a:pt x="0" y="186"/>
                    </a:lnTo>
                    <a:lnTo>
                      <a:pt x="0" y="0"/>
                    </a:lnTo>
                  </a:path>
                </a:pathLst>
              </a:custGeom>
              <a:solidFill>
                <a:srgbClr val="FFFF00"/>
              </a:solidFill>
              <a:ln w="12700" cap="rnd">
                <a:solidFill>
                  <a:schemeClr val="tx1"/>
                </a:solidFill>
                <a:round/>
                <a:headEnd type="none" w="sm" len="sm"/>
                <a:tailEnd type="none" w="sm" len="sm"/>
              </a:ln>
            </p:spPr>
            <p:txBody>
              <a:bodyPr/>
              <a:lstStyle/>
              <a:p>
                <a:endParaRPr lang="en-US"/>
              </a:p>
            </p:txBody>
          </p:sp>
          <p:sp>
            <p:nvSpPr>
              <p:cNvPr id="30904" name="Freeform 20"/>
              <p:cNvSpPr>
                <a:spLocks/>
              </p:cNvSpPr>
              <p:nvPr/>
            </p:nvSpPr>
            <p:spPr bwMode="auto">
              <a:xfrm>
                <a:off x="3236" y="1681"/>
                <a:ext cx="12" cy="166"/>
              </a:xfrm>
              <a:custGeom>
                <a:avLst/>
                <a:gdLst>
                  <a:gd name="T0" fmla="*/ 0 w 23"/>
                  <a:gd name="T1" fmla="*/ 0 h 226"/>
                  <a:gd name="T2" fmla="*/ 3 w 23"/>
                  <a:gd name="T3" fmla="*/ 0 h 226"/>
                  <a:gd name="T4" fmla="*/ 3 w 23"/>
                  <a:gd name="T5" fmla="*/ 89 h 226"/>
                  <a:gd name="T6" fmla="*/ 0 w 23"/>
                  <a:gd name="T7" fmla="*/ 89 h 226"/>
                  <a:gd name="T8" fmla="*/ 0 w 23"/>
                  <a:gd name="T9" fmla="*/ 0 h 226"/>
                  <a:gd name="T10" fmla="*/ 0 60000 65536"/>
                  <a:gd name="T11" fmla="*/ 0 60000 65536"/>
                  <a:gd name="T12" fmla="*/ 0 60000 65536"/>
                  <a:gd name="T13" fmla="*/ 0 60000 65536"/>
                  <a:gd name="T14" fmla="*/ 0 60000 65536"/>
                  <a:gd name="T15" fmla="*/ 0 w 23"/>
                  <a:gd name="T16" fmla="*/ 0 h 226"/>
                  <a:gd name="T17" fmla="*/ 23 w 23"/>
                  <a:gd name="T18" fmla="*/ 226 h 226"/>
                </a:gdLst>
                <a:ahLst/>
                <a:cxnLst>
                  <a:cxn ang="T10">
                    <a:pos x="T0" y="T1"/>
                  </a:cxn>
                  <a:cxn ang="T11">
                    <a:pos x="T2" y="T3"/>
                  </a:cxn>
                  <a:cxn ang="T12">
                    <a:pos x="T4" y="T5"/>
                  </a:cxn>
                  <a:cxn ang="T13">
                    <a:pos x="T6" y="T7"/>
                  </a:cxn>
                  <a:cxn ang="T14">
                    <a:pos x="T8" y="T9"/>
                  </a:cxn>
                </a:cxnLst>
                <a:rect l="T15" t="T16" r="T17" b="T18"/>
                <a:pathLst>
                  <a:path w="23" h="226">
                    <a:moveTo>
                      <a:pt x="0" y="0"/>
                    </a:moveTo>
                    <a:lnTo>
                      <a:pt x="22" y="0"/>
                    </a:lnTo>
                    <a:lnTo>
                      <a:pt x="22" y="225"/>
                    </a:lnTo>
                    <a:lnTo>
                      <a:pt x="0" y="225"/>
                    </a:lnTo>
                    <a:lnTo>
                      <a:pt x="0" y="0"/>
                    </a:lnTo>
                  </a:path>
                </a:pathLst>
              </a:custGeom>
              <a:solidFill>
                <a:srgbClr val="00FFFF"/>
              </a:solidFill>
              <a:ln w="12700" cap="rnd">
                <a:solidFill>
                  <a:schemeClr val="tx1"/>
                </a:solidFill>
                <a:round/>
                <a:headEnd type="none" w="sm" len="sm"/>
                <a:tailEnd type="none" w="sm" len="sm"/>
              </a:ln>
            </p:spPr>
            <p:txBody>
              <a:bodyPr/>
              <a:lstStyle/>
              <a:p>
                <a:endParaRPr lang="en-US"/>
              </a:p>
            </p:txBody>
          </p:sp>
          <p:sp>
            <p:nvSpPr>
              <p:cNvPr id="30905" name="Freeform 21"/>
              <p:cNvSpPr>
                <a:spLocks/>
              </p:cNvSpPr>
              <p:nvPr/>
            </p:nvSpPr>
            <p:spPr bwMode="auto">
              <a:xfrm>
                <a:off x="3257" y="1678"/>
                <a:ext cx="11" cy="169"/>
              </a:xfrm>
              <a:custGeom>
                <a:avLst/>
                <a:gdLst>
                  <a:gd name="T0" fmla="*/ 0 w 21"/>
                  <a:gd name="T1" fmla="*/ 0 h 230"/>
                  <a:gd name="T2" fmla="*/ 3 w 21"/>
                  <a:gd name="T3" fmla="*/ 0 h 230"/>
                  <a:gd name="T4" fmla="*/ 3 w 21"/>
                  <a:gd name="T5" fmla="*/ 90 h 230"/>
                  <a:gd name="T6" fmla="*/ 0 w 21"/>
                  <a:gd name="T7" fmla="*/ 90 h 230"/>
                  <a:gd name="T8" fmla="*/ 0 w 21"/>
                  <a:gd name="T9" fmla="*/ 0 h 230"/>
                  <a:gd name="T10" fmla="*/ 0 60000 65536"/>
                  <a:gd name="T11" fmla="*/ 0 60000 65536"/>
                  <a:gd name="T12" fmla="*/ 0 60000 65536"/>
                  <a:gd name="T13" fmla="*/ 0 60000 65536"/>
                  <a:gd name="T14" fmla="*/ 0 60000 65536"/>
                  <a:gd name="T15" fmla="*/ 0 w 21"/>
                  <a:gd name="T16" fmla="*/ 0 h 230"/>
                  <a:gd name="T17" fmla="*/ 21 w 21"/>
                  <a:gd name="T18" fmla="*/ 230 h 230"/>
                </a:gdLst>
                <a:ahLst/>
                <a:cxnLst>
                  <a:cxn ang="T10">
                    <a:pos x="T0" y="T1"/>
                  </a:cxn>
                  <a:cxn ang="T11">
                    <a:pos x="T2" y="T3"/>
                  </a:cxn>
                  <a:cxn ang="T12">
                    <a:pos x="T4" y="T5"/>
                  </a:cxn>
                  <a:cxn ang="T13">
                    <a:pos x="T6" y="T7"/>
                  </a:cxn>
                  <a:cxn ang="T14">
                    <a:pos x="T8" y="T9"/>
                  </a:cxn>
                </a:cxnLst>
                <a:rect l="T15" t="T16" r="T17" b="T18"/>
                <a:pathLst>
                  <a:path w="21" h="230">
                    <a:moveTo>
                      <a:pt x="0" y="0"/>
                    </a:moveTo>
                    <a:lnTo>
                      <a:pt x="20" y="0"/>
                    </a:lnTo>
                    <a:lnTo>
                      <a:pt x="20" y="229"/>
                    </a:lnTo>
                    <a:lnTo>
                      <a:pt x="0" y="229"/>
                    </a:lnTo>
                    <a:lnTo>
                      <a:pt x="0" y="0"/>
                    </a:lnTo>
                  </a:path>
                </a:pathLst>
              </a:custGeom>
              <a:solidFill>
                <a:srgbClr val="800080"/>
              </a:solidFill>
              <a:ln w="12700" cap="rnd">
                <a:solidFill>
                  <a:schemeClr val="tx1"/>
                </a:solidFill>
                <a:round/>
                <a:headEnd type="none" w="sm" len="sm"/>
                <a:tailEnd type="none" w="sm" len="sm"/>
              </a:ln>
            </p:spPr>
            <p:txBody>
              <a:bodyPr/>
              <a:lstStyle/>
              <a:p>
                <a:endParaRPr lang="en-US"/>
              </a:p>
            </p:txBody>
          </p:sp>
          <p:sp>
            <p:nvSpPr>
              <p:cNvPr id="30906" name="Freeform 22"/>
              <p:cNvSpPr>
                <a:spLocks/>
              </p:cNvSpPr>
              <p:nvPr/>
            </p:nvSpPr>
            <p:spPr bwMode="auto">
              <a:xfrm>
                <a:off x="3279" y="1570"/>
                <a:ext cx="12" cy="277"/>
              </a:xfrm>
              <a:custGeom>
                <a:avLst/>
                <a:gdLst>
                  <a:gd name="T0" fmla="*/ 0 w 22"/>
                  <a:gd name="T1" fmla="*/ 0 h 377"/>
                  <a:gd name="T2" fmla="*/ 3 w 22"/>
                  <a:gd name="T3" fmla="*/ 0 h 377"/>
                  <a:gd name="T4" fmla="*/ 3 w 22"/>
                  <a:gd name="T5" fmla="*/ 149 h 377"/>
                  <a:gd name="T6" fmla="*/ 0 w 22"/>
                  <a:gd name="T7" fmla="*/ 149 h 377"/>
                  <a:gd name="T8" fmla="*/ 0 w 22"/>
                  <a:gd name="T9" fmla="*/ 0 h 377"/>
                  <a:gd name="T10" fmla="*/ 0 60000 65536"/>
                  <a:gd name="T11" fmla="*/ 0 60000 65536"/>
                  <a:gd name="T12" fmla="*/ 0 60000 65536"/>
                  <a:gd name="T13" fmla="*/ 0 60000 65536"/>
                  <a:gd name="T14" fmla="*/ 0 60000 65536"/>
                  <a:gd name="T15" fmla="*/ 0 w 22"/>
                  <a:gd name="T16" fmla="*/ 0 h 377"/>
                  <a:gd name="T17" fmla="*/ 22 w 22"/>
                  <a:gd name="T18" fmla="*/ 377 h 377"/>
                </a:gdLst>
                <a:ahLst/>
                <a:cxnLst>
                  <a:cxn ang="T10">
                    <a:pos x="T0" y="T1"/>
                  </a:cxn>
                  <a:cxn ang="T11">
                    <a:pos x="T2" y="T3"/>
                  </a:cxn>
                  <a:cxn ang="T12">
                    <a:pos x="T4" y="T5"/>
                  </a:cxn>
                  <a:cxn ang="T13">
                    <a:pos x="T6" y="T7"/>
                  </a:cxn>
                  <a:cxn ang="T14">
                    <a:pos x="T8" y="T9"/>
                  </a:cxn>
                </a:cxnLst>
                <a:rect l="T15" t="T16" r="T17" b="T18"/>
                <a:pathLst>
                  <a:path w="22" h="377">
                    <a:moveTo>
                      <a:pt x="0" y="0"/>
                    </a:moveTo>
                    <a:lnTo>
                      <a:pt x="21" y="0"/>
                    </a:lnTo>
                    <a:lnTo>
                      <a:pt x="21" y="376"/>
                    </a:lnTo>
                    <a:lnTo>
                      <a:pt x="0" y="376"/>
                    </a:lnTo>
                    <a:lnTo>
                      <a:pt x="0" y="0"/>
                    </a:lnTo>
                  </a:path>
                </a:pathLst>
              </a:custGeom>
              <a:solidFill>
                <a:srgbClr val="800000"/>
              </a:solidFill>
              <a:ln w="12700" cap="rnd">
                <a:solidFill>
                  <a:schemeClr val="tx1"/>
                </a:solidFill>
                <a:round/>
                <a:headEnd type="none" w="sm" len="sm"/>
                <a:tailEnd type="none" w="sm" len="sm"/>
              </a:ln>
            </p:spPr>
            <p:txBody>
              <a:bodyPr/>
              <a:lstStyle/>
              <a:p>
                <a:endParaRPr lang="en-US"/>
              </a:p>
            </p:txBody>
          </p:sp>
          <p:sp>
            <p:nvSpPr>
              <p:cNvPr id="30907" name="Freeform 23"/>
              <p:cNvSpPr>
                <a:spLocks/>
              </p:cNvSpPr>
              <p:nvPr/>
            </p:nvSpPr>
            <p:spPr bwMode="auto">
              <a:xfrm>
                <a:off x="3302" y="1504"/>
                <a:ext cx="11" cy="343"/>
              </a:xfrm>
              <a:custGeom>
                <a:avLst/>
                <a:gdLst>
                  <a:gd name="T0" fmla="*/ 0 w 20"/>
                  <a:gd name="T1" fmla="*/ 0 h 468"/>
                  <a:gd name="T2" fmla="*/ 3 w 20"/>
                  <a:gd name="T3" fmla="*/ 0 h 468"/>
                  <a:gd name="T4" fmla="*/ 3 w 20"/>
                  <a:gd name="T5" fmla="*/ 184 h 468"/>
                  <a:gd name="T6" fmla="*/ 0 w 20"/>
                  <a:gd name="T7" fmla="*/ 184 h 468"/>
                  <a:gd name="T8" fmla="*/ 0 w 20"/>
                  <a:gd name="T9" fmla="*/ 0 h 468"/>
                  <a:gd name="T10" fmla="*/ 0 60000 65536"/>
                  <a:gd name="T11" fmla="*/ 0 60000 65536"/>
                  <a:gd name="T12" fmla="*/ 0 60000 65536"/>
                  <a:gd name="T13" fmla="*/ 0 60000 65536"/>
                  <a:gd name="T14" fmla="*/ 0 60000 65536"/>
                  <a:gd name="T15" fmla="*/ 0 w 20"/>
                  <a:gd name="T16" fmla="*/ 0 h 468"/>
                  <a:gd name="T17" fmla="*/ 20 w 20"/>
                  <a:gd name="T18" fmla="*/ 468 h 468"/>
                </a:gdLst>
                <a:ahLst/>
                <a:cxnLst>
                  <a:cxn ang="T10">
                    <a:pos x="T0" y="T1"/>
                  </a:cxn>
                  <a:cxn ang="T11">
                    <a:pos x="T2" y="T3"/>
                  </a:cxn>
                  <a:cxn ang="T12">
                    <a:pos x="T4" y="T5"/>
                  </a:cxn>
                  <a:cxn ang="T13">
                    <a:pos x="T6" y="T7"/>
                  </a:cxn>
                  <a:cxn ang="T14">
                    <a:pos x="T8" y="T9"/>
                  </a:cxn>
                </a:cxnLst>
                <a:rect l="T15" t="T16" r="T17" b="T18"/>
                <a:pathLst>
                  <a:path w="20" h="468">
                    <a:moveTo>
                      <a:pt x="0" y="0"/>
                    </a:moveTo>
                    <a:lnTo>
                      <a:pt x="19" y="0"/>
                    </a:lnTo>
                    <a:lnTo>
                      <a:pt x="19" y="467"/>
                    </a:lnTo>
                    <a:lnTo>
                      <a:pt x="0" y="467"/>
                    </a:lnTo>
                    <a:lnTo>
                      <a:pt x="0" y="0"/>
                    </a:lnTo>
                  </a:path>
                </a:pathLst>
              </a:custGeom>
              <a:solidFill>
                <a:srgbClr val="008080"/>
              </a:solidFill>
              <a:ln w="12700" cap="rnd">
                <a:solidFill>
                  <a:schemeClr val="tx1"/>
                </a:solidFill>
                <a:round/>
                <a:headEnd type="none" w="sm" len="sm"/>
                <a:tailEnd type="none" w="sm" len="sm"/>
              </a:ln>
            </p:spPr>
            <p:txBody>
              <a:bodyPr/>
              <a:lstStyle/>
              <a:p>
                <a:endParaRPr lang="en-US"/>
              </a:p>
            </p:txBody>
          </p:sp>
          <p:sp>
            <p:nvSpPr>
              <p:cNvPr id="30908" name="Freeform 24"/>
              <p:cNvSpPr>
                <a:spLocks/>
              </p:cNvSpPr>
              <p:nvPr/>
            </p:nvSpPr>
            <p:spPr bwMode="auto">
              <a:xfrm>
                <a:off x="3324" y="1466"/>
                <a:ext cx="12" cy="381"/>
              </a:xfrm>
              <a:custGeom>
                <a:avLst/>
                <a:gdLst>
                  <a:gd name="T0" fmla="*/ 0 w 22"/>
                  <a:gd name="T1" fmla="*/ 0 h 519"/>
                  <a:gd name="T2" fmla="*/ 3 w 22"/>
                  <a:gd name="T3" fmla="*/ 0 h 519"/>
                  <a:gd name="T4" fmla="*/ 3 w 22"/>
                  <a:gd name="T5" fmla="*/ 205 h 519"/>
                  <a:gd name="T6" fmla="*/ 0 w 22"/>
                  <a:gd name="T7" fmla="*/ 205 h 519"/>
                  <a:gd name="T8" fmla="*/ 0 w 22"/>
                  <a:gd name="T9" fmla="*/ 0 h 519"/>
                  <a:gd name="T10" fmla="*/ 0 60000 65536"/>
                  <a:gd name="T11" fmla="*/ 0 60000 65536"/>
                  <a:gd name="T12" fmla="*/ 0 60000 65536"/>
                  <a:gd name="T13" fmla="*/ 0 60000 65536"/>
                  <a:gd name="T14" fmla="*/ 0 60000 65536"/>
                  <a:gd name="T15" fmla="*/ 0 w 22"/>
                  <a:gd name="T16" fmla="*/ 0 h 519"/>
                  <a:gd name="T17" fmla="*/ 22 w 22"/>
                  <a:gd name="T18" fmla="*/ 519 h 519"/>
                </a:gdLst>
                <a:ahLst/>
                <a:cxnLst>
                  <a:cxn ang="T10">
                    <a:pos x="T0" y="T1"/>
                  </a:cxn>
                  <a:cxn ang="T11">
                    <a:pos x="T2" y="T3"/>
                  </a:cxn>
                  <a:cxn ang="T12">
                    <a:pos x="T4" y="T5"/>
                  </a:cxn>
                  <a:cxn ang="T13">
                    <a:pos x="T6" y="T7"/>
                  </a:cxn>
                  <a:cxn ang="T14">
                    <a:pos x="T8" y="T9"/>
                  </a:cxn>
                </a:cxnLst>
                <a:rect l="T15" t="T16" r="T17" b="T18"/>
                <a:pathLst>
                  <a:path w="22" h="519">
                    <a:moveTo>
                      <a:pt x="0" y="0"/>
                    </a:moveTo>
                    <a:lnTo>
                      <a:pt x="21" y="0"/>
                    </a:lnTo>
                    <a:lnTo>
                      <a:pt x="21" y="518"/>
                    </a:lnTo>
                    <a:lnTo>
                      <a:pt x="0" y="518"/>
                    </a:lnTo>
                    <a:lnTo>
                      <a:pt x="0" y="0"/>
                    </a:lnTo>
                  </a:path>
                </a:pathLst>
              </a:custGeom>
              <a:solidFill>
                <a:srgbClr val="0000FF"/>
              </a:solidFill>
              <a:ln w="12700" cap="rnd">
                <a:solidFill>
                  <a:schemeClr val="tx1"/>
                </a:solidFill>
                <a:round/>
                <a:headEnd type="none" w="sm" len="sm"/>
                <a:tailEnd type="none" w="sm" len="sm"/>
              </a:ln>
            </p:spPr>
            <p:txBody>
              <a:bodyPr/>
              <a:lstStyle/>
              <a:p>
                <a:endParaRPr lang="en-US"/>
              </a:p>
            </p:txBody>
          </p:sp>
          <p:sp>
            <p:nvSpPr>
              <p:cNvPr id="30909" name="Freeform 25"/>
              <p:cNvSpPr>
                <a:spLocks/>
              </p:cNvSpPr>
              <p:nvPr/>
            </p:nvSpPr>
            <p:spPr bwMode="auto">
              <a:xfrm>
                <a:off x="3346" y="1453"/>
                <a:ext cx="12" cy="394"/>
              </a:xfrm>
              <a:custGeom>
                <a:avLst/>
                <a:gdLst>
                  <a:gd name="T0" fmla="*/ 0 w 23"/>
                  <a:gd name="T1" fmla="*/ 0 h 537"/>
                  <a:gd name="T2" fmla="*/ 3 w 23"/>
                  <a:gd name="T3" fmla="*/ 0 h 537"/>
                  <a:gd name="T4" fmla="*/ 3 w 23"/>
                  <a:gd name="T5" fmla="*/ 211 h 537"/>
                  <a:gd name="T6" fmla="*/ 0 w 23"/>
                  <a:gd name="T7" fmla="*/ 211 h 537"/>
                  <a:gd name="T8" fmla="*/ 0 w 23"/>
                  <a:gd name="T9" fmla="*/ 0 h 537"/>
                  <a:gd name="T10" fmla="*/ 0 60000 65536"/>
                  <a:gd name="T11" fmla="*/ 0 60000 65536"/>
                  <a:gd name="T12" fmla="*/ 0 60000 65536"/>
                  <a:gd name="T13" fmla="*/ 0 60000 65536"/>
                  <a:gd name="T14" fmla="*/ 0 60000 65536"/>
                  <a:gd name="T15" fmla="*/ 0 w 23"/>
                  <a:gd name="T16" fmla="*/ 0 h 537"/>
                  <a:gd name="T17" fmla="*/ 23 w 23"/>
                  <a:gd name="T18" fmla="*/ 537 h 537"/>
                </a:gdLst>
                <a:ahLst/>
                <a:cxnLst>
                  <a:cxn ang="T10">
                    <a:pos x="T0" y="T1"/>
                  </a:cxn>
                  <a:cxn ang="T11">
                    <a:pos x="T2" y="T3"/>
                  </a:cxn>
                  <a:cxn ang="T12">
                    <a:pos x="T4" y="T5"/>
                  </a:cxn>
                  <a:cxn ang="T13">
                    <a:pos x="T6" y="T7"/>
                  </a:cxn>
                  <a:cxn ang="T14">
                    <a:pos x="T8" y="T9"/>
                  </a:cxn>
                </a:cxnLst>
                <a:rect l="T15" t="T16" r="T17" b="T18"/>
                <a:pathLst>
                  <a:path w="23" h="537">
                    <a:moveTo>
                      <a:pt x="0" y="0"/>
                    </a:moveTo>
                    <a:lnTo>
                      <a:pt x="22" y="0"/>
                    </a:lnTo>
                    <a:lnTo>
                      <a:pt x="22" y="536"/>
                    </a:lnTo>
                    <a:lnTo>
                      <a:pt x="0" y="536"/>
                    </a:lnTo>
                    <a:lnTo>
                      <a:pt x="0" y="0"/>
                    </a:lnTo>
                  </a:path>
                </a:pathLst>
              </a:custGeom>
              <a:solidFill>
                <a:srgbClr val="00CFFF"/>
              </a:solidFill>
              <a:ln w="12700" cap="rnd">
                <a:solidFill>
                  <a:schemeClr val="tx1"/>
                </a:solidFill>
                <a:round/>
                <a:headEnd type="none" w="sm" len="sm"/>
                <a:tailEnd type="none" w="sm" len="sm"/>
              </a:ln>
            </p:spPr>
            <p:txBody>
              <a:bodyPr/>
              <a:lstStyle/>
              <a:p>
                <a:endParaRPr lang="en-US"/>
              </a:p>
            </p:txBody>
          </p:sp>
          <p:sp>
            <p:nvSpPr>
              <p:cNvPr id="30910" name="Freeform 26"/>
              <p:cNvSpPr>
                <a:spLocks/>
              </p:cNvSpPr>
              <p:nvPr/>
            </p:nvSpPr>
            <p:spPr bwMode="auto">
              <a:xfrm>
                <a:off x="3369" y="1244"/>
                <a:ext cx="12" cy="603"/>
              </a:xfrm>
              <a:custGeom>
                <a:avLst/>
                <a:gdLst>
                  <a:gd name="T0" fmla="*/ 0 w 23"/>
                  <a:gd name="T1" fmla="*/ 0 h 821"/>
                  <a:gd name="T2" fmla="*/ 3 w 23"/>
                  <a:gd name="T3" fmla="*/ 0 h 821"/>
                  <a:gd name="T4" fmla="*/ 3 w 23"/>
                  <a:gd name="T5" fmla="*/ 325 h 821"/>
                  <a:gd name="T6" fmla="*/ 0 w 23"/>
                  <a:gd name="T7" fmla="*/ 325 h 821"/>
                  <a:gd name="T8" fmla="*/ 0 w 23"/>
                  <a:gd name="T9" fmla="*/ 0 h 821"/>
                  <a:gd name="T10" fmla="*/ 0 60000 65536"/>
                  <a:gd name="T11" fmla="*/ 0 60000 65536"/>
                  <a:gd name="T12" fmla="*/ 0 60000 65536"/>
                  <a:gd name="T13" fmla="*/ 0 60000 65536"/>
                  <a:gd name="T14" fmla="*/ 0 60000 65536"/>
                  <a:gd name="T15" fmla="*/ 0 w 23"/>
                  <a:gd name="T16" fmla="*/ 0 h 821"/>
                  <a:gd name="T17" fmla="*/ 23 w 23"/>
                  <a:gd name="T18" fmla="*/ 821 h 821"/>
                </a:gdLst>
                <a:ahLst/>
                <a:cxnLst>
                  <a:cxn ang="T10">
                    <a:pos x="T0" y="T1"/>
                  </a:cxn>
                  <a:cxn ang="T11">
                    <a:pos x="T2" y="T3"/>
                  </a:cxn>
                  <a:cxn ang="T12">
                    <a:pos x="T4" y="T5"/>
                  </a:cxn>
                  <a:cxn ang="T13">
                    <a:pos x="T6" y="T7"/>
                  </a:cxn>
                  <a:cxn ang="T14">
                    <a:pos x="T8" y="T9"/>
                  </a:cxn>
                </a:cxnLst>
                <a:rect l="T15" t="T16" r="T17" b="T18"/>
                <a:pathLst>
                  <a:path w="23" h="821">
                    <a:moveTo>
                      <a:pt x="0" y="0"/>
                    </a:moveTo>
                    <a:lnTo>
                      <a:pt x="22" y="0"/>
                    </a:lnTo>
                    <a:lnTo>
                      <a:pt x="22" y="820"/>
                    </a:lnTo>
                    <a:lnTo>
                      <a:pt x="0" y="820"/>
                    </a:lnTo>
                    <a:lnTo>
                      <a:pt x="0" y="0"/>
                    </a:lnTo>
                  </a:path>
                </a:pathLst>
              </a:custGeom>
              <a:solidFill>
                <a:srgbClr val="69FFFF"/>
              </a:solidFill>
              <a:ln w="12700" cap="rnd">
                <a:solidFill>
                  <a:schemeClr val="tx1"/>
                </a:solidFill>
                <a:round/>
                <a:headEnd type="none" w="sm" len="sm"/>
                <a:tailEnd type="none" w="sm" len="sm"/>
              </a:ln>
            </p:spPr>
            <p:txBody>
              <a:bodyPr/>
              <a:lstStyle/>
              <a:p>
                <a:endParaRPr lang="en-US"/>
              </a:p>
            </p:txBody>
          </p:sp>
          <p:sp>
            <p:nvSpPr>
              <p:cNvPr id="30911" name="Freeform 27"/>
              <p:cNvSpPr>
                <a:spLocks/>
              </p:cNvSpPr>
              <p:nvPr/>
            </p:nvSpPr>
            <p:spPr bwMode="auto">
              <a:xfrm>
                <a:off x="3392" y="1706"/>
                <a:ext cx="12" cy="141"/>
              </a:xfrm>
              <a:custGeom>
                <a:avLst/>
                <a:gdLst>
                  <a:gd name="T0" fmla="*/ 0 w 23"/>
                  <a:gd name="T1" fmla="*/ 0 h 192"/>
                  <a:gd name="T2" fmla="*/ 3 w 23"/>
                  <a:gd name="T3" fmla="*/ 0 h 192"/>
                  <a:gd name="T4" fmla="*/ 3 w 23"/>
                  <a:gd name="T5" fmla="*/ 76 h 192"/>
                  <a:gd name="T6" fmla="*/ 0 w 23"/>
                  <a:gd name="T7" fmla="*/ 76 h 192"/>
                  <a:gd name="T8" fmla="*/ 0 w 23"/>
                  <a:gd name="T9" fmla="*/ 0 h 192"/>
                  <a:gd name="T10" fmla="*/ 0 60000 65536"/>
                  <a:gd name="T11" fmla="*/ 0 60000 65536"/>
                  <a:gd name="T12" fmla="*/ 0 60000 65536"/>
                  <a:gd name="T13" fmla="*/ 0 60000 65536"/>
                  <a:gd name="T14" fmla="*/ 0 60000 65536"/>
                  <a:gd name="T15" fmla="*/ 0 w 23"/>
                  <a:gd name="T16" fmla="*/ 0 h 192"/>
                  <a:gd name="T17" fmla="*/ 23 w 23"/>
                  <a:gd name="T18" fmla="*/ 192 h 192"/>
                </a:gdLst>
                <a:ahLst/>
                <a:cxnLst>
                  <a:cxn ang="T10">
                    <a:pos x="T0" y="T1"/>
                  </a:cxn>
                  <a:cxn ang="T11">
                    <a:pos x="T2" y="T3"/>
                  </a:cxn>
                  <a:cxn ang="T12">
                    <a:pos x="T4" y="T5"/>
                  </a:cxn>
                  <a:cxn ang="T13">
                    <a:pos x="T6" y="T7"/>
                  </a:cxn>
                  <a:cxn ang="T14">
                    <a:pos x="T8" y="T9"/>
                  </a:cxn>
                </a:cxnLst>
                <a:rect l="T15" t="T16" r="T17" b="T18"/>
                <a:pathLst>
                  <a:path w="23" h="192">
                    <a:moveTo>
                      <a:pt x="0" y="0"/>
                    </a:moveTo>
                    <a:lnTo>
                      <a:pt x="22" y="0"/>
                    </a:lnTo>
                    <a:lnTo>
                      <a:pt x="22" y="191"/>
                    </a:lnTo>
                    <a:lnTo>
                      <a:pt x="0" y="191"/>
                    </a:lnTo>
                    <a:lnTo>
                      <a:pt x="0" y="0"/>
                    </a:lnTo>
                  </a:path>
                </a:pathLst>
              </a:custGeom>
              <a:solidFill>
                <a:srgbClr val="E0FFE0"/>
              </a:solidFill>
              <a:ln w="12700" cap="rnd">
                <a:solidFill>
                  <a:schemeClr val="tx1"/>
                </a:solidFill>
                <a:round/>
                <a:headEnd type="none" w="sm" len="sm"/>
                <a:tailEnd type="none" w="sm" len="sm"/>
              </a:ln>
            </p:spPr>
            <p:txBody>
              <a:bodyPr/>
              <a:lstStyle/>
              <a:p>
                <a:endParaRPr lang="en-US"/>
              </a:p>
            </p:txBody>
          </p:sp>
          <p:sp>
            <p:nvSpPr>
              <p:cNvPr id="30912" name="Freeform 28"/>
              <p:cNvSpPr>
                <a:spLocks/>
              </p:cNvSpPr>
              <p:nvPr/>
            </p:nvSpPr>
            <p:spPr bwMode="auto">
              <a:xfrm>
                <a:off x="3415" y="1696"/>
                <a:ext cx="11" cy="151"/>
              </a:xfrm>
              <a:custGeom>
                <a:avLst/>
                <a:gdLst>
                  <a:gd name="T0" fmla="*/ 0 w 21"/>
                  <a:gd name="T1" fmla="*/ 0 h 206"/>
                  <a:gd name="T2" fmla="*/ 3 w 21"/>
                  <a:gd name="T3" fmla="*/ 0 h 206"/>
                  <a:gd name="T4" fmla="*/ 3 w 21"/>
                  <a:gd name="T5" fmla="*/ 81 h 206"/>
                  <a:gd name="T6" fmla="*/ 0 w 21"/>
                  <a:gd name="T7" fmla="*/ 81 h 206"/>
                  <a:gd name="T8" fmla="*/ 0 w 21"/>
                  <a:gd name="T9" fmla="*/ 0 h 206"/>
                  <a:gd name="T10" fmla="*/ 0 60000 65536"/>
                  <a:gd name="T11" fmla="*/ 0 60000 65536"/>
                  <a:gd name="T12" fmla="*/ 0 60000 65536"/>
                  <a:gd name="T13" fmla="*/ 0 60000 65536"/>
                  <a:gd name="T14" fmla="*/ 0 60000 65536"/>
                  <a:gd name="T15" fmla="*/ 0 w 21"/>
                  <a:gd name="T16" fmla="*/ 0 h 206"/>
                  <a:gd name="T17" fmla="*/ 21 w 21"/>
                  <a:gd name="T18" fmla="*/ 206 h 206"/>
                </a:gdLst>
                <a:ahLst/>
                <a:cxnLst>
                  <a:cxn ang="T10">
                    <a:pos x="T0" y="T1"/>
                  </a:cxn>
                  <a:cxn ang="T11">
                    <a:pos x="T2" y="T3"/>
                  </a:cxn>
                  <a:cxn ang="T12">
                    <a:pos x="T4" y="T5"/>
                  </a:cxn>
                  <a:cxn ang="T13">
                    <a:pos x="T6" y="T7"/>
                  </a:cxn>
                  <a:cxn ang="T14">
                    <a:pos x="T8" y="T9"/>
                  </a:cxn>
                </a:cxnLst>
                <a:rect l="T15" t="T16" r="T17" b="T18"/>
                <a:pathLst>
                  <a:path w="21" h="206">
                    <a:moveTo>
                      <a:pt x="0" y="0"/>
                    </a:moveTo>
                    <a:lnTo>
                      <a:pt x="20" y="0"/>
                    </a:lnTo>
                    <a:lnTo>
                      <a:pt x="20" y="205"/>
                    </a:lnTo>
                    <a:lnTo>
                      <a:pt x="0" y="205"/>
                    </a:lnTo>
                    <a:lnTo>
                      <a:pt x="0" y="0"/>
                    </a:lnTo>
                  </a:path>
                </a:pathLst>
              </a:custGeom>
              <a:solidFill>
                <a:srgbClr val="FFFF80"/>
              </a:solidFill>
              <a:ln w="12700" cap="rnd">
                <a:solidFill>
                  <a:schemeClr val="tx1"/>
                </a:solidFill>
                <a:round/>
                <a:headEnd type="none" w="sm" len="sm"/>
                <a:tailEnd type="none" w="sm" len="sm"/>
              </a:ln>
            </p:spPr>
            <p:txBody>
              <a:bodyPr/>
              <a:lstStyle/>
              <a:p>
                <a:endParaRPr lang="en-US"/>
              </a:p>
            </p:txBody>
          </p:sp>
          <p:sp>
            <p:nvSpPr>
              <p:cNvPr id="30913" name="Freeform 29"/>
              <p:cNvSpPr>
                <a:spLocks/>
              </p:cNvSpPr>
              <p:nvPr/>
            </p:nvSpPr>
            <p:spPr bwMode="auto">
              <a:xfrm>
                <a:off x="3435" y="1673"/>
                <a:ext cx="12" cy="174"/>
              </a:xfrm>
              <a:custGeom>
                <a:avLst/>
                <a:gdLst>
                  <a:gd name="T0" fmla="*/ 0 w 23"/>
                  <a:gd name="T1" fmla="*/ 0 h 238"/>
                  <a:gd name="T2" fmla="*/ 3 w 23"/>
                  <a:gd name="T3" fmla="*/ 0 h 238"/>
                  <a:gd name="T4" fmla="*/ 3 w 23"/>
                  <a:gd name="T5" fmla="*/ 92 h 238"/>
                  <a:gd name="T6" fmla="*/ 0 w 23"/>
                  <a:gd name="T7" fmla="*/ 92 h 238"/>
                  <a:gd name="T8" fmla="*/ 0 w 23"/>
                  <a:gd name="T9" fmla="*/ 0 h 238"/>
                  <a:gd name="T10" fmla="*/ 0 60000 65536"/>
                  <a:gd name="T11" fmla="*/ 0 60000 65536"/>
                  <a:gd name="T12" fmla="*/ 0 60000 65536"/>
                  <a:gd name="T13" fmla="*/ 0 60000 65536"/>
                  <a:gd name="T14" fmla="*/ 0 60000 65536"/>
                  <a:gd name="T15" fmla="*/ 0 w 23"/>
                  <a:gd name="T16" fmla="*/ 0 h 238"/>
                  <a:gd name="T17" fmla="*/ 23 w 23"/>
                  <a:gd name="T18" fmla="*/ 238 h 238"/>
                </a:gdLst>
                <a:ahLst/>
                <a:cxnLst>
                  <a:cxn ang="T10">
                    <a:pos x="T0" y="T1"/>
                  </a:cxn>
                  <a:cxn ang="T11">
                    <a:pos x="T2" y="T3"/>
                  </a:cxn>
                  <a:cxn ang="T12">
                    <a:pos x="T4" y="T5"/>
                  </a:cxn>
                  <a:cxn ang="T13">
                    <a:pos x="T6" y="T7"/>
                  </a:cxn>
                  <a:cxn ang="T14">
                    <a:pos x="T8" y="T9"/>
                  </a:cxn>
                </a:cxnLst>
                <a:rect l="T15" t="T16" r="T17" b="T18"/>
                <a:pathLst>
                  <a:path w="23" h="238">
                    <a:moveTo>
                      <a:pt x="0" y="0"/>
                    </a:moveTo>
                    <a:lnTo>
                      <a:pt x="22" y="0"/>
                    </a:lnTo>
                    <a:lnTo>
                      <a:pt x="22" y="237"/>
                    </a:lnTo>
                    <a:lnTo>
                      <a:pt x="0" y="237"/>
                    </a:lnTo>
                    <a:lnTo>
                      <a:pt x="0" y="0"/>
                    </a:lnTo>
                  </a:path>
                </a:pathLst>
              </a:custGeom>
              <a:solidFill>
                <a:srgbClr val="A6CAF0"/>
              </a:solidFill>
              <a:ln w="12700" cap="rnd">
                <a:solidFill>
                  <a:schemeClr val="tx1"/>
                </a:solidFill>
                <a:round/>
                <a:headEnd type="none" w="sm" len="sm"/>
                <a:tailEnd type="none" w="sm" len="sm"/>
              </a:ln>
            </p:spPr>
            <p:txBody>
              <a:bodyPr/>
              <a:lstStyle/>
              <a:p>
                <a:endParaRPr lang="en-US"/>
              </a:p>
            </p:txBody>
          </p:sp>
          <p:sp>
            <p:nvSpPr>
              <p:cNvPr id="30914" name="Freeform 30"/>
              <p:cNvSpPr>
                <a:spLocks/>
              </p:cNvSpPr>
              <p:nvPr/>
            </p:nvSpPr>
            <p:spPr bwMode="auto">
              <a:xfrm>
                <a:off x="3458" y="1639"/>
                <a:ext cx="12" cy="208"/>
              </a:xfrm>
              <a:custGeom>
                <a:avLst/>
                <a:gdLst>
                  <a:gd name="T0" fmla="*/ 0 w 22"/>
                  <a:gd name="T1" fmla="*/ 0 h 284"/>
                  <a:gd name="T2" fmla="*/ 3 w 22"/>
                  <a:gd name="T3" fmla="*/ 0 h 284"/>
                  <a:gd name="T4" fmla="*/ 3 w 22"/>
                  <a:gd name="T5" fmla="*/ 111 h 284"/>
                  <a:gd name="T6" fmla="*/ 0 w 22"/>
                  <a:gd name="T7" fmla="*/ 111 h 284"/>
                  <a:gd name="T8" fmla="*/ 0 w 22"/>
                  <a:gd name="T9" fmla="*/ 0 h 284"/>
                  <a:gd name="T10" fmla="*/ 0 60000 65536"/>
                  <a:gd name="T11" fmla="*/ 0 60000 65536"/>
                  <a:gd name="T12" fmla="*/ 0 60000 65536"/>
                  <a:gd name="T13" fmla="*/ 0 60000 65536"/>
                  <a:gd name="T14" fmla="*/ 0 60000 65536"/>
                  <a:gd name="T15" fmla="*/ 0 w 22"/>
                  <a:gd name="T16" fmla="*/ 0 h 284"/>
                  <a:gd name="T17" fmla="*/ 22 w 22"/>
                  <a:gd name="T18" fmla="*/ 284 h 284"/>
                </a:gdLst>
                <a:ahLst/>
                <a:cxnLst>
                  <a:cxn ang="T10">
                    <a:pos x="T0" y="T1"/>
                  </a:cxn>
                  <a:cxn ang="T11">
                    <a:pos x="T2" y="T3"/>
                  </a:cxn>
                  <a:cxn ang="T12">
                    <a:pos x="T4" y="T5"/>
                  </a:cxn>
                  <a:cxn ang="T13">
                    <a:pos x="T6" y="T7"/>
                  </a:cxn>
                  <a:cxn ang="T14">
                    <a:pos x="T8" y="T9"/>
                  </a:cxn>
                </a:cxnLst>
                <a:rect l="T15" t="T16" r="T17" b="T18"/>
                <a:pathLst>
                  <a:path w="22" h="284">
                    <a:moveTo>
                      <a:pt x="0" y="0"/>
                    </a:moveTo>
                    <a:lnTo>
                      <a:pt x="21" y="0"/>
                    </a:lnTo>
                    <a:lnTo>
                      <a:pt x="21" y="283"/>
                    </a:lnTo>
                    <a:lnTo>
                      <a:pt x="0" y="283"/>
                    </a:lnTo>
                    <a:lnTo>
                      <a:pt x="0" y="0"/>
                    </a:lnTo>
                  </a:path>
                </a:pathLst>
              </a:custGeom>
              <a:solidFill>
                <a:srgbClr val="DD9CB3"/>
              </a:solidFill>
              <a:ln w="12700" cap="rnd">
                <a:solidFill>
                  <a:schemeClr val="tx1"/>
                </a:solidFill>
                <a:round/>
                <a:headEnd type="none" w="sm" len="sm"/>
                <a:tailEnd type="none" w="sm" len="sm"/>
              </a:ln>
            </p:spPr>
            <p:txBody>
              <a:bodyPr/>
              <a:lstStyle/>
              <a:p>
                <a:endParaRPr lang="en-US"/>
              </a:p>
            </p:txBody>
          </p:sp>
          <p:sp>
            <p:nvSpPr>
              <p:cNvPr id="30915" name="Freeform 31"/>
              <p:cNvSpPr>
                <a:spLocks/>
              </p:cNvSpPr>
              <p:nvPr/>
            </p:nvSpPr>
            <p:spPr bwMode="auto">
              <a:xfrm>
                <a:off x="3480" y="1335"/>
                <a:ext cx="10" cy="512"/>
              </a:xfrm>
              <a:custGeom>
                <a:avLst/>
                <a:gdLst>
                  <a:gd name="T0" fmla="*/ 0 w 20"/>
                  <a:gd name="T1" fmla="*/ 0 h 698"/>
                  <a:gd name="T2" fmla="*/ 3 w 20"/>
                  <a:gd name="T3" fmla="*/ 0 h 698"/>
                  <a:gd name="T4" fmla="*/ 3 w 20"/>
                  <a:gd name="T5" fmla="*/ 275 h 698"/>
                  <a:gd name="T6" fmla="*/ 0 w 20"/>
                  <a:gd name="T7" fmla="*/ 275 h 698"/>
                  <a:gd name="T8" fmla="*/ 0 w 20"/>
                  <a:gd name="T9" fmla="*/ 0 h 698"/>
                  <a:gd name="T10" fmla="*/ 0 60000 65536"/>
                  <a:gd name="T11" fmla="*/ 0 60000 65536"/>
                  <a:gd name="T12" fmla="*/ 0 60000 65536"/>
                  <a:gd name="T13" fmla="*/ 0 60000 65536"/>
                  <a:gd name="T14" fmla="*/ 0 60000 65536"/>
                  <a:gd name="T15" fmla="*/ 0 w 20"/>
                  <a:gd name="T16" fmla="*/ 0 h 698"/>
                  <a:gd name="T17" fmla="*/ 20 w 20"/>
                  <a:gd name="T18" fmla="*/ 698 h 698"/>
                </a:gdLst>
                <a:ahLst/>
                <a:cxnLst>
                  <a:cxn ang="T10">
                    <a:pos x="T0" y="T1"/>
                  </a:cxn>
                  <a:cxn ang="T11">
                    <a:pos x="T2" y="T3"/>
                  </a:cxn>
                  <a:cxn ang="T12">
                    <a:pos x="T4" y="T5"/>
                  </a:cxn>
                  <a:cxn ang="T13">
                    <a:pos x="T6" y="T7"/>
                  </a:cxn>
                  <a:cxn ang="T14">
                    <a:pos x="T8" y="T9"/>
                  </a:cxn>
                </a:cxnLst>
                <a:rect l="T15" t="T16" r="T17" b="T18"/>
                <a:pathLst>
                  <a:path w="20" h="698">
                    <a:moveTo>
                      <a:pt x="0" y="0"/>
                    </a:moveTo>
                    <a:lnTo>
                      <a:pt x="19" y="0"/>
                    </a:lnTo>
                    <a:lnTo>
                      <a:pt x="19" y="697"/>
                    </a:lnTo>
                    <a:lnTo>
                      <a:pt x="0" y="697"/>
                    </a:lnTo>
                    <a:lnTo>
                      <a:pt x="0" y="0"/>
                    </a:lnTo>
                  </a:path>
                </a:pathLst>
              </a:custGeom>
              <a:solidFill>
                <a:srgbClr val="B38FEE"/>
              </a:solidFill>
              <a:ln w="12700" cap="rnd">
                <a:solidFill>
                  <a:schemeClr val="tx1"/>
                </a:solidFill>
                <a:round/>
                <a:headEnd type="none" w="sm" len="sm"/>
                <a:tailEnd type="none" w="sm" len="sm"/>
              </a:ln>
            </p:spPr>
            <p:txBody>
              <a:bodyPr/>
              <a:lstStyle/>
              <a:p>
                <a:endParaRPr lang="en-US"/>
              </a:p>
            </p:txBody>
          </p:sp>
          <p:sp>
            <p:nvSpPr>
              <p:cNvPr id="30916" name="Freeform 32"/>
              <p:cNvSpPr>
                <a:spLocks/>
              </p:cNvSpPr>
              <p:nvPr/>
            </p:nvSpPr>
            <p:spPr bwMode="auto">
              <a:xfrm>
                <a:off x="3501" y="1242"/>
                <a:ext cx="12" cy="605"/>
              </a:xfrm>
              <a:custGeom>
                <a:avLst/>
                <a:gdLst>
                  <a:gd name="T0" fmla="*/ 0 w 22"/>
                  <a:gd name="T1" fmla="*/ 0 h 824"/>
                  <a:gd name="T2" fmla="*/ 3 w 22"/>
                  <a:gd name="T3" fmla="*/ 0 h 824"/>
                  <a:gd name="T4" fmla="*/ 3 w 22"/>
                  <a:gd name="T5" fmla="*/ 325 h 824"/>
                  <a:gd name="T6" fmla="*/ 0 w 22"/>
                  <a:gd name="T7" fmla="*/ 325 h 824"/>
                  <a:gd name="T8" fmla="*/ 0 w 22"/>
                  <a:gd name="T9" fmla="*/ 0 h 824"/>
                  <a:gd name="T10" fmla="*/ 0 60000 65536"/>
                  <a:gd name="T11" fmla="*/ 0 60000 65536"/>
                  <a:gd name="T12" fmla="*/ 0 60000 65536"/>
                  <a:gd name="T13" fmla="*/ 0 60000 65536"/>
                  <a:gd name="T14" fmla="*/ 0 60000 65536"/>
                  <a:gd name="T15" fmla="*/ 0 w 22"/>
                  <a:gd name="T16" fmla="*/ 0 h 824"/>
                  <a:gd name="T17" fmla="*/ 22 w 22"/>
                  <a:gd name="T18" fmla="*/ 824 h 824"/>
                </a:gdLst>
                <a:ahLst/>
                <a:cxnLst>
                  <a:cxn ang="T10">
                    <a:pos x="T0" y="T1"/>
                  </a:cxn>
                  <a:cxn ang="T11">
                    <a:pos x="T2" y="T3"/>
                  </a:cxn>
                  <a:cxn ang="T12">
                    <a:pos x="T4" y="T5"/>
                  </a:cxn>
                  <a:cxn ang="T13">
                    <a:pos x="T6" y="T7"/>
                  </a:cxn>
                  <a:cxn ang="T14">
                    <a:pos x="T8" y="T9"/>
                  </a:cxn>
                </a:cxnLst>
                <a:rect l="T15" t="T16" r="T17" b="T18"/>
                <a:pathLst>
                  <a:path w="22" h="824">
                    <a:moveTo>
                      <a:pt x="0" y="0"/>
                    </a:moveTo>
                    <a:lnTo>
                      <a:pt x="21" y="0"/>
                    </a:lnTo>
                    <a:lnTo>
                      <a:pt x="21" y="823"/>
                    </a:lnTo>
                    <a:lnTo>
                      <a:pt x="0" y="823"/>
                    </a:lnTo>
                    <a:lnTo>
                      <a:pt x="0" y="0"/>
                    </a:lnTo>
                  </a:path>
                </a:pathLst>
              </a:custGeom>
              <a:solidFill>
                <a:srgbClr val="E3E3E3"/>
              </a:solidFill>
              <a:ln w="12700" cap="rnd">
                <a:solidFill>
                  <a:schemeClr val="tx1"/>
                </a:solidFill>
                <a:round/>
                <a:headEnd type="none" w="sm" len="sm"/>
                <a:tailEnd type="none" w="sm" len="sm"/>
              </a:ln>
            </p:spPr>
            <p:txBody>
              <a:bodyPr/>
              <a:lstStyle/>
              <a:p>
                <a:endParaRPr lang="en-US"/>
              </a:p>
            </p:txBody>
          </p:sp>
          <p:sp>
            <p:nvSpPr>
              <p:cNvPr id="30917" name="Freeform 33"/>
              <p:cNvSpPr>
                <a:spLocks/>
              </p:cNvSpPr>
              <p:nvPr/>
            </p:nvSpPr>
            <p:spPr bwMode="auto">
              <a:xfrm>
                <a:off x="4172" y="1829"/>
                <a:ext cx="9" cy="18"/>
              </a:xfrm>
              <a:custGeom>
                <a:avLst/>
                <a:gdLst>
                  <a:gd name="T0" fmla="*/ 0 w 17"/>
                  <a:gd name="T1" fmla="*/ 0 h 25"/>
                  <a:gd name="T2" fmla="*/ 2 w 17"/>
                  <a:gd name="T3" fmla="*/ 0 h 25"/>
                  <a:gd name="T4" fmla="*/ 2 w 17"/>
                  <a:gd name="T5" fmla="*/ 9 h 25"/>
                  <a:gd name="T6" fmla="*/ 0 w 17"/>
                  <a:gd name="T7" fmla="*/ 9 h 25"/>
                  <a:gd name="T8" fmla="*/ 0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0"/>
                    </a:moveTo>
                    <a:lnTo>
                      <a:pt x="16" y="0"/>
                    </a:lnTo>
                    <a:lnTo>
                      <a:pt x="16" y="24"/>
                    </a:lnTo>
                    <a:lnTo>
                      <a:pt x="0" y="24"/>
                    </a:lnTo>
                    <a:lnTo>
                      <a:pt x="0" y="0"/>
                    </a:lnTo>
                  </a:path>
                </a:pathLst>
              </a:custGeom>
              <a:solidFill>
                <a:srgbClr val="008080"/>
              </a:solidFill>
              <a:ln w="12700" cap="rnd">
                <a:solidFill>
                  <a:schemeClr val="tx1"/>
                </a:solidFill>
                <a:round/>
                <a:headEnd type="none" w="sm" len="sm"/>
                <a:tailEnd type="none" w="sm" len="sm"/>
              </a:ln>
            </p:spPr>
            <p:txBody>
              <a:bodyPr/>
              <a:lstStyle/>
              <a:p>
                <a:endParaRPr lang="en-US"/>
              </a:p>
            </p:txBody>
          </p:sp>
          <p:sp>
            <p:nvSpPr>
              <p:cNvPr id="30918" name="Freeform 34"/>
              <p:cNvSpPr>
                <a:spLocks/>
              </p:cNvSpPr>
              <p:nvPr/>
            </p:nvSpPr>
            <p:spPr bwMode="auto">
              <a:xfrm>
                <a:off x="4192" y="1829"/>
                <a:ext cx="10" cy="18"/>
              </a:xfrm>
              <a:custGeom>
                <a:avLst/>
                <a:gdLst>
                  <a:gd name="T0" fmla="*/ 0 w 19"/>
                  <a:gd name="T1" fmla="*/ 0 h 24"/>
                  <a:gd name="T2" fmla="*/ 3 w 19"/>
                  <a:gd name="T3" fmla="*/ 0 h 24"/>
                  <a:gd name="T4" fmla="*/ 3 w 19"/>
                  <a:gd name="T5" fmla="*/ 10 h 24"/>
                  <a:gd name="T6" fmla="*/ 0 w 19"/>
                  <a:gd name="T7" fmla="*/ 10 h 24"/>
                  <a:gd name="T8" fmla="*/ 0 w 19"/>
                  <a:gd name="T9" fmla="*/ 0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0"/>
                    </a:moveTo>
                    <a:lnTo>
                      <a:pt x="18" y="0"/>
                    </a:lnTo>
                    <a:lnTo>
                      <a:pt x="18" y="23"/>
                    </a:lnTo>
                    <a:lnTo>
                      <a:pt x="0" y="23"/>
                    </a:lnTo>
                    <a:lnTo>
                      <a:pt x="0" y="0"/>
                    </a:lnTo>
                  </a:path>
                </a:pathLst>
              </a:custGeom>
              <a:solidFill>
                <a:srgbClr val="C0C0C0"/>
              </a:solidFill>
              <a:ln w="12700" cap="rnd">
                <a:solidFill>
                  <a:schemeClr val="tx1"/>
                </a:solidFill>
                <a:round/>
                <a:headEnd type="none" w="sm" len="sm"/>
                <a:tailEnd type="none" w="sm" len="sm"/>
              </a:ln>
            </p:spPr>
            <p:txBody>
              <a:bodyPr/>
              <a:lstStyle/>
              <a:p>
                <a:endParaRPr lang="en-US"/>
              </a:p>
            </p:txBody>
          </p:sp>
          <p:sp>
            <p:nvSpPr>
              <p:cNvPr id="30919" name="Freeform 35"/>
              <p:cNvSpPr>
                <a:spLocks/>
              </p:cNvSpPr>
              <p:nvPr/>
            </p:nvSpPr>
            <p:spPr bwMode="auto">
              <a:xfrm>
                <a:off x="4215" y="1821"/>
                <a:ext cx="12" cy="26"/>
              </a:xfrm>
              <a:custGeom>
                <a:avLst/>
                <a:gdLst>
                  <a:gd name="T0" fmla="*/ 0 w 23"/>
                  <a:gd name="T1" fmla="*/ 0 h 36"/>
                  <a:gd name="T2" fmla="*/ 3 w 23"/>
                  <a:gd name="T3" fmla="*/ 0 h 36"/>
                  <a:gd name="T4" fmla="*/ 3 w 23"/>
                  <a:gd name="T5" fmla="*/ 13 h 36"/>
                  <a:gd name="T6" fmla="*/ 0 w 23"/>
                  <a:gd name="T7" fmla="*/ 13 h 36"/>
                  <a:gd name="T8" fmla="*/ 0 w 23"/>
                  <a:gd name="T9" fmla="*/ 0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0" y="0"/>
                    </a:moveTo>
                    <a:lnTo>
                      <a:pt x="22" y="0"/>
                    </a:lnTo>
                    <a:lnTo>
                      <a:pt x="22" y="35"/>
                    </a:lnTo>
                    <a:lnTo>
                      <a:pt x="0" y="35"/>
                    </a:lnTo>
                    <a:lnTo>
                      <a:pt x="0" y="0"/>
                    </a:lnTo>
                  </a:path>
                </a:pathLst>
              </a:custGeom>
              <a:solidFill>
                <a:srgbClr val="808080"/>
              </a:solidFill>
              <a:ln w="12700" cap="rnd">
                <a:solidFill>
                  <a:schemeClr val="tx1"/>
                </a:solidFill>
                <a:round/>
                <a:headEnd type="none" w="sm" len="sm"/>
                <a:tailEnd type="none" w="sm" len="sm"/>
              </a:ln>
            </p:spPr>
            <p:txBody>
              <a:bodyPr/>
              <a:lstStyle/>
              <a:p>
                <a:endParaRPr lang="en-US"/>
              </a:p>
            </p:txBody>
          </p:sp>
          <p:sp>
            <p:nvSpPr>
              <p:cNvPr id="30920" name="Freeform 36"/>
              <p:cNvSpPr>
                <a:spLocks/>
              </p:cNvSpPr>
              <p:nvPr/>
            </p:nvSpPr>
            <p:spPr bwMode="auto">
              <a:xfrm>
                <a:off x="4238" y="1809"/>
                <a:ext cx="12" cy="38"/>
              </a:xfrm>
              <a:custGeom>
                <a:avLst/>
                <a:gdLst>
                  <a:gd name="T0" fmla="*/ 0 w 23"/>
                  <a:gd name="T1" fmla="*/ 0 h 52"/>
                  <a:gd name="T2" fmla="*/ 3 w 23"/>
                  <a:gd name="T3" fmla="*/ 0 h 52"/>
                  <a:gd name="T4" fmla="*/ 3 w 23"/>
                  <a:gd name="T5" fmla="*/ 20 h 52"/>
                  <a:gd name="T6" fmla="*/ 0 w 23"/>
                  <a:gd name="T7" fmla="*/ 20 h 52"/>
                  <a:gd name="T8" fmla="*/ 0 w 23"/>
                  <a:gd name="T9" fmla="*/ 0 h 52"/>
                  <a:gd name="T10" fmla="*/ 0 60000 65536"/>
                  <a:gd name="T11" fmla="*/ 0 60000 65536"/>
                  <a:gd name="T12" fmla="*/ 0 60000 65536"/>
                  <a:gd name="T13" fmla="*/ 0 60000 65536"/>
                  <a:gd name="T14" fmla="*/ 0 60000 65536"/>
                  <a:gd name="T15" fmla="*/ 0 w 23"/>
                  <a:gd name="T16" fmla="*/ 0 h 52"/>
                  <a:gd name="T17" fmla="*/ 23 w 23"/>
                  <a:gd name="T18" fmla="*/ 52 h 52"/>
                </a:gdLst>
                <a:ahLst/>
                <a:cxnLst>
                  <a:cxn ang="T10">
                    <a:pos x="T0" y="T1"/>
                  </a:cxn>
                  <a:cxn ang="T11">
                    <a:pos x="T2" y="T3"/>
                  </a:cxn>
                  <a:cxn ang="T12">
                    <a:pos x="T4" y="T5"/>
                  </a:cxn>
                  <a:cxn ang="T13">
                    <a:pos x="T6" y="T7"/>
                  </a:cxn>
                  <a:cxn ang="T14">
                    <a:pos x="T8" y="T9"/>
                  </a:cxn>
                </a:cxnLst>
                <a:rect l="T15" t="T16" r="T17" b="T18"/>
                <a:pathLst>
                  <a:path w="23" h="52">
                    <a:moveTo>
                      <a:pt x="0" y="0"/>
                    </a:moveTo>
                    <a:lnTo>
                      <a:pt x="22" y="0"/>
                    </a:lnTo>
                    <a:lnTo>
                      <a:pt x="22" y="51"/>
                    </a:lnTo>
                    <a:lnTo>
                      <a:pt x="0" y="51"/>
                    </a:lnTo>
                    <a:lnTo>
                      <a:pt x="0" y="0"/>
                    </a:lnTo>
                  </a:path>
                </a:pathLst>
              </a:custGeom>
              <a:solidFill>
                <a:srgbClr val="00CCFF"/>
              </a:solidFill>
              <a:ln w="12700" cap="rnd">
                <a:solidFill>
                  <a:schemeClr val="tx1"/>
                </a:solidFill>
                <a:round/>
                <a:headEnd type="none" w="sm" len="sm"/>
                <a:tailEnd type="none" w="sm" len="sm"/>
              </a:ln>
            </p:spPr>
            <p:txBody>
              <a:bodyPr/>
              <a:lstStyle/>
              <a:p>
                <a:endParaRPr lang="en-US"/>
              </a:p>
            </p:txBody>
          </p:sp>
          <p:sp>
            <p:nvSpPr>
              <p:cNvPr id="30921" name="Freeform 37"/>
              <p:cNvSpPr>
                <a:spLocks/>
              </p:cNvSpPr>
              <p:nvPr/>
            </p:nvSpPr>
            <p:spPr bwMode="auto">
              <a:xfrm>
                <a:off x="4261" y="1798"/>
                <a:ext cx="11" cy="49"/>
              </a:xfrm>
              <a:custGeom>
                <a:avLst/>
                <a:gdLst>
                  <a:gd name="T0" fmla="*/ 0 w 21"/>
                  <a:gd name="T1" fmla="*/ 0 h 67"/>
                  <a:gd name="T2" fmla="*/ 3 w 21"/>
                  <a:gd name="T3" fmla="*/ 0 h 67"/>
                  <a:gd name="T4" fmla="*/ 3 w 21"/>
                  <a:gd name="T5" fmla="*/ 26 h 67"/>
                  <a:gd name="T6" fmla="*/ 0 w 21"/>
                  <a:gd name="T7" fmla="*/ 26 h 67"/>
                  <a:gd name="T8" fmla="*/ 0 w 21"/>
                  <a:gd name="T9" fmla="*/ 0 h 67"/>
                  <a:gd name="T10" fmla="*/ 0 60000 65536"/>
                  <a:gd name="T11" fmla="*/ 0 60000 65536"/>
                  <a:gd name="T12" fmla="*/ 0 60000 65536"/>
                  <a:gd name="T13" fmla="*/ 0 60000 65536"/>
                  <a:gd name="T14" fmla="*/ 0 60000 65536"/>
                  <a:gd name="T15" fmla="*/ 0 w 21"/>
                  <a:gd name="T16" fmla="*/ 0 h 67"/>
                  <a:gd name="T17" fmla="*/ 21 w 21"/>
                  <a:gd name="T18" fmla="*/ 67 h 67"/>
                </a:gdLst>
                <a:ahLst/>
                <a:cxnLst>
                  <a:cxn ang="T10">
                    <a:pos x="T0" y="T1"/>
                  </a:cxn>
                  <a:cxn ang="T11">
                    <a:pos x="T2" y="T3"/>
                  </a:cxn>
                  <a:cxn ang="T12">
                    <a:pos x="T4" y="T5"/>
                  </a:cxn>
                  <a:cxn ang="T13">
                    <a:pos x="T6" y="T7"/>
                  </a:cxn>
                  <a:cxn ang="T14">
                    <a:pos x="T8" y="T9"/>
                  </a:cxn>
                </a:cxnLst>
                <a:rect l="T15" t="T16" r="T17" b="T18"/>
                <a:pathLst>
                  <a:path w="21" h="67">
                    <a:moveTo>
                      <a:pt x="0" y="0"/>
                    </a:moveTo>
                    <a:lnTo>
                      <a:pt x="20" y="0"/>
                    </a:lnTo>
                    <a:lnTo>
                      <a:pt x="20" y="66"/>
                    </a:lnTo>
                    <a:lnTo>
                      <a:pt x="0" y="66"/>
                    </a:lnTo>
                    <a:lnTo>
                      <a:pt x="0" y="0"/>
                    </a:lnTo>
                  </a:path>
                </a:pathLst>
              </a:custGeom>
              <a:solidFill>
                <a:srgbClr val="FF8080"/>
              </a:solidFill>
              <a:ln w="12700" cap="rnd">
                <a:solidFill>
                  <a:schemeClr val="tx1"/>
                </a:solidFill>
                <a:round/>
                <a:headEnd type="none" w="sm" len="sm"/>
                <a:tailEnd type="none" w="sm" len="sm"/>
              </a:ln>
            </p:spPr>
            <p:txBody>
              <a:bodyPr/>
              <a:lstStyle/>
              <a:p>
                <a:endParaRPr lang="en-US"/>
              </a:p>
            </p:txBody>
          </p:sp>
          <p:sp>
            <p:nvSpPr>
              <p:cNvPr id="30922" name="Freeform 38"/>
              <p:cNvSpPr>
                <a:spLocks/>
              </p:cNvSpPr>
              <p:nvPr/>
            </p:nvSpPr>
            <p:spPr bwMode="auto">
              <a:xfrm>
                <a:off x="4282" y="1797"/>
                <a:ext cx="12" cy="50"/>
              </a:xfrm>
              <a:custGeom>
                <a:avLst/>
                <a:gdLst>
                  <a:gd name="T0" fmla="*/ 0 w 23"/>
                  <a:gd name="T1" fmla="*/ 0 h 69"/>
                  <a:gd name="T2" fmla="*/ 3 w 23"/>
                  <a:gd name="T3" fmla="*/ 0 h 69"/>
                  <a:gd name="T4" fmla="*/ 3 w 23"/>
                  <a:gd name="T5" fmla="*/ 26 h 69"/>
                  <a:gd name="T6" fmla="*/ 0 w 23"/>
                  <a:gd name="T7" fmla="*/ 26 h 69"/>
                  <a:gd name="T8" fmla="*/ 0 w 23"/>
                  <a:gd name="T9" fmla="*/ 0 h 69"/>
                  <a:gd name="T10" fmla="*/ 0 60000 65536"/>
                  <a:gd name="T11" fmla="*/ 0 60000 65536"/>
                  <a:gd name="T12" fmla="*/ 0 60000 65536"/>
                  <a:gd name="T13" fmla="*/ 0 60000 65536"/>
                  <a:gd name="T14" fmla="*/ 0 60000 65536"/>
                  <a:gd name="T15" fmla="*/ 0 w 23"/>
                  <a:gd name="T16" fmla="*/ 0 h 69"/>
                  <a:gd name="T17" fmla="*/ 23 w 23"/>
                  <a:gd name="T18" fmla="*/ 69 h 69"/>
                </a:gdLst>
                <a:ahLst/>
                <a:cxnLst>
                  <a:cxn ang="T10">
                    <a:pos x="T0" y="T1"/>
                  </a:cxn>
                  <a:cxn ang="T11">
                    <a:pos x="T2" y="T3"/>
                  </a:cxn>
                  <a:cxn ang="T12">
                    <a:pos x="T4" y="T5"/>
                  </a:cxn>
                  <a:cxn ang="T13">
                    <a:pos x="T6" y="T7"/>
                  </a:cxn>
                  <a:cxn ang="T14">
                    <a:pos x="T8" y="T9"/>
                  </a:cxn>
                </a:cxnLst>
                <a:rect l="T15" t="T16" r="T17" b="T18"/>
                <a:pathLst>
                  <a:path w="23" h="69">
                    <a:moveTo>
                      <a:pt x="0" y="0"/>
                    </a:moveTo>
                    <a:lnTo>
                      <a:pt x="22" y="0"/>
                    </a:lnTo>
                    <a:lnTo>
                      <a:pt x="22" y="68"/>
                    </a:lnTo>
                    <a:lnTo>
                      <a:pt x="0" y="68"/>
                    </a:lnTo>
                    <a:lnTo>
                      <a:pt x="0" y="0"/>
                    </a:lnTo>
                  </a:path>
                </a:pathLst>
              </a:custGeom>
              <a:solidFill>
                <a:srgbClr val="FFFF80"/>
              </a:solidFill>
              <a:ln w="12700" cap="rnd">
                <a:solidFill>
                  <a:schemeClr val="tx1"/>
                </a:solidFill>
                <a:round/>
                <a:headEnd type="none" w="sm" len="sm"/>
                <a:tailEnd type="none" w="sm" len="sm"/>
              </a:ln>
            </p:spPr>
            <p:txBody>
              <a:bodyPr/>
              <a:lstStyle/>
              <a:p>
                <a:endParaRPr lang="en-US"/>
              </a:p>
            </p:txBody>
          </p:sp>
          <p:sp>
            <p:nvSpPr>
              <p:cNvPr id="30923" name="Freeform 39"/>
              <p:cNvSpPr>
                <a:spLocks/>
              </p:cNvSpPr>
              <p:nvPr/>
            </p:nvSpPr>
            <p:spPr bwMode="auto">
              <a:xfrm>
                <a:off x="4304" y="1789"/>
                <a:ext cx="13" cy="58"/>
              </a:xfrm>
              <a:custGeom>
                <a:avLst/>
                <a:gdLst>
                  <a:gd name="T0" fmla="*/ 0 w 23"/>
                  <a:gd name="T1" fmla="*/ 0 h 79"/>
                  <a:gd name="T2" fmla="*/ 4 w 23"/>
                  <a:gd name="T3" fmla="*/ 0 h 79"/>
                  <a:gd name="T4" fmla="*/ 4 w 23"/>
                  <a:gd name="T5" fmla="*/ 31 h 79"/>
                  <a:gd name="T6" fmla="*/ 0 w 23"/>
                  <a:gd name="T7" fmla="*/ 31 h 79"/>
                  <a:gd name="T8" fmla="*/ 0 w 23"/>
                  <a:gd name="T9" fmla="*/ 0 h 79"/>
                  <a:gd name="T10" fmla="*/ 0 60000 65536"/>
                  <a:gd name="T11" fmla="*/ 0 60000 65536"/>
                  <a:gd name="T12" fmla="*/ 0 60000 65536"/>
                  <a:gd name="T13" fmla="*/ 0 60000 65536"/>
                  <a:gd name="T14" fmla="*/ 0 60000 65536"/>
                  <a:gd name="T15" fmla="*/ 0 w 23"/>
                  <a:gd name="T16" fmla="*/ 0 h 79"/>
                  <a:gd name="T17" fmla="*/ 23 w 23"/>
                  <a:gd name="T18" fmla="*/ 79 h 79"/>
                </a:gdLst>
                <a:ahLst/>
                <a:cxnLst>
                  <a:cxn ang="T10">
                    <a:pos x="T0" y="T1"/>
                  </a:cxn>
                  <a:cxn ang="T11">
                    <a:pos x="T2" y="T3"/>
                  </a:cxn>
                  <a:cxn ang="T12">
                    <a:pos x="T4" y="T5"/>
                  </a:cxn>
                  <a:cxn ang="T13">
                    <a:pos x="T6" y="T7"/>
                  </a:cxn>
                  <a:cxn ang="T14">
                    <a:pos x="T8" y="T9"/>
                  </a:cxn>
                </a:cxnLst>
                <a:rect l="T15" t="T16" r="T17" b="T18"/>
                <a:pathLst>
                  <a:path w="23" h="79">
                    <a:moveTo>
                      <a:pt x="0" y="0"/>
                    </a:moveTo>
                    <a:lnTo>
                      <a:pt x="22" y="0"/>
                    </a:lnTo>
                    <a:lnTo>
                      <a:pt x="22" y="78"/>
                    </a:lnTo>
                    <a:lnTo>
                      <a:pt x="0" y="78"/>
                    </a:lnTo>
                    <a:lnTo>
                      <a:pt x="0" y="0"/>
                    </a:lnTo>
                  </a:path>
                </a:pathLst>
              </a:custGeom>
              <a:solidFill>
                <a:srgbClr val="A0E0E0"/>
              </a:solidFill>
              <a:ln w="12700" cap="rnd">
                <a:solidFill>
                  <a:schemeClr val="tx1"/>
                </a:solidFill>
                <a:round/>
                <a:headEnd type="none" w="sm" len="sm"/>
                <a:tailEnd type="none" w="sm" len="sm"/>
              </a:ln>
            </p:spPr>
            <p:txBody>
              <a:bodyPr/>
              <a:lstStyle/>
              <a:p>
                <a:endParaRPr lang="en-US"/>
              </a:p>
            </p:txBody>
          </p:sp>
          <p:sp>
            <p:nvSpPr>
              <p:cNvPr id="30924" name="Freeform 40"/>
              <p:cNvSpPr>
                <a:spLocks/>
              </p:cNvSpPr>
              <p:nvPr/>
            </p:nvSpPr>
            <p:spPr bwMode="auto">
              <a:xfrm>
                <a:off x="4327" y="1783"/>
                <a:ext cx="11" cy="64"/>
              </a:xfrm>
              <a:custGeom>
                <a:avLst/>
                <a:gdLst>
                  <a:gd name="T0" fmla="*/ 0 w 21"/>
                  <a:gd name="T1" fmla="*/ 0 h 88"/>
                  <a:gd name="T2" fmla="*/ 3 w 21"/>
                  <a:gd name="T3" fmla="*/ 0 h 88"/>
                  <a:gd name="T4" fmla="*/ 3 w 21"/>
                  <a:gd name="T5" fmla="*/ 33 h 88"/>
                  <a:gd name="T6" fmla="*/ 0 w 21"/>
                  <a:gd name="T7" fmla="*/ 33 h 88"/>
                  <a:gd name="T8" fmla="*/ 0 w 21"/>
                  <a:gd name="T9" fmla="*/ 0 h 88"/>
                  <a:gd name="T10" fmla="*/ 0 60000 65536"/>
                  <a:gd name="T11" fmla="*/ 0 60000 65536"/>
                  <a:gd name="T12" fmla="*/ 0 60000 65536"/>
                  <a:gd name="T13" fmla="*/ 0 60000 65536"/>
                  <a:gd name="T14" fmla="*/ 0 60000 65536"/>
                  <a:gd name="T15" fmla="*/ 0 w 21"/>
                  <a:gd name="T16" fmla="*/ 0 h 88"/>
                  <a:gd name="T17" fmla="*/ 21 w 21"/>
                  <a:gd name="T18" fmla="*/ 88 h 88"/>
                </a:gdLst>
                <a:ahLst/>
                <a:cxnLst>
                  <a:cxn ang="T10">
                    <a:pos x="T0" y="T1"/>
                  </a:cxn>
                  <a:cxn ang="T11">
                    <a:pos x="T2" y="T3"/>
                  </a:cxn>
                  <a:cxn ang="T12">
                    <a:pos x="T4" y="T5"/>
                  </a:cxn>
                  <a:cxn ang="T13">
                    <a:pos x="T6" y="T7"/>
                  </a:cxn>
                  <a:cxn ang="T14">
                    <a:pos x="T8" y="T9"/>
                  </a:cxn>
                </a:cxnLst>
                <a:rect l="T15" t="T16" r="T17" b="T18"/>
                <a:pathLst>
                  <a:path w="21" h="88">
                    <a:moveTo>
                      <a:pt x="0" y="0"/>
                    </a:moveTo>
                    <a:lnTo>
                      <a:pt x="20" y="0"/>
                    </a:lnTo>
                    <a:lnTo>
                      <a:pt x="20" y="87"/>
                    </a:lnTo>
                    <a:lnTo>
                      <a:pt x="0" y="87"/>
                    </a:lnTo>
                    <a:lnTo>
                      <a:pt x="0" y="0"/>
                    </a:lnTo>
                  </a:path>
                </a:pathLst>
              </a:custGeom>
              <a:solidFill>
                <a:srgbClr val="00CCFF"/>
              </a:solidFill>
              <a:ln w="12700" cap="rnd">
                <a:solidFill>
                  <a:schemeClr val="tx1"/>
                </a:solidFill>
                <a:round/>
                <a:headEnd type="none" w="sm" len="sm"/>
                <a:tailEnd type="none" w="sm" len="sm"/>
              </a:ln>
            </p:spPr>
            <p:txBody>
              <a:bodyPr/>
              <a:lstStyle/>
              <a:p>
                <a:endParaRPr lang="en-US"/>
              </a:p>
            </p:txBody>
          </p:sp>
          <p:sp>
            <p:nvSpPr>
              <p:cNvPr id="30925" name="Freeform 41"/>
              <p:cNvSpPr>
                <a:spLocks/>
              </p:cNvSpPr>
              <p:nvPr/>
            </p:nvSpPr>
            <p:spPr bwMode="auto">
              <a:xfrm>
                <a:off x="4349" y="1780"/>
                <a:ext cx="11" cy="67"/>
              </a:xfrm>
              <a:custGeom>
                <a:avLst/>
                <a:gdLst>
                  <a:gd name="T0" fmla="*/ 0 w 21"/>
                  <a:gd name="T1" fmla="*/ 0 h 92"/>
                  <a:gd name="T2" fmla="*/ 3 w 21"/>
                  <a:gd name="T3" fmla="*/ 0 h 92"/>
                  <a:gd name="T4" fmla="*/ 3 w 21"/>
                  <a:gd name="T5" fmla="*/ 35 h 92"/>
                  <a:gd name="T6" fmla="*/ 0 w 21"/>
                  <a:gd name="T7" fmla="*/ 35 h 92"/>
                  <a:gd name="T8" fmla="*/ 0 w 21"/>
                  <a:gd name="T9" fmla="*/ 0 h 92"/>
                  <a:gd name="T10" fmla="*/ 0 60000 65536"/>
                  <a:gd name="T11" fmla="*/ 0 60000 65536"/>
                  <a:gd name="T12" fmla="*/ 0 60000 65536"/>
                  <a:gd name="T13" fmla="*/ 0 60000 65536"/>
                  <a:gd name="T14" fmla="*/ 0 60000 65536"/>
                  <a:gd name="T15" fmla="*/ 0 w 21"/>
                  <a:gd name="T16" fmla="*/ 0 h 92"/>
                  <a:gd name="T17" fmla="*/ 21 w 21"/>
                  <a:gd name="T18" fmla="*/ 92 h 92"/>
                </a:gdLst>
                <a:ahLst/>
                <a:cxnLst>
                  <a:cxn ang="T10">
                    <a:pos x="T0" y="T1"/>
                  </a:cxn>
                  <a:cxn ang="T11">
                    <a:pos x="T2" y="T3"/>
                  </a:cxn>
                  <a:cxn ang="T12">
                    <a:pos x="T4" y="T5"/>
                  </a:cxn>
                  <a:cxn ang="T13">
                    <a:pos x="T6" y="T7"/>
                  </a:cxn>
                  <a:cxn ang="T14">
                    <a:pos x="T8" y="T9"/>
                  </a:cxn>
                </a:cxnLst>
                <a:rect l="T15" t="T16" r="T17" b="T18"/>
                <a:pathLst>
                  <a:path w="21" h="92">
                    <a:moveTo>
                      <a:pt x="0" y="0"/>
                    </a:moveTo>
                    <a:lnTo>
                      <a:pt x="20" y="0"/>
                    </a:lnTo>
                    <a:lnTo>
                      <a:pt x="20" y="91"/>
                    </a:lnTo>
                    <a:lnTo>
                      <a:pt x="0" y="91"/>
                    </a:lnTo>
                    <a:lnTo>
                      <a:pt x="0" y="0"/>
                    </a:lnTo>
                  </a:path>
                </a:pathLst>
              </a:custGeom>
              <a:solidFill>
                <a:srgbClr val="FF8080"/>
              </a:solidFill>
              <a:ln w="12700" cap="rnd">
                <a:solidFill>
                  <a:schemeClr val="tx1"/>
                </a:solidFill>
                <a:round/>
                <a:headEnd type="none" w="sm" len="sm"/>
                <a:tailEnd type="none" w="sm" len="sm"/>
              </a:ln>
            </p:spPr>
            <p:txBody>
              <a:bodyPr/>
              <a:lstStyle/>
              <a:p>
                <a:endParaRPr lang="en-US"/>
              </a:p>
            </p:txBody>
          </p:sp>
          <p:sp>
            <p:nvSpPr>
              <p:cNvPr id="30926" name="Freeform 42"/>
              <p:cNvSpPr>
                <a:spLocks/>
              </p:cNvSpPr>
              <p:nvPr/>
            </p:nvSpPr>
            <p:spPr bwMode="auto">
              <a:xfrm>
                <a:off x="4371" y="1776"/>
                <a:ext cx="12" cy="71"/>
              </a:xfrm>
              <a:custGeom>
                <a:avLst/>
                <a:gdLst>
                  <a:gd name="T0" fmla="*/ 0 w 23"/>
                  <a:gd name="T1" fmla="*/ 0 h 97"/>
                  <a:gd name="T2" fmla="*/ 3 w 23"/>
                  <a:gd name="T3" fmla="*/ 0 h 97"/>
                  <a:gd name="T4" fmla="*/ 3 w 23"/>
                  <a:gd name="T5" fmla="*/ 37 h 97"/>
                  <a:gd name="T6" fmla="*/ 0 w 23"/>
                  <a:gd name="T7" fmla="*/ 37 h 97"/>
                  <a:gd name="T8" fmla="*/ 0 w 23"/>
                  <a:gd name="T9" fmla="*/ 0 h 97"/>
                  <a:gd name="T10" fmla="*/ 0 60000 65536"/>
                  <a:gd name="T11" fmla="*/ 0 60000 65536"/>
                  <a:gd name="T12" fmla="*/ 0 60000 65536"/>
                  <a:gd name="T13" fmla="*/ 0 60000 65536"/>
                  <a:gd name="T14" fmla="*/ 0 60000 65536"/>
                  <a:gd name="T15" fmla="*/ 0 w 23"/>
                  <a:gd name="T16" fmla="*/ 0 h 97"/>
                  <a:gd name="T17" fmla="*/ 23 w 23"/>
                  <a:gd name="T18" fmla="*/ 97 h 97"/>
                </a:gdLst>
                <a:ahLst/>
                <a:cxnLst>
                  <a:cxn ang="T10">
                    <a:pos x="T0" y="T1"/>
                  </a:cxn>
                  <a:cxn ang="T11">
                    <a:pos x="T2" y="T3"/>
                  </a:cxn>
                  <a:cxn ang="T12">
                    <a:pos x="T4" y="T5"/>
                  </a:cxn>
                  <a:cxn ang="T13">
                    <a:pos x="T6" y="T7"/>
                  </a:cxn>
                  <a:cxn ang="T14">
                    <a:pos x="T8" y="T9"/>
                  </a:cxn>
                </a:cxnLst>
                <a:rect l="T15" t="T16" r="T17" b="T18"/>
                <a:pathLst>
                  <a:path w="23" h="97">
                    <a:moveTo>
                      <a:pt x="0" y="0"/>
                    </a:moveTo>
                    <a:lnTo>
                      <a:pt x="22" y="0"/>
                    </a:lnTo>
                    <a:lnTo>
                      <a:pt x="22" y="96"/>
                    </a:lnTo>
                    <a:lnTo>
                      <a:pt x="0" y="96"/>
                    </a:lnTo>
                    <a:lnTo>
                      <a:pt x="0" y="0"/>
                    </a:lnTo>
                  </a:path>
                </a:pathLst>
              </a:custGeom>
              <a:solidFill>
                <a:srgbClr val="0099CC"/>
              </a:solidFill>
              <a:ln w="12700" cap="rnd">
                <a:solidFill>
                  <a:schemeClr val="tx1"/>
                </a:solidFill>
                <a:round/>
                <a:headEnd type="none" w="sm" len="sm"/>
                <a:tailEnd type="none" w="sm" len="sm"/>
              </a:ln>
            </p:spPr>
            <p:txBody>
              <a:bodyPr/>
              <a:lstStyle/>
              <a:p>
                <a:endParaRPr lang="en-US"/>
              </a:p>
            </p:txBody>
          </p:sp>
          <p:sp>
            <p:nvSpPr>
              <p:cNvPr id="30927" name="Freeform 43"/>
              <p:cNvSpPr>
                <a:spLocks/>
              </p:cNvSpPr>
              <p:nvPr/>
            </p:nvSpPr>
            <p:spPr bwMode="auto">
              <a:xfrm>
                <a:off x="4394" y="1776"/>
                <a:ext cx="12" cy="71"/>
              </a:xfrm>
              <a:custGeom>
                <a:avLst/>
                <a:gdLst>
                  <a:gd name="T0" fmla="*/ 0 w 22"/>
                  <a:gd name="T1" fmla="*/ 0 h 97"/>
                  <a:gd name="T2" fmla="*/ 3 w 22"/>
                  <a:gd name="T3" fmla="*/ 0 h 97"/>
                  <a:gd name="T4" fmla="*/ 3 w 22"/>
                  <a:gd name="T5" fmla="*/ 37 h 97"/>
                  <a:gd name="T6" fmla="*/ 0 w 22"/>
                  <a:gd name="T7" fmla="*/ 37 h 97"/>
                  <a:gd name="T8" fmla="*/ 0 w 22"/>
                  <a:gd name="T9" fmla="*/ 0 h 97"/>
                  <a:gd name="T10" fmla="*/ 0 60000 65536"/>
                  <a:gd name="T11" fmla="*/ 0 60000 65536"/>
                  <a:gd name="T12" fmla="*/ 0 60000 65536"/>
                  <a:gd name="T13" fmla="*/ 0 60000 65536"/>
                  <a:gd name="T14" fmla="*/ 0 60000 65536"/>
                  <a:gd name="T15" fmla="*/ 0 w 22"/>
                  <a:gd name="T16" fmla="*/ 0 h 97"/>
                  <a:gd name="T17" fmla="*/ 22 w 22"/>
                  <a:gd name="T18" fmla="*/ 97 h 97"/>
                </a:gdLst>
                <a:ahLst/>
                <a:cxnLst>
                  <a:cxn ang="T10">
                    <a:pos x="T0" y="T1"/>
                  </a:cxn>
                  <a:cxn ang="T11">
                    <a:pos x="T2" y="T3"/>
                  </a:cxn>
                  <a:cxn ang="T12">
                    <a:pos x="T4" y="T5"/>
                  </a:cxn>
                  <a:cxn ang="T13">
                    <a:pos x="T6" y="T7"/>
                  </a:cxn>
                  <a:cxn ang="T14">
                    <a:pos x="T8" y="T9"/>
                  </a:cxn>
                </a:cxnLst>
                <a:rect l="T15" t="T16" r="T17" b="T18"/>
                <a:pathLst>
                  <a:path w="22" h="97">
                    <a:moveTo>
                      <a:pt x="0" y="0"/>
                    </a:moveTo>
                    <a:lnTo>
                      <a:pt x="21" y="0"/>
                    </a:lnTo>
                    <a:lnTo>
                      <a:pt x="21" y="96"/>
                    </a:lnTo>
                    <a:lnTo>
                      <a:pt x="0" y="96"/>
                    </a:lnTo>
                    <a:lnTo>
                      <a:pt x="0" y="0"/>
                    </a:lnTo>
                  </a:path>
                </a:pathLst>
              </a:custGeom>
              <a:solidFill>
                <a:schemeClr val="hlink"/>
              </a:solidFill>
              <a:ln w="12700" cap="rnd">
                <a:solidFill>
                  <a:schemeClr val="tx1"/>
                </a:solidFill>
                <a:round/>
                <a:headEnd type="none" w="sm" len="sm"/>
                <a:tailEnd type="none" w="sm" len="sm"/>
              </a:ln>
            </p:spPr>
            <p:txBody>
              <a:bodyPr/>
              <a:lstStyle/>
              <a:p>
                <a:endParaRPr lang="en-US"/>
              </a:p>
            </p:txBody>
          </p:sp>
          <p:sp>
            <p:nvSpPr>
              <p:cNvPr id="30928" name="Freeform 44"/>
              <p:cNvSpPr>
                <a:spLocks/>
              </p:cNvSpPr>
              <p:nvPr/>
            </p:nvSpPr>
            <p:spPr bwMode="auto">
              <a:xfrm>
                <a:off x="4416" y="1776"/>
                <a:ext cx="12" cy="71"/>
              </a:xfrm>
              <a:custGeom>
                <a:avLst/>
                <a:gdLst>
                  <a:gd name="T0" fmla="*/ 0 w 23"/>
                  <a:gd name="T1" fmla="*/ 0 h 97"/>
                  <a:gd name="T2" fmla="*/ 3 w 23"/>
                  <a:gd name="T3" fmla="*/ 0 h 97"/>
                  <a:gd name="T4" fmla="*/ 3 w 23"/>
                  <a:gd name="T5" fmla="*/ 37 h 97"/>
                  <a:gd name="T6" fmla="*/ 0 w 23"/>
                  <a:gd name="T7" fmla="*/ 37 h 97"/>
                  <a:gd name="T8" fmla="*/ 0 w 23"/>
                  <a:gd name="T9" fmla="*/ 0 h 97"/>
                  <a:gd name="T10" fmla="*/ 0 60000 65536"/>
                  <a:gd name="T11" fmla="*/ 0 60000 65536"/>
                  <a:gd name="T12" fmla="*/ 0 60000 65536"/>
                  <a:gd name="T13" fmla="*/ 0 60000 65536"/>
                  <a:gd name="T14" fmla="*/ 0 60000 65536"/>
                  <a:gd name="T15" fmla="*/ 0 w 23"/>
                  <a:gd name="T16" fmla="*/ 0 h 97"/>
                  <a:gd name="T17" fmla="*/ 23 w 23"/>
                  <a:gd name="T18" fmla="*/ 97 h 97"/>
                </a:gdLst>
                <a:ahLst/>
                <a:cxnLst>
                  <a:cxn ang="T10">
                    <a:pos x="T0" y="T1"/>
                  </a:cxn>
                  <a:cxn ang="T11">
                    <a:pos x="T2" y="T3"/>
                  </a:cxn>
                  <a:cxn ang="T12">
                    <a:pos x="T4" y="T5"/>
                  </a:cxn>
                  <a:cxn ang="T13">
                    <a:pos x="T6" y="T7"/>
                  </a:cxn>
                  <a:cxn ang="T14">
                    <a:pos x="T8" y="T9"/>
                  </a:cxn>
                </a:cxnLst>
                <a:rect l="T15" t="T16" r="T17" b="T18"/>
                <a:pathLst>
                  <a:path w="23" h="97">
                    <a:moveTo>
                      <a:pt x="0" y="0"/>
                    </a:moveTo>
                    <a:lnTo>
                      <a:pt x="22" y="0"/>
                    </a:lnTo>
                    <a:lnTo>
                      <a:pt x="22" y="96"/>
                    </a:lnTo>
                    <a:lnTo>
                      <a:pt x="0" y="96"/>
                    </a:lnTo>
                    <a:lnTo>
                      <a:pt x="0" y="0"/>
                    </a:lnTo>
                  </a:path>
                </a:pathLst>
              </a:custGeom>
              <a:solidFill>
                <a:srgbClr val="0099CC"/>
              </a:solidFill>
              <a:ln w="12700" cap="rnd">
                <a:solidFill>
                  <a:schemeClr val="tx1"/>
                </a:solidFill>
                <a:round/>
                <a:headEnd type="none" w="sm" len="sm"/>
                <a:tailEnd type="none" w="sm" len="sm"/>
              </a:ln>
            </p:spPr>
            <p:txBody>
              <a:bodyPr/>
              <a:lstStyle/>
              <a:p>
                <a:endParaRPr lang="en-US"/>
              </a:p>
            </p:txBody>
          </p:sp>
          <p:sp>
            <p:nvSpPr>
              <p:cNvPr id="30929" name="Freeform 45"/>
              <p:cNvSpPr>
                <a:spLocks/>
              </p:cNvSpPr>
              <p:nvPr/>
            </p:nvSpPr>
            <p:spPr bwMode="auto">
              <a:xfrm>
                <a:off x="4437" y="1773"/>
                <a:ext cx="13" cy="74"/>
              </a:xfrm>
              <a:custGeom>
                <a:avLst/>
                <a:gdLst>
                  <a:gd name="T0" fmla="*/ 0 w 23"/>
                  <a:gd name="T1" fmla="*/ 0 h 101"/>
                  <a:gd name="T2" fmla="*/ 4 w 23"/>
                  <a:gd name="T3" fmla="*/ 0 h 101"/>
                  <a:gd name="T4" fmla="*/ 4 w 23"/>
                  <a:gd name="T5" fmla="*/ 39 h 101"/>
                  <a:gd name="T6" fmla="*/ 0 w 23"/>
                  <a:gd name="T7" fmla="*/ 39 h 101"/>
                  <a:gd name="T8" fmla="*/ 0 w 23"/>
                  <a:gd name="T9" fmla="*/ 0 h 101"/>
                  <a:gd name="T10" fmla="*/ 0 60000 65536"/>
                  <a:gd name="T11" fmla="*/ 0 60000 65536"/>
                  <a:gd name="T12" fmla="*/ 0 60000 65536"/>
                  <a:gd name="T13" fmla="*/ 0 60000 65536"/>
                  <a:gd name="T14" fmla="*/ 0 60000 65536"/>
                  <a:gd name="T15" fmla="*/ 0 w 23"/>
                  <a:gd name="T16" fmla="*/ 0 h 101"/>
                  <a:gd name="T17" fmla="*/ 23 w 23"/>
                  <a:gd name="T18" fmla="*/ 101 h 101"/>
                </a:gdLst>
                <a:ahLst/>
                <a:cxnLst>
                  <a:cxn ang="T10">
                    <a:pos x="T0" y="T1"/>
                  </a:cxn>
                  <a:cxn ang="T11">
                    <a:pos x="T2" y="T3"/>
                  </a:cxn>
                  <a:cxn ang="T12">
                    <a:pos x="T4" y="T5"/>
                  </a:cxn>
                  <a:cxn ang="T13">
                    <a:pos x="T6" y="T7"/>
                  </a:cxn>
                  <a:cxn ang="T14">
                    <a:pos x="T8" y="T9"/>
                  </a:cxn>
                </a:cxnLst>
                <a:rect l="T15" t="T16" r="T17" b="T18"/>
                <a:pathLst>
                  <a:path w="23" h="101">
                    <a:moveTo>
                      <a:pt x="0" y="0"/>
                    </a:moveTo>
                    <a:lnTo>
                      <a:pt x="22" y="0"/>
                    </a:lnTo>
                    <a:lnTo>
                      <a:pt x="22" y="100"/>
                    </a:lnTo>
                    <a:lnTo>
                      <a:pt x="0" y="100"/>
                    </a:lnTo>
                    <a:lnTo>
                      <a:pt x="0" y="0"/>
                    </a:lnTo>
                  </a:path>
                </a:pathLst>
              </a:custGeom>
              <a:solidFill>
                <a:srgbClr val="FF7C80"/>
              </a:solidFill>
              <a:ln w="12700" cap="rnd">
                <a:solidFill>
                  <a:schemeClr val="tx1"/>
                </a:solidFill>
                <a:round/>
                <a:headEnd type="none" w="sm" len="sm"/>
                <a:tailEnd type="none" w="sm" len="sm"/>
              </a:ln>
            </p:spPr>
            <p:txBody>
              <a:bodyPr/>
              <a:lstStyle/>
              <a:p>
                <a:endParaRPr lang="en-US"/>
              </a:p>
            </p:txBody>
          </p:sp>
          <p:sp>
            <p:nvSpPr>
              <p:cNvPr id="30930" name="Freeform 46"/>
              <p:cNvSpPr>
                <a:spLocks/>
              </p:cNvSpPr>
              <p:nvPr/>
            </p:nvSpPr>
            <p:spPr bwMode="auto">
              <a:xfrm>
                <a:off x="4461" y="1773"/>
                <a:ext cx="12" cy="74"/>
              </a:xfrm>
              <a:custGeom>
                <a:avLst/>
                <a:gdLst>
                  <a:gd name="T0" fmla="*/ 0 w 23"/>
                  <a:gd name="T1" fmla="*/ 0 h 101"/>
                  <a:gd name="T2" fmla="*/ 3 w 23"/>
                  <a:gd name="T3" fmla="*/ 0 h 101"/>
                  <a:gd name="T4" fmla="*/ 3 w 23"/>
                  <a:gd name="T5" fmla="*/ 39 h 101"/>
                  <a:gd name="T6" fmla="*/ 0 w 23"/>
                  <a:gd name="T7" fmla="*/ 39 h 101"/>
                  <a:gd name="T8" fmla="*/ 0 w 23"/>
                  <a:gd name="T9" fmla="*/ 0 h 101"/>
                  <a:gd name="T10" fmla="*/ 0 60000 65536"/>
                  <a:gd name="T11" fmla="*/ 0 60000 65536"/>
                  <a:gd name="T12" fmla="*/ 0 60000 65536"/>
                  <a:gd name="T13" fmla="*/ 0 60000 65536"/>
                  <a:gd name="T14" fmla="*/ 0 60000 65536"/>
                  <a:gd name="T15" fmla="*/ 0 w 23"/>
                  <a:gd name="T16" fmla="*/ 0 h 101"/>
                  <a:gd name="T17" fmla="*/ 23 w 23"/>
                  <a:gd name="T18" fmla="*/ 101 h 101"/>
                </a:gdLst>
                <a:ahLst/>
                <a:cxnLst>
                  <a:cxn ang="T10">
                    <a:pos x="T0" y="T1"/>
                  </a:cxn>
                  <a:cxn ang="T11">
                    <a:pos x="T2" y="T3"/>
                  </a:cxn>
                  <a:cxn ang="T12">
                    <a:pos x="T4" y="T5"/>
                  </a:cxn>
                  <a:cxn ang="T13">
                    <a:pos x="T6" y="T7"/>
                  </a:cxn>
                  <a:cxn ang="T14">
                    <a:pos x="T8" y="T9"/>
                  </a:cxn>
                </a:cxnLst>
                <a:rect l="T15" t="T16" r="T17" b="T18"/>
                <a:pathLst>
                  <a:path w="23" h="101">
                    <a:moveTo>
                      <a:pt x="0" y="0"/>
                    </a:moveTo>
                    <a:lnTo>
                      <a:pt x="22" y="0"/>
                    </a:lnTo>
                    <a:lnTo>
                      <a:pt x="22" y="100"/>
                    </a:lnTo>
                    <a:lnTo>
                      <a:pt x="0" y="100"/>
                    </a:lnTo>
                    <a:lnTo>
                      <a:pt x="0" y="0"/>
                    </a:lnTo>
                  </a:path>
                </a:pathLst>
              </a:custGeom>
              <a:solidFill>
                <a:srgbClr val="FFFF80"/>
              </a:solidFill>
              <a:ln w="12700" cap="rnd">
                <a:solidFill>
                  <a:schemeClr val="tx1"/>
                </a:solidFill>
                <a:round/>
                <a:headEnd type="none" w="sm" len="sm"/>
                <a:tailEnd type="none" w="sm" len="sm"/>
              </a:ln>
            </p:spPr>
            <p:txBody>
              <a:bodyPr/>
              <a:lstStyle/>
              <a:p>
                <a:endParaRPr lang="en-US"/>
              </a:p>
            </p:txBody>
          </p:sp>
          <p:sp>
            <p:nvSpPr>
              <p:cNvPr id="30931" name="Freeform 47"/>
              <p:cNvSpPr>
                <a:spLocks/>
              </p:cNvSpPr>
              <p:nvPr/>
            </p:nvSpPr>
            <p:spPr bwMode="auto">
              <a:xfrm>
                <a:off x="4483" y="1770"/>
                <a:ext cx="13" cy="77"/>
              </a:xfrm>
              <a:custGeom>
                <a:avLst/>
                <a:gdLst>
                  <a:gd name="T0" fmla="*/ 0 w 23"/>
                  <a:gd name="T1" fmla="*/ 0 h 105"/>
                  <a:gd name="T2" fmla="*/ 4 w 23"/>
                  <a:gd name="T3" fmla="*/ 0 h 105"/>
                  <a:gd name="T4" fmla="*/ 4 w 23"/>
                  <a:gd name="T5" fmla="*/ 41 h 105"/>
                  <a:gd name="T6" fmla="*/ 0 w 23"/>
                  <a:gd name="T7" fmla="*/ 41 h 105"/>
                  <a:gd name="T8" fmla="*/ 0 w 23"/>
                  <a:gd name="T9" fmla="*/ 0 h 105"/>
                  <a:gd name="T10" fmla="*/ 0 60000 65536"/>
                  <a:gd name="T11" fmla="*/ 0 60000 65536"/>
                  <a:gd name="T12" fmla="*/ 0 60000 65536"/>
                  <a:gd name="T13" fmla="*/ 0 60000 65536"/>
                  <a:gd name="T14" fmla="*/ 0 60000 65536"/>
                  <a:gd name="T15" fmla="*/ 0 w 23"/>
                  <a:gd name="T16" fmla="*/ 0 h 105"/>
                  <a:gd name="T17" fmla="*/ 23 w 23"/>
                  <a:gd name="T18" fmla="*/ 105 h 105"/>
                </a:gdLst>
                <a:ahLst/>
                <a:cxnLst>
                  <a:cxn ang="T10">
                    <a:pos x="T0" y="T1"/>
                  </a:cxn>
                  <a:cxn ang="T11">
                    <a:pos x="T2" y="T3"/>
                  </a:cxn>
                  <a:cxn ang="T12">
                    <a:pos x="T4" y="T5"/>
                  </a:cxn>
                  <a:cxn ang="T13">
                    <a:pos x="T6" y="T7"/>
                  </a:cxn>
                  <a:cxn ang="T14">
                    <a:pos x="T8" y="T9"/>
                  </a:cxn>
                </a:cxnLst>
                <a:rect l="T15" t="T16" r="T17" b="T18"/>
                <a:pathLst>
                  <a:path w="23" h="105">
                    <a:moveTo>
                      <a:pt x="0" y="0"/>
                    </a:moveTo>
                    <a:lnTo>
                      <a:pt x="22" y="0"/>
                    </a:lnTo>
                    <a:lnTo>
                      <a:pt x="22" y="104"/>
                    </a:lnTo>
                    <a:lnTo>
                      <a:pt x="0" y="104"/>
                    </a:lnTo>
                    <a:lnTo>
                      <a:pt x="0" y="0"/>
                    </a:lnTo>
                  </a:path>
                </a:pathLst>
              </a:custGeom>
              <a:solidFill>
                <a:srgbClr val="0099CC"/>
              </a:solidFill>
              <a:ln w="12700" cap="rnd">
                <a:solidFill>
                  <a:schemeClr val="tx1"/>
                </a:solidFill>
                <a:round/>
                <a:headEnd type="none" w="sm" len="sm"/>
                <a:tailEnd type="none" w="sm" len="sm"/>
              </a:ln>
            </p:spPr>
            <p:txBody>
              <a:bodyPr/>
              <a:lstStyle/>
              <a:p>
                <a:endParaRPr lang="en-US"/>
              </a:p>
            </p:txBody>
          </p:sp>
          <p:sp>
            <p:nvSpPr>
              <p:cNvPr id="30932" name="Freeform 48"/>
              <p:cNvSpPr>
                <a:spLocks/>
              </p:cNvSpPr>
              <p:nvPr/>
            </p:nvSpPr>
            <p:spPr bwMode="auto">
              <a:xfrm>
                <a:off x="4505" y="1760"/>
                <a:ext cx="11" cy="87"/>
              </a:xfrm>
              <a:custGeom>
                <a:avLst/>
                <a:gdLst>
                  <a:gd name="T0" fmla="*/ 0 w 21"/>
                  <a:gd name="T1" fmla="*/ 0 h 119"/>
                  <a:gd name="T2" fmla="*/ 3 w 21"/>
                  <a:gd name="T3" fmla="*/ 0 h 119"/>
                  <a:gd name="T4" fmla="*/ 3 w 21"/>
                  <a:gd name="T5" fmla="*/ 46 h 119"/>
                  <a:gd name="T6" fmla="*/ 0 w 21"/>
                  <a:gd name="T7" fmla="*/ 46 h 119"/>
                  <a:gd name="T8" fmla="*/ 0 w 21"/>
                  <a:gd name="T9" fmla="*/ 0 h 119"/>
                  <a:gd name="T10" fmla="*/ 0 60000 65536"/>
                  <a:gd name="T11" fmla="*/ 0 60000 65536"/>
                  <a:gd name="T12" fmla="*/ 0 60000 65536"/>
                  <a:gd name="T13" fmla="*/ 0 60000 65536"/>
                  <a:gd name="T14" fmla="*/ 0 60000 65536"/>
                  <a:gd name="T15" fmla="*/ 0 w 21"/>
                  <a:gd name="T16" fmla="*/ 0 h 119"/>
                  <a:gd name="T17" fmla="*/ 21 w 21"/>
                  <a:gd name="T18" fmla="*/ 119 h 119"/>
                </a:gdLst>
                <a:ahLst/>
                <a:cxnLst>
                  <a:cxn ang="T10">
                    <a:pos x="T0" y="T1"/>
                  </a:cxn>
                  <a:cxn ang="T11">
                    <a:pos x="T2" y="T3"/>
                  </a:cxn>
                  <a:cxn ang="T12">
                    <a:pos x="T4" y="T5"/>
                  </a:cxn>
                  <a:cxn ang="T13">
                    <a:pos x="T6" y="T7"/>
                  </a:cxn>
                  <a:cxn ang="T14">
                    <a:pos x="T8" y="T9"/>
                  </a:cxn>
                </a:cxnLst>
                <a:rect l="T15" t="T16" r="T17" b="T18"/>
                <a:pathLst>
                  <a:path w="21" h="119">
                    <a:moveTo>
                      <a:pt x="0" y="0"/>
                    </a:moveTo>
                    <a:lnTo>
                      <a:pt x="20" y="0"/>
                    </a:lnTo>
                    <a:lnTo>
                      <a:pt x="20" y="118"/>
                    </a:lnTo>
                    <a:lnTo>
                      <a:pt x="0" y="118"/>
                    </a:lnTo>
                    <a:lnTo>
                      <a:pt x="0" y="0"/>
                    </a:lnTo>
                  </a:path>
                </a:pathLst>
              </a:custGeom>
              <a:solidFill>
                <a:srgbClr val="FF7C80"/>
              </a:solidFill>
              <a:ln w="12700" cap="rnd">
                <a:solidFill>
                  <a:schemeClr val="tx1"/>
                </a:solidFill>
                <a:round/>
                <a:headEnd type="none" w="sm" len="sm"/>
                <a:tailEnd type="none" w="sm" len="sm"/>
              </a:ln>
            </p:spPr>
            <p:txBody>
              <a:bodyPr/>
              <a:lstStyle/>
              <a:p>
                <a:endParaRPr lang="en-US"/>
              </a:p>
            </p:txBody>
          </p:sp>
          <p:sp>
            <p:nvSpPr>
              <p:cNvPr id="30933" name="Freeform 49"/>
              <p:cNvSpPr>
                <a:spLocks/>
              </p:cNvSpPr>
              <p:nvPr/>
            </p:nvSpPr>
            <p:spPr bwMode="auto">
              <a:xfrm>
                <a:off x="4527" y="1758"/>
                <a:ext cx="12" cy="89"/>
              </a:xfrm>
              <a:custGeom>
                <a:avLst/>
                <a:gdLst>
                  <a:gd name="T0" fmla="*/ 0 w 23"/>
                  <a:gd name="T1" fmla="*/ 0 h 121"/>
                  <a:gd name="T2" fmla="*/ 3 w 23"/>
                  <a:gd name="T3" fmla="*/ 0 h 121"/>
                  <a:gd name="T4" fmla="*/ 3 w 23"/>
                  <a:gd name="T5" fmla="*/ 48 h 121"/>
                  <a:gd name="T6" fmla="*/ 0 w 23"/>
                  <a:gd name="T7" fmla="*/ 48 h 121"/>
                  <a:gd name="T8" fmla="*/ 0 w 23"/>
                  <a:gd name="T9" fmla="*/ 0 h 121"/>
                  <a:gd name="T10" fmla="*/ 0 60000 65536"/>
                  <a:gd name="T11" fmla="*/ 0 60000 65536"/>
                  <a:gd name="T12" fmla="*/ 0 60000 65536"/>
                  <a:gd name="T13" fmla="*/ 0 60000 65536"/>
                  <a:gd name="T14" fmla="*/ 0 60000 65536"/>
                  <a:gd name="T15" fmla="*/ 0 w 23"/>
                  <a:gd name="T16" fmla="*/ 0 h 121"/>
                  <a:gd name="T17" fmla="*/ 23 w 23"/>
                  <a:gd name="T18" fmla="*/ 121 h 121"/>
                </a:gdLst>
                <a:ahLst/>
                <a:cxnLst>
                  <a:cxn ang="T10">
                    <a:pos x="T0" y="T1"/>
                  </a:cxn>
                  <a:cxn ang="T11">
                    <a:pos x="T2" y="T3"/>
                  </a:cxn>
                  <a:cxn ang="T12">
                    <a:pos x="T4" y="T5"/>
                  </a:cxn>
                  <a:cxn ang="T13">
                    <a:pos x="T6" y="T7"/>
                  </a:cxn>
                  <a:cxn ang="T14">
                    <a:pos x="T8" y="T9"/>
                  </a:cxn>
                </a:cxnLst>
                <a:rect l="T15" t="T16" r="T17" b="T18"/>
                <a:pathLst>
                  <a:path w="23" h="121">
                    <a:moveTo>
                      <a:pt x="0" y="0"/>
                    </a:moveTo>
                    <a:lnTo>
                      <a:pt x="22" y="0"/>
                    </a:lnTo>
                    <a:lnTo>
                      <a:pt x="22" y="120"/>
                    </a:lnTo>
                    <a:lnTo>
                      <a:pt x="0" y="120"/>
                    </a:lnTo>
                    <a:lnTo>
                      <a:pt x="0" y="0"/>
                    </a:lnTo>
                  </a:path>
                </a:pathLst>
              </a:custGeom>
              <a:solidFill>
                <a:srgbClr val="FF7C80"/>
              </a:solidFill>
              <a:ln w="12700" cap="rnd">
                <a:solidFill>
                  <a:schemeClr val="tx1"/>
                </a:solidFill>
                <a:round/>
                <a:headEnd type="none" w="sm" len="sm"/>
                <a:tailEnd type="none" w="sm" len="sm"/>
              </a:ln>
            </p:spPr>
            <p:txBody>
              <a:bodyPr/>
              <a:lstStyle/>
              <a:p>
                <a:endParaRPr lang="en-US"/>
              </a:p>
            </p:txBody>
          </p:sp>
          <p:sp>
            <p:nvSpPr>
              <p:cNvPr id="30934" name="Freeform 50"/>
              <p:cNvSpPr>
                <a:spLocks/>
              </p:cNvSpPr>
              <p:nvPr/>
            </p:nvSpPr>
            <p:spPr bwMode="auto">
              <a:xfrm>
                <a:off x="4550" y="1758"/>
                <a:ext cx="12" cy="89"/>
              </a:xfrm>
              <a:custGeom>
                <a:avLst/>
                <a:gdLst>
                  <a:gd name="T0" fmla="*/ 0 w 23"/>
                  <a:gd name="T1" fmla="*/ 0 h 121"/>
                  <a:gd name="T2" fmla="*/ 3 w 23"/>
                  <a:gd name="T3" fmla="*/ 0 h 121"/>
                  <a:gd name="T4" fmla="*/ 3 w 23"/>
                  <a:gd name="T5" fmla="*/ 48 h 121"/>
                  <a:gd name="T6" fmla="*/ 0 w 23"/>
                  <a:gd name="T7" fmla="*/ 48 h 121"/>
                  <a:gd name="T8" fmla="*/ 0 w 23"/>
                  <a:gd name="T9" fmla="*/ 0 h 121"/>
                  <a:gd name="T10" fmla="*/ 0 60000 65536"/>
                  <a:gd name="T11" fmla="*/ 0 60000 65536"/>
                  <a:gd name="T12" fmla="*/ 0 60000 65536"/>
                  <a:gd name="T13" fmla="*/ 0 60000 65536"/>
                  <a:gd name="T14" fmla="*/ 0 60000 65536"/>
                  <a:gd name="T15" fmla="*/ 0 w 23"/>
                  <a:gd name="T16" fmla="*/ 0 h 121"/>
                  <a:gd name="T17" fmla="*/ 23 w 23"/>
                  <a:gd name="T18" fmla="*/ 121 h 121"/>
                </a:gdLst>
                <a:ahLst/>
                <a:cxnLst>
                  <a:cxn ang="T10">
                    <a:pos x="T0" y="T1"/>
                  </a:cxn>
                  <a:cxn ang="T11">
                    <a:pos x="T2" y="T3"/>
                  </a:cxn>
                  <a:cxn ang="T12">
                    <a:pos x="T4" y="T5"/>
                  </a:cxn>
                  <a:cxn ang="T13">
                    <a:pos x="T6" y="T7"/>
                  </a:cxn>
                  <a:cxn ang="T14">
                    <a:pos x="T8" y="T9"/>
                  </a:cxn>
                </a:cxnLst>
                <a:rect l="T15" t="T16" r="T17" b="T18"/>
                <a:pathLst>
                  <a:path w="23" h="121">
                    <a:moveTo>
                      <a:pt x="0" y="0"/>
                    </a:moveTo>
                    <a:lnTo>
                      <a:pt x="22" y="0"/>
                    </a:lnTo>
                    <a:lnTo>
                      <a:pt x="22" y="120"/>
                    </a:lnTo>
                    <a:lnTo>
                      <a:pt x="0" y="120"/>
                    </a:lnTo>
                    <a:lnTo>
                      <a:pt x="0" y="0"/>
                    </a:lnTo>
                  </a:path>
                </a:pathLst>
              </a:custGeom>
              <a:solidFill>
                <a:srgbClr val="00CCFF"/>
              </a:solidFill>
              <a:ln w="12700" cap="rnd">
                <a:solidFill>
                  <a:schemeClr val="tx1"/>
                </a:solidFill>
                <a:round/>
                <a:headEnd type="none" w="sm" len="sm"/>
                <a:tailEnd type="none" w="sm" len="sm"/>
              </a:ln>
            </p:spPr>
            <p:txBody>
              <a:bodyPr/>
              <a:lstStyle/>
              <a:p>
                <a:endParaRPr lang="en-US"/>
              </a:p>
            </p:txBody>
          </p:sp>
          <p:sp>
            <p:nvSpPr>
              <p:cNvPr id="30935" name="Freeform 51"/>
              <p:cNvSpPr>
                <a:spLocks/>
              </p:cNvSpPr>
              <p:nvPr/>
            </p:nvSpPr>
            <p:spPr bwMode="auto">
              <a:xfrm>
                <a:off x="4571" y="1751"/>
                <a:ext cx="11" cy="96"/>
              </a:xfrm>
              <a:custGeom>
                <a:avLst/>
                <a:gdLst>
                  <a:gd name="T0" fmla="*/ 0 w 21"/>
                  <a:gd name="T1" fmla="*/ 0 h 131"/>
                  <a:gd name="T2" fmla="*/ 3 w 21"/>
                  <a:gd name="T3" fmla="*/ 0 h 131"/>
                  <a:gd name="T4" fmla="*/ 3 w 21"/>
                  <a:gd name="T5" fmla="*/ 51 h 131"/>
                  <a:gd name="T6" fmla="*/ 0 w 21"/>
                  <a:gd name="T7" fmla="*/ 51 h 131"/>
                  <a:gd name="T8" fmla="*/ 0 w 21"/>
                  <a:gd name="T9" fmla="*/ 0 h 131"/>
                  <a:gd name="T10" fmla="*/ 0 60000 65536"/>
                  <a:gd name="T11" fmla="*/ 0 60000 65536"/>
                  <a:gd name="T12" fmla="*/ 0 60000 65536"/>
                  <a:gd name="T13" fmla="*/ 0 60000 65536"/>
                  <a:gd name="T14" fmla="*/ 0 60000 65536"/>
                  <a:gd name="T15" fmla="*/ 0 w 21"/>
                  <a:gd name="T16" fmla="*/ 0 h 131"/>
                  <a:gd name="T17" fmla="*/ 21 w 21"/>
                  <a:gd name="T18" fmla="*/ 131 h 131"/>
                </a:gdLst>
                <a:ahLst/>
                <a:cxnLst>
                  <a:cxn ang="T10">
                    <a:pos x="T0" y="T1"/>
                  </a:cxn>
                  <a:cxn ang="T11">
                    <a:pos x="T2" y="T3"/>
                  </a:cxn>
                  <a:cxn ang="T12">
                    <a:pos x="T4" y="T5"/>
                  </a:cxn>
                  <a:cxn ang="T13">
                    <a:pos x="T6" y="T7"/>
                  </a:cxn>
                  <a:cxn ang="T14">
                    <a:pos x="T8" y="T9"/>
                  </a:cxn>
                </a:cxnLst>
                <a:rect l="T15" t="T16" r="T17" b="T18"/>
                <a:pathLst>
                  <a:path w="21" h="131">
                    <a:moveTo>
                      <a:pt x="0" y="0"/>
                    </a:moveTo>
                    <a:lnTo>
                      <a:pt x="20" y="0"/>
                    </a:lnTo>
                    <a:lnTo>
                      <a:pt x="20" y="130"/>
                    </a:lnTo>
                    <a:lnTo>
                      <a:pt x="0" y="130"/>
                    </a:lnTo>
                    <a:lnTo>
                      <a:pt x="0" y="0"/>
                    </a:lnTo>
                  </a:path>
                </a:pathLst>
              </a:custGeom>
              <a:solidFill>
                <a:srgbClr val="0099CC"/>
              </a:solidFill>
              <a:ln w="12700" cap="rnd">
                <a:solidFill>
                  <a:schemeClr val="tx1"/>
                </a:solidFill>
                <a:round/>
                <a:headEnd type="none" w="sm" len="sm"/>
                <a:tailEnd type="none" w="sm" len="sm"/>
              </a:ln>
            </p:spPr>
            <p:txBody>
              <a:bodyPr/>
              <a:lstStyle/>
              <a:p>
                <a:endParaRPr lang="en-US"/>
              </a:p>
            </p:txBody>
          </p:sp>
          <p:sp>
            <p:nvSpPr>
              <p:cNvPr id="30936" name="Freeform 52"/>
              <p:cNvSpPr>
                <a:spLocks/>
              </p:cNvSpPr>
              <p:nvPr/>
            </p:nvSpPr>
            <p:spPr bwMode="auto">
              <a:xfrm>
                <a:off x="4594" y="1751"/>
                <a:ext cx="12" cy="96"/>
              </a:xfrm>
              <a:custGeom>
                <a:avLst/>
                <a:gdLst>
                  <a:gd name="T0" fmla="*/ 0 w 23"/>
                  <a:gd name="T1" fmla="*/ 0 h 131"/>
                  <a:gd name="T2" fmla="*/ 3 w 23"/>
                  <a:gd name="T3" fmla="*/ 0 h 131"/>
                  <a:gd name="T4" fmla="*/ 3 w 23"/>
                  <a:gd name="T5" fmla="*/ 51 h 131"/>
                  <a:gd name="T6" fmla="*/ 0 w 23"/>
                  <a:gd name="T7" fmla="*/ 51 h 131"/>
                  <a:gd name="T8" fmla="*/ 0 w 23"/>
                  <a:gd name="T9" fmla="*/ 0 h 131"/>
                  <a:gd name="T10" fmla="*/ 0 60000 65536"/>
                  <a:gd name="T11" fmla="*/ 0 60000 65536"/>
                  <a:gd name="T12" fmla="*/ 0 60000 65536"/>
                  <a:gd name="T13" fmla="*/ 0 60000 65536"/>
                  <a:gd name="T14" fmla="*/ 0 60000 65536"/>
                  <a:gd name="T15" fmla="*/ 0 w 23"/>
                  <a:gd name="T16" fmla="*/ 0 h 131"/>
                  <a:gd name="T17" fmla="*/ 23 w 23"/>
                  <a:gd name="T18" fmla="*/ 131 h 131"/>
                </a:gdLst>
                <a:ahLst/>
                <a:cxnLst>
                  <a:cxn ang="T10">
                    <a:pos x="T0" y="T1"/>
                  </a:cxn>
                  <a:cxn ang="T11">
                    <a:pos x="T2" y="T3"/>
                  </a:cxn>
                  <a:cxn ang="T12">
                    <a:pos x="T4" y="T5"/>
                  </a:cxn>
                  <a:cxn ang="T13">
                    <a:pos x="T6" y="T7"/>
                  </a:cxn>
                  <a:cxn ang="T14">
                    <a:pos x="T8" y="T9"/>
                  </a:cxn>
                </a:cxnLst>
                <a:rect l="T15" t="T16" r="T17" b="T18"/>
                <a:pathLst>
                  <a:path w="23" h="131">
                    <a:moveTo>
                      <a:pt x="0" y="0"/>
                    </a:moveTo>
                    <a:lnTo>
                      <a:pt x="22" y="0"/>
                    </a:lnTo>
                    <a:lnTo>
                      <a:pt x="22" y="130"/>
                    </a:lnTo>
                    <a:lnTo>
                      <a:pt x="0" y="130"/>
                    </a:lnTo>
                    <a:lnTo>
                      <a:pt x="0" y="0"/>
                    </a:lnTo>
                  </a:path>
                </a:pathLst>
              </a:custGeom>
              <a:solidFill>
                <a:srgbClr val="00CCFF"/>
              </a:solidFill>
              <a:ln w="12700" cap="rnd">
                <a:solidFill>
                  <a:schemeClr val="tx1"/>
                </a:solidFill>
                <a:round/>
                <a:headEnd type="none" w="sm" len="sm"/>
                <a:tailEnd type="none" w="sm" len="sm"/>
              </a:ln>
            </p:spPr>
            <p:txBody>
              <a:bodyPr/>
              <a:lstStyle/>
              <a:p>
                <a:endParaRPr lang="en-US"/>
              </a:p>
            </p:txBody>
          </p:sp>
          <p:sp>
            <p:nvSpPr>
              <p:cNvPr id="30937" name="Freeform 53"/>
              <p:cNvSpPr>
                <a:spLocks/>
              </p:cNvSpPr>
              <p:nvPr/>
            </p:nvSpPr>
            <p:spPr bwMode="auto">
              <a:xfrm>
                <a:off x="4617" y="1751"/>
                <a:ext cx="11" cy="96"/>
              </a:xfrm>
              <a:custGeom>
                <a:avLst/>
                <a:gdLst>
                  <a:gd name="T0" fmla="*/ 0 w 22"/>
                  <a:gd name="T1" fmla="*/ 0 h 131"/>
                  <a:gd name="T2" fmla="*/ 3 w 22"/>
                  <a:gd name="T3" fmla="*/ 0 h 131"/>
                  <a:gd name="T4" fmla="*/ 3 w 22"/>
                  <a:gd name="T5" fmla="*/ 51 h 131"/>
                  <a:gd name="T6" fmla="*/ 0 w 22"/>
                  <a:gd name="T7" fmla="*/ 51 h 131"/>
                  <a:gd name="T8" fmla="*/ 0 w 22"/>
                  <a:gd name="T9" fmla="*/ 0 h 131"/>
                  <a:gd name="T10" fmla="*/ 0 60000 65536"/>
                  <a:gd name="T11" fmla="*/ 0 60000 65536"/>
                  <a:gd name="T12" fmla="*/ 0 60000 65536"/>
                  <a:gd name="T13" fmla="*/ 0 60000 65536"/>
                  <a:gd name="T14" fmla="*/ 0 60000 65536"/>
                  <a:gd name="T15" fmla="*/ 0 w 22"/>
                  <a:gd name="T16" fmla="*/ 0 h 131"/>
                  <a:gd name="T17" fmla="*/ 22 w 22"/>
                  <a:gd name="T18" fmla="*/ 131 h 131"/>
                </a:gdLst>
                <a:ahLst/>
                <a:cxnLst>
                  <a:cxn ang="T10">
                    <a:pos x="T0" y="T1"/>
                  </a:cxn>
                  <a:cxn ang="T11">
                    <a:pos x="T2" y="T3"/>
                  </a:cxn>
                  <a:cxn ang="T12">
                    <a:pos x="T4" y="T5"/>
                  </a:cxn>
                  <a:cxn ang="T13">
                    <a:pos x="T6" y="T7"/>
                  </a:cxn>
                  <a:cxn ang="T14">
                    <a:pos x="T8" y="T9"/>
                  </a:cxn>
                </a:cxnLst>
                <a:rect l="T15" t="T16" r="T17" b="T18"/>
                <a:pathLst>
                  <a:path w="22" h="131">
                    <a:moveTo>
                      <a:pt x="0" y="0"/>
                    </a:moveTo>
                    <a:lnTo>
                      <a:pt x="21" y="0"/>
                    </a:lnTo>
                    <a:lnTo>
                      <a:pt x="21" y="130"/>
                    </a:lnTo>
                    <a:lnTo>
                      <a:pt x="0" y="130"/>
                    </a:lnTo>
                    <a:lnTo>
                      <a:pt x="0" y="0"/>
                    </a:lnTo>
                  </a:path>
                </a:pathLst>
              </a:custGeom>
              <a:solidFill>
                <a:srgbClr val="00CCFF"/>
              </a:solidFill>
              <a:ln w="12700" cap="rnd">
                <a:solidFill>
                  <a:schemeClr val="tx1"/>
                </a:solidFill>
                <a:round/>
                <a:headEnd type="none" w="sm" len="sm"/>
                <a:tailEnd type="none" w="sm" len="sm"/>
              </a:ln>
            </p:spPr>
            <p:txBody>
              <a:bodyPr/>
              <a:lstStyle/>
              <a:p>
                <a:endParaRPr lang="en-US"/>
              </a:p>
            </p:txBody>
          </p:sp>
          <p:sp>
            <p:nvSpPr>
              <p:cNvPr id="30938" name="Freeform 54"/>
              <p:cNvSpPr>
                <a:spLocks/>
              </p:cNvSpPr>
              <p:nvPr/>
            </p:nvSpPr>
            <p:spPr bwMode="auto">
              <a:xfrm>
                <a:off x="4639" y="1741"/>
                <a:ext cx="11" cy="106"/>
              </a:xfrm>
              <a:custGeom>
                <a:avLst/>
                <a:gdLst>
                  <a:gd name="T0" fmla="*/ 0 w 21"/>
                  <a:gd name="T1" fmla="*/ 0 h 145"/>
                  <a:gd name="T2" fmla="*/ 3 w 21"/>
                  <a:gd name="T3" fmla="*/ 0 h 145"/>
                  <a:gd name="T4" fmla="*/ 3 w 21"/>
                  <a:gd name="T5" fmla="*/ 56 h 145"/>
                  <a:gd name="T6" fmla="*/ 0 w 21"/>
                  <a:gd name="T7" fmla="*/ 56 h 145"/>
                  <a:gd name="T8" fmla="*/ 0 w 21"/>
                  <a:gd name="T9" fmla="*/ 0 h 145"/>
                  <a:gd name="T10" fmla="*/ 0 60000 65536"/>
                  <a:gd name="T11" fmla="*/ 0 60000 65536"/>
                  <a:gd name="T12" fmla="*/ 0 60000 65536"/>
                  <a:gd name="T13" fmla="*/ 0 60000 65536"/>
                  <a:gd name="T14" fmla="*/ 0 60000 65536"/>
                  <a:gd name="T15" fmla="*/ 0 w 21"/>
                  <a:gd name="T16" fmla="*/ 0 h 145"/>
                  <a:gd name="T17" fmla="*/ 21 w 21"/>
                  <a:gd name="T18" fmla="*/ 145 h 145"/>
                </a:gdLst>
                <a:ahLst/>
                <a:cxnLst>
                  <a:cxn ang="T10">
                    <a:pos x="T0" y="T1"/>
                  </a:cxn>
                  <a:cxn ang="T11">
                    <a:pos x="T2" y="T3"/>
                  </a:cxn>
                  <a:cxn ang="T12">
                    <a:pos x="T4" y="T5"/>
                  </a:cxn>
                  <a:cxn ang="T13">
                    <a:pos x="T6" y="T7"/>
                  </a:cxn>
                  <a:cxn ang="T14">
                    <a:pos x="T8" y="T9"/>
                  </a:cxn>
                </a:cxnLst>
                <a:rect l="T15" t="T16" r="T17" b="T18"/>
                <a:pathLst>
                  <a:path w="21" h="145">
                    <a:moveTo>
                      <a:pt x="0" y="0"/>
                    </a:moveTo>
                    <a:lnTo>
                      <a:pt x="20" y="0"/>
                    </a:lnTo>
                    <a:lnTo>
                      <a:pt x="20" y="144"/>
                    </a:lnTo>
                    <a:lnTo>
                      <a:pt x="0" y="144"/>
                    </a:lnTo>
                    <a:lnTo>
                      <a:pt x="0" y="0"/>
                    </a:lnTo>
                  </a:path>
                </a:pathLst>
              </a:custGeom>
              <a:solidFill>
                <a:srgbClr val="A0E0E0"/>
              </a:solidFill>
              <a:ln w="12700" cap="rnd">
                <a:solidFill>
                  <a:schemeClr val="tx1"/>
                </a:solidFill>
                <a:round/>
                <a:headEnd type="none" w="sm" len="sm"/>
                <a:tailEnd type="none" w="sm" len="sm"/>
              </a:ln>
            </p:spPr>
            <p:txBody>
              <a:bodyPr/>
              <a:lstStyle/>
              <a:p>
                <a:endParaRPr lang="en-US"/>
              </a:p>
            </p:txBody>
          </p:sp>
          <p:sp>
            <p:nvSpPr>
              <p:cNvPr id="30939" name="Freeform 55"/>
              <p:cNvSpPr>
                <a:spLocks/>
              </p:cNvSpPr>
              <p:nvPr/>
            </p:nvSpPr>
            <p:spPr bwMode="auto">
              <a:xfrm>
                <a:off x="4660" y="1733"/>
                <a:ext cx="12" cy="114"/>
              </a:xfrm>
              <a:custGeom>
                <a:avLst/>
                <a:gdLst>
                  <a:gd name="T0" fmla="*/ 0 w 22"/>
                  <a:gd name="T1" fmla="*/ 0 h 156"/>
                  <a:gd name="T2" fmla="*/ 3 w 22"/>
                  <a:gd name="T3" fmla="*/ 0 h 156"/>
                  <a:gd name="T4" fmla="*/ 3 w 22"/>
                  <a:gd name="T5" fmla="*/ 61 h 156"/>
                  <a:gd name="T6" fmla="*/ 0 w 22"/>
                  <a:gd name="T7" fmla="*/ 61 h 156"/>
                  <a:gd name="T8" fmla="*/ 0 w 22"/>
                  <a:gd name="T9" fmla="*/ 0 h 156"/>
                  <a:gd name="T10" fmla="*/ 0 60000 65536"/>
                  <a:gd name="T11" fmla="*/ 0 60000 65536"/>
                  <a:gd name="T12" fmla="*/ 0 60000 65536"/>
                  <a:gd name="T13" fmla="*/ 0 60000 65536"/>
                  <a:gd name="T14" fmla="*/ 0 60000 65536"/>
                  <a:gd name="T15" fmla="*/ 0 w 22"/>
                  <a:gd name="T16" fmla="*/ 0 h 156"/>
                  <a:gd name="T17" fmla="*/ 22 w 22"/>
                  <a:gd name="T18" fmla="*/ 156 h 156"/>
                </a:gdLst>
                <a:ahLst/>
                <a:cxnLst>
                  <a:cxn ang="T10">
                    <a:pos x="T0" y="T1"/>
                  </a:cxn>
                  <a:cxn ang="T11">
                    <a:pos x="T2" y="T3"/>
                  </a:cxn>
                  <a:cxn ang="T12">
                    <a:pos x="T4" y="T5"/>
                  </a:cxn>
                  <a:cxn ang="T13">
                    <a:pos x="T6" y="T7"/>
                  </a:cxn>
                  <a:cxn ang="T14">
                    <a:pos x="T8" y="T9"/>
                  </a:cxn>
                </a:cxnLst>
                <a:rect l="T15" t="T16" r="T17" b="T18"/>
                <a:pathLst>
                  <a:path w="22" h="156">
                    <a:moveTo>
                      <a:pt x="0" y="0"/>
                    </a:moveTo>
                    <a:lnTo>
                      <a:pt x="21" y="0"/>
                    </a:lnTo>
                    <a:lnTo>
                      <a:pt x="21" y="155"/>
                    </a:lnTo>
                    <a:lnTo>
                      <a:pt x="0" y="155"/>
                    </a:lnTo>
                    <a:lnTo>
                      <a:pt x="0" y="0"/>
                    </a:lnTo>
                  </a:path>
                </a:pathLst>
              </a:custGeom>
              <a:solidFill>
                <a:srgbClr val="FFFF80"/>
              </a:solidFill>
              <a:ln w="12700" cap="rnd">
                <a:solidFill>
                  <a:schemeClr val="tx1"/>
                </a:solidFill>
                <a:round/>
                <a:headEnd type="none" w="sm" len="sm"/>
                <a:tailEnd type="none" w="sm" len="sm"/>
              </a:ln>
            </p:spPr>
            <p:txBody>
              <a:bodyPr/>
              <a:lstStyle/>
              <a:p>
                <a:endParaRPr lang="en-US"/>
              </a:p>
            </p:txBody>
          </p:sp>
          <p:sp>
            <p:nvSpPr>
              <p:cNvPr id="30940" name="Freeform 56"/>
              <p:cNvSpPr>
                <a:spLocks/>
              </p:cNvSpPr>
              <p:nvPr/>
            </p:nvSpPr>
            <p:spPr bwMode="auto">
              <a:xfrm>
                <a:off x="4683" y="1719"/>
                <a:ext cx="12" cy="128"/>
              </a:xfrm>
              <a:custGeom>
                <a:avLst/>
                <a:gdLst>
                  <a:gd name="T0" fmla="*/ 0 w 23"/>
                  <a:gd name="T1" fmla="*/ 0 h 175"/>
                  <a:gd name="T2" fmla="*/ 3 w 23"/>
                  <a:gd name="T3" fmla="*/ 0 h 175"/>
                  <a:gd name="T4" fmla="*/ 3 w 23"/>
                  <a:gd name="T5" fmla="*/ 68 h 175"/>
                  <a:gd name="T6" fmla="*/ 0 w 23"/>
                  <a:gd name="T7" fmla="*/ 68 h 175"/>
                  <a:gd name="T8" fmla="*/ 0 w 23"/>
                  <a:gd name="T9" fmla="*/ 0 h 175"/>
                  <a:gd name="T10" fmla="*/ 0 60000 65536"/>
                  <a:gd name="T11" fmla="*/ 0 60000 65536"/>
                  <a:gd name="T12" fmla="*/ 0 60000 65536"/>
                  <a:gd name="T13" fmla="*/ 0 60000 65536"/>
                  <a:gd name="T14" fmla="*/ 0 60000 65536"/>
                  <a:gd name="T15" fmla="*/ 0 w 23"/>
                  <a:gd name="T16" fmla="*/ 0 h 175"/>
                  <a:gd name="T17" fmla="*/ 23 w 23"/>
                  <a:gd name="T18" fmla="*/ 175 h 175"/>
                </a:gdLst>
                <a:ahLst/>
                <a:cxnLst>
                  <a:cxn ang="T10">
                    <a:pos x="T0" y="T1"/>
                  </a:cxn>
                  <a:cxn ang="T11">
                    <a:pos x="T2" y="T3"/>
                  </a:cxn>
                  <a:cxn ang="T12">
                    <a:pos x="T4" y="T5"/>
                  </a:cxn>
                  <a:cxn ang="T13">
                    <a:pos x="T6" y="T7"/>
                  </a:cxn>
                  <a:cxn ang="T14">
                    <a:pos x="T8" y="T9"/>
                  </a:cxn>
                </a:cxnLst>
                <a:rect l="T15" t="T16" r="T17" b="T18"/>
                <a:pathLst>
                  <a:path w="23" h="175">
                    <a:moveTo>
                      <a:pt x="0" y="0"/>
                    </a:moveTo>
                    <a:lnTo>
                      <a:pt x="22" y="0"/>
                    </a:lnTo>
                    <a:lnTo>
                      <a:pt x="22" y="174"/>
                    </a:lnTo>
                    <a:lnTo>
                      <a:pt x="0" y="174"/>
                    </a:lnTo>
                    <a:lnTo>
                      <a:pt x="0" y="0"/>
                    </a:lnTo>
                  </a:path>
                </a:pathLst>
              </a:custGeom>
              <a:solidFill>
                <a:srgbClr val="00CFFF"/>
              </a:solidFill>
              <a:ln w="12700" cap="rnd">
                <a:solidFill>
                  <a:schemeClr val="tx1"/>
                </a:solidFill>
                <a:round/>
                <a:headEnd type="none" w="sm" len="sm"/>
                <a:tailEnd type="none" w="sm" len="sm"/>
              </a:ln>
            </p:spPr>
            <p:txBody>
              <a:bodyPr/>
              <a:lstStyle/>
              <a:p>
                <a:endParaRPr lang="en-US"/>
              </a:p>
            </p:txBody>
          </p:sp>
          <p:sp>
            <p:nvSpPr>
              <p:cNvPr id="30941" name="Freeform 57"/>
              <p:cNvSpPr>
                <a:spLocks/>
              </p:cNvSpPr>
              <p:nvPr/>
            </p:nvSpPr>
            <p:spPr bwMode="auto">
              <a:xfrm>
                <a:off x="4705" y="1696"/>
                <a:ext cx="12" cy="151"/>
              </a:xfrm>
              <a:custGeom>
                <a:avLst/>
                <a:gdLst>
                  <a:gd name="T0" fmla="*/ 0 w 23"/>
                  <a:gd name="T1" fmla="*/ 0 h 206"/>
                  <a:gd name="T2" fmla="*/ 3 w 23"/>
                  <a:gd name="T3" fmla="*/ 0 h 206"/>
                  <a:gd name="T4" fmla="*/ 3 w 23"/>
                  <a:gd name="T5" fmla="*/ 81 h 206"/>
                  <a:gd name="T6" fmla="*/ 0 w 23"/>
                  <a:gd name="T7" fmla="*/ 81 h 206"/>
                  <a:gd name="T8" fmla="*/ 0 w 23"/>
                  <a:gd name="T9" fmla="*/ 0 h 206"/>
                  <a:gd name="T10" fmla="*/ 0 60000 65536"/>
                  <a:gd name="T11" fmla="*/ 0 60000 65536"/>
                  <a:gd name="T12" fmla="*/ 0 60000 65536"/>
                  <a:gd name="T13" fmla="*/ 0 60000 65536"/>
                  <a:gd name="T14" fmla="*/ 0 60000 65536"/>
                  <a:gd name="T15" fmla="*/ 0 w 23"/>
                  <a:gd name="T16" fmla="*/ 0 h 206"/>
                  <a:gd name="T17" fmla="*/ 23 w 23"/>
                  <a:gd name="T18" fmla="*/ 206 h 206"/>
                </a:gdLst>
                <a:ahLst/>
                <a:cxnLst>
                  <a:cxn ang="T10">
                    <a:pos x="T0" y="T1"/>
                  </a:cxn>
                  <a:cxn ang="T11">
                    <a:pos x="T2" y="T3"/>
                  </a:cxn>
                  <a:cxn ang="T12">
                    <a:pos x="T4" y="T5"/>
                  </a:cxn>
                  <a:cxn ang="T13">
                    <a:pos x="T6" y="T7"/>
                  </a:cxn>
                  <a:cxn ang="T14">
                    <a:pos x="T8" y="T9"/>
                  </a:cxn>
                </a:cxnLst>
                <a:rect l="T15" t="T16" r="T17" b="T18"/>
                <a:pathLst>
                  <a:path w="23" h="206">
                    <a:moveTo>
                      <a:pt x="0" y="0"/>
                    </a:moveTo>
                    <a:lnTo>
                      <a:pt x="22" y="0"/>
                    </a:lnTo>
                    <a:lnTo>
                      <a:pt x="22" y="205"/>
                    </a:lnTo>
                    <a:lnTo>
                      <a:pt x="0" y="205"/>
                    </a:lnTo>
                    <a:lnTo>
                      <a:pt x="0" y="0"/>
                    </a:lnTo>
                  </a:path>
                </a:pathLst>
              </a:custGeom>
              <a:solidFill>
                <a:srgbClr val="FFCC99"/>
              </a:solidFill>
              <a:ln w="12700" cap="rnd">
                <a:solidFill>
                  <a:schemeClr val="tx1"/>
                </a:solidFill>
                <a:round/>
                <a:headEnd type="none" w="sm" len="sm"/>
                <a:tailEnd type="none" w="sm" len="sm"/>
              </a:ln>
            </p:spPr>
            <p:txBody>
              <a:bodyPr/>
              <a:lstStyle/>
              <a:p>
                <a:endParaRPr lang="en-US"/>
              </a:p>
            </p:txBody>
          </p:sp>
          <p:sp>
            <p:nvSpPr>
              <p:cNvPr id="30942" name="Freeform 58"/>
              <p:cNvSpPr>
                <a:spLocks/>
              </p:cNvSpPr>
              <p:nvPr/>
            </p:nvSpPr>
            <p:spPr bwMode="auto">
              <a:xfrm>
                <a:off x="4728" y="1683"/>
                <a:ext cx="12" cy="164"/>
              </a:xfrm>
              <a:custGeom>
                <a:avLst/>
                <a:gdLst>
                  <a:gd name="T0" fmla="*/ 0 w 23"/>
                  <a:gd name="T1" fmla="*/ 0 h 224"/>
                  <a:gd name="T2" fmla="*/ 3 w 23"/>
                  <a:gd name="T3" fmla="*/ 0 h 224"/>
                  <a:gd name="T4" fmla="*/ 3 w 23"/>
                  <a:gd name="T5" fmla="*/ 87 h 224"/>
                  <a:gd name="T6" fmla="*/ 0 w 23"/>
                  <a:gd name="T7" fmla="*/ 87 h 224"/>
                  <a:gd name="T8" fmla="*/ 0 w 23"/>
                  <a:gd name="T9" fmla="*/ 0 h 224"/>
                  <a:gd name="T10" fmla="*/ 0 60000 65536"/>
                  <a:gd name="T11" fmla="*/ 0 60000 65536"/>
                  <a:gd name="T12" fmla="*/ 0 60000 65536"/>
                  <a:gd name="T13" fmla="*/ 0 60000 65536"/>
                  <a:gd name="T14" fmla="*/ 0 60000 65536"/>
                  <a:gd name="T15" fmla="*/ 0 w 23"/>
                  <a:gd name="T16" fmla="*/ 0 h 224"/>
                  <a:gd name="T17" fmla="*/ 23 w 23"/>
                  <a:gd name="T18" fmla="*/ 224 h 224"/>
                </a:gdLst>
                <a:ahLst/>
                <a:cxnLst>
                  <a:cxn ang="T10">
                    <a:pos x="T0" y="T1"/>
                  </a:cxn>
                  <a:cxn ang="T11">
                    <a:pos x="T2" y="T3"/>
                  </a:cxn>
                  <a:cxn ang="T12">
                    <a:pos x="T4" y="T5"/>
                  </a:cxn>
                  <a:cxn ang="T13">
                    <a:pos x="T6" y="T7"/>
                  </a:cxn>
                  <a:cxn ang="T14">
                    <a:pos x="T8" y="T9"/>
                  </a:cxn>
                </a:cxnLst>
                <a:rect l="T15" t="T16" r="T17" b="T18"/>
                <a:pathLst>
                  <a:path w="23" h="224">
                    <a:moveTo>
                      <a:pt x="0" y="0"/>
                    </a:moveTo>
                    <a:lnTo>
                      <a:pt x="22" y="0"/>
                    </a:lnTo>
                    <a:lnTo>
                      <a:pt x="22" y="223"/>
                    </a:lnTo>
                    <a:lnTo>
                      <a:pt x="0" y="223"/>
                    </a:lnTo>
                    <a:lnTo>
                      <a:pt x="0" y="0"/>
                    </a:lnTo>
                  </a:path>
                </a:pathLst>
              </a:custGeom>
              <a:solidFill>
                <a:srgbClr val="B38FEE"/>
              </a:solidFill>
              <a:ln w="12700" cap="rnd">
                <a:solidFill>
                  <a:schemeClr val="tx1"/>
                </a:solidFill>
                <a:round/>
                <a:headEnd type="none" w="sm" len="sm"/>
                <a:tailEnd type="none" w="sm" len="sm"/>
              </a:ln>
            </p:spPr>
            <p:txBody>
              <a:bodyPr/>
              <a:lstStyle/>
              <a:p>
                <a:endParaRPr lang="en-US"/>
              </a:p>
            </p:txBody>
          </p:sp>
          <p:sp>
            <p:nvSpPr>
              <p:cNvPr id="30943" name="Freeform 59"/>
              <p:cNvSpPr>
                <a:spLocks/>
              </p:cNvSpPr>
              <p:nvPr/>
            </p:nvSpPr>
            <p:spPr bwMode="auto">
              <a:xfrm>
                <a:off x="4750" y="1673"/>
                <a:ext cx="12" cy="174"/>
              </a:xfrm>
              <a:custGeom>
                <a:avLst/>
                <a:gdLst>
                  <a:gd name="T0" fmla="*/ 0 w 23"/>
                  <a:gd name="T1" fmla="*/ 0 h 238"/>
                  <a:gd name="T2" fmla="*/ 3 w 23"/>
                  <a:gd name="T3" fmla="*/ 0 h 238"/>
                  <a:gd name="T4" fmla="*/ 3 w 23"/>
                  <a:gd name="T5" fmla="*/ 92 h 238"/>
                  <a:gd name="T6" fmla="*/ 0 w 23"/>
                  <a:gd name="T7" fmla="*/ 92 h 238"/>
                  <a:gd name="T8" fmla="*/ 0 w 23"/>
                  <a:gd name="T9" fmla="*/ 0 h 238"/>
                  <a:gd name="T10" fmla="*/ 0 60000 65536"/>
                  <a:gd name="T11" fmla="*/ 0 60000 65536"/>
                  <a:gd name="T12" fmla="*/ 0 60000 65536"/>
                  <a:gd name="T13" fmla="*/ 0 60000 65536"/>
                  <a:gd name="T14" fmla="*/ 0 60000 65536"/>
                  <a:gd name="T15" fmla="*/ 0 w 23"/>
                  <a:gd name="T16" fmla="*/ 0 h 238"/>
                  <a:gd name="T17" fmla="*/ 23 w 23"/>
                  <a:gd name="T18" fmla="*/ 238 h 238"/>
                </a:gdLst>
                <a:ahLst/>
                <a:cxnLst>
                  <a:cxn ang="T10">
                    <a:pos x="T0" y="T1"/>
                  </a:cxn>
                  <a:cxn ang="T11">
                    <a:pos x="T2" y="T3"/>
                  </a:cxn>
                  <a:cxn ang="T12">
                    <a:pos x="T4" y="T5"/>
                  </a:cxn>
                  <a:cxn ang="T13">
                    <a:pos x="T6" y="T7"/>
                  </a:cxn>
                  <a:cxn ang="T14">
                    <a:pos x="T8" y="T9"/>
                  </a:cxn>
                </a:cxnLst>
                <a:rect l="T15" t="T16" r="T17" b="T18"/>
                <a:pathLst>
                  <a:path w="23" h="238">
                    <a:moveTo>
                      <a:pt x="0" y="0"/>
                    </a:moveTo>
                    <a:lnTo>
                      <a:pt x="22" y="0"/>
                    </a:lnTo>
                    <a:lnTo>
                      <a:pt x="22" y="237"/>
                    </a:lnTo>
                    <a:lnTo>
                      <a:pt x="0" y="237"/>
                    </a:lnTo>
                    <a:lnTo>
                      <a:pt x="0" y="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30944" name="Freeform 60"/>
              <p:cNvSpPr>
                <a:spLocks/>
              </p:cNvSpPr>
              <p:nvPr/>
            </p:nvSpPr>
            <p:spPr bwMode="auto">
              <a:xfrm>
                <a:off x="4772" y="1673"/>
                <a:ext cx="13" cy="174"/>
              </a:xfrm>
              <a:custGeom>
                <a:avLst/>
                <a:gdLst>
                  <a:gd name="T0" fmla="*/ 0 w 23"/>
                  <a:gd name="T1" fmla="*/ 0 h 238"/>
                  <a:gd name="T2" fmla="*/ 4 w 23"/>
                  <a:gd name="T3" fmla="*/ 0 h 238"/>
                  <a:gd name="T4" fmla="*/ 4 w 23"/>
                  <a:gd name="T5" fmla="*/ 92 h 238"/>
                  <a:gd name="T6" fmla="*/ 0 w 23"/>
                  <a:gd name="T7" fmla="*/ 92 h 238"/>
                  <a:gd name="T8" fmla="*/ 0 w 23"/>
                  <a:gd name="T9" fmla="*/ 0 h 238"/>
                  <a:gd name="T10" fmla="*/ 0 60000 65536"/>
                  <a:gd name="T11" fmla="*/ 0 60000 65536"/>
                  <a:gd name="T12" fmla="*/ 0 60000 65536"/>
                  <a:gd name="T13" fmla="*/ 0 60000 65536"/>
                  <a:gd name="T14" fmla="*/ 0 60000 65536"/>
                  <a:gd name="T15" fmla="*/ 0 w 23"/>
                  <a:gd name="T16" fmla="*/ 0 h 238"/>
                  <a:gd name="T17" fmla="*/ 23 w 23"/>
                  <a:gd name="T18" fmla="*/ 238 h 238"/>
                </a:gdLst>
                <a:ahLst/>
                <a:cxnLst>
                  <a:cxn ang="T10">
                    <a:pos x="T0" y="T1"/>
                  </a:cxn>
                  <a:cxn ang="T11">
                    <a:pos x="T2" y="T3"/>
                  </a:cxn>
                  <a:cxn ang="T12">
                    <a:pos x="T4" y="T5"/>
                  </a:cxn>
                  <a:cxn ang="T13">
                    <a:pos x="T6" y="T7"/>
                  </a:cxn>
                  <a:cxn ang="T14">
                    <a:pos x="T8" y="T9"/>
                  </a:cxn>
                </a:cxnLst>
                <a:rect l="T15" t="T16" r="T17" b="T18"/>
                <a:pathLst>
                  <a:path w="23" h="238">
                    <a:moveTo>
                      <a:pt x="0" y="0"/>
                    </a:moveTo>
                    <a:lnTo>
                      <a:pt x="22" y="0"/>
                    </a:lnTo>
                    <a:lnTo>
                      <a:pt x="22" y="237"/>
                    </a:lnTo>
                    <a:lnTo>
                      <a:pt x="0" y="237"/>
                    </a:lnTo>
                    <a:lnTo>
                      <a:pt x="0" y="0"/>
                    </a:lnTo>
                  </a:path>
                </a:pathLst>
              </a:custGeom>
              <a:solidFill>
                <a:srgbClr val="3366CC"/>
              </a:solidFill>
              <a:ln w="12700" cap="rnd">
                <a:solidFill>
                  <a:schemeClr val="tx1"/>
                </a:solidFill>
                <a:round/>
                <a:headEnd type="none" w="sm" len="sm"/>
                <a:tailEnd type="none" w="sm" len="sm"/>
              </a:ln>
            </p:spPr>
            <p:txBody>
              <a:bodyPr/>
              <a:lstStyle/>
              <a:p>
                <a:endParaRPr lang="en-US"/>
              </a:p>
            </p:txBody>
          </p:sp>
          <p:sp>
            <p:nvSpPr>
              <p:cNvPr id="30945" name="Freeform 61"/>
              <p:cNvSpPr>
                <a:spLocks/>
              </p:cNvSpPr>
              <p:nvPr/>
            </p:nvSpPr>
            <p:spPr bwMode="auto">
              <a:xfrm>
                <a:off x="4795" y="1651"/>
                <a:ext cx="12" cy="196"/>
              </a:xfrm>
              <a:custGeom>
                <a:avLst/>
                <a:gdLst>
                  <a:gd name="T0" fmla="*/ 0 w 23"/>
                  <a:gd name="T1" fmla="*/ 0 h 267"/>
                  <a:gd name="T2" fmla="*/ 3 w 23"/>
                  <a:gd name="T3" fmla="*/ 0 h 267"/>
                  <a:gd name="T4" fmla="*/ 3 w 23"/>
                  <a:gd name="T5" fmla="*/ 105 h 267"/>
                  <a:gd name="T6" fmla="*/ 0 w 23"/>
                  <a:gd name="T7" fmla="*/ 105 h 267"/>
                  <a:gd name="T8" fmla="*/ 0 w 23"/>
                  <a:gd name="T9" fmla="*/ 0 h 267"/>
                  <a:gd name="T10" fmla="*/ 0 60000 65536"/>
                  <a:gd name="T11" fmla="*/ 0 60000 65536"/>
                  <a:gd name="T12" fmla="*/ 0 60000 65536"/>
                  <a:gd name="T13" fmla="*/ 0 60000 65536"/>
                  <a:gd name="T14" fmla="*/ 0 60000 65536"/>
                  <a:gd name="T15" fmla="*/ 0 w 23"/>
                  <a:gd name="T16" fmla="*/ 0 h 267"/>
                  <a:gd name="T17" fmla="*/ 23 w 23"/>
                  <a:gd name="T18" fmla="*/ 267 h 267"/>
                </a:gdLst>
                <a:ahLst/>
                <a:cxnLst>
                  <a:cxn ang="T10">
                    <a:pos x="T0" y="T1"/>
                  </a:cxn>
                  <a:cxn ang="T11">
                    <a:pos x="T2" y="T3"/>
                  </a:cxn>
                  <a:cxn ang="T12">
                    <a:pos x="T4" y="T5"/>
                  </a:cxn>
                  <a:cxn ang="T13">
                    <a:pos x="T6" y="T7"/>
                  </a:cxn>
                  <a:cxn ang="T14">
                    <a:pos x="T8" y="T9"/>
                  </a:cxn>
                </a:cxnLst>
                <a:rect l="T15" t="T16" r="T17" b="T18"/>
                <a:pathLst>
                  <a:path w="23" h="267">
                    <a:moveTo>
                      <a:pt x="0" y="0"/>
                    </a:moveTo>
                    <a:lnTo>
                      <a:pt x="22" y="0"/>
                    </a:lnTo>
                    <a:lnTo>
                      <a:pt x="22" y="266"/>
                    </a:lnTo>
                    <a:lnTo>
                      <a:pt x="0" y="266"/>
                    </a:lnTo>
                    <a:lnTo>
                      <a:pt x="0" y="0"/>
                    </a:lnTo>
                  </a:path>
                </a:pathLst>
              </a:custGeom>
              <a:solidFill>
                <a:srgbClr val="00CFFF"/>
              </a:solidFill>
              <a:ln w="12700" cap="rnd">
                <a:solidFill>
                  <a:schemeClr val="tx1"/>
                </a:solidFill>
                <a:round/>
                <a:headEnd type="none" w="sm" len="sm"/>
                <a:tailEnd type="none" w="sm" len="sm"/>
              </a:ln>
            </p:spPr>
            <p:txBody>
              <a:bodyPr/>
              <a:lstStyle/>
              <a:p>
                <a:endParaRPr lang="en-US"/>
              </a:p>
            </p:txBody>
          </p:sp>
          <p:sp>
            <p:nvSpPr>
              <p:cNvPr id="30946" name="Freeform 62"/>
              <p:cNvSpPr>
                <a:spLocks/>
              </p:cNvSpPr>
              <p:nvPr/>
            </p:nvSpPr>
            <p:spPr bwMode="auto">
              <a:xfrm>
                <a:off x="4816" y="1618"/>
                <a:ext cx="12" cy="229"/>
              </a:xfrm>
              <a:custGeom>
                <a:avLst/>
                <a:gdLst>
                  <a:gd name="T0" fmla="*/ 0 w 23"/>
                  <a:gd name="T1" fmla="*/ 0 h 312"/>
                  <a:gd name="T2" fmla="*/ 3 w 23"/>
                  <a:gd name="T3" fmla="*/ 0 h 312"/>
                  <a:gd name="T4" fmla="*/ 3 w 23"/>
                  <a:gd name="T5" fmla="*/ 123 h 312"/>
                  <a:gd name="T6" fmla="*/ 0 w 23"/>
                  <a:gd name="T7" fmla="*/ 123 h 312"/>
                  <a:gd name="T8" fmla="*/ 0 w 23"/>
                  <a:gd name="T9" fmla="*/ 0 h 312"/>
                  <a:gd name="T10" fmla="*/ 0 60000 65536"/>
                  <a:gd name="T11" fmla="*/ 0 60000 65536"/>
                  <a:gd name="T12" fmla="*/ 0 60000 65536"/>
                  <a:gd name="T13" fmla="*/ 0 60000 65536"/>
                  <a:gd name="T14" fmla="*/ 0 60000 65536"/>
                  <a:gd name="T15" fmla="*/ 0 w 23"/>
                  <a:gd name="T16" fmla="*/ 0 h 312"/>
                  <a:gd name="T17" fmla="*/ 23 w 23"/>
                  <a:gd name="T18" fmla="*/ 312 h 312"/>
                </a:gdLst>
                <a:ahLst/>
                <a:cxnLst>
                  <a:cxn ang="T10">
                    <a:pos x="T0" y="T1"/>
                  </a:cxn>
                  <a:cxn ang="T11">
                    <a:pos x="T2" y="T3"/>
                  </a:cxn>
                  <a:cxn ang="T12">
                    <a:pos x="T4" y="T5"/>
                  </a:cxn>
                  <a:cxn ang="T13">
                    <a:pos x="T6" y="T7"/>
                  </a:cxn>
                  <a:cxn ang="T14">
                    <a:pos x="T8" y="T9"/>
                  </a:cxn>
                </a:cxnLst>
                <a:rect l="T15" t="T16" r="T17" b="T18"/>
                <a:pathLst>
                  <a:path w="23" h="312">
                    <a:moveTo>
                      <a:pt x="0" y="0"/>
                    </a:moveTo>
                    <a:lnTo>
                      <a:pt x="22" y="0"/>
                    </a:lnTo>
                    <a:lnTo>
                      <a:pt x="22" y="311"/>
                    </a:lnTo>
                    <a:lnTo>
                      <a:pt x="0" y="311"/>
                    </a:lnTo>
                    <a:lnTo>
                      <a:pt x="0" y="0"/>
                    </a:lnTo>
                  </a:path>
                </a:pathLst>
              </a:custGeom>
              <a:solidFill>
                <a:schemeClr val="accent1"/>
              </a:solidFill>
              <a:ln w="12700" cap="rnd">
                <a:solidFill>
                  <a:schemeClr val="tx1"/>
                </a:solidFill>
                <a:round/>
                <a:headEnd type="none" w="sm" len="sm"/>
                <a:tailEnd type="none" w="sm" len="sm"/>
              </a:ln>
            </p:spPr>
            <p:txBody>
              <a:bodyPr/>
              <a:lstStyle/>
              <a:p>
                <a:endParaRPr lang="en-US"/>
              </a:p>
            </p:txBody>
          </p:sp>
          <p:sp>
            <p:nvSpPr>
              <p:cNvPr id="30947" name="Freeform 63"/>
              <p:cNvSpPr>
                <a:spLocks/>
              </p:cNvSpPr>
              <p:nvPr/>
            </p:nvSpPr>
            <p:spPr bwMode="auto">
              <a:xfrm>
                <a:off x="4839" y="1580"/>
                <a:ext cx="11" cy="267"/>
              </a:xfrm>
              <a:custGeom>
                <a:avLst/>
                <a:gdLst>
                  <a:gd name="T0" fmla="*/ 0 w 21"/>
                  <a:gd name="T1" fmla="*/ 0 h 364"/>
                  <a:gd name="T2" fmla="*/ 3 w 21"/>
                  <a:gd name="T3" fmla="*/ 0 h 364"/>
                  <a:gd name="T4" fmla="*/ 3 w 21"/>
                  <a:gd name="T5" fmla="*/ 143 h 364"/>
                  <a:gd name="T6" fmla="*/ 0 w 21"/>
                  <a:gd name="T7" fmla="*/ 143 h 364"/>
                  <a:gd name="T8" fmla="*/ 0 w 21"/>
                  <a:gd name="T9" fmla="*/ 0 h 364"/>
                  <a:gd name="T10" fmla="*/ 0 60000 65536"/>
                  <a:gd name="T11" fmla="*/ 0 60000 65536"/>
                  <a:gd name="T12" fmla="*/ 0 60000 65536"/>
                  <a:gd name="T13" fmla="*/ 0 60000 65536"/>
                  <a:gd name="T14" fmla="*/ 0 60000 65536"/>
                  <a:gd name="T15" fmla="*/ 0 w 21"/>
                  <a:gd name="T16" fmla="*/ 0 h 364"/>
                  <a:gd name="T17" fmla="*/ 21 w 21"/>
                  <a:gd name="T18" fmla="*/ 364 h 364"/>
                </a:gdLst>
                <a:ahLst/>
                <a:cxnLst>
                  <a:cxn ang="T10">
                    <a:pos x="T0" y="T1"/>
                  </a:cxn>
                  <a:cxn ang="T11">
                    <a:pos x="T2" y="T3"/>
                  </a:cxn>
                  <a:cxn ang="T12">
                    <a:pos x="T4" y="T5"/>
                  </a:cxn>
                  <a:cxn ang="T13">
                    <a:pos x="T6" y="T7"/>
                  </a:cxn>
                  <a:cxn ang="T14">
                    <a:pos x="T8" y="T9"/>
                  </a:cxn>
                </a:cxnLst>
                <a:rect l="T15" t="T16" r="T17" b="T18"/>
                <a:pathLst>
                  <a:path w="21" h="364">
                    <a:moveTo>
                      <a:pt x="0" y="0"/>
                    </a:moveTo>
                    <a:lnTo>
                      <a:pt x="20" y="0"/>
                    </a:lnTo>
                    <a:lnTo>
                      <a:pt x="20" y="363"/>
                    </a:lnTo>
                    <a:lnTo>
                      <a:pt x="0" y="363"/>
                    </a:lnTo>
                    <a:lnTo>
                      <a:pt x="0" y="0"/>
                    </a:lnTo>
                  </a:path>
                </a:pathLst>
              </a:custGeom>
              <a:solidFill>
                <a:srgbClr val="FFFF80"/>
              </a:solidFill>
              <a:ln w="12700" cap="rnd">
                <a:solidFill>
                  <a:schemeClr val="tx1"/>
                </a:solidFill>
                <a:round/>
                <a:headEnd type="none" w="sm" len="sm"/>
                <a:tailEnd type="none" w="sm" len="sm"/>
              </a:ln>
            </p:spPr>
            <p:txBody>
              <a:bodyPr/>
              <a:lstStyle/>
              <a:p>
                <a:endParaRPr lang="en-US"/>
              </a:p>
            </p:txBody>
          </p:sp>
          <p:sp>
            <p:nvSpPr>
              <p:cNvPr id="30948" name="Freeform 64"/>
              <p:cNvSpPr>
                <a:spLocks/>
              </p:cNvSpPr>
              <p:nvPr/>
            </p:nvSpPr>
            <p:spPr bwMode="auto">
              <a:xfrm>
                <a:off x="4861" y="1559"/>
                <a:ext cx="12" cy="288"/>
              </a:xfrm>
              <a:custGeom>
                <a:avLst/>
                <a:gdLst>
                  <a:gd name="T0" fmla="*/ 0 w 21"/>
                  <a:gd name="T1" fmla="*/ 0 h 392"/>
                  <a:gd name="T2" fmla="*/ 3 w 21"/>
                  <a:gd name="T3" fmla="*/ 0 h 392"/>
                  <a:gd name="T4" fmla="*/ 3 w 21"/>
                  <a:gd name="T5" fmla="*/ 155 h 392"/>
                  <a:gd name="T6" fmla="*/ 0 w 21"/>
                  <a:gd name="T7" fmla="*/ 155 h 392"/>
                  <a:gd name="T8" fmla="*/ 0 w 21"/>
                  <a:gd name="T9" fmla="*/ 0 h 392"/>
                  <a:gd name="T10" fmla="*/ 0 60000 65536"/>
                  <a:gd name="T11" fmla="*/ 0 60000 65536"/>
                  <a:gd name="T12" fmla="*/ 0 60000 65536"/>
                  <a:gd name="T13" fmla="*/ 0 60000 65536"/>
                  <a:gd name="T14" fmla="*/ 0 60000 65536"/>
                  <a:gd name="T15" fmla="*/ 0 w 21"/>
                  <a:gd name="T16" fmla="*/ 0 h 392"/>
                  <a:gd name="T17" fmla="*/ 21 w 21"/>
                  <a:gd name="T18" fmla="*/ 392 h 392"/>
                </a:gdLst>
                <a:ahLst/>
                <a:cxnLst>
                  <a:cxn ang="T10">
                    <a:pos x="T0" y="T1"/>
                  </a:cxn>
                  <a:cxn ang="T11">
                    <a:pos x="T2" y="T3"/>
                  </a:cxn>
                  <a:cxn ang="T12">
                    <a:pos x="T4" y="T5"/>
                  </a:cxn>
                  <a:cxn ang="T13">
                    <a:pos x="T6" y="T7"/>
                  </a:cxn>
                  <a:cxn ang="T14">
                    <a:pos x="T8" y="T9"/>
                  </a:cxn>
                </a:cxnLst>
                <a:rect l="T15" t="T16" r="T17" b="T18"/>
                <a:pathLst>
                  <a:path w="21" h="392">
                    <a:moveTo>
                      <a:pt x="0" y="0"/>
                    </a:moveTo>
                    <a:lnTo>
                      <a:pt x="20" y="0"/>
                    </a:lnTo>
                    <a:lnTo>
                      <a:pt x="20" y="391"/>
                    </a:lnTo>
                    <a:lnTo>
                      <a:pt x="0" y="391"/>
                    </a:lnTo>
                    <a:lnTo>
                      <a:pt x="0" y="0"/>
                    </a:lnTo>
                  </a:path>
                </a:pathLst>
              </a:custGeom>
              <a:solidFill>
                <a:srgbClr val="FF6633"/>
              </a:solidFill>
              <a:ln w="12700" cap="rnd">
                <a:solidFill>
                  <a:schemeClr val="tx1"/>
                </a:solidFill>
                <a:round/>
                <a:headEnd type="none" w="sm" len="sm"/>
                <a:tailEnd type="none" w="sm" len="sm"/>
              </a:ln>
            </p:spPr>
            <p:txBody>
              <a:bodyPr/>
              <a:lstStyle/>
              <a:p>
                <a:endParaRPr lang="en-US"/>
              </a:p>
            </p:txBody>
          </p:sp>
          <p:sp>
            <p:nvSpPr>
              <p:cNvPr id="30949" name="Freeform 65"/>
              <p:cNvSpPr>
                <a:spLocks/>
              </p:cNvSpPr>
              <p:nvPr/>
            </p:nvSpPr>
            <p:spPr bwMode="auto">
              <a:xfrm>
                <a:off x="4882" y="1559"/>
                <a:ext cx="12" cy="288"/>
              </a:xfrm>
              <a:custGeom>
                <a:avLst/>
                <a:gdLst>
                  <a:gd name="T0" fmla="*/ 0 w 23"/>
                  <a:gd name="T1" fmla="*/ 0 h 392"/>
                  <a:gd name="T2" fmla="*/ 3 w 23"/>
                  <a:gd name="T3" fmla="*/ 0 h 392"/>
                  <a:gd name="T4" fmla="*/ 3 w 23"/>
                  <a:gd name="T5" fmla="*/ 155 h 392"/>
                  <a:gd name="T6" fmla="*/ 0 w 23"/>
                  <a:gd name="T7" fmla="*/ 155 h 392"/>
                  <a:gd name="T8" fmla="*/ 0 w 23"/>
                  <a:gd name="T9" fmla="*/ 0 h 392"/>
                  <a:gd name="T10" fmla="*/ 0 60000 65536"/>
                  <a:gd name="T11" fmla="*/ 0 60000 65536"/>
                  <a:gd name="T12" fmla="*/ 0 60000 65536"/>
                  <a:gd name="T13" fmla="*/ 0 60000 65536"/>
                  <a:gd name="T14" fmla="*/ 0 60000 65536"/>
                  <a:gd name="T15" fmla="*/ 0 w 23"/>
                  <a:gd name="T16" fmla="*/ 0 h 392"/>
                  <a:gd name="T17" fmla="*/ 23 w 23"/>
                  <a:gd name="T18" fmla="*/ 392 h 392"/>
                </a:gdLst>
                <a:ahLst/>
                <a:cxnLst>
                  <a:cxn ang="T10">
                    <a:pos x="T0" y="T1"/>
                  </a:cxn>
                  <a:cxn ang="T11">
                    <a:pos x="T2" y="T3"/>
                  </a:cxn>
                  <a:cxn ang="T12">
                    <a:pos x="T4" y="T5"/>
                  </a:cxn>
                  <a:cxn ang="T13">
                    <a:pos x="T6" y="T7"/>
                  </a:cxn>
                  <a:cxn ang="T14">
                    <a:pos x="T8" y="T9"/>
                  </a:cxn>
                </a:cxnLst>
                <a:rect l="T15" t="T16" r="T17" b="T18"/>
                <a:pathLst>
                  <a:path w="23" h="392">
                    <a:moveTo>
                      <a:pt x="0" y="0"/>
                    </a:moveTo>
                    <a:lnTo>
                      <a:pt x="22" y="0"/>
                    </a:lnTo>
                    <a:lnTo>
                      <a:pt x="22" y="391"/>
                    </a:lnTo>
                    <a:lnTo>
                      <a:pt x="0" y="391"/>
                    </a:lnTo>
                    <a:lnTo>
                      <a:pt x="0" y="0"/>
                    </a:lnTo>
                  </a:path>
                </a:pathLst>
              </a:custGeom>
              <a:solidFill>
                <a:srgbClr val="FF6633"/>
              </a:solidFill>
              <a:ln w="12700" cap="rnd">
                <a:solidFill>
                  <a:schemeClr val="tx1"/>
                </a:solidFill>
                <a:round/>
                <a:headEnd type="none" w="sm" len="sm"/>
                <a:tailEnd type="none" w="sm" len="sm"/>
              </a:ln>
            </p:spPr>
            <p:txBody>
              <a:bodyPr/>
              <a:lstStyle/>
              <a:p>
                <a:endParaRPr lang="en-US"/>
              </a:p>
            </p:txBody>
          </p:sp>
          <p:sp>
            <p:nvSpPr>
              <p:cNvPr id="30950" name="Freeform 66"/>
              <p:cNvSpPr>
                <a:spLocks/>
              </p:cNvSpPr>
              <p:nvPr/>
            </p:nvSpPr>
            <p:spPr bwMode="auto">
              <a:xfrm>
                <a:off x="4905" y="1541"/>
                <a:ext cx="13" cy="306"/>
              </a:xfrm>
              <a:custGeom>
                <a:avLst/>
                <a:gdLst>
                  <a:gd name="T0" fmla="*/ 0 w 23"/>
                  <a:gd name="T1" fmla="*/ 0 h 417"/>
                  <a:gd name="T2" fmla="*/ 4 w 23"/>
                  <a:gd name="T3" fmla="*/ 0 h 417"/>
                  <a:gd name="T4" fmla="*/ 4 w 23"/>
                  <a:gd name="T5" fmla="*/ 164 h 417"/>
                  <a:gd name="T6" fmla="*/ 0 w 23"/>
                  <a:gd name="T7" fmla="*/ 164 h 417"/>
                  <a:gd name="T8" fmla="*/ 0 w 23"/>
                  <a:gd name="T9" fmla="*/ 0 h 417"/>
                  <a:gd name="T10" fmla="*/ 0 60000 65536"/>
                  <a:gd name="T11" fmla="*/ 0 60000 65536"/>
                  <a:gd name="T12" fmla="*/ 0 60000 65536"/>
                  <a:gd name="T13" fmla="*/ 0 60000 65536"/>
                  <a:gd name="T14" fmla="*/ 0 60000 65536"/>
                  <a:gd name="T15" fmla="*/ 0 w 23"/>
                  <a:gd name="T16" fmla="*/ 0 h 417"/>
                  <a:gd name="T17" fmla="*/ 23 w 23"/>
                  <a:gd name="T18" fmla="*/ 417 h 417"/>
                </a:gdLst>
                <a:ahLst/>
                <a:cxnLst>
                  <a:cxn ang="T10">
                    <a:pos x="T0" y="T1"/>
                  </a:cxn>
                  <a:cxn ang="T11">
                    <a:pos x="T2" y="T3"/>
                  </a:cxn>
                  <a:cxn ang="T12">
                    <a:pos x="T4" y="T5"/>
                  </a:cxn>
                  <a:cxn ang="T13">
                    <a:pos x="T6" y="T7"/>
                  </a:cxn>
                  <a:cxn ang="T14">
                    <a:pos x="T8" y="T9"/>
                  </a:cxn>
                </a:cxnLst>
                <a:rect l="T15" t="T16" r="T17" b="T18"/>
                <a:pathLst>
                  <a:path w="23" h="417">
                    <a:moveTo>
                      <a:pt x="0" y="0"/>
                    </a:moveTo>
                    <a:lnTo>
                      <a:pt x="22" y="0"/>
                    </a:lnTo>
                    <a:lnTo>
                      <a:pt x="22" y="416"/>
                    </a:lnTo>
                    <a:lnTo>
                      <a:pt x="0" y="416"/>
                    </a:lnTo>
                    <a:lnTo>
                      <a:pt x="0" y="0"/>
                    </a:lnTo>
                  </a:path>
                </a:pathLst>
              </a:custGeom>
              <a:solidFill>
                <a:srgbClr val="0099CC"/>
              </a:solidFill>
              <a:ln w="12700" cap="rnd">
                <a:solidFill>
                  <a:schemeClr val="tx1"/>
                </a:solidFill>
                <a:round/>
                <a:headEnd type="none" w="sm" len="sm"/>
                <a:tailEnd type="none" w="sm" len="sm"/>
              </a:ln>
            </p:spPr>
            <p:txBody>
              <a:bodyPr/>
              <a:lstStyle/>
              <a:p>
                <a:endParaRPr lang="en-US"/>
              </a:p>
            </p:txBody>
          </p:sp>
          <p:sp>
            <p:nvSpPr>
              <p:cNvPr id="30951" name="Freeform 67"/>
              <p:cNvSpPr>
                <a:spLocks/>
              </p:cNvSpPr>
              <p:nvPr/>
            </p:nvSpPr>
            <p:spPr bwMode="auto">
              <a:xfrm>
                <a:off x="4929" y="1539"/>
                <a:ext cx="12" cy="308"/>
              </a:xfrm>
              <a:custGeom>
                <a:avLst/>
                <a:gdLst>
                  <a:gd name="T0" fmla="*/ 0 w 23"/>
                  <a:gd name="T1" fmla="*/ 0 h 420"/>
                  <a:gd name="T2" fmla="*/ 3 w 23"/>
                  <a:gd name="T3" fmla="*/ 0 h 420"/>
                  <a:gd name="T4" fmla="*/ 3 w 23"/>
                  <a:gd name="T5" fmla="*/ 165 h 420"/>
                  <a:gd name="T6" fmla="*/ 0 w 23"/>
                  <a:gd name="T7" fmla="*/ 165 h 420"/>
                  <a:gd name="T8" fmla="*/ 0 w 23"/>
                  <a:gd name="T9" fmla="*/ 0 h 420"/>
                  <a:gd name="T10" fmla="*/ 0 60000 65536"/>
                  <a:gd name="T11" fmla="*/ 0 60000 65536"/>
                  <a:gd name="T12" fmla="*/ 0 60000 65536"/>
                  <a:gd name="T13" fmla="*/ 0 60000 65536"/>
                  <a:gd name="T14" fmla="*/ 0 60000 65536"/>
                  <a:gd name="T15" fmla="*/ 0 w 23"/>
                  <a:gd name="T16" fmla="*/ 0 h 420"/>
                  <a:gd name="T17" fmla="*/ 23 w 23"/>
                  <a:gd name="T18" fmla="*/ 420 h 420"/>
                </a:gdLst>
                <a:ahLst/>
                <a:cxnLst>
                  <a:cxn ang="T10">
                    <a:pos x="T0" y="T1"/>
                  </a:cxn>
                  <a:cxn ang="T11">
                    <a:pos x="T2" y="T3"/>
                  </a:cxn>
                  <a:cxn ang="T12">
                    <a:pos x="T4" y="T5"/>
                  </a:cxn>
                  <a:cxn ang="T13">
                    <a:pos x="T6" y="T7"/>
                  </a:cxn>
                  <a:cxn ang="T14">
                    <a:pos x="T8" y="T9"/>
                  </a:cxn>
                </a:cxnLst>
                <a:rect l="T15" t="T16" r="T17" b="T18"/>
                <a:pathLst>
                  <a:path w="23" h="420">
                    <a:moveTo>
                      <a:pt x="0" y="0"/>
                    </a:moveTo>
                    <a:lnTo>
                      <a:pt x="22" y="0"/>
                    </a:lnTo>
                    <a:lnTo>
                      <a:pt x="22" y="419"/>
                    </a:lnTo>
                    <a:lnTo>
                      <a:pt x="0" y="419"/>
                    </a:lnTo>
                    <a:lnTo>
                      <a:pt x="0" y="0"/>
                    </a:lnTo>
                  </a:path>
                </a:pathLst>
              </a:custGeom>
              <a:solidFill>
                <a:srgbClr val="008080"/>
              </a:solidFill>
              <a:ln w="12700" cap="rnd">
                <a:solidFill>
                  <a:schemeClr val="tx1"/>
                </a:solidFill>
                <a:round/>
                <a:headEnd type="none" w="sm" len="sm"/>
                <a:tailEnd type="none" w="sm" len="sm"/>
              </a:ln>
            </p:spPr>
            <p:txBody>
              <a:bodyPr/>
              <a:lstStyle/>
              <a:p>
                <a:endParaRPr lang="en-US"/>
              </a:p>
            </p:txBody>
          </p:sp>
          <p:sp>
            <p:nvSpPr>
              <p:cNvPr id="30952" name="Freeform 68"/>
              <p:cNvSpPr>
                <a:spLocks/>
              </p:cNvSpPr>
              <p:nvPr/>
            </p:nvSpPr>
            <p:spPr bwMode="auto">
              <a:xfrm>
                <a:off x="4951" y="1496"/>
                <a:ext cx="12" cy="351"/>
              </a:xfrm>
              <a:custGeom>
                <a:avLst/>
                <a:gdLst>
                  <a:gd name="T0" fmla="*/ 0 w 21"/>
                  <a:gd name="T1" fmla="*/ 0 h 478"/>
                  <a:gd name="T2" fmla="*/ 3 w 21"/>
                  <a:gd name="T3" fmla="*/ 0 h 478"/>
                  <a:gd name="T4" fmla="*/ 3 w 21"/>
                  <a:gd name="T5" fmla="*/ 189 h 478"/>
                  <a:gd name="T6" fmla="*/ 0 w 21"/>
                  <a:gd name="T7" fmla="*/ 189 h 478"/>
                  <a:gd name="T8" fmla="*/ 0 w 21"/>
                  <a:gd name="T9" fmla="*/ 0 h 478"/>
                  <a:gd name="T10" fmla="*/ 0 60000 65536"/>
                  <a:gd name="T11" fmla="*/ 0 60000 65536"/>
                  <a:gd name="T12" fmla="*/ 0 60000 65536"/>
                  <a:gd name="T13" fmla="*/ 0 60000 65536"/>
                  <a:gd name="T14" fmla="*/ 0 60000 65536"/>
                  <a:gd name="T15" fmla="*/ 0 w 21"/>
                  <a:gd name="T16" fmla="*/ 0 h 478"/>
                  <a:gd name="T17" fmla="*/ 21 w 21"/>
                  <a:gd name="T18" fmla="*/ 478 h 478"/>
                </a:gdLst>
                <a:ahLst/>
                <a:cxnLst>
                  <a:cxn ang="T10">
                    <a:pos x="T0" y="T1"/>
                  </a:cxn>
                  <a:cxn ang="T11">
                    <a:pos x="T2" y="T3"/>
                  </a:cxn>
                  <a:cxn ang="T12">
                    <a:pos x="T4" y="T5"/>
                  </a:cxn>
                  <a:cxn ang="T13">
                    <a:pos x="T6" y="T7"/>
                  </a:cxn>
                  <a:cxn ang="T14">
                    <a:pos x="T8" y="T9"/>
                  </a:cxn>
                </a:cxnLst>
                <a:rect l="T15" t="T16" r="T17" b="T18"/>
                <a:pathLst>
                  <a:path w="21" h="478">
                    <a:moveTo>
                      <a:pt x="0" y="0"/>
                    </a:moveTo>
                    <a:lnTo>
                      <a:pt x="20" y="0"/>
                    </a:lnTo>
                    <a:lnTo>
                      <a:pt x="20" y="477"/>
                    </a:lnTo>
                    <a:lnTo>
                      <a:pt x="0" y="477"/>
                    </a:lnTo>
                    <a:lnTo>
                      <a:pt x="0" y="0"/>
                    </a:lnTo>
                  </a:path>
                </a:pathLst>
              </a:custGeom>
              <a:solidFill>
                <a:srgbClr val="0099CC"/>
              </a:solidFill>
              <a:ln w="12700" cap="rnd">
                <a:solidFill>
                  <a:schemeClr val="tx1"/>
                </a:solidFill>
                <a:round/>
                <a:headEnd type="none" w="sm" len="sm"/>
                <a:tailEnd type="none" w="sm" len="sm"/>
              </a:ln>
            </p:spPr>
            <p:txBody>
              <a:bodyPr/>
              <a:lstStyle/>
              <a:p>
                <a:endParaRPr lang="en-US"/>
              </a:p>
            </p:txBody>
          </p:sp>
          <p:sp>
            <p:nvSpPr>
              <p:cNvPr id="30953" name="Freeform 69"/>
              <p:cNvSpPr>
                <a:spLocks/>
              </p:cNvSpPr>
              <p:nvPr/>
            </p:nvSpPr>
            <p:spPr bwMode="auto">
              <a:xfrm>
                <a:off x="4974" y="1476"/>
                <a:ext cx="11" cy="371"/>
              </a:xfrm>
              <a:custGeom>
                <a:avLst/>
                <a:gdLst>
                  <a:gd name="T0" fmla="*/ 0 w 21"/>
                  <a:gd name="T1" fmla="*/ 0 h 506"/>
                  <a:gd name="T2" fmla="*/ 3 w 21"/>
                  <a:gd name="T3" fmla="*/ 0 h 506"/>
                  <a:gd name="T4" fmla="*/ 3 w 21"/>
                  <a:gd name="T5" fmla="*/ 199 h 506"/>
                  <a:gd name="T6" fmla="*/ 0 w 21"/>
                  <a:gd name="T7" fmla="*/ 199 h 506"/>
                  <a:gd name="T8" fmla="*/ 0 w 21"/>
                  <a:gd name="T9" fmla="*/ 0 h 506"/>
                  <a:gd name="T10" fmla="*/ 0 60000 65536"/>
                  <a:gd name="T11" fmla="*/ 0 60000 65536"/>
                  <a:gd name="T12" fmla="*/ 0 60000 65536"/>
                  <a:gd name="T13" fmla="*/ 0 60000 65536"/>
                  <a:gd name="T14" fmla="*/ 0 60000 65536"/>
                  <a:gd name="T15" fmla="*/ 0 w 21"/>
                  <a:gd name="T16" fmla="*/ 0 h 506"/>
                  <a:gd name="T17" fmla="*/ 21 w 21"/>
                  <a:gd name="T18" fmla="*/ 506 h 506"/>
                </a:gdLst>
                <a:ahLst/>
                <a:cxnLst>
                  <a:cxn ang="T10">
                    <a:pos x="T0" y="T1"/>
                  </a:cxn>
                  <a:cxn ang="T11">
                    <a:pos x="T2" y="T3"/>
                  </a:cxn>
                  <a:cxn ang="T12">
                    <a:pos x="T4" y="T5"/>
                  </a:cxn>
                  <a:cxn ang="T13">
                    <a:pos x="T6" y="T7"/>
                  </a:cxn>
                  <a:cxn ang="T14">
                    <a:pos x="T8" y="T9"/>
                  </a:cxn>
                </a:cxnLst>
                <a:rect l="T15" t="T16" r="T17" b="T18"/>
                <a:pathLst>
                  <a:path w="21" h="506">
                    <a:moveTo>
                      <a:pt x="0" y="0"/>
                    </a:moveTo>
                    <a:lnTo>
                      <a:pt x="20" y="0"/>
                    </a:lnTo>
                    <a:lnTo>
                      <a:pt x="20" y="505"/>
                    </a:lnTo>
                    <a:lnTo>
                      <a:pt x="0" y="505"/>
                    </a:lnTo>
                    <a:lnTo>
                      <a:pt x="0" y="0"/>
                    </a:lnTo>
                  </a:path>
                </a:pathLst>
              </a:custGeom>
              <a:solidFill>
                <a:srgbClr val="008080"/>
              </a:solidFill>
              <a:ln w="12700" cap="rnd">
                <a:solidFill>
                  <a:schemeClr val="tx1"/>
                </a:solidFill>
                <a:round/>
                <a:headEnd type="none" w="sm" len="sm"/>
                <a:tailEnd type="none" w="sm" len="sm"/>
              </a:ln>
            </p:spPr>
            <p:txBody>
              <a:bodyPr/>
              <a:lstStyle/>
              <a:p>
                <a:endParaRPr lang="en-US"/>
              </a:p>
            </p:txBody>
          </p:sp>
          <p:sp>
            <p:nvSpPr>
              <p:cNvPr id="30954" name="Freeform 70"/>
              <p:cNvSpPr>
                <a:spLocks/>
              </p:cNvSpPr>
              <p:nvPr/>
            </p:nvSpPr>
            <p:spPr bwMode="auto">
              <a:xfrm>
                <a:off x="4995" y="1449"/>
                <a:ext cx="12" cy="398"/>
              </a:xfrm>
              <a:custGeom>
                <a:avLst/>
                <a:gdLst>
                  <a:gd name="T0" fmla="*/ 0 w 23"/>
                  <a:gd name="T1" fmla="*/ 0 h 542"/>
                  <a:gd name="T2" fmla="*/ 3 w 23"/>
                  <a:gd name="T3" fmla="*/ 0 h 542"/>
                  <a:gd name="T4" fmla="*/ 3 w 23"/>
                  <a:gd name="T5" fmla="*/ 214 h 542"/>
                  <a:gd name="T6" fmla="*/ 0 w 23"/>
                  <a:gd name="T7" fmla="*/ 214 h 542"/>
                  <a:gd name="T8" fmla="*/ 0 w 23"/>
                  <a:gd name="T9" fmla="*/ 0 h 542"/>
                  <a:gd name="T10" fmla="*/ 0 60000 65536"/>
                  <a:gd name="T11" fmla="*/ 0 60000 65536"/>
                  <a:gd name="T12" fmla="*/ 0 60000 65536"/>
                  <a:gd name="T13" fmla="*/ 0 60000 65536"/>
                  <a:gd name="T14" fmla="*/ 0 60000 65536"/>
                  <a:gd name="T15" fmla="*/ 0 w 23"/>
                  <a:gd name="T16" fmla="*/ 0 h 542"/>
                  <a:gd name="T17" fmla="*/ 23 w 23"/>
                  <a:gd name="T18" fmla="*/ 542 h 542"/>
                </a:gdLst>
                <a:ahLst/>
                <a:cxnLst>
                  <a:cxn ang="T10">
                    <a:pos x="T0" y="T1"/>
                  </a:cxn>
                  <a:cxn ang="T11">
                    <a:pos x="T2" y="T3"/>
                  </a:cxn>
                  <a:cxn ang="T12">
                    <a:pos x="T4" y="T5"/>
                  </a:cxn>
                  <a:cxn ang="T13">
                    <a:pos x="T6" y="T7"/>
                  </a:cxn>
                  <a:cxn ang="T14">
                    <a:pos x="T8" y="T9"/>
                  </a:cxn>
                </a:cxnLst>
                <a:rect l="T15" t="T16" r="T17" b="T18"/>
                <a:pathLst>
                  <a:path w="23" h="542">
                    <a:moveTo>
                      <a:pt x="0" y="0"/>
                    </a:moveTo>
                    <a:lnTo>
                      <a:pt x="22" y="0"/>
                    </a:lnTo>
                    <a:lnTo>
                      <a:pt x="22" y="541"/>
                    </a:lnTo>
                    <a:lnTo>
                      <a:pt x="0" y="541"/>
                    </a:lnTo>
                    <a:lnTo>
                      <a:pt x="0" y="0"/>
                    </a:lnTo>
                  </a:path>
                </a:pathLst>
              </a:custGeom>
              <a:solidFill>
                <a:srgbClr val="008080"/>
              </a:solidFill>
              <a:ln w="12700" cap="rnd">
                <a:solidFill>
                  <a:schemeClr val="tx1"/>
                </a:solidFill>
                <a:round/>
                <a:headEnd type="none" w="sm" len="sm"/>
                <a:tailEnd type="none" w="sm" len="sm"/>
              </a:ln>
            </p:spPr>
            <p:txBody>
              <a:bodyPr/>
              <a:lstStyle/>
              <a:p>
                <a:endParaRPr lang="en-US"/>
              </a:p>
            </p:txBody>
          </p:sp>
          <p:sp>
            <p:nvSpPr>
              <p:cNvPr id="30955" name="Freeform 71"/>
              <p:cNvSpPr>
                <a:spLocks/>
              </p:cNvSpPr>
              <p:nvPr/>
            </p:nvSpPr>
            <p:spPr bwMode="auto">
              <a:xfrm>
                <a:off x="5016" y="1276"/>
                <a:ext cx="11" cy="571"/>
              </a:xfrm>
              <a:custGeom>
                <a:avLst/>
                <a:gdLst>
                  <a:gd name="T0" fmla="*/ 0 w 21"/>
                  <a:gd name="T1" fmla="*/ 0 h 778"/>
                  <a:gd name="T2" fmla="*/ 3 w 21"/>
                  <a:gd name="T3" fmla="*/ 0 h 778"/>
                  <a:gd name="T4" fmla="*/ 3 w 21"/>
                  <a:gd name="T5" fmla="*/ 307 h 778"/>
                  <a:gd name="T6" fmla="*/ 0 w 21"/>
                  <a:gd name="T7" fmla="*/ 307 h 778"/>
                  <a:gd name="T8" fmla="*/ 0 w 21"/>
                  <a:gd name="T9" fmla="*/ 0 h 778"/>
                  <a:gd name="T10" fmla="*/ 0 60000 65536"/>
                  <a:gd name="T11" fmla="*/ 0 60000 65536"/>
                  <a:gd name="T12" fmla="*/ 0 60000 65536"/>
                  <a:gd name="T13" fmla="*/ 0 60000 65536"/>
                  <a:gd name="T14" fmla="*/ 0 60000 65536"/>
                  <a:gd name="T15" fmla="*/ 0 w 21"/>
                  <a:gd name="T16" fmla="*/ 0 h 778"/>
                  <a:gd name="T17" fmla="*/ 21 w 21"/>
                  <a:gd name="T18" fmla="*/ 778 h 778"/>
                </a:gdLst>
                <a:ahLst/>
                <a:cxnLst>
                  <a:cxn ang="T10">
                    <a:pos x="T0" y="T1"/>
                  </a:cxn>
                  <a:cxn ang="T11">
                    <a:pos x="T2" y="T3"/>
                  </a:cxn>
                  <a:cxn ang="T12">
                    <a:pos x="T4" y="T5"/>
                  </a:cxn>
                  <a:cxn ang="T13">
                    <a:pos x="T6" y="T7"/>
                  </a:cxn>
                  <a:cxn ang="T14">
                    <a:pos x="T8" y="T9"/>
                  </a:cxn>
                </a:cxnLst>
                <a:rect l="T15" t="T16" r="T17" b="T18"/>
                <a:pathLst>
                  <a:path w="21" h="778">
                    <a:moveTo>
                      <a:pt x="0" y="0"/>
                    </a:moveTo>
                    <a:lnTo>
                      <a:pt x="20" y="0"/>
                    </a:lnTo>
                    <a:lnTo>
                      <a:pt x="20" y="777"/>
                    </a:lnTo>
                    <a:lnTo>
                      <a:pt x="0" y="777"/>
                    </a:lnTo>
                    <a:lnTo>
                      <a:pt x="0" y="0"/>
                    </a:lnTo>
                  </a:path>
                </a:pathLst>
              </a:custGeom>
              <a:solidFill>
                <a:srgbClr val="008080"/>
              </a:solidFill>
              <a:ln w="12700" cap="rnd">
                <a:solidFill>
                  <a:schemeClr val="tx1"/>
                </a:solidFill>
                <a:round/>
                <a:headEnd type="none" w="sm" len="sm"/>
                <a:tailEnd type="none" w="sm" len="sm"/>
              </a:ln>
            </p:spPr>
            <p:txBody>
              <a:bodyPr/>
              <a:lstStyle/>
              <a:p>
                <a:endParaRPr lang="en-US"/>
              </a:p>
            </p:txBody>
          </p:sp>
          <p:sp>
            <p:nvSpPr>
              <p:cNvPr id="30956" name="Freeform 72"/>
              <p:cNvSpPr>
                <a:spLocks/>
              </p:cNvSpPr>
              <p:nvPr/>
            </p:nvSpPr>
            <p:spPr bwMode="auto">
              <a:xfrm>
                <a:off x="5038" y="1246"/>
                <a:ext cx="12" cy="601"/>
              </a:xfrm>
              <a:custGeom>
                <a:avLst/>
                <a:gdLst>
                  <a:gd name="T0" fmla="*/ 0 w 22"/>
                  <a:gd name="T1" fmla="*/ 0 h 819"/>
                  <a:gd name="T2" fmla="*/ 3 w 22"/>
                  <a:gd name="T3" fmla="*/ 0 h 819"/>
                  <a:gd name="T4" fmla="*/ 3 w 22"/>
                  <a:gd name="T5" fmla="*/ 323 h 819"/>
                  <a:gd name="T6" fmla="*/ 0 w 22"/>
                  <a:gd name="T7" fmla="*/ 323 h 819"/>
                  <a:gd name="T8" fmla="*/ 0 w 22"/>
                  <a:gd name="T9" fmla="*/ 0 h 819"/>
                  <a:gd name="T10" fmla="*/ 0 60000 65536"/>
                  <a:gd name="T11" fmla="*/ 0 60000 65536"/>
                  <a:gd name="T12" fmla="*/ 0 60000 65536"/>
                  <a:gd name="T13" fmla="*/ 0 60000 65536"/>
                  <a:gd name="T14" fmla="*/ 0 60000 65536"/>
                  <a:gd name="T15" fmla="*/ 0 w 22"/>
                  <a:gd name="T16" fmla="*/ 0 h 819"/>
                  <a:gd name="T17" fmla="*/ 22 w 22"/>
                  <a:gd name="T18" fmla="*/ 819 h 819"/>
                </a:gdLst>
                <a:ahLst/>
                <a:cxnLst>
                  <a:cxn ang="T10">
                    <a:pos x="T0" y="T1"/>
                  </a:cxn>
                  <a:cxn ang="T11">
                    <a:pos x="T2" y="T3"/>
                  </a:cxn>
                  <a:cxn ang="T12">
                    <a:pos x="T4" y="T5"/>
                  </a:cxn>
                  <a:cxn ang="T13">
                    <a:pos x="T6" y="T7"/>
                  </a:cxn>
                  <a:cxn ang="T14">
                    <a:pos x="T8" y="T9"/>
                  </a:cxn>
                </a:cxnLst>
                <a:rect l="T15" t="T16" r="T17" b="T18"/>
                <a:pathLst>
                  <a:path w="22" h="819">
                    <a:moveTo>
                      <a:pt x="0" y="0"/>
                    </a:moveTo>
                    <a:lnTo>
                      <a:pt x="21" y="0"/>
                    </a:lnTo>
                    <a:lnTo>
                      <a:pt x="21" y="818"/>
                    </a:lnTo>
                    <a:lnTo>
                      <a:pt x="0" y="818"/>
                    </a:lnTo>
                    <a:lnTo>
                      <a:pt x="0" y="0"/>
                    </a:lnTo>
                  </a:path>
                </a:pathLst>
              </a:custGeom>
              <a:solidFill>
                <a:srgbClr val="008080"/>
              </a:solidFill>
              <a:ln w="12700" cap="rnd">
                <a:solidFill>
                  <a:schemeClr val="tx1"/>
                </a:solidFill>
                <a:round/>
                <a:headEnd type="none" w="sm" len="sm"/>
                <a:tailEnd type="none" w="sm" len="sm"/>
              </a:ln>
            </p:spPr>
            <p:txBody>
              <a:bodyPr/>
              <a:lstStyle/>
              <a:p>
                <a:endParaRPr lang="en-US"/>
              </a:p>
            </p:txBody>
          </p:sp>
          <p:sp>
            <p:nvSpPr>
              <p:cNvPr id="30957" name="Freeform 73"/>
              <p:cNvSpPr>
                <a:spLocks/>
              </p:cNvSpPr>
              <p:nvPr/>
            </p:nvSpPr>
            <p:spPr bwMode="auto">
              <a:xfrm>
                <a:off x="5062" y="1246"/>
                <a:ext cx="11" cy="601"/>
              </a:xfrm>
              <a:custGeom>
                <a:avLst/>
                <a:gdLst>
                  <a:gd name="T0" fmla="*/ 0 w 21"/>
                  <a:gd name="T1" fmla="*/ 0 h 819"/>
                  <a:gd name="T2" fmla="*/ 3 w 21"/>
                  <a:gd name="T3" fmla="*/ 0 h 819"/>
                  <a:gd name="T4" fmla="*/ 3 w 21"/>
                  <a:gd name="T5" fmla="*/ 323 h 819"/>
                  <a:gd name="T6" fmla="*/ 0 w 21"/>
                  <a:gd name="T7" fmla="*/ 323 h 819"/>
                  <a:gd name="T8" fmla="*/ 0 w 21"/>
                  <a:gd name="T9" fmla="*/ 0 h 819"/>
                  <a:gd name="T10" fmla="*/ 0 60000 65536"/>
                  <a:gd name="T11" fmla="*/ 0 60000 65536"/>
                  <a:gd name="T12" fmla="*/ 0 60000 65536"/>
                  <a:gd name="T13" fmla="*/ 0 60000 65536"/>
                  <a:gd name="T14" fmla="*/ 0 60000 65536"/>
                  <a:gd name="T15" fmla="*/ 0 w 21"/>
                  <a:gd name="T16" fmla="*/ 0 h 819"/>
                  <a:gd name="T17" fmla="*/ 21 w 21"/>
                  <a:gd name="T18" fmla="*/ 819 h 819"/>
                </a:gdLst>
                <a:ahLst/>
                <a:cxnLst>
                  <a:cxn ang="T10">
                    <a:pos x="T0" y="T1"/>
                  </a:cxn>
                  <a:cxn ang="T11">
                    <a:pos x="T2" y="T3"/>
                  </a:cxn>
                  <a:cxn ang="T12">
                    <a:pos x="T4" y="T5"/>
                  </a:cxn>
                  <a:cxn ang="T13">
                    <a:pos x="T6" y="T7"/>
                  </a:cxn>
                  <a:cxn ang="T14">
                    <a:pos x="T8" y="T9"/>
                  </a:cxn>
                </a:cxnLst>
                <a:rect l="T15" t="T16" r="T17" b="T18"/>
                <a:pathLst>
                  <a:path w="21" h="819">
                    <a:moveTo>
                      <a:pt x="0" y="0"/>
                    </a:moveTo>
                    <a:lnTo>
                      <a:pt x="20" y="0"/>
                    </a:lnTo>
                    <a:lnTo>
                      <a:pt x="20" y="818"/>
                    </a:lnTo>
                    <a:lnTo>
                      <a:pt x="0" y="818"/>
                    </a:lnTo>
                    <a:lnTo>
                      <a:pt x="0" y="0"/>
                    </a:lnTo>
                  </a:path>
                </a:pathLst>
              </a:custGeom>
              <a:solidFill>
                <a:srgbClr val="FF6633"/>
              </a:solidFill>
              <a:ln w="12700" cap="rnd">
                <a:solidFill>
                  <a:schemeClr val="tx1"/>
                </a:solidFill>
                <a:round/>
                <a:headEnd type="none" w="sm" len="sm"/>
                <a:tailEnd type="none" w="sm" len="sm"/>
              </a:ln>
            </p:spPr>
            <p:txBody>
              <a:bodyPr/>
              <a:lstStyle/>
              <a:p>
                <a:endParaRPr lang="en-US"/>
              </a:p>
            </p:txBody>
          </p:sp>
          <p:sp>
            <p:nvSpPr>
              <p:cNvPr id="30958" name="Freeform 74"/>
              <p:cNvSpPr>
                <a:spLocks/>
              </p:cNvSpPr>
              <p:nvPr/>
            </p:nvSpPr>
            <p:spPr bwMode="auto">
              <a:xfrm>
                <a:off x="5085" y="1244"/>
                <a:ext cx="10" cy="603"/>
              </a:xfrm>
              <a:custGeom>
                <a:avLst/>
                <a:gdLst>
                  <a:gd name="T0" fmla="*/ 0 w 19"/>
                  <a:gd name="T1" fmla="*/ 0 h 821"/>
                  <a:gd name="T2" fmla="*/ 3 w 19"/>
                  <a:gd name="T3" fmla="*/ 0 h 821"/>
                  <a:gd name="T4" fmla="*/ 3 w 19"/>
                  <a:gd name="T5" fmla="*/ 325 h 821"/>
                  <a:gd name="T6" fmla="*/ 0 w 19"/>
                  <a:gd name="T7" fmla="*/ 325 h 821"/>
                  <a:gd name="T8" fmla="*/ 0 w 19"/>
                  <a:gd name="T9" fmla="*/ 0 h 821"/>
                  <a:gd name="T10" fmla="*/ 0 60000 65536"/>
                  <a:gd name="T11" fmla="*/ 0 60000 65536"/>
                  <a:gd name="T12" fmla="*/ 0 60000 65536"/>
                  <a:gd name="T13" fmla="*/ 0 60000 65536"/>
                  <a:gd name="T14" fmla="*/ 0 60000 65536"/>
                  <a:gd name="T15" fmla="*/ 0 w 19"/>
                  <a:gd name="T16" fmla="*/ 0 h 821"/>
                  <a:gd name="T17" fmla="*/ 19 w 19"/>
                  <a:gd name="T18" fmla="*/ 821 h 821"/>
                </a:gdLst>
                <a:ahLst/>
                <a:cxnLst>
                  <a:cxn ang="T10">
                    <a:pos x="T0" y="T1"/>
                  </a:cxn>
                  <a:cxn ang="T11">
                    <a:pos x="T2" y="T3"/>
                  </a:cxn>
                  <a:cxn ang="T12">
                    <a:pos x="T4" y="T5"/>
                  </a:cxn>
                  <a:cxn ang="T13">
                    <a:pos x="T6" y="T7"/>
                  </a:cxn>
                  <a:cxn ang="T14">
                    <a:pos x="T8" y="T9"/>
                  </a:cxn>
                </a:cxnLst>
                <a:rect l="T15" t="T16" r="T17" b="T18"/>
                <a:pathLst>
                  <a:path w="19" h="821">
                    <a:moveTo>
                      <a:pt x="0" y="0"/>
                    </a:moveTo>
                    <a:lnTo>
                      <a:pt x="18" y="0"/>
                    </a:lnTo>
                    <a:lnTo>
                      <a:pt x="18" y="820"/>
                    </a:lnTo>
                    <a:lnTo>
                      <a:pt x="0" y="820"/>
                    </a:lnTo>
                    <a:lnTo>
                      <a:pt x="0" y="0"/>
                    </a:lnTo>
                  </a:path>
                </a:pathLst>
              </a:custGeom>
              <a:solidFill>
                <a:srgbClr val="0099CC"/>
              </a:solidFill>
              <a:ln w="12700" cap="rnd">
                <a:solidFill>
                  <a:schemeClr val="tx1"/>
                </a:solidFill>
                <a:round/>
                <a:headEnd type="none" w="sm" len="sm"/>
                <a:tailEnd type="none" w="sm" len="sm"/>
              </a:ln>
            </p:spPr>
            <p:txBody>
              <a:bodyPr/>
              <a:lstStyle/>
              <a:p>
                <a:endParaRPr lang="en-US"/>
              </a:p>
            </p:txBody>
          </p:sp>
          <p:sp>
            <p:nvSpPr>
              <p:cNvPr id="30959" name="Freeform 75"/>
              <p:cNvSpPr>
                <a:spLocks/>
              </p:cNvSpPr>
              <p:nvPr/>
            </p:nvSpPr>
            <p:spPr bwMode="auto">
              <a:xfrm>
                <a:off x="5108" y="1243"/>
                <a:ext cx="10" cy="604"/>
              </a:xfrm>
              <a:custGeom>
                <a:avLst/>
                <a:gdLst>
                  <a:gd name="T0" fmla="*/ 0 w 20"/>
                  <a:gd name="T1" fmla="*/ 0 h 823"/>
                  <a:gd name="T2" fmla="*/ 3 w 20"/>
                  <a:gd name="T3" fmla="*/ 0 h 823"/>
                  <a:gd name="T4" fmla="*/ 3 w 20"/>
                  <a:gd name="T5" fmla="*/ 325 h 823"/>
                  <a:gd name="T6" fmla="*/ 0 w 20"/>
                  <a:gd name="T7" fmla="*/ 325 h 823"/>
                  <a:gd name="T8" fmla="*/ 0 w 20"/>
                  <a:gd name="T9" fmla="*/ 0 h 823"/>
                  <a:gd name="T10" fmla="*/ 0 60000 65536"/>
                  <a:gd name="T11" fmla="*/ 0 60000 65536"/>
                  <a:gd name="T12" fmla="*/ 0 60000 65536"/>
                  <a:gd name="T13" fmla="*/ 0 60000 65536"/>
                  <a:gd name="T14" fmla="*/ 0 60000 65536"/>
                  <a:gd name="T15" fmla="*/ 0 w 20"/>
                  <a:gd name="T16" fmla="*/ 0 h 823"/>
                  <a:gd name="T17" fmla="*/ 20 w 20"/>
                  <a:gd name="T18" fmla="*/ 823 h 823"/>
                </a:gdLst>
                <a:ahLst/>
                <a:cxnLst>
                  <a:cxn ang="T10">
                    <a:pos x="T0" y="T1"/>
                  </a:cxn>
                  <a:cxn ang="T11">
                    <a:pos x="T2" y="T3"/>
                  </a:cxn>
                  <a:cxn ang="T12">
                    <a:pos x="T4" y="T5"/>
                  </a:cxn>
                  <a:cxn ang="T13">
                    <a:pos x="T6" y="T7"/>
                  </a:cxn>
                  <a:cxn ang="T14">
                    <a:pos x="T8" y="T9"/>
                  </a:cxn>
                </a:cxnLst>
                <a:rect l="T15" t="T16" r="T17" b="T18"/>
                <a:pathLst>
                  <a:path w="20" h="823">
                    <a:moveTo>
                      <a:pt x="0" y="0"/>
                    </a:moveTo>
                    <a:lnTo>
                      <a:pt x="19" y="0"/>
                    </a:lnTo>
                    <a:lnTo>
                      <a:pt x="19" y="822"/>
                    </a:lnTo>
                    <a:lnTo>
                      <a:pt x="0" y="822"/>
                    </a:lnTo>
                    <a:lnTo>
                      <a:pt x="0" y="0"/>
                    </a:lnTo>
                  </a:path>
                </a:pathLst>
              </a:custGeom>
              <a:solidFill>
                <a:srgbClr val="008080"/>
              </a:solidFill>
              <a:ln w="12700" cap="rnd">
                <a:solidFill>
                  <a:schemeClr val="tx1"/>
                </a:solidFill>
                <a:round/>
                <a:headEnd type="none" w="sm" len="sm"/>
                <a:tailEnd type="none" w="sm" len="sm"/>
              </a:ln>
            </p:spPr>
            <p:txBody>
              <a:bodyPr/>
              <a:lstStyle/>
              <a:p>
                <a:endParaRPr lang="en-US"/>
              </a:p>
            </p:txBody>
          </p:sp>
          <p:sp>
            <p:nvSpPr>
              <p:cNvPr id="30960" name="Line 76"/>
              <p:cNvSpPr>
                <a:spLocks noChangeShapeType="1"/>
              </p:cNvSpPr>
              <p:nvPr/>
            </p:nvSpPr>
            <p:spPr bwMode="auto">
              <a:xfrm>
                <a:off x="2985" y="1243"/>
                <a:ext cx="0" cy="604"/>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61" name="Line 77"/>
              <p:cNvSpPr>
                <a:spLocks noChangeShapeType="1"/>
              </p:cNvSpPr>
              <p:nvPr/>
            </p:nvSpPr>
            <p:spPr bwMode="auto">
              <a:xfrm>
                <a:off x="2976" y="1847"/>
                <a:ext cx="17"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62" name="Line 78"/>
              <p:cNvSpPr>
                <a:spLocks noChangeShapeType="1"/>
              </p:cNvSpPr>
              <p:nvPr/>
            </p:nvSpPr>
            <p:spPr bwMode="auto">
              <a:xfrm>
                <a:off x="2976" y="1727"/>
                <a:ext cx="17"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63" name="Line 79"/>
              <p:cNvSpPr>
                <a:spLocks noChangeShapeType="1"/>
              </p:cNvSpPr>
              <p:nvPr/>
            </p:nvSpPr>
            <p:spPr bwMode="auto">
              <a:xfrm>
                <a:off x="2976" y="1603"/>
                <a:ext cx="17"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64" name="Line 80"/>
              <p:cNvSpPr>
                <a:spLocks noChangeShapeType="1"/>
              </p:cNvSpPr>
              <p:nvPr/>
            </p:nvSpPr>
            <p:spPr bwMode="auto">
              <a:xfrm>
                <a:off x="2976" y="1485"/>
                <a:ext cx="17"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65" name="Line 81"/>
              <p:cNvSpPr>
                <a:spLocks noChangeShapeType="1"/>
              </p:cNvSpPr>
              <p:nvPr/>
            </p:nvSpPr>
            <p:spPr bwMode="auto">
              <a:xfrm>
                <a:off x="2976" y="1365"/>
                <a:ext cx="17"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66" name="Line 82"/>
              <p:cNvSpPr>
                <a:spLocks noChangeShapeType="1"/>
              </p:cNvSpPr>
              <p:nvPr/>
            </p:nvSpPr>
            <p:spPr bwMode="auto">
              <a:xfrm>
                <a:off x="2976" y="1242"/>
                <a:ext cx="17"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67" name="Line 83"/>
              <p:cNvSpPr>
                <a:spLocks noChangeShapeType="1"/>
              </p:cNvSpPr>
              <p:nvPr/>
            </p:nvSpPr>
            <p:spPr bwMode="auto">
              <a:xfrm>
                <a:off x="2985" y="1847"/>
                <a:ext cx="2160" cy="0"/>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68" name="Line 84"/>
              <p:cNvSpPr>
                <a:spLocks noChangeShapeType="1"/>
              </p:cNvSpPr>
              <p:nvPr/>
            </p:nvSpPr>
            <p:spPr bwMode="auto">
              <a:xfrm flipV="1">
                <a:off x="2985"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69" name="Line 85"/>
              <p:cNvSpPr>
                <a:spLocks noChangeShapeType="1"/>
              </p:cNvSpPr>
              <p:nvPr/>
            </p:nvSpPr>
            <p:spPr bwMode="auto">
              <a:xfrm flipV="1">
                <a:off x="3007"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70" name="Line 86"/>
              <p:cNvSpPr>
                <a:spLocks noChangeShapeType="1"/>
              </p:cNvSpPr>
              <p:nvPr/>
            </p:nvSpPr>
            <p:spPr bwMode="auto">
              <a:xfrm flipV="1">
                <a:off x="3051"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71" name="Line 87"/>
              <p:cNvSpPr>
                <a:spLocks noChangeShapeType="1"/>
              </p:cNvSpPr>
              <p:nvPr/>
            </p:nvSpPr>
            <p:spPr bwMode="auto">
              <a:xfrm flipV="1">
                <a:off x="3074"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72" name="Line 88"/>
              <p:cNvSpPr>
                <a:spLocks noChangeShapeType="1"/>
              </p:cNvSpPr>
              <p:nvPr/>
            </p:nvSpPr>
            <p:spPr bwMode="auto">
              <a:xfrm flipV="1">
                <a:off x="3097"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73" name="Line 89"/>
              <p:cNvSpPr>
                <a:spLocks noChangeShapeType="1"/>
              </p:cNvSpPr>
              <p:nvPr/>
            </p:nvSpPr>
            <p:spPr bwMode="auto">
              <a:xfrm flipV="1">
                <a:off x="3117"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74" name="Line 90"/>
              <p:cNvSpPr>
                <a:spLocks noChangeShapeType="1"/>
              </p:cNvSpPr>
              <p:nvPr/>
            </p:nvSpPr>
            <p:spPr bwMode="auto">
              <a:xfrm flipV="1">
                <a:off x="3141"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75" name="Line 91"/>
              <p:cNvSpPr>
                <a:spLocks noChangeShapeType="1"/>
              </p:cNvSpPr>
              <p:nvPr/>
            </p:nvSpPr>
            <p:spPr bwMode="auto">
              <a:xfrm flipV="1">
                <a:off x="3164"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76" name="Line 92"/>
              <p:cNvSpPr>
                <a:spLocks noChangeShapeType="1"/>
              </p:cNvSpPr>
              <p:nvPr/>
            </p:nvSpPr>
            <p:spPr bwMode="auto">
              <a:xfrm flipV="1">
                <a:off x="3184"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77" name="Line 93"/>
              <p:cNvSpPr>
                <a:spLocks noChangeShapeType="1"/>
              </p:cNvSpPr>
              <p:nvPr/>
            </p:nvSpPr>
            <p:spPr bwMode="auto">
              <a:xfrm flipV="1">
                <a:off x="3207"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78" name="Line 94"/>
              <p:cNvSpPr>
                <a:spLocks noChangeShapeType="1"/>
              </p:cNvSpPr>
              <p:nvPr/>
            </p:nvSpPr>
            <p:spPr bwMode="auto">
              <a:xfrm flipV="1">
                <a:off x="3230"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79" name="Line 95"/>
              <p:cNvSpPr>
                <a:spLocks noChangeShapeType="1"/>
              </p:cNvSpPr>
              <p:nvPr/>
            </p:nvSpPr>
            <p:spPr bwMode="auto">
              <a:xfrm flipV="1">
                <a:off x="3253"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80" name="Line 96"/>
              <p:cNvSpPr>
                <a:spLocks noChangeShapeType="1"/>
              </p:cNvSpPr>
              <p:nvPr/>
            </p:nvSpPr>
            <p:spPr bwMode="auto">
              <a:xfrm flipV="1">
                <a:off x="3273"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81" name="Line 97"/>
              <p:cNvSpPr>
                <a:spLocks noChangeShapeType="1"/>
              </p:cNvSpPr>
              <p:nvPr/>
            </p:nvSpPr>
            <p:spPr bwMode="auto">
              <a:xfrm flipV="1">
                <a:off x="3296"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82" name="Line 98"/>
              <p:cNvSpPr>
                <a:spLocks noChangeShapeType="1"/>
              </p:cNvSpPr>
              <p:nvPr/>
            </p:nvSpPr>
            <p:spPr bwMode="auto">
              <a:xfrm flipV="1">
                <a:off x="3320"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83" name="Line 99"/>
              <p:cNvSpPr>
                <a:spLocks noChangeShapeType="1"/>
              </p:cNvSpPr>
              <p:nvPr/>
            </p:nvSpPr>
            <p:spPr bwMode="auto">
              <a:xfrm flipV="1">
                <a:off x="3340"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84" name="Line 100"/>
              <p:cNvSpPr>
                <a:spLocks noChangeShapeType="1"/>
              </p:cNvSpPr>
              <p:nvPr/>
            </p:nvSpPr>
            <p:spPr bwMode="auto">
              <a:xfrm flipV="1">
                <a:off x="3363"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85" name="Line 101"/>
              <p:cNvSpPr>
                <a:spLocks noChangeShapeType="1"/>
              </p:cNvSpPr>
              <p:nvPr/>
            </p:nvSpPr>
            <p:spPr bwMode="auto">
              <a:xfrm flipV="1">
                <a:off x="3386"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86" name="Line 102"/>
              <p:cNvSpPr>
                <a:spLocks noChangeShapeType="1"/>
              </p:cNvSpPr>
              <p:nvPr/>
            </p:nvSpPr>
            <p:spPr bwMode="auto">
              <a:xfrm flipV="1">
                <a:off x="3409"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87" name="Line 103"/>
              <p:cNvSpPr>
                <a:spLocks noChangeShapeType="1"/>
              </p:cNvSpPr>
              <p:nvPr/>
            </p:nvSpPr>
            <p:spPr bwMode="auto">
              <a:xfrm flipV="1">
                <a:off x="3429"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88" name="Line 104"/>
              <p:cNvSpPr>
                <a:spLocks noChangeShapeType="1"/>
              </p:cNvSpPr>
              <p:nvPr/>
            </p:nvSpPr>
            <p:spPr bwMode="auto">
              <a:xfrm flipV="1">
                <a:off x="3453"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89" name="Line 105"/>
              <p:cNvSpPr>
                <a:spLocks noChangeShapeType="1"/>
              </p:cNvSpPr>
              <p:nvPr/>
            </p:nvSpPr>
            <p:spPr bwMode="auto">
              <a:xfrm flipV="1">
                <a:off x="3475"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90" name="Line 106"/>
              <p:cNvSpPr>
                <a:spLocks noChangeShapeType="1"/>
              </p:cNvSpPr>
              <p:nvPr/>
            </p:nvSpPr>
            <p:spPr bwMode="auto">
              <a:xfrm flipV="1">
                <a:off x="3496"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91" name="Line 107"/>
              <p:cNvSpPr>
                <a:spLocks noChangeShapeType="1"/>
              </p:cNvSpPr>
              <p:nvPr/>
            </p:nvSpPr>
            <p:spPr bwMode="auto">
              <a:xfrm flipV="1">
                <a:off x="3519"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92" name="Line 108"/>
              <p:cNvSpPr>
                <a:spLocks noChangeShapeType="1"/>
              </p:cNvSpPr>
              <p:nvPr/>
            </p:nvSpPr>
            <p:spPr bwMode="auto">
              <a:xfrm flipV="1">
                <a:off x="354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93" name="Line 109"/>
              <p:cNvSpPr>
                <a:spLocks noChangeShapeType="1"/>
              </p:cNvSpPr>
              <p:nvPr/>
            </p:nvSpPr>
            <p:spPr bwMode="auto">
              <a:xfrm flipV="1">
                <a:off x="356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94" name="Line 110"/>
              <p:cNvSpPr>
                <a:spLocks noChangeShapeType="1"/>
              </p:cNvSpPr>
              <p:nvPr/>
            </p:nvSpPr>
            <p:spPr bwMode="auto">
              <a:xfrm flipV="1">
                <a:off x="3585"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95" name="Line 111"/>
              <p:cNvSpPr>
                <a:spLocks noChangeShapeType="1"/>
              </p:cNvSpPr>
              <p:nvPr/>
            </p:nvSpPr>
            <p:spPr bwMode="auto">
              <a:xfrm flipV="1">
                <a:off x="3609"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96" name="Line 112"/>
              <p:cNvSpPr>
                <a:spLocks noChangeShapeType="1"/>
              </p:cNvSpPr>
              <p:nvPr/>
            </p:nvSpPr>
            <p:spPr bwMode="auto">
              <a:xfrm flipV="1">
                <a:off x="363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97" name="Line 113"/>
              <p:cNvSpPr>
                <a:spLocks noChangeShapeType="1"/>
              </p:cNvSpPr>
              <p:nvPr/>
            </p:nvSpPr>
            <p:spPr bwMode="auto">
              <a:xfrm flipV="1">
                <a:off x="365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98" name="Line 114"/>
              <p:cNvSpPr>
                <a:spLocks noChangeShapeType="1"/>
              </p:cNvSpPr>
              <p:nvPr/>
            </p:nvSpPr>
            <p:spPr bwMode="auto">
              <a:xfrm flipV="1">
                <a:off x="3675"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0999" name="Line 115"/>
              <p:cNvSpPr>
                <a:spLocks noChangeShapeType="1"/>
              </p:cNvSpPr>
              <p:nvPr/>
            </p:nvSpPr>
            <p:spPr bwMode="auto">
              <a:xfrm flipV="1">
                <a:off x="3698"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00" name="Line 116"/>
              <p:cNvSpPr>
                <a:spLocks noChangeShapeType="1"/>
              </p:cNvSpPr>
              <p:nvPr/>
            </p:nvSpPr>
            <p:spPr bwMode="auto">
              <a:xfrm flipV="1">
                <a:off x="3718"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01" name="Line 117"/>
              <p:cNvSpPr>
                <a:spLocks noChangeShapeType="1"/>
              </p:cNvSpPr>
              <p:nvPr/>
            </p:nvSpPr>
            <p:spPr bwMode="auto">
              <a:xfrm flipV="1">
                <a:off x="3741"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02" name="Line 118"/>
              <p:cNvSpPr>
                <a:spLocks noChangeShapeType="1"/>
              </p:cNvSpPr>
              <p:nvPr/>
            </p:nvSpPr>
            <p:spPr bwMode="auto">
              <a:xfrm flipV="1">
                <a:off x="3764"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03" name="Line 119"/>
              <p:cNvSpPr>
                <a:spLocks noChangeShapeType="1"/>
              </p:cNvSpPr>
              <p:nvPr/>
            </p:nvSpPr>
            <p:spPr bwMode="auto">
              <a:xfrm flipV="1">
                <a:off x="3787"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04" name="Line 120"/>
              <p:cNvSpPr>
                <a:spLocks noChangeShapeType="1"/>
              </p:cNvSpPr>
              <p:nvPr/>
            </p:nvSpPr>
            <p:spPr bwMode="auto">
              <a:xfrm flipV="1">
                <a:off x="3808"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05" name="Line 121"/>
              <p:cNvSpPr>
                <a:spLocks noChangeShapeType="1"/>
              </p:cNvSpPr>
              <p:nvPr/>
            </p:nvSpPr>
            <p:spPr bwMode="auto">
              <a:xfrm flipV="1">
                <a:off x="3831"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06" name="Line 122"/>
              <p:cNvSpPr>
                <a:spLocks noChangeShapeType="1"/>
              </p:cNvSpPr>
              <p:nvPr/>
            </p:nvSpPr>
            <p:spPr bwMode="auto">
              <a:xfrm flipV="1">
                <a:off x="3854"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07" name="Line 123"/>
              <p:cNvSpPr>
                <a:spLocks noChangeShapeType="1"/>
              </p:cNvSpPr>
              <p:nvPr/>
            </p:nvSpPr>
            <p:spPr bwMode="auto">
              <a:xfrm flipV="1">
                <a:off x="3874"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08" name="Line 124"/>
              <p:cNvSpPr>
                <a:spLocks noChangeShapeType="1"/>
              </p:cNvSpPr>
              <p:nvPr/>
            </p:nvSpPr>
            <p:spPr bwMode="auto">
              <a:xfrm flipV="1">
                <a:off x="3897"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09" name="Line 125"/>
              <p:cNvSpPr>
                <a:spLocks noChangeShapeType="1"/>
              </p:cNvSpPr>
              <p:nvPr/>
            </p:nvSpPr>
            <p:spPr bwMode="auto">
              <a:xfrm flipV="1">
                <a:off x="3921"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10" name="Line 126"/>
              <p:cNvSpPr>
                <a:spLocks noChangeShapeType="1"/>
              </p:cNvSpPr>
              <p:nvPr/>
            </p:nvSpPr>
            <p:spPr bwMode="auto">
              <a:xfrm flipV="1">
                <a:off x="3943"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11" name="Line 127"/>
              <p:cNvSpPr>
                <a:spLocks noChangeShapeType="1"/>
              </p:cNvSpPr>
              <p:nvPr/>
            </p:nvSpPr>
            <p:spPr bwMode="auto">
              <a:xfrm flipV="1">
                <a:off x="3964"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12" name="Line 128"/>
              <p:cNvSpPr>
                <a:spLocks noChangeShapeType="1"/>
              </p:cNvSpPr>
              <p:nvPr/>
            </p:nvSpPr>
            <p:spPr bwMode="auto">
              <a:xfrm flipV="1">
                <a:off x="3987"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13" name="Line 129"/>
              <p:cNvSpPr>
                <a:spLocks noChangeShapeType="1"/>
              </p:cNvSpPr>
              <p:nvPr/>
            </p:nvSpPr>
            <p:spPr bwMode="auto">
              <a:xfrm flipV="1">
                <a:off x="4010"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14" name="Line 130"/>
              <p:cNvSpPr>
                <a:spLocks noChangeShapeType="1"/>
              </p:cNvSpPr>
              <p:nvPr/>
            </p:nvSpPr>
            <p:spPr bwMode="auto">
              <a:xfrm flipV="1">
                <a:off x="4030"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15" name="Line 131"/>
              <p:cNvSpPr>
                <a:spLocks noChangeShapeType="1"/>
              </p:cNvSpPr>
              <p:nvPr/>
            </p:nvSpPr>
            <p:spPr bwMode="auto">
              <a:xfrm flipV="1">
                <a:off x="4054"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16" name="Line 132"/>
              <p:cNvSpPr>
                <a:spLocks noChangeShapeType="1"/>
              </p:cNvSpPr>
              <p:nvPr/>
            </p:nvSpPr>
            <p:spPr bwMode="auto">
              <a:xfrm flipV="1">
                <a:off x="4076"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17" name="Line 133"/>
              <p:cNvSpPr>
                <a:spLocks noChangeShapeType="1"/>
              </p:cNvSpPr>
              <p:nvPr/>
            </p:nvSpPr>
            <p:spPr bwMode="auto">
              <a:xfrm flipV="1">
                <a:off x="4100"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18" name="Line 134"/>
              <p:cNvSpPr>
                <a:spLocks noChangeShapeType="1"/>
              </p:cNvSpPr>
              <p:nvPr/>
            </p:nvSpPr>
            <p:spPr bwMode="auto">
              <a:xfrm flipV="1">
                <a:off x="4120"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19" name="Line 135"/>
              <p:cNvSpPr>
                <a:spLocks noChangeShapeType="1"/>
              </p:cNvSpPr>
              <p:nvPr/>
            </p:nvSpPr>
            <p:spPr bwMode="auto">
              <a:xfrm flipV="1">
                <a:off x="4143"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20" name="Line 136"/>
              <p:cNvSpPr>
                <a:spLocks noChangeShapeType="1"/>
              </p:cNvSpPr>
              <p:nvPr/>
            </p:nvSpPr>
            <p:spPr bwMode="auto">
              <a:xfrm flipV="1">
                <a:off x="4166"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21" name="Line 137"/>
              <p:cNvSpPr>
                <a:spLocks noChangeShapeType="1"/>
              </p:cNvSpPr>
              <p:nvPr/>
            </p:nvSpPr>
            <p:spPr bwMode="auto">
              <a:xfrm flipV="1">
                <a:off x="4186"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22" name="Line 138"/>
              <p:cNvSpPr>
                <a:spLocks noChangeShapeType="1"/>
              </p:cNvSpPr>
              <p:nvPr/>
            </p:nvSpPr>
            <p:spPr bwMode="auto">
              <a:xfrm flipV="1">
                <a:off x="4209"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23" name="Line 139"/>
              <p:cNvSpPr>
                <a:spLocks noChangeShapeType="1"/>
              </p:cNvSpPr>
              <p:nvPr/>
            </p:nvSpPr>
            <p:spPr bwMode="auto">
              <a:xfrm flipV="1">
                <a:off x="423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24" name="Line 140"/>
              <p:cNvSpPr>
                <a:spLocks noChangeShapeType="1"/>
              </p:cNvSpPr>
              <p:nvPr/>
            </p:nvSpPr>
            <p:spPr bwMode="auto">
              <a:xfrm flipV="1">
                <a:off x="4255"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25" name="Line 141"/>
              <p:cNvSpPr>
                <a:spLocks noChangeShapeType="1"/>
              </p:cNvSpPr>
              <p:nvPr/>
            </p:nvSpPr>
            <p:spPr bwMode="auto">
              <a:xfrm flipV="1">
                <a:off x="4276"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26" name="Line 142"/>
              <p:cNvSpPr>
                <a:spLocks noChangeShapeType="1"/>
              </p:cNvSpPr>
              <p:nvPr/>
            </p:nvSpPr>
            <p:spPr bwMode="auto">
              <a:xfrm flipV="1">
                <a:off x="4299"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27" name="Line 143"/>
              <p:cNvSpPr>
                <a:spLocks noChangeShapeType="1"/>
              </p:cNvSpPr>
              <p:nvPr/>
            </p:nvSpPr>
            <p:spPr bwMode="auto">
              <a:xfrm flipV="1">
                <a:off x="432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28" name="Line 144"/>
              <p:cNvSpPr>
                <a:spLocks noChangeShapeType="1"/>
              </p:cNvSpPr>
              <p:nvPr/>
            </p:nvSpPr>
            <p:spPr bwMode="auto">
              <a:xfrm flipV="1">
                <a:off x="434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29" name="Line 145"/>
              <p:cNvSpPr>
                <a:spLocks noChangeShapeType="1"/>
              </p:cNvSpPr>
              <p:nvPr/>
            </p:nvSpPr>
            <p:spPr bwMode="auto">
              <a:xfrm flipV="1">
                <a:off x="4365"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30" name="Line 146"/>
              <p:cNvSpPr>
                <a:spLocks noChangeShapeType="1"/>
              </p:cNvSpPr>
              <p:nvPr/>
            </p:nvSpPr>
            <p:spPr bwMode="auto">
              <a:xfrm flipV="1">
                <a:off x="4389"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31" name="Line 147"/>
              <p:cNvSpPr>
                <a:spLocks noChangeShapeType="1"/>
              </p:cNvSpPr>
              <p:nvPr/>
            </p:nvSpPr>
            <p:spPr bwMode="auto">
              <a:xfrm flipV="1">
                <a:off x="4411"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32" name="Line 148"/>
              <p:cNvSpPr>
                <a:spLocks noChangeShapeType="1"/>
              </p:cNvSpPr>
              <p:nvPr/>
            </p:nvSpPr>
            <p:spPr bwMode="auto">
              <a:xfrm flipV="1">
                <a:off x="443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33" name="Line 149"/>
              <p:cNvSpPr>
                <a:spLocks noChangeShapeType="1"/>
              </p:cNvSpPr>
              <p:nvPr/>
            </p:nvSpPr>
            <p:spPr bwMode="auto">
              <a:xfrm flipV="1">
                <a:off x="4455"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34" name="Line 150"/>
              <p:cNvSpPr>
                <a:spLocks noChangeShapeType="1"/>
              </p:cNvSpPr>
              <p:nvPr/>
            </p:nvSpPr>
            <p:spPr bwMode="auto">
              <a:xfrm flipV="1">
                <a:off x="4478"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35" name="Line 151"/>
              <p:cNvSpPr>
                <a:spLocks noChangeShapeType="1"/>
              </p:cNvSpPr>
              <p:nvPr/>
            </p:nvSpPr>
            <p:spPr bwMode="auto">
              <a:xfrm flipV="1">
                <a:off x="4498"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36" name="Line 152"/>
              <p:cNvSpPr>
                <a:spLocks noChangeShapeType="1"/>
              </p:cNvSpPr>
              <p:nvPr/>
            </p:nvSpPr>
            <p:spPr bwMode="auto">
              <a:xfrm flipV="1">
                <a:off x="452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37" name="Line 153"/>
              <p:cNvSpPr>
                <a:spLocks noChangeShapeType="1"/>
              </p:cNvSpPr>
              <p:nvPr/>
            </p:nvSpPr>
            <p:spPr bwMode="auto">
              <a:xfrm flipV="1">
                <a:off x="4544"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38" name="Line 154"/>
              <p:cNvSpPr>
                <a:spLocks noChangeShapeType="1"/>
              </p:cNvSpPr>
              <p:nvPr/>
            </p:nvSpPr>
            <p:spPr bwMode="auto">
              <a:xfrm flipV="1">
                <a:off x="4568"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39" name="Line 155"/>
              <p:cNvSpPr>
                <a:spLocks noChangeShapeType="1"/>
              </p:cNvSpPr>
              <p:nvPr/>
            </p:nvSpPr>
            <p:spPr bwMode="auto">
              <a:xfrm flipV="1">
                <a:off x="4588"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40" name="Line 156"/>
              <p:cNvSpPr>
                <a:spLocks noChangeShapeType="1"/>
              </p:cNvSpPr>
              <p:nvPr/>
            </p:nvSpPr>
            <p:spPr bwMode="auto">
              <a:xfrm flipV="1">
                <a:off x="4611"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41" name="Line 157"/>
              <p:cNvSpPr>
                <a:spLocks noChangeShapeType="1"/>
              </p:cNvSpPr>
              <p:nvPr/>
            </p:nvSpPr>
            <p:spPr bwMode="auto">
              <a:xfrm flipV="1">
                <a:off x="4634"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42" name="Line 158"/>
              <p:cNvSpPr>
                <a:spLocks noChangeShapeType="1"/>
              </p:cNvSpPr>
              <p:nvPr/>
            </p:nvSpPr>
            <p:spPr bwMode="auto">
              <a:xfrm flipV="1">
                <a:off x="4654"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43" name="Line 159"/>
              <p:cNvSpPr>
                <a:spLocks noChangeShapeType="1"/>
              </p:cNvSpPr>
              <p:nvPr/>
            </p:nvSpPr>
            <p:spPr bwMode="auto">
              <a:xfrm flipV="1">
                <a:off x="4677"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44" name="Line 160"/>
              <p:cNvSpPr>
                <a:spLocks noChangeShapeType="1"/>
              </p:cNvSpPr>
              <p:nvPr/>
            </p:nvSpPr>
            <p:spPr bwMode="auto">
              <a:xfrm flipV="1">
                <a:off x="4700"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45" name="Line 161"/>
              <p:cNvSpPr>
                <a:spLocks noChangeShapeType="1"/>
              </p:cNvSpPr>
              <p:nvPr/>
            </p:nvSpPr>
            <p:spPr bwMode="auto">
              <a:xfrm flipV="1">
                <a:off x="4721"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46" name="Line 162"/>
              <p:cNvSpPr>
                <a:spLocks noChangeShapeType="1"/>
              </p:cNvSpPr>
              <p:nvPr/>
            </p:nvSpPr>
            <p:spPr bwMode="auto">
              <a:xfrm flipV="1">
                <a:off x="4744"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47" name="Line 163"/>
              <p:cNvSpPr>
                <a:spLocks noChangeShapeType="1"/>
              </p:cNvSpPr>
              <p:nvPr/>
            </p:nvSpPr>
            <p:spPr bwMode="auto">
              <a:xfrm flipV="1">
                <a:off x="4767"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48" name="Line 164"/>
              <p:cNvSpPr>
                <a:spLocks noChangeShapeType="1"/>
              </p:cNvSpPr>
              <p:nvPr/>
            </p:nvSpPr>
            <p:spPr bwMode="auto">
              <a:xfrm flipV="1">
                <a:off x="4790"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49" name="Line 165"/>
              <p:cNvSpPr>
                <a:spLocks noChangeShapeType="1"/>
              </p:cNvSpPr>
              <p:nvPr/>
            </p:nvSpPr>
            <p:spPr bwMode="auto">
              <a:xfrm flipV="1">
                <a:off x="4810"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50" name="Line 166"/>
              <p:cNvSpPr>
                <a:spLocks noChangeShapeType="1"/>
              </p:cNvSpPr>
              <p:nvPr/>
            </p:nvSpPr>
            <p:spPr bwMode="auto">
              <a:xfrm flipV="1">
                <a:off x="4833"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51" name="Line 167"/>
              <p:cNvSpPr>
                <a:spLocks noChangeShapeType="1"/>
              </p:cNvSpPr>
              <p:nvPr/>
            </p:nvSpPr>
            <p:spPr bwMode="auto">
              <a:xfrm flipV="1">
                <a:off x="4857"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52" name="Line 168"/>
              <p:cNvSpPr>
                <a:spLocks noChangeShapeType="1"/>
              </p:cNvSpPr>
              <p:nvPr/>
            </p:nvSpPr>
            <p:spPr bwMode="auto">
              <a:xfrm flipV="1">
                <a:off x="4877"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53" name="Line 169"/>
              <p:cNvSpPr>
                <a:spLocks noChangeShapeType="1"/>
              </p:cNvSpPr>
              <p:nvPr/>
            </p:nvSpPr>
            <p:spPr bwMode="auto">
              <a:xfrm flipV="1">
                <a:off x="4900"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54" name="Line 170"/>
              <p:cNvSpPr>
                <a:spLocks noChangeShapeType="1"/>
              </p:cNvSpPr>
              <p:nvPr/>
            </p:nvSpPr>
            <p:spPr bwMode="auto">
              <a:xfrm flipV="1">
                <a:off x="4923"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55" name="Line 171"/>
              <p:cNvSpPr>
                <a:spLocks noChangeShapeType="1"/>
              </p:cNvSpPr>
              <p:nvPr/>
            </p:nvSpPr>
            <p:spPr bwMode="auto">
              <a:xfrm flipV="1">
                <a:off x="4946"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56" name="Line 172"/>
              <p:cNvSpPr>
                <a:spLocks noChangeShapeType="1"/>
              </p:cNvSpPr>
              <p:nvPr/>
            </p:nvSpPr>
            <p:spPr bwMode="auto">
              <a:xfrm flipV="1">
                <a:off x="4966"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57" name="Line 173"/>
              <p:cNvSpPr>
                <a:spLocks noChangeShapeType="1"/>
              </p:cNvSpPr>
              <p:nvPr/>
            </p:nvSpPr>
            <p:spPr bwMode="auto">
              <a:xfrm flipV="1">
                <a:off x="4990"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58" name="Line 174"/>
              <p:cNvSpPr>
                <a:spLocks noChangeShapeType="1"/>
              </p:cNvSpPr>
              <p:nvPr/>
            </p:nvSpPr>
            <p:spPr bwMode="auto">
              <a:xfrm flipV="1">
                <a:off x="501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59" name="Line 175"/>
              <p:cNvSpPr>
                <a:spLocks noChangeShapeType="1"/>
              </p:cNvSpPr>
              <p:nvPr/>
            </p:nvSpPr>
            <p:spPr bwMode="auto">
              <a:xfrm flipV="1">
                <a:off x="503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60" name="Line 176"/>
              <p:cNvSpPr>
                <a:spLocks noChangeShapeType="1"/>
              </p:cNvSpPr>
              <p:nvPr/>
            </p:nvSpPr>
            <p:spPr bwMode="auto">
              <a:xfrm flipV="1">
                <a:off x="5056"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61" name="Line 177"/>
              <p:cNvSpPr>
                <a:spLocks noChangeShapeType="1"/>
              </p:cNvSpPr>
              <p:nvPr/>
            </p:nvSpPr>
            <p:spPr bwMode="auto">
              <a:xfrm flipV="1">
                <a:off x="5079"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62" name="Line 178"/>
              <p:cNvSpPr>
                <a:spLocks noChangeShapeType="1"/>
              </p:cNvSpPr>
              <p:nvPr/>
            </p:nvSpPr>
            <p:spPr bwMode="auto">
              <a:xfrm flipV="1">
                <a:off x="510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63" name="Line 179"/>
              <p:cNvSpPr>
                <a:spLocks noChangeShapeType="1"/>
              </p:cNvSpPr>
              <p:nvPr/>
            </p:nvSpPr>
            <p:spPr bwMode="auto">
              <a:xfrm flipV="1">
                <a:off x="5122"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64" name="Line 180"/>
              <p:cNvSpPr>
                <a:spLocks noChangeShapeType="1"/>
              </p:cNvSpPr>
              <p:nvPr/>
            </p:nvSpPr>
            <p:spPr bwMode="auto">
              <a:xfrm flipV="1">
                <a:off x="5145" y="1839"/>
                <a:ext cx="0" cy="16"/>
              </a:xfrm>
              <a:prstGeom prst="line">
                <a:avLst/>
              </a:prstGeom>
              <a:noFill/>
              <a:ln w="12700">
                <a:solidFill>
                  <a:srgbClr val="000000"/>
                </a:solidFill>
                <a:round/>
                <a:headEnd type="none" w="sm" len="sm"/>
                <a:tailEnd type="none" w="sm" len="sm"/>
              </a:ln>
            </p:spPr>
            <p:txBody>
              <a:bodyPr wrap="none" anchor="ctr"/>
              <a:lstStyle/>
              <a:p>
                <a:endParaRPr lang="en-GB"/>
              </a:p>
            </p:txBody>
          </p:sp>
          <p:sp>
            <p:nvSpPr>
              <p:cNvPr id="31065" name="Rectangle 181"/>
              <p:cNvSpPr>
                <a:spLocks noChangeArrowheads="1"/>
              </p:cNvSpPr>
              <p:nvPr/>
            </p:nvSpPr>
            <p:spPr bwMode="auto">
              <a:xfrm>
                <a:off x="2908" y="1808"/>
                <a:ext cx="147" cy="125"/>
              </a:xfrm>
              <a:prstGeom prst="rect">
                <a:avLst/>
              </a:prstGeom>
              <a:noFill/>
              <a:ln w="9525">
                <a:noFill/>
                <a:miter lim="800000"/>
                <a:headEnd/>
                <a:tailEnd/>
              </a:ln>
            </p:spPr>
            <p:txBody>
              <a:bodyPr wrap="none" lIns="92075" tIns="46038" rIns="92075" bIns="46038">
                <a:spAutoFit/>
              </a:bodyPr>
              <a:lstStyle/>
              <a:p>
                <a:pPr eaLnBrk="0" hangingPunct="0"/>
                <a:r>
                  <a:rPr lang="en-US" sz="700">
                    <a:solidFill>
                      <a:srgbClr val="FFFFFF"/>
                    </a:solidFill>
                  </a:rPr>
                  <a:t>0</a:t>
                </a:r>
              </a:p>
            </p:txBody>
          </p:sp>
          <p:sp>
            <p:nvSpPr>
              <p:cNvPr id="31066" name="Rectangle 182"/>
              <p:cNvSpPr>
                <a:spLocks noChangeArrowheads="1"/>
              </p:cNvSpPr>
              <p:nvPr/>
            </p:nvSpPr>
            <p:spPr bwMode="auto">
              <a:xfrm>
                <a:off x="2878" y="1688"/>
                <a:ext cx="209" cy="125"/>
              </a:xfrm>
              <a:prstGeom prst="rect">
                <a:avLst/>
              </a:prstGeom>
              <a:noFill/>
              <a:ln w="9525">
                <a:noFill/>
                <a:miter lim="800000"/>
                <a:headEnd/>
                <a:tailEnd/>
              </a:ln>
            </p:spPr>
            <p:txBody>
              <a:bodyPr wrap="none" lIns="92075" tIns="46038" rIns="92075" bIns="46038">
                <a:spAutoFit/>
              </a:bodyPr>
              <a:lstStyle/>
              <a:p>
                <a:pPr eaLnBrk="0" hangingPunct="0"/>
                <a:r>
                  <a:rPr lang="en-US" sz="700">
                    <a:solidFill>
                      <a:srgbClr val="FFFFFF"/>
                    </a:solidFill>
                  </a:rPr>
                  <a:t>100</a:t>
                </a:r>
              </a:p>
            </p:txBody>
          </p:sp>
          <p:sp>
            <p:nvSpPr>
              <p:cNvPr id="31067" name="Rectangle 183"/>
              <p:cNvSpPr>
                <a:spLocks noChangeArrowheads="1"/>
              </p:cNvSpPr>
              <p:nvPr/>
            </p:nvSpPr>
            <p:spPr bwMode="auto">
              <a:xfrm>
                <a:off x="2878" y="1567"/>
                <a:ext cx="209" cy="125"/>
              </a:xfrm>
              <a:prstGeom prst="rect">
                <a:avLst/>
              </a:prstGeom>
              <a:noFill/>
              <a:ln w="9525">
                <a:noFill/>
                <a:miter lim="800000"/>
                <a:headEnd/>
                <a:tailEnd/>
              </a:ln>
            </p:spPr>
            <p:txBody>
              <a:bodyPr wrap="none" lIns="92075" tIns="46038" rIns="92075" bIns="46038">
                <a:spAutoFit/>
              </a:bodyPr>
              <a:lstStyle/>
              <a:p>
                <a:pPr eaLnBrk="0" hangingPunct="0"/>
                <a:r>
                  <a:rPr lang="en-US" sz="700">
                    <a:solidFill>
                      <a:srgbClr val="FFFFFF"/>
                    </a:solidFill>
                  </a:rPr>
                  <a:t>200</a:t>
                </a:r>
              </a:p>
            </p:txBody>
          </p:sp>
          <p:sp>
            <p:nvSpPr>
              <p:cNvPr id="31068" name="Rectangle 184"/>
              <p:cNvSpPr>
                <a:spLocks noChangeArrowheads="1"/>
              </p:cNvSpPr>
              <p:nvPr/>
            </p:nvSpPr>
            <p:spPr bwMode="auto">
              <a:xfrm>
                <a:off x="2878" y="1446"/>
                <a:ext cx="209" cy="125"/>
              </a:xfrm>
              <a:prstGeom prst="rect">
                <a:avLst/>
              </a:prstGeom>
              <a:noFill/>
              <a:ln w="9525">
                <a:noFill/>
                <a:miter lim="800000"/>
                <a:headEnd/>
                <a:tailEnd/>
              </a:ln>
            </p:spPr>
            <p:txBody>
              <a:bodyPr wrap="none" lIns="92075" tIns="46038" rIns="92075" bIns="46038">
                <a:spAutoFit/>
              </a:bodyPr>
              <a:lstStyle/>
              <a:p>
                <a:pPr eaLnBrk="0" hangingPunct="0"/>
                <a:r>
                  <a:rPr lang="en-US" sz="700">
                    <a:solidFill>
                      <a:srgbClr val="FFFFFF"/>
                    </a:solidFill>
                  </a:rPr>
                  <a:t>300</a:t>
                </a:r>
              </a:p>
            </p:txBody>
          </p:sp>
          <p:sp>
            <p:nvSpPr>
              <p:cNvPr id="31069" name="Rectangle 185"/>
              <p:cNvSpPr>
                <a:spLocks noChangeArrowheads="1"/>
              </p:cNvSpPr>
              <p:nvPr/>
            </p:nvSpPr>
            <p:spPr bwMode="auto">
              <a:xfrm>
                <a:off x="2878" y="1325"/>
                <a:ext cx="209" cy="125"/>
              </a:xfrm>
              <a:prstGeom prst="rect">
                <a:avLst/>
              </a:prstGeom>
              <a:noFill/>
              <a:ln w="9525">
                <a:noFill/>
                <a:miter lim="800000"/>
                <a:headEnd/>
                <a:tailEnd/>
              </a:ln>
            </p:spPr>
            <p:txBody>
              <a:bodyPr wrap="none" lIns="92075" tIns="46038" rIns="92075" bIns="46038">
                <a:spAutoFit/>
              </a:bodyPr>
              <a:lstStyle/>
              <a:p>
                <a:pPr eaLnBrk="0" hangingPunct="0"/>
                <a:r>
                  <a:rPr lang="en-US" sz="700">
                    <a:solidFill>
                      <a:srgbClr val="FFFFFF"/>
                    </a:solidFill>
                  </a:rPr>
                  <a:t>400</a:t>
                </a:r>
              </a:p>
            </p:txBody>
          </p:sp>
          <p:sp>
            <p:nvSpPr>
              <p:cNvPr id="31070" name="Rectangle 186"/>
              <p:cNvSpPr>
                <a:spLocks noChangeArrowheads="1"/>
              </p:cNvSpPr>
              <p:nvPr/>
            </p:nvSpPr>
            <p:spPr bwMode="auto">
              <a:xfrm>
                <a:off x="2878" y="1204"/>
                <a:ext cx="209" cy="125"/>
              </a:xfrm>
              <a:prstGeom prst="rect">
                <a:avLst/>
              </a:prstGeom>
              <a:noFill/>
              <a:ln w="9525">
                <a:noFill/>
                <a:miter lim="800000"/>
                <a:headEnd/>
                <a:tailEnd/>
              </a:ln>
            </p:spPr>
            <p:txBody>
              <a:bodyPr wrap="none" lIns="92075" tIns="46038" rIns="92075" bIns="46038">
                <a:spAutoFit/>
              </a:bodyPr>
              <a:lstStyle/>
              <a:p>
                <a:pPr eaLnBrk="0" hangingPunct="0"/>
                <a:r>
                  <a:rPr lang="en-US" sz="700">
                    <a:solidFill>
                      <a:srgbClr val="FFFFFF"/>
                    </a:solidFill>
                  </a:rPr>
                  <a:t>500</a:t>
                </a:r>
              </a:p>
            </p:txBody>
          </p:sp>
          <p:sp>
            <p:nvSpPr>
              <p:cNvPr id="31071" name="Rectangle 187"/>
              <p:cNvSpPr>
                <a:spLocks noChangeArrowheads="1"/>
              </p:cNvSpPr>
              <p:nvPr/>
            </p:nvSpPr>
            <p:spPr bwMode="auto">
              <a:xfrm rot="-5400000">
                <a:off x="2578" y="1451"/>
                <a:ext cx="593" cy="212"/>
              </a:xfrm>
              <a:prstGeom prst="rect">
                <a:avLst/>
              </a:prstGeom>
              <a:noFill/>
              <a:ln w="9525">
                <a:noFill/>
                <a:miter lim="800000"/>
                <a:headEnd/>
                <a:tailEnd/>
              </a:ln>
            </p:spPr>
            <p:txBody>
              <a:bodyPr wrap="none" lIns="92075" tIns="46038" rIns="92075" bIns="46038">
                <a:spAutoFit/>
              </a:bodyPr>
              <a:lstStyle/>
              <a:p>
                <a:pPr eaLnBrk="0" hangingPunct="0"/>
                <a:r>
                  <a:rPr lang="en-US" sz="1600">
                    <a:solidFill>
                      <a:srgbClr val="000066"/>
                    </a:solidFill>
                  </a:rPr>
                  <a:t>Intensity</a:t>
                </a:r>
                <a:endParaRPr lang="en-US" sz="1600">
                  <a:solidFill>
                    <a:srgbClr val="FFFFFF"/>
                  </a:solidFill>
                </a:endParaRPr>
              </a:p>
            </p:txBody>
          </p:sp>
          <p:sp>
            <p:nvSpPr>
              <p:cNvPr id="31072" name="Rectangle 188"/>
              <p:cNvSpPr>
                <a:spLocks noChangeArrowheads="1"/>
              </p:cNvSpPr>
              <p:nvPr/>
            </p:nvSpPr>
            <p:spPr bwMode="auto">
              <a:xfrm>
                <a:off x="3539" y="1050"/>
                <a:ext cx="1060" cy="212"/>
              </a:xfrm>
              <a:prstGeom prst="rect">
                <a:avLst/>
              </a:prstGeom>
              <a:noFill/>
              <a:ln w="9525">
                <a:noFill/>
                <a:miter lim="800000"/>
                <a:headEnd/>
                <a:tailEnd/>
              </a:ln>
            </p:spPr>
            <p:txBody>
              <a:bodyPr wrap="none" lIns="92075" tIns="46038" rIns="92075" bIns="46038">
                <a:spAutoFit/>
              </a:bodyPr>
              <a:lstStyle/>
              <a:p>
                <a:pPr eaLnBrk="0" hangingPunct="0"/>
                <a:r>
                  <a:rPr lang="en-US" sz="1600">
                    <a:solidFill>
                      <a:srgbClr val="000066"/>
                    </a:solidFill>
                  </a:rPr>
                  <a:t>Normal Cell Line</a:t>
                </a:r>
              </a:p>
            </p:txBody>
          </p:sp>
          <p:sp>
            <p:nvSpPr>
              <p:cNvPr id="31073" name="Rectangle 189"/>
              <p:cNvSpPr>
                <a:spLocks noChangeArrowheads="1"/>
              </p:cNvSpPr>
              <p:nvPr/>
            </p:nvSpPr>
            <p:spPr bwMode="auto">
              <a:xfrm rot="-5400000">
                <a:off x="3921" y="783"/>
                <a:ext cx="255" cy="2233"/>
              </a:xfrm>
              <a:prstGeom prst="rect">
                <a:avLst/>
              </a:prstGeom>
              <a:noFill/>
              <a:ln w="9525">
                <a:noFill/>
                <a:miter lim="800000"/>
                <a:headEnd/>
                <a:tailEnd/>
              </a:ln>
            </p:spPr>
            <p:txBody>
              <a:bodyPr lIns="92075" tIns="46038" rIns="92075" bIns="46038">
                <a:spAutoFit/>
              </a:bodyPr>
              <a:lstStyle/>
              <a:p>
                <a:pPr eaLnBrk="0" hangingPunct="0">
                  <a:spcBef>
                    <a:spcPct val="25000"/>
                  </a:spcBef>
                </a:pPr>
                <a:r>
                  <a:rPr lang="en-US" sz="600" b="1">
                    <a:solidFill>
                      <a:srgbClr val="FFFFFF"/>
                    </a:solidFill>
                    <a:latin typeface="Times New Roman" pitchFamily="18" charset="0"/>
                  </a:rPr>
                  <a:t>1</a:t>
                </a:r>
                <a:endParaRPr lang="en-US" sz="600" b="1">
                  <a:solidFill>
                    <a:srgbClr val="000066"/>
                  </a:solidFill>
                  <a:latin typeface="Times New Roman" pitchFamily="18" charset="0"/>
                </a:endParaRPr>
              </a:p>
              <a:p>
                <a:pPr eaLnBrk="0" hangingPunct="0">
                  <a:spcBef>
                    <a:spcPct val="25000"/>
                  </a:spcBef>
                </a:pPr>
                <a:r>
                  <a:rPr lang="en-US" sz="600" b="1">
                    <a:solidFill>
                      <a:srgbClr val="000066"/>
                    </a:solidFill>
                    <a:latin typeface="Times New Roman" pitchFamily="18" charset="0"/>
                  </a:rPr>
                  <a:t>3</a:t>
                </a:r>
              </a:p>
              <a:p>
                <a:pPr eaLnBrk="0" hangingPunct="0">
                  <a:spcBef>
                    <a:spcPct val="25000"/>
                  </a:spcBef>
                </a:pPr>
                <a:r>
                  <a:rPr lang="en-US" sz="600" b="1">
                    <a:solidFill>
                      <a:srgbClr val="000066"/>
                    </a:solidFill>
                    <a:latin typeface="Times New Roman" pitchFamily="18" charset="0"/>
                  </a:rPr>
                  <a:t>5</a:t>
                </a:r>
              </a:p>
              <a:p>
                <a:pPr eaLnBrk="0" hangingPunct="0">
                  <a:spcBef>
                    <a:spcPct val="25000"/>
                  </a:spcBef>
                </a:pPr>
                <a:r>
                  <a:rPr lang="en-US" sz="600" b="1">
                    <a:solidFill>
                      <a:srgbClr val="000066"/>
                    </a:solidFill>
                    <a:latin typeface="Times New Roman" pitchFamily="18" charset="0"/>
                  </a:rPr>
                  <a:t>7</a:t>
                </a:r>
              </a:p>
              <a:p>
                <a:pPr eaLnBrk="0" hangingPunct="0">
                  <a:spcBef>
                    <a:spcPct val="25000"/>
                  </a:spcBef>
                </a:pPr>
                <a:r>
                  <a:rPr lang="en-US" sz="600" b="1">
                    <a:solidFill>
                      <a:srgbClr val="000066"/>
                    </a:solidFill>
                    <a:latin typeface="Times New Roman" pitchFamily="18" charset="0"/>
                  </a:rPr>
                  <a:t>9</a:t>
                </a:r>
              </a:p>
              <a:p>
                <a:pPr eaLnBrk="0" hangingPunct="0">
                  <a:spcBef>
                    <a:spcPct val="25000"/>
                  </a:spcBef>
                </a:pPr>
                <a:r>
                  <a:rPr lang="en-US" sz="600" b="1">
                    <a:solidFill>
                      <a:srgbClr val="000066"/>
                    </a:solidFill>
                    <a:latin typeface="Times New Roman" pitchFamily="18" charset="0"/>
                  </a:rPr>
                  <a:t>11</a:t>
                </a:r>
              </a:p>
              <a:p>
                <a:pPr eaLnBrk="0" hangingPunct="0">
                  <a:spcBef>
                    <a:spcPct val="25000"/>
                  </a:spcBef>
                </a:pPr>
                <a:r>
                  <a:rPr lang="en-US" sz="600" b="1">
                    <a:solidFill>
                      <a:srgbClr val="000066"/>
                    </a:solidFill>
                    <a:latin typeface="Times New Roman" pitchFamily="18" charset="0"/>
                  </a:rPr>
                  <a:t>13</a:t>
                </a:r>
              </a:p>
              <a:p>
                <a:pPr eaLnBrk="0" hangingPunct="0">
                  <a:spcBef>
                    <a:spcPct val="25000"/>
                  </a:spcBef>
                </a:pPr>
                <a:r>
                  <a:rPr lang="en-US" sz="600" b="1">
                    <a:solidFill>
                      <a:srgbClr val="000066"/>
                    </a:solidFill>
                    <a:latin typeface="Times New Roman" pitchFamily="18" charset="0"/>
                  </a:rPr>
                  <a:t>15</a:t>
                </a:r>
              </a:p>
              <a:p>
                <a:pPr eaLnBrk="0" hangingPunct="0">
                  <a:spcBef>
                    <a:spcPct val="25000"/>
                  </a:spcBef>
                </a:pPr>
                <a:r>
                  <a:rPr lang="en-US" sz="600" b="1">
                    <a:solidFill>
                      <a:srgbClr val="000066"/>
                    </a:solidFill>
                    <a:latin typeface="Times New Roman" pitchFamily="18" charset="0"/>
                  </a:rPr>
                  <a:t>17</a:t>
                </a:r>
              </a:p>
              <a:p>
                <a:pPr eaLnBrk="0" hangingPunct="0">
                  <a:spcBef>
                    <a:spcPct val="25000"/>
                  </a:spcBef>
                </a:pPr>
                <a:r>
                  <a:rPr lang="en-US" sz="600" b="1">
                    <a:solidFill>
                      <a:srgbClr val="000066"/>
                    </a:solidFill>
                    <a:latin typeface="Times New Roman" pitchFamily="18" charset="0"/>
                  </a:rPr>
                  <a:t>19</a:t>
                </a:r>
              </a:p>
              <a:p>
                <a:pPr eaLnBrk="0" hangingPunct="0">
                  <a:spcBef>
                    <a:spcPct val="25000"/>
                  </a:spcBef>
                </a:pPr>
                <a:r>
                  <a:rPr lang="en-US" sz="600" b="1">
                    <a:solidFill>
                      <a:srgbClr val="000066"/>
                    </a:solidFill>
                    <a:latin typeface="Times New Roman" pitchFamily="18" charset="0"/>
                  </a:rPr>
                  <a:t>21</a:t>
                </a:r>
              </a:p>
              <a:p>
                <a:pPr eaLnBrk="0" hangingPunct="0">
                  <a:spcBef>
                    <a:spcPct val="25000"/>
                  </a:spcBef>
                </a:pPr>
                <a:r>
                  <a:rPr lang="en-US" sz="600" b="1">
                    <a:solidFill>
                      <a:srgbClr val="000066"/>
                    </a:solidFill>
                    <a:latin typeface="Times New Roman" pitchFamily="18" charset="0"/>
                  </a:rPr>
                  <a:t>23</a:t>
                </a:r>
              </a:p>
              <a:p>
                <a:pPr eaLnBrk="0" hangingPunct="0">
                  <a:spcBef>
                    <a:spcPct val="25000"/>
                  </a:spcBef>
                </a:pPr>
                <a:r>
                  <a:rPr lang="en-US" sz="600" b="1">
                    <a:solidFill>
                      <a:srgbClr val="000066"/>
                    </a:solidFill>
                    <a:latin typeface="Times New Roman" pitchFamily="18" charset="0"/>
                  </a:rPr>
                  <a:t>25</a:t>
                </a:r>
              </a:p>
              <a:p>
                <a:pPr eaLnBrk="0" hangingPunct="0">
                  <a:spcBef>
                    <a:spcPct val="25000"/>
                  </a:spcBef>
                </a:pPr>
                <a:r>
                  <a:rPr lang="en-US" sz="600" b="1">
                    <a:solidFill>
                      <a:srgbClr val="000066"/>
                    </a:solidFill>
                    <a:latin typeface="Times New Roman" pitchFamily="18" charset="0"/>
                  </a:rPr>
                  <a:t>27</a:t>
                </a:r>
              </a:p>
              <a:p>
                <a:pPr eaLnBrk="0" hangingPunct="0">
                  <a:spcBef>
                    <a:spcPct val="25000"/>
                  </a:spcBef>
                </a:pPr>
                <a:r>
                  <a:rPr lang="en-US" sz="600" b="1">
                    <a:solidFill>
                      <a:srgbClr val="000066"/>
                    </a:solidFill>
                    <a:latin typeface="Times New Roman" pitchFamily="18" charset="0"/>
                  </a:rPr>
                  <a:t>29</a:t>
                </a:r>
              </a:p>
              <a:p>
                <a:pPr eaLnBrk="0" hangingPunct="0">
                  <a:spcBef>
                    <a:spcPct val="25000"/>
                  </a:spcBef>
                </a:pPr>
                <a:r>
                  <a:rPr lang="en-US" sz="600" b="1">
                    <a:solidFill>
                      <a:srgbClr val="000066"/>
                    </a:solidFill>
                    <a:latin typeface="Times New Roman" pitchFamily="18" charset="0"/>
                  </a:rPr>
                  <a:t>31</a:t>
                </a:r>
              </a:p>
              <a:p>
                <a:pPr eaLnBrk="0" hangingPunct="0">
                  <a:spcBef>
                    <a:spcPct val="25000"/>
                  </a:spcBef>
                </a:pPr>
                <a:r>
                  <a:rPr lang="en-US" sz="600" b="1">
                    <a:solidFill>
                      <a:srgbClr val="000066"/>
                    </a:solidFill>
                    <a:latin typeface="Times New Roman" pitchFamily="18" charset="0"/>
                  </a:rPr>
                  <a:t>33</a:t>
                </a:r>
              </a:p>
              <a:p>
                <a:pPr eaLnBrk="0" hangingPunct="0">
                  <a:spcBef>
                    <a:spcPct val="25000"/>
                  </a:spcBef>
                </a:pPr>
                <a:r>
                  <a:rPr lang="en-US" sz="600" b="1">
                    <a:solidFill>
                      <a:srgbClr val="000066"/>
                    </a:solidFill>
                    <a:latin typeface="Times New Roman" pitchFamily="18" charset="0"/>
                  </a:rPr>
                  <a:t>1</a:t>
                </a:r>
              </a:p>
              <a:p>
                <a:pPr eaLnBrk="0" hangingPunct="0">
                  <a:spcBef>
                    <a:spcPct val="25000"/>
                  </a:spcBef>
                </a:pPr>
                <a:r>
                  <a:rPr lang="en-US" sz="600" b="1">
                    <a:solidFill>
                      <a:srgbClr val="000066"/>
                    </a:solidFill>
                    <a:latin typeface="Times New Roman" pitchFamily="18" charset="0"/>
                  </a:rPr>
                  <a:t>63</a:t>
                </a:r>
              </a:p>
              <a:p>
                <a:pPr eaLnBrk="0" hangingPunct="0">
                  <a:spcBef>
                    <a:spcPct val="25000"/>
                  </a:spcBef>
                </a:pPr>
                <a:r>
                  <a:rPr lang="en-US" sz="600" b="1">
                    <a:solidFill>
                      <a:srgbClr val="000066"/>
                    </a:solidFill>
                    <a:latin typeface="Times New Roman" pitchFamily="18" charset="0"/>
                  </a:rPr>
                  <a:t>65</a:t>
                </a:r>
              </a:p>
              <a:p>
                <a:pPr eaLnBrk="0" hangingPunct="0">
                  <a:spcBef>
                    <a:spcPct val="25000"/>
                  </a:spcBef>
                </a:pPr>
                <a:r>
                  <a:rPr lang="en-US" sz="600" b="1">
                    <a:solidFill>
                      <a:srgbClr val="000066"/>
                    </a:solidFill>
                    <a:latin typeface="Times New Roman" pitchFamily="18" charset="0"/>
                  </a:rPr>
                  <a:t>67</a:t>
                </a:r>
              </a:p>
              <a:p>
                <a:pPr eaLnBrk="0" hangingPunct="0">
                  <a:spcBef>
                    <a:spcPct val="25000"/>
                  </a:spcBef>
                </a:pPr>
                <a:r>
                  <a:rPr lang="en-US" sz="600" b="1">
                    <a:solidFill>
                      <a:srgbClr val="000066"/>
                    </a:solidFill>
                    <a:latin typeface="Times New Roman" pitchFamily="18" charset="0"/>
                  </a:rPr>
                  <a:t>69</a:t>
                </a:r>
              </a:p>
              <a:p>
                <a:pPr eaLnBrk="0" hangingPunct="0">
                  <a:spcBef>
                    <a:spcPct val="25000"/>
                  </a:spcBef>
                </a:pPr>
                <a:r>
                  <a:rPr lang="en-US" sz="600" b="1">
                    <a:solidFill>
                      <a:srgbClr val="000066"/>
                    </a:solidFill>
                    <a:latin typeface="Times New Roman" pitchFamily="18" charset="0"/>
                  </a:rPr>
                  <a:t>71</a:t>
                </a:r>
              </a:p>
              <a:p>
                <a:pPr eaLnBrk="0" hangingPunct="0">
                  <a:spcBef>
                    <a:spcPct val="25000"/>
                  </a:spcBef>
                </a:pPr>
                <a:r>
                  <a:rPr lang="en-US" sz="600" b="1">
                    <a:solidFill>
                      <a:srgbClr val="000066"/>
                    </a:solidFill>
                    <a:latin typeface="Times New Roman" pitchFamily="18" charset="0"/>
                  </a:rPr>
                  <a:t>73</a:t>
                </a:r>
              </a:p>
              <a:p>
                <a:pPr eaLnBrk="0" hangingPunct="0">
                  <a:spcBef>
                    <a:spcPct val="25000"/>
                  </a:spcBef>
                </a:pPr>
                <a:r>
                  <a:rPr lang="en-US" sz="600" b="1">
                    <a:solidFill>
                      <a:srgbClr val="000066"/>
                    </a:solidFill>
                    <a:latin typeface="Times New Roman" pitchFamily="18" charset="0"/>
                  </a:rPr>
                  <a:t>787</a:t>
                </a:r>
              </a:p>
              <a:p>
                <a:pPr eaLnBrk="0" hangingPunct="0">
                  <a:spcBef>
                    <a:spcPct val="25000"/>
                  </a:spcBef>
                </a:pPr>
                <a:r>
                  <a:rPr lang="en-US" sz="600" b="1">
                    <a:solidFill>
                      <a:srgbClr val="000066"/>
                    </a:solidFill>
                    <a:latin typeface="Times New Roman" pitchFamily="18" charset="0"/>
                  </a:rPr>
                  <a:t>89</a:t>
                </a:r>
              </a:p>
              <a:p>
                <a:pPr eaLnBrk="0" hangingPunct="0">
                  <a:spcBef>
                    <a:spcPct val="25000"/>
                  </a:spcBef>
                </a:pPr>
                <a:r>
                  <a:rPr lang="en-US" sz="600" b="1">
                    <a:solidFill>
                      <a:srgbClr val="000066"/>
                    </a:solidFill>
                    <a:latin typeface="Times New Roman" pitchFamily="18" charset="0"/>
                  </a:rPr>
                  <a:t>91</a:t>
                </a:r>
              </a:p>
              <a:p>
                <a:pPr eaLnBrk="0" hangingPunct="0">
                  <a:spcBef>
                    <a:spcPct val="25000"/>
                  </a:spcBef>
                </a:pPr>
                <a:r>
                  <a:rPr lang="en-US" sz="600" b="1">
                    <a:solidFill>
                      <a:srgbClr val="000066"/>
                    </a:solidFill>
                    <a:latin typeface="Times New Roman" pitchFamily="18" charset="0"/>
                  </a:rPr>
                  <a:t>93</a:t>
                </a:r>
              </a:p>
              <a:p>
                <a:pPr eaLnBrk="0" hangingPunct="0">
                  <a:spcBef>
                    <a:spcPct val="25000"/>
                  </a:spcBef>
                </a:pPr>
                <a:r>
                  <a:rPr lang="en-US" sz="600" b="1">
                    <a:solidFill>
                      <a:srgbClr val="000066"/>
                    </a:solidFill>
                    <a:latin typeface="Times New Roman" pitchFamily="18" charset="0"/>
                  </a:rPr>
                  <a:t>95</a:t>
                </a:r>
              </a:p>
              <a:p>
                <a:pPr eaLnBrk="0" hangingPunct="0">
                  <a:spcBef>
                    <a:spcPct val="25000"/>
                  </a:spcBef>
                </a:pPr>
                <a:r>
                  <a:rPr lang="en-US" sz="600" b="1">
                    <a:solidFill>
                      <a:srgbClr val="000066"/>
                    </a:solidFill>
                    <a:latin typeface="Times New Roman" pitchFamily="18" charset="0"/>
                  </a:rPr>
                  <a:t>97</a:t>
                </a:r>
                <a:endParaRPr lang="en-US" sz="600" b="1">
                  <a:solidFill>
                    <a:srgbClr val="FFFFFF"/>
                  </a:solidFill>
                  <a:latin typeface="Times New Roman" pitchFamily="18" charset="0"/>
                </a:endParaRPr>
              </a:p>
            </p:txBody>
          </p:sp>
          <p:sp>
            <p:nvSpPr>
              <p:cNvPr id="31074" name="Rectangle 190"/>
              <p:cNvSpPr>
                <a:spLocks noChangeArrowheads="1"/>
              </p:cNvSpPr>
              <p:nvPr/>
            </p:nvSpPr>
            <p:spPr bwMode="auto">
              <a:xfrm>
                <a:off x="3860" y="1915"/>
                <a:ext cx="445" cy="192"/>
              </a:xfrm>
              <a:prstGeom prst="rect">
                <a:avLst/>
              </a:prstGeom>
              <a:noFill/>
              <a:ln w="9525">
                <a:noFill/>
                <a:miter lim="800000"/>
                <a:headEnd/>
                <a:tailEnd/>
              </a:ln>
            </p:spPr>
            <p:txBody>
              <a:bodyPr wrap="none" lIns="92075" tIns="46038" rIns="92075" bIns="46038">
                <a:spAutoFit/>
              </a:bodyPr>
              <a:lstStyle/>
              <a:p>
                <a:pPr eaLnBrk="0" hangingPunct="0"/>
                <a:r>
                  <a:rPr lang="en-US" sz="1400">
                    <a:solidFill>
                      <a:srgbClr val="000066"/>
                    </a:solidFill>
                  </a:rPr>
                  <a:t>Genes</a:t>
                </a:r>
              </a:p>
            </p:txBody>
          </p:sp>
        </p:grpSp>
        <p:sp>
          <p:nvSpPr>
            <p:cNvPr id="30841" name="Line 390"/>
            <p:cNvSpPr>
              <a:spLocks noChangeShapeType="1"/>
            </p:cNvSpPr>
            <p:nvPr/>
          </p:nvSpPr>
          <p:spPr bwMode="auto">
            <a:xfrm>
              <a:off x="1875" y="2051"/>
              <a:ext cx="0" cy="327"/>
            </a:xfrm>
            <a:prstGeom prst="line">
              <a:avLst/>
            </a:prstGeom>
            <a:noFill/>
            <a:ln w="28575">
              <a:solidFill>
                <a:srgbClr val="FF3300"/>
              </a:solidFill>
              <a:round/>
              <a:headEnd type="none" w="sm" len="sm"/>
              <a:tailEnd type="none" w="sm" len="sm"/>
            </a:ln>
          </p:spPr>
          <p:txBody>
            <a:bodyPr/>
            <a:lstStyle/>
            <a:p>
              <a:endParaRPr lang="en-GB"/>
            </a:p>
          </p:txBody>
        </p:sp>
        <p:sp>
          <p:nvSpPr>
            <p:cNvPr id="30842" name="Line 391"/>
            <p:cNvSpPr>
              <a:spLocks noChangeShapeType="1"/>
            </p:cNvSpPr>
            <p:nvPr/>
          </p:nvSpPr>
          <p:spPr bwMode="auto">
            <a:xfrm>
              <a:off x="1872" y="2369"/>
              <a:ext cx="2864" cy="0"/>
            </a:xfrm>
            <a:prstGeom prst="line">
              <a:avLst/>
            </a:prstGeom>
            <a:noFill/>
            <a:ln w="28575">
              <a:solidFill>
                <a:srgbClr val="FF3300"/>
              </a:solidFill>
              <a:round/>
              <a:headEnd type="none" w="sm" len="sm"/>
              <a:tailEnd type="none" w="sm" len="sm"/>
            </a:ln>
          </p:spPr>
          <p:txBody>
            <a:bodyPr/>
            <a:lstStyle/>
            <a:p>
              <a:endParaRPr lang="en-GB"/>
            </a:p>
          </p:txBody>
        </p:sp>
        <p:sp>
          <p:nvSpPr>
            <p:cNvPr id="30843" name="Line 392"/>
            <p:cNvSpPr>
              <a:spLocks noChangeShapeType="1"/>
            </p:cNvSpPr>
            <p:nvPr/>
          </p:nvSpPr>
          <p:spPr bwMode="auto">
            <a:xfrm flipV="1">
              <a:off x="4736" y="2039"/>
              <a:ext cx="0" cy="341"/>
            </a:xfrm>
            <a:prstGeom prst="line">
              <a:avLst/>
            </a:prstGeom>
            <a:noFill/>
            <a:ln w="28575">
              <a:solidFill>
                <a:srgbClr val="FF3300"/>
              </a:solidFill>
              <a:round/>
              <a:headEnd type="none" w="sm" len="sm"/>
              <a:tailEnd type="triangle" w="med" len="lg"/>
            </a:ln>
          </p:spPr>
          <p:txBody>
            <a:bodyPr/>
            <a:lstStyle/>
            <a:p>
              <a:endParaRPr lang="en-GB"/>
            </a:p>
          </p:txBody>
        </p:sp>
        <p:grpSp>
          <p:nvGrpSpPr>
            <p:cNvPr id="30844" name="Group 396"/>
            <p:cNvGrpSpPr>
              <a:grpSpLocks/>
            </p:cNvGrpSpPr>
            <p:nvPr/>
          </p:nvGrpSpPr>
          <p:grpSpPr bwMode="auto">
            <a:xfrm>
              <a:off x="787" y="1040"/>
              <a:ext cx="2377" cy="1305"/>
              <a:chOff x="787" y="1040"/>
              <a:chExt cx="2377" cy="1305"/>
            </a:xfrm>
          </p:grpSpPr>
          <p:sp>
            <p:nvSpPr>
              <p:cNvPr id="30845" name="Oval 397"/>
              <p:cNvSpPr>
                <a:spLocks noChangeArrowheads="1"/>
              </p:cNvSpPr>
              <p:nvPr/>
            </p:nvSpPr>
            <p:spPr bwMode="white">
              <a:xfrm>
                <a:off x="1040" y="1040"/>
                <a:ext cx="1532" cy="1181"/>
              </a:xfrm>
              <a:prstGeom prst="ellipse">
                <a:avLst/>
              </a:prstGeom>
              <a:gradFill rotWithShape="0">
                <a:gsLst>
                  <a:gs pos="0">
                    <a:srgbClr val="A6A9A5"/>
                  </a:gs>
                  <a:gs pos="100000">
                    <a:srgbClr val="4D4E4C"/>
                  </a:gs>
                </a:gsLst>
                <a:lin ang="5400000" scaled="1"/>
              </a:gradFill>
              <a:ln w="12700">
                <a:noFill/>
                <a:round/>
                <a:headEnd/>
                <a:tailEnd/>
              </a:ln>
            </p:spPr>
            <p:txBody>
              <a:bodyPr anchor="ctr">
                <a:spAutoFit/>
              </a:bodyPr>
              <a:lstStyle/>
              <a:p>
                <a:endParaRPr lang="en-US"/>
              </a:p>
            </p:txBody>
          </p:sp>
          <p:sp>
            <p:nvSpPr>
              <p:cNvPr id="30846" name="Freeform 398"/>
              <p:cNvSpPr>
                <a:spLocks/>
              </p:cNvSpPr>
              <p:nvPr/>
            </p:nvSpPr>
            <p:spPr bwMode="white">
              <a:xfrm>
                <a:off x="1346" y="1542"/>
                <a:ext cx="139" cy="236"/>
              </a:xfrm>
              <a:custGeom>
                <a:avLst/>
                <a:gdLst>
                  <a:gd name="T0" fmla="*/ 0 w 304"/>
                  <a:gd name="T1" fmla="*/ 0 h 503"/>
                  <a:gd name="T2" fmla="*/ 15 w 304"/>
                  <a:gd name="T3" fmla="*/ 5 h 503"/>
                  <a:gd name="T4" fmla="*/ 18 w 304"/>
                  <a:gd name="T5" fmla="*/ 24 h 503"/>
                  <a:gd name="T6" fmla="*/ 10 w 304"/>
                  <a:gd name="T7" fmla="*/ 27 h 503"/>
                  <a:gd name="T8" fmla="*/ 8 w 304"/>
                  <a:gd name="T9" fmla="*/ 41 h 503"/>
                  <a:gd name="T10" fmla="*/ 24 w 304"/>
                  <a:gd name="T11" fmla="*/ 50 h 503"/>
                  <a:gd name="T12" fmla="*/ 29 w 304"/>
                  <a:gd name="T13" fmla="*/ 30 h 503"/>
                  <a:gd name="T14" fmla="*/ 0 60000 65536"/>
                  <a:gd name="T15" fmla="*/ 0 60000 65536"/>
                  <a:gd name="T16" fmla="*/ 0 60000 65536"/>
                  <a:gd name="T17" fmla="*/ 0 60000 65536"/>
                  <a:gd name="T18" fmla="*/ 0 60000 65536"/>
                  <a:gd name="T19" fmla="*/ 0 60000 65536"/>
                  <a:gd name="T20" fmla="*/ 0 60000 65536"/>
                  <a:gd name="T21" fmla="*/ 0 w 304"/>
                  <a:gd name="T22" fmla="*/ 0 h 503"/>
                  <a:gd name="T23" fmla="*/ 304 w 304"/>
                  <a:gd name="T24" fmla="*/ 503 h 5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503">
                    <a:moveTo>
                      <a:pt x="0" y="0"/>
                    </a:moveTo>
                    <a:cubicBezTo>
                      <a:pt x="62" y="6"/>
                      <a:pt x="125" y="12"/>
                      <a:pt x="156" y="50"/>
                    </a:cubicBezTo>
                    <a:cubicBezTo>
                      <a:pt x="187" y="88"/>
                      <a:pt x="197" y="195"/>
                      <a:pt x="189" y="230"/>
                    </a:cubicBezTo>
                    <a:cubicBezTo>
                      <a:pt x="181" y="265"/>
                      <a:pt x="125" y="235"/>
                      <a:pt x="107" y="263"/>
                    </a:cubicBezTo>
                    <a:cubicBezTo>
                      <a:pt x="89" y="291"/>
                      <a:pt x="57" y="358"/>
                      <a:pt x="82" y="395"/>
                    </a:cubicBezTo>
                    <a:cubicBezTo>
                      <a:pt x="107" y="432"/>
                      <a:pt x="218" y="503"/>
                      <a:pt x="255" y="485"/>
                    </a:cubicBezTo>
                    <a:cubicBezTo>
                      <a:pt x="292" y="467"/>
                      <a:pt x="297" y="321"/>
                      <a:pt x="304" y="288"/>
                    </a:cubicBezTo>
                  </a:path>
                </a:pathLst>
              </a:custGeom>
              <a:noFill/>
              <a:ln w="38100">
                <a:solidFill>
                  <a:srgbClr val="FF6600"/>
                </a:solidFill>
                <a:round/>
                <a:headEnd/>
                <a:tailEnd/>
              </a:ln>
            </p:spPr>
            <p:txBody>
              <a:bodyPr anchor="ctr">
                <a:spAutoFit/>
              </a:bodyPr>
              <a:lstStyle/>
              <a:p>
                <a:endParaRPr lang="en-US"/>
              </a:p>
            </p:txBody>
          </p:sp>
          <p:sp>
            <p:nvSpPr>
              <p:cNvPr id="30847" name="Freeform 399"/>
              <p:cNvSpPr>
                <a:spLocks/>
              </p:cNvSpPr>
              <p:nvPr/>
            </p:nvSpPr>
            <p:spPr bwMode="white">
              <a:xfrm>
                <a:off x="1222" y="1547"/>
                <a:ext cx="136" cy="191"/>
              </a:xfrm>
              <a:custGeom>
                <a:avLst/>
                <a:gdLst>
                  <a:gd name="T0" fmla="*/ 7 w 288"/>
                  <a:gd name="T1" fmla="*/ 0 h 460"/>
                  <a:gd name="T2" fmla="*/ 9 w 288"/>
                  <a:gd name="T3" fmla="*/ 17 h 460"/>
                  <a:gd name="T4" fmla="*/ 0 w 288"/>
                  <a:gd name="T5" fmla="*/ 25 h 460"/>
                  <a:gd name="T6" fmla="*/ 7 w 288"/>
                  <a:gd name="T7" fmla="*/ 32 h 460"/>
                  <a:gd name="T8" fmla="*/ 17 w 288"/>
                  <a:gd name="T9" fmla="*/ 22 h 460"/>
                  <a:gd name="T10" fmla="*/ 29 w 288"/>
                  <a:gd name="T11" fmla="*/ 15 h 460"/>
                  <a:gd name="T12" fmla="*/ 25 w 288"/>
                  <a:gd name="T13" fmla="*/ 5 h 460"/>
                  <a:gd name="T14" fmla="*/ 16 w 288"/>
                  <a:gd name="T15" fmla="*/ 7 h 460"/>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460"/>
                  <a:gd name="T26" fmla="*/ 288 w 288"/>
                  <a:gd name="T27" fmla="*/ 460 h 4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460">
                    <a:moveTo>
                      <a:pt x="68" y="0"/>
                    </a:moveTo>
                    <a:cubicBezTo>
                      <a:pt x="82" y="90"/>
                      <a:pt x="96" y="180"/>
                      <a:pt x="85" y="239"/>
                    </a:cubicBezTo>
                    <a:cubicBezTo>
                      <a:pt x="74" y="298"/>
                      <a:pt x="6" y="319"/>
                      <a:pt x="3" y="354"/>
                    </a:cubicBezTo>
                    <a:cubicBezTo>
                      <a:pt x="0" y="389"/>
                      <a:pt x="42" y="460"/>
                      <a:pt x="68" y="452"/>
                    </a:cubicBezTo>
                    <a:cubicBezTo>
                      <a:pt x="94" y="444"/>
                      <a:pt x="125" y="345"/>
                      <a:pt x="159" y="305"/>
                    </a:cubicBezTo>
                    <a:cubicBezTo>
                      <a:pt x="193" y="265"/>
                      <a:pt x="260" y="252"/>
                      <a:pt x="274" y="214"/>
                    </a:cubicBezTo>
                    <a:cubicBezTo>
                      <a:pt x="288" y="176"/>
                      <a:pt x="262" y="93"/>
                      <a:pt x="241" y="74"/>
                    </a:cubicBezTo>
                    <a:cubicBezTo>
                      <a:pt x="220" y="55"/>
                      <a:pt x="185" y="77"/>
                      <a:pt x="151" y="99"/>
                    </a:cubicBezTo>
                  </a:path>
                </a:pathLst>
              </a:custGeom>
              <a:noFill/>
              <a:ln w="38100">
                <a:solidFill>
                  <a:srgbClr val="FF6600"/>
                </a:solidFill>
                <a:round/>
                <a:headEnd/>
                <a:tailEnd/>
              </a:ln>
            </p:spPr>
            <p:txBody>
              <a:bodyPr anchor="ctr">
                <a:spAutoFit/>
              </a:bodyPr>
              <a:lstStyle/>
              <a:p>
                <a:endParaRPr lang="en-US"/>
              </a:p>
            </p:txBody>
          </p:sp>
          <p:sp>
            <p:nvSpPr>
              <p:cNvPr id="30848" name="Freeform 400"/>
              <p:cNvSpPr>
                <a:spLocks/>
              </p:cNvSpPr>
              <p:nvPr/>
            </p:nvSpPr>
            <p:spPr bwMode="white">
              <a:xfrm>
                <a:off x="1284" y="1474"/>
                <a:ext cx="201" cy="111"/>
              </a:xfrm>
              <a:custGeom>
                <a:avLst/>
                <a:gdLst>
                  <a:gd name="T0" fmla="*/ 26 w 510"/>
                  <a:gd name="T1" fmla="*/ 7 h 439"/>
                  <a:gd name="T2" fmla="*/ 31 w 510"/>
                  <a:gd name="T3" fmla="*/ 4 h 439"/>
                  <a:gd name="T4" fmla="*/ 26 w 510"/>
                  <a:gd name="T5" fmla="*/ 1 h 439"/>
                  <a:gd name="T6" fmla="*/ 17 w 510"/>
                  <a:gd name="T7" fmla="*/ 0 h 439"/>
                  <a:gd name="T8" fmla="*/ 9 w 510"/>
                  <a:gd name="T9" fmla="*/ 0 h 439"/>
                  <a:gd name="T10" fmla="*/ 4 w 510"/>
                  <a:gd name="T11" fmla="*/ 1 h 439"/>
                  <a:gd name="T12" fmla="*/ 0 w 510"/>
                  <a:gd name="T13" fmla="*/ 5 h 439"/>
                  <a:gd name="T14" fmla="*/ 0 60000 65536"/>
                  <a:gd name="T15" fmla="*/ 0 60000 65536"/>
                  <a:gd name="T16" fmla="*/ 0 60000 65536"/>
                  <a:gd name="T17" fmla="*/ 0 60000 65536"/>
                  <a:gd name="T18" fmla="*/ 0 60000 65536"/>
                  <a:gd name="T19" fmla="*/ 0 60000 65536"/>
                  <a:gd name="T20" fmla="*/ 0 60000 65536"/>
                  <a:gd name="T21" fmla="*/ 0 w 510"/>
                  <a:gd name="T22" fmla="*/ 0 h 439"/>
                  <a:gd name="T23" fmla="*/ 510 w 510"/>
                  <a:gd name="T24" fmla="*/ 439 h 4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39">
                    <a:moveTo>
                      <a:pt x="427" y="439"/>
                    </a:moveTo>
                    <a:cubicBezTo>
                      <a:pt x="467" y="382"/>
                      <a:pt x="508" y="325"/>
                      <a:pt x="509" y="266"/>
                    </a:cubicBezTo>
                    <a:cubicBezTo>
                      <a:pt x="510" y="207"/>
                      <a:pt x="475" y="127"/>
                      <a:pt x="435" y="85"/>
                    </a:cubicBezTo>
                    <a:cubicBezTo>
                      <a:pt x="395" y="43"/>
                      <a:pt x="319" y="22"/>
                      <a:pt x="271" y="11"/>
                    </a:cubicBezTo>
                    <a:cubicBezTo>
                      <a:pt x="223" y="0"/>
                      <a:pt x="184" y="9"/>
                      <a:pt x="148" y="20"/>
                    </a:cubicBezTo>
                    <a:cubicBezTo>
                      <a:pt x="112" y="31"/>
                      <a:pt x="82" y="32"/>
                      <a:pt x="57" y="77"/>
                    </a:cubicBezTo>
                    <a:cubicBezTo>
                      <a:pt x="32" y="122"/>
                      <a:pt x="16" y="206"/>
                      <a:pt x="0" y="291"/>
                    </a:cubicBezTo>
                  </a:path>
                </a:pathLst>
              </a:custGeom>
              <a:noFill/>
              <a:ln w="38100">
                <a:solidFill>
                  <a:srgbClr val="FF6600"/>
                </a:solidFill>
                <a:round/>
                <a:headEnd/>
                <a:tailEnd/>
              </a:ln>
            </p:spPr>
            <p:txBody>
              <a:bodyPr anchor="ctr">
                <a:spAutoFit/>
              </a:bodyPr>
              <a:lstStyle/>
              <a:p>
                <a:endParaRPr lang="en-US"/>
              </a:p>
            </p:txBody>
          </p:sp>
          <p:sp>
            <p:nvSpPr>
              <p:cNvPr id="30849" name="Freeform 401"/>
              <p:cNvSpPr>
                <a:spLocks/>
              </p:cNvSpPr>
              <p:nvPr/>
            </p:nvSpPr>
            <p:spPr bwMode="white">
              <a:xfrm>
                <a:off x="1359" y="1786"/>
                <a:ext cx="81" cy="28"/>
              </a:xfrm>
              <a:custGeom>
                <a:avLst/>
                <a:gdLst>
                  <a:gd name="T0" fmla="*/ 0 w 153"/>
                  <a:gd name="T1" fmla="*/ 2 h 53"/>
                  <a:gd name="T2" fmla="*/ 11 w 153"/>
                  <a:gd name="T3" fmla="*/ 7 h 53"/>
                  <a:gd name="T4" fmla="*/ 22 w 153"/>
                  <a:gd name="T5" fmla="*/ 6 h 53"/>
                  <a:gd name="T6" fmla="*/ 16 w 153"/>
                  <a:gd name="T7" fmla="*/ 0 h 53"/>
                  <a:gd name="T8" fmla="*/ 0 60000 65536"/>
                  <a:gd name="T9" fmla="*/ 0 60000 65536"/>
                  <a:gd name="T10" fmla="*/ 0 60000 65536"/>
                  <a:gd name="T11" fmla="*/ 0 60000 65536"/>
                  <a:gd name="T12" fmla="*/ 0 w 153"/>
                  <a:gd name="T13" fmla="*/ 0 h 53"/>
                  <a:gd name="T14" fmla="*/ 153 w 153"/>
                  <a:gd name="T15" fmla="*/ 53 h 53"/>
                </a:gdLst>
                <a:ahLst/>
                <a:cxnLst>
                  <a:cxn ang="T8">
                    <a:pos x="T0" y="T1"/>
                  </a:cxn>
                  <a:cxn ang="T9">
                    <a:pos x="T2" y="T3"/>
                  </a:cxn>
                  <a:cxn ang="T10">
                    <a:pos x="T4" y="T5"/>
                  </a:cxn>
                  <a:cxn ang="T11">
                    <a:pos x="T6" y="T7"/>
                  </a:cxn>
                </a:cxnLst>
                <a:rect l="T12" t="T13" r="T14" b="T15"/>
                <a:pathLst>
                  <a:path w="153" h="53">
                    <a:moveTo>
                      <a:pt x="0" y="16"/>
                    </a:moveTo>
                    <a:cubicBezTo>
                      <a:pt x="24" y="30"/>
                      <a:pt x="49" y="45"/>
                      <a:pt x="74" y="49"/>
                    </a:cubicBezTo>
                    <a:cubicBezTo>
                      <a:pt x="99" y="53"/>
                      <a:pt x="143" y="49"/>
                      <a:pt x="148" y="41"/>
                    </a:cubicBezTo>
                    <a:cubicBezTo>
                      <a:pt x="153" y="33"/>
                      <a:pt x="130" y="16"/>
                      <a:pt x="107" y="0"/>
                    </a:cubicBezTo>
                  </a:path>
                </a:pathLst>
              </a:custGeom>
              <a:noFill/>
              <a:ln w="38100">
                <a:solidFill>
                  <a:srgbClr val="D5FF01"/>
                </a:solidFill>
                <a:round/>
                <a:headEnd/>
                <a:tailEnd/>
              </a:ln>
            </p:spPr>
            <p:txBody>
              <a:bodyPr wrap="none" anchor="ctr">
                <a:spAutoFit/>
              </a:bodyPr>
              <a:lstStyle/>
              <a:p>
                <a:endParaRPr lang="en-US"/>
              </a:p>
            </p:txBody>
          </p:sp>
          <p:sp>
            <p:nvSpPr>
              <p:cNvPr id="30850" name="Freeform 402"/>
              <p:cNvSpPr>
                <a:spLocks/>
              </p:cNvSpPr>
              <p:nvPr/>
            </p:nvSpPr>
            <p:spPr bwMode="white">
              <a:xfrm>
                <a:off x="1433" y="1481"/>
                <a:ext cx="57" cy="43"/>
              </a:xfrm>
              <a:custGeom>
                <a:avLst/>
                <a:gdLst>
                  <a:gd name="T0" fmla="*/ 0 w 107"/>
                  <a:gd name="T1" fmla="*/ 0 h 82"/>
                  <a:gd name="T2" fmla="*/ 9 w 107"/>
                  <a:gd name="T3" fmla="*/ 6 h 82"/>
                  <a:gd name="T4" fmla="*/ 16 w 107"/>
                  <a:gd name="T5" fmla="*/ 12 h 82"/>
                  <a:gd name="T6" fmla="*/ 0 60000 65536"/>
                  <a:gd name="T7" fmla="*/ 0 60000 65536"/>
                  <a:gd name="T8" fmla="*/ 0 60000 65536"/>
                  <a:gd name="T9" fmla="*/ 0 w 107"/>
                  <a:gd name="T10" fmla="*/ 0 h 82"/>
                  <a:gd name="T11" fmla="*/ 107 w 107"/>
                  <a:gd name="T12" fmla="*/ 82 h 82"/>
                </a:gdLst>
                <a:ahLst/>
                <a:cxnLst>
                  <a:cxn ang="T6">
                    <a:pos x="T0" y="T1"/>
                  </a:cxn>
                  <a:cxn ang="T7">
                    <a:pos x="T2" y="T3"/>
                  </a:cxn>
                  <a:cxn ang="T8">
                    <a:pos x="T4" y="T5"/>
                  </a:cxn>
                </a:cxnLst>
                <a:rect l="T9" t="T10" r="T11" b="T12"/>
                <a:pathLst>
                  <a:path w="107" h="82">
                    <a:moveTo>
                      <a:pt x="0" y="0"/>
                    </a:moveTo>
                    <a:cubicBezTo>
                      <a:pt x="19" y="13"/>
                      <a:pt x="39" y="27"/>
                      <a:pt x="57" y="41"/>
                    </a:cubicBezTo>
                    <a:cubicBezTo>
                      <a:pt x="75" y="55"/>
                      <a:pt x="91" y="68"/>
                      <a:pt x="107" y="82"/>
                    </a:cubicBezTo>
                  </a:path>
                </a:pathLst>
              </a:custGeom>
              <a:noFill/>
              <a:ln w="38100">
                <a:solidFill>
                  <a:srgbClr val="D5FF01"/>
                </a:solidFill>
                <a:round/>
                <a:headEnd/>
                <a:tailEnd/>
              </a:ln>
            </p:spPr>
            <p:txBody>
              <a:bodyPr wrap="none" anchor="ctr">
                <a:spAutoFit/>
              </a:bodyPr>
              <a:lstStyle/>
              <a:p>
                <a:endParaRPr lang="en-US"/>
              </a:p>
            </p:txBody>
          </p:sp>
          <p:sp>
            <p:nvSpPr>
              <p:cNvPr id="30851" name="Oval 403"/>
              <p:cNvSpPr>
                <a:spLocks noChangeArrowheads="1"/>
              </p:cNvSpPr>
              <p:nvPr/>
            </p:nvSpPr>
            <p:spPr bwMode="white">
              <a:xfrm>
                <a:off x="1180" y="1432"/>
                <a:ext cx="362" cy="411"/>
              </a:xfrm>
              <a:prstGeom prst="ellipse">
                <a:avLst/>
              </a:prstGeom>
              <a:gradFill rotWithShape="0">
                <a:gsLst>
                  <a:gs pos="0">
                    <a:srgbClr val="FFFFFF"/>
                  </a:gs>
                  <a:gs pos="100000">
                    <a:srgbClr val="3399FF"/>
                  </a:gs>
                </a:gsLst>
                <a:lin ang="2700000" scaled="1"/>
              </a:gradFill>
              <a:ln w="12700">
                <a:noFill/>
                <a:round/>
                <a:headEnd/>
                <a:tailEnd/>
              </a:ln>
            </p:spPr>
            <p:txBody>
              <a:bodyPr wrap="none" anchor="ctr">
                <a:spAutoFit/>
              </a:bodyPr>
              <a:lstStyle/>
              <a:p>
                <a:endParaRPr lang="en-US"/>
              </a:p>
            </p:txBody>
          </p:sp>
          <p:sp>
            <p:nvSpPr>
              <p:cNvPr id="30852" name="Freeform 404"/>
              <p:cNvSpPr>
                <a:spLocks/>
              </p:cNvSpPr>
              <p:nvPr/>
            </p:nvSpPr>
            <p:spPr bwMode="white">
              <a:xfrm>
                <a:off x="1266" y="1655"/>
                <a:ext cx="170" cy="159"/>
              </a:xfrm>
              <a:custGeom>
                <a:avLst/>
                <a:gdLst>
                  <a:gd name="T0" fmla="*/ 13 w 321"/>
                  <a:gd name="T1" fmla="*/ 44 h 300"/>
                  <a:gd name="T2" fmla="*/ 1 w 321"/>
                  <a:gd name="T3" fmla="*/ 30 h 300"/>
                  <a:gd name="T4" fmla="*/ 15 w 321"/>
                  <a:gd name="T5" fmla="*/ 22 h 300"/>
                  <a:gd name="T6" fmla="*/ 20 w 321"/>
                  <a:gd name="T7" fmla="*/ 36 h 300"/>
                  <a:gd name="T8" fmla="*/ 37 w 321"/>
                  <a:gd name="T9" fmla="*/ 44 h 300"/>
                  <a:gd name="T10" fmla="*/ 46 w 321"/>
                  <a:gd name="T11" fmla="*/ 39 h 300"/>
                  <a:gd name="T12" fmla="*/ 25 w 321"/>
                  <a:gd name="T13" fmla="*/ 28 h 300"/>
                  <a:gd name="T14" fmla="*/ 23 w 321"/>
                  <a:gd name="T15" fmla="*/ 8 h 300"/>
                  <a:gd name="T16" fmla="*/ 30 w 321"/>
                  <a:gd name="T17" fmla="*/ 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00"/>
                  <a:gd name="T29" fmla="*/ 321 w 321"/>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00">
                    <a:moveTo>
                      <a:pt x="85" y="296"/>
                    </a:moveTo>
                    <a:cubicBezTo>
                      <a:pt x="42" y="259"/>
                      <a:pt x="0" y="223"/>
                      <a:pt x="3" y="198"/>
                    </a:cubicBezTo>
                    <a:cubicBezTo>
                      <a:pt x="6" y="173"/>
                      <a:pt x="79" y="141"/>
                      <a:pt x="101" y="148"/>
                    </a:cubicBezTo>
                    <a:cubicBezTo>
                      <a:pt x="123" y="155"/>
                      <a:pt x="109" y="214"/>
                      <a:pt x="134" y="239"/>
                    </a:cubicBezTo>
                    <a:cubicBezTo>
                      <a:pt x="159" y="264"/>
                      <a:pt x="220" y="292"/>
                      <a:pt x="249" y="296"/>
                    </a:cubicBezTo>
                    <a:cubicBezTo>
                      <a:pt x="278" y="300"/>
                      <a:pt x="321" y="281"/>
                      <a:pt x="307" y="263"/>
                    </a:cubicBezTo>
                    <a:cubicBezTo>
                      <a:pt x="293" y="245"/>
                      <a:pt x="192" y="223"/>
                      <a:pt x="167" y="189"/>
                    </a:cubicBezTo>
                    <a:cubicBezTo>
                      <a:pt x="142" y="155"/>
                      <a:pt x="154" y="89"/>
                      <a:pt x="159" y="58"/>
                    </a:cubicBezTo>
                    <a:cubicBezTo>
                      <a:pt x="164" y="27"/>
                      <a:pt x="182" y="13"/>
                      <a:pt x="200" y="0"/>
                    </a:cubicBezTo>
                  </a:path>
                </a:pathLst>
              </a:custGeom>
              <a:noFill/>
              <a:ln w="38100">
                <a:solidFill>
                  <a:srgbClr val="FF6600"/>
                </a:solidFill>
                <a:round/>
                <a:headEnd/>
                <a:tailEnd/>
              </a:ln>
            </p:spPr>
            <p:txBody>
              <a:bodyPr wrap="none" anchor="ctr">
                <a:spAutoFit/>
              </a:bodyPr>
              <a:lstStyle/>
              <a:p>
                <a:endParaRPr lang="en-US"/>
              </a:p>
            </p:txBody>
          </p:sp>
          <p:sp>
            <p:nvSpPr>
              <p:cNvPr id="30853" name="Freeform 405"/>
              <p:cNvSpPr>
                <a:spLocks/>
              </p:cNvSpPr>
              <p:nvPr/>
            </p:nvSpPr>
            <p:spPr bwMode="white">
              <a:xfrm>
                <a:off x="1415" y="1599"/>
                <a:ext cx="24" cy="65"/>
              </a:xfrm>
              <a:custGeom>
                <a:avLst/>
                <a:gdLst>
                  <a:gd name="T0" fmla="*/ 4 w 45"/>
                  <a:gd name="T1" fmla="*/ 0 h 123"/>
                  <a:gd name="T2" fmla="*/ 6 w 45"/>
                  <a:gd name="T3" fmla="*/ 12 h 123"/>
                  <a:gd name="T4" fmla="*/ 0 w 45"/>
                  <a:gd name="T5" fmla="*/ 18 h 123"/>
                  <a:gd name="T6" fmla="*/ 0 60000 65536"/>
                  <a:gd name="T7" fmla="*/ 0 60000 65536"/>
                  <a:gd name="T8" fmla="*/ 0 60000 65536"/>
                  <a:gd name="T9" fmla="*/ 0 w 45"/>
                  <a:gd name="T10" fmla="*/ 0 h 123"/>
                  <a:gd name="T11" fmla="*/ 45 w 45"/>
                  <a:gd name="T12" fmla="*/ 123 h 123"/>
                </a:gdLst>
                <a:ahLst/>
                <a:cxnLst>
                  <a:cxn ang="T6">
                    <a:pos x="T0" y="T1"/>
                  </a:cxn>
                  <a:cxn ang="T7">
                    <a:pos x="T2" y="T3"/>
                  </a:cxn>
                  <a:cxn ang="T8">
                    <a:pos x="T4" y="T5"/>
                  </a:cxn>
                </a:cxnLst>
                <a:rect l="T9" t="T10" r="T11" b="T12"/>
                <a:pathLst>
                  <a:path w="45" h="123">
                    <a:moveTo>
                      <a:pt x="24" y="0"/>
                    </a:moveTo>
                    <a:cubicBezTo>
                      <a:pt x="34" y="31"/>
                      <a:pt x="45" y="62"/>
                      <a:pt x="41" y="82"/>
                    </a:cubicBezTo>
                    <a:cubicBezTo>
                      <a:pt x="37" y="102"/>
                      <a:pt x="8" y="116"/>
                      <a:pt x="0" y="123"/>
                    </a:cubicBezTo>
                  </a:path>
                </a:pathLst>
              </a:custGeom>
              <a:noFill/>
              <a:ln w="38100">
                <a:solidFill>
                  <a:srgbClr val="D5FF01"/>
                </a:solidFill>
                <a:round/>
                <a:headEnd/>
                <a:tailEnd/>
              </a:ln>
            </p:spPr>
            <p:txBody>
              <a:bodyPr wrap="none" anchor="ctr">
                <a:spAutoFit/>
              </a:bodyPr>
              <a:lstStyle/>
              <a:p>
                <a:endParaRPr lang="en-US"/>
              </a:p>
            </p:txBody>
          </p:sp>
          <p:sp>
            <p:nvSpPr>
              <p:cNvPr id="30854" name="Line 406"/>
              <p:cNvSpPr>
                <a:spLocks noChangeShapeType="1"/>
              </p:cNvSpPr>
              <p:nvPr/>
            </p:nvSpPr>
            <p:spPr bwMode="white">
              <a:xfrm>
                <a:off x="1459" y="1633"/>
                <a:ext cx="301" cy="109"/>
              </a:xfrm>
              <a:prstGeom prst="line">
                <a:avLst/>
              </a:prstGeom>
              <a:noFill/>
              <a:ln w="12700">
                <a:solidFill>
                  <a:srgbClr val="FB0505"/>
                </a:solidFill>
                <a:round/>
                <a:headEnd/>
                <a:tailEnd type="triangle" w="med" len="med"/>
              </a:ln>
            </p:spPr>
            <p:txBody>
              <a:bodyPr anchor="ctr">
                <a:spAutoFit/>
              </a:bodyPr>
              <a:lstStyle/>
              <a:p>
                <a:endParaRPr lang="en-GB"/>
              </a:p>
            </p:txBody>
          </p:sp>
          <p:sp>
            <p:nvSpPr>
              <p:cNvPr id="30855" name="Text Box 407"/>
              <p:cNvSpPr txBox="1">
                <a:spLocks noChangeArrowheads="1"/>
              </p:cNvSpPr>
              <p:nvPr/>
            </p:nvSpPr>
            <p:spPr bwMode="white">
              <a:xfrm>
                <a:off x="1030" y="1476"/>
                <a:ext cx="428" cy="231"/>
              </a:xfrm>
              <a:prstGeom prst="rect">
                <a:avLst/>
              </a:prstGeom>
              <a:noFill/>
              <a:ln w="12700">
                <a:noFill/>
                <a:miter lim="800000"/>
                <a:headEnd/>
                <a:tailEnd/>
              </a:ln>
            </p:spPr>
            <p:txBody>
              <a:bodyPr wrap="none" anchor="ctr">
                <a:spAutoFit/>
              </a:bodyPr>
              <a:lstStyle/>
              <a:p>
                <a:pPr algn="ctr" eaLnBrk="0" hangingPunct="0"/>
                <a:r>
                  <a:rPr lang="en-US" b="1"/>
                  <a:t>DNA</a:t>
                </a:r>
              </a:p>
            </p:txBody>
          </p:sp>
          <p:grpSp>
            <p:nvGrpSpPr>
              <p:cNvPr id="30856" name="Group 408"/>
              <p:cNvGrpSpPr>
                <a:grpSpLocks/>
              </p:cNvGrpSpPr>
              <p:nvPr/>
            </p:nvGrpSpPr>
            <p:grpSpPr bwMode="auto">
              <a:xfrm>
                <a:off x="1680" y="1542"/>
                <a:ext cx="428" cy="363"/>
                <a:chOff x="1497" y="1838"/>
                <a:chExt cx="806" cy="684"/>
              </a:xfrm>
            </p:grpSpPr>
            <p:grpSp>
              <p:nvGrpSpPr>
                <p:cNvPr id="30881" name="Group 409"/>
                <p:cNvGrpSpPr>
                  <a:grpSpLocks/>
                </p:cNvGrpSpPr>
                <p:nvPr/>
              </p:nvGrpSpPr>
              <p:grpSpPr bwMode="auto">
                <a:xfrm>
                  <a:off x="1733" y="2157"/>
                  <a:ext cx="313" cy="365"/>
                  <a:chOff x="1733" y="2157"/>
                  <a:chExt cx="313" cy="365"/>
                </a:xfrm>
              </p:grpSpPr>
              <p:sp>
                <p:nvSpPr>
                  <p:cNvPr id="30883" name="Freeform 410"/>
                  <p:cNvSpPr>
                    <a:spLocks/>
                  </p:cNvSpPr>
                  <p:nvPr/>
                </p:nvSpPr>
                <p:spPr bwMode="white">
                  <a:xfrm rot="-3868218">
                    <a:off x="1713" y="2353"/>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84" name="Freeform 411"/>
                  <p:cNvSpPr>
                    <a:spLocks/>
                  </p:cNvSpPr>
                  <p:nvPr/>
                </p:nvSpPr>
                <p:spPr bwMode="white">
                  <a:xfrm rot="-3868218">
                    <a:off x="1833" y="2385"/>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85" name="Freeform 412"/>
                  <p:cNvSpPr>
                    <a:spLocks/>
                  </p:cNvSpPr>
                  <p:nvPr/>
                </p:nvSpPr>
                <p:spPr bwMode="white">
                  <a:xfrm rot="-3868218">
                    <a:off x="1782" y="2177"/>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86" name="Freeform 413"/>
                  <p:cNvSpPr>
                    <a:spLocks/>
                  </p:cNvSpPr>
                  <p:nvPr/>
                </p:nvSpPr>
                <p:spPr bwMode="white">
                  <a:xfrm rot="-3868218">
                    <a:off x="1907" y="2402"/>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87" name="Freeform 414"/>
                  <p:cNvSpPr>
                    <a:spLocks/>
                  </p:cNvSpPr>
                  <p:nvPr/>
                </p:nvSpPr>
                <p:spPr bwMode="white">
                  <a:xfrm rot="-3868218">
                    <a:off x="1927" y="2232"/>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88" name="Freeform 415"/>
                  <p:cNvSpPr>
                    <a:spLocks/>
                  </p:cNvSpPr>
                  <p:nvPr/>
                </p:nvSpPr>
                <p:spPr bwMode="white">
                  <a:xfrm rot="-3868218">
                    <a:off x="1771" y="2370"/>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89" name="Freeform 416"/>
                  <p:cNvSpPr>
                    <a:spLocks/>
                  </p:cNvSpPr>
                  <p:nvPr/>
                </p:nvSpPr>
                <p:spPr bwMode="white">
                  <a:xfrm rot="-3868218">
                    <a:off x="1840" y="2194"/>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grpSp>
            <p:sp>
              <p:nvSpPr>
                <p:cNvPr id="91553" name="Text Box 417"/>
                <p:cNvSpPr txBox="1">
                  <a:spLocks noChangeArrowheads="1"/>
                </p:cNvSpPr>
                <p:nvPr/>
              </p:nvSpPr>
              <p:spPr bwMode="white">
                <a:xfrm>
                  <a:off x="1497" y="1838"/>
                  <a:ext cx="806" cy="435"/>
                </a:xfrm>
                <a:prstGeom prst="rect">
                  <a:avLst/>
                </a:prstGeom>
                <a:noFill/>
                <a:ln w="12700">
                  <a:noFill/>
                  <a:miter lim="800000"/>
                  <a:headEnd/>
                  <a:tailEnd/>
                </a:ln>
                <a:effectLst/>
              </p:spPr>
              <p:txBody>
                <a:bodyPr wrap="none" anchor="ctr">
                  <a:spAutoFit/>
                </a:bodyPr>
                <a:lstStyle/>
                <a:p>
                  <a:pPr algn="ctr" eaLnBrk="0" hangingPunct="0">
                    <a:defRPr/>
                  </a:pPr>
                  <a:r>
                    <a:rPr lang="en-US" b="1">
                      <a:solidFill>
                        <a:srgbClr val="FFFFFF"/>
                      </a:solidFill>
                      <a:effectLst>
                        <a:outerShdw blurRad="38100" dist="38100" dir="2700000" algn="tl">
                          <a:srgbClr val="C0C0C0"/>
                        </a:outerShdw>
                      </a:effectLst>
                    </a:rPr>
                    <a:t>RNA</a:t>
                  </a:r>
                  <a:endParaRPr lang="en-US" b="1">
                    <a:solidFill>
                      <a:srgbClr val="FFFFFF"/>
                    </a:solidFill>
                  </a:endParaRPr>
                </a:p>
              </p:txBody>
            </p:sp>
          </p:grpSp>
          <p:sp>
            <p:nvSpPr>
              <p:cNvPr id="30857" name="Line 418"/>
              <p:cNvSpPr>
                <a:spLocks noChangeShapeType="1"/>
              </p:cNvSpPr>
              <p:nvPr/>
            </p:nvSpPr>
            <p:spPr bwMode="white">
              <a:xfrm rot="-2950226">
                <a:off x="1937" y="1528"/>
                <a:ext cx="145" cy="1"/>
              </a:xfrm>
              <a:prstGeom prst="line">
                <a:avLst/>
              </a:prstGeom>
              <a:noFill/>
              <a:ln w="12700">
                <a:solidFill>
                  <a:srgbClr val="FB0505"/>
                </a:solidFill>
                <a:round/>
                <a:headEnd/>
                <a:tailEnd type="triangle" w="med" len="med"/>
              </a:ln>
            </p:spPr>
            <p:txBody>
              <a:bodyPr anchor="ctr">
                <a:spAutoFit/>
              </a:bodyPr>
              <a:lstStyle/>
              <a:p>
                <a:endParaRPr lang="en-GB"/>
              </a:p>
            </p:txBody>
          </p:sp>
          <p:sp>
            <p:nvSpPr>
              <p:cNvPr id="91555" name="Text Box 419"/>
              <p:cNvSpPr txBox="1">
                <a:spLocks noChangeArrowheads="1"/>
              </p:cNvSpPr>
              <p:nvPr/>
            </p:nvSpPr>
            <p:spPr bwMode="white">
              <a:xfrm>
                <a:off x="1706" y="1139"/>
                <a:ext cx="692" cy="231"/>
              </a:xfrm>
              <a:prstGeom prst="rect">
                <a:avLst/>
              </a:prstGeom>
              <a:noFill/>
              <a:ln w="12700">
                <a:noFill/>
                <a:miter lim="800000"/>
                <a:headEnd/>
                <a:tailEnd/>
              </a:ln>
              <a:effectLst/>
            </p:spPr>
            <p:txBody>
              <a:bodyPr wrap="none" anchor="ctr">
                <a:spAutoFit/>
              </a:bodyPr>
              <a:lstStyle/>
              <a:p>
                <a:pPr algn="ctr" eaLnBrk="0" hangingPunct="0">
                  <a:defRPr/>
                </a:pPr>
                <a:r>
                  <a:rPr lang="en-US" b="1">
                    <a:solidFill>
                      <a:srgbClr val="FFFFFF"/>
                    </a:solidFill>
                    <a:effectLst>
                      <a:outerShdw blurRad="38100" dist="38100" dir="2700000" algn="tl">
                        <a:srgbClr val="C0C0C0"/>
                      </a:outerShdw>
                    </a:effectLst>
                  </a:rPr>
                  <a:t>Proteins</a:t>
                </a:r>
                <a:endParaRPr lang="en-US" b="1">
                  <a:solidFill>
                    <a:srgbClr val="FFFFFF"/>
                  </a:solidFill>
                </a:endParaRPr>
              </a:p>
            </p:txBody>
          </p:sp>
          <p:grpSp>
            <p:nvGrpSpPr>
              <p:cNvPr id="30859" name="Group 420"/>
              <p:cNvGrpSpPr>
                <a:grpSpLocks/>
              </p:cNvGrpSpPr>
              <p:nvPr/>
            </p:nvGrpSpPr>
            <p:grpSpPr bwMode="auto">
              <a:xfrm>
                <a:off x="2054" y="1342"/>
                <a:ext cx="220" cy="198"/>
                <a:chOff x="2083" y="2821"/>
                <a:chExt cx="414" cy="374"/>
              </a:xfrm>
            </p:grpSpPr>
            <p:sp>
              <p:nvSpPr>
                <p:cNvPr id="30870" name="Oval 421"/>
                <p:cNvSpPr>
                  <a:spLocks noChangeArrowheads="1"/>
                </p:cNvSpPr>
                <p:nvPr/>
              </p:nvSpPr>
              <p:spPr bwMode="white">
                <a:xfrm>
                  <a:off x="2299" y="2989"/>
                  <a:ext cx="62" cy="94"/>
                </a:xfrm>
                <a:prstGeom prst="ellipse">
                  <a:avLst/>
                </a:prstGeom>
                <a:solidFill>
                  <a:srgbClr val="000066"/>
                </a:solidFill>
                <a:ln w="12700">
                  <a:noFill/>
                  <a:round/>
                  <a:headEnd/>
                  <a:tailEnd/>
                </a:ln>
              </p:spPr>
              <p:txBody>
                <a:bodyPr wrap="none" anchor="ctr">
                  <a:spAutoFit/>
                </a:bodyPr>
                <a:lstStyle/>
                <a:p>
                  <a:endParaRPr lang="en-US"/>
                </a:p>
              </p:txBody>
            </p:sp>
            <p:grpSp>
              <p:nvGrpSpPr>
                <p:cNvPr id="30871" name="Group 422"/>
                <p:cNvGrpSpPr>
                  <a:grpSpLocks/>
                </p:cNvGrpSpPr>
                <p:nvPr/>
              </p:nvGrpSpPr>
              <p:grpSpPr bwMode="auto">
                <a:xfrm>
                  <a:off x="2083" y="2821"/>
                  <a:ext cx="414" cy="374"/>
                  <a:chOff x="2083" y="2821"/>
                  <a:chExt cx="414" cy="374"/>
                </a:xfrm>
              </p:grpSpPr>
              <p:sp>
                <p:nvSpPr>
                  <p:cNvPr id="30872" name="Oval 423"/>
                  <p:cNvSpPr>
                    <a:spLocks noChangeArrowheads="1"/>
                  </p:cNvSpPr>
                  <p:nvPr/>
                </p:nvSpPr>
                <p:spPr bwMode="white">
                  <a:xfrm>
                    <a:off x="2251" y="303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73" name="Oval 424"/>
                  <p:cNvSpPr>
                    <a:spLocks noChangeArrowheads="1"/>
                  </p:cNvSpPr>
                  <p:nvPr/>
                </p:nvSpPr>
                <p:spPr bwMode="white">
                  <a:xfrm>
                    <a:off x="2155" y="2885"/>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74" name="Oval 425"/>
                  <p:cNvSpPr>
                    <a:spLocks noChangeArrowheads="1"/>
                  </p:cNvSpPr>
                  <p:nvPr/>
                </p:nvSpPr>
                <p:spPr bwMode="white">
                  <a:xfrm>
                    <a:off x="2083" y="2933"/>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75" name="Oval 426"/>
                  <p:cNvSpPr>
                    <a:spLocks noChangeArrowheads="1"/>
                  </p:cNvSpPr>
                  <p:nvPr/>
                </p:nvSpPr>
                <p:spPr bwMode="white">
                  <a:xfrm>
                    <a:off x="2299" y="2821"/>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76" name="Oval 427"/>
                  <p:cNvSpPr>
                    <a:spLocks noChangeArrowheads="1"/>
                  </p:cNvSpPr>
                  <p:nvPr/>
                </p:nvSpPr>
                <p:spPr bwMode="white">
                  <a:xfrm>
                    <a:off x="2259" y="291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77" name="Oval 428"/>
                  <p:cNvSpPr>
                    <a:spLocks noChangeArrowheads="1"/>
                  </p:cNvSpPr>
                  <p:nvPr/>
                </p:nvSpPr>
                <p:spPr bwMode="white">
                  <a:xfrm>
                    <a:off x="2339" y="291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78" name="Oval 429"/>
                  <p:cNvSpPr>
                    <a:spLocks noChangeArrowheads="1"/>
                  </p:cNvSpPr>
                  <p:nvPr/>
                </p:nvSpPr>
                <p:spPr bwMode="white">
                  <a:xfrm>
                    <a:off x="2195" y="2981"/>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79" name="Oval 430"/>
                  <p:cNvSpPr>
                    <a:spLocks noChangeArrowheads="1"/>
                  </p:cNvSpPr>
                  <p:nvPr/>
                </p:nvSpPr>
                <p:spPr bwMode="white">
                  <a:xfrm>
                    <a:off x="2395" y="3005"/>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80" name="Oval 431"/>
                  <p:cNvSpPr>
                    <a:spLocks noChangeArrowheads="1"/>
                  </p:cNvSpPr>
                  <p:nvPr/>
                </p:nvSpPr>
                <p:spPr bwMode="white">
                  <a:xfrm>
                    <a:off x="2435" y="3101"/>
                    <a:ext cx="62" cy="94"/>
                  </a:xfrm>
                  <a:prstGeom prst="ellipse">
                    <a:avLst/>
                  </a:prstGeom>
                  <a:solidFill>
                    <a:srgbClr val="000066"/>
                  </a:solidFill>
                  <a:ln w="12700">
                    <a:noFill/>
                    <a:round/>
                    <a:headEnd/>
                    <a:tailEnd/>
                  </a:ln>
                </p:spPr>
                <p:txBody>
                  <a:bodyPr wrap="none" anchor="ctr">
                    <a:spAutoFit/>
                  </a:bodyPr>
                  <a:lstStyle/>
                  <a:p>
                    <a:endParaRPr lang="en-US"/>
                  </a:p>
                </p:txBody>
              </p:sp>
            </p:grpSp>
          </p:grpSp>
          <p:sp>
            <p:nvSpPr>
              <p:cNvPr id="30860" name="Line 432"/>
              <p:cNvSpPr>
                <a:spLocks noChangeShapeType="1"/>
              </p:cNvSpPr>
              <p:nvPr/>
            </p:nvSpPr>
            <p:spPr bwMode="white">
              <a:xfrm flipH="1" flipV="1">
                <a:off x="1143" y="1188"/>
                <a:ext cx="144" cy="286"/>
              </a:xfrm>
              <a:prstGeom prst="line">
                <a:avLst/>
              </a:prstGeom>
              <a:noFill/>
              <a:ln w="12700">
                <a:solidFill>
                  <a:srgbClr val="D5FF01"/>
                </a:solidFill>
                <a:round/>
                <a:headEnd/>
                <a:tailEnd/>
              </a:ln>
            </p:spPr>
            <p:txBody>
              <a:bodyPr wrap="none" anchor="ctr">
                <a:spAutoFit/>
              </a:bodyPr>
              <a:lstStyle/>
              <a:p>
                <a:endParaRPr lang="en-GB"/>
              </a:p>
            </p:txBody>
          </p:sp>
          <p:sp>
            <p:nvSpPr>
              <p:cNvPr id="91569" name="Text Box 433"/>
              <p:cNvSpPr txBox="1">
                <a:spLocks noChangeArrowheads="1"/>
              </p:cNvSpPr>
              <p:nvPr/>
            </p:nvSpPr>
            <p:spPr bwMode="white">
              <a:xfrm>
                <a:off x="787" y="1056"/>
                <a:ext cx="550" cy="192"/>
              </a:xfrm>
              <a:prstGeom prst="rect">
                <a:avLst/>
              </a:prstGeom>
              <a:noFill/>
              <a:ln w="12700">
                <a:noFill/>
                <a:miter lim="800000"/>
                <a:headEnd/>
                <a:tailEnd/>
              </a:ln>
              <a:effectLst/>
            </p:spPr>
            <p:txBody>
              <a:bodyPr wrap="none" anchor="ctr">
                <a:spAutoFit/>
              </a:bodyPr>
              <a:lstStyle/>
              <a:p>
                <a:pPr algn="ctr" eaLnBrk="0" hangingPunct="0">
                  <a:defRPr/>
                </a:pPr>
                <a:r>
                  <a:rPr lang="en-US" sz="1400" b="1">
                    <a:effectLst>
                      <a:outerShdw blurRad="38100" dist="38100" dir="2700000" algn="tl">
                        <a:srgbClr val="C0C0C0"/>
                      </a:outerShdw>
                    </a:effectLst>
                  </a:rPr>
                  <a:t>Nucleus</a:t>
                </a:r>
                <a:endParaRPr lang="en-US" sz="1200"/>
              </a:p>
            </p:txBody>
          </p:sp>
          <p:sp>
            <p:nvSpPr>
              <p:cNvPr id="91570" name="Text Box 434"/>
              <p:cNvSpPr txBox="1">
                <a:spLocks noChangeArrowheads="1"/>
              </p:cNvSpPr>
              <p:nvPr/>
            </p:nvSpPr>
            <p:spPr bwMode="white">
              <a:xfrm>
                <a:off x="2246" y="2153"/>
                <a:ext cx="918" cy="192"/>
              </a:xfrm>
              <a:prstGeom prst="rect">
                <a:avLst/>
              </a:prstGeom>
              <a:noFill/>
              <a:ln w="12700">
                <a:noFill/>
                <a:miter lim="800000"/>
                <a:headEnd/>
                <a:tailEnd/>
              </a:ln>
              <a:effectLst/>
            </p:spPr>
            <p:txBody>
              <a:bodyPr wrap="none" anchor="ctr">
                <a:spAutoFit/>
              </a:bodyPr>
              <a:lstStyle/>
              <a:p>
                <a:pPr algn="ctr" eaLnBrk="0" hangingPunct="0">
                  <a:defRPr/>
                </a:pPr>
                <a:r>
                  <a:rPr lang="en-US" sz="1400" b="1">
                    <a:effectLst>
                      <a:outerShdw blurRad="38100" dist="38100" dir="2700000" algn="tl">
                        <a:srgbClr val="C0C0C0"/>
                      </a:outerShdw>
                    </a:effectLst>
                  </a:rPr>
                  <a:t>Cell membrane</a:t>
                </a:r>
                <a:endParaRPr lang="en-US" sz="1200">
                  <a:solidFill>
                    <a:srgbClr val="FFFFCC"/>
                  </a:solidFill>
                </a:endParaRPr>
              </a:p>
            </p:txBody>
          </p:sp>
          <p:sp>
            <p:nvSpPr>
              <p:cNvPr id="30863" name="Line 435"/>
              <p:cNvSpPr>
                <a:spLocks noChangeShapeType="1"/>
              </p:cNvSpPr>
              <p:nvPr/>
            </p:nvSpPr>
            <p:spPr bwMode="white">
              <a:xfrm flipH="1" flipV="1">
                <a:off x="2177" y="2084"/>
                <a:ext cx="96" cy="169"/>
              </a:xfrm>
              <a:prstGeom prst="line">
                <a:avLst/>
              </a:prstGeom>
              <a:noFill/>
              <a:ln w="12700">
                <a:solidFill>
                  <a:srgbClr val="D5FF01"/>
                </a:solidFill>
                <a:round/>
                <a:headEnd/>
                <a:tailEnd/>
              </a:ln>
            </p:spPr>
            <p:txBody>
              <a:bodyPr anchor="ctr">
                <a:spAutoFit/>
              </a:bodyPr>
              <a:lstStyle/>
              <a:p>
                <a:endParaRPr lang="en-GB"/>
              </a:p>
            </p:txBody>
          </p:sp>
          <p:grpSp>
            <p:nvGrpSpPr>
              <p:cNvPr id="30864" name="Group 436"/>
              <p:cNvGrpSpPr>
                <a:grpSpLocks/>
              </p:cNvGrpSpPr>
              <p:nvPr/>
            </p:nvGrpSpPr>
            <p:grpSpPr bwMode="auto">
              <a:xfrm>
                <a:off x="2085" y="1914"/>
                <a:ext cx="161" cy="130"/>
                <a:chOff x="2085" y="1914"/>
                <a:chExt cx="161" cy="130"/>
              </a:xfrm>
            </p:grpSpPr>
            <p:sp>
              <p:nvSpPr>
                <p:cNvPr id="30865" name="Oval 437"/>
                <p:cNvSpPr>
                  <a:spLocks noChangeArrowheads="1"/>
                </p:cNvSpPr>
                <p:nvPr/>
              </p:nvSpPr>
              <p:spPr bwMode="white">
                <a:xfrm>
                  <a:off x="2136" y="1994"/>
                  <a:ext cx="33" cy="50"/>
                </a:xfrm>
                <a:prstGeom prst="ellipse">
                  <a:avLst/>
                </a:prstGeom>
                <a:solidFill>
                  <a:srgbClr val="000066"/>
                </a:solidFill>
                <a:ln w="12700">
                  <a:noFill/>
                  <a:round/>
                  <a:headEnd/>
                  <a:tailEnd/>
                </a:ln>
              </p:spPr>
              <p:txBody>
                <a:bodyPr wrap="none" anchor="ctr">
                  <a:spAutoFit/>
                </a:bodyPr>
                <a:lstStyle/>
                <a:p>
                  <a:endParaRPr lang="en-US"/>
                </a:p>
              </p:txBody>
            </p:sp>
            <p:sp>
              <p:nvSpPr>
                <p:cNvPr id="30866" name="Oval 438"/>
                <p:cNvSpPr>
                  <a:spLocks noChangeArrowheads="1"/>
                </p:cNvSpPr>
                <p:nvPr/>
              </p:nvSpPr>
              <p:spPr bwMode="white">
                <a:xfrm>
                  <a:off x="2085" y="1914"/>
                  <a:ext cx="33" cy="50"/>
                </a:xfrm>
                <a:prstGeom prst="ellipse">
                  <a:avLst/>
                </a:prstGeom>
                <a:solidFill>
                  <a:srgbClr val="000066"/>
                </a:solidFill>
                <a:ln w="12700">
                  <a:noFill/>
                  <a:round/>
                  <a:headEnd/>
                  <a:tailEnd/>
                </a:ln>
              </p:spPr>
              <p:txBody>
                <a:bodyPr wrap="none" anchor="ctr">
                  <a:spAutoFit/>
                </a:bodyPr>
                <a:lstStyle/>
                <a:p>
                  <a:endParaRPr lang="en-US"/>
                </a:p>
              </p:txBody>
            </p:sp>
            <p:sp>
              <p:nvSpPr>
                <p:cNvPr id="30867" name="Oval 439"/>
                <p:cNvSpPr>
                  <a:spLocks noChangeArrowheads="1"/>
                </p:cNvSpPr>
                <p:nvPr/>
              </p:nvSpPr>
              <p:spPr bwMode="white">
                <a:xfrm>
                  <a:off x="2141" y="1931"/>
                  <a:ext cx="32" cy="50"/>
                </a:xfrm>
                <a:prstGeom prst="ellipse">
                  <a:avLst/>
                </a:prstGeom>
                <a:solidFill>
                  <a:srgbClr val="000066"/>
                </a:solidFill>
                <a:ln w="12700">
                  <a:noFill/>
                  <a:round/>
                  <a:headEnd/>
                  <a:tailEnd/>
                </a:ln>
              </p:spPr>
              <p:txBody>
                <a:bodyPr wrap="none" anchor="ctr">
                  <a:spAutoFit/>
                </a:bodyPr>
                <a:lstStyle/>
                <a:p>
                  <a:endParaRPr lang="en-US"/>
                </a:p>
              </p:txBody>
            </p:sp>
            <p:sp>
              <p:nvSpPr>
                <p:cNvPr id="30868" name="Oval 440"/>
                <p:cNvSpPr>
                  <a:spLocks noChangeArrowheads="1"/>
                </p:cNvSpPr>
                <p:nvPr/>
              </p:nvSpPr>
              <p:spPr bwMode="white">
                <a:xfrm>
                  <a:off x="2183" y="1931"/>
                  <a:ext cx="33" cy="50"/>
                </a:xfrm>
                <a:prstGeom prst="ellipse">
                  <a:avLst/>
                </a:prstGeom>
                <a:solidFill>
                  <a:srgbClr val="000066"/>
                </a:solidFill>
                <a:ln w="12700">
                  <a:noFill/>
                  <a:round/>
                  <a:headEnd/>
                  <a:tailEnd/>
                </a:ln>
              </p:spPr>
              <p:txBody>
                <a:bodyPr wrap="none" anchor="ctr">
                  <a:spAutoFit/>
                </a:bodyPr>
                <a:lstStyle/>
                <a:p>
                  <a:endParaRPr lang="en-US"/>
                </a:p>
              </p:txBody>
            </p:sp>
            <p:sp>
              <p:nvSpPr>
                <p:cNvPr id="30869" name="Oval 441"/>
                <p:cNvSpPr>
                  <a:spLocks noChangeArrowheads="1"/>
                </p:cNvSpPr>
                <p:nvPr/>
              </p:nvSpPr>
              <p:spPr bwMode="white">
                <a:xfrm>
                  <a:off x="2213" y="1977"/>
                  <a:ext cx="33" cy="50"/>
                </a:xfrm>
                <a:prstGeom prst="ellipse">
                  <a:avLst/>
                </a:prstGeom>
                <a:solidFill>
                  <a:srgbClr val="000066"/>
                </a:solidFill>
                <a:ln w="12700">
                  <a:noFill/>
                  <a:round/>
                  <a:headEnd/>
                  <a:tailEnd/>
                </a:ln>
              </p:spPr>
              <p:txBody>
                <a:bodyPr wrap="none" anchor="ctr">
                  <a:spAutoFit/>
                </a:bodyPr>
                <a:lstStyle/>
                <a:p>
                  <a:endParaRPr lang="en-US"/>
                </a:p>
              </p:txBody>
            </p:sp>
          </p:grpSp>
        </p:grpSp>
      </p:grpSp>
      <p:grpSp>
        <p:nvGrpSpPr>
          <p:cNvPr id="12" name="Group 442"/>
          <p:cNvGrpSpPr>
            <a:grpSpLocks/>
          </p:cNvGrpSpPr>
          <p:nvPr/>
        </p:nvGrpSpPr>
        <p:grpSpPr bwMode="auto">
          <a:xfrm>
            <a:off x="760413" y="4051300"/>
            <a:ext cx="3768725" cy="2136775"/>
            <a:chOff x="790" y="2552"/>
            <a:chExt cx="2374" cy="1346"/>
          </a:xfrm>
        </p:grpSpPr>
        <p:grpSp>
          <p:nvGrpSpPr>
            <p:cNvPr id="30728" name="Group 443"/>
            <p:cNvGrpSpPr>
              <a:grpSpLocks/>
            </p:cNvGrpSpPr>
            <p:nvPr/>
          </p:nvGrpSpPr>
          <p:grpSpPr bwMode="auto">
            <a:xfrm>
              <a:off x="790" y="2552"/>
              <a:ext cx="1784" cy="1181"/>
              <a:chOff x="790" y="2552"/>
              <a:chExt cx="1784" cy="1181"/>
            </a:xfrm>
          </p:grpSpPr>
          <p:sp>
            <p:nvSpPr>
              <p:cNvPr id="30737" name="Oval 444"/>
              <p:cNvSpPr>
                <a:spLocks noChangeArrowheads="1"/>
              </p:cNvSpPr>
              <p:nvPr/>
            </p:nvSpPr>
            <p:spPr bwMode="white">
              <a:xfrm>
                <a:off x="1042" y="2552"/>
                <a:ext cx="1532" cy="1181"/>
              </a:xfrm>
              <a:prstGeom prst="ellipse">
                <a:avLst/>
              </a:prstGeom>
              <a:gradFill rotWithShape="0">
                <a:gsLst>
                  <a:gs pos="0">
                    <a:srgbClr val="A6A9A5"/>
                  </a:gs>
                  <a:gs pos="100000">
                    <a:srgbClr val="4D4E4C"/>
                  </a:gs>
                </a:gsLst>
                <a:lin ang="5400000" scaled="1"/>
              </a:gradFill>
              <a:ln w="12700">
                <a:noFill/>
                <a:round/>
                <a:headEnd/>
                <a:tailEnd/>
              </a:ln>
            </p:spPr>
            <p:txBody>
              <a:bodyPr anchor="ctr">
                <a:spAutoFit/>
              </a:bodyPr>
              <a:lstStyle/>
              <a:p>
                <a:endParaRPr lang="en-US"/>
              </a:p>
            </p:txBody>
          </p:sp>
          <p:sp>
            <p:nvSpPr>
              <p:cNvPr id="30738" name="Freeform 445"/>
              <p:cNvSpPr>
                <a:spLocks/>
              </p:cNvSpPr>
              <p:nvPr/>
            </p:nvSpPr>
            <p:spPr bwMode="white">
              <a:xfrm>
                <a:off x="1348" y="3054"/>
                <a:ext cx="139" cy="236"/>
              </a:xfrm>
              <a:custGeom>
                <a:avLst/>
                <a:gdLst>
                  <a:gd name="T0" fmla="*/ 0 w 304"/>
                  <a:gd name="T1" fmla="*/ 0 h 503"/>
                  <a:gd name="T2" fmla="*/ 15 w 304"/>
                  <a:gd name="T3" fmla="*/ 5 h 503"/>
                  <a:gd name="T4" fmla="*/ 18 w 304"/>
                  <a:gd name="T5" fmla="*/ 24 h 503"/>
                  <a:gd name="T6" fmla="*/ 10 w 304"/>
                  <a:gd name="T7" fmla="*/ 27 h 503"/>
                  <a:gd name="T8" fmla="*/ 8 w 304"/>
                  <a:gd name="T9" fmla="*/ 41 h 503"/>
                  <a:gd name="T10" fmla="*/ 24 w 304"/>
                  <a:gd name="T11" fmla="*/ 50 h 503"/>
                  <a:gd name="T12" fmla="*/ 29 w 304"/>
                  <a:gd name="T13" fmla="*/ 30 h 503"/>
                  <a:gd name="T14" fmla="*/ 0 60000 65536"/>
                  <a:gd name="T15" fmla="*/ 0 60000 65536"/>
                  <a:gd name="T16" fmla="*/ 0 60000 65536"/>
                  <a:gd name="T17" fmla="*/ 0 60000 65536"/>
                  <a:gd name="T18" fmla="*/ 0 60000 65536"/>
                  <a:gd name="T19" fmla="*/ 0 60000 65536"/>
                  <a:gd name="T20" fmla="*/ 0 60000 65536"/>
                  <a:gd name="T21" fmla="*/ 0 w 304"/>
                  <a:gd name="T22" fmla="*/ 0 h 503"/>
                  <a:gd name="T23" fmla="*/ 304 w 304"/>
                  <a:gd name="T24" fmla="*/ 503 h 5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503">
                    <a:moveTo>
                      <a:pt x="0" y="0"/>
                    </a:moveTo>
                    <a:cubicBezTo>
                      <a:pt x="62" y="6"/>
                      <a:pt x="125" y="12"/>
                      <a:pt x="156" y="50"/>
                    </a:cubicBezTo>
                    <a:cubicBezTo>
                      <a:pt x="187" y="88"/>
                      <a:pt x="197" y="195"/>
                      <a:pt x="189" y="230"/>
                    </a:cubicBezTo>
                    <a:cubicBezTo>
                      <a:pt x="181" y="265"/>
                      <a:pt x="125" y="235"/>
                      <a:pt x="107" y="263"/>
                    </a:cubicBezTo>
                    <a:cubicBezTo>
                      <a:pt x="89" y="291"/>
                      <a:pt x="57" y="358"/>
                      <a:pt x="82" y="395"/>
                    </a:cubicBezTo>
                    <a:cubicBezTo>
                      <a:pt x="107" y="432"/>
                      <a:pt x="218" y="503"/>
                      <a:pt x="255" y="485"/>
                    </a:cubicBezTo>
                    <a:cubicBezTo>
                      <a:pt x="292" y="467"/>
                      <a:pt x="297" y="321"/>
                      <a:pt x="304" y="288"/>
                    </a:cubicBezTo>
                  </a:path>
                </a:pathLst>
              </a:custGeom>
              <a:noFill/>
              <a:ln w="38100">
                <a:solidFill>
                  <a:srgbClr val="FF6600"/>
                </a:solidFill>
                <a:round/>
                <a:headEnd/>
                <a:tailEnd/>
              </a:ln>
            </p:spPr>
            <p:txBody>
              <a:bodyPr anchor="ctr">
                <a:spAutoFit/>
              </a:bodyPr>
              <a:lstStyle/>
              <a:p>
                <a:endParaRPr lang="en-US"/>
              </a:p>
            </p:txBody>
          </p:sp>
          <p:sp>
            <p:nvSpPr>
              <p:cNvPr id="30739" name="Freeform 446"/>
              <p:cNvSpPr>
                <a:spLocks/>
              </p:cNvSpPr>
              <p:nvPr/>
            </p:nvSpPr>
            <p:spPr bwMode="white">
              <a:xfrm>
                <a:off x="1224" y="3059"/>
                <a:ext cx="136" cy="191"/>
              </a:xfrm>
              <a:custGeom>
                <a:avLst/>
                <a:gdLst>
                  <a:gd name="T0" fmla="*/ 7 w 288"/>
                  <a:gd name="T1" fmla="*/ 0 h 460"/>
                  <a:gd name="T2" fmla="*/ 9 w 288"/>
                  <a:gd name="T3" fmla="*/ 17 h 460"/>
                  <a:gd name="T4" fmla="*/ 0 w 288"/>
                  <a:gd name="T5" fmla="*/ 25 h 460"/>
                  <a:gd name="T6" fmla="*/ 7 w 288"/>
                  <a:gd name="T7" fmla="*/ 32 h 460"/>
                  <a:gd name="T8" fmla="*/ 17 w 288"/>
                  <a:gd name="T9" fmla="*/ 22 h 460"/>
                  <a:gd name="T10" fmla="*/ 29 w 288"/>
                  <a:gd name="T11" fmla="*/ 15 h 460"/>
                  <a:gd name="T12" fmla="*/ 25 w 288"/>
                  <a:gd name="T13" fmla="*/ 5 h 460"/>
                  <a:gd name="T14" fmla="*/ 16 w 288"/>
                  <a:gd name="T15" fmla="*/ 7 h 460"/>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460"/>
                  <a:gd name="T26" fmla="*/ 288 w 288"/>
                  <a:gd name="T27" fmla="*/ 460 h 4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460">
                    <a:moveTo>
                      <a:pt x="68" y="0"/>
                    </a:moveTo>
                    <a:cubicBezTo>
                      <a:pt x="82" y="90"/>
                      <a:pt x="96" y="180"/>
                      <a:pt x="85" y="239"/>
                    </a:cubicBezTo>
                    <a:cubicBezTo>
                      <a:pt x="74" y="298"/>
                      <a:pt x="6" y="319"/>
                      <a:pt x="3" y="354"/>
                    </a:cubicBezTo>
                    <a:cubicBezTo>
                      <a:pt x="0" y="389"/>
                      <a:pt x="42" y="460"/>
                      <a:pt x="68" y="452"/>
                    </a:cubicBezTo>
                    <a:cubicBezTo>
                      <a:pt x="94" y="444"/>
                      <a:pt x="125" y="345"/>
                      <a:pt x="159" y="305"/>
                    </a:cubicBezTo>
                    <a:cubicBezTo>
                      <a:pt x="193" y="265"/>
                      <a:pt x="260" y="252"/>
                      <a:pt x="274" y="214"/>
                    </a:cubicBezTo>
                    <a:cubicBezTo>
                      <a:pt x="288" y="176"/>
                      <a:pt x="262" y="93"/>
                      <a:pt x="241" y="74"/>
                    </a:cubicBezTo>
                    <a:cubicBezTo>
                      <a:pt x="220" y="55"/>
                      <a:pt x="185" y="77"/>
                      <a:pt x="151" y="99"/>
                    </a:cubicBezTo>
                  </a:path>
                </a:pathLst>
              </a:custGeom>
              <a:noFill/>
              <a:ln w="38100">
                <a:solidFill>
                  <a:srgbClr val="FF6600"/>
                </a:solidFill>
                <a:round/>
                <a:headEnd/>
                <a:tailEnd/>
              </a:ln>
            </p:spPr>
            <p:txBody>
              <a:bodyPr anchor="ctr">
                <a:spAutoFit/>
              </a:bodyPr>
              <a:lstStyle/>
              <a:p>
                <a:endParaRPr lang="en-US"/>
              </a:p>
            </p:txBody>
          </p:sp>
          <p:sp>
            <p:nvSpPr>
              <p:cNvPr id="30740" name="Freeform 447"/>
              <p:cNvSpPr>
                <a:spLocks/>
              </p:cNvSpPr>
              <p:nvPr/>
            </p:nvSpPr>
            <p:spPr bwMode="white">
              <a:xfrm>
                <a:off x="1286" y="2986"/>
                <a:ext cx="201" cy="111"/>
              </a:xfrm>
              <a:custGeom>
                <a:avLst/>
                <a:gdLst>
                  <a:gd name="T0" fmla="*/ 26 w 510"/>
                  <a:gd name="T1" fmla="*/ 7 h 439"/>
                  <a:gd name="T2" fmla="*/ 31 w 510"/>
                  <a:gd name="T3" fmla="*/ 4 h 439"/>
                  <a:gd name="T4" fmla="*/ 26 w 510"/>
                  <a:gd name="T5" fmla="*/ 1 h 439"/>
                  <a:gd name="T6" fmla="*/ 17 w 510"/>
                  <a:gd name="T7" fmla="*/ 0 h 439"/>
                  <a:gd name="T8" fmla="*/ 9 w 510"/>
                  <a:gd name="T9" fmla="*/ 0 h 439"/>
                  <a:gd name="T10" fmla="*/ 4 w 510"/>
                  <a:gd name="T11" fmla="*/ 1 h 439"/>
                  <a:gd name="T12" fmla="*/ 0 w 510"/>
                  <a:gd name="T13" fmla="*/ 5 h 439"/>
                  <a:gd name="T14" fmla="*/ 0 60000 65536"/>
                  <a:gd name="T15" fmla="*/ 0 60000 65536"/>
                  <a:gd name="T16" fmla="*/ 0 60000 65536"/>
                  <a:gd name="T17" fmla="*/ 0 60000 65536"/>
                  <a:gd name="T18" fmla="*/ 0 60000 65536"/>
                  <a:gd name="T19" fmla="*/ 0 60000 65536"/>
                  <a:gd name="T20" fmla="*/ 0 60000 65536"/>
                  <a:gd name="T21" fmla="*/ 0 w 510"/>
                  <a:gd name="T22" fmla="*/ 0 h 439"/>
                  <a:gd name="T23" fmla="*/ 510 w 510"/>
                  <a:gd name="T24" fmla="*/ 439 h 4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439">
                    <a:moveTo>
                      <a:pt x="427" y="439"/>
                    </a:moveTo>
                    <a:cubicBezTo>
                      <a:pt x="467" y="382"/>
                      <a:pt x="508" y="325"/>
                      <a:pt x="509" y="266"/>
                    </a:cubicBezTo>
                    <a:cubicBezTo>
                      <a:pt x="510" y="207"/>
                      <a:pt x="475" y="127"/>
                      <a:pt x="435" y="85"/>
                    </a:cubicBezTo>
                    <a:cubicBezTo>
                      <a:pt x="395" y="43"/>
                      <a:pt x="319" y="22"/>
                      <a:pt x="271" y="11"/>
                    </a:cubicBezTo>
                    <a:cubicBezTo>
                      <a:pt x="223" y="0"/>
                      <a:pt x="184" y="9"/>
                      <a:pt x="148" y="20"/>
                    </a:cubicBezTo>
                    <a:cubicBezTo>
                      <a:pt x="112" y="31"/>
                      <a:pt x="82" y="32"/>
                      <a:pt x="57" y="77"/>
                    </a:cubicBezTo>
                    <a:cubicBezTo>
                      <a:pt x="32" y="122"/>
                      <a:pt x="16" y="206"/>
                      <a:pt x="0" y="291"/>
                    </a:cubicBezTo>
                  </a:path>
                </a:pathLst>
              </a:custGeom>
              <a:noFill/>
              <a:ln w="38100">
                <a:solidFill>
                  <a:srgbClr val="FF6600"/>
                </a:solidFill>
                <a:round/>
                <a:headEnd/>
                <a:tailEnd/>
              </a:ln>
            </p:spPr>
            <p:txBody>
              <a:bodyPr anchor="ctr">
                <a:spAutoFit/>
              </a:bodyPr>
              <a:lstStyle/>
              <a:p>
                <a:endParaRPr lang="en-US"/>
              </a:p>
            </p:txBody>
          </p:sp>
          <p:sp>
            <p:nvSpPr>
              <p:cNvPr id="30741" name="Freeform 448"/>
              <p:cNvSpPr>
                <a:spLocks/>
              </p:cNvSpPr>
              <p:nvPr/>
            </p:nvSpPr>
            <p:spPr bwMode="white">
              <a:xfrm>
                <a:off x="1361" y="3298"/>
                <a:ext cx="81" cy="28"/>
              </a:xfrm>
              <a:custGeom>
                <a:avLst/>
                <a:gdLst>
                  <a:gd name="T0" fmla="*/ 0 w 153"/>
                  <a:gd name="T1" fmla="*/ 2 h 53"/>
                  <a:gd name="T2" fmla="*/ 11 w 153"/>
                  <a:gd name="T3" fmla="*/ 7 h 53"/>
                  <a:gd name="T4" fmla="*/ 22 w 153"/>
                  <a:gd name="T5" fmla="*/ 6 h 53"/>
                  <a:gd name="T6" fmla="*/ 16 w 153"/>
                  <a:gd name="T7" fmla="*/ 0 h 53"/>
                  <a:gd name="T8" fmla="*/ 0 60000 65536"/>
                  <a:gd name="T9" fmla="*/ 0 60000 65536"/>
                  <a:gd name="T10" fmla="*/ 0 60000 65536"/>
                  <a:gd name="T11" fmla="*/ 0 60000 65536"/>
                  <a:gd name="T12" fmla="*/ 0 w 153"/>
                  <a:gd name="T13" fmla="*/ 0 h 53"/>
                  <a:gd name="T14" fmla="*/ 153 w 153"/>
                  <a:gd name="T15" fmla="*/ 53 h 53"/>
                </a:gdLst>
                <a:ahLst/>
                <a:cxnLst>
                  <a:cxn ang="T8">
                    <a:pos x="T0" y="T1"/>
                  </a:cxn>
                  <a:cxn ang="T9">
                    <a:pos x="T2" y="T3"/>
                  </a:cxn>
                  <a:cxn ang="T10">
                    <a:pos x="T4" y="T5"/>
                  </a:cxn>
                  <a:cxn ang="T11">
                    <a:pos x="T6" y="T7"/>
                  </a:cxn>
                </a:cxnLst>
                <a:rect l="T12" t="T13" r="T14" b="T15"/>
                <a:pathLst>
                  <a:path w="153" h="53">
                    <a:moveTo>
                      <a:pt x="0" y="16"/>
                    </a:moveTo>
                    <a:cubicBezTo>
                      <a:pt x="24" y="30"/>
                      <a:pt x="49" y="45"/>
                      <a:pt x="74" y="49"/>
                    </a:cubicBezTo>
                    <a:cubicBezTo>
                      <a:pt x="99" y="53"/>
                      <a:pt x="143" y="49"/>
                      <a:pt x="148" y="41"/>
                    </a:cubicBezTo>
                    <a:cubicBezTo>
                      <a:pt x="153" y="33"/>
                      <a:pt x="130" y="16"/>
                      <a:pt x="107" y="0"/>
                    </a:cubicBezTo>
                  </a:path>
                </a:pathLst>
              </a:custGeom>
              <a:noFill/>
              <a:ln w="38100">
                <a:solidFill>
                  <a:srgbClr val="D5FF01"/>
                </a:solidFill>
                <a:round/>
                <a:headEnd/>
                <a:tailEnd/>
              </a:ln>
            </p:spPr>
            <p:txBody>
              <a:bodyPr wrap="none" anchor="ctr">
                <a:spAutoFit/>
              </a:bodyPr>
              <a:lstStyle/>
              <a:p>
                <a:endParaRPr lang="en-US"/>
              </a:p>
            </p:txBody>
          </p:sp>
          <p:sp>
            <p:nvSpPr>
              <p:cNvPr id="30742" name="Freeform 449"/>
              <p:cNvSpPr>
                <a:spLocks/>
              </p:cNvSpPr>
              <p:nvPr/>
            </p:nvSpPr>
            <p:spPr bwMode="white">
              <a:xfrm>
                <a:off x="1435" y="2993"/>
                <a:ext cx="57" cy="43"/>
              </a:xfrm>
              <a:custGeom>
                <a:avLst/>
                <a:gdLst>
                  <a:gd name="T0" fmla="*/ 0 w 107"/>
                  <a:gd name="T1" fmla="*/ 0 h 82"/>
                  <a:gd name="T2" fmla="*/ 9 w 107"/>
                  <a:gd name="T3" fmla="*/ 6 h 82"/>
                  <a:gd name="T4" fmla="*/ 16 w 107"/>
                  <a:gd name="T5" fmla="*/ 12 h 82"/>
                  <a:gd name="T6" fmla="*/ 0 60000 65536"/>
                  <a:gd name="T7" fmla="*/ 0 60000 65536"/>
                  <a:gd name="T8" fmla="*/ 0 60000 65536"/>
                  <a:gd name="T9" fmla="*/ 0 w 107"/>
                  <a:gd name="T10" fmla="*/ 0 h 82"/>
                  <a:gd name="T11" fmla="*/ 107 w 107"/>
                  <a:gd name="T12" fmla="*/ 82 h 82"/>
                </a:gdLst>
                <a:ahLst/>
                <a:cxnLst>
                  <a:cxn ang="T6">
                    <a:pos x="T0" y="T1"/>
                  </a:cxn>
                  <a:cxn ang="T7">
                    <a:pos x="T2" y="T3"/>
                  </a:cxn>
                  <a:cxn ang="T8">
                    <a:pos x="T4" y="T5"/>
                  </a:cxn>
                </a:cxnLst>
                <a:rect l="T9" t="T10" r="T11" b="T12"/>
                <a:pathLst>
                  <a:path w="107" h="82">
                    <a:moveTo>
                      <a:pt x="0" y="0"/>
                    </a:moveTo>
                    <a:cubicBezTo>
                      <a:pt x="19" y="13"/>
                      <a:pt x="39" y="27"/>
                      <a:pt x="57" y="41"/>
                    </a:cubicBezTo>
                    <a:cubicBezTo>
                      <a:pt x="75" y="55"/>
                      <a:pt x="91" y="68"/>
                      <a:pt x="107" y="82"/>
                    </a:cubicBezTo>
                  </a:path>
                </a:pathLst>
              </a:custGeom>
              <a:noFill/>
              <a:ln w="38100">
                <a:solidFill>
                  <a:srgbClr val="D5FF01"/>
                </a:solidFill>
                <a:round/>
                <a:headEnd/>
                <a:tailEnd/>
              </a:ln>
            </p:spPr>
            <p:txBody>
              <a:bodyPr wrap="none" anchor="ctr">
                <a:spAutoFit/>
              </a:bodyPr>
              <a:lstStyle/>
              <a:p>
                <a:endParaRPr lang="en-US"/>
              </a:p>
            </p:txBody>
          </p:sp>
          <p:sp>
            <p:nvSpPr>
              <p:cNvPr id="30743" name="Oval 450"/>
              <p:cNvSpPr>
                <a:spLocks noChangeArrowheads="1"/>
              </p:cNvSpPr>
              <p:nvPr/>
            </p:nvSpPr>
            <p:spPr bwMode="white">
              <a:xfrm>
                <a:off x="1182" y="2944"/>
                <a:ext cx="362" cy="411"/>
              </a:xfrm>
              <a:prstGeom prst="ellipse">
                <a:avLst/>
              </a:prstGeom>
              <a:gradFill rotWithShape="0">
                <a:gsLst>
                  <a:gs pos="0">
                    <a:srgbClr val="FFFFFF"/>
                  </a:gs>
                  <a:gs pos="100000">
                    <a:srgbClr val="3399FF"/>
                  </a:gs>
                </a:gsLst>
                <a:lin ang="2700000" scaled="1"/>
              </a:gradFill>
              <a:ln w="12700">
                <a:noFill/>
                <a:round/>
                <a:headEnd/>
                <a:tailEnd/>
              </a:ln>
            </p:spPr>
            <p:txBody>
              <a:bodyPr wrap="none" anchor="ctr">
                <a:spAutoFit/>
              </a:bodyPr>
              <a:lstStyle/>
              <a:p>
                <a:endParaRPr lang="en-US"/>
              </a:p>
            </p:txBody>
          </p:sp>
          <p:sp>
            <p:nvSpPr>
              <p:cNvPr id="30744" name="Freeform 451"/>
              <p:cNvSpPr>
                <a:spLocks/>
              </p:cNvSpPr>
              <p:nvPr/>
            </p:nvSpPr>
            <p:spPr bwMode="white">
              <a:xfrm>
                <a:off x="1268" y="3167"/>
                <a:ext cx="170" cy="159"/>
              </a:xfrm>
              <a:custGeom>
                <a:avLst/>
                <a:gdLst>
                  <a:gd name="T0" fmla="*/ 13 w 321"/>
                  <a:gd name="T1" fmla="*/ 44 h 300"/>
                  <a:gd name="T2" fmla="*/ 1 w 321"/>
                  <a:gd name="T3" fmla="*/ 30 h 300"/>
                  <a:gd name="T4" fmla="*/ 15 w 321"/>
                  <a:gd name="T5" fmla="*/ 22 h 300"/>
                  <a:gd name="T6" fmla="*/ 20 w 321"/>
                  <a:gd name="T7" fmla="*/ 36 h 300"/>
                  <a:gd name="T8" fmla="*/ 37 w 321"/>
                  <a:gd name="T9" fmla="*/ 44 h 300"/>
                  <a:gd name="T10" fmla="*/ 46 w 321"/>
                  <a:gd name="T11" fmla="*/ 39 h 300"/>
                  <a:gd name="T12" fmla="*/ 25 w 321"/>
                  <a:gd name="T13" fmla="*/ 28 h 300"/>
                  <a:gd name="T14" fmla="*/ 23 w 321"/>
                  <a:gd name="T15" fmla="*/ 8 h 300"/>
                  <a:gd name="T16" fmla="*/ 30 w 321"/>
                  <a:gd name="T17" fmla="*/ 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00"/>
                  <a:gd name="T29" fmla="*/ 321 w 321"/>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00">
                    <a:moveTo>
                      <a:pt x="85" y="296"/>
                    </a:moveTo>
                    <a:cubicBezTo>
                      <a:pt x="42" y="259"/>
                      <a:pt x="0" y="223"/>
                      <a:pt x="3" y="198"/>
                    </a:cubicBezTo>
                    <a:cubicBezTo>
                      <a:pt x="6" y="173"/>
                      <a:pt x="79" y="141"/>
                      <a:pt x="101" y="148"/>
                    </a:cubicBezTo>
                    <a:cubicBezTo>
                      <a:pt x="123" y="155"/>
                      <a:pt x="109" y="214"/>
                      <a:pt x="134" y="239"/>
                    </a:cubicBezTo>
                    <a:cubicBezTo>
                      <a:pt x="159" y="264"/>
                      <a:pt x="220" y="292"/>
                      <a:pt x="249" y="296"/>
                    </a:cubicBezTo>
                    <a:cubicBezTo>
                      <a:pt x="278" y="300"/>
                      <a:pt x="321" y="281"/>
                      <a:pt x="307" y="263"/>
                    </a:cubicBezTo>
                    <a:cubicBezTo>
                      <a:pt x="293" y="245"/>
                      <a:pt x="192" y="223"/>
                      <a:pt x="167" y="189"/>
                    </a:cubicBezTo>
                    <a:cubicBezTo>
                      <a:pt x="142" y="155"/>
                      <a:pt x="154" y="89"/>
                      <a:pt x="159" y="58"/>
                    </a:cubicBezTo>
                    <a:cubicBezTo>
                      <a:pt x="164" y="27"/>
                      <a:pt x="182" y="13"/>
                      <a:pt x="200" y="0"/>
                    </a:cubicBezTo>
                  </a:path>
                </a:pathLst>
              </a:custGeom>
              <a:noFill/>
              <a:ln w="38100">
                <a:solidFill>
                  <a:srgbClr val="FF6600"/>
                </a:solidFill>
                <a:round/>
                <a:headEnd/>
                <a:tailEnd/>
              </a:ln>
            </p:spPr>
            <p:txBody>
              <a:bodyPr wrap="none" anchor="ctr">
                <a:spAutoFit/>
              </a:bodyPr>
              <a:lstStyle/>
              <a:p>
                <a:endParaRPr lang="en-US"/>
              </a:p>
            </p:txBody>
          </p:sp>
          <p:sp>
            <p:nvSpPr>
              <p:cNvPr id="30745" name="Freeform 452"/>
              <p:cNvSpPr>
                <a:spLocks/>
              </p:cNvSpPr>
              <p:nvPr/>
            </p:nvSpPr>
            <p:spPr bwMode="white">
              <a:xfrm>
                <a:off x="1417" y="3111"/>
                <a:ext cx="24" cy="65"/>
              </a:xfrm>
              <a:custGeom>
                <a:avLst/>
                <a:gdLst>
                  <a:gd name="T0" fmla="*/ 4 w 45"/>
                  <a:gd name="T1" fmla="*/ 0 h 123"/>
                  <a:gd name="T2" fmla="*/ 6 w 45"/>
                  <a:gd name="T3" fmla="*/ 12 h 123"/>
                  <a:gd name="T4" fmla="*/ 0 w 45"/>
                  <a:gd name="T5" fmla="*/ 18 h 123"/>
                  <a:gd name="T6" fmla="*/ 0 60000 65536"/>
                  <a:gd name="T7" fmla="*/ 0 60000 65536"/>
                  <a:gd name="T8" fmla="*/ 0 60000 65536"/>
                  <a:gd name="T9" fmla="*/ 0 w 45"/>
                  <a:gd name="T10" fmla="*/ 0 h 123"/>
                  <a:gd name="T11" fmla="*/ 45 w 45"/>
                  <a:gd name="T12" fmla="*/ 123 h 123"/>
                </a:gdLst>
                <a:ahLst/>
                <a:cxnLst>
                  <a:cxn ang="T6">
                    <a:pos x="T0" y="T1"/>
                  </a:cxn>
                  <a:cxn ang="T7">
                    <a:pos x="T2" y="T3"/>
                  </a:cxn>
                  <a:cxn ang="T8">
                    <a:pos x="T4" y="T5"/>
                  </a:cxn>
                </a:cxnLst>
                <a:rect l="T9" t="T10" r="T11" b="T12"/>
                <a:pathLst>
                  <a:path w="45" h="123">
                    <a:moveTo>
                      <a:pt x="24" y="0"/>
                    </a:moveTo>
                    <a:cubicBezTo>
                      <a:pt x="34" y="31"/>
                      <a:pt x="45" y="62"/>
                      <a:pt x="41" y="82"/>
                    </a:cubicBezTo>
                    <a:cubicBezTo>
                      <a:pt x="37" y="102"/>
                      <a:pt x="8" y="116"/>
                      <a:pt x="0" y="123"/>
                    </a:cubicBezTo>
                  </a:path>
                </a:pathLst>
              </a:custGeom>
              <a:noFill/>
              <a:ln w="38100">
                <a:solidFill>
                  <a:srgbClr val="D5FF01"/>
                </a:solidFill>
                <a:round/>
                <a:headEnd/>
                <a:tailEnd/>
              </a:ln>
            </p:spPr>
            <p:txBody>
              <a:bodyPr wrap="none" anchor="ctr">
                <a:spAutoFit/>
              </a:bodyPr>
              <a:lstStyle/>
              <a:p>
                <a:endParaRPr lang="en-US"/>
              </a:p>
            </p:txBody>
          </p:sp>
          <p:sp>
            <p:nvSpPr>
              <p:cNvPr id="30746" name="Line 453"/>
              <p:cNvSpPr>
                <a:spLocks noChangeShapeType="1"/>
              </p:cNvSpPr>
              <p:nvPr/>
            </p:nvSpPr>
            <p:spPr bwMode="white">
              <a:xfrm>
                <a:off x="1461" y="3145"/>
                <a:ext cx="301" cy="109"/>
              </a:xfrm>
              <a:prstGeom prst="line">
                <a:avLst/>
              </a:prstGeom>
              <a:noFill/>
              <a:ln w="12700">
                <a:solidFill>
                  <a:srgbClr val="FB0505"/>
                </a:solidFill>
                <a:round/>
                <a:headEnd/>
                <a:tailEnd type="triangle" w="med" len="med"/>
              </a:ln>
            </p:spPr>
            <p:txBody>
              <a:bodyPr anchor="ctr">
                <a:spAutoFit/>
              </a:bodyPr>
              <a:lstStyle/>
              <a:p>
                <a:endParaRPr lang="en-GB"/>
              </a:p>
            </p:txBody>
          </p:sp>
          <p:sp>
            <p:nvSpPr>
              <p:cNvPr id="30747" name="Text Box 454"/>
              <p:cNvSpPr txBox="1">
                <a:spLocks noChangeArrowheads="1"/>
              </p:cNvSpPr>
              <p:nvPr/>
            </p:nvSpPr>
            <p:spPr bwMode="white">
              <a:xfrm>
                <a:off x="1039" y="2988"/>
                <a:ext cx="428" cy="231"/>
              </a:xfrm>
              <a:prstGeom prst="rect">
                <a:avLst/>
              </a:prstGeom>
              <a:noFill/>
              <a:ln w="12700">
                <a:noFill/>
                <a:miter lim="800000"/>
                <a:headEnd/>
                <a:tailEnd/>
              </a:ln>
            </p:spPr>
            <p:txBody>
              <a:bodyPr wrap="none" anchor="ctr">
                <a:spAutoFit/>
              </a:bodyPr>
              <a:lstStyle/>
              <a:p>
                <a:pPr algn="ctr" eaLnBrk="0" hangingPunct="0"/>
                <a:r>
                  <a:rPr lang="en-US" b="1"/>
                  <a:t>DNA</a:t>
                </a:r>
              </a:p>
            </p:txBody>
          </p:sp>
          <p:grpSp>
            <p:nvGrpSpPr>
              <p:cNvPr id="30748" name="Group 455"/>
              <p:cNvGrpSpPr>
                <a:grpSpLocks/>
              </p:cNvGrpSpPr>
              <p:nvPr/>
            </p:nvGrpSpPr>
            <p:grpSpPr bwMode="auto">
              <a:xfrm>
                <a:off x="1682" y="3054"/>
                <a:ext cx="428" cy="363"/>
                <a:chOff x="1497" y="1838"/>
                <a:chExt cx="806" cy="684"/>
              </a:xfrm>
            </p:grpSpPr>
            <p:grpSp>
              <p:nvGrpSpPr>
                <p:cNvPr id="30831" name="Group 456"/>
                <p:cNvGrpSpPr>
                  <a:grpSpLocks/>
                </p:cNvGrpSpPr>
                <p:nvPr/>
              </p:nvGrpSpPr>
              <p:grpSpPr bwMode="auto">
                <a:xfrm>
                  <a:off x="1733" y="2157"/>
                  <a:ext cx="313" cy="365"/>
                  <a:chOff x="1733" y="2157"/>
                  <a:chExt cx="313" cy="365"/>
                </a:xfrm>
              </p:grpSpPr>
              <p:sp>
                <p:nvSpPr>
                  <p:cNvPr id="30833" name="Freeform 457"/>
                  <p:cNvSpPr>
                    <a:spLocks/>
                  </p:cNvSpPr>
                  <p:nvPr/>
                </p:nvSpPr>
                <p:spPr bwMode="white">
                  <a:xfrm rot="-3868218">
                    <a:off x="1713" y="2353"/>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34" name="Freeform 458"/>
                  <p:cNvSpPr>
                    <a:spLocks/>
                  </p:cNvSpPr>
                  <p:nvPr/>
                </p:nvSpPr>
                <p:spPr bwMode="white">
                  <a:xfrm rot="-3868218">
                    <a:off x="1833" y="2385"/>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35" name="Freeform 459"/>
                  <p:cNvSpPr>
                    <a:spLocks/>
                  </p:cNvSpPr>
                  <p:nvPr/>
                </p:nvSpPr>
                <p:spPr bwMode="white">
                  <a:xfrm rot="-3868218">
                    <a:off x="1782" y="2177"/>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36" name="Freeform 460"/>
                  <p:cNvSpPr>
                    <a:spLocks/>
                  </p:cNvSpPr>
                  <p:nvPr/>
                </p:nvSpPr>
                <p:spPr bwMode="white">
                  <a:xfrm rot="-3868218">
                    <a:off x="1907" y="2402"/>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37" name="Freeform 461"/>
                  <p:cNvSpPr>
                    <a:spLocks/>
                  </p:cNvSpPr>
                  <p:nvPr/>
                </p:nvSpPr>
                <p:spPr bwMode="white">
                  <a:xfrm rot="-3868218">
                    <a:off x="1927" y="2232"/>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38" name="Freeform 462"/>
                  <p:cNvSpPr>
                    <a:spLocks/>
                  </p:cNvSpPr>
                  <p:nvPr/>
                </p:nvSpPr>
                <p:spPr bwMode="white">
                  <a:xfrm rot="-3868218">
                    <a:off x="1771" y="2370"/>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39" name="Freeform 463"/>
                  <p:cNvSpPr>
                    <a:spLocks/>
                  </p:cNvSpPr>
                  <p:nvPr/>
                </p:nvSpPr>
                <p:spPr bwMode="white">
                  <a:xfrm rot="-3868218">
                    <a:off x="1840" y="2194"/>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grpSp>
            <p:sp>
              <p:nvSpPr>
                <p:cNvPr id="91600" name="Text Box 464"/>
                <p:cNvSpPr txBox="1">
                  <a:spLocks noChangeArrowheads="1"/>
                </p:cNvSpPr>
                <p:nvPr/>
              </p:nvSpPr>
              <p:spPr bwMode="white">
                <a:xfrm>
                  <a:off x="1497" y="1838"/>
                  <a:ext cx="806" cy="435"/>
                </a:xfrm>
                <a:prstGeom prst="rect">
                  <a:avLst/>
                </a:prstGeom>
                <a:noFill/>
                <a:ln w="12700">
                  <a:noFill/>
                  <a:miter lim="800000"/>
                  <a:headEnd/>
                  <a:tailEnd/>
                </a:ln>
                <a:effectLst/>
              </p:spPr>
              <p:txBody>
                <a:bodyPr wrap="none" anchor="ctr">
                  <a:spAutoFit/>
                </a:bodyPr>
                <a:lstStyle/>
                <a:p>
                  <a:pPr algn="ctr" eaLnBrk="0" hangingPunct="0">
                    <a:defRPr/>
                  </a:pPr>
                  <a:r>
                    <a:rPr lang="en-US" b="1">
                      <a:solidFill>
                        <a:srgbClr val="FFFFFF"/>
                      </a:solidFill>
                      <a:effectLst>
                        <a:outerShdw blurRad="38100" dist="38100" dir="2700000" algn="tl">
                          <a:srgbClr val="C0C0C0"/>
                        </a:outerShdw>
                      </a:effectLst>
                    </a:rPr>
                    <a:t>RNA</a:t>
                  </a:r>
                  <a:endParaRPr lang="en-US" b="1">
                    <a:solidFill>
                      <a:srgbClr val="FFFFFF"/>
                    </a:solidFill>
                  </a:endParaRPr>
                </a:p>
              </p:txBody>
            </p:sp>
          </p:grpSp>
          <p:sp>
            <p:nvSpPr>
              <p:cNvPr id="30749" name="Line 465"/>
              <p:cNvSpPr>
                <a:spLocks noChangeShapeType="1"/>
              </p:cNvSpPr>
              <p:nvPr/>
            </p:nvSpPr>
            <p:spPr bwMode="white">
              <a:xfrm rot="-2950226">
                <a:off x="1939" y="3040"/>
                <a:ext cx="145" cy="1"/>
              </a:xfrm>
              <a:prstGeom prst="line">
                <a:avLst/>
              </a:prstGeom>
              <a:noFill/>
              <a:ln w="12700">
                <a:solidFill>
                  <a:srgbClr val="FB0505"/>
                </a:solidFill>
                <a:round/>
                <a:headEnd/>
                <a:tailEnd type="triangle" w="med" len="med"/>
              </a:ln>
            </p:spPr>
            <p:txBody>
              <a:bodyPr anchor="ctr">
                <a:spAutoFit/>
              </a:bodyPr>
              <a:lstStyle/>
              <a:p>
                <a:endParaRPr lang="en-GB"/>
              </a:p>
            </p:txBody>
          </p:sp>
          <p:sp>
            <p:nvSpPr>
              <p:cNvPr id="91602" name="Text Box 466"/>
              <p:cNvSpPr txBox="1">
                <a:spLocks noChangeArrowheads="1"/>
              </p:cNvSpPr>
              <p:nvPr/>
            </p:nvSpPr>
            <p:spPr bwMode="white">
              <a:xfrm>
                <a:off x="1694" y="2658"/>
                <a:ext cx="692" cy="231"/>
              </a:xfrm>
              <a:prstGeom prst="rect">
                <a:avLst/>
              </a:prstGeom>
              <a:noFill/>
              <a:ln w="12700">
                <a:noFill/>
                <a:miter lim="800000"/>
                <a:headEnd/>
                <a:tailEnd/>
              </a:ln>
              <a:effectLst/>
            </p:spPr>
            <p:txBody>
              <a:bodyPr wrap="none" anchor="ctr">
                <a:spAutoFit/>
              </a:bodyPr>
              <a:lstStyle/>
              <a:p>
                <a:pPr algn="ctr" eaLnBrk="0" hangingPunct="0">
                  <a:defRPr/>
                </a:pPr>
                <a:r>
                  <a:rPr lang="en-US" b="1">
                    <a:solidFill>
                      <a:srgbClr val="FFFFFF"/>
                    </a:solidFill>
                    <a:effectLst>
                      <a:outerShdw blurRad="38100" dist="38100" dir="2700000" algn="tl">
                        <a:srgbClr val="C0C0C0"/>
                      </a:outerShdw>
                    </a:effectLst>
                  </a:rPr>
                  <a:t>Proteins</a:t>
                </a:r>
                <a:endParaRPr lang="en-US" b="1">
                  <a:solidFill>
                    <a:srgbClr val="FFFFFF"/>
                  </a:solidFill>
                </a:endParaRPr>
              </a:p>
            </p:txBody>
          </p:sp>
          <p:grpSp>
            <p:nvGrpSpPr>
              <p:cNvPr id="30751" name="Group 467"/>
              <p:cNvGrpSpPr>
                <a:grpSpLocks/>
              </p:cNvGrpSpPr>
              <p:nvPr/>
            </p:nvGrpSpPr>
            <p:grpSpPr bwMode="auto">
              <a:xfrm>
                <a:off x="2056" y="2854"/>
                <a:ext cx="220" cy="198"/>
                <a:chOff x="2083" y="2821"/>
                <a:chExt cx="414" cy="374"/>
              </a:xfrm>
            </p:grpSpPr>
            <p:sp>
              <p:nvSpPr>
                <p:cNvPr id="30820" name="Oval 468"/>
                <p:cNvSpPr>
                  <a:spLocks noChangeArrowheads="1"/>
                </p:cNvSpPr>
                <p:nvPr/>
              </p:nvSpPr>
              <p:spPr bwMode="white">
                <a:xfrm>
                  <a:off x="2299" y="2989"/>
                  <a:ext cx="62" cy="94"/>
                </a:xfrm>
                <a:prstGeom prst="ellipse">
                  <a:avLst/>
                </a:prstGeom>
                <a:solidFill>
                  <a:srgbClr val="000066"/>
                </a:solidFill>
                <a:ln w="12700">
                  <a:noFill/>
                  <a:round/>
                  <a:headEnd/>
                  <a:tailEnd/>
                </a:ln>
              </p:spPr>
              <p:txBody>
                <a:bodyPr wrap="none" anchor="ctr">
                  <a:spAutoFit/>
                </a:bodyPr>
                <a:lstStyle/>
                <a:p>
                  <a:endParaRPr lang="en-US"/>
                </a:p>
              </p:txBody>
            </p:sp>
            <p:grpSp>
              <p:nvGrpSpPr>
                <p:cNvPr id="30821" name="Group 469"/>
                <p:cNvGrpSpPr>
                  <a:grpSpLocks/>
                </p:cNvGrpSpPr>
                <p:nvPr/>
              </p:nvGrpSpPr>
              <p:grpSpPr bwMode="auto">
                <a:xfrm>
                  <a:off x="2083" y="2821"/>
                  <a:ext cx="414" cy="374"/>
                  <a:chOff x="2083" y="2821"/>
                  <a:chExt cx="414" cy="374"/>
                </a:xfrm>
              </p:grpSpPr>
              <p:sp>
                <p:nvSpPr>
                  <p:cNvPr id="30822" name="Oval 470"/>
                  <p:cNvSpPr>
                    <a:spLocks noChangeArrowheads="1"/>
                  </p:cNvSpPr>
                  <p:nvPr/>
                </p:nvSpPr>
                <p:spPr bwMode="white">
                  <a:xfrm>
                    <a:off x="2251" y="303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23" name="Oval 471"/>
                  <p:cNvSpPr>
                    <a:spLocks noChangeArrowheads="1"/>
                  </p:cNvSpPr>
                  <p:nvPr/>
                </p:nvSpPr>
                <p:spPr bwMode="white">
                  <a:xfrm>
                    <a:off x="2155" y="2885"/>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24" name="Oval 472"/>
                  <p:cNvSpPr>
                    <a:spLocks noChangeArrowheads="1"/>
                  </p:cNvSpPr>
                  <p:nvPr/>
                </p:nvSpPr>
                <p:spPr bwMode="white">
                  <a:xfrm>
                    <a:off x="2083" y="2933"/>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25" name="Oval 473"/>
                  <p:cNvSpPr>
                    <a:spLocks noChangeArrowheads="1"/>
                  </p:cNvSpPr>
                  <p:nvPr/>
                </p:nvSpPr>
                <p:spPr bwMode="white">
                  <a:xfrm>
                    <a:off x="2299" y="2821"/>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26" name="Oval 474"/>
                  <p:cNvSpPr>
                    <a:spLocks noChangeArrowheads="1"/>
                  </p:cNvSpPr>
                  <p:nvPr/>
                </p:nvSpPr>
                <p:spPr bwMode="white">
                  <a:xfrm>
                    <a:off x="2259" y="291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27" name="Oval 475"/>
                  <p:cNvSpPr>
                    <a:spLocks noChangeArrowheads="1"/>
                  </p:cNvSpPr>
                  <p:nvPr/>
                </p:nvSpPr>
                <p:spPr bwMode="white">
                  <a:xfrm>
                    <a:off x="2339" y="291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28" name="Oval 476"/>
                  <p:cNvSpPr>
                    <a:spLocks noChangeArrowheads="1"/>
                  </p:cNvSpPr>
                  <p:nvPr/>
                </p:nvSpPr>
                <p:spPr bwMode="white">
                  <a:xfrm>
                    <a:off x="2195" y="2981"/>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29" name="Oval 477"/>
                  <p:cNvSpPr>
                    <a:spLocks noChangeArrowheads="1"/>
                  </p:cNvSpPr>
                  <p:nvPr/>
                </p:nvSpPr>
                <p:spPr bwMode="white">
                  <a:xfrm>
                    <a:off x="2395" y="3005"/>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30" name="Oval 478"/>
                  <p:cNvSpPr>
                    <a:spLocks noChangeArrowheads="1"/>
                  </p:cNvSpPr>
                  <p:nvPr/>
                </p:nvSpPr>
                <p:spPr bwMode="white">
                  <a:xfrm>
                    <a:off x="2435" y="3101"/>
                    <a:ext cx="62" cy="94"/>
                  </a:xfrm>
                  <a:prstGeom prst="ellipse">
                    <a:avLst/>
                  </a:prstGeom>
                  <a:solidFill>
                    <a:srgbClr val="000066"/>
                  </a:solidFill>
                  <a:ln w="12700">
                    <a:noFill/>
                    <a:round/>
                    <a:headEnd/>
                    <a:tailEnd/>
                  </a:ln>
                </p:spPr>
                <p:txBody>
                  <a:bodyPr wrap="none" anchor="ctr">
                    <a:spAutoFit/>
                  </a:bodyPr>
                  <a:lstStyle/>
                  <a:p>
                    <a:endParaRPr lang="en-US"/>
                  </a:p>
                </p:txBody>
              </p:sp>
            </p:grpSp>
          </p:grpSp>
          <p:sp>
            <p:nvSpPr>
              <p:cNvPr id="30752" name="Line 479"/>
              <p:cNvSpPr>
                <a:spLocks noChangeShapeType="1"/>
              </p:cNvSpPr>
              <p:nvPr/>
            </p:nvSpPr>
            <p:spPr bwMode="white">
              <a:xfrm flipH="1" flipV="1">
                <a:off x="1145" y="2700"/>
                <a:ext cx="144" cy="286"/>
              </a:xfrm>
              <a:prstGeom prst="line">
                <a:avLst/>
              </a:prstGeom>
              <a:noFill/>
              <a:ln w="12700">
                <a:solidFill>
                  <a:srgbClr val="D5FF01"/>
                </a:solidFill>
                <a:round/>
                <a:headEnd/>
                <a:tailEnd/>
              </a:ln>
            </p:spPr>
            <p:txBody>
              <a:bodyPr wrap="none" anchor="ctr">
                <a:spAutoFit/>
              </a:bodyPr>
              <a:lstStyle/>
              <a:p>
                <a:endParaRPr lang="en-GB"/>
              </a:p>
            </p:txBody>
          </p:sp>
          <p:sp>
            <p:nvSpPr>
              <p:cNvPr id="91616" name="Text Box 480"/>
              <p:cNvSpPr txBox="1">
                <a:spLocks noChangeArrowheads="1"/>
              </p:cNvSpPr>
              <p:nvPr/>
            </p:nvSpPr>
            <p:spPr bwMode="white">
              <a:xfrm>
                <a:off x="790" y="2568"/>
                <a:ext cx="550" cy="192"/>
              </a:xfrm>
              <a:prstGeom prst="rect">
                <a:avLst/>
              </a:prstGeom>
              <a:noFill/>
              <a:ln w="12700">
                <a:noFill/>
                <a:miter lim="800000"/>
                <a:headEnd/>
                <a:tailEnd/>
              </a:ln>
              <a:effectLst/>
            </p:spPr>
            <p:txBody>
              <a:bodyPr wrap="none" anchor="ctr">
                <a:spAutoFit/>
              </a:bodyPr>
              <a:lstStyle/>
              <a:p>
                <a:pPr algn="ctr" eaLnBrk="0" hangingPunct="0">
                  <a:defRPr/>
                </a:pPr>
                <a:r>
                  <a:rPr lang="en-US" sz="1400" b="1">
                    <a:effectLst>
                      <a:outerShdw blurRad="38100" dist="38100" dir="2700000" algn="tl">
                        <a:srgbClr val="C0C0C0"/>
                      </a:outerShdw>
                    </a:effectLst>
                  </a:rPr>
                  <a:t>Nucleus</a:t>
                </a:r>
                <a:endParaRPr lang="en-US" sz="1200">
                  <a:solidFill>
                    <a:srgbClr val="FFFFCC"/>
                  </a:solidFill>
                </a:endParaRPr>
              </a:p>
            </p:txBody>
          </p:sp>
          <p:grpSp>
            <p:nvGrpSpPr>
              <p:cNvPr id="30754" name="Group 481"/>
              <p:cNvGrpSpPr>
                <a:grpSpLocks/>
              </p:cNvGrpSpPr>
              <p:nvPr/>
            </p:nvGrpSpPr>
            <p:grpSpPr bwMode="auto">
              <a:xfrm>
                <a:off x="1956" y="3068"/>
                <a:ext cx="193" cy="403"/>
                <a:chOff x="1733" y="1869"/>
                <a:chExt cx="313" cy="653"/>
              </a:xfrm>
            </p:grpSpPr>
            <p:grpSp>
              <p:nvGrpSpPr>
                <p:cNvPr id="30811" name="Group 482"/>
                <p:cNvGrpSpPr>
                  <a:grpSpLocks/>
                </p:cNvGrpSpPr>
                <p:nvPr/>
              </p:nvGrpSpPr>
              <p:grpSpPr bwMode="auto">
                <a:xfrm>
                  <a:off x="1733" y="2157"/>
                  <a:ext cx="313" cy="365"/>
                  <a:chOff x="1733" y="2157"/>
                  <a:chExt cx="313" cy="365"/>
                </a:xfrm>
              </p:grpSpPr>
              <p:sp>
                <p:nvSpPr>
                  <p:cNvPr id="30813" name="Freeform 483"/>
                  <p:cNvSpPr>
                    <a:spLocks/>
                  </p:cNvSpPr>
                  <p:nvPr/>
                </p:nvSpPr>
                <p:spPr bwMode="white">
                  <a:xfrm rot="-3868218">
                    <a:off x="1713" y="2353"/>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14" name="Freeform 484"/>
                  <p:cNvSpPr>
                    <a:spLocks/>
                  </p:cNvSpPr>
                  <p:nvPr/>
                </p:nvSpPr>
                <p:spPr bwMode="white">
                  <a:xfrm rot="-3868218">
                    <a:off x="1833" y="2385"/>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15" name="Freeform 485"/>
                  <p:cNvSpPr>
                    <a:spLocks/>
                  </p:cNvSpPr>
                  <p:nvPr/>
                </p:nvSpPr>
                <p:spPr bwMode="white">
                  <a:xfrm rot="-3868218">
                    <a:off x="1782" y="2177"/>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16" name="Freeform 486"/>
                  <p:cNvSpPr>
                    <a:spLocks/>
                  </p:cNvSpPr>
                  <p:nvPr/>
                </p:nvSpPr>
                <p:spPr bwMode="white">
                  <a:xfrm rot="-3868218">
                    <a:off x="1907" y="2402"/>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17" name="Freeform 487"/>
                  <p:cNvSpPr>
                    <a:spLocks/>
                  </p:cNvSpPr>
                  <p:nvPr/>
                </p:nvSpPr>
                <p:spPr bwMode="white">
                  <a:xfrm rot="-3868218">
                    <a:off x="1927" y="2232"/>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18" name="Freeform 488"/>
                  <p:cNvSpPr>
                    <a:spLocks/>
                  </p:cNvSpPr>
                  <p:nvPr/>
                </p:nvSpPr>
                <p:spPr bwMode="white">
                  <a:xfrm rot="-3868218">
                    <a:off x="1771" y="2370"/>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819" name="Freeform 489"/>
                  <p:cNvSpPr>
                    <a:spLocks/>
                  </p:cNvSpPr>
                  <p:nvPr/>
                </p:nvSpPr>
                <p:spPr bwMode="white">
                  <a:xfrm rot="-3868218">
                    <a:off x="1840" y="2194"/>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grpSp>
            <p:sp>
              <p:nvSpPr>
                <p:cNvPr id="30812" name="Text Box 490"/>
                <p:cNvSpPr txBox="1">
                  <a:spLocks noChangeArrowheads="1"/>
                </p:cNvSpPr>
                <p:nvPr/>
              </p:nvSpPr>
              <p:spPr bwMode="white">
                <a:xfrm>
                  <a:off x="1803" y="1869"/>
                  <a:ext cx="188" cy="374"/>
                </a:xfrm>
                <a:prstGeom prst="rect">
                  <a:avLst/>
                </a:prstGeom>
                <a:noFill/>
                <a:ln w="12700">
                  <a:noFill/>
                  <a:miter lim="800000"/>
                  <a:headEnd/>
                  <a:tailEnd/>
                </a:ln>
              </p:spPr>
              <p:txBody>
                <a:bodyPr wrap="none" anchor="ctr">
                  <a:spAutoFit/>
                </a:bodyPr>
                <a:lstStyle/>
                <a:p>
                  <a:pPr algn="ctr" eaLnBrk="0" hangingPunct="0"/>
                  <a:endParaRPr lang="en-US" b="1"/>
                </a:p>
              </p:txBody>
            </p:sp>
          </p:grpSp>
          <p:grpSp>
            <p:nvGrpSpPr>
              <p:cNvPr id="30755" name="Group 491"/>
              <p:cNvGrpSpPr>
                <a:grpSpLocks/>
              </p:cNvGrpSpPr>
              <p:nvPr/>
            </p:nvGrpSpPr>
            <p:grpSpPr bwMode="auto">
              <a:xfrm>
                <a:off x="2232" y="2918"/>
                <a:ext cx="220" cy="198"/>
                <a:chOff x="2083" y="2821"/>
                <a:chExt cx="414" cy="374"/>
              </a:xfrm>
            </p:grpSpPr>
            <p:sp>
              <p:nvSpPr>
                <p:cNvPr id="30800" name="Oval 492"/>
                <p:cNvSpPr>
                  <a:spLocks noChangeArrowheads="1"/>
                </p:cNvSpPr>
                <p:nvPr/>
              </p:nvSpPr>
              <p:spPr bwMode="white">
                <a:xfrm>
                  <a:off x="2299" y="2989"/>
                  <a:ext cx="62" cy="94"/>
                </a:xfrm>
                <a:prstGeom prst="ellipse">
                  <a:avLst/>
                </a:prstGeom>
                <a:solidFill>
                  <a:srgbClr val="000066"/>
                </a:solidFill>
                <a:ln w="12700">
                  <a:noFill/>
                  <a:round/>
                  <a:headEnd/>
                  <a:tailEnd/>
                </a:ln>
              </p:spPr>
              <p:txBody>
                <a:bodyPr wrap="none" anchor="ctr">
                  <a:spAutoFit/>
                </a:bodyPr>
                <a:lstStyle/>
                <a:p>
                  <a:endParaRPr lang="en-US"/>
                </a:p>
              </p:txBody>
            </p:sp>
            <p:grpSp>
              <p:nvGrpSpPr>
                <p:cNvPr id="30801" name="Group 493"/>
                <p:cNvGrpSpPr>
                  <a:grpSpLocks/>
                </p:cNvGrpSpPr>
                <p:nvPr/>
              </p:nvGrpSpPr>
              <p:grpSpPr bwMode="auto">
                <a:xfrm>
                  <a:off x="2083" y="2821"/>
                  <a:ext cx="414" cy="374"/>
                  <a:chOff x="2083" y="2821"/>
                  <a:chExt cx="414" cy="374"/>
                </a:xfrm>
              </p:grpSpPr>
              <p:sp>
                <p:nvSpPr>
                  <p:cNvPr id="30802" name="Oval 494"/>
                  <p:cNvSpPr>
                    <a:spLocks noChangeArrowheads="1"/>
                  </p:cNvSpPr>
                  <p:nvPr/>
                </p:nvSpPr>
                <p:spPr bwMode="white">
                  <a:xfrm>
                    <a:off x="2251" y="303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03" name="Oval 495"/>
                  <p:cNvSpPr>
                    <a:spLocks noChangeArrowheads="1"/>
                  </p:cNvSpPr>
                  <p:nvPr/>
                </p:nvSpPr>
                <p:spPr bwMode="white">
                  <a:xfrm>
                    <a:off x="2155" y="2885"/>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04" name="Oval 496"/>
                  <p:cNvSpPr>
                    <a:spLocks noChangeArrowheads="1"/>
                  </p:cNvSpPr>
                  <p:nvPr/>
                </p:nvSpPr>
                <p:spPr bwMode="white">
                  <a:xfrm>
                    <a:off x="2083" y="2933"/>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05" name="Oval 497"/>
                  <p:cNvSpPr>
                    <a:spLocks noChangeArrowheads="1"/>
                  </p:cNvSpPr>
                  <p:nvPr/>
                </p:nvSpPr>
                <p:spPr bwMode="white">
                  <a:xfrm>
                    <a:off x="2299" y="2821"/>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06" name="Oval 498"/>
                  <p:cNvSpPr>
                    <a:spLocks noChangeArrowheads="1"/>
                  </p:cNvSpPr>
                  <p:nvPr/>
                </p:nvSpPr>
                <p:spPr bwMode="white">
                  <a:xfrm>
                    <a:off x="2259" y="291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07" name="Oval 499"/>
                  <p:cNvSpPr>
                    <a:spLocks noChangeArrowheads="1"/>
                  </p:cNvSpPr>
                  <p:nvPr/>
                </p:nvSpPr>
                <p:spPr bwMode="white">
                  <a:xfrm>
                    <a:off x="2339" y="291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08" name="Oval 500"/>
                  <p:cNvSpPr>
                    <a:spLocks noChangeArrowheads="1"/>
                  </p:cNvSpPr>
                  <p:nvPr/>
                </p:nvSpPr>
                <p:spPr bwMode="white">
                  <a:xfrm>
                    <a:off x="2195" y="2981"/>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09" name="Oval 501"/>
                  <p:cNvSpPr>
                    <a:spLocks noChangeArrowheads="1"/>
                  </p:cNvSpPr>
                  <p:nvPr/>
                </p:nvSpPr>
                <p:spPr bwMode="white">
                  <a:xfrm>
                    <a:off x="2395" y="3005"/>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810" name="Oval 502"/>
                  <p:cNvSpPr>
                    <a:spLocks noChangeArrowheads="1"/>
                  </p:cNvSpPr>
                  <p:nvPr/>
                </p:nvSpPr>
                <p:spPr bwMode="white">
                  <a:xfrm>
                    <a:off x="2435" y="3101"/>
                    <a:ext cx="62" cy="94"/>
                  </a:xfrm>
                  <a:prstGeom prst="ellipse">
                    <a:avLst/>
                  </a:prstGeom>
                  <a:solidFill>
                    <a:srgbClr val="000066"/>
                  </a:solidFill>
                  <a:ln w="12700">
                    <a:noFill/>
                    <a:round/>
                    <a:headEnd/>
                    <a:tailEnd/>
                  </a:ln>
                </p:spPr>
                <p:txBody>
                  <a:bodyPr wrap="none" anchor="ctr">
                    <a:spAutoFit/>
                  </a:bodyPr>
                  <a:lstStyle/>
                  <a:p>
                    <a:endParaRPr lang="en-US"/>
                  </a:p>
                </p:txBody>
              </p:sp>
            </p:grpSp>
          </p:grpSp>
          <p:grpSp>
            <p:nvGrpSpPr>
              <p:cNvPr id="30756" name="Group 503"/>
              <p:cNvGrpSpPr>
                <a:grpSpLocks/>
              </p:cNvGrpSpPr>
              <p:nvPr/>
            </p:nvGrpSpPr>
            <p:grpSpPr bwMode="auto">
              <a:xfrm>
                <a:off x="1653" y="3227"/>
                <a:ext cx="193" cy="403"/>
                <a:chOff x="1733" y="1869"/>
                <a:chExt cx="313" cy="653"/>
              </a:xfrm>
            </p:grpSpPr>
            <p:grpSp>
              <p:nvGrpSpPr>
                <p:cNvPr id="30791" name="Group 504"/>
                <p:cNvGrpSpPr>
                  <a:grpSpLocks/>
                </p:cNvGrpSpPr>
                <p:nvPr/>
              </p:nvGrpSpPr>
              <p:grpSpPr bwMode="auto">
                <a:xfrm>
                  <a:off x="1733" y="2157"/>
                  <a:ext cx="313" cy="365"/>
                  <a:chOff x="1733" y="2157"/>
                  <a:chExt cx="313" cy="365"/>
                </a:xfrm>
              </p:grpSpPr>
              <p:sp>
                <p:nvSpPr>
                  <p:cNvPr id="30793" name="Freeform 505"/>
                  <p:cNvSpPr>
                    <a:spLocks/>
                  </p:cNvSpPr>
                  <p:nvPr/>
                </p:nvSpPr>
                <p:spPr bwMode="white">
                  <a:xfrm rot="-3868218">
                    <a:off x="1713" y="2353"/>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794" name="Freeform 506"/>
                  <p:cNvSpPr>
                    <a:spLocks/>
                  </p:cNvSpPr>
                  <p:nvPr/>
                </p:nvSpPr>
                <p:spPr bwMode="white">
                  <a:xfrm rot="-3868218">
                    <a:off x="1833" y="2385"/>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795" name="Freeform 507"/>
                  <p:cNvSpPr>
                    <a:spLocks/>
                  </p:cNvSpPr>
                  <p:nvPr/>
                </p:nvSpPr>
                <p:spPr bwMode="white">
                  <a:xfrm rot="-3868218">
                    <a:off x="1782" y="2177"/>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796" name="Freeform 508"/>
                  <p:cNvSpPr>
                    <a:spLocks/>
                  </p:cNvSpPr>
                  <p:nvPr/>
                </p:nvSpPr>
                <p:spPr bwMode="white">
                  <a:xfrm rot="-3868218">
                    <a:off x="1907" y="2402"/>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797" name="Freeform 509"/>
                  <p:cNvSpPr>
                    <a:spLocks/>
                  </p:cNvSpPr>
                  <p:nvPr/>
                </p:nvSpPr>
                <p:spPr bwMode="white">
                  <a:xfrm rot="-3868218">
                    <a:off x="1927" y="2232"/>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798" name="Freeform 510"/>
                  <p:cNvSpPr>
                    <a:spLocks/>
                  </p:cNvSpPr>
                  <p:nvPr/>
                </p:nvSpPr>
                <p:spPr bwMode="white">
                  <a:xfrm rot="-3868218">
                    <a:off x="1771" y="2370"/>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799" name="Freeform 511"/>
                  <p:cNvSpPr>
                    <a:spLocks/>
                  </p:cNvSpPr>
                  <p:nvPr/>
                </p:nvSpPr>
                <p:spPr bwMode="white">
                  <a:xfrm rot="-3868218">
                    <a:off x="1840" y="2194"/>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grpSp>
            <p:sp>
              <p:nvSpPr>
                <p:cNvPr id="30792" name="Text Box 512"/>
                <p:cNvSpPr txBox="1">
                  <a:spLocks noChangeArrowheads="1"/>
                </p:cNvSpPr>
                <p:nvPr/>
              </p:nvSpPr>
              <p:spPr bwMode="white">
                <a:xfrm>
                  <a:off x="1803" y="1869"/>
                  <a:ext cx="188" cy="374"/>
                </a:xfrm>
                <a:prstGeom prst="rect">
                  <a:avLst/>
                </a:prstGeom>
                <a:noFill/>
                <a:ln w="12700">
                  <a:noFill/>
                  <a:miter lim="800000"/>
                  <a:headEnd/>
                  <a:tailEnd/>
                </a:ln>
              </p:spPr>
              <p:txBody>
                <a:bodyPr wrap="none" anchor="ctr">
                  <a:spAutoFit/>
                </a:bodyPr>
                <a:lstStyle/>
                <a:p>
                  <a:pPr algn="ctr" eaLnBrk="0" hangingPunct="0"/>
                  <a:endParaRPr lang="en-US" b="1"/>
                </a:p>
              </p:txBody>
            </p:sp>
          </p:grpSp>
          <p:grpSp>
            <p:nvGrpSpPr>
              <p:cNvPr id="30757" name="Group 513"/>
              <p:cNvGrpSpPr>
                <a:grpSpLocks/>
              </p:cNvGrpSpPr>
              <p:nvPr/>
            </p:nvGrpSpPr>
            <p:grpSpPr bwMode="auto">
              <a:xfrm>
                <a:off x="2112" y="3054"/>
                <a:ext cx="220" cy="198"/>
                <a:chOff x="2083" y="2821"/>
                <a:chExt cx="414" cy="374"/>
              </a:xfrm>
            </p:grpSpPr>
            <p:sp>
              <p:nvSpPr>
                <p:cNvPr id="30780" name="Oval 514"/>
                <p:cNvSpPr>
                  <a:spLocks noChangeArrowheads="1"/>
                </p:cNvSpPr>
                <p:nvPr/>
              </p:nvSpPr>
              <p:spPr bwMode="white">
                <a:xfrm>
                  <a:off x="2299" y="2989"/>
                  <a:ext cx="62" cy="94"/>
                </a:xfrm>
                <a:prstGeom prst="ellipse">
                  <a:avLst/>
                </a:prstGeom>
                <a:solidFill>
                  <a:srgbClr val="000066"/>
                </a:solidFill>
                <a:ln w="12700">
                  <a:noFill/>
                  <a:round/>
                  <a:headEnd/>
                  <a:tailEnd/>
                </a:ln>
              </p:spPr>
              <p:txBody>
                <a:bodyPr wrap="none" anchor="ctr">
                  <a:spAutoFit/>
                </a:bodyPr>
                <a:lstStyle/>
                <a:p>
                  <a:endParaRPr lang="en-US"/>
                </a:p>
              </p:txBody>
            </p:sp>
            <p:grpSp>
              <p:nvGrpSpPr>
                <p:cNvPr id="30781" name="Group 515"/>
                <p:cNvGrpSpPr>
                  <a:grpSpLocks/>
                </p:cNvGrpSpPr>
                <p:nvPr/>
              </p:nvGrpSpPr>
              <p:grpSpPr bwMode="auto">
                <a:xfrm>
                  <a:off x="2083" y="2821"/>
                  <a:ext cx="414" cy="374"/>
                  <a:chOff x="2083" y="2821"/>
                  <a:chExt cx="414" cy="374"/>
                </a:xfrm>
              </p:grpSpPr>
              <p:sp>
                <p:nvSpPr>
                  <p:cNvPr id="30782" name="Oval 516"/>
                  <p:cNvSpPr>
                    <a:spLocks noChangeArrowheads="1"/>
                  </p:cNvSpPr>
                  <p:nvPr/>
                </p:nvSpPr>
                <p:spPr bwMode="white">
                  <a:xfrm>
                    <a:off x="2251" y="303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83" name="Oval 517"/>
                  <p:cNvSpPr>
                    <a:spLocks noChangeArrowheads="1"/>
                  </p:cNvSpPr>
                  <p:nvPr/>
                </p:nvSpPr>
                <p:spPr bwMode="white">
                  <a:xfrm>
                    <a:off x="2155" y="2885"/>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84" name="Oval 518"/>
                  <p:cNvSpPr>
                    <a:spLocks noChangeArrowheads="1"/>
                  </p:cNvSpPr>
                  <p:nvPr/>
                </p:nvSpPr>
                <p:spPr bwMode="white">
                  <a:xfrm>
                    <a:off x="2083" y="2933"/>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85" name="Oval 519"/>
                  <p:cNvSpPr>
                    <a:spLocks noChangeArrowheads="1"/>
                  </p:cNvSpPr>
                  <p:nvPr/>
                </p:nvSpPr>
                <p:spPr bwMode="white">
                  <a:xfrm>
                    <a:off x="2299" y="2821"/>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86" name="Oval 520"/>
                  <p:cNvSpPr>
                    <a:spLocks noChangeArrowheads="1"/>
                  </p:cNvSpPr>
                  <p:nvPr/>
                </p:nvSpPr>
                <p:spPr bwMode="white">
                  <a:xfrm>
                    <a:off x="2259" y="291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87" name="Oval 521"/>
                  <p:cNvSpPr>
                    <a:spLocks noChangeArrowheads="1"/>
                  </p:cNvSpPr>
                  <p:nvPr/>
                </p:nvSpPr>
                <p:spPr bwMode="white">
                  <a:xfrm>
                    <a:off x="2339" y="291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88" name="Oval 522"/>
                  <p:cNvSpPr>
                    <a:spLocks noChangeArrowheads="1"/>
                  </p:cNvSpPr>
                  <p:nvPr/>
                </p:nvSpPr>
                <p:spPr bwMode="white">
                  <a:xfrm>
                    <a:off x="2195" y="2981"/>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89" name="Oval 523"/>
                  <p:cNvSpPr>
                    <a:spLocks noChangeArrowheads="1"/>
                  </p:cNvSpPr>
                  <p:nvPr/>
                </p:nvSpPr>
                <p:spPr bwMode="white">
                  <a:xfrm>
                    <a:off x="2395" y="3005"/>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90" name="Oval 524"/>
                  <p:cNvSpPr>
                    <a:spLocks noChangeArrowheads="1"/>
                  </p:cNvSpPr>
                  <p:nvPr/>
                </p:nvSpPr>
                <p:spPr bwMode="white">
                  <a:xfrm>
                    <a:off x="2435" y="3101"/>
                    <a:ext cx="62" cy="94"/>
                  </a:xfrm>
                  <a:prstGeom prst="ellipse">
                    <a:avLst/>
                  </a:prstGeom>
                  <a:solidFill>
                    <a:srgbClr val="000066"/>
                  </a:solidFill>
                  <a:ln w="12700">
                    <a:noFill/>
                    <a:round/>
                    <a:headEnd/>
                    <a:tailEnd/>
                  </a:ln>
                </p:spPr>
                <p:txBody>
                  <a:bodyPr wrap="none" anchor="ctr">
                    <a:spAutoFit/>
                  </a:bodyPr>
                  <a:lstStyle/>
                  <a:p>
                    <a:endParaRPr lang="en-US"/>
                  </a:p>
                </p:txBody>
              </p:sp>
            </p:grpSp>
          </p:grpSp>
          <p:grpSp>
            <p:nvGrpSpPr>
              <p:cNvPr id="30758" name="Group 525"/>
              <p:cNvGrpSpPr>
                <a:grpSpLocks/>
              </p:cNvGrpSpPr>
              <p:nvPr/>
            </p:nvGrpSpPr>
            <p:grpSpPr bwMode="auto">
              <a:xfrm>
                <a:off x="1813" y="3291"/>
                <a:ext cx="193" cy="403"/>
                <a:chOff x="1733" y="1869"/>
                <a:chExt cx="313" cy="653"/>
              </a:xfrm>
            </p:grpSpPr>
            <p:grpSp>
              <p:nvGrpSpPr>
                <p:cNvPr id="30771" name="Group 526"/>
                <p:cNvGrpSpPr>
                  <a:grpSpLocks/>
                </p:cNvGrpSpPr>
                <p:nvPr/>
              </p:nvGrpSpPr>
              <p:grpSpPr bwMode="auto">
                <a:xfrm>
                  <a:off x="1733" y="2157"/>
                  <a:ext cx="313" cy="365"/>
                  <a:chOff x="1733" y="2157"/>
                  <a:chExt cx="313" cy="365"/>
                </a:xfrm>
              </p:grpSpPr>
              <p:sp>
                <p:nvSpPr>
                  <p:cNvPr id="30773" name="Freeform 527"/>
                  <p:cNvSpPr>
                    <a:spLocks/>
                  </p:cNvSpPr>
                  <p:nvPr/>
                </p:nvSpPr>
                <p:spPr bwMode="white">
                  <a:xfrm rot="-3868218">
                    <a:off x="1713" y="2353"/>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774" name="Freeform 528"/>
                  <p:cNvSpPr>
                    <a:spLocks/>
                  </p:cNvSpPr>
                  <p:nvPr/>
                </p:nvSpPr>
                <p:spPr bwMode="white">
                  <a:xfrm rot="-3868218">
                    <a:off x="1833" y="2385"/>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775" name="Freeform 529"/>
                  <p:cNvSpPr>
                    <a:spLocks/>
                  </p:cNvSpPr>
                  <p:nvPr/>
                </p:nvSpPr>
                <p:spPr bwMode="white">
                  <a:xfrm rot="-3868218">
                    <a:off x="1782" y="2177"/>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776" name="Freeform 530"/>
                  <p:cNvSpPr>
                    <a:spLocks/>
                  </p:cNvSpPr>
                  <p:nvPr/>
                </p:nvSpPr>
                <p:spPr bwMode="white">
                  <a:xfrm rot="-3868218">
                    <a:off x="1907" y="2402"/>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777" name="Freeform 531"/>
                  <p:cNvSpPr>
                    <a:spLocks/>
                  </p:cNvSpPr>
                  <p:nvPr/>
                </p:nvSpPr>
                <p:spPr bwMode="white">
                  <a:xfrm rot="-3868218">
                    <a:off x="1927" y="2232"/>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778" name="Freeform 532"/>
                  <p:cNvSpPr>
                    <a:spLocks/>
                  </p:cNvSpPr>
                  <p:nvPr/>
                </p:nvSpPr>
                <p:spPr bwMode="white">
                  <a:xfrm rot="-3868218">
                    <a:off x="1771" y="2370"/>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sp>
                <p:nvSpPr>
                  <p:cNvPr id="30779" name="Freeform 533"/>
                  <p:cNvSpPr>
                    <a:spLocks/>
                  </p:cNvSpPr>
                  <p:nvPr/>
                </p:nvSpPr>
                <p:spPr bwMode="white">
                  <a:xfrm rot="-3868218">
                    <a:off x="1840" y="2194"/>
                    <a:ext cx="140" cy="99"/>
                  </a:xfrm>
                  <a:custGeom>
                    <a:avLst/>
                    <a:gdLst>
                      <a:gd name="T0" fmla="*/ 140 w 140"/>
                      <a:gd name="T1" fmla="*/ 0 h 99"/>
                      <a:gd name="T2" fmla="*/ 99 w 140"/>
                      <a:gd name="T3" fmla="*/ 58 h 99"/>
                      <a:gd name="T4" fmla="*/ 0 w 140"/>
                      <a:gd name="T5" fmla="*/ 99 h 99"/>
                      <a:gd name="T6" fmla="*/ 0 60000 65536"/>
                      <a:gd name="T7" fmla="*/ 0 60000 65536"/>
                      <a:gd name="T8" fmla="*/ 0 60000 65536"/>
                      <a:gd name="T9" fmla="*/ 0 w 140"/>
                      <a:gd name="T10" fmla="*/ 0 h 99"/>
                      <a:gd name="T11" fmla="*/ 140 w 140"/>
                      <a:gd name="T12" fmla="*/ 99 h 99"/>
                    </a:gdLst>
                    <a:ahLst/>
                    <a:cxnLst>
                      <a:cxn ang="T6">
                        <a:pos x="T0" y="T1"/>
                      </a:cxn>
                      <a:cxn ang="T7">
                        <a:pos x="T2" y="T3"/>
                      </a:cxn>
                      <a:cxn ang="T8">
                        <a:pos x="T4" y="T5"/>
                      </a:cxn>
                    </a:cxnLst>
                    <a:rect l="T9" t="T10" r="T11" b="T12"/>
                    <a:pathLst>
                      <a:path w="140" h="99">
                        <a:moveTo>
                          <a:pt x="140" y="0"/>
                        </a:moveTo>
                        <a:cubicBezTo>
                          <a:pt x="131" y="21"/>
                          <a:pt x="122" y="42"/>
                          <a:pt x="99" y="58"/>
                        </a:cubicBezTo>
                        <a:cubicBezTo>
                          <a:pt x="76" y="74"/>
                          <a:pt x="38" y="86"/>
                          <a:pt x="0" y="99"/>
                        </a:cubicBezTo>
                      </a:path>
                    </a:pathLst>
                  </a:custGeom>
                  <a:noFill/>
                  <a:ln w="28575">
                    <a:solidFill>
                      <a:srgbClr val="00FF00"/>
                    </a:solidFill>
                    <a:round/>
                    <a:headEnd/>
                    <a:tailEnd/>
                  </a:ln>
                </p:spPr>
                <p:txBody>
                  <a:bodyPr wrap="none" anchor="ctr">
                    <a:spAutoFit/>
                  </a:bodyPr>
                  <a:lstStyle/>
                  <a:p>
                    <a:endParaRPr lang="en-US"/>
                  </a:p>
                </p:txBody>
              </p:sp>
            </p:grpSp>
            <p:sp>
              <p:nvSpPr>
                <p:cNvPr id="30772" name="Text Box 534"/>
                <p:cNvSpPr txBox="1">
                  <a:spLocks noChangeArrowheads="1"/>
                </p:cNvSpPr>
                <p:nvPr/>
              </p:nvSpPr>
              <p:spPr bwMode="white">
                <a:xfrm>
                  <a:off x="1803" y="1869"/>
                  <a:ext cx="188" cy="374"/>
                </a:xfrm>
                <a:prstGeom prst="rect">
                  <a:avLst/>
                </a:prstGeom>
                <a:noFill/>
                <a:ln w="12700">
                  <a:noFill/>
                  <a:miter lim="800000"/>
                  <a:headEnd/>
                  <a:tailEnd/>
                </a:ln>
              </p:spPr>
              <p:txBody>
                <a:bodyPr wrap="none" anchor="ctr">
                  <a:spAutoFit/>
                </a:bodyPr>
                <a:lstStyle/>
                <a:p>
                  <a:pPr algn="ctr" eaLnBrk="0" hangingPunct="0"/>
                  <a:endParaRPr lang="en-US" b="1"/>
                </a:p>
              </p:txBody>
            </p:sp>
          </p:grpSp>
          <p:grpSp>
            <p:nvGrpSpPr>
              <p:cNvPr id="30759" name="Group 535"/>
              <p:cNvGrpSpPr>
                <a:grpSpLocks/>
              </p:cNvGrpSpPr>
              <p:nvPr/>
            </p:nvGrpSpPr>
            <p:grpSpPr bwMode="auto">
              <a:xfrm>
                <a:off x="2264" y="3118"/>
                <a:ext cx="220" cy="198"/>
                <a:chOff x="2083" y="2821"/>
                <a:chExt cx="414" cy="374"/>
              </a:xfrm>
            </p:grpSpPr>
            <p:sp>
              <p:nvSpPr>
                <p:cNvPr id="30760" name="Oval 536"/>
                <p:cNvSpPr>
                  <a:spLocks noChangeArrowheads="1"/>
                </p:cNvSpPr>
                <p:nvPr/>
              </p:nvSpPr>
              <p:spPr bwMode="white">
                <a:xfrm>
                  <a:off x="2299" y="2989"/>
                  <a:ext cx="62" cy="94"/>
                </a:xfrm>
                <a:prstGeom prst="ellipse">
                  <a:avLst/>
                </a:prstGeom>
                <a:solidFill>
                  <a:srgbClr val="000066"/>
                </a:solidFill>
                <a:ln w="12700">
                  <a:noFill/>
                  <a:round/>
                  <a:headEnd/>
                  <a:tailEnd/>
                </a:ln>
              </p:spPr>
              <p:txBody>
                <a:bodyPr wrap="none" anchor="ctr">
                  <a:spAutoFit/>
                </a:bodyPr>
                <a:lstStyle/>
                <a:p>
                  <a:endParaRPr lang="en-US"/>
                </a:p>
              </p:txBody>
            </p:sp>
            <p:grpSp>
              <p:nvGrpSpPr>
                <p:cNvPr id="30761" name="Group 537"/>
                <p:cNvGrpSpPr>
                  <a:grpSpLocks/>
                </p:cNvGrpSpPr>
                <p:nvPr/>
              </p:nvGrpSpPr>
              <p:grpSpPr bwMode="auto">
                <a:xfrm>
                  <a:off x="2083" y="2821"/>
                  <a:ext cx="414" cy="374"/>
                  <a:chOff x="2083" y="2821"/>
                  <a:chExt cx="414" cy="374"/>
                </a:xfrm>
              </p:grpSpPr>
              <p:sp>
                <p:nvSpPr>
                  <p:cNvPr id="30762" name="Oval 538"/>
                  <p:cNvSpPr>
                    <a:spLocks noChangeArrowheads="1"/>
                  </p:cNvSpPr>
                  <p:nvPr/>
                </p:nvSpPr>
                <p:spPr bwMode="white">
                  <a:xfrm>
                    <a:off x="2251" y="303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63" name="Oval 539"/>
                  <p:cNvSpPr>
                    <a:spLocks noChangeArrowheads="1"/>
                  </p:cNvSpPr>
                  <p:nvPr/>
                </p:nvSpPr>
                <p:spPr bwMode="white">
                  <a:xfrm>
                    <a:off x="2155" y="2885"/>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64" name="Oval 540"/>
                  <p:cNvSpPr>
                    <a:spLocks noChangeArrowheads="1"/>
                  </p:cNvSpPr>
                  <p:nvPr/>
                </p:nvSpPr>
                <p:spPr bwMode="white">
                  <a:xfrm>
                    <a:off x="2083" y="2933"/>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65" name="Oval 541"/>
                  <p:cNvSpPr>
                    <a:spLocks noChangeArrowheads="1"/>
                  </p:cNvSpPr>
                  <p:nvPr/>
                </p:nvSpPr>
                <p:spPr bwMode="white">
                  <a:xfrm>
                    <a:off x="2299" y="2821"/>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66" name="Oval 542"/>
                  <p:cNvSpPr>
                    <a:spLocks noChangeArrowheads="1"/>
                  </p:cNvSpPr>
                  <p:nvPr/>
                </p:nvSpPr>
                <p:spPr bwMode="white">
                  <a:xfrm>
                    <a:off x="2259" y="291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67" name="Oval 543"/>
                  <p:cNvSpPr>
                    <a:spLocks noChangeArrowheads="1"/>
                  </p:cNvSpPr>
                  <p:nvPr/>
                </p:nvSpPr>
                <p:spPr bwMode="white">
                  <a:xfrm>
                    <a:off x="2339" y="2917"/>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68" name="Oval 544"/>
                  <p:cNvSpPr>
                    <a:spLocks noChangeArrowheads="1"/>
                  </p:cNvSpPr>
                  <p:nvPr/>
                </p:nvSpPr>
                <p:spPr bwMode="white">
                  <a:xfrm>
                    <a:off x="2195" y="2981"/>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69" name="Oval 545"/>
                  <p:cNvSpPr>
                    <a:spLocks noChangeArrowheads="1"/>
                  </p:cNvSpPr>
                  <p:nvPr/>
                </p:nvSpPr>
                <p:spPr bwMode="white">
                  <a:xfrm>
                    <a:off x="2395" y="3005"/>
                    <a:ext cx="62" cy="94"/>
                  </a:xfrm>
                  <a:prstGeom prst="ellipse">
                    <a:avLst/>
                  </a:prstGeom>
                  <a:solidFill>
                    <a:srgbClr val="000066"/>
                  </a:solidFill>
                  <a:ln w="12700">
                    <a:noFill/>
                    <a:round/>
                    <a:headEnd/>
                    <a:tailEnd/>
                  </a:ln>
                </p:spPr>
                <p:txBody>
                  <a:bodyPr wrap="none" anchor="ctr">
                    <a:spAutoFit/>
                  </a:bodyPr>
                  <a:lstStyle/>
                  <a:p>
                    <a:endParaRPr lang="en-US"/>
                  </a:p>
                </p:txBody>
              </p:sp>
              <p:sp>
                <p:nvSpPr>
                  <p:cNvPr id="30770" name="Oval 546"/>
                  <p:cNvSpPr>
                    <a:spLocks noChangeArrowheads="1"/>
                  </p:cNvSpPr>
                  <p:nvPr/>
                </p:nvSpPr>
                <p:spPr bwMode="white">
                  <a:xfrm>
                    <a:off x="2435" y="3101"/>
                    <a:ext cx="62" cy="94"/>
                  </a:xfrm>
                  <a:prstGeom prst="ellipse">
                    <a:avLst/>
                  </a:prstGeom>
                  <a:solidFill>
                    <a:srgbClr val="000066"/>
                  </a:solidFill>
                  <a:ln w="12700">
                    <a:noFill/>
                    <a:round/>
                    <a:headEnd/>
                    <a:tailEnd/>
                  </a:ln>
                </p:spPr>
                <p:txBody>
                  <a:bodyPr wrap="none" anchor="ctr">
                    <a:spAutoFit/>
                  </a:bodyPr>
                  <a:lstStyle/>
                  <a:p>
                    <a:endParaRPr lang="en-US"/>
                  </a:p>
                </p:txBody>
              </p:sp>
            </p:grpSp>
          </p:grpSp>
        </p:grpSp>
        <p:sp>
          <p:nvSpPr>
            <p:cNvPr id="91683" name="Text Box 547"/>
            <p:cNvSpPr txBox="1">
              <a:spLocks noChangeArrowheads="1"/>
            </p:cNvSpPr>
            <p:nvPr/>
          </p:nvSpPr>
          <p:spPr bwMode="white">
            <a:xfrm>
              <a:off x="2246" y="3706"/>
              <a:ext cx="918" cy="192"/>
            </a:xfrm>
            <a:prstGeom prst="rect">
              <a:avLst/>
            </a:prstGeom>
            <a:noFill/>
            <a:ln w="12700">
              <a:noFill/>
              <a:miter lim="800000"/>
              <a:headEnd/>
              <a:tailEnd/>
            </a:ln>
            <a:effectLst/>
          </p:spPr>
          <p:txBody>
            <a:bodyPr wrap="none" anchor="ctr">
              <a:spAutoFit/>
            </a:bodyPr>
            <a:lstStyle/>
            <a:p>
              <a:pPr algn="ctr" eaLnBrk="0" hangingPunct="0">
                <a:defRPr/>
              </a:pPr>
              <a:r>
                <a:rPr lang="en-US" sz="1400" b="1">
                  <a:effectLst>
                    <a:outerShdw blurRad="38100" dist="38100" dir="2700000" algn="tl">
                      <a:srgbClr val="C0C0C0"/>
                    </a:outerShdw>
                  </a:effectLst>
                </a:rPr>
                <a:t>Cell membrane</a:t>
              </a:r>
              <a:endParaRPr lang="en-US" sz="1200">
                <a:solidFill>
                  <a:srgbClr val="FFFFCC"/>
                </a:solidFill>
              </a:endParaRPr>
            </a:p>
          </p:txBody>
        </p:sp>
        <p:sp>
          <p:nvSpPr>
            <p:cNvPr id="30730" name="Line 548"/>
            <p:cNvSpPr>
              <a:spLocks noChangeShapeType="1"/>
            </p:cNvSpPr>
            <p:nvPr/>
          </p:nvSpPr>
          <p:spPr bwMode="white">
            <a:xfrm flipH="1" flipV="1">
              <a:off x="2177" y="3637"/>
              <a:ext cx="96" cy="169"/>
            </a:xfrm>
            <a:prstGeom prst="line">
              <a:avLst/>
            </a:prstGeom>
            <a:noFill/>
            <a:ln w="12700">
              <a:solidFill>
                <a:srgbClr val="D5FF01"/>
              </a:solidFill>
              <a:round/>
              <a:headEnd/>
              <a:tailEnd/>
            </a:ln>
          </p:spPr>
          <p:txBody>
            <a:bodyPr anchor="ctr">
              <a:spAutoFit/>
            </a:bodyPr>
            <a:lstStyle/>
            <a:p>
              <a:endParaRPr lang="en-GB"/>
            </a:p>
          </p:txBody>
        </p:sp>
        <p:grpSp>
          <p:nvGrpSpPr>
            <p:cNvPr id="30731" name="Group 549"/>
            <p:cNvGrpSpPr>
              <a:grpSpLocks/>
            </p:cNvGrpSpPr>
            <p:nvPr/>
          </p:nvGrpSpPr>
          <p:grpSpPr bwMode="auto">
            <a:xfrm>
              <a:off x="2085" y="3467"/>
              <a:ext cx="161" cy="130"/>
              <a:chOff x="2085" y="1914"/>
              <a:chExt cx="161" cy="130"/>
            </a:xfrm>
          </p:grpSpPr>
          <p:sp>
            <p:nvSpPr>
              <p:cNvPr id="30732" name="Oval 550"/>
              <p:cNvSpPr>
                <a:spLocks noChangeArrowheads="1"/>
              </p:cNvSpPr>
              <p:nvPr/>
            </p:nvSpPr>
            <p:spPr bwMode="white">
              <a:xfrm>
                <a:off x="2136" y="1994"/>
                <a:ext cx="33" cy="50"/>
              </a:xfrm>
              <a:prstGeom prst="ellipse">
                <a:avLst/>
              </a:prstGeom>
              <a:solidFill>
                <a:srgbClr val="000066"/>
              </a:solidFill>
              <a:ln w="12700">
                <a:noFill/>
                <a:round/>
                <a:headEnd/>
                <a:tailEnd/>
              </a:ln>
            </p:spPr>
            <p:txBody>
              <a:bodyPr wrap="none" anchor="ctr">
                <a:spAutoFit/>
              </a:bodyPr>
              <a:lstStyle/>
              <a:p>
                <a:endParaRPr lang="en-US"/>
              </a:p>
            </p:txBody>
          </p:sp>
          <p:sp>
            <p:nvSpPr>
              <p:cNvPr id="30733" name="Oval 551"/>
              <p:cNvSpPr>
                <a:spLocks noChangeArrowheads="1"/>
              </p:cNvSpPr>
              <p:nvPr/>
            </p:nvSpPr>
            <p:spPr bwMode="white">
              <a:xfrm>
                <a:off x="2085" y="1914"/>
                <a:ext cx="33" cy="50"/>
              </a:xfrm>
              <a:prstGeom prst="ellipse">
                <a:avLst/>
              </a:prstGeom>
              <a:solidFill>
                <a:srgbClr val="000066"/>
              </a:solidFill>
              <a:ln w="12700">
                <a:noFill/>
                <a:round/>
                <a:headEnd/>
                <a:tailEnd/>
              </a:ln>
            </p:spPr>
            <p:txBody>
              <a:bodyPr wrap="none" anchor="ctr">
                <a:spAutoFit/>
              </a:bodyPr>
              <a:lstStyle/>
              <a:p>
                <a:endParaRPr lang="en-US"/>
              </a:p>
            </p:txBody>
          </p:sp>
          <p:sp>
            <p:nvSpPr>
              <p:cNvPr id="30734" name="Oval 552"/>
              <p:cNvSpPr>
                <a:spLocks noChangeArrowheads="1"/>
              </p:cNvSpPr>
              <p:nvPr/>
            </p:nvSpPr>
            <p:spPr bwMode="white">
              <a:xfrm>
                <a:off x="2141" y="1931"/>
                <a:ext cx="32" cy="50"/>
              </a:xfrm>
              <a:prstGeom prst="ellipse">
                <a:avLst/>
              </a:prstGeom>
              <a:solidFill>
                <a:srgbClr val="000066"/>
              </a:solidFill>
              <a:ln w="12700">
                <a:noFill/>
                <a:round/>
                <a:headEnd/>
                <a:tailEnd/>
              </a:ln>
            </p:spPr>
            <p:txBody>
              <a:bodyPr wrap="none" anchor="ctr">
                <a:spAutoFit/>
              </a:bodyPr>
              <a:lstStyle/>
              <a:p>
                <a:endParaRPr lang="en-US"/>
              </a:p>
            </p:txBody>
          </p:sp>
          <p:sp>
            <p:nvSpPr>
              <p:cNvPr id="30735" name="Oval 553"/>
              <p:cNvSpPr>
                <a:spLocks noChangeArrowheads="1"/>
              </p:cNvSpPr>
              <p:nvPr/>
            </p:nvSpPr>
            <p:spPr bwMode="white">
              <a:xfrm>
                <a:off x="2183" y="1931"/>
                <a:ext cx="33" cy="50"/>
              </a:xfrm>
              <a:prstGeom prst="ellipse">
                <a:avLst/>
              </a:prstGeom>
              <a:solidFill>
                <a:srgbClr val="000066"/>
              </a:solidFill>
              <a:ln w="12700">
                <a:noFill/>
                <a:round/>
                <a:headEnd/>
                <a:tailEnd/>
              </a:ln>
            </p:spPr>
            <p:txBody>
              <a:bodyPr wrap="none" anchor="ctr">
                <a:spAutoFit/>
              </a:bodyPr>
              <a:lstStyle/>
              <a:p>
                <a:endParaRPr lang="en-US"/>
              </a:p>
            </p:txBody>
          </p:sp>
          <p:sp>
            <p:nvSpPr>
              <p:cNvPr id="30736" name="Oval 554"/>
              <p:cNvSpPr>
                <a:spLocks noChangeArrowheads="1"/>
              </p:cNvSpPr>
              <p:nvPr/>
            </p:nvSpPr>
            <p:spPr bwMode="white">
              <a:xfrm>
                <a:off x="2213" y="1977"/>
                <a:ext cx="33" cy="50"/>
              </a:xfrm>
              <a:prstGeom prst="ellipse">
                <a:avLst/>
              </a:prstGeom>
              <a:solidFill>
                <a:srgbClr val="000066"/>
              </a:solidFill>
              <a:ln w="12700">
                <a:noFill/>
                <a:round/>
                <a:headEnd/>
                <a:tailEnd/>
              </a:ln>
            </p:spPr>
            <p:txBody>
              <a:bodyPr wrap="none" anchor="ctr">
                <a:spAutoFit/>
              </a:bodyPr>
              <a:lstStyle/>
              <a:p>
                <a:endParaRPr lang="en-US"/>
              </a:p>
            </p:txBody>
          </p:sp>
        </p:grpSp>
      </p:grpSp>
      <p:sp>
        <p:nvSpPr>
          <p:cNvPr id="30727" name="Text Box 557"/>
          <p:cNvSpPr txBox="1">
            <a:spLocks noChangeArrowheads="1"/>
          </p:cNvSpPr>
          <p:nvPr/>
        </p:nvSpPr>
        <p:spPr bwMode="auto">
          <a:xfrm>
            <a:off x="8021638" y="6597650"/>
            <a:ext cx="1087437" cy="214313"/>
          </a:xfrm>
          <a:prstGeom prst="rect">
            <a:avLst/>
          </a:prstGeom>
          <a:noFill/>
          <a:ln w="9525">
            <a:noFill/>
            <a:miter lim="800000"/>
            <a:headEnd/>
            <a:tailEnd/>
          </a:ln>
        </p:spPr>
        <p:txBody>
          <a:bodyPr wrap="none">
            <a:spAutoFit/>
          </a:bodyPr>
          <a:lstStyle/>
          <a:p>
            <a:r>
              <a:rPr lang="en-GB" sz="800"/>
              <a:t>Affymetrix Inc.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GB" sz="2800" smtClean="0"/>
              <a:t>MEASURING GENE EXPRESSION</a:t>
            </a:r>
          </a:p>
        </p:txBody>
      </p:sp>
      <p:sp>
        <p:nvSpPr>
          <p:cNvPr id="31747" name="Rectangle 3"/>
          <p:cNvSpPr>
            <a:spLocks noGrp="1" noChangeArrowheads="1"/>
          </p:cNvSpPr>
          <p:nvPr>
            <p:ph type="body" idx="1"/>
          </p:nvPr>
        </p:nvSpPr>
        <p:spPr/>
        <p:txBody>
          <a:bodyPr/>
          <a:lstStyle/>
          <a:p>
            <a:pPr eaLnBrk="1" hangingPunct="1"/>
            <a:r>
              <a:rPr lang="en-GB" smtClean="0"/>
              <a:t>There are two main techniques currently used:</a:t>
            </a:r>
          </a:p>
          <a:p>
            <a:pPr eaLnBrk="1" hangingPunct="1">
              <a:lnSpc>
                <a:spcPct val="30000"/>
              </a:lnSpc>
            </a:pPr>
            <a:endParaRPr lang="en-GB" smtClean="0"/>
          </a:p>
          <a:p>
            <a:pPr lvl="1" eaLnBrk="1" hangingPunct="1"/>
            <a:r>
              <a:rPr lang="en-GB" smtClean="0"/>
              <a:t>Quantitative rt-PCR</a:t>
            </a:r>
          </a:p>
          <a:p>
            <a:pPr lvl="2" eaLnBrk="1" hangingPunct="1"/>
            <a:r>
              <a:rPr lang="en-GB" smtClean="0"/>
              <a:t>The expression of a single gene is measured relative to a standard or invariant house keeping gene.</a:t>
            </a:r>
          </a:p>
          <a:p>
            <a:pPr lvl="2" eaLnBrk="1" hangingPunct="1"/>
            <a:r>
              <a:rPr lang="en-GB" smtClean="0"/>
              <a:t>More accurate quantification of expression.</a:t>
            </a:r>
          </a:p>
          <a:p>
            <a:pPr lvl="2" eaLnBrk="1" hangingPunct="1"/>
            <a:r>
              <a:rPr lang="en-GB" smtClean="0"/>
              <a:t>Often used to validate microarray findings for a small sample of genes.</a:t>
            </a:r>
          </a:p>
          <a:p>
            <a:pPr lvl="1" eaLnBrk="1" hangingPunct="1">
              <a:lnSpc>
                <a:spcPct val="200000"/>
              </a:lnSpc>
            </a:pPr>
            <a:r>
              <a:rPr lang="en-GB" smtClean="0"/>
              <a:t>Microarray Technology</a:t>
            </a:r>
          </a:p>
          <a:p>
            <a:pPr lvl="2" eaLnBrk="1" hangingPunct="1"/>
            <a:r>
              <a:rPr lang="en-GB" smtClean="0"/>
              <a:t>Allows the expression of every known gene in genome to be assessed simultaneously.</a:t>
            </a:r>
          </a:p>
          <a:p>
            <a:pPr lvl="2" eaLnBrk="1" hangingPunct="1"/>
            <a:r>
              <a:rPr lang="en-GB" smtClean="0"/>
              <a:t>Techniques vary depending on platform used as does the accuracy of expression quantification.</a:t>
            </a:r>
          </a:p>
          <a:p>
            <a:pPr lvl="2" eaLnBrk="1" hangingPunct="1">
              <a:lnSpc>
                <a:spcPct val="60000"/>
              </a:lnSpc>
            </a:pPr>
            <a:endParaRPr lang="en-GB"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GB" sz="2800" smtClean="0"/>
              <a:t>INTRODUCTION</a:t>
            </a:r>
          </a:p>
        </p:txBody>
      </p:sp>
      <p:sp>
        <p:nvSpPr>
          <p:cNvPr id="8195" name="Rectangle 3"/>
          <p:cNvSpPr>
            <a:spLocks noGrp="1" noChangeArrowheads="1"/>
          </p:cNvSpPr>
          <p:nvPr>
            <p:ph type="body" idx="1"/>
          </p:nvPr>
        </p:nvSpPr>
        <p:spPr/>
        <p:txBody>
          <a:bodyPr/>
          <a:lstStyle/>
          <a:p>
            <a:pPr eaLnBrk="1" hangingPunct="1"/>
            <a:r>
              <a:rPr lang="en-GB" smtClean="0"/>
              <a:t>The human genome contains ~3 billion bases.</a:t>
            </a:r>
          </a:p>
          <a:p>
            <a:pPr eaLnBrk="1" hangingPunct="1">
              <a:lnSpc>
                <a:spcPct val="30000"/>
              </a:lnSpc>
            </a:pPr>
            <a:endParaRPr lang="en-GB" smtClean="0"/>
          </a:p>
          <a:p>
            <a:pPr lvl="1" eaLnBrk="1" hangingPunct="1"/>
            <a:r>
              <a:rPr lang="en-GB" smtClean="0"/>
              <a:t>Estimated to contain 30,000 genes.</a:t>
            </a:r>
          </a:p>
          <a:p>
            <a:pPr lvl="1" eaLnBrk="1" hangingPunct="1"/>
            <a:r>
              <a:rPr lang="en-GB" smtClean="0"/>
              <a:t>2% of genome encodes proteins (exons). </a:t>
            </a:r>
          </a:p>
          <a:p>
            <a:pPr lvl="1" eaLnBrk="1" hangingPunct="1"/>
            <a:r>
              <a:rPr lang="en-GB" smtClean="0"/>
              <a:t>The remaining 98% is non-coding ‘intronic’ DNA.</a:t>
            </a:r>
          </a:p>
          <a:p>
            <a:pPr lvl="1" eaLnBrk="1" hangingPunct="1"/>
            <a:r>
              <a:rPr lang="en-GB" smtClean="0"/>
              <a:t>About 50% of discovered genes have unknown functions.</a:t>
            </a:r>
          </a:p>
          <a:p>
            <a:pPr lvl="1" eaLnBrk="1" hangingPunct="1"/>
            <a:r>
              <a:rPr lang="en-GB" smtClean="0"/>
              <a:t>Considerable homology exists with other species (e.g. mouse)</a:t>
            </a:r>
          </a:p>
          <a:p>
            <a:pPr lvl="1" eaLnBrk="1" hangingPunct="1">
              <a:lnSpc>
                <a:spcPct val="90000"/>
              </a:lnSpc>
            </a:pPr>
            <a:endParaRPr lang="en-GB" smtClean="0"/>
          </a:p>
          <a:p>
            <a:pPr eaLnBrk="1" hangingPunct="1"/>
            <a:r>
              <a:rPr lang="en-GB" smtClean="0"/>
              <a:t>At least 99.9% of DNA is identical between all humans.</a:t>
            </a:r>
          </a:p>
          <a:p>
            <a:pPr eaLnBrk="1" hangingPunct="1">
              <a:lnSpc>
                <a:spcPct val="70000"/>
              </a:lnSpc>
            </a:pPr>
            <a:endParaRPr lang="en-GB" smtClean="0"/>
          </a:p>
          <a:p>
            <a:pPr eaLnBrk="1" hangingPunct="1"/>
            <a:r>
              <a:rPr lang="en-GB" smtClean="0"/>
              <a:t>It is the interaction between our genes and our environment that determine variations in our susceptibility to disease.</a:t>
            </a:r>
          </a:p>
          <a:p>
            <a:pPr eaLnBrk="1" hangingPunct="1"/>
            <a:endParaRPr lang="en-GB" smtClean="0"/>
          </a:p>
          <a:p>
            <a:pPr lvl="1" eaLnBrk="1" hangingPunct="1"/>
            <a:endParaRPr lang="en-GB"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GB" smtClean="0"/>
              <a:t>QUANTITATIVE RT-PCR</a:t>
            </a:r>
          </a:p>
        </p:txBody>
      </p:sp>
      <p:sp>
        <p:nvSpPr>
          <p:cNvPr id="32771" name="Rectangle 3"/>
          <p:cNvSpPr>
            <a:spLocks noGrp="1" noChangeArrowheads="1"/>
          </p:cNvSpPr>
          <p:nvPr>
            <p:ph type="body" sz="half" idx="1"/>
          </p:nvPr>
        </p:nvSpPr>
        <p:spPr>
          <a:xfrm>
            <a:off x="457200" y="1700213"/>
            <a:ext cx="4475163" cy="4425950"/>
          </a:xfrm>
        </p:spPr>
        <p:txBody>
          <a:bodyPr/>
          <a:lstStyle/>
          <a:p>
            <a:pPr eaLnBrk="1" hangingPunct="1"/>
            <a:r>
              <a:rPr lang="en-GB" sz="1800" smtClean="0"/>
              <a:t>Quantitative rt-PCR based on the ability of the PCR reaction to amplify a DNA sequence between specific primers.</a:t>
            </a:r>
          </a:p>
          <a:p>
            <a:pPr eaLnBrk="1" hangingPunct="1">
              <a:lnSpc>
                <a:spcPct val="50000"/>
              </a:lnSpc>
            </a:pPr>
            <a:endParaRPr lang="en-GB" sz="1800" smtClean="0"/>
          </a:p>
          <a:p>
            <a:pPr lvl="1" eaLnBrk="1" hangingPunct="1"/>
            <a:r>
              <a:rPr lang="en-GB" sz="1600" smtClean="0"/>
              <a:t>Total RNA is extracted from tissue,</a:t>
            </a:r>
          </a:p>
          <a:p>
            <a:pPr lvl="1" eaLnBrk="1" hangingPunct="1"/>
            <a:r>
              <a:rPr lang="en-GB" sz="1600" smtClean="0"/>
              <a:t>RNA is Reverse transcribed into cDNA by Reverse transcriptase enzyme.</a:t>
            </a:r>
          </a:p>
          <a:p>
            <a:pPr lvl="1" eaLnBrk="1" hangingPunct="1"/>
            <a:r>
              <a:rPr lang="en-GB" sz="1600" smtClean="0"/>
              <a:t>A PCR reaction is then performed.</a:t>
            </a:r>
          </a:p>
          <a:p>
            <a:pPr lvl="1" eaLnBrk="1" hangingPunct="1"/>
            <a:r>
              <a:rPr lang="en-GB" sz="1600" smtClean="0"/>
              <a:t>The amount of DNA product is measured after each cycle by measuring the incorporation of a fluorescent marker (e.g. SYBR Green) into the dsDNA product. </a:t>
            </a:r>
          </a:p>
        </p:txBody>
      </p:sp>
      <p:pic>
        <p:nvPicPr>
          <p:cNvPr id="32772" name="Picture 6" descr="ch7f15"/>
          <p:cNvPicPr>
            <a:picLocks noChangeAspect="1" noChangeArrowheads="1"/>
          </p:cNvPicPr>
          <p:nvPr/>
        </p:nvPicPr>
        <p:blipFill>
          <a:blip r:embed="rId2" cstate="print"/>
          <a:srcRect l="19014" b="76479"/>
          <a:stretch>
            <a:fillRect/>
          </a:stretch>
        </p:blipFill>
        <p:spPr bwMode="auto">
          <a:xfrm>
            <a:off x="5076825" y="2133600"/>
            <a:ext cx="3678238" cy="2430463"/>
          </a:xfrm>
          <a:prstGeom prst="rect">
            <a:avLst/>
          </a:prstGeom>
          <a:noFill/>
          <a:ln w="9525">
            <a:noFill/>
            <a:miter lim="800000"/>
            <a:headEnd/>
            <a:tailEnd/>
          </a:ln>
        </p:spPr>
      </p:pic>
      <p:sp>
        <p:nvSpPr>
          <p:cNvPr id="32773" name="Text Box 7"/>
          <p:cNvSpPr txBox="1">
            <a:spLocks noChangeArrowheads="1"/>
          </p:cNvSpPr>
          <p:nvPr/>
        </p:nvSpPr>
        <p:spPr bwMode="auto">
          <a:xfrm>
            <a:off x="7113588" y="6643688"/>
            <a:ext cx="2030412" cy="214312"/>
          </a:xfrm>
          <a:prstGeom prst="rect">
            <a:avLst/>
          </a:prstGeom>
          <a:noFill/>
          <a:ln w="9525">
            <a:noFill/>
            <a:miter lim="800000"/>
            <a:headEnd/>
            <a:tailEnd/>
          </a:ln>
        </p:spPr>
        <p:txBody>
          <a:bodyPr wrap="none">
            <a:spAutoFit/>
          </a:bodyPr>
          <a:lstStyle/>
          <a:p>
            <a:r>
              <a:rPr lang="en-GB" sz="800"/>
              <a:t>Lodish et al, Molecular Cell Biology 1999</a:t>
            </a:r>
          </a:p>
        </p:txBody>
      </p:sp>
      <p:pic>
        <p:nvPicPr>
          <p:cNvPr id="145417" name="Picture 9" descr="6"/>
          <p:cNvPicPr>
            <a:picLocks noChangeAspect="1" noChangeArrowheads="1"/>
          </p:cNvPicPr>
          <p:nvPr/>
        </p:nvPicPr>
        <p:blipFill>
          <a:blip r:embed="rId3" cstate="print"/>
          <a:srcRect/>
          <a:stretch>
            <a:fillRect/>
          </a:stretch>
        </p:blipFill>
        <p:spPr bwMode="auto">
          <a:xfrm>
            <a:off x="5292725" y="1125538"/>
            <a:ext cx="3333750" cy="5172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17"/>
                                        </p:tgtEl>
                                        <p:attrNameLst>
                                          <p:attrName>style.visibility</p:attrName>
                                        </p:attrNameLst>
                                      </p:cBhvr>
                                      <p:to>
                                        <p:strVal val="visible"/>
                                      </p:to>
                                    </p:set>
                                    <p:animEffect transition="in" filter="fade">
                                      <p:cBhvr>
                                        <p:cTn id="7" dur="1000"/>
                                        <p:tgtEl>
                                          <p:spTgt spid="145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GB" sz="2800" smtClean="0"/>
              <a:t>QUANTITATIVE RT-PCR</a:t>
            </a:r>
          </a:p>
        </p:txBody>
      </p:sp>
      <p:sp>
        <p:nvSpPr>
          <p:cNvPr id="33795" name="Rectangle 8"/>
          <p:cNvSpPr>
            <a:spLocks noGrp="1" noChangeArrowheads="1"/>
          </p:cNvSpPr>
          <p:nvPr>
            <p:ph type="body" sz="half" idx="1"/>
          </p:nvPr>
        </p:nvSpPr>
        <p:spPr/>
        <p:txBody>
          <a:bodyPr/>
          <a:lstStyle/>
          <a:p>
            <a:pPr eaLnBrk="1" hangingPunct="1"/>
            <a:r>
              <a:rPr lang="en-GB" sz="1800" smtClean="0"/>
              <a:t>The fluorescence measured with each cycle is measured.</a:t>
            </a:r>
          </a:p>
          <a:p>
            <a:pPr eaLnBrk="1" hangingPunct="1"/>
            <a:endParaRPr lang="en-GB" sz="1800" smtClean="0"/>
          </a:p>
          <a:p>
            <a:pPr eaLnBrk="1" hangingPunct="1"/>
            <a:r>
              <a:rPr lang="en-GB" sz="1800" smtClean="0"/>
              <a:t>The number of cycles taken to reach a certain fluorescence level is proportional to the amount of cDNA present at the start and hence the amount of RNA.</a:t>
            </a:r>
          </a:p>
          <a:p>
            <a:pPr eaLnBrk="1" hangingPunct="1"/>
            <a:endParaRPr lang="en-GB" sz="1800" smtClean="0"/>
          </a:p>
          <a:p>
            <a:pPr eaLnBrk="1" hangingPunct="1"/>
            <a:r>
              <a:rPr lang="en-GB" sz="1800" smtClean="0"/>
              <a:t>The fluorescence level may either be compared to a known standard to give an absolute expression level or changes relative to a control sample be recorded.</a:t>
            </a:r>
          </a:p>
        </p:txBody>
      </p:sp>
      <p:pic>
        <p:nvPicPr>
          <p:cNvPr id="33796" name="Picture 11"/>
          <p:cNvPicPr>
            <a:picLocks noChangeAspect="1" noChangeArrowheads="1"/>
          </p:cNvPicPr>
          <p:nvPr/>
        </p:nvPicPr>
        <p:blipFill>
          <a:blip r:embed="rId2" cstate="print"/>
          <a:srcRect/>
          <a:stretch>
            <a:fillRect/>
          </a:stretch>
        </p:blipFill>
        <p:spPr bwMode="auto">
          <a:xfrm>
            <a:off x="4787900" y="1844675"/>
            <a:ext cx="4124325" cy="3744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en-GB" sz="2800" smtClean="0"/>
              <a:t>MICROARRAY TECHNOLOGY</a:t>
            </a:r>
          </a:p>
        </p:txBody>
      </p:sp>
      <p:sp>
        <p:nvSpPr>
          <p:cNvPr id="34819" name="Rectangle 3"/>
          <p:cNvSpPr>
            <a:spLocks noGrp="1" noChangeArrowheads="1"/>
          </p:cNvSpPr>
          <p:nvPr>
            <p:ph type="body" sz="half" idx="1"/>
          </p:nvPr>
        </p:nvSpPr>
        <p:spPr/>
        <p:txBody>
          <a:bodyPr/>
          <a:lstStyle/>
          <a:p>
            <a:pPr eaLnBrk="1" hangingPunct="1"/>
            <a:r>
              <a:rPr lang="en-GB" sz="1800" smtClean="0"/>
              <a:t>Many variations of this technology are available.</a:t>
            </a:r>
          </a:p>
          <a:p>
            <a:pPr eaLnBrk="1" hangingPunct="1">
              <a:lnSpc>
                <a:spcPct val="60000"/>
              </a:lnSpc>
            </a:pPr>
            <a:endParaRPr lang="en-GB" sz="1800" smtClean="0"/>
          </a:p>
          <a:p>
            <a:pPr lvl="1" eaLnBrk="1" hangingPunct="1"/>
            <a:r>
              <a:rPr lang="en-GB" sz="1600" smtClean="0"/>
              <a:t>‘Two colour’ cDNA microarrays</a:t>
            </a:r>
          </a:p>
          <a:p>
            <a:pPr lvl="1" eaLnBrk="1" hangingPunct="1">
              <a:lnSpc>
                <a:spcPct val="50000"/>
              </a:lnSpc>
            </a:pPr>
            <a:endParaRPr lang="en-GB" sz="1600" smtClean="0"/>
          </a:p>
          <a:p>
            <a:pPr lvl="1" eaLnBrk="1" hangingPunct="1"/>
            <a:r>
              <a:rPr lang="en-GB" sz="1600" smtClean="0"/>
              <a:t>‘Bead’ Arrays</a:t>
            </a:r>
          </a:p>
          <a:p>
            <a:pPr lvl="1" eaLnBrk="1" hangingPunct="1">
              <a:lnSpc>
                <a:spcPct val="40000"/>
              </a:lnSpc>
            </a:pPr>
            <a:endParaRPr lang="en-GB" sz="1600" smtClean="0"/>
          </a:p>
          <a:p>
            <a:pPr lvl="1" eaLnBrk="1" hangingPunct="1"/>
            <a:r>
              <a:rPr lang="en-GB" sz="1600" smtClean="0"/>
              <a:t>Oligonucleotide microarrays.</a:t>
            </a:r>
          </a:p>
          <a:p>
            <a:pPr lvl="1" eaLnBrk="1" hangingPunct="1">
              <a:lnSpc>
                <a:spcPct val="130000"/>
              </a:lnSpc>
            </a:pPr>
            <a:endParaRPr lang="en-GB" sz="1600" smtClean="0"/>
          </a:p>
          <a:p>
            <a:pPr eaLnBrk="1" hangingPunct="1"/>
            <a:r>
              <a:rPr lang="en-GB" sz="1800" smtClean="0"/>
              <a:t>We will discuss one of the more widely used platforms (Affymetrix).</a:t>
            </a:r>
          </a:p>
        </p:txBody>
      </p:sp>
      <p:pic>
        <p:nvPicPr>
          <p:cNvPr id="34820" name="Picture 4"/>
          <p:cNvPicPr>
            <a:picLocks noGrp="1" noChangeArrowheads="1"/>
          </p:cNvPicPr>
          <p:nvPr>
            <p:ph sz="half" idx="2"/>
          </p:nvPr>
        </p:nvPicPr>
        <p:blipFill>
          <a:blip r:embed="rId2" cstate="print"/>
          <a:srcRect/>
          <a:stretch>
            <a:fillRect/>
          </a:stretch>
        </p:blipFill>
        <p:spPr>
          <a:xfrm>
            <a:off x="5435600" y="1700213"/>
            <a:ext cx="2886075" cy="442595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GB" smtClean="0"/>
              <a:t>SAMPLE PREPARATION</a:t>
            </a:r>
          </a:p>
        </p:txBody>
      </p:sp>
      <p:sp>
        <p:nvSpPr>
          <p:cNvPr id="35843" name="Rectangle 8"/>
          <p:cNvSpPr>
            <a:spLocks noGrp="1" noChangeArrowheads="1"/>
          </p:cNvSpPr>
          <p:nvPr>
            <p:ph type="body" sz="half" idx="1"/>
          </p:nvPr>
        </p:nvSpPr>
        <p:spPr>
          <a:xfrm>
            <a:off x="179388" y="1700213"/>
            <a:ext cx="4038600" cy="4425950"/>
          </a:xfrm>
        </p:spPr>
        <p:txBody>
          <a:bodyPr/>
          <a:lstStyle/>
          <a:p>
            <a:pPr eaLnBrk="1" hangingPunct="1"/>
            <a:r>
              <a:rPr lang="en-GB" sz="1800" smtClean="0"/>
              <a:t>Multi step process which combines:</a:t>
            </a:r>
          </a:p>
          <a:p>
            <a:pPr lvl="1" eaLnBrk="1" hangingPunct="1"/>
            <a:r>
              <a:rPr lang="en-GB" sz="1600" smtClean="0"/>
              <a:t>Amplification of RNA sample by repeated cycles of cDNA synthesis and transcription to cRNA.</a:t>
            </a:r>
          </a:p>
          <a:p>
            <a:pPr lvl="1" eaLnBrk="1" hangingPunct="1"/>
            <a:r>
              <a:rPr lang="en-GB" sz="1600" smtClean="0"/>
              <a:t>Labelling with fluorescent marker.</a:t>
            </a:r>
          </a:p>
          <a:p>
            <a:pPr lvl="1" eaLnBrk="1" hangingPunct="1"/>
            <a:endParaRPr lang="en-GB" sz="1600" smtClean="0"/>
          </a:p>
          <a:p>
            <a:pPr eaLnBrk="1" hangingPunct="1"/>
            <a:r>
              <a:rPr lang="en-GB" sz="1800" smtClean="0"/>
              <a:t>Samples are then hybridised onto a microarray chips and the fluorescence of each probe measured.</a:t>
            </a:r>
          </a:p>
        </p:txBody>
      </p:sp>
      <p:sp>
        <p:nvSpPr>
          <p:cNvPr id="35844" name="Text Box 11"/>
          <p:cNvSpPr txBox="1">
            <a:spLocks noChangeArrowheads="1"/>
          </p:cNvSpPr>
          <p:nvPr/>
        </p:nvSpPr>
        <p:spPr bwMode="auto">
          <a:xfrm>
            <a:off x="8250238" y="6643688"/>
            <a:ext cx="893762" cy="214312"/>
          </a:xfrm>
          <a:prstGeom prst="rect">
            <a:avLst/>
          </a:prstGeom>
          <a:noFill/>
          <a:ln w="9525">
            <a:noFill/>
            <a:miter lim="800000"/>
            <a:headEnd/>
            <a:tailEnd/>
          </a:ln>
        </p:spPr>
        <p:txBody>
          <a:bodyPr wrap="none">
            <a:spAutoFit/>
          </a:bodyPr>
          <a:lstStyle/>
          <a:p>
            <a:r>
              <a:rPr lang="en-GB" sz="800"/>
              <a:t>Affymetrix 2006</a:t>
            </a:r>
            <a:endParaRPr lang="en-US" sz="800"/>
          </a:p>
        </p:txBody>
      </p:sp>
      <p:pic>
        <p:nvPicPr>
          <p:cNvPr id="35845" name="Picture 12" descr="eukaryotictargetlabaelinge [Converted]"/>
          <p:cNvPicPr>
            <a:picLocks noChangeAspect="1" noChangeArrowheads="1"/>
          </p:cNvPicPr>
          <p:nvPr/>
        </p:nvPicPr>
        <p:blipFill>
          <a:blip r:embed="rId2" cstate="print"/>
          <a:srcRect b="36595"/>
          <a:stretch>
            <a:fillRect/>
          </a:stretch>
        </p:blipFill>
        <p:spPr bwMode="auto">
          <a:xfrm>
            <a:off x="4067175" y="1484313"/>
            <a:ext cx="4797425" cy="511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2" cstate="print"/>
          <a:srcRect/>
          <a:stretch>
            <a:fillRect/>
          </a:stretch>
        </p:blipFill>
        <p:spPr bwMode="auto">
          <a:xfrm>
            <a:off x="2843213" y="620713"/>
            <a:ext cx="3709987"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Rectangle 10"/>
          <p:cNvSpPr>
            <a:spLocks noGrp="1" noChangeArrowheads="1"/>
          </p:cNvSpPr>
          <p:nvPr>
            <p:ph type="title"/>
          </p:nvPr>
        </p:nvSpPr>
        <p:spPr>
          <a:xfrm>
            <a:off x="539750" y="0"/>
            <a:ext cx="8002588" cy="998538"/>
          </a:xfrm>
        </p:spPr>
        <p:txBody>
          <a:bodyPr/>
          <a:lstStyle/>
          <a:p>
            <a:pPr eaLnBrk="1" hangingPunct="1">
              <a:defRPr/>
            </a:pPr>
            <a:r>
              <a:rPr lang="en-GB" smtClean="0"/>
              <a:t>AFFYMETRIX MICROARRAY</a:t>
            </a:r>
          </a:p>
        </p:txBody>
      </p:sp>
      <p:sp>
        <p:nvSpPr>
          <p:cNvPr id="37891" name="Text Box 12"/>
          <p:cNvSpPr txBox="1">
            <a:spLocks noChangeArrowheads="1"/>
          </p:cNvSpPr>
          <p:nvPr/>
        </p:nvSpPr>
        <p:spPr bwMode="auto">
          <a:xfrm>
            <a:off x="8021638" y="6597650"/>
            <a:ext cx="1087437" cy="214313"/>
          </a:xfrm>
          <a:prstGeom prst="rect">
            <a:avLst/>
          </a:prstGeom>
          <a:noFill/>
          <a:ln w="9525">
            <a:noFill/>
            <a:miter lim="800000"/>
            <a:headEnd/>
            <a:tailEnd/>
          </a:ln>
        </p:spPr>
        <p:txBody>
          <a:bodyPr wrap="none">
            <a:spAutoFit/>
          </a:bodyPr>
          <a:lstStyle/>
          <a:p>
            <a:r>
              <a:rPr lang="en-GB" sz="800"/>
              <a:t>Affymetrix Inc. 2005</a:t>
            </a:r>
          </a:p>
        </p:txBody>
      </p:sp>
      <p:pic>
        <p:nvPicPr>
          <p:cNvPr id="37892" name="Picture 13" descr="single_feature"/>
          <p:cNvPicPr>
            <a:picLocks noChangeAspect="1" noChangeArrowheads="1"/>
          </p:cNvPicPr>
          <p:nvPr/>
        </p:nvPicPr>
        <p:blipFill>
          <a:blip r:embed="rId2" cstate="print"/>
          <a:srcRect/>
          <a:stretch>
            <a:fillRect/>
          </a:stretch>
        </p:blipFill>
        <p:spPr bwMode="auto">
          <a:xfrm>
            <a:off x="971550" y="836613"/>
            <a:ext cx="7243763" cy="5788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2" cstate="print"/>
          <a:srcRect/>
          <a:stretch>
            <a:fillRect/>
          </a:stretch>
        </p:blipFill>
        <p:spPr bwMode="auto">
          <a:xfrm>
            <a:off x="1476375" y="188913"/>
            <a:ext cx="6337300" cy="6291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hybridization_of_taggeed_probes [Converted]"/>
          <p:cNvPicPr>
            <a:picLocks noChangeAspect="1" noChangeArrowheads="1"/>
          </p:cNvPicPr>
          <p:nvPr/>
        </p:nvPicPr>
        <p:blipFill>
          <a:blip r:embed="rId2" cstate="print"/>
          <a:srcRect/>
          <a:stretch>
            <a:fillRect/>
          </a:stretch>
        </p:blipFill>
        <p:spPr bwMode="auto">
          <a:xfrm>
            <a:off x="468313" y="404813"/>
            <a:ext cx="8216900" cy="6275387"/>
          </a:xfrm>
          <a:prstGeom prst="rect">
            <a:avLst/>
          </a:prstGeom>
          <a:noFill/>
          <a:ln w="9525">
            <a:noFill/>
            <a:miter lim="800000"/>
            <a:headEnd/>
            <a:tailEnd/>
          </a:ln>
        </p:spPr>
      </p:pic>
      <p:sp>
        <p:nvSpPr>
          <p:cNvPr id="39939" name="Text Box 6"/>
          <p:cNvSpPr txBox="1">
            <a:spLocks noChangeArrowheads="1"/>
          </p:cNvSpPr>
          <p:nvPr/>
        </p:nvSpPr>
        <p:spPr bwMode="auto">
          <a:xfrm>
            <a:off x="8021638" y="6597650"/>
            <a:ext cx="1087437" cy="214313"/>
          </a:xfrm>
          <a:prstGeom prst="rect">
            <a:avLst/>
          </a:prstGeom>
          <a:noFill/>
          <a:ln w="9525">
            <a:noFill/>
            <a:miter lim="800000"/>
            <a:headEnd/>
            <a:tailEnd/>
          </a:ln>
        </p:spPr>
        <p:txBody>
          <a:bodyPr wrap="none">
            <a:spAutoFit/>
          </a:bodyPr>
          <a:lstStyle/>
          <a:p>
            <a:r>
              <a:rPr lang="en-GB" sz="800"/>
              <a:t>Affymetrix Inc. 2005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pPr eaLnBrk="1" hangingPunct="1">
              <a:defRPr/>
            </a:pPr>
            <a:r>
              <a:rPr lang="en-GB" sz="2800" smtClean="0"/>
              <a:t>AFFYMETRIX MICROARRAY TECHNOLOGY</a:t>
            </a:r>
          </a:p>
        </p:txBody>
      </p:sp>
      <p:grpSp>
        <p:nvGrpSpPr>
          <p:cNvPr id="40963" name="Group 18"/>
          <p:cNvGrpSpPr>
            <a:grpSpLocks/>
          </p:cNvGrpSpPr>
          <p:nvPr/>
        </p:nvGrpSpPr>
        <p:grpSpPr bwMode="auto">
          <a:xfrm>
            <a:off x="611188" y="1412875"/>
            <a:ext cx="1646237" cy="3525838"/>
            <a:chOff x="172" y="997"/>
            <a:chExt cx="1037" cy="2221"/>
          </a:xfrm>
        </p:grpSpPr>
        <p:sp>
          <p:nvSpPr>
            <p:cNvPr id="40976" name="Rectangle 5"/>
            <p:cNvSpPr>
              <a:spLocks noChangeArrowheads="1"/>
            </p:cNvSpPr>
            <p:nvPr/>
          </p:nvSpPr>
          <p:spPr bwMode="auto">
            <a:xfrm>
              <a:off x="376" y="2568"/>
              <a:ext cx="629" cy="650"/>
            </a:xfrm>
            <a:prstGeom prst="rect">
              <a:avLst/>
            </a:prstGeom>
            <a:noFill/>
            <a:ln w="9525">
              <a:noFill/>
              <a:miter lim="800000"/>
              <a:headEnd/>
              <a:tailEnd/>
            </a:ln>
          </p:spPr>
          <p:txBody>
            <a:bodyPr lIns="92075" tIns="46038" rIns="92075" bIns="46038">
              <a:spAutoFit/>
            </a:bodyPr>
            <a:lstStyle/>
            <a:p>
              <a:pPr algn="ctr">
                <a:lnSpc>
                  <a:spcPts val="1800"/>
                </a:lnSpc>
              </a:pPr>
              <a:r>
                <a:rPr lang="en-US" b="1"/>
                <a:t>Probe</a:t>
              </a:r>
              <a:br>
                <a:rPr lang="en-US" b="1"/>
              </a:br>
              <a:r>
                <a:rPr lang="en-US" b="1"/>
                <a:t>Arrays</a:t>
              </a:r>
            </a:p>
            <a:p>
              <a:pPr algn="ctr">
                <a:lnSpc>
                  <a:spcPts val="1800"/>
                </a:lnSpc>
              </a:pPr>
              <a:r>
                <a:rPr lang="en-US" b="1"/>
                <a:t>(chips)</a:t>
              </a:r>
              <a:endParaRPr lang="en-US" sz="2000" b="1"/>
            </a:p>
            <a:p>
              <a:pPr algn="ctr">
                <a:lnSpc>
                  <a:spcPts val="2000"/>
                </a:lnSpc>
              </a:pPr>
              <a:r>
                <a:rPr lang="en-US" b="1"/>
                <a:t> </a:t>
              </a:r>
            </a:p>
          </p:txBody>
        </p:sp>
        <p:pic>
          <p:nvPicPr>
            <p:cNvPr id="40977" name="Picture 13" descr="U133 Plus 2"/>
            <p:cNvPicPr>
              <a:picLocks noChangeAspect="1" noChangeArrowheads="1"/>
            </p:cNvPicPr>
            <p:nvPr/>
          </p:nvPicPr>
          <p:blipFill>
            <a:blip r:embed="rId2" cstate="print"/>
            <a:srcRect/>
            <a:stretch>
              <a:fillRect/>
            </a:stretch>
          </p:blipFill>
          <p:spPr bwMode="auto">
            <a:xfrm>
              <a:off x="172" y="997"/>
              <a:ext cx="1037" cy="1592"/>
            </a:xfrm>
            <a:prstGeom prst="rect">
              <a:avLst/>
            </a:prstGeom>
            <a:noFill/>
            <a:ln w="9525">
              <a:noFill/>
              <a:miter lim="800000"/>
              <a:headEnd/>
              <a:tailEnd/>
            </a:ln>
          </p:spPr>
        </p:pic>
      </p:grpSp>
      <p:grpSp>
        <p:nvGrpSpPr>
          <p:cNvPr id="40964" name="Group 20"/>
          <p:cNvGrpSpPr>
            <a:grpSpLocks/>
          </p:cNvGrpSpPr>
          <p:nvPr/>
        </p:nvGrpSpPr>
        <p:grpSpPr bwMode="auto">
          <a:xfrm>
            <a:off x="6280150" y="1619250"/>
            <a:ext cx="2478088" cy="2947988"/>
            <a:chOff x="3956" y="1020"/>
            <a:chExt cx="1561" cy="1857"/>
          </a:xfrm>
        </p:grpSpPr>
        <p:pic>
          <p:nvPicPr>
            <p:cNvPr id="71689" name="Picture 9" descr="Microarray Suite1"/>
            <p:cNvPicPr>
              <a:picLocks noChangeAspect="1" noChangeArrowheads="1"/>
            </p:cNvPicPr>
            <p:nvPr/>
          </p:nvPicPr>
          <p:blipFill>
            <a:blip r:embed="rId3" cstate="print"/>
            <a:srcRect/>
            <a:stretch>
              <a:fillRect/>
            </a:stretch>
          </p:blipFill>
          <p:spPr bwMode="auto">
            <a:xfrm>
              <a:off x="4148" y="1020"/>
              <a:ext cx="1369" cy="996"/>
            </a:xfrm>
            <a:prstGeom prst="rect">
              <a:avLst/>
            </a:prstGeom>
            <a:noFill/>
            <a:ln w="9525">
              <a:solidFill>
                <a:schemeClr val="tx1"/>
              </a:solidFill>
              <a:miter lim="800000"/>
              <a:headEnd/>
              <a:tailEnd/>
            </a:ln>
            <a:effectLst>
              <a:outerShdw dist="35921" dir="2700000" algn="ctr" rotWithShape="0">
                <a:schemeClr val="bg2"/>
              </a:outerShdw>
            </a:effectLst>
          </p:spPr>
        </p:pic>
        <p:grpSp>
          <p:nvGrpSpPr>
            <p:cNvPr id="40973" name="Group 15"/>
            <p:cNvGrpSpPr>
              <a:grpSpLocks/>
            </p:cNvGrpSpPr>
            <p:nvPr/>
          </p:nvGrpSpPr>
          <p:grpSpPr bwMode="auto">
            <a:xfrm>
              <a:off x="3956" y="1581"/>
              <a:ext cx="1494" cy="1296"/>
              <a:chOff x="3236" y="1316"/>
              <a:chExt cx="2156" cy="1864"/>
            </a:xfrm>
          </p:grpSpPr>
          <p:pic>
            <p:nvPicPr>
              <p:cNvPr id="40974" name="Picture 16"/>
              <p:cNvPicPr>
                <a:picLocks noChangeAspect="1" noChangeArrowheads="1"/>
              </p:cNvPicPr>
              <p:nvPr/>
            </p:nvPicPr>
            <p:blipFill>
              <a:blip r:embed="rId4" cstate="print"/>
              <a:srcRect r="26367" b="14851"/>
              <a:stretch>
                <a:fillRect/>
              </a:stretch>
            </p:blipFill>
            <p:spPr bwMode="auto">
              <a:xfrm>
                <a:off x="3236" y="1316"/>
                <a:ext cx="1945" cy="1331"/>
              </a:xfrm>
              <a:prstGeom prst="rect">
                <a:avLst/>
              </a:prstGeom>
              <a:noFill/>
              <a:ln w="9525">
                <a:noFill/>
                <a:miter lim="800000"/>
                <a:headEnd/>
                <a:tailEnd/>
              </a:ln>
            </p:spPr>
          </p:pic>
          <p:sp>
            <p:nvSpPr>
              <p:cNvPr id="40975" name="Text Box 17"/>
              <p:cNvSpPr txBox="1">
                <a:spLocks noChangeArrowheads="1"/>
              </p:cNvSpPr>
              <p:nvPr/>
            </p:nvSpPr>
            <p:spPr bwMode="auto">
              <a:xfrm>
                <a:off x="4014" y="2697"/>
                <a:ext cx="1378" cy="483"/>
              </a:xfrm>
              <a:prstGeom prst="rect">
                <a:avLst/>
              </a:prstGeom>
              <a:noFill/>
              <a:ln w="8001">
                <a:noFill/>
                <a:miter lim="800000"/>
                <a:headEnd/>
                <a:tailEnd/>
              </a:ln>
              <a:effectLst>
                <a:prstShdw prst="shdw17" dist="17961" dir="13500000">
                  <a:schemeClr val="bg2"/>
                </a:prstShdw>
              </a:effectLst>
            </p:spPr>
            <p:txBody>
              <a:bodyPr wrap="none">
                <a:spAutoFit/>
              </a:bodyPr>
              <a:lstStyle/>
              <a:p>
                <a:pPr algn="ctr">
                  <a:lnSpc>
                    <a:spcPct val="90000"/>
                  </a:lnSpc>
                </a:pPr>
                <a:r>
                  <a:rPr lang="en-US" sz="1600" b="1">
                    <a:solidFill>
                      <a:schemeClr val="tx2"/>
                    </a:solidFill>
                  </a:rPr>
                  <a:t>Software</a:t>
                </a:r>
              </a:p>
              <a:p>
                <a:pPr algn="ctr">
                  <a:lnSpc>
                    <a:spcPct val="90000"/>
                  </a:lnSpc>
                </a:pPr>
                <a:r>
                  <a:rPr lang="en-US" sz="1600" b="1">
                    <a:solidFill>
                      <a:schemeClr val="tx2"/>
                    </a:solidFill>
                  </a:rPr>
                  <a:t>Data Analysis</a:t>
                </a:r>
                <a:endParaRPr lang="en-US" b="1">
                  <a:solidFill>
                    <a:schemeClr val="tx2"/>
                  </a:solidFill>
                </a:endParaRPr>
              </a:p>
            </p:txBody>
          </p:sp>
        </p:grpSp>
      </p:grpSp>
      <p:sp>
        <p:nvSpPr>
          <p:cNvPr id="40965" name="Text Box 21"/>
          <p:cNvSpPr txBox="1">
            <a:spLocks noChangeArrowheads="1"/>
          </p:cNvSpPr>
          <p:nvPr/>
        </p:nvSpPr>
        <p:spPr bwMode="auto">
          <a:xfrm>
            <a:off x="8021638" y="6597650"/>
            <a:ext cx="1087437" cy="214313"/>
          </a:xfrm>
          <a:prstGeom prst="rect">
            <a:avLst/>
          </a:prstGeom>
          <a:noFill/>
          <a:ln w="9525">
            <a:noFill/>
            <a:miter lim="800000"/>
            <a:headEnd/>
            <a:tailEnd/>
          </a:ln>
        </p:spPr>
        <p:txBody>
          <a:bodyPr wrap="none">
            <a:spAutoFit/>
          </a:bodyPr>
          <a:lstStyle/>
          <a:p>
            <a:r>
              <a:rPr lang="en-GB" sz="800"/>
              <a:t>Affymetrix Inc. 2005</a:t>
            </a:r>
          </a:p>
        </p:txBody>
      </p:sp>
      <p:grpSp>
        <p:nvGrpSpPr>
          <p:cNvPr id="40966" name="Group 19"/>
          <p:cNvGrpSpPr>
            <a:grpSpLocks/>
          </p:cNvGrpSpPr>
          <p:nvPr/>
        </p:nvGrpSpPr>
        <p:grpSpPr bwMode="auto">
          <a:xfrm>
            <a:off x="2916238" y="3068638"/>
            <a:ext cx="3016250" cy="3397250"/>
            <a:chOff x="2353" y="1931"/>
            <a:chExt cx="1900" cy="2140"/>
          </a:xfrm>
        </p:grpSpPr>
        <p:grpSp>
          <p:nvGrpSpPr>
            <p:cNvPr id="40968" name="Group 10"/>
            <p:cNvGrpSpPr>
              <a:grpSpLocks/>
            </p:cNvGrpSpPr>
            <p:nvPr/>
          </p:nvGrpSpPr>
          <p:grpSpPr bwMode="auto">
            <a:xfrm>
              <a:off x="2353" y="1931"/>
              <a:ext cx="1900" cy="2065"/>
              <a:chOff x="2186" y="3346"/>
              <a:chExt cx="1291" cy="4474"/>
            </a:xfrm>
          </p:grpSpPr>
          <p:sp>
            <p:nvSpPr>
              <p:cNvPr id="40970" name="Rectangle 11"/>
              <p:cNvSpPr>
                <a:spLocks noChangeArrowheads="1"/>
              </p:cNvSpPr>
              <p:nvPr/>
            </p:nvSpPr>
            <p:spPr bwMode="auto">
              <a:xfrm>
                <a:off x="2688" y="3888"/>
                <a:ext cx="421" cy="472"/>
              </a:xfrm>
              <a:prstGeom prst="rect">
                <a:avLst/>
              </a:prstGeom>
              <a:noFill/>
              <a:ln w="9525">
                <a:noFill/>
                <a:miter lim="800000"/>
                <a:headEnd/>
                <a:tailEnd/>
              </a:ln>
            </p:spPr>
            <p:txBody>
              <a:bodyPr wrap="none" lIns="92075" tIns="46038" rIns="92075" bIns="46038">
                <a:spAutoFit/>
              </a:bodyPr>
              <a:lstStyle/>
              <a:p>
                <a:pPr>
                  <a:lnSpc>
                    <a:spcPts val="2000"/>
                  </a:lnSpc>
                </a:pPr>
                <a:r>
                  <a:rPr lang="en-US" sz="1600" b="1">
                    <a:solidFill>
                      <a:schemeClr val="bg1"/>
                    </a:solidFill>
                  </a:rPr>
                  <a:t>Scanner</a:t>
                </a:r>
                <a:endParaRPr lang="en-US" b="1">
                  <a:solidFill>
                    <a:schemeClr val="bg1"/>
                  </a:solidFill>
                </a:endParaRPr>
              </a:p>
            </p:txBody>
          </p:sp>
          <p:pic>
            <p:nvPicPr>
              <p:cNvPr id="40971" name="Picture 12" descr="Genechip_scanner_chips"/>
              <p:cNvPicPr>
                <a:picLocks noChangeAspect="1" noChangeArrowheads="1"/>
              </p:cNvPicPr>
              <p:nvPr/>
            </p:nvPicPr>
            <p:blipFill>
              <a:blip r:embed="rId5" cstate="print"/>
              <a:srcRect l="15150" t="16866" r="14207" b="6088"/>
              <a:stretch>
                <a:fillRect/>
              </a:stretch>
            </p:blipFill>
            <p:spPr bwMode="auto">
              <a:xfrm>
                <a:off x="2186" y="3346"/>
                <a:ext cx="1291" cy="4474"/>
              </a:xfrm>
              <a:prstGeom prst="rect">
                <a:avLst/>
              </a:prstGeom>
              <a:noFill/>
              <a:ln w="9525">
                <a:noFill/>
                <a:miter lim="800000"/>
                <a:headEnd/>
                <a:tailEnd/>
              </a:ln>
            </p:spPr>
          </p:pic>
        </p:grpSp>
        <p:sp>
          <p:nvSpPr>
            <p:cNvPr id="40969" name="Rectangle 14"/>
            <p:cNvSpPr>
              <a:spLocks noChangeArrowheads="1"/>
            </p:cNvSpPr>
            <p:nvPr/>
          </p:nvSpPr>
          <p:spPr bwMode="auto">
            <a:xfrm>
              <a:off x="2460" y="3709"/>
              <a:ext cx="629" cy="362"/>
            </a:xfrm>
            <a:prstGeom prst="rect">
              <a:avLst/>
            </a:prstGeom>
            <a:noFill/>
            <a:ln w="9525">
              <a:noFill/>
              <a:miter lim="800000"/>
              <a:headEnd/>
              <a:tailEnd/>
            </a:ln>
          </p:spPr>
          <p:txBody>
            <a:bodyPr lIns="92075" tIns="46038" rIns="92075" bIns="46038">
              <a:spAutoFit/>
            </a:bodyPr>
            <a:lstStyle/>
            <a:p>
              <a:pPr algn="ctr">
                <a:lnSpc>
                  <a:spcPts val="1800"/>
                </a:lnSpc>
              </a:pPr>
              <a:r>
                <a:rPr lang="en-US" sz="1600" b="1"/>
                <a:t>Scanner</a:t>
              </a:r>
              <a:endParaRPr lang="en-US" b="1"/>
            </a:p>
            <a:p>
              <a:pPr algn="ctr">
                <a:lnSpc>
                  <a:spcPts val="2000"/>
                </a:lnSpc>
              </a:pPr>
              <a:r>
                <a:rPr lang="en-US" b="1"/>
                <a:t> </a:t>
              </a:r>
            </a:p>
          </p:txBody>
        </p:sp>
      </p:grpSp>
      <p:sp>
        <p:nvSpPr>
          <p:cNvPr id="40967" name="AutoShape 23"/>
          <p:cNvSpPr>
            <a:spLocks noChangeArrowheads="1"/>
          </p:cNvSpPr>
          <p:nvPr/>
        </p:nvSpPr>
        <p:spPr bwMode="auto">
          <a:xfrm rot="5400000">
            <a:off x="2628106" y="1988344"/>
            <a:ext cx="1223963" cy="9366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tagged_and_untagged [Converted]"/>
          <p:cNvPicPr>
            <a:picLocks noChangeAspect="1" noChangeArrowheads="1"/>
          </p:cNvPicPr>
          <p:nvPr/>
        </p:nvPicPr>
        <p:blipFill>
          <a:blip r:embed="rId2" cstate="print"/>
          <a:srcRect/>
          <a:stretch>
            <a:fillRect/>
          </a:stretch>
        </p:blipFill>
        <p:spPr bwMode="auto">
          <a:xfrm>
            <a:off x="611188" y="314325"/>
            <a:ext cx="8058150" cy="6543675"/>
          </a:xfrm>
          <a:prstGeom prst="rect">
            <a:avLst/>
          </a:prstGeom>
          <a:noFill/>
          <a:ln w="9525">
            <a:noFill/>
            <a:miter lim="800000"/>
            <a:headEnd/>
            <a:tailEnd/>
          </a:ln>
        </p:spPr>
      </p:pic>
      <p:sp>
        <p:nvSpPr>
          <p:cNvPr id="41987" name="Text Box 6"/>
          <p:cNvSpPr txBox="1">
            <a:spLocks noChangeArrowheads="1"/>
          </p:cNvSpPr>
          <p:nvPr/>
        </p:nvSpPr>
        <p:spPr bwMode="auto">
          <a:xfrm>
            <a:off x="8021638" y="6597650"/>
            <a:ext cx="1087437" cy="214313"/>
          </a:xfrm>
          <a:prstGeom prst="rect">
            <a:avLst/>
          </a:prstGeom>
          <a:noFill/>
          <a:ln w="9525">
            <a:noFill/>
            <a:miter lim="800000"/>
            <a:headEnd/>
            <a:tailEnd/>
          </a:ln>
        </p:spPr>
        <p:txBody>
          <a:bodyPr wrap="none">
            <a:spAutoFit/>
          </a:bodyPr>
          <a:lstStyle/>
          <a:p>
            <a:r>
              <a:rPr lang="en-GB" sz="800"/>
              <a:t>Affymetrix Inc. 2005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p:txBody>
          <a:bodyPr/>
          <a:lstStyle/>
          <a:p>
            <a:pPr eaLnBrk="1" hangingPunct="1">
              <a:defRPr/>
            </a:pPr>
            <a:r>
              <a:rPr lang="en-GB" smtClean="0"/>
              <a:t>DISEASE = GENES INTERACTING WITH ENVIRONMENT</a:t>
            </a:r>
          </a:p>
        </p:txBody>
      </p:sp>
      <p:pic>
        <p:nvPicPr>
          <p:cNvPr id="9219" name="Picture 5"/>
          <p:cNvPicPr>
            <a:picLocks noChangeAspect="1" noChangeArrowheads="1"/>
          </p:cNvPicPr>
          <p:nvPr/>
        </p:nvPicPr>
        <p:blipFill>
          <a:blip r:embed="rId2" cstate="print"/>
          <a:srcRect/>
          <a:stretch>
            <a:fillRect/>
          </a:stretch>
        </p:blipFill>
        <p:spPr bwMode="auto">
          <a:xfrm>
            <a:off x="539750" y="1557338"/>
            <a:ext cx="8039100" cy="5116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8" descr="U133 Plus 2"/>
          <p:cNvPicPr>
            <a:picLocks noChangeAspect="1" noChangeArrowheads="1"/>
          </p:cNvPicPr>
          <p:nvPr/>
        </p:nvPicPr>
        <p:blipFill>
          <a:blip r:embed="rId2" cstate="print"/>
          <a:srcRect/>
          <a:stretch>
            <a:fillRect/>
          </a:stretch>
        </p:blipFill>
        <p:spPr bwMode="auto">
          <a:xfrm>
            <a:off x="1331913" y="2205038"/>
            <a:ext cx="1336675" cy="1993900"/>
          </a:xfrm>
          <a:prstGeom prst="rect">
            <a:avLst/>
          </a:prstGeom>
          <a:noFill/>
          <a:ln w="9525">
            <a:noFill/>
            <a:miter lim="800000"/>
            <a:headEnd/>
            <a:tailEnd/>
          </a:ln>
        </p:spPr>
      </p:pic>
      <p:grpSp>
        <p:nvGrpSpPr>
          <p:cNvPr id="2" name="Group 21"/>
          <p:cNvGrpSpPr>
            <a:grpSpLocks/>
          </p:cNvGrpSpPr>
          <p:nvPr/>
        </p:nvGrpSpPr>
        <p:grpSpPr bwMode="auto">
          <a:xfrm>
            <a:off x="323850" y="3213100"/>
            <a:ext cx="7094538" cy="2870200"/>
            <a:chOff x="890" y="2496"/>
            <a:chExt cx="4469" cy="1808"/>
          </a:xfrm>
        </p:grpSpPr>
        <p:pic>
          <p:nvPicPr>
            <p:cNvPr id="43097" name="Picture 22"/>
            <p:cNvPicPr>
              <a:picLocks noChangeAspect="1" noChangeArrowheads="1"/>
            </p:cNvPicPr>
            <p:nvPr/>
          </p:nvPicPr>
          <p:blipFill>
            <a:blip r:embed="rId3" cstate="print"/>
            <a:srcRect l="15356" t="10797" r="23317" b="8147"/>
            <a:stretch>
              <a:fillRect/>
            </a:stretch>
          </p:blipFill>
          <p:spPr bwMode="auto">
            <a:xfrm>
              <a:off x="2991" y="2501"/>
              <a:ext cx="1689" cy="1466"/>
            </a:xfrm>
            <a:prstGeom prst="rect">
              <a:avLst/>
            </a:prstGeom>
            <a:noFill/>
            <a:ln w="9525">
              <a:solidFill>
                <a:srgbClr val="FFFF00"/>
              </a:solidFill>
              <a:miter lim="800000"/>
              <a:headEnd/>
              <a:tailEnd/>
            </a:ln>
          </p:spPr>
        </p:pic>
        <p:sp>
          <p:nvSpPr>
            <p:cNvPr id="77847" name="Rectangle 23"/>
            <p:cNvSpPr>
              <a:spLocks noChangeArrowheads="1"/>
            </p:cNvSpPr>
            <p:nvPr/>
          </p:nvSpPr>
          <p:spPr bwMode="auto">
            <a:xfrm>
              <a:off x="890" y="3238"/>
              <a:ext cx="1641" cy="442"/>
            </a:xfrm>
            <a:prstGeom prst="rect">
              <a:avLst/>
            </a:prstGeom>
            <a:solidFill>
              <a:srgbClr val="003399"/>
            </a:solidFill>
            <a:ln w="9525">
              <a:noFill/>
              <a:miter lim="800000"/>
              <a:headEnd/>
              <a:tailEnd/>
            </a:ln>
            <a:effectLst/>
          </p:spPr>
          <p:txBody>
            <a:bodyPr lIns="92075" tIns="46038" rIns="92075" bIns="46038">
              <a:spAutoFit/>
            </a:bodyPr>
            <a:lstStyle/>
            <a:p>
              <a:pPr algn="ctr">
                <a:defRPr/>
              </a:pPr>
              <a:r>
                <a:rPr lang="en-US" sz="2000">
                  <a:solidFill>
                    <a:srgbClr val="FFFFFF"/>
                  </a:solidFill>
                  <a:effectLst>
                    <a:outerShdw blurRad="38100" dist="38100" dir="2700000" algn="tl">
                      <a:srgbClr val="000000"/>
                    </a:outerShdw>
                  </a:effectLst>
                </a:rPr>
                <a:t> Up to ~6,500,000 features</a:t>
              </a:r>
              <a:r>
                <a:rPr lang="en-US" sz="800">
                  <a:solidFill>
                    <a:srgbClr val="FFFFFF"/>
                  </a:solidFill>
                  <a:effectLst>
                    <a:outerShdw blurRad="38100" dist="38100" dir="2700000" algn="tl">
                      <a:srgbClr val="000000"/>
                    </a:outerShdw>
                  </a:effectLst>
                </a:rPr>
                <a:t> </a:t>
              </a:r>
              <a:r>
                <a:rPr lang="en-US" sz="2000">
                  <a:solidFill>
                    <a:srgbClr val="FFFFFF"/>
                  </a:solidFill>
                  <a:effectLst>
                    <a:outerShdw blurRad="38100" dist="38100" dir="2700000" algn="tl">
                      <a:srgbClr val="000000"/>
                    </a:outerShdw>
                  </a:effectLst>
                </a:rPr>
                <a:t>/</a:t>
              </a:r>
              <a:r>
                <a:rPr lang="en-US" sz="800">
                  <a:solidFill>
                    <a:srgbClr val="FFFFFF"/>
                  </a:solidFill>
                  <a:effectLst>
                    <a:outerShdw blurRad="38100" dist="38100" dir="2700000" algn="tl">
                      <a:srgbClr val="000000"/>
                    </a:outerShdw>
                  </a:effectLst>
                </a:rPr>
                <a:t> </a:t>
              </a:r>
              <a:r>
                <a:rPr lang="en-US" sz="2000">
                  <a:solidFill>
                    <a:srgbClr val="FFFFFF"/>
                  </a:solidFill>
                  <a:effectLst>
                    <a:outerShdw blurRad="38100" dist="38100" dir="2700000" algn="tl">
                      <a:srgbClr val="000000"/>
                    </a:outerShdw>
                  </a:effectLst>
                </a:rPr>
                <a:t>chip</a:t>
              </a:r>
            </a:p>
          </p:txBody>
        </p:sp>
        <p:sp>
          <p:nvSpPr>
            <p:cNvPr id="77848" name="Rectangle 24"/>
            <p:cNvSpPr>
              <a:spLocks noChangeArrowheads="1"/>
            </p:cNvSpPr>
            <p:nvPr/>
          </p:nvSpPr>
          <p:spPr bwMode="auto">
            <a:xfrm>
              <a:off x="4771" y="3074"/>
              <a:ext cx="588" cy="231"/>
            </a:xfrm>
            <a:prstGeom prst="rect">
              <a:avLst/>
            </a:prstGeom>
            <a:noFill/>
            <a:ln w="9525">
              <a:noFill/>
              <a:miter lim="800000"/>
              <a:headEnd/>
              <a:tailEnd/>
            </a:ln>
            <a:effectLst/>
          </p:spPr>
          <p:txBody>
            <a:bodyPr wrap="none" lIns="92075" tIns="46038" rIns="92075" bIns="46038">
              <a:spAutoFit/>
            </a:bodyPr>
            <a:lstStyle/>
            <a:p>
              <a:pPr>
                <a:defRPr/>
              </a:pPr>
              <a:r>
                <a:rPr lang="en-US">
                  <a:effectLst>
                    <a:outerShdw blurRad="38100" dist="38100" dir="2700000" algn="tl">
                      <a:srgbClr val="C0C0C0"/>
                    </a:outerShdw>
                  </a:effectLst>
                </a:rPr>
                <a:t>1.28cm</a:t>
              </a:r>
            </a:p>
          </p:txBody>
        </p:sp>
        <p:sp>
          <p:nvSpPr>
            <p:cNvPr id="77849" name="Rectangle 25"/>
            <p:cNvSpPr>
              <a:spLocks noChangeArrowheads="1"/>
            </p:cNvSpPr>
            <p:nvPr/>
          </p:nvSpPr>
          <p:spPr bwMode="auto">
            <a:xfrm>
              <a:off x="3558" y="4073"/>
              <a:ext cx="588" cy="231"/>
            </a:xfrm>
            <a:prstGeom prst="rect">
              <a:avLst/>
            </a:prstGeom>
            <a:noFill/>
            <a:ln w="9525">
              <a:noFill/>
              <a:miter lim="800000"/>
              <a:headEnd/>
              <a:tailEnd/>
            </a:ln>
            <a:effectLst/>
          </p:spPr>
          <p:txBody>
            <a:bodyPr wrap="none" lIns="92075" tIns="46038" rIns="92075" bIns="46038">
              <a:spAutoFit/>
            </a:bodyPr>
            <a:lstStyle/>
            <a:p>
              <a:pPr>
                <a:defRPr/>
              </a:pPr>
              <a:r>
                <a:rPr lang="en-US">
                  <a:effectLst>
                    <a:outerShdw blurRad="38100" dist="38100" dir="2700000" algn="tl">
                      <a:srgbClr val="C0C0C0"/>
                    </a:outerShdw>
                  </a:effectLst>
                </a:rPr>
                <a:t>1.28cm</a:t>
              </a:r>
            </a:p>
          </p:txBody>
        </p:sp>
        <p:sp>
          <p:nvSpPr>
            <p:cNvPr id="43101" name="Line 26"/>
            <p:cNvSpPr>
              <a:spLocks noChangeShapeType="1"/>
            </p:cNvSpPr>
            <p:nvPr/>
          </p:nvSpPr>
          <p:spPr bwMode="auto">
            <a:xfrm flipV="1">
              <a:off x="2368" y="2496"/>
              <a:ext cx="616" cy="64"/>
            </a:xfrm>
            <a:prstGeom prst="line">
              <a:avLst/>
            </a:prstGeom>
            <a:noFill/>
            <a:ln w="38100">
              <a:solidFill>
                <a:srgbClr val="FF0000"/>
              </a:solidFill>
              <a:round/>
              <a:headEnd/>
              <a:tailEnd/>
            </a:ln>
          </p:spPr>
          <p:txBody>
            <a:bodyPr/>
            <a:lstStyle/>
            <a:p>
              <a:endParaRPr lang="en-GB"/>
            </a:p>
          </p:txBody>
        </p:sp>
        <p:sp>
          <p:nvSpPr>
            <p:cNvPr id="43102" name="Line 27"/>
            <p:cNvSpPr>
              <a:spLocks noChangeShapeType="1"/>
            </p:cNvSpPr>
            <p:nvPr/>
          </p:nvSpPr>
          <p:spPr bwMode="auto">
            <a:xfrm>
              <a:off x="2336" y="2848"/>
              <a:ext cx="648" cy="1112"/>
            </a:xfrm>
            <a:prstGeom prst="line">
              <a:avLst/>
            </a:prstGeom>
            <a:noFill/>
            <a:ln w="38100">
              <a:solidFill>
                <a:srgbClr val="FF0000"/>
              </a:solidFill>
              <a:round/>
              <a:headEnd/>
              <a:tailEnd/>
            </a:ln>
          </p:spPr>
          <p:txBody>
            <a:bodyPr/>
            <a:lstStyle/>
            <a:p>
              <a:endParaRPr lang="en-GB"/>
            </a:p>
          </p:txBody>
        </p:sp>
        <p:sp>
          <p:nvSpPr>
            <p:cNvPr id="43103" name="Line 28"/>
            <p:cNvSpPr>
              <a:spLocks noChangeShapeType="1"/>
            </p:cNvSpPr>
            <p:nvPr/>
          </p:nvSpPr>
          <p:spPr bwMode="auto">
            <a:xfrm>
              <a:off x="2976" y="4064"/>
              <a:ext cx="1712" cy="0"/>
            </a:xfrm>
            <a:prstGeom prst="line">
              <a:avLst/>
            </a:prstGeom>
            <a:noFill/>
            <a:ln w="9525">
              <a:solidFill>
                <a:schemeClr val="tx1"/>
              </a:solidFill>
              <a:round/>
              <a:headEnd/>
              <a:tailEnd/>
            </a:ln>
          </p:spPr>
          <p:txBody>
            <a:bodyPr/>
            <a:lstStyle/>
            <a:p>
              <a:endParaRPr lang="en-GB"/>
            </a:p>
          </p:txBody>
        </p:sp>
        <p:sp>
          <p:nvSpPr>
            <p:cNvPr id="43104" name="Line 29"/>
            <p:cNvSpPr>
              <a:spLocks noChangeShapeType="1"/>
            </p:cNvSpPr>
            <p:nvPr/>
          </p:nvSpPr>
          <p:spPr bwMode="auto">
            <a:xfrm flipH="1">
              <a:off x="4760" y="2512"/>
              <a:ext cx="8" cy="1464"/>
            </a:xfrm>
            <a:prstGeom prst="line">
              <a:avLst/>
            </a:prstGeom>
            <a:noFill/>
            <a:ln w="9525">
              <a:solidFill>
                <a:schemeClr val="tx1"/>
              </a:solidFill>
              <a:round/>
              <a:headEnd/>
              <a:tailEnd/>
            </a:ln>
          </p:spPr>
          <p:txBody>
            <a:bodyPr/>
            <a:lstStyle/>
            <a:p>
              <a:endParaRPr lang="en-GB"/>
            </a:p>
          </p:txBody>
        </p:sp>
      </p:grpSp>
      <p:grpSp>
        <p:nvGrpSpPr>
          <p:cNvPr id="3" name="Group 30"/>
          <p:cNvGrpSpPr>
            <a:grpSpLocks/>
          </p:cNvGrpSpPr>
          <p:nvPr/>
        </p:nvGrpSpPr>
        <p:grpSpPr bwMode="auto">
          <a:xfrm>
            <a:off x="5651500" y="1125538"/>
            <a:ext cx="3340100" cy="2871787"/>
            <a:chOff x="3800" y="815"/>
            <a:chExt cx="2104" cy="1809"/>
          </a:xfrm>
        </p:grpSpPr>
        <p:sp>
          <p:nvSpPr>
            <p:cNvPr id="77855" name="Rectangle 31"/>
            <p:cNvSpPr>
              <a:spLocks noChangeArrowheads="1"/>
            </p:cNvSpPr>
            <p:nvPr/>
          </p:nvSpPr>
          <p:spPr bwMode="auto">
            <a:xfrm>
              <a:off x="5243" y="1500"/>
              <a:ext cx="661" cy="231"/>
            </a:xfrm>
            <a:prstGeom prst="rect">
              <a:avLst/>
            </a:prstGeom>
            <a:noFill/>
            <a:ln w="9525">
              <a:noFill/>
              <a:miter lim="800000"/>
              <a:headEnd/>
              <a:tailEnd/>
            </a:ln>
            <a:effectLst/>
          </p:spPr>
          <p:txBody>
            <a:bodyPr lIns="92075" tIns="46038" rIns="92075" bIns="46038">
              <a:spAutoFit/>
            </a:bodyPr>
            <a:lstStyle/>
            <a:p>
              <a:pPr>
                <a:defRPr/>
              </a:pPr>
              <a:r>
                <a:rPr lang="en-US" b="1">
                  <a:effectLst>
                    <a:outerShdw blurRad="38100" dist="38100" dir="2700000" algn="tl">
                      <a:srgbClr val="C0C0C0"/>
                    </a:outerShdw>
                  </a:effectLst>
                </a:rPr>
                <a:t>5µm</a:t>
              </a:r>
            </a:p>
          </p:txBody>
        </p:sp>
        <p:grpSp>
          <p:nvGrpSpPr>
            <p:cNvPr id="43015" name="Group 32"/>
            <p:cNvGrpSpPr>
              <a:grpSpLocks/>
            </p:cNvGrpSpPr>
            <p:nvPr/>
          </p:nvGrpSpPr>
          <p:grpSpPr bwMode="auto">
            <a:xfrm>
              <a:off x="3800" y="815"/>
              <a:ext cx="1960" cy="1809"/>
              <a:chOff x="3800" y="815"/>
              <a:chExt cx="1960" cy="1809"/>
            </a:xfrm>
          </p:grpSpPr>
          <p:sp>
            <p:nvSpPr>
              <p:cNvPr id="43016" name="Line 33"/>
              <p:cNvSpPr>
                <a:spLocks noChangeShapeType="1"/>
              </p:cNvSpPr>
              <p:nvPr/>
            </p:nvSpPr>
            <p:spPr bwMode="auto">
              <a:xfrm flipV="1">
                <a:off x="3824" y="1848"/>
                <a:ext cx="1176" cy="776"/>
              </a:xfrm>
              <a:prstGeom prst="line">
                <a:avLst/>
              </a:prstGeom>
              <a:noFill/>
              <a:ln w="38100">
                <a:solidFill>
                  <a:srgbClr val="FF0000"/>
                </a:solidFill>
                <a:round/>
                <a:headEnd/>
                <a:tailEnd/>
              </a:ln>
            </p:spPr>
            <p:txBody>
              <a:bodyPr/>
              <a:lstStyle/>
              <a:p>
                <a:endParaRPr lang="en-GB"/>
              </a:p>
            </p:txBody>
          </p:sp>
          <p:grpSp>
            <p:nvGrpSpPr>
              <p:cNvPr id="43017" name="Group 34"/>
              <p:cNvGrpSpPr>
                <a:grpSpLocks/>
              </p:cNvGrpSpPr>
              <p:nvPr/>
            </p:nvGrpSpPr>
            <p:grpSpPr bwMode="auto">
              <a:xfrm>
                <a:off x="3800" y="815"/>
                <a:ext cx="1960" cy="1809"/>
                <a:chOff x="3800" y="815"/>
                <a:chExt cx="1960" cy="1809"/>
              </a:xfrm>
            </p:grpSpPr>
            <p:grpSp>
              <p:nvGrpSpPr>
                <p:cNvPr id="43018" name="Group 35"/>
                <p:cNvGrpSpPr>
                  <a:grpSpLocks/>
                </p:cNvGrpSpPr>
                <p:nvPr/>
              </p:nvGrpSpPr>
              <p:grpSpPr bwMode="auto">
                <a:xfrm>
                  <a:off x="3961" y="815"/>
                  <a:ext cx="1604" cy="1213"/>
                  <a:chOff x="3961" y="927"/>
                  <a:chExt cx="1604" cy="1213"/>
                </a:xfrm>
              </p:grpSpPr>
              <p:sp>
                <p:nvSpPr>
                  <p:cNvPr id="77860" name="Rectangle 36"/>
                  <p:cNvSpPr>
                    <a:spLocks noChangeArrowheads="1"/>
                  </p:cNvSpPr>
                  <p:nvPr/>
                </p:nvSpPr>
                <p:spPr bwMode="auto">
                  <a:xfrm>
                    <a:off x="4346" y="1909"/>
                    <a:ext cx="647" cy="231"/>
                  </a:xfrm>
                  <a:prstGeom prst="rect">
                    <a:avLst/>
                  </a:prstGeom>
                  <a:noFill/>
                  <a:ln w="9525">
                    <a:noFill/>
                    <a:miter lim="800000"/>
                    <a:headEnd/>
                    <a:tailEnd/>
                  </a:ln>
                  <a:effectLst/>
                </p:spPr>
                <p:txBody>
                  <a:bodyPr wrap="none" lIns="92075" tIns="46038" rIns="92075" bIns="46038">
                    <a:spAutoFit/>
                  </a:bodyPr>
                  <a:lstStyle/>
                  <a:p>
                    <a:pPr algn="r">
                      <a:defRPr/>
                    </a:pPr>
                    <a:r>
                      <a:rPr lang="en-US" b="1">
                        <a:effectLst>
                          <a:outerShdw blurRad="38100" dist="38100" dir="2700000" algn="tl">
                            <a:srgbClr val="C0C0C0"/>
                          </a:outerShdw>
                        </a:effectLst>
                      </a:rPr>
                      <a:t>5µm      </a:t>
                    </a:r>
                  </a:p>
                </p:txBody>
              </p:sp>
              <p:grpSp>
                <p:nvGrpSpPr>
                  <p:cNvPr id="43022" name="Group 37"/>
                  <p:cNvGrpSpPr>
                    <a:grpSpLocks/>
                  </p:cNvGrpSpPr>
                  <p:nvPr/>
                </p:nvGrpSpPr>
                <p:grpSpPr bwMode="auto">
                  <a:xfrm>
                    <a:off x="5213" y="927"/>
                    <a:ext cx="172" cy="288"/>
                    <a:chOff x="4747" y="899"/>
                    <a:chExt cx="192" cy="364"/>
                  </a:xfrm>
                </p:grpSpPr>
                <p:sp>
                  <p:nvSpPr>
                    <p:cNvPr id="43095" name="Line 38"/>
                    <p:cNvSpPr>
                      <a:spLocks noChangeShapeType="1"/>
                    </p:cNvSpPr>
                    <p:nvPr/>
                  </p:nvSpPr>
                  <p:spPr bwMode="auto">
                    <a:xfrm flipV="1">
                      <a:off x="4842" y="1014"/>
                      <a:ext cx="0" cy="69"/>
                    </a:xfrm>
                    <a:prstGeom prst="line">
                      <a:avLst/>
                    </a:prstGeom>
                    <a:noFill/>
                    <a:ln w="6350">
                      <a:solidFill>
                        <a:schemeClr val="bg1"/>
                      </a:solidFill>
                      <a:round/>
                      <a:headEnd type="none" w="sm" len="sm"/>
                      <a:tailEnd type="none" w="sm" len="sm"/>
                    </a:ln>
                  </p:spPr>
                  <p:txBody>
                    <a:bodyPr wrap="none" anchor="ctr"/>
                    <a:lstStyle/>
                    <a:p>
                      <a:endParaRPr lang="en-GB"/>
                    </a:p>
                  </p:txBody>
                </p:sp>
                <p:sp>
                  <p:nvSpPr>
                    <p:cNvPr id="43096" name="Text Box 39"/>
                    <p:cNvSpPr txBox="1">
                      <a:spLocks noChangeArrowheads="1"/>
                    </p:cNvSpPr>
                    <p:nvPr/>
                  </p:nvSpPr>
                  <p:spPr bwMode="auto">
                    <a:xfrm>
                      <a:off x="4747" y="899"/>
                      <a:ext cx="192" cy="364"/>
                    </a:xfrm>
                    <a:prstGeom prst="rect">
                      <a:avLst/>
                    </a:prstGeom>
                    <a:noFill/>
                    <a:ln w="12700">
                      <a:noFill/>
                      <a:miter lim="800000"/>
                      <a:headEnd type="none" w="sm" len="sm"/>
                      <a:tailEnd type="none" w="sm" len="sm"/>
                    </a:ln>
                  </p:spPr>
                  <p:txBody>
                    <a:bodyPr>
                      <a:spAutoFit/>
                    </a:bodyPr>
                    <a:lstStyle/>
                    <a:p>
                      <a:r>
                        <a:rPr lang="en-US" sz="2400" b="1">
                          <a:solidFill>
                            <a:schemeClr val="bg2"/>
                          </a:solidFill>
                          <a:latin typeface="Helvetica" pitchFamily="34" charset="0"/>
                        </a:rPr>
                        <a:t>*</a:t>
                      </a:r>
                    </a:p>
                  </p:txBody>
                </p:sp>
              </p:grpSp>
              <p:grpSp>
                <p:nvGrpSpPr>
                  <p:cNvPr id="43023" name="Group 40"/>
                  <p:cNvGrpSpPr>
                    <a:grpSpLocks/>
                  </p:cNvGrpSpPr>
                  <p:nvPr/>
                </p:nvGrpSpPr>
                <p:grpSpPr bwMode="auto">
                  <a:xfrm>
                    <a:off x="4809" y="969"/>
                    <a:ext cx="171" cy="289"/>
                    <a:chOff x="4748" y="899"/>
                    <a:chExt cx="191" cy="366"/>
                  </a:xfrm>
                </p:grpSpPr>
                <p:sp>
                  <p:nvSpPr>
                    <p:cNvPr id="43093" name="Line 41"/>
                    <p:cNvSpPr>
                      <a:spLocks noChangeShapeType="1"/>
                    </p:cNvSpPr>
                    <p:nvPr/>
                  </p:nvSpPr>
                  <p:spPr bwMode="auto">
                    <a:xfrm flipV="1">
                      <a:off x="4842" y="1014"/>
                      <a:ext cx="0" cy="69"/>
                    </a:xfrm>
                    <a:prstGeom prst="line">
                      <a:avLst/>
                    </a:prstGeom>
                    <a:noFill/>
                    <a:ln w="6350">
                      <a:solidFill>
                        <a:schemeClr val="bg1"/>
                      </a:solidFill>
                      <a:round/>
                      <a:headEnd type="none" w="sm" len="sm"/>
                      <a:tailEnd type="none" w="sm" len="sm"/>
                    </a:ln>
                  </p:spPr>
                  <p:txBody>
                    <a:bodyPr wrap="none" anchor="ctr"/>
                    <a:lstStyle/>
                    <a:p>
                      <a:endParaRPr lang="en-GB"/>
                    </a:p>
                  </p:txBody>
                </p:sp>
                <p:sp>
                  <p:nvSpPr>
                    <p:cNvPr id="43094" name="Text Box 42"/>
                    <p:cNvSpPr txBox="1">
                      <a:spLocks noChangeArrowheads="1"/>
                    </p:cNvSpPr>
                    <p:nvPr/>
                  </p:nvSpPr>
                  <p:spPr bwMode="auto">
                    <a:xfrm>
                      <a:off x="4748" y="899"/>
                      <a:ext cx="191" cy="366"/>
                    </a:xfrm>
                    <a:prstGeom prst="rect">
                      <a:avLst/>
                    </a:prstGeom>
                    <a:noFill/>
                    <a:ln w="12700">
                      <a:noFill/>
                      <a:miter lim="800000"/>
                      <a:headEnd type="none" w="sm" len="sm"/>
                      <a:tailEnd type="none" w="sm" len="sm"/>
                    </a:ln>
                  </p:spPr>
                  <p:txBody>
                    <a:bodyPr>
                      <a:spAutoFit/>
                    </a:bodyPr>
                    <a:lstStyle/>
                    <a:p>
                      <a:r>
                        <a:rPr lang="en-US" sz="2400" b="1">
                          <a:solidFill>
                            <a:schemeClr val="bg2"/>
                          </a:solidFill>
                          <a:latin typeface="Helvetica" pitchFamily="34" charset="0"/>
                        </a:rPr>
                        <a:t>*</a:t>
                      </a:r>
                    </a:p>
                  </p:txBody>
                </p:sp>
              </p:grpSp>
              <p:sp>
                <p:nvSpPr>
                  <p:cNvPr id="43024" name="Line 43"/>
                  <p:cNvSpPr>
                    <a:spLocks noChangeShapeType="1"/>
                  </p:cNvSpPr>
                  <p:nvPr/>
                </p:nvSpPr>
                <p:spPr bwMode="auto">
                  <a:xfrm flipV="1">
                    <a:off x="5001" y="1869"/>
                    <a:ext cx="0" cy="74"/>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3025" name="Line 44"/>
                  <p:cNvSpPr>
                    <a:spLocks noChangeShapeType="1"/>
                  </p:cNvSpPr>
                  <p:nvPr/>
                </p:nvSpPr>
                <p:spPr bwMode="auto">
                  <a:xfrm flipV="1">
                    <a:off x="3961" y="1869"/>
                    <a:ext cx="0" cy="74"/>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3026" name="Line 45"/>
                  <p:cNvSpPr>
                    <a:spLocks noChangeShapeType="1"/>
                  </p:cNvSpPr>
                  <p:nvPr/>
                </p:nvSpPr>
                <p:spPr bwMode="auto">
                  <a:xfrm flipH="1">
                    <a:off x="3980" y="1907"/>
                    <a:ext cx="994"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3027" name="Line 46"/>
                  <p:cNvSpPr>
                    <a:spLocks noChangeShapeType="1"/>
                  </p:cNvSpPr>
                  <p:nvPr/>
                </p:nvSpPr>
                <p:spPr bwMode="auto">
                  <a:xfrm flipH="1">
                    <a:off x="5471" y="1463"/>
                    <a:ext cx="94"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3028" name="Line 47"/>
                  <p:cNvSpPr>
                    <a:spLocks noChangeShapeType="1"/>
                  </p:cNvSpPr>
                  <p:nvPr/>
                </p:nvSpPr>
                <p:spPr bwMode="auto">
                  <a:xfrm flipH="1">
                    <a:off x="5091" y="1494"/>
                    <a:ext cx="394" cy="341"/>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3029" name="Rectangle 48"/>
                  <p:cNvSpPr>
                    <a:spLocks noChangeArrowheads="1"/>
                  </p:cNvSpPr>
                  <p:nvPr/>
                </p:nvSpPr>
                <p:spPr bwMode="auto">
                  <a:xfrm>
                    <a:off x="3964" y="1768"/>
                    <a:ext cx="1040" cy="76"/>
                  </a:xfrm>
                  <a:prstGeom prst="rect">
                    <a:avLst/>
                  </a:prstGeom>
                  <a:solidFill>
                    <a:srgbClr val="7F7F7F"/>
                  </a:solidFill>
                  <a:ln w="9525">
                    <a:noFill/>
                    <a:miter lim="800000"/>
                    <a:headEnd/>
                    <a:tailEnd/>
                  </a:ln>
                </p:spPr>
                <p:txBody>
                  <a:bodyPr/>
                  <a:lstStyle/>
                  <a:p>
                    <a:endParaRPr lang="en-US"/>
                  </a:p>
                </p:txBody>
              </p:sp>
              <p:sp>
                <p:nvSpPr>
                  <p:cNvPr id="43030" name="Freeform 49"/>
                  <p:cNvSpPr>
                    <a:spLocks/>
                  </p:cNvSpPr>
                  <p:nvPr/>
                </p:nvSpPr>
                <p:spPr bwMode="auto">
                  <a:xfrm>
                    <a:off x="5004" y="1381"/>
                    <a:ext cx="444" cy="463"/>
                  </a:xfrm>
                  <a:custGeom>
                    <a:avLst/>
                    <a:gdLst>
                      <a:gd name="T0" fmla="*/ 0 w 990"/>
                      <a:gd name="T1" fmla="*/ 60 h 1177"/>
                      <a:gd name="T2" fmla="*/ 0 w 990"/>
                      <a:gd name="T3" fmla="*/ 72 h 1177"/>
                      <a:gd name="T4" fmla="*/ 89 w 990"/>
                      <a:gd name="T5" fmla="*/ 12 h 1177"/>
                      <a:gd name="T6" fmla="*/ 89 w 990"/>
                      <a:gd name="T7" fmla="*/ 0 h 1177"/>
                      <a:gd name="T8" fmla="*/ 0 w 990"/>
                      <a:gd name="T9" fmla="*/ 60 h 1177"/>
                      <a:gd name="T10" fmla="*/ 0 60000 65536"/>
                      <a:gd name="T11" fmla="*/ 0 60000 65536"/>
                      <a:gd name="T12" fmla="*/ 0 60000 65536"/>
                      <a:gd name="T13" fmla="*/ 0 60000 65536"/>
                      <a:gd name="T14" fmla="*/ 0 60000 65536"/>
                      <a:gd name="T15" fmla="*/ 0 w 990"/>
                      <a:gd name="T16" fmla="*/ 0 h 1177"/>
                      <a:gd name="T17" fmla="*/ 990 w 990"/>
                      <a:gd name="T18" fmla="*/ 1177 h 1177"/>
                    </a:gdLst>
                    <a:ahLst/>
                    <a:cxnLst>
                      <a:cxn ang="T10">
                        <a:pos x="T0" y="T1"/>
                      </a:cxn>
                      <a:cxn ang="T11">
                        <a:pos x="T2" y="T3"/>
                      </a:cxn>
                      <a:cxn ang="T12">
                        <a:pos x="T4" y="T5"/>
                      </a:cxn>
                      <a:cxn ang="T13">
                        <a:pos x="T6" y="T7"/>
                      </a:cxn>
                      <a:cxn ang="T14">
                        <a:pos x="T8" y="T9"/>
                      </a:cxn>
                    </a:cxnLst>
                    <a:rect l="T15" t="T16" r="T17" b="T18"/>
                    <a:pathLst>
                      <a:path w="990" h="1177">
                        <a:moveTo>
                          <a:pt x="0" y="984"/>
                        </a:moveTo>
                        <a:lnTo>
                          <a:pt x="0" y="1177"/>
                        </a:lnTo>
                        <a:lnTo>
                          <a:pt x="990" y="191"/>
                        </a:lnTo>
                        <a:lnTo>
                          <a:pt x="990" y="0"/>
                        </a:lnTo>
                        <a:lnTo>
                          <a:pt x="0" y="984"/>
                        </a:lnTo>
                        <a:close/>
                      </a:path>
                    </a:pathLst>
                  </a:custGeom>
                  <a:solidFill>
                    <a:srgbClr val="3F3F3F"/>
                  </a:solidFill>
                  <a:ln w="9525">
                    <a:noFill/>
                    <a:round/>
                    <a:headEnd/>
                    <a:tailEnd/>
                  </a:ln>
                </p:spPr>
                <p:txBody>
                  <a:bodyPr/>
                  <a:lstStyle/>
                  <a:p>
                    <a:endParaRPr lang="en-US"/>
                  </a:p>
                </p:txBody>
              </p:sp>
              <p:sp>
                <p:nvSpPr>
                  <p:cNvPr id="43031" name="Freeform 50"/>
                  <p:cNvSpPr>
                    <a:spLocks/>
                  </p:cNvSpPr>
                  <p:nvPr/>
                </p:nvSpPr>
                <p:spPr bwMode="auto">
                  <a:xfrm>
                    <a:off x="3964" y="1381"/>
                    <a:ext cx="1484" cy="387"/>
                  </a:xfrm>
                  <a:custGeom>
                    <a:avLst/>
                    <a:gdLst>
                      <a:gd name="T0" fmla="*/ 0 w 3300"/>
                      <a:gd name="T1" fmla="*/ 60 h 984"/>
                      <a:gd name="T2" fmla="*/ 210 w 3300"/>
                      <a:gd name="T3" fmla="*/ 60 h 984"/>
                      <a:gd name="T4" fmla="*/ 300 w 3300"/>
                      <a:gd name="T5" fmla="*/ 0 h 984"/>
                      <a:gd name="T6" fmla="*/ 132 w 3300"/>
                      <a:gd name="T7" fmla="*/ 0 h 984"/>
                      <a:gd name="T8" fmla="*/ 0 w 3300"/>
                      <a:gd name="T9" fmla="*/ 60 h 984"/>
                      <a:gd name="T10" fmla="*/ 0 60000 65536"/>
                      <a:gd name="T11" fmla="*/ 0 60000 65536"/>
                      <a:gd name="T12" fmla="*/ 0 60000 65536"/>
                      <a:gd name="T13" fmla="*/ 0 60000 65536"/>
                      <a:gd name="T14" fmla="*/ 0 60000 65536"/>
                      <a:gd name="T15" fmla="*/ 0 w 3300"/>
                      <a:gd name="T16" fmla="*/ 0 h 984"/>
                      <a:gd name="T17" fmla="*/ 3300 w 3300"/>
                      <a:gd name="T18" fmla="*/ 984 h 984"/>
                    </a:gdLst>
                    <a:ahLst/>
                    <a:cxnLst>
                      <a:cxn ang="T10">
                        <a:pos x="T0" y="T1"/>
                      </a:cxn>
                      <a:cxn ang="T11">
                        <a:pos x="T2" y="T3"/>
                      </a:cxn>
                      <a:cxn ang="T12">
                        <a:pos x="T4" y="T5"/>
                      </a:cxn>
                      <a:cxn ang="T13">
                        <a:pos x="T6" y="T7"/>
                      </a:cxn>
                      <a:cxn ang="T14">
                        <a:pos x="T8" y="T9"/>
                      </a:cxn>
                    </a:cxnLst>
                    <a:rect l="T15" t="T16" r="T17" b="T18"/>
                    <a:pathLst>
                      <a:path w="3300" h="984">
                        <a:moveTo>
                          <a:pt x="0" y="984"/>
                        </a:moveTo>
                        <a:lnTo>
                          <a:pt x="2310" y="984"/>
                        </a:lnTo>
                        <a:lnTo>
                          <a:pt x="3300" y="0"/>
                        </a:lnTo>
                        <a:lnTo>
                          <a:pt x="1450" y="0"/>
                        </a:lnTo>
                        <a:lnTo>
                          <a:pt x="0" y="984"/>
                        </a:lnTo>
                        <a:close/>
                      </a:path>
                    </a:pathLst>
                  </a:custGeom>
                  <a:solidFill>
                    <a:srgbClr val="BFBFBF"/>
                  </a:solidFill>
                  <a:ln w="9525">
                    <a:noFill/>
                    <a:round/>
                    <a:headEnd/>
                    <a:tailEnd/>
                  </a:ln>
                </p:spPr>
                <p:txBody>
                  <a:bodyPr/>
                  <a:lstStyle/>
                  <a:p>
                    <a:endParaRPr lang="en-US"/>
                  </a:p>
                </p:txBody>
              </p:sp>
              <p:sp>
                <p:nvSpPr>
                  <p:cNvPr id="43032" name="Freeform 51"/>
                  <p:cNvSpPr>
                    <a:spLocks/>
                  </p:cNvSpPr>
                  <p:nvPr/>
                </p:nvSpPr>
                <p:spPr bwMode="auto">
                  <a:xfrm flipH="1">
                    <a:off x="4114" y="1542"/>
                    <a:ext cx="157" cy="92"/>
                  </a:xfrm>
                  <a:custGeom>
                    <a:avLst/>
                    <a:gdLst>
                      <a:gd name="T0" fmla="*/ 50 w 272"/>
                      <a:gd name="T1" fmla="*/ 0 h 296"/>
                      <a:gd name="T2" fmla="*/ 50 w 272"/>
                      <a:gd name="T3" fmla="*/ 1 h 296"/>
                      <a:gd name="T4" fmla="*/ 49 w 272"/>
                      <a:gd name="T5" fmla="*/ 1 h 296"/>
                      <a:gd name="T6" fmla="*/ 48 w 272"/>
                      <a:gd name="T7" fmla="*/ 1 h 296"/>
                      <a:gd name="T8" fmla="*/ 46 w 272"/>
                      <a:gd name="T9" fmla="*/ 2 h 296"/>
                      <a:gd name="T10" fmla="*/ 42 w 272"/>
                      <a:gd name="T11" fmla="*/ 2 h 296"/>
                      <a:gd name="T12" fmla="*/ 38 w 272"/>
                      <a:gd name="T13" fmla="*/ 2 h 296"/>
                      <a:gd name="T14" fmla="*/ 33 w 272"/>
                      <a:gd name="T15" fmla="*/ 3 h 296"/>
                      <a:gd name="T16" fmla="*/ 27 w 272"/>
                      <a:gd name="T17" fmla="*/ 3 h 296"/>
                      <a:gd name="T18" fmla="*/ 21 w 272"/>
                      <a:gd name="T19" fmla="*/ 4 h 296"/>
                      <a:gd name="T20" fmla="*/ 14 w 272"/>
                      <a:gd name="T21" fmla="*/ 5 h 296"/>
                      <a:gd name="T22" fmla="*/ 10 w 272"/>
                      <a:gd name="T23" fmla="*/ 5 h 296"/>
                      <a:gd name="T24" fmla="*/ 6 w 272"/>
                      <a:gd name="T25" fmla="*/ 6 h 296"/>
                      <a:gd name="T26" fmla="*/ 3 w 272"/>
                      <a:gd name="T27" fmla="*/ 7 h 296"/>
                      <a:gd name="T28" fmla="*/ 2 w 272"/>
                      <a:gd name="T29" fmla="*/ 7 h 296"/>
                      <a:gd name="T30" fmla="*/ 1 w 272"/>
                      <a:gd name="T31" fmla="*/ 8 h 296"/>
                      <a:gd name="T32" fmla="*/ 0 w 272"/>
                      <a:gd name="T33" fmla="*/ 8 h 296"/>
                      <a:gd name="T34" fmla="*/ 0 w 272"/>
                      <a:gd name="T35" fmla="*/ 9 h 296"/>
                      <a:gd name="T36" fmla="*/ 2 w 272"/>
                      <a:gd name="T37" fmla="*/ 9 h 296"/>
                      <a:gd name="T38" fmla="*/ 2 w 272"/>
                      <a:gd name="T39" fmla="*/ 9 h 296"/>
                      <a:gd name="T40" fmla="*/ 3 w 272"/>
                      <a:gd name="T41" fmla="*/ 8 h 296"/>
                      <a:gd name="T42" fmla="*/ 4 w 272"/>
                      <a:gd name="T43" fmla="*/ 8 h 296"/>
                      <a:gd name="T44" fmla="*/ 6 w 272"/>
                      <a:gd name="T45" fmla="*/ 7 h 296"/>
                      <a:gd name="T46" fmla="*/ 9 w 272"/>
                      <a:gd name="T47" fmla="*/ 7 h 296"/>
                      <a:gd name="T48" fmla="*/ 13 w 272"/>
                      <a:gd name="T49" fmla="*/ 7 h 296"/>
                      <a:gd name="T50" fmla="*/ 17 w 272"/>
                      <a:gd name="T51" fmla="*/ 6 h 296"/>
                      <a:gd name="T52" fmla="*/ 22 w 272"/>
                      <a:gd name="T53" fmla="*/ 6 h 296"/>
                      <a:gd name="T54" fmla="*/ 27 w 272"/>
                      <a:gd name="T55" fmla="*/ 5 h 296"/>
                      <a:gd name="T56" fmla="*/ 29 w 272"/>
                      <a:gd name="T57" fmla="*/ 5 h 296"/>
                      <a:gd name="T58" fmla="*/ 36 w 272"/>
                      <a:gd name="T59" fmla="*/ 5 h 296"/>
                      <a:gd name="T60" fmla="*/ 42 w 272"/>
                      <a:gd name="T61" fmla="*/ 4 h 296"/>
                      <a:gd name="T62" fmla="*/ 46 w 272"/>
                      <a:gd name="T63" fmla="*/ 3 h 296"/>
                      <a:gd name="T64" fmla="*/ 48 w 272"/>
                      <a:gd name="T65" fmla="*/ 3 h 296"/>
                      <a:gd name="T66" fmla="*/ 51 w 272"/>
                      <a:gd name="T67" fmla="*/ 2 h 296"/>
                      <a:gd name="T68" fmla="*/ 51 w 272"/>
                      <a:gd name="T69" fmla="*/ 2 h 296"/>
                      <a:gd name="T70" fmla="*/ 52 w 272"/>
                      <a:gd name="T71" fmla="*/ 1 h 296"/>
                      <a:gd name="T72" fmla="*/ 53 w 272"/>
                      <a:gd name="T73" fmla="*/ 0 h 296"/>
                      <a:gd name="T74" fmla="*/ 50 w 272"/>
                      <a:gd name="T75" fmla="*/ 0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296"/>
                      <a:gd name="T116" fmla="*/ 272 w 272"/>
                      <a:gd name="T117" fmla="*/ 296 h 2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296">
                        <a:moveTo>
                          <a:pt x="259" y="0"/>
                        </a:moveTo>
                        <a:lnTo>
                          <a:pt x="258" y="16"/>
                        </a:lnTo>
                        <a:lnTo>
                          <a:pt x="255" y="28"/>
                        </a:lnTo>
                        <a:lnTo>
                          <a:pt x="247" y="39"/>
                        </a:lnTo>
                        <a:lnTo>
                          <a:pt x="235" y="52"/>
                        </a:lnTo>
                        <a:lnTo>
                          <a:pt x="219" y="65"/>
                        </a:lnTo>
                        <a:lnTo>
                          <a:pt x="200" y="79"/>
                        </a:lnTo>
                        <a:lnTo>
                          <a:pt x="173" y="95"/>
                        </a:lnTo>
                        <a:lnTo>
                          <a:pt x="140" y="114"/>
                        </a:lnTo>
                        <a:lnTo>
                          <a:pt x="111" y="130"/>
                        </a:lnTo>
                        <a:lnTo>
                          <a:pt x="77" y="154"/>
                        </a:lnTo>
                        <a:lnTo>
                          <a:pt x="50" y="176"/>
                        </a:lnTo>
                        <a:lnTo>
                          <a:pt x="31" y="197"/>
                        </a:lnTo>
                        <a:lnTo>
                          <a:pt x="16" y="216"/>
                        </a:lnTo>
                        <a:lnTo>
                          <a:pt x="8" y="235"/>
                        </a:lnTo>
                        <a:lnTo>
                          <a:pt x="2" y="254"/>
                        </a:lnTo>
                        <a:lnTo>
                          <a:pt x="0" y="274"/>
                        </a:lnTo>
                        <a:lnTo>
                          <a:pt x="0" y="293"/>
                        </a:lnTo>
                        <a:lnTo>
                          <a:pt x="12" y="296"/>
                        </a:lnTo>
                        <a:lnTo>
                          <a:pt x="12" y="294"/>
                        </a:lnTo>
                        <a:lnTo>
                          <a:pt x="15" y="278"/>
                        </a:lnTo>
                        <a:lnTo>
                          <a:pt x="21" y="266"/>
                        </a:lnTo>
                        <a:lnTo>
                          <a:pt x="32" y="250"/>
                        </a:lnTo>
                        <a:lnTo>
                          <a:pt x="47" y="237"/>
                        </a:lnTo>
                        <a:lnTo>
                          <a:pt x="66" y="223"/>
                        </a:lnTo>
                        <a:lnTo>
                          <a:pt x="88" y="208"/>
                        </a:lnTo>
                        <a:lnTo>
                          <a:pt x="112" y="194"/>
                        </a:lnTo>
                        <a:lnTo>
                          <a:pt x="140" y="178"/>
                        </a:lnTo>
                        <a:lnTo>
                          <a:pt x="155" y="170"/>
                        </a:lnTo>
                        <a:lnTo>
                          <a:pt x="189" y="151"/>
                        </a:lnTo>
                        <a:lnTo>
                          <a:pt x="216" y="130"/>
                        </a:lnTo>
                        <a:lnTo>
                          <a:pt x="237" y="111"/>
                        </a:lnTo>
                        <a:lnTo>
                          <a:pt x="251" y="90"/>
                        </a:lnTo>
                        <a:lnTo>
                          <a:pt x="263" y="70"/>
                        </a:lnTo>
                        <a:lnTo>
                          <a:pt x="269" y="49"/>
                        </a:lnTo>
                        <a:lnTo>
                          <a:pt x="271" y="25"/>
                        </a:lnTo>
                        <a:lnTo>
                          <a:pt x="272" y="0"/>
                        </a:lnTo>
                        <a:lnTo>
                          <a:pt x="259" y="0"/>
                        </a:lnTo>
                        <a:close/>
                      </a:path>
                    </a:pathLst>
                  </a:custGeom>
                  <a:solidFill>
                    <a:srgbClr val="3399FF"/>
                  </a:solidFill>
                  <a:ln w="9525">
                    <a:noFill/>
                    <a:round/>
                    <a:headEnd/>
                    <a:tailEnd/>
                  </a:ln>
                </p:spPr>
                <p:txBody>
                  <a:bodyPr/>
                  <a:lstStyle/>
                  <a:p>
                    <a:endParaRPr lang="en-US"/>
                  </a:p>
                </p:txBody>
              </p:sp>
              <p:sp>
                <p:nvSpPr>
                  <p:cNvPr id="43033" name="Freeform 52"/>
                  <p:cNvSpPr>
                    <a:spLocks/>
                  </p:cNvSpPr>
                  <p:nvPr/>
                </p:nvSpPr>
                <p:spPr bwMode="auto">
                  <a:xfrm flipH="1">
                    <a:off x="4114" y="1362"/>
                    <a:ext cx="157" cy="91"/>
                  </a:xfrm>
                  <a:custGeom>
                    <a:avLst/>
                    <a:gdLst>
                      <a:gd name="T0" fmla="*/ 50 w 272"/>
                      <a:gd name="T1" fmla="*/ 0 h 296"/>
                      <a:gd name="T2" fmla="*/ 50 w 272"/>
                      <a:gd name="T3" fmla="*/ 1 h 296"/>
                      <a:gd name="T4" fmla="*/ 49 w 272"/>
                      <a:gd name="T5" fmla="*/ 1 h 296"/>
                      <a:gd name="T6" fmla="*/ 48 w 272"/>
                      <a:gd name="T7" fmla="*/ 1 h 296"/>
                      <a:gd name="T8" fmla="*/ 46 w 272"/>
                      <a:gd name="T9" fmla="*/ 2 h 296"/>
                      <a:gd name="T10" fmla="*/ 42 w 272"/>
                      <a:gd name="T11" fmla="*/ 2 h 296"/>
                      <a:gd name="T12" fmla="*/ 38 w 272"/>
                      <a:gd name="T13" fmla="*/ 2 h 296"/>
                      <a:gd name="T14" fmla="*/ 33 w 272"/>
                      <a:gd name="T15" fmla="*/ 3 h 296"/>
                      <a:gd name="T16" fmla="*/ 27 w 272"/>
                      <a:gd name="T17" fmla="*/ 3 h 296"/>
                      <a:gd name="T18" fmla="*/ 22 w 272"/>
                      <a:gd name="T19" fmla="*/ 4 h 296"/>
                      <a:gd name="T20" fmla="*/ 14 w 272"/>
                      <a:gd name="T21" fmla="*/ 5 h 296"/>
                      <a:gd name="T22" fmla="*/ 10 w 272"/>
                      <a:gd name="T23" fmla="*/ 5 h 296"/>
                      <a:gd name="T24" fmla="*/ 6 w 272"/>
                      <a:gd name="T25" fmla="*/ 6 h 296"/>
                      <a:gd name="T26" fmla="*/ 3 w 272"/>
                      <a:gd name="T27" fmla="*/ 6 h 296"/>
                      <a:gd name="T28" fmla="*/ 2 w 272"/>
                      <a:gd name="T29" fmla="*/ 7 h 296"/>
                      <a:gd name="T30" fmla="*/ 1 w 272"/>
                      <a:gd name="T31" fmla="*/ 7 h 296"/>
                      <a:gd name="T32" fmla="*/ 0 w 272"/>
                      <a:gd name="T33" fmla="*/ 8 h 296"/>
                      <a:gd name="T34" fmla="*/ 0 w 272"/>
                      <a:gd name="T35" fmla="*/ 9 h 296"/>
                      <a:gd name="T36" fmla="*/ 2 w 272"/>
                      <a:gd name="T37" fmla="*/ 9 h 296"/>
                      <a:gd name="T38" fmla="*/ 2 w 272"/>
                      <a:gd name="T39" fmla="*/ 9 h 296"/>
                      <a:gd name="T40" fmla="*/ 3 w 272"/>
                      <a:gd name="T41" fmla="*/ 8 h 296"/>
                      <a:gd name="T42" fmla="*/ 4 w 272"/>
                      <a:gd name="T43" fmla="*/ 8 h 296"/>
                      <a:gd name="T44" fmla="*/ 6 w 272"/>
                      <a:gd name="T45" fmla="*/ 7 h 296"/>
                      <a:gd name="T46" fmla="*/ 9 w 272"/>
                      <a:gd name="T47" fmla="*/ 7 h 296"/>
                      <a:gd name="T48" fmla="*/ 13 w 272"/>
                      <a:gd name="T49" fmla="*/ 6 h 296"/>
                      <a:gd name="T50" fmla="*/ 17 w 272"/>
                      <a:gd name="T51" fmla="*/ 6 h 296"/>
                      <a:gd name="T52" fmla="*/ 22 w 272"/>
                      <a:gd name="T53" fmla="*/ 6 h 296"/>
                      <a:gd name="T54" fmla="*/ 27 w 272"/>
                      <a:gd name="T55" fmla="*/ 5 h 296"/>
                      <a:gd name="T56" fmla="*/ 29 w 272"/>
                      <a:gd name="T57" fmla="*/ 5 h 296"/>
                      <a:gd name="T58" fmla="*/ 36 w 272"/>
                      <a:gd name="T59" fmla="*/ 4 h 296"/>
                      <a:gd name="T60" fmla="*/ 42 w 272"/>
                      <a:gd name="T61" fmla="*/ 4 h 296"/>
                      <a:gd name="T62" fmla="*/ 46 w 272"/>
                      <a:gd name="T63" fmla="*/ 3 h 296"/>
                      <a:gd name="T64" fmla="*/ 48 w 272"/>
                      <a:gd name="T65" fmla="*/ 3 h 296"/>
                      <a:gd name="T66" fmla="*/ 51 w 272"/>
                      <a:gd name="T67" fmla="*/ 2 h 296"/>
                      <a:gd name="T68" fmla="*/ 51 w 272"/>
                      <a:gd name="T69" fmla="*/ 2 h 296"/>
                      <a:gd name="T70" fmla="*/ 52 w 272"/>
                      <a:gd name="T71" fmla="*/ 1 h 296"/>
                      <a:gd name="T72" fmla="*/ 53 w 272"/>
                      <a:gd name="T73" fmla="*/ 0 h 296"/>
                      <a:gd name="T74" fmla="*/ 50 w 272"/>
                      <a:gd name="T75" fmla="*/ 0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296"/>
                      <a:gd name="T116" fmla="*/ 272 w 272"/>
                      <a:gd name="T117" fmla="*/ 296 h 2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296">
                        <a:moveTo>
                          <a:pt x="261" y="0"/>
                        </a:moveTo>
                        <a:lnTo>
                          <a:pt x="259" y="16"/>
                        </a:lnTo>
                        <a:lnTo>
                          <a:pt x="255" y="29"/>
                        </a:lnTo>
                        <a:lnTo>
                          <a:pt x="248" y="40"/>
                        </a:lnTo>
                        <a:lnTo>
                          <a:pt x="237" y="53"/>
                        </a:lnTo>
                        <a:lnTo>
                          <a:pt x="219" y="66"/>
                        </a:lnTo>
                        <a:lnTo>
                          <a:pt x="200" y="80"/>
                        </a:lnTo>
                        <a:lnTo>
                          <a:pt x="173" y="96"/>
                        </a:lnTo>
                        <a:lnTo>
                          <a:pt x="140" y="115"/>
                        </a:lnTo>
                        <a:lnTo>
                          <a:pt x="112" y="131"/>
                        </a:lnTo>
                        <a:lnTo>
                          <a:pt x="77" y="155"/>
                        </a:lnTo>
                        <a:lnTo>
                          <a:pt x="52" y="175"/>
                        </a:lnTo>
                        <a:lnTo>
                          <a:pt x="31" y="198"/>
                        </a:lnTo>
                        <a:lnTo>
                          <a:pt x="16" y="217"/>
                        </a:lnTo>
                        <a:lnTo>
                          <a:pt x="8" y="236"/>
                        </a:lnTo>
                        <a:lnTo>
                          <a:pt x="2" y="255"/>
                        </a:lnTo>
                        <a:lnTo>
                          <a:pt x="0" y="274"/>
                        </a:lnTo>
                        <a:lnTo>
                          <a:pt x="0" y="293"/>
                        </a:lnTo>
                        <a:lnTo>
                          <a:pt x="12" y="296"/>
                        </a:lnTo>
                        <a:lnTo>
                          <a:pt x="12" y="295"/>
                        </a:lnTo>
                        <a:lnTo>
                          <a:pt x="15" y="279"/>
                        </a:lnTo>
                        <a:lnTo>
                          <a:pt x="21" y="265"/>
                        </a:lnTo>
                        <a:lnTo>
                          <a:pt x="32" y="250"/>
                        </a:lnTo>
                        <a:lnTo>
                          <a:pt x="47" y="238"/>
                        </a:lnTo>
                        <a:lnTo>
                          <a:pt x="66" y="223"/>
                        </a:lnTo>
                        <a:lnTo>
                          <a:pt x="88" y="209"/>
                        </a:lnTo>
                        <a:lnTo>
                          <a:pt x="112" y="195"/>
                        </a:lnTo>
                        <a:lnTo>
                          <a:pt x="140" y="179"/>
                        </a:lnTo>
                        <a:lnTo>
                          <a:pt x="155" y="169"/>
                        </a:lnTo>
                        <a:lnTo>
                          <a:pt x="189" y="150"/>
                        </a:lnTo>
                        <a:lnTo>
                          <a:pt x="216" y="131"/>
                        </a:lnTo>
                        <a:lnTo>
                          <a:pt x="237" y="112"/>
                        </a:lnTo>
                        <a:lnTo>
                          <a:pt x="251" y="91"/>
                        </a:lnTo>
                        <a:lnTo>
                          <a:pt x="263" y="70"/>
                        </a:lnTo>
                        <a:lnTo>
                          <a:pt x="269" y="48"/>
                        </a:lnTo>
                        <a:lnTo>
                          <a:pt x="271" y="26"/>
                        </a:lnTo>
                        <a:lnTo>
                          <a:pt x="272" y="0"/>
                        </a:lnTo>
                        <a:lnTo>
                          <a:pt x="261" y="0"/>
                        </a:lnTo>
                        <a:close/>
                      </a:path>
                    </a:pathLst>
                  </a:custGeom>
                  <a:solidFill>
                    <a:srgbClr val="3399FF"/>
                  </a:solidFill>
                  <a:ln w="9525">
                    <a:noFill/>
                    <a:round/>
                    <a:headEnd/>
                    <a:tailEnd/>
                  </a:ln>
                </p:spPr>
                <p:txBody>
                  <a:bodyPr/>
                  <a:lstStyle/>
                  <a:p>
                    <a:endParaRPr lang="en-US"/>
                  </a:p>
                </p:txBody>
              </p:sp>
              <p:sp>
                <p:nvSpPr>
                  <p:cNvPr id="43034" name="Freeform 53"/>
                  <p:cNvSpPr>
                    <a:spLocks/>
                  </p:cNvSpPr>
                  <p:nvPr/>
                </p:nvSpPr>
                <p:spPr bwMode="auto">
                  <a:xfrm>
                    <a:off x="4102" y="1441"/>
                    <a:ext cx="175" cy="103"/>
                  </a:xfrm>
                  <a:custGeom>
                    <a:avLst/>
                    <a:gdLst>
                      <a:gd name="T0" fmla="*/ 24 w 303"/>
                      <a:gd name="T1" fmla="*/ 5 h 335"/>
                      <a:gd name="T2" fmla="*/ 17 w 303"/>
                      <a:gd name="T3" fmla="*/ 5 h 335"/>
                      <a:gd name="T4" fmla="*/ 11 w 303"/>
                      <a:gd name="T5" fmla="*/ 4 h 335"/>
                      <a:gd name="T6" fmla="*/ 7 w 303"/>
                      <a:gd name="T7" fmla="*/ 3 h 335"/>
                      <a:gd name="T8" fmla="*/ 3 w 303"/>
                      <a:gd name="T9" fmla="*/ 2 h 335"/>
                      <a:gd name="T10" fmla="*/ 2 w 303"/>
                      <a:gd name="T11" fmla="*/ 2 h 335"/>
                      <a:gd name="T12" fmla="*/ 1 w 303"/>
                      <a:gd name="T13" fmla="*/ 1 h 335"/>
                      <a:gd name="T14" fmla="*/ 0 w 303"/>
                      <a:gd name="T15" fmla="*/ 1 h 335"/>
                      <a:gd name="T16" fmla="*/ 0 w 303"/>
                      <a:gd name="T17" fmla="*/ 0 h 335"/>
                      <a:gd name="T18" fmla="*/ 3 w 303"/>
                      <a:gd name="T19" fmla="*/ 0 h 335"/>
                      <a:gd name="T20" fmla="*/ 3 w 303"/>
                      <a:gd name="T21" fmla="*/ 0 h 335"/>
                      <a:gd name="T22" fmla="*/ 3 w 303"/>
                      <a:gd name="T23" fmla="*/ 1 h 335"/>
                      <a:gd name="T24" fmla="*/ 5 w 303"/>
                      <a:gd name="T25" fmla="*/ 1 h 335"/>
                      <a:gd name="T26" fmla="*/ 7 w 303"/>
                      <a:gd name="T27" fmla="*/ 2 h 335"/>
                      <a:gd name="T28" fmla="*/ 10 w 303"/>
                      <a:gd name="T29" fmla="*/ 2 h 335"/>
                      <a:gd name="T30" fmla="*/ 14 w 303"/>
                      <a:gd name="T31" fmla="*/ 2 h 335"/>
                      <a:gd name="T32" fmla="*/ 19 w 303"/>
                      <a:gd name="T33" fmla="*/ 3 h 335"/>
                      <a:gd name="T34" fmla="*/ 24 w 303"/>
                      <a:gd name="T35" fmla="*/ 3 h 335"/>
                      <a:gd name="T36" fmla="*/ 30 w 303"/>
                      <a:gd name="T37" fmla="*/ 4 h 335"/>
                      <a:gd name="T38" fmla="*/ 33 w 303"/>
                      <a:gd name="T39" fmla="*/ 4 h 335"/>
                      <a:gd name="T40" fmla="*/ 40 w 303"/>
                      <a:gd name="T41" fmla="*/ 5 h 335"/>
                      <a:gd name="T42" fmla="*/ 46 w 303"/>
                      <a:gd name="T43" fmla="*/ 6 h 335"/>
                      <a:gd name="T44" fmla="*/ 51 w 303"/>
                      <a:gd name="T45" fmla="*/ 6 h 335"/>
                      <a:gd name="T46" fmla="*/ 54 w 303"/>
                      <a:gd name="T47" fmla="*/ 7 h 335"/>
                      <a:gd name="T48" fmla="*/ 57 w 303"/>
                      <a:gd name="T49" fmla="*/ 7 h 335"/>
                      <a:gd name="T50" fmla="*/ 58 w 303"/>
                      <a:gd name="T51" fmla="*/ 8 h 335"/>
                      <a:gd name="T52" fmla="*/ 58 w 303"/>
                      <a:gd name="T53" fmla="*/ 9 h 335"/>
                      <a:gd name="T54" fmla="*/ 58 w 303"/>
                      <a:gd name="T55" fmla="*/ 10 h 335"/>
                      <a:gd name="T56" fmla="*/ 58 w 303"/>
                      <a:gd name="T57" fmla="*/ 10 h 335"/>
                      <a:gd name="T58" fmla="*/ 56 w 303"/>
                      <a:gd name="T59" fmla="*/ 10 h 335"/>
                      <a:gd name="T60" fmla="*/ 56 w 303"/>
                      <a:gd name="T61" fmla="*/ 10 h 335"/>
                      <a:gd name="T62" fmla="*/ 55 w 303"/>
                      <a:gd name="T63" fmla="*/ 9 h 335"/>
                      <a:gd name="T64" fmla="*/ 55 w 303"/>
                      <a:gd name="T65" fmla="*/ 9 h 335"/>
                      <a:gd name="T66" fmla="*/ 53 w 303"/>
                      <a:gd name="T67" fmla="*/ 8 h 335"/>
                      <a:gd name="T68" fmla="*/ 51 w 303"/>
                      <a:gd name="T69" fmla="*/ 8 h 335"/>
                      <a:gd name="T70" fmla="*/ 47 w 303"/>
                      <a:gd name="T71" fmla="*/ 7 h 335"/>
                      <a:gd name="T72" fmla="*/ 43 w 303"/>
                      <a:gd name="T73" fmla="*/ 7 h 335"/>
                      <a:gd name="T74" fmla="*/ 37 w 303"/>
                      <a:gd name="T75" fmla="*/ 6 h 335"/>
                      <a:gd name="T76" fmla="*/ 30 w 303"/>
                      <a:gd name="T77" fmla="*/ 6 h 335"/>
                      <a:gd name="T78" fmla="*/ 24 w 303"/>
                      <a:gd name="T79" fmla="*/ 5 h 3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3"/>
                      <a:gd name="T121" fmla="*/ 0 h 335"/>
                      <a:gd name="T122" fmla="*/ 303 w 303"/>
                      <a:gd name="T123" fmla="*/ 335 h 3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3" h="335">
                        <a:moveTo>
                          <a:pt x="126" y="183"/>
                        </a:moveTo>
                        <a:lnTo>
                          <a:pt x="88" y="158"/>
                        </a:lnTo>
                        <a:lnTo>
                          <a:pt x="57" y="134"/>
                        </a:lnTo>
                        <a:lnTo>
                          <a:pt x="35" y="112"/>
                        </a:lnTo>
                        <a:lnTo>
                          <a:pt x="19" y="88"/>
                        </a:lnTo>
                        <a:lnTo>
                          <a:pt x="9" y="67"/>
                        </a:lnTo>
                        <a:lnTo>
                          <a:pt x="3" y="45"/>
                        </a:lnTo>
                        <a:lnTo>
                          <a:pt x="0" y="24"/>
                        </a:lnTo>
                        <a:lnTo>
                          <a:pt x="0" y="2"/>
                        </a:lnTo>
                        <a:lnTo>
                          <a:pt x="14" y="0"/>
                        </a:lnTo>
                        <a:lnTo>
                          <a:pt x="14" y="2"/>
                        </a:lnTo>
                        <a:lnTo>
                          <a:pt x="17" y="19"/>
                        </a:lnTo>
                        <a:lnTo>
                          <a:pt x="24" y="35"/>
                        </a:lnTo>
                        <a:lnTo>
                          <a:pt x="37" y="51"/>
                        </a:lnTo>
                        <a:lnTo>
                          <a:pt x="54" y="67"/>
                        </a:lnTo>
                        <a:lnTo>
                          <a:pt x="75" y="81"/>
                        </a:lnTo>
                        <a:lnTo>
                          <a:pt x="99" y="97"/>
                        </a:lnTo>
                        <a:lnTo>
                          <a:pt x="126" y="113"/>
                        </a:lnTo>
                        <a:lnTo>
                          <a:pt x="156" y="131"/>
                        </a:lnTo>
                        <a:lnTo>
                          <a:pt x="174" y="140"/>
                        </a:lnTo>
                        <a:lnTo>
                          <a:pt x="211" y="163"/>
                        </a:lnTo>
                        <a:lnTo>
                          <a:pt x="241" y="185"/>
                        </a:lnTo>
                        <a:lnTo>
                          <a:pt x="265" y="207"/>
                        </a:lnTo>
                        <a:lnTo>
                          <a:pt x="281" y="228"/>
                        </a:lnTo>
                        <a:lnTo>
                          <a:pt x="292" y="252"/>
                        </a:lnTo>
                        <a:lnTo>
                          <a:pt x="299" y="276"/>
                        </a:lnTo>
                        <a:lnTo>
                          <a:pt x="302" y="301"/>
                        </a:lnTo>
                        <a:lnTo>
                          <a:pt x="303" y="328"/>
                        </a:lnTo>
                        <a:lnTo>
                          <a:pt x="303" y="335"/>
                        </a:lnTo>
                        <a:lnTo>
                          <a:pt x="291" y="335"/>
                        </a:lnTo>
                        <a:lnTo>
                          <a:pt x="291" y="328"/>
                        </a:lnTo>
                        <a:lnTo>
                          <a:pt x="287" y="312"/>
                        </a:lnTo>
                        <a:lnTo>
                          <a:pt x="284" y="298"/>
                        </a:lnTo>
                        <a:lnTo>
                          <a:pt x="276" y="285"/>
                        </a:lnTo>
                        <a:lnTo>
                          <a:pt x="264" y="271"/>
                        </a:lnTo>
                        <a:lnTo>
                          <a:pt x="246" y="258"/>
                        </a:lnTo>
                        <a:lnTo>
                          <a:pt x="222" y="242"/>
                        </a:lnTo>
                        <a:lnTo>
                          <a:pt x="192" y="223"/>
                        </a:lnTo>
                        <a:lnTo>
                          <a:pt x="156" y="201"/>
                        </a:lnTo>
                        <a:lnTo>
                          <a:pt x="126" y="183"/>
                        </a:lnTo>
                        <a:close/>
                      </a:path>
                    </a:pathLst>
                  </a:custGeom>
                  <a:solidFill>
                    <a:srgbClr val="FF9933"/>
                  </a:solidFill>
                  <a:ln w="9525">
                    <a:noFill/>
                    <a:round/>
                    <a:headEnd/>
                    <a:tailEnd/>
                  </a:ln>
                </p:spPr>
                <p:txBody>
                  <a:bodyPr/>
                  <a:lstStyle/>
                  <a:p>
                    <a:endParaRPr lang="en-US"/>
                  </a:p>
                </p:txBody>
              </p:sp>
              <p:sp>
                <p:nvSpPr>
                  <p:cNvPr id="43035" name="Freeform 54"/>
                  <p:cNvSpPr>
                    <a:spLocks/>
                  </p:cNvSpPr>
                  <p:nvPr/>
                </p:nvSpPr>
                <p:spPr bwMode="auto">
                  <a:xfrm>
                    <a:off x="4102" y="1640"/>
                    <a:ext cx="175" cy="105"/>
                  </a:xfrm>
                  <a:custGeom>
                    <a:avLst/>
                    <a:gdLst>
                      <a:gd name="T0" fmla="*/ 24 w 303"/>
                      <a:gd name="T1" fmla="*/ 6 h 337"/>
                      <a:gd name="T2" fmla="*/ 17 w 303"/>
                      <a:gd name="T3" fmla="*/ 5 h 337"/>
                      <a:gd name="T4" fmla="*/ 11 w 303"/>
                      <a:gd name="T5" fmla="*/ 4 h 337"/>
                      <a:gd name="T6" fmla="*/ 7 w 303"/>
                      <a:gd name="T7" fmla="*/ 3 h 337"/>
                      <a:gd name="T8" fmla="*/ 3 w 303"/>
                      <a:gd name="T9" fmla="*/ 3 h 337"/>
                      <a:gd name="T10" fmla="*/ 2 w 303"/>
                      <a:gd name="T11" fmla="*/ 2 h 337"/>
                      <a:gd name="T12" fmla="*/ 1 w 303"/>
                      <a:gd name="T13" fmla="*/ 1 h 337"/>
                      <a:gd name="T14" fmla="*/ 0 w 303"/>
                      <a:gd name="T15" fmla="*/ 1 h 337"/>
                      <a:gd name="T16" fmla="*/ 0 w 303"/>
                      <a:gd name="T17" fmla="*/ 0 h 337"/>
                      <a:gd name="T18" fmla="*/ 3 w 303"/>
                      <a:gd name="T19" fmla="*/ 0 h 337"/>
                      <a:gd name="T20" fmla="*/ 3 w 303"/>
                      <a:gd name="T21" fmla="*/ 0 h 337"/>
                      <a:gd name="T22" fmla="*/ 3 w 303"/>
                      <a:gd name="T23" fmla="*/ 1 h 337"/>
                      <a:gd name="T24" fmla="*/ 5 w 303"/>
                      <a:gd name="T25" fmla="*/ 1 h 337"/>
                      <a:gd name="T26" fmla="*/ 7 w 303"/>
                      <a:gd name="T27" fmla="*/ 2 h 337"/>
                      <a:gd name="T28" fmla="*/ 10 w 303"/>
                      <a:gd name="T29" fmla="*/ 2 h 337"/>
                      <a:gd name="T30" fmla="*/ 14 w 303"/>
                      <a:gd name="T31" fmla="*/ 2 h 337"/>
                      <a:gd name="T32" fmla="*/ 18 w 303"/>
                      <a:gd name="T33" fmla="*/ 3 h 337"/>
                      <a:gd name="T34" fmla="*/ 24 w 303"/>
                      <a:gd name="T35" fmla="*/ 3 h 337"/>
                      <a:gd name="T36" fmla="*/ 30 w 303"/>
                      <a:gd name="T37" fmla="*/ 4 h 337"/>
                      <a:gd name="T38" fmla="*/ 33 w 303"/>
                      <a:gd name="T39" fmla="*/ 4 h 337"/>
                      <a:gd name="T40" fmla="*/ 40 w 303"/>
                      <a:gd name="T41" fmla="*/ 5 h 337"/>
                      <a:gd name="T42" fmla="*/ 46 w 303"/>
                      <a:gd name="T43" fmla="*/ 6 h 337"/>
                      <a:gd name="T44" fmla="*/ 51 w 303"/>
                      <a:gd name="T45" fmla="*/ 6 h 337"/>
                      <a:gd name="T46" fmla="*/ 54 w 303"/>
                      <a:gd name="T47" fmla="*/ 7 h 337"/>
                      <a:gd name="T48" fmla="*/ 57 w 303"/>
                      <a:gd name="T49" fmla="*/ 8 h 337"/>
                      <a:gd name="T50" fmla="*/ 58 w 303"/>
                      <a:gd name="T51" fmla="*/ 8 h 337"/>
                      <a:gd name="T52" fmla="*/ 58 w 303"/>
                      <a:gd name="T53" fmla="*/ 9 h 337"/>
                      <a:gd name="T54" fmla="*/ 58 w 303"/>
                      <a:gd name="T55" fmla="*/ 10 h 337"/>
                      <a:gd name="T56" fmla="*/ 58 w 303"/>
                      <a:gd name="T57" fmla="*/ 10 h 337"/>
                      <a:gd name="T58" fmla="*/ 58 w 303"/>
                      <a:gd name="T59" fmla="*/ 10 h 337"/>
                      <a:gd name="T60" fmla="*/ 58 w 303"/>
                      <a:gd name="T61" fmla="*/ 10 h 337"/>
                      <a:gd name="T62" fmla="*/ 56 w 303"/>
                      <a:gd name="T63" fmla="*/ 10 h 337"/>
                      <a:gd name="T64" fmla="*/ 56 w 303"/>
                      <a:gd name="T65" fmla="*/ 10 h 337"/>
                      <a:gd name="T66" fmla="*/ 55 w 303"/>
                      <a:gd name="T67" fmla="*/ 10 h 337"/>
                      <a:gd name="T68" fmla="*/ 55 w 303"/>
                      <a:gd name="T69" fmla="*/ 9 h 337"/>
                      <a:gd name="T70" fmla="*/ 53 w 303"/>
                      <a:gd name="T71" fmla="*/ 9 h 337"/>
                      <a:gd name="T72" fmla="*/ 51 w 303"/>
                      <a:gd name="T73" fmla="*/ 8 h 337"/>
                      <a:gd name="T74" fmla="*/ 47 w 303"/>
                      <a:gd name="T75" fmla="*/ 8 h 337"/>
                      <a:gd name="T76" fmla="*/ 43 w 303"/>
                      <a:gd name="T77" fmla="*/ 7 h 337"/>
                      <a:gd name="T78" fmla="*/ 37 w 303"/>
                      <a:gd name="T79" fmla="*/ 7 h 337"/>
                      <a:gd name="T80" fmla="*/ 30 w 303"/>
                      <a:gd name="T81" fmla="*/ 6 h 337"/>
                      <a:gd name="T82" fmla="*/ 24 w 303"/>
                      <a:gd name="T83" fmla="*/ 6 h 3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3"/>
                      <a:gd name="T127" fmla="*/ 0 h 337"/>
                      <a:gd name="T128" fmla="*/ 303 w 303"/>
                      <a:gd name="T129" fmla="*/ 337 h 3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3" h="337">
                        <a:moveTo>
                          <a:pt x="126" y="184"/>
                        </a:moveTo>
                        <a:lnTo>
                          <a:pt x="88" y="159"/>
                        </a:lnTo>
                        <a:lnTo>
                          <a:pt x="57" y="133"/>
                        </a:lnTo>
                        <a:lnTo>
                          <a:pt x="35" y="111"/>
                        </a:lnTo>
                        <a:lnTo>
                          <a:pt x="19" y="89"/>
                        </a:lnTo>
                        <a:lnTo>
                          <a:pt x="9" y="67"/>
                        </a:lnTo>
                        <a:lnTo>
                          <a:pt x="3" y="44"/>
                        </a:lnTo>
                        <a:lnTo>
                          <a:pt x="0" y="25"/>
                        </a:lnTo>
                        <a:lnTo>
                          <a:pt x="0" y="1"/>
                        </a:lnTo>
                        <a:lnTo>
                          <a:pt x="14" y="0"/>
                        </a:lnTo>
                        <a:lnTo>
                          <a:pt x="14" y="3"/>
                        </a:lnTo>
                        <a:lnTo>
                          <a:pt x="17" y="20"/>
                        </a:lnTo>
                        <a:lnTo>
                          <a:pt x="24" y="38"/>
                        </a:lnTo>
                        <a:lnTo>
                          <a:pt x="37" y="52"/>
                        </a:lnTo>
                        <a:lnTo>
                          <a:pt x="54" y="67"/>
                        </a:lnTo>
                        <a:lnTo>
                          <a:pt x="75" y="83"/>
                        </a:lnTo>
                        <a:lnTo>
                          <a:pt x="97" y="97"/>
                        </a:lnTo>
                        <a:lnTo>
                          <a:pt x="124" y="114"/>
                        </a:lnTo>
                        <a:lnTo>
                          <a:pt x="155" y="130"/>
                        </a:lnTo>
                        <a:lnTo>
                          <a:pt x="172" y="140"/>
                        </a:lnTo>
                        <a:lnTo>
                          <a:pt x="211" y="164"/>
                        </a:lnTo>
                        <a:lnTo>
                          <a:pt x="241" y="184"/>
                        </a:lnTo>
                        <a:lnTo>
                          <a:pt x="264" y="207"/>
                        </a:lnTo>
                        <a:lnTo>
                          <a:pt x="279" y="229"/>
                        </a:lnTo>
                        <a:lnTo>
                          <a:pt x="292" y="253"/>
                        </a:lnTo>
                        <a:lnTo>
                          <a:pt x="299" y="275"/>
                        </a:lnTo>
                        <a:lnTo>
                          <a:pt x="302" y="302"/>
                        </a:lnTo>
                        <a:lnTo>
                          <a:pt x="303" y="329"/>
                        </a:lnTo>
                        <a:lnTo>
                          <a:pt x="303" y="334"/>
                        </a:lnTo>
                        <a:lnTo>
                          <a:pt x="303" y="336"/>
                        </a:lnTo>
                        <a:lnTo>
                          <a:pt x="303" y="337"/>
                        </a:lnTo>
                        <a:lnTo>
                          <a:pt x="291" y="334"/>
                        </a:lnTo>
                        <a:lnTo>
                          <a:pt x="291" y="329"/>
                        </a:lnTo>
                        <a:lnTo>
                          <a:pt x="287" y="313"/>
                        </a:lnTo>
                        <a:lnTo>
                          <a:pt x="284" y="299"/>
                        </a:lnTo>
                        <a:lnTo>
                          <a:pt x="276" y="286"/>
                        </a:lnTo>
                        <a:lnTo>
                          <a:pt x="264" y="272"/>
                        </a:lnTo>
                        <a:lnTo>
                          <a:pt x="246" y="258"/>
                        </a:lnTo>
                        <a:lnTo>
                          <a:pt x="222" y="242"/>
                        </a:lnTo>
                        <a:lnTo>
                          <a:pt x="192" y="223"/>
                        </a:lnTo>
                        <a:lnTo>
                          <a:pt x="155" y="202"/>
                        </a:lnTo>
                        <a:lnTo>
                          <a:pt x="126" y="184"/>
                        </a:lnTo>
                        <a:close/>
                      </a:path>
                    </a:pathLst>
                  </a:custGeom>
                  <a:solidFill>
                    <a:srgbClr val="FF9933"/>
                  </a:solidFill>
                  <a:ln w="9525">
                    <a:noFill/>
                    <a:round/>
                    <a:headEnd/>
                    <a:tailEnd/>
                  </a:ln>
                </p:spPr>
                <p:txBody>
                  <a:bodyPr/>
                  <a:lstStyle/>
                  <a:p>
                    <a:endParaRPr lang="en-US"/>
                  </a:p>
                </p:txBody>
              </p:sp>
              <p:sp>
                <p:nvSpPr>
                  <p:cNvPr id="43036" name="Freeform 55"/>
                  <p:cNvSpPr>
                    <a:spLocks/>
                  </p:cNvSpPr>
                  <p:nvPr/>
                </p:nvSpPr>
                <p:spPr bwMode="auto">
                  <a:xfrm>
                    <a:off x="4103" y="1341"/>
                    <a:ext cx="174" cy="102"/>
                  </a:xfrm>
                  <a:custGeom>
                    <a:avLst/>
                    <a:gdLst>
                      <a:gd name="T0" fmla="*/ 55 w 302"/>
                      <a:gd name="T1" fmla="*/ 0 h 328"/>
                      <a:gd name="T2" fmla="*/ 55 w 302"/>
                      <a:gd name="T3" fmla="*/ 1 h 328"/>
                      <a:gd name="T4" fmla="*/ 54 w 302"/>
                      <a:gd name="T5" fmla="*/ 1 h 328"/>
                      <a:gd name="T6" fmla="*/ 52 w 302"/>
                      <a:gd name="T7" fmla="*/ 1 h 328"/>
                      <a:gd name="T8" fmla="*/ 51 w 302"/>
                      <a:gd name="T9" fmla="*/ 2 h 328"/>
                      <a:gd name="T10" fmla="*/ 47 w 302"/>
                      <a:gd name="T11" fmla="*/ 2 h 328"/>
                      <a:gd name="T12" fmla="*/ 42 w 302"/>
                      <a:gd name="T13" fmla="*/ 2 h 328"/>
                      <a:gd name="T14" fmla="*/ 36 w 302"/>
                      <a:gd name="T15" fmla="*/ 3 h 328"/>
                      <a:gd name="T16" fmla="*/ 29 w 302"/>
                      <a:gd name="T17" fmla="*/ 4 h 328"/>
                      <a:gd name="T18" fmla="*/ 24 w 302"/>
                      <a:gd name="T19" fmla="*/ 4 h 328"/>
                      <a:gd name="T20" fmla="*/ 17 w 302"/>
                      <a:gd name="T21" fmla="*/ 5 h 328"/>
                      <a:gd name="T22" fmla="*/ 10 w 302"/>
                      <a:gd name="T23" fmla="*/ 6 h 328"/>
                      <a:gd name="T24" fmla="*/ 7 w 302"/>
                      <a:gd name="T25" fmla="*/ 7 h 328"/>
                      <a:gd name="T26" fmla="*/ 4 w 302"/>
                      <a:gd name="T27" fmla="*/ 7 h 328"/>
                      <a:gd name="T28" fmla="*/ 2 w 302"/>
                      <a:gd name="T29" fmla="*/ 8 h 328"/>
                      <a:gd name="T30" fmla="*/ 1 w 302"/>
                      <a:gd name="T31" fmla="*/ 8 h 328"/>
                      <a:gd name="T32" fmla="*/ 0 w 302"/>
                      <a:gd name="T33" fmla="*/ 9 h 328"/>
                      <a:gd name="T34" fmla="*/ 0 w 302"/>
                      <a:gd name="T35" fmla="*/ 10 h 328"/>
                      <a:gd name="T36" fmla="*/ 2 w 302"/>
                      <a:gd name="T37" fmla="*/ 10 h 328"/>
                      <a:gd name="T38" fmla="*/ 2 w 302"/>
                      <a:gd name="T39" fmla="*/ 10 h 328"/>
                      <a:gd name="T40" fmla="*/ 3 w 302"/>
                      <a:gd name="T41" fmla="*/ 9 h 328"/>
                      <a:gd name="T42" fmla="*/ 4 w 302"/>
                      <a:gd name="T43" fmla="*/ 9 h 328"/>
                      <a:gd name="T44" fmla="*/ 7 w 302"/>
                      <a:gd name="T45" fmla="*/ 8 h 328"/>
                      <a:gd name="T46" fmla="*/ 10 w 302"/>
                      <a:gd name="T47" fmla="*/ 8 h 328"/>
                      <a:gd name="T48" fmla="*/ 14 w 302"/>
                      <a:gd name="T49" fmla="*/ 7 h 328"/>
                      <a:gd name="T50" fmla="*/ 18 w 302"/>
                      <a:gd name="T51" fmla="*/ 7 h 328"/>
                      <a:gd name="T52" fmla="*/ 24 w 302"/>
                      <a:gd name="T53" fmla="*/ 7 h 328"/>
                      <a:gd name="T54" fmla="*/ 29 w 302"/>
                      <a:gd name="T55" fmla="*/ 6 h 328"/>
                      <a:gd name="T56" fmla="*/ 33 w 302"/>
                      <a:gd name="T57" fmla="*/ 6 h 328"/>
                      <a:gd name="T58" fmla="*/ 40 w 302"/>
                      <a:gd name="T59" fmla="*/ 5 h 328"/>
                      <a:gd name="T60" fmla="*/ 46 w 302"/>
                      <a:gd name="T61" fmla="*/ 4 h 328"/>
                      <a:gd name="T62" fmla="*/ 51 w 302"/>
                      <a:gd name="T63" fmla="*/ 4 h 328"/>
                      <a:gd name="T64" fmla="*/ 54 w 302"/>
                      <a:gd name="T65" fmla="*/ 3 h 328"/>
                      <a:gd name="T66" fmla="*/ 56 w 302"/>
                      <a:gd name="T67" fmla="*/ 2 h 328"/>
                      <a:gd name="T68" fmla="*/ 57 w 302"/>
                      <a:gd name="T69" fmla="*/ 2 h 328"/>
                      <a:gd name="T70" fmla="*/ 58 w 302"/>
                      <a:gd name="T71" fmla="*/ 1 h 328"/>
                      <a:gd name="T72" fmla="*/ 58 w 302"/>
                      <a:gd name="T73" fmla="*/ 0 h 328"/>
                      <a:gd name="T74" fmla="*/ 55 w 302"/>
                      <a:gd name="T75" fmla="*/ 0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328"/>
                      <a:gd name="T116" fmla="*/ 302 w 302"/>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328">
                        <a:moveTo>
                          <a:pt x="290" y="0"/>
                        </a:moveTo>
                        <a:lnTo>
                          <a:pt x="286" y="16"/>
                        </a:lnTo>
                        <a:lnTo>
                          <a:pt x="283" y="31"/>
                        </a:lnTo>
                        <a:lnTo>
                          <a:pt x="275" y="45"/>
                        </a:lnTo>
                        <a:lnTo>
                          <a:pt x="263" y="58"/>
                        </a:lnTo>
                        <a:lnTo>
                          <a:pt x="245" y="74"/>
                        </a:lnTo>
                        <a:lnTo>
                          <a:pt x="221" y="88"/>
                        </a:lnTo>
                        <a:lnTo>
                          <a:pt x="191" y="107"/>
                        </a:lnTo>
                        <a:lnTo>
                          <a:pt x="155" y="128"/>
                        </a:lnTo>
                        <a:lnTo>
                          <a:pt x="125" y="145"/>
                        </a:lnTo>
                        <a:lnTo>
                          <a:pt x="87" y="172"/>
                        </a:lnTo>
                        <a:lnTo>
                          <a:pt x="56" y="196"/>
                        </a:lnTo>
                        <a:lnTo>
                          <a:pt x="36" y="220"/>
                        </a:lnTo>
                        <a:lnTo>
                          <a:pt x="20" y="241"/>
                        </a:lnTo>
                        <a:lnTo>
                          <a:pt x="10" y="263"/>
                        </a:lnTo>
                        <a:lnTo>
                          <a:pt x="4" y="284"/>
                        </a:lnTo>
                        <a:lnTo>
                          <a:pt x="0" y="305"/>
                        </a:lnTo>
                        <a:lnTo>
                          <a:pt x="0" y="325"/>
                        </a:lnTo>
                        <a:lnTo>
                          <a:pt x="13" y="328"/>
                        </a:lnTo>
                        <a:lnTo>
                          <a:pt x="13" y="327"/>
                        </a:lnTo>
                        <a:lnTo>
                          <a:pt x="16" y="309"/>
                        </a:lnTo>
                        <a:lnTo>
                          <a:pt x="23" y="293"/>
                        </a:lnTo>
                        <a:lnTo>
                          <a:pt x="36" y="278"/>
                        </a:lnTo>
                        <a:lnTo>
                          <a:pt x="53" y="263"/>
                        </a:lnTo>
                        <a:lnTo>
                          <a:pt x="74" y="249"/>
                        </a:lnTo>
                        <a:lnTo>
                          <a:pt x="98" y="233"/>
                        </a:lnTo>
                        <a:lnTo>
                          <a:pt x="125" y="217"/>
                        </a:lnTo>
                        <a:lnTo>
                          <a:pt x="155" y="199"/>
                        </a:lnTo>
                        <a:lnTo>
                          <a:pt x="173" y="188"/>
                        </a:lnTo>
                        <a:lnTo>
                          <a:pt x="210" y="168"/>
                        </a:lnTo>
                        <a:lnTo>
                          <a:pt x="240" y="145"/>
                        </a:lnTo>
                        <a:lnTo>
                          <a:pt x="264" y="125"/>
                        </a:lnTo>
                        <a:lnTo>
                          <a:pt x="280" y="101"/>
                        </a:lnTo>
                        <a:lnTo>
                          <a:pt x="291" y="78"/>
                        </a:lnTo>
                        <a:lnTo>
                          <a:pt x="298" y="55"/>
                        </a:lnTo>
                        <a:lnTo>
                          <a:pt x="301" y="29"/>
                        </a:lnTo>
                        <a:lnTo>
                          <a:pt x="302" y="0"/>
                        </a:lnTo>
                        <a:lnTo>
                          <a:pt x="290" y="0"/>
                        </a:lnTo>
                        <a:close/>
                      </a:path>
                    </a:pathLst>
                  </a:custGeom>
                  <a:solidFill>
                    <a:srgbClr val="FFCC66"/>
                  </a:solidFill>
                  <a:ln w="9525">
                    <a:noFill/>
                    <a:round/>
                    <a:headEnd/>
                    <a:tailEnd/>
                  </a:ln>
                </p:spPr>
                <p:txBody>
                  <a:bodyPr/>
                  <a:lstStyle/>
                  <a:p>
                    <a:endParaRPr lang="en-US"/>
                  </a:p>
                </p:txBody>
              </p:sp>
              <p:sp>
                <p:nvSpPr>
                  <p:cNvPr id="43037" name="Freeform 56"/>
                  <p:cNvSpPr>
                    <a:spLocks/>
                  </p:cNvSpPr>
                  <p:nvPr/>
                </p:nvSpPr>
                <p:spPr bwMode="auto">
                  <a:xfrm>
                    <a:off x="4102" y="1542"/>
                    <a:ext cx="175" cy="101"/>
                  </a:xfrm>
                  <a:custGeom>
                    <a:avLst/>
                    <a:gdLst>
                      <a:gd name="T0" fmla="*/ 56 w 303"/>
                      <a:gd name="T1" fmla="*/ 0 h 328"/>
                      <a:gd name="T2" fmla="*/ 55 w 303"/>
                      <a:gd name="T3" fmla="*/ 1 h 328"/>
                      <a:gd name="T4" fmla="*/ 55 w 303"/>
                      <a:gd name="T5" fmla="*/ 1 h 328"/>
                      <a:gd name="T6" fmla="*/ 53 w 303"/>
                      <a:gd name="T7" fmla="*/ 1 h 328"/>
                      <a:gd name="T8" fmla="*/ 51 w 303"/>
                      <a:gd name="T9" fmla="*/ 2 h 328"/>
                      <a:gd name="T10" fmla="*/ 47 w 303"/>
                      <a:gd name="T11" fmla="*/ 2 h 328"/>
                      <a:gd name="T12" fmla="*/ 43 w 303"/>
                      <a:gd name="T13" fmla="*/ 2 h 328"/>
                      <a:gd name="T14" fmla="*/ 37 w 303"/>
                      <a:gd name="T15" fmla="*/ 3 h 328"/>
                      <a:gd name="T16" fmla="*/ 30 w 303"/>
                      <a:gd name="T17" fmla="*/ 4 h 328"/>
                      <a:gd name="T18" fmla="*/ 24 w 303"/>
                      <a:gd name="T19" fmla="*/ 4 h 328"/>
                      <a:gd name="T20" fmla="*/ 17 w 303"/>
                      <a:gd name="T21" fmla="*/ 5 h 328"/>
                      <a:gd name="T22" fmla="*/ 11 w 303"/>
                      <a:gd name="T23" fmla="*/ 6 h 328"/>
                      <a:gd name="T24" fmla="*/ 7 w 303"/>
                      <a:gd name="T25" fmla="*/ 6 h 328"/>
                      <a:gd name="T26" fmla="*/ 3 w 303"/>
                      <a:gd name="T27" fmla="*/ 7 h 328"/>
                      <a:gd name="T28" fmla="*/ 2 w 303"/>
                      <a:gd name="T29" fmla="*/ 8 h 328"/>
                      <a:gd name="T30" fmla="*/ 1 w 303"/>
                      <a:gd name="T31" fmla="*/ 8 h 328"/>
                      <a:gd name="T32" fmla="*/ 0 w 303"/>
                      <a:gd name="T33" fmla="*/ 9 h 328"/>
                      <a:gd name="T34" fmla="*/ 0 w 303"/>
                      <a:gd name="T35" fmla="*/ 10 h 328"/>
                      <a:gd name="T36" fmla="*/ 3 w 303"/>
                      <a:gd name="T37" fmla="*/ 10 h 328"/>
                      <a:gd name="T38" fmla="*/ 3 w 303"/>
                      <a:gd name="T39" fmla="*/ 10 h 328"/>
                      <a:gd name="T40" fmla="*/ 3 w 303"/>
                      <a:gd name="T41" fmla="*/ 9 h 328"/>
                      <a:gd name="T42" fmla="*/ 5 w 303"/>
                      <a:gd name="T43" fmla="*/ 9 h 328"/>
                      <a:gd name="T44" fmla="*/ 7 w 303"/>
                      <a:gd name="T45" fmla="*/ 8 h 328"/>
                      <a:gd name="T46" fmla="*/ 10 w 303"/>
                      <a:gd name="T47" fmla="*/ 8 h 328"/>
                      <a:gd name="T48" fmla="*/ 14 w 303"/>
                      <a:gd name="T49" fmla="*/ 7 h 328"/>
                      <a:gd name="T50" fmla="*/ 18 w 303"/>
                      <a:gd name="T51" fmla="*/ 7 h 328"/>
                      <a:gd name="T52" fmla="*/ 24 w 303"/>
                      <a:gd name="T53" fmla="*/ 6 h 328"/>
                      <a:gd name="T54" fmla="*/ 30 w 303"/>
                      <a:gd name="T55" fmla="*/ 6 h 328"/>
                      <a:gd name="T56" fmla="*/ 33 w 303"/>
                      <a:gd name="T57" fmla="*/ 6 h 328"/>
                      <a:gd name="T58" fmla="*/ 40 w 303"/>
                      <a:gd name="T59" fmla="*/ 5 h 328"/>
                      <a:gd name="T60" fmla="*/ 46 w 303"/>
                      <a:gd name="T61" fmla="*/ 4 h 328"/>
                      <a:gd name="T62" fmla="*/ 51 w 303"/>
                      <a:gd name="T63" fmla="*/ 4 h 328"/>
                      <a:gd name="T64" fmla="*/ 54 w 303"/>
                      <a:gd name="T65" fmla="*/ 3 h 328"/>
                      <a:gd name="T66" fmla="*/ 57 w 303"/>
                      <a:gd name="T67" fmla="*/ 2 h 328"/>
                      <a:gd name="T68" fmla="*/ 58 w 303"/>
                      <a:gd name="T69" fmla="*/ 2 h 328"/>
                      <a:gd name="T70" fmla="*/ 58 w 303"/>
                      <a:gd name="T71" fmla="*/ 1 h 328"/>
                      <a:gd name="T72" fmla="*/ 58 w 303"/>
                      <a:gd name="T73" fmla="*/ 0 h 328"/>
                      <a:gd name="T74" fmla="*/ 56 w 303"/>
                      <a:gd name="T75" fmla="*/ 0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328"/>
                      <a:gd name="T116" fmla="*/ 303 w 303"/>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328">
                        <a:moveTo>
                          <a:pt x="291" y="0"/>
                        </a:moveTo>
                        <a:lnTo>
                          <a:pt x="287" y="16"/>
                        </a:lnTo>
                        <a:lnTo>
                          <a:pt x="284" y="30"/>
                        </a:lnTo>
                        <a:lnTo>
                          <a:pt x="276" y="45"/>
                        </a:lnTo>
                        <a:lnTo>
                          <a:pt x="264" y="57"/>
                        </a:lnTo>
                        <a:lnTo>
                          <a:pt x="246" y="72"/>
                        </a:lnTo>
                        <a:lnTo>
                          <a:pt x="222" y="88"/>
                        </a:lnTo>
                        <a:lnTo>
                          <a:pt x="192" y="105"/>
                        </a:lnTo>
                        <a:lnTo>
                          <a:pt x="155" y="126"/>
                        </a:lnTo>
                        <a:lnTo>
                          <a:pt x="126" y="145"/>
                        </a:lnTo>
                        <a:lnTo>
                          <a:pt x="88" y="172"/>
                        </a:lnTo>
                        <a:lnTo>
                          <a:pt x="57" y="196"/>
                        </a:lnTo>
                        <a:lnTo>
                          <a:pt x="35" y="220"/>
                        </a:lnTo>
                        <a:lnTo>
                          <a:pt x="19" y="241"/>
                        </a:lnTo>
                        <a:lnTo>
                          <a:pt x="9" y="261"/>
                        </a:lnTo>
                        <a:lnTo>
                          <a:pt x="3" y="284"/>
                        </a:lnTo>
                        <a:lnTo>
                          <a:pt x="0" y="304"/>
                        </a:lnTo>
                        <a:lnTo>
                          <a:pt x="0" y="325"/>
                        </a:lnTo>
                        <a:lnTo>
                          <a:pt x="14" y="328"/>
                        </a:lnTo>
                        <a:lnTo>
                          <a:pt x="14" y="327"/>
                        </a:lnTo>
                        <a:lnTo>
                          <a:pt x="17" y="309"/>
                        </a:lnTo>
                        <a:lnTo>
                          <a:pt x="24" y="293"/>
                        </a:lnTo>
                        <a:lnTo>
                          <a:pt x="37" y="277"/>
                        </a:lnTo>
                        <a:lnTo>
                          <a:pt x="54" y="263"/>
                        </a:lnTo>
                        <a:lnTo>
                          <a:pt x="75" y="247"/>
                        </a:lnTo>
                        <a:lnTo>
                          <a:pt x="97" y="233"/>
                        </a:lnTo>
                        <a:lnTo>
                          <a:pt x="124" y="215"/>
                        </a:lnTo>
                        <a:lnTo>
                          <a:pt x="155" y="198"/>
                        </a:lnTo>
                        <a:lnTo>
                          <a:pt x="172" y="188"/>
                        </a:lnTo>
                        <a:lnTo>
                          <a:pt x="211" y="167"/>
                        </a:lnTo>
                        <a:lnTo>
                          <a:pt x="241" y="145"/>
                        </a:lnTo>
                        <a:lnTo>
                          <a:pt x="264" y="124"/>
                        </a:lnTo>
                        <a:lnTo>
                          <a:pt x="279" y="100"/>
                        </a:lnTo>
                        <a:lnTo>
                          <a:pt x="292" y="78"/>
                        </a:lnTo>
                        <a:lnTo>
                          <a:pt x="299" y="54"/>
                        </a:lnTo>
                        <a:lnTo>
                          <a:pt x="302" y="29"/>
                        </a:lnTo>
                        <a:lnTo>
                          <a:pt x="303" y="0"/>
                        </a:lnTo>
                        <a:lnTo>
                          <a:pt x="291" y="0"/>
                        </a:lnTo>
                        <a:close/>
                      </a:path>
                    </a:pathLst>
                  </a:custGeom>
                  <a:solidFill>
                    <a:srgbClr val="FFCC66"/>
                  </a:solidFill>
                  <a:ln w="9525">
                    <a:noFill/>
                    <a:round/>
                    <a:headEnd/>
                    <a:tailEnd/>
                  </a:ln>
                </p:spPr>
                <p:txBody>
                  <a:bodyPr/>
                  <a:lstStyle/>
                  <a:p>
                    <a:endParaRPr lang="en-US"/>
                  </a:p>
                </p:txBody>
              </p:sp>
              <p:sp>
                <p:nvSpPr>
                  <p:cNvPr id="43038" name="Freeform 57"/>
                  <p:cNvSpPr>
                    <a:spLocks/>
                  </p:cNvSpPr>
                  <p:nvPr/>
                </p:nvSpPr>
                <p:spPr bwMode="auto">
                  <a:xfrm flipH="1">
                    <a:off x="4114" y="1451"/>
                    <a:ext cx="157" cy="93"/>
                  </a:xfrm>
                  <a:custGeom>
                    <a:avLst/>
                    <a:gdLst>
                      <a:gd name="T0" fmla="*/ 22 w 272"/>
                      <a:gd name="T1" fmla="*/ 5 h 304"/>
                      <a:gd name="T2" fmla="*/ 14 w 272"/>
                      <a:gd name="T3" fmla="*/ 4 h 304"/>
                      <a:gd name="T4" fmla="*/ 10 w 272"/>
                      <a:gd name="T5" fmla="*/ 3 h 304"/>
                      <a:gd name="T6" fmla="*/ 6 w 272"/>
                      <a:gd name="T7" fmla="*/ 3 h 304"/>
                      <a:gd name="T8" fmla="*/ 3 w 272"/>
                      <a:gd name="T9" fmla="*/ 2 h 304"/>
                      <a:gd name="T10" fmla="*/ 2 w 272"/>
                      <a:gd name="T11" fmla="*/ 2 h 304"/>
                      <a:gd name="T12" fmla="*/ 1 w 272"/>
                      <a:gd name="T13" fmla="*/ 1 h 304"/>
                      <a:gd name="T14" fmla="*/ 0 w 272"/>
                      <a:gd name="T15" fmla="*/ 1 h 304"/>
                      <a:gd name="T16" fmla="*/ 0 w 272"/>
                      <a:gd name="T17" fmla="*/ 0 h 304"/>
                      <a:gd name="T18" fmla="*/ 2 w 272"/>
                      <a:gd name="T19" fmla="*/ 0 h 304"/>
                      <a:gd name="T20" fmla="*/ 2 w 272"/>
                      <a:gd name="T21" fmla="*/ 0 h 304"/>
                      <a:gd name="T22" fmla="*/ 3 w 272"/>
                      <a:gd name="T23" fmla="*/ 1 h 304"/>
                      <a:gd name="T24" fmla="*/ 4 w 272"/>
                      <a:gd name="T25" fmla="*/ 1 h 304"/>
                      <a:gd name="T26" fmla="*/ 6 w 272"/>
                      <a:gd name="T27" fmla="*/ 1 h 304"/>
                      <a:gd name="T28" fmla="*/ 9 w 272"/>
                      <a:gd name="T29" fmla="*/ 2 h 304"/>
                      <a:gd name="T30" fmla="*/ 13 w 272"/>
                      <a:gd name="T31" fmla="*/ 2 h 304"/>
                      <a:gd name="T32" fmla="*/ 17 w 272"/>
                      <a:gd name="T33" fmla="*/ 2 h 304"/>
                      <a:gd name="T34" fmla="*/ 22 w 272"/>
                      <a:gd name="T35" fmla="*/ 3 h 304"/>
                      <a:gd name="T36" fmla="*/ 27 w 272"/>
                      <a:gd name="T37" fmla="*/ 3 h 304"/>
                      <a:gd name="T38" fmla="*/ 29 w 272"/>
                      <a:gd name="T39" fmla="*/ 4 h 304"/>
                      <a:gd name="T40" fmla="*/ 36 w 272"/>
                      <a:gd name="T41" fmla="*/ 4 h 304"/>
                      <a:gd name="T42" fmla="*/ 42 w 272"/>
                      <a:gd name="T43" fmla="*/ 5 h 304"/>
                      <a:gd name="T44" fmla="*/ 46 w 272"/>
                      <a:gd name="T45" fmla="*/ 5 h 304"/>
                      <a:gd name="T46" fmla="*/ 48 w 272"/>
                      <a:gd name="T47" fmla="*/ 6 h 304"/>
                      <a:gd name="T48" fmla="*/ 51 w 272"/>
                      <a:gd name="T49" fmla="*/ 6 h 304"/>
                      <a:gd name="T50" fmla="*/ 51 w 272"/>
                      <a:gd name="T51" fmla="*/ 7 h 304"/>
                      <a:gd name="T52" fmla="*/ 52 w 272"/>
                      <a:gd name="T53" fmla="*/ 8 h 304"/>
                      <a:gd name="T54" fmla="*/ 53 w 272"/>
                      <a:gd name="T55" fmla="*/ 9 h 304"/>
                      <a:gd name="T56" fmla="*/ 53 w 272"/>
                      <a:gd name="T57" fmla="*/ 9 h 304"/>
                      <a:gd name="T58" fmla="*/ 53 w 272"/>
                      <a:gd name="T59" fmla="*/ 9 h 304"/>
                      <a:gd name="T60" fmla="*/ 53 w 272"/>
                      <a:gd name="T61" fmla="*/ 9 h 304"/>
                      <a:gd name="T62" fmla="*/ 50 w 272"/>
                      <a:gd name="T63" fmla="*/ 9 h 304"/>
                      <a:gd name="T64" fmla="*/ 50 w 272"/>
                      <a:gd name="T65" fmla="*/ 9 h 304"/>
                      <a:gd name="T66" fmla="*/ 50 w 272"/>
                      <a:gd name="T67" fmla="*/ 8 h 304"/>
                      <a:gd name="T68" fmla="*/ 49 w 272"/>
                      <a:gd name="T69" fmla="*/ 8 h 304"/>
                      <a:gd name="T70" fmla="*/ 48 w 272"/>
                      <a:gd name="T71" fmla="*/ 7 h 304"/>
                      <a:gd name="T72" fmla="*/ 46 w 272"/>
                      <a:gd name="T73" fmla="*/ 7 h 304"/>
                      <a:gd name="T74" fmla="*/ 42 w 272"/>
                      <a:gd name="T75" fmla="*/ 7 h 304"/>
                      <a:gd name="T76" fmla="*/ 38 w 272"/>
                      <a:gd name="T77" fmla="*/ 6 h 304"/>
                      <a:gd name="T78" fmla="*/ 33 w 272"/>
                      <a:gd name="T79" fmla="*/ 6 h 304"/>
                      <a:gd name="T80" fmla="*/ 27 w 272"/>
                      <a:gd name="T81" fmla="*/ 5 h 304"/>
                      <a:gd name="T82" fmla="*/ 22 w 272"/>
                      <a:gd name="T83" fmla="*/ 5 h 3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304"/>
                      <a:gd name="T128" fmla="*/ 272 w 272"/>
                      <a:gd name="T129" fmla="*/ 304 h 3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304">
                        <a:moveTo>
                          <a:pt x="112" y="165"/>
                        </a:moveTo>
                        <a:lnTo>
                          <a:pt x="77" y="143"/>
                        </a:lnTo>
                        <a:lnTo>
                          <a:pt x="52" y="121"/>
                        </a:lnTo>
                        <a:lnTo>
                          <a:pt x="31" y="100"/>
                        </a:lnTo>
                        <a:lnTo>
                          <a:pt x="16" y="81"/>
                        </a:lnTo>
                        <a:lnTo>
                          <a:pt x="8" y="62"/>
                        </a:lnTo>
                        <a:lnTo>
                          <a:pt x="2" y="43"/>
                        </a:lnTo>
                        <a:lnTo>
                          <a:pt x="0" y="24"/>
                        </a:lnTo>
                        <a:lnTo>
                          <a:pt x="0" y="3"/>
                        </a:lnTo>
                        <a:lnTo>
                          <a:pt x="12" y="0"/>
                        </a:lnTo>
                        <a:lnTo>
                          <a:pt x="12" y="3"/>
                        </a:lnTo>
                        <a:lnTo>
                          <a:pt x="15" y="17"/>
                        </a:lnTo>
                        <a:lnTo>
                          <a:pt x="21" y="33"/>
                        </a:lnTo>
                        <a:lnTo>
                          <a:pt x="32" y="47"/>
                        </a:lnTo>
                        <a:lnTo>
                          <a:pt x="47" y="60"/>
                        </a:lnTo>
                        <a:lnTo>
                          <a:pt x="66" y="74"/>
                        </a:lnTo>
                        <a:lnTo>
                          <a:pt x="88" y="87"/>
                        </a:lnTo>
                        <a:lnTo>
                          <a:pt x="112" y="103"/>
                        </a:lnTo>
                        <a:lnTo>
                          <a:pt x="140" y="117"/>
                        </a:lnTo>
                        <a:lnTo>
                          <a:pt x="155" y="125"/>
                        </a:lnTo>
                        <a:lnTo>
                          <a:pt x="189" y="146"/>
                        </a:lnTo>
                        <a:lnTo>
                          <a:pt x="216" y="167"/>
                        </a:lnTo>
                        <a:lnTo>
                          <a:pt x="237" y="186"/>
                        </a:lnTo>
                        <a:lnTo>
                          <a:pt x="251" y="207"/>
                        </a:lnTo>
                        <a:lnTo>
                          <a:pt x="263" y="227"/>
                        </a:lnTo>
                        <a:lnTo>
                          <a:pt x="269" y="248"/>
                        </a:lnTo>
                        <a:lnTo>
                          <a:pt x="271" y="272"/>
                        </a:lnTo>
                        <a:lnTo>
                          <a:pt x="272" y="296"/>
                        </a:lnTo>
                        <a:lnTo>
                          <a:pt x="272" y="301"/>
                        </a:lnTo>
                        <a:lnTo>
                          <a:pt x="272" y="302"/>
                        </a:lnTo>
                        <a:lnTo>
                          <a:pt x="272" y="304"/>
                        </a:lnTo>
                        <a:lnTo>
                          <a:pt x="261" y="301"/>
                        </a:lnTo>
                        <a:lnTo>
                          <a:pt x="261" y="296"/>
                        </a:lnTo>
                        <a:lnTo>
                          <a:pt x="259" y="283"/>
                        </a:lnTo>
                        <a:lnTo>
                          <a:pt x="255" y="270"/>
                        </a:lnTo>
                        <a:lnTo>
                          <a:pt x="248" y="258"/>
                        </a:lnTo>
                        <a:lnTo>
                          <a:pt x="237" y="246"/>
                        </a:lnTo>
                        <a:lnTo>
                          <a:pt x="219" y="234"/>
                        </a:lnTo>
                        <a:lnTo>
                          <a:pt x="200" y="219"/>
                        </a:lnTo>
                        <a:lnTo>
                          <a:pt x="173" y="202"/>
                        </a:lnTo>
                        <a:lnTo>
                          <a:pt x="140" y="183"/>
                        </a:lnTo>
                        <a:lnTo>
                          <a:pt x="112" y="165"/>
                        </a:lnTo>
                        <a:close/>
                      </a:path>
                    </a:pathLst>
                  </a:custGeom>
                  <a:solidFill>
                    <a:srgbClr val="99CCFF"/>
                  </a:solidFill>
                  <a:ln w="9525">
                    <a:noFill/>
                    <a:round/>
                    <a:headEnd/>
                    <a:tailEnd/>
                  </a:ln>
                </p:spPr>
                <p:txBody>
                  <a:bodyPr/>
                  <a:lstStyle/>
                  <a:p>
                    <a:endParaRPr lang="en-US"/>
                  </a:p>
                </p:txBody>
              </p:sp>
              <p:sp>
                <p:nvSpPr>
                  <p:cNvPr id="43039" name="Freeform 58"/>
                  <p:cNvSpPr>
                    <a:spLocks/>
                  </p:cNvSpPr>
                  <p:nvPr/>
                </p:nvSpPr>
                <p:spPr bwMode="auto">
                  <a:xfrm flipH="1">
                    <a:off x="4114" y="1632"/>
                    <a:ext cx="158" cy="93"/>
                  </a:xfrm>
                  <a:custGeom>
                    <a:avLst/>
                    <a:gdLst>
                      <a:gd name="T0" fmla="*/ 22 w 273"/>
                      <a:gd name="T1" fmla="*/ 5 h 301"/>
                      <a:gd name="T2" fmla="*/ 15 w 273"/>
                      <a:gd name="T3" fmla="*/ 4 h 301"/>
                      <a:gd name="T4" fmla="*/ 10 w 273"/>
                      <a:gd name="T5" fmla="*/ 3 h 301"/>
                      <a:gd name="T6" fmla="*/ 6 w 273"/>
                      <a:gd name="T7" fmla="*/ 3 h 301"/>
                      <a:gd name="T8" fmla="*/ 3 w 273"/>
                      <a:gd name="T9" fmla="*/ 2 h 301"/>
                      <a:gd name="T10" fmla="*/ 2 w 273"/>
                      <a:gd name="T11" fmla="*/ 2 h 301"/>
                      <a:gd name="T12" fmla="*/ 1 w 273"/>
                      <a:gd name="T13" fmla="*/ 1 h 301"/>
                      <a:gd name="T14" fmla="*/ 0 w 273"/>
                      <a:gd name="T15" fmla="*/ 1 h 301"/>
                      <a:gd name="T16" fmla="*/ 0 w 273"/>
                      <a:gd name="T17" fmla="*/ 0 h 301"/>
                      <a:gd name="T18" fmla="*/ 3 w 273"/>
                      <a:gd name="T19" fmla="*/ 0 h 301"/>
                      <a:gd name="T20" fmla="*/ 3 w 273"/>
                      <a:gd name="T21" fmla="*/ 1 h 301"/>
                      <a:gd name="T22" fmla="*/ 5 w 273"/>
                      <a:gd name="T23" fmla="*/ 1 h 301"/>
                      <a:gd name="T24" fmla="*/ 6 w 273"/>
                      <a:gd name="T25" fmla="*/ 1 h 301"/>
                      <a:gd name="T26" fmla="*/ 9 w 273"/>
                      <a:gd name="T27" fmla="*/ 2 h 301"/>
                      <a:gd name="T28" fmla="*/ 13 w 273"/>
                      <a:gd name="T29" fmla="*/ 2 h 301"/>
                      <a:gd name="T30" fmla="*/ 17 w 273"/>
                      <a:gd name="T31" fmla="*/ 2 h 301"/>
                      <a:gd name="T32" fmla="*/ 22 w 273"/>
                      <a:gd name="T33" fmla="*/ 3 h 301"/>
                      <a:gd name="T34" fmla="*/ 27 w 273"/>
                      <a:gd name="T35" fmla="*/ 3 h 301"/>
                      <a:gd name="T36" fmla="*/ 30 w 273"/>
                      <a:gd name="T37" fmla="*/ 4 h 301"/>
                      <a:gd name="T38" fmla="*/ 37 w 273"/>
                      <a:gd name="T39" fmla="*/ 4 h 301"/>
                      <a:gd name="T40" fmla="*/ 42 w 273"/>
                      <a:gd name="T41" fmla="*/ 5 h 301"/>
                      <a:gd name="T42" fmla="*/ 46 w 273"/>
                      <a:gd name="T43" fmla="*/ 6 h 301"/>
                      <a:gd name="T44" fmla="*/ 49 w 273"/>
                      <a:gd name="T45" fmla="*/ 6 h 301"/>
                      <a:gd name="T46" fmla="*/ 52 w 273"/>
                      <a:gd name="T47" fmla="*/ 7 h 301"/>
                      <a:gd name="T48" fmla="*/ 52 w 273"/>
                      <a:gd name="T49" fmla="*/ 7 h 301"/>
                      <a:gd name="T50" fmla="*/ 53 w 273"/>
                      <a:gd name="T51" fmla="*/ 8 h 301"/>
                      <a:gd name="T52" fmla="*/ 53 w 273"/>
                      <a:gd name="T53" fmla="*/ 9 h 301"/>
                      <a:gd name="T54" fmla="*/ 53 w 273"/>
                      <a:gd name="T55" fmla="*/ 9 h 301"/>
                      <a:gd name="T56" fmla="*/ 53 w 273"/>
                      <a:gd name="T57" fmla="*/ 9 h 301"/>
                      <a:gd name="T58" fmla="*/ 50 w 273"/>
                      <a:gd name="T59" fmla="*/ 9 h 301"/>
                      <a:gd name="T60" fmla="*/ 50 w 273"/>
                      <a:gd name="T61" fmla="*/ 9 h 301"/>
                      <a:gd name="T62" fmla="*/ 50 w 273"/>
                      <a:gd name="T63" fmla="*/ 8 h 301"/>
                      <a:gd name="T64" fmla="*/ 50 w 273"/>
                      <a:gd name="T65" fmla="*/ 8 h 301"/>
                      <a:gd name="T66" fmla="*/ 48 w 273"/>
                      <a:gd name="T67" fmla="*/ 7 h 301"/>
                      <a:gd name="T68" fmla="*/ 46 w 273"/>
                      <a:gd name="T69" fmla="*/ 7 h 301"/>
                      <a:gd name="T70" fmla="*/ 43 w 273"/>
                      <a:gd name="T71" fmla="*/ 7 h 301"/>
                      <a:gd name="T72" fmla="*/ 39 w 273"/>
                      <a:gd name="T73" fmla="*/ 6 h 301"/>
                      <a:gd name="T74" fmla="*/ 34 w 273"/>
                      <a:gd name="T75" fmla="*/ 6 h 301"/>
                      <a:gd name="T76" fmla="*/ 27 w 273"/>
                      <a:gd name="T77" fmla="*/ 5 h 301"/>
                      <a:gd name="T78" fmla="*/ 22 w 273"/>
                      <a:gd name="T79" fmla="*/ 5 h 3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3"/>
                      <a:gd name="T121" fmla="*/ 0 h 301"/>
                      <a:gd name="T122" fmla="*/ 273 w 273"/>
                      <a:gd name="T123" fmla="*/ 301 h 3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3" h="301">
                        <a:moveTo>
                          <a:pt x="112" y="166"/>
                        </a:moveTo>
                        <a:lnTo>
                          <a:pt x="78" y="142"/>
                        </a:lnTo>
                        <a:lnTo>
                          <a:pt x="51" y="121"/>
                        </a:lnTo>
                        <a:lnTo>
                          <a:pt x="32" y="99"/>
                        </a:lnTo>
                        <a:lnTo>
                          <a:pt x="17" y="78"/>
                        </a:lnTo>
                        <a:lnTo>
                          <a:pt x="8" y="59"/>
                        </a:lnTo>
                        <a:lnTo>
                          <a:pt x="3" y="40"/>
                        </a:lnTo>
                        <a:lnTo>
                          <a:pt x="0" y="21"/>
                        </a:lnTo>
                        <a:lnTo>
                          <a:pt x="0" y="0"/>
                        </a:lnTo>
                        <a:lnTo>
                          <a:pt x="13" y="0"/>
                        </a:lnTo>
                        <a:lnTo>
                          <a:pt x="16" y="18"/>
                        </a:lnTo>
                        <a:lnTo>
                          <a:pt x="22" y="32"/>
                        </a:lnTo>
                        <a:lnTo>
                          <a:pt x="33" y="46"/>
                        </a:lnTo>
                        <a:lnTo>
                          <a:pt x="48" y="59"/>
                        </a:lnTo>
                        <a:lnTo>
                          <a:pt x="67" y="73"/>
                        </a:lnTo>
                        <a:lnTo>
                          <a:pt x="89" y="88"/>
                        </a:lnTo>
                        <a:lnTo>
                          <a:pt x="113" y="102"/>
                        </a:lnTo>
                        <a:lnTo>
                          <a:pt x="141" y="116"/>
                        </a:lnTo>
                        <a:lnTo>
                          <a:pt x="156" y="126"/>
                        </a:lnTo>
                        <a:lnTo>
                          <a:pt x="190" y="147"/>
                        </a:lnTo>
                        <a:lnTo>
                          <a:pt x="217" y="166"/>
                        </a:lnTo>
                        <a:lnTo>
                          <a:pt x="238" y="185"/>
                        </a:lnTo>
                        <a:lnTo>
                          <a:pt x="252" y="204"/>
                        </a:lnTo>
                        <a:lnTo>
                          <a:pt x="264" y="226"/>
                        </a:lnTo>
                        <a:lnTo>
                          <a:pt x="270" y="248"/>
                        </a:lnTo>
                        <a:lnTo>
                          <a:pt x="272" y="271"/>
                        </a:lnTo>
                        <a:lnTo>
                          <a:pt x="273" y="295"/>
                        </a:lnTo>
                        <a:lnTo>
                          <a:pt x="273" y="299"/>
                        </a:lnTo>
                        <a:lnTo>
                          <a:pt x="273" y="301"/>
                        </a:lnTo>
                        <a:lnTo>
                          <a:pt x="260" y="299"/>
                        </a:lnTo>
                        <a:lnTo>
                          <a:pt x="260" y="295"/>
                        </a:lnTo>
                        <a:lnTo>
                          <a:pt x="259" y="280"/>
                        </a:lnTo>
                        <a:lnTo>
                          <a:pt x="256" y="268"/>
                        </a:lnTo>
                        <a:lnTo>
                          <a:pt x="248" y="256"/>
                        </a:lnTo>
                        <a:lnTo>
                          <a:pt x="236" y="244"/>
                        </a:lnTo>
                        <a:lnTo>
                          <a:pt x="220" y="231"/>
                        </a:lnTo>
                        <a:lnTo>
                          <a:pt x="201" y="217"/>
                        </a:lnTo>
                        <a:lnTo>
                          <a:pt x="174" y="201"/>
                        </a:lnTo>
                        <a:lnTo>
                          <a:pt x="141" y="180"/>
                        </a:lnTo>
                        <a:lnTo>
                          <a:pt x="112" y="166"/>
                        </a:lnTo>
                        <a:close/>
                      </a:path>
                    </a:pathLst>
                  </a:custGeom>
                  <a:solidFill>
                    <a:srgbClr val="99CCFF"/>
                  </a:solidFill>
                  <a:ln w="9525">
                    <a:noFill/>
                    <a:round/>
                    <a:headEnd/>
                    <a:tailEnd/>
                  </a:ln>
                </p:spPr>
                <p:txBody>
                  <a:bodyPr/>
                  <a:lstStyle/>
                  <a:p>
                    <a:endParaRPr lang="en-US"/>
                  </a:p>
                </p:txBody>
              </p:sp>
              <p:sp>
                <p:nvSpPr>
                  <p:cNvPr id="43040" name="Freeform 59"/>
                  <p:cNvSpPr>
                    <a:spLocks/>
                  </p:cNvSpPr>
                  <p:nvPr/>
                </p:nvSpPr>
                <p:spPr bwMode="auto">
                  <a:xfrm flipH="1">
                    <a:off x="4318" y="1409"/>
                    <a:ext cx="158" cy="92"/>
                  </a:xfrm>
                  <a:custGeom>
                    <a:avLst/>
                    <a:gdLst>
                      <a:gd name="T0" fmla="*/ 51 w 272"/>
                      <a:gd name="T1" fmla="*/ 0 h 296"/>
                      <a:gd name="T2" fmla="*/ 51 w 272"/>
                      <a:gd name="T3" fmla="*/ 1 h 296"/>
                      <a:gd name="T4" fmla="*/ 50 w 272"/>
                      <a:gd name="T5" fmla="*/ 1 h 296"/>
                      <a:gd name="T6" fmla="*/ 48 w 272"/>
                      <a:gd name="T7" fmla="*/ 1 h 296"/>
                      <a:gd name="T8" fmla="*/ 46 w 272"/>
                      <a:gd name="T9" fmla="*/ 2 h 296"/>
                      <a:gd name="T10" fmla="*/ 43 w 272"/>
                      <a:gd name="T11" fmla="*/ 2 h 296"/>
                      <a:gd name="T12" fmla="*/ 39 w 272"/>
                      <a:gd name="T13" fmla="*/ 2 h 296"/>
                      <a:gd name="T14" fmla="*/ 34 w 272"/>
                      <a:gd name="T15" fmla="*/ 3 h 296"/>
                      <a:gd name="T16" fmla="*/ 27 w 272"/>
                      <a:gd name="T17" fmla="*/ 3 h 296"/>
                      <a:gd name="T18" fmla="*/ 21 w 272"/>
                      <a:gd name="T19" fmla="*/ 4 h 296"/>
                      <a:gd name="T20" fmla="*/ 15 w 272"/>
                      <a:gd name="T21" fmla="*/ 5 h 296"/>
                      <a:gd name="T22" fmla="*/ 10 w 272"/>
                      <a:gd name="T23" fmla="*/ 5 h 296"/>
                      <a:gd name="T24" fmla="*/ 6 w 272"/>
                      <a:gd name="T25" fmla="*/ 6 h 296"/>
                      <a:gd name="T26" fmla="*/ 3 w 272"/>
                      <a:gd name="T27" fmla="*/ 7 h 296"/>
                      <a:gd name="T28" fmla="*/ 2 w 272"/>
                      <a:gd name="T29" fmla="*/ 7 h 296"/>
                      <a:gd name="T30" fmla="*/ 1 w 272"/>
                      <a:gd name="T31" fmla="*/ 8 h 296"/>
                      <a:gd name="T32" fmla="*/ 0 w 272"/>
                      <a:gd name="T33" fmla="*/ 8 h 296"/>
                      <a:gd name="T34" fmla="*/ 0 w 272"/>
                      <a:gd name="T35" fmla="*/ 9 h 296"/>
                      <a:gd name="T36" fmla="*/ 2 w 272"/>
                      <a:gd name="T37" fmla="*/ 9 h 296"/>
                      <a:gd name="T38" fmla="*/ 2 w 272"/>
                      <a:gd name="T39" fmla="*/ 9 h 296"/>
                      <a:gd name="T40" fmla="*/ 3 w 272"/>
                      <a:gd name="T41" fmla="*/ 8 h 296"/>
                      <a:gd name="T42" fmla="*/ 4 w 272"/>
                      <a:gd name="T43" fmla="*/ 8 h 296"/>
                      <a:gd name="T44" fmla="*/ 6 w 272"/>
                      <a:gd name="T45" fmla="*/ 7 h 296"/>
                      <a:gd name="T46" fmla="*/ 9 w 272"/>
                      <a:gd name="T47" fmla="*/ 7 h 296"/>
                      <a:gd name="T48" fmla="*/ 13 w 272"/>
                      <a:gd name="T49" fmla="*/ 7 h 296"/>
                      <a:gd name="T50" fmla="*/ 17 w 272"/>
                      <a:gd name="T51" fmla="*/ 6 h 296"/>
                      <a:gd name="T52" fmla="*/ 22 w 272"/>
                      <a:gd name="T53" fmla="*/ 6 h 296"/>
                      <a:gd name="T54" fmla="*/ 27 w 272"/>
                      <a:gd name="T55" fmla="*/ 5 h 296"/>
                      <a:gd name="T56" fmla="*/ 30 w 272"/>
                      <a:gd name="T57" fmla="*/ 5 h 296"/>
                      <a:gd name="T58" fmla="*/ 37 w 272"/>
                      <a:gd name="T59" fmla="*/ 5 h 296"/>
                      <a:gd name="T60" fmla="*/ 42 w 272"/>
                      <a:gd name="T61" fmla="*/ 4 h 296"/>
                      <a:gd name="T62" fmla="*/ 46 w 272"/>
                      <a:gd name="T63" fmla="*/ 3 h 296"/>
                      <a:gd name="T64" fmla="*/ 49 w 272"/>
                      <a:gd name="T65" fmla="*/ 3 h 296"/>
                      <a:gd name="T66" fmla="*/ 52 w 272"/>
                      <a:gd name="T67" fmla="*/ 2 h 296"/>
                      <a:gd name="T68" fmla="*/ 53 w 272"/>
                      <a:gd name="T69" fmla="*/ 2 h 296"/>
                      <a:gd name="T70" fmla="*/ 53 w 272"/>
                      <a:gd name="T71" fmla="*/ 1 h 296"/>
                      <a:gd name="T72" fmla="*/ 53 w 272"/>
                      <a:gd name="T73" fmla="*/ 0 h 296"/>
                      <a:gd name="T74" fmla="*/ 51 w 272"/>
                      <a:gd name="T75" fmla="*/ 0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296"/>
                      <a:gd name="T116" fmla="*/ 272 w 272"/>
                      <a:gd name="T117" fmla="*/ 296 h 2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296">
                        <a:moveTo>
                          <a:pt x="259" y="0"/>
                        </a:moveTo>
                        <a:lnTo>
                          <a:pt x="258" y="16"/>
                        </a:lnTo>
                        <a:lnTo>
                          <a:pt x="255" y="28"/>
                        </a:lnTo>
                        <a:lnTo>
                          <a:pt x="247" y="39"/>
                        </a:lnTo>
                        <a:lnTo>
                          <a:pt x="235" y="52"/>
                        </a:lnTo>
                        <a:lnTo>
                          <a:pt x="219" y="65"/>
                        </a:lnTo>
                        <a:lnTo>
                          <a:pt x="200" y="79"/>
                        </a:lnTo>
                        <a:lnTo>
                          <a:pt x="173" y="95"/>
                        </a:lnTo>
                        <a:lnTo>
                          <a:pt x="140" y="114"/>
                        </a:lnTo>
                        <a:lnTo>
                          <a:pt x="111" y="130"/>
                        </a:lnTo>
                        <a:lnTo>
                          <a:pt x="77" y="154"/>
                        </a:lnTo>
                        <a:lnTo>
                          <a:pt x="50" y="176"/>
                        </a:lnTo>
                        <a:lnTo>
                          <a:pt x="31" y="197"/>
                        </a:lnTo>
                        <a:lnTo>
                          <a:pt x="16" y="216"/>
                        </a:lnTo>
                        <a:lnTo>
                          <a:pt x="8" y="235"/>
                        </a:lnTo>
                        <a:lnTo>
                          <a:pt x="2" y="254"/>
                        </a:lnTo>
                        <a:lnTo>
                          <a:pt x="0" y="274"/>
                        </a:lnTo>
                        <a:lnTo>
                          <a:pt x="0" y="293"/>
                        </a:lnTo>
                        <a:lnTo>
                          <a:pt x="12" y="296"/>
                        </a:lnTo>
                        <a:lnTo>
                          <a:pt x="12" y="294"/>
                        </a:lnTo>
                        <a:lnTo>
                          <a:pt x="15" y="278"/>
                        </a:lnTo>
                        <a:lnTo>
                          <a:pt x="21" y="266"/>
                        </a:lnTo>
                        <a:lnTo>
                          <a:pt x="32" y="250"/>
                        </a:lnTo>
                        <a:lnTo>
                          <a:pt x="47" y="237"/>
                        </a:lnTo>
                        <a:lnTo>
                          <a:pt x="66" y="223"/>
                        </a:lnTo>
                        <a:lnTo>
                          <a:pt x="88" y="208"/>
                        </a:lnTo>
                        <a:lnTo>
                          <a:pt x="112" y="194"/>
                        </a:lnTo>
                        <a:lnTo>
                          <a:pt x="140" y="178"/>
                        </a:lnTo>
                        <a:lnTo>
                          <a:pt x="155" y="170"/>
                        </a:lnTo>
                        <a:lnTo>
                          <a:pt x="189" y="151"/>
                        </a:lnTo>
                        <a:lnTo>
                          <a:pt x="216" y="130"/>
                        </a:lnTo>
                        <a:lnTo>
                          <a:pt x="237" y="111"/>
                        </a:lnTo>
                        <a:lnTo>
                          <a:pt x="251" y="90"/>
                        </a:lnTo>
                        <a:lnTo>
                          <a:pt x="263" y="70"/>
                        </a:lnTo>
                        <a:lnTo>
                          <a:pt x="269" y="49"/>
                        </a:lnTo>
                        <a:lnTo>
                          <a:pt x="271" y="25"/>
                        </a:lnTo>
                        <a:lnTo>
                          <a:pt x="272" y="0"/>
                        </a:lnTo>
                        <a:lnTo>
                          <a:pt x="259" y="0"/>
                        </a:lnTo>
                        <a:close/>
                      </a:path>
                    </a:pathLst>
                  </a:custGeom>
                  <a:solidFill>
                    <a:srgbClr val="3399FF"/>
                  </a:solidFill>
                  <a:ln w="9525">
                    <a:noFill/>
                    <a:round/>
                    <a:headEnd/>
                    <a:tailEnd/>
                  </a:ln>
                </p:spPr>
                <p:txBody>
                  <a:bodyPr/>
                  <a:lstStyle/>
                  <a:p>
                    <a:endParaRPr lang="en-US"/>
                  </a:p>
                </p:txBody>
              </p:sp>
              <p:sp>
                <p:nvSpPr>
                  <p:cNvPr id="43041" name="Freeform 60"/>
                  <p:cNvSpPr>
                    <a:spLocks/>
                  </p:cNvSpPr>
                  <p:nvPr/>
                </p:nvSpPr>
                <p:spPr bwMode="auto">
                  <a:xfrm flipH="1">
                    <a:off x="4318" y="1229"/>
                    <a:ext cx="158" cy="91"/>
                  </a:xfrm>
                  <a:custGeom>
                    <a:avLst/>
                    <a:gdLst>
                      <a:gd name="T0" fmla="*/ 51 w 272"/>
                      <a:gd name="T1" fmla="*/ 0 h 296"/>
                      <a:gd name="T2" fmla="*/ 51 w 272"/>
                      <a:gd name="T3" fmla="*/ 1 h 296"/>
                      <a:gd name="T4" fmla="*/ 50 w 272"/>
                      <a:gd name="T5" fmla="*/ 1 h 296"/>
                      <a:gd name="T6" fmla="*/ 49 w 272"/>
                      <a:gd name="T7" fmla="*/ 1 h 296"/>
                      <a:gd name="T8" fmla="*/ 46 w 272"/>
                      <a:gd name="T9" fmla="*/ 2 h 296"/>
                      <a:gd name="T10" fmla="*/ 43 w 272"/>
                      <a:gd name="T11" fmla="*/ 2 h 296"/>
                      <a:gd name="T12" fmla="*/ 39 w 272"/>
                      <a:gd name="T13" fmla="*/ 2 h 296"/>
                      <a:gd name="T14" fmla="*/ 34 w 272"/>
                      <a:gd name="T15" fmla="*/ 3 h 296"/>
                      <a:gd name="T16" fmla="*/ 27 w 272"/>
                      <a:gd name="T17" fmla="*/ 3 h 296"/>
                      <a:gd name="T18" fmla="*/ 22 w 272"/>
                      <a:gd name="T19" fmla="*/ 4 h 296"/>
                      <a:gd name="T20" fmla="*/ 15 w 272"/>
                      <a:gd name="T21" fmla="*/ 5 h 296"/>
                      <a:gd name="T22" fmla="*/ 10 w 272"/>
                      <a:gd name="T23" fmla="*/ 5 h 296"/>
                      <a:gd name="T24" fmla="*/ 6 w 272"/>
                      <a:gd name="T25" fmla="*/ 6 h 296"/>
                      <a:gd name="T26" fmla="*/ 3 w 272"/>
                      <a:gd name="T27" fmla="*/ 6 h 296"/>
                      <a:gd name="T28" fmla="*/ 2 w 272"/>
                      <a:gd name="T29" fmla="*/ 7 h 296"/>
                      <a:gd name="T30" fmla="*/ 1 w 272"/>
                      <a:gd name="T31" fmla="*/ 7 h 296"/>
                      <a:gd name="T32" fmla="*/ 0 w 272"/>
                      <a:gd name="T33" fmla="*/ 8 h 296"/>
                      <a:gd name="T34" fmla="*/ 0 w 272"/>
                      <a:gd name="T35" fmla="*/ 9 h 296"/>
                      <a:gd name="T36" fmla="*/ 2 w 272"/>
                      <a:gd name="T37" fmla="*/ 9 h 296"/>
                      <a:gd name="T38" fmla="*/ 2 w 272"/>
                      <a:gd name="T39" fmla="*/ 9 h 296"/>
                      <a:gd name="T40" fmla="*/ 3 w 272"/>
                      <a:gd name="T41" fmla="*/ 8 h 296"/>
                      <a:gd name="T42" fmla="*/ 4 w 272"/>
                      <a:gd name="T43" fmla="*/ 8 h 296"/>
                      <a:gd name="T44" fmla="*/ 6 w 272"/>
                      <a:gd name="T45" fmla="*/ 7 h 296"/>
                      <a:gd name="T46" fmla="*/ 9 w 272"/>
                      <a:gd name="T47" fmla="*/ 7 h 296"/>
                      <a:gd name="T48" fmla="*/ 13 w 272"/>
                      <a:gd name="T49" fmla="*/ 6 h 296"/>
                      <a:gd name="T50" fmla="*/ 17 w 272"/>
                      <a:gd name="T51" fmla="*/ 6 h 296"/>
                      <a:gd name="T52" fmla="*/ 22 w 272"/>
                      <a:gd name="T53" fmla="*/ 6 h 296"/>
                      <a:gd name="T54" fmla="*/ 27 w 272"/>
                      <a:gd name="T55" fmla="*/ 5 h 296"/>
                      <a:gd name="T56" fmla="*/ 30 w 272"/>
                      <a:gd name="T57" fmla="*/ 5 h 296"/>
                      <a:gd name="T58" fmla="*/ 37 w 272"/>
                      <a:gd name="T59" fmla="*/ 4 h 296"/>
                      <a:gd name="T60" fmla="*/ 42 w 272"/>
                      <a:gd name="T61" fmla="*/ 4 h 296"/>
                      <a:gd name="T62" fmla="*/ 46 w 272"/>
                      <a:gd name="T63" fmla="*/ 3 h 296"/>
                      <a:gd name="T64" fmla="*/ 49 w 272"/>
                      <a:gd name="T65" fmla="*/ 3 h 296"/>
                      <a:gd name="T66" fmla="*/ 52 w 272"/>
                      <a:gd name="T67" fmla="*/ 2 h 296"/>
                      <a:gd name="T68" fmla="*/ 53 w 272"/>
                      <a:gd name="T69" fmla="*/ 2 h 296"/>
                      <a:gd name="T70" fmla="*/ 53 w 272"/>
                      <a:gd name="T71" fmla="*/ 1 h 296"/>
                      <a:gd name="T72" fmla="*/ 53 w 272"/>
                      <a:gd name="T73" fmla="*/ 0 h 296"/>
                      <a:gd name="T74" fmla="*/ 51 w 272"/>
                      <a:gd name="T75" fmla="*/ 0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296"/>
                      <a:gd name="T116" fmla="*/ 272 w 272"/>
                      <a:gd name="T117" fmla="*/ 296 h 2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296">
                        <a:moveTo>
                          <a:pt x="261" y="0"/>
                        </a:moveTo>
                        <a:lnTo>
                          <a:pt x="259" y="16"/>
                        </a:lnTo>
                        <a:lnTo>
                          <a:pt x="255" y="29"/>
                        </a:lnTo>
                        <a:lnTo>
                          <a:pt x="248" y="40"/>
                        </a:lnTo>
                        <a:lnTo>
                          <a:pt x="237" y="53"/>
                        </a:lnTo>
                        <a:lnTo>
                          <a:pt x="219" y="66"/>
                        </a:lnTo>
                        <a:lnTo>
                          <a:pt x="200" y="80"/>
                        </a:lnTo>
                        <a:lnTo>
                          <a:pt x="173" y="96"/>
                        </a:lnTo>
                        <a:lnTo>
                          <a:pt x="140" y="115"/>
                        </a:lnTo>
                        <a:lnTo>
                          <a:pt x="112" y="131"/>
                        </a:lnTo>
                        <a:lnTo>
                          <a:pt x="77" y="155"/>
                        </a:lnTo>
                        <a:lnTo>
                          <a:pt x="52" y="175"/>
                        </a:lnTo>
                        <a:lnTo>
                          <a:pt x="31" y="198"/>
                        </a:lnTo>
                        <a:lnTo>
                          <a:pt x="16" y="217"/>
                        </a:lnTo>
                        <a:lnTo>
                          <a:pt x="8" y="236"/>
                        </a:lnTo>
                        <a:lnTo>
                          <a:pt x="2" y="255"/>
                        </a:lnTo>
                        <a:lnTo>
                          <a:pt x="0" y="274"/>
                        </a:lnTo>
                        <a:lnTo>
                          <a:pt x="0" y="293"/>
                        </a:lnTo>
                        <a:lnTo>
                          <a:pt x="12" y="296"/>
                        </a:lnTo>
                        <a:lnTo>
                          <a:pt x="12" y="295"/>
                        </a:lnTo>
                        <a:lnTo>
                          <a:pt x="15" y="279"/>
                        </a:lnTo>
                        <a:lnTo>
                          <a:pt x="21" y="265"/>
                        </a:lnTo>
                        <a:lnTo>
                          <a:pt x="32" y="250"/>
                        </a:lnTo>
                        <a:lnTo>
                          <a:pt x="47" y="238"/>
                        </a:lnTo>
                        <a:lnTo>
                          <a:pt x="66" y="223"/>
                        </a:lnTo>
                        <a:lnTo>
                          <a:pt x="88" y="209"/>
                        </a:lnTo>
                        <a:lnTo>
                          <a:pt x="112" y="195"/>
                        </a:lnTo>
                        <a:lnTo>
                          <a:pt x="140" y="179"/>
                        </a:lnTo>
                        <a:lnTo>
                          <a:pt x="155" y="169"/>
                        </a:lnTo>
                        <a:lnTo>
                          <a:pt x="189" y="150"/>
                        </a:lnTo>
                        <a:lnTo>
                          <a:pt x="216" y="131"/>
                        </a:lnTo>
                        <a:lnTo>
                          <a:pt x="237" y="112"/>
                        </a:lnTo>
                        <a:lnTo>
                          <a:pt x="251" y="91"/>
                        </a:lnTo>
                        <a:lnTo>
                          <a:pt x="263" y="70"/>
                        </a:lnTo>
                        <a:lnTo>
                          <a:pt x="269" y="48"/>
                        </a:lnTo>
                        <a:lnTo>
                          <a:pt x="271" y="26"/>
                        </a:lnTo>
                        <a:lnTo>
                          <a:pt x="272" y="0"/>
                        </a:lnTo>
                        <a:lnTo>
                          <a:pt x="261" y="0"/>
                        </a:lnTo>
                        <a:close/>
                      </a:path>
                    </a:pathLst>
                  </a:custGeom>
                  <a:solidFill>
                    <a:srgbClr val="3399FF"/>
                  </a:solidFill>
                  <a:ln w="9525">
                    <a:noFill/>
                    <a:round/>
                    <a:headEnd/>
                    <a:tailEnd/>
                  </a:ln>
                </p:spPr>
                <p:txBody>
                  <a:bodyPr/>
                  <a:lstStyle/>
                  <a:p>
                    <a:endParaRPr lang="en-US"/>
                  </a:p>
                </p:txBody>
              </p:sp>
              <p:sp>
                <p:nvSpPr>
                  <p:cNvPr id="43042" name="Freeform 61"/>
                  <p:cNvSpPr>
                    <a:spLocks/>
                  </p:cNvSpPr>
                  <p:nvPr/>
                </p:nvSpPr>
                <p:spPr bwMode="auto">
                  <a:xfrm>
                    <a:off x="4306" y="1308"/>
                    <a:ext cx="176" cy="103"/>
                  </a:xfrm>
                  <a:custGeom>
                    <a:avLst/>
                    <a:gdLst>
                      <a:gd name="T0" fmla="*/ 24 w 303"/>
                      <a:gd name="T1" fmla="*/ 5 h 335"/>
                      <a:gd name="T2" fmla="*/ 17 w 303"/>
                      <a:gd name="T3" fmla="*/ 5 h 335"/>
                      <a:gd name="T4" fmla="*/ 11 w 303"/>
                      <a:gd name="T5" fmla="*/ 4 h 335"/>
                      <a:gd name="T6" fmla="*/ 7 w 303"/>
                      <a:gd name="T7" fmla="*/ 3 h 335"/>
                      <a:gd name="T8" fmla="*/ 3 w 303"/>
                      <a:gd name="T9" fmla="*/ 2 h 335"/>
                      <a:gd name="T10" fmla="*/ 2 w 303"/>
                      <a:gd name="T11" fmla="*/ 2 h 335"/>
                      <a:gd name="T12" fmla="*/ 1 w 303"/>
                      <a:gd name="T13" fmla="*/ 1 h 335"/>
                      <a:gd name="T14" fmla="*/ 0 w 303"/>
                      <a:gd name="T15" fmla="*/ 1 h 335"/>
                      <a:gd name="T16" fmla="*/ 0 w 303"/>
                      <a:gd name="T17" fmla="*/ 0 h 335"/>
                      <a:gd name="T18" fmla="*/ 3 w 303"/>
                      <a:gd name="T19" fmla="*/ 0 h 335"/>
                      <a:gd name="T20" fmla="*/ 3 w 303"/>
                      <a:gd name="T21" fmla="*/ 0 h 335"/>
                      <a:gd name="T22" fmla="*/ 3 w 303"/>
                      <a:gd name="T23" fmla="*/ 1 h 335"/>
                      <a:gd name="T24" fmla="*/ 5 w 303"/>
                      <a:gd name="T25" fmla="*/ 1 h 335"/>
                      <a:gd name="T26" fmla="*/ 7 w 303"/>
                      <a:gd name="T27" fmla="*/ 2 h 335"/>
                      <a:gd name="T28" fmla="*/ 10 w 303"/>
                      <a:gd name="T29" fmla="*/ 2 h 335"/>
                      <a:gd name="T30" fmla="*/ 15 w 303"/>
                      <a:gd name="T31" fmla="*/ 2 h 335"/>
                      <a:gd name="T32" fmla="*/ 20 w 303"/>
                      <a:gd name="T33" fmla="*/ 3 h 335"/>
                      <a:gd name="T34" fmla="*/ 24 w 303"/>
                      <a:gd name="T35" fmla="*/ 3 h 335"/>
                      <a:gd name="T36" fmla="*/ 31 w 303"/>
                      <a:gd name="T37" fmla="*/ 4 h 335"/>
                      <a:gd name="T38" fmla="*/ 34 w 303"/>
                      <a:gd name="T39" fmla="*/ 4 h 335"/>
                      <a:gd name="T40" fmla="*/ 41 w 303"/>
                      <a:gd name="T41" fmla="*/ 5 h 335"/>
                      <a:gd name="T42" fmla="*/ 47 w 303"/>
                      <a:gd name="T43" fmla="*/ 6 h 335"/>
                      <a:gd name="T44" fmla="*/ 52 w 303"/>
                      <a:gd name="T45" fmla="*/ 6 h 335"/>
                      <a:gd name="T46" fmla="*/ 55 w 303"/>
                      <a:gd name="T47" fmla="*/ 7 h 335"/>
                      <a:gd name="T48" fmla="*/ 58 w 303"/>
                      <a:gd name="T49" fmla="*/ 7 h 335"/>
                      <a:gd name="T50" fmla="*/ 59 w 303"/>
                      <a:gd name="T51" fmla="*/ 8 h 335"/>
                      <a:gd name="T52" fmla="*/ 59 w 303"/>
                      <a:gd name="T53" fmla="*/ 9 h 335"/>
                      <a:gd name="T54" fmla="*/ 59 w 303"/>
                      <a:gd name="T55" fmla="*/ 10 h 335"/>
                      <a:gd name="T56" fmla="*/ 59 w 303"/>
                      <a:gd name="T57" fmla="*/ 10 h 335"/>
                      <a:gd name="T58" fmla="*/ 57 w 303"/>
                      <a:gd name="T59" fmla="*/ 10 h 335"/>
                      <a:gd name="T60" fmla="*/ 57 w 303"/>
                      <a:gd name="T61" fmla="*/ 10 h 335"/>
                      <a:gd name="T62" fmla="*/ 56 w 303"/>
                      <a:gd name="T63" fmla="*/ 9 h 335"/>
                      <a:gd name="T64" fmla="*/ 56 w 303"/>
                      <a:gd name="T65" fmla="*/ 9 h 335"/>
                      <a:gd name="T66" fmla="*/ 54 w 303"/>
                      <a:gd name="T67" fmla="*/ 8 h 335"/>
                      <a:gd name="T68" fmla="*/ 52 w 303"/>
                      <a:gd name="T69" fmla="*/ 8 h 335"/>
                      <a:gd name="T70" fmla="*/ 48 w 303"/>
                      <a:gd name="T71" fmla="*/ 7 h 335"/>
                      <a:gd name="T72" fmla="*/ 44 w 303"/>
                      <a:gd name="T73" fmla="*/ 7 h 335"/>
                      <a:gd name="T74" fmla="*/ 38 w 303"/>
                      <a:gd name="T75" fmla="*/ 6 h 335"/>
                      <a:gd name="T76" fmla="*/ 31 w 303"/>
                      <a:gd name="T77" fmla="*/ 6 h 335"/>
                      <a:gd name="T78" fmla="*/ 24 w 303"/>
                      <a:gd name="T79" fmla="*/ 5 h 3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3"/>
                      <a:gd name="T121" fmla="*/ 0 h 335"/>
                      <a:gd name="T122" fmla="*/ 303 w 303"/>
                      <a:gd name="T123" fmla="*/ 335 h 3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3" h="335">
                        <a:moveTo>
                          <a:pt x="126" y="183"/>
                        </a:moveTo>
                        <a:lnTo>
                          <a:pt x="88" y="158"/>
                        </a:lnTo>
                        <a:lnTo>
                          <a:pt x="57" y="134"/>
                        </a:lnTo>
                        <a:lnTo>
                          <a:pt x="35" y="112"/>
                        </a:lnTo>
                        <a:lnTo>
                          <a:pt x="19" y="88"/>
                        </a:lnTo>
                        <a:lnTo>
                          <a:pt x="9" y="67"/>
                        </a:lnTo>
                        <a:lnTo>
                          <a:pt x="3" y="45"/>
                        </a:lnTo>
                        <a:lnTo>
                          <a:pt x="0" y="24"/>
                        </a:lnTo>
                        <a:lnTo>
                          <a:pt x="0" y="2"/>
                        </a:lnTo>
                        <a:lnTo>
                          <a:pt x="14" y="0"/>
                        </a:lnTo>
                        <a:lnTo>
                          <a:pt x="14" y="2"/>
                        </a:lnTo>
                        <a:lnTo>
                          <a:pt x="17" y="19"/>
                        </a:lnTo>
                        <a:lnTo>
                          <a:pt x="24" y="35"/>
                        </a:lnTo>
                        <a:lnTo>
                          <a:pt x="37" y="51"/>
                        </a:lnTo>
                        <a:lnTo>
                          <a:pt x="54" y="67"/>
                        </a:lnTo>
                        <a:lnTo>
                          <a:pt x="75" y="81"/>
                        </a:lnTo>
                        <a:lnTo>
                          <a:pt x="99" y="97"/>
                        </a:lnTo>
                        <a:lnTo>
                          <a:pt x="126" y="113"/>
                        </a:lnTo>
                        <a:lnTo>
                          <a:pt x="156" y="131"/>
                        </a:lnTo>
                        <a:lnTo>
                          <a:pt x="174" y="140"/>
                        </a:lnTo>
                        <a:lnTo>
                          <a:pt x="211" y="163"/>
                        </a:lnTo>
                        <a:lnTo>
                          <a:pt x="241" y="185"/>
                        </a:lnTo>
                        <a:lnTo>
                          <a:pt x="265" y="207"/>
                        </a:lnTo>
                        <a:lnTo>
                          <a:pt x="281" y="228"/>
                        </a:lnTo>
                        <a:lnTo>
                          <a:pt x="292" y="252"/>
                        </a:lnTo>
                        <a:lnTo>
                          <a:pt x="299" y="276"/>
                        </a:lnTo>
                        <a:lnTo>
                          <a:pt x="302" y="301"/>
                        </a:lnTo>
                        <a:lnTo>
                          <a:pt x="303" y="328"/>
                        </a:lnTo>
                        <a:lnTo>
                          <a:pt x="303" y="335"/>
                        </a:lnTo>
                        <a:lnTo>
                          <a:pt x="291" y="335"/>
                        </a:lnTo>
                        <a:lnTo>
                          <a:pt x="291" y="328"/>
                        </a:lnTo>
                        <a:lnTo>
                          <a:pt x="287" y="312"/>
                        </a:lnTo>
                        <a:lnTo>
                          <a:pt x="284" y="298"/>
                        </a:lnTo>
                        <a:lnTo>
                          <a:pt x="276" y="285"/>
                        </a:lnTo>
                        <a:lnTo>
                          <a:pt x="264" y="271"/>
                        </a:lnTo>
                        <a:lnTo>
                          <a:pt x="246" y="258"/>
                        </a:lnTo>
                        <a:lnTo>
                          <a:pt x="222" y="242"/>
                        </a:lnTo>
                        <a:lnTo>
                          <a:pt x="192" y="223"/>
                        </a:lnTo>
                        <a:lnTo>
                          <a:pt x="156" y="201"/>
                        </a:lnTo>
                        <a:lnTo>
                          <a:pt x="126" y="183"/>
                        </a:lnTo>
                        <a:close/>
                      </a:path>
                    </a:pathLst>
                  </a:custGeom>
                  <a:solidFill>
                    <a:srgbClr val="FF9933"/>
                  </a:solidFill>
                  <a:ln w="9525">
                    <a:noFill/>
                    <a:round/>
                    <a:headEnd/>
                    <a:tailEnd/>
                  </a:ln>
                </p:spPr>
                <p:txBody>
                  <a:bodyPr/>
                  <a:lstStyle/>
                  <a:p>
                    <a:endParaRPr lang="en-US"/>
                  </a:p>
                </p:txBody>
              </p:sp>
              <p:sp>
                <p:nvSpPr>
                  <p:cNvPr id="43043" name="Freeform 62"/>
                  <p:cNvSpPr>
                    <a:spLocks/>
                  </p:cNvSpPr>
                  <p:nvPr/>
                </p:nvSpPr>
                <p:spPr bwMode="auto">
                  <a:xfrm>
                    <a:off x="4306" y="1508"/>
                    <a:ext cx="176" cy="104"/>
                  </a:xfrm>
                  <a:custGeom>
                    <a:avLst/>
                    <a:gdLst>
                      <a:gd name="T0" fmla="*/ 24 w 303"/>
                      <a:gd name="T1" fmla="*/ 6 h 337"/>
                      <a:gd name="T2" fmla="*/ 17 w 303"/>
                      <a:gd name="T3" fmla="*/ 5 h 337"/>
                      <a:gd name="T4" fmla="*/ 11 w 303"/>
                      <a:gd name="T5" fmla="*/ 4 h 337"/>
                      <a:gd name="T6" fmla="*/ 7 w 303"/>
                      <a:gd name="T7" fmla="*/ 3 h 337"/>
                      <a:gd name="T8" fmla="*/ 3 w 303"/>
                      <a:gd name="T9" fmla="*/ 2 h 337"/>
                      <a:gd name="T10" fmla="*/ 2 w 303"/>
                      <a:gd name="T11" fmla="*/ 2 h 337"/>
                      <a:gd name="T12" fmla="*/ 1 w 303"/>
                      <a:gd name="T13" fmla="*/ 1 h 337"/>
                      <a:gd name="T14" fmla="*/ 0 w 303"/>
                      <a:gd name="T15" fmla="*/ 1 h 337"/>
                      <a:gd name="T16" fmla="*/ 0 w 303"/>
                      <a:gd name="T17" fmla="*/ 0 h 337"/>
                      <a:gd name="T18" fmla="*/ 3 w 303"/>
                      <a:gd name="T19" fmla="*/ 0 h 337"/>
                      <a:gd name="T20" fmla="*/ 3 w 303"/>
                      <a:gd name="T21" fmla="*/ 0 h 337"/>
                      <a:gd name="T22" fmla="*/ 3 w 303"/>
                      <a:gd name="T23" fmla="*/ 1 h 337"/>
                      <a:gd name="T24" fmla="*/ 5 w 303"/>
                      <a:gd name="T25" fmla="*/ 1 h 337"/>
                      <a:gd name="T26" fmla="*/ 7 w 303"/>
                      <a:gd name="T27" fmla="*/ 2 h 337"/>
                      <a:gd name="T28" fmla="*/ 10 w 303"/>
                      <a:gd name="T29" fmla="*/ 2 h 337"/>
                      <a:gd name="T30" fmla="*/ 15 w 303"/>
                      <a:gd name="T31" fmla="*/ 2 h 337"/>
                      <a:gd name="T32" fmla="*/ 19 w 303"/>
                      <a:gd name="T33" fmla="*/ 3 h 337"/>
                      <a:gd name="T34" fmla="*/ 24 w 303"/>
                      <a:gd name="T35" fmla="*/ 3 h 337"/>
                      <a:gd name="T36" fmla="*/ 30 w 303"/>
                      <a:gd name="T37" fmla="*/ 4 h 337"/>
                      <a:gd name="T38" fmla="*/ 34 w 303"/>
                      <a:gd name="T39" fmla="*/ 4 h 337"/>
                      <a:gd name="T40" fmla="*/ 41 w 303"/>
                      <a:gd name="T41" fmla="*/ 5 h 337"/>
                      <a:gd name="T42" fmla="*/ 47 w 303"/>
                      <a:gd name="T43" fmla="*/ 6 h 337"/>
                      <a:gd name="T44" fmla="*/ 52 w 303"/>
                      <a:gd name="T45" fmla="*/ 6 h 337"/>
                      <a:gd name="T46" fmla="*/ 55 w 303"/>
                      <a:gd name="T47" fmla="*/ 7 h 337"/>
                      <a:gd name="T48" fmla="*/ 58 w 303"/>
                      <a:gd name="T49" fmla="*/ 7 h 337"/>
                      <a:gd name="T50" fmla="*/ 59 w 303"/>
                      <a:gd name="T51" fmla="*/ 8 h 337"/>
                      <a:gd name="T52" fmla="*/ 59 w 303"/>
                      <a:gd name="T53" fmla="*/ 9 h 337"/>
                      <a:gd name="T54" fmla="*/ 59 w 303"/>
                      <a:gd name="T55" fmla="*/ 10 h 337"/>
                      <a:gd name="T56" fmla="*/ 59 w 303"/>
                      <a:gd name="T57" fmla="*/ 10 h 337"/>
                      <a:gd name="T58" fmla="*/ 59 w 303"/>
                      <a:gd name="T59" fmla="*/ 10 h 337"/>
                      <a:gd name="T60" fmla="*/ 59 w 303"/>
                      <a:gd name="T61" fmla="*/ 10 h 337"/>
                      <a:gd name="T62" fmla="*/ 57 w 303"/>
                      <a:gd name="T63" fmla="*/ 10 h 337"/>
                      <a:gd name="T64" fmla="*/ 57 w 303"/>
                      <a:gd name="T65" fmla="*/ 10 h 337"/>
                      <a:gd name="T66" fmla="*/ 56 w 303"/>
                      <a:gd name="T67" fmla="*/ 9 h 337"/>
                      <a:gd name="T68" fmla="*/ 56 w 303"/>
                      <a:gd name="T69" fmla="*/ 9 h 337"/>
                      <a:gd name="T70" fmla="*/ 54 w 303"/>
                      <a:gd name="T71" fmla="*/ 8 h 337"/>
                      <a:gd name="T72" fmla="*/ 52 w 303"/>
                      <a:gd name="T73" fmla="*/ 8 h 337"/>
                      <a:gd name="T74" fmla="*/ 48 w 303"/>
                      <a:gd name="T75" fmla="*/ 8 h 337"/>
                      <a:gd name="T76" fmla="*/ 44 w 303"/>
                      <a:gd name="T77" fmla="*/ 7 h 337"/>
                      <a:gd name="T78" fmla="*/ 38 w 303"/>
                      <a:gd name="T79" fmla="*/ 6 h 337"/>
                      <a:gd name="T80" fmla="*/ 30 w 303"/>
                      <a:gd name="T81" fmla="*/ 6 h 337"/>
                      <a:gd name="T82" fmla="*/ 24 w 303"/>
                      <a:gd name="T83" fmla="*/ 6 h 3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3"/>
                      <a:gd name="T127" fmla="*/ 0 h 337"/>
                      <a:gd name="T128" fmla="*/ 303 w 303"/>
                      <a:gd name="T129" fmla="*/ 337 h 3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3" h="337">
                        <a:moveTo>
                          <a:pt x="126" y="184"/>
                        </a:moveTo>
                        <a:lnTo>
                          <a:pt x="88" y="159"/>
                        </a:lnTo>
                        <a:lnTo>
                          <a:pt x="57" y="133"/>
                        </a:lnTo>
                        <a:lnTo>
                          <a:pt x="35" y="111"/>
                        </a:lnTo>
                        <a:lnTo>
                          <a:pt x="19" y="89"/>
                        </a:lnTo>
                        <a:lnTo>
                          <a:pt x="9" y="67"/>
                        </a:lnTo>
                        <a:lnTo>
                          <a:pt x="3" y="44"/>
                        </a:lnTo>
                        <a:lnTo>
                          <a:pt x="0" y="25"/>
                        </a:lnTo>
                        <a:lnTo>
                          <a:pt x="0" y="1"/>
                        </a:lnTo>
                        <a:lnTo>
                          <a:pt x="14" y="0"/>
                        </a:lnTo>
                        <a:lnTo>
                          <a:pt x="14" y="3"/>
                        </a:lnTo>
                        <a:lnTo>
                          <a:pt x="17" y="20"/>
                        </a:lnTo>
                        <a:lnTo>
                          <a:pt x="24" y="38"/>
                        </a:lnTo>
                        <a:lnTo>
                          <a:pt x="37" y="52"/>
                        </a:lnTo>
                        <a:lnTo>
                          <a:pt x="54" y="67"/>
                        </a:lnTo>
                        <a:lnTo>
                          <a:pt x="75" y="83"/>
                        </a:lnTo>
                        <a:lnTo>
                          <a:pt x="97" y="97"/>
                        </a:lnTo>
                        <a:lnTo>
                          <a:pt x="124" y="114"/>
                        </a:lnTo>
                        <a:lnTo>
                          <a:pt x="155" y="130"/>
                        </a:lnTo>
                        <a:lnTo>
                          <a:pt x="172" y="140"/>
                        </a:lnTo>
                        <a:lnTo>
                          <a:pt x="211" y="164"/>
                        </a:lnTo>
                        <a:lnTo>
                          <a:pt x="241" y="184"/>
                        </a:lnTo>
                        <a:lnTo>
                          <a:pt x="264" y="207"/>
                        </a:lnTo>
                        <a:lnTo>
                          <a:pt x="279" y="229"/>
                        </a:lnTo>
                        <a:lnTo>
                          <a:pt x="292" y="253"/>
                        </a:lnTo>
                        <a:lnTo>
                          <a:pt x="299" y="275"/>
                        </a:lnTo>
                        <a:lnTo>
                          <a:pt x="302" y="302"/>
                        </a:lnTo>
                        <a:lnTo>
                          <a:pt x="303" y="329"/>
                        </a:lnTo>
                        <a:lnTo>
                          <a:pt x="303" y="334"/>
                        </a:lnTo>
                        <a:lnTo>
                          <a:pt x="303" y="336"/>
                        </a:lnTo>
                        <a:lnTo>
                          <a:pt x="303" y="337"/>
                        </a:lnTo>
                        <a:lnTo>
                          <a:pt x="291" y="334"/>
                        </a:lnTo>
                        <a:lnTo>
                          <a:pt x="291" y="329"/>
                        </a:lnTo>
                        <a:lnTo>
                          <a:pt x="287" y="313"/>
                        </a:lnTo>
                        <a:lnTo>
                          <a:pt x="284" y="299"/>
                        </a:lnTo>
                        <a:lnTo>
                          <a:pt x="276" y="286"/>
                        </a:lnTo>
                        <a:lnTo>
                          <a:pt x="264" y="272"/>
                        </a:lnTo>
                        <a:lnTo>
                          <a:pt x="246" y="258"/>
                        </a:lnTo>
                        <a:lnTo>
                          <a:pt x="222" y="242"/>
                        </a:lnTo>
                        <a:lnTo>
                          <a:pt x="192" y="223"/>
                        </a:lnTo>
                        <a:lnTo>
                          <a:pt x="155" y="202"/>
                        </a:lnTo>
                        <a:lnTo>
                          <a:pt x="126" y="184"/>
                        </a:lnTo>
                        <a:close/>
                      </a:path>
                    </a:pathLst>
                  </a:custGeom>
                  <a:solidFill>
                    <a:srgbClr val="FF9933"/>
                  </a:solidFill>
                  <a:ln w="9525">
                    <a:noFill/>
                    <a:round/>
                    <a:headEnd/>
                    <a:tailEnd/>
                  </a:ln>
                </p:spPr>
                <p:txBody>
                  <a:bodyPr/>
                  <a:lstStyle/>
                  <a:p>
                    <a:endParaRPr lang="en-US"/>
                  </a:p>
                </p:txBody>
              </p:sp>
              <p:sp>
                <p:nvSpPr>
                  <p:cNvPr id="43044" name="Freeform 63"/>
                  <p:cNvSpPr>
                    <a:spLocks/>
                  </p:cNvSpPr>
                  <p:nvPr/>
                </p:nvSpPr>
                <p:spPr bwMode="auto">
                  <a:xfrm>
                    <a:off x="4307" y="1208"/>
                    <a:ext cx="175" cy="102"/>
                  </a:xfrm>
                  <a:custGeom>
                    <a:avLst/>
                    <a:gdLst>
                      <a:gd name="T0" fmla="*/ 56 w 302"/>
                      <a:gd name="T1" fmla="*/ 0 h 328"/>
                      <a:gd name="T2" fmla="*/ 56 w 302"/>
                      <a:gd name="T3" fmla="*/ 1 h 328"/>
                      <a:gd name="T4" fmla="*/ 55 w 302"/>
                      <a:gd name="T5" fmla="*/ 1 h 328"/>
                      <a:gd name="T6" fmla="*/ 53 w 302"/>
                      <a:gd name="T7" fmla="*/ 1 h 328"/>
                      <a:gd name="T8" fmla="*/ 51 w 302"/>
                      <a:gd name="T9" fmla="*/ 2 h 328"/>
                      <a:gd name="T10" fmla="*/ 48 w 302"/>
                      <a:gd name="T11" fmla="*/ 2 h 328"/>
                      <a:gd name="T12" fmla="*/ 43 w 302"/>
                      <a:gd name="T13" fmla="*/ 2 h 328"/>
                      <a:gd name="T14" fmla="*/ 37 w 302"/>
                      <a:gd name="T15" fmla="*/ 3 h 328"/>
                      <a:gd name="T16" fmla="*/ 30 w 302"/>
                      <a:gd name="T17" fmla="*/ 4 h 328"/>
                      <a:gd name="T18" fmla="*/ 24 w 302"/>
                      <a:gd name="T19" fmla="*/ 4 h 328"/>
                      <a:gd name="T20" fmla="*/ 17 w 302"/>
                      <a:gd name="T21" fmla="*/ 5 h 328"/>
                      <a:gd name="T22" fmla="*/ 11 w 302"/>
                      <a:gd name="T23" fmla="*/ 6 h 328"/>
                      <a:gd name="T24" fmla="*/ 7 w 302"/>
                      <a:gd name="T25" fmla="*/ 7 h 328"/>
                      <a:gd name="T26" fmla="*/ 4 w 302"/>
                      <a:gd name="T27" fmla="*/ 7 h 328"/>
                      <a:gd name="T28" fmla="*/ 2 w 302"/>
                      <a:gd name="T29" fmla="*/ 8 h 328"/>
                      <a:gd name="T30" fmla="*/ 1 w 302"/>
                      <a:gd name="T31" fmla="*/ 8 h 328"/>
                      <a:gd name="T32" fmla="*/ 0 w 302"/>
                      <a:gd name="T33" fmla="*/ 9 h 328"/>
                      <a:gd name="T34" fmla="*/ 0 w 302"/>
                      <a:gd name="T35" fmla="*/ 10 h 328"/>
                      <a:gd name="T36" fmla="*/ 3 w 302"/>
                      <a:gd name="T37" fmla="*/ 10 h 328"/>
                      <a:gd name="T38" fmla="*/ 3 w 302"/>
                      <a:gd name="T39" fmla="*/ 10 h 328"/>
                      <a:gd name="T40" fmla="*/ 3 w 302"/>
                      <a:gd name="T41" fmla="*/ 9 h 328"/>
                      <a:gd name="T42" fmla="*/ 5 w 302"/>
                      <a:gd name="T43" fmla="*/ 9 h 328"/>
                      <a:gd name="T44" fmla="*/ 7 w 302"/>
                      <a:gd name="T45" fmla="*/ 8 h 328"/>
                      <a:gd name="T46" fmla="*/ 10 w 302"/>
                      <a:gd name="T47" fmla="*/ 8 h 328"/>
                      <a:gd name="T48" fmla="*/ 14 w 302"/>
                      <a:gd name="T49" fmla="*/ 7 h 328"/>
                      <a:gd name="T50" fmla="*/ 19 w 302"/>
                      <a:gd name="T51" fmla="*/ 7 h 328"/>
                      <a:gd name="T52" fmla="*/ 24 w 302"/>
                      <a:gd name="T53" fmla="*/ 7 h 328"/>
                      <a:gd name="T54" fmla="*/ 30 w 302"/>
                      <a:gd name="T55" fmla="*/ 6 h 328"/>
                      <a:gd name="T56" fmla="*/ 34 w 302"/>
                      <a:gd name="T57" fmla="*/ 6 h 328"/>
                      <a:gd name="T58" fmla="*/ 41 w 302"/>
                      <a:gd name="T59" fmla="*/ 5 h 328"/>
                      <a:gd name="T60" fmla="*/ 47 w 302"/>
                      <a:gd name="T61" fmla="*/ 4 h 328"/>
                      <a:gd name="T62" fmla="*/ 52 w 302"/>
                      <a:gd name="T63" fmla="*/ 4 h 328"/>
                      <a:gd name="T64" fmla="*/ 54 w 302"/>
                      <a:gd name="T65" fmla="*/ 3 h 328"/>
                      <a:gd name="T66" fmla="*/ 57 w 302"/>
                      <a:gd name="T67" fmla="*/ 2 h 328"/>
                      <a:gd name="T68" fmla="*/ 58 w 302"/>
                      <a:gd name="T69" fmla="*/ 2 h 328"/>
                      <a:gd name="T70" fmla="*/ 59 w 302"/>
                      <a:gd name="T71" fmla="*/ 1 h 328"/>
                      <a:gd name="T72" fmla="*/ 59 w 302"/>
                      <a:gd name="T73" fmla="*/ 0 h 328"/>
                      <a:gd name="T74" fmla="*/ 56 w 302"/>
                      <a:gd name="T75" fmla="*/ 0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328"/>
                      <a:gd name="T116" fmla="*/ 302 w 302"/>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328">
                        <a:moveTo>
                          <a:pt x="290" y="0"/>
                        </a:moveTo>
                        <a:lnTo>
                          <a:pt x="286" y="16"/>
                        </a:lnTo>
                        <a:lnTo>
                          <a:pt x="283" y="31"/>
                        </a:lnTo>
                        <a:lnTo>
                          <a:pt x="275" y="45"/>
                        </a:lnTo>
                        <a:lnTo>
                          <a:pt x="263" y="58"/>
                        </a:lnTo>
                        <a:lnTo>
                          <a:pt x="245" y="74"/>
                        </a:lnTo>
                        <a:lnTo>
                          <a:pt x="221" y="88"/>
                        </a:lnTo>
                        <a:lnTo>
                          <a:pt x="191" y="107"/>
                        </a:lnTo>
                        <a:lnTo>
                          <a:pt x="155" y="128"/>
                        </a:lnTo>
                        <a:lnTo>
                          <a:pt x="125" y="145"/>
                        </a:lnTo>
                        <a:lnTo>
                          <a:pt x="87" y="172"/>
                        </a:lnTo>
                        <a:lnTo>
                          <a:pt x="56" y="196"/>
                        </a:lnTo>
                        <a:lnTo>
                          <a:pt x="36" y="220"/>
                        </a:lnTo>
                        <a:lnTo>
                          <a:pt x="20" y="241"/>
                        </a:lnTo>
                        <a:lnTo>
                          <a:pt x="10" y="263"/>
                        </a:lnTo>
                        <a:lnTo>
                          <a:pt x="4" y="284"/>
                        </a:lnTo>
                        <a:lnTo>
                          <a:pt x="0" y="305"/>
                        </a:lnTo>
                        <a:lnTo>
                          <a:pt x="0" y="325"/>
                        </a:lnTo>
                        <a:lnTo>
                          <a:pt x="13" y="328"/>
                        </a:lnTo>
                        <a:lnTo>
                          <a:pt x="13" y="327"/>
                        </a:lnTo>
                        <a:lnTo>
                          <a:pt x="16" y="309"/>
                        </a:lnTo>
                        <a:lnTo>
                          <a:pt x="23" y="293"/>
                        </a:lnTo>
                        <a:lnTo>
                          <a:pt x="36" y="278"/>
                        </a:lnTo>
                        <a:lnTo>
                          <a:pt x="53" y="263"/>
                        </a:lnTo>
                        <a:lnTo>
                          <a:pt x="74" y="249"/>
                        </a:lnTo>
                        <a:lnTo>
                          <a:pt x="98" y="233"/>
                        </a:lnTo>
                        <a:lnTo>
                          <a:pt x="125" y="217"/>
                        </a:lnTo>
                        <a:lnTo>
                          <a:pt x="155" y="199"/>
                        </a:lnTo>
                        <a:lnTo>
                          <a:pt x="173" y="188"/>
                        </a:lnTo>
                        <a:lnTo>
                          <a:pt x="210" y="168"/>
                        </a:lnTo>
                        <a:lnTo>
                          <a:pt x="240" y="145"/>
                        </a:lnTo>
                        <a:lnTo>
                          <a:pt x="264" y="125"/>
                        </a:lnTo>
                        <a:lnTo>
                          <a:pt x="280" y="101"/>
                        </a:lnTo>
                        <a:lnTo>
                          <a:pt x="291" y="78"/>
                        </a:lnTo>
                        <a:lnTo>
                          <a:pt x="298" y="55"/>
                        </a:lnTo>
                        <a:lnTo>
                          <a:pt x="301" y="29"/>
                        </a:lnTo>
                        <a:lnTo>
                          <a:pt x="302" y="0"/>
                        </a:lnTo>
                        <a:lnTo>
                          <a:pt x="290" y="0"/>
                        </a:lnTo>
                        <a:close/>
                      </a:path>
                    </a:pathLst>
                  </a:custGeom>
                  <a:solidFill>
                    <a:srgbClr val="FFCC66"/>
                  </a:solidFill>
                  <a:ln w="9525">
                    <a:noFill/>
                    <a:round/>
                    <a:headEnd/>
                    <a:tailEnd/>
                  </a:ln>
                </p:spPr>
                <p:txBody>
                  <a:bodyPr/>
                  <a:lstStyle/>
                  <a:p>
                    <a:endParaRPr lang="en-US"/>
                  </a:p>
                </p:txBody>
              </p:sp>
              <p:sp>
                <p:nvSpPr>
                  <p:cNvPr id="43045" name="Freeform 64"/>
                  <p:cNvSpPr>
                    <a:spLocks/>
                  </p:cNvSpPr>
                  <p:nvPr/>
                </p:nvSpPr>
                <p:spPr bwMode="auto">
                  <a:xfrm>
                    <a:off x="4306" y="1409"/>
                    <a:ext cx="176" cy="101"/>
                  </a:xfrm>
                  <a:custGeom>
                    <a:avLst/>
                    <a:gdLst>
                      <a:gd name="T0" fmla="*/ 57 w 303"/>
                      <a:gd name="T1" fmla="*/ 0 h 328"/>
                      <a:gd name="T2" fmla="*/ 56 w 303"/>
                      <a:gd name="T3" fmla="*/ 1 h 328"/>
                      <a:gd name="T4" fmla="*/ 56 w 303"/>
                      <a:gd name="T5" fmla="*/ 1 h 328"/>
                      <a:gd name="T6" fmla="*/ 54 w 303"/>
                      <a:gd name="T7" fmla="*/ 1 h 328"/>
                      <a:gd name="T8" fmla="*/ 52 w 303"/>
                      <a:gd name="T9" fmla="*/ 2 h 328"/>
                      <a:gd name="T10" fmla="*/ 48 w 303"/>
                      <a:gd name="T11" fmla="*/ 2 h 328"/>
                      <a:gd name="T12" fmla="*/ 44 w 303"/>
                      <a:gd name="T13" fmla="*/ 2 h 328"/>
                      <a:gd name="T14" fmla="*/ 38 w 303"/>
                      <a:gd name="T15" fmla="*/ 3 h 328"/>
                      <a:gd name="T16" fmla="*/ 30 w 303"/>
                      <a:gd name="T17" fmla="*/ 4 h 328"/>
                      <a:gd name="T18" fmla="*/ 24 w 303"/>
                      <a:gd name="T19" fmla="*/ 4 h 328"/>
                      <a:gd name="T20" fmla="*/ 17 w 303"/>
                      <a:gd name="T21" fmla="*/ 5 h 328"/>
                      <a:gd name="T22" fmla="*/ 11 w 303"/>
                      <a:gd name="T23" fmla="*/ 6 h 328"/>
                      <a:gd name="T24" fmla="*/ 7 w 303"/>
                      <a:gd name="T25" fmla="*/ 6 h 328"/>
                      <a:gd name="T26" fmla="*/ 3 w 303"/>
                      <a:gd name="T27" fmla="*/ 7 h 328"/>
                      <a:gd name="T28" fmla="*/ 2 w 303"/>
                      <a:gd name="T29" fmla="*/ 8 h 328"/>
                      <a:gd name="T30" fmla="*/ 1 w 303"/>
                      <a:gd name="T31" fmla="*/ 8 h 328"/>
                      <a:gd name="T32" fmla="*/ 0 w 303"/>
                      <a:gd name="T33" fmla="*/ 9 h 328"/>
                      <a:gd name="T34" fmla="*/ 0 w 303"/>
                      <a:gd name="T35" fmla="*/ 10 h 328"/>
                      <a:gd name="T36" fmla="*/ 3 w 303"/>
                      <a:gd name="T37" fmla="*/ 10 h 328"/>
                      <a:gd name="T38" fmla="*/ 3 w 303"/>
                      <a:gd name="T39" fmla="*/ 10 h 328"/>
                      <a:gd name="T40" fmla="*/ 3 w 303"/>
                      <a:gd name="T41" fmla="*/ 9 h 328"/>
                      <a:gd name="T42" fmla="*/ 5 w 303"/>
                      <a:gd name="T43" fmla="*/ 9 h 328"/>
                      <a:gd name="T44" fmla="*/ 7 w 303"/>
                      <a:gd name="T45" fmla="*/ 8 h 328"/>
                      <a:gd name="T46" fmla="*/ 10 w 303"/>
                      <a:gd name="T47" fmla="*/ 8 h 328"/>
                      <a:gd name="T48" fmla="*/ 15 w 303"/>
                      <a:gd name="T49" fmla="*/ 7 h 328"/>
                      <a:gd name="T50" fmla="*/ 19 w 303"/>
                      <a:gd name="T51" fmla="*/ 7 h 328"/>
                      <a:gd name="T52" fmla="*/ 24 w 303"/>
                      <a:gd name="T53" fmla="*/ 6 h 328"/>
                      <a:gd name="T54" fmla="*/ 30 w 303"/>
                      <a:gd name="T55" fmla="*/ 6 h 328"/>
                      <a:gd name="T56" fmla="*/ 34 w 303"/>
                      <a:gd name="T57" fmla="*/ 6 h 328"/>
                      <a:gd name="T58" fmla="*/ 41 w 303"/>
                      <a:gd name="T59" fmla="*/ 5 h 328"/>
                      <a:gd name="T60" fmla="*/ 47 w 303"/>
                      <a:gd name="T61" fmla="*/ 4 h 328"/>
                      <a:gd name="T62" fmla="*/ 52 w 303"/>
                      <a:gd name="T63" fmla="*/ 4 h 328"/>
                      <a:gd name="T64" fmla="*/ 55 w 303"/>
                      <a:gd name="T65" fmla="*/ 3 h 328"/>
                      <a:gd name="T66" fmla="*/ 58 w 303"/>
                      <a:gd name="T67" fmla="*/ 2 h 328"/>
                      <a:gd name="T68" fmla="*/ 59 w 303"/>
                      <a:gd name="T69" fmla="*/ 2 h 328"/>
                      <a:gd name="T70" fmla="*/ 59 w 303"/>
                      <a:gd name="T71" fmla="*/ 1 h 328"/>
                      <a:gd name="T72" fmla="*/ 59 w 303"/>
                      <a:gd name="T73" fmla="*/ 0 h 328"/>
                      <a:gd name="T74" fmla="*/ 57 w 303"/>
                      <a:gd name="T75" fmla="*/ 0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328"/>
                      <a:gd name="T116" fmla="*/ 303 w 303"/>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328">
                        <a:moveTo>
                          <a:pt x="291" y="0"/>
                        </a:moveTo>
                        <a:lnTo>
                          <a:pt x="287" y="16"/>
                        </a:lnTo>
                        <a:lnTo>
                          <a:pt x="284" y="30"/>
                        </a:lnTo>
                        <a:lnTo>
                          <a:pt x="276" y="45"/>
                        </a:lnTo>
                        <a:lnTo>
                          <a:pt x="264" y="57"/>
                        </a:lnTo>
                        <a:lnTo>
                          <a:pt x="246" y="72"/>
                        </a:lnTo>
                        <a:lnTo>
                          <a:pt x="222" y="88"/>
                        </a:lnTo>
                        <a:lnTo>
                          <a:pt x="192" y="105"/>
                        </a:lnTo>
                        <a:lnTo>
                          <a:pt x="155" y="126"/>
                        </a:lnTo>
                        <a:lnTo>
                          <a:pt x="126" y="145"/>
                        </a:lnTo>
                        <a:lnTo>
                          <a:pt x="88" y="172"/>
                        </a:lnTo>
                        <a:lnTo>
                          <a:pt x="57" y="196"/>
                        </a:lnTo>
                        <a:lnTo>
                          <a:pt x="35" y="220"/>
                        </a:lnTo>
                        <a:lnTo>
                          <a:pt x="19" y="241"/>
                        </a:lnTo>
                        <a:lnTo>
                          <a:pt x="9" y="261"/>
                        </a:lnTo>
                        <a:lnTo>
                          <a:pt x="3" y="284"/>
                        </a:lnTo>
                        <a:lnTo>
                          <a:pt x="0" y="304"/>
                        </a:lnTo>
                        <a:lnTo>
                          <a:pt x="0" y="325"/>
                        </a:lnTo>
                        <a:lnTo>
                          <a:pt x="14" y="328"/>
                        </a:lnTo>
                        <a:lnTo>
                          <a:pt x="14" y="327"/>
                        </a:lnTo>
                        <a:lnTo>
                          <a:pt x="17" y="309"/>
                        </a:lnTo>
                        <a:lnTo>
                          <a:pt x="24" y="293"/>
                        </a:lnTo>
                        <a:lnTo>
                          <a:pt x="37" y="277"/>
                        </a:lnTo>
                        <a:lnTo>
                          <a:pt x="54" y="263"/>
                        </a:lnTo>
                        <a:lnTo>
                          <a:pt x="75" y="247"/>
                        </a:lnTo>
                        <a:lnTo>
                          <a:pt x="97" y="233"/>
                        </a:lnTo>
                        <a:lnTo>
                          <a:pt x="124" y="215"/>
                        </a:lnTo>
                        <a:lnTo>
                          <a:pt x="155" y="198"/>
                        </a:lnTo>
                        <a:lnTo>
                          <a:pt x="172" y="188"/>
                        </a:lnTo>
                        <a:lnTo>
                          <a:pt x="211" y="167"/>
                        </a:lnTo>
                        <a:lnTo>
                          <a:pt x="241" y="145"/>
                        </a:lnTo>
                        <a:lnTo>
                          <a:pt x="264" y="124"/>
                        </a:lnTo>
                        <a:lnTo>
                          <a:pt x="279" y="100"/>
                        </a:lnTo>
                        <a:lnTo>
                          <a:pt x="292" y="78"/>
                        </a:lnTo>
                        <a:lnTo>
                          <a:pt x="299" y="54"/>
                        </a:lnTo>
                        <a:lnTo>
                          <a:pt x="302" y="29"/>
                        </a:lnTo>
                        <a:lnTo>
                          <a:pt x="303" y="0"/>
                        </a:lnTo>
                        <a:lnTo>
                          <a:pt x="291" y="0"/>
                        </a:lnTo>
                        <a:close/>
                      </a:path>
                    </a:pathLst>
                  </a:custGeom>
                  <a:solidFill>
                    <a:srgbClr val="FFCC66"/>
                  </a:solidFill>
                  <a:ln w="9525">
                    <a:noFill/>
                    <a:round/>
                    <a:headEnd/>
                    <a:tailEnd/>
                  </a:ln>
                </p:spPr>
                <p:txBody>
                  <a:bodyPr/>
                  <a:lstStyle/>
                  <a:p>
                    <a:endParaRPr lang="en-US"/>
                  </a:p>
                </p:txBody>
              </p:sp>
              <p:sp>
                <p:nvSpPr>
                  <p:cNvPr id="43046" name="Freeform 65"/>
                  <p:cNvSpPr>
                    <a:spLocks/>
                  </p:cNvSpPr>
                  <p:nvPr/>
                </p:nvSpPr>
                <p:spPr bwMode="auto">
                  <a:xfrm flipH="1">
                    <a:off x="4318" y="1318"/>
                    <a:ext cx="158" cy="94"/>
                  </a:xfrm>
                  <a:custGeom>
                    <a:avLst/>
                    <a:gdLst>
                      <a:gd name="T0" fmla="*/ 22 w 272"/>
                      <a:gd name="T1" fmla="*/ 5 h 304"/>
                      <a:gd name="T2" fmla="*/ 15 w 272"/>
                      <a:gd name="T3" fmla="*/ 4 h 304"/>
                      <a:gd name="T4" fmla="*/ 10 w 272"/>
                      <a:gd name="T5" fmla="*/ 3 h 304"/>
                      <a:gd name="T6" fmla="*/ 6 w 272"/>
                      <a:gd name="T7" fmla="*/ 3 h 304"/>
                      <a:gd name="T8" fmla="*/ 3 w 272"/>
                      <a:gd name="T9" fmla="*/ 2 h 304"/>
                      <a:gd name="T10" fmla="*/ 2 w 272"/>
                      <a:gd name="T11" fmla="*/ 2 h 304"/>
                      <a:gd name="T12" fmla="*/ 1 w 272"/>
                      <a:gd name="T13" fmla="*/ 1 h 304"/>
                      <a:gd name="T14" fmla="*/ 0 w 272"/>
                      <a:gd name="T15" fmla="*/ 1 h 304"/>
                      <a:gd name="T16" fmla="*/ 0 w 272"/>
                      <a:gd name="T17" fmla="*/ 0 h 304"/>
                      <a:gd name="T18" fmla="*/ 2 w 272"/>
                      <a:gd name="T19" fmla="*/ 0 h 304"/>
                      <a:gd name="T20" fmla="*/ 2 w 272"/>
                      <a:gd name="T21" fmla="*/ 0 h 304"/>
                      <a:gd name="T22" fmla="*/ 3 w 272"/>
                      <a:gd name="T23" fmla="*/ 1 h 304"/>
                      <a:gd name="T24" fmla="*/ 4 w 272"/>
                      <a:gd name="T25" fmla="*/ 1 h 304"/>
                      <a:gd name="T26" fmla="*/ 6 w 272"/>
                      <a:gd name="T27" fmla="*/ 2 h 304"/>
                      <a:gd name="T28" fmla="*/ 9 w 272"/>
                      <a:gd name="T29" fmla="*/ 2 h 304"/>
                      <a:gd name="T30" fmla="*/ 13 w 272"/>
                      <a:gd name="T31" fmla="*/ 2 h 304"/>
                      <a:gd name="T32" fmla="*/ 17 w 272"/>
                      <a:gd name="T33" fmla="*/ 2 h 304"/>
                      <a:gd name="T34" fmla="*/ 22 w 272"/>
                      <a:gd name="T35" fmla="*/ 3 h 304"/>
                      <a:gd name="T36" fmla="*/ 27 w 272"/>
                      <a:gd name="T37" fmla="*/ 3 h 304"/>
                      <a:gd name="T38" fmla="*/ 30 w 272"/>
                      <a:gd name="T39" fmla="*/ 4 h 304"/>
                      <a:gd name="T40" fmla="*/ 37 w 272"/>
                      <a:gd name="T41" fmla="*/ 4 h 304"/>
                      <a:gd name="T42" fmla="*/ 42 w 272"/>
                      <a:gd name="T43" fmla="*/ 5 h 304"/>
                      <a:gd name="T44" fmla="*/ 46 w 272"/>
                      <a:gd name="T45" fmla="*/ 6 h 304"/>
                      <a:gd name="T46" fmla="*/ 49 w 272"/>
                      <a:gd name="T47" fmla="*/ 6 h 304"/>
                      <a:gd name="T48" fmla="*/ 52 w 272"/>
                      <a:gd name="T49" fmla="*/ 7 h 304"/>
                      <a:gd name="T50" fmla="*/ 53 w 272"/>
                      <a:gd name="T51" fmla="*/ 7 h 304"/>
                      <a:gd name="T52" fmla="*/ 53 w 272"/>
                      <a:gd name="T53" fmla="*/ 8 h 304"/>
                      <a:gd name="T54" fmla="*/ 53 w 272"/>
                      <a:gd name="T55" fmla="*/ 9 h 304"/>
                      <a:gd name="T56" fmla="*/ 53 w 272"/>
                      <a:gd name="T57" fmla="*/ 9 h 304"/>
                      <a:gd name="T58" fmla="*/ 53 w 272"/>
                      <a:gd name="T59" fmla="*/ 9 h 304"/>
                      <a:gd name="T60" fmla="*/ 53 w 272"/>
                      <a:gd name="T61" fmla="*/ 9 h 304"/>
                      <a:gd name="T62" fmla="*/ 51 w 272"/>
                      <a:gd name="T63" fmla="*/ 9 h 304"/>
                      <a:gd name="T64" fmla="*/ 51 w 272"/>
                      <a:gd name="T65" fmla="*/ 9 h 304"/>
                      <a:gd name="T66" fmla="*/ 51 w 272"/>
                      <a:gd name="T67" fmla="*/ 8 h 304"/>
                      <a:gd name="T68" fmla="*/ 50 w 272"/>
                      <a:gd name="T69" fmla="*/ 8 h 304"/>
                      <a:gd name="T70" fmla="*/ 49 w 272"/>
                      <a:gd name="T71" fmla="*/ 8 h 304"/>
                      <a:gd name="T72" fmla="*/ 46 w 272"/>
                      <a:gd name="T73" fmla="*/ 7 h 304"/>
                      <a:gd name="T74" fmla="*/ 43 w 272"/>
                      <a:gd name="T75" fmla="*/ 7 h 304"/>
                      <a:gd name="T76" fmla="*/ 39 w 272"/>
                      <a:gd name="T77" fmla="*/ 6 h 304"/>
                      <a:gd name="T78" fmla="*/ 34 w 272"/>
                      <a:gd name="T79" fmla="*/ 6 h 304"/>
                      <a:gd name="T80" fmla="*/ 27 w 272"/>
                      <a:gd name="T81" fmla="*/ 6 h 304"/>
                      <a:gd name="T82" fmla="*/ 22 w 272"/>
                      <a:gd name="T83" fmla="*/ 5 h 3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304"/>
                      <a:gd name="T128" fmla="*/ 272 w 272"/>
                      <a:gd name="T129" fmla="*/ 304 h 3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304">
                        <a:moveTo>
                          <a:pt x="112" y="165"/>
                        </a:moveTo>
                        <a:lnTo>
                          <a:pt x="77" y="143"/>
                        </a:lnTo>
                        <a:lnTo>
                          <a:pt x="52" y="121"/>
                        </a:lnTo>
                        <a:lnTo>
                          <a:pt x="31" y="100"/>
                        </a:lnTo>
                        <a:lnTo>
                          <a:pt x="16" y="81"/>
                        </a:lnTo>
                        <a:lnTo>
                          <a:pt x="8" y="62"/>
                        </a:lnTo>
                        <a:lnTo>
                          <a:pt x="2" y="43"/>
                        </a:lnTo>
                        <a:lnTo>
                          <a:pt x="0" y="24"/>
                        </a:lnTo>
                        <a:lnTo>
                          <a:pt x="0" y="3"/>
                        </a:lnTo>
                        <a:lnTo>
                          <a:pt x="12" y="0"/>
                        </a:lnTo>
                        <a:lnTo>
                          <a:pt x="12" y="3"/>
                        </a:lnTo>
                        <a:lnTo>
                          <a:pt x="15" y="17"/>
                        </a:lnTo>
                        <a:lnTo>
                          <a:pt x="21" y="33"/>
                        </a:lnTo>
                        <a:lnTo>
                          <a:pt x="32" y="47"/>
                        </a:lnTo>
                        <a:lnTo>
                          <a:pt x="47" y="60"/>
                        </a:lnTo>
                        <a:lnTo>
                          <a:pt x="66" y="74"/>
                        </a:lnTo>
                        <a:lnTo>
                          <a:pt x="88" y="87"/>
                        </a:lnTo>
                        <a:lnTo>
                          <a:pt x="112" y="103"/>
                        </a:lnTo>
                        <a:lnTo>
                          <a:pt x="140" y="117"/>
                        </a:lnTo>
                        <a:lnTo>
                          <a:pt x="155" y="125"/>
                        </a:lnTo>
                        <a:lnTo>
                          <a:pt x="189" y="146"/>
                        </a:lnTo>
                        <a:lnTo>
                          <a:pt x="216" y="167"/>
                        </a:lnTo>
                        <a:lnTo>
                          <a:pt x="237" y="186"/>
                        </a:lnTo>
                        <a:lnTo>
                          <a:pt x="251" y="207"/>
                        </a:lnTo>
                        <a:lnTo>
                          <a:pt x="263" y="227"/>
                        </a:lnTo>
                        <a:lnTo>
                          <a:pt x="269" y="248"/>
                        </a:lnTo>
                        <a:lnTo>
                          <a:pt x="271" y="272"/>
                        </a:lnTo>
                        <a:lnTo>
                          <a:pt x="272" y="296"/>
                        </a:lnTo>
                        <a:lnTo>
                          <a:pt x="272" y="301"/>
                        </a:lnTo>
                        <a:lnTo>
                          <a:pt x="272" y="302"/>
                        </a:lnTo>
                        <a:lnTo>
                          <a:pt x="272" y="304"/>
                        </a:lnTo>
                        <a:lnTo>
                          <a:pt x="261" y="301"/>
                        </a:lnTo>
                        <a:lnTo>
                          <a:pt x="261" y="296"/>
                        </a:lnTo>
                        <a:lnTo>
                          <a:pt x="259" y="283"/>
                        </a:lnTo>
                        <a:lnTo>
                          <a:pt x="255" y="270"/>
                        </a:lnTo>
                        <a:lnTo>
                          <a:pt x="248" y="258"/>
                        </a:lnTo>
                        <a:lnTo>
                          <a:pt x="237" y="246"/>
                        </a:lnTo>
                        <a:lnTo>
                          <a:pt x="219" y="234"/>
                        </a:lnTo>
                        <a:lnTo>
                          <a:pt x="200" y="219"/>
                        </a:lnTo>
                        <a:lnTo>
                          <a:pt x="173" y="202"/>
                        </a:lnTo>
                        <a:lnTo>
                          <a:pt x="140" y="183"/>
                        </a:lnTo>
                        <a:lnTo>
                          <a:pt x="112" y="165"/>
                        </a:lnTo>
                        <a:close/>
                      </a:path>
                    </a:pathLst>
                  </a:custGeom>
                  <a:solidFill>
                    <a:srgbClr val="99CCFF"/>
                  </a:solidFill>
                  <a:ln w="9525">
                    <a:noFill/>
                    <a:round/>
                    <a:headEnd/>
                    <a:tailEnd/>
                  </a:ln>
                </p:spPr>
                <p:txBody>
                  <a:bodyPr/>
                  <a:lstStyle/>
                  <a:p>
                    <a:endParaRPr lang="en-US"/>
                  </a:p>
                </p:txBody>
              </p:sp>
              <p:sp>
                <p:nvSpPr>
                  <p:cNvPr id="43047" name="Freeform 66"/>
                  <p:cNvSpPr>
                    <a:spLocks/>
                  </p:cNvSpPr>
                  <p:nvPr/>
                </p:nvSpPr>
                <p:spPr bwMode="auto">
                  <a:xfrm flipH="1">
                    <a:off x="4318" y="1499"/>
                    <a:ext cx="159" cy="93"/>
                  </a:xfrm>
                  <a:custGeom>
                    <a:avLst/>
                    <a:gdLst>
                      <a:gd name="T0" fmla="*/ 22 w 273"/>
                      <a:gd name="T1" fmla="*/ 5 h 301"/>
                      <a:gd name="T2" fmla="*/ 15 w 273"/>
                      <a:gd name="T3" fmla="*/ 4 h 301"/>
                      <a:gd name="T4" fmla="*/ 10 w 273"/>
                      <a:gd name="T5" fmla="*/ 3 h 301"/>
                      <a:gd name="T6" fmla="*/ 6 w 273"/>
                      <a:gd name="T7" fmla="*/ 3 h 301"/>
                      <a:gd name="T8" fmla="*/ 3 w 273"/>
                      <a:gd name="T9" fmla="*/ 2 h 301"/>
                      <a:gd name="T10" fmla="*/ 2 w 273"/>
                      <a:gd name="T11" fmla="*/ 2 h 301"/>
                      <a:gd name="T12" fmla="*/ 1 w 273"/>
                      <a:gd name="T13" fmla="*/ 1 h 301"/>
                      <a:gd name="T14" fmla="*/ 0 w 273"/>
                      <a:gd name="T15" fmla="*/ 1 h 301"/>
                      <a:gd name="T16" fmla="*/ 0 w 273"/>
                      <a:gd name="T17" fmla="*/ 0 h 301"/>
                      <a:gd name="T18" fmla="*/ 3 w 273"/>
                      <a:gd name="T19" fmla="*/ 0 h 301"/>
                      <a:gd name="T20" fmla="*/ 3 w 273"/>
                      <a:gd name="T21" fmla="*/ 1 h 301"/>
                      <a:gd name="T22" fmla="*/ 5 w 273"/>
                      <a:gd name="T23" fmla="*/ 1 h 301"/>
                      <a:gd name="T24" fmla="*/ 6 w 273"/>
                      <a:gd name="T25" fmla="*/ 1 h 301"/>
                      <a:gd name="T26" fmla="*/ 9 w 273"/>
                      <a:gd name="T27" fmla="*/ 2 h 301"/>
                      <a:gd name="T28" fmla="*/ 13 w 273"/>
                      <a:gd name="T29" fmla="*/ 2 h 301"/>
                      <a:gd name="T30" fmla="*/ 17 w 273"/>
                      <a:gd name="T31" fmla="*/ 2 h 301"/>
                      <a:gd name="T32" fmla="*/ 22 w 273"/>
                      <a:gd name="T33" fmla="*/ 3 h 301"/>
                      <a:gd name="T34" fmla="*/ 28 w 273"/>
                      <a:gd name="T35" fmla="*/ 3 h 301"/>
                      <a:gd name="T36" fmla="*/ 31 w 273"/>
                      <a:gd name="T37" fmla="*/ 4 h 301"/>
                      <a:gd name="T38" fmla="*/ 38 w 273"/>
                      <a:gd name="T39" fmla="*/ 4 h 301"/>
                      <a:gd name="T40" fmla="*/ 43 w 273"/>
                      <a:gd name="T41" fmla="*/ 5 h 301"/>
                      <a:gd name="T42" fmla="*/ 47 w 273"/>
                      <a:gd name="T43" fmla="*/ 6 h 301"/>
                      <a:gd name="T44" fmla="*/ 50 w 273"/>
                      <a:gd name="T45" fmla="*/ 6 h 301"/>
                      <a:gd name="T46" fmla="*/ 52 w 273"/>
                      <a:gd name="T47" fmla="*/ 7 h 301"/>
                      <a:gd name="T48" fmla="*/ 53 w 273"/>
                      <a:gd name="T49" fmla="*/ 7 h 301"/>
                      <a:gd name="T50" fmla="*/ 54 w 273"/>
                      <a:gd name="T51" fmla="*/ 8 h 301"/>
                      <a:gd name="T52" fmla="*/ 54 w 273"/>
                      <a:gd name="T53" fmla="*/ 9 h 301"/>
                      <a:gd name="T54" fmla="*/ 54 w 273"/>
                      <a:gd name="T55" fmla="*/ 9 h 301"/>
                      <a:gd name="T56" fmla="*/ 54 w 273"/>
                      <a:gd name="T57" fmla="*/ 9 h 301"/>
                      <a:gd name="T58" fmla="*/ 51 w 273"/>
                      <a:gd name="T59" fmla="*/ 9 h 301"/>
                      <a:gd name="T60" fmla="*/ 51 w 273"/>
                      <a:gd name="T61" fmla="*/ 9 h 301"/>
                      <a:gd name="T62" fmla="*/ 51 w 273"/>
                      <a:gd name="T63" fmla="*/ 8 h 301"/>
                      <a:gd name="T64" fmla="*/ 51 w 273"/>
                      <a:gd name="T65" fmla="*/ 8 h 301"/>
                      <a:gd name="T66" fmla="*/ 49 w 273"/>
                      <a:gd name="T67" fmla="*/ 7 h 301"/>
                      <a:gd name="T68" fmla="*/ 47 w 273"/>
                      <a:gd name="T69" fmla="*/ 7 h 301"/>
                      <a:gd name="T70" fmla="*/ 44 w 273"/>
                      <a:gd name="T71" fmla="*/ 7 h 301"/>
                      <a:gd name="T72" fmla="*/ 40 w 273"/>
                      <a:gd name="T73" fmla="*/ 6 h 301"/>
                      <a:gd name="T74" fmla="*/ 34 w 273"/>
                      <a:gd name="T75" fmla="*/ 6 h 301"/>
                      <a:gd name="T76" fmla="*/ 28 w 273"/>
                      <a:gd name="T77" fmla="*/ 5 h 301"/>
                      <a:gd name="T78" fmla="*/ 22 w 273"/>
                      <a:gd name="T79" fmla="*/ 5 h 3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3"/>
                      <a:gd name="T121" fmla="*/ 0 h 301"/>
                      <a:gd name="T122" fmla="*/ 273 w 273"/>
                      <a:gd name="T123" fmla="*/ 301 h 3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3" h="301">
                        <a:moveTo>
                          <a:pt x="112" y="166"/>
                        </a:moveTo>
                        <a:lnTo>
                          <a:pt x="78" y="142"/>
                        </a:lnTo>
                        <a:lnTo>
                          <a:pt x="51" y="121"/>
                        </a:lnTo>
                        <a:lnTo>
                          <a:pt x="32" y="99"/>
                        </a:lnTo>
                        <a:lnTo>
                          <a:pt x="17" y="78"/>
                        </a:lnTo>
                        <a:lnTo>
                          <a:pt x="8" y="59"/>
                        </a:lnTo>
                        <a:lnTo>
                          <a:pt x="3" y="40"/>
                        </a:lnTo>
                        <a:lnTo>
                          <a:pt x="0" y="21"/>
                        </a:lnTo>
                        <a:lnTo>
                          <a:pt x="0" y="0"/>
                        </a:lnTo>
                        <a:lnTo>
                          <a:pt x="13" y="0"/>
                        </a:lnTo>
                        <a:lnTo>
                          <a:pt x="16" y="18"/>
                        </a:lnTo>
                        <a:lnTo>
                          <a:pt x="22" y="32"/>
                        </a:lnTo>
                        <a:lnTo>
                          <a:pt x="33" y="46"/>
                        </a:lnTo>
                        <a:lnTo>
                          <a:pt x="48" y="59"/>
                        </a:lnTo>
                        <a:lnTo>
                          <a:pt x="67" y="73"/>
                        </a:lnTo>
                        <a:lnTo>
                          <a:pt x="89" y="88"/>
                        </a:lnTo>
                        <a:lnTo>
                          <a:pt x="113" y="102"/>
                        </a:lnTo>
                        <a:lnTo>
                          <a:pt x="141" y="116"/>
                        </a:lnTo>
                        <a:lnTo>
                          <a:pt x="156" y="126"/>
                        </a:lnTo>
                        <a:lnTo>
                          <a:pt x="190" y="147"/>
                        </a:lnTo>
                        <a:lnTo>
                          <a:pt x="217" y="166"/>
                        </a:lnTo>
                        <a:lnTo>
                          <a:pt x="238" y="185"/>
                        </a:lnTo>
                        <a:lnTo>
                          <a:pt x="252" y="204"/>
                        </a:lnTo>
                        <a:lnTo>
                          <a:pt x="264" y="226"/>
                        </a:lnTo>
                        <a:lnTo>
                          <a:pt x="270" y="248"/>
                        </a:lnTo>
                        <a:lnTo>
                          <a:pt x="272" y="271"/>
                        </a:lnTo>
                        <a:lnTo>
                          <a:pt x="273" y="295"/>
                        </a:lnTo>
                        <a:lnTo>
                          <a:pt x="273" y="299"/>
                        </a:lnTo>
                        <a:lnTo>
                          <a:pt x="273" y="301"/>
                        </a:lnTo>
                        <a:lnTo>
                          <a:pt x="260" y="299"/>
                        </a:lnTo>
                        <a:lnTo>
                          <a:pt x="260" y="295"/>
                        </a:lnTo>
                        <a:lnTo>
                          <a:pt x="259" y="280"/>
                        </a:lnTo>
                        <a:lnTo>
                          <a:pt x="256" y="268"/>
                        </a:lnTo>
                        <a:lnTo>
                          <a:pt x="248" y="256"/>
                        </a:lnTo>
                        <a:lnTo>
                          <a:pt x="236" y="244"/>
                        </a:lnTo>
                        <a:lnTo>
                          <a:pt x="220" y="231"/>
                        </a:lnTo>
                        <a:lnTo>
                          <a:pt x="201" y="217"/>
                        </a:lnTo>
                        <a:lnTo>
                          <a:pt x="174" y="201"/>
                        </a:lnTo>
                        <a:lnTo>
                          <a:pt x="141" y="180"/>
                        </a:lnTo>
                        <a:lnTo>
                          <a:pt x="112" y="166"/>
                        </a:lnTo>
                        <a:close/>
                      </a:path>
                    </a:pathLst>
                  </a:custGeom>
                  <a:solidFill>
                    <a:srgbClr val="99CCFF"/>
                  </a:solidFill>
                  <a:ln w="9525">
                    <a:noFill/>
                    <a:round/>
                    <a:headEnd/>
                    <a:tailEnd/>
                  </a:ln>
                </p:spPr>
                <p:txBody>
                  <a:bodyPr/>
                  <a:lstStyle/>
                  <a:p>
                    <a:endParaRPr lang="en-US"/>
                  </a:p>
                </p:txBody>
              </p:sp>
              <p:grpSp>
                <p:nvGrpSpPr>
                  <p:cNvPr id="43048" name="Group 67"/>
                  <p:cNvGrpSpPr>
                    <a:grpSpLocks/>
                  </p:cNvGrpSpPr>
                  <p:nvPr/>
                </p:nvGrpSpPr>
                <p:grpSpPr bwMode="auto">
                  <a:xfrm>
                    <a:off x="4394" y="1054"/>
                    <a:ext cx="171" cy="288"/>
                    <a:chOff x="4749" y="899"/>
                    <a:chExt cx="190" cy="364"/>
                  </a:xfrm>
                </p:grpSpPr>
                <p:sp>
                  <p:nvSpPr>
                    <p:cNvPr id="43091" name="Line 68"/>
                    <p:cNvSpPr>
                      <a:spLocks noChangeShapeType="1"/>
                    </p:cNvSpPr>
                    <p:nvPr/>
                  </p:nvSpPr>
                  <p:spPr bwMode="auto">
                    <a:xfrm flipV="1">
                      <a:off x="4842" y="1014"/>
                      <a:ext cx="0" cy="69"/>
                    </a:xfrm>
                    <a:prstGeom prst="line">
                      <a:avLst/>
                    </a:prstGeom>
                    <a:noFill/>
                    <a:ln w="6350">
                      <a:solidFill>
                        <a:schemeClr val="bg1"/>
                      </a:solidFill>
                      <a:round/>
                      <a:headEnd type="none" w="sm" len="sm"/>
                      <a:tailEnd type="none" w="sm" len="sm"/>
                    </a:ln>
                  </p:spPr>
                  <p:txBody>
                    <a:bodyPr wrap="none" anchor="ctr"/>
                    <a:lstStyle/>
                    <a:p>
                      <a:endParaRPr lang="en-GB"/>
                    </a:p>
                  </p:txBody>
                </p:sp>
                <p:sp>
                  <p:nvSpPr>
                    <p:cNvPr id="43092" name="Text Box 69"/>
                    <p:cNvSpPr txBox="1">
                      <a:spLocks noChangeArrowheads="1"/>
                    </p:cNvSpPr>
                    <p:nvPr/>
                  </p:nvSpPr>
                  <p:spPr bwMode="auto">
                    <a:xfrm>
                      <a:off x="4749" y="899"/>
                      <a:ext cx="190" cy="364"/>
                    </a:xfrm>
                    <a:prstGeom prst="rect">
                      <a:avLst/>
                    </a:prstGeom>
                    <a:noFill/>
                    <a:ln w="12700">
                      <a:noFill/>
                      <a:miter lim="800000"/>
                      <a:headEnd type="none" w="sm" len="sm"/>
                      <a:tailEnd type="none" w="sm" len="sm"/>
                    </a:ln>
                  </p:spPr>
                  <p:txBody>
                    <a:bodyPr>
                      <a:spAutoFit/>
                    </a:bodyPr>
                    <a:lstStyle/>
                    <a:p>
                      <a:r>
                        <a:rPr lang="en-US" sz="2400" b="1">
                          <a:solidFill>
                            <a:schemeClr val="bg2"/>
                          </a:solidFill>
                          <a:latin typeface="Helvetica" pitchFamily="34" charset="0"/>
                        </a:rPr>
                        <a:t>*</a:t>
                      </a:r>
                    </a:p>
                  </p:txBody>
                </p:sp>
              </p:grpSp>
              <p:sp>
                <p:nvSpPr>
                  <p:cNvPr id="43049" name="Freeform 70"/>
                  <p:cNvSpPr>
                    <a:spLocks/>
                  </p:cNvSpPr>
                  <p:nvPr/>
                </p:nvSpPr>
                <p:spPr bwMode="auto">
                  <a:xfrm flipH="1">
                    <a:off x="4733" y="1336"/>
                    <a:ext cx="157" cy="92"/>
                  </a:xfrm>
                  <a:custGeom>
                    <a:avLst/>
                    <a:gdLst>
                      <a:gd name="T0" fmla="*/ 50 w 272"/>
                      <a:gd name="T1" fmla="*/ 0 h 296"/>
                      <a:gd name="T2" fmla="*/ 50 w 272"/>
                      <a:gd name="T3" fmla="*/ 1 h 296"/>
                      <a:gd name="T4" fmla="*/ 49 w 272"/>
                      <a:gd name="T5" fmla="*/ 1 h 296"/>
                      <a:gd name="T6" fmla="*/ 48 w 272"/>
                      <a:gd name="T7" fmla="*/ 1 h 296"/>
                      <a:gd name="T8" fmla="*/ 46 w 272"/>
                      <a:gd name="T9" fmla="*/ 2 h 296"/>
                      <a:gd name="T10" fmla="*/ 42 w 272"/>
                      <a:gd name="T11" fmla="*/ 2 h 296"/>
                      <a:gd name="T12" fmla="*/ 38 w 272"/>
                      <a:gd name="T13" fmla="*/ 2 h 296"/>
                      <a:gd name="T14" fmla="*/ 33 w 272"/>
                      <a:gd name="T15" fmla="*/ 3 h 296"/>
                      <a:gd name="T16" fmla="*/ 27 w 272"/>
                      <a:gd name="T17" fmla="*/ 3 h 296"/>
                      <a:gd name="T18" fmla="*/ 21 w 272"/>
                      <a:gd name="T19" fmla="*/ 4 h 296"/>
                      <a:gd name="T20" fmla="*/ 14 w 272"/>
                      <a:gd name="T21" fmla="*/ 5 h 296"/>
                      <a:gd name="T22" fmla="*/ 10 w 272"/>
                      <a:gd name="T23" fmla="*/ 5 h 296"/>
                      <a:gd name="T24" fmla="*/ 6 w 272"/>
                      <a:gd name="T25" fmla="*/ 6 h 296"/>
                      <a:gd name="T26" fmla="*/ 3 w 272"/>
                      <a:gd name="T27" fmla="*/ 7 h 296"/>
                      <a:gd name="T28" fmla="*/ 2 w 272"/>
                      <a:gd name="T29" fmla="*/ 7 h 296"/>
                      <a:gd name="T30" fmla="*/ 1 w 272"/>
                      <a:gd name="T31" fmla="*/ 8 h 296"/>
                      <a:gd name="T32" fmla="*/ 0 w 272"/>
                      <a:gd name="T33" fmla="*/ 8 h 296"/>
                      <a:gd name="T34" fmla="*/ 0 w 272"/>
                      <a:gd name="T35" fmla="*/ 9 h 296"/>
                      <a:gd name="T36" fmla="*/ 2 w 272"/>
                      <a:gd name="T37" fmla="*/ 9 h 296"/>
                      <a:gd name="T38" fmla="*/ 2 w 272"/>
                      <a:gd name="T39" fmla="*/ 9 h 296"/>
                      <a:gd name="T40" fmla="*/ 3 w 272"/>
                      <a:gd name="T41" fmla="*/ 8 h 296"/>
                      <a:gd name="T42" fmla="*/ 4 w 272"/>
                      <a:gd name="T43" fmla="*/ 8 h 296"/>
                      <a:gd name="T44" fmla="*/ 6 w 272"/>
                      <a:gd name="T45" fmla="*/ 7 h 296"/>
                      <a:gd name="T46" fmla="*/ 9 w 272"/>
                      <a:gd name="T47" fmla="*/ 7 h 296"/>
                      <a:gd name="T48" fmla="*/ 13 w 272"/>
                      <a:gd name="T49" fmla="*/ 7 h 296"/>
                      <a:gd name="T50" fmla="*/ 17 w 272"/>
                      <a:gd name="T51" fmla="*/ 6 h 296"/>
                      <a:gd name="T52" fmla="*/ 22 w 272"/>
                      <a:gd name="T53" fmla="*/ 6 h 296"/>
                      <a:gd name="T54" fmla="*/ 27 w 272"/>
                      <a:gd name="T55" fmla="*/ 5 h 296"/>
                      <a:gd name="T56" fmla="*/ 29 w 272"/>
                      <a:gd name="T57" fmla="*/ 5 h 296"/>
                      <a:gd name="T58" fmla="*/ 36 w 272"/>
                      <a:gd name="T59" fmla="*/ 5 h 296"/>
                      <a:gd name="T60" fmla="*/ 42 w 272"/>
                      <a:gd name="T61" fmla="*/ 4 h 296"/>
                      <a:gd name="T62" fmla="*/ 46 w 272"/>
                      <a:gd name="T63" fmla="*/ 3 h 296"/>
                      <a:gd name="T64" fmla="*/ 48 w 272"/>
                      <a:gd name="T65" fmla="*/ 3 h 296"/>
                      <a:gd name="T66" fmla="*/ 51 w 272"/>
                      <a:gd name="T67" fmla="*/ 2 h 296"/>
                      <a:gd name="T68" fmla="*/ 51 w 272"/>
                      <a:gd name="T69" fmla="*/ 2 h 296"/>
                      <a:gd name="T70" fmla="*/ 52 w 272"/>
                      <a:gd name="T71" fmla="*/ 1 h 296"/>
                      <a:gd name="T72" fmla="*/ 53 w 272"/>
                      <a:gd name="T73" fmla="*/ 0 h 296"/>
                      <a:gd name="T74" fmla="*/ 50 w 272"/>
                      <a:gd name="T75" fmla="*/ 0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296"/>
                      <a:gd name="T116" fmla="*/ 272 w 272"/>
                      <a:gd name="T117" fmla="*/ 296 h 2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296">
                        <a:moveTo>
                          <a:pt x="259" y="0"/>
                        </a:moveTo>
                        <a:lnTo>
                          <a:pt x="258" y="16"/>
                        </a:lnTo>
                        <a:lnTo>
                          <a:pt x="255" y="28"/>
                        </a:lnTo>
                        <a:lnTo>
                          <a:pt x="247" y="39"/>
                        </a:lnTo>
                        <a:lnTo>
                          <a:pt x="235" y="52"/>
                        </a:lnTo>
                        <a:lnTo>
                          <a:pt x="219" y="65"/>
                        </a:lnTo>
                        <a:lnTo>
                          <a:pt x="200" y="79"/>
                        </a:lnTo>
                        <a:lnTo>
                          <a:pt x="173" y="95"/>
                        </a:lnTo>
                        <a:lnTo>
                          <a:pt x="140" y="114"/>
                        </a:lnTo>
                        <a:lnTo>
                          <a:pt x="111" y="130"/>
                        </a:lnTo>
                        <a:lnTo>
                          <a:pt x="77" y="154"/>
                        </a:lnTo>
                        <a:lnTo>
                          <a:pt x="50" y="176"/>
                        </a:lnTo>
                        <a:lnTo>
                          <a:pt x="31" y="197"/>
                        </a:lnTo>
                        <a:lnTo>
                          <a:pt x="16" y="216"/>
                        </a:lnTo>
                        <a:lnTo>
                          <a:pt x="8" y="235"/>
                        </a:lnTo>
                        <a:lnTo>
                          <a:pt x="2" y="254"/>
                        </a:lnTo>
                        <a:lnTo>
                          <a:pt x="0" y="274"/>
                        </a:lnTo>
                        <a:lnTo>
                          <a:pt x="0" y="293"/>
                        </a:lnTo>
                        <a:lnTo>
                          <a:pt x="12" y="296"/>
                        </a:lnTo>
                        <a:lnTo>
                          <a:pt x="12" y="294"/>
                        </a:lnTo>
                        <a:lnTo>
                          <a:pt x="15" y="278"/>
                        </a:lnTo>
                        <a:lnTo>
                          <a:pt x="21" y="266"/>
                        </a:lnTo>
                        <a:lnTo>
                          <a:pt x="32" y="250"/>
                        </a:lnTo>
                        <a:lnTo>
                          <a:pt x="47" y="237"/>
                        </a:lnTo>
                        <a:lnTo>
                          <a:pt x="66" y="223"/>
                        </a:lnTo>
                        <a:lnTo>
                          <a:pt x="88" y="208"/>
                        </a:lnTo>
                        <a:lnTo>
                          <a:pt x="112" y="194"/>
                        </a:lnTo>
                        <a:lnTo>
                          <a:pt x="140" y="178"/>
                        </a:lnTo>
                        <a:lnTo>
                          <a:pt x="155" y="170"/>
                        </a:lnTo>
                        <a:lnTo>
                          <a:pt x="189" y="151"/>
                        </a:lnTo>
                        <a:lnTo>
                          <a:pt x="216" y="130"/>
                        </a:lnTo>
                        <a:lnTo>
                          <a:pt x="237" y="111"/>
                        </a:lnTo>
                        <a:lnTo>
                          <a:pt x="251" y="90"/>
                        </a:lnTo>
                        <a:lnTo>
                          <a:pt x="263" y="70"/>
                        </a:lnTo>
                        <a:lnTo>
                          <a:pt x="269" y="49"/>
                        </a:lnTo>
                        <a:lnTo>
                          <a:pt x="271" y="25"/>
                        </a:lnTo>
                        <a:lnTo>
                          <a:pt x="272" y="0"/>
                        </a:lnTo>
                        <a:lnTo>
                          <a:pt x="259" y="0"/>
                        </a:lnTo>
                        <a:close/>
                      </a:path>
                    </a:pathLst>
                  </a:custGeom>
                  <a:solidFill>
                    <a:srgbClr val="3399FF"/>
                  </a:solidFill>
                  <a:ln w="9525">
                    <a:noFill/>
                    <a:round/>
                    <a:headEnd/>
                    <a:tailEnd/>
                  </a:ln>
                </p:spPr>
                <p:txBody>
                  <a:bodyPr/>
                  <a:lstStyle/>
                  <a:p>
                    <a:endParaRPr lang="en-US"/>
                  </a:p>
                </p:txBody>
              </p:sp>
              <p:sp>
                <p:nvSpPr>
                  <p:cNvPr id="43050" name="Freeform 71"/>
                  <p:cNvSpPr>
                    <a:spLocks/>
                  </p:cNvSpPr>
                  <p:nvPr/>
                </p:nvSpPr>
                <p:spPr bwMode="auto">
                  <a:xfrm flipH="1">
                    <a:off x="4733" y="1155"/>
                    <a:ext cx="157" cy="92"/>
                  </a:xfrm>
                  <a:custGeom>
                    <a:avLst/>
                    <a:gdLst>
                      <a:gd name="T0" fmla="*/ 50 w 272"/>
                      <a:gd name="T1" fmla="*/ 0 h 296"/>
                      <a:gd name="T2" fmla="*/ 50 w 272"/>
                      <a:gd name="T3" fmla="*/ 1 h 296"/>
                      <a:gd name="T4" fmla="*/ 49 w 272"/>
                      <a:gd name="T5" fmla="*/ 1 h 296"/>
                      <a:gd name="T6" fmla="*/ 48 w 272"/>
                      <a:gd name="T7" fmla="*/ 1 h 296"/>
                      <a:gd name="T8" fmla="*/ 46 w 272"/>
                      <a:gd name="T9" fmla="*/ 2 h 296"/>
                      <a:gd name="T10" fmla="*/ 42 w 272"/>
                      <a:gd name="T11" fmla="*/ 2 h 296"/>
                      <a:gd name="T12" fmla="*/ 38 w 272"/>
                      <a:gd name="T13" fmla="*/ 2 h 296"/>
                      <a:gd name="T14" fmla="*/ 33 w 272"/>
                      <a:gd name="T15" fmla="*/ 3 h 296"/>
                      <a:gd name="T16" fmla="*/ 27 w 272"/>
                      <a:gd name="T17" fmla="*/ 3 h 296"/>
                      <a:gd name="T18" fmla="*/ 22 w 272"/>
                      <a:gd name="T19" fmla="*/ 4 h 296"/>
                      <a:gd name="T20" fmla="*/ 14 w 272"/>
                      <a:gd name="T21" fmla="*/ 5 h 296"/>
                      <a:gd name="T22" fmla="*/ 10 w 272"/>
                      <a:gd name="T23" fmla="*/ 5 h 296"/>
                      <a:gd name="T24" fmla="*/ 6 w 272"/>
                      <a:gd name="T25" fmla="*/ 6 h 296"/>
                      <a:gd name="T26" fmla="*/ 3 w 272"/>
                      <a:gd name="T27" fmla="*/ 7 h 296"/>
                      <a:gd name="T28" fmla="*/ 2 w 272"/>
                      <a:gd name="T29" fmla="*/ 7 h 296"/>
                      <a:gd name="T30" fmla="*/ 1 w 272"/>
                      <a:gd name="T31" fmla="*/ 8 h 296"/>
                      <a:gd name="T32" fmla="*/ 0 w 272"/>
                      <a:gd name="T33" fmla="*/ 8 h 296"/>
                      <a:gd name="T34" fmla="*/ 0 w 272"/>
                      <a:gd name="T35" fmla="*/ 9 h 296"/>
                      <a:gd name="T36" fmla="*/ 2 w 272"/>
                      <a:gd name="T37" fmla="*/ 9 h 296"/>
                      <a:gd name="T38" fmla="*/ 2 w 272"/>
                      <a:gd name="T39" fmla="*/ 9 h 296"/>
                      <a:gd name="T40" fmla="*/ 3 w 272"/>
                      <a:gd name="T41" fmla="*/ 8 h 296"/>
                      <a:gd name="T42" fmla="*/ 4 w 272"/>
                      <a:gd name="T43" fmla="*/ 8 h 296"/>
                      <a:gd name="T44" fmla="*/ 6 w 272"/>
                      <a:gd name="T45" fmla="*/ 7 h 296"/>
                      <a:gd name="T46" fmla="*/ 9 w 272"/>
                      <a:gd name="T47" fmla="*/ 7 h 296"/>
                      <a:gd name="T48" fmla="*/ 13 w 272"/>
                      <a:gd name="T49" fmla="*/ 7 h 296"/>
                      <a:gd name="T50" fmla="*/ 17 w 272"/>
                      <a:gd name="T51" fmla="*/ 6 h 296"/>
                      <a:gd name="T52" fmla="*/ 22 w 272"/>
                      <a:gd name="T53" fmla="*/ 6 h 296"/>
                      <a:gd name="T54" fmla="*/ 27 w 272"/>
                      <a:gd name="T55" fmla="*/ 5 h 296"/>
                      <a:gd name="T56" fmla="*/ 29 w 272"/>
                      <a:gd name="T57" fmla="*/ 5 h 296"/>
                      <a:gd name="T58" fmla="*/ 36 w 272"/>
                      <a:gd name="T59" fmla="*/ 5 h 296"/>
                      <a:gd name="T60" fmla="*/ 42 w 272"/>
                      <a:gd name="T61" fmla="*/ 4 h 296"/>
                      <a:gd name="T62" fmla="*/ 46 w 272"/>
                      <a:gd name="T63" fmla="*/ 3 h 296"/>
                      <a:gd name="T64" fmla="*/ 48 w 272"/>
                      <a:gd name="T65" fmla="*/ 3 h 296"/>
                      <a:gd name="T66" fmla="*/ 51 w 272"/>
                      <a:gd name="T67" fmla="*/ 2 h 296"/>
                      <a:gd name="T68" fmla="*/ 51 w 272"/>
                      <a:gd name="T69" fmla="*/ 2 h 296"/>
                      <a:gd name="T70" fmla="*/ 52 w 272"/>
                      <a:gd name="T71" fmla="*/ 1 h 296"/>
                      <a:gd name="T72" fmla="*/ 53 w 272"/>
                      <a:gd name="T73" fmla="*/ 0 h 296"/>
                      <a:gd name="T74" fmla="*/ 50 w 272"/>
                      <a:gd name="T75" fmla="*/ 0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296"/>
                      <a:gd name="T116" fmla="*/ 272 w 272"/>
                      <a:gd name="T117" fmla="*/ 296 h 2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296">
                        <a:moveTo>
                          <a:pt x="261" y="0"/>
                        </a:moveTo>
                        <a:lnTo>
                          <a:pt x="259" y="16"/>
                        </a:lnTo>
                        <a:lnTo>
                          <a:pt x="255" y="29"/>
                        </a:lnTo>
                        <a:lnTo>
                          <a:pt x="248" y="40"/>
                        </a:lnTo>
                        <a:lnTo>
                          <a:pt x="237" y="53"/>
                        </a:lnTo>
                        <a:lnTo>
                          <a:pt x="219" y="66"/>
                        </a:lnTo>
                        <a:lnTo>
                          <a:pt x="200" y="80"/>
                        </a:lnTo>
                        <a:lnTo>
                          <a:pt x="173" y="96"/>
                        </a:lnTo>
                        <a:lnTo>
                          <a:pt x="140" y="115"/>
                        </a:lnTo>
                        <a:lnTo>
                          <a:pt x="112" y="131"/>
                        </a:lnTo>
                        <a:lnTo>
                          <a:pt x="77" y="155"/>
                        </a:lnTo>
                        <a:lnTo>
                          <a:pt x="52" y="175"/>
                        </a:lnTo>
                        <a:lnTo>
                          <a:pt x="31" y="198"/>
                        </a:lnTo>
                        <a:lnTo>
                          <a:pt x="16" y="217"/>
                        </a:lnTo>
                        <a:lnTo>
                          <a:pt x="8" y="236"/>
                        </a:lnTo>
                        <a:lnTo>
                          <a:pt x="2" y="255"/>
                        </a:lnTo>
                        <a:lnTo>
                          <a:pt x="0" y="274"/>
                        </a:lnTo>
                        <a:lnTo>
                          <a:pt x="0" y="293"/>
                        </a:lnTo>
                        <a:lnTo>
                          <a:pt x="12" y="296"/>
                        </a:lnTo>
                        <a:lnTo>
                          <a:pt x="12" y="295"/>
                        </a:lnTo>
                        <a:lnTo>
                          <a:pt x="15" y="279"/>
                        </a:lnTo>
                        <a:lnTo>
                          <a:pt x="21" y="265"/>
                        </a:lnTo>
                        <a:lnTo>
                          <a:pt x="32" y="250"/>
                        </a:lnTo>
                        <a:lnTo>
                          <a:pt x="47" y="238"/>
                        </a:lnTo>
                        <a:lnTo>
                          <a:pt x="66" y="223"/>
                        </a:lnTo>
                        <a:lnTo>
                          <a:pt x="88" y="209"/>
                        </a:lnTo>
                        <a:lnTo>
                          <a:pt x="112" y="195"/>
                        </a:lnTo>
                        <a:lnTo>
                          <a:pt x="140" y="179"/>
                        </a:lnTo>
                        <a:lnTo>
                          <a:pt x="155" y="169"/>
                        </a:lnTo>
                        <a:lnTo>
                          <a:pt x="189" y="150"/>
                        </a:lnTo>
                        <a:lnTo>
                          <a:pt x="216" y="131"/>
                        </a:lnTo>
                        <a:lnTo>
                          <a:pt x="237" y="112"/>
                        </a:lnTo>
                        <a:lnTo>
                          <a:pt x="251" y="91"/>
                        </a:lnTo>
                        <a:lnTo>
                          <a:pt x="263" y="70"/>
                        </a:lnTo>
                        <a:lnTo>
                          <a:pt x="269" y="48"/>
                        </a:lnTo>
                        <a:lnTo>
                          <a:pt x="271" y="26"/>
                        </a:lnTo>
                        <a:lnTo>
                          <a:pt x="272" y="0"/>
                        </a:lnTo>
                        <a:lnTo>
                          <a:pt x="261" y="0"/>
                        </a:lnTo>
                        <a:close/>
                      </a:path>
                    </a:pathLst>
                  </a:custGeom>
                  <a:solidFill>
                    <a:srgbClr val="3399FF"/>
                  </a:solidFill>
                  <a:ln w="9525">
                    <a:noFill/>
                    <a:round/>
                    <a:headEnd/>
                    <a:tailEnd/>
                  </a:ln>
                </p:spPr>
                <p:txBody>
                  <a:bodyPr/>
                  <a:lstStyle/>
                  <a:p>
                    <a:endParaRPr lang="en-US"/>
                  </a:p>
                </p:txBody>
              </p:sp>
              <p:sp>
                <p:nvSpPr>
                  <p:cNvPr id="43051" name="Freeform 72"/>
                  <p:cNvSpPr>
                    <a:spLocks/>
                  </p:cNvSpPr>
                  <p:nvPr/>
                </p:nvSpPr>
                <p:spPr bwMode="auto">
                  <a:xfrm>
                    <a:off x="4722" y="1235"/>
                    <a:ext cx="175" cy="103"/>
                  </a:xfrm>
                  <a:custGeom>
                    <a:avLst/>
                    <a:gdLst>
                      <a:gd name="T0" fmla="*/ 24 w 303"/>
                      <a:gd name="T1" fmla="*/ 5 h 335"/>
                      <a:gd name="T2" fmla="*/ 17 w 303"/>
                      <a:gd name="T3" fmla="*/ 5 h 335"/>
                      <a:gd name="T4" fmla="*/ 11 w 303"/>
                      <a:gd name="T5" fmla="*/ 4 h 335"/>
                      <a:gd name="T6" fmla="*/ 7 w 303"/>
                      <a:gd name="T7" fmla="*/ 3 h 335"/>
                      <a:gd name="T8" fmla="*/ 3 w 303"/>
                      <a:gd name="T9" fmla="*/ 2 h 335"/>
                      <a:gd name="T10" fmla="*/ 2 w 303"/>
                      <a:gd name="T11" fmla="*/ 2 h 335"/>
                      <a:gd name="T12" fmla="*/ 1 w 303"/>
                      <a:gd name="T13" fmla="*/ 1 h 335"/>
                      <a:gd name="T14" fmla="*/ 0 w 303"/>
                      <a:gd name="T15" fmla="*/ 1 h 335"/>
                      <a:gd name="T16" fmla="*/ 0 w 303"/>
                      <a:gd name="T17" fmla="*/ 0 h 335"/>
                      <a:gd name="T18" fmla="*/ 3 w 303"/>
                      <a:gd name="T19" fmla="*/ 0 h 335"/>
                      <a:gd name="T20" fmla="*/ 3 w 303"/>
                      <a:gd name="T21" fmla="*/ 0 h 335"/>
                      <a:gd name="T22" fmla="*/ 3 w 303"/>
                      <a:gd name="T23" fmla="*/ 1 h 335"/>
                      <a:gd name="T24" fmla="*/ 5 w 303"/>
                      <a:gd name="T25" fmla="*/ 1 h 335"/>
                      <a:gd name="T26" fmla="*/ 7 w 303"/>
                      <a:gd name="T27" fmla="*/ 2 h 335"/>
                      <a:gd name="T28" fmla="*/ 10 w 303"/>
                      <a:gd name="T29" fmla="*/ 2 h 335"/>
                      <a:gd name="T30" fmla="*/ 14 w 303"/>
                      <a:gd name="T31" fmla="*/ 2 h 335"/>
                      <a:gd name="T32" fmla="*/ 19 w 303"/>
                      <a:gd name="T33" fmla="*/ 3 h 335"/>
                      <a:gd name="T34" fmla="*/ 24 w 303"/>
                      <a:gd name="T35" fmla="*/ 3 h 335"/>
                      <a:gd name="T36" fmla="*/ 30 w 303"/>
                      <a:gd name="T37" fmla="*/ 4 h 335"/>
                      <a:gd name="T38" fmla="*/ 33 w 303"/>
                      <a:gd name="T39" fmla="*/ 4 h 335"/>
                      <a:gd name="T40" fmla="*/ 40 w 303"/>
                      <a:gd name="T41" fmla="*/ 5 h 335"/>
                      <a:gd name="T42" fmla="*/ 46 w 303"/>
                      <a:gd name="T43" fmla="*/ 6 h 335"/>
                      <a:gd name="T44" fmla="*/ 51 w 303"/>
                      <a:gd name="T45" fmla="*/ 6 h 335"/>
                      <a:gd name="T46" fmla="*/ 54 w 303"/>
                      <a:gd name="T47" fmla="*/ 7 h 335"/>
                      <a:gd name="T48" fmla="*/ 57 w 303"/>
                      <a:gd name="T49" fmla="*/ 7 h 335"/>
                      <a:gd name="T50" fmla="*/ 58 w 303"/>
                      <a:gd name="T51" fmla="*/ 8 h 335"/>
                      <a:gd name="T52" fmla="*/ 58 w 303"/>
                      <a:gd name="T53" fmla="*/ 9 h 335"/>
                      <a:gd name="T54" fmla="*/ 58 w 303"/>
                      <a:gd name="T55" fmla="*/ 10 h 335"/>
                      <a:gd name="T56" fmla="*/ 58 w 303"/>
                      <a:gd name="T57" fmla="*/ 10 h 335"/>
                      <a:gd name="T58" fmla="*/ 56 w 303"/>
                      <a:gd name="T59" fmla="*/ 10 h 335"/>
                      <a:gd name="T60" fmla="*/ 56 w 303"/>
                      <a:gd name="T61" fmla="*/ 10 h 335"/>
                      <a:gd name="T62" fmla="*/ 55 w 303"/>
                      <a:gd name="T63" fmla="*/ 9 h 335"/>
                      <a:gd name="T64" fmla="*/ 55 w 303"/>
                      <a:gd name="T65" fmla="*/ 9 h 335"/>
                      <a:gd name="T66" fmla="*/ 53 w 303"/>
                      <a:gd name="T67" fmla="*/ 8 h 335"/>
                      <a:gd name="T68" fmla="*/ 51 w 303"/>
                      <a:gd name="T69" fmla="*/ 8 h 335"/>
                      <a:gd name="T70" fmla="*/ 47 w 303"/>
                      <a:gd name="T71" fmla="*/ 7 h 335"/>
                      <a:gd name="T72" fmla="*/ 43 w 303"/>
                      <a:gd name="T73" fmla="*/ 7 h 335"/>
                      <a:gd name="T74" fmla="*/ 37 w 303"/>
                      <a:gd name="T75" fmla="*/ 6 h 335"/>
                      <a:gd name="T76" fmla="*/ 30 w 303"/>
                      <a:gd name="T77" fmla="*/ 6 h 335"/>
                      <a:gd name="T78" fmla="*/ 24 w 303"/>
                      <a:gd name="T79" fmla="*/ 5 h 3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3"/>
                      <a:gd name="T121" fmla="*/ 0 h 335"/>
                      <a:gd name="T122" fmla="*/ 303 w 303"/>
                      <a:gd name="T123" fmla="*/ 335 h 3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3" h="335">
                        <a:moveTo>
                          <a:pt x="126" y="183"/>
                        </a:moveTo>
                        <a:lnTo>
                          <a:pt x="88" y="158"/>
                        </a:lnTo>
                        <a:lnTo>
                          <a:pt x="57" y="134"/>
                        </a:lnTo>
                        <a:lnTo>
                          <a:pt x="35" y="112"/>
                        </a:lnTo>
                        <a:lnTo>
                          <a:pt x="19" y="88"/>
                        </a:lnTo>
                        <a:lnTo>
                          <a:pt x="9" y="67"/>
                        </a:lnTo>
                        <a:lnTo>
                          <a:pt x="3" y="45"/>
                        </a:lnTo>
                        <a:lnTo>
                          <a:pt x="0" y="24"/>
                        </a:lnTo>
                        <a:lnTo>
                          <a:pt x="0" y="2"/>
                        </a:lnTo>
                        <a:lnTo>
                          <a:pt x="14" y="0"/>
                        </a:lnTo>
                        <a:lnTo>
                          <a:pt x="14" y="2"/>
                        </a:lnTo>
                        <a:lnTo>
                          <a:pt x="17" y="19"/>
                        </a:lnTo>
                        <a:lnTo>
                          <a:pt x="24" y="35"/>
                        </a:lnTo>
                        <a:lnTo>
                          <a:pt x="37" y="51"/>
                        </a:lnTo>
                        <a:lnTo>
                          <a:pt x="54" y="67"/>
                        </a:lnTo>
                        <a:lnTo>
                          <a:pt x="75" y="81"/>
                        </a:lnTo>
                        <a:lnTo>
                          <a:pt x="99" y="97"/>
                        </a:lnTo>
                        <a:lnTo>
                          <a:pt x="126" y="113"/>
                        </a:lnTo>
                        <a:lnTo>
                          <a:pt x="156" y="131"/>
                        </a:lnTo>
                        <a:lnTo>
                          <a:pt x="174" y="140"/>
                        </a:lnTo>
                        <a:lnTo>
                          <a:pt x="211" y="163"/>
                        </a:lnTo>
                        <a:lnTo>
                          <a:pt x="241" y="185"/>
                        </a:lnTo>
                        <a:lnTo>
                          <a:pt x="265" y="207"/>
                        </a:lnTo>
                        <a:lnTo>
                          <a:pt x="281" y="228"/>
                        </a:lnTo>
                        <a:lnTo>
                          <a:pt x="292" y="252"/>
                        </a:lnTo>
                        <a:lnTo>
                          <a:pt x="299" y="276"/>
                        </a:lnTo>
                        <a:lnTo>
                          <a:pt x="302" y="301"/>
                        </a:lnTo>
                        <a:lnTo>
                          <a:pt x="303" y="328"/>
                        </a:lnTo>
                        <a:lnTo>
                          <a:pt x="303" y="335"/>
                        </a:lnTo>
                        <a:lnTo>
                          <a:pt x="291" y="335"/>
                        </a:lnTo>
                        <a:lnTo>
                          <a:pt x="291" y="328"/>
                        </a:lnTo>
                        <a:lnTo>
                          <a:pt x="287" y="312"/>
                        </a:lnTo>
                        <a:lnTo>
                          <a:pt x="284" y="298"/>
                        </a:lnTo>
                        <a:lnTo>
                          <a:pt x="276" y="285"/>
                        </a:lnTo>
                        <a:lnTo>
                          <a:pt x="264" y="271"/>
                        </a:lnTo>
                        <a:lnTo>
                          <a:pt x="246" y="258"/>
                        </a:lnTo>
                        <a:lnTo>
                          <a:pt x="222" y="242"/>
                        </a:lnTo>
                        <a:lnTo>
                          <a:pt x="192" y="223"/>
                        </a:lnTo>
                        <a:lnTo>
                          <a:pt x="156" y="201"/>
                        </a:lnTo>
                        <a:lnTo>
                          <a:pt x="126" y="183"/>
                        </a:lnTo>
                        <a:close/>
                      </a:path>
                    </a:pathLst>
                  </a:custGeom>
                  <a:solidFill>
                    <a:srgbClr val="FF9933"/>
                  </a:solidFill>
                  <a:ln w="9525">
                    <a:noFill/>
                    <a:round/>
                    <a:headEnd/>
                    <a:tailEnd/>
                  </a:ln>
                </p:spPr>
                <p:txBody>
                  <a:bodyPr/>
                  <a:lstStyle/>
                  <a:p>
                    <a:endParaRPr lang="en-US"/>
                  </a:p>
                </p:txBody>
              </p:sp>
              <p:sp>
                <p:nvSpPr>
                  <p:cNvPr id="43052" name="Freeform 73"/>
                  <p:cNvSpPr>
                    <a:spLocks/>
                  </p:cNvSpPr>
                  <p:nvPr/>
                </p:nvSpPr>
                <p:spPr bwMode="auto">
                  <a:xfrm>
                    <a:off x="4722" y="1434"/>
                    <a:ext cx="175" cy="105"/>
                  </a:xfrm>
                  <a:custGeom>
                    <a:avLst/>
                    <a:gdLst>
                      <a:gd name="T0" fmla="*/ 24 w 303"/>
                      <a:gd name="T1" fmla="*/ 6 h 337"/>
                      <a:gd name="T2" fmla="*/ 17 w 303"/>
                      <a:gd name="T3" fmla="*/ 5 h 337"/>
                      <a:gd name="T4" fmla="*/ 11 w 303"/>
                      <a:gd name="T5" fmla="*/ 4 h 337"/>
                      <a:gd name="T6" fmla="*/ 7 w 303"/>
                      <a:gd name="T7" fmla="*/ 3 h 337"/>
                      <a:gd name="T8" fmla="*/ 3 w 303"/>
                      <a:gd name="T9" fmla="*/ 3 h 337"/>
                      <a:gd name="T10" fmla="*/ 2 w 303"/>
                      <a:gd name="T11" fmla="*/ 2 h 337"/>
                      <a:gd name="T12" fmla="*/ 1 w 303"/>
                      <a:gd name="T13" fmla="*/ 1 h 337"/>
                      <a:gd name="T14" fmla="*/ 0 w 303"/>
                      <a:gd name="T15" fmla="*/ 1 h 337"/>
                      <a:gd name="T16" fmla="*/ 0 w 303"/>
                      <a:gd name="T17" fmla="*/ 0 h 337"/>
                      <a:gd name="T18" fmla="*/ 3 w 303"/>
                      <a:gd name="T19" fmla="*/ 0 h 337"/>
                      <a:gd name="T20" fmla="*/ 3 w 303"/>
                      <a:gd name="T21" fmla="*/ 0 h 337"/>
                      <a:gd name="T22" fmla="*/ 3 w 303"/>
                      <a:gd name="T23" fmla="*/ 1 h 337"/>
                      <a:gd name="T24" fmla="*/ 5 w 303"/>
                      <a:gd name="T25" fmla="*/ 1 h 337"/>
                      <a:gd name="T26" fmla="*/ 7 w 303"/>
                      <a:gd name="T27" fmla="*/ 2 h 337"/>
                      <a:gd name="T28" fmla="*/ 10 w 303"/>
                      <a:gd name="T29" fmla="*/ 2 h 337"/>
                      <a:gd name="T30" fmla="*/ 14 w 303"/>
                      <a:gd name="T31" fmla="*/ 2 h 337"/>
                      <a:gd name="T32" fmla="*/ 18 w 303"/>
                      <a:gd name="T33" fmla="*/ 3 h 337"/>
                      <a:gd name="T34" fmla="*/ 24 w 303"/>
                      <a:gd name="T35" fmla="*/ 3 h 337"/>
                      <a:gd name="T36" fmla="*/ 30 w 303"/>
                      <a:gd name="T37" fmla="*/ 4 h 337"/>
                      <a:gd name="T38" fmla="*/ 33 w 303"/>
                      <a:gd name="T39" fmla="*/ 4 h 337"/>
                      <a:gd name="T40" fmla="*/ 40 w 303"/>
                      <a:gd name="T41" fmla="*/ 5 h 337"/>
                      <a:gd name="T42" fmla="*/ 46 w 303"/>
                      <a:gd name="T43" fmla="*/ 6 h 337"/>
                      <a:gd name="T44" fmla="*/ 51 w 303"/>
                      <a:gd name="T45" fmla="*/ 6 h 337"/>
                      <a:gd name="T46" fmla="*/ 54 w 303"/>
                      <a:gd name="T47" fmla="*/ 7 h 337"/>
                      <a:gd name="T48" fmla="*/ 57 w 303"/>
                      <a:gd name="T49" fmla="*/ 8 h 337"/>
                      <a:gd name="T50" fmla="*/ 58 w 303"/>
                      <a:gd name="T51" fmla="*/ 8 h 337"/>
                      <a:gd name="T52" fmla="*/ 58 w 303"/>
                      <a:gd name="T53" fmla="*/ 9 h 337"/>
                      <a:gd name="T54" fmla="*/ 58 w 303"/>
                      <a:gd name="T55" fmla="*/ 10 h 337"/>
                      <a:gd name="T56" fmla="*/ 58 w 303"/>
                      <a:gd name="T57" fmla="*/ 10 h 337"/>
                      <a:gd name="T58" fmla="*/ 58 w 303"/>
                      <a:gd name="T59" fmla="*/ 10 h 337"/>
                      <a:gd name="T60" fmla="*/ 58 w 303"/>
                      <a:gd name="T61" fmla="*/ 10 h 337"/>
                      <a:gd name="T62" fmla="*/ 56 w 303"/>
                      <a:gd name="T63" fmla="*/ 10 h 337"/>
                      <a:gd name="T64" fmla="*/ 56 w 303"/>
                      <a:gd name="T65" fmla="*/ 10 h 337"/>
                      <a:gd name="T66" fmla="*/ 55 w 303"/>
                      <a:gd name="T67" fmla="*/ 10 h 337"/>
                      <a:gd name="T68" fmla="*/ 55 w 303"/>
                      <a:gd name="T69" fmla="*/ 9 h 337"/>
                      <a:gd name="T70" fmla="*/ 53 w 303"/>
                      <a:gd name="T71" fmla="*/ 9 h 337"/>
                      <a:gd name="T72" fmla="*/ 51 w 303"/>
                      <a:gd name="T73" fmla="*/ 8 h 337"/>
                      <a:gd name="T74" fmla="*/ 47 w 303"/>
                      <a:gd name="T75" fmla="*/ 8 h 337"/>
                      <a:gd name="T76" fmla="*/ 43 w 303"/>
                      <a:gd name="T77" fmla="*/ 7 h 337"/>
                      <a:gd name="T78" fmla="*/ 37 w 303"/>
                      <a:gd name="T79" fmla="*/ 7 h 337"/>
                      <a:gd name="T80" fmla="*/ 30 w 303"/>
                      <a:gd name="T81" fmla="*/ 6 h 337"/>
                      <a:gd name="T82" fmla="*/ 24 w 303"/>
                      <a:gd name="T83" fmla="*/ 6 h 3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3"/>
                      <a:gd name="T127" fmla="*/ 0 h 337"/>
                      <a:gd name="T128" fmla="*/ 303 w 303"/>
                      <a:gd name="T129" fmla="*/ 337 h 3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3" h="337">
                        <a:moveTo>
                          <a:pt x="126" y="184"/>
                        </a:moveTo>
                        <a:lnTo>
                          <a:pt x="88" y="159"/>
                        </a:lnTo>
                        <a:lnTo>
                          <a:pt x="57" y="133"/>
                        </a:lnTo>
                        <a:lnTo>
                          <a:pt x="35" y="111"/>
                        </a:lnTo>
                        <a:lnTo>
                          <a:pt x="19" y="89"/>
                        </a:lnTo>
                        <a:lnTo>
                          <a:pt x="9" y="67"/>
                        </a:lnTo>
                        <a:lnTo>
                          <a:pt x="3" y="44"/>
                        </a:lnTo>
                        <a:lnTo>
                          <a:pt x="0" y="25"/>
                        </a:lnTo>
                        <a:lnTo>
                          <a:pt x="0" y="1"/>
                        </a:lnTo>
                        <a:lnTo>
                          <a:pt x="14" y="0"/>
                        </a:lnTo>
                        <a:lnTo>
                          <a:pt x="14" y="3"/>
                        </a:lnTo>
                        <a:lnTo>
                          <a:pt x="17" y="20"/>
                        </a:lnTo>
                        <a:lnTo>
                          <a:pt x="24" y="38"/>
                        </a:lnTo>
                        <a:lnTo>
                          <a:pt x="37" y="52"/>
                        </a:lnTo>
                        <a:lnTo>
                          <a:pt x="54" y="67"/>
                        </a:lnTo>
                        <a:lnTo>
                          <a:pt x="75" y="83"/>
                        </a:lnTo>
                        <a:lnTo>
                          <a:pt x="97" y="97"/>
                        </a:lnTo>
                        <a:lnTo>
                          <a:pt x="124" y="114"/>
                        </a:lnTo>
                        <a:lnTo>
                          <a:pt x="155" y="130"/>
                        </a:lnTo>
                        <a:lnTo>
                          <a:pt x="172" y="140"/>
                        </a:lnTo>
                        <a:lnTo>
                          <a:pt x="211" y="164"/>
                        </a:lnTo>
                        <a:lnTo>
                          <a:pt x="241" y="184"/>
                        </a:lnTo>
                        <a:lnTo>
                          <a:pt x="264" y="207"/>
                        </a:lnTo>
                        <a:lnTo>
                          <a:pt x="279" y="229"/>
                        </a:lnTo>
                        <a:lnTo>
                          <a:pt x="292" y="253"/>
                        </a:lnTo>
                        <a:lnTo>
                          <a:pt x="299" y="275"/>
                        </a:lnTo>
                        <a:lnTo>
                          <a:pt x="302" y="302"/>
                        </a:lnTo>
                        <a:lnTo>
                          <a:pt x="303" y="329"/>
                        </a:lnTo>
                        <a:lnTo>
                          <a:pt x="303" y="334"/>
                        </a:lnTo>
                        <a:lnTo>
                          <a:pt x="303" y="336"/>
                        </a:lnTo>
                        <a:lnTo>
                          <a:pt x="303" y="337"/>
                        </a:lnTo>
                        <a:lnTo>
                          <a:pt x="291" y="334"/>
                        </a:lnTo>
                        <a:lnTo>
                          <a:pt x="291" y="329"/>
                        </a:lnTo>
                        <a:lnTo>
                          <a:pt x="287" y="313"/>
                        </a:lnTo>
                        <a:lnTo>
                          <a:pt x="284" y="299"/>
                        </a:lnTo>
                        <a:lnTo>
                          <a:pt x="276" y="286"/>
                        </a:lnTo>
                        <a:lnTo>
                          <a:pt x="264" y="272"/>
                        </a:lnTo>
                        <a:lnTo>
                          <a:pt x="246" y="258"/>
                        </a:lnTo>
                        <a:lnTo>
                          <a:pt x="222" y="242"/>
                        </a:lnTo>
                        <a:lnTo>
                          <a:pt x="192" y="223"/>
                        </a:lnTo>
                        <a:lnTo>
                          <a:pt x="155" y="202"/>
                        </a:lnTo>
                        <a:lnTo>
                          <a:pt x="126" y="184"/>
                        </a:lnTo>
                        <a:close/>
                      </a:path>
                    </a:pathLst>
                  </a:custGeom>
                  <a:solidFill>
                    <a:srgbClr val="FF9933"/>
                  </a:solidFill>
                  <a:ln w="9525">
                    <a:noFill/>
                    <a:round/>
                    <a:headEnd/>
                    <a:tailEnd/>
                  </a:ln>
                </p:spPr>
                <p:txBody>
                  <a:bodyPr/>
                  <a:lstStyle/>
                  <a:p>
                    <a:endParaRPr lang="en-US"/>
                  </a:p>
                </p:txBody>
              </p:sp>
              <p:sp>
                <p:nvSpPr>
                  <p:cNvPr id="43053" name="Freeform 74"/>
                  <p:cNvSpPr>
                    <a:spLocks/>
                  </p:cNvSpPr>
                  <p:nvPr/>
                </p:nvSpPr>
                <p:spPr bwMode="auto">
                  <a:xfrm>
                    <a:off x="4723" y="1134"/>
                    <a:ext cx="174" cy="102"/>
                  </a:xfrm>
                  <a:custGeom>
                    <a:avLst/>
                    <a:gdLst>
                      <a:gd name="T0" fmla="*/ 55 w 302"/>
                      <a:gd name="T1" fmla="*/ 0 h 328"/>
                      <a:gd name="T2" fmla="*/ 55 w 302"/>
                      <a:gd name="T3" fmla="*/ 1 h 328"/>
                      <a:gd name="T4" fmla="*/ 54 w 302"/>
                      <a:gd name="T5" fmla="*/ 1 h 328"/>
                      <a:gd name="T6" fmla="*/ 52 w 302"/>
                      <a:gd name="T7" fmla="*/ 1 h 328"/>
                      <a:gd name="T8" fmla="*/ 51 w 302"/>
                      <a:gd name="T9" fmla="*/ 2 h 328"/>
                      <a:gd name="T10" fmla="*/ 47 w 302"/>
                      <a:gd name="T11" fmla="*/ 2 h 328"/>
                      <a:gd name="T12" fmla="*/ 42 w 302"/>
                      <a:gd name="T13" fmla="*/ 2 h 328"/>
                      <a:gd name="T14" fmla="*/ 36 w 302"/>
                      <a:gd name="T15" fmla="*/ 3 h 328"/>
                      <a:gd name="T16" fmla="*/ 29 w 302"/>
                      <a:gd name="T17" fmla="*/ 4 h 328"/>
                      <a:gd name="T18" fmla="*/ 24 w 302"/>
                      <a:gd name="T19" fmla="*/ 4 h 328"/>
                      <a:gd name="T20" fmla="*/ 17 w 302"/>
                      <a:gd name="T21" fmla="*/ 5 h 328"/>
                      <a:gd name="T22" fmla="*/ 10 w 302"/>
                      <a:gd name="T23" fmla="*/ 6 h 328"/>
                      <a:gd name="T24" fmla="*/ 7 w 302"/>
                      <a:gd name="T25" fmla="*/ 7 h 328"/>
                      <a:gd name="T26" fmla="*/ 4 w 302"/>
                      <a:gd name="T27" fmla="*/ 7 h 328"/>
                      <a:gd name="T28" fmla="*/ 2 w 302"/>
                      <a:gd name="T29" fmla="*/ 8 h 328"/>
                      <a:gd name="T30" fmla="*/ 1 w 302"/>
                      <a:gd name="T31" fmla="*/ 8 h 328"/>
                      <a:gd name="T32" fmla="*/ 0 w 302"/>
                      <a:gd name="T33" fmla="*/ 9 h 328"/>
                      <a:gd name="T34" fmla="*/ 0 w 302"/>
                      <a:gd name="T35" fmla="*/ 10 h 328"/>
                      <a:gd name="T36" fmla="*/ 2 w 302"/>
                      <a:gd name="T37" fmla="*/ 10 h 328"/>
                      <a:gd name="T38" fmla="*/ 2 w 302"/>
                      <a:gd name="T39" fmla="*/ 10 h 328"/>
                      <a:gd name="T40" fmla="*/ 3 w 302"/>
                      <a:gd name="T41" fmla="*/ 9 h 328"/>
                      <a:gd name="T42" fmla="*/ 4 w 302"/>
                      <a:gd name="T43" fmla="*/ 9 h 328"/>
                      <a:gd name="T44" fmla="*/ 7 w 302"/>
                      <a:gd name="T45" fmla="*/ 8 h 328"/>
                      <a:gd name="T46" fmla="*/ 10 w 302"/>
                      <a:gd name="T47" fmla="*/ 8 h 328"/>
                      <a:gd name="T48" fmla="*/ 14 w 302"/>
                      <a:gd name="T49" fmla="*/ 7 h 328"/>
                      <a:gd name="T50" fmla="*/ 18 w 302"/>
                      <a:gd name="T51" fmla="*/ 7 h 328"/>
                      <a:gd name="T52" fmla="*/ 24 w 302"/>
                      <a:gd name="T53" fmla="*/ 7 h 328"/>
                      <a:gd name="T54" fmla="*/ 29 w 302"/>
                      <a:gd name="T55" fmla="*/ 6 h 328"/>
                      <a:gd name="T56" fmla="*/ 33 w 302"/>
                      <a:gd name="T57" fmla="*/ 6 h 328"/>
                      <a:gd name="T58" fmla="*/ 40 w 302"/>
                      <a:gd name="T59" fmla="*/ 5 h 328"/>
                      <a:gd name="T60" fmla="*/ 46 w 302"/>
                      <a:gd name="T61" fmla="*/ 4 h 328"/>
                      <a:gd name="T62" fmla="*/ 51 w 302"/>
                      <a:gd name="T63" fmla="*/ 4 h 328"/>
                      <a:gd name="T64" fmla="*/ 54 w 302"/>
                      <a:gd name="T65" fmla="*/ 3 h 328"/>
                      <a:gd name="T66" fmla="*/ 56 w 302"/>
                      <a:gd name="T67" fmla="*/ 2 h 328"/>
                      <a:gd name="T68" fmla="*/ 57 w 302"/>
                      <a:gd name="T69" fmla="*/ 2 h 328"/>
                      <a:gd name="T70" fmla="*/ 58 w 302"/>
                      <a:gd name="T71" fmla="*/ 1 h 328"/>
                      <a:gd name="T72" fmla="*/ 58 w 302"/>
                      <a:gd name="T73" fmla="*/ 0 h 328"/>
                      <a:gd name="T74" fmla="*/ 55 w 302"/>
                      <a:gd name="T75" fmla="*/ 0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328"/>
                      <a:gd name="T116" fmla="*/ 302 w 302"/>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328">
                        <a:moveTo>
                          <a:pt x="290" y="0"/>
                        </a:moveTo>
                        <a:lnTo>
                          <a:pt x="286" y="16"/>
                        </a:lnTo>
                        <a:lnTo>
                          <a:pt x="283" y="31"/>
                        </a:lnTo>
                        <a:lnTo>
                          <a:pt x="275" y="45"/>
                        </a:lnTo>
                        <a:lnTo>
                          <a:pt x="263" y="58"/>
                        </a:lnTo>
                        <a:lnTo>
                          <a:pt x="245" y="74"/>
                        </a:lnTo>
                        <a:lnTo>
                          <a:pt x="221" y="88"/>
                        </a:lnTo>
                        <a:lnTo>
                          <a:pt x="191" y="107"/>
                        </a:lnTo>
                        <a:lnTo>
                          <a:pt x="155" y="128"/>
                        </a:lnTo>
                        <a:lnTo>
                          <a:pt x="125" y="145"/>
                        </a:lnTo>
                        <a:lnTo>
                          <a:pt x="87" y="172"/>
                        </a:lnTo>
                        <a:lnTo>
                          <a:pt x="56" y="196"/>
                        </a:lnTo>
                        <a:lnTo>
                          <a:pt x="36" y="220"/>
                        </a:lnTo>
                        <a:lnTo>
                          <a:pt x="20" y="241"/>
                        </a:lnTo>
                        <a:lnTo>
                          <a:pt x="10" y="263"/>
                        </a:lnTo>
                        <a:lnTo>
                          <a:pt x="4" y="284"/>
                        </a:lnTo>
                        <a:lnTo>
                          <a:pt x="0" y="305"/>
                        </a:lnTo>
                        <a:lnTo>
                          <a:pt x="0" y="325"/>
                        </a:lnTo>
                        <a:lnTo>
                          <a:pt x="13" y="328"/>
                        </a:lnTo>
                        <a:lnTo>
                          <a:pt x="13" y="327"/>
                        </a:lnTo>
                        <a:lnTo>
                          <a:pt x="16" y="309"/>
                        </a:lnTo>
                        <a:lnTo>
                          <a:pt x="23" y="293"/>
                        </a:lnTo>
                        <a:lnTo>
                          <a:pt x="36" y="278"/>
                        </a:lnTo>
                        <a:lnTo>
                          <a:pt x="53" y="263"/>
                        </a:lnTo>
                        <a:lnTo>
                          <a:pt x="74" y="249"/>
                        </a:lnTo>
                        <a:lnTo>
                          <a:pt x="98" y="233"/>
                        </a:lnTo>
                        <a:lnTo>
                          <a:pt x="125" y="217"/>
                        </a:lnTo>
                        <a:lnTo>
                          <a:pt x="155" y="199"/>
                        </a:lnTo>
                        <a:lnTo>
                          <a:pt x="173" y="188"/>
                        </a:lnTo>
                        <a:lnTo>
                          <a:pt x="210" y="168"/>
                        </a:lnTo>
                        <a:lnTo>
                          <a:pt x="240" y="145"/>
                        </a:lnTo>
                        <a:lnTo>
                          <a:pt x="264" y="125"/>
                        </a:lnTo>
                        <a:lnTo>
                          <a:pt x="280" y="101"/>
                        </a:lnTo>
                        <a:lnTo>
                          <a:pt x="291" y="78"/>
                        </a:lnTo>
                        <a:lnTo>
                          <a:pt x="298" y="55"/>
                        </a:lnTo>
                        <a:lnTo>
                          <a:pt x="301" y="29"/>
                        </a:lnTo>
                        <a:lnTo>
                          <a:pt x="302" y="0"/>
                        </a:lnTo>
                        <a:lnTo>
                          <a:pt x="290" y="0"/>
                        </a:lnTo>
                        <a:close/>
                      </a:path>
                    </a:pathLst>
                  </a:custGeom>
                  <a:solidFill>
                    <a:srgbClr val="FFCC66"/>
                  </a:solidFill>
                  <a:ln w="9525">
                    <a:noFill/>
                    <a:round/>
                    <a:headEnd/>
                    <a:tailEnd/>
                  </a:ln>
                </p:spPr>
                <p:txBody>
                  <a:bodyPr/>
                  <a:lstStyle/>
                  <a:p>
                    <a:endParaRPr lang="en-US"/>
                  </a:p>
                </p:txBody>
              </p:sp>
              <p:sp>
                <p:nvSpPr>
                  <p:cNvPr id="43054" name="Freeform 75"/>
                  <p:cNvSpPr>
                    <a:spLocks/>
                  </p:cNvSpPr>
                  <p:nvPr/>
                </p:nvSpPr>
                <p:spPr bwMode="auto">
                  <a:xfrm>
                    <a:off x="4722" y="1336"/>
                    <a:ext cx="175" cy="102"/>
                  </a:xfrm>
                  <a:custGeom>
                    <a:avLst/>
                    <a:gdLst>
                      <a:gd name="T0" fmla="*/ 56 w 303"/>
                      <a:gd name="T1" fmla="*/ 0 h 328"/>
                      <a:gd name="T2" fmla="*/ 55 w 303"/>
                      <a:gd name="T3" fmla="*/ 1 h 328"/>
                      <a:gd name="T4" fmla="*/ 55 w 303"/>
                      <a:gd name="T5" fmla="*/ 1 h 328"/>
                      <a:gd name="T6" fmla="*/ 53 w 303"/>
                      <a:gd name="T7" fmla="*/ 1 h 328"/>
                      <a:gd name="T8" fmla="*/ 51 w 303"/>
                      <a:gd name="T9" fmla="*/ 2 h 328"/>
                      <a:gd name="T10" fmla="*/ 47 w 303"/>
                      <a:gd name="T11" fmla="*/ 2 h 328"/>
                      <a:gd name="T12" fmla="*/ 43 w 303"/>
                      <a:gd name="T13" fmla="*/ 2 h 328"/>
                      <a:gd name="T14" fmla="*/ 37 w 303"/>
                      <a:gd name="T15" fmla="*/ 3 h 328"/>
                      <a:gd name="T16" fmla="*/ 30 w 303"/>
                      <a:gd name="T17" fmla="*/ 4 h 328"/>
                      <a:gd name="T18" fmla="*/ 24 w 303"/>
                      <a:gd name="T19" fmla="*/ 4 h 328"/>
                      <a:gd name="T20" fmla="*/ 17 w 303"/>
                      <a:gd name="T21" fmla="*/ 5 h 328"/>
                      <a:gd name="T22" fmla="*/ 11 w 303"/>
                      <a:gd name="T23" fmla="*/ 6 h 328"/>
                      <a:gd name="T24" fmla="*/ 7 w 303"/>
                      <a:gd name="T25" fmla="*/ 7 h 328"/>
                      <a:gd name="T26" fmla="*/ 3 w 303"/>
                      <a:gd name="T27" fmla="*/ 7 h 328"/>
                      <a:gd name="T28" fmla="*/ 2 w 303"/>
                      <a:gd name="T29" fmla="*/ 8 h 328"/>
                      <a:gd name="T30" fmla="*/ 1 w 303"/>
                      <a:gd name="T31" fmla="*/ 8 h 328"/>
                      <a:gd name="T32" fmla="*/ 0 w 303"/>
                      <a:gd name="T33" fmla="*/ 9 h 328"/>
                      <a:gd name="T34" fmla="*/ 0 w 303"/>
                      <a:gd name="T35" fmla="*/ 10 h 328"/>
                      <a:gd name="T36" fmla="*/ 3 w 303"/>
                      <a:gd name="T37" fmla="*/ 10 h 328"/>
                      <a:gd name="T38" fmla="*/ 3 w 303"/>
                      <a:gd name="T39" fmla="*/ 10 h 328"/>
                      <a:gd name="T40" fmla="*/ 3 w 303"/>
                      <a:gd name="T41" fmla="*/ 9 h 328"/>
                      <a:gd name="T42" fmla="*/ 5 w 303"/>
                      <a:gd name="T43" fmla="*/ 9 h 328"/>
                      <a:gd name="T44" fmla="*/ 7 w 303"/>
                      <a:gd name="T45" fmla="*/ 8 h 328"/>
                      <a:gd name="T46" fmla="*/ 10 w 303"/>
                      <a:gd name="T47" fmla="*/ 8 h 328"/>
                      <a:gd name="T48" fmla="*/ 14 w 303"/>
                      <a:gd name="T49" fmla="*/ 7 h 328"/>
                      <a:gd name="T50" fmla="*/ 18 w 303"/>
                      <a:gd name="T51" fmla="*/ 7 h 328"/>
                      <a:gd name="T52" fmla="*/ 24 w 303"/>
                      <a:gd name="T53" fmla="*/ 7 h 328"/>
                      <a:gd name="T54" fmla="*/ 30 w 303"/>
                      <a:gd name="T55" fmla="*/ 6 h 328"/>
                      <a:gd name="T56" fmla="*/ 33 w 303"/>
                      <a:gd name="T57" fmla="*/ 6 h 328"/>
                      <a:gd name="T58" fmla="*/ 40 w 303"/>
                      <a:gd name="T59" fmla="*/ 5 h 328"/>
                      <a:gd name="T60" fmla="*/ 46 w 303"/>
                      <a:gd name="T61" fmla="*/ 4 h 328"/>
                      <a:gd name="T62" fmla="*/ 51 w 303"/>
                      <a:gd name="T63" fmla="*/ 4 h 328"/>
                      <a:gd name="T64" fmla="*/ 54 w 303"/>
                      <a:gd name="T65" fmla="*/ 3 h 328"/>
                      <a:gd name="T66" fmla="*/ 57 w 303"/>
                      <a:gd name="T67" fmla="*/ 2 h 328"/>
                      <a:gd name="T68" fmla="*/ 58 w 303"/>
                      <a:gd name="T69" fmla="*/ 2 h 328"/>
                      <a:gd name="T70" fmla="*/ 58 w 303"/>
                      <a:gd name="T71" fmla="*/ 1 h 328"/>
                      <a:gd name="T72" fmla="*/ 58 w 303"/>
                      <a:gd name="T73" fmla="*/ 0 h 328"/>
                      <a:gd name="T74" fmla="*/ 56 w 303"/>
                      <a:gd name="T75" fmla="*/ 0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328"/>
                      <a:gd name="T116" fmla="*/ 303 w 303"/>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328">
                        <a:moveTo>
                          <a:pt x="291" y="0"/>
                        </a:moveTo>
                        <a:lnTo>
                          <a:pt x="287" y="16"/>
                        </a:lnTo>
                        <a:lnTo>
                          <a:pt x="284" y="30"/>
                        </a:lnTo>
                        <a:lnTo>
                          <a:pt x="276" y="45"/>
                        </a:lnTo>
                        <a:lnTo>
                          <a:pt x="264" y="57"/>
                        </a:lnTo>
                        <a:lnTo>
                          <a:pt x="246" y="72"/>
                        </a:lnTo>
                        <a:lnTo>
                          <a:pt x="222" y="88"/>
                        </a:lnTo>
                        <a:lnTo>
                          <a:pt x="192" y="105"/>
                        </a:lnTo>
                        <a:lnTo>
                          <a:pt x="155" y="126"/>
                        </a:lnTo>
                        <a:lnTo>
                          <a:pt x="126" y="145"/>
                        </a:lnTo>
                        <a:lnTo>
                          <a:pt x="88" y="172"/>
                        </a:lnTo>
                        <a:lnTo>
                          <a:pt x="57" y="196"/>
                        </a:lnTo>
                        <a:lnTo>
                          <a:pt x="35" y="220"/>
                        </a:lnTo>
                        <a:lnTo>
                          <a:pt x="19" y="241"/>
                        </a:lnTo>
                        <a:lnTo>
                          <a:pt x="9" y="261"/>
                        </a:lnTo>
                        <a:lnTo>
                          <a:pt x="3" y="284"/>
                        </a:lnTo>
                        <a:lnTo>
                          <a:pt x="0" y="304"/>
                        </a:lnTo>
                        <a:lnTo>
                          <a:pt x="0" y="325"/>
                        </a:lnTo>
                        <a:lnTo>
                          <a:pt x="14" y="328"/>
                        </a:lnTo>
                        <a:lnTo>
                          <a:pt x="14" y="327"/>
                        </a:lnTo>
                        <a:lnTo>
                          <a:pt x="17" y="309"/>
                        </a:lnTo>
                        <a:lnTo>
                          <a:pt x="24" y="293"/>
                        </a:lnTo>
                        <a:lnTo>
                          <a:pt x="37" y="277"/>
                        </a:lnTo>
                        <a:lnTo>
                          <a:pt x="54" y="263"/>
                        </a:lnTo>
                        <a:lnTo>
                          <a:pt x="75" y="247"/>
                        </a:lnTo>
                        <a:lnTo>
                          <a:pt x="97" y="233"/>
                        </a:lnTo>
                        <a:lnTo>
                          <a:pt x="124" y="215"/>
                        </a:lnTo>
                        <a:lnTo>
                          <a:pt x="155" y="198"/>
                        </a:lnTo>
                        <a:lnTo>
                          <a:pt x="172" y="188"/>
                        </a:lnTo>
                        <a:lnTo>
                          <a:pt x="211" y="167"/>
                        </a:lnTo>
                        <a:lnTo>
                          <a:pt x="241" y="145"/>
                        </a:lnTo>
                        <a:lnTo>
                          <a:pt x="264" y="124"/>
                        </a:lnTo>
                        <a:lnTo>
                          <a:pt x="279" y="100"/>
                        </a:lnTo>
                        <a:lnTo>
                          <a:pt x="292" y="78"/>
                        </a:lnTo>
                        <a:lnTo>
                          <a:pt x="299" y="54"/>
                        </a:lnTo>
                        <a:lnTo>
                          <a:pt x="302" y="29"/>
                        </a:lnTo>
                        <a:lnTo>
                          <a:pt x="303" y="0"/>
                        </a:lnTo>
                        <a:lnTo>
                          <a:pt x="291" y="0"/>
                        </a:lnTo>
                        <a:close/>
                      </a:path>
                    </a:pathLst>
                  </a:custGeom>
                  <a:solidFill>
                    <a:srgbClr val="FFCC66"/>
                  </a:solidFill>
                  <a:ln w="9525">
                    <a:noFill/>
                    <a:round/>
                    <a:headEnd/>
                    <a:tailEnd/>
                  </a:ln>
                </p:spPr>
                <p:txBody>
                  <a:bodyPr/>
                  <a:lstStyle/>
                  <a:p>
                    <a:endParaRPr lang="en-US"/>
                  </a:p>
                </p:txBody>
              </p:sp>
              <p:sp>
                <p:nvSpPr>
                  <p:cNvPr id="43055" name="Freeform 76"/>
                  <p:cNvSpPr>
                    <a:spLocks/>
                  </p:cNvSpPr>
                  <p:nvPr/>
                </p:nvSpPr>
                <p:spPr bwMode="auto">
                  <a:xfrm flipH="1">
                    <a:off x="4733" y="1245"/>
                    <a:ext cx="157" cy="94"/>
                  </a:xfrm>
                  <a:custGeom>
                    <a:avLst/>
                    <a:gdLst>
                      <a:gd name="T0" fmla="*/ 22 w 272"/>
                      <a:gd name="T1" fmla="*/ 5 h 304"/>
                      <a:gd name="T2" fmla="*/ 14 w 272"/>
                      <a:gd name="T3" fmla="*/ 4 h 304"/>
                      <a:gd name="T4" fmla="*/ 10 w 272"/>
                      <a:gd name="T5" fmla="*/ 3 h 304"/>
                      <a:gd name="T6" fmla="*/ 6 w 272"/>
                      <a:gd name="T7" fmla="*/ 3 h 304"/>
                      <a:gd name="T8" fmla="*/ 3 w 272"/>
                      <a:gd name="T9" fmla="*/ 2 h 304"/>
                      <a:gd name="T10" fmla="*/ 2 w 272"/>
                      <a:gd name="T11" fmla="*/ 2 h 304"/>
                      <a:gd name="T12" fmla="*/ 1 w 272"/>
                      <a:gd name="T13" fmla="*/ 1 h 304"/>
                      <a:gd name="T14" fmla="*/ 0 w 272"/>
                      <a:gd name="T15" fmla="*/ 1 h 304"/>
                      <a:gd name="T16" fmla="*/ 0 w 272"/>
                      <a:gd name="T17" fmla="*/ 0 h 304"/>
                      <a:gd name="T18" fmla="*/ 2 w 272"/>
                      <a:gd name="T19" fmla="*/ 0 h 304"/>
                      <a:gd name="T20" fmla="*/ 2 w 272"/>
                      <a:gd name="T21" fmla="*/ 0 h 304"/>
                      <a:gd name="T22" fmla="*/ 3 w 272"/>
                      <a:gd name="T23" fmla="*/ 1 h 304"/>
                      <a:gd name="T24" fmla="*/ 4 w 272"/>
                      <a:gd name="T25" fmla="*/ 1 h 304"/>
                      <a:gd name="T26" fmla="*/ 6 w 272"/>
                      <a:gd name="T27" fmla="*/ 2 h 304"/>
                      <a:gd name="T28" fmla="*/ 9 w 272"/>
                      <a:gd name="T29" fmla="*/ 2 h 304"/>
                      <a:gd name="T30" fmla="*/ 13 w 272"/>
                      <a:gd name="T31" fmla="*/ 2 h 304"/>
                      <a:gd name="T32" fmla="*/ 17 w 272"/>
                      <a:gd name="T33" fmla="*/ 2 h 304"/>
                      <a:gd name="T34" fmla="*/ 22 w 272"/>
                      <a:gd name="T35" fmla="*/ 3 h 304"/>
                      <a:gd name="T36" fmla="*/ 27 w 272"/>
                      <a:gd name="T37" fmla="*/ 3 h 304"/>
                      <a:gd name="T38" fmla="*/ 29 w 272"/>
                      <a:gd name="T39" fmla="*/ 4 h 304"/>
                      <a:gd name="T40" fmla="*/ 36 w 272"/>
                      <a:gd name="T41" fmla="*/ 4 h 304"/>
                      <a:gd name="T42" fmla="*/ 42 w 272"/>
                      <a:gd name="T43" fmla="*/ 5 h 304"/>
                      <a:gd name="T44" fmla="*/ 46 w 272"/>
                      <a:gd name="T45" fmla="*/ 6 h 304"/>
                      <a:gd name="T46" fmla="*/ 48 w 272"/>
                      <a:gd name="T47" fmla="*/ 6 h 304"/>
                      <a:gd name="T48" fmla="*/ 51 w 272"/>
                      <a:gd name="T49" fmla="*/ 7 h 304"/>
                      <a:gd name="T50" fmla="*/ 51 w 272"/>
                      <a:gd name="T51" fmla="*/ 7 h 304"/>
                      <a:gd name="T52" fmla="*/ 52 w 272"/>
                      <a:gd name="T53" fmla="*/ 8 h 304"/>
                      <a:gd name="T54" fmla="*/ 53 w 272"/>
                      <a:gd name="T55" fmla="*/ 9 h 304"/>
                      <a:gd name="T56" fmla="*/ 53 w 272"/>
                      <a:gd name="T57" fmla="*/ 9 h 304"/>
                      <a:gd name="T58" fmla="*/ 53 w 272"/>
                      <a:gd name="T59" fmla="*/ 9 h 304"/>
                      <a:gd name="T60" fmla="*/ 53 w 272"/>
                      <a:gd name="T61" fmla="*/ 9 h 304"/>
                      <a:gd name="T62" fmla="*/ 50 w 272"/>
                      <a:gd name="T63" fmla="*/ 9 h 304"/>
                      <a:gd name="T64" fmla="*/ 50 w 272"/>
                      <a:gd name="T65" fmla="*/ 9 h 304"/>
                      <a:gd name="T66" fmla="*/ 50 w 272"/>
                      <a:gd name="T67" fmla="*/ 8 h 304"/>
                      <a:gd name="T68" fmla="*/ 49 w 272"/>
                      <a:gd name="T69" fmla="*/ 8 h 304"/>
                      <a:gd name="T70" fmla="*/ 48 w 272"/>
                      <a:gd name="T71" fmla="*/ 8 h 304"/>
                      <a:gd name="T72" fmla="*/ 46 w 272"/>
                      <a:gd name="T73" fmla="*/ 7 h 304"/>
                      <a:gd name="T74" fmla="*/ 42 w 272"/>
                      <a:gd name="T75" fmla="*/ 7 h 304"/>
                      <a:gd name="T76" fmla="*/ 38 w 272"/>
                      <a:gd name="T77" fmla="*/ 6 h 304"/>
                      <a:gd name="T78" fmla="*/ 33 w 272"/>
                      <a:gd name="T79" fmla="*/ 6 h 304"/>
                      <a:gd name="T80" fmla="*/ 27 w 272"/>
                      <a:gd name="T81" fmla="*/ 6 h 304"/>
                      <a:gd name="T82" fmla="*/ 22 w 272"/>
                      <a:gd name="T83" fmla="*/ 5 h 3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304"/>
                      <a:gd name="T128" fmla="*/ 272 w 272"/>
                      <a:gd name="T129" fmla="*/ 304 h 3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304">
                        <a:moveTo>
                          <a:pt x="112" y="165"/>
                        </a:moveTo>
                        <a:lnTo>
                          <a:pt x="77" y="143"/>
                        </a:lnTo>
                        <a:lnTo>
                          <a:pt x="52" y="121"/>
                        </a:lnTo>
                        <a:lnTo>
                          <a:pt x="31" y="100"/>
                        </a:lnTo>
                        <a:lnTo>
                          <a:pt x="16" y="81"/>
                        </a:lnTo>
                        <a:lnTo>
                          <a:pt x="8" y="62"/>
                        </a:lnTo>
                        <a:lnTo>
                          <a:pt x="2" y="43"/>
                        </a:lnTo>
                        <a:lnTo>
                          <a:pt x="0" y="24"/>
                        </a:lnTo>
                        <a:lnTo>
                          <a:pt x="0" y="3"/>
                        </a:lnTo>
                        <a:lnTo>
                          <a:pt x="12" y="0"/>
                        </a:lnTo>
                        <a:lnTo>
                          <a:pt x="12" y="3"/>
                        </a:lnTo>
                        <a:lnTo>
                          <a:pt x="15" y="17"/>
                        </a:lnTo>
                        <a:lnTo>
                          <a:pt x="21" y="33"/>
                        </a:lnTo>
                        <a:lnTo>
                          <a:pt x="32" y="47"/>
                        </a:lnTo>
                        <a:lnTo>
                          <a:pt x="47" y="60"/>
                        </a:lnTo>
                        <a:lnTo>
                          <a:pt x="66" y="74"/>
                        </a:lnTo>
                        <a:lnTo>
                          <a:pt x="88" y="87"/>
                        </a:lnTo>
                        <a:lnTo>
                          <a:pt x="112" y="103"/>
                        </a:lnTo>
                        <a:lnTo>
                          <a:pt x="140" y="117"/>
                        </a:lnTo>
                        <a:lnTo>
                          <a:pt x="155" y="125"/>
                        </a:lnTo>
                        <a:lnTo>
                          <a:pt x="189" y="146"/>
                        </a:lnTo>
                        <a:lnTo>
                          <a:pt x="216" y="167"/>
                        </a:lnTo>
                        <a:lnTo>
                          <a:pt x="237" y="186"/>
                        </a:lnTo>
                        <a:lnTo>
                          <a:pt x="251" y="207"/>
                        </a:lnTo>
                        <a:lnTo>
                          <a:pt x="263" y="227"/>
                        </a:lnTo>
                        <a:lnTo>
                          <a:pt x="269" y="248"/>
                        </a:lnTo>
                        <a:lnTo>
                          <a:pt x="271" y="272"/>
                        </a:lnTo>
                        <a:lnTo>
                          <a:pt x="272" y="296"/>
                        </a:lnTo>
                        <a:lnTo>
                          <a:pt x="272" y="301"/>
                        </a:lnTo>
                        <a:lnTo>
                          <a:pt x="272" y="302"/>
                        </a:lnTo>
                        <a:lnTo>
                          <a:pt x="272" y="304"/>
                        </a:lnTo>
                        <a:lnTo>
                          <a:pt x="261" y="301"/>
                        </a:lnTo>
                        <a:lnTo>
                          <a:pt x="261" y="296"/>
                        </a:lnTo>
                        <a:lnTo>
                          <a:pt x="259" y="283"/>
                        </a:lnTo>
                        <a:lnTo>
                          <a:pt x="255" y="270"/>
                        </a:lnTo>
                        <a:lnTo>
                          <a:pt x="248" y="258"/>
                        </a:lnTo>
                        <a:lnTo>
                          <a:pt x="237" y="246"/>
                        </a:lnTo>
                        <a:lnTo>
                          <a:pt x="219" y="234"/>
                        </a:lnTo>
                        <a:lnTo>
                          <a:pt x="200" y="219"/>
                        </a:lnTo>
                        <a:lnTo>
                          <a:pt x="173" y="202"/>
                        </a:lnTo>
                        <a:lnTo>
                          <a:pt x="140" y="183"/>
                        </a:lnTo>
                        <a:lnTo>
                          <a:pt x="112" y="165"/>
                        </a:lnTo>
                        <a:close/>
                      </a:path>
                    </a:pathLst>
                  </a:custGeom>
                  <a:solidFill>
                    <a:srgbClr val="99CCFF"/>
                  </a:solidFill>
                  <a:ln w="9525">
                    <a:noFill/>
                    <a:round/>
                    <a:headEnd/>
                    <a:tailEnd/>
                  </a:ln>
                </p:spPr>
                <p:txBody>
                  <a:bodyPr/>
                  <a:lstStyle/>
                  <a:p>
                    <a:endParaRPr lang="en-US"/>
                  </a:p>
                </p:txBody>
              </p:sp>
              <p:sp>
                <p:nvSpPr>
                  <p:cNvPr id="43056" name="Freeform 77"/>
                  <p:cNvSpPr>
                    <a:spLocks/>
                  </p:cNvSpPr>
                  <p:nvPr/>
                </p:nvSpPr>
                <p:spPr bwMode="auto">
                  <a:xfrm flipH="1">
                    <a:off x="4733" y="1427"/>
                    <a:ext cx="158" cy="92"/>
                  </a:xfrm>
                  <a:custGeom>
                    <a:avLst/>
                    <a:gdLst>
                      <a:gd name="T0" fmla="*/ 22 w 273"/>
                      <a:gd name="T1" fmla="*/ 5 h 301"/>
                      <a:gd name="T2" fmla="*/ 15 w 273"/>
                      <a:gd name="T3" fmla="*/ 4 h 301"/>
                      <a:gd name="T4" fmla="*/ 10 w 273"/>
                      <a:gd name="T5" fmla="*/ 3 h 301"/>
                      <a:gd name="T6" fmla="*/ 6 w 273"/>
                      <a:gd name="T7" fmla="*/ 3 h 301"/>
                      <a:gd name="T8" fmla="*/ 3 w 273"/>
                      <a:gd name="T9" fmla="*/ 2 h 301"/>
                      <a:gd name="T10" fmla="*/ 2 w 273"/>
                      <a:gd name="T11" fmla="*/ 2 h 301"/>
                      <a:gd name="T12" fmla="*/ 1 w 273"/>
                      <a:gd name="T13" fmla="*/ 1 h 301"/>
                      <a:gd name="T14" fmla="*/ 0 w 273"/>
                      <a:gd name="T15" fmla="*/ 1 h 301"/>
                      <a:gd name="T16" fmla="*/ 0 w 273"/>
                      <a:gd name="T17" fmla="*/ 0 h 301"/>
                      <a:gd name="T18" fmla="*/ 3 w 273"/>
                      <a:gd name="T19" fmla="*/ 0 h 301"/>
                      <a:gd name="T20" fmla="*/ 3 w 273"/>
                      <a:gd name="T21" fmla="*/ 1 h 301"/>
                      <a:gd name="T22" fmla="*/ 5 w 273"/>
                      <a:gd name="T23" fmla="*/ 1 h 301"/>
                      <a:gd name="T24" fmla="*/ 6 w 273"/>
                      <a:gd name="T25" fmla="*/ 1 h 301"/>
                      <a:gd name="T26" fmla="*/ 9 w 273"/>
                      <a:gd name="T27" fmla="*/ 2 h 301"/>
                      <a:gd name="T28" fmla="*/ 13 w 273"/>
                      <a:gd name="T29" fmla="*/ 2 h 301"/>
                      <a:gd name="T30" fmla="*/ 17 w 273"/>
                      <a:gd name="T31" fmla="*/ 2 h 301"/>
                      <a:gd name="T32" fmla="*/ 22 w 273"/>
                      <a:gd name="T33" fmla="*/ 3 h 301"/>
                      <a:gd name="T34" fmla="*/ 27 w 273"/>
                      <a:gd name="T35" fmla="*/ 3 h 301"/>
                      <a:gd name="T36" fmla="*/ 30 w 273"/>
                      <a:gd name="T37" fmla="*/ 4 h 301"/>
                      <a:gd name="T38" fmla="*/ 37 w 273"/>
                      <a:gd name="T39" fmla="*/ 4 h 301"/>
                      <a:gd name="T40" fmla="*/ 42 w 273"/>
                      <a:gd name="T41" fmla="*/ 5 h 301"/>
                      <a:gd name="T42" fmla="*/ 46 w 273"/>
                      <a:gd name="T43" fmla="*/ 5 h 301"/>
                      <a:gd name="T44" fmla="*/ 49 w 273"/>
                      <a:gd name="T45" fmla="*/ 6 h 301"/>
                      <a:gd name="T46" fmla="*/ 52 w 273"/>
                      <a:gd name="T47" fmla="*/ 6 h 301"/>
                      <a:gd name="T48" fmla="*/ 52 w 273"/>
                      <a:gd name="T49" fmla="*/ 7 h 301"/>
                      <a:gd name="T50" fmla="*/ 53 w 273"/>
                      <a:gd name="T51" fmla="*/ 8 h 301"/>
                      <a:gd name="T52" fmla="*/ 53 w 273"/>
                      <a:gd name="T53" fmla="*/ 9 h 301"/>
                      <a:gd name="T54" fmla="*/ 53 w 273"/>
                      <a:gd name="T55" fmla="*/ 9 h 301"/>
                      <a:gd name="T56" fmla="*/ 53 w 273"/>
                      <a:gd name="T57" fmla="*/ 9 h 301"/>
                      <a:gd name="T58" fmla="*/ 50 w 273"/>
                      <a:gd name="T59" fmla="*/ 9 h 301"/>
                      <a:gd name="T60" fmla="*/ 50 w 273"/>
                      <a:gd name="T61" fmla="*/ 9 h 301"/>
                      <a:gd name="T62" fmla="*/ 50 w 273"/>
                      <a:gd name="T63" fmla="*/ 8 h 301"/>
                      <a:gd name="T64" fmla="*/ 50 w 273"/>
                      <a:gd name="T65" fmla="*/ 8 h 301"/>
                      <a:gd name="T66" fmla="*/ 48 w 273"/>
                      <a:gd name="T67" fmla="*/ 7 h 301"/>
                      <a:gd name="T68" fmla="*/ 46 w 273"/>
                      <a:gd name="T69" fmla="*/ 7 h 301"/>
                      <a:gd name="T70" fmla="*/ 43 w 273"/>
                      <a:gd name="T71" fmla="*/ 7 h 301"/>
                      <a:gd name="T72" fmla="*/ 39 w 273"/>
                      <a:gd name="T73" fmla="*/ 6 h 301"/>
                      <a:gd name="T74" fmla="*/ 34 w 273"/>
                      <a:gd name="T75" fmla="*/ 6 h 301"/>
                      <a:gd name="T76" fmla="*/ 27 w 273"/>
                      <a:gd name="T77" fmla="*/ 5 h 301"/>
                      <a:gd name="T78" fmla="*/ 22 w 273"/>
                      <a:gd name="T79" fmla="*/ 5 h 3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3"/>
                      <a:gd name="T121" fmla="*/ 0 h 301"/>
                      <a:gd name="T122" fmla="*/ 273 w 273"/>
                      <a:gd name="T123" fmla="*/ 301 h 3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3" h="301">
                        <a:moveTo>
                          <a:pt x="112" y="166"/>
                        </a:moveTo>
                        <a:lnTo>
                          <a:pt x="78" y="142"/>
                        </a:lnTo>
                        <a:lnTo>
                          <a:pt x="51" y="121"/>
                        </a:lnTo>
                        <a:lnTo>
                          <a:pt x="32" y="99"/>
                        </a:lnTo>
                        <a:lnTo>
                          <a:pt x="17" y="78"/>
                        </a:lnTo>
                        <a:lnTo>
                          <a:pt x="8" y="59"/>
                        </a:lnTo>
                        <a:lnTo>
                          <a:pt x="3" y="40"/>
                        </a:lnTo>
                        <a:lnTo>
                          <a:pt x="0" y="21"/>
                        </a:lnTo>
                        <a:lnTo>
                          <a:pt x="0" y="0"/>
                        </a:lnTo>
                        <a:lnTo>
                          <a:pt x="13" y="0"/>
                        </a:lnTo>
                        <a:lnTo>
                          <a:pt x="16" y="18"/>
                        </a:lnTo>
                        <a:lnTo>
                          <a:pt x="22" y="32"/>
                        </a:lnTo>
                        <a:lnTo>
                          <a:pt x="33" y="46"/>
                        </a:lnTo>
                        <a:lnTo>
                          <a:pt x="48" y="59"/>
                        </a:lnTo>
                        <a:lnTo>
                          <a:pt x="67" y="73"/>
                        </a:lnTo>
                        <a:lnTo>
                          <a:pt x="89" y="88"/>
                        </a:lnTo>
                        <a:lnTo>
                          <a:pt x="113" y="102"/>
                        </a:lnTo>
                        <a:lnTo>
                          <a:pt x="141" y="116"/>
                        </a:lnTo>
                        <a:lnTo>
                          <a:pt x="156" y="126"/>
                        </a:lnTo>
                        <a:lnTo>
                          <a:pt x="190" y="147"/>
                        </a:lnTo>
                        <a:lnTo>
                          <a:pt x="217" y="166"/>
                        </a:lnTo>
                        <a:lnTo>
                          <a:pt x="238" y="185"/>
                        </a:lnTo>
                        <a:lnTo>
                          <a:pt x="252" y="204"/>
                        </a:lnTo>
                        <a:lnTo>
                          <a:pt x="264" y="226"/>
                        </a:lnTo>
                        <a:lnTo>
                          <a:pt x="270" y="248"/>
                        </a:lnTo>
                        <a:lnTo>
                          <a:pt x="272" y="271"/>
                        </a:lnTo>
                        <a:lnTo>
                          <a:pt x="273" y="295"/>
                        </a:lnTo>
                        <a:lnTo>
                          <a:pt x="273" y="299"/>
                        </a:lnTo>
                        <a:lnTo>
                          <a:pt x="273" y="301"/>
                        </a:lnTo>
                        <a:lnTo>
                          <a:pt x="260" y="299"/>
                        </a:lnTo>
                        <a:lnTo>
                          <a:pt x="260" y="295"/>
                        </a:lnTo>
                        <a:lnTo>
                          <a:pt x="259" y="280"/>
                        </a:lnTo>
                        <a:lnTo>
                          <a:pt x="256" y="268"/>
                        </a:lnTo>
                        <a:lnTo>
                          <a:pt x="248" y="256"/>
                        </a:lnTo>
                        <a:lnTo>
                          <a:pt x="236" y="244"/>
                        </a:lnTo>
                        <a:lnTo>
                          <a:pt x="220" y="231"/>
                        </a:lnTo>
                        <a:lnTo>
                          <a:pt x="201" y="217"/>
                        </a:lnTo>
                        <a:lnTo>
                          <a:pt x="174" y="201"/>
                        </a:lnTo>
                        <a:lnTo>
                          <a:pt x="141" y="180"/>
                        </a:lnTo>
                        <a:lnTo>
                          <a:pt x="112" y="166"/>
                        </a:lnTo>
                        <a:close/>
                      </a:path>
                    </a:pathLst>
                  </a:custGeom>
                  <a:solidFill>
                    <a:srgbClr val="99CCFF"/>
                  </a:solidFill>
                  <a:ln w="9525">
                    <a:noFill/>
                    <a:round/>
                    <a:headEnd/>
                    <a:tailEnd/>
                  </a:ln>
                </p:spPr>
                <p:txBody>
                  <a:bodyPr/>
                  <a:lstStyle/>
                  <a:p>
                    <a:endParaRPr lang="en-US"/>
                  </a:p>
                </p:txBody>
              </p:sp>
              <p:sp>
                <p:nvSpPr>
                  <p:cNvPr id="43057" name="Freeform 78"/>
                  <p:cNvSpPr>
                    <a:spLocks/>
                  </p:cNvSpPr>
                  <p:nvPr/>
                </p:nvSpPr>
                <p:spPr bwMode="auto">
                  <a:xfrm flipH="1">
                    <a:off x="4941" y="1461"/>
                    <a:ext cx="158" cy="93"/>
                  </a:xfrm>
                  <a:custGeom>
                    <a:avLst/>
                    <a:gdLst>
                      <a:gd name="T0" fmla="*/ 51 w 272"/>
                      <a:gd name="T1" fmla="*/ 0 h 296"/>
                      <a:gd name="T2" fmla="*/ 51 w 272"/>
                      <a:gd name="T3" fmla="*/ 1 h 296"/>
                      <a:gd name="T4" fmla="*/ 50 w 272"/>
                      <a:gd name="T5" fmla="*/ 1 h 296"/>
                      <a:gd name="T6" fmla="*/ 48 w 272"/>
                      <a:gd name="T7" fmla="*/ 1 h 296"/>
                      <a:gd name="T8" fmla="*/ 46 w 272"/>
                      <a:gd name="T9" fmla="*/ 2 h 296"/>
                      <a:gd name="T10" fmla="*/ 43 w 272"/>
                      <a:gd name="T11" fmla="*/ 2 h 296"/>
                      <a:gd name="T12" fmla="*/ 39 w 272"/>
                      <a:gd name="T13" fmla="*/ 3 h 296"/>
                      <a:gd name="T14" fmla="*/ 34 w 272"/>
                      <a:gd name="T15" fmla="*/ 3 h 296"/>
                      <a:gd name="T16" fmla="*/ 27 w 272"/>
                      <a:gd name="T17" fmla="*/ 3 h 296"/>
                      <a:gd name="T18" fmla="*/ 21 w 272"/>
                      <a:gd name="T19" fmla="*/ 4 h 296"/>
                      <a:gd name="T20" fmla="*/ 15 w 272"/>
                      <a:gd name="T21" fmla="*/ 5 h 296"/>
                      <a:gd name="T22" fmla="*/ 10 w 272"/>
                      <a:gd name="T23" fmla="*/ 5 h 296"/>
                      <a:gd name="T24" fmla="*/ 6 w 272"/>
                      <a:gd name="T25" fmla="*/ 6 h 296"/>
                      <a:gd name="T26" fmla="*/ 3 w 272"/>
                      <a:gd name="T27" fmla="*/ 7 h 296"/>
                      <a:gd name="T28" fmla="*/ 2 w 272"/>
                      <a:gd name="T29" fmla="*/ 7 h 296"/>
                      <a:gd name="T30" fmla="*/ 1 w 272"/>
                      <a:gd name="T31" fmla="*/ 8 h 296"/>
                      <a:gd name="T32" fmla="*/ 0 w 272"/>
                      <a:gd name="T33" fmla="*/ 8 h 296"/>
                      <a:gd name="T34" fmla="*/ 0 w 272"/>
                      <a:gd name="T35" fmla="*/ 9 h 296"/>
                      <a:gd name="T36" fmla="*/ 2 w 272"/>
                      <a:gd name="T37" fmla="*/ 9 h 296"/>
                      <a:gd name="T38" fmla="*/ 2 w 272"/>
                      <a:gd name="T39" fmla="*/ 9 h 296"/>
                      <a:gd name="T40" fmla="*/ 3 w 272"/>
                      <a:gd name="T41" fmla="*/ 8 h 296"/>
                      <a:gd name="T42" fmla="*/ 4 w 272"/>
                      <a:gd name="T43" fmla="*/ 8 h 296"/>
                      <a:gd name="T44" fmla="*/ 6 w 272"/>
                      <a:gd name="T45" fmla="*/ 8 h 296"/>
                      <a:gd name="T46" fmla="*/ 9 w 272"/>
                      <a:gd name="T47" fmla="*/ 7 h 296"/>
                      <a:gd name="T48" fmla="*/ 13 w 272"/>
                      <a:gd name="T49" fmla="*/ 7 h 296"/>
                      <a:gd name="T50" fmla="*/ 17 w 272"/>
                      <a:gd name="T51" fmla="*/ 6 h 296"/>
                      <a:gd name="T52" fmla="*/ 22 w 272"/>
                      <a:gd name="T53" fmla="*/ 6 h 296"/>
                      <a:gd name="T54" fmla="*/ 27 w 272"/>
                      <a:gd name="T55" fmla="*/ 6 h 296"/>
                      <a:gd name="T56" fmla="*/ 30 w 272"/>
                      <a:gd name="T57" fmla="*/ 5 h 296"/>
                      <a:gd name="T58" fmla="*/ 37 w 272"/>
                      <a:gd name="T59" fmla="*/ 5 h 296"/>
                      <a:gd name="T60" fmla="*/ 42 w 272"/>
                      <a:gd name="T61" fmla="*/ 4 h 296"/>
                      <a:gd name="T62" fmla="*/ 46 w 272"/>
                      <a:gd name="T63" fmla="*/ 3 h 296"/>
                      <a:gd name="T64" fmla="*/ 49 w 272"/>
                      <a:gd name="T65" fmla="*/ 3 h 296"/>
                      <a:gd name="T66" fmla="*/ 52 w 272"/>
                      <a:gd name="T67" fmla="*/ 2 h 296"/>
                      <a:gd name="T68" fmla="*/ 53 w 272"/>
                      <a:gd name="T69" fmla="*/ 2 h 296"/>
                      <a:gd name="T70" fmla="*/ 53 w 272"/>
                      <a:gd name="T71" fmla="*/ 1 h 296"/>
                      <a:gd name="T72" fmla="*/ 53 w 272"/>
                      <a:gd name="T73" fmla="*/ 0 h 296"/>
                      <a:gd name="T74" fmla="*/ 51 w 272"/>
                      <a:gd name="T75" fmla="*/ 0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296"/>
                      <a:gd name="T116" fmla="*/ 272 w 272"/>
                      <a:gd name="T117" fmla="*/ 296 h 2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296">
                        <a:moveTo>
                          <a:pt x="259" y="0"/>
                        </a:moveTo>
                        <a:lnTo>
                          <a:pt x="258" y="16"/>
                        </a:lnTo>
                        <a:lnTo>
                          <a:pt x="255" y="28"/>
                        </a:lnTo>
                        <a:lnTo>
                          <a:pt x="247" y="39"/>
                        </a:lnTo>
                        <a:lnTo>
                          <a:pt x="235" y="52"/>
                        </a:lnTo>
                        <a:lnTo>
                          <a:pt x="219" y="65"/>
                        </a:lnTo>
                        <a:lnTo>
                          <a:pt x="200" y="79"/>
                        </a:lnTo>
                        <a:lnTo>
                          <a:pt x="173" y="95"/>
                        </a:lnTo>
                        <a:lnTo>
                          <a:pt x="140" y="114"/>
                        </a:lnTo>
                        <a:lnTo>
                          <a:pt x="111" y="130"/>
                        </a:lnTo>
                        <a:lnTo>
                          <a:pt x="77" y="154"/>
                        </a:lnTo>
                        <a:lnTo>
                          <a:pt x="50" y="176"/>
                        </a:lnTo>
                        <a:lnTo>
                          <a:pt x="31" y="197"/>
                        </a:lnTo>
                        <a:lnTo>
                          <a:pt x="16" y="216"/>
                        </a:lnTo>
                        <a:lnTo>
                          <a:pt x="8" y="235"/>
                        </a:lnTo>
                        <a:lnTo>
                          <a:pt x="2" y="254"/>
                        </a:lnTo>
                        <a:lnTo>
                          <a:pt x="0" y="274"/>
                        </a:lnTo>
                        <a:lnTo>
                          <a:pt x="0" y="293"/>
                        </a:lnTo>
                        <a:lnTo>
                          <a:pt x="12" y="296"/>
                        </a:lnTo>
                        <a:lnTo>
                          <a:pt x="12" y="294"/>
                        </a:lnTo>
                        <a:lnTo>
                          <a:pt x="15" y="278"/>
                        </a:lnTo>
                        <a:lnTo>
                          <a:pt x="21" y="266"/>
                        </a:lnTo>
                        <a:lnTo>
                          <a:pt x="32" y="250"/>
                        </a:lnTo>
                        <a:lnTo>
                          <a:pt x="47" y="237"/>
                        </a:lnTo>
                        <a:lnTo>
                          <a:pt x="66" y="223"/>
                        </a:lnTo>
                        <a:lnTo>
                          <a:pt x="88" y="208"/>
                        </a:lnTo>
                        <a:lnTo>
                          <a:pt x="112" y="194"/>
                        </a:lnTo>
                        <a:lnTo>
                          <a:pt x="140" y="178"/>
                        </a:lnTo>
                        <a:lnTo>
                          <a:pt x="155" y="170"/>
                        </a:lnTo>
                        <a:lnTo>
                          <a:pt x="189" y="151"/>
                        </a:lnTo>
                        <a:lnTo>
                          <a:pt x="216" y="130"/>
                        </a:lnTo>
                        <a:lnTo>
                          <a:pt x="237" y="111"/>
                        </a:lnTo>
                        <a:lnTo>
                          <a:pt x="251" y="90"/>
                        </a:lnTo>
                        <a:lnTo>
                          <a:pt x="263" y="70"/>
                        </a:lnTo>
                        <a:lnTo>
                          <a:pt x="269" y="49"/>
                        </a:lnTo>
                        <a:lnTo>
                          <a:pt x="271" y="25"/>
                        </a:lnTo>
                        <a:lnTo>
                          <a:pt x="272" y="0"/>
                        </a:lnTo>
                        <a:lnTo>
                          <a:pt x="259" y="0"/>
                        </a:lnTo>
                        <a:close/>
                      </a:path>
                    </a:pathLst>
                  </a:custGeom>
                  <a:solidFill>
                    <a:srgbClr val="3399FF"/>
                  </a:solidFill>
                  <a:ln w="9525">
                    <a:noFill/>
                    <a:round/>
                    <a:headEnd/>
                    <a:tailEnd/>
                  </a:ln>
                </p:spPr>
                <p:txBody>
                  <a:bodyPr/>
                  <a:lstStyle/>
                  <a:p>
                    <a:endParaRPr lang="en-US"/>
                  </a:p>
                </p:txBody>
              </p:sp>
              <p:sp>
                <p:nvSpPr>
                  <p:cNvPr id="43058" name="Freeform 79"/>
                  <p:cNvSpPr>
                    <a:spLocks/>
                  </p:cNvSpPr>
                  <p:nvPr/>
                </p:nvSpPr>
                <p:spPr bwMode="auto">
                  <a:xfrm flipH="1">
                    <a:off x="4941" y="1281"/>
                    <a:ext cx="158" cy="91"/>
                  </a:xfrm>
                  <a:custGeom>
                    <a:avLst/>
                    <a:gdLst>
                      <a:gd name="T0" fmla="*/ 51 w 272"/>
                      <a:gd name="T1" fmla="*/ 0 h 296"/>
                      <a:gd name="T2" fmla="*/ 51 w 272"/>
                      <a:gd name="T3" fmla="*/ 1 h 296"/>
                      <a:gd name="T4" fmla="*/ 50 w 272"/>
                      <a:gd name="T5" fmla="*/ 1 h 296"/>
                      <a:gd name="T6" fmla="*/ 49 w 272"/>
                      <a:gd name="T7" fmla="*/ 1 h 296"/>
                      <a:gd name="T8" fmla="*/ 46 w 272"/>
                      <a:gd name="T9" fmla="*/ 2 h 296"/>
                      <a:gd name="T10" fmla="*/ 43 w 272"/>
                      <a:gd name="T11" fmla="*/ 2 h 296"/>
                      <a:gd name="T12" fmla="*/ 39 w 272"/>
                      <a:gd name="T13" fmla="*/ 2 h 296"/>
                      <a:gd name="T14" fmla="*/ 34 w 272"/>
                      <a:gd name="T15" fmla="*/ 3 h 296"/>
                      <a:gd name="T16" fmla="*/ 27 w 272"/>
                      <a:gd name="T17" fmla="*/ 3 h 296"/>
                      <a:gd name="T18" fmla="*/ 22 w 272"/>
                      <a:gd name="T19" fmla="*/ 4 h 296"/>
                      <a:gd name="T20" fmla="*/ 15 w 272"/>
                      <a:gd name="T21" fmla="*/ 5 h 296"/>
                      <a:gd name="T22" fmla="*/ 10 w 272"/>
                      <a:gd name="T23" fmla="*/ 5 h 296"/>
                      <a:gd name="T24" fmla="*/ 6 w 272"/>
                      <a:gd name="T25" fmla="*/ 6 h 296"/>
                      <a:gd name="T26" fmla="*/ 3 w 272"/>
                      <a:gd name="T27" fmla="*/ 6 h 296"/>
                      <a:gd name="T28" fmla="*/ 2 w 272"/>
                      <a:gd name="T29" fmla="*/ 7 h 296"/>
                      <a:gd name="T30" fmla="*/ 1 w 272"/>
                      <a:gd name="T31" fmla="*/ 7 h 296"/>
                      <a:gd name="T32" fmla="*/ 0 w 272"/>
                      <a:gd name="T33" fmla="*/ 8 h 296"/>
                      <a:gd name="T34" fmla="*/ 0 w 272"/>
                      <a:gd name="T35" fmla="*/ 9 h 296"/>
                      <a:gd name="T36" fmla="*/ 2 w 272"/>
                      <a:gd name="T37" fmla="*/ 9 h 296"/>
                      <a:gd name="T38" fmla="*/ 2 w 272"/>
                      <a:gd name="T39" fmla="*/ 9 h 296"/>
                      <a:gd name="T40" fmla="*/ 3 w 272"/>
                      <a:gd name="T41" fmla="*/ 8 h 296"/>
                      <a:gd name="T42" fmla="*/ 4 w 272"/>
                      <a:gd name="T43" fmla="*/ 8 h 296"/>
                      <a:gd name="T44" fmla="*/ 6 w 272"/>
                      <a:gd name="T45" fmla="*/ 7 h 296"/>
                      <a:gd name="T46" fmla="*/ 9 w 272"/>
                      <a:gd name="T47" fmla="*/ 7 h 296"/>
                      <a:gd name="T48" fmla="*/ 13 w 272"/>
                      <a:gd name="T49" fmla="*/ 6 h 296"/>
                      <a:gd name="T50" fmla="*/ 17 w 272"/>
                      <a:gd name="T51" fmla="*/ 6 h 296"/>
                      <a:gd name="T52" fmla="*/ 22 w 272"/>
                      <a:gd name="T53" fmla="*/ 6 h 296"/>
                      <a:gd name="T54" fmla="*/ 27 w 272"/>
                      <a:gd name="T55" fmla="*/ 5 h 296"/>
                      <a:gd name="T56" fmla="*/ 30 w 272"/>
                      <a:gd name="T57" fmla="*/ 5 h 296"/>
                      <a:gd name="T58" fmla="*/ 37 w 272"/>
                      <a:gd name="T59" fmla="*/ 4 h 296"/>
                      <a:gd name="T60" fmla="*/ 42 w 272"/>
                      <a:gd name="T61" fmla="*/ 4 h 296"/>
                      <a:gd name="T62" fmla="*/ 46 w 272"/>
                      <a:gd name="T63" fmla="*/ 3 h 296"/>
                      <a:gd name="T64" fmla="*/ 49 w 272"/>
                      <a:gd name="T65" fmla="*/ 3 h 296"/>
                      <a:gd name="T66" fmla="*/ 52 w 272"/>
                      <a:gd name="T67" fmla="*/ 2 h 296"/>
                      <a:gd name="T68" fmla="*/ 53 w 272"/>
                      <a:gd name="T69" fmla="*/ 2 h 296"/>
                      <a:gd name="T70" fmla="*/ 53 w 272"/>
                      <a:gd name="T71" fmla="*/ 1 h 296"/>
                      <a:gd name="T72" fmla="*/ 53 w 272"/>
                      <a:gd name="T73" fmla="*/ 0 h 296"/>
                      <a:gd name="T74" fmla="*/ 51 w 272"/>
                      <a:gd name="T75" fmla="*/ 0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296"/>
                      <a:gd name="T116" fmla="*/ 272 w 272"/>
                      <a:gd name="T117" fmla="*/ 296 h 2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296">
                        <a:moveTo>
                          <a:pt x="261" y="0"/>
                        </a:moveTo>
                        <a:lnTo>
                          <a:pt x="259" y="16"/>
                        </a:lnTo>
                        <a:lnTo>
                          <a:pt x="255" y="29"/>
                        </a:lnTo>
                        <a:lnTo>
                          <a:pt x="248" y="40"/>
                        </a:lnTo>
                        <a:lnTo>
                          <a:pt x="237" y="53"/>
                        </a:lnTo>
                        <a:lnTo>
                          <a:pt x="219" y="66"/>
                        </a:lnTo>
                        <a:lnTo>
                          <a:pt x="200" y="80"/>
                        </a:lnTo>
                        <a:lnTo>
                          <a:pt x="173" y="96"/>
                        </a:lnTo>
                        <a:lnTo>
                          <a:pt x="140" y="115"/>
                        </a:lnTo>
                        <a:lnTo>
                          <a:pt x="112" y="131"/>
                        </a:lnTo>
                        <a:lnTo>
                          <a:pt x="77" y="155"/>
                        </a:lnTo>
                        <a:lnTo>
                          <a:pt x="52" y="175"/>
                        </a:lnTo>
                        <a:lnTo>
                          <a:pt x="31" y="198"/>
                        </a:lnTo>
                        <a:lnTo>
                          <a:pt x="16" y="217"/>
                        </a:lnTo>
                        <a:lnTo>
                          <a:pt x="8" y="236"/>
                        </a:lnTo>
                        <a:lnTo>
                          <a:pt x="2" y="255"/>
                        </a:lnTo>
                        <a:lnTo>
                          <a:pt x="0" y="274"/>
                        </a:lnTo>
                        <a:lnTo>
                          <a:pt x="0" y="293"/>
                        </a:lnTo>
                        <a:lnTo>
                          <a:pt x="12" y="296"/>
                        </a:lnTo>
                        <a:lnTo>
                          <a:pt x="12" y="295"/>
                        </a:lnTo>
                        <a:lnTo>
                          <a:pt x="15" y="279"/>
                        </a:lnTo>
                        <a:lnTo>
                          <a:pt x="21" y="265"/>
                        </a:lnTo>
                        <a:lnTo>
                          <a:pt x="32" y="250"/>
                        </a:lnTo>
                        <a:lnTo>
                          <a:pt x="47" y="238"/>
                        </a:lnTo>
                        <a:lnTo>
                          <a:pt x="66" y="223"/>
                        </a:lnTo>
                        <a:lnTo>
                          <a:pt x="88" y="209"/>
                        </a:lnTo>
                        <a:lnTo>
                          <a:pt x="112" y="195"/>
                        </a:lnTo>
                        <a:lnTo>
                          <a:pt x="140" y="179"/>
                        </a:lnTo>
                        <a:lnTo>
                          <a:pt x="155" y="169"/>
                        </a:lnTo>
                        <a:lnTo>
                          <a:pt x="189" y="150"/>
                        </a:lnTo>
                        <a:lnTo>
                          <a:pt x="216" y="131"/>
                        </a:lnTo>
                        <a:lnTo>
                          <a:pt x="237" y="112"/>
                        </a:lnTo>
                        <a:lnTo>
                          <a:pt x="251" y="91"/>
                        </a:lnTo>
                        <a:lnTo>
                          <a:pt x="263" y="70"/>
                        </a:lnTo>
                        <a:lnTo>
                          <a:pt x="269" y="48"/>
                        </a:lnTo>
                        <a:lnTo>
                          <a:pt x="271" y="26"/>
                        </a:lnTo>
                        <a:lnTo>
                          <a:pt x="272" y="0"/>
                        </a:lnTo>
                        <a:lnTo>
                          <a:pt x="261" y="0"/>
                        </a:lnTo>
                        <a:close/>
                      </a:path>
                    </a:pathLst>
                  </a:custGeom>
                  <a:solidFill>
                    <a:srgbClr val="3399FF"/>
                  </a:solidFill>
                  <a:ln w="9525">
                    <a:noFill/>
                    <a:round/>
                    <a:headEnd/>
                    <a:tailEnd/>
                  </a:ln>
                </p:spPr>
                <p:txBody>
                  <a:bodyPr/>
                  <a:lstStyle/>
                  <a:p>
                    <a:endParaRPr lang="en-US"/>
                  </a:p>
                </p:txBody>
              </p:sp>
              <p:sp>
                <p:nvSpPr>
                  <p:cNvPr id="43059" name="Freeform 80"/>
                  <p:cNvSpPr>
                    <a:spLocks/>
                  </p:cNvSpPr>
                  <p:nvPr/>
                </p:nvSpPr>
                <p:spPr bwMode="auto">
                  <a:xfrm>
                    <a:off x="4930" y="1360"/>
                    <a:ext cx="176" cy="103"/>
                  </a:xfrm>
                  <a:custGeom>
                    <a:avLst/>
                    <a:gdLst>
                      <a:gd name="T0" fmla="*/ 24 w 303"/>
                      <a:gd name="T1" fmla="*/ 5 h 335"/>
                      <a:gd name="T2" fmla="*/ 17 w 303"/>
                      <a:gd name="T3" fmla="*/ 5 h 335"/>
                      <a:gd name="T4" fmla="*/ 11 w 303"/>
                      <a:gd name="T5" fmla="*/ 4 h 335"/>
                      <a:gd name="T6" fmla="*/ 7 w 303"/>
                      <a:gd name="T7" fmla="*/ 3 h 335"/>
                      <a:gd name="T8" fmla="*/ 3 w 303"/>
                      <a:gd name="T9" fmla="*/ 2 h 335"/>
                      <a:gd name="T10" fmla="*/ 2 w 303"/>
                      <a:gd name="T11" fmla="*/ 2 h 335"/>
                      <a:gd name="T12" fmla="*/ 1 w 303"/>
                      <a:gd name="T13" fmla="*/ 1 h 335"/>
                      <a:gd name="T14" fmla="*/ 0 w 303"/>
                      <a:gd name="T15" fmla="*/ 1 h 335"/>
                      <a:gd name="T16" fmla="*/ 0 w 303"/>
                      <a:gd name="T17" fmla="*/ 0 h 335"/>
                      <a:gd name="T18" fmla="*/ 3 w 303"/>
                      <a:gd name="T19" fmla="*/ 0 h 335"/>
                      <a:gd name="T20" fmla="*/ 3 w 303"/>
                      <a:gd name="T21" fmla="*/ 0 h 335"/>
                      <a:gd name="T22" fmla="*/ 3 w 303"/>
                      <a:gd name="T23" fmla="*/ 1 h 335"/>
                      <a:gd name="T24" fmla="*/ 5 w 303"/>
                      <a:gd name="T25" fmla="*/ 1 h 335"/>
                      <a:gd name="T26" fmla="*/ 7 w 303"/>
                      <a:gd name="T27" fmla="*/ 2 h 335"/>
                      <a:gd name="T28" fmla="*/ 10 w 303"/>
                      <a:gd name="T29" fmla="*/ 2 h 335"/>
                      <a:gd name="T30" fmla="*/ 15 w 303"/>
                      <a:gd name="T31" fmla="*/ 2 h 335"/>
                      <a:gd name="T32" fmla="*/ 20 w 303"/>
                      <a:gd name="T33" fmla="*/ 3 h 335"/>
                      <a:gd name="T34" fmla="*/ 24 w 303"/>
                      <a:gd name="T35" fmla="*/ 3 h 335"/>
                      <a:gd name="T36" fmla="*/ 31 w 303"/>
                      <a:gd name="T37" fmla="*/ 4 h 335"/>
                      <a:gd name="T38" fmla="*/ 34 w 303"/>
                      <a:gd name="T39" fmla="*/ 4 h 335"/>
                      <a:gd name="T40" fmla="*/ 41 w 303"/>
                      <a:gd name="T41" fmla="*/ 5 h 335"/>
                      <a:gd name="T42" fmla="*/ 47 w 303"/>
                      <a:gd name="T43" fmla="*/ 6 h 335"/>
                      <a:gd name="T44" fmla="*/ 52 w 303"/>
                      <a:gd name="T45" fmla="*/ 6 h 335"/>
                      <a:gd name="T46" fmla="*/ 55 w 303"/>
                      <a:gd name="T47" fmla="*/ 7 h 335"/>
                      <a:gd name="T48" fmla="*/ 58 w 303"/>
                      <a:gd name="T49" fmla="*/ 7 h 335"/>
                      <a:gd name="T50" fmla="*/ 59 w 303"/>
                      <a:gd name="T51" fmla="*/ 8 h 335"/>
                      <a:gd name="T52" fmla="*/ 59 w 303"/>
                      <a:gd name="T53" fmla="*/ 9 h 335"/>
                      <a:gd name="T54" fmla="*/ 59 w 303"/>
                      <a:gd name="T55" fmla="*/ 10 h 335"/>
                      <a:gd name="T56" fmla="*/ 59 w 303"/>
                      <a:gd name="T57" fmla="*/ 10 h 335"/>
                      <a:gd name="T58" fmla="*/ 57 w 303"/>
                      <a:gd name="T59" fmla="*/ 10 h 335"/>
                      <a:gd name="T60" fmla="*/ 57 w 303"/>
                      <a:gd name="T61" fmla="*/ 10 h 335"/>
                      <a:gd name="T62" fmla="*/ 56 w 303"/>
                      <a:gd name="T63" fmla="*/ 9 h 335"/>
                      <a:gd name="T64" fmla="*/ 56 w 303"/>
                      <a:gd name="T65" fmla="*/ 9 h 335"/>
                      <a:gd name="T66" fmla="*/ 54 w 303"/>
                      <a:gd name="T67" fmla="*/ 8 h 335"/>
                      <a:gd name="T68" fmla="*/ 52 w 303"/>
                      <a:gd name="T69" fmla="*/ 8 h 335"/>
                      <a:gd name="T70" fmla="*/ 48 w 303"/>
                      <a:gd name="T71" fmla="*/ 7 h 335"/>
                      <a:gd name="T72" fmla="*/ 44 w 303"/>
                      <a:gd name="T73" fmla="*/ 7 h 335"/>
                      <a:gd name="T74" fmla="*/ 38 w 303"/>
                      <a:gd name="T75" fmla="*/ 6 h 335"/>
                      <a:gd name="T76" fmla="*/ 31 w 303"/>
                      <a:gd name="T77" fmla="*/ 6 h 335"/>
                      <a:gd name="T78" fmla="*/ 24 w 303"/>
                      <a:gd name="T79" fmla="*/ 5 h 3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3"/>
                      <a:gd name="T121" fmla="*/ 0 h 335"/>
                      <a:gd name="T122" fmla="*/ 303 w 303"/>
                      <a:gd name="T123" fmla="*/ 335 h 3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3" h="335">
                        <a:moveTo>
                          <a:pt x="126" y="183"/>
                        </a:moveTo>
                        <a:lnTo>
                          <a:pt x="88" y="158"/>
                        </a:lnTo>
                        <a:lnTo>
                          <a:pt x="57" y="134"/>
                        </a:lnTo>
                        <a:lnTo>
                          <a:pt x="35" y="112"/>
                        </a:lnTo>
                        <a:lnTo>
                          <a:pt x="19" y="88"/>
                        </a:lnTo>
                        <a:lnTo>
                          <a:pt x="9" y="67"/>
                        </a:lnTo>
                        <a:lnTo>
                          <a:pt x="3" y="45"/>
                        </a:lnTo>
                        <a:lnTo>
                          <a:pt x="0" y="24"/>
                        </a:lnTo>
                        <a:lnTo>
                          <a:pt x="0" y="2"/>
                        </a:lnTo>
                        <a:lnTo>
                          <a:pt x="14" y="0"/>
                        </a:lnTo>
                        <a:lnTo>
                          <a:pt x="14" y="2"/>
                        </a:lnTo>
                        <a:lnTo>
                          <a:pt x="17" y="19"/>
                        </a:lnTo>
                        <a:lnTo>
                          <a:pt x="24" y="35"/>
                        </a:lnTo>
                        <a:lnTo>
                          <a:pt x="37" y="51"/>
                        </a:lnTo>
                        <a:lnTo>
                          <a:pt x="54" y="67"/>
                        </a:lnTo>
                        <a:lnTo>
                          <a:pt x="75" y="81"/>
                        </a:lnTo>
                        <a:lnTo>
                          <a:pt x="99" y="97"/>
                        </a:lnTo>
                        <a:lnTo>
                          <a:pt x="126" y="113"/>
                        </a:lnTo>
                        <a:lnTo>
                          <a:pt x="156" y="131"/>
                        </a:lnTo>
                        <a:lnTo>
                          <a:pt x="174" y="140"/>
                        </a:lnTo>
                        <a:lnTo>
                          <a:pt x="211" y="163"/>
                        </a:lnTo>
                        <a:lnTo>
                          <a:pt x="241" y="185"/>
                        </a:lnTo>
                        <a:lnTo>
                          <a:pt x="265" y="207"/>
                        </a:lnTo>
                        <a:lnTo>
                          <a:pt x="281" y="228"/>
                        </a:lnTo>
                        <a:lnTo>
                          <a:pt x="292" y="252"/>
                        </a:lnTo>
                        <a:lnTo>
                          <a:pt x="299" y="276"/>
                        </a:lnTo>
                        <a:lnTo>
                          <a:pt x="302" y="301"/>
                        </a:lnTo>
                        <a:lnTo>
                          <a:pt x="303" y="328"/>
                        </a:lnTo>
                        <a:lnTo>
                          <a:pt x="303" y="335"/>
                        </a:lnTo>
                        <a:lnTo>
                          <a:pt x="291" y="335"/>
                        </a:lnTo>
                        <a:lnTo>
                          <a:pt x="291" y="328"/>
                        </a:lnTo>
                        <a:lnTo>
                          <a:pt x="287" y="312"/>
                        </a:lnTo>
                        <a:lnTo>
                          <a:pt x="284" y="298"/>
                        </a:lnTo>
                        <a:lnTo>
                          <a:pt x="276" y="285"/>
                        </a:lnTo>
                        <a:lnTo>
                          <a:pt x="264" y="271"/>
                        </a:lnTo>
                        <a:lnTo>
                          <a:pt x="246" y="258"/>
                        </a:lnTo>
                        <a:lnTo>
                          <a:pt x="222" y="242"/>
                        </a:lnTo>
                        <a:lnTo>
                          <a:pt x="192" y="223"/>
                        </a:lnTo>
                        <a:lnTo>
                          <a:pt x="156" y="201"/>
                        </a:lnTo>
                        <a:lnTo>
                          <a:pt x="126" y="183"/>
                        </a:lnTo>
                        <a:close/>
                      </a:path>
                    </a:pathLst>
                  </a:custGeom>
                  <a:solidFill>
                    <a:srgbClr val="FF9933"/>
                  </a:solidFill>
                  <a:ln w="9525">
                    <a:noFill/>
                    <a:round/>
                    <a:headEnd/>
                    <a:tailEnd/>
                  </a:ln>
                </p:spPr>
                <p:txBody>
                  <a:bodyPr/>
                  <a:lstStyle/>
                  <a:p>
                    <a:endParaRPr lang="en-US"/>
                  </a:p>
                </p:txBody>
              </p:sp>
              <p:sp>
                <p:nvSpPr>
                  <p:cNvPr id="43060" name="Freeform 81"/>
                  <p:cNvSpPr>
                    <a:spLocks/>
                  </p:cNvSpPr>
                  <p:nvPr/>
                </p:nvSpPr>
                <p:spPr bwMode="auto">
                  <a:xfrm>
                    <a:off x="4930" y="1559"/>
                    <a:ext cx="176" cy="106"/>
                  </a:xfrm>
                  <a:custGeom>
                    <a:avLst/>
                    <a:gdLst>
                      <a:gd name="T0" fmla="*/ 24 w 303"/>
                      <a:gd name="T1" fmla="*/ 6 h 337"/>
                      <a:gd name="T2" fmla="*/ 17 w 303"/>
                      <a:gd name="T3" fmla="*/ 5 h 337"/>
                      <a:gd name="T4" fmla="*/ 11 w 303"/>
                      <a:gd name="T5" fmla="*/ 4 h 337"/>
                      <a:gd name="T6" fmla="*/ 7 w 303"/>
                      <a:gd name="T7" fmla="*/ 3 h 337"/>
                      <a:gd name="T8" fmla="*/ 3 w 303"/>
                      <a:gd name="T9" fmla="*/ 3 h 337"/>
                      <a:gd name="T10" fmla="*/ 2 w 303"/>
                      <a:gd name="T11" fmla="*/ 2 h 337"/>
                      <a:gd name="T12" fmla="*/ 1 w 303"/>
                      <a:gd name="T13" fmla="*/ 1 h 337"/>
                      <a:gd name="T14" fmla="*/ 0 w 303"/>
                      <a:gd name="T15" fmla="*/ 1 h 337"/>
                      <a:gd name="T16" fmla="*/ 0 w 303"/>
                      <a:gd name="T17" fmla="*/ 0 h 337"/>
                      <a:gd name="T18" fmla="*/ 3 w 303"/>
                      <a:gd name="T19" fmla="*/ 0 h 337"/>
                      <a:gd name="T20" fmla="*/ 3 w 303"/>
                      <a:gd name="T21" fmla="*/ 0 h 337"/>
                      <a:gd name="T22" fmla="*/ 3 w 303"/>
                      <a:gd name="T23" fmla="*/ 1 h 337"/>
                      <a:gd name="T24" fmla="*/ 5 w 303"/>
                      <a:gd name="T25" fmla="*/ 1 h 337"/>
                      <a:gd name="T26" fmla="*/ 7 w 303"/>
                      <a:gd name="T27" fmla="*/ 2 h 337"/>
                      <a:gd name="T28" fmla="*/ 10 w 303"/>
                      <a:gd name="T29" fmla="*/ 2 h 337"/>
                      <a:gd name="T30" fmla="*/ 15 w 303"/>
                      <a:gd name="T31" fmla="*/ 3 h 337"/>
                      <a:gd name="T32" fmla="*/ 19 w 303"/>
                      <a:gd name="T33" fmla="*/ 3 h 337"/>
                      <a:gd name="T34" fmla="*/ 24 w 303"/>
                      <a:gd name="T35" fmla="*/ 3 h 337"/>
                      <a:gd name="T36" fmla="*/ 30 w 303"/>
                      <a:gd name="T37" fmla="*/ 4 h 337"/>
                      <a:gd name="T38" fmla="*/ 34 w 303"/>
                      <a:gd name="T39" fmla="*/ 4 h 337"/>
                      <a:gd name="T40" fmla="*/ 41 w 303"/>
                      <a:gd name="T41" fmla="*/ 5 h 337"/>
                      <a:gd name="T42" fmla="*/ 47 w 303"/>
                      <a:gd name="T43" fmla="*/ 6 h 337"/>
                      <a:gd name="T44" fmla="*/ 52 w 303"/>
                      <a:gd name="T45" fmla="*/ 6 h 337"/>
                      <a:gd name="T46" fmla="*/ 55 w 303"/>
                      <a:gd name="T47" fmla="*/ 7 h 337"/>
                      <a:gd name="T48" fmla="*/ 58 w 303"/>
                      <a:gd name="T49" fmla="*/ 8 h 337"/>
                      <a:gd name="T50" fmla="*/ 59 w 303"/>
                      <a:gd name="T51" fmla="*/ 8 h 337"/>
                      <a:gd name="T52" fmla="*/ 59 w 303"/>
                      <a:gd name="T53" fmla="*/ 9 h 337"/>
                      <a:gd name="T54" fmla="*/ 59 w 303"/>
                      <a:gd name="T55" fmla="*/ 10 h 337"/>
                      <a:gd name="T56" fmla="*/ 59 w 303"/>
                      <a:gd name="T57" fmla="*/ 10 h 337"/>
                      <a:gd name="T58" fmla="*/ 59 w 303"/>
                      <a:gd name="T59" fmla="*/ 10 h 337"/>
                      <a:gd name="T60" fmla="*/ 59 w 303"/>
                      <a:gd name="T61" fmla="*/ 10 h 337"/>
                      <a:gd name="T62" fmla="*/ 57 w 303"/>
                      <a:gd name="T63" fmla="*/ 10 h 337"/>
                      <a:gd name="T64" fmla="*/ 57 w 303"/>
                      <a:gd name="T65" fmla="*/ 10 h 337"/>
                      <a:gd name="T66" fmla="*/ 56 w 303"/>
                      <a:gd name="T67" fmla="*/ 10 h 337"/>
                      <a:gd name="T68" fmla="*/ 56 w 303"/>
                      <a:gd name="T69" fmla="*/ 9 h 337"/>
                      <a:gd name="T70" fmla="*/ 54 w 303"/>
                      <a:gd name="T71" fmla="*/ 9 h 337"/>
                      <a:gd name="T72" fmla="*/ 52 w 303"/>
                      <a:gd name="T73" fmla="*/ 8 h 337"/>
                      <a:gd name="T74" fmla="*/ 48 w 303"/>
                      <a:gd name="T75" fmla="*/ 8 h 337"/>
                      <a:gd name="T76" fmla="*/ 44 w 303"/>
                      <a:gd name="T77" fmla="*/ 8 h 337"/>
                      <a:gd name="T78" fmla="*/ 38 w 303"/>
                      <a:gd name="T79" fmla="*/ 7 h 337"/>
                      <a:gd name="T80" fmla="*/ 30 w 303"/>
                      <a:gd name="T81" fmla="*/ 6 h 337"/>
                      <a:gd name="T82" fmla="*/ 24 w 303"/>
                      <a:gd name="T83" fmla="*/ 6 h 3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3"/>
                      <a:gd name="T127" fmla="*/ 0 h 337"/>
                      <a:gd name="T128" fmla="*/ 303 w 303"/>
                      <a:gd name="T129" fmla="*/ 337 h 3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3" h="337">
                        <a:moveTo>
                          <a:pt x="126" y="184"/>
                        </a:moveTo>
                        <a:lnTo>
                          <a:pt x="88" y="159"/>
                        </a:lnTo>
                        <a:lnTo>
                          <a:pt x="57" y="133"/>
                        </a:lnTo>
                        <a:lnTo>
                          <a:pt x="35" y="111"/>
                        </a:lnTo>
                        <a:lnTo>
                          <a:pt x="19" y="89"/>
                        </a:lnTo>
                        <a:lnTo>
                          <a:pt x="9" y="67"/>
                        </a:lnTo>
                        <a:lnTo>
                          <a:pt x="3" y="44"/>
                        </a:lnTo>
                        <a:lnTo>
                          <a:pt x="0" y="25"/>
                        </a:lnTo>
                        <a:lnTo>
                          <a:pt x="0" y="1"/>
                        </a:lnTo>
                        <a:lnTo>
                          <a:pt x="14" y="0"/>
                        </a:lnTo>
                        <a:lnTo>
                          <a:pt x="14" y="3"/>
                        </a:lnTo>
                        <a:lnTo>
                          <a:pt x="17" y="20"/>
                        </a:lnTo>
                        <a:lnTo>
                          <a:pt x="24" y="38"/>
                        </a:lnTo>
                        <a:lnTo>
                          <a:pt x="37" y="52"/>
                        </a:lnTo>
                        <a:lnTo>
                          <a:pt x="54" y="67"/>
                        </a:lnTo>
                        <a:lnTo>
                          <a:pt x="75" y="83"/>
                        </a:lnTo>
                        <a:lnTo>
                          <a:pt x="97" y="97"/>
                        </a:lnTo>
                        <a:lnTo>
                          <a:pt x="124" y="114"/>
                        </a:lnTo>
                        <a:lnTo>
                          <a:pt x="155" y="130"/>
                        </a:lnTo>
                        <a:lnTo>
                          <a:pt x="172" y="140"/>
                        </a:lnTo>
                        <a:lnTo>
                          <a:pt x="211" y="164"/>
                        </a:lnTo>
                        <a:lnTo>
                          <a:pt x="241" y="184"/>
                        </a:lnTo>
                        <a:lnTo>
                          <a:pt x="264" y="207"/>
                        </a:lnTo>
                        <a:lnTo>
                          <a:pt x="279" y="229"/>
                        </a:lnTo>
                        <a:lnTo>
                          <a:pt x="292" y="253"/>
                        </a:lnTo>
                        <a:lnTo>
                          <a:pt x="299" y="275"/>
                        </a:lnTo>
                        <a:lnTo>
                          <a:pt x="302" y="302"/>
                        </a:lnTo>
                        <a:lnTo>
                          <a:pt x="303" y="329"/>
                        </a:lnTo>
                        <a:lnTo>
                          <a:pt x="303" y="334"/>
                        </a:lnTo>
                        <a:lnTo>
                          <a:pt x="303" y="336"/>
                        </a:lnTo>
                        <a:lnTo>
                          <a:pt x="303" y="337"/>
                        </a:lnTo>
                        <a:lnTo>
                          <a:pt x="291" y="334"/>
                        </a:lnTo>
                        <a:lnTo>
                          <a:pt x="291" y="329"/>
                        </a:lnTo>
                        <a:lnTo>
                          <a:pt x="287" y="313"/>
                        </a:lnTo>
                        <a:lnTo>
                          <a:pt x="284" y="299"/>
                        </a:lnTo>
                        <a:lnTo>
                          <a:pt x="276" y="286"/>
                        </a:lnTo>
                        <a:lnTo>
                          <a:pt x="264" y="272"/>
                        </a:lnTo>
                        <a:lnTo>
                          <a:pt x="246" y="258"/>
                        </a:lnTo>
                        <a:lnTo>
                          <a:pt x="222" y="242"/>
                        </a:lnTo>
                        <a:lnTo>
                          <a:pt x="192" y="223"/>
                        </a:lnTo>
                        <a:lnTo>
                          <a:pt x="155" y="202"/>
                        </a:lnTo>
                        <a:lnTo>
                          <a:pt x="126" y="184"/>
                        </a:lnTo>
                        <a:close/>
                      </a:path>
                    </a:pathLst>
                  </a:custGeom>
                  <a:solidFill>
                    <a:srgbClr val="FF9933"/>
                  </a:solidFill>
                  <a:ln w="9525">
                    <a:noFill/>
                    <a:round/>
                    <a:headEnd/>
                    <a:tailEnd/>
                  </a:ln>
                </p:spPr>
                <p:txBody>
                  <a:bodyPr/>
                  <a:lstStyle/>
                  <a:p>
                    <a:endParaRPr lang="en-US"/>
                  </a:p>
                </p:txBody>
              </p:sp>
              <p:sp>
                <p:nvSpPr>
                  <p:cNvPr id="43061" name="Freeform 82"/>
                  <p:cNvSpPr>
                    <a:spLocks/>
                  </p:cNvSpPr>
                  <p:nvPr/>
                </p:nvSpPr>
                <p:spPr bwMode="auto">
                  <a:xfrm>
                    <a:off x="4931" y="1260"/>
                    <a:ext cx="175" cy="102"/>
                  </a:xfrm>
                  <a:custGeom>
                    <a:avLst/>
                    <a:gdLst>
                      <a:gd name="T0" fmla="*/ 56 w 302"/>
                      <a:gd name="T1" fmla="*/ 0 h 328"/>
                      <a:gd name="T2" fmla="*/ 56 w 302"/>
                      <a:gd name="T3" fmla="*/ 1 h 328"/>
                      <a:gd name="T4" fmla="*/ 55 w 302"/>
                      <a:gd name="T5" fmla="*/ 1 h 328"/>
                      <a:gd name="T6" fmla="*/ 53 w 302"/>
                      <a:gd name="T7" fmla="*/ 1 h 328"/>
                      <a:gd name="T8" fmla="*/ 51 w 302"/>
                      <a:gd name="T9" fmla="*/ 2 h 328"/>
                      <a:gd name="T10" fmla="*/ 48 w 302"/>
                      <a:gd name="T11" fmla="*/ 2 h 328"/>
                      <a:gd name="T12" fmla="*/ 43 w 302"/>
                      <a:gd name="T13" fmla="*/ 2 h 328"/>
                      <a:gd name="T14" fmla="*/ 37 w 302"/>
                      <a:gd name="T15" fmla="*/ 3 h 328"/>
                      <a:gd name="T16" fmla="*/ 30 w 302"/>
                      <a:gd name="T17" fmla="*/ 4 h 328"/>
                      <a:gd name="T18" fmla="*/ 24 w 302"/>
                      <a:gd name="T19" fmla="*/ 4 h 328"/>
                      <a:gd name="T20" fmla="*/ 17 w 302"/>
                      <a:gd name="T21" fmla="*/ 5 h 328"/>
                      <a:gd name="T22" fmla="*/ 11 w 302"/>
                      <a:gd name="T23" fmla="*/ 6 h 328"/>
                      <a:gd name="T24" fmla="*/ 7 w 302"/>
                      <a:gd name="T25" fmla="*/ 7 h 328"/>
                      <a:gd name="T26" fmla="*/ 4 w 302"/>
                      <a:gd name="T27" fmla="*/ 7 h 328"/>
                      <a:gd name="T28" fmla="*/ 2 w 302"/>
                      <a:gd name="T29" fmla="*/ 8 h 328"/>
                      <a:gd name="T30" fmla="*/ 1 w 302"/>
                      <a:gd name="T31" fmla="*/ 8 h 328"/>
                      <a:gd name="T32" fmla="*/ 0 w 302"/>
                      <a:gd name="T33" fmla="*/ 9 h 328"/>
                      <a:gd name="T34" fmla="*/ 0 w 302"/>
                      <a:gd name="T35" fmla="*/ 10 h 328"/>
                      <a:gd name="T36" fmla="*/ 3 w 302"/>
                      <a:gd name="T37" fmla="*/ 10 h 328"/>
                      <a:gd name="T38" fmla="*/ 3 w 302"/>
                      <a:gd name="T39" fmla="*/ 10 h 328"/>
                      <a:gd name="T40" fmla="*/ 3 w 302"/>
                      <a:gd name="T41" fmla="*/ 9 h 328"/>
                      <a:gd name="T42" fmla="*/ 5 w 302"/>
                      <a:gd name="T43" fmla="*/ 9 h 328"/>
                      <a:gd name="T44" fmla="*/ 7 w 302"/>
                      <a:gd name="T45" fmla="*/ 8 h 328"/>
                      <a:gd name="T46" fmla="*/ 10 w 302"/>
                      <a:gd name="T47" fmla="*/ 8 h 328"/>
                      <a:gd name="T48" fmla="*/ 14 w 302"/>
                      <a:gd name="T49" fmla="*/ 7 h 328"/>
                      <a:gd name="T50" fmla="*/ 19 w 302"/>
                      <a:gd name="T51" fmla="*/ 7 h 328"/>
                      <a:gd name="T52" fmla="*/ 24 w 302"/>
                      <a:gd name="T53" fmla="*/ 7 h 328"/>
                      <a:gd name="T54" fmla="*/ 30 w 302"/>
                      <a:gd name="T55" fmla="*/ 6 h 328"/>
                      <a:gd name="T56" fmla="*/ 34 w 302"/>
                      <a:gd name="T57" fmla="*/ 6 h 328"/>
                      <a:gd name="T58" fmla="*/ 41 w 302"/>
                      <a:gd name="T59" fmla="*/ 5 h 328"/>
                      <a:gd name="T60" fmla="*/ 47 w 302"/>
                      <a:gd name="T61" fmla="*/ 4 h 328"/>
                      <a:gd name="T62" fmla="*/ 52 w 302"/>
                      <a:gd name="T63" fmla="*/ 4 h 328"/>
                      <a:gd name="T64" fmla="*/ 54 w 302"/>
                      <a:gd name="T65" fmla="*/ 3 h 328"/>
                      <a:gd name="T66" fmla="*/ 57 w 302"/>
                      <a:gd name="T67" fmla="*/ 2 h 328"/>
                      <a:gd name="T68" fmla="*/ 58 w 302"/>
                      <a:gd name="T69" fmla="*/ 2 h 328"/>
                      <a:gd name="T70" fmla="*/ 59 w 302"/>
                      <a:gd name="T71" fmla="*/ 1 h 328"/>
                      <a:gd name="T72" fmla="*/ 59 w 302"/>
                      <a:gd name="T73" fmla="*/ 0 h 328"/>
                      <a:gd name="T74" fmla="*/ 56 w 302"/>
                      <a:gd name="T75" fmla="*/ 0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328"/>
                      <a:gd name="T116" fmla="*/ 302 w 302"/>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328">
                        <a:moveTo>
                          <a:pt x="290" y="0"/>
                        </a:moveTo>
                        <a:lnTo>
                          <a:pt x="286" y="16"/>
                        </a:lnTo>
                        <a:lnTo>
                          <a:pt x="283" y="31"/>
                        </a:lnTo>
                        <a:lnTo>
                          <a:pt x="275" y="45"/>
                        </a:lnTo>
                        <a:lnTo>
                          <a:pt x="263" y="58"/>
                        </a:lnTo>
                        <a:lnTo>
                          <a:pt x="245" y="74"/>
                        </a:lnTo>
                        <a:lnTo>
                          <a:pt x="221" y="88"/>
                        </a:lnTo>
                        <a:lnTo>
                          <a:pt x="191" y="107"/>
                        </a:lnTo>
                        <a:lnTo>
                          <a:pt x="155" y="128"/>
                        </a:lnTo>
                        <a:lnTo>
                          <a:pt x="125" y="145"/>
                        </a:lnTo>
                        <a:lnTo>
                          <a:pt x="87" y="172"/>
                        </a:lnTo>
                        <a:lnTo>
                          <a:pt x="56" y="196"/>
                        </a:lnTo>
                        <a:lnTo>
                          <a:pt x="36" y="220"/>
                        </a:lnTo>
                        <a:lnTo>
                          <a:pt x="20" y="241"/>
                        </a:lnTo>
                        <a:lnTo>
                          <a:pt x="10" y="263"/>
                        </a:lnTo>
                        <a:lnTo>
                          <a:pt x="4" y="284"/>
                        </a:lnTo>
                        <a:lnTo>
                          <a:pt x="0" y="305"/>
                        </a:lnTo>
                        <a:lnTo>
                          <a:pt x="0" y="325"/>
                        </a:lnTo>
                        <a:lnTo>
                          <a:pt x="13" y="328"/>
                        </a:lnTo>
                        <a:lnTo>
                          <a:pt x="13" y="327"/>
                        </a:lnTo>
                        <a:lnTo>
                          <a:pt x="16" y="309"/>
                        </a:lnTo>
                        <a:lnTo>
                          <a:pt x="23" y="293"/>
                        </a:lnTo>
                        <a:lnTo>
                          <a:pt x="36" y="278"/>
                        </a:lnTo>
                        <a:lnTo>
                          <a:pt x="53" y="263"/>
                        </a:lnTo>
                        <a:lnTo>
                          <a:pt x="74" y="249"/>
                        </a:lnTo>
                        <a:lnTo>
                          <a:pt x="98" y="233"/>
                        </a:lnTo>
                        <a:lnTo>
                          <a:pt x="125" y="217"/>
                        </a:lnTo>
                        <a:lnTo>
                          <a:pt x="155" y="199"/>
                        </a:lnTo>
                        <a:lnTo>
                          <a:pt x="173" y="188"/>
                        </a:lnTo>
                        <a:lnTo>
                          <a:pt x="210" y="168"/>
                        </a:lnTo>
                        <a:lnTo>
                          <a:pt x="240" y="145"/>
                        </a:lnTo>
                        <a:lnTo>
                          <a:pt x="264" y="125"/>
                        </a:lnTo>
                        <a:lnTo>
                          <a:pt x="280" y="101"/>
                        </a:lnTo>
                        <a:lnTo>
                          <a:pt x="291" y="78"/>
                        </a:lnTo>
                        <a:lnTo>
                          <a:pt x="298" y="55"/>
                        </a:lnTo>
                        <a:lnTo>
                          <a:pt x="301" y="29"/>
                        </a:lnTo>
                        <a:lnTo>
                          <a:pt x="302" y="0"/>
                        </a:lnTo>
                        <a:lnTo>
                          <a:pt x="290" y="0"/>
                        </a:lnTo>
                        <a:close/>
                      </a:path>
                    </a:pathLst>
                  </a:custGeom>
                  <a:solidFill>
                    <a:srgbClr val="FFCC66"/>
                  </a:solidFill>
                  <a:ln w="9525">
                    <a:noFill/>
                    <a:round/>
                    <a:headEnd/>
                    <a:tailEnd/>
                  </a:ln>
                </p:spPr>
                <p:txBody>
                  <a:bodyPr/>
                  <a:lstStyle/>
                  <a:p>
                    <a:endParaRPr lang="en-US"/>
                  </a:p>
                </p:txBody>
              </p:sp>
              <p:sp>
                <p:nvSpPr>
                  <p:cNvPr id="43062" name="Freeform 83"/>
                  <p:cNvSpPr>
                    <a:spLocks/>
                  </p:cNvSpPr>
                  <p:nvPr/>
                </p:nvSpPr>
                <p:spPr bwMode="auto">
                  <a:xfrm>
                    <a:off x="4930" y="1461"/>
                    <a:ext cx="176" cy="102"/>
                  </a:xfrm>
                  <a:custGeom>
                    <a:avLst/>
                    <a:gdLst>
                      <a:gd name="T0" fmla="*/ 57 w 303"/>
                      <a:gd name="T1" fmla="*/ 0 h 328"/>
                      <a:gd name="T2" fmla="*/ 56 w 303"/>
                      <a:gd name="T3" fmla="*/ 1 h 328"/>
                      <a:gd name="T4" fmla="*/ 56 w 303"/>
                      <a:gd name="T5" fmla="*/ 1 h 328"/>
                      <a:gd name="T6" fmla="*/ 54 w 303"/>
                      <a:gd name="T7" fmla="*/ 1 h 328"/>
                      <a:gd name="T8" fmla="*/ 52 w 303"/>
                      <a:gd name="T9" fmla="*/ 2 h 328"/>
                      <a:gd name="T10" fmla="*/ 48 w 303"/>
                      <a:gd name="T11" fmla="*/ 2 h 328"/>
                      <a:gd name="T12" fmla="*/ 44 w 303"/>
                      <a:gd name="T13" fmla="*/ 2 h 328"/>
                      <a:gd name="T14" fmla="*/ 38 w 303"/>
                      <a:gd name="T15" fmla="*/ 3 h 328"/>
                      <a:gd name="T16" fmla="*/ 30 w 303"/>
                      <a:gd name="T17" fmla="*/ 4 h 328"/>
                      <a:gd name="T18" fmla="*/ 24 w 303"/>
                      <a:gd name="T19" fmla="*/ 4 h 328"/>
                      <a:gd name="T20" fmla="*/ 17 w 303"/>
                      <a:gd name="T21" fmla="*/ 5 h 328"/>
                      <a:gd name="T22" fmla="*/ 11 w 303"/>
                      <a:gd name="T23" fmla="*/ 6 h 328"/>
                      <a:gd name="T24" fmla="*/ 7 w 303"/>
                      <a:gd name="T25" fmla="*/ 7 h 328"/>
                      <a:gd name="T26" fmla="*/ 3 w 303"/>
                      <a:gd name="T27" fmla="*/ 7 h 328"/>
                      <a:gd name="T28" fmla="*/ 2 w 303"/>
                      <a:gd name="T29" fmla="*/ 8 h 328"/>
                      <a:gd name="T30" fmla="*/ 1 w 303"/>
                      <a:gd name="T31" fmla="*/ 8 h 328"/>
                      <a:gd name="T32" fmla="*/ 0 w 303"/>
                      <a:gd name="T33" fmla="*/ 9 h 328"/>
                      <a:gd name="T34" fmla="*/ 0 w 303"/>
                      <a:gd name="T35" fmla="*/ 10 h 328"/>
                      <a:gd name="T36" fmla="*/ 3 w 303"/>
                      <a:gd name="T37" fmla="*/ 10 h 328"/>
                      <a:gd name="T38" fmla="*/ 3 w 303"/>
                      <a:gd name="T39" fmla="*/ 10 h 328"/>
                      <a:gd name="T40" fmla="*/ 3 w 303"/>
                      <a:gd name="T41" fmla="*/ 9 h 328"/>
                      <a:gd name="T42" fmla="*/ 5 w 303"/>
                      <a:gd name="T43" fmla="*/ 9 h 328"/>
                      <a:gd name="T44" fmla="*/ 7 w 303"/>
                      <a:gd name="T45" fmla="*/ 8 h 328"/>
                      <a:gd name="T46" fmla="*/ 10 w 303"/>
                      <a:gd name="T47" fmla="*/ 8 h 328"/>
                      <a:gd name="T48" fmla="*/ 15 w 303"/>
                      <a:gd name="T49" fmla="*/ 7 h 328"/>
                      <a:gd name="T50" fmla="*/ 19 w 303"/>
                      <a:gd name="T51" fmla="*/ 7 h 328"/>
                      <a:gd name="T52" fmla="*/ 24 w 303"/>
                      <a:gd name="T53" fmla="*/ 7 h 328"/>
                      <a:gd name="T54" fmla="*/ 30 w 303"/>
                      <a:gd name="T55" fmla="*/ 6 h 328"/>
                      <a:gd name="T56" fmla="*/ 34 w 303"/>
                      <a:gd name="T57" fmla="*/ 6 h 328"/>
                      <a:gd name="T58" fmla="*/ 41 w 303"/>
                      <a:gd name="T59" fmla="*/ 5 h 328"/>
                      <a:gd name="T60" fmla="*/ 47 w 303"/>
                      <a:gd name="T61" fmla="*/ 4 h 328"/>
                      <a:gd name="T62" fmla="*/ 52 w 303"/>
                      <a:gd name="T63" fmla="*/ 4 h 328"/>
                      <a:gd name="T64" fmla="*/ 55 w 303"/>
                      <a:gd name="T65" fmla="*/ 3 h 328"/>
                      <a:gd name="T66" fmla="*/ 58 w 303"/>
                      <a:gd name="T67" fmla="*/ 2 h 328"/>
                      <a:gd name="T68" fmla="*/ 59 w 303"/>
                      <a:gd name="T69" fmla="*/ 2 h 328"/>
                      <a:gd name="T70" fmla="*/ 59 w 303"/>
                      <a:gd name="T71" fmla="*/ 1 h 328"/>
                      <a:gd name="T72" fmla="*/ 59 w 303"/>
                      <a:gd name="T73" fmla="*/ 0 h 328"/>
                      <a:gd name="T74" fmla="*/ 57 w 303"/>
                      <a:gd name="T75" fmla="*/ 0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328"/>
                      <a:gd name="T116" fmla="*/ 303 w 303"/>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328">
                        <a:moveTo>
                          <a:pt x="291" y="0"/>
                        </a:moveTo>
                        <a:lnTo>
                          <a:pt x="287" y="16"/>
                        </a:lnTo>
                        <a:lnTo>
                          <a:pt x="284" y="30"/>
                        </a:lnTo>
                        <a:lnTo>
                          <a:pt x="276" y="45"/>
                        </a:lnTo>
                        <a:lnTo>
                          <a:pt x="264" y="57"/>
                        </a:lnTo>
                        <a:lnTo>
                          <a:pt x="246" y="72"/>
                        </a:lnTo>
                        <a:lnTo>
                          <a:pt x="222" y="88"/>
                        </a:lnTo>
                        <a:lnTo>
                          <a:pt x="192" y="105"/>
                        </a:lnTo>
                        <a:lnTo>
                          <a:pt x="155" y="126"/>
                        </a:lnTo>
                        <a:lnTo>
                          <a:pt x="126" y="145"/>
                        </a:lnTo>
                        <a:lnTo>
                          <a:pt x="88" y="172"/>
                        </a:lnTo>
                        <a:lnTo>
                          <a:pt x="57" y="196"/>
                        </a:lnTo>
                        <a:lnTo>
                          <a:pt x="35" y="220"/>
                        </a:lnTo>
                        <a:lnTo>
                          <a:pt x="19" y="241"/>
                        </a:lnTo>
                        <a:lnTo>
                          <a:pt x="9" y="261"/>
                        </a:lnTo>
                        <a:lnTo>
                          <a:pt x="3" y="284"/>
                        </a:lnTo>
                        <a:lnTo>
                          <a:pt x="0" y="304"/>
                        </a:lnTo>
                        <a:lnTo>
                          <a:pt x="0" y="325"/>
                        </a:lnTo>
                        <a:lnTo>
                          <a:pt x="14" y="328"/>
                        </a:lnTo>
                        <a:lnTo>
                          <a:pt x="14" y="327"/>
                        </a:lnTo>
                        <a:lnTo>
                          <a:pt x="17" y="309"/>
                        </a:lnTo>
                        <a:lnTo>
                          <a:pt x="24" y="293"/>
                        </a:lnTo>
                        <a:lnTo>
                          <a:pt x="37" y="277"/>
                        </a:lnTo>
                        <a:lnTo>
                          <a:pt x="54" y="263"/>
                        </a:lnTo>
                        <a:lnTo>
                          <a:pt x="75" y="247"/>
                        </a:lnTo>
                        <a:lnTo>
                          <a:pt x="97" y="233"/>
                        </a:lnTo>
                        <a:lnTo>
                          <a:pt x="124" y="215"/>
                        </a:lnTo>
                        <a:lnTo>
                          <a:pt x="155" y="198"/>
                        </a:lnTo>
                        <a:lnTo>
                          <a:pt x="172" y="188"/>
                        </a:lnTo>
                        <a:lnTo>
                          <a:pt x="211" y="167"/>
                        </a:lnTo>
                        <a:lnTo>
                          <a:pt x="241" y="145"/>
                        </a:lnTo>
                        <a:lnTo>
                          <a:pt x="264" y="124"/>
                        </a:lnTo>
                        <a:lnTo>
                          <a:pt x="279" y="100"/>
                        </a:lnTo>
                        <a:lnTo>
                          <a:pt x="292" y="78"/>
                        </a:lnTo>
                        <a:lnTo>
                          <a:pt x="299" y="54"/>
                        </a:lnTo>
                        <a:lnTo>
                          <a:pt x="302" y="29"/>
                        </a:lnTo>
                        <a:lnTo>
                          <a:pt x="303" y="0"/>
                        </a:lnTo>
                        <a:lnTo>
                          <a:pt x="291" y="0"/>
                        </a:lnTo>
                        <a:close/>
                      </a:path>
                    </a:pathLst>
                  </a:custGeom>
                  <a:solidFill>
                    <a:srgbClr val="FFCC66"/>
                  </a:solidFill>
                  <a:ln w="9525">
                    <a:noFill/>
                    <a:round/>
                    <a:headEnd/>
                    <a:tailEnd/>
                  </a:ln>
                </p:spPr>
                <p:txBody>
                  <a:bodyPr/>
                  <a:lstStyle/>
                  <a:p>
                    <a:endParaRPr lang="en-US"/>
                  </a:p>
                </p:txBody>
              </p:sp>
              <p:sp>
                <p:nvSpPr>
                  <p:cNvPr id="43063" name="Freeform 84"/>
                  <p:cNvSpPr>
                    <a:spLocks/>
                  </p:cNvSpPr>
                  <p:nvPr/>
                </p:nvSpPr>
                <p:spPr bwMode="auto">
                  <a:xfrm flipH="1">
                    <a:off x="4941" y="1371"/>
                    <a:ext cx="158" cy="93"/>
                  </a:xfrm>
                  <a:custGeom>
                    <a:avLst/>
                    <a:gdLst>
                      <a:gd name="T0" fmla="*/ 22 w 272"/>
                      <a:gd name="T1" fmla="*/ 5 h 304"/>
                      <a:gd name="T2" fmla="*/ 15 w 272"/>
                      <a:gd name="T3" fmla="*/ 4 h 304"/>
                      <a:gd name="T4" fmla="*/ 10 w 272"/>
                      <a:gd name="T5" fmla="*/ 3 h 304"/>
                      <a:gd name="T6" fmla="*/ 6 w 272"/>
                      <a:gd name="T7" fmla="*/ 3 h 304"/>
                      <a:gd name="T8" fmla="*/ 3 w 272"/>
                      <a:gd name="T9" fmla="*/ 2 h 304"/>
                      <a:gd name="T10" fmla="*/ 2 w 272"/>
                      <a:gd name="T11" fmla="*/ 2 h 304"/>
                      <a:gd name="T12" fmla="*/ 1 w 272"/>
                      <a:gd name="T13" fmla="*/ 1 h 304"/>
                      <a:gd name="T14" fmla="*/ 0 w 272"/>
                      <a:gd name="T15" fmla="*/ 1 h 304"/>
                      <a:gd name="T16" fmla="*/ 0 w 272"/>
                      <a:gd name="T17" fmla="*/ 0 h 304"/>
                      <a:gd name="T18" fmla="*/ 2 w 272"/>
                      <a:gd name="T19" fmla="*/ 0 h 304"/>
                      <a:gd name="T20" fmla="*/ 2 w 272"/>
                      <a:gd name="T21" fmla="*/ 0 h 304"/>
                      <a:gd name="T22" fmla="*/ 3 w 272"/>
                      <a:gd name="T23" fmla="*/ 1 h 304"/>
                      <a:gd name="T24" fmla="*/ 4 w 272"/>
                      <a:gd name="T25" fmla="*/ 1 h 304"/>
                      <a:gd name="T26" fmla="*/ 6 w 272"/>
                      <a:gd name="T27" fmla="*/ 1 h 304"/>
                      <a:gd name="T28" fmla="*/ 9 w 272"/>
                      <a:gd name="T29" fmla="*/ 2 h 304"/>
                      <a:gd name="T30" fmla="*/ 13 w 272"/>
                      <a:gd name="T31" fmla="*/ 2 h 304"/>
                      <a:gd name="T32" fmla="*/ 17 w 272"/>
                      <a:gd name="T33" fmla="*/ 2 h 304"/>
                      <a:gd name="T34" fmla="*/ 22 w 272"/>
                      <a:gd name="T35" fmla="*/ 3 h 304"/>
                      <a:gd name="T36" fmla="*/ 27 w 272"/>
                      <a:gd name="T37" fmla="*/ 3 h 304"/>
                      <a:gd name="T38" fmla="*/ 30 w 272"/>
                      <a:gd name="T39" fmla="*/ 4 h 304"/>
                      <a:gd name="T40" fmla="*/ 37 w 272"/>
                      <a:gd name="T41" fmla="*/ 4 h 304"/>
                      <a:gd name="T42" fmla="*/ 42 w 272"/>
                      <a:gd name="T43" fmla="*/ 5 h 304"/>
                      <a:gd name="T44" fmla="*/ 46 w 272"/>
                      <a:gd name="T45" fmla="*/ 5 h 304"/>
                      <a:gd name="T46" fmla="*/ 49 w 272"/>
                      <a:gd name="T47" fmla="*/ 6 h 304"/>
                      <a:gd name="T48" fmla="*/ 52 w 272"/>
                      <a:gd name="T49" fmla="*/ 6 h 304"/>
                      <a:gd name="T50" fmla="*/ 53 w 272"/>
                      <a:gd name="T51" fmla="*/ 7 h 304"/>
                      <a:gd name="T52" fmla="*/ 53 w 272"/>
                      <a:gd name="T53" fmla="*/ 8 h 304"/>
                      <a:gd name="T54" fmla="*/ 53 w 272"/>
                      <a:gd name="T55" fmla="*/ 9 h 304"/>
                      <a:gd name="T56" fmla="*/ 53 w 272"/>
                      <a:gd name="T57" fmla="*/ 9 h 304"/>
                      <a:gd name="T58" fmla="*/ 53 w 272"/>
                      <a:gd name="T59" fmla="*/ 9 h 304"/>
                      <a:gd name="T60" fmla="*/ 53 w 272"/>
                      <a:gd name="T61" fmla="*/ 9 h 304"/>
                      <a:gd name="T62" fmla="*/ 51 w 272"/>
                      <a:gd name="T63" fmla="*/ 9 h 304"/>
                      <a:gd name="T64" fmla="*/ 51 w 272"/>
                      <a:gd name="T65" fmla="*/ 9 h 304"/>
                      <a:gd name="T66" fmla="*/ 51 w 272"/>
                      <a:gd name="T67" fmla="*/ 8 h 304"/>
                      <a:gd name="T68" fmla="*/ 50 w 272"/>
                      <a:gd name="T69" fmla="*/ 8 h 304"/>
                      <a:gd name="T70" fmla="*/ 49 w 272"/>
                      <a:gd name="T71" fmla="*/ 7 h 304"/>
                      <a:gd name="T72" fmla="*/ 46 w 272"/>
                      <a:gd name="T73" fmla="*/ 7 h 304"/>
                      <a:gd name="T74" fmla="*/ 43 w 272"/>
                      <a:gd name="T75" fmla="*/ 7 h 304"/>
                      <a:gd name="T76" fmla="*/ 39 w 272"/>
                      <a:gd name="T77" fmla="*/ 6 h 304"/>
                      <a:gd name="T78" fmla="*/ 34 w 272"/>
                      <a:gd name="T79" fmla="*/ 6 h 304"/>
                      <a:gd name="T80" fmla="*/ 27 w 272"/>
                      <a:gd name="T81" fmla="*/ 5 h 304"/>
                      <a:gd name="T82" fmla="*/ 22 w 272"/>
                      <a:gd name="T83" fmla="*/ 5 h 3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304"/>
                      <a:gd name="T128" fmla="*/ 272 w 272"/>
                      <a:gd name="T129" fmla="*/ 304 h 3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304">
                        <a:moveTo>
                          <a:pt x="112" y="165"/>
                        </a:moveTo>
                        <a:lnTo>
                          <a:pt x="77" y="143"/>
                        </a:lnTo>
                        <a:lnTo>
                          <a:pt x="52" y="121"/>
                        </a:lnTo>
                        <a:lnTo>
                          <a:pt x="31" y="100"/>
                        </a:lnTo>
                        <a:lnTo>
                          <a:pt x="16" y="81"/>
                        </a:lnTo>
                        <a:lnTo>
                          <a:pt x="8" y="62"/>
                        </a:lnTo>
                        <a:lnTo>
                          <a:pt x="2" y="43"/>
                        </a:lnTo>
                        <a:lnTo>
                          <a:pt x="0" y="24"/>
                        </a:lnTo>
                        <a:lnTo>
                          <a:pt x="0" y="3"/>
                        </a:lnTo>
                        <a:lnTo>
                          <a:pt x="12" y="0"/>
                        </a:lnTo>
                        <a:lnTo>
                          <a:pt x="12" y="3"/>
                        </a:lnTo>
                        <a:lnTo>
                          <a:pt x="15" y="17"/>
                        </a:lnTo>
                        <a:lnTo>
                          <a:pt x="21" y="33"/>
                        </a:lnTo>
                        <a:lnTo>
                          <a:pt x="32" y="47"/>
                        </a:lnTo>
                        <a:lnTo>
                          <a:pt x="47" y="60"/>
                        </a:lnTo>
                        <a:lnTo>
                          <a:pt x="66" y="74"/>
                        </a:lnTo>
                        <a:lnTo>
                          <a:pt x="88" y="87"/>
                        </a:lnTo>
                        <a:lnTo>
                          <a:pt x="112" y="103"/>
                        </a:lnTo>
                        <a:lnTo>
                          <a:pt x="140" y="117"/>
                        </a:lnTo>
                        <a:lnTo>
                          <a:pt x="155" y="125"/>
                        </a:lnTo>
                        <a:lnTo>
                          <a:pt x="189" y="146"/>
                        </a:lnTo>
                        <a:lnTo>
                          <a:pt x="216" y="167"/>
                        </a:lnTo>
                        <a:lnTo>
                          <a:pt x="237" y="186"/>
                        </a:lnTo>
                        <a:lnTo>
                          <a:pt x="251" y="207"/>
                        </a:lnTo>
                        <a:lnTo>
                          <a:pt x="263" y="227"/>
                        </a:lnTo>
                        <a:lnTo>
                          <a:pt x="269" y="248"/>
                        </a:lnTo>
                        <a:lnTo>
                          <a:pt x="271" y="272"/>
                        </a:lnTo>
                        <a:lnTo>
                          <a:pt x="272" y="296"/>
                        </a:lnTo>
                        <a:lnTo>
                          <a:pt x="272" y="301"/>
                        </a:lnTo>
                        <a:lnTo>
                          <a:pt x="272" y="302"/>
                        </a:lnTo>
                        <a:lnTo>
                          <a:pt x="272" y="304"/>
                        </a:lnTo>
                        <a:lnTo>
                          <a:pt x="261" y="301"/>
                        </a:lnTo>
                        <a:lnTo>
                          <a:pt x="261" y="296"/>
                        </a:lnTo>
                        <a:lnTo>
                          <a:pt x="259" y="283"/>
                        </a:lnTo>
                        <a:lnTo>
                          <a:pt x="255" y="270"/>
                        </a:lnTo>
                        <a:lnTo>
                          <a:pt x="248" y="258"/>
                        </a:lnTo>
                        <a:lnTo>
                          <a:pt x="237" y="246"/>
                        </a:lnTo>
                        <a:lnTo>
                          <a:pt x="219" y="234"/>
                        </a:lnTo>
                        <a:lnTo>
                          <a:pt x="200" y="219"/>
                        </a:lnTo>
                        <a:lnTo>
                          <a:pt x="173" y="202"/>
                        </a:lnTo>
                        <a:lnTo>
                          <a:pt x="140" y="183"/>
                        </a:lnTo>
                        <a:lnTo>
                          <a:pt x="112" y="165"/>
                        </a:lnTo>
                        <a:close/>
                      </a:path>
                    </a:pathLst>
                  </a:custGeom>
                  <a:solidFill>
                    <a:srgbClr val="99CCFF"/>
                  </a:solidFill>
                  <a:ln w="9525">
                    <a:noFill/>
                    <a:round/>
                    <a:headEnd/>
                    <a:tailEnd/>
                  </a:ln>
                </p:spPr>
                <p:txBody>
                  <a:bodyPr/>
                  <a:lstStyle/>
                  <a:p>
                    <a:endParaRPr lang="en-US"/>
                  </a:p>
                </p:txBody>
              </p:sp>
              <p:sp>
                <p:nvSpPr>
                  <p:cNvPr id="43064" name="Freeform 85"/>
                  <p:cNvSpPr>
                    <a:spLocks/>
                  </p:cNvSpPr>
                  <p:nvPr/>
                </p:nvSpPr>
                <p:spPr bwMode="auto">
                  <a:xfrm flipH="1">
                    <a:off x="4941" y="1552"/>
                    <a:ext cx="159" cy="93"/>
                  </a:xfrm>
                  <a:custGeom>
                    <a:avLst/>
                    <a:gdLst>
                      <a:gd name="T0" fmla="*/ 22 w 273"/>
                      <a:gd name="T1" fmla="*/ 5 h 301"/>
                      <a:gd name="T2" fmla="*/ 15 w 273"/>
                      <a:gd name="T3" fmla="*/ 4 h 301"/>
                      <a:gd name="T4" fmla="*/ 10 w 273"/>
                      <a:gd name="T5" fmla="*/ 3 h 301"/>
                      <a:gd name="T6" fmla="*/ 6 w 273"/>
                      <a:gd name="T7" fmla="*/ 3 h 301"/>
                      <a:gd name="T8" fmla="*/ 3 w 273"/>
                      <a:gd name="T9" fmla="*/ 2 h 301"/>
                      <a:gd name="T10" fmla="*/ 2 w 273"/>
                      <a:gd name="T11" fmla="*/ 2 h 301"/>
                      <a:gd name="T12" fmla="*/ 1 w 273"/>
                      <a:gd name="T13" fmla="*/ 1 h 301"/>
                      <a:gd name="T14" fmla="*/ 0 w 273"/>
                      <a:gd name="T15" fmla="*/ 1 h 301"/>
                      <a:gd name="T16" fmla="*/ 0 w 273"/>
                      <a:gd name="T17" fmla="*/ 0 h 301"/>
                      <a:gd name="T18" fmla="*/ 3 w 273"/>
                      <a:gd name="T19" fmla="*/ 0 h 301"/>
                      <a:gd name="T20" fmla="*/ 3 w 273"/>
                      <a:gd name="T21" fmla="*/ 1 h 301"/>
                      <a:gd name="T22" fmla="*/ 5 w 273"/>
                      <a:gd name="T23" fmla="*/ 1 h 301"/>
                      <a:gd name="T24" fmla="*/ 6 w 273"/>
                      <a:gd name="T25" fmla="*/ 1 h 301"/>
                      <a:gd name="T26" fmla="*/ 9 w 273"/>
                      <a:gd name="T27" fmla="*/ 2 h 301"/>
                      <a:gd name="T28" fmla="*/ 13 w 273"/>
                      <a:gd name="T29" fmla="*/ 2 h 301"/>
                      <a:gd name="T30" fmla="*/ 17 w 273"/>
                      <a:gd name="T31" fmla="*/ 2 h 301"/>
                      <a:gd name="T32" fmla="*/ 22 w 273"/>
                      <a:gd name="T33" fmla="*/ 3 h 301"/>
                      <a:gd name="T34" fmla="*/ 28 w 273"/>
                      <a:gd name="T35" fmla="*/ 3 h 301"/>
                      <a:gd name="T36" fmla="*/ 31 w 273"/>
                      <a:gd name="T37" fmla="*/ 4 h 301"/>
                      <a:gd name="T38" fmla="*/ 38 w 273"/>
                      <a:gd name="T39" fmla="*/ 4 h 301"/>
                      <a:gd name="T40" fmla="*/ 43 w 273"/>
                      <a:gd name="T41" fmla="*/ 5 h 301"/>
                      <a:gd name="T42" fmla="*/ 47 w 273"/>
                      <a:gd name="T43" fmla="*/ 6 h 301"/>
                      <a:gd name="T44" fmla="*/ 50 w 273"/>
                      <a:gd name="T45" fmla="*/ 6 h 301"/>
                      <a:gd name="T46" fmla="*/ 52 w 273"/>
                      <a:gd name="T47" fmla="*/ 7 h 301"/>
                      <a:gd name="T48" fmla="*/ 53 w 273"/>
                      <a:gd name="T49" fmla="*/ 7 h 301"/>
                      <a:gd name="T50" fmla="*/ 54 w 273"/>
                      <a:gd name="T51" fmla="*/ 8 h 301"/>
                      <a:gd name="T52" fmla="*/ 54 w 273"/>
                      <a:gd name="T53" fmla="*/ 9 h 301"/>
                      <a:gd name="T54" fmla="*/ 54 w 273"/>
                      <a:gd name="T55" fmla="*/ 9 h 301"/>
                      <a:gd name="T56" fmla="*/ 54 w 273"/>
                      <a:gd name="T57" fmla="*/ 9 h 301"/>
                      <a:gd name="T58" fmla="*/ 51 w 273"/>
                      <a:gd name="T59" fmla="*/ 9 h 301"/>
                      <a:gd name="T60" fmla="*/ 51 w 273"/>
                      <a:gd name="T61" fmla="*/ 9 h 301"/>
                      <a:gd name="T62" fmla="*/ 51 w 273"/>
                      <a:gd name="T63" fmla="*/ 8 h 301"/>
                      <a:gd name="T64" fmla="*/ 51 w 273"/>
                      <a:gd name="T65" fmla="*/ 8 h 301"/>
                      <a:gd name="T66" fmla="*/ 49 w 273"/>
                      <a:gd name="T67" fmla="*/ 7 h 301"/>
                      <a:gd name="T68" fmla="*/ 47 w 273"/>
                      <a:gd name="T69" fmla="*/ 7 h 301"/>
                      <a:gd name="T70" fmla="*/ 44 w 273"/>
                      <a:gd name="T71" fmla="*/ 7 h 301"/>
                      <a:gd name="T72" fmla="*/ 40 w 273"/>
                      <a:gd name="T73" fmla="*/ 6 h 301"/>
                      <a:gd name="T74" fmla="*/ 34 w 273"/>
                      <a:gd name="T75" fmla="*/ 6 h 301"/>
                      <a:gd name="T76" fmla="*/ 28 w 273"/>
                      <a:gd name="T77" fmla="*/ 5 h 301"/>
                      <a:gd name="T78" fmla="*/ 22 w 273"/>
                      <a:gd name="T79" fmla="*/ 5 h 3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3"/>
                      <a:gd name="T121" fmla="*/ 0 h 301"/>
                      <a:gd name="T122" fmla="*/ 273 w 273"/>
                      <a:gd name="T123" fmla="*/ 301 h 3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3" h="301">
                        <a:moveTo>
                          <a:pt x="112" y="166"/>
                        </a:moveTo>
                        <a:lnTo>
                          <a:pt x="78" y="142"/>
                        </a:lnTo>
                        <a:lnTo>
                          <a:pt x="51" y="121"/>
                        </a:lnTo>
                        <a:lnTo>
                          <a:pt x="32" y="99"/>
                        </a:lnTo>
                        <a:lnTo>
                          <a:pt x="17" y="78"/>
                        </a:lnTo>
                        <a:lnTo>
                          <a:pt x="8" y="59"/>
                        </a:lnTo>
                        <a:lnTo>
                          <a:pt x="3" y="40"/>
                        </a:lnTo>
                        <a:lnTo>
                          <a:pt x="0" y="21"/>
                        </a:lnTo>
                        <a:lnTo>
                          <a:pt x="0" y="0"/>
                        </a:lnTo>
                        <a:lnTo>
                          <a:pt x="13" y="0"/>
                        </a:lnTo>
                        <a:lnTo>
                          <a:pt x="16" y="18"/>
                        </a:lnTo>
                        <a:lnTo>
                          <a:pt x="22" y="32"/>
                        </a:lnTo>
                        <a:lnTo>
                          <a:pt x="33" y="46"/>
                        </a:lnTo>
                        <a:lnTo>
                          <a:pt x="48" y="59"/>
                        </a:lnTo>
                        <a:lnTo>
                          <a:pt x="67" y="73"/>
                        </a:lnTo>
                        <a:lnTo>
                          <a:pt x="89" y="88"/>
                        </a:lnTo>
                        <a:lnTo>
                          <a:pt x="113" y="102"/>
                        </a:lnTo>
                        <a:lnTo>
                          <a:pt x="141" y="116"/>
                        </a:lnTo>
                        <a:lnTo>
                          <a:pt x="156" y="126"/>
                        </a:lnTo>
                        <a:lnTo>
                          <a:pt x="190" y="147"/>
                        </a:lnTo>
                        <a:lnTo>
                          <a:pt x="217" y="166"/>
                        </a:lnTo>
                        <a:lnTo>
                          <a:pt x="238" y="185"/>
                        </a:lnTo>
                        <a:lnTo>
                          <a:pt x="252" y="204"/>
                        </a:lnTo>
                        <a:lnTo>
                          <a:pt x="264" y="226"/>
                        </a:lnTo>
                        <a:lnTo>
                          <a:pt x="270" y="248"/>
                        </a:lnTo>
                        <a:lnTo>
                          <a:pt x="272" y="271"/>
                        </a:lnTo>
                        <a:lnTo>
                          <a:pt x="273" y="295"/>
                        </a:lnTo>
                        <a:lnTo>
                          <a:pt x="273" y="299"/>
                        </a:lnTo>
                        <a:lnTo>
                          <a:pt x="273" y="301"/>
                        </a:lnTo>
                        <a:lnTo>
                          <a:pt x="260" y="299"/>
                        </a:lnTo>
                        <a:lnTo>
                          <a:pt x="260" y="295"/>
                        </a:lnTo>
                        <a:lnTo>
                          <a:pt x="259" y="280"/>
                        </a:lnTo>
                        <a:lnTo>
                          <a:pt x="256" y="268"/>
                        </a:lnTo>
                        <a:lnTo>
                          <a:pt x="248" y="256"/>
                        </a:lnTo>
                        <a:lnTo>
                          <a:pt x="236" y="244"/>
                        </a:lnTo>
                        <a:lnTo>
                          <a:pt x="220" y="231"/>
                        </a:lnTo>
                        <a:lnTo>
                          <a:pt x="201" y="217"/>
                        </a:lnTo>
                        <a:lnTo>
                          <a:pt x="174" y="201"/>
                        </a:lnTo>
                        <a:lnTo>
                          <a:pt x="141" y="180"/>
                        </a:lnTo>
                        <a:lnTo>
                          <a:pt x="112" y="166"/>
                        </a:lnTo>
                        <a:close/>
                      </a:path>
                    </a:pathLst>
                  </a:custGeom>
                  <a:solidFill>
                    <a:srgbClr val="99CCFF"/>
                  </a:solidFill>
                  <a:ln w="9525">
                    <a:noFill/>
                    <a:round/>
                    <a:headEnd/>
                    <a:tailEnd/>
                  </a:ln>
                </p:spPr>
                <p:txBody>
                  <a:bodyPr/>
                  <a:lstStyle/>
                  <a:p>
                    <a:endParaRPr lang="en-US"/>
                  </a:p>
                </p:txBody>
              </p:sp>
              <p:grpSp>
                <p:nvGrpSpPr>
                  <p:cNvPr id="43065" name="Group 86"/>
                  <p:cNvGrpSpPr>
                    <a:grpSpLocks/>
                  </p:cNvGrpSpPr>
                  <p:nvPr/>
                </p:nvGrpSpPr>
                <p:grpSpPr bwMode="auto">
                  <a:xfrm>
                    <a:off x="5012" y="1106"/>
                    <a:ext cx="173" cy="289"/>
                    <a:chOff x="4747" y="899"/>
                    <a:chExt cx="192" cy="366"/>
                  </a:xfrm>
                </p:grpSpPr>
                <p:sp>
                  <p:nvSpPr>
                    <p:cNvPr id="43089" name="Line 87"/>
                    <p:cNvSpPr>
                      <a:spLocks noChangeShapeType="1"/>
                    </p:cNvSpPr>
                    <p:nvPr/>
                  </p:nvSpPr>
                  <p:spPr bwMode="auto">
                    <a:xfrm flipV="1">
                      <a:off x="4842" y="1014"/>
                      <a:ext cx="0" cy="69"/>
                    </a:xfrm>
                    <a:prstGeom prst="line">
                      <a:avLst/>
                    </a:prstGeom>
                    <a:noFill/>
                    <a:ln w="6350">
                      <a:solidFill>
                        <a:schemeClr val="bg1"/>
                      </a:solidFill>
                      <a:round/>
                      <a:headEnd type="none" w="sm" len="sm"/>
                      <a:tailEnd type="none" w="sm" len="sm"/>
                    </a:ln>
                  </p:spPr>
                  <p:txBody>
                    <a:bodyPr wrap="none" anchor="ctr"/>
                    <a:lstStyle/>
                    <a:p>
                      <a:endParaRPr lang="en-GB"/>
                    </a:p>
                  </p:txBody>
                </p:sp>
                <p:sp>
                  <p:nvSpPr>
                    <p:cNvPr id="43090" name="Text Box 88"/>
                    <p:cNvSpPr txBox="1">
                      <a:spLocks noChangeArrowheads="1"/>
                    </p:cNvSpPr>
                    <p:nvPr/>
                  </p:nvSpPr>
                  <p:spPr bwMode="auto">
                    <a:xfrm>
                      <a:off x="4747" y="899"/>
                      <a:ext cx="192" cy="366"/>
                    </a:xfrm>
                    <a:prstGeom prst="rect">
                      <a:avLst/>
                    </a:prstGeom>
                    <a:noFill/>
                    <a:ln w="12700">
                      <a:noFill/>
                      <a:miter lim="800000"/>
                      <a:headEnd type="none" w="sm" len="sm"/>
                      <a:tailEnd type="none" w="sm" len="sm"/>
                    </a:ln>
                  </p:spPr>
                  <p:txBody>
                    <a:bodyPr>
                      <a:spAutoFit/>
                    </a:bodyPr>
                    <a:lstStyle/>
                    <a:p>
                      <a:r>
                        <a:rPr lang="en-US" sz="2400" b="1">
                          <a:solidFill>
                            <a:schemeClr val="bg2"/>
                          </a:solidFill>
                          <a:latin typeface="Helvetica" pitchFamily="34" charset="0"/>
                        </a:rPr>
                        <a:t>*</a:t>
                      </a:r>
                    </a:p>
                  </p:txBody>
                </p:sp>
              </p:grpSp>
              <p:sp>
                <p:nvSpPr>
                  <p:cNvPr id="43066" name="Freeform 89"/>
                  <p:cNvSpPr>
                    <a:spLocks/>
                  </p:cNvSpPr>
                  <p:nvPr/>
                </p:nvSpPr>
                <p:spPr bwMode="auto">
                  <a:xfrm flipH="1">
                    <a:off x="5150" y="1281"/>
                    <a:ext cx="158" cy="93"/>
                  </a:xfrm>
                  <a:custGeom>
                    <a:avLst/>
                    <a:gdLst>
                      <a:gd name="T0" fmla="*/ 51 w 272"/>
                      <a:gd name="T1" fmla="*/ 0 h 296"/>
                      <a:gd name="T2" fmla="*/ 51 w 272"/>
                      <a:gd name="T3" fmla="*/ 1 h 296"/>
                      <a:gd name="T4" fmla="*/ 50 w 272"/>
                      <a:gd name="T5" fmla="*/ 1 h 296"/>
                      <a:gd name="T6" fmla="*/ 48 w 272"/>
                      <a:gd name="T7" fmla="*/ 1 h 296"/>
                      <a:gd name="T8" fmla="*/ 46 w 272"/>
                      <a:gd name="T9" fmla="*/ 2 h 296"/>
                      <a:gd name="T10" fmla="*/ 43 w 272"/>
                      <a:gd name="T11" fmla="*/ 2 h 296"/>
                      <a:gd name="T12" fmla="*/ 39 w 272"/>
                      <a:gd name="T13" fmla="*/ 3 h 296"/>
                      <a:gd name="T14" fmla="*/ 34 w 272"/>
                      <a:gd name="T15" fmla="*/ 3 h 296"/>
                      <a:gd name="T16" fmla="*/ 27 w 272"/>
                      <a:gd name="T17" fmla="*/ 3 h 296"/>
                      <a:gd name="T18" fmla="*/ 21 w 272"/>
                      <a:gd name="T19" fmla="*/ 4 h 296"/>
                      <a:gd name="T20" fmla="*/ 15 w 272"/>
                      <a:gd name="T21" fmla="*/ 5 h 296"/>
                      <a:gd name="T22" fmla="*/ 10 w 272"/>
                      <a:gd name="T23" fmla="*/ 5 h 296"/>
                      <a:gd name="T24" fmla="*/ 6 w 272"/>
                      <a:gd name="T25" fmla="*/ 6 h 296"/>
                      <a:gd name="T26" fmla="*/ 3 w 272"/>
                      <a:gd name="T27" fmla="*/ 7 h 296"/>
                      <a:gd name="T28" fmla="*/ 2 w 272"/>
                      <a:gd name="T29" fmla="*/ 7 h 296"/>
                      <a:gd name="T30" fmla="*/ 1 w 272"/>
                      <a:gd name="T31" fmla="*/ 8 h 296"/>
                      <a:gd name="T32" fmla="*/ 0 w 272"/>
                      <a:gd name="T33" fmla="*/ 8 h 296"/>
                      <a:gd name="T34" fmla="*/ 0 w 272"/>
                      <a:gd name="T35" fmla="*/ 9 h 296"/>
                      <a:gd name="T36" fmla="*/ 2 w 272"/>
                      <a:gd name="T37" fmla="*/ 9 h 296"/>
                      <a:gd name="T38" fmla="*/ 2 w 272"/>
                      <a:gd name="T39" fmla="*/ 9 h 296"/>
                      <a:gd name="T40" fmla="*/ 3 w 272"/>
                      <a:gd name="T41" fmla="*/ 8 h 296"/>
                      <a:gd name="T42" fmla="*/ 4 w 272"/>
                      <a:gd name="T43" fmla="*/ 8 h 296"/>
                      <a:gd name="T44" fmla="*/ 6 w 272"/>
                      <a:gd name="T45" fmla="*/ 8 h 296"/>
                      <a:gd name="T46" fmla="*/ 9 w 272"/>
                      <a:gd name="T47" fmla="*/ 7 h 296"/>
                      <a:gd name="T48" fmla="*/ 13 w 272"/>
                      <a:gd name="T49" fmla="*/ 7 h 296"/>
                      <a:gd name="T50" fmla="*/ 17 w 272"/>
                      <a:gd name="T51" fmla="*/ 6 h 296"/>
                      <a:gd name="T52" fmla="*/ 22 w 272"/>
                      <a:gd name="T53" fmla="*/ 6 h 296"/>
                      <a:gd name="T54" fmla="*/ 27 w 272"/>
                      <a:gd name="T55" fmla="*/ 6 h 296"/>
                      <a:gd name="T56" fmla="*/ 30 w 272"/>
                      <a:gd name="T57" fmla="*/ 5 h 296"/>
                      <a:gd name="T58" fmla="*/ 37 w 272"/>
                      <a:gd name="T59" fmla="*/ 5 h 296"/>
                      <a:gd name="T60" fmla="*/ 42 w 272"/>
                      <a:gd name="T61" fmla="*/ 4 h 296"/>
                      <a:gd name="T62" fmla="*/ 46 w 272"/>
                      <a:gd name="T63" fmla="*/ 3 h 296"/>
                      <a:gd name="T64" fmla="*/ 49 w 272"/>
                      <a:gd name="T65" fmla="*/ 3 h 296"/>
                      <a:gd name="T66" fmla="*/ 52 w 272"/>
                      <a:gd name="T67" fmla="*/ 2 h 296"/>
                      <a:gd name="T68" fmla="*/ 53 w 272"/>
                      <a:gd name="T69" fmla="*/ 2 h 296"/>
                      <a:gd name="T70" fmla="*/ 53 w 272"/>
                      <a:gd name="T71" fmla="*/ 1 h 296"/>
                      <a:gd name="T72" fmla="*/ 53 w 272"/>
                      <a:gd name="T73" fmla="*/ 0 h 296"/>
                      <a:gd name="T74" fmla="*/ 51 w 272"/>
                      <a:gd name="T75" fmla="*/ 0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296"/>
                      <a:gd name="T116" fmla="*/ 272 w 272"/>
                      <a:gd name="T117" fmla="*/ 296 h 2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296">
                        <a:moveTo>
                          <a:pt x="259" y="0"/>
                        </a:moveTo>
                        <a:lnTo>
                          <a:pt x="258" y="16"/>
                        </a:lnTo>
                        <a:lnTo>
                          <a:pt x="255" y="28"/>
                        </a:lnTo>
                        <a:lnTo>
                          <a:pt x="247" y="39"/>
                        </a:lnTo>
                        <a:lnTo>
                          <a:pt x="235" y="52"/>
                        </a:lnTo>
                        <a:lnTo>
                          <a:pt x="219" y="65"/>
                        </a:lnTo>
                        <a:lnTo>
                          <a:pt x="200" y="79"/>
                        </a:lnTo>
                        <a:lnTo>
                          <a:pt x="173" y="95"/>
                        </a:lnTo>
                        <a:lnTo>
                          <a:pt x="140" y="114"/>
                        </a:lnTo>
                        <a:lnTo>
                          <a:pt x="111" y="130"/>
                        </a:lnTo>
                        <a:lnTo>
                          <a:pt x="77" y="154"/>
                        </a:lnTo>
                        <a:lnTo>
                          <a:pt x="50" y="176"/>
                        </a:lnTo>
                        <a:lnTo>
                          <a:pt x="31" y="197"/>
                        </a:lnTo>
                        <a:lnTo>
                          <a:pt x="16" y="216"/>
                        </a:lnTo>
                        <a:lnTo>
                          <a:pt x="8" y="235"/>
                        </a:lnTo>
                        <a:lnTo>
                          <a:pt x="2" y="254"/>
                        </a:lnTo>
                        <a:lnTo>
                          <a:pt x="0" y="274"/>
                        </a:lnTo>
                        <a:lnTo>
                          <a:pt x="0" y="293"/>
                        </a:lnTo>
                        <a:lnTo>
                          <a:pt x="12" y="296"/>
                        </a:lnTo>
                        <a:lnTo>
                          <a:pt x="12" y="294"/>
                        </a:lnTo>
                        <a:lnTo>
                          <a:pt x="15" y="278"/>
                        </a:lnTo>
                        <a:lnTo>
                          <a:pt x="21" y="266"/>
                        </a:lnTo>
                        <a:lnTo>
                          <a:pt x="32" y="250"/>
                        </a:lnTo>
                        <a:lnTo>
                          <a:pt x="47" y="237"/>
                        </a:lnTo>
                        <a:lnTo>
                          <a:pt x="66" y="223"/>
                        </a:lnTo>
                        <a:lnTo>
                          <a:pt x="88" y="208"/>
                        </a:lnTo>
                        <a:lnTo>
                          <a:pt x="112" y="194"/>
                        </a:lnTo>
                        <a:lnTo>
                          <a:pt x="140" y="178"/>
                        </a:lnTo>
                        <a:lnTo>
                          <a:pt x="155" y="170"/>
                        </a:lnTo>
                        <a:lnTo>
                          <a:pt x="189" y="151"/>
                        </a:lnTo>
                        <a:lnTo>
                          <a:pt x="216" y="130"/>
                        </a:lnTo>
                        <a:lnTo>
                          <a:pt x="237" y="111"/>
                        </a:lnTo>
                        <a:lnTo>
                          <a:pt x="251" y="90"/>
                        </a:lnTo>
                        <a:lnTo>
                          <a:pt x="263" y="70"/>
                        </a:lnTo>
                        <a:lnTo>
                          <a:pt x="269" y="49"/>
                        </a:lnTo>
                        <a:lnTo>
                          <a:pt x="271" y="25"/>
                        </a:lnTo>
                        <a:lnTo>
                          <a:pt x="272" y="0"/>
                        </a:lnTo>
                        <a:lnTo>
                          <a:pt x="259" y="0"/>
                        </a:lnTo>
                        <a:close/>
                      </a:path>
                    </a:pathLst>
                  </a:custGeom>
                  <a:solidFill>
                    <a:srgbClr val="3399FF"/>
                  </a:solidFill>
                  <a:ln w="9525">
                    <a:noFill/>
                    <a:round/>
                    <a:headEnd/>
                    <a:tailEnd/>
                  </a:ln>
                </p:spPr>
                <p:txBody>
                  <a:bodyPr/>
                  <a:lstStyle/>
                  <a:p>
                    <a:endParaRPr lang="en-US"/>
                  </a:p>
                </p:txBody>
              </p:sp>
              <p:sp>
                <p:nvSpPr>
                  <p:cNvPr id="43067" name="Freeform 90"/>
                  <p:cNvSpPr>
                    <a:spLocks/>
                  </p:cNvSpPr>
                  <p:nvPr/>
                </p:nvSpPr>
                <p:spPr bwMode="auto">
                  <a:xfrm flipH="1">
                    <a:off x="5150" y="1101"/>
                    <a:ext cx="158" cy="92"/>
                  </a:xfrm>
                  <a:custGeom>
                    <a:avLst/>
                    <a:gdLst>
                      <a:gd name="T0" fmla="*/ 51 w 272"/>
                      <a:gd name="T1" fmla="*/ 0 h 296"/>
                      <a:gd name="T2" fmla="*/ 51 w 272"/>
                      <a:gd name="T3" fmla="*/ 1 h 296"/>
                      <a:gd name="T4" fmla="*/ 50 w 272"/>
                      <a:gd name="T5" fmla="*/ 1 h 296"/>
                      <a:gd name="T6" fmla="*/ 49 w 272"/>
                      <a:gd name="T7" fmla="*/ 1 h 296"/>
                      <a:gd name="T8" fmla="*/ 46 w 272"/>
                      <a:gd name="T9" fmla="*/ 2 h 296"/>
                      <a:gd name="T10" fmla="*/ 43 w 272"/>
                      <a:gd name="T11" fmla="*/ 2 h 296"/>
                      <a:gd name="T12" fmla="*/ 39 w 272"/>
                      <a:gd name="T13" fmla="*/ 2 h 296"/>
                      <a:gd name="T14" fmla="*/ 34 w 272"/>
                      <a:gd name="T15" fmla="*/ 3 h 296"/>
                      <a:gd name="T16" fmla="*/ 27 w 272"/>
                      <a:gd name="T17" fmla="*/ 3 h 296"/>
                      <a:gd name="T18" fmla="*/ 22 w 272"/>
                      <a:gd name="T19" fmla="*/ 4 h 296"/>
                      <a:gd name="T20" fmla="*/ 15 w 272"/>
                      <a:gd name="T21" fmla="*/ 5 h 296"/>
                      <a:gd name="T22" fmla="*/ 10 w 272"/>
                      <a:gd name="T23" fmla="*/ 5 h 296"/>
                      <a:gd name="T24" fmla="*/ 6 w 272"/>
                      <a:gd name="T25" fmla="*/ 6 h 296"/>
                      <a:gd name="T26" fmla="*/ 3 w 272"/>
                      <a:gd name="T27" fmla="*/ 7 h 296"/>
                      <a:gd name="T28" fmla="*/ 2 w 272"/>
                      <a:gd name="T29" fmla="*/ 7 h 296"/>
                      <a:gd name="T30" fmla="*/ 1 w 272"/>
                      <a:gd name="T31" fmla="*/ 8 h 296"/>
                      <a:gd name="T32" fmla="*/ 0 w 272"/>
                      <a:gd name="T33" fmla="*/ 8 h 296"/>
                      <a:gd name="T34" fmla="*/ 0 w 272"/>
                      <a:gd name="T35" fmla="*/ 9 h 296"/>
                      <a:gd name="T36" fmla="*/ 2 w 272"/>
                      <a:gd name="T37" fmla="*/ 9 h 296"/>
                      <a:gd name="T38" fmla="*/ 2 w 272"/>
                      <a:gd name="T39" fmla="*/ 9 h 296"/>
                      <a:gd name="T40" fmla="*/ 3 w 272"/>
                      <a:gd name="T41" fmla="*/ 8 h 296"/>
                      <a:gd name="T42" fmla="*/ 4 w 272"/>
                      <a:gd name="T43" fmla="*/ 8 h 296"/>
                      <a:gd name="T44" fmla="*/ 6 w 272"/>
                      <a:gd name="T45" fmla="*/ 7 h 296"/>
                      <a:gd name="T46" fmla="*/ 9 w 272"/>
                      <a:gd name="T47" fmla="*/ 7 h 296"/>
                      <a:gd name="T48" fmla="*/ 13 w 272"/>
                      <a:gd name="T49" fmla="*/ 7 h 296"/>
                      <a:gd name="T50" fmla="*/ 17 w 272"/>
                      <a:gd name="T51" fmla="*/ 6 h 296"/>
                      <a:gd name="T52" fmla="*/ 22 w 272"/>
                      <a:gd name="T53" fmla="*/ 6 h 296"/>
                      <a:gd name="T54" fmla="*/ 27 w 272"/>
                      <a:gd name="T55" fmla="*/ 5 h 296"/>
                      <a:gd name="T56" fmla="*/ 30 w 272"/>
                      <a:gd name="T57" fmla="*/ 5 h 296"/>
                      <a:gd name="T58" fmla="*/ 37 w 272"/>
                      <a:gd name="T59" fmla="*/ 5 h 296"/>
                      <a:gd name="T60" fmla="*/ 42 w 272"/>
                      <a:gd name="T61" fmla="*/ 4 h 296"/>
                      <a:gd name="T62" fmla="*/ 46 w 272"/>
                      <a:gd name="T63" fmla="*/ 3 h 296"/>
                      <a:gd name="T64" fmla="*/ 49 w 272"/>
                      <a:gd name="T65" fmla="*/ 3 h 296"/>
                      <a:gd name="T66" fmla="*/ 52 w 272"/>
                      <a:gd name="T67" fmla="*/ 2 h 296"/>
                      <a:gd name="T68" fmla="*/ 53 w 272"/>
                      <a:gd name="T69" fmla="*/ 2 h 296"/>
                      <a:gd name="T70" fmla="*/ 53 w 272"/>
                      <a:gd name="T71" fmla="*/ 1 h 296"/>
                      <a:gd name="T72" fmla="*/ 53 w 272"/>
                      <a:gd name="T73" fmla="*/ 0 h 296"/>
                      <a:gd name="T74" fmla="*/ 51 w 272"/>
                      <a:gd name="T75" fmla="*/ 0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296"/>
                      <a:gd name="T116" fmla="*/ 272 w 272"/>
                      <a:gd name="T117" fmla="*/ 296 h 2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296">
                        <a:moveTo>
                          <a:pt x="261" y="0"/>
                        </a:moveTo>
                        <a:lnTo>
                          <a:pt x="259" y="16"/>
                        </a:lnTo>
                        <a:lnTo>
                          <a:pt x="255" y="29"/>
                        </a:lnTo>
                        <a:lnTo>
                          <a:pt x="248" y="40"/>
                        </a:lnTo>
                        <a:lnTo>
                          <a:pt x="237" y="53"/>
                        </a:lnTo>
                        <a:lnTo>
                          <a:pt x="219" y="66"/>
                        </a:lnTo>
                        <a:lnTo>
                          <a:pt x="200" y="80"/>
                        </a:lnTo>
                        <a:lnTo>
                          <a:pt x="173" y="96"/>
                        </a:lnTo>
                        <a:lnTo>
                          <a:pt x="140" y="115"/>
                        </a:lnTo>
                        <a:lnTo>
                          <a:pt x="112" y="131"/>
                        </a:lnTo>
                        <a:lnTo>
                          <a:pt x="77" y="155"/>
                        </a:lnTo>
                        <a:lnTo>
                          <a:pt x="52" y="175"/>
                        </a:lnTo>
                        <a:lnTo>
                          <a:pt x="31" y="198"/>
                        </a:lnTo>
                        <a:lnTo>
                          <a:pt x="16" y="217"/>
                        </a:lnTo>
                        <a:lnTo>
                          <a:pt x="8" y="236"/>
                        </a:lnTo>
                        <a:lnTo>
                          <a:pt x="2" y="255"/>
                        </a:lnTo>
                        <a:lnTo>
                          <a:pt x="0" y="274"/>
                        </a:lnTo>
                        <a:lnTo>
                          <a:pt x="0" y="293"/>
                        </a:lnTo>
                        <a:lnTo>
                          <a:pt x="12" y="296"/>
                        </a:lnTo>
                        <a:lnTo>
                          <a:pt x="12" y="295"/>
                        </a:lnTo>
                        <a:lnTo>
                          <a:pt x="15" y="279"/>
                        </a:lnTo>
                        <a:lnTo>
                          <a:pt x="21" y="265"/>
                        </a:lnTo>
                        <a:lnTo>
                          <a:pt x="32" y="250"/>
                        </a:lnTo>
                        <a:lnTo>
                          <a:pt x="47" y="238"/>
                        </a:lnTo>
                        <a:lnTo>
                          <a:pt x="66" y="223"/>
                        </a:lnTo>
                        <a:lnTo>
                          <a:pt x="88" y="209"/>
                        </a:lnTo>
                        <a:lnTo>
                          <a:pt x="112" y="195"/>
                        </a:lnTo>
                        <a:lnTo>
                          <a:pt x="140" y="179"/>
                        </a:lnTo>
                        <a:lnTo>
                          <a:pt x="155" y="169"/>
                        </a:lnTo>
                        <a:lnTo>
                          <a:pt x="189" y="150"/>
                        </a:lnTo>
                        <a:lnTo>
                          <a:pt x="216" y="131"/>
                        </a:lnTo>
                        <a:lnTo>
                          <a:pt x="237" y="112"/>
                        </a:lnTo>
                        <a:lnTo>
                          <a:pt x="251" y="91"/>
                        </a:lnTo>
                        <a:lnTo>
                          <a:pt x="263" y="70"/>
                        </a:lnTo>
                        <a:lnTo>
                          <a:pt x="269" y="48"/>
                        </a:lnTo>
                        <a:lnTo>
                          <a:pt x="271" y="26"/>
                        </a:lnTo>
                        <a:lnTo>
                          <a:pt x="272" y="0"/>
                        </a:lnTo>
                        <a:lnTo>
                          <a:pt x="261" y="0"/>
                        </a:lnTo>
                        <a:close/>
                      </a:path>
                    </a:pathLst>
                  </a:custGeom>
                  <a:solidFill>
                    <a:srgbClr val="3399FF"/>
                  </a:solidFill>
                  <a:ln w="9525">
                    <a:noFill/>
                    <a:round/>
                    <a:headEnd/>
                    <a:tailEnd/>
                  </a:ln>
                </p:spPr>
                <p:txBody>
                  <a:bodyPr/>
                  <a:lstStyle/>
                  <a:p>
                    <a:endParaRPr lang="en-US"/>
                  </a:p>
                </p:txBody>
              </p:sp>
              <p:sp>
                <p:nvSpPr>
                  <p:cNvPr id="43068" name="Freeform 91"/>
                  <p:cNvSpPr>
                    <a:spLocks/>
                  </p:cNvSpPr>
                  <p:nvPr/>
                </p:nvSpPr>
                <p:spPr bwMode="auto">
                  <a:xfrm>
                    <a:off x="5138" y="1180"/>
                    <a:ext cx="175" cy="104"/>
                  </a:xfrm>
                  <a:custGeom>
                    <a:avLst/>
                    <a:gdLst>
                      <a:gd name="T0" fmla="*/ 24 w 303"/>
                      <a:gd name="T1" fmla="*/ 6 h 335"/>
                      <a:gd name="T2" fmla="*/ 17 w 303"/>
                      <a:gd name="T3" fmla="*/ 5 h 335"/>
                      <a:gd name="T4" fmla="*/ 11 w 303"/>
                      <a:gd name="T5" fmla="*/ 4 h 335"/>
                      <a:gd name="T6" fmla="*/ 7 w 303"/>
                      <a:gd name="T7" fmla="*/ 3 h 335"/>
                      <a:gd name="T8" fmla="*/ 3 w 303"/>
                      <a:gd name="T9" fmla="*/ 2 h 335"/>
                      <a:gd name="T10" fmla="*/ 2 w 303"/>
                      <a:gd name="T11" fmla="*/ 2 h 335"/>
                      <a:gd name="T12" fmla="*/ 1 w 303"/>
                      <a:gd name="T13" fmla="*/ 1 h 335"/>
                      <a:gd name="T14" fmla="*/ 0 w 303"/>
                      <a:gd name="T15" fmla="*/ 1 h 335"/>
                      <a:gd name="T16" fmla="*/ 0 w 303"/>
                      <a:gd name="T17" fmla="*/ 0 h 335"/>
                      <a:gd name="T18" fmla="*/ 3 w 303"/>
                      <a:gd name="T19" fmla="*/ 0 h 335"/>
                      <a:gd name="T20" fmla="*/ 3 w 303"/>
                      <a:gd name="T21" fmla="*/ 0 h 335"/>
                      <a:gd name="T22" fmla="*/ 3 w 303"/>
                      <a:gd name="T23" fmla="*/ 1 h 335"/>
                      <a:gd name="T24" fmla="*/ 5 w 303"/>
                      <a:gd name="T25" fmla="*/ 1 h 335"/>
                      <a:gd name="T26" fmla="*/ 7 w 303"/>
                      <a:gd name="T27" fmla="*/ 2 h 335"/>
                      <a:gd name="T28" fmla="*/ 10 w 303"/>
                      <a:gd name="T29" fmla="*/ 2 h 335"/>
                      <a:gd name="T30" fmla="*/ 14 w 303"/>
                      <a:gd name="T31" fmla="*/ 2 h 335"/>
                      <a:gd name="T32" fmla="*/ 19 w 303"/>
                      <a:gd name="T33" fmla="*/ 3 h 335"/>
                      <a:gd name="T34" fmla="*/ 24 w 303"/>
                      <a:gd name="T35" fmla="*/ 3 h 335"/>
                      <a:gd name="T36" fmla="*/ 30 w 303"/>
                      <a:gd name="T37" fmla="*/ 4 h 335"/>
                      <a:gd name="T38" fmla="*/ 33 w 303"/>
                      <a:gd name="T39" fmla="*/ 4 h 335"/>
                      <a:gd name="T40" fmla="*/ 40 w 303"/>
                      <a:gd name="T41" fmla="*/ 5 h 335"/>
                      <a:gd name="T42" fmla="*/ 46 w 303"/>
                      <a:gd name="T43" fmla="*/ 6 h 335"/>
                      <a:gd name="T44" fmla="*/ 51 w 303"/>
                      <a:gd name="T45" fmla="*/ 6 h 335"/>
                      <a:gd name="T46" fmla="*/ 54 w 303"/>
                      <a:gd name="T47" fmla="*/ 7 h 335"/>
                      <a:gd name="T48" fmla="*/ 57 w 303"/>
                      <a:gd name="T49" fmla="*/ 7 h 335"/>
                      <a:gd name="T50" fmla="*/ 58 w 303"/>
                      <a:gd name="T51" fmla="*/ 8 h 335"/>
                      <a:gd name="T52" fmla="*/ 58 w 303"/>
                      <a:gd name="T53" fmla="*/ 9 h 335"/>
                      <a:gd name="T54" fmla="*/ 58 w 303"/>
                      <a:gd name="T55" fmla="*/ 10 h 335"/>
                      <a:gd name="T56" fmla="*/ 58 w 303"/>
                      <a:gd name="T57" fmla="*/ 10 h 335"/>
                      <a:gd name="T58" fmla="*/ 56 w 303"/>
                      <a:gd name="T59" fmla="*/ 10 h 335"/>
                      <a:gd name="T60" fmla="*/ 56 w 303"/>
                      <a:gd name="T61" fmla="*/ 10 h 335"/>
                      <a:gd name="T62" fmla="*/ 55 w 303"/>
                      <a:gd name="T63" fmla="*/ 9 h 335"/>
                      <a:gd name="T64" fmla="*/ 55 w 303"/>
                      <a:gd name="T65" fmla="*/ 9 h 335"/>
                      <a:gd name="T66" fmla="*/ 53 w 303"/>
                      <a:gd name="T67" fmla="*/ 8 h 335"/>
                      <a:gd name="T68" fmla="*/ 51 w 303"/>
                      <a:gd name="T69" fmla="*/ 8 h 335"/>
                      <a:gd name="T70" fmla="*/ 47 w 303"/>
                      <a:gd name="T71" fmla="*/ 8 h 335"/>
                      <a:gd name="T72" fmla="*/ 43 w 303"/>
                      <a:gd name="T73" fmla="*/ 7 h 335"/>
                      <a:gd name="T74" fmla="*/ 37 w 303"/>
                      <a:gd name="T75" fmla="*/ 7 h 335"/>
                      <a:gd name="T76" fmla="*/ 30 w 303"/>
                      <a:gd name="T77" fmla="*/ 6 h 335"/>
                      <a:gd name="T78" fmla="*/ 24 w 303"/>
                      <a:gd name="T79" fmla="*/ 6 h 3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3"/>
                      <a:gd name="T121" fmla="*/ 0 h 335"/>
                      <a:gd name="T122" fmla="*/ 303 w 303"/>
                      <a:gd name="T123" fmla="*/ 335 h 3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3" h="335">
                        <a:moveTo>
                          <a:pt x="126" y="183"/>
                        </a:moveTo>
                        <a:lnTo>
                          <a:pt x="88" y="158"/>
                        </a:lnTo>
                        <a:lnTo>
                          <a:pt x="57" y="134"/>
                        </a:lnTo>
                        <a:lnTo>
                          <a:pt x="35" y="112"/>
                        </a:lnTo>
                        <a:lnTo>
                          <a:pt x="19" y="88"/>
                        </a:lnTo>
                        <a:lnTo>
                          <a:pt x="9" y="67"/>
                        </a:lnTo>
                        <a:lnTo>
                          <a:pt x="3" y="45"/>
                        </a:lnTo>
                        <a:lnTo>
                          <a:pt x="0" y="24"/>
                        </a:lnTo>
                        <a:lnTo>
                          <a:pt x="0" y="2"/>
                        </a:lnTo>
                        <a:lnTo>
                          <a:pt x="14" y="0"/>
                        </a:lnTo>
                        <a:lnTo>
                          <a:pt x="14" y="2"/>
                        </a:lnTo>
                        <a:lnTo>
                          <a:pt x="17" y="19"/>
                        </a:lnTo>
                        <a:lnTo>
                          <a:pt x="24" y="35"/>
                        </a:lnTo>
                        <a:lnTo>
                          <a:pt x="37" y="51"/>
                        </a:lnTo>
                        <a:lnTo>
                          <a:pt x="54" y="67"/>
                        </a:lnTo>
                        <a:lnTo>
                          <a:pt x="75" y="81"/>
                        </a:lnTo>
                        <a:lnTo>
                          <a:pt x="99" y="97"/>
                        </a:lnTo>
                        <a:lnTo>
                          <a:pt x="126" y="113"/>
                        </a:lnTo>
                        <a:lnTo>
                          <a:pt x="156" y="131"/>
                        </a:lnTo>
                        <a:lnTo>
                          <a:pt x="174" y="140"/>
                        </a:lnTo>
                        <a:lnTo>
                          <a:pt x="211" y="163"/>
                        </a:lnTo>
                        <a:lnTo>
                          <a:pt x="241" y="185"/>
                        </a:lnTo>
                        <a:lnTo>
                          <a:pt x="265" y="207"/>
                        </a:lnTo>
                        <a:lnTo>
                          <a:pt x="281" y="228"/>
                        </a:lnTo>
                        <a:lnTo>
                          <a:pt x="292" y="252"/>
                        </a:lnTo>
                        <a:lnTo>
                          <a:pt x="299" y="276"/>
                        </a:lnTo>
                        <a:lnTo>
                          <a:pt x="302" y="301"/>
                        </a:lnTo>
                        <a:lnTo>
                          <a:pt x="303" y="328"/>
                        </a:lnTo>
                        <a:lnTo>
                          <a:pt x="303" y="335"/>
                        </a:lnTo>
                        <a:lnTo>
                          <a:pt x="291" y="335"/>
                        </a:lnTo>
                        <a:lnTo>
                          <a:pt x="291" y="328"/>
                        </a:lnTo>
                        <a:lnTo>
                          <a:pt x="287" y="312"/>
                        </a:lnTo>
                        <a:lnTo>
                          <a:pt x="284" y="298"/>
                        </a:lnTo>
                        <a:lnTo>
                          <a:pt x="276" y="285"/>
                        </a:lnTo>
                        <a:lnTo>
                          <a:pt x="264" y="271"/>
                        </a:lnTo>
                        <a:lnTo>
                          <a:pt x="246" y="258"/>
                        </a:lnTo>
                        <a:lnTo>
                          <a:pt x="222" y="242"/>
                        </a:lnTo>
                        <a:lnTo>
                          <a:pt x="192" y="223"/>
                        </a:lnTo>
                        <a:lnTo>
                          <a:pt x="156" y="201"/>
                        </a:lnTo>
                        <a:lnTo>
                          <a:pt x="126" y="183"/>
                        </a:lnTo>
                        <a:close/>
                      </a:path>
                    </a:pathLst>
                  </a:custGeom>
                  <a:solidFill>
                    <a:srgbClr val="FF9933"/>
                  </a:solidFill>
                  <a:ln w="9525">
                    <a:noFill/>
                    <a:round/>
                    <a:headEnd/>
                    <a:tailEnd/>
                  </a:ln>
                </p:spPr>
                <p:txBody>
                  <a:bodyPr/>
                  <a:lstStyle/>
                  <a:p>
                    <a:endParaRPr lang="en-US"/>
                  </a:p>
                </p:txBody>
              </p:sp>
              <p:sp>
                <p:nvSpPr>
                  <p:cNvPr id="43069" name="Freeform 92"/>
                  <p:cNvSpPr>
                    <a:spLocks/>
                  </p:cNvSpPr>
                  <p:nvPr/>
                </p:nvSpPr>
                <p:spPr bwMode="auto">
                  <a:xfrm>
                    <a:off x="5138" y="1380"/>
                    <a:ext cx="175" cy="105"/>
                  </a:xfrm>
                  <a:custGeom>
                    <a:avLst/>
                    <a:gdLst>
                      <a:gd name="T0" fmla="*/ 24 w 303"/>
                      <a:gd name="T1" fmla="*/ 6 h 337"/>
                      <a:gd name="T2" fmla="*/ 17 w 303"/>
                      <a:gd name="T3" fmla="*/ 5 h 337"/>
                      <a:gd name="T4" fmla="*/ 11 w 303"/>
                      <a:gd name="T5" fmla="*/ 4 h 337"/>
                      <a:gd name="T6" fmla="*/ 7 w 303"/>
                      <a:gd name="T7" fmla="*/ 3 h 337"/>
                      <a:gd name="T8" fmla="*/ 3 w 303"/>
                      <a:gd name="T9" fmla="*/ 3 h 337"/>
                      <a:gd name="T10" fmla="*/ 2 w 303"/>
                      <a:gd name="T11" fmla="*/ 2 h 337"/>
                      <a:gd name="T12" fmla="*/ 1 w 303"/>
                      <a:gd name="T13" fmla="*/ 1 h 337"/>
                      <a:gd name="T14" fmla="*/ 0 w 303"/>
                      <a:gd name="T15" fmla="*/ 1 h 337"/>
                      <a:gd name="T16" fmla="*/ 0 w 303"/>
                      <a:gd name="T17" fmla="*/ 0 h 337"/>
                      <a:gd name="T18" fmla="*/ 3 w 303"/>
                      <a:gd name="T19" fmla="*/ 0 h 337"/>
                      <a:gd name="T20" fmla="*/ 3 w 303"/>
                      <a:gd name="T21" fmla="*/ 0 h 337"/>
                      <a:gd name="T22" fmla="*/ 3 w 303"/>
                      <a:gd name="T23" fmla="*/ 1 h 337"/>
                      <a:gd name="T24" fmla="*/ 5 w 303"/>
                      <a:gd name="T25" fmla="*/ 1 h 337"/>
                      <a:gd name="T26" fmla="*/ 7 w 303"/>
                      <a:gd name="T27" fmla="*/ 2 h 337"/>
                      <a:gd name="T28" fmla="*/ 10 w 303"/>
                      <a:gd name="T29" fmla="*/ 2 h 337"/>
                      <a:gd name="T30" fmla="*/ 14 w 303"/>
                      <a:gd name="T31" fmla="*/ 2 h 337"/>
                      <a:gd name="T32" fmla="*/ 18 w 303"/>
                      <a:gd name="T33" fmla="*/ 3 h 337"/>
                      <a:gd name="T34" fmla="*/ 24 w 303"/>
                      <a:gd name="T35" fmla="*/ 3 h 337"/>
                      <a:gd name="T36" fmla="*/ 30 w 303"/>
                      <a:gd name="T37" fmla="*/ 4 h 337"/>
                      <a:gd name="T38" fmla="*/ 33 w 303"/>
                      <a:gd name="T39" fmla="*/ 4 h 337"/>
                      <a:gd name="T40" fmla="*/ 40 w 303"/>
                      <a:gd name="T41" fmla="*/ 5 h 337"/>
                      <a:gd name="T42" fmla="*/ 46 w 303"/>
                      <a:gd name="T43" fmla="*/ 6 h 337"/>
                      <a:gd name="T44" fmla="*/ 51 w 303"/>
                      <a:gd name="T45" fmla="*/ 6 h 337"/>
                      <a:gd name="T46" fmla="*/ 54 w 303"/>
                      <a:gd name="T47" fmla="*/ 7 h 337"/>
                      <a:gd name="T48" fmla="*/ 57 w 303"/>
                      <a:gd name="T49" fmla="*/ 8 h 337"/>
                      <a:gd name="T50" fmla="*/ 58 w 303"/>
                      <a:gd name="T51" fmla="*/ 8 h 337"/>
                      <a:gd name="T52" fmla="*/ 58 w 303"/>
                      <a:gd name="T53" fmla="*/ 9 h 337"/>
                      <a:gd name="T54" fmla="*/ 58 w 303"/>
                      <a:gd name="T55" fmla="*/ 10 h 337"/>
                      <a:gd name="T56" fmla="*/ 58 w 303"/>
                      <a:gd name="T57" fmla="*/ 10 h 337"/>
                      <a:gd name="T58" fmla="*/ 58 w 303"/>
                      <a:gd name="T59" fmla="*/ 10 h 337"/>
                      <a:gd name="T60" fmla="*/ 58 w 303"/>
                      <a:gd name="T61" fmla="*/ 10 h 337"/>
                      <a:gd name="T62" fmla="*/ 56 w 303"/>
                      <a:gd name="T63" fmla="*/ 10 h 337"/>
                      <a:gd name="T64" fmla="*/ 56 w 303"/>
                      <a:gd name="T65" fmla="*/ 10 h 337"/>
                      <a:gd name="T66" fmla="*/ 55 w 303"/>
                      <a:gd name="T67" fmla="*/ 10 h 337"/>
                      <a:gd name="T68" fmla="*/ 55 w 303"/>
                      <a:gd name="T69" fmla="*/ 9 h 337"/>
                      <a:gd name="T70" fmla="*/ 53 w 303"/>
                      <a:gd name="T71" fmla="*/ 9 h 337"/>
                      <a:gd name="T72" fmla="*/ 51 w 303"/>
                      <a:gd name="T73" fmla="*/ 8 h 337"/>
                      <a:gd name="T74" fmla="*/ 47 w 303"/>
                      <a:gd name="T75" fmla="*/ 8 h 337"/>
                      <a:gd name="T76" fmla="*/ 43 w 303"/>
                      <a:gd name="T77" fmla="*/ 7 h 337"/>
                      <a:gd name="T78" fmla="*/ 37 w 303"/>
                      <a:gd name="T79" fmla="*/ 7 h 337"/>
                      <a:gd name="T80" fmla="*/ 30 w 303"/>
                      <a:gd name="T81" fmla="*/ 6 h 337"/>
                      <a:gd name="T82" fmla="*/ 24 w 303"/>
                      <a:gd name="T83" fmla="*/ 6 h 3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3"/>
                      <a:gd name="T127" fmla="*/ 0 h 337"/>
                      <a:gd name="T128" fmla="*/ 303 w 303"/>
                      <a:gd name="T129" fmla="*/ 337 h 3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3" h="337">
                        <a:moveTo>
                          <a:pt x="126" y="184"/>
                        </a:moveTo>
                        <a:lnTo>
                          <a:pt x="88" y="159"/>
                        </a:lnTo>
                        <a:lnTo>
                          <a:pt x="57" y="133"/>
                        </a:lnTo>
                        <a:lnTo>
                          <a:pt x="35" y="111"/>
                        </a:lnTo>
                        <a:lnTo>
                          <a:pt x="19" y="89"/>
                        </a:lnTo>
                        <a:lnTo>
                          <a:pt x="9" y="67"/>
                        </a:lnTo>
                        <a:lnTo>
                          <a:pt x="3" y="44"/>
                        </a:lnTo>
                        <a:lnTo>
                          <a:pt x="0" y="25"/>
                        </a:lnTo>
                        <a:lnTo>
                          <a:pt x="0" y="1"/>
                        </a:lnTo>
                        <a:lnTo>
                          <a:pt x="14" y="0"/>
                        </a:lnTo>
                        <a:lnTo>
                          <a:pt x="14" y="3"/>
                        </a:lnTo>
                        <a:lnTo>
                          <a:pt x="17" y="20"/>
                        </a:lnTo>
                        <a:lnTo>
                          <a:pt x="24" y="38"/>
                        </a:lnTo>
                        <a:lnTo>
                          <a:pt x="37" y="52"/>
                        </a:lnTo>
                        <a:lnTo>
                          <a:pt x="54" y="67"/>
                        </a:lnTo>
                        <a:lnTo>
                          <a:pt x="75" y="83"/>
                        </a:lnTo>
                        <a:lnTo>
                          <a:pt x="97" y="97"/>
                        </a:lnTo>
                        <a:lnTo>
                          <a:pt x="124" y="114"/>
                        </a:lnTo>
                        <a:lnTo>
                          <a:pt x="155" y="130"/>
                        </a:lnTo>
                        <a:lnTo>
                          <a:pt x="172" y="140"/>
                        </a:lnTo>
                        <a:lnTo>
                          <a:pt x="211" y="164"/>
                        </a:lnTo>
                        <a:lnTo>
                          <a:pt x="241" y="184"/>
                        </a:lnTo>
                        <a:lnTo>
                          <a:pt x="264" y="207"/>
                        </a:lnTo>
                        <a:lnTo>
                          <a:pt x="279" y="229"/>
                        </a:lnTo>
                        <a:lnTo>
                          <a:pt x="292" y="253"/>
                        </a:lnTo>
                        <a:lnTo>
                          <a:pt x="299" y="275"/>
                        </a:lnTo>
                        <a:lnTo>
                          <a:pt x="302" y="302"/>
                        </a:lnTo>
                        <a:lnTo>
                          <a:pt x="303" y="329"/>
                        </a:lnTo>
                        <a:lnTo>
                          <a:pt x="303" y="334"/>
                        </a:lnTo>
                        <a:lnTo>
                          <a:pt x="303" y="336"/>
                        </a:lnTo>
                        <a:lnTo>
                          <a:pt x="303" y="337"/>
                        </a:lnTo>
                        <a:lnTo>
                          <a:pt x="291" y="334"/>
                        </a:lnTo>
                        <a:lnTo>
                          <a:pt x="291" y="329"/>
                        </a:lnTo>
                        <a:lnTo>
                          <a:pt x="287" y="313"/>
                        </a:lnTo>
                        <a:lnTo>
                          <a:pt x="284" y="299"/>
                        </a:lnTo>
                        <a:lnTo>
                          <a:pt x="276" y="286"/>
                        </a:lnTo>
                        <a:lnTo>
                          <a:pt x="264" y="272"/>
                        </a:lnTo>
                        <a:lnTo>
                          <a:pt x="246" y="258"/>
                        </a:lnTo>
                        <a:lnTo>
                          <a:pt x="222" y="242"/>
                        </a:lnTo>
                        <a:lnTo>
                          <a:pt x="192" y="223"/>
                        </a:lnTo>
                        <a:lnTo>
                          <a:pt x="155" y="202"/>
                        </a:lnTo>
                        <a:lnTo>
                          <a:pt x="126" y="184"/>
                        </a:lnTo>
                        <a:close/>
                      </a:path>
                    </a:pathLst>
                  </a:custGeom>
                  <a:solidFill>
                    <a:srgbClr val="FF9933"/>
                  </a:solidFill>
                  <a:ln w="9525">
                    <a:noFill/>
                    <a:round/>
                    <a:headEnd/>
                    <a:tailEnd/>
                  </a:ln>
                </p:spPr>
                <p:txBody>
                  <a:bodyPr/>
                  <a:lstStyle/>
                  <a:p>
                    <a:endParaRPr lang="en-US"/>
                  </a:p>
                </p:txBody>
              </p:sp>
              <p:sp>
                <p:nvSpPr>
                  <p:cNvPr id="43070" name="Freeform 93"/>
                  <p:cNvSpPr>
                    <a:spLocks/>
                  </p:cNvSpPr>
                  <p:nvPr/>
                </p:nvSpPr>
                <p:spPr bwMode="auto">
                  <a:xfrm>
                    <a:off x="5139" y="1080"/>
                    <a:ext cx="174" cy="102"/>
                  </a:xfrm>
                  <a:custGeom>
                    <a:avLst/>
                    <a:gdLst>
                      <a:gd name="T0" fmla="*/ 55 w 302"/>
                      <a:gd name="T1" fmla="*/ 0 h 328"/>
                      <a:gd name="T2" fmla="*/ 55 w 302"/>
                      <a:gd name="T3" fmla="*/ 1 h 328"/>
                      <a:gd name="T4" fmla="*/ 54 w 302"/>
                      <a:gd name="T5" fmla="*/ 1 h 328"/>
                      <a:gd name="T6" fmla="*/ 52 w 302"/>
                      <a:gd name="T7" fmla="*/ 1 h 328"/>
                      <a:gd name="T8" fmla="*/ 51 w 302"/>
                      <a:gd name="T9" fmla="*/ 2 h 328"/>
                      <a:gd name="T10" fmla="*/ 47 w 302"/>
                      <a:gd name="T11" fmla="*/ 2 h 328"/>
                      <a:gd name="T12" fmla="*/ 42 w 302"/>
                      <a:gd name="T13" fmla="*/ 2 h 328"/>
                      <a:gd name="T14" fmla="*/ 36 w 302"/>
                      <a:gd name="T15" fmla="*/ 3 h 328"/>
                      <a:gd name="T16" fmla="*/ 29 w 302"/>
                      <a:gd name="T17" fmla="*/ 4 h 328"/>
                      <a:gd name="T18" fmla="*/ 24 w 302"/>
                      <a:gd name="T19" fmla="*/ 4 h 328"/>
                      <a:gd name="T20" fmla="*/ 17 w 302"/>
                      <a:gd name="T21" fmla="*/ 5 h 328"/>
                      <a:gd name="T22" fmla="*/ 10 w 302"/>
                      <a:gd name="T23" fmla="*/ 6 h 328"/>
                      <a:gd name="T24" fmla="*/ 7 w 302"/>
                      <a:gd name="T25" fmla="*/ 7 h 328"/>
                      <a:gd name="T26" fmla="*/ 4 w 302"/>
                      <a:gd name="T27" fmla="*/ 7 h 328"/>
                      <a:gd name="T28" fmla="*/ 2 w 302"/>
                      <a:gd name="T29" fmla="*/ 8 h 328"/>
                      <a:gd name="T30" fmla="*/ 1 w 302"/>
                      <a:gd name="T31" fmla="*/ 8 h 328"/>
                      <a:gd name="T32" fmla="*/ 0 w 302"/>
                      <a:gd name="T33" fmla="*/ 9 h 328"/>
                      <a:gd name="T34" fmla="*/ 0 w 302"/>
                      <a:gd name="T35" fmla="*/ 10 h 328"/>
                      <a:gd name="T36" fmla="*/ 2 w 302"/>
                      <a:gd name="T37" fmla="*/ 10 h 328"/>
                      <a:gd name="T38" fmla="*/ 2 w 302"/>
                      <a:gd name="T39" fmla="*/ 10 h 328"/>
                      <a:gd name="T40" fmla="*/ 3 w 302"/>
                      <a:gd name="T41" fmla="*/ 9 h 328"/>
                      <a:gd name="T42" fmla="*/ 4 w 302"/>
                      <a:gd name="T43" fmla="*/ 9 h 328"/>
                      <a:gd name="T44" fmla="*/ 7 w 302"/>
                      <a:gd name="T45" fmla="*/ 8 h 328"/>
                      <a:gd name="T46" fmla="*/ 10 w 302"/>
                      <a:gd name="T47" fmla="*/ 8 h 328"/>
                      <a:gd name="T48" fmla="*/ 14 w 302"/>
                      <a:gd name="T49" fmla="*/ 7 h 328"/>
                      <a:gd name="T50" fmla="*/ 18 w 302"/>
                      <a:gd name="T51" fmla="*/ 7 h 328"/>
                      <a:gd name="T52" fmla="*/ 24 w 302"/>
                      <a:gd name="T53" fmla="*/ 7 h 328"/>
                      <a:gd name="T54" fmla="*/ 29 w 302"/>
                      <a:gd name="T55" fmla="*/ 6 h 328"/>
                      <a:gd name="T56" fmla="*/ 33 w 302"/>
                      <a:gd name="T57" fmla="*/ 6 h 328"/>
                      <a:gd name="T58" fmla="*/ 40 w 302"/>
                      <a:gd name="T59" fmla="*/ 5 h 328"/>
                      <a:gd name="T60" fmla="*/ 46 w 302"/>
                      <a:gd name="T61" fmla="*/ 4 h 328"/>
                      <a:gd name="T62" fmla="*/ 51 w 302"/>
                      <a:gd name="T63" fmla="*/ 4 h 328"/>
                      <a:gd name="T64" fmla="*/ 54 w 302"/>
                      <a:gd name="T65" fmla="*/ 3 h 328"/>
                      <a:gd name="T66" fmla="*/ 56 w 302"/>
                      <a:gd name="T67" fmla="*/ 2 h 328"/>
                      <a:gd name="T68" fmla="*/ 57 w 302"/>
                      <a:gd name="T69" fmla="*/ 2 h 328"/>
                      <a:gd name="T70" fmla="*/ 58 w 302"/>
                      <a:gd name="T71" fmla="*/ 1 h 328"/>
                      <a:gd name="T72" fmla="*/ 58 w 302"/>
                      <a:gd name="T73" fmla="*/ 0 h 328"/>
                      <a:gd name="T74" fmla="*/ 55 w 302"/>
                      <a:gd name="T75" fmla="*/ 0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328"/>
                      <a:gd name="T116" fmla="*/ 302 w 302"/>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328">
                        <a:moveTo>
                          <a:pt x="290" y="0"/>
                        </a:moveTo>
                        <a:lnTo>
                          <a:pt x="286" y="16"/>
                        </a:lnTo>
                        <a:lnTo>
                          <a:pt x="283" y="31"/>
                        </a:lnTo>
                        <a:lnTo>
                          <a:pt x="275" y="45"/>
                        </a:lnTo>
                        <a:lnTo>
                          <a:pt x="263" y="58"/>
                        </a:lnTo>
                        <a:lnTo>
                          <a:pt x="245" y="74"/>
                        </a:lnTo>
                        <a:lnTo>
                          <a:pt x="221" y="88"/>
                        </a:lnTo>
                        <a:lnTo>
                          <a:pt x="191" y="107"/>
                        </a:lnTo>
                        <a:lnTo>
                          <a:pt x="155" y="128"/>
                        </a:lnTo>
                        <a:lnTo>
                          <a:pt x="125" y="145"/>
                        </a:lnTo>
                        <a:lnTo>
                          <a:pt x="87" y="172"/>
                        </a:lnTo>
                        <a:lnTo>
                          <a:pt x="56" y="196"/>
                        </a:lnTo>
                        <a:lnTo>
                          <a:pt x="36" y="220"/>
                        </a:lnTo>
                        <a:lnTo>
                          <a:pt x="20" y="241"/>
                        </a:lnTo>
                        <a:lnTo>
                          <a:pt x="10" y="263"/>
                        </a:lnTo>
                        <a:lnTo>
                          <a:pt x="4" y="284"/>
                        </a:lnTo>
                        <a:lnTo>
                          <a:pt x="0" y="305"/>
                        </a:lnTo>
                        <a:lnTo>
                          <a:pt x="0" y="325"/>
                        </a:lnTo>
                        <a:lnTo>
                          <a:pt x="13" y="328"/>
                        </a:lnTo>
                        <a:lnTo>
                          <a:pt x="13" y="327"/>
                        </a:lnTo>
                        <a:lnTo>
                          <a:pt x="16" y="309"/>
                        </a:lnTo>
                        <a:lnTo>
                          <a:pt x="23" y="293"/>
                        </a:lnTo>
                        <a:lnTo>
                          <a:pt x="36" y="278"/>
                        </a:lnTo>
                        <a:lnTo>
                          <a:pt x="53" y="263"/>
                        </a:lnTo>
                        <a:lnTo>
                          <a:pt x="74" y="249"/>
                        </a:lnTo>
                        <a:lnTo>
                          <a:pt x="98" y="233"/>
                        </a:lnTo>
                        <a:lnTo>
                          <a:pt x="125" y="217"/>
                        </a:lnTo>
                        <a:lnTo>
                          <a:pt x="155" y="199"/>
                        </a:lnTo>
                        <a:lnTo>
                          <a:pt x="173" y="188"/>
                        </a:lnTo>
                        <a:lnTo>
                          <a:pt x="210" y="168"/>
                        </a:lnTo>
                        <a:lnTo>
                          <a:pt x="240" y="145"/>
                        </a:lnTo>
                        <a:lnTo>
                          <a:pt x="264" y="125"/>
                        </a:lnTo>
                        <a:lnTo>
                          <a:pt x="280" y="101"/>
                        </a:lnTo>
                        <a:lnTo>
                          <a:pt x="291" y="78"/>
                        </a:lnTo>
                        <a:lnTo>
                          <a:pt x="298" y="55"/>
                        </a:lnTo>
                        <a:lnTo>
                          <a:pt x="301" y="29"/>
                        </a:lnTo>
                        <a:lnTo>
                          <a:pt x="302" y="0"/>
                        </a:lnTo>
                        <a:lnTo>
                          <a:pt x="290" y="0"/>
                        </a:lnTo>
                        <a:close/>
                      </a:path>
                    </a:pathLst>
                  </a:custGeom>
                  <a:solidFill>
                    <a:srgbClr val="FFCC66"/>
                  </a:solidFill>
                  <a:ln w="9525">
                    <a:noFill/>
                    <a:round/>
                    <a:headEnd/>
                    <a:tailEnd/>
                  </a:ln>
                </p:spPr>
                <p:txBody>
                  <a:bodyPr/>
                  <a:lstStyle/>
                  <a:p>
                    <a:endParaRPr lang="en-US"/>
                  </a:p>
                </p:txBody>
              </p:sp>
              <p:sp>
                <p:nvSpPr>
                  <p:cNvPr id="43071" name="Freeform 94"/>
                  <p:cNvSpPr>
                    <a:spLocks/>
                  </p:cNvSpPr>
                  <p:nvPr/>
                </p:nvSpPr>
                <p:spPr bwMode="auto">
                  <a:xfrm>
                    <a:off x="5138" y="1281"/>
                    <a:ext cx="175" cy="102"/>
                  </a:xfrm>
                  <a:custGeom>
                    <a:avLst/>
                    <a:gdLst>
                      <a:gd name="T0" fmla="*/ 56 w 303"/>
                      <a:gd name="T1" fmla="*/ 0 h 328"/>
                      <a:gd name="T2" fmla="*/ 55 w 303"/>
                      <a:gd name="T3" fmla="*/ 1 h 328"/>
                      <a:gd name="T4" fmla="*/ 55 w 303"/>
                      <a:gd name="T5" fmla="*/ 1 h 328"/>
                      <a:gd name="T6" fmla="*/ 53 w 303"/>
                      <a:gd name="T7" fmla="*/ 1 h 328"/>
                      <a:gd name="T8" fmla="*/ 51 w 303"/>
                      <a:gd name="T9" fmla="*/ 2 h 328"/>
                      <a:gd name="T10" fmla="*/ 47 w 303"/>
                      <a:gd name="T11" fmla="*/ 2 h 328"/>
                      <a:gd name="T12" fmla="*/ 43 w 303"/>
                      <a:gd name="T13" fmla="*/ 2 h 328"/>
                      <a:gd name="T14" fmla="*/ 37 w 303"/>
                      <a:gd name="T15" fmla="*/ 3 h 328"/>
                      <a:gd name="T16" fmla="*/ 30 w 303"/>
                      <a:gd name="T17" fmla="*/ 4 h 328"/>
                      <a:gd name="T18" fmla="*/ 24 w 303"/>
                      <a:gd name="T19" fmla="*/ 4 h 328"/>
                      <a:gd name="T20" fmla="*/ 17 w 303"/>
                      <a:gd name="T21" fmla="*/ 5 h 328"/>
                      <a:gd name="T22" fmla="*/ 11 w 303"/>
                      <a:gd name="T23" fmla="*/ 6 h 328"/>
                      <a:gd name="T24" fmla="*/ 7 w 303"/>
                      <a:gd name="T25" fmla="*/ 7 h 328"/>
                      <a:gd name="T26" fmla="*/ 3 w 303"/>
                      <a:gd name="T27" fmla="*/ 7 h 328"/>
                      <a:gd name="T28" fmla="*/ 2 w 303"/>
                      <a:gd name="T29" fmla="*/ 8 h 328"/>
                      <a:gd name="T30" fmla="*/ 1 w 303"/>
                      <a:gd name="T31" fmla="*/ 8 h 328"/>
                      <a:gd name="T32" fmla="*/ 0 w 303"/>
                      <a:gd name="T33" fmla="*/ 9 h 328"/>
                      <a:gd name="T34" fmla="*/ 0 w 303"/>
                      <a:gd name="T35" fmla="*/ 10 h 328"/>
                      <a:gd name="T36" fmla="*/ 3 w 303"/>
                      <a:gd name="T37" fmla="*/ 10 h 328"/>
                      <a:gd name="T38" fmla="*/ 3 w 303"/>
                      <a:gd name="T39" fmla="*/ 10 h 328"/>
                      <a:gd name="T40" fmla="*/ 3 w 303"/>
                      <a:gd name="T41" fmla="*/ 9 h 328"/>
                      <a:gd name="T42" fmla="*/ 5 w 303"/>
                      <a:gd name="T43" fmla="*/ 9 h 328"/>
                      <a:gd name="T44" fmla="*/ 7 w 303"/>
                      <a:gd name="T45" fmla="*/ 8 h 328"/>
                      <a:gd name="T46" fmla="*/ 10 w 303"/>
                      <a:gd name="T47" fmla="*/ 8 h 328"/>
                      <a:gd name="T48" fmla="*/ 14 w 303"/>
                      <a:gd name="T49" fmla="*/ 7 h 328"/>
                      <a:gd name="T50" fmla="*/ 18 w 303"/>
                      <a:gd name="T51" fmla="*/ 7 h 328"/>
                      <a:gd name="T52" fmla="*/ 24 w 303"/>
                      <a:gd name="T53" fmla="*/ 7 h 328"/>
                      <a:gd name="T54" fmla="*/ 30 w 303"/>
                      <a:gd name="T55" fmla="*/ 6 h 328"/>
                      <a:gd name="T56" fmla="*/ 33 w 303"/>
                      <a:gd name="T57" fmla="*/ 6 h 328"/>
                      <a:gd name="T58" fmla="*/ 40 w 303"/>
                      <a:gd name="T59" fmla="*/ 5 h 328"/>
                      <a:gd name="T60" fmla="*/ 46 w 303"/>
                      <a:gd name="T61" fmla="*/ 4 h 328"/>
                      <a:gd name="T62" fmla="*/ 51 w 303"/>
                      <a:gd name="T63" fmla="*/ 4 h 328"/>
                      <a:gd name="T64" fmla="*/ 54 w 303"/>
                      <a:gd name="T65" fmla="*/ 3 h 328"/>
                      <a:gd name="T66" fmla="*/ 57 w 303"/>
                      <a:gd name="T67" fmla="*/ 2 h 328"/>
                      <a:gd name="T68" fmla="*/ 58 w 303"/>
                      <a:gd name="T69" fmla="*/ 2 h 328"/>
                      <a:gd name="T70" fmla="*/ 58 w 303"/>
                      <a:gd name="T71" fmla="*/ 1 h 328"/>
                      <a:gd name="T72" fmla="*/ 58 w 303"/>
                      <a:gd name="T73" fmla="*/ 0 h 328"/>
                      <a:gd name="T74" fmla="*/ 56 w 303"/>
                      <a:gd name="T75" fmla="*/ 0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328"/>
                      <a:gd name="T116" fmla="*/ 303 w 303"/>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328">
                        <a:moveTo>
                          <a:pt x="291" y="0"/>
                        </a:moveTo>
                        <a:lnTo>
                          <a:pt x="287" y="16"/>
                        </a:lnTo>
                        <a:lnTo>
                          <a:pt x="284" y="30"/>
                        </a:lnTo>
                        <a:lnTo>
                          <a:pt x="276" y="45"/>
                        </a:lnTo>
                        <a:lnTo>
                          <a:pt x="264" y="57"/>
                        </a:lnTo>
                        <a:lnTo>
                          <a:pt x="246" y="72"/>
                        </a:lnTo>
                        <a:lnTo>
                          <a:pt x="222" y="88"/>
                        </a:lnTo>
                        <a:lnTo>
                          <a:pt x="192" y="105"/>
                        </a:lnTo>
                        <a:lnTo>
                          <a:pt x="155" y="126"/>
                        </a:lnTo>
                        <a:lnTo>
                          <a:pt x="126" y="145"/>
                        </a:lnTo>
                        <a:lnTo>
                          <a:pt x="88" y="172"/>
                        </a:lnTo>
                        <a:lnTo>
                          <a:pt x="57" y="196"/>
                        </a:lnTo>
                        <a:lnTo>
                          <a:pt x="35" y="220"/>
                        </a:lnTo>
                        <a:lnTo>
                          <a:pt x="19" y="241"/>
                        </a:lnTo>
                        <a:lnTo>
                          <a:pt x="9" y="261"/>
                        </a:lnTo>
                        <a:lnTo>
                          <a:pt x="3" y="284"/>
                        </a:lnTo>
                        <a:lnTo>
                          <a:pt x="0" y="304"/>
                        </a:lnTo>
                        <a:lnTo>
                          <a:pt x="0" y="325"/>
                        </a:lnTo>
                        <a:lnTo>
                          <a:pt x="14" y="328"/>
                        </a:lnTo>
                        <a:lnTo>
                          <a:pt x="14" y="327"/>
                        </a:lnTo>
                        <a:lnTo>
                          <a:pt x="17" y="309"/>
                        </a:lnTo>
                        <a:lnTo>
                          <a:pt x="24" y="293"/>
                        </a:lnTo>
                        <a:lnTo>
                          <a:pt x="37" y="277"/>
                        </a:lnTo>
                        <a:lnTo>
                          <a:pt x="54" y="263"/>
                        </a:lnTo>
                        <a:lnTo>
                          <a:pt x="75" y="247"/>
                        </a:lnTo>
                        <a:lnTo>
                          <a:pt x="97" y="233"/>
                        </a:lnTo>
                        <a:lnTo>
                          <a:pt x="124" y="215"/>
                        </a:lnTo>
                        <a:lnTo>
                          <a:pt x="155" y="198"/>
                        </a:lnTo>
                        <a:lnTo>
                          <a:pt x="172" y="188"/>
                        </a:lnTo>
                        <a:lnTo>
                          <a:pt x="211" y="167"/>
                        </a:lnTo>
                        <a:lnTo>
                          <a:pt x="241" y="145"/>
                        </a:lnTo>
                        <a:lnTo>
                          <a:pt x="264" y="124"/>
                        </a:lnTo>
                        <a:lnTo>
                          <a:pt x="279" y="100"/>
                        </a:lnTo>
                        <a:lnTo>
                          <a:pt x="292" y="78"/>
                        </a:lnTo>
                        <a:lnTo>
                          <a:pt x="299" y="54"/>
                        </a:lnTo>
                        <a:lnTo>
                          <a:pt x="302" y="29"/>
                        </a:lnTo>
                        <a:lnTo>
                          <a:pt x="303" y="0"/>
                        </a:lnTo>
                        <a:lnTo>
                          <a:pt x="291" y="0"/>
                        </a:lnTo>
                        <a:close/>
                      </a:path>
                    </a:pathLst>
                  </a:custGeom>
                  <a:solidFill>
                    <a:srgbClr val="FFCC66"/>
                  </a:solidFill>
                  <a:ln w="9525">
                    <a:noFill/>
                    <a:round/>
                    <a:headEnd/>
                    <a:tailEnd/>
                  </a:ln>
                </p:spPr>
                <p:txBody>
                  <a:bodyPr/>
                  <a:lstStyle/>
                  <a:p>
                    <a:endParaRPr lang="en-US"/>
                  </a:p>
                </p:txBody>
              </p:sp>
              <p:sp>
                <p:nvSpPr>
                  <p:cNvPr id="43072" name="Freeform 95"/>
                  <p:cNvSpPr>
                    <a:spLocks/>
                  </p:cNvSpPr>
                  <p:nvPr/>
                </p:nvSpPr>
                <p:spPr bwMode="auto">
                  <a:xfrm flipH="1">
                    <a:off x="5150" y="1191"/>
                    <a:ext cx="158" cy="94"/>
                  </a:xfrm>
                  <a:custGeom>
                    <a:avLst/>
                    <a:gdLst>
                      <a:gd name="T0" fmla="*/ 22 w 272"/>
                      <a:gd name="T1" fmla="*/ 5 h 304"/>
                      <a:gd name="T2" fmla="*/ 15 w 272"/>
                      <a:gd name="T3" fmla="*/ 4 h 304"/>
                      <a:gd name="T4" fmla="*/ 10 w 272"/>
                      <a:gd name="T5" fmla="*/ 3 h 304"/>
                      <a:gd name="T6" fmla="*/ 6 w 272"/>
                      <a:gd name="T7" fmla="*/ 3 h 304"/>
                      <a:gd name="T8" fmla="*/ 3 w 272"/>
                      <a:gd name="T9" fmla="*/ 2 h 304"/>
                      <a:gd name="T10" fmla="*/ 2 w 272"/>
                      <a:gd name="T11" fmla="*/ 2 h 304"/>
                      <a:gd name="T12" fmla="*/ 1 w 272"/>
                      <a:gd name="T13" fmla="*/ 1 h 304"/>
                      <a:gd name="T14" fmla="*/ 0 w 272"/>
                      <a:gd name="T15" fmla="*/ 1 h 304"/>
                      <a:gd name="T16" fmla="*/ 0 w 272"/>
                      <a:gd name="T17" fmla="*/ 0 h 304"/>
                      <a:gd name="T18" fmla="*/ 2 w 272"/>
                      <a:gd name="T19" fmla="*/ 0 h 304"/>
                      <a:gd name="T20" fmla="*/ 2 w 272"/>
                      <a:gd name="T21" fmla="*/ 0 h 304"/>
                      <a:gd name="T22" fmla="*/ 3 w 272"/>
                      <a:gd name="T23" fmla="*/ 1 h 304"/>
                      <a:gd name="T24" fmla="*/ 4 w 272"/>
                      <a:gd name="T25" fmla="*/ 1 h 304"/>
                      <a:gd name="T26" fmla="*/ 6 w 272"/>
                      <a:gd name="T27" fmla="*/ 2 h 304"/>
                      <a:gd name="T28" fmla="*/ 9 w 272"/>
                      <a:gd name="T29" fmla="*/ 2 h 304"/>
                      <a:gd name="T30" fmla="*/ 13 w 272"/>
                      <a:gd name="T31" fmla="*/ 2 h 304"/>
                      <a:gd name="T32" fmla="*/ 17 w 272"/>
                      <a:gd name="T33" fmla="*/ 2 h 304"/>
                      <a:gd name="T34" fmla="*/ 22 w 272"/>
                      <a:gd name="T35" fmla="*/ 3 h 304"/>
                      <a:gd name="T36" fmla="*/ 27 w 272"/>
                      <a:gd name="T37" fmla="*/ 3 h 304"/>
                      <a:gd name="T38" fmla="*/ 30 w 272"/>
                      <a:gd name="T39" fmla="*/ 4 h 304"/>
                      <a:gd name="T40" fmla="*/ 37 w 272"/>
                      <a:gd name="T41" fmla="*/ 4 h 304"/>
                      <a:gd name="T42" fmla="*/ 42 w 272"/>
                      <a:gd name="T43" fmla="*/ 5 h 304"/>
                      <a:gd name="T44" fmla="*/ 46 w 272"/>
                      <a:gd name="T45" fmla="*/ 6 h 304"/>
                      <a:gd name="T46" fmla="*/ 49 w 272"/>
                      <a:gd name="T47" fmla="*/ 6 h 304"/>
                      <a:gd name="T48" fmla="*/ 52 w 272"/>
                      <a:gd name="T49" fmla="*/ 7 h 304"/>
                      <a:gd name="T50" fmla="*/ 53 w 272"/>
                      <a:gd name="T51" fmla="*/ 7 h 304"/>
                      <a:gd name="T52" fmla="*/ 53 w 272"/>
                      <a:gd name="T53" fmla="*/ 8 h 304"/>
                      <a:gd name="T54" fmla="*/ 53 w 272"/>
                      <a:gd name="T55" fmla="*/ 9 h 304"/>
                      <a:gd name="T56" fmla="*/ 53 w 272"/>
                      <a:gd name="T57" fmla="*/ 9 h 304"/>
                      <a:gd name="T58" fmla="*/ 53 w 272"/>
                      <a:gd name="T59" fmla="*/ 9 h 304"/>
                      <a:gd name="T60" fmla="*/ 53 w 272"/>
                      <a:gd name="T61" fmla="*/ 9 h 304"/>
                      <a:gd name="T62" fmla="*/ 51 w 272"/>
                      <a:gd name="T63" fmla="*/ 9 h 304"/>
                      <a:gd name="T64" fmla="*/ 51 w 272"/>
                      <a:gd name="T65" fmla="*/ 9 h 304"/>
                      <a:gd name="T66" fmla="*/ 51 w 272"/>
                      <a:gd name="T67" fmla="*/ 8 h 304"/>
                      <a:gd name="T68" fmla="*/ 50 w 272"/>
                      <a:gd name="T69" fmla="*/ 8 h 304"/>
                      <a:gd name="T70" fmla="*/ 49 w 272"/>
                      <a:gd name="T71" fmla="*/ 8 h 304"/>
                      <a:gd name="T72" fmla="*/ 46 w 272"/>
                      <a:gd name="T73" fmla="*/ 7 h 304"/>
                      <a:gd name="T74" fmla="*/ 43 w 272"/>
                      <a:gd name="T75" fmla="*/ 7 h 304"/>
                      <a:gd name="T76" fmla="*/ 39 w 272"/>
                      <a:gd name="T77" fmla="*/ 6 h 304"/>
                      <a:gd name="T78" fmla="*/ 34 w 272"/>
                      <a:gd name="T79" fmla="*/ 6 h 304"/>
                      <a:gd name="T80" fmla="*/ 27 w 272"/>
                      <a:gd name="T81" fmla="*/ 6 h 304"/>
                      <a:gd name="T82" fmla="*/ 22 w 272"/>
                      <a:gd name="T83" fmla="*/ 5 h 3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304"/>
                      <a:gd name="T128" fmla="*/ 272 w 272"/>
                      <a:gd name="T129" fmla="*/ 304 h 3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304">
                        <a:moveTo>
                          <a:pt x="112" y="165"/>
                        </a:moveTo>
                        <a:lnTo>
                          <a:pt x="77" y="143"/>
                        </a:lnTo>
                        <a:lnTo>
                          <a:pt x="52" y="121"/>
                        </a:lnTo>
                        <a:lnTo>
                          <a:pt x="31" y="100"/>
                        </a:lnTo>
                        <a:lnTo>
                          <a:pt x="16" y="81"/>
                        </a:lnTo>
                        <a:lnTo>
                          <a:pt x="8" y="62"/>
                        </a:lnTo>
                        <a:lnTo>
                          <a:pt x="2" y="43"/>
                        </a:lnTo>
                        <a:lnTo>
                          <a:pt x="0" y="24"/>
                        </a:lnTo>
                        <a:lnTo>
                          <a:pt x="0" y="3"/>
                        </a:lnTo>
                        <a:lnTo>
                          <a:pt x="12" y="0"/>
                        </a:lnTo>
                        <a:lnTo>
                          <a:pt x="12" y="3"/>
                        </a:lnTo>
                        <a:lnTo>
                          <a:pt x="15" y="17"/>
                        </a:lnTo>
                        <a:lnTo>
                          <a:pt x="21" y="33"/>
                        </a:lnTo>
                        <a:lnTo>
                          <a:pt x="32" y="47"/>
                        </a:lnTo>
                        <a:lnTo>
                          <a:pt x="47" y="60"/>
                        </a:lnTo>
                        <a:lnTo>
                          <a:pt x="66" y="74"/>
                        </a:lnTo>
                        <a:lnTo>
                          <a:pt x="88" y="87"/>
                        </a:lnTo>
                        <a:lnTo>
                          <a:pt x="112" y="103"/>
                        </a:lnTo>
                        <a:lnTo>
                          <a:pt x="140" y="117"/>
                        </a:lnTo>
                        <a:lnTo>
                          <a:pt x="155" y="125"/>
                        </a:lnTo>
                        <a:lnTo>
                          <a:pt x="189" y="146"/>
                        </a:lnTo>
                        <a:lnTo>
                          <a:pt x="216" y="167"/>
                        </a:lnTo>
                        <a:lnTo>
                          <a:pt x="237" y="186"/>
                        </a:lnTo>
                        <a:lnTo>
                          <a:pt x="251" y="207"/>
                        </a:lnTo>
                        <a:lnTo>
                          <a:pt x="263" y="227"/>
                        </a:lnTo>
                        <a:lnTo>
                          <a:pt x="269" y="248"/>
                        </a:lnTo>
                        <a:lnTo>
                          <a:pt x="271" y="272"/>
                        </a:lnTo>
                        <a:lnTo>
                          <a:pt x="272" y="296"/>
                        </a:lnTo>
                        <a:lnTo>
                          <a:pt x="272" y="301"/>
                        </a:lnTo>
                        <a:lnTo>
                          <a:pt x="272" y="302"/>
                        </a:lnTo>
                        <a:lnTo>
                          <a:pt x="272" y="304"/>
                        </a:lnTo>
                        <a:lnTo>
                          <a:pt x="261" y="301"/>
                        </a:lnTo>
                        <a:lnTo>
                          <a:pt x="261" y="296"/>
                        </a:lnTo>
                        <a:lnTo>
                          <a:pt x="259" y="283"/>
                        </a:lnTo>
                        <a:lnTo>
                          <a:pt x="255" y="270"/>
                        </a:lnTo>
                        <a:lnTo>
                          <a:pt x="248" y="258"/>
                        </a:lnTo>
                        <a:lnTo>
                          <a:pt x="237" y="246"/>
                        </a:lnTo>
                        <a:lnTo>
                          <a:pt x="219" y="234"/>
                        </a:lnTo>
                        <a:lnTo>
                          <a:pt x="200" y="219"/>
                        </a:lnTo>
                        <a:lnTo>
                          <a:pt x="173" y="202"/>
                        </a:lnTo>
                        <a:lnTo>
                          <a:pt x="140" y="183"/>
                        </a:lnTo>
                        <a:lnTo>
                          <a:pt x="112" y="165"/>
                        </a:lnTo>
                        <a:close/>
                      </a:path>
                    </a:pathLst>
                  </a:custGeom>
                  <a:solidFill>
                    <a:srgbClr val="99CCFF"/>
                  </a:solidFill>
                  <a:ln w="9525">
                    <a:noFill/>
                    <a:round/>
                    <a:headEnd/>
                    <a:tailEnd/>
                  </a:ln>
                </p:spPr>
                <p:txBody>
                  <a:bodyPr/>
                  <a:lstStyle/>
                  <a:p>
                    <a:endParaRPr lang="en-US"/>
                  </a:p>
                </p:txBody>
              </p:sp>
              <p:sp>
                <p:nvSpPr>
                  <p:cNvPr id="43073" name="Freeform 96"/>
                  <p:cNvSpPr>
                    <a:spLocks/>
                  </p:cNvSpPr>
                  <p:nvPr/>
                </p:nvSpPr>
                <p:spPr bwMode="auto">
                  <a:xfrm flipH="1">
                    <a:off x="5150" y="1372"/>
                    <a:ext cx="158" cy="93"/>
                  </a:xfrm>
                  <a:custGeom>
                    <a:avLst/>
                    <a:gdLst>
                      <a:gd name="T0" fmla="*/ 22 w 273"/>
                      <a:gd name="T1" fmla="*/ 5 h 301"/>
                      <a:gd name="T2" fmla="*/ 15 w 273"/>
                      <a:gd name="T3" fmla="*/ 4 h 301"/>
                      <a:gd name="T4" fmla="*/ 10 w 273"/>
                      <a:gd name="T5" fmla="*/ 3 h 301"/>
                      <a:gd name="T6" fmla="*/ 6 w 273"/>
                      <a:gd name="T7" fmla="*/ 3 h 301"/>
                      <a:gd name="T8" fmla="*/ 3 w 273"/>
                      <a:gd name="T9" fmla="*/ 2 h 301"/>
                      <a:gd name="T10" fmla="*/ 2 w 273"/>
                      <a:gd name="T11" fmla="*/ 2 h 301"/>
                      <a:gd name="T12" fmla="*/ 1 w 273"/>
                      <a:gd name="T13" fmla="*/ 1 h 301"/>
                      <a:gd name="T14" fmla="*/ 0 w 273"/>
                      <a:gd name="T15" fmla="*/ 1 h 301"/>
                      <a:gd name="T16" fmla="*/ 0 w 273"/>
                      <a:gd name="T17" fmla="*/ 0 h 301"/>
                      <a:gd name="T18" fmla="*/ 3 w 273"/>
                      <a:gd name="T19" fmla="*/ 0 h 301"/>
                      <a:gd name="T20" fmla="*/ 3 w 273"/>
                      <a:gd name="T21" fmla="*/ 1 h 301"/>
                      <a:gd name="T22" fmla="*/ 5 w 273"/>
                      <a:gd name="T23" fmla="*/ 1 h 301"/>
                      <a:gd name="T24" fmla="*/ 6 w 273"/>
                      <a:gd name="T25" fmla="*/ 1 h 301"/>
                      <a:gd name="T26" fmla="*/ 9 w 273"/>
                      <a:gd name="T27" fmla="*/ 2 h 301"/>
                      <a:gd name="T28" fmla="*/ 13 w 273"/>
                      <a:gd name="T29" fmla="*/ 2 h 301"/>
                      <a:gd name="T30" fmla="*/ 17 w 273"/>
                      <a:gd name="T31" fmla="*/ 2 h 301"/>
                      <a:gd name="T32" fmla="*/ 22 w 273"/>
                      <a:gd name="T33" fmla="*/ 3 h 301"/>
                      <a:gd name="T34" fmla="*/ 27 w 273"/>
                      <a:gd name="T35" fmla="*/ 3 h 301"/>
                      <a:gd name="T36" fmla="*/ 30 w 273"/>
                      <a:gd name="T37" fmla="*/ 4 h 301"/>
                      <a:gd name="T38" fmla="*/ 37 w 273"/>
                      <a:gd name="T39" fmla="*/ 4 h 301"/>
                      <a:gd name="T40" fmla="*/ 42 w 273"/>
                      <a:gd name="T41" fmla="*/ 5 h 301"/>
                      <a:gd name="T42" fmla="*/ 46 w 273"/>
                      <a:gd name="T43" fmla="*/ 6 h 301"/>
                      <a:gd name="T44" fmla="*/ 49 w 273"/>
                      <a:gd name="T45" fmla="*/ 6 h 301"/>
                      <a:gd name="T46" fmla="*/ 52 w 273"/>
                      <a:gd name="T47" fmla="*/ 7 h 301"/>
                      <a:gd name="T48" fmla="*/ 52 w 273"/>
                      <a:gd name="T49" fmla="*/ 7 h 301"/>
                      <a:gd name="T50" fmla="*/ 53 w 273"/>
                      <a:gd name="T51" fmla="*/ 8 h 301"/>
                      <a:gd name="T52" fmla="*/ 53 w 273"/>
                      <a:gd name="T53" fmla="*/ 9 h 301"/>
                      <a:gd name="T54" fmla="*/ 53 w 273"/>
                      <a:gd name="T55" fmla="*/ 9 h 301"/>
                      <a:gd name="T56" fmla="*/ 53 w 273"/>
                      <a:gd name="T57" fmla="*/ 9 h 301"/>
                      <a:gd name="T58" fmla="*/ 50 w 273"/>
                      <a:gd name="T59" fmla="*/ 9 h 301"/>
                      <a:gd name="T60" fmla="*/ 50 w 273"/>
                      <a:gd name="T61" fmla="*/ 9 h 301"/>
                      <a:gd name="T62" fmla="*/ 50 w 273"/>
                      <a:gd name="T63" fmla="*/ 8 h 301"/>
                      <a:gd name="T64" fmla="*/ 50 w 273"/>
                      <a:gd name="T65" fmla="*/ 8 h 301"/>
                      <a:gd name="T66" fmla="*/ 48 w 273"/>
                      <a:gd name="T67" fmla="*/ 7 h 301"/>
                      <a:gd name="T68" fmla="*/ 46 w 273"/>
                      <a:gd name="T69" fmla="*/ 7 h 301"/>
                      <a:gd name="T70" fmla="*/ 43 w 273"/>
                      <a:gd name="T71" fmla="*/ 7 h 301"/>
                      <a:gd name="T72" fmla="*/ 39 w 273"/>
                      <a:gd name="T73" fmla="*/ 6 h 301"/>
                      <a:gd name="T74" fmla="*/ 34 w 273"/>
                      <a:gd name="T75" fmla="*/ 6 h 301"/>
                      <a:gd name="T76" fmla="*/ 27 w 273"/>
                      <a:gd name="T77" fmla="*/ 5 h 301"/>
                      <a:gd name="T78" fmla="*/ 22 w 273"/>
                      <a:gd name="T79" fmla="*/ 5 h 3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3"/>
                      <a:gd name="T121" fmla="*/ 0 h 301"/>
                      <a:gd name="T122" fmla="*/ 273 w 273"/>
                      <a:gd name="T123" fmla="*/ 301 h 3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3" h="301">
                        <a:moveTo>
                          <a:pt x="112" y="166"/>
                        </a:moveTo>
                        <a:lnTo>
                          <a:pt x="78" y="142"/>
                        </a:lnTo>
                        <a:lnTo>
                          <a:pt x="51" y="121"/>
                        </a:lnTo>
                        <a:lnTo>
                          <a:pt x="32" y="99"/>
                        </a:lnTo>
                        <a:lnTo>
                          <a:pt x="17" y="78"/>
                        </a:lnTo>
                        <a:lnTo>
                          <a:pt x="8" y="59"/>
                        </a:lnTo>
                        <a:lnTo>
                          <a:pt x="3" y="40"/>
                        </a:lnTo>
                        <a:lnTo>
                          <a:pt x="0" y="21"/>
                        </a:lnTo>
                        <a:lnTo>
                          <a:pt x="0" y="0"/>
                        </a:lnTo>
                        <a:lnTo>
                          <a:pt x="13" y="0"/>
                        </a:lnTo>
                        <a:lnTo>
                          <a:pt x="16" y="18"/>
                        </a:lnTo>
                        <a:lnTo>
                          <a:pt x="22" y="32"/>
                        </a:lnTo>
                        <a:lnTo>
                          <a:pt x="33" y="46"/>
                        </a:lnTo>
                        <a:lnTo>
                          <a:pt x="48" y="59"/>
                        </a:lnTo>
                        <a:lnTo>
                          <a:pt x="67" y="73"/>
                        </a:lnTo>
                        <a:lnTo>
                          <a:pt x="89" y="88"/>
                        </a:lnTo>
                        <a:lnTo>
                          <a:pt x="113" y="102"/>
                        </a:lnTo>
                        <a:lnTo>
                          <a:pt x="141" y="116"/>
                        </a:lnTo>
                        <a:lnTo>
                          <a:pt x="156" y="126"/>
                        </a:lnTo>
                        <a:lnTo>
                          <a:pt x="190" y="147"/>
                        </a:lnTo>
                        <a:lnTo>
                          <a:pt x="217" y="166"/>
                        </a:lnTo>
                        <a:lnTo>
                          <a:pt x="238" y="185"/>
                        </a:lnTo>
                        <a:lnTo>
                          <a:pt x="252" y="204"/>
                        </a:lnTo>
                        <a:lnTo>
                          <a:pt x="264" y="226"/>
                        </a:lnTo>
                        <a:lnTo>
                          <a:pt x="270" y="248"/>
                        </a:lnTo>
                        <a:lnTo>
                          <a:pt x="272" y="271"/>
                        </a:lnTo>
                        <a:lnTo>
                          <a:pt x="273" y="295"/>
                        </a:lnTo>
                        <a:lnTo>
                          <a:pt x="273" y="299"/>
                        </a:lnTo>
                        <a:lnTo>
                          <a:pt x="273" y="301"/>
                        </a:lnTo>
                        <a:lnTo>
                          <a:pt x="260" y="299"/>
                        </a:lnTo>
                        <a:lnTo>
                          <a:pt x="260" y="295"/>
                        </a:lnTo>
                        <a:lnTo>
                          <a:pt x="259" y="280"/>
                        </a:lnTo>
                        <a:lnTo>
                          <a:pt x="256" y="268"/>
                        </a:lnTo>
                        <a:lnTo>
                          <a:pt x="248" y="256"/>
                        </a:lnTo>
                        <a:lnTo>
                          <a:pt x="236" y="244"/>
                        </a:lnTo>
                        <a:lnTo>
                          <a:pt x="220" y="231"/>
                        </a:lnTo>
                        <a:lnTo>
                          <a:pt x="201" y="217"/>
                        </a:lnTo>
                        <a:lnTo>
                          <a:pt x="174" y="201"/>
                        </a:lnTo>
                        <a:lnTo>
                          <a:pt x="141" y="180"/>
                        </a:lnTo>
                        <a:lnTo>
                          <a:pt x="112" y="166"/>
                        </a:lnTo>
                        <a:close/>
                      </a:path>
                    </a:pathLst>
                  </a:custGeom>
                  <a:solidFill>
                    <a:srgbClr val="99CCFF"/>
                  </a:solidFill>
                  <a:ln w="9525">
                    <a:noFill/>
                    <a:round/>
                    <a:headEnd/>
                    <a:tailEnd/>
                  </a:ln>
                </p:spPr>
                <p:txBody>
                  <a:bodyPr/>
                  <a:lstStyle/>
                  <a:p>
                    <a:endParaRPr lang="en-US"/>
                  </a:p>
                </p:txBody>
              </p:sp>
              <p:sp>
                <p:nvSpPr>
                  <p:cNvPr id="43074" name="Freeform 97"/>
                  <p:cNvSpPr>
                    <a:spLocks/>
                  </p:cNvSpPr>
                  <p:nvPr/>
                </p:nvSpPr>
                <p:spPr bwMode="auto">
                  <a:xfrm flipH="1">
                    <a:off x="4521" y="1497"/>
                    <a:ext cx="157" cy="92"/>
                  </a:xfrm>
                  <a:custGeom>
                    <a:avLst/>
                    <a:gdLst>
                      <a:gd name="T0" fmla="*/ 50 w 272"/>
                      <a:gd name="T1" fmla="*/ 0 h 296"/>
                      <a:gd name="T2" fmla="*/ 50 w 272"/>
                      <a:gd name="T3" fmla="*/ 1 h 296"/>
                      <a:gd name="T4" fmla="*/ 49 w 272"/>
                      <a:gd name="T5" fmla="*/ 1 h 296"/>
                      <a:gd name="T6" fmla="*/ 48 w 272"/>
                      <a:gd name="T7" fmla="*/ 1 h 296"/>
                      <a:gd name="T8" fmla="*/ 46 w 272"/>
                      <a:gd name="T9" fmla="*/ 2 h 296"/>
                      <a:gd name="T10" fmla="*/ 42 w 272"/>
                      <a:gd name="T11" fmla="*/ 2 h 296"/>
                      <a:gd name="T12" fmla="*/ 38 w 272"/>
                      <a:gd name="T13" fmla="*/ 2 h 296"/>
                      <a:gd name="T14" fmla="*/ 33 w 272"/>
                      <a:gd name="T15" fmla="*/ 3 h 296"/>
                      <a:gd name="T16" fmla="*/ 27 w 272"/>
                      <a:gd name="T17" fmla="*/ 3 h 296"/>
                      <a:gd name="T18" fmla="*/ 21 w 272"/>
                      <a:gd name="T19" fmla="*/ 4 h 296"/>
                      <a:gd name="T20" fmla="*/ 14 w 272"/>
                      <a:gd name="T21" fmla="*/ 5 h 296"/>
                      <a:gd name="T22" fmla="*/ 10 w 272"/>
                      <a:gd name="T23" fmla="*/ 5 h 296"/>
                      <a:gd name="T24" fmla="*/ 6 w 272"/>
                      <a:gd name="T25" fmla="*/ 6 h 296"/>
                      <a:gd name="T26" fmla="*/ 3 w 272"/>
                      <a:gd name="T27" fmla="*/ 7 h 296"/>
                      <a:gd name="T28" fmla="*/ 2 w 272"/>
                      <a:gd name="T29" fmla="*/ 7 h 296"/>
                      <a:gd name="T30" fmla="*/ 1 w 272"/>
                      <a:gd name="T31" fmla="*/ 8 h 296"/>
                      <a:gd name="T32" fmla="*/ 0 w 272"/>
                      <a:gd name="T33" fmla="*/ 8 h 296"/>
                      <a:gd name="T34" fmla="*/ 0 w 272"/>
                      <a:gd name="T35" fmla="*/ 9 h 296"/>
                      <a:gd name="T36" fmla="*/ 2 w 272"/>
                      <a:gd name="T37" fmla="*/ 9 h 296"/>
                      <a:gd name="T38" fmla="*/ 2 w 272"/>
                      <a:gd name="T39" fmla="*/ 9 h 296"/>
                      <a:gd name="T40" fmla="*/ 3 w 272"/>
                      <a:gd name="T41" fmla="*/ 8 h 296"/>
                      <a:gd name="T42" fmla="*/ 4 w 272"/>
                      <a:gd name="T43" fmla="*/ 8 h 296"/>
                      <a:gd name="T44" fmla="*/ 6 w 272"/>
                      <a:gd name="T45" fmla="*/ 7 h 296"/>
                      <a:gd name="T46" fmla="*/ 9 w 272"/>
                      <a:gd name="T47" fmla="*/ 7 h 296"/>
                      <a:gd name="T48" fmla="*/ 13 w 272"/>
                      <a:gd name="T49" fmla="*/ 7 h 296"/>
                      <a:gd name="T50" fmla="*/ 17 w 272"/>
                      <a:gd name="T51" fmla="*/ 6 h 296"/>
                      <a:gd name="T52" fmla="*/ 22 w 272"/>
                      <a:gd name="T53" fmla="*/ 6 h 296"/>
                      <a:gd name="T54" fmla="*/ 27 w 272"/>
                      <a:gd name="T55" fmla="*/ 5 h 296"/>
                      <a:gd name="T56" fmla="*/ 29 w 272"/>
                      <a:gd name="T57" fmla="*/ 5 h 296"/>
                      <a:gd name="T58" fmla="*/ 36 w 272"/>
                      <a:gd name="T59" fmla="*/ 5 h 296"/>
                      <a:gd name="T60" fmla="*/ 42 w 272"/>
                      <a:gd name="T61" fmla="*/ 4 h 296"/>
                      <a:gd name="T62" fmla="*/ 46 w 272"/>
                      <a:gd name="T63" fmla="*/ 3 h 296"/>
                      <a:gd name="T64" fmla="*/ 48 w 272"/>
                      <a:gd name="T65" fmla="*/ 3 h 296"/>
                      <a:gd name="T66" fmla="*/ 51 w 272"/>
                      <a:gd name="T67" fmla="*/ 2 h 296"/>
                      <a:gd name="T68" fmla="*/ 51 w 272"/>
                      <a:gd name="T69" fmla="*/ 2 h 296"/>
                      <a:gd name="T70" fmla="*/ 52 w 272"/>
                      <a:gd name="T71" fmla="*/ 1 h 296"/>
                      <a:gd name="T72" fmla="*/ 53 w 272"/>
                      <a:gd name="T73" fmla="*/ 0 h 296"/>
                      <a:gd name="T74" fmla="*/ 50 w 272"/>
                      <a:gd name="T75" fmla="*/ 0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296"/>
                      <a:gd name="T116" fmla="*/ 272 w 272"/>
                      <a:gd name="T117" fmla="*/ 296 h 2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296">
                        <a:moveTo>
                          <a:pt x="259" y="0"/>
                        </a:moveTo>
                        <a:lnTo>
                          <a:pt x="258" y="16"/>
                        </a:lnTo>
                        <a:lnTo>
                          <a:pt x="255" y="28"/>
                        </a:lnTo>
                        <a:lnTo>
                          <a:pt x="247" y="39"/>
                        </a:lnTo>
                        <a:lnTo>
                          <a:pt x="235" y="52"/>
                        </a:lnTo>
                        <a:lnTo>
                          <a:pt x="219" y="65"/>
                        </a:lnTo>
                        <a:lnTo>
                          <a:pt x="200" y="79"/>
                        </a:lnTo>
                        <a:lnTo>
                          <a:pt x="173" y="95"/>
                        </a:lnTo>
                        <a:lnTo>
                          <a:pt x="140" y="114"/>
                        </a:lnTo>
                        <a:lnTo>
                          <a:pt x="111" y="130"/>
                        </a:lnTo>
                        <a:lnTo>
                          <a:pt x="77" y="154"/>
                        </a:lnTo>
                        <a:lnTo>
                          <a:pt x="50" y="176"/>
                        </a:lnTo>
                        <a:lnTo>
                          <a:pt x="31" y="197"/>
                        </a:lnTo>
                        <a:lnTo>
                          <a:pt x="16" y="216"/>
                        </a:lnTo>
                        <a:lnTo>
                          <a:pt x="8" y="235"/>
                        </a:lnTo>
                        <a:lnTo>
                          <a:pt x="2" y="254"/>
                        </a:lnTo>
                        <a:lnTo>
                          <a:pt x="0" y="274"/>
                        </a:lnTo>
                        <a:lnTo>
                          <a:pt x="0" y="293"/>
                        </a:lnTo>
                        <a:lnTo>
                          <a:pt x="12" y="296"/>
                        </a:lnTo>
                        <a:lnTo>
                          <a:pt x="12" y="294"/>
                        </a:lnTo>
                        <a:lnTo>
                          <a:pt x="15" y="278"/>
                        </a:lnTo>
                        <a:lnTo>
                          <a:pt x="21" y="266"/>
                        </a:lnTo>
                        <a:lnTo>
                          <a:pt x="32" y="250"/>
                        </a:lnTo>
                        <a:lnTo>
                          <a:pt x="47" y="237"/>
                        </a:lnTo>
                        <a:lnTo>
                          <a:pt x="66" y="223"/>
                        </a:lnTo>
                        <a:lnTo>
                          <a:pt x="88" y="208"/>
                        </a:lnTo>
                        <a:lnTo>
                          <a:pt x="112" y="194"/>
                        </a:lnTo>
                        <a:lnTo>
                          <a:pt x="140" y="178"/>
                        </a:lnTo>
                        <a:lnTo>
                          <a:pt x="155" y="170"/>
                        </a:lnTo>
                        <a:lnTo>
                          <a:pt x="189" y="151"/>
                        </a:lnTo>
                        <a:lnTo>
                          <a:pt x="216" y="130"/>
                        </a:lnTo>
                        <a:lnTo>
                          <a:pt x="237" y="111"/>
                        </a:lnTo>
                        <a:lnTo>
                          <a:pt x="251" y="90"/>
                        </a:lnTo>
                        <a:lnTo>
                          <a:pt x="263" y="70"/>
                        </a:lnTo>
                        <a:lnTo>
                          <a:pt x="269" y="49"/>
                        </a:lnTo>
                        <a:lnTo>
                          <a:pt x="271" y="25"/>
                        </a:lnTo>
                        <a:lnTo>
                          <a:pt x="272" y="0"/>
                        </a:lnTo>
                        <a:lnTo>
                          <a:pt x="259" y="0"/>
                        </a:lnTo>
                        <a:close/>
                      </a:path>
                    </a:pathLst>
                  </a:custGeom>
                  <a:solidFill>
                    <a:srgbClr val="3399FF"/>
                  </a:solidFill>
                  <a:ln w="9525">
                    <a:noFill/>
                    <a:round/>
                    <a:headEnd/>
                    <a:tailEnd/>
                  </a:ln>
                </p:spPr>
                <p:txBody>
                  <a:bodyPr/>
                  <a:lstStyle/>
                  <a:p>
                    <a:endParaRPr lang="en-US"/>
                  </a:p>
                </p:txBody>
              </p:sp>
              <p:sp>
                <p:nvSpPr>
                  <p:cNvPr id="43075" name="Freeform 98"/>
                  <p:cNvSpPr>
                    <a:spLocks/>
                  </p:cNvSpPr>
                  <p:nvPr/>
                </p:nvSpPr>
                <p:spPr bwMode="auto">
                  <a:xfrm flipH="1">
                    <a:off x="4521" y="1316"/>
                    <a:ext cx="157" cy="91"/>
                  </a:xfrm>
                  <a:custGeom>
                    <a:avLst/>
                    <a:gdLst>
                      <a:gd name="T0" fmla="*/ 50 w 272"/>
                      <a:gd name="T1" fmla="*/ 0 h 296"/>
                      <a:gd name="T2" fmla="*/ 50 w 272"/>
                      <a:gd name="T3" fmla="*/ 1 h 296"/>
                      <a:gd name="T4" fmla="*/ 49 w 272"/>
                      <a:gd name="T5" fmla="*/ 1 h 296"/>
                      <a:gd name="T6" fmla="*/ 48 w 272"/>
                      <a:gd name="T7" fmla="*/ 1 h 296"/>
                      <a:gd name="T8" fmla="*/ 46 w 272"/>
                      <a:gd name="T9" fmla="*/ 2 h 296"/>
                      <a:gd name="T10" fmla="*/ 42 w 272"/>
                      <a:gd name="T11" fmla="*/ 2 h 296"/>
                      <a:gd name="T12" fmla="*/ 38 w 272"/>
                      <a:gd name="T13" fmla="*/ 2 h 296"/>
                      <a:gd name="T14" fmla="*/ 33 w 272"/>
                      <a:gd name="T15" fmla="*/ 3 h 296"/>
                      <a:gd name="T16" fmla="*/ 27 w 272"/>
                      <a:gd name="T17" fmla="*/ 3 h 296"/>
                      <a:gd name="T18" fmla="*/ 22 w 272"/>
                      <a:gd name="T19" fmla="*/ 4 h 296"/>
                      <a:gd name="T20" fmla="*/ 14 w 272"/>
                      <a:gd name="T21" fmla="*/ 5 h 296"/>
                      <a:gd name="T22" fmla="*/ 10 w 272"/>
                      <a:gd name="T23" fmla="*/ 5 h 296"/>
                      <a:gd name="T24" fmla="*/ 6 w 272"/>
                      <a:gd name="T25" fmla="*/ 6 h 296"/>
                      <a:gd name="T26" fmla="*/ 3 w 272"/>
                      <a:gd name="T27" fmla="*/ 6 h 296"/>
                      <a:gd name="T28" fmla="*/ 2 w 272"/>
                      <a:gd name="T29" fmla="*/ 7 h 296"/>
                      <a:gd name="T30" fmla="*/ 1 w 272"/>
                      <a:gd name="T31" fmla="*/ 7 h 296"/>
                      <a:gd name="T32" fmla="*/ 0 w 272"/>
                      <a:gd name="T33" fmla="*/ 8 h 296"/>
                      <a:gd name="T34" fmla="*/ 0 w 272"/>
                      <a:gd name="T35" fmla="*/ 9 h 296"/>
                      <a:gd name="T36" fmla="*/ 2 w 272"/>
                      <a:gd name="T37" fmla="*/ 9 h 296"/>
                      <a:gd name="T38" fmla="*/ 2 w 272"/>
                      <a:gd name="T39" fmla="*/ 9 h 296"/>
                      <a:gd name="T40" fmla="*/ 3 w 272"/>
                      <a:gd name="T41" fmla="*/ 8 h 296"/>
                      <a:gd name="T42" fmla="*/ 4 w 272"/>
                      <a:gd name="T43" fmla="*/ 8 h 296"/>
                      <a:gd name="T44" fmla="*/ 6 w 272"/>
                      <a:gd name="T45" fmla="*/ 7 h 296"/>
                      <a:gd name="T46" fmla="*/ 9 w 272"/>
                      <a:gd name="T47" fmla="*/ 7 h 296"/>
                      <a:gd name="T48" fmla="*/ 13 w 272"/>
                      <a:gd name="T49" fmla="*/ 6 h 296"/>
                      <a:gd name="T50" fmla="*/ 17 w 272"/>
                      <a:gd name="T51" fmla="*/ 6 h 296"/>
                      <a:gd name="T52" fmla="*/ 22 w 272"/>
                      <a:gd name="T53" fmla="*/ 6 h 296"/>
                      <a:gd name="T54" fmla="*/ 27 w 272"/>
                      <a:gd name="T55" fmla="*/ 5 h 296"/>
                      <a:gd name="T56" fmla="*/ 29 w 272"/>
                      <a:gd name="T57" fmla="*/ 5 h 296"/>
                      <a:gd name="T58" fmla="*/ 36 w 272"/>
                      <a:gd name="T59" fmla="*/ 4 h 296"/>
                      <a:gd name="T60" fmla="*/ 42 w 272"/>
                      <a:gd name="T61" fmla="*/ 4 h 296"/>
                      <a:gd name="T62" fmla="*/ 46 w 272"/>
                      <a:gd name="T63" fmla="*/ 3 h 296"/>
                      <a:gd name="T64" fmla="*/ 48 w 272"/>
                      <a:gd name="T65" fmla="*/ 3 h 296"/>
                      <a:gd name="T66" fmla="*/ 51 w 272"/>
                      <a:gd name="T67" fmla="*/ 2 h 296"/>
                      <a:gd name="T68" fmla="*/ 51 w 272"/>
                      <a:gd name="T69" fmla="*/ 2 h 296"/>
                      <a:gd name="T70" fmla="*/ 52 w 272"/>
                      <a:gd name="T71" fmla="*/ 1 h 296"/>
                      <a:gd name="T72" fmla="*/ 53 w 272"/>
                      <a:gd name="T73" fmla="*/ 0 h 296"/>
                      <a:gd name="T74" fmla="*/ 50 w 272"/>
                      <a:gd name="T75" fmla="*/ 0 h 2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296"/>
                      <a:gd name="T116" fmla="*/ 272 w 272"/>
                      <a:gd name="T117" fmla="*/ 296 h 2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296">
                        <a:moveTo>
                          <a:pt x="261" y="0"/>
                        </a:moveTo>
                        <a:lnTo>
                          <a:pt x="259" y="16"/>
                        </a:lnTo>
                        <a:lnTo>
                          <a:pt x="255" y="29"/>
                        </a:lnTo>
                        <a:lnTo>
                          <a:pt x="248" y="40"/>
                        </a:lnTo>
                        <a:lnTo>
                          <a:pt x="237" y="53"/>
                        </a:lnTo>
                        <a:lnTo>
                          <a:pt x="219" y="66"/>
                        </a:lnTo>
                        <a:lnTo>
                          <a:pt x="200" y="80"/>
                        </a:lnTo>
                        <a:lnTo>
                          <a:pt x="173" y="96"/>
                        </a:lnTo>
                        <a:lnTo>
                          <a:pt x="140" y="115"/>
                        </a:lnTo>
                        <a:lnTo>
                          <a:pt x="112" y="131"/>
                        </a:lnTo>
                        <a:lnTo>
                          <a:pt x="77" y="155"/>
                        </a:lnTo>
                        <a:lnTo>
                          <a:pt x="52" y="175"/>
                        </a:lnTo>
                        <a:lnTo>
                          <a:pt x="31" y="198"/>
                        </a:lnTo>
                        <a:lnTo>
                          <a:pt x="16" y="217"/>
                        </a:lnTo>
                        <a:lnTo>
                          <a:pt x="8" y="236"/>
                        </a:lnTo>
                        <a:lnTo>
                          <a:pt x="2" y="255"/>
                        </a:lnTo>
                        <a:lnTo>
                          <a:pt x="0" y="274"/>
                        </a:lnTo>
                        <a:lnTo>
                          <a:pt x="0" y="293"/>
                        </a:lnTo>
                        <a:lnTo>
                          <a:pt x="12" y="296"/>
                        </a:lnTo>
                        <a:lnTo>
                          <a:pt x="12" y="295"/>
                        </a:lnTo>
                        <a:lnTo>
                          <a:pt x="15" y="279"/>
                        </a:lnTo>
                        <a:lnTo>
                          <a:pt x="21" y="265"/>
                        </a:lnTo>
                        <a:lnTo>
                          <a:pt x="32" y="250"/>
                        </a:lnTo>
                        <a:lnTo>
                          <a:pt x="47" y="238"/>
                        </a:lnTo>
                        <a:lnTo>
                          <a:pt x="66" y="223"/>
                        </a:lnTo>
                        <a:lnTo>
                          <a:pt x="88" y="209"/>
                        </a:lnTo>
                        <a:lnTo>
                          <a:pt x="112" y="195"/>
                        </a:lnTo>
                        <a:lnTo>
                          <a:pt x="140" y="179"/>
                        </a:lnTo>
                        <a:lnTo>
                          <a:pt x="155" y="169"/>
                        </a:lnTo>
                        <a:lnTo>
                          <a:pt x="189" y="150"/>
                        </a:lnTo>
                        <a:lnTo>
                          <a:pt x="216" y="131"/>
                        </a:lnTo>
                        <a:lnTo>
                          <a:pt x="237" y="112"/>
                        </a:lnTo>
                        <a:lnTo>
                          <a:pt x="251" y="91"/>
                        </a:lnTo>
                        <a:lnTo>
                          <a:pt x="263" y="70"/>
                        </a:lnTo>
                        <a:lnTo>
                          <a:pt x="269" y="48"/>
                        </a:lnTo>
                        <a:lnTo>
                          <a:pt x="271" y="26"/>
                        </a:lnTo>
                        <a:lnTo>
                          <a:pt x="272" y="0"/>
                        </a:lnTo>
                        <a:lnTo>
                          <a:pt x="261" y="0"/>
                        </a:lnTo>
                        <a:close/>
                      </a:path>
                    </a:pathLst>
                  </a:custGeom>
                  <a:solidFill>
                    <a:srgbClr val="3399FF"/>
                  </a:solidFill>
                  <a:ln w="9525">
                    <a:noFill/>
                    <a:round/>
                    <a:headEnd/>
                    <a:tailEnd/>
                  </a:ln>
                </p:spPr>
                <p:txBody>
                  <a:bodyPr/>
                  <a:lstStyle/>
                  <a:p>
                    <a:endParaRPr lang="en-US"/>
                  </a:p>
                </p:txBody>
              </p:sp>
              <p:sp>
                <p:nvSpPr>
                  <p:cNvPr id="43076" name="Freeform 99"/>
                  <p:cNvSpPr>
                    <a:spLocks/>
                  </p:cNvSpPr>
                  <p:nvPr/>
                </p:nvSpPr>
                <p:spPr bwMode="auto">
                  <a:xfrm>
                    <a:off x="4509" y="1396"/>
                    <a:ext cx="174" cy="102"/>
                  </a:xfrm>
                  <a:custGeom>
                    <a:avLst/>
                    <a:gdLst>
                      <a:gd name="T0" fmla="*/ 24 w 303"/>
                      <a:gd name="T1" fmla="*/ 5 h 335"/>
                      <a:gd name="T2" fmla="*/ 17 w 303"/>
                      <a:gd name="T3" fmla="*/ 5 h 335"/>
                      <a:gd name="T4" fmla="*/ 11 w 303"/>
                      <a:gd name="T5" fmla="*/ 4 h 335"/>
                      <a:gd name="T6" fmla="*/ 6 w 303"/>
                      <a:gd name="T7" fmla="*/ 3 h 335"/>
                      <a:gd name="T8" fmla="*/ 3 w 303"/>
                      <a:gd name="T9" fmla="*/ 2 h 335"/>
                      <a:gd name="T10" fmla="*/ 2 w 303"/>
                      <a:gd name="T11" fmla="*/ 2 h 335"/>
                      <a:gd name="T12" fmla="*/ 1 w 303"/>
                      <a:gd name="T13" fmla="*/ 1 h 335"/>
                      <a:gd name="T14" fmla="*/ 0 w 303"/>
                      <a:gd name="T15" fmla="*/ 1 h 335"/>
                      <a:gd name="T16" fmla="*/ 0 w 303"/>
                      <a:gd name="T17" fmla="*/ 0 h 335"/>
                      <a:gd name="T18" fmla="*/ 3 w 303"/>
                      <a:gd name="T19" fmla="*/ 0 h 335"/>
                      <a:gd name="T20" fmla="*/ 3 w 303"/>
                      <a:gd name="T21" fmla="*/ 0 h 335"/>
                      <a:gd name="T22" fmla="*/ 3 w 303"/>
                      <a:gd name="T23" fmla="*/ 1 h 335"/>
                      <a:gd name="T24" fmla="*/ 5 w 303"/>
                      <a:gd name="T25" fmla="*/ 1 h 335"/>
                      <a:gd name="T26" fmla="*/ 7 w 303"/>
                      <a:gd name="T27" fmla="*/ 2 h 335"/>
                      <a:gd name="T28" fmla="*/ 10 w 303"/>
                      <a:gd name="T29" fmla="*/ 2 h 335"/>
                      <a:gd name="T30" fmla="*/ 14 w 303"/>
                      <a:gd name="T31" fmla="*/ 2 h 335"/>
                      <a:gd name="T32" fmla="*/ 19 w 303"/>
                      <a:gd name="T33" fmla="*/ 3 h 335"/>
                      <a:gd name="T34" fmla="*/ 24 w 303"/>
                      <a:gd name="T35" fmla="*/ 3 h 335"/>
                      <a:gd name="T36" fmla="*/ 30 w 303"/>
                      <a:gd name="T37" fmla="*/ 4 h 335"/>
                      <a:gd name="T38" fmla="*/ 33 w 303"/>
                      <a:gd name="T39" fmla="*/ 4 h 335"/>
                      <a:gd name="T40" fmla="*/ 40 w 303"/>
                      <a:gd name="T41" fmla="*/ 5 h 335"/>
                      <a:gd name="T42" fmla="*/ 45 w 303"/>
                      <a:gd name="T43" fmla="*/ 5 h 335"/>
                      <a:gd name="T44" fmla="*/ 50 w 303"/>
                      <a:gd name="T45" fmla="*/ 6 h 335"/>
                      <a:gd name="T46" fmla="*/ 53 w 303"/>
                      <a:gd name="T47" fmla="*/ 6 h 335"/>
                      <a:gd name="T48" fmla="*/ 55 w 303"/>
                      <a:gd name="T49" fmla="*/ 7 h 335"/>
                      <a:gd name="T50" fmla="*/ 57 w 303"/>
                      <a:gd name="T51" fmla="*/ 8 h 335"/>
                      <a:gd name="T52" fmla="*/ 57 w 303"/>
                      <a:gd name="T53" fmla="*/ 9 h 335"/>
                      <a:gd name="T54" fmla="*/ 57 w 303"/>
                      <a:gd name="T55" fmla="*/ 9 h 335"/>
                      <a:gd name="T56" fmla="*/ 57 w 303"/>
                      <a:gd name="T57" fmla="*/ 9 h 335"/>
                      <a:gd name="T58" fmla="*/ 55 w 303"/>
                      <a:gd name="T59" fmla="*/ 9 h 335"/>
                      <a:gd name="T60" fmla="*/ 55 w 303"/>
                      <a:gd name="T61" fmla="*/ 9 h 335"/>
                      <a:gd name="T62" fmla="*/ 55 w 303"/>
                      <a:gd name="T63" fmla="*/ 9 h 335"/>
                      <a:gd name="T64" fmla="*/ 54 w 303"/>
                      <a:gd name="T65" fmla="*/ 9 h 335"/>
                      <a:gd name="T66" fmla="*/ 52 w 303"/>
                      <a:gd name="T67" fmla="*/ 8 h 335"/>
                      <a:gd name="T68" fmla="*/ 50 w 303"/>
                      <a:gd name="T69" fmla="*/ 8 h 335"/>
                      <a:gd name="T70" fmla="*/ 47 w 303"/>
                      <a:gd name="T71" fmla="*/ 7 h 335"/>
                      <a:gd name="T72" fmla="*/ 42 w 303"/>
                      <a:gd name="T73" fmla="*/ 7 h 335"/>
                      <a:gd name="T74" fmla="*/ 36 w 303"/>
                      <a:gd name="T75" fmla="*/ 6 h 335"/>
                      <a:gd name="T76" fmla="*/ 30 w 303"/>
                      <a:gd name="T77" fmla="*/ 6 h 335"/>
                      <a:gd name="T78" fmla="*/ 24 w 303"/>
                      <a:gd name="T79" fmla="*/ 5 h 3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3"/>
                      <a:gd name="T121" fmla="*/ 0 h 335"/>
                      <a:gd name="T122" fmla="*/ 303 w 303"/>
                      <a:gd name="T123" fmla="*/ 335 h 3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3" h="335">
                        <a:moveTo>
                          <a:pt x="126" y="183"/>
                        </a:moveTo>
                        <a:lnTo>
                          <a:pt x="88" y="158"/>
                        </a:lnTo>
                        <a:lnTo>
                          <a:pt x="57" y="134"/>
                        </a:lnTo>
                        <a:lnTo>
                          <a:pt x="35" y="112"/>
                        </a:lnTo>
                        <a:lnTo>
                          <a:pt x="19" y="88"/>
                        </a:lnTo>
                        <a:lnTo>
                          <a:pt x="9" y="67"/>
                        </a:lnTo>
                        <a:lnTo>
                          <a:pt x="3" y="45"/>
                        </a:lnTo>
                        <a:lnTo>
                          <a:pt x="0" y="24"/>
                        </a:lnTo>
                        <a:lnTo>
                          <a:pt x="0" y="2"/>
                        </a:lnTo>
                        <a:lnTo>
                          <a:pt x="14" y="0"/>
                        </a:lnTo>
                        <a:lnTo>
                          <a:pt x="14" y="2"/>
                        </a:lnTo>
                        <a:lnTo>
                          <a:pt x="17" y="19"/>
                        </a:lnTo>
                        <a:lnTo>
                          <a:pt x="24" y="35"/>
                        </a:lnTo>
                        <a:lnTo>
                          <a:pt x="37" y="51"/>
                        </a:lnTo>
                        <a:lnTo>
                          <a:pt x="54" y="67"/>
                        </a:lnTo>
                        <a:lnTo>
                          <a:pt x="75" y="81"/>
                        </a:lnTo>
                        <a:lnTo>
                          <a:pt x="99" y="97"/>
                        </a:lnTo>
                        <a:lnTo>
                          <a:pt x="126" y="113"/>
                        </a:lnTo>
                        <a:lnTo>
                          <a:pt x="156" y="131"/>
                        </a:lnTo>
                        <a:lnTo>
                          <a:pt x="174" y="140"/>
                        </a:lnTo>
                        <a:lnTo>
                          <a:pt x="211" y="163"/>
                        </a:lnTo>
                        <a:lnTo>
                          <a:pt x="241" y="185"/>
                        </a:lnTo>
                        <a:lnTo>
                          <a:pt x="265" y="207"/>
                        </a:lnTo>
                        <a:lnTo>
                          <a:pt x="281" y="228"/>
                        </a:lnTo>
                        <a:lnTo>
                          <a:pt x="292" y="252"/>
                        </a:lnTo>
                        <a:lnTo>
                          <a:pt x="299" y="276"/>
                        </a:lnTo>
                        <a:lnTo>
                          <a:pt x="302" y="301"/>
                        </a:lnTo>
                        <a:lnTo>
                          <a:pt x="303" y="328"/>
                        </a:lnTo>
                        <a:lnTo>
                          <a:pt x="303" y="335"/>
                        </a:lnTo>
                        <a:lnTo>
                          <a:pt x="291" y="335"/>
                        </a:lnTo>
                        <a:lnTo>
                          <a:pt x="291" y="328"/>
                        </a:lnTo>
                        <a:lnTo>
                          <a:pt x="287" y="312"/>
                        </a:lnTo>
                        <a:lnTo>
                          <a:pt x="284" y="298"/>
                        </a:lnTo>
                        <a:lnTo>
                          <a:pt x="276" y="285"/>
                        </a:lnTo>
                        <a:lnTo>
                          <a:pt x="264" y="271"/>
                        </a:lnTo>
                        <a:lnTo>
                          <a:pt x="246" y="258"/>
                        </a:lnTo>
                        <a:lnTo>
                          <a:pt x="222" y="242"/>
                        </a:lnTo>
                        <a:lnTo>
                          <a:pt x="192" y="223"/>
                        </a:lnTo>
                        <a:lnTo>
                          <a:pt x="156" y="201"/>
                        </a:lnTo>
                        <a:lnTo>
                          <a:pt x="126" y="183"/>
                        </a:lnTo>
                        <a:close/>
                      </a:path>
                    </a:pathLst>
                  </a:custGeom>
                  <a:solidFill>
                    <a:srgbClr val="FF9933"/>
                  </a:solidFill>
                  <a:ln w="9525">
                    <a:noFill/>
                    <a:round/>
                    <a:headEnd/>
                    <a:tailEnd/>
                  </a:ln>
                </p:spPr>
                <p:txBody>
                  <a:bodyPr/>
                  <a:lstStyle/>
                  <a:p>
                    <a:endParaRPr lang="en-US"/>
                  </a:p>
                </p:txBody>
              </p:sp>
              <p:sp>
                <p:nvSpPr>
                  <p:cNvPr id="43077" name="Freeform 100"/>
                  <p:cNvSpPr>
                    <a:spLocks/>
                  </p:cNvSpPr>
                  <p:nvPr/>
                </p:nvSpPr>
                <p:spPr bwMode="auto">
                  <a:xfrm>
                    <a:off x="4509" y="1595"/>
                    <a:ext cx="174" cy="105"/>
                  </a:xfrm>
                  <a:custGeom>
                    <a:avLst/>
                    <a:gdLst>
                      <a:gd name="T0" fmla="*/ 24 w 303"/>
                      <a:gd name="T1" fmla="*/ 6 h 337"/>
                      <a:gd name="T2" fmla="*/ 17 w 303"/>
                      <a:gd name="T3" fmla="*/ 5 h 337"/>
                      <a:gd name="T4" fmla="*/ 11 w 303"/>
                      <a:gd name="T5" fmla="*/ 4 h 337"/>
                      <a:gd name="T6" fmla="*/ 6 w 303"/>
                      <a:gd name="T7" fmla="*/ 3 h 337"/>
                      <a:gd name="T8" fmla="*/ 3 w 303"/>
                      <a:gd name="T9" fmla="*/ 3 h 337"/>
                      <a:gd name="T10" fmla="*/ 2 w 303"/>
                      <a:gd name="T11" fmla="*/ 2 h 337"/>
                      <a:gd name="T12" fmla="*/ 1 w 303"/>
                      <a:gd name="T13" fmla="*/ 1 h 337"/>
                      <a:gd name="T14" fmla="*/ 0 w 303"/>
                      <a:gd name="T15" fmla="*/ 1 h 337"/>
                      <a:gd name="T16" fmla="*/ 0 w 303"/>
                      <a:gd name="T17" fmla="*/ 0 h 337"/>
                      <a:gd name="T18" fmla="*/ 3 w 303"/>
                      <a:gd name="T19" fmla="*/ 0 h 337"/>
                      <a:gd name="T20" fmla="*/ 3 w 303"/>
                      <a:gd name="T21" fmla="*/ 0 h 337"/>
                      <a:gd name="T22" fmla="*/ 3 w 303"/>
                      <a:gd name="T23" fmla="*/ 1 h 337"/>
                      <a:gd name="T24" fmla="*/ 5 w 303"/>
                      <a:gd name="T25" fmla="*/ 1 h 337"/>
                      <a:gd name="T26" fmla="*/ 7 w 303"/>
                      <a:gd name="T27" fmla="*/ 2 h 337"/>
                      <a:gd name="T28" fmla="*/ 10 w 303"/>
                      <a:gd name="T29" fmla="*/ 2 h 337"/>
                      <a:gd name="T30" fmla="*/ 14 w 303"/>
                      <a:gd name="T31" fmla="*/ 2 h 337"/>
                      <a:gd name="T32" fmla="*/ 18 w 303"/>
                      <a:gd name="T33" fmla="*/ 3 h 337"/>
                      <a:gd name="T34" fmla="*/ 24 w 303"/>
                      <a:gd name="T35" fmla="*/ 3 h 337"/>
                      <a:gd name="T36" fmla="*/ 29 w 303"/>
                      <a:gd name="T37" fmla="*/ 4 h 337"/>
                      <a:gd name="T38" fmla="*/ 33 w 303"/>
                      <a:gd name="T39" fmla="*/ 4 h 337"/>
                      <a:gd name="T40" fmla="*/ 40 w 303"/>
                      <a:gd name="T41" fmla="*/ 5 h 337"/>
                      <a:gd name="T42" fmla="*/ 45 w 303"/>
                      <a:gd name="T43" fmla="*/ 6 h 337"/>
                      <a:gd name="T44" fmla="*/ 50 w 303"/>
                      <a:gd name="T45" fmla="*/ 6 h 337"/>
                      <a:gd name="T46" fmla="*/ 53 w 303"/>
                      <a:gd name="T47" fmla="*/ 7 h 337"/>
                      <a:gd name="T48" fmla="*/ 55 w 303"/>
                      <a:gd name="T49" fmla="*/ 8 h 337"/>
                      <a:gd name="T50" fmla="*/ 57 w 303"/>
                      <a:gd name="T51" fmla="*/ 8 h 337"/>
                      <a:gd name="T52" fmla="*/ 57 w 303"/>
                      <a:gd name="T53" fmla="*/ 9 h 337"/>
                      <a:gd name="T54" fmla="*/ 57 w 303"/>
                      <a:gd name="T55" fmla="*/ 10 h 337"/>
                      <a:gd name="T56" fmla="*/ 57 w 303"/>
                      <a:gd name="T57" fmla="*/ 10 h 337"/>
                      <a:gd name="T58" fmla="*/ 57 w 303"/>
                      <a:gd name="T59" fmla="*/ 10 h 337"/>
                      <a:gd name="T60" fmla="*/ 57 w 303"/>
                      <a:gd name="T61" fmla="*/ 10 h 337"/>
                      <a:gd name="T62" fmla="*/ 55 w 303"/>
                      <a:gd name="T63" fmla="*/ 10 h 337"/>
                      <a:gd name="T64" fmla="*/ 55 w 303"/>
                      <a:gd name="T65" fmla="*/ 10 h 337"/>
                      <a:gd name="T66" fmla="*/ 55 w 303"/>
                      <a:gd name="T67" fmla="*/ 10 h 337"/>
                      <a:gd name="T68" fmla="*/ 54 w 303"/>
                      <a:gd name="T69" fmla="*/ 9 h 337"/>
                      <a:gd name="T70" fmla="*/ 52 w 303"/>
                      <a:gd name="T71" fmla="*/ 9 h 337"/>
                      <a:gd name="T72" fmla="*/ 50 w 303"/>
                      <a:gd name="T73" fmla="*/ 8 h 337"/>
                      <a:gd name="T74" fmla="*/ 47 w 303"/>
                      <a:gd name="T75" fmla="*/ 8 h 337"/>
                      <a:gd name="T76" fmla="*/ 42 w 303"/>
                      <a:gd name="T77" fmla="*/ 7 h 337"/>
                      <a:gd name="T78" fmla="*/ 36 w 303"/>
                      <a:gd name="T79" fmla="*/ 7 h 337"/>
                      <a:gd name="T80" fmla="*/ 29 w 303"/>
                      <a:gd name="T81" fmla="*/ 6 h 337"/>
                      <a:gd name="T82" fmla="*/ 24 w 303"/>
                      <a:gd name="T83" fmla="*/ 6 h 3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3"/>
                      <a:gd name="T127" fmla="*/ 0 h 337"/>
                      <a:gd name="T128" fmla="*/ 303 w 303"/>
                      <a:gd name="T129" fmla="*/ 337 h 3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3" h="337">
                        <a:moveTo>
                          <a:pt x="126" y="184"/>
                        </a:moveTo>
                        <a:lnTo>
                          <a:pt x="88" y="159"/>
                        </a:lnTo>
                        <a:lnTo>
                          <a:pt x="57" y="133"/>
                        </a:lnTo>
                        <a:lnTo>
                          <a:pt x="35" y="111"/>
                        </a:lnTo>
                        <a:lnTo>
                          <a:pt x="19" y="89"/>
                        </a:lnTo>
                        <a:lnTo>
                          <a:pt x="9" y="67"/>
                        </a:lnTo>
                        <a:lnTo>
                          <a:pt x="3" y="44"/>
                        </a:lnTo>
                        <a:lnTo>
                          <a:pt x="0" y="25"/>
                        </a:lnTo>
                        <a:lnTo>
                          <a:pt x="0" y="1"/>
                        </a:lnTo>
                        <a:lnTo>
                          <a:pt x="14" y="0"/>
                        </a:lnTo>
                        <a:lnTo>
                          <a:pt x="14" y="3"/>
                        </a:lnTo>
                        <a:lnTo>
                          <a:pt x="17" y="20"/>
                        </a:lnTo>
                        <a:lnTo>
                          <a:pt x="24" y="38"/>
                        </a:lnTo>
                        <a:lnTo>
                          <a:pt x="37" y="52"/>
                        </a:lnTo>
                        <a:lnTo>
                          <a:pt x="54" y="67"/>
                        </a:lnTo>
                        <a:lnTo>
                          <a:pt x="75" y="83"/>
                        </a:lnTo>
                        <a:lnTo>
                          <a:pt x="97" y="97"/>
                        </a:lnTo>
                        <a:lnTo>
                          <a:pt x="124" y="114"/>
                        </a:lnTo>
                        <a:lnTo>
                          <a:pt x="155" y="130"/>
                        </a:lnTo>
                        <a:lnTo>
                          <a:pt x="172" y="140"/>
                        </a:lnTo>
                        <a:lnTo>
                          <a:pt x="211" y="164"/>
                        </a:lnTo>
                        <a:lnTo>
                          <a:pt x="241" y="184"/>
                        </a:lnTo>
                        <a:lnTo>
                          <a:pt x="264" y="207"/>
                        </a:lnTo>
                        <a:lnTo>
                          <a:pt x="279" y="229"/>
                        </a:lnTo>
                        <a:lnTo>
                          <a:pt x="292" y="253"/>
                        </a:lnTo>
                        <a:lnTo>
                          <a:pt x="299" y="275"/>
                        </a:lnTo>
                        <a:lnTo>
                          <a:pt x="302" y="302"/>
                        </a:lnTo>
                        <a:lnTo>
                          <a:pt x="303" y="329"/>
                        </a:lnTo>
                        <a:lnTo>
                          <a:pt x="303" y="334"/>
                        </a:lnTo>
                        <a:lnTo>
                          <a:pt x="303" y="336"/>
                        </a:lnTo>
                        <a:lnTo>
                          <a:pt x="303" y="337"/>
                        </a:lnTo>
                        <a:lnTo>
                          <a:pt x="291" y="334"/>
                        </a:lnTo>
                        <a:lnTo>
                          <a:pt x="291" y="329"/>
                        </a:lnTo>
                        <a:lnTo>
                          <a:pt x="287" y="313"/>
                        </a:lnTo>
                        <a:lnTo>
                          <a:pt x="284" y="299"/>
                        </a:lnTo>
                        <a:lnTo>
                          <a:pt x="276" y="286"/>
                        </a:lnTo>
                        <a:lnTo>
                          <a:pt x="264" y="272"/>
                        </a:lnTo>
                        <a:lnTo>
                          <a:pt x="246" y="258"/>
                        </a:lnTo>
                        <a:lnTo>
                          <a:pt x="222" y="242"/>
                        </a:lnTo>
                        <a:lnTo>
                          <a:pt x="192" y="223"/>
                        </a:lnTo>
                        <a:lnTo>
                          <a:pt x="155" y="202"/>
                        </a:lnTo>
                        <a:lnTo>
                          <a:pt x="126" y="184"/>
                        </a:lnTo>
                        <a:close/>
                      </a:path>
                    </a:pathLst>
                  </a:custGeom>
                  <a:solidFill>
                    <a:srgbClr val="FF9933"/>
                  </a:solidFill>
                  <a:ln w="9525">
                    <a:noFill/>
                    <a:round/>
                    <a:headEnd/>
                    <a:tailEnd/>
                  </a:ln>
                </p:spPr>
                <p:txBody>
                  <a:bodyPr/>
                  <a:lstStyle/>
                  <a:p>
                    <a:endParaRPr lang="en-US"/>
                  </a:p>
                </p:txBody>
              </p:sp>
              <p:sp>
                <p:nvSpPr>
                  <p:cNvPr id="43078" name="Freeform 101"/>
                  <p:cNvSpPr>
                    <a:spLocks/>
                  </p:cNvSpPr>
                  <p:nvPr/>
                </p:nvSpPr>
                <p:spPr bwMode="auto">
                  <a:xfrm>
                    <a:off x="4510" y="1296"/>
                    <a:ext cx="173" cy="101"/>
                  </a:xfrm>
                  <a:custGeom>
                    <a:avLst/>
                    <a:gdLst>
                      <a:gd name="T0" fmla="*/ 54 w 302"/>
                      <a:gd name="T1" fmla="*/ 0 h 328"/>
                      <a:gd name="T2" fmla="*/ 54 w 302"/>
                      <a:gd name="T3" fmla="*/ 1 h 328"/>
                      <a:gd name="T4" fmla="*/ 53 w 302"/>
                      <a:gd name="T5" fmla="*/ 1 h 328"/>
                      <a:gd name="T6" fmla="*/ 52 w 302"/>
                      <a:gd name="T7" fmla="*/ 1 h 328"/>
                      <a:gd name="T8" fmla="*/ 50 w 302"/>
                      <a:gd name="T9" fmla="*/ 2 h 328"/>
                      <a:gd name="T10" fmla="*/ 46 w 302"/>
                      <a:gd name="T11" fmla="*/ 2 h 328"/>
                      <a:gd name="T12" fmla="*/ 42 w 302"/>
                      <a:gd name="T13" fmla="*/ 2 h 328"/>
                      <a:gd name="T14" fmla="*/ 36 w 302"/>
                      <a:gd name="T15" fmla="*/ 3 h 328"/>
                      <a:gd name="T16" fmla="*/ 29 w 302"/>
                      <a:gd name="T17" fmla="*/ 4 h 328"/>
                      <a:gd name="T18" fmla="*/ 23 w 302"/>
                      <a:gd name="T19" fmla="*/ 4 h 328"/>
                      <a:gd name="T20" fmla="*/ 17 w 302"/>
                      <a:gd name="T21" fmla="*/ 5 h 328"/>
                      <a:gd name="T22" fmla="*/ 10 w 302"/>
                      <a:gd name="T23" fmla="*/ 6 h 328"/>
                      <a:gd name="T24" fmla="*/ 7 w 302"/>
                      <a:gd name="T25" fmla="*/ 6 h 328"/>
                      <a:gd name="T26" fmla="*/ 3 w 302"/>
                      <a:gd name="T27" fmla="*/ 7 h 328"/>
                      <a:gd name="T28" fmla="*/ 2 w 302"/>
                      <a:gd name="T29" fmla="*/ 8 h 328"/>
                      <a:gd name="T30" fmla="*/ 1 w 302"/>
                      <a:gd name="T31" fmla="*/ 8 h 328"/>
                      <a:gd name="T32" fmla="*/ 0 w 302"/>
                      <a:gd name="T33" fmla="*/ 9 h 328"/>
                      <a:gd name="T34" fmla="*/ 0 w 302"/>
                      <a:gd name="T35" fmla="*/ 10 h 328"/>
                      <a:gd name="T36" fmla="*/ 2 w 302"/>
                      <a:gd name="T37" fmla="*/ 10 h 328"/>
                      <a:gd name="T38" fmla="*/ 2 w 302"/>
                      <a:gd name="T39" fmla="*/ 10 h 328"/>
                      <a:gd name="T40" fmla="*/ 3 w 302"/>
                      <a:gd name="T41" fmla="*/ 9 h 328"/>
                      <a:gd name="T42" fmla="*/ 4 w 302"/>
                      <a:gd name="T43" fmla="*/ 9 h 328"/>
                      <a:gd name="T44" fmla="*/ 7 w 302"/>
                      <a:gd name="T45" fmla="*/ 8 h 328"/>
                      <a:gd name="T46" fmla="*/ 10 w 302"/>
                      <a:gd name="T47" fmla="*/ 8 h 328"/>
                      <a:gd name="T48" fmla="*/ 14 w 302"/>
                      <a:gd name="T49" fmla="*/ 7 h 328"/>
                      <a:gd name="T50" fmla="*/ 18 w 302"/>
                      <a:gd name="T51" fmla="*/ 7 h 328"/>
                      <a:gd name="T52" fmla="*/ 23 w 302"/>
                      <a:gd name="T53" fmla="*/ 6 h 328"/>
                      <a:gd name="T54" fmla="*/ 29 w 302"/>
                      <a:gd name="T55" fmla="*/ 6 h 328"/>
                      <a:gd name="T56" fmla="*/ 33 w 302"/>
                      <a:gd name="T57" fmla="*/ 6 h 328"/>
                      <a:gd name="T58" fmla="*/ 40 w 302"/>
                      <a:gd name="T59" fmla="*/ 5 h 328"/>
                      <a:gd name="T60" fmla="*/ 45 w 302"/>
                      <a:gd name="T61" fmla="*/ 4 h 328"/>
                      <a:gd name="T62" fmla="*/ 50 w 302"/>
                      <a:gd name="T63" fmla="*/ 4 h 328"/>
                      <a:gd name="T64" fmla="*/ 53 w 302"/>
                      <a:gd name="T65" fmla="*/ 3 h 328"/>
                      <a:gd name="T66" fmla="*/ 55 w 302"/>
                      <a:gd name="T67" fmla="*/ 2 h 328"/>
                      <a:gd name="T68" fmla="*/ 56 w 302"/>
                      <a:gd name="T69" fmla="*/ 2 h 328"/>
                      <a:gd name="T70" fmla="*/ 57 w 302"/>
                      <a:gd name="T71" fmla="*/ 1 h 328"/>
                      <a:gd name="T72" fmla="*/ 57 w 302"/>
                      <a:gd name="T73" fmla="*/ 0 h 328"/>
                      <a:gd name="T74" fmla="*/ 54 w 302"/>
                      <a:gd name="T75" fmla="*/ 0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328"/>
                      <a:gd name="T116" fmla="*/ 302 w 302"/>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328">
                        <a:moveTo>
                          <a:pt x="290" y="0"/>
                        </a:moveTo>
                        <a:lnTo>
                          <a:pt x="286" y="16"/>
                        </a:lnTo>
                        <a:lnTo>
                          <a:pt x="283" y="31"/>
                        </a:lnTo>
                        <a:lnTo>
                          <a:pt x="275" y="45"/>
                        </a:lnTo>
                        <a:lnTo>
                          <a:pt x="263" y="58"/>
                        </a:lnTo>
                        <a:lnTo>
                          <a:pt x="245" y="74"/>
                        </a:lnTo>
                        <a:lnTo>
                          <a:pt x="221" y="88"/>
                        </a:lnTo>
                        <a:lnTo>
                          <a:pt x="191" y="107"/>
                        </a:lnTo>
                        <a:lnTo>
                          <a:pt x="155" y="128"/>
                        </a:lnTo>
                        <a:lnTo>
                          <a:pt x="125" y="145"/>
                        </a:lnTo>
                        <a:lnTo>
                          <a:pt x="87" y="172"/>
                        </a:lnTo>
                        <a:lnTo>
                          <a:pt x="56" y="196"/>
                        </a:lnTo>
                        <a:lnTo>
                          <a:pt x="36" y="220"/>
                        </a:lnTo>
                        <a:lnTo>
                          <a:pt x="20" y="241"/>
                        </a:lnTo>
                        <a:lnTo>
                          <a:pt x="10" y="263"/>
                        </a:lnTo>
                        <a:lnTo>
                          <a:pt x="4" y="284"/>
                        </a:lnTo>
                        <a:lnTo>
                          <a:pt x="0" y="305"/>
                        </a:lnTo>
                        <a:lnTo>
                          <a:pt x="0" y="325"/>
                        </a:lnTo>
                        <a:lnTo>
                          <a:pt x="13" y="328"/>
                        </a:lnTo>
                        <a:lnTo>
                          <a:pt x="13" y="327"/>
                        </a:lnTo>
                        <a:lnTo>
                          <a:pt x="16" y="309"/>
                        </a:lnTo>
                        <a:lnTo>
                          <a:pt x="23" y="293"/>
                        </a:lnTo>
                        <a:lnTo>
                          <a:pt x="36" y="278"/>
                        </a:lnTo>
                        <a:lnTo>
                          <a:pt x="53" y="263"/>
                        </a:lnTo>
                        <a:lnTo>
                          <a:pt x="74" y="249"/>
                        </a:lnTo>
                        <a:lnTo>
                          <a:pt x="98" y="233"/>
                        </a:lnTo>
                        <a:lnTo>
                          <a:pt x="125" y="217"/>
                        </a:lnTo>
                        <a:lnTo>
                          <a:pt x="155" y="199"/>
                        </a:lnTo>
                        <a:lnTo>
                          <a:pt x="173" y="188"/>
                        </a:lnTo>
                        <a:lnTo>
                          <a:pt x="210" y="168"/>
                        </a:lnTo>
                        <a:lnTo>
                          <a:pt x="240" y="145"/>
                        </a:lnTo>
                        <a:lnTo>
                          <a:pt x="264" y="125"/>
                        </a:lnTo>
                        <a:lnTo>
                          <a:pt x="280" y="101"/>
                        </a:lnTo>
                        <a:lnTo>
                          <a:pt x="291" y="78"/>
                        </a:lnTo>
                        <a:lnTo>
                          <a:pt x="298" y="55"/>
                        </a:lnTo>
                        <a:lnTo>
                          <a:pt x="301" y="29"/>
                        </a:lnTo>
                        <a:lnTo>
                          <a:pt x="302" y="0"/>
                        </a:lnTo>
                        <a:lnTo>
                          <a:pt x="290" y="0"/>
                        </a:lnTo>
                        <a:close/>
                      </a:path>
                    </a:pathLst>
                  </a:custGeom>
                  <a:solidFill>
                    <a:srgbClr val="FFCC66"/>
                  </a:solidFill>
                  <a:ln w="9525">
                    <a:noFill/>
                    <a:round/>
                    <a:headEnd/>
                    <a:tailEnd/>
                  </a:ln>
                </p:spPr>
                <p:txBody>
                  <a:bodyPr/>
                  <a:lstStyle/>
                  <a:p>
                    <a:endParaRPr lang="en-US"/>
                  </a:p>
                </p:txBody>
              </p:sp>
              <p:sp>
                <p:nvSpPr>
                  <p:cNvPr id="43079" name="Freeform 102"/>
                  <p:cNvSpPr>
                    <a:spLocks/>
                  </p:cNvSpPr>
                  <p:nvPr/>
                </p:nvSpPr>
                <p:spPr bwMode="auto">
                  <a:xfrm>
                    <a:off x="4509" y="1497"/>
                    <a:ext cx="174" cy="101"/>
                  </a:xfrm>
                  <a:custGeom>
                    <a:avLst/>
                    <a:gdLst>
                      <a:gd name="T0" fmla="*/ 55 w 303"/>
                      <a:gd name="T1" fmla="*/ 0 h 328"/>
                      <a:gd name="T2" fmla="*/ 55 w 303"/>
                      <a:gd name="T3" fmla="*/ 1 h 328"/>
                      <a:gd name="T4" fmla="*/ 54 w 303"/>
                      <a:gd name="T5" fmla="*/ 1 h 328"/>
                      <a:gd name="T6" fmla="*/ 52 w 303"/>
                      <a:gd name="T7" fmla="*/ 1 h 328"/>
                      <a:gd name="T8" fmla="*/ 50 w 303"/>
                      <a:gd name="T9" fmla="*/ 2 h 328"/>
                      <a:gd name="T10" fmla="*/ 47 w 303"/>
                      <a:gd name="T11" fmla="*/ 2 h 328"/>
                      <a:gd name="T12" fmla="*/ 42 w 303"/>
                      <a:gd name="T13" fmla="*/ 2 h 328"/>
                      <a:gd name="T14" fmla="*/ 36 w 303"/>
                      <a:gd name="T15" fmla="*/ 3 h 328"/>
                      <a:gd name="T16" fmla="*/ 29 w 303"/>
                      <a:gd name="T17" fmla="*/ 4 h 328"/>
                      <a:gd name="T18" fmla="*/ 24 w 303"/>
                      <a:gd name="T19" fmla="*/ 4 h 328"/>
                      <a:gd name="T20" fmla="*/ 17 w 303"/>
                      <a:gd name="T21" fmla="*/ 5 h 328"/>
                      <a:gd name="T22" fmla="*/ 11 w 303"/>
                      <a:gd name="T23" fmla="*/ 6 h 328"/>
                      <a:gd name="T24" fmla="*/ 6 w 303"/>
                      <a:gd name="T25" fmla="*/ 6 h 328"/>
                      <a:gd name="T26" fmla="*/ 3 w 303"/>
                      <a:gd name="T27" fmla="*/ 7 h 328"/>
                      <a:gd name="T28" fmla="*/ 2 w 303"/>
                      <a:gd name="T29" fmla="*/ 8 h 328"/>
                      <a:gd name="T30" fmla="*/ 1 w 303"/>
                      <a:gd name="T31" fmla="*/ 8 h 328"/>
                      <a:gd name="T32" fmla="*/ 0 w 303"/>
                      <a:gd name="T33" fmla="*/ 9 h 328"/>
                      <a:gd name="T34" fmla="*/ 0 w 303"/>
                      <a:gd name="T35" fmla="*/ 10 h 328"/>
                      <a:gd name="T36" fmla="*/ 3 w 303"/>
                      <a:gd name="T37" fmla="*/ 10 h 328"/>
                      <a:gd name="T38" fmla="*/ 3 w 303"/>
                      <a:gd name="T39" fmla="*/ 10 h 328"/>
                      <a:gd name="T40" fmla="*/ 3 w 303"/>
                      <a:gd name="T41" fmla="*/ 9 h 328"/>
                      <a:gd name="T42" fmla="*/ 5 w 303"/>
                      <a:gd name="T43" fmla="*/ 9 h 328"/>
                      <a:gd name="T44" fmla="*/ 7 w 303"/>
                      <a:gd name="T45" fmla="*/ 8 h 328"/>
                      <a:gd name="T46" fmla="*/ 10 w 303"/>
                      <a:gd name="T47" fmla="*/ 8 h 328"/>
                      <a:gd name="T48" fmla="*/ 14 w 303"/>
                      <a:gd name="T49" fmla="*/ 7 h 328"/>
                      <a:gd name="T50" fmla="*/ 18 w 303"/>
                      <a:gd name="T51" fmla="*/ 7 h 328"/>
                      <a:gd name="T52" fmla="*/ 24 w 303"/>
                      <a:gd name="T53" fmla="*/ 6 h 328"/>
                      <a:gd name="T54" fmla="*/ 29 w 303"/>
                      <a:gd name="T55" fmla="*/ 6 h 328"/>
                      <a:gd name="T56" fmla="*/ 33 w 303"/>
                      <a:gd name="T57" fmla="*/ 6 h 328"/>
                      <a:gd name="T58" fmla="*/ 40 w 303"/>
                      <a:gd name="T59" fmla="*/ 5 h 328"/>
                      <a:gd name="T60" fmla="*/ 45 w 303"/>
                      <a:gd name="T61" fmla="*/ 4 h 328"/>
                      <a:gd name="T62" fmla="*/ 50 w 303"/>
                      <a:gd name="T63" fmla="*/ 4 h 328"/>
                      <a:gd name="T64" fmla="*/ 53 w 303"/>
                      <a:gd name="T65" fmla="*/ 3 h 328"/>
                      <a:gd name="T66" fmla="*/ 55 w 303"/>
                      <a:gd name="T67" fmla="*/ 2 h 328"/>
                      <a:gd name="T68" fmla="*/ 57 w 303"/>
                      <a:gd name="T69" fmla="*/ 2 h 328"/>
                      <a:gd name="T70" fmla="*/ 57 w 303"/>
                      <a:gd name="T71" fmla="*/ 1 h 328"/>
                      <a:gd name="T72" fmla="*/ 57 w 303"/>
                      <a:gd name="T73" fmla="*/ 0 h 328"/>
                      <a:gd name="T74" fmla="*/ 55 w 303"/>
                      <a:gd name="T75" fmla="*/ 0 h 3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328"/>
                      <a:gd name="T116" fmla="*/ 303 w 303"/>
                      <a:gd name="T117" fmla="*/ 328 h 3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328">
                        <a:moveTo>
                          <a:pt x="291" y="0"/>
                        </a:moveTo>
                        <a:lnTo>
                          <a:pt x="287" y="16"/>
                        </a:lnTo>
                        <a:lnTo>
                          <a:pt x="284" y="30"/>
                        </a:lnTo>
                        <a:lnTo>
                          <a:pt x="276" y="45"/>
                        </a:lnTo>
                        <a:lnTo>
                          <a:pt x="264" y="57"/>
                        </a:lnTo>
                        <a:lnTo>
                          <a:pt x="246" y="72"/>
                        </a:lnTo>
                        <a:lnTo>
                          <a:pt x="222" y="88"/>
                        </a:lnTo>
                        <a:lnTo>
                          <a:pt x="192" y="105"/>
                        </a:lnTo>
                        <a:lnTo>
                          <a:pt x="155" y="126"/>
                        </a:lnTo>
                        <a:lnTo>
                          <a:pt x="126" y="145"/>
                        </a:lnTo>
                        <a:lnTo>
                          <a:pt x="88" y="172"/>
                        </a:lnTo>
                        <a:lnTo>
                          <a:pt x="57" y="196"/>
                        </a:lnTo>
                        <a:lnTo>
                          <a:pt x="35" y="220"/>
                        </a:lnTo>
                        <a:lnTo>
                          <a:pt x="19" y="241"/>
                        </a:lnTo>
                        <a:lnTo>
                          <a:pt x="9" y="261"/>
                        </a:lnTo>
                        <a:lnTo>
                          <a:pt x="3" y="284"/>
                        </a:lnTo>
                        <a:lnTo>
                          <a:pt x="0" y="304"/>
                        </a:lnTo>
                        <a:lnTo>
                          <a:pt x="0" y="325"/>
                        </a:lnTo>
                        <a:lnTo>
                          <a:pt x="14" y="328"/>
                        </a:lnTo>
                        <a:lnTo>
                          <a:pt x="14" y="327"/>
                        </a:lnTo>
                        <a:lnTo>
                          <a:pt x="17" y="309"/>
                        </a:lnTo>
                        <a:lnTo>
                          <a:pt x="24" y="293"/>
                        </a:lnTo>
                        <a:lnTo>
                          <a:pt x="37" y="277"/>
                        </a:lnTo>
                        <a:lnTo>
                          <a:pt x="54" y="263"/>
                        </a:lnTo>
                        <a:lnTo>
                          <a:pt x="75" y="247"/>
                        </a:lnTo>
                        <a:lnTo>
                          <a:pt x="97" y="233"/>
                        </a:lnTo>
                        <a:lnTo>
                          <a:pt x="124" y="215"/>
                        </a:lnTo>
                        <a:lnTo>
                          <a:pt x="155" y="198"/>
                        </a:lnTo>
                        <a:lnTo>
                          <a:pt x="172" y="188"/>
                        </a:lnTo>
                        <a:lnTo>
                          <a:pt x="211" y="167"/>
                        </a:lnTo>
                        <a:lnTo>
                          <a:pt x="241" y="145"/>
                        </a:lnTo>
                        <a:lnTo>
                          <a:pt x="264" y="124"/>
                        </a:lnTo>
                        <a:lnTo>
                          <a:pt x="279" y="100"/>
                        </a:lnTo>
                        <a:lnTo>
                          <a:pt x="292" y="78"/>
                        </a:lnTo>
                        <a:lnTo>
                          <a:pt x="299" y="54"/>
                        </a:lnTo>
                        <a:lnTo>
                          <a:pt x="302" y="29"/>
                        </a:lnTo>
                        <a:lnTo>
                          <a:pt x="303" y="0"/>
                        </a:lnTo>
                        <a:lnTo>
                          <a:pt x="291" y="0"/>
                        </a:lnTo>
                        <a:close/>
                      </a:path>
                    </a:pathLst>
                  </a:custGeom>
                  <a:solidFill>
                    <a:srgbClr val="FFCC66"/>
                  </a:solidFill>
                  <a:ln w="9525">
                    <a:noFill/>
                    <a:round/>
                    <a:headEnd/>
                    <a:tailEnd/>
                  </a:ln>
                </p:spPr>
                <p:txBody>
                  <a:bodyPr/>
                  <a:lstStyle/>
                  <a:p>
                    <a:endParaRPr lang="en-US"/>
                  </a:p>
                </p:txBody>
              </p:sp>
              <p:sp>
                <p:nvSpPr>
                  <p:cNvPr id="43080" name="Freeform 103"/>
                  <p:cNvSpPr>
                    <a:spLocks/>
                  </p:cNvSpPr>
                  <p:nvPr/>
                </p:nvSpPr>
                <p:spPr bwMode="auto">
                  <a:xfrm flipH="1">
                    <a:off x="4521" y="1406"/>
                    <a:ext cx="157" cy="93"/>
                  </a:xfrm>
                  <a:custGeom>
                    <a:avLst/>
                    <a:gdLst>
                      <a:gd name="T0" fmla="*/ 22 w 272"/>
                      <a:gd name="T1" fmla="*/ 5 h 304"/>
                      <a:gd name="T2" fmla="*/ 14 w 272"/>
                      <a:gd name="T3" fmla="*/ 4 h 304"/>
                      <a:gd name="T4" fmla="*/ 10 w 272"/>
                      <a:gd name="T5" fmla="*/ 3 h 304"/>
                      <a:gd name="T6" fmla="*/ 6 w 272"/>
                      <a:gd name="T7" fmla="*/ 3 h 304"/>
                      <a:gd name="T8" fmla="*/ 3 w 272"/>
                      <a:gd name="T9" fmla="*/ 2 h 304"/>
                      <a:gd name="T10" fmla="*/ 2 w 272"/>
                      <a:gd name="T11" fmla="*/ 2 h 304"/>
                      <a:gd name="T12" fmla="*/ 1 w 272"/>
                      <a:gd name="T13" fmla="*/ 1 h 304"/>
                      <a:gd name="T14" fmla="*/ 0 w 272"/>
                      <a:gd name="T15" fmla="*/ 1 h 304"/>
                      <a:gd name="T16" fmla="*/ 0 w 272"/>
                      <a:gd name="T17" fmla="*/ 0 h 304"/>
                      <a:gd name="T18" fmla="*/ 2 w 272"/>
                      <a:gd name="T19" fmla="*/ 0 h 304"/>
                      <a:gd name="T20" fmla="*/ 2 w 272"/>
                      <a:gd name="T21" fmla="*/ 0 h 304"/>
                      <a:gd name="T22" fmla="*/ 3 w 272"/>
                      <a:gd name="T23" fmla="*/ 1 h 304"/>
                      <a:gd name="T24" fmla="*/ 4 w 272"/>
                      <a:gd name="T25" fmla="*/ 1 h 304"/>
                      <a:gd name="T26" fmla="*/ 6 w 272"/>
                      <a:gd name="T27" fmla="*/ 1 h 304"/>
                      <a:gd name="T28" fmla="*/ 9 w 272"/>
                      <a:gd name="T29" fmla="*/ 2 h 304"/>
                      <a:gd name="T30" fmla="*/ 13 w 272"/>
                      <a:gd name="T31" fmla="*/ 2 h 304"/>
                      <a:gd name="T32" fmla="*/ 17 w 272"/>
                      <a:gd name="T33" fmla="*/ 2 h 304"/>
                      <a:gd name="T34" fmla="*/ 22 w 272"/>
                      <a:gd name="T35" fmla="*/ 3 h 304"/>
                      <a:gd name="T36" fmla="*/ 27 w 272"/>
                      <a:gd name="T37" fmla="*/ 3 h 304"/>
                      <a:gd name="T38" fmla="*/ 29 w 272"/>
                      <a:gd name="T39" fmla="*/ 4 h 304"/>
                      <a:gd name="T40" fmla="*/ 36 w 272"/>
                      <a:gd name="T41" fmla="*/ 4 h 304"/>
                      <a:gd name="T42" fmla="*/ 42 w 272"/>
                      <a:gd name="T43" fmla="*/ 5 h 304"/>
                      <a:gd name="T44" fmla="*/ 46 w 272"/>
                      <a:gd name="T45" fmla="*/ 5 h 304"/>
                      <a:gd name="T46" fmla="*/ 48 w 272"/>
                      <a:gd name="T47" fmla="*/ 6 h 304"/>
                      <a:gd name="T48" fmla="*/ 51 w 272"/>
                      <a:gd name="T49" fmla="*/ 6 h 304"/>
                      <a:gd name="T50" fmla="*/ 51 w 272"/>
                      <a:gd name="T51" fmla="*/ 7 h 304"/>
                      <a:gd name="T52" fmla="*/ 52 w 272"/>
                      <a:gd name="T53" fmla="*/ 8 h 304"/>
                      <a:gd name="T54" fmla="*/ 53 w 272"/>
                      <a:gd name="T55" fmla="*/ 9 h 304"/>
                      <a:gd name="T56" fmla="*/ 53 w 272"/>
                      <a:gd name="T57" fmla="*/ 9 h 304"/>
                      <a:gd name="T58" fmla="*/ 53 w 272"/>
                      <a:gd name="T59" fmla="*/ 9 h 304"/>
                      <a:gd name="T60" fmla="*/ 53 w 272"/>
                      <a:gd name="T61" fmla="*/ 9 h 304"/>
                      <a:gd name="T62" fmla="*/ 50 w 272"/>
                      <a:gd name="T63" fmla="*/ 9 h 304"/>
                      <a:gd name="T64" fmla="*/ 50 w 272"/>
                      <a:gd name="T65" fmla="*/ 9 h 304"/>
                      <a:gd name="T66" fmla="*/ 50 w 272"/>
                      <a:gd name="T67" fmla="*/ 8 h 304"/>
                      <a:gd name="T68" fmla="*/ 49 w 272"/>
                      <a:gd name="T69" fmla="*/ 8 h 304"/>
                      <a:gd name="T70" fmla="*/ 48 w 272"/>
                      <a:gd name="T71" fmla="*/ 7 h 304"/>
                      <a:gd name="T72" fmla="*/ 46 w 272"/>
                      <a:gd name="T73" fmla="*/ 7 h 304"/>
                      <a:gd name="T74" fmla="*/ 42 w 272"/>
                      <a:gd name="T75" fmla="*/ 7 h 304"/>
                      <a:gd name="T76" fmla="*/ 38 w 272"/>
                      <a:gd name="T77" fmla="*/ 6 h 304"/>
                      <a:gd name="T78" fmla="*/ 33 w 272"/>
                      <a:gd name="T79" fmla="*/ 6 h 304"/>
                      <a:gd name="T80" fmla="*/ 27 w 272"/>
                      <a:gd name="T81" fmla="*/ 5 h 304"/>
                      <a:gd name="T82" fmla="*/ 22 w 272"/>
                      <a:gd name="T83" fmla="*/ 5 h 3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304"/>
                      <a:gd name="T128" fmla="*/ 272 w 272"/>
                      <a:gd name="T129" fmla="*/ 304 h 3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304">
                        <a:moveTo>
                          <a:pt x="112" y="165"/>
                        </a:moveTo>
                        <a:lnTo>
                          <a:pt x="77" y="143"/>
                        </a:lnTo>
                        <a:lnTo>
                          <a:pt x="52" y="121"/>
                        </a:lnTo>
                        <a:lnTo>
                          <a:pt x="31" y="100"/>
                        </a:lnTo>
                        <a:lnTo>
                          <a:pt x="16" y="81"/>
                        </a:lnTo>
                        <a:lnTo>
                          <a:pt x="8" y="62"/>
                        </a:lnTo>
                        <a:lnTo>
                          <a:pt x="2" y="43"/>
                        </a:lnTo>
                        <a:lnTo>
                          <a:pt x="0" y="24"/>
                        </a:lnTo>
                        <a:lnTo>
                          <a:pt x="0" y="3"/>
                        </a:lnTo>
                        <a:lnTo>
                          <a:pt x="12" y="0"/>
                        </a:lnTo>
                        <a:lnTo>
                          <a:pt x="12" y="3"/>
                        </a:lnTo>
                        <a:lnTo>
                          <a:pt x="15" y="17"/>
                        </a:lnTo>
                        <a:lnTo>
                          <a:pt x="21" y="33"/>
                        </a:lnTo>
                        <a:lnTo>
                          <a:pt x="32" y="47"/>
                        </a:lnTo>
                        <a:lnTo>
                          <a:pt x="47" y="60"/>
                        </a:lnTo>
                        <a:lnTo>
                          <a:pt x="66" y="74"/>
                        </a:lnTo>
                        <a:lnTo>
                          <a:pt x="88" y="87"/>
                        </a:lnTo>
                        <a:lnTo>
                          <a:pt x="112" y="103"/>
                        </a:lnTo>
                        <a:lnTo>
                          <a:pt x="140" y="117"/>
                        </a:lnTo>
                        <a:lnTo>
                          <a:pt x="155" y="125"/>
                        </a:lnTo>
                        <a:lnTo>
                          <a:pt x="189" y="146"/>
                        </a:lnTo>
                        <a:lnTo>
                          <a:pt x="216" y="167"/>
                        </a:lnTo>
                        <a:lnTo>
                          <a:pt x="237" y="186"/>
                        </a:lnTo>
                        <a:lnTo>
                          <a:pt x="251" y="207"/>
                        </a:lnTo>
                        <a:lnTo>
                          <a:pt x="263" y="227"/>
                        </a:lnTo>
                        <a:lnTo>
                          <a:pt x="269" y="248"/>
                        </a:lnTo>
                        <a:lnTo>
                          <a:pt x="271" y="272"/>
                        </a:lnTo>
                        <a:lnTo>
                          <a:pt x="272" y="296"/>
                        </a:lnTo>
                        <a:lnTo>
                          <a:pt x="272" y="301"/>
                        </a:lnTo>
                        <a:lnTo>
                          <a:pt x="272" y="302"/>
                        </a:lnTo>
                        <a:lnTo>
                          <a:pt x="272" y="304"/>
                        </a:lnTo>
                        <a:lnTo>
                          <a:pt x="261" y="301"/>
                        </a:lnTo>
                        <a:lnTo>
                          <a:pt x="261" y="296"/>
                        </a:lnTo>
                        <a:lnTo>
                          <a:pt x="259" y="283"/>
                        </a:lnTo>
                        <a:lnTo>
                          <a:pt x="255" y="270"/>
                        </a:lnTo>
                        <a:lnTo>
                          <a:pt x="248" y="258"/>
                        </a:lnTo>
                        <a:lnTo>
                          <a:pt x="237" y="246"/>
                        </a:lnTo>
                        <a:lnTo>
                          <a:pt x="219" y="234"/>
                        </a:lnTo>
                        <a:lnTo>
                          <a:pt x="200" y="219"/>
                        </a:lnTo>
                        <a:lnTo>
                          <a:pt x="173" y="202"/>
                        </a:lnTo>
                        <a:lnTo>
                          <a:pt x="140" y="183"/>
                        </a:lnTo>
                        <a:lnTo>
                          <a:pt x="112" y="165"/>
                        </a:lnTo>
                        <a:close/>
                      </a:path>
                    </a:pathLst>
                  </a:custGeom>
                  <a:solidFill>
                    <a:srgbClr val="99CCFF"/>
                  </a:solidFill>
                  <a:ln w="9525">
                    <a:noFill/>
                    <a:round/>
                    <a:headEnd/>
                    <a:tailEnd/>
                  </a:ln>
                </p:spPr>
                <p:txBody>
                  <a:bodyPr/>
                  <a:lstStyle/>
                  <a:p>
                    <a:endParaRPr lang="en-US"/>
                  </a:p>
                </p:txBody>
              </p:sp>
              <p:sp>
                <p:nvSpPr>
                  <p:cNvPr id="43081" name="Freeform 104"/>
                  <p:cNvSpPr>
                    <a:spLocks/>
                  </p:cNvSpPr>
                  <p:nvPr/>
                </p:nvSpPr>
                <p:spPr bwMode="auto">
                  <a:xfrm flipH="1">
                    <a:off x="4521" y="1587"/>
                    <a:ext cx="158" cy="93"/>
                  </a:xfrm>
                  <a:custGeom>
                    <a:avLst/>
                    <a:gdLst>
                      <a:gd name="T0" fmla="*/ 22 w 273"/>
                      <a:gd name="T1" fmla="*/ 5 h 301"/>
                      <a:gd name="T2" fmla="*/ 15 w 273"/>
                      <a:gd name="T3" fmla="*/ 4 h 301"/>
                      <a:gd name="T4" fmla="*/ 10 w 273"/>
                      <a:gd name="T5" fmla="*/ 3 h 301"/>
                      <a:gd name="T6" fmla="*/ 6 w 273"/>
                      <a:gd name="T7" fmla="*/ 3 h 301"/>
                      <a:gd name="T8" fmla="*/ 3 w 273"/>
                      <a:gd name="T9" fmla="*/ 2 h 301"/>
                      <a:gd name="T10" fmla="*/ 2 w 273"/>
                      <a:gd name="T11" fmla="*/ 2 h 301"/>
                      <a:gd name="T12" fmla="*/ 1 w 273"/>
                      <a:gd name="T13" fmla="*/ 1 h 301"/>
                      <a:gd name="T14" fmla="*/ 0 w 273"/>
                      <a:gd name="T15" fmla="*/ 1 h 301"/>
                      <a:gd name="T16" fmla="*/ 0 w 273"/>
                      <a:gd name="T17" fmla="*/ 0 h 301"/>
                      <a:gd name="T18" fmla="*/ 3 w 273"/>
                      <a:gd name="T19" fmla="*/ 0 h 301"/>
                      <a:gd name="T20" fmla="*/ 3 w 273"/>
                      <a:gd name="T21" fmla="*/ 1 h 301"/>
                      <a:gd name="T22" fmla="*/ 5 w 273"/>
                      <a:gd name="T23" fmla="*/ 1 h 301"/>
                      <a:gd name="T24" fmla="*/ 6 w 273"/>
                      <a:gd name="T25" fmla="*/ 1 h 301"/>
                      <a:gd name="T26" fmla="*/ 9 w 273"/>
                      <a:gd name="T27" fmla="*/ 2 h 301"/>
                      <a:gd name="T28" fmla="*/ 13 w 273"/>
                      <a:gd name="T29" fmla="*/ 2 h 301"/>
                      <a:gd name="T30" fmla="*/ 17 w 273"/>
                      <a:gd name="T31" fmla="*/ 2 h 301"/>
                      <a:gd name="T32" fmla="*/ 22 w 273"/>
                      <a:gd name="T33" fmla="*/ 3 h 301"/>
                      <a:gd name="T34" fmla="*/ 27 w 273"/>
                      <a:gd name="T35" fmla="*/ 3 h 301"/>
                      <a:gd name="T36" fmla="*/ 30 w 273"/>
                      <a:gd name="T37" fmla="*/ 4 h 301"/>
                      <a:gd name="T38" fmla="*/ 37 w 273"/>
                      <a:gd name="T39" fmla="*/ 4 h 301"/>
                      <a:gd name="T40" fmla="*/ 42 w 273"/>
                      <a:gd name="T41" fmla="*/ 5 h 301"/>
                      <a:gd name="T42" fmla="*/ 46 w 273"/>
                      <a:gd name="T43" fmla="*/ 6 h 301"/>
                      <a:gd name="T44" fmla="*/ 49 w 273"/>
                      <a:gd name="T45" fmla="*/ 6 h 301"/>
                      <a:gd name="T46" fmla="*/ 52 w 273"/>
                      <a:gd name="T47" fmla="*/ 7 h 301"/>
                      <a:gd name="T48" fmla="*/ 52 w 273"/>
                      <a:gd name="T49" fmla="*/ 7 h 301"/>
                      <a:gd name="T50" fmla="*/ 53 w 273"/>
                      <a:gd name="T51" fmla="*/ 8 h 301"/>
                      <a:gd name="T52" fmla="*/ 53 w 273"/>
                      <a:gd name="T53" fmla="*/ 9 h 301"/>
                      <a:gd name="T54" fmla="*/ 53 w 273"/>
                      <a:gd name="T55" fmla="*/ 9 h 301"/>
                      <a:gd name="T56" fmla="*/ 53 w 273"/>
                      <a:gd name="T57" fmla="*/ 9 h 301"/>
                      <a:gd name="T58" fmla="*/ 50 w 273"/>
                      <a:gd name="T59" fmla="*/ 9 h 301"/>
                      <a:gd name="T60" fmla="*/ 50 w 273"/>
                      <a:gd name="T61" fmla="*/ 9 h 301"/>
                      <a:gd name="T62" fmla="*/ 50 w 273"/>
                      <a:gd name="T63" fmla="*/ 8 h 301"/>
                      <a:gd name="T64" fmla="*/ 50 w 273"/>
                      <a:gd name="T65" fmla="*/ 8 h 301"/>
                      <a:gd name="T66" fmla="*/ 48 w 273"/>
                      <a:gd name="T67" fmla="*/ 7 h 301"/>
                      <a:gd name="T68" fmla="*/ 46 w 273"/>
                      <a:gd name="T69" fmla="*/ 7 h 301"/>
                      <a:gd name="T70" fmla="*/ 43 w 273"/>
                      <a:gd name="T71" fmla="*/ 7 h 301"/>
                      <a:gd name="T72" fmla="*/ 39 w 273"/>
                      <a:gd name="T73" fmla="*/ 6 h 301"/>
                      <a:gd name="T74" fmla="*/ 34 w 273"/>
                      <a:gd name="T75" fmla="*/ 6 h 301"/>
                      <a:gd name="T76" fmla="*/ 27 w 273"/>
                      <a:gd name="T77" fmla="*/ 5 h 301"/>
                      <a:gd name="T78" fmla="*/ 22 w 273"/>
                      <a:gd name="T79" fmla="*/ 5 h 3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3"/>
                      <a:gd name="T121" fmla="*/ 0 h 301"/>
                      <a:gd name="T122" fmla="*/ 273 w 273"/>
                      <a:gd name="T123" fmla="*/ 301 h 3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3" h="301">
                        <a:moveTo>
                          <a:pt x="112" y="166"/>
                        </a:moveTo>
                        <a:lnTo>
                          <a:pt x="78" y="142"/>
                        </a:lnTo>
                        <a:lnTo>
                          <a:pt x="51" y="121"/>
                        </a:lnTo>
                        <a:lnTo>
                          <a:pt x="32" y="99"/>
                        </a:lnTo>
                        <a:lnTo>
                          <a:pt x="17" y="78"/>
                        </a:lnTo>
                        <a:lnTo>
                          <a:pt x="8" y="59"/>
                        </a:lnTo>
                        <a:lnTo>
                          <a:pt x="3" y="40"/>
                        </a:lnTo>
                        <a:lnTo>
                          <a:pt x="0" y="21"/>
                        </a:lnTo>
                        <a:lnTo>
                          <a:pt x="0" y="0"/>
                        </a:lnTo>
                        <a:lnTo>
                          <a:pt x="13" y="0"/>
                        </a:lnTo>
                        <a:lnTo>
                          <a:pt x="16" y="18"/>
                        </a:lnTo>
                        <a:lnTo>
                          <a:pt x="22" y="32"/>
                        </a:lnTo>
                        <a:lnTo>
                          <a:pt x="33" y="46"/>
                        </a:lnTo>
                        <a:lnTo>
                          <a:pt x="48" y="59"/>
                        </a:lnTo>
                        <a:lnTo>
                          <a:pt x="67" y="73"/>
                        </a:lnTo>
                        <a:lnTo>
                          <a:pt x="89" y="88"/>
                        </a:lnTo>
                        <a:lnTo>
                          <a:pt x="113" y="102"/>
                        </a:lnTo>
                        <a:lnTo>
                          <a:pt x="141" y="116"/>
                        </a:lnTo>
                        <a:lnTo>
                          <a:pt x="156" y="126"/>
                        </a:lnTo>
                        <a:lnTo>
                          <a:pt x="190" y="147"/>
                        </a:lnTo>
                        <a:lnTo>
                          <a:pt x="217" y="166"/>
                        </a:lnTo>
                        <a:lnTo>
                          <a:pt x="238" y="185"/>
                        </a:lnTo>
                        <a:lnTo>
                          <a:pt x="252" y="204"/>
                        </a:lnTo>
                        <a:lnTo>
                          <a:pt x="264" y="226"/>
                        </a:lnTo>
                        <a:lnTo>
                          <a:pt x="270" y="248"/>
                        </a:lnTo>
                        <a:lnTo>
                          <a:pt x="272" y="271"/>
                        </a:lnTo>
                        <a:lnTo>
                          <a:pt x="273" y="295"/>
                        </a:lnTo>
                        <a:lnTo>
                          <a:pt x="273" y="299"/>
                        </a:lnTo>
                        <a:lnTo>
                          <a:pt x="273" y="301"/>
                        </a:lnTo>
                        <a:lnTo>
                          <a:pt x="260" y="299"/>
                        </a:lnTo>
                        <a:lnTo>
                          <a:pt x="260" y="295"/>
                        </a:lnTo>
                        <a:lnTo>
                          <a:pt x="259" y="280"/>
                        </a:lnTo>
                        <a:lnTo>
                          <a:pt x="256" y="268"/>
                        </a:lnTo>
                        <a:lnTo>
                          <a:pt x="248" y="256"/>
                        </a:lnTo>
                        <a:lnTo>
                          <a:pt x="236" y="244"/>
                        </a:lnTo>
                        <a:lnTo>
                          <a:pt x="220" y="231"/>
                        </a:lnTo>
                        <a:lnTo>
                          <a:pt x="201" y="217"/>
                        </a:lnTo>
                        <a:lnTo>
                          <a:pt x="174" y="201"/>
                        </a:lnTo>
                        <a:lnTo>
                          <a:pt x="141" y="180"/>
                        </a:lnTo>
                        <a:lnTo>
                          <a:pt x="112" y="166"/>
                        </a:lnTo>
                        <a:close/>
                      </a:path>
                    </a:pathLst>
                  </a:custGeom>
                  <a:solidFill>
                    <a:srgbClr val="99CCFF"/>
                  </a:solidFill>
                  <a:ln w="9525">
                    <a:noFill/>
                    <a:round/>
                    <a:headEnd/>
                    <a:tailEnd/>
                  </a:ln>
                </p:spPr>
                <p:txBody>
                  <a:bodyPr/>
                  <a:lstStyle/>
                  <a:p>
                    <a:endParaRPr lang="en-US"/>
                  </a:p>
                </p:txBody>
              </p:sp>
              <p:grpSp>
                <p:nvGrpSpPr>
                  <p:cNvPr id="43082" name="Group 105"/>
                  <p:cNvGrpSpPr>
                    <a:grpSpLocks/>
                  </p:cNvGrpSpPr>
                  <p:nvPr/>
                </p:nvGrpSpPr>
                <p:grpSpPr bwMode="auto">
                  <a:xfrm>
                    <a:off x="4595" y="1139"/>
                    <a:ext cx="171" cy="288"/>
                    <a:chOff x="4748" y="899"/>
                    <a:chExt cx="191" cy="364"/>
                  </a:xfrm>
                </p:grpSpPr>
                <p:sp>
                  <p:nvSpPr>
                    <p:cNvPr id="43087" name="Line 106"/>
                    <p:cNvSpPr>
                      <a:spLocks noChangeShapeType="1"/>
                    </p:cNvSpPr>
                    <p:nvPr/>
                  </p:nvSpPr>
                  <p:spPr bwMode="auto">
                    <a:xfrm flipV="1">
                      <a:off x="4842" y="1014"/>
                      <a:ext cx="0" cy="69"/>
                    </a:xfrm>
                    <a:prstGeom prst="line">
                      <a:avLst/>
                    </a:prstGeom>
                    <a:noFill/>
                    <a:ln w="6350">
                      <a:solidFill>
                        <a:schemeClr val="bg1"/>
                      </a:solidFill>
                      <a:round/>
                      <a:headEnd type="none" w="sm" len="sm"/>
                      <a:tailEnd type="none" w="sm" len="sm"/>
                    </a:ln>
                  </p:spPr>
                  <p:txBody>
                    <a:bodyPr wrap="none" anchor="ctr"/>
                    <a:lstStyle/>
                    <a:p>
                      <a:endParaRPr lang="en-GB"/>
                    </a:p>
                  </p:txBody>
                </p:sp>
                <p:sp>
                  <p:nvSpPr>
                    <p:cNvPr id="43088" name="Text Box 107"/>
                    <p:cNvSpPr txBox="1">
                      <a:spLocks noChangeArrowheads="1"/>
                    </p:cNvSpPr>
                    <p:nvPr/>
                  </p:nvSpPr>
                  <p:spPr bwMode="auto">
                    <a:xfrm>
                      <a:off x="4748" y="899"/>
                      <a:ext cx="191" cy="364"/>
                    </a:xfrm>
                    <a:prstGeom prst="rect">
                      <a:avLst/>
                    </a:prstGeom>
                    <a:noFill/>
                    <a:ln w="12700">
                      <a:noFill/>
                      <a:miter lim="800000"/>
                      <a:headEnd type="none" w="sm" len="sm"/>
                      <a:tailEnd type="none" w="sm" len="sm"/>
                    </a:ln>
                  </p:spPr>
                  <p:txBody>
                    <a:bodyPr>
                      <a:spAutoFit/>
                    </a:bodyPr>
                    <a:lstStyle/>
                    <a:p>
                      <a:r>
                        <a:rPr lang="en-US" sz="2400" b="1">
                          <a:solidFill>
                            <a:schemeClr val="bg2"/>
                          </a:solidFill>
                          <a:latin typeface="Helvetica" pitchFamily="34" charset="0"/>
                        </a:rPr>
                        <a:t>*</a:t>
                      </a:r>
                    </a:p>
                  </p:txBody>
                </p:sp>
              </p:grpSp>
              <p:sp>
                <p:nvSpPr>
                  <p:cNvPr id="43083" name="Line 108"/>
                  <p:cNvSpPr>
                    <a:spLocks noChangeShapeType="1"/>
                  </p:cNvSpPr>
                  <p:nvPr/>
                </p:nvSpPr>
                <p:spPr bwMode="auto">
                  <a:xfrm flipH="1">
                    <a:off x="5032" y="1853"/>
                    <a:ext cx="95" cy="0"/>
                  </a:xfrm>
                  <a:prstGeom prst="line">
                    <a:avLst/>
                  </a:prstGeom>
                  <a:noFill/>
                  <a:ln w="12700">
                    <a:solidFill>
                      <a:schemeClr val="tx1"/>
                    </a:solidFill>
                    <a:round/>
                    <a:headEnd type="none" w="sm" len="sm"/>
                    <a:tailEnd type="none" w="sm" len="sm"/>
                  </a:ln>
                </p:spPr>
                <p:txBody>
                  <a:bodyPr wrap="none" anchor="ctr"/>
                  <a:lstStyle/>
                  <a:p>
                    <a:endParaRPr lang="en-GB"/>
                  </a:p>
                </p:txBody>
              </p:sp>
              <p:grpSp>
                <p:nvGrpSpPr>
                  <p:cNvPr id="43084" name="Group 109"/>
                  <p:cNvGrpSpPr>
                    <a:grpSpLocks/>
                  </p:cNvGrpSpPr>
                  <p:nvPr/>
                </p:nvGrpSpPr>
                <p:grpSpPr bwMode="auto">
                  <a:xfrm>
                    <a:off x="4150" y="1200"/>
                    <a:ext cx="236" cy="288"/>
                    <a:chOff x="4747" y="899"/>
                    <a:chExt cx="192" cy="364"/>
                  </a:xfrm>
                </p:grpSpPr>
                <p:sp>
                  <p:nvSpPr>
                    <p:cNvPr id="43085" name="Line 110"/>
                    <p:cNvSpPr>
                      <a:spLocks noChangeShapeType="1"/>
                    </p:cNvSpPr>
                    <p:nvPr/>
                  </p:nvSpPr>
                  <p:spPr bwMode="auto">
                    <a:xfrm flipV="1">
                      <a:off x="4842" y="1014"/>
                      <a:ext cx="0" cy="69"/>
                    </a:xfrm>
                    <a:prstGeom prst="line">
                      <a:avLst/>
                    </a:prstGeom>
                    <a:noFill/>
                    <a:ln w="6350">
                      <a:solidFill>
                        <a:schemeClr val="bg1"/>
                      </a:solidFill>
                      <a:round/>
                      <a:headEnd type="none" w="sm" len="sm"/>
                      <a:tailEnd type="none" w="sm" len="sm"/>
                    </a:ln>
                  </p:spPr>
                  <p:txBody>
                    <a:bodyPr wrap="none" anchor="ctr"/>
                    <a:lstStyle/>
                    <a:p>
                      <a:endParaRPr lang="en-GB"/>
                    </a:p>
                  </p:txBody>
                </p:sp>
                <p:sp>
                  <p:nvSpPr>
                    <p:cNvPr id="43086" name="Text Box 111"/>
                    <p:cNvSpPr txBox="1">
                      <a:spLocks noChangeArrowheads="1"/>
                    </p:cNvSpPr>
                    <p:nvPr/>
                  </p:nvSpPr>
                  <p:spPr bwMode="auto">
                    <a:xfrm>
                      <a:off x="4747" y="899"/>
                      <a:ext cx="192" cy="364"/>
                    </a:xfrm>
                    <a:prstGeom prst="rect">
                      <a:avLst/>
                    </a:prstGeom>
                    <a:noFill/>
                    <a:ln w="12700">
                      <a:noFill/>
                      <a:miter lim="800000"/>
                      <a:headEnd type="none" w="sm" len="sm"/>
                      <a:tailEnd type="none" w="sm" len="sm"/>
                    </a:ln>
                  </p:spPr>
                  <p:txBody>
                    <a:bodyPr>
                      <a:spAutoFit/>
                    </a:bodyPr>
                    <a:lstStyle/>
                    <a:p>
                      <a:r>
                        <a:rPr lang="en-US" sz="2400" b="1">
                          <a:solidFill>
                            <a:schemeClr val="bg2"/>
                          </a:solidFill>
                          <a:latin typeface="Helvetica" pitchFamily="34" charset="0"/>
                        </a:rPr>
                        <a:t>*</a:t>
                      </a:r>
                    </a:p>
                  </p:txBody>
                </p:sp>
              </p:grpSp>
            </p:grpSp>
            <p:sp>
              <p:nvSpPr>
                <p:cNvPr id="43019" name="Line 112"/>
                <p:cNvSpPr>
                  <a:spLocks noChangeShapeType="1"/>
                </p:cNvSpPr>
                <p:nvPr/>
              </p:nvSpPr>
              <p:spPr bwMode="auto">
                <a:xfrm flipV="1">
                  <a:off x="3800" y="1816"/>
                  <a:ext cx="112" cy="808"/>
                </a:xfrm>
                <a:prstGeom prst="line">
                  <a:avLst/>
                </a:prstGeom>
                <a:noFill/>
                <a:ln w="38100">
                  <a:solidFill>
                    <a:srgbClr val="FF0000"/>
                  </a:solidFill>
                  <a:round/>
                  <a:headEnd/>
                  <a:tailEnd/>
                </a:ln>
              </p:spPr>
              <p:txBody>
                <a:bodyPr/>
                <a:lstStyle/>
                <a:p>
                  <a:endParaRPr lang="en-GB"/>
                </a:p>
              </p:txBody>
            </p:sp>
            <p:sp>
              <p:nvSpPr>
                <p:cNvPr id="77937" name="Rectangle 113"/>
                <p:cNvSpPr>
                  <a:spLocks noChangeArrowheads="1"/>
                </p:cNvSpPr>
                <p:nvPr/>
              </p:nvSpPr>
              <p:spPr bwMode="auto">
                <a:xfrm>
                  <a:off x="4256" y="2019"/>
                  <a:ext cx="1504" cy="404"/>
                </a:xfrm>
                <a:prstGeom prst="rect">
                  <a:avLst/>
                </a:prstGeom>
                <a:solidFill>
                  <a:srgbClr val="003399"/>
                </a:solidFill>
                <a:ln w="9525">
                  <a:noFill/>
                  <a:miter lim="800000"/>
                  <a:headEnd/>
                  <a:tailEnd/>
                </a:ln>
                <a:effectLst/>
              </p:spPr>
              <p:txBody>
                <a:bodyPr wrap="none" lIns="92075" tIns="46038" rIns="92075" bIns="46038">
                  <a:spAutoFit/>
                </a:bodyPr>
                <a:lstStyle/>
                <a:p>
                  <a:pPr algn="ctr">
                    <a:lnSpc>
                      <a:spcPct val="90000"/>
                    </a:lnSpc>
                    <a:defRPr/>
                  </a:pPr>
                  <a:r>
                    <a:rPr lang="en-US" sz="2000">
                      <a:solidFill>
                        <a:srgbClr val="FFFFFF"/>
                      </a:solidFill>
                      <a:effectLst>
                        <a:outerShdw blurRad="38100" dist="38100" dir="2700000" algn="tl">
                          <a:srgbClr val="000000"/>
                        </a:outerShdw>
                      </a:effectLst>
                    </a:rPr>
                    <a:t>Millions of identical </a:t>
                  </a:r>
                  <a:br>
                    <a:rPr lang="en-US" sz="2000">
                      <a:solidFill>
                        <a:srgbClr val="FFFFFF"/>
                      </a:solidFill>
                      <a:effectLst>
                        <a:outerShdw blurRad="38100" dist="38100" dir="2700000" algn="tl">
                          <a:srgbClr val="000000"/>
                        </a:outerShdw>
                      </a:effectLst>
                    </a:rPr>
                  </a:br>
                  <a:r>
                    <a:rPr lang="en-US" sz="2000">
                      <a:solidFill>
                        <a:srgbClr val="FFFFFF"/>
                      </a:solidFill>
                      <a:effectLst>
                        <a:outerShdw blurRad="38100" dist="38100" dir="2700000" algn="tl">
                          <a:srgbClr val="000000"/>
                        </a:outerShdw>
                      </a:effectLst>
                    </a:rPr>
                    <a:t>probes</a:t>
                  </a:r>
                  <a:r>
                    <a:rPr lang="en-US" sz="800">
                      <a:solidFill>
                        <a:srgbClr val="FFFFFF"/>
                      </a:solidFill>
                      <a:effectLst>
                        <a:outerShdw blurRad="38100" dist="38100" dir="2700000" algn="tl">
                          <a:srgbClr val="000000"/>
                        </a:outerShdw>
                      </a:effectLst>
                    </a:rPr>
                    <a:t> </a:t>
                  </a:r>
                  <a:r>
                    <a:rPr lang="en-US" sz="2000">
                      <a:solidFill>
                        <a:srgbClr val="FFFFFF"/>
                      </a:solidFill>
                      <a:effectLst>
                        <a:outerShdw blurRad="38100" dist="38100" dir="2700000" algn="tl">
                          <a:srgbClr val="000000"/>
                        </a:outerShdw>
                      </a:effectLst>
                    </a:rPr>
                    <a:t>/</a:t>
                  </a:r>
                  <a:r>
                    <a:rPr lang="en-US" sz="800">
                      <a:solidFill>
                        <a:srgbClr val="FFFFFF"/>
                      </a:solidFill>
                      <a:effectLst>
                        <a:outerShdw blurRad="38100" dist="38100" dir="2700000" algn="tl">
                          <a:srgbClr val="000000"/>
                        </a:outerShdw>
                      </a:effectLst>
                    </a:rPr>
                    <a:t> </a:t>
                  </a:r>
                  <a:r>
                    <a:rPr lang="en-US" sz="2000">
                      <a:solidFill>
                        <a:srgbClr val="FFFFFF"/>
                      </a:solidFill>
                      <a:effectLst>
                        <a:outerShdw blurRad="38100" dist="38100" dir="2700000" algn="tl">
                          <a:srgbClr val="000000"/>
                        </a:outerShdw>
                      </a:effectLst>
                    </a:rPr>
                    <a:t>feature</a:t>
                  </a:r>
                  <a:endParaRPr lang="en-US" sz="2400">
                    <a:solidFill>
                      <a:srgbClr val="FFFFFF"/>
                    </a:solidFill>
                    <a:effectLst>
                      <a:outerShdw blurRad="38100" dist="38100" dir="2700000" algn="tl">
                        <a:srgbClr val="000000"/>
                      </a:outerShdw>
                    </a:effectLst>
                  </a:endParaRPr>
                </a:p>
              </p:txBody>
            </p:sp>
          </p:grpSp>
        </p:grpSp>
      </p:grpSp>
      <p:sp>
        <p:nvSpPr>
          <p:cNvPr id="43013" name="Text Box 114"/>
          <p:cNvSpPr txBox="1">
            <a:spLocks noChangeArrowheads="1"/>
          </p:cNvSpPr>
          <p:nvPr/>
        </p:nvSpPr>
        <p:spPr bwMode="auto">
          <a:xfrm>
            <a:off x="8021638" y="6597650"/>
            <a:ext cx="1087437" cy="214313"/>
          </a:xfrm>
          <a:prstGeom prst="rect">
            <a:avLst/>
          </a:prstGeom>
          <a:noFill/>
          <a:ln w="9525">
            <a:noFill/>
            <a:miter lim="800000"/>
            <a:headEnd/>
            <a:tailEnd/>
          </a:ln>
        </p:spPr>
        <p:txBody>
          <a:bodyPr wrap="none">
            <a:spAutoFit/>
          </a:bodyPr>
          <a:lstStyle/>
          <a:p>
            <a:r>
              <a:rPr lang="en-GB" sz="800"/>
              <a:t>Affymetrix Inc. 2005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lstStyle/>
          <a:p>
            <a:pPr eaLnBrk="1" hangingPunct="1">
              <a:defRPr/>
            </a:pPr>
            <a:r>
              <a:rPr lang="en-GB" smtClean="0"/>
              <a:t>AFFYMETRIX MICROARRAY SCAN</a:t>
            </a:r>
          </a:p>
        </p:txBody>
      </p:sp>
      <p:pic>
        <p:nvPicPr>
          <p:cNvPr id="44035" name="Picture 5"/>
          <p:cNvPicPr>
            <a:picLocks noChangeAspect="1" noChangeArrowheads="1"/>
          </p:cNvPicPr>
          <p:nvPr/>
        </p:nvPicPr>
        <p:blipFill>
          <a:blip r:embed="rId2" cstate="print"/>
          <a:srcRect/>
          <a:stretch>
            <a:fillRect/>
          </a:stretch>
        </p:blipFill>
        <p:spPr bwMode="auto">
          <a:xfrm>
            <a:off x="4800600" y="2362200"/>
            <a:ext cx="3708400" cy="3890963"/>
          </a:xfrm>
          <a:prstGeom prst="rect">
            <a:avLst/>
          </a:prstGeom>
          <a:noFill/>
          <a:ln w="12700">
            <a:solidFill>
              <a:srgbClr val="00FFFF"/>
            </a:solidFill>
            <a:miter lim="800000"/>
            <a:headEnd type="none" w="sm" len="sm"/>
            <a:tailEnd type="none" w="sm" len="sm"/>
          </a:ln>
        </p:spPr>
      </p:pic>
      <p:pic>
        <p:nvPicPr>
          <p:cNvPr id="44036" name="Picture 6" descr="U133A"/>
          <p:cNvPicPr>
            <a:picLocks noChangeAspect="1" noChangeArrowheads="1"/>
          </p:cNvPicPr>
          <p:nvPr/>
        </p:nvPicPr>
        <p:blipFill>
          <a:blip r:embed="rId3" cstate="print"/>
          <a:srcRect/>
          <a:stretch>
            <a:fillRect/>
          </a:stretch>
        </p:blipFill>
        <p:spPr bwMode="auto">
          <a:xfrm>
            <a:off x="814388" y="2798763"/>
            <a:ext cx="2878137" cy="2903537"/>
          </a:xfrm>
          <a:prstGeom prst="rect">
            <a:avLst/>
          </a:prstGeom>
          <a:noFill/>
          <a:ln w="9525">
            <a:solidFill>
              <a:srgbClr val="00FFFF"/>
            </a:solidFill>
            <a:miter lim="800000"/>
            <a:headEnd/>
            <a:tailEnd/>
          </a:ln>
        </p:spPr>
      </p:pic>
      <p:sp>
        <p:nvSpPr>
          <p:cNvPr id="44037" name="Rectangle 7"/>
          <p:cNvSpPr>
            <a:spLocks noChangeArrowheads="1"/>
          </p:cNvSpPr>
          <p:nvPr/>
        </p:nvSpPr>
        <p:spPr bwMode="auto">
          <a:xfrm>
            <a:off x="2133600" y="3657600"/>
            <a:ext cx="95250" cy="95250"/>
          </a:xfrm>
          <a:prstGeom prst="rect">
            <a:avLst/>
          </a:prstGeom>
          <a:noFill/>
          <a:ln w="9525">
            <a:solidFill>
              <a:srgbClr val="FF9900"/>
            </a:solidFill>
            <a:miter lim="800000"/>
            <a:headEnd type="none" w="sm" len="sm"/>
            <a:tailEnd type="none" w="sm" len="sm"/>
          </a:ln>
        </p:spPr>
        <p:txBody>
          <a:bodyPr wrap="none" anchor="ctr"/>
          <a:lstStyle/>
          <a:p>
            <a:endParaRPr lang="en-US"/>
          </a:p>
        </p:txBody>
      </p:sp>
      <p:sp>
        <p:nvSpPr>
          <p:cNvPr id="44038" name="Line 8"/>
          <p:cNvSpPr>
            <a:spLocks noChangeShapeType="1"/>
          </p:cNvSpPr>
          <p:nvPr/>
        </p:nvSpPr>
        <p:spPr bwMode="auto">
          <a:xfrm flipV="1">
            <a:off x="2193925" y="2354263"/>
            <a:ext cx="2592388" cy="1341437"/>
          </a:xfrm>
          <a:prstGeom prst="line">
            <a:avLst/>
          </a:prstGeom>
          <a:noFill/>
          <a:ln w="9525">
            <a:solidFill>
              <a:srgbClr val="FF9900"/>
            </a:solidFill>
            <a:round/>
            <a:headEnd type="none" w="sm" len="sm"/>
            <a:tailEnd type="none" w="sm" len="sm"/>
          </a:ln>
        </p:spPr>
        <p:txBody>
          <a:bodyPr wrap="none" anchor="ctr"/>
          <a:lstStyle/>
          <a:p>
            <a:endParaRPr lang="en-GB"/>
          </a:p>
        </p:txBody>
      </p:sp>
      <p:sp>
        <p:nvSpPr>
          <p:cNvPr id="44039" name="Line 9"/>
          <p:cNvSpPr>
            <a:spLocks noChangeShapeType="1"/>
          </p:cNvSpPr>
          <p:nvPr/>
        </p:nvSpPr>
        <p:spPr bwMode="auto">
          <a:xfrm>
            <a:off x="2182813" y="3781425"/>
            <a:ext cx="2592387" cy="2463800"/>
          </a:xfrm>
          <a:prstGeom prst="line">
            <a:avLst/>
          </a:prstGeom>
          <a:noFill/>
          <a:ln w="9525">
            <a:solidFill>
              <a:srgbClr val="FF9900"/>
            </a:solidFill>
            <a:round/>
            <a:headEnd type="none" w="sm" len="sm"/>
            <a:tailEnd type="none" w="sm" len="sm"/>
          </a:ln>
        </p:spPr>
        <p:txBody>
          <a:bodyPr wrap="none" anchor="ctr"/>
          <a:lstStyle/>
          <a:p>
            <a:endParaRPr lang="en-GB"/>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GB" sz="2400" smtClean="0"/>
              <a:t>AFFYMETRIX MICROARRAY HYBRIDISATION</a:t>
            </a:r>
          </a:p>
        </p:txBody>
      </p:sp>
      <p:sp>
        <p:nvSpPr>
          <p:cNvPr id="45059" name="Rectangle 3"/>
          <p:cNvSpPr>
            <a:spLocks noGrp="1" noChangeArrowheads="1"/>
          </p:cNvSpPr>
          <p:nvPr>
            <p:ph type="body" idx="1"/>
          </p:nvPr>
        </p:nvSpPr>
        <p:spPr/>
        <p:txBody>
          <a:bodyPr/>
          <a:lstStyle/>
          <a:p>
            <a:pPr eaLnBrk="1" hangingPunct="1"/>
            <a:r>
              <a:rPr lang="en-GB" smtClean="0"/>
              <a:t>Each chip carries 11-20 duplicates for each oligonucleotide sequence (Perfect Match) and a similar number of oligonucleotides that differ slightly (Mismatch).</a:t>
            </a:r>
          </a:p>
          <a:p>
            <a:pPr eaLnBrk="1" hangingPunct="1"/>
            <a:endParaRPr lang="en-GB" smtClean="0"/>
          </a:p>
          <a:p>
            <a:pPr eaLnBrk="1" hangingPunct="1"/>
            <a:r>
              <a:rPr lang="en-GB" smtClean="0"/>
              <a:t>This allows statistical ‘background correction’ for non-specific binding.</a:t>
            </a:r>
          </a:p>
          <a:p>
            <a:pPr eaLnBrk="1" hangingPunct="1"/>
            <a:endParaRPr lang="en-GB" smtClean="0"/>
          </a:p>
          <a:p>
            <a:pPr eaLnBrk="1" hangingPunct="1">
              <a:lnSpc>
                <a:spcPct val="110000"/>
              </a:lnSpc>
            </a:pPr>
            <a:r>
              <a:rPr lang="en-GB" smtClean="0"/>
              <a:t>The scanned chip images are then analysed and statistically filtered to produce a list of genes that are differentially expressed.</a:t>
            </a:r>
          </a:p>
          <a:p>
            <a:pPr eaLnBrk="1" hangingPunct="1"/>
            <a:endParaRPr lang="en-GB"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GB" sz="2800" smtClean="0"/>
              <a:t>ARRAY ANALYSIS WORK FLOW</a:t>
            </a:r>
          </a:p>
        </p:txBody>
      </p:sp>
      <p:sp>
        <p:nvSpPr>
          <p:cNvPr id="46083" name="Rectangle 3"/>
          <p:cNvSpPr>
            <a:spLocks noGrp="1" noChangeArrowheads="1"/>
          </p:cNvSpPr>
          <p:nvPr>
            <p:ph type="body" sz="half" idx="1"/>
          </p:nvPr>
        </p:nvSpPr>
        <p:spPr>
          <a:xfrm>
            <a:off x="457200" y="1700213"/>
            <a:ext cx="4038600" cy="4681537"/>
          </a:xfrm>
        </p:spPr>
        <p:txBody>
          <a:bodyPr/>
          <a:lstStyle/>
          <a:p>
            <a:pPr eaLnBrk="1" hangingPunct="1">
              <a:lnSpc>
                <a:spcPct val="190000"/>
              </a:lnSpc>
            </a:pPr>
            <a:r>
              <a:rPr lang="en-GB" sz="1800" smtClean="0"/>
              <a:t>Steps in Microarray analysis</a:t>
            </a:r>
          </a:p>
          <a:p>
            <a:pPr lvl="1" eaLnBrk="1" hangingPunct="1">
              <a:lnSpc>
                <a:spcPct val="190000"/>
              </a:lnSpc>
            </a:pPr>
            <a:r>
              <a:rPr lang="en-GB" sz="1600" smtClean="0"/>
              <a:t>Background correction</a:t>
            </a:r>
          </a:p>
          <a:p>
            <a:pPr lvl="1" eaLnBrk="1" hangingPunct="1">
              <a:lnSpc>
                <a:spcPct val="190000"/>
              </a:lnSpc>
            </a:pPr>
            <a:r>
              <a:rPr lang="en-GB" sz="1600" smtClean="0"/>
              <a:t>Normalisation</a:t>
            </a:r>
          </a:p>
          <a:p>
            <a:pPr lvl="1" eaLnBrk="1" hangingPunct="1">
              <a:lnSpc>
                <a:spcPct val="190000"/>
              </a:lnSpc>
            </a:pPr>
            <a:r>
              <a:rPr lang="en-GB" sz="1600" smtClean="0"/>
              <a:t>P value threshold</a:t>
            </a:r>
          </a:p>
          <a:p>
            <a:pPr lvl="1" eaLnBrk="1" hangingPunct="1">
              <a:lnSpc>
                <a:spcPct val="190000"/>
              </a:lnSpc>
            </a:pPr>
            <a:r>
              <a:rPr lang="en-GB" sz="1600" smtClean="0"/>
              <a:t>Expression fold change threshold</a:t>
            </a:r>
          </a:p>
          <a:p>
            <a:pPr lvl="1" eaLnBrk="1" hangingPunct="1">
              <a:lnSpc>
                <a:spcPct val="60000"/>
              </a:lnSpc>
            </a:pPr>
            <a:endParaRPr lang="en-GB" sz="1600" smtClean="0"/>
          </a:p>
        </p:txBody>
      </p:sp>
      <p:sp>
        <p:nvSpPr>
          <p:cNvPr id="46084" name="AutoShape 62"/>
          <p:cNvSpPr>
            <a:spLocks noChangeArrowheads="1"/>
          </p:cNvSpPr>
          <p:nvPr/>
        </p:nvSpPr>
        <p:spPr bwMode="auto">
          <a:xfrm>
            <a:off x="6229350" y="2728913"/>
            <a:ext cx="1390650" cy="288925"/>
          </a:xfrm>
          <a:prstGeom prst="flowChartProcess">
            <a:avLst/>
          </a:prstGeom>
          <a:solidFill>
            <a:schemeClr val="accent1"/>
          </a:solidFill>
          <a:ln w="9525">
            <a:solidFill>
              <a:schemeClr val="tx1"/>
            </a:solidFill>
            <a:miter lim="800000"/>
            <a:headEnd/>
            <a:tailEnd/>
          </a:ln>
        </p:spPr>
        <p:txBody>
          <a:bodyPr wrap="none" anchor="ctr"/>
          <a:lstStyle/>
          <a:p>
            <a:pPr algn="ctr"/>
            <a:r>
              <a:rPr lang="en-GB" sz="900"/>
              <a:t>Expression Summary</a:t>
            </a:r>
          </a:p>
        </p:txBody>
      </p:sp>
      <p:sp>
        <p:nvSpPr>
          <p:cNvPr id="46085" name="AutoShape 64"/>
          <p:cNvSpPr>
            <a:spLocks noChangeArrowheads="1"/>
          </p:cNvSpPr>
          <p:nvPr/>
        </p:nvSpPr>
        <p:spPr bwMode="auto">
          <a:xfrm>
            <a:off x="6229350" y="2155825"/>
            <a:ext cx="1390650" cy="287338"/>
          </a:xfrm>
          <a:prstGeom prst="flowChartProcess">
            <a:avLst/>
          </a:prstGeom>
          <a:solidFill>
            <a:schemeClr val="accent1"/>
          </a:solidFill>
          <a:ln w="9525">
            <a:solidFill>
              <a:schemeClr val="tx1"/>
            </a:solidFill>
            <a:miter lim="800000"/>
            <a:headEnd/>
            <a:tailEnd/>
          </a:ln>
        </p:spPr>
        <p:txBody>
          <a:bodyPr wrap="none" anchor="ctr"/>
          <a:lstStyle/>
          <a:p>
            <a:pPr algn="ctr"/>
            <a:r>
              <a:rPr lang="en-GB" sz="900"/>
              <a:t>Probe Level Normalisation</a:t>
            </a:r>
          </a:p>
        </p:txBody>
      </p:sp>
      <p:sp>
        <p:nvSpPr>
          <p:cNvPr id="46086" name="AutoShape 65"/>
          <p:cNvSpPr>
            <a:spLocks noChangeArrowheads="1"/>
          </p:cNvSpPr>
          <p:nvPr/>
        </p:nvSpPr>
        <p:spPr bwMode="auto">
          <a:xfrm>
            <a:off x="6229350" y="1557338"/>
            <a:ext cx="1390650" cy="287337"/>
          </a:xfrm>
          <a:prstGeom prst="flowChartProcess">
            <a:avLst/>
          </a:prstGeom>
          <a:solidFill>
            <a:schemeClr val="accent1"/>
          </a:solidFill>
          <a:ln w="9525">
            <a:solidFill>
              <a:schemeClr val="tx1"/>
            </a:solidFill>
            <a:miter lim="800000"/>
            <a:headEnd/>
            <a:tailEnd/>
          </a:ln>
        </p:spPr>
        <p:txBody>
          <a:bodyPr wrap="none" anchor="ctr"/>
          <a:lstStyle/>
          <a:p>
            <a:pPr algn="ctr"/>
            <a:r>
              <a:rPr lang="en-GB" sz="900"/>
              <a:t>Background Correction</a:t>
            </a:r>
          </a:p>
        </p:txBody>
      </p:sp>
      <p:cxnSp>
        <p:nvCxnSpPr>
          <p:cNvPr id="46087" name="AutoShape 66"/>
          <p:cNvCxnSpPr>
            <a:cxnSpLocks noChangeShapeType="1"/>
            <a:stCxn id="46086" idx="2"/>
            <a:endCxn id="46085" idx="0"/>
          </p:cNvCxnSpPr>
          <p:nvPr/>
        </p:nvCxnSpPr>
        <p:spPr bwMode="auto">
          <a:xfrm>
            <a:off x="6924675" y="1844675"/>
            <a:ext cx="0" cy="311150"/>
          </a:xfrm>
          <a:prstGeom prst="straightConnector1">
            <a:avLst/>
          </a:prstGeom>
          <a:noFill/>
          <a:ln w="9525">
            <a:solidFill>
              <a:schemeClr val="tx1"/>
            </a:solidFill>
            <a:round/>
            <a:headEnd/>
            <a:tailEnd type="triangle" w="med" len="med"/>
          </a:ln>
        </p:spPr>
      </p:cxnSp>
      <p:cxnSp>
        <p:nvCxnSpPr>
          <p:cNvPr id="46088" name="AutoShape 67"/>
          <p:cNvCxnSpPr>
            <a:cxnSpLocks noChangeShapeType="1"/>
            <a:stCxn id="46085" idx="2"/>
            <a:endCxn id="46084" idx="0"/>
          </p:cNvCxnSpPr>
          <p:nvPr/>
        </p:nvCxnSpPr>
        <p:spPr bwMode="auto">
          <a:xfrm>
            <a:off x="6924675" y="2443163"/>
            <a:ext cx="0" cy="285750"/>
          </a:xfrm>
          <a:prstGeom prst="straightConnector1">
            <a:avLst/>
          </a:prstGeom>
          <a:noFill/>
          <a:ln w="9525">
            <a:solidFill>
              <a:schemeClr val="tx1"/>
            </a:solidFill>
            <a:round/>
            <a:headEnd/>
            <a:tailEnd type="triangle" w="med" len="med"/>
          </a:ln>
        </p:spPr>
      </p:cxnSp>
      <p:sp>
        <p:nvSpPr>
          <p:cNvPr id="46089" name="AutoShape 69"/>
          <p:cNvSpPr>
            <a:spLocks noChangeArrowheads="1"/>
          </p:cNvSpPr>
          <p:nvPr/>
        </p:nvSpPr>
        <p:spPr bwMode="auto">
          <a:xfrm>
            <a:off x="5580063" y="3451225"/>
            <a:ext cx="1223962" cy="360363"/>
          </a:xfrm>
          <a:prstGeom prst="flowChartDecision">
            <a:avLst/>
          </a:prstGeom>
          <a:solidFill>
            <a:schemeClr val="accent1"/>
          </a:solidFill>
          <a:ln w="9525">
            <a:solidFill>
              <a:schemeClr val="tx1"/>
            </a:solidFill>
            <a:miter lim="800000"/>
            <a:headEnd/>
            <a:tailEnd/>
          </a:ln>
        </p:spPr>
        <p:txBody>
          <a:bodyPr wrap="none" anchor="ctr"/>
          <a:lstStyle/>
          <a:p>
            <a:pPr algn="ctr"/>
            <a:r>
              <a:rPr lang="en-GB" sz="900"/>
              <a:t>Filtering</a:t>
            </a:r>
          </a:p>
        </p:txBody>
      </p:sp>
      <p:sp>
        <p:nvSpPr>
          <p:cNvPr id="46090" name="AutoShape 70"/>
          <p:cNvSpPr>
            <a:spLocks noChangeArrowheads="1"/>
          </p:cNvSpPr>
          <p:nvPr/>
        </p:nvSpPr>
        <p:spPr bwMode="auto">
          <a:xfrm>
            <a:off x="5580063" y="4819650"/>
            <a:ext cx="1223962" cy="360363"/>
          </a:xfrm>
          <a:prstGeom prst="flowChartDecision">
            <a:avLst/>
          </a:prstGeom>
          <a:solidFill>
            <a:schemeClr val="accent1"/>
          </a:solidFill>
          <a:ln w="9525">
            <a:solidFill>
              <a:schemeClr val="tx1"/>
            </a:solidFill>
            <a:miter lim="800000"/>
            <a:headEnd/>
            <a:tailEnd/>
          </a:ln>
        </p:spPr>
        <p:txBody>
          <a:bodyPr wrap="none" anchor="ctr"/>
          <a:lstStyle/>
          <a:p>
            <a:pPr algn="ctr"/>
            <a:r>
              <a:rPr lang="en-GB" sz="900"/>
              <a:t>Filtering</a:t>
            </a:r>
          </a:p>
        </p:txBody>
      </p:sp>
      <p:sp>
        <p:nvSpPr>
          <p:cNvPr id="46091" name="AutoShape 71"/>
          <p:cNvSpPr>
            <a:spLocks noChangeArrowheads="1"/>
          </p:cNvSpPr>
          <p:nvPr/>
        </p:nvSpPr>
        <p:spPr bwMode="auto">
          <a:xfrm>
            <a:off x="6229350" y="4171950"/>
            <a:ext cx="1390650" cy="288925"/>
          </a:xfrm>
          <a:prstGeom prst="flowChartProcess">
            <a:avLst/>
          </a:prstGeom>
          <a:solidFill>
            <a:schemeClr val="accent1"/>
          </a:solidFill>
          <a:ln w="9525">
            <a:solidFill>
              <a:schemeClr val="tx1"/>
            </a:solidFill>
            <a:miter lim="800000"/>
            <a:headEnd/>
            <a:tailEnd/>
          </a:ln>
        </p:spPr>
        <p:txBody>
          <a:bodyPr wrap="none" anchor="ctr"/>
          <a:lstStyle/>
          <a:p>
            <a:pPr algn="ctr"/>
            <a:r>
              <a:rPr lang="en-GB" sz="900"/>
              <a:t>Statistical Analysis</a:t>
            </a:r>
          </a:p>
        </p:txBody>
      </p:sp>
      <p:cxnSp>
        <p:nvCxnSpPr>
          <p:cNvPr id="46092" name="AutoShape 72"/>
          <p:cNvCxnSpPr>
            <a:cxnSpLocks noChangeShapeType="1"/>
            <a:stCxn id="46084" idx="2"/>
            <a:endCxn id="46091" idx="0"/>
          </p:cNvCxnSpPr>
          <p:nvPr/>
        </p:nvCxnSpPr>
        <p:spPr bwMode="auto">
          <a:xfrm>
            <a:off x="6924675" y="3017838"/>
            <a:ext cx="0" cy="1154112"/>
          </a:xfrm>
          <a:prstGeom prst="straightConnector1">
            <a:avLst/>
          </a:prstGeom>
          <a:noFill/>
          <a:ln w="9525">
            <a:solidFill>
              <a:schemeClr val="tx1"/>
            </a:solidFill>
            <a:round/>
            <a:headEnd/>
            <a:tailEnd type="triangle" w="med" len="med"/>
          </a:ln>
        </p:spPr>
      </p:cxnSp>
      <p:cxnSp>
        <p:nvCxnSpPr>
          <p:cNvPr id="46093" name="AutoShape 73"/>
          <p:cNvCxnSpPr>
            <a:cxnSpLocks noChangeShapeType="1"/>
            <a:stCxn id="46084" idx="2"/>
            <a:endCxn id="46089" idx="0"/>
          </p:cNvCxnSpPr>
          <p:nvPr/>
        </p:nvCxnSpPr>
        <p:spPr bwMode="auto">
          <a:xfrm rot="5400000">
            <a:off x="6342063" y="2868613"/>
            <a:ext cx="433387" cy="731837"/>
          </a:xfrm>
          <a:prstGeom prst="bentConnector3">
            <a:avLst>
              <a:gd name="adj1" fmla="val 49815"/>
            </a:avLst>
          </a:prstGeom>
          <a:noFill/>
          <a:ln w="9525">
            <a:solidFill>
              <a:schemeClr val="tx1"/>
            </a:solidFill>
            <a:miter lim="800000"/>
            <a:headEnd/>
            <a:tailEnd type="triangle" w="med" len="med"/>
          </a:ln>
        </p:spPr>
      </p:cxnSp>
      <p:cxnSp>
        <p:nvCxnSpPr>
          <p:cNvPr id="46094" name="AutoShape 74"/>
          <p:cNvCxnSpPr>
            <a:cxnSpLocks noChangeShapeType="1"/>
            <a:stCxn id="46089" idx="2"/>
            <a:endCxn id="46091" idx="0"/>
          </p:cNvCxnSpPr>
          <p:nvPr/>
        </p:nvCxnSpPr>
        <p:spPr bwMode="auto">
          <a:xfrm rot="16200000" flipH="1">
            <a:off x="6378576" y="3625850"/>
            <a:ext cx="360362" cy="731837"/>
          </a:xfrm>
          <a:prstGeom prst="bentConnector3">
            <a:avLst>
              <a:gd name="adj1" fmla="val 49778"/>
            </a:avLst>
          </a:prstGeom>
          <a:noFill/>
          <a:ln w="9525">
            <a:solidFill>
              <a:schemeClr val="tx1"/>
            </a:solidFill>
            <a:miter lim="800000"/>
            <a:headEnd/>
            <a:tailEnd type="triangle" w="med" len="med"/>
          </a:ln>
        </p:spPr>
      </p:cxnSp>
      <p:sp>
        <p:nvSpPr>
          <p:cNvPr id="46095" name="AutoShape 75"/>
          <p:cNvSpPr>
            <a:spLocks noChangeArrowheads="1"/>
          </p:cNvSpPr>
          <p:nvPr/>
        </p:nvSpPr>
        <p:spPr bwMode="auto">
          <a:xfrm>
            <a:off x="6229350" y="5467350"/>
            <a:ext cx="1390650" cy="288925"/>
          </a:xfrm>
          <a:prstGeom prst="flowChartProcess">
            <a:avLst/>
          </a:prstGeom>
          <a:solidFill>
            <a:schemeClr val="accent1"/>
          </a:solidFill>
          <a:ln w="9525">
            <a:solidFill>
              <a:schemeClr val="tx1"/>
            </a:solidFill>
            <a:miter lim="800000"/>
            <a:headEnd/>
            <a:tailEnd/>
          </a:ln>
        </p:spPr>
        <p:txBody>
          <a:bodyPr wrap="none" anchor="ctr"/>
          <a:lstStyle/>
          <a:p>
            <a:pPr algn="ctr"/>
            <a:r>
              <a:rPr lang="en-GB" sz="900"/>
              <a:t>Gene List</a:t>
            </a:r>
          </a:p>
        </p:txBody>
      </p:sp>
      <p:cxnSp>
        <p:nvCxnSpPr>
          <p:cNvPr id="46096" name="AutoShape 76"/>
          <p:cNvCxnSpPr>
            <a:cxnSpLocks noChangeShapeType="1"/>
            <a:stCxn id="46091" idx="2"/>
            <a:endCxn id="46095" idx="0"/>
          </p:cNvCxnSpPr>
          <p:nvPr/>
        </p:nvCxnSpPr>
        <p:spPr bwMode="auto">
          <a:xfrm>
            <a:off x="6924675" y="4460875"/>
            <a:ext cx="0" cy="1006475"/>
          </a:xfrm>
          <a:prstGeom prst="straightConnector1">
            <a:avLst/>
          </a:prstGeom>
          <a:noFill/>
          <a:ln w="9525">
            <a:solidFill>
              <a:schemeClr val="tx1"/>
            </a:solidFill>
            <a:round/>
            <a:headEnd/>
            <a:tailEnd type="triangle" w="med" len="med"/>
          </a:ln>
        </p:spPr>
      </p:cxnSp>
      <p:cxnSp>
        <p:nvCxnSpPr>
          <p:cNvPr id="46097" name="AutoShape 77"/>
          <p:cNvCxnSpPr>
            <a:cxnSpLocks noChangeShapeType="1"/>
            <a:stCxn id="46091" idx="2"/>
            <a:endCxn id="46090" idx="0"/>
          </p:cNvCxnSpPr>
          <p:nvPr/>
        </p:nvCxnSpPr>
        <p:spPr bwMode="auto">
          <a:xfrm rot="5400000">
            <a:off x="6379369" y="4274344"/>
            <a:ext cx="358775" cy="731837"/>
          </a:xfrm>
          <a:prstGeom prst="bentConnector3">
            <a:avLst>
              <a:gd name="adj1" fmla="val 50000"/>
            </a:avLst>
          </a:prstGeom>
          <a:noFill/>
          <a:ln w="9525">
            <a:solidFill>
              <a:schemeClr val="tx1"/>
            </a:solidFill>
            <a:miter lim="800000"/>
            <a:headEnd/>
            <a:tailEnd type="triangle" w="med" len="med"/>
          </a:ln>
        </p:spPr>
      </p:cxnSp>
      <p:cxnSp>
        <p:nvCxnSpPr>
          <p:cNvPr id="46098" name="AutoShape 78"/>
          <p:cNvCxnSpPr>
            <a:cxnSpLocks noChangeShapeType="1"/>
            <a:stCxn id="46090" idx="2"/>
            <a:endCxn id="46095" idx="0"/>
          </p:cNvCxnSpPr>
          <p:nvPr/>
        </p:nvCxnSpPr>
        <p:spPr bwMode="auto">
          <a:xfrm rot="16200000" flipH="1">
            <a:off x="6415088" y="4957763"/>
            <a:ext cx="287337" cy="731837"/>
          </a:xfrm>
          <a:prstGeom prst="bentConnector3">
            <a:avLst>
              <a:gd name="adj1" fmla="val 49722"/>
            </a:avLst>
          </a:prstGeom>
          <a:noFill/>
          <a:ln w="9525">
            <a:solidFill>
              <a:schemeClr val="tx1"/>
            </a:solidFill>
            <a:miter lim="800000"/>
            <a:headEnd/>
            <a:tailEnd type="triangle" w="med" len="med"/>
          </a:ln>
        </p:spPr>
      </p:cxnSp>
      <p:sp>
        <p:nvSpPr>
          <p:cNvPr id="46099" name="AutoShape 79"/>
          <p:cNvSpPr>
            <a:spLocks noChangeArrowheads="1"/>
          </p:cNvSpPr>
          <p:nvPr/>
        </p:nvSpPr>
        <p:spPr bwMode="auto">
          <a:xfrm>
            <a:off x="6227763" y="6115050"/>
            <a:ext cx="1390650" cy="288925"/>
          </a:xfrm>
          <a:prstGeom prst="flowChartProcess">
            <a:avLst/>
          </a:prstGeom>
          <a:solidFill>
            <a:schemeClr val="accent1"/>
          </a:solidFill>
          <a:ln w="9525">
            <a:solidFill>
              <a:schemeClr val="tx1"/>
            </a:solidFill>
            <a:miter lim="800000"/>
            <a:headEnd/>
            <a:tailEnd/>
          </a:ln>
        </p:spPr>
        <p:txBody>
          <a:bodyPr wrap="none" anchor="ctr"/>
          <a:lstStyle/>
          <a:p>
            <a:pPr algn="ctr"/>
            <a:r>
              <a:rPr lang="en-GB" sz="900"/>
              <a:t>High Level Analysis</a:t>
            </a:r>
          </a:p>
        </p:txBody>
      </p:sp>
      <p:cxnSp>
        <p:nvCxnSpPr>
          <p:cNvPr id="46100" name="AutoShape 80"/>
          <p:cNvCxnSpPr>
            <a:cxnSpLocks noChangeShapeType="1"/>
            <a:stCxn id="46095" idx="2"/>
            <a:endCxn id="46099" idx="0"/>
          </p:cNvCxnSpPr>
          <p:nvPr/>
        </p:nvCxnSpPr>
        <p:spPr bwMode="auto">
          <a:xfrm flipH="1">
            <a:off x="6923088" y="5756275"/>
            <a:ext cx="1587" cy="358775"/>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GB" sz="2800" dirty="0" smtClean="0"/>
              <a:t>Data displayed as Heat Maps</a:t>
            </a:r>
          </a:p>
        </p:txBody>
      </p:sp>
      <p:sp>
        <p:nvSpPr>
          <p:cNvPr id="47107" name="Rectangle 3"/>
          <p:cNvSpPr>
            <a:spLocks noGrp="1" noChangeArrowheads="1"/>
          </p:cNvSpPr>
          <p:nvPr>
            <p:ph type="body" sz="half" idx="1"/>
          </p:nvPr>
        </p:nvSpPr>
        <p:spPr>
          <a:xfrm>
            <a:off x="457200" y="1700213"/>
            <a:ext cx="4038600" cy="4681537"/>
          </a:xfrm>
        </p:spPr>
        <p:txBody>
          <a:bodyPr/>
          <a:lstStyle/>
          <a:p>
            <a:pPr eaLnBrk="1" hangingPunct="1"/>
            <a:r>
              <a:rPr lang="en-GB" sz="1800" smtClean="0"/>
              <a:t>Each cell is colorized based on the level of expression of that gene in that sample.</a:t>
            </a:r>
          </a:p>
          <a:p>
            <a:pPr eaLnBrk="1" hangingPunct="1">
              <a:lnSpc>
                <a:spcPct val="190000"/>
              </a:lnSpc>
            </a:pPr>
            <a:endParaRPr lang="en-GB" sz="1600" smtClean="0"/>
          </a:p>
          <a:p>
            <a:pPr eaLnBrk="1" hangingPunct="1"/>
            <a:r>
              <a:rPr lang="en-GB" sz="1800" smtClean="0"/>
              <a:t>Heat maps help you find groups of genes which behave similarly across a set of experiments.</a:t>
            </a:r>
          </a:p>
          <a:p>
            <a:pPr eaLnBrk="1" hangingPunct="1"/>
            <a:endParaRPr lang="en-GB" sz="1800" smtClean="0"/>
          </a:p>
          <a:p>
            <a:pPr eaLnBrk="1" hangingPunct="1"/>
            <a:r>
              <a:rPr lang="en-GB" sz="1800" smtClean="0"/>
              <a:t>Genes identified in this way may then be studied further: ‘hypothesis generating research’.</a:t>
            </a:r>
          </a:p>
          <a:p>
            <a:pPr eaLnBrk="1" hangingPunct="1"/>
            <a:endParaRPr lang="en-GB" sz="1800" smtClean="0"/>
          </a:p>
        </p:txBody>
      </p:sp>
      <p:pic>
        <p:nvPicPr>
          <p:cNvPr id="47108" name="Picture 2" descr="Microarray Map"/>
          <p:cNvPicPr>
            <a:picLocks noChangeAspect="1" noChangeArrowheads="1"/>
          </p:cNvPicPr>
          <p:nvPr/>
        </p:nvPicPr>
        <p:blipFill>
          <a:blip r:embed="rId2" cstate="print"/>
          <a:srcRect t="20203" r="21622"/>
          <a:stretch>
            <a:fillRect/>
          </a:stretch>
        </p:blipFill>
        <p:spPr bwMode="auto">
          <a:xfrm>
            <a:off x="4427538" y="1844675"/>
            <a:ext cx="4176712" cy="426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title"/>
          </p:nvPr>
        </p:nvSpPr>
        <p:spPr>
          <a:xfrm>
            <a:off x="571500" y="115888"/>
            <a:ext cx="8002588" cy="1143000"/>
          </a:xfrm>
        </p:spPr>
        <p:txBody>
          <a:bodyPr/>
          <a:lstStyle/>
          <a:p>
            <a:pPr eaLnBrk="1" hangingPunct="1">
              <a:defRPr/>
            </a:pPr>
            <a:r>
              <a:rPr lang="en-GB" sz="2800" dirty="0" smtClean="0"/>
              <a:t>IGT/6-NASH vs. CONTROL</a:t>
            </a:r>
          </a:p>
        </p:txBody>
      </p:sp>
      <p:sp>
        <p:nvSpPr>
          <p:cNvPr id="48131" name="Text Box 4"/>
          <p:cNvSpPr txBox="1">
            <a:spLocks noChangeArrowheads="1"/>
          </p:cNvSpPr>
          <p:nvPr/>
        </p:nvSpPr>
        <p:spPr bwMode="auto">
          <a:xfrm>
            <a:off x="6011863" y="6308725"/>
            <a:ext cx="3025775" cy="336550"/>
          </a:xfrm>
          <a:prstGeom prst="rect">
            <a:avLst/>
          </a:prstGeom>
          <a:noFill/>
          <a:ln w="9525" algn="ctr">
            <a:noFill/>
            <a:miter lim="800000"/>
            <a:headEnd/>
            <a:tailEnd/>
          </a:ln>
        </p:spPr>
        <p:txBody>
          <a:bodyPr wrap="none">
            <a:spAutoFit/>
          </a:bodyPr>
          <a:lstStyle/>
          <a:p>
            <a:pPr algn="ctr"/>
            <a:r>
              <a:rPr lang="en-GB" sz="1600"/>
              <a:t>Fold Change Values are in log2</a:t>
            </a:r>
          </a:p>
        </p:txBody>
      </p:sp>
      <p:grpSp>
        <p:nvGrpSpPr>
          <p:cNvPr id="48132" name="Group 6"/>
          <p:cNvGrpSpPr>
            <a:grpSpLocks/>
          </p:cNvGrpSpPr>
          <p:nvPr/>
        </p:nvGrpSpPr>
        <p:grpSpPr bwMode="auto">
          <a:xfrm>
            <a:off x="-323850" y="836613"/>
            <a:ext cx="9467850" cy="6021387"/>
            <a:chOff x="-324544" y="836613"/>
            <a:chExt cx="9468544" cy="6021387"/>
          </a:xfrm>
        </p:grpSpPr>
        <p:pic>
          <p:nvPicPr>
            <p:cNvPr id="48133" name="Picture 2" descr="Liver-NAFLD Metabolism (N-C)BigAASLD"/>
            <p:cNvPicPr>
              <a:picLocks noChangeAspect="1" noChangeArrowheads="1"/>
            </p:cNvPicPr>
            <p:nvPr/>
          </p:nvPicPr>
          <p:blipFill>
            <a:blip r:embed="rId2" cstate="print"/>
            <a:srcRect t="11528" b="-502"/>
            <a:stretch>
              <a:fillRect/>
            </a:stretch>
          </p:blipFill>
          <p:spPr bwMode="auto">
            <a:xfrm>
              <a:off x="179388" y="836613"/>
              <a:ext cx="8845550" cy="5905500"/>
            </a:xfrm>
            <a:prstGeom prst="rect">
              <a:avLst/>
            </a:prstGeom>
            <a:noFill/>
            <a:ln w="9525">
              <a:noFill/>
              <a:miter lim="800000"/>
              <a:headEnd/>
              <a:tailEnd/>
            </a:ln>
          </p:spPr>
        </p:pic>
        <p:pic>
          <p:nvPicPr>
            <p:cNvPr id="48134" name="Picture 2" descr="Liver-NAFLD Metabolism (N-C)BigAASLD"/>
            <p:cNvPicPr>
              <a:picLocks noChangeAspect="1" noChangeArrowheads="1"/>
            </p:cNvPicPr>
            <p:nvPr/>
          </p:nvPicPr>
          <p:blipFill>
            <a:blip r:embed="rId2" cstate="print"/>
            <a:srcRect t="89667" r="82043"/>
            <a:stretch>
              <a:fillRect/>
            </a:stretch>
          </p:blipFill>
          <p:spPr bwMode="auto">
            <a:xfrm>
              <a:off x="5336979" y="4653135"/>
              <a:ext cx="3807021" cy="1643559"/>
            </a:xfrm>
            <a:prstGeom prst="rect">
              <a:avLst/>
            </a:prstGeom>
            <a:noFill/>
            <a:ln w="9525">
              <a:noFill/>
              <a:miter lim="800000"/>
              <a:headEnd/>
              <a:tailEnd/>
            </a:ln>
          </p:spPr>
        </p:pic>
        <p:sp>
          <p:nvSpPr>
            <p:cNvPr id="6" name="Rectangle 5"/>
            <p:cNvSpPr/>
            <p:nvPr/>
          </p:nvSpPr>
          <p:spPr>
            <a:xfrm>
              <a:off x="-324544" y="5876925"/>
              <a:ext cx="2232189" cy="981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p:txBody>
          <a:bodyPr/>
          <a:lstStyle/>
          <a:p>
            <a:pPr eaLnBrk="1" hangingPunct="1">
              <a:defRPr/>
            </a:pPr>
            <a:r>
              <a:rPr lang="en-GB" smtClean="0"/>
              <a:t>POTENTIAL CLINICAL APPLICATIONS</a:t>
            </a:r>
          </a:p>
        </p:txBody>
      </p:sp>
      <p:sp>
        <p:nvSpPr>
          <p:cNvPr id="49155" name="Rectangle 8"/>
          <p:cNvSpPr>
            <a:spLocks noGrp="1" noChangeArrowheads="1"/>
          </p:cNvSpPr>
          <p:nvPr>
            <p:ph type="body" sz="half" idx="1"/>
          </p:nvPr>
        </p:nvSpPr>
        <p:spPr/>
        <p:txBody>
          <a:bodyPr/>
          <a:lstStyle/>
          <a:p>
            <a:pPr eaLnBrk="1" hangingPunct="1"/>
            <a:r>
              <a:rPr lang="en-GB" sz="1800" dirty="0" smtClean="0"/>
              <a:t>Diagnostics</a:t>
            </a:r>
          </a:p>
          <a:p>
            <a:pPr lvl="1" eaLnBrk="1" hangingPunct="1"/>
            <a:r>
              <a:rPr lang="en-GB" sz="1600" dirty="0" smtClean="0"/>
              <a:t>Cancer?</a:t>
            </a:r>
          </a:p>
          <a:p>
            <a:pPr lvl="1" eaLnBrk="1" hangingPunct="1"/>
            <a:r>
              <a:rPr lang="en-GB" sz="1600" dirty="0" smtClean="0"/>
              <a:t>Haematological Malignancies?</a:t>
            </a:r>
          </a:p>
          <a:p>
            <a:pPr lvl="1" eaLnBrk="1" hangingPunct="1"/>
            <a:r>
              <a:rPr lang="en-GB" sz="1600" dirty="0" smtClean="0"/>
              <a:t>Hereditary conditions?</a:t>
            </a:r>
          </a:p>
          <a:p>
            <a:pPr lvl="1" eaLnBrk="1" hangingPunct="1"/>
            <a:endParaRPr lang="en-GB" sz="1600" dirty="0" smtClean="0"/>
          </a:p>
          <a:p>
            <a:pPr eaLnBrk="1" hangingPunct="1"/>
            <a:r>
              <a:rPr lang="en-GB" sz="1800" dirty="0" smtClean="0"/>
              <a:t>Risk stratification</a:t>
            </a:r>
          </a:p>
          <a:p>
            <a:pPr lvl="1" eaLnBrk="1" hangingPunct="1"/>
            <a:r>
              <a:rPr lang="en-GB" sz="1600" dirty="0" smtClean="0"/>
              <a:t>Adverse drug reactions?</a:t>
            </a:r>
          </a:p>
          <a:p>
            <a:pPr lvl="1" eaLnBrk="1" hangingPunct="1"/>
            <a:r>
              <a:rPr lang="en-GB" sz="1600" dirty="0" smtClean="0"/>
              <a:t>Heart disease in later life?</a:t>
            </a:r>
          </a:p>
          <a:p>
            <a:pPr eaLnBrk="1" hangingPunct="1"/>
            <a:endParaRPr lang="en-GB" sz="1800" dirty="0" smtClean="0"/>
          </a:p>
          <a:p>
            <a:pPr eaLnBrk="1" hangingPunct="1"/>
            <a:r>
              <a:rPr lang="en-GB" sz="1800" dirty="0" smtClean="0"/>
              <a:t>Treatment optimisation</a:t>
            </a:r>
          </a:p>
          <a:p>
            <a:pPr lvl="1" eaLnBrk="1" hangingPunct="1"/>
            <a:r>
              <a:rPr lang="en-GB" sz="1600" dirty="0" smtClean="0"/>
              <a:t>Appropriate chemotherapy?</a:t>
            </a:r>
          </a:p>
          <a:p>
            <a:pPr lvl="1" eaLnBrk="1" hangingPunct="1"/>
            <a:endParaRPr lang="en-GB" sz="1600" dirty="0" smtClean="0"/>
          </a:p>
          <a:p>
            <a:pPr eaLnBrk="1" hangingPunct="1"/>
            <a:endParaRPr lang="en-GB" sz="1800" dirty="0" smtClean="0"/>
          </a:p>
        </p:txBody>
      </p:sp>
      <p:pic>
        <p:nvPicPr>
          <p:cNvPr id="49156" name="Picture 10"/>
          <p:cNvPicPr>
            <a:picLocks noGrp="1" noChangeAspect="1" noChangeArrowheads="1"/>
          </p:cNvPicPr>
          <p:nvPr>
            <p:ph sz="half" idx="2"/>
          </p:nvPr>
        </p:nvPicPr>
        <p:blipFill>
          <a:blip r:embed="rId2" cstate="print"/>
          <a:srcRect/>
          <a:stretch>
            <a:fillRect/>
          </a:stretch>
        </p:blipFill>
        <p:spPr>
          <a:xfrm>
            <a:off x="4067175" y="1989138"/>
            <a:ext cx="4937125" cy="3409950"/>
          </a:xfrm>
          <a:noFill/>
        </p:spPr>
      </p:pic>
      <p:sp>
        <p:nvSpPr>
          <p:cNvPr id="5" name="Rectangle 4"/>
          <p:cNvSpPr/>
          <p:nvPr/>
        </p:nvSpPr>
        <p:spPr>
          <a:xfrm>
            <a:off x="4067944" y="5589240"/>
            <a:ext cx="2722220" cy="738664"/>
          </a:xfrm>
          <a:prstGeom prst="rect">
            <a:avLst/>
          </a:prstGeom>
        </p:spPr>
        <p:txBody>
          <a:bodyPr wrap="none">
            <a:spAutoFit/>
          </a:bodyPr>
          <a:lstStyle/>
          <a:p>
            <a:r>
              <a:rPr lang="en-GB" sz="1400" dirty="0" smtClean="0"/>
              <a:t>mixed-lineage </a:t>
            </a:r>
            <a:r>
              <a:rPr lang="en-GB" sz="1400" dirty="0" err="1" smtClean="0"/>
              <a:t>leukemia</a:t>
            </a:r>
            <a:r>
              <a:rPr lang="en-GB" sz="1400" dirty="0" smtClean="0"/>
              <a:t>?</a:t>
            </a:r>
          </a:p>
          <a:p>
            <a:r>
              <a:rPr lang="en-GB" sz="1400" dirty="0" smtClean="0"/>
              <a:t>acute myeloid </a:t>
            </a:r>
            <a:r>
              <a:rPr lang="en-GB" sz="1400" dirty="0" err="1" smtClean="0"/>
              <a:t>leukemia</a:t>
            </a:r>
            <a:r>
              <a:rPr lang="en-GB" sz="1400" dirty="0" smtClean="0"/>
              <a:t> ?</a:t>
            </a:r>
          </a:p>
          <a:p>
            <a:r>
              <a:rPr lang="en-GB" sz="1400" dirty="0" smtClean="0"/>
              <a:t>acute lymphoblastic </a:t>
            </a:r>
            <a:r>
              <a:rPr lang="en-GB" sz="1400" dirty="0" err="1" smtClean="0"/>
              <a:t>leukemia</a:t>
            </a:r>
            <a:r>
              <a:rPr lang="en-GB" sz="1400" dirty="0" smtClean="0"/>
              <a:t> ? </a:t>
            </a:r>
            <a:endParaRPr lang="en-GB" sz="1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Rectangle 5"/>
          <p:cNvSpPr>
            <a:spLocks noGrp="1" noChangeArrowheads="1"/>
          </p:cNvSpPr>
          <p:nvPr>
            <p:ph type="title"/>
          </p:nvPr>
        </p:nvSpPr>
        <p:spPr/>
        <p:txBody>
          <a:bodyPr/>
          <a:lstStyle/>
          <a:p>
            <a:pPr eaLnBrk="1" hangingPunct="1">
              <a:defRPr/>
            </a:pPr>
            <a:r>
              <a:rPr lang="en-GB" smtClean="0"/>
              <a:t>SUMMARY</a:t>
            </a:r>
          </a:p>
        </p:txBody>
      </p:sp>
      <p:sp>
        <p:nvSpPr>
          <p:cNvPr id="50179" name="Rectangle 6"/>
          <p:cNvSpPr>
            <a:spLocks noGrp="1" noChangeArrowheads="1"/>
          </p:cNvSpPr>
          <p:nvPr>
            <p:ph type="body" idx="1"/>
          </p:nvPr>
        </p:nvSpPr>
        <p:spPr/>
        <p:txBody>
          <a:bodyPr/>
          <a:lstStyle/>
          <a:p>
            <a:pPr eaLnBrk="1" hangingPunct="1"/>
            <a:r>
              <a:rPr lang="en-GB" smtClean="0"/>
              <a:t>Our understanding of the human genome provides a new opportunity to identify and study changes within our genes and how they influence disease pathogenesis.</a:t>
            </a:r>
          </a:p>
          <a:p>
            <a:pPr lvl="1" eaLnBrk="1" hangingPunct="1"/>
            <a:endParaRPr lang="en-GB" smtClean="0"/>
          </a:p>
          <a:p>
            <a:pPr eaLnBrk="1" hangingPunct="1"/>
            <a:r>
              <a:rPr lang="en-GB" smtClean="0"/>
              <a:t>The Polymerase Chain Reaction revolutionised molecular biology and has made study of the genome possible.</a:t>
            </a:r>
          </a:p>
          <a:p>
            <a:pPr eaLnBrk="1" hangingPunct="1"/>
            <a:endParaRPr lang="en-GB" smtClean="0"/>
          </a:p>
          <a:p>
            <a:pPr eaLnBrk="1" hangingPunct="1"/>
            <a:r>
              <a:rPr lang="en-GB" smtClean="0"/>
              <a:t>The PCR coupled with Microsatellite and SNP linkage analysis is a powerful tool to locate genes and mutations within the genome.</a:t>
            </a:r>
          </a:p>
          <a:p>
            <a:pPr eaLnBrk="1" hangingPunct="1"/>
            <a:endParaRPr lang="en-GB" smtClean="0"/>
          </a:p>
          <a:p>
            <a:pPr eaLnBrk="1" hangingPunct="1"/>
            <a:r>
              <a:rPr lang="en-GB" smtClean="0"/>
              <a:t>Microarray technology offers the first opportunity to simultaneously study the expression of the whole genome and to see how this changes with disease and therapy.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en-GB" sz="2800" smtClean="0"/>
              <a:t>GENE EXPRESSION</a:t>
            </a:r>
          </a:p>
        </p:txBody>
      </p:sp>
      <p:pic>
        <p:nvPicPr>
          <p:cNvPr id="10243" name="Picture 3" descr="Gene_expression"/>
          <p:cNvPicPr>
            <a:picLocks noChangeAspect="1" noChangeArrowheads="1"/>
          </p:cNvPicPr>
          <p:nvPr/>
        </p:nvPicPr>
        <p:blipFill>
          <a:blip r:embed="rId2" cstate="print"/>
          <a:srcRect l="1172" t="1598"/>
          <a:stretch>
            <a:fillRect/>
          </a:stretch>
        </p:blipFill>
        <p:spPr bwMode="auto">
          <a:xfrm>
            <a:off x="468313" y="1628775"/>
            <a:ext cx="6024562" cy="4498975"/>
          </a:xfrm>
          <a:prstGeom prst="rect">
            <a:avLst/>
          </a:prstGeom>
          <a:noFill/>
          <a:ln w="9525">
            <a:noFill/>
            <a:miter lim="800000"/>
            <a:headEnd/>
            <a:tailEnd/>
          </a:ln>
        </p:spPr>
      </p:pic>
      <p:grpSp>
        <p:nvGrpSpPr>
          <p:cNvPr id="2" name="Group 4"/>
          <p:cNvGrpSpPr>
            <a:grpSpLocks/>
          </p:cNvGrpSpPr>
          <p:nvPr/>
        </p:nvGrpSpPr>
        <p:grpSpPr bwMode="auto">
          <a:xfrm>
            <a:off x="5724525" y="1844675"/>
            <a:ext cx="3465513" cy="1190625"/>
            <a:chOff x="3606" y="1162"/>
            <a:chExt cx="2183" cy="750"/>
          </a:xfrm>
        </p:grpSpPr>
        <p:sp>
          <p:nvSpPr>
            <p:cNvPr id="10251" name="AutoShape 5"/>
            <p:cNvSpPr>
              <a:spLocks noChangeArrowheads="1"/>
            </p:cNvSpPr>
            <p:nvPr/>
          </p:nvSpPr>
          <p:spPr bwMode="auto">
            <a:xfrm>
              <a:off x="3606" y="1389"/>
              <a:ext cx="771"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2 w 21600"/>
                <a:gd name="T13" fmla="*/ 5383 h 21600"/>
                <a:gd name="T14" fmla="*/ 18911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252" name="Text Box 6"/>
            <p:cNvSpPr txBox="1">
              <a:spLocks noChangeArrowheads="1"/>
            </p:cNvSpPr>
            <p:nvPr/>
          </p:nvSpPr>
          <p:spPr bwMode="auto">
            <a:xfrm>
              <a:off x="4377" y="1162"/>
              <a:ext cx="1412" cy="750"/>
            </a:xfrm>
            <a:prstGeom prst="rect">
              <a:avLst/>
            </a:prstGeom>
            <a:noFill/>
            <a:ln w="9525">
              <a:noFill/>
              <a:miter lim="800000"/>
              <a:headEnd/>
              <a:tailEnd/>
            </a:ln>
          </p:spPr>
          <p:txBody>
            <a:bodyPr wrap="none">
              <a:spAutoFit/>
            </a:bodyPr>
            <a:lstStyle/>
            <a:p>
              <a:r>
                <a:rPr lang="en-GB"/>
                <a:t>Are there mutations </a:t>
              </a:r>
            </a:p>
            <a:p>
              <a:r>
                <a:rPr lang="en-GB"/>
                <a:t>in the DNA code?</a:t>
              </a:r>
            </a:p>
            <a:p>
              <a:r>
                <a:rPr lang="en-GB"/>
                <a:t>What gene causes </a:t>
              </a:r>
            </a:p>
            <a:p>
              <a:r>
                <a:rPr lang="en-GB"/>
                <a:t>this phenotype?</a:t>
              </a:r>
            </a:p>
          </p:txBody>
        </p:sp>
      </p:grpSp>
      <p:grpSp>
        <p:nvGrpSpPr>
          <p:cNvPr id="3" name="Group 7"/>
          <p:cNvGrpSpPr>
            <a:grpSpLocks/>
          </p:cNvGrpSpPr>
          <p:nvPr/>
        </p:nvGrpSpPr>
        <p:grpSpPr bwMode="auto">
          <a:xfrm>
            <a:off x="5724525" y="3213100"/>
            <a:ext cx="3338513" cy="1190625"/>
            <a:chOff x="3606" y="2024"/>
            <a:chExt cx="2103" cy="750"/>
          </a:xfrm>
        </p:grpSpPr>
        <p:sp>
          <p:nvSpPr>
            <p:cNvPr id="10249" name="AutoShape 8"/>
            <p:cNvSpPr>
              <a:spLocks noChangeArrowheads="1"/>
            </p:cNvSpPr>
            <p:nvPr/>
          </p:nvSpPr>
          <p:spPr bwMode="auto">
            <a:xfrm>
              <a:off x="3606" y="2250"/>
              <a:ext cx="771"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2 w 21600"/>
                <a:gd name="T13" fmla="*/ 5383 h 21600"/>
                <a:gd name="T14" fmla="*/ 18911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250" name="Text Box 9"/>
            <p:cNvSpPr txBox="1">
              <a:spLocks noChangeArrowheads="1"/>
            </p:cNvSpPr>
            <p:nvPr/>
          </p:nvSpPr>
          <p:spPr bwMode="auto">
            <a:xfrm>
              <a:off x="4377" y="2024"/>
              <a:ext cx="1332" cy="750"/>
            </a:xfrm>
            <a:prstGeom prst="rect">
              <a:avLst/>
            </a:prstGeom>
            <a:noFill/>
            <a:ln w="9525">
              <a:noFill/>
              <a:miter lim="800000"/>
              <a:headEnd/>
              <a:tailEnd/>
            </a:ln>
          </p:spPr>
          <p:txBody>
            <a:bodyPr wrap="none">
              <a:spAutoFit/>
            </a:bodyPr>
            <a:lstStyle/>
            <a:p>
              <a:r>
                <a:rPr lang="en-GB"/>
                <a:t>Which genes are</a:t>
              </a:r>
            </a:p>
            <a:p>
              <a:r>
                <a:rPr lang="en-GB"/>
                <a:t>active in each cell?</a:t>
              </a:r>
            </a:p>
            <a:p>
              <a:r>
                <a:rPr lang="en-GB"/>
                <a:t>Does this change </a:t>
              </a:r>
            </a:p>
            <a:p>
              <a:r>
                <a:rPr lang="en-GB"/>
                <a:t>with disease?</a:t>
              </a:r>
            </a:p>
          </p:txBody>
        </p:sp>
      </p:grpSp>
      <p:grpSp>
        <p:nvGrpSpPr>
          <p:cNvPr id="4" name="Group 10"/>
          <p:cNvGrpSpPr>
            <a:grpSpLocks/>
          </p:cNvGrpSpPr>
          <p:nvPr/>
        </p:nvGrpSpPr>
        <p:grpSpPr bwMode="auto">
          <a:xfrm>
            <a:off x="5724525" y="4797425"/>
            <a:ext cx="3478213" cy="1190625"/>
            <a:chOff x="3606" y="2024"/>
            <a:chExt cx="2191" cy="750"/>
          </a:xfrm>
        </p:grpSpPr>
        <p:sp>
          <p:nvSpPr>
            <p:cNvPr id="10247" name="AutoShape 11"/>
            <p:cNvSpPr>
              <a:spLocks noChangeArrowheads="1"/>
            </p:cNvSpPr>
            <p:nvPr/>
          </p:nvSpPr>
          <p:spPr bwMode="auto">
            <a:xfrm>
              <a:off x="3606" y="2250"/>
              <a:ext cx="771"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2 w 21600"/>
                <a:gd name="T13" fmla="*/ 5383 h 21600"/>
                <a:gd name="T14" fmla="*/ 18911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248" name="Text Box 12"/>
            <p:cNvSpPr txBox="1">
              <a:spLocks noChangeArrowheads="1"/>
            </p:cNvSpPr>
            <p:nvPr/>
          </p:nvSpPr>
          <p:spPr bwMode="auto">
            <a:xfrm>
              <a:off x="4377" y="2024"/>
              <a:ext cx="1420" cy="750"/>
            </a:xfrm>
            <a:prstGeom prst="rect">
              <a:avLst/>
            </a:prstGeom>
            <a:noFill/>
            <a:ln w="9525">
              <a:noFill/>
              <a:miter lim="800000"/>
              <a:headEnd/>
              <a:tailEnd/>
            </a:ln>
          </p:spPr>
          <p:txBody>
            <a:bodyPr wrap="none">
              <a:spAutoFit/>
            </a:bodyPr>
            <a:lstStyle/>
            <a:p>
              <a:r>
                <a:rPr lang="en-GB"/>
                <a:t>Which proteins are</a:t>
              </a:r>
            </a:p>
            <a:p>
              <a:r>
                <a:rPr lang="en-GB"/>
                <a:t>made by a cell?</a:t>
              </a:r>
            </a:p>
            <a:p>
              <a:r>
                <a:rPr lang="en-GB"/>
                <a:t>Are there more </a:t>
              </a:r>
            </a:p>
            <a:p>
              <a:r>
                <a:rPr lang="en-GB"/>
                <a:t>or less than normal?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defRPr/>
            </a:pPr>
            <a:r>
              <a:rPr lang="en-GB" sz="2800" smtClean="0"/>
              <a:t>THE POLYMERASE CHAIN REACTION</a:t>
            </a:r>
          </a:p>
        </p:txBody>
      </p:sp>
      <p:sp>
        <p:nvSpPr>
          <p:cNvPr id="11267" name="Rectangle 3"/>
          <p:cNvSpPr>
            <a:spLocks noGrp="1" noChangeArrowheads="1"/>
          </p:cNvSpPr>
          <p:nvPr>
            <p:ph type="body" idx="1"/>
          </p:nvPr>
        </p:nvSpPr>
        <p:spPr/>
        <p:txBody>
          <a:bodyPr/>
          <a:lstStyle/>
          <a:p>
            <a:pPr eaLnBrk="1" hangingPunct="1"/>
            <a:r>
              <a:rPr lang="en-GB" smtClean="0"/>
              <a:t>A quick and easy method to generate unlimited copies of a fragment of DNA.</a:t>
            </a:r>
          </a:p>
          <a:p>
            <a:pPr eaLnBrk="1" hangingPunct="1"/>
            <a:endParaRPr lang="en-GB" smtClean="0"/>
          </a:p>
          <a:p>
            <a:pPr eaLnBrk="1" hangingPunct="1"/>
            <a:r>
              <a:rPr lang="en-GB" smtClean="0"/>
              <a:t>Key reagents:</a:t>
            </a:r>
          </a:p>
          <a:p>
            <a:pPr lvl="1" eaLnBrk="1" hangingPunct="1"/>
            <a:r>
              <a:rPr lang="en-GB" smtClean="0"/>
              <a:t>Template DNA</a:t>
            </a:r>
          </a:p>
          <a:p>
            <a:pPr lvl="1" eaLnBrk="1" hangingPunct="1"/>
            <a:r>
              <a:rPr lang="en-GB" smtClean="0"/>
              <a:t>Oligonucleotide primers</a:t>
            </a:r>
          </a:p>
          <a:p>
            <a:pPr lvl="1" eaLnBrk="1" hangingPunct="1"/>
            <a:r>
              <a:rPr lang="en-GB" smtClean="0"/>
              <a:t>Nucleotides (dNTPs)</a:t>
            </a:r>
          </a:p>
          <a:p>
            <a:pPr lvl="1" eaLnBrk="1" hangingPunct="1"/>
            <a:r>
              <a:rPr lang="en-GB" smtClean="0"/>
              <a:t>Taq DNA Polymerase</a:t>
            </a:r>
          </a:p>
          <a:p>
            <a:pPr lvl="1" eaLnBrk="1" hangingPunct="1"/>
            <a:endParaRPr lang="en-GB" smtClean="0"/>
          </a:p>
          <a:p>
            <a:pPr eaLnBrk="1" hangingPunct="1"/>
            <a:r>
              <a:rPr lang="en-GB" smtClean="0"/>
              <a:t>Many variations of the basic PCR process now established.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GB" sz="2800" smtClean="0"/>
              <a:t>THE POLYMERASE CHAIN REACTION</a:t>
            </a:r>
          </a:p>
        </p:txBody>
      </p:sp>
      <p:sp>
        <p:nvSpPr>
          <p:cNvPr id="12291" name="Text Box 4"/>
          <p:cNvSpPr txBox="1">
            <a:spLocks noChangeArrowheads="1"/>
          </p:cNvSpPr>
          <p:nvPr/>
        </p:nvSpPr>
        <p:spPr bwMode="auto">
          <a:xfrm>
            <a:off x="6811963" y="6643688"/>
            <a:ext cx="2332037" cy="214312"/>
          </a:xfrm>
          <a:prstGeom prst="rect">
            <a:avLst/>
          </a:prstGeom>
          <a:noFill/>
          <a:ln w="9525">
            <a:noFill/>
            <a:miter lim="800000"/>
            <a:headEnd/>
            <a:tailEnd/>
          </a:ln>
        </p:spPr>
        <p:txBody>
          <a:bodyPr wrap="none">
            <a:spAutoFit/>
          </a:bodyPr>
          <a:lstStyle/>
          <a:p>
            <a:r>
              <a:rPr lang="en-GB" sz="800"/>
              <a:t>Alberts et al, Molecular Biology of the Cell 2002</a:t>
            </a:r>
          </a:p>
        </p:txBody>
      </p:sp>
      <p:grpSp>
        <p:nvGrpSpPr>
          <p:cNvPr id="12292" name="Group 12"/>
          <p:cNvGrpSpPr>
            <a:grpSpLocks/>
          </p:cNvGrpSpPr>
          <p:nvPr/>
        </p:nvGrpSpPr>
        <p:grpSpPr bwMode="auto">
          <a:xfrm>
            <a:off x="1042988" y="1916113"/>
            <a:ext cx="7158037" cy="3262312"/>
            <a:chOff x="657" y="1047"/>
            <a:chExt cx="4509" cy="2055"/>
          </a:xfrm>
        </p:grpSpPr>
        <p:pic>
          <p:nvPicPr>
            <p:cNvPr id="12293" name="Picture 3" descr="ch8f39"/>
            <p:cNvPicPr>
              <a:picLocks noChangeAspect="1" noChangeArrowheads="1"/>
            </p:cNvPicPr>
            <p:nvPr/>
          </p:nvPicPr>
          <p:blipFill>
            <a:blip r:embed="rId3" cstate="print"/>
            <a:srcRect r="32721" b="66486"/>
            <a:stretch>
              <a:fillRect/>
            </a:stretch>
          </p:blipFill>
          <p:spPr bwMode="auto">
            <a:xfrm>
              <a:off x="748" y="1525"/>
              <a:ext cx="4418" cy="1577"/>
            </a:xfrm>
            <a:prstGeom prst="rect">
              <a:avLst/>
            </a:prstGeom>
            <a:noFill/>
            <a:ln w="9525">
              <a:noFill/>
              <a:miter lim="800000"/>
              <a:headEnd/>
              <a:tailEnd/>
            </a:ln>
          </p:spPr>
        </p:pic>
        <p:sp>
          <p:nvSpPr>
            <p:cNvPr id="12294" name="Text Box 5"/>
            <p:cNvSpPr txBox="1">
              <a:spLocks noChangeArrowheads="1"/>
            </p:cNvSpPr>
            <p:nvPr/>
          </p:nvSpPr>
          <p:spPr bwMode="auto">
            <a:xfrm>
              <a:off x="1973" y="1282"/>
              <a:ext cx="326" cy="173"/>
            </a:xfrm>
            <a:prstGeom prst="rect">
              <a:avLst/>
            </a:prstGeom>
            <a:noFill/>
            <a:ln w="9525">
              <a:noFill/>
              <a:miter lim="800000"/>
              <a:headEnd/>
              <a:tailEnd/>
            </a:ln>
          </p:spPr>
          <p:txBody>
            <a:bodyPr wrap="none">
              <a:spAutoFit/>
            </a:bodyPr>
            <a:lstStyle/>
            <a:p>
              <a:r>
                <a:rPr lang="en-GB" sz="1200" b="1"/>
                <a:t>94</a:t>
              </a:r>
              <a:r>
                <a:rPr lang="en-US" sz="1200" b="1">
                  <a:cs typeface="Arial" charset="0"/>
                </a:rPr>
                <a:t>ºC</a:t>
              </a:r>
            </a:p>
          </p:txBody>
        </p:sp>
        <p:sp>
          <p:nvSpPr>
            <p:cNvPr id="12295" name="Text Box 6"/>
            <p:cNvSpPr txBox="1">
              <a:spLocks noChangeArrowheads="1"/>
            </p:cNvSpPr>
            <p:nvPr/>
          </p:nvSpPr>
          <p:spPr bwMode="auto">
            <a:xfrm>
              <a:off x="2835" y="1282"/>
              <a:ext cx="326" cy="173"/>
            </a:xfrm>
            <a:prstGeom prst="rect">
              <a:avLst/>
            </a:prstGeom>
            <a:noFill/>
            <a:ln w="9525">
              <a:noFill/>
              <a:miter lim="800000"/>
              <a:headEnd/>
              <a:tailEnd/>
            </a:ln>
          </p:spPr>
          <p:txBody>
            <a:bodyPr wrap="none">
              <a:spAutoFit/>
            </a:bodyPr>
            <a:lstStyle/>
            <a:p>
              <a:r>
                <a:rPr lang="en-GB" sz="1200" b="1"/>
                <a:t>54</a:t>
              </a:r>
              <a:r>
                <a:rPr lang="en-US" sz="1200" b="1">
                  <a:cs typeface="Arial" charset="0"/>
                </a:rPr>
                <a:t>ºC</a:t>
              </a:r>
            </a:p>
          </p:txBody>
        </p:sp>
        <p:sp>
          <p:nvSpPr>
            <p:cNvPr id="12296" name="Text Box 7"/>
            <p:cNvSpPr txBox="1">
              <a:spLocks noChangeArrowheads="1"/>
            </p:cNvSpPr>
            <p:nvPr/>
          </p:nvSpPr>
          <p:spPr bwMode="auto">
            <a:xfrm>
              <a:off x="4377" y="1282"/>
              <a:ext cx="326" cy="173"/>
            </a:xfrm>
            <a:prstGeom prst="rect">
              <a:avLst/>
            </a:prstGeom>
            <a:noFill/>
            <a:ln w="9525">
              <a:noFill/>
              <a:miter lim="800000"/>
              <a:headEnd/>
              <a:tailEnd/>
            </a:ln>
          </p:spPr>
          <p:txBody>
            <a:bodyPr wrap="none">
              <a:spAutoFit/>
            </a:bodyPr>
            <a:lstStyle/>
            <a:p>
              <a:r>
                <a:rPr lang="en-GB" sz="1200" b="1"/>
                <a:t>72</a:t>
              </a:r>
              <a:r>
                <a:rPr lang="en-US" sz="1200" b="1">
                  <a:cs typeface="Arial" charset="0"/>
                </a:rPr>
                <a:t>ºC</a:t>
              </a:r>
            </a:p>
          </p:txBody>
        </p:sp>
        <p:sp>
          <p:nvSpPr>
            <p:cNvPr id="12297" name="Text Box 8"/>
            <p:cNvSpPr txBox="1">
              <a:spLocks noChangeArrowheads="1"/>
            </p:cNvSpPr>
            <p:nvPr/>
          </p:nvSpPr>
          <p:spPr bwMode="auto">
            <a:xfrm>
              <a:off x="1746" y="1047"/>
              <a:ext cx="883" cy="173"/>
            </a:xfrm>
            <a:prstGeom prst="rect">
              <a:avLst/>
            </a:prstGeom>
            <a:noFill/>
            <a:ln w="9525">
              <a:noFill/>
              <a:miter lim="800000"/>
              <a:headEnd/>
              <a:tailEnd/>
            </a:ln>
          </p:spPr>
          <p:txBody>
            <a:bodyPr wrap="none">
              <a:spAutoFit/>
            </a:bodyPr>
            <a:lstStyle/>
            <a:p>
              <a:r>
                <a:rPr lang="en-GB" sz="1200" b="1"/>
                <a:t>DENATURATION</a:t>
              </a:r>
            </a:p>
          </p:txBody>
        </p:sp>
        <p:sp>
          <p:nvSpPr>
            <p:cNvPr id="12298" name="Text Box 9"/>
            <p:cNvSpPr txBox="1">
              <a:spLocks noChangeArrowheads="1"/>
            </p:cNvSpPr>
            <p:nvPr/>
          </p:nvSpPr>
          <p:spPr bwMode="auto">
            <a:xfrm>
              <a:off x="2699" y="1047"/>
              <a:ext cx="686" cy="173"/>
            </a:xfrm>
            <a:prstGeom prst="rect">
              <a:avLst/>
            </a:prstGeom>
            <a:noFill/>
            <a:ln w="9525">
              <a:noFill/>
              <a:miter lim="800000"/>
              <a:headEnd/>
              <a:tailEnd/>
            </a:ln>
          </p:spPr>
          <p:txBody>
            <a:bodyPr wrap="none">
              <a:spAutoFit/>
            </a:bodyPr>
            <a:lstStyle/>
            <a:p>
              <a:r>
                <a:rPr lang="en-GB" sz="1200" b="1"/>
                <a:t>ANNEALING</a:t>
              </a:r>
            </a:p>
          </p:txBody>
        </p:sp>
        <p:sp>
          <p:nvSpPr>
            <p:cNvPr id="12299" name="Text Box 10"/>
            <p:cNvSpPr txBox="1">
              <a:spLocks noChangeArrowheads="1"/>
            </p:cNvSpPr>
            <p:nvPr/>
          </p:nvSpPr>
          <p:spPr bwMode="auto">
            <a:xfrm>
              <a:off x="4241" y="1047"/>
              <a:ext cx="671" cy="173"/>
            </a:xfrm>
            <a:prstGeom prst="rect">
              <a:avLst/>
            </a:prstGeom>
            <a:noFill/>
            <a:ln w="9525">
              <a:noFill/>
              <a:miter lim="800000"/>
              <a:headEnd/>
              <a:tailEnd/>
            </a:ln>
          </p:spPr>
          <p:txBody>
            <a:bodyPr wrap="none">
              <a:spAutoFit/>
            </a:bodyPr>
            <a:lstStyle/>
            <a:p>
              <a:r>
                <a:rPr lang="en-GB" sz="1200" b="1"/>
                <a:t>EXTENSION</a:t>
              </a:r>
            </a:p>
          </p:txBody>
        </p:sp>
        <p:sp>
          <p:nvSpPr>
            <p:cNvPr id="12300" name="Rectangle 11"/>
            <p:cNvSpPr>
              <a:spLocks noChangeArrowheads="1"/>
            </p:cNvSpPr>
            <p:nvPr/>
          </p:nvSpPr>
          <p:spPr bwMode="auto">
            <a:xfrm>
              <a:off x="657" y="1253"/>
              <a:ext cx="726" cy="635"/>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GB" sz="2800" smtClean="0"/>
              <a:t>THE POLYMERASE CHAIN REACTION</a:t>
            </a:r>
          </a:p>
        </p:txBody>
      </p:sp>
      <p:sp>
        <p:nvSpPr>
          <p:cNvPr id="13315" name="Rectangle 16"/>
          <p:cNvSpPr>
            <a:spLocks noGrp="1" noChangeArrowheads="1"/>
          </p:cNvSpPr>
          <p:nvPr>
            <p:ph type="body" idx="1"/>
          </p:nvPr>
        </p:nvSpPr>
        <p:spPr>
          <a:xfrm>
            <a:off x="468313" y="5589588"/>
            <a:ext cx="8280400" cy="863600"/>
          </a:xfrm>
        </p:spPr>
        <p:txBody>
          <a:bodyPr/>
          <a:lstStyle/>
          <a:p>
            <a:pPr eaLnBrk="1" hangingPunct="1"/>
            <a:r>
              <a:rPr lang="en-GB" smtClean="0"/>
              <a:t>PCR Allows exponential amplification of DNA </a:t>
            </a:r>
          </a:p>
          <a:p>
            <a:pPr lvl="1" eaLnBrk="1" hangingPunct="1"/>
            <a:r>
              <a:rPr lang="en-GB" smtClean="0"/>
              <a:t>After 35 cycles = 2</a:t>
            </a:r>
            <a:r>
              <a:rPr lang="en-GB" baseline="30000" smtClean="0"/>
              <a:t>36 </a:t>
            </a:r>
            <a:r>
              <a:rPr lang="en-GB" smtClean="0"/>
              <a:t>= 68 billion copies.</a:t>
            </a:r>
          </a:p>
          <a:p>
            <a:pPr eaLnBrk="1" hangingPunct="1"/>
            <a:endParaRPr lang="en-GB" smtClean="0"/>
          </a:p>
        </p:txBody>
      </p:sp>
      <p:sp>
        <p:nvSpPr>
          <p:cNvPr id="13316" name="Text Box 6"/>
          <p:cNvSpPr txBox="1">
            <a:spLocks noChangeArrowheads="1"/>
          </p:cNvSpPr>
          <p:nvPr/>
        </p:nvSpPr>
        <p:spPr bwMode="auto">
          <a:xfrm>
            <a:off x="6811963" y="6643688"/>
            <a:ext cx="2332037" cy="214312"/>
          </a:xfrm>
          <a:prstGeom prst="rect">
            <a:avLst/>
          </a:prstGeom>
          <a:noFill/>
          <a:ln w="9525">
            <a:noFill/>
            <a:miter lim="800000"/>
            <a:headEnd/>
            <a:tailEnd/>
          </a:ln>
        </p:spPr>
        <p:txBody>
          <a:bodyPr wrap="none">
            <a:spAutoFit/>
          </a:bodyPr>
          <a:lstStyle/>
          <a:p>
            <a:r>
              <a:rPr lang="en-GB" sz="800"/>
              <a:t>Alberts et al, Molecular Biology of the Cell 2002</a:t>
            </a:r>
          </a:p>
        </p:txBody>
      </p:sp>
      <p:grpSp>
        <p:nvGrpSpPr>
          <p:cNvPr id="13317" name="Group 13"/>
          <p:cNvGrpSpPr>
            <a:grpSpLocks/>
          </p:cNvGrpSpPr>
          <p:nvPr/>
        </p:nvGrpSpPr>
        <p:grpSpPr bwMode="auto">
          <a:xfrm>
            <a:off x="395288" y="1341438"/>
            <a:ext cx="8418512" cy="4102100"/>
            <a:chOff x="249" y="1207"/>
            <a:chExt cx="5303" cy="2584"/>
          </a:xfrm>
        </p:grpSpPr>
        <p:pic>
          <p:nvPicPr>
            <p:cNvPr id="13318" name="Picture 14" descr="ch8f39"/>
            <p:cNvPicPr>
              <a:picLocks noChangeAspect="1" noChangeArrowheads="1"/>
            </p:cNvPicPr>
            <p:nvPr/>
          </p:nvPicPr>
          <p:blipFill>
            <a:blip r:embed="rId3" cstate="print"/>
            <a:srcRect t="33821"/>
            <a:stretch>
              <a:fillRect/>
            </a:stretch>
          </p:blipFill>
          <p:spPr bwMode="auto">
            <a:xfrm>
              <a:off x="295" y="1298"/>
              <a:ext cx="5257" cy="2493"/>
            </a:xfrm>
            <a:prstGeom prst="rect">
              <a:avLst/>
            </a:prstGeom>
            <a:noFill/>
            <a:ln w="9525">
              <a:noFill/>
              <a:miter lim="800000"/>
              <a:headEnd/>
              <a:tailEnd/>
            </a:ln>
          </p:spPr>
        </p:pic>
        <p:sp>
          <p:nvSpPr>
            <p:cNvPr id="13319" name="Rectangle 15"/>
            <p:cNvSpPr>
              <a:spLocks noChangeArrowheads="1"/>
            </p:cNvSpPr>
            <p:nvPr/>
          </p:nvSpPr>
          <p:spPr bwMode="auto">
            <a:xfrm>
              <a:off x="249" y="1207"/>
              <a:ext cx="363" cy="454"/>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6372225" y="6597650"/>
            <a:ext cx="2762250" cy="214313"/>
          </a:xfrm>
          <a:prstGeom prst="rect">
            <a:avLst/>
          </a:prstGeom>
          <a:noFill/>
          <a:ln w="9525">
            <a:noFill/>
            <a:miter lim="800000"/>
            <a:headEnd/>
            <a:tailEnd/>
          </a:ln>
        </p:spPr>
        <p:txBody>
          <a:bodyPr wrap="none" anchor="ctr">
            <a:spAutoFit/>
          </a:bodyPr>
          <a:lstStyle/>
          <a:p>
            <a:pPr eaLnBrk="0" hangingPunct="0"/>
            <a:r>
              <a:rPr lang="en-GB" sz="800"/>
              <a:t>Image: NIH/National Human Genome Research Institute </a:t>
            </a:r>
          </a:p>
        </p:txBody>
      </p:sp>
      <p:pic>
        <p:nvPicPr>
          <p:cNvPr id="2052" name="Picture 3" descr="Mouse illustration"/>
          <p:cNvPicPr>
            <a:picLocks noChangeAspect="1" noChangeArrowheads="1"/>
          </p:cNvPicPr>
          <p:nvPr/>
        </p:nvPicPr>
        <p:blipFill>
          <a:blip r:embed="rId3" cstate="print"/>
          <a:srcRect l="2209" t="1454" r="2014" b="1778"/>
          <a:stretch>
            <a:fillRect/>
          </a:stretch>
        </p:blipFill>
        <p:spPr bwMode="auto">
          <a:xfrm>
            <a:off x="1331913" y="1412875"/>
            <a:ext cx="3095625" cy="4752975"/>
          </a:xfrm>
          <a:prstGeom prst="rect">
            <a:avLst/>
          </a:prstGeom>
          <a:noFill/>
          <a:ln w="9525">
            <a:noFill/>
            <a:miter lim="800000"/>
            <a:headEnd/>
            <a:tailEnd/>
          </a:ln>
        </p:spPr>
      </p:pic>
      <p:sp>
        <p:nvSpPr>
          <p:cNvPr id="195588" name="Rectangle 4"/>
          <p:cNvSpPr>
            <a:spLocks noGrp="1" noChangeArrowheads="1"/>
          </p:cNvSpPr>
          <p:nvPr>
            <p:ph type="ctrTitle"/>
          </p:nvPr>
        </p:nvSpPr>
        <p:spPr>
          <a:xfrm>
            <a:off x="1187450" y="2967038"/>
            <a:ext cx="7267575" cy="1470025"/>
          </a:xfrm>
        </p:spPr>
        <p:txBody>
          <a:bodyPr/>
          <a:lstStyle/>
          <a:p>
            <a:pPr algn="r" eaLnBrk="1" hangingPunct="1">
              <a:lnSpc>
                <a:spcPct val="140000"/>
              </a:lnSpc>
              <a:defRPr/>
            </a:pPr>
            <a:r>
              <a:rPr lang="en-GB" smtClean="0"/>
              <a:t>GENOTYPING &amp;</a:t>
            </a:r>
            <a:br>
              <a:rPr lang="en-GB" smtClean="0"/>
            </a:br>
            <a:r>
              <a:rPr lang="en-GB" smtClean="0"/>
              <a:t> LINKAGE ANALYSIS</a:t>
            </a:r>
          </a:p>
        </p:txBody>
      </p:sp>
      <p:graphicFrame>
        <p:nvGraphicFramePr>
          <p:cNvPr id="2050" name="Object 5"/>
          <p:cNvGraphicFramePr>
            <a:graphicFrameLocks noChangeAspect="1"/>
          </p:cNvGraphicFramePr>
          <p:nvPr/>
        </p:nvGraphicFramePr>
        <p:xfrm>
          <a:off x="206375" y="188913"/>
          <a:ext cx="1917700" cy="712787"/>
        </p:xfrm>
        <a:graphic>
          <a:graphicData uri="http://schemas.openxmlformats.org/presentationml/2006/ole">
            <mc:AlternateContent xmlns:mc="http://schemas.openxmlformats.org/markup-compatibility/2006">
              <mc:Choice xmlns:v="urn:schemas-microsoft-com:vml" Requires="v">
                <p:oleObj spid="_x0000_s2052" name="CorelDRAW" r:id="rId4" imgW="1406160" imgH="525960" progId="">
                  <p:embed/>
                </p:oleObj>
              </mc:Choice>
              <mc:Fallback>
                <p:oleObj name="CorelDRAW" r:id="rId4" imgW="1406160" imgH="52596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 y="188913"/>
                        <a:ext cx="19177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RC">
  <a:themeElements>
    <a:clrScheme name="M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R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R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R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R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R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R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R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R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R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R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R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Imperial &amp; MRC</Template>
  <TotalTime>1532</TotalTime>
  <Words>2869</Words>
  <Application>Microsoft Office PowerPoint</Application>
  <PresentationFormat>On-screen Show (4:3)</PresentationFormat>
  <Paragraphs>466</Paragraphs>
  <Slides>47</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MRC</vt:lpstr>
      <vt:lpstr>CorelDRAW</vt:lpstr>
      <vt:lpstr>Prism Project</vt:lpstr>
      <vt:lpstr>Genotyping, gene expression analysis and microarray technology </vt:lpstr>
      <vt:lpstr>Learning Outcomes</vt:lpstr>
      <vt:lpstr>INTRODUCTION</vt:lpstr>
      <vt:lpstr>DISEASE = GENES INTERACTING WITH ENVIRONMENT</vt:lpstr>
      <vt:lpstr>GENE EXPRESSION</vt:lpstr>
      <vt:lpstr>THE POLYMERASE CHAIN REACTION</vt:lpstr>
      <vt:lpstr>THE POLYMERASE CHAIN REACTION</vt:lpstr>
      <vt:lpstr>THE POLYMERASE CHAIN REACTION</vt:lpstr>
      <vt:lpstr>GENOTYPING &amp;  LINKAGE ANALYSIS</vt:lpstr>
      <vt:lpstr>GENE EXPRESSION</vt:lpstr>
      <vt:lpstr>THE PROBLEM…</vt:lpstr>
      <vt:lpstr>Genotyping</vt:lpstr>
      <vt:lpstr>MARKERS FOR GENETIC MAPPING</vt:lpstr>
      <vt:lpstr>MARKERS FOR GENETIC MAPPING</vt:lpstr>
      <vt:lpstr>MARKERS FOR GENETIC MAPPING</vt:lpstr>
      <vt:lpstr>PowerPoint Presentation</vt:lpstr>
      <vt:lpstr>GENETIC MAPPING OF MUTATIONS</vt:lpstr>
      <vt:lpstr>GENETIC MAPPING OF MUTATIONS</vt:lpstr>
      <vt:lpstr>GENETIC MAPPING OF MUTATIONS</vt:lpstr>
      <vt:lpstr>Linkage Analysis</vt:lpstr>
      <vt:lpstr>ENU MUTAGENESIS PROGRAMME</vt:lpstr>
      <vt:lpstr>ALCOMOUSE</vt:lpstr>
      <vt:lpstr>PowerPoint Presentation</vt:lpstr>
      <vt:lpstr>MICROSATELLITE MAPPING  THE CAUSATIVE ENU MUTATION</vt:lpstr>
      <vt:lpstr>MICROSATELLITE MAPPING  THE CAUSATIVE ENU MUTATION</vt:lpstr>
      <vt:lpstr>GENE EXPRESSION ANALYSIS  Quantitative rt-PCR &amp; Microarray Technology</vt:lpstr>
      <vt:lpstr>GENE EXPRESSION</vt:lpstr>
      <vt:lpstr>GENE EXPRESSION = ‘RNA VOLUME’</vt:lpstr>
      <vt:lpstr>MEASURING GENE EXPRESSION</vt:lpstr>
      <vt:lpstr>QUANTITATIVE RT-PCR</vt:lpstr>
      <vt:lpstr>QUANTITATIVE RT-PCR</vt:lpstr>
      <vt:lpstr>MICROARRAY TECHNOLOGY</vt:lpstr>
      <vt:lpstr>SAMPLE PREPARATION</vt:lpstr>
      <vt:lpstr>PowerPoint Presentation</vt:lpstr>
      <vt:lpstr>AFFYMETRIX MICROARRAY</vt:lpstr>
      <vt:lpstr>PowerPoint Presentation</vt:lpstr>
      <vt:lpstr>PowerPoint Presentation</vt:lpstr>
      <vt:lpstr>AFFYMETRIX MICROARRAY TECHNOLOGY</vt:lpstr>
      <vt:lpstr>PowerPoint Presentation</vt:lpstr>
      <vt:lpstr>PowerPoint Presentation</vt:lpstr>
      <vt:lpstr>AFFYMETRIX MICROARRAY SCAN</vt:lpstr>
      <vt:lpstr>AFFYMETRIX MICROARRAY HYBRIDISATION</vt:lpstr>
      <vt:lpstr>ARRAY ANALYSIS WORK FLOW</vt:lpstr>
      <vt:lpstr>Data displayed as Heat Maps</vt:lpstr>
      <vt:lpstr>IGT/6-NASH vs. CONTROL</vt:lpstr>
      <vt:lpstr>POTENTIAL CLINICAL APPLICATIONS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DIETARY MANIPULATION OF A MURINE MODEL OF NON-ALCOHOLIC STEATOHEPATITIS PRODUCED BY RANDOM CHEMICAL MUTAGENESIS WITH ETHYL-NITROSOUREA</dc:title>
  <dc:creator>Quentin M. Anstee</dc:creator>
  <cp:lastModifiedBy>Shiel, Nuala</cp:lastModifiedBy>
  <cp:revision>672</cp:revision>
  <dcterms:created xsi:type="dcterms:W3CDTF">2005-11-24T23:02:19Z</dcterms:created>
  <dcterms:modified xsi:type="dcterms:W3CDTF">2012-09-25T10:48:18Z</dcterms:modified>
</cp:coreProperties>
</file>