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2"/>
  </p:notesMasterIdLst>
  <p:sldIdLst>
    <p:sldId id="256" r:id="rId2"/>
    <p:sldId id="257" r:id="rId3"/>
    <p:sldId id="258" r:id="rId4"/>
    <p:sldId id="260" r:id="rId5"/>
    <p:sldId id="261" r:id="rId6"/>
    <p:sldId id="314" r:id="rId7"/>
    <p:sldId id="259" r:id="rId8"/>
    <p:sldId id="263" r:id="rId9"/>
    <p:sldId id="273" r:id="rId10"/>
    <p:sldId id="277" r:id="rId11"/>
    <p:sldId id="265" r:id="rId12"/>
    <p:sldId id="264" r:id="rId13"/>
    <p:sldId id="315" r:id="rId14"/>
    <p:sldId id="316" r:id="rId15"/>
    <p:sldId id="266" r:id="rId16"/>
    <p:sldId id="271" r:id="rId17"/>
    <p:sldId id="269" r:id="rId18"/>
    <p:sldId id="270" r:id="rId19"/>
    <p:sldId id="267" r:id="rId20"/>
    <p:sldId id="268" r:id="rId21"/>
    <p:sldId id="297" r:id="rId22"/>
    <p:sldId id="282" r:id="rId23"/>
    <p:sldId id="279" r:id="rId24"/>
    <p:sldId id="296" r:id="rId25"/>
    <p:sldId id="280" r:id="rId26"/>
    <p:sldId id="281" r:id="rId27"/>
    <p:sldId id="283" r:id="rId28"/>
    <p:sldId id="287" r:id="rId29"/>
    <p:sldId id="290" r:id="rId30"/>
    <p:sldId id="286" r:id="rId31"/>
    <p:sldId id="284" r:id="rId32"/>
    <p:sldId id="285" r:id="rId33"/>
    <p:sldId id="288" r:id="rId34"/>
    <p:sldId id="291" r:id="rId35"/>
    <p:sldId id="289" r:id="rId36"/>
    <p:sldId id="293" r:id="rId37"/>
    <p:sldId id="294" r:id="rId38"/>
    <p:sldId id="295" r:id="rId39"/>
    <p:sldId id="318" r:id="rId40"/>
    <p:sldId id="319" r:id="rId41"/>
    <p:sldId id="320" r:id="rId42"/>
    <p:sldId id="321" r:id="rId43"/>
    <p:sldId id="322" r:id="rId44"/>
    <p:sldId id="298" r:id="rId45"/>
    <p:sldId id="299" r:id="rId46"/>
    <p:sldId id="300" r:id="rId47"/>
    <p:sldId id="301" r:id="rId48"/>
    <p:sldId id="302" r:id="rId49"/>
    <p:sldId id="303" r:id="rId50"/>
    <p:sldId id="308" r:id="rId51"/>
    <p:sldId id="309" r:id="rId52"/>
    <p:sldId id="311" r:id="rId53"/>
    <p:sldId id="306" r:id="rId54"/>
    <p:sldId id="305" r:id="rId55"/>
    <p:sldId id="307" r:id="rId56"/>
    <p:sldId id="304" r:id="rId57"/>
    <p:sldId id="317" r:id="rId58"/>
    <p:sldId id="312" r:id="rId59"/>
    <p:sldId id="313" r:id="rId60"/>
    <p:sldId id="323" r:id="rId6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00" autoAdjust="0"/>
    <p:restoredTop sz="94660"/>
  </p:normalViewPr>
  <p:slideViewPr>
    <p:cSldViewPr>
      <p:cViewPr>
        <p:scale>
          <a:sx n="50" d="100"/>
          <a:sy n="50" d="100"/>
        </p:scale>
        <p:origin x="-1038" y="-6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Book1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Sheet1!$E$6</c:f>
              <c:strCache>
                <c:ptCount val="1"/>
                <c:pt idx="0">
                  <c:v>Guangzhou, China</c:v>
                </c:pt>
              </c:strCache>
            </c:strRef>
          </c:tx>
          <c:marker>
            <c:symbol val="none"/>
          </c:marker>
          <c:cat>
            <c:numRef>
              <c:f>Sheet1!$F$5:$G$5</c:f>
              <c:numCache>
                <c:formatCode>General</c:formatCode>
                <c:ptCount val="2"/>
                <c:pt idx="0">
                  <c:v>1993</c:v>
                </c:pt>
                <c:pt idx="1">
                  <c:v>2003</c:v>
                </c:pt>
              </c:numCache>
            </c:numRef>
          </c:cat>
          <c:val>
            <c:numRef>
              <c:f>Sheet1!$F$6:$G$6</c:f>
              <c:numCache>
                <c:formatCode>General</c:formatCode>
                <c:ptCount val="2"/>
                <c:pt idx="0">
                  <c:v>62.5</c:v>
                </c:pt>
                <c:pt idx="1">
                  <c:v>49.3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Sheet1!$E$7</c:f>
              <c:strCache>
                <c:ptCount val="1"/>
                <c:pt idx="0">
                  <c:v>London</c:v>
                </c:pt>
              </c:strCache>
            </c:strRef>
          </c:tx>
          <c:marker>
            <c:symbol val="none"/>
          </c:marker>
          <c:cat>
            <c:numRef>
              <c:f>Sheet1!$F$5:$G$5</c:f>
              <c:numCache>
                <c:formatCode>General</c:formatCode>
                <c:ptCount val="2"/>
                <c:pt idx="0">
                  <c:v>1993</c:v>
                </c:pt>
                <c:pt idx="1">
                  <c:v>2003</c:v>
                </c:pt>
              </c:numCache>
            </c:numRef>
          </c:cat>
          <c:val>
            <c:numRef>
              <c:f>Sheet1!$F$7:$G$7</c:f>
              <c:numCache>
                <c:formatCode>General</c:formatCode>
                <c:ptCount val="2"/>
                <c:pt idx="0">
                  <c:v>40</c:v>
                </c:pt>
                <c:pt idx="1">
                  <c:v>15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4702464"/>
        <c:axId val="164716544"/>
      </c:lineChart>
      <c:catAx>
        <c:axId val="1647024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64716544"/>
        <c:crosses val="autoZero"/>
        <c:auto val="1"/>
        <c:lblAlgn val="ctr"/>
        <c:lblOffset val="100"/>
        <c:noMultiLvlLbl val="0"/>
      </c:catAx>
      <c:valAx>
        <c:axId val="164716544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crossAx val="164702464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sz="1800"/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2BAEB62-BDED-477A-AEA7-DD059138E455}" type="datetimeFigureOut">
              <a:rPr lang="en-GB"/>
              <a:pPr>
                <a:defRPr/>
              </a:pPr>
              <a:t>25/09/2012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FDE04C2-AA32-4F9C-B5A8-7B3CD21B4A4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22268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0199481-B222-42EB-894C-50D88A669445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GB" smtClean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49C63EA-C97D-4E93-A145-0D7B1A1DC789}" type="slidenum">
              <a:rPr lang="en-GB" smtClean="0"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30</a:t>
            </a:fld>
            <a:endParaRPr lang="en-GB" smtClean="0">
              <a:latin typeface="Arial" pitchFamily="34" charset="0"/>
            </a:endParaRPr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42075C3-2FF0-4392-BE4C-AC60A10D77C3}" type="slidenum">
              <a:rPr lang="en-GB" smtClean="0"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32</a:t>
            </a:fld>
            <a:endParaRPr lang="en-GB" smtClean="0">
              <a:latin typeface="Arial" pitchFamily="34" charset="0"/>
            </a:endParaRPr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smtClean="0"/>
              <a:t>Alterations in gastric flora by acid suppression?</a:t>
            </a:r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C6CA745-E8D6-49FD-92CD-0694121229E6}" type="slidenum">
              <a:rPr lang="en-GB" smtClean="0"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33</a:t>
            </a:fld>
            <a:endParaRPr lang="en-GB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44709F0-055B-4B35-A0F1-3EDD2FAAA7A2}" type="slidenum">
              <a:rPr lang="en-GB" smtClean="0"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34</a:t>
            </a:fld>
            <a:endParaRPr lang="en-GB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smtClean="0"/>
              <a:t>(</a:t>
            </a:r>
            <a:r>
              <a:rPr lang="en-GB" i="1" smtClean="0"/>
              <a:t>e.g. hospitalized patients on antibiotics),</a:t>
            </a:r>
          </a:p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675D0A7-EC65-4834-9E8B-22F3CB7FA2F3}" type="slidenum">
              <a:rPr lang="en-GB" smtClean="0"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35</a:t>
            </a:fld>
            <a:endParaRPr lang="en-GB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4C0B5D9-C2B0-4C49-B034-0583664B403A}" type="slidenum">
              <a:rPr lang="en-GB" smtClean="0"/>
              <a:pPr>
                <a:defRPr/>
              </a:pPr>
              <a:t>37</a:t>
            </a:fld>
            <a:endParaRPr lang="en-GB" smtClean="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B71C81D-BA7E-4893-91EA-7A1BDEE24A7F}" type="slidenum">
              <a:rPr lang="en-GB" smtClean="0"/>
              <a:pPr>
                <a:defRPr/>
              </a:pPr>
              <a:t>38</a:t>
            </a:fld>
            <a:endParaRPr lang="en-GB" smtClean="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2B6D95A-8571-4868-A3E3-F6C8DEAB1CCE}" type="slidenum">
              <a:rPr lang="en-GB"/>
              <a:pPr>
                <a:defRPr/>
              </a:pPr>
              <a:t>39</a:t>
            </a:fld>
            <a:endParaRPr lang="en-GB"/>
          </a:p>
        </p:txBody>
      </p:sp>
      <p:sp>
        <p:nvSpPr>
          <p:cNvPr id="8397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GB" smtClean="0"/>
              <a:t>Coeliac disease is common compared to original estimates</a:t>
            </a:r>
            <a:r>
              <a:rPr lang="en-GB" baseline="30000" smtClean="0"/>
              <a:t> 19</a:t>
            </a:r>
            <a:r>
              <a:rPr lang="en-GB" smtClean="0"/>
              <a:t> and is believed to be present in up to 1 in 100 of the population although only about 10–15% affected are clinically diagnosed</a:t>
            </a:r>
            <a:r>
              <a:rPr lang="en-GB" baseline="30000" smtClean="0"/>
              <a:t> 3</a:t>
            </a:r>
            <a:r>
              <a:rPr lang="en-GB" smtClean="0"/>
              <a:t>. This is the only autoimmune disease where both the antigen (gluten) and the responsible genes (which are necessary but not sufficient for disease) are known. </a:t>
            </a:r>
          </a:p>
        </p:txBody>
      </p:sp>
      <p:sp>
        <p:nvSpPr>
          <p:cNvPr id="83973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8A0A16B-4722-4229-AA1A-4D868B7AC01F}" type="slidenum">
              <a:rPr lang="en-GB" sz="1200"/>
              <a:pPr algn="r"/>
              <a:t>39</a:t>
            </a:fld>
            <a:endParaRPr lang="en-GB" sz="120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4821EA7-1F83-419D-B10D-81E9261A13B1}" type="slidenum">
              <a:rPr lang="en-GB"/>
              <a:pPr>
                <a:defRPr/>
              </a:pPr>
              <a:t>41</a:t>
            </a:fld>
            <a:endParaRPr lang="en-GB"/>
          </a:p>
        </p:txBody>
      </p:sp>
      <p:sp>
        <p:nvSpPr>
          <p:cNvPr id="8499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GB" smtClean="0"/>
              <a:t>normal crypt: villus ratio is variably cited at 3:1-5:1 but even 2:1, 1.82:1 and 1:1 </a:t>
            </a:r>
          </a:p>
        </p:txBody>
      </p:sp>
      <p:sp>
        <p:nvSpPr>
          <p:cNvPr id="84997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8270BA9-DE37-404D-AAE6-8CBA3D6DBA54}" type="slidenum">
              <a:rPr lang="en-GB" sz="1200"/>
              <a:pPr algn="r"/>
              <a:t>41</a:t>
            </a:fld>
            <a:endParaRPr lang="en-GB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9688DAC-E6D0-46D4-B11D-4EBFD137CE51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GB" smtClean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76DB415-612B-476B-B8D3-9C5D6D50192B}" type="slidenum">
              <a:rPr lang="en-GB"/>
              <a:pPr>
                <a:defRPr/>
              </a:pPr>
              <a:t>42</a:t>
            </a:fld>
            <a:endParaRPr lang="en-GB"/>
          </a:p>
        </p:txBody>
      </p:sp>
      <p:sp>
        <p:nvSpPr>
          <p:cNvPr id="8601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2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GB" smtClean="0"/>
              <a:t>The cited normal number of IELs has been quoted as traditionally &lt;40 </a:t>
            </a:r>
            <a:r>
              <a:rPr lang="en-GB" baseline="30000" smtClean="0"/>
              <a:t>36</a:t>
            </a:r>
            <a:r>
              <a:rPr lang="en-GB" smtClean="0"/>
              <a:t>, but as these were calculated in biopsies taken distally in the small bowel by Crosby capsule where IELs are greater in number. It is now acceptable to take &lt;25 </a:t>
            </a:r>
            <a:r>
              <a:rPr lang="en-GB" baseline="30000" smtClean="0"/>
              <a:t>37</a:t>
            </a:r>
            <a:r>
              <a:rPr lang="en-GB" smtClean="0"/>
              <a:t>, and some suggest even 20 </a:t>
            </a:r>
            <a:r>
              <a:rPr lang="en-GB" baseline="30000" smtClean="0"/>
              <a:t>38 </a:t>
            </a:r>
            <a:endParaRPr lang="en-GB" smtClean="0"/>
          </a:p>
        </p:txBody>
      </p:sp>
      <p:sp>
        <p:nvSpPr>
          <p:cNvPr id="86021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EC6C9577-52FD-4D50-A068-79BCC37EA89E}" type="slidenum">
              <a:rPr lang="en-GB" sz="1200"/>
              <a:pPr algn="r"/>
              <a:t>42</a:t>
            </a:fld>
            <a:endParaRPr lang="en-GB" sz="120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7275BDE-86E6-49AC-ACD1-994571AC1A10}" type="slidenum">
              <a:rPr lang="en-GB" smtClean="0"/>
              <a:pPr>
                <a:defRPr/>
              </a:pPr>
              <a:t>44</a:t>
            </a:fld>
            <a:endParaRPr lang="en-GB" smtClean="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48740ED-157D-436A-BDBF-8091CD2067B0}" type="slidenum">
              <a:rPr lang="en-GB" smtClean="0"/>
              <a:pPr>
                <a:defRPr/>
              </a:pPr>
              <a:t>45</a:t>
            </a:fld>
            <a:endParaRPr lang="en-GB" smtClean="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D4548F2-9392-43D6-B58B-D36E60A60220}" type="slidenum">
              <a:rPr lang="en-GB" smtClean="0"/>
              <a:pPr>
                <a:defRPr/>
              </a:pPr>
              <a:t>46</a:t>
            </a:fld>
            <a:endParaRPr lang="en-GB" smtClean="0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2B6AACB-926A-43F6-99EF-3925D79E4AF9}" type="slidenum">
              <a:rPr lang="en-GB" smtClean="0"/>
              <a:pPr>
                <a:defRPr/>
              </a:pPr>
              <a:t>47</a:t>
            </a:fld>
            <a:endParaRPr lang="en-GB" smtClean="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DE206C5-969B-41BA-9678-93F1C2D1439A}" type="slidenum">
              <a:rPr lang="en-GB" smtClean="0"/>
              <a:pPr>
                <a:defRPr/>
              </a:pPr>
              <a:t>48</a:t>
            </a:fld>
            <a:endParaRPr lang="en-GB" smtClean="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5380AB7-2F70-4B06-ABD9-88954F522DAF}" type="slidenum">
              <a:rPr lang="en-GB" smtClean="0"/>
              <a:pPr>
                <a:defRPr/>
              </a:pPr>
              <a:t>49</a:t>
            </a:fld>
            <a:endParaRPr lang="en-GB" smtClean="0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608FFD-BA52-4E58-87FF-A99BD463AD77}" type="slidenum">
              <a:rPr lang="en-GB" smtClean="0"/>
              <a:pPr>
                <a:defRPr/>
              </a:pPr>
              <a:t>52</a:t>
            </a:fld>
            <a:endParaRPr lang="en-GB" smtClean="0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06CD5D-5679-4E80-A225-E723914DA6C4}" type="slidenum">
              <a:rPr lang="en-GB" smtClean="0"/>
              <a:pPr>
                <a:defRPr/>
              </a:pPr>
              <a:t>54</a:t>
            </a:fld>
            <a:endParaRPr lang="en-GB" smtClean="0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BB65F1E-3455-4C94-A106-F531A994DBD1}" type="slidenum">
              <a:rPr lang="en-GB" smtClean="0"/>
              <a:pPr>
                <a:defRPr/>
              </a:pPr>
              <a:t>56</a:t>
            </a:fld>
            <a:endParaRPr lang="en-GB" smtClean="0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66608CF-3E78-4FE0-BAB8-623A0BAB4119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GB" smtClean="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F7C5314-A794-483E-BA7F-6CE5E566E068}" type="slidenum">
              <a:rPr lang="en-GB" smtClean="0"/>
              <a:pPr>
                <a:defRPr/>
              </a:pPr>
              <a:t>58</a:t>
            </a:fld>
            <a:endParaRPr lang="en-GB" smtClean="0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C03F376-1F63-48E1-B849-15400A224D09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GB" smtClean="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E04166E-28CA-41DF-BF1F-3DE632D3CD62}" type="slidenum">
              <a:rPr lang="en-GB" smtClean="0"/>
              <a:pPr>
                <a:defRPr/>
              </a:pPr>
              <a:t>17</a:t>
            </a:fld>
            <a:endParaRPr lang="en-GB" smtClean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69F6C37-9E11-4EA2-805F-0F803707B8C6}" type="slidenum">
              <a:rPr lang="en-GB" smtClean="0"/>
              <a:pPr>
                <a:defRPr/>
              </a:pPr>
              <a:t>18</a:t>
            </a:fld>
            <a:endParaRPr lang="en-GB" smtClean="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9C3A580-A132-405E-8854-468C79A85905}" type="slidenum">
              <a:rPr lang="en-GB" smtClean="0"/>
              <a:pPr>
                <a:defRPr/>
              </a:pPr>
              <a:t>21</a:t>
            </a:fld>
            <a:endParaRPr lang="en-GB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32B7083-5AD6-4DBA-A1FF-FD60D26DE70D}" type="slidenum">
              <a:rPr lang="en-GB" smtClean="0"/>
              <a:pPr>
                <a:defRPr/>
              </a:pPr>
              <a:t>24</a:t>
            </a:fld>
            <a:endParaRPr lang="en-GB" smtClean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smtClean="0"/>
              <a:t>Comparison, longer tightly spiralled fuselli of NHpH, unlike macaroni Hp</a:t>
            </a:r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6EEEAAF-E520-43C8-B16A-DD855E9D5195}" type="slidenum">
              <a:rPr lang="en-GB" smtClean="0"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en-GB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2EC76D-F8F0-446C-A2F5-16841C876BF7}" type="datetimeFigureOut">
              <a:rPr lang="en-GB"/>
              <a:pPr>
                <a:defRPr/>
              </a:pPr>
              <a:t>25/09/2012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6CDD68-C9B0-4DDF-A2FB-E7002FEF2B0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F0D078-365D-4F0C-BD18-FDC758A8FFB5}" type="datetimeFigureOut">
              <a:rPr lang="en-GB"/>
              <a:pPr>
                <a:defRPr/>
              </a:pPr>
              <a:t>25/09/2012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94A7A5-B2EB-4EA4-89AC-03D99D057B4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FA21D3-083E-44E4-A05E-798BF68DE4DD}" type="datetimeFigureOut">
              <a:rPr lang="en-GB"/>
              <a:pPr>
                <a:defRPr/>
              </a:pPr>
              <a:t>25/09/2012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20B051-E6E5-4768-82A4-D94E707F449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30725"/>
          </a:xfrm>
        </p:spPr>
        <p:txBody>
          <a:bodyPr rtlCol="0">
            <a:normAutofit/>
          </a:bodyPr>
          <a:lstStyle/>
          <a:p>
            <a:pPr lvl="0"/>
            <a:endParaRPr lang="en-GB" noProof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0F94F1-232E-4B50-8242-1F404EA22DF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3D52F6-E395-4C7C-8062-905E84CB703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7E26A6-3F24-45BE-B0F2-47B8474298EE}" type="datetimeFigureOut">
              <a:rPr lang="en-GB"/>
              <a:pPr>
                <a:defRPr/>
              </a:pPr>
              <a:t>25/09/2012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23EE72-D376-4740-8982-8F47CED8E98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71B46B-5606-4B49-A4DD-1EEE0CB68B06}" type="datetimeFigureOut">
              <a:rPr lang="en-GB"/>
              <a:pPr>
                <a:defRPr/>
              </a:pPr>
              <a:t>25/09/2012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FCC296-A26A-461D-849B-A015792BC7A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E42976-86C0-4326-8276-609A84623E73}" type="datetimeFigureOut">
              <a:rPr lang="en-GB"/>
              <a:pPr>
                <a:defRPr/>
              </a:pPr>
              <a:t>25/09/2012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0A9ACC-0A49-4CD3-B6FE-AB8E08FF31E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3BC9CA-7ED9-4733-8FBF-4CBD0015E4BE}" type="datetimeFigureOut">
              <a:rPr lang="en-GB"/>
              <a:pPr>
                <a:defRPr/>
              </a:pPr>
              <a:t>25/09/2012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AEA635-D294-4271-AC09-DD13B04B1DE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54CAEB-3131-4F0E-9264-47FA5856E7C1}" type="datetimeFigureOut">
              <a:rPr lang="en-GB"/>
              <a:pPr>
                <a:defRPr/>
              </a:pPr>
              <a:t>25/09/2012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FC6A06-1821-4579-A6D5-D694F59A9FE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F81CD9-5E7B-44DC-B08A-B7D768F97D0F}" type="datetimeFigureOut">
              <a:rPr lang="en-GB"/>
              <a:pPr>
                <a:defRPr/>
              </a:pPr>
              <a:t>25/09/2012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626FDC-5AAA-4988-9FDA-6AFDF9E230E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BAA185-9412-4CBD-8A16-6534C4DDBB21}" type="datetimeFigureOut">
              <a:rPr lang="en-GB"/>
              <a:pPr>
                <a:defRPr/>
              </a:pPr>
              <a:t>25/09/2012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6523D1-9D0D-4DE3-918E-604A6558D12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DFD4F4-D24B-442C-99AB-5272D3735BB2}" type="datetimeFigureOut">
              <a:rPr lang="en-GB"/>
              <a:pPr>
                <a:defRPr/>
              </a:pPr>
              <a:t>25/09/2012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2CC561-B4A7-4860-ACF6-505C9201857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512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D405E02-4802-451C-AEDD-705B502B8D92}" type="datetimeFigureOut">
              <a:rPr lang="en-GB"/>
              <a:pPr>
                <a:defRPr/>
              </a:pPr>
              <a:t>25/09/2012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942B83D-C756-4ED4-9461-C002E4A214B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4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ice.org.uk/nicemedia/pdf/CG86FullGuideline.pdf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5.jpeg"/><Relationship Id="rId4" Type="http://schemas.openxmlformats.org/officeDocument/2006/relationships/hyperlink" Target="http://year5.skola.edu.mt/2009/03/endangered-animals-penguins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8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3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.jpe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5.jpeg"/><Relationship Id="rId5" Type="http://schemas.openxmlformats.org/officeDocument/2006/relationships/image" Target="../media/image74.jpeg"/><Relationship Id="rId4" Type="http://schemas.openxmlformats.org/officeDocument/2006/relationships/image" Target="../media/image7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ctrTitle"/>
          </p:nvPr>
        </p:nvSpPr>
        <p:spPr>
          <a:xfrm>
            <a:off x="683568" y="1628800"/>
            <a:ext cx="7772400" cy="1470025"/>
          </a:xfrm>
        </p:spPr>
        <p:txBody>
          <a:bodyPr/>
          <a:lstStyle/>
          <a:p>
            <a:pPr eaLnBrk="1" hangingPunct="1"/>
            <a:r>
              <a:rPr lang="en-GB" sz="4800" dirty="0" smtClean="0">
                <a:latin typeface="Arial" pitchFamily="34" charset="0"/>
                <a:cs typeface="Arial" pitchFamily="34" charset="0"/>
              </a:rPr>
              <a:t>Introduction to Gastrointestinal Pathology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3648" y="4005064"/>
            <a:ext cx="6400800" cy="1752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Dr Marjorie Walker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GB" sz="2800" dirty="0" smtClean="0">
                <a:latin typeface="Arial" pitchFamily="34" charset="0"/>
                <a:cs typeface="Arial" pitchFamily="34" charset="0"/>
              </a:rPr>
              <a:t>Cellular Pathology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GB" sz="2800" dirty="0" smtClean="0">
                <a:latin typeface="Arial" pitchFamily="34" charset="0"/>
                <a:cs typeface="Arial" pitchFamily="34" charset="0"/>
              </a:rPr>
              <a:t>St Mary’s Hospital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404813"/>
            <a:ext cx="8229600" cy="977900"/>
          </a:xfrm>
        </p:spPr>
      </p:pic>
      <p:pic>
        <p:nvPicPr>
          <p:cNvPr id="17411" name="Picture 4"/>
          <p:cNvPicPr>
            <a:picLocks noChangeAspect="1" noChangeArrowheads="1"/>
          </p:cNvPicPr>
          <p:nvPr/>
        </p:nvPicPr>
        <p:blipFill>
          <a:blip r:embed="rId3" cstate="print"/>
          <a:srcRect t="28229" r="51579"/>
          <a:stretch>
            <a:fillRect/>
          </a:stretch>
        </p:blipFill>
        <p:spPr bwMode="auto">
          <a:xfrm>
            <a:off x="2484438" y="1557338"/>
            <a:ext cx="3929062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Rectangle 1"/>
          <p:cNvSpPr>
            <a:spLocks noChangeArrowheads="1"/>
          </p:cNvSpPr>
          <p:nvPr/>
        </p:nvSpPr>
        <p:spPr bwMode="auto">
          <a:xfrm>
            <a:off x="2357438" y="5357813"/>
            <a:ext cx="4572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GB" sz="2000" i="1">
                <a:latin typeface="Calibri" pitchFamily="34" charset="0"/>
                <a:ea typeface="Calibri" pitchFamily="34" charset="0"/>
                <a:cs typeface="HelveticaNeue-Light"/>
              </a:rPr>
              <a:t>Montreal definition of GERD, </a:t>
            </a:r>
            <a:r>
              <a:rPr lang="en-GB" sz="2000" i="1">
                <a:latin typeface="Calibri" pitchFamily="34" charset="0"/>
                <a:ea typeface="Calibri" pitchFamily="34" charset="0"/>
                <a:cs typeface="FranklinGothic-Book"/>
              </a:rPr>
              <a:t>Vakil N et al  Am J Gastroenterol 2006;101:1900–1920</a:t>
            </a:r>
            <a:endParaRPr lang="en-GB" sz="2000" i="1">
              <a:latin typeface="Calibri" pitchFamily="34" charset="0"/>
            </a:endParaRPr>
          </a:p>
        </p:txBody>
      </p:sp>
      <p:pic>
        <p:nvPicPr>
          <p:cNvPr id="17413" name="Content Placeholder 4" descr="normal oesophagus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313" y="2924175"/>
            <a:ext cx="18002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2" descr="http://gastrolab.1g.fi/ja/ja1012/slides/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59563" y="2924175"/>
            <a:ext cx="1919287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188" y="260350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/>
              <a:t>Reflux symptoms but no endoscopic esophagitis   n=78 vs. controls   n=23</a:t>
            </a:r>
            <a:endParaRPr lang="en-GB" dirty="0"/>
          </a:p>
        </p:txBody>
      </p:sp>
      <p:pic>
        <p:nvPicPr>
          <p:cNvPr id="1026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600200"/>
            <a:ext cx="8229600" cy="452596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164388" y="981075"/>
            <a:ext cx="214312" cy="35718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3348038" y="981075"/>
            <a:ext cx="214312" cy="357188"/>
          </a:xfrm>
          <a:prstGeom prst="rect">
            <a:avLst/>
          </a:prstGeom>
          <a:solidFill>
            <a:srgbClr val="C5475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itle 1"/>
          <p:cNvSpPr>
            <a:spLocks noGrp="1"/>
          </p:cNvSpPr>
          <p:nvPr>
            <p:ph type="title"/>
          </p:nvPr>
        </p:nvSpPr>
        <p:spPr>
          <a:xfrm>
            <a:off x="214313" y="285750"/>
            <a:ext cx="8686800" cy="1143000"/>
          </a:xfrm>
        </p:spPr>
        <p:txBody>
          <a:bodyPr/>
          <a:lstStyle/>
          <a:p>
            <a:pPr eaLnBrk="1" hangingPunct="1"/>
            <a:r>
              <a:rPr lang="en-GB" sz="3200" smtClean="0"/>
              <a:t>Pathology &amp; Frequency of Symptoms</a:t>
            </a:r>
          </a:p>
        </p:txBody>
      </p:sp>
      <p:pic>
        <p:nvPicPr>
          <p:cNvPr id="2050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43000" y="1600200"/>
            <a:ext cx="7543800" cy="4525963"/>
          </a:xfrm>
          <a:prstGeom prst="rect">
            <a:avLst/>
          </a:prstGeom>
        </p:spPr>
      </p:pic>
      <p:sp>
        <p:nvSpPr>
          <p:cNvPr id="2052" name="TextBox 4"/>
          <p:cNvSpPr txBox="1">
            <a:spLocks noChangeArrowheads="1"/>
          </p:cNvSpPr>
          <p:nvPr/>
        </p:nvSpPr>
        <p:spPr bwMode="auto">
          <a:xfrm>
            <a:off x="0" y="2357438"/>
            <a:ext cx="1357313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>
                <a:latin typeface="Calibri" pitchFamily="34" charset="0"/>
              </a:rPr>
              <a:t>% subjects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 b="1" smtClean="0"/>
              <a:t>EOSINOPHILIC OESOPHAGITIS (EO)</a:t>
            </a:r>
            <a:r>
              <a:rPr lang="en-GB" sz="2600" smtClean="0"/>
              <a:t/>
            </a:r>
            <a:br>
              <a:rPr lang="en-GB" sz="2600" smtClean="0"/>
            </a:br>
            <a:endParaRPr lang="en-GB" sz="2600" smtClean="0"/>
          </a:p>
        </p:txBody>
      </p:sp>
      <p:pic>
        <p:nvPicPr>
          <p:cNvPr id="18435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77975" y="1268413"/>
            <a:ext cx="5154613" cy="4467225"/>
          </a:xfrm>
        </p:spPr>
      </p:pic>
      <p:sp>
        <p:nvSpPr>
          <p:cNvPr id="18436" name="TextBox 3"/>
          <p:cNvSpPr txBox="1">
            <a:spLocks noChangeArrowheads="1"/>
          </p:cNvSpPr>
          <p:nvPr/>
        </p:nvSpPr>
        <p:spPr bwMode="auto">
          <a:xfrm>
            <a:off x="2124075" y="1773238"/>
            <a:ext cx="143986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2400" b="1">
                <a:latin typeface="Century Schoolbook" pitchFamily="18" charset="0"/>
              </a:rPr>
              <a:t>TH 2 cell</a:t>
            </a:r>
          </a:p>
        </p:txBody>
      </p:sp>
      <p:sp>
        <p:nvSpPr>
          <p:cNvPr id="18437" name="TextBox 5"/>
          <p:cNvSpPr txBox="1">
            <a:spLocks noChangeArrowheads="1"/>
          </p:cNvSpPr>
          <p:nvPr/>
        </p:nvSpPr>
        <p:spPr bwMode="auto">
          <a:xfrm>
            <a:off x="1547813" y="3573463"/>
            <a:ext cx="208756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2400" b="1">
                <a:latin typeface="Century Schoolbook" pitchFamily="18" charset="0"/>
              </a:rPr>
              <a:t>IL13</a:t>
            </a:r>
          </a:p>
          <a:p>
            <a:pPr algn="ctr"/>
            <a:endParaRPr lang="en-GB" sz="2400">
              <a:latin typeface="Century Schoolbook" pitchFamily="18" charset="0"/>
            </a:endParaRPr>
          </a:p>
          <a:p>
            <a:pPr algn="ctr"/>
            <a:r>
              <a:rPr lang="en-GB" sz="2400" b="1">
                <a:latin typeface="Century Schoolbook" pitchFamily="18" charset="0"/>
              </a:rPr>
              <a:t>eotaxin 3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rot="5400000">
            <a:off x="2412206" y="4220369"/>
            <a:ext cx="288925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urved Connector 25"/>
          <p:cNvCxnSpPr/>
          <p:nvPr/>
        </p:nvCxnSpPr>
        <p:spPr>
          <a:xfrm rot="10800000" flipV="1">
            <a:off x="971550" y="3068638"/>
            <a:ext cx="900113" cy="792162"/>
          </a:xfrm>
          <a:prstGeom prst="curvedConnector2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urved Connector 25"/>
          <p:cNvCxnSpPr/>
          <p:nvPr/>
        </p:nvCxnSpPr>
        <p:spPr>
          <a:xfrm rot="10800000">
            <a:off x="1187450" y="4797425"/>
            <a:ext cx="576263" cy="566738"/>
          </a:xfrm>
          <a:prstGeom prst="curvedConnector2">
            <a:avLst/>
          </a:prstGeom>
          <a:ln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41" name="TextBox 22"/>
          <p:cNvSpPr txBox="1">
            <a:spLocks noChangeArrowheads="1"/>
          </p:cNvSpPr>
          <p:nvPr/>
        </p:nvSpPr>
        <p:spPr bwMode="auto">
          <a:xfrm>
            <a:off x="755650" y="4149725"/>
            <a:ext cx="6477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400" b="1">
                <a:latin typeface="Century Schoolbook" pitchFamily="18" charset="0"/>
              </a:rPr>
              <a:t>IL5</a:t>
            </a:r>
            <a:r>
              <a:rPr lang="en-GB" b="1">
                <a:latin typeface="Century Schoolbook" pitchFamily="18" charset="0"/>
              </a:rPr>
              <a:t> </a:t>
            </a:r>
          </a:p>
        </p:txBody>
      </p:sp>
      <p:sp>
        <p:nvSpPr>
          <p:cNvPr id="18442" name="TextBox 23"/>
          <p:cNvSpPr txBox="1">
            <a:spLocks noChangeArrowheads="1"/>
          </p:cNvSpPr>
          <p:nvPr/>
        </p:nvSpPr>
        <p:spPr bwMode="auto">
          <a:xfrm>
            <a:off x="3276600" y="1052513"/>
            <a:ext cx="2232025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2400" b="1">
                <a:latin typeface="Century Schoolbook" pitchFamily="18" charset="0"/>
              </a:rPr>
              <a:t>Food/ aero allergen</a:t>
            </a:r>
          </a:p>
        </p:txBody>
      </p:sp>
      <p:sp>
        <p:nvSpPr>
          <p:cNvPr id="18443" name="Text Box 4"/>
          <p:cNvSpPr txBox="1">
            <a:spLocks noChangeArrowheads="1"/>
          </p:cNvSpPr>
          <p:nvPr/>
        </p:nvSpPr>
        <p:spPr bwMode="auto">
          <a:xfrm>
            <a:off x="2195513" y="5805488"/>
            <a:ext cx="5472112" cy="2682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GB" sz="2000">
                <a:solidFill>
                  <a:srgbClr val="000000"/>
                </a:solidFill>
                <a:latin typeface="Century Schoolbook" pitchFamily="18" charset="0"/>
              </a:rPr>
              <a:t>Nonevski I T et al. Cleveland Clinic Journal of Medicine 2008;75:623-633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smtClean="0"/>
              <a:t>Histopathology of EO</a:t>
            </a:r>
          </a:p>
        </p:txBody>
      </p:sp>
      <p:sp>
        <p:nvSpPr>
          <p:cNvPr id="3076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mtClean="0"/>
              <a:t>≥15 eosinophils/ 1 HPF (peak count), </a:t>
            </a:r>
          </a:p>
          <a:p>
            <a:r>
              <a:rPr lang="en-US" smtClean="0"/>
              <a:t>eosinophil microabscesses with superficial layering </a:t>
            </a:r>
          </a:p>
          <a:p>
            <a:r>
              <a:rPr lang="en-US" smtClean="0"/>
              <a:t>basal cell hyperplasia</a:t>
            </a:r>
          </a:p>
          <a:p>
            <a:r>
              <a:rPr lang="en-US" smtClean="0"/>
              <a:t>        GORD, Crohn’s disease, CTD, HES, infection, drug hypersensitivity.</a:t>
            </a:r>
            <a:endParaRPr lang="en-GB" smtClean="0"/>
          </a:p>
        </p:txBody>
      </p:sp>
      <p:pic>
        <p:nvPicPr>
          <p:cNvPr id="3074" name="Object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40200" y="3141663"/>
            <a:ext cx="2724150" cy="3098800"/>
          </a:xfrm>
          <a:prstGeom prst="rect">
            <a:avLst/>
          </a:prstGeom>
        </p:spPr>
      </p:pic>
      <p:sp>
        <p:nvSpPr>
          <p:cNvPr id="8" name="Isosceles Triangle 7"/>
          <p:cNvSpPr/>
          <p:nvPr/>
        </p:nvSpPr>
        <p:spPr>
          <a:xfrm>
            <a:off x="827088" y="4437063"/>
            <a:ext cx="215900" cy="288925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9" name="Isosceles Triangle 8"/>
          <p:cNvSpPr/>
          <p:nvPr/>
        </p:nvSpPr>
        <p:spPr>
          <a:xfrm>
            <a:off x="1116013" y="4437063"/>
            <a:ext cx="215900" cy="288925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3079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435600" y="1773238"/>
            <a:ext cx="3297238" cy="25574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Reflux may lead to CLO </a:t>
            </a:r>
            <a:br>
              <a:rPr lang="en-GB" smtClean="0"/>
            </a:br>
            <a:r>
              <a:rPr lang="en-GB" smtClean="0"/>
              <a:t>(Barrett’s oesophagus)</a:t>
            </a:r>
          </a:p>
        </p:txBody>
      </p:sp>
      <p:pic>
        <p:nvPicPr>
          <p:cNvPr id="19459" name="Picture 1035" descr="Barrett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292725" y="2420938"/>
            <a:ext cx="2833688" cy="2879725"/>
          </a:xfrm>
        </p:spPr>
      </p:pic>
      <p:sp>
        <p:nvSpPr>
          <p:cNvPr id="19460" name="Rectangle 417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GB" sz="2400" b="1" smtClean="0">
                <a:cs typeface="Arial" pitchFamily="34" charset="0"/>
              </a:rPr>
              <a:t>BIOPSY..</a:t>
            </a:r>
            <a:endParaRPr lang="en-GB" sz="2400" smtClean="0">
              <a:cs typeface="Times New Roman" pitchFamily="18" charset="0"/>
            </a:endParaRPr>
          </a:p>
          <a:p>
            <a:r>
              <a:rPr lang="en-US" sz="2400" b="1" u="sng" smtClean="0">
                <a:cs typeface="Arial" pitchFamily="34" charset="0"/>
              </a:rPr>
              <a:t>To establish diagnosis</a:t>
            </a:r>
            <a:endParaRPr lang="en-US" sz="2400" b="1" smtClean="0">
              <a:cs typeface="Arial" pitchFamily="34" charset="0"/>
            </a:endParaRPr>
          </a:p>
          <a:p>
            <a:r>
              <a:rPr lang="en-GB" sz="2400" smtClean="0">
                <a:cs typeface="Arial" pitchFamily="34" charset="0"/>
              </a:rPr>
              <a:t>Biopsy </a:t>
            </a:r>
            <a:r>
              <a:rPr lang="en-US" sz="2400" smtClean="0">
                <a:cs typeface="Arial" pitchFamily="34" charset="0"/>
              </a:rPr>
              <a:t>endoscopically visible columnarisation and </a:t>
            </a:r>
            <a:r>
              <a:rPr lang="en-GB" sz="2400" smtClean="0">
                <a:cs typeface="Arial" pitchFamily="34" charset="0"/>
              </a:rPr>
              <a:t>record site of biopsy in relation to GOJ and incisors</a:t>
            </a:r>
            <a:endParaRPr lang="en-GB" sz="2400" smtClean="0">
              <a:cs typeface="Times New Roman" pitchFamily="18" charset="0"/>
            </a:endParaRPr>
          </a:p>
          <a:p>
            <a:r>
              <a:rPr lang="en-US" sz="2400" b="1" u="sng" smtClean="0">
                <a:cs typeface="Arial" pitchFamily="34" charset="0"/>
              </a:rPr>
              <a:t>Surveillance</a:t>
            </a:r>
            <a:endParaRPr lang="en-US" sz="2400" b="1" smtClean="0">
              <a:cs typeface="Arial" pitchFamily="34" charset="0"/>
            </a:endParaRPr>
          </a:p>
          <a:p>
            <a:r>
              <a:rPr lang="en-US" sz="2400" smtClean="0">
                <a:cs typeface="Arial" pitchFamily="34" charset="0"/>
              </a:rPr>
              <a:t>x4 quadrantic biopsies every 2cm in the columnar segment </a:t>
            </a:r>
            <a:endParaRPr lang="en-GB" sz="2400" smtClean="0">
              <a:cs typeface="Times New Roman" pitchFamily="18" charset="0"/>
            </a:endParaRPr>
          </a:p>
          <a:p>
            <a:r>
              <a:rPr lang="en-US" sz="2400" b="1" u="sng" smtClean="0">
                <a:cs typeface="Arial" pitchFamily="34" charset="0"/>
              </a:rPr>
              <a:t>Biopsy any </a:t>
            </a:r>
            <a:r>
              <a:rPr lang="en-GB" sz="2400" b="1" u="sng" smtClean="0">
                <a:cs typeface="Arial" pitchFamily="34" charset="0"/>
              </a:rPr>
              <a:t>SUSPICIOUS </a:t>
            </a:r>
            <a:r>
              <a:rPr lang="en-US" sz="2400" b="1" u="sng" smtClean="0">
                <a:cs typeface="Arial" pitchFamily="34" charset="0"/>
              </a:rPr>
              <a:t>lesion</a:t>
            </a:r>
          </a:p>
          <a:p>
            <a:endParaRPr lang="en-GB" sz="2400" smtClean="0">
              <a:cs typeface="Arial" pitchFamily="34" charset="0"/>
            </a:endParaRPr>
          </a:p>
          <a:p>
            <a:endParaRPr lang="en-GB" sz="2400" u="sng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CLO and candida</a:t>
            </a:r>
          </a:p>
        </p:txBody>
      </p:sp>
      <p:pic>
        <p:nvPicPr>
          <p:cNvPr id="20483" name="Picture 8" descr="P9082086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lum bright="18000"/>
          </a:blip>
          <a:srcRect/>
          <a:stretch>
            <a:fillRect/>
          </a:stretch>
        </p:blipFill>
        <p:spPr>
          <a:xfrm>
            <a:off x="4648200" y="2347913"/>
            <a:ext cx="4038600" cy="3028950"/>
          </a:xfrm>
          <a:noFill/>
        </p:spPr>
      </p:pic>
      <p:pic>
        <p:nvPicPr>
          <p:cNvPr id="20484" name="Picture 7" descr="P9082084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79463" y="1600200"/>
            <a:ext cx="3394075" cy="452596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Metaplasia – Dysplasia - Ca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GB" sz="2800" b="1" smtClean="0">
                <a:cs typeface="Arial" pitchFamily="34" charset="0"/>
              </a:rPr>
              <a:t>Metaplastic</a:t>
            </a:r>
            <a:r>
              <a:rPr lang="en-GB" sz="2800" smtClean="0">
                <a:cs typeface="Arial" pitchFamily="34" charset="0"/>
              </a:rPr>
              <a:t> glandular epithelium</a:t>
            </a:r>
          </a:p>
          <a:p>
            <a:pPr eaLnBrk="1" hangingPunct="1">
              <a:buFontTx/>
              <a:buNone/>
            </a:pPr>
            <a:r>
              <a:rPr lang="en-GB" sz="2800" b="1" smtClean="0">
                <a:cs typeface="Arial" pitchFamily="34" charset="0"/>
              </a:rPr>
              <a:t>Dysplasia</a:t>
            </a:r>
            <a:endParaRPr lang="en-GB" sz="2800" smtClean="0">
              <a:cs typeface="Arial" pitchFamily="34" charset="0"/>
            </a:endParaRPr>
          </a:p>
          <a:p>
            <a:pPr eaLnBrk="1" hangingPunct="1">
              <a:buFontTx/>
              <a:buNone/>
            </a:pPr>
            <a:r>
              <a:rPr lang="en-GB" sz="2800" b="1" smtClean="0">
                <a:cs typeface="Arial" pitchFamily="34" charset="0"/>
              </a:rPr>
              <a:t>Adenocarcinoma</a:t>
            </a:r>
          </a:p>
          <a:p>
            <a:pPr eaLnBrk="1" hangingPunct="1">
              <a:buFontTx/>
              <a:buNone/>
            </a:pPr>
            <a:r>
              <a:rPr lang="en-GB" sz="2800" smtClean="0">
                <a:cs typeface="Arial" pitchFamily="34" charset="0"/>
              </a:rPr>
              <a:t>surveillance </a:t>
            </a:r>
          </a:p>
          <a:p>
            <a:pPr eaLnBrk="1" hangingPunct="1">
              <a:buFontTx/>
              <a:buNone/>
            </a:pPr>
            <a:r>
              <a:rPr lang="en-GB" sz="2800" smtClean="0">
                <a:cs typeface="Arial" pitchFamily="34" charset="0"/>
              </a:rPr>
              <a:t>–    repeated endoscopy &amp; biopsy to detect early neoplastic change</a:t>
            </a:r>
            <a:endParaRPr lang="en-GB" sz="2800" smtClean="0"/>
          </a:p>
        </p:txBody>
      </p:sp>
      <p:pic>
        <p:nvPicPr>
          <p:cNvPr id="21508" name="Picture 5" descr="im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724525" y="1773238"/>
            <a:ext cx="2206625" cy="40576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400"/>
              <a:t>Intestinal metaplasia -</a:t>
            </a:r>
            <a:br>
              <a:rPr lang="en-US" sz="4400"/>
            </a:br>
            <a:r>
              <a:rPr lang="en-US" sz="4400"/>
              <a:t>dysplasia</a:t>
            </a:r>
          </a:p>
        </p:txBody>
      </p:sp>
      <p:pic>
        <p:nvPicPr>
          <p:cNvPr id="22531" name="Picture 3" descr="barrett IM hist2"/>
          <p:cNvPicPr>
            <a:picLocks noChangeAspect="1" noChangeArrowheads="1"/>
          </p:cNvPicPr>
          <p:nvPr/>
        </p:nvPicPr>
        <p:blipFill>
          <a:blip r:embed="rId3" cstate="print">
            <a:lum bright="10000" contrast="10000"/>
          </a:blip>
          <a:srcRect/>
          <a:stretch>
            <a:fillRect/>
          </a:stretch>
        </p:blipFill>
        <p:spPr bwMode="auto">
          <a:xfrm>
            <a:off x="3200400" y="2133600"/>
            <a:ext cx="3290888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4" descr="barrett dysp hist"/>
          <p:cNvPicPr>
            <a:picLocks noChangeAspect="1" noChangeArrowheads="1"/>
          </p:cNvPicPr>
          <p:nvPr/>
        </p:nvPicPr>
        <p:blipFill>
          <a:blip r:embed="rId4" cstate="print">
            <a:lum bright="20000" contrast="20000"/>
          </a:blip>
          <a:srcRect/>
          <a:stretch>
            <a:fillRect/>
          </a:stretch>
        </p:blipFill>
        <p:spPr bwMode="auto">
          <a:xfrm>
            <a:off x="6732588" y="2636838"/>
            <a:ext cx="1890712" cy="290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5" descr="barrets macro = c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3000" y="2209800"/>
            <a:ext cx="17145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latin typeface="Arial" charset="0"/>
                <a:cs typeface="Arial" charset="0"/>
              </a:rPr>
              <a:t>Risk of progression to cancer:</a:t>
            </a:r>
            <a:r>
              <a:rPr lang="en-GB" dirty="0" smtClean="0">
                <a:latin typeface="Arial" charset="0"/>
                <a:cs typeface="Times New Roman" pitchFamily="18" charset="0"/>
              </a:rPr>
              <a:t/>
            </a:r>
            <a:br>
              <a:rPr lang="en-GB" dirty="0" smtClean="0">
                <a:latin typeface="Arial" charset="0"/>
                <a:cs typeface="Times New Roman" pitchFamily="18" charset="0"/>
              </a:rPr>
            </a:br>
            <a:endParaRPr lang="en-GB" dirty="0" smtClean="0"/>
          </a:p>
        </p:txBody>
      </p:sp>
      <p:pic>
        <p:nvPicPr>
          <p:cNvPr id="23555" name="Content Placeholder 5" descr="barrett's with cancer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48200" y="1779588"/>
            <a:ext cx="4038600" cy="4167187"/>
          </a:xfrm>
        </p:spPr>
      </p:pic>
      <p:sp>
        <p:nvSpPr>
          <p:cNvPr id="23556" name="Rectangle 420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US" sz="2400" smtClean="0">
                <a:latin typeface="Arial" pitchFamily="34" charset="0"/>
                <a:cs typeface="Arial" pitchFamily="34" charset="0"/>
              </a:rPr>
              <a:t>Male</a:t>
            </a:r>
          </a:p>
          <a:p>
            <a:pPr>
              <a:buFontTx/>
              <a:buChar char="•"/>
            </a:pPr>
            <a:r>
              <a:rPr lang="en-US" sz="2400" smtClean="0">
                <a:latin typeface="Arial" pitchFamily="34" charset="0"/>
                <a:cs typeface="Arial" pitchFamily="34" charset="0"/>
              </a:rPr>
              <a:t> &gt; 45yrs of age</a:t>
            </a:r>
          </a:p>
          <a:p>
            <a:pPr>
              <a:buFontTx/>
              <a:buChar char="•"/>
            </a:pPr>
            <a:r>
              <a:rPr lang="en-US" sz="2400" smtClean="0">
                <a:latin typeface="Arial" pitchFamily="34" charset="0"/>
                <a:cs typeface="Arial" pitchFamily="34" charset="0"/>
              </a:rPr>
              <a:t> &gt; 8cm stretch CLO </a:t>
            </a:r>
          </a:p>
          <a:p>
            <a:pPr>
              <a:buFontTx/>
              <a:buChar char="•"/>
            </a:pPr>
            <a:r>
              <a:rPr lang="en-US" sz="2400" smtClean="0">
                <a:latin typeface="Arial" pitchFamily="34" charset="0"/>
                <a:cs typeface="Arial" pitchFamily="34" charset="0"/>
              </a:rPr>
              <a:t> Duration of reflux</a:t>
            </a:r>
          </a:p>
          <a:p>
            <a:pPr>
              <a:buFontTx/>
              <a:buChar char="•"/>
            </a:pPr>
            <a:r>
              <a:rPr lang="en-US" sz="2400" smtClean="0">
                <a:latin typeface="Arial" pitchFamily="34" charset="0"/>
                <a:cs typeface="Arial" pitchFamily="34" charset="0"/>
              </a:rPr>
              <a:t> Early age onset</a:t>
            </a:r>
          </a:p>
          <a:p>
            <a:pPr>
              <a:buFontTx/>
              <a:buChar char="•"/>
            </a:pPr>
            <a:r>
              <a:rPr lang="en-US" sz="2400" smtClean="0">
                <a:latin typeface="Arial" pitchFamily="34" charset="0"/>
                <a:cs typeface="Arial" pitchFamily="34" charset="0"/>
              </a:rPr>
              <a:t> Duodeno-gastro-oesophageal reflux </a:t>
            </a:r>
          </a:p>
          <a:p>
            <a:pPr>
              <a:buFontTx/>
              <a:buChar char="•"/>
            </a:pPr>
            <a:r>
              <a:rPr lang="en-US" sz="2400" smtClean="0">
                <a:latin typeface="Arial" pitchFamily="34" charset="0"/>
                <a:cs typeface="Arial" pitchFamily="34" charset="0"/>
              </a:rPr>
              <a:t> Ulceration, tumour or stricture </a:t>
            </a:r>
          </a:p>
          <a:p>
            <a:pPr>
              <a:buFontTx/>
              <a:buChar char="•"/>
            </a:pPr>
            <a:r>
              <a:rPr lang="en-US" sz="2400" smtClean="0">
                <a:latin typeface="Arial" pitchFamily="34" charset="0"/>
                <a:cs typeface="Arial" pitchFamily="34" charset="0"/>
              </a:rPr>
              <a:t> Family history of cancer</a:t>
            </a:r>
            <a:endParaRPr lang="en-GB" sz="2400" smtClean="0">
              <a:latin typeface="Arial" pitchFamily="34" charset="0"/>
              <a:cs typeface="Times New Roman" pitchFamily="18" charset="0"/>
            </a:endParaRPr>
          </a:p>
          <a:p>
            <a:endParaRPr lang="en-GB" sz="1800" smtClean="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>
                <a:cs typeface="Arial" pitchFamily="34" charset="0"/>
              </a:rPr>
              <a:t>Pathology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GB" sz="2600" smtClean="0">
                <a:cs typeface="Arial" pitchFamily="34" charset="0"/>
              </a:rPr>
              <a:t>Specialty practice that deals with all aspects of disease</a:t>
            </a:r>
            <a:r>
              <a:rPr lang="en-GB" sz="2600" smtClean="0"/>
              <a:t> </a:t>
            </a:r>
          </a:p>
          <a:p>
            <a:pPr eaLnBrk="1" hangingPunct="1"/>
            <a:r>
              <a:rPr lang="en-GB" sz="2600" smtClean="0">
                <a:cs typeface="Arial" pitchFamily="34" charset="0"/>
              </a:rPr>
              <a:t>Pathogenesis</a:t>
            </a:r>
            <a:r>
              <a:rPr lang="en-GB" sz="2600" smtClean="0"/>
              <a:t> (cause)</a:t>
            </a:r>
          </a:p>
          <a:p>
            <a:pPr eaLnBrk="1" hangingPunct="1"/>
            <a:r>
              <a:rPr lang="en-GB" sz="2600" smtClean="0">
                <a:cs typeface="Arial" pitchFamily="34" charset="0"/>
              </a:rPr>
              <a:t>Clinical expression </a:t>
            </a:r>
            <a:r>
              <a:rPr lang="en-GB" sz="2600" smtClean="0"/>
              <a:t>(effect)</a:t>
            </a:r>
          </a:p>
          <a:p>
            <a:pPr eaLnBrk="1" hangingPunct="1"/>
            <a:r>
              <a:rPr lang="en-GB" sz="2600" smtClean="0">
                <a:cs typeface="Arial" pitchFamily="34" charset="0"/>
              </a:rPr>
              <a:t>Monitors disease progression</a:t>
            </a:r>
            <a:r>
              <a:rPr lang="en-GB" sz="2600" smtClean="0"/>
              <a:t> and treatment</a:t>
            </a:r>
          </a:p>
        </p:txBody>
      </p:sp>
      <p:pic>
        <p:nvPicPr>
          <p:cNvPr id="9220" name="Content Placeholder 6" descr="untitled.bmp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076825" y="1916113"/>
            <a:ext cx="3268663" cy="39274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Histology AB/PAS</a:t>
            </a:r>
          </a:p>
        </p:txBody>
      </p:sp>
      <p:pic>
        <p:nvPicPr>
          <p:cNvPr id="24579" name="Content Placeholder 6" descr="ABPAS X1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54163" y="1600200"/>
            <a:ext cx="6035675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692150"/>
            <a:ext cx="8229600" cy="1139825"/>
          </a:xfrm>
        </p:spPr>
        <p:txBody>
          <a:bodyPr/>
          <a:lstStyle/>
          <a:p>
            <a:pPr eaLnBrk="1" hangingPunct="1"/>
            <a:r>
              <a:rPr lang="en-US" sz="3200" smtClean="0">
                <a:cs typeface="Tahoma" pitchFamily="34" charset="0"/>
              </a:rPr>
              <a:t>Most of the oesophagus is squamous epithelium - SCC oesophagus</a:t>
            </a:r>
            <a:r>
              <a:rPr lang="en-GB" smtClean="0">
                <a:cs typeface="Tahoma" pitchFamily="34" charset="0"/>
              </a:rPr>
              <a:t/>
            </a:r>
            <a:br>
              <a:rPr lang="en-GB" smtClean="0">
                <a:cs typeface="Tahoma" pitchFamily="34" charset="0"/>
              </a:rPr>
            </a:br>
            <a:endParaRPr lang="en-GB" smtClean="0">
              <a:cs typeface="Tahoma" pitchFamily="34" charset="0"/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719263"/>
            <a:ext cx="4033838" cy="44116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200" smtClean="0">
                <a:cs typeface="Tahoma" pitchFamily="34" charset="0"/>
              </a:rPr>
              <a:t>Dysphagia, anorexia, weight loss </a:t>
            </a:r>
            <a:endParaRPr lang="en-GB" sz="2200" smtClean="0">
              <a:cs typeface="Tahoma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200" smtClean="0">
                <a:cs typeface="Tahoma" pitchFamily="34" charset="0"/>
              </a:rPr>
              <a:t>90% mid/lower </a:t>
            </a:r>
          </a:p>
          <a:p>
            <a:pPr eaLnBrk="1" hangingPunct="1">
              <a:lnSpc>
                <a:spcPct val="90000"/>
              </a:lnSpc>
            </a:pPr>
            <a:r>
              <a:rPr lang="en-US" sz="2200" smtClean="0">
                <a:cs typeface="Tahoma" pitchFamily="34" charset="0"/>
              </a:rPr>
              <a:t>invasion into muscularis propria</a:t>
            </a:r>
            <a:endParaRPr lang="en-GB" sz="2200" smtClean="0">
              <a:cs typeface="Tahoma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200" smtClean="0">
                <a:cs typeface="Tahoma" pitchFamily="34" charset="0"/>
              </a:rPr>
              <a:t>30-40% have invasion of mediastinum; 50% LN mets </a:t>
            </a:r>
          </a:p>
          <a:p>
            <a:pPr eaLnBrk="1" hangingPunct="1">
              <a:lnSpc>
                <a:spcPct val="90000"/>
              </a:lnSpc>
            </a:pPr>
            <a:r>
              <a:rPr lang="en-US" sz="2200" smtClean="0">
                <a:cs typeface="Tahoma" pitchFamily="34" charset="0"/>
              </a:rPr>
              <a:t>cytology plus biopsy is recommended</a:t>
            </a:r>
            <a:endParaRPr lang="en-GB" sz="2200" smtClean="0">
              <a:cs typeface="Tahoma" pitchFamily="34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GB" sz="2200" smtClean="0">
                <a:cs typeface="Tahoma" pitchFamily="34" charset="0"/>
              </a:rPr>
              <a:t> </a:t>
            </a:r>
          </a:p>
          <a:p>
            <a:pPr eaLnBrk="1" hangingPunct="1">
              <a:lnSpc>
                <a:spcPct val="90000"/>
              </a:lnSpc>
            </a:pPr>
            <a:endParaRPr lang="en-GB" sz="2200" smtClean="0"/>
          </a:p>
        </p:txBody>
      </p:sp>
      <p:pic>
        <p:nvPicPr>
          <p:cNvPr id="25604" name="Picture 4" descr="GI109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52963" y="2587625"/>
            <a:ext cx="4033837" cy="26733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Gastr</a:t>
            </a:r>
            <a:r>
              <a:rPr lang="en-GB" b="1" smtClean="0"/>
              <a:t>itis</a:t>
            </a:r>
            <a:r>
              <a:rPr lang="en-GB" smtClean="0"/>
              <a:t> - pathology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GB" smtClean="0"/>
              <a:t>Reactive/ reflux/ chemical gastropathy</a:t>
            </a:r>
          </a:p>
          <a:p>
            <a:pPr eaLnBrk="1" hangingPunct="1"/>
            <a:r>
              <a:rPr lang="en-GB" smtClean="0"/>
              <a:t>HLO associated gastritis</a:t>
            </a:r>
          </a:p>
          <a:p>
            <a:pPr eaLnBrk="1" hangingPunct="1"/>
            <a:r>
              <a:rPr lang="en-GB" smtClean="0"/>
              <a:t>PPI effect</a:t>
            </a:r>
          </a:p>
          <a:p>
            <a:pPr eaLnBrk="1" hangingPunct="1"/>
            <a:r>
              <a:rPr lang="en-GB" smtClean="0"/>
              <a:t>Granulomatous</a:t>
            </a:r>
          </a:p>
          <a:p>
            <a:pPr eaLnBrk="1" hangingPunct="1"/>
            <a:r>
              <a:rPr lang="en-GB" smtClean="0"/>
              <a:t>Lymphocytic</a:t>
            </a:r>
          </a:p>
          <a:p>
            <a:pPr eaLnBrk="1" hangingPunct="1"/>
            <a:r>
              <a:rPr lang="en-GB" smtClean="0"/>
              <a:t>Autoimmune</a:t>
            </a:r>
          </a:p>
          <a:p>
            <a:pPr eaLnBrk="1" hangingPunct="1"/>
            <a:r>
              <a:rPr lang="en-GB" smtClean="0"/>
              <a:t>Other infection (Travel, PPIs, IMS)  </a:t>
            </a:r>
          </a:p>
          <a:p>
            <a:pPr eaLnBrk="1" hangingPunct="1"/>
            <a:endParaRPr lang="en-GB" smtClean="0"/>
          </a:p>
        </p:txBody>
      </p:sp>
      <p:pic>
        <p:nvPicPr>
          <p:cNvPr id="26628" name="Picture 1048" descr="Gastriti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735638" y="2919413"/>
            <a:ext cx="1863725" cy="188753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Gastritis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eaLnBrk="1" hangingPunct="1">
              <a:spcBef>
                <a:spcPct val="0"/>
              </a:spcBef>
              <a:buFont typeface="Arial" charset="0"/>
              <a:buNone/>
              <a:defRPr/>
            </a:pPr>
            <a:r>
              <a:rPr lang="en-US" b="1" u="sng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Gastric biopsies</a:t>
            </a:r>
            <a:r>
              <a:rPr lang="en-US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: </a:t>
            </a:r>
            <a:endParaRPr lang="en-US" dirty="0" smtClean="0">
              <a:latin typeface="Times New Roman" pitchFamily="18" charset="0"/>
              <a:ea typeface="Times New Roman" pitchFamily="18" charset="0"/>
              <a:cs typeface="Arial" pitchFamily="34" charset="0"/>
            </a:endParaRPr>
          </a:p>
          <a:p>
            <a:pPr marL="0" indent="0">
              <a:spcBef>
                <a:spcPct val="0"/>
              </a:spcBef>
              <a:buFont typeface="Arial" charset="0"/>
              <a:buNone/>
              <a:defRPr/>
            </a:pPr>
            <a:r>
              <a:rPr lang="en-US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Biopsy antrum and body, place in same container for the diagnosis of gastritis</a:t>
            </a:r>
            <a:r>
              <a:rPr lang="en-US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lang="en-US" dirty="0" smtClean="0">
              <a:latin typeface="Times New Roman" pitchFamily="18" charset="0"/>
              <a:ea typeface="Times New Roman" pitchFamily="18" charset="0"/>
              <a:cs typeface="Arial" pitchFamily="34" charset="0"/>
            </a:endParaRPr>
          </a:p>
          <a:p>
            <a:pPr marL="0" indent="0">
              <a:spcBef>
                <a:spcPct val="0"/>
              </a:spcBef>
              <a:buFont typeface="Arial" charset="0"/>
              <a:buNone/>
              <a:defRPr/>
            </a:pPr>
            <a:r>
              <a:rPr lang="en-US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Use</a:t>
            </a:r>
            <a:r>
              <a:rPr lang="en-US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b="1" u="sng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CLO test</a:t>
            </a:r>
            <a:r>
              <a:rPr lang="en-US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for</a:t>
            </a:r>
            <a:r>
              <a:rPr lang="en-US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Helicobacter pylori 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diagnosis if not taking biopsies for histological assessment</a:t>
            </a:r>
            <a:endParaRPr lang="en-GB" dirty="0" smtClean="0">
              <a:latin typeface="Times New Roman" pitchFamily="18" charset="0"/>
              <a:ea typeface="Times New Roman" pitchFamily="18" charset="0"/>
              <a:cs typeface="Arial" pitchFamily="34" charset="0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GB" dirty="0"/>
          </a:p>
        </p:txBody>
      </p:sp>
      <p:pic>
        <p:nvPicPr>
          <p:cNvPr id="27652" name="Picture 1048" descr="Gastriti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580063" y="2420938"/>
            <a:ext cx="2808287" cy="28448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ctr"/>
            <a:endParaRPr lang="en-US" sz="4400" b="1">
              <a:solidFill>
                <a:schemeClr val="tx2"/>
              </a:solidFill>
              <a:latin typeface="Tahoma" pitchFamily="34" charset="0"/>
            </a:endParaRP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Biopsy of gastric antrum</a:t>
            </a:r>
            <a:endParaRPr lang="en-GB" smtClean="0">
              <a:solidFill>
                <a:schemeClr val="accent2"/>
              </a:solidFill>
            </a:endParaRPr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539750" y="1412875"/>
            <a:ext cx="3810000" cy="4114800"/>
          </a:xfrm>
        </p:spPr>
        <p:txBody>
          <a:bodyPr/>
          <a:lstStyle/>
          <a:p>
            <a:pPr eaLnBrk="1" hangingPunct="1"/>
            <a:r>
              <a:rPr lang="en-US" sz="2800" smtClean="0"/>
              <a:t>Helicobacter associated gastritis</a:t>
            </a:r>
            <a:endParaRPr lang="en-US" sz="2800" smtClean="0">
              <a:solidFill>
                <a:schemeClr val="accent2"/>
              </a:solidFill>
            </a:endParaRPr>
          </a:p>
          <a:p>
            <a:pPr eaLnBrk="1" hangingPunct="1"/>
            <a:r>
              <a:rPr lang="en-US" sz="2800" smtClean="0"/>
              <a:t>chronic inflammation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800" smtClean="0"/>
              <a:t>	- lymphocytes </a:t>
            </a:r>
          </a:p>
          <a:p>
            <a:pPr eaLnBrk="1" hangingPunct="1"/>
            <a:r>
              <a:rPr lang="en-US" sz="2800" smtClean="0"/>
              <a:t>acute inflammation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800" smtClean="0"/>
              <a:t>	- neutrophils</a:t>
            </a:r>
          </a:p>
          <a:p>
            <a:pPr eaLnBrk="1" hangingPunct="1"/>
            <a:endParaRPr lang="en-GB" sz="2600" smtClean="0"/>
          </a:p>
        </p:txBody>
      </p:sp>
      <p:pic>
        <p:nvPicPr>
          <p:cNvPr id="28677" name="Picture 6" descr="gast actgastritishp h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575" y="4076700"/>
            <a:ext cx="3810000" cy="259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5"/>
          <p:cNvPicPr>
            <a:picLocks noGrp="1" noChangeArrowheads="1"/>
          </p:cNvPicPr>
          <p:nvPr>
            <p:ph type="clipArt"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410200" y="1793875"/>
            <a:ext cx="3200400" cy="297021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Reactive/ reflux/chemical gastritis</a:t>
            </a:r>
            <a:br>
              <a:rPr lang="en-GB" smtClean="0"/>
            </a:br>
            <a:r>
              <a:rPr lang="en-GB" smtClean="0"/>
              <a:t>Antral                          Body</a:t>
            </a:r>
          </a:p>
        </p:txBody>
      </p:sp>
      <p:pic>
        <p:nvPicPr>
          <p:cNvPr id="29699" name="Picture 7" descr="P908206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62025" y="1843088"/>
            <a:ext cx="3028950" cy="4038600"/>
          </a:xfrm>
          <a:noFill/>
        </p:spPr>
      </p:pic>
      <p:pic>
        <p:nvPicPr>
          <p:cNvPr id="29700" name="Picture 10" descr="P908206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48200" y="2347913"/>
            <a:ext cx="4038600" cy="30289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Combined HLO/ reactive</a:t>
            </a:r>
          </a:p>
        </p:txBody>
      </p:sp>
      <p:pic>
        <p:nvPicPr>
          <p:cNvPr id="30723" name="Picture 7" descr="P9082069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lum bright="36000"/>
          </a:blip>
          <a:srcRect/>
          <a:stretch>
            <a:fillRect/>
          </a:stretch>
        </p:blipFill>
        <p:spPr>
          <a:xfrm>
            <a:off x="457200" y="2347913"/>
            <a:ext cx="4038600" cy="3028950"/>
          </a:xfrm>
          <a:noFill/>
        </p:spPr>
      </p:pic>
      <p:pic>
        <p:nvPicPr>
          <p:cNvPr id="30724" name="Picture 8" descr="P9082077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48200" y="2347913"/>
            <a:ext cx="4038600" cy="30289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GIM-ve                       GIM +ve</a:t>
            </a:r>
          </a:p>
        </p:txBody>
      </p:sp>
      <p:pic>
        <p:nvPicPr>
          <p:cNvPr id="31747" name="Picture 3" descr="P908207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2347913"/>
            <a:ext cx="4038600" cy="3028950"/>
          </a:xfrm>
          <a:noFill/>
        </p:spPr>
      </p:pic>
      <p:pic>
        <p:nvPicPr>
          <p:cNvPr id="31748" name="Picture 6" descr="P9082070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lum bright="18000"/>
          </a:blip>
          <a:srcRect/>
          <a:stretch>
            <a:fillRect/>
          </a:stretch>
        </p:blipFill>
        <p:spPr>
          <a:xfrm>
            <a:off x="4648200" y="2347913"/>
            <a:ext cx="4038600" cy="30289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N</a:t>
            </a:r>
            <a:r>
              <a:rPr lang="en-GB" i="1" smtClean="0"/>
              <a:t>Hp</a:t>
            </a:r>
            <a:r>
              <a:rPr lang="en-GB" smtClean="0"/>
              <a:t>H                  </a:t>
            </a:r>
            <a:r>
              <a:rPr lang="en-GB" i="1" smtClean="0"/>
              <a:t>Hp</a:t>
            </a:r>
            <a:endParaRPr lang="en-GB" smtClean="0"/>
          </a:p>
        </p:txBody>
      </p:sp>
      <p:pic>
        <p:nvPicPr>
          <p:cNvPr id="32771" name="Picture 6" descr="P7201668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lum bright="30000"/>
          </a:blip>
          <a:srcRect l="18996"/>
          <a:stretch>
            <a:fillRect/>
          </a:stretch>
        </p:blipFill>
        <p:spPr>
          <a:xfrm>
            <a:off x="357188" y="1500188"/>
            <a:ext cx="4887912" cy="4525962"/>
          </a:xfrm>
        </p:spPr>
      </p:pic>
      <p:pic>
        <p:nvPicPr>
          <p:cNvPr id="32772" name="Picture 7" descr="H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2188" y="1571625"/>
            <a:ext cx="2320925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Picture 7" descr="Past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14625" y="4286250"/>
            <a:ext cx="2543175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4" name="Picture 9" descr="http://www.parade.com/food/recipe-tips/kitchen/images/refimages/grains/products/pasta_quino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43625" y="5500688"/>
            <a:ext cx="2120900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3600" smtClean="0"/>
              <a:t>Changing prevalence of </a:t>
            </a:r>
            <a:r>
              <a:rPr lang="en-GB" sz="3600" i="1" smtClean="0"/>
              <a:t>H. pylori</a:t>
            </a:r>
            <a:endParaRPr lang="en-GB" sz="3600" smtClean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395536" y="16288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Histopathology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GB" smtClean="0"/>
              <a:t>Diagnosis</a:t>
            </a:r>
          </a:p>
          <a:p>
            <a:pPr eaLnBrk="1" hangingPunct="1"/>
            <a:r>
              <a:rPr lang="en-GB" smtClean="0"/>
              <a:t>Staging of cancer -TMN </a:t>
            </a:r>
          </a:p>
          <a:p>
            <a:pPr eaLnBrk="1" hangingPunct="1"/>
            <a:r>
              <a:rPr lang="en-GB" smtClean="0"/>
              <a:t>Monitor disease and treatment</a:t>
            </a:r>
          </a:p>
          <a:p>
            <a:pPr eaLnBrk="1" hangingPunct="1"/>
            <a:endParaRPr lang="en-GB" smtClean="0"/>
          </a:p>
        </p:txBody>
      </p:sp>
      <p:pic>
        <p:nvPicPr>
          <p:cNvPr id="10244" name="Picture 857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364163" y="1412875"/>
            <a:ext cx="2276475" cy="2298700"/>
          </a:xfrm>
          <a:noFill/>
        </p:spPr>
      </p:pic>
      <p:pic>
        <p:nvPicPr>
          <p:cNvPr id="10245" name="Picture 2" descr="http://library.med.utah.edu/WebPath/jpeg4/GI01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175" y="4149725"/>
            <a:ext cx="3605213" cy="2360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4" descr="http://library.med.utah.edu/WebPath/jpeg1/LUNG07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58888" y="3716338"/>
            <a:ext cx="2016125" cy="291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ctr"/>
            <a:r>
              <a:rPr lang="en-US" sz="4400"/>
              <a:t>Other gastritis</a:t>
            </a:r>
          </a:p>
        </p:txBody>
      </p:sp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685800" y="1981200"/>
            <a:ext cx="3810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800" dirty="0">
                <a:solidFill>
                  <a:schemeClr val="accent6"/>
                </a:solidFill>
              </a:rPr>
              <a:t>Infection IMS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2800" dirty="0"/>
              <a:t>	CMV, Herpes Virus, </a:t>
            </a:r>
            <a:r>
              <a:rPr lang="en-US" sz="2800" dirty="0" err="1"/>
              <a:t>strongyloides</a:t>
            </a:r>
            <a:endParaRPr lang="en-US" sz="2800" dirty="0"/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800" dirty="0">
                <a:solidFill>
                  <a:schemeClr val="accent6"/>
                </a:solidFill>
              </a:rPr>
              <a:t>Inflammatory bowel disease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2800" dirty="0"/>
              <a:t>	Crohn’s Disease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chemeClr val="accent6"/>
                </a:solidFill>
              </a:rPr>
              <a:t>LG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chemeClr val="accent6"/>
                </a:solidFill>
              </a:rPr>
              <a:t>Autoimmune</a:t>
            </a:r>
          </a:p>
        </p:txBody>
      </p:sp>
      <p:pic>
        <p:nvPicPr>
          <p:cNvPr id="34820" name="Picture 4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305050"/>
            <a:ext cx="3800475" cy="345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LG</a:t>
            </a:r>
          </a:p>
        </p:txBody>
      </p:sp>
      <p:pic>
        <p:nvPicPr>
          <p:cNvPr id="35843" name="Content Placeholder 4" descr="L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54163" y="1600200"/>
            <a:ext cx="6035675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ctr"/>
            <a:r>
              <a:rPr lang="en-US" sz="4400"/>
              <a:t>Pernicious anaemia</a:t>
            </a:r>
          </a:p>
        </p:txBody>
      </p:sp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685800" y="1981200"/>
            <a:ext cx="3810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defTabSz="762000">
              <a:spcBef>
                <a:spcPct val="20000"/>
              </a:spcBef>
              <a:buFontTx/>
              <a:buChar char="•"/>
            </a:pPr>
            <a:r>
              <a:rPr lang="en-US" sz="2400" b="1">
                <a:solidFill>
                  <a:schemeClr val="accent2"/>
                </a:solidFill>
              </a:rPr>
              <a:t>cause </a:t>
            </a:r>
            <a:endParaRPr lang="en-US" sz="2400" b="1"/>
          </a:p>
          <a:p>
            <a:pPr marL="342900" indent="-342900" defTabSz="762000">
              <a:spcBef>
                <a:spcPct val="20000"/>
              </a:spcBef>
            </a:pPr>
            <a:r>
              <a:rPr lang="en-US" sz="2400" b="1"/>
              <a:t>	parietal cell antibodies </a:t>
            </a:r>
            <a:r>
              <a:rPr lang="en-US" b="1"/>
              <a:t>90%</a:t>
            </a:r>
          </a:p>
          <a:p>
            <a:pPr marL="342900" indent="-342900" defTabSz="762000">
              <a:spcBef>
                <a:spcPct val="20000"/>
              </a:spcBef>
            </a:pPr>
            <a:r>
              <a:rPr lang="en-US" b="1"/>
              <a:t>	</a:t>
            </a:r>
            <a:r>
              <a:rPr lang="en-US" sz="2400" b="1"/>
              <a:t>IF antibodies </a:t>
            </a:r>
            <a:r>
              <a:rPr lang="en-US" b="1"/>
              <a:t>60%</a:t>
            </a:r>
            <a:endParaRPr lang="en-US" b="1" i="1"/>
          </a:p>
          <a:p>
            <a:pPr marL="342900" indent="-342900" defTabSz="762000">
              <a:spcBef>
                <a:spcPct val="20000"/>
              </a:spcBef>
              <a:buFontTx/>
              <a:buChar char="•"/>
            </a:pPr>
            <a:r>
              <a:rPr lang="en-US" sz="2400" b="1">
                <a:solidFill>
                  <a:schemeClr val="accent2"/>
                </a:solidFill>
              </a:rPr>
              <a:t>pattern </a:t>
            </a:r>
            <a:endParaRPr lang="en-US" sz="2400" b="1"/>
          </a:p>
          <a:p>
            <a:pPr marL="342900" indent="-342900" defTabSz="762000">
              <a:spcBef>
                <a:spcPct val="20000"/>
              </a:spcBef>
            </a:pPr>
            <a:r>
              <a:rPr lang="en-US" sz="2400" b="1"/>
              <a:t>	chronic gastritis, </a:t>
            </a:r>
          </a:p>
          <a:p>
            <a:pPr marL="342900" indent="-342900" defTabSz="762000">
              <a:spcBef>
                <a:spcPct val="20000"/>
              </a:spcBef>
            </a:pPr>
            <a:r>
              <a:rPr lang="en-US" sz="2400" b="1"/>
              <a:t>	</a:t>
            </a:r>
            <a:r>
              <a:rPr lang="en-US" sz="2000" b="1"/>
              <a:t>BODY ATROPHY</a:t>
            </a:r>
          </a:p>
          <a:p>
            <a:pPr marL="342900" indent="-342900" defTabSz="762000">
              <a:spcBef>
                <a:spcPct val="20000"/>
              </a:spcBef>
              <a:buFontTx/>
              <a:buChar char="•"/>
            </a:pPr>
            <a:r>
              <a:rPr lang="en-US" sz="2400" b="1">
                <a:solidFill>
                  <a:schemeClr val="accent2"/>
                </a:solidFill>
              </a:rPr>
              <a:t>outcome </a:t>
            </a:r>
          </a:p>
          <a:p>
            <a:pPr marL="342900" indent="-342900" defTabSz="762000">
              <a:spcBef>
                <a:spcPct val="20000"/>
              </a:spcBef>
            </a:pPr>
            <a:r>
              <a:rPr lang="en-US" sz="2400" b="1"/>
              <a:t>	variable -  vitamin B12  atrophy, cancer</a:t>
            </a:r>
          </a:p>
        </p:txBody>
      </p:sp>
      <p:pic>
        <p:nvPicPr>
          <p:cNvPr id="36868" name="Picture 4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2714625"/>
            <a:ext cx="3800475" cy="248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9" name="Line 5"/>
          <p:cNvSpPr>
            <a:spLocks noChangeShapeType="1"/>
          </p:cNvSpPr>
          <p:nvPr/>
        </p:nvSpPr>
        <p:spPr bwMode="auto">
          <a:xfrm>
            <a:off x="2555875" y="5373688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b="1" dirty="0" smtClean="0"/>
              <a:t>PPIs &amp; the gastric milieu and infections </a:t>
            </a:r>
            <a:endParaRPr lang="en-GB" dirty="0" smtClean="0"/>
          </a:p>
        </p:txBody>
      </p:sp>
      <p:pic>
        <p:nvPicPr>
          <p:cNvPr id="4100" name="Picture 11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rcRect l="34000" t="17000" r="3000" b="3000"/>
          <a:stretch>
            <a:fillRect/>
          </a:stretch>
        </p:blipFill>
        <p:spPr>
          <a:xfrm>
            <a:off x="4643438" y="1557338"/>
            <a:ext cx="4038600" cy="3028950"/>
          </a:xfrm>
          <a:noFill/>
        </p:spPr>
      </p:pic>
      <p:pic>
        <p:nvPicPr>
          <p:cNvPr id="4098" name="Object 12"/>
          <p:cNvPicPr>
            <a:picLocks noGrp="1" noChangeAspect="1"/>
          </p:cNvPicPr>
          <p:nvPr>
            <p:ph sz="half" idx="4294967295"/>
          </p:nvPr>
        </p:nvPicPr>
        <p:blipFill>
          <a:blip r:embed="rId4" cstate="print"/>
          <a:stretch>
            <a:fillRect/>
          </a:stretch>
        </p:blipFill>
        <p:spPr>
          <a:xfrm>
            <a:off x="468313" y="1557338"/>
            <a:ext cx="4038600" cy="3473450"/>
          </a:xfrm>
          <a:prstGeom prst="rect">
            <a:avLst/>
          </a:prstGeom>
        </p:spPr>
      </p:pic>
      <p:pic>
        <p:nvPicPr>
          <p:cNvPr id="4101" name="Picture 13" descr="P418114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14938" y="4357688"/>
            <a:ext cx="27305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1500188" y="5214938"/>
            <a:ext cx="2794000" cy="1016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400" dirty="0">
                <a:latin typeface="+mn-lt"/>
              </a:rPr>
              <a:t>PPI effect, </a:t>
            </a:r>
          </a:p>
          <a:p>
            <a:pPr>
              <a:spcBef>
                <a:spcPct val="50000"/>
              </a:spcBef>
              <a:defRPr/>
            </a:pPr>
            <a:r>
              <a:rPr lang="en-GB" sz="2400" dirty="0">
                <a:latin typeface="+mn-lt"/>
              </a:rPr>
              <a:t>gastric body  mucosa</a:t>
            </a:r>
            <a:endParaRPr lang="en-US" sz="24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b="1" smtClean="0"/>
              <a:t>PPIs &amp; enteric infections </a:t>
            </a:r>
            <a:endParaRPr lang="en-GB" smtClean="0"/>
          </a:p>
        </p:txBody>
      </p:sp>
      <p:sp>
        <p:nvSpPr>
          <p:cNvPr id="37891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GB" smtClean="0"/>
              <a:t>Increased risk of taking acid suppression in those with enteric infections (OR 2.55, 95% CI 1.53–4.26</a:t>
            </a:r>
          </a:p>
          <a:p>
            <a:pPr eaLnBrk="1" hangingPunct="1"/>
            <a:r>
              <a:rPr lang="en-GB" smtClean="0"/>
              <a:t> Association greater for PPI use (OR 3.39, 95% CI 1.84–6.02) compared with H2RA use (OR 2.03, 95% CI 1.05–3.92).</a:t>
            </a:r>
          </a:p>
          <a:p>
            <a:pPr eaLnBrk="1" hangingPunct="1"/>
            <a:endParaRPr lang="en-GB" smtClean="0"/>
          </a:p>
        </p:txBody>
      </p:sp>
      <p:pic>
        <p:nvPicPr>
          <p:cNvPr id="37892" name="Content Placeholder 4" descr="OR PPI infections 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356100" y="1557338"/>
            <a:ext cx="4402138" cy="4176712"/>
          </a:xfrm>
        </p:spPr>
      </p:pic>
      <p:sp>
        <p:nvSpPr>
          <p:cNvPr id="16389" name="Rectangle 1"/>
          <p:cNvSpPr>
            <a:spLocks noChangeArrowheads="1"/>
          </p:cNvSpPr>
          <p:nvPr/>
        </p:nvSpPr>
        <p:spPr bwMode="auto">
          <a:xfrm>
            <a:off x="428625" y="6143625"/>
            <a:ext cx="43370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>
              <a:defRPr/>
            </a:pPr>
            <a:r>
              <a:rPr lang="en-GB" sz="1600" dirty="0">
                <a:latin typeface="+mn-lt"/>
                <a:ea typeface="Times New Roman" pitchFamily="18" charset="0"/>
                <a:cs typeface="Arial" charset="0"/>
              </a:rPr>
              <a:t>Leonard J, Am J </a:t>
            </a:r>
            <a:r>
              <a:rPr lang="en-GB" sz="1600" dirty="0" err="1">
                <a:latin typeface="+mn-lt"/>
                <a:ea typeface="Times New Roman" pitchFamily="18" charset="0"/>
                <a:cs typeface="Arial" charset="0"/>
              </a:rPr>
              <a:t>Gastroenterol</a:t>
            </a:r>
            <a:r>
              <a:rPr lang="en-GB" sz="1600" dirty="0">
                <a:latin typeface="+mn-lt"/>
                <a:ea typeface="Times New Roman" pitchFamily="18" charset="0"/>
                <a:cs typeface="Arial" charset="0"/>
              </a:rPr>
              <a:t>. 2007 ;102:2047-56</a:t>
            </a:r>
            <a:endParaRPr lang="en-GB" sz="2800" dirty="0">
              <a:latin typeface="+mn-lt"/>
              <a:ea typeface="Times New Roman" pitchFamily="18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4000" b="1" smtClean="0"/>
              <a:t>Consider before prescribing:</a:t>
            </a:r>
            <a:endParaRPr lang="en-GB" sz="4000" smtClean="0"/>
          </a:p>
        </p:txBody>
      </p:sp>
      <p:sp>
        <p:nvSpPr>
          <p:cNvPr id="38915" name="Content Placeholder 2"/>
          <p:cNvSpPr>
            <a:spLocks noGrp="1"/>
          </p:cNvSpPr>
          <p:nvPr>
            <p:ph sz="half" idx="1"/>
          </p:nvPr>
        </p:nvSpPr>
        <p:spPr>
          <a:xfrm>
            <a:off x="357188" y="1285875"/>
            <a:ext cx="4038600" cy="4525963"/>
          </a:xfrm>
        </p:spPr>
        <p:txBody>
          <a:bodyPr/>
          <a:lstStyle/>
          <a:p>
            <a:pPr eaLnBrk="1" hangingPunct="1"/>
            <a:r>
              <a:rPr lang="en-GB" smtClean="0"/>
              <a:t>those at high risk of developing enteric infections (</a:t>
            </a:r>
            <a:r>
              <a:rPr lang="en-GB" i="1" smtClean="0"/>
              <a:t>e.g. </a:t>
            </a:r>
            <a:r>
              <a:rPr lang="en-GB" smtClean="0"/>
              <a:t>travel)</a:t>
            </a:r>
          </a:p>
          <a:p>
            <a:pPr eaLnBrk="1" hangingPunct="1"/>
            <a:r>
              <a:rPr lang="en-GB" smtClean="0"/>
              <a:t> those at risk of developing </a:t>
            </a:r>
            <a:r>
              <a:rPr lang="en-GB" i="1" smtClean="0"/>
              <a:t>C. difficile</a:t>
            </a:r>
          </a:p>
          <a:p>
            <a:pPr eaLnBrk="1" hangingPunct="1"/>
            <a:r>
              <a:rPr lang="en-GB" smtClean="0"/>
              <a:t>risk of deleterious effects of enteric infections (</a:t>
            </a:r>
            <a:r>
              <a:rPr lang="en-GB" i="1" smtClean="0"/>
              <a:t>e.g. </a:t>
            </a:r>
            <a:r>
              <a:rPr lang="en-GB" smtClean="0"/>
              <a:t>frail and elderly)</a:t>
            </a:r>
          </a:p>
          <a:p>
            <a:pPr eaLnBrk="1" hangingPunct="1"/>
            <a:r>
              <a:rPr lang="en-GB" smtClean="0"/>
              <a:t>Mechanically ventilated patients</a:t>
            </a:r>
          </a:p>
          <a:p>
            <a:pPr eaLnBrk="1" hangingPunct="1"/>
            <a:endParaRPr lang="en-GB" smtClean="0"/>
          </a:p>
        </p:txBody>
      </p:sp>
      <p:pic>
        <p:nvPicPr>
          <p:cNvPr id="38916" name="Picture 8" descr="P7281676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lum bright="24000" contrast="12000"/>
          </a:blip>
          <a:srcRect/>
          <a:stretch>
            <a:fillRect/>
          </a:stretch>
        </p:blipFill>
        <p:spPr>
          <a:xfrm>
            <a:off x="4500563" y="2357438"/>
            <a:ext cx="4038600" cy="3028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Atrophy &amp; IM</a:t>
            </a:r>
          </a:p>
        </p:txBody>
      </p:sp>
      <p:sp>
        <p:nvSpPr>
          <p:cNvPr id="39939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GB" smtClean="0"/>
              <a:t>Loss of specialised glands, metaplasia from columnar to intestinal type </a:t>
            </a:r>
          </a:p>
          <a:p>
            <a:pPr eaLnBrk="1" hangingPunct="1"/>
            <a:r>
              <a:rPr lang="en-GB" smtClean="0"/>
              <a:t>Autoimmune</a:t>
            </a:r>
          </a:p>
          <a:p>
            <a:pPr eaLnBrk="1" hangingPunct="1"/>
            <a:r>
              <a:rPr lang="en-GB" smtClean="0"/>
              <a:t>HLO</a:t>
            </a:r>
          </a:p>
          <a:p>
            <a:pPr eaLnBrk="1" hangingPunct="1"/>
            <a:r>
              <a:rPr lang="en-GB" smtClean="0"/>
              <a:t>Bile reflux (antrum)</a:t>
            </a:r>
          </a:p>
        </p:txBody>
      </p:sp>
      <p:pic>
        <p:nvPicPr>
          <p:cNvPr id="39940" name="Picture 1041" descr="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851275" y="3284538"/>
            <a:ext cx="2243138" cy="2089150"/>
          </a:xfrm>
          <a:noFill/>
        </p:spPr>
      </p:pic>
      <p:pic>
        <p:nvPicPr>
          <p:cNvPr id="39941" name="Picture 5" descr="im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3663" y="2276475"/>
            <a:ext cx="1933575" cy="355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GB" sz="4000" b="1" dirty="0">
                <a:latin typeface="+mj-lt"/>
              </a:rPr>
              <a:t>Risk of progression for IM and dysplasia to cancer</a:t>
            </a:r>
            <a:endParaRPr lang="en-US" sz="4000" b="1" dirty="0">
              <a:latin typeface="+mj-lt"/>
            </a:endParaRPr>
          </a:p>
        </p:txBody>
      </p:sp>
      <p:sp>
        <p:nvSpPr>
          <p:cNvPr id="40963" name="Oval 3"/>
          <p:cNvSpPr>
            <a:spLocks noChangeArrowheads="1"/>
          </p:cNvSpPr>
          <p:nvPr/>
        </p:nvSpPr>
        <p:spPr bwMode="auto">
          <a:xfrm>
            <a:off x="4495800" y="2514600"/>
            <a:ext cx="3886200" cy="3810000"/>
          </a:xfrm>
          <a:prstGeom prst="ellipse">
            <a:avLst/>
          </a:prstGeom>
          <a:solidFill>
            <a:srgbClr val="CC99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r>
              <a:rPr lang="en-GB" sz="2800" i="1">
                <a:latin typeface="Tahoma" pitchFamily="34" charset="0"/>
              </a:rPr>
              <a:t>H. pylori</a:t>
            </a:r>
          </a:p>
        </p:txBody>
      </p:sp>
      <p:sp>
        <p:nvSpPr>
          <p:cNvPr id="40964" name="Oval 4"/>
          <p:cNvSpPr>
            <a:spLocks noChangeArrowheads="1"/>
          </p:cNvSpPr>
          <p:nvPr/>
        </p:nvSpPr>
        <p:spPr bwMode="auto">
          <a:xfrm>
            <a:off x="5943600" y="3962400"/>
            <a:ext cx="1828800" cy="1600200"/>
          </a:xfrm>
          <a:prstGeom prst="ellipse">
            <a:avLst/>
          </a:prstGeom>
          <a:solidFill>
            <a:srgbClr val="FF66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r>
              <a:rPr lang="en-GB" sz="2800">
                <a:latin typeface="Tahoma" pitchFamily="34" charset="0"/>
              </a:rPr>
              <a:t>IM/A</a:t>
            </a:r>
            <a:endParaRPr lang="en-GB" sz="1200">
              <a:latin typeface="Tahoma" pitchFamily="34" charset="0"/>
            </a:endParaRPr>
          </a:p>
          <a:p>
            <a:pPr eaLnBrk="0" hangingPunct="0"/>
            <a:endParaRPr lang="en-GB" sz="1200">
              <a:latin typeface="Tahoma" pitchFamily="34" charset="0"/>
            </a:endParaRPr>
          </a:p>
          <a:p>
            <a:pPr eaLnBrk="0" hangingPunct="0"/>
            <a:r>
              <a:rPr lang="en-GB" sz="1200">
                <a:latin typeface="Tahoma" pitchFamily="34" charset="0"/>
              </a:rPr>
              <a:t>       </a:t>
            </a:r>
          </a:p>
        </p:txBody>
      </p:sp>
      <p:sp>
        <p:nvSpPr>
          <p:cNvPr id="40965" name="Oval 5"/>
          <p:cNvSpPr>
            <a:spLocks noChangeArrowheads="1"/>
          </p:cNvSpPr>
          <p:nvPr/>
        </p:nvSpPr>
        <p:spPr bwMode="auto">
          <a:xfrm>
            <a:off x="6477000" y="4953000"/>
            <a:ext cx="1143000" cy="457200"/>
          </a:xfrm>
          <a:prstGeom prst="ellipse">
            <a:avLst/>
          </a:prstGeom>
          <a:solidFill>
            <a:schemeClr val="folHlink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r>
              <a:rPr lang="en-GB" sz="1600">
                <a:solidFill>
                  <a:srgbClr val="FFFF00"/>
                </a:solidFill>
                <a:latin typeface="Tahoma" pitchFamily="34" charset="0"/>
              </a:rPr>
              <a:t>Cancer</a:t>
            </a:r>
          </a:p>
        </p:txBody>
      </p:sp>
      <p:sp>
        <p:nvSpPr>
          <p:cNvPr id="38918" name="Text Box 6"/>
          <p:cNvSpPr txBox="1">
            <a:spLocks noChangeArrowheads="1"/>
          </p:cNvSpPr>
          <p:nvPr/>
        </p:nvSpPr>
        <p:spPr bwMode="auto">
          <a:xfrm>
            <a:off x="838200" y="2362200"/>
            <a:ext cx="3276600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FontTx/>
              <a:buChar char="•"/>
              <a:defRPr/>
            </a:pPr>
            <a:r>
              <a:rPr lang="en-GB" sz="2400" b="1" i="1" dirty="0">
                <a:latin typeface="Tahoma" pitchFamily="34" charset="0"/>
              </a:rPr>
              <a:t> </a:t>
            </a:r>
            <a:r>
              <a:rPr lang="en-GB" sz="2800" i="1" dirty="0">
                <a:latin typeface="+mn-lt"/>
              </a:rPr>
              <a:t>H. pylori</a:t>
            </a:r>
            <a:r>
              <a:rPr lang="en-GB" sz="2800" dirty="0">
                <a:latin typeface="+mn-lt"/>
              </a:rPr>
              <a:t> strong risk factor for gastric cancer, if IM/Atrophy</a:t>
            </a:r>
          </a:p>
          <a:p>
            <a:pPr eaLnBrk="0" hangingPunct="0">
              <a:buFontTx/>
              <a:buChar char="•"/>
              <a:defRPr/>
            </a:pPr>
            <a:endParaRPr lang="en-GB" sz="2800" dirty="0">
              <a:latin typeface="+mn-lt"/>
            </a:endParaRPr>
          </a:p>
          <a:p>
            <a:pPr eaLnBrk="0" hangingPunct="0">
              <a:buFontTx/>
              <a:buChar char="•"/>
              <a:defRPr/>
            </a:pPr>
            <a:r>
              <a:rPr lang="en-GB" sz="2800" dirty="0">
                <a:latin typeface="+mn-lt"/>
              </a:rPr>
              <a:t> Risk is increased x8 over a long time interval (at least 15 years)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Histological type? 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719263"/>
            <a:ext cx="4033838" cy="4411662"/>
          </a:xfrm>
        </p:spPr>
        <p:txBody>
          <a:bodyPr/>
          <a:lstStyle/>
          <a:p>
            <a:pPr eaLnBrk="1" hangingPunct="1"/>
            <a:r>
              <a:rPr lang="en-GB" sz="2600" smtClean="0"/>
              <a:t> </a:t>
            </a:r>
          </a:p>
        </p:txBody>
      </p:sp>
      <p:pic>
        <p:nvPicPr>
          <p:cNvPr id="41988" name="Picture 4" descr="GI02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2988" y="1341438"/>
            <a:ext cx="3073400" cy="467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9" name="Picture 5" descr="GI027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003800" y="1700213"/>
            <a:ext cx="3178175" cy="41148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b="1" smtClean="0"/>
              <a:t>Coeliac disease</a:t>
            </a:r>
            <a:r>
              <a:rPr lang="en-GB" smtClean="0"/>
              <a:t> </a:t>
            </a:r>
          </a:p>
        </p:txBody>
      </p:sp>
      <p:sp>
        <p:nvSpPr>
          <p:cNvPr id="43011" name="Content Placeholder 2"/>
          <p:cNvSpPr>
            <a:spLocks noGrp="1"/>
          </p:cNvSpPr>
          <p:nvPr>
            <p:ph sz="half" idx="4294967295"/>
          </p:nvPr>
        </p:nvSpPr>
        <p:spPr>
          <a:xfrm>
            <a:off x="457200" y="1600200"/>
            <a:ext cx="4259263" cy="4525963"/>
          </a:xfrm>
        </p:spPr>
        <p:txBody>
          <a:bodyPr/>
          <a:lstStyle/>
          <a:p>
            <a:r>
              <a:rPr lang="en-GB" sz="2800" smtClean="0"/>
              <a:t>~ 1 /100 of population</a:t>
            </a:r>
          </a:p>
          <a:p>
            <a:r>
              <a:rPr lang="en-GB" sz="2800" smtClean="0"/>
              <a:t>Only 10–15% affected are clinically diagnosed</a:t>
            </a:r>
            <a:r>
              <a:rPr lang="en-GB" sz="2800" baseline="30000" smtClean="0"/>
              <a:t> </a:t>
            </a:r>
          </a:p>
          <a:p>
            <a:endParaRPr lang="en-GB" sz="2800" baseline="30000" smtClean="0"/>
          </a:p>
          <a:p>
            <a:r>
              <a:rPr lang="en-GB" sz="2800" smtClean="0"/>
              <a:t>2% in Sweden</a:t>
            </a:r>
            <a:endParaRPr lang="en-GB" sz="2800" baseline="30000" smtClean="0"/>
          </a:p>
          <a:p>
            <a:endParaRPr lang="en-GB" sz="2800" baseline="30000" smtClean="0"/>
          </a:p>
          <a:p>
            <a:r>
              <a:rPr lang="fr-FR" sz="2000" u="sng" smtClean="0">
                <a:hlinkClick r:id="rId3"/>
              </a:rPr>
              <a:t>http://www.nice.org.uk/nicemedia/pdf/CG86FullGuideline.pdf</a:t>
            </a:r>
            <a:endParaRPr lang="fr-FR" sz="2000" u="sng" smtClean="0"/>
          </a:p>
          <a:p>
            <a:r>
              <a:rPr lang="en-GB" altLang="ja-JP" sz="2000" smtClean="0"/>
              <a:t>Walker </a:t>
            </a:r>
            <a:r>
              <a:rPr lang="en-GB" altLang="ja-JP" sz="2000" i="1" smtClean="0"/>
              <a:t>et </a:t>
            </a:r>
            <a:r>
              <a:rPr lang="en-GB" altLang="ja-JP" sz="2000" smtClean="0"/>
              <a:t>al Gastroenterology 2010; 139: 112-119</a:t>
            </a:r>
            <a:r>
              <a:rPr lang="en-GB" altLang="ja-JP" sz="2800" smtClean="0"/>
              <a:t> </a:t>
            </a:r>
            <a:endParaRPr lang="en-GB" sz="2800" smtClean="0"/>
          </a:p>
          <a:p>
            <a:endParaRPr lang="en-GB" sz="2000" u="sng" smtClean="0"/>
          </a:p>
        </p:txBody>
      </p:sp>
      <p:sp>
        <p:nvSpPr>
          <p:cNvPr id="43012" name="Rectangle 5"/>
          <p:cNvSpPr>
            <a:spLocks noChangeArrowheads="1"/>
          </p:cNvSpPr>
          <p:nvPr/>
        </p:nvSpPr>
        <p:spPr bwMode="auto">
          <a:xfrm>
            <a:off x="4859338" y="5157788"/>
            <a:ext cx="45720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200">
                <a:hlinkClick r:id="rId4"/>
              </a:rPr>
              <a:t>year5.skola.edu.mt/.../</a:t>
            </a:r>
            <a:r>
              <a:rPr lang="en-GB" sz="1200"/>
              <a:t> </a:t>
            </a:r>
          </a:p>
        </p:txBody>
      </p:sp>
      <p:pic>
        <p:nvPicPr>
          <p:cNvPr id="43013" name="Picture 5" descr="adelie20penguins20iceber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8263" y="1773238"/>
            <a:ext cx="3240087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b="1" dirty="0" smtClean="0">
                <a:cs typeface="Arial" charset="0"/>
              </a:rPr>
              <a:t>How are sections obtained to make a diagnosis?</a:t>
            </a:r>
            <a:br>
              <a:rPr lang="en-GB" b="1" dirty="0" smtClean="0">
                <a:cs typeface="Arial" charset="0"/>
              </a:rPr>
            </a:br>
            <a:endParaRPr lang="en-GB" b="1" dirty="0" smtClean="0">
              <a:cs typeface="Arial" charset="0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4213" y="1196975"/>
            <a:ext cx="4033837" cy="45307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GB" sz="2200" smtClean="0">
                <a:cs typeface="Arial" pitchFamily="34" charset="0"/>
              </a:rPr>
              <a:t> </a:t>
            </a:r>
            <a:endParaRPr lang="en-GB" sz="2200" smtClean="0"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GB" sz="2600" smtClean="0">
                <a:cs typeface="Arial" pitchFamily="34" charset="0"/>
              </a:rPr>
              <a:t>Identify specimen with unique number</a:t>
            </a:r>
            <a:endParaRPr lang="en-GB" sz="2600" smtClean="0"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GB" sz="2600" smtClean="0">
                <a:cs typeface="Arial" pitchFamily="34" charset="0"/>
              </a:rPr>
              <a:t>“Cut up” to cassettes</a:t>
            </a:r>
            <a:endParaRPr lang="en-GB" sz="2600" smtClean="0"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GB" sz="2600" smtClean="0">
                <a:cs typeface="Arial" pitchFamily="34" charset="0"/>
              </a:rPr>
              <a:t>Dehydrate tissue –”Process to paraffin wax”</a:t>
            </a:r>
            <a:endParaRPr lang="en-GB" sz="2600" smtClean="0"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GB" sz="2600" smtClean="0">
                <a:cs typeface="Arial" pitchFamily="34" charset="0"/>
              </a:rPr>
              <a:t>Cut thin sections – rehydrate  &amp; stain (H&amp;E)</a:t>
            </a:r>
            <a:endParaRPr lang="en-GB" sz="2600" smtClean="0"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GB" sz="2600" smtClean="0">
                <a:cs typeface="Arial" pitchFamily="34" charset="0"/>
              </a:rPr>
              <a:t>Special stains - Silver Gram, ZN, Mucin (AB/PAS) Immunoperoxidase</a:t>
            </a:r>
            <a:endParaRPr lang="en-GB" sz="2600" smtClean="0"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en-GB" sz="2600" smtClean="0"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en-GB" sz="2600" smtClean="0"/>
          </a:p>
        </p:txBody>
      </p:sp>
      <p:pic>
        <p:nvPicPr>
          <p:cNvPr id="11268" name="Picture 4" descr="cryptococcus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00563" y="3860800"/>
            <a:ext cx="4033837" cy="2746375"/>
          </a:xfrm>
          <a:noFill/>
        </p:spPr>
      </p:pic>
      <p:pic>
        <p:nvPicPr>
          <p:cNvPr id="1126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9700" y="1268413"/>
            <a:ext cx="2897188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Arrow Connector 6"/>
          <p:cNvCxnSpPr/>
          <p:nvPr/>
        </p:nvCxnSpPr>
        <p:spPr>
          <a:xfrm>
            <a:off x="3779838" y="4797425"/>
            <a:ext cx="504825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smtClean="0"/>
              <a:t>Endoscopy and Biopsy</a:t>
            </a:r>
          </a:p>
        </p:txBody>
      </p:sp>
      <p:sp>
        <p:nvSpPr>
          <p:cNvPr id="44035" name="Content Placeholder 4"/>
          <p:cNvSpPr>
            <a:spLocks noGrp="1"/>
          </p:cNvSpPr>
          <p:nvPr>
            <p:ph sz="half" idx="4294967295"/>
          </p:nvPr>
        </p:nvSpPr>
        <p:spPr>
          <a:xfrm>
            <a:off x="457200" y="1600200"/>
            <a:ext cx="4543425" cy="4525963"/>
          </a:xfrm>
        </p:spPr>
        <p:txBody>
          <a:bodyPr/>
          <a:lstStyle/>
          <a:p>
            <a:r>
              <a:rPr lang="en-GB" sz="2800" smtClean="0"/>
              <a:t>Proximal small intestine, extends variably to jejunum</a:t>
            </a:r>
          </a:p>
          <a:p>
            <a:endParaRPr lang="en-GB" sz="2800" smtClean="0"/>
          </a:p>
          <a:p>
            <a:r>
              <a:rPr lang="en-GB" sz="2800" smtClean="0"/>
              <a:t>Biopsies should be taken across a circular fold to avoid crushing artefact </a:t>
            </a:r>
          </a:p>
          <a:p>
            <a:endParaRPr lang="en-GB" sz="2800" smtClean="0"/>
          </a:p>
          <a:p>
            <a:r>
              <a:rPr lang="en-GB" sz="2800" smtClean="0"/>
              <a:t>4 - 6 biopsies for diagnosis </a:t>
            </a:r>
          </a:p>
        </p:txBody>
      </p:sp>
      <p:pic>
        <p:nvPicPr>
          <p:cNvPr id="44036" name="Content Placeholder 6" descr="coeliac disease endo.jpg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/>
          <a:srcRect l="26534" t="7076"/>
          <a:stretch>
            <a:fillRect/>
          </a:stretch>
        </p:blipFill>
        <p:spPr>
          <a:xfrm>
            <a:off x="5572125" y="1928813"/>
            <a:ext cx="2967038" cy="28146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smtClean="0"/>
              <a:t>Architecture</a:t>
            </a:r>
          </a:p>
        </p:txBody>
      </p:sp>
      <p:pic>
        <p:nvPicPr>
          <p:cNvPr id="45059" name="Content Placeholder 5" descr="P7050868.JPG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>
            <a:lum bright="-10000" contrast="10000"/>
          </a:blip>
          <a:srcRect r="11555"/>
          <a:stretch>
            <a:fillRect/>
          </a:stretch>
        </p:blipFill>
        <p:spPr>
          <a:xfrm>
            <a:off x="785813" y="2428875"/>
            <a:ext cx="3571875" cy="2794000"/>
          </a:xfrm>
        </p:spPr>
      </p:pic>
      <p:pic>
        <p:nvPicPr>
          <p:cNvPr id="45060" name="Content Placeholder 7" descr="P7050875.JPG"/>
          <p:cNvPicPr>
            <a:picLocks noGrp="1" noChangeAspect="1"/>
          </p:cNvPicPr>
          <p:nvPr>
            <p:ph sz="half" idx="4294967295"/>
          </p:nvPr>
        </p:nvPicPr>
        <p:blipFill>
          <a:blip r:embed="rId4" cstate="print">
            <a:lum bright="20000"/>
          </a:blip>
          <a:srcRect l="9435" t="13326" b="17690"/>
          <a:stretch>
            <a:fillRect/>
          </a:stretch>
        </p:blipFill>
        <p:spPr>
          <a:xfrm>
            <a:off x="5357813" y="2428875"/>
            <a:ext cx="3086100" cy="2786063"/>
          </a:xfrm>
        </p:spPr>
      </p:pic>
      <p:sp>
        <p:nvSpPr>
          <p:cNvPr id="45061" name="TextBox 8"/>
          <p:cNvSpPr txBox="1">
            <a:spLocks noChangeArrowheads="1"/>
          </p:cNvSpPr>
          <p:nvPr/>
        </p:nvSpPr>
        <p:spPr bwMode="auto">
          <a:xfrm>
            <a:off x="1357313" y="5643563"/>
            <a:ext cx="60721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2400"/>
              <a:t>3 - 4 villi, correct orientation necessary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smtClean="0"/>
              <a:t>Intraepithelial lymphocytes</a:t>
            </a:r>
            <a:br>
              <a:rPr lang="en-GB" smtClean="0"/>
            </a:br>
            <a:endParaRPr lang="en-GB" smtClean="0"/>
          </a:p>
        </p:txBody>
      </p:sp>
      <p:sp>
        <p:nvSpPr>
          <p:cNvPr id="46083" name="Content Placeholder 2"/>
          <p:cNvSpPr>
            <a:spLocks noGrp="1"/>
          </p:cNvSpPr>
          <p:nvPr>
            <p:ph sz="half" idx="4294967295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endParaRPr lang="en-GB" sz="2800" smtClean="0"/>
          </a:p>
          <a:p>
            <a:r>
              <a:rPr lang="en-GB" smtClean="0"/>
              <a:t>Number</a:t>
            </a:r>
          </a:p>
          <a:p>
            <a:r>
              <a:rPr lang="en-GB" sz="2800" smtClean="0"/>
              <a:t>&lt;40 ?</a:t>
            </a:r>
          </a:p>
          <a:p>
            <a:r>
              <a:rPr lang="en-GB" sz="2800" smtClean="0"/>
              <a:t>&lt;25 ?</a:t>
            </a:r>
          </a:p>
          <a:p>
            <a:r>
              <a:rPr lang="en-GB" sz="2800" smtClean="0"/>
              <a:t>&lt;20 ?</a:t>
            </a:r>
          </a:p>
        </p:txBody>
      </p:sp>
      <p:pic>
        <p:nvPicPr>
          <p:cNvPr id="46084" name="Content Placeholder 4" descr="LD 1.JPG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>
            <a:lum bright="10000" contrast="10000"/>
          </a:blip>
          <a:srcRect/>
          <a:stretch>
            <a:fillRect/>
          </a:stretch>
        </p:blipFill>
        <p:spPr>
          <a:xfrm>
            <a:off x="3286125" y="1571625"/>
            <a:ext cx="5170488" cy="38782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4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b="1" smtClean="0"/>
              <a:t>Malabsorption</a:t>
            </a:r>
          </a:p>
        </p:txBody>
      </p:sp>
      <p:sp>
        <p:nvSpPr>
          <p:cNvPr id="47107" name="Content Placeholder 5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GB" smtClean="0"/>
              <a:t>1.  </a:t>
            </a:r>
            <a:r>
              <a:rPr lang="en-GB" b="1" smtClean="0"/>
              <a:t>Maldigestion</a:t>
            </a:r>
            <a:r>
              <a:rPr lang="en-GB" smtClean="0"/>
              <a:t>: gastrectomy and consequent SIBO, bile salt and enzyme deficiencies.</a:t>
            </a:r>
          </a:p>
          <a:p>
            <a:pPr>
              <a:buFontTx/>
              <a:buNone/>
            </a:pPr>
            <a:r>
              <a:rPr lang="en-GB" smtClean="0"/>
              <a:t>2. </a:t>
            </a:r>
            <a:r>
              <a:rPr lang="en-GB" b="1" smtClean="0"/>
              <a:t>SI mucosal insufficiency</a:t>
            </a:r>
            <a:r>
              <a:rPr lang="en-GB" smtClean="0"/>
              <a:t>: enteropathy and mural neuromuscular problems </a:t>
            </a:r>
          </a:p>
          <a:p>
            <a:pPr>
              <a:buFontTx/>
              <a:buNone/>
            </a:pPr>
            <a:r>
              <a:rPr lang="en-GB" smtClean="0"/>
              <a:t>3. </a:t>
            </a:r>
            <a:r>
              <a:rPr lang="en-GB" b="1" smtClean="0"/>
              <a:t>Microbial</a:t>
            </a:r>
            <a:r>
              <a:rPr lang="en-GB" smtClean="0"/>
              <a:t>: infection and bacterial overgrowth</a:t>
            </a:r>
          </a:p>
          <a:p>
            <a:pPr>
              <a:buFontTx/>
              <a:buNone/>
            </a:pPr>
            <a:endParaRPr lang="en-GB" sz="2400" smtClean="0"/>
          </a:p>
          <a:p>
            <a:pPr>
              <a:buFontTx/>
              <a:buNone/>
            </a:pPr>
            <a:endParaRPr lang="en-GB" sz="2400" smtClean="0"/>
          </a:p>
          <a:p>
            <a:pPr>
              <a:buFontTx/>
              <a:buNone/>
            </a:pPr>
            <a:r>
              <a:rPr lang="en-GB" sz="2400" smtClean="0"/>
              <a:t>Owens SR, Greenson JK. The pathology of malabsorption:current concepts. Histopathology 2007; 50: 64-82</a:t>
            </a:r>
          </a:p>
          <a:p>
            <a:endParaRPr lang="en-GB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Small Intestine neoplasia 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719263"/>
            <a:ext cx="4033838" cy="4411662"/>
          </a:xfrm>
        </p:spPr>
        <p:txBody>
          <a:bodyPr/>
          <a:lstStyle/>
          <a:p>
            <a:pPr eaLnBrk="1" hangingPunct="1"/>
            <a:r>
              <a:rPr lang="en-GB" sz="2600" smtClean="0"/>
              <a:t>Adenocarcinoma</a:t>
            </a:r>
          </a:p>
          <a:p>
            <a:pPr eaLnBrk="1" hangingPunct="1"/>
            <a:r>
              <a:rPr lang="en-GB" sz="2600" smtClean="0"/>
              <a:t>Lymphoma</a:t>
            </a:r>
          </a:p>
          <a:p>
            <a:pPr eaLnBrk="1" hangingPunct="1"/>
            <a:r>
              <a:rPr lang="en-GB" sz="2600" smtClean="0"/>
              <a:t>Carcinoid</a:t>
            </a:r>
          </a:p>
          <a:p>
            <a:pPr eaLnBrk="1" hangingPunct="1"/>
            <a:r>
              <a:rPr lang="en-GB" sz="2600" smtClean="0"/>
              <a:t>Coeliacs, FAP </a:t>
            </a:r>
          </a:p>
          <a:p>
            <a:pPr eaLnBrk="1" hangingPunct="1"/>
            <a:r>
              <a:rPr lang="en-GB" sz="2600" smtClean="0"/>
              <a:t>Nebulous presentation</a:t>
            </a:r>
          </a:p>
          <a:p>
            <a:pPr eaLnBrk="1" hangingPunct="1"/>
            <a:r>
              <a:rPr lang="en-GB" sz="2600" smtClean="0"/>
              <a:t>Pain, weight loss</a:t>
            </a:r>
          </a:p>
        </p:txBody>
      </p:sp>
      <p:pic>
        <p:nvPicPr>
          <p:cNvPr id="48132" name="Picture 4" descr="duopva lymphos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724400" y="2286000"/>
            <a:ext cx="3810000" cy="22891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Small intestinal mass </a:t>
            </a:r>
          </a:p>
        </p:txBody>
      </p:sp>
      <p:pic>
        <p:nvPicPr>
          <p:cNvPr id="49155" name="Picture 3" descr="SI macro"/>
          <p:cNvPicPr>
            <a:picLocks noChangeAspect="1" noChangeArrowheads="1"/>
          </p:cNvPicPr>
          <p:nvPr/>
        </p:nvPicPr>
        <p:blipFill>
          <a:blip r:embed="rId3" cstate="print">
            <a:lum bright="20000"/>
          </a:blip>
          <a:srcRect/>
          <a:stretch>
            <a:fillRect/>
          </a:stretch>
        </p:blipFill>
        <p:spPr bwMode="auto">
          <a:xfrm>
            <a:off x="1187450" y="1484313"/>
            <a:ext cx="6781800" cy="443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Tahoma" pitchFamily="34" charset="0"/>
              </a:rPr>
              <a:t>Carcinoid syndrome</a:t>
            </a:r>
            <a:r>
              <a:rPr lang="en-GB" smtClean="0">
                <a:cs typeface="Tahoma" pitchFamily="34" charset="0"/>
              </a:rPr>
              <a:t/>
            </a:r>
            <a:br>
              <a:rPr lang="en-GB" smtClean="0">
                <a:cs typeface="Tahoma" pitchFamily="34" charset="0"/>
              </a:rPr>
            </a:br>
            <a:endParaRPr lang="en-GB" smtClean="0">
              <a:cs typeface="Tahoma" pitchFamily="34" charset="0"/>
            </a:endParaRP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600" smtClean="0">
                <a:cs typeface="Tahoma" pitchFamily="34" charset="0"/>
              </a:rPr>
              <a:t>1% with carcinoid tumors, 20% with widespread metastases</a:t>
            </a:r>
            <a:endParaRPr lang="en-GB" sz="2600" smtClean="0">
              <a:cs typeface="Tahoma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600" smtClean="0">
                <a:cs typeface="Tahoma" pitchFamily="34" charset="0"/>
              </a:rPr>
              <a:t>Elevated levels of 5 hydroxy-indoleacetic acid (5-HIAA), blood and urine</a:t>
            </a:r>
            <a:endParaRPr lang="en-GB" sz="2600" smtClean="0">
              <a:cs typeface="Tahoma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600" smtClean="0">
                <a:cs typeface="Tahoma" pitchFamily="34" charset="0"/>
              </a:rPr>
              <a:t>Normally liver deactivates vasoactive amines (serotonin, histamine, bradykinin, others) released from carcinoid tumors; clinical symptoms occur if liver metastases are present or if tumor venous blood flow bypasses the liver</a:t>
            </a:r>
            <a:endParaRPr lang="en-GB" sz="2600" smtClean="0">
              <a:cs typeface="Tahoma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en-GB" sz="26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Carcinoid</a:t>
            </a:r>
          </a:p>
        </p:txBody>
      </p:sp>
      <p:pic>
        <p:nvPicPr>
          <p:cNvPr id="51203" name="Picture 3" descr="SI micr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981200"/>
            <a:ext cx="5797550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4" name="Picture 4" descr="SI micro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1905000"/>
            <a:ext cx="3973513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Lymphoma</a:t>
            </a:r>
          </a:p>
        </p:txBody>
      </p:sp>
      <p:pic>
        <p:nvPicPr>
          <p:cNvPr id="52227" name="Picture 3" descr="SI lymphoma macr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2362200"/>
            <a:ext cx="5340350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Histology</a:t>
            </a:r>
          </a:p>
        </p:txBody>
      </p:sp>
      <p:pic>
        <p:nvPicPr>
          <p:cNvPr id="53251" name="Picture 3" descr="SI lymphoma micr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2438400"/>
            <a:ext cx="4654550" cy="374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b="1" smtClean="0">
                <a:cs typeface="Arial" charset="0"/>
              </a:rPr>
              <a:t>How long does a histopathology result take to reach the clinician?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sz="2600" smtClean="0">
                <a:cs typeface="Arial" pitchFamily="34" charset="0"/>
              </a:rPr>
              <a:t> Specimens “fix” in formalin</a:t>
            </a:r>
          </a:p>
          <a:p>
            <a:pPr eaLnBrk="1" hangingPunct="1">
              <a:lnSpc>
                <a:spcPct val="90000"/>
              </a:lnSpc>
            </a:pPr>
            <a:r>
              <a:rPr lang="en-GB" sz="2600" smtClean="0">
                <a:cs typeface="Arial" pitchFamily="34" charset="0"/>
              </a:rPr>
              <a:t> Process sections taken at cut up - overnight</a:t>
            </a:r>
          </a:p>
          <a:p>
            <a:pPr eaLnBrk="1" hangingPunct="1">
              <a:lnSpc>
                <a:spcPct val="90000"/>
              </a:lnSpc>
            </a:pPr>
            <a:r>
              <a:rPr lang="en-GB" sz="2600" smtClean="0">
                <a:cs typeface="Arial" pitchFamily="34" charset="0"/>
              </a:rPr>
              <a:t> Sections cut and stained - morning</a:t>
            </a:r>
          </a:p>
          <a:p>
            <a:pPr eaLnBrk="1" hangingPunct="1">
              <a:lnSpc>
                <a:spcPct val="90000"/>
              </a:lnSpc>
            </a:pPr>
            <a:r>
              <a:rPr lang="en-GB" sz="2600" smtClean="0">
                <a:cs typeface="Times New Roman" pitchFamily="18" charset="0"/>
              </a:rPr>
              <a:t>Sections reported by histopathologist – afternoon</a:t>
            </a:r>
          </a:p>
          <a:p>
            <a:pPr eaLnBrk="1" hangingPunct="1">
              <a:lnSpc>
                <a:spcPct val="90000"/>
              </a:lnSpc>
            </a:pPr>
            <a:endParaRPr lang="en-GB" sz="2600" smtClean="0"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GB" sz="2600" smtClean="0">
                <a:cs typeface="Arial" pitchFamily="34" charset="0"/>
              </a:rPr>
              <a:t>For large specimens - 2-3 days</a:t>
            </a:r>
            <a:endParaRPr lang="en-GB" sz="2600" smtClean="0"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GB" sz="2600" smtClean="0">
                <a:cs typeface="Arial" pitchFamily="34" charset="0"/>
              </a:rPr>
              <a:t>Small biopsies can be processed in a day </a:t>
            </a:r>
          </a:p>
          <a:p>
            <a:pPr eaLnBrk="1" hangingPunct="1">
              <a:lnSpc>
                <a:spcPct val="90000"/>
              </a:lnSpc>
            </a:pPr>
            <a:r>
              <a:rPr lang="en-GB" sz="2600" smtClean="0">
                <a:cs typeface="Arial" pitchFamily="34" charset="0"/>
              </a:rPr>
              <a:t>Rapid processing 4-5 hours - in by 1pm out by 5pm </a:t>
            </a:r>
            <a:endParaRPr lang="en-GB" sz="2600" smtClean="0"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GB" sz="2600" smtClean="0">
                <a:cs typeface="Arial" pitchFamily="34" charset="0"/>
              </a:rPr>
              <a:t>Frozen sections  - within 20 minutes.</a:t>
            </a:r>
            <a:r>
              <a:rPr lang="en-GB" sz="260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LGIT</a:t>
            </a:r>
          </a:p>
        </p:txBody>
      </p:sp>
      <p:sp>
        <p:nvSpPr>
          <p:cNvPr id="54275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smtClean="0"/>
              <a:t>IBD</a:t>
            </a:r>
          </a:p>
          <a:p>
            <a:pPr eaLnBrk="1" hangingPunct="1"/>
            <a:r>
              <a:rPr lang="en-GB" smtClean="0"/>
              <a:t>Adenomas </a:t>
            </a:r>
          </a:p>
          <a:p>
            <a:pPr eaLnBrk="1" hangingPunct="1"/>
            <a:r>
              <a:rPr lang="en-GB" smtClean="0"/>
              <a:t>Carcinoma</a:t>
            </a:r>
          </a:p>
          <a:p>
            <a:pPr eaLnBrk="1" hangingPunct="1"/>
            <a:r>
              <a:rPr lang="en-GB" smtClean="0"/>
              <a:t>Infection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UC          Crohn’s</a:t>
            </a:r>
          </a:p>
        </p:txBody>
      </p:sp>
      <p:pic>
        <p:nvPicPr>
          <p:cNvPr id="55299" name="Content Placeholder 5" descr="UC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23850" y="2060575"/>
            <a:ext cx="4273550" cy="2806700"/>
          </a:xfrm>
        </p:spPr>
      </p:pic>
      <p:pic>
        <p:nvPicPr>
          <p:cNvPr id="55300" name="Content Placeholder 4" descr="Crohns granuloma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356100" y="2060575"/>
            <a:ext cx="4316413" cy="28003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58775" y="1268413"/>
            <a:ext cx="6985000" cy="5184775"/>
          </a:xfrm>
          <a:ln>
            <a:solidFill>
              <a:schemeClr val="bg1"/>
            </a:solidFill>
          </a:ln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GB" sz="900" smtClean="0">
              <a:latin typeface="Arial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GB" sz="2800" smtClean="0">
                <a:latin typeface="Arial" pitchFamily="34" charset="0"/>
              </a:rPr>
              <a:t>Architectural changes</a:t>
            </a:r>
          </a:p>
          <a:p>
            <a:pPr eaLnBrk="1" hangingPunct="1">
              <a:lnSpc>
                <a:spcPct val="90000"/>
              </a:lnSpc>
            </a:pPr>
            <a:endParaRPr lang="en-GB" sz="600" smtClean="0">
              <a:latin typeface="Arial" pitchFamily="34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GB" sz="2400" smtClean="0">
                <a:latin typeface="Arial" pitchFamily="34" charset="0"/>
              </a:rPr>
              <a:t>Distorted crypt architecture</a:t>
            </a:r>
          </a:p>
          <a:p>
            <a:pPr eaLnBrk="1" hangingPunct="1">
              <a:lnSpc>
                <a:spcPct val="90000"/>
              </a:lnSpc>
            </a:pPr>
            <a:endParaRPr lang="en-GB" sz="600" smtClean="0">
              <a:latin typeface="Arial" pitchFamily="34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GB" sz="2400" smtClean="0">
                <a:latin typeface="Arial" pitchFamily="34" charset="0"/>
              </a:rPr>
              <a:t>Crypt atrophy</a:t>
            </a:r>
          </a:p>
          <a:p>
            <a:pPr eaLnBrk="1" hangingPunct="1">
              <a:lnSpc>
                <a:spcPct val="90000"/>
              </a:lnSpc>
            </a:pPr>
            <a:endParaRPr lang="en-GB" sz="600" smtClean="0">
              <a:latin typeface="Arial" pitchFamily="34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GB" sz="2400" smtClean="0">
                <a:latin typeface="Arial" pitchFamily="34" charset="0"/>
              </a:rPr>
              <a:t>Villous surface epithelium</a:t>
            </a:r>
            <a:endParaRPr lang="en-GB" sz="800" smtClean="0">
              <a:latin typeface="Arial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GB" sz="1000" smtClean="0">
              <a:latin typeface="Arial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GB" sz="2800" smtClean="0">
                <a:latin typeface="Arial" pitchFamily="34" charset="0"/>
              </a:rPr>
              <a:t>Cellular changes</a:t>
            </a:r>
          </a:p>
          <a:p>
            <a:pPr lvl="1" eaLnBrk="1" hangingPunct="1">
              <a:lnSpc>
                <a:spcPct val="90000"/>
              </a:lnSpc>
            </a:pPr>
            <a:endParaRPr lang="en-GB" sz="600" smtClean="0">
              <a:latin typeface="Arial" pitchFamily="34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GB" sz="2400" smtClean="0">
                <a:latin typeface="Arial" pitchFamily="34" charset="0"/>
              </a:rPr>
              <a:t>Paneth cell metaplasia</a:t>
            </a:r>
          </a:p>
          <a:p>
            <a:pPr lvl="1" eaLnBrk="1" hangingPunct="1">
              <a:lnSpc>
                <a:spcPct val="90000"/>
              </a:lnSpc>
            </a:pPr>
            <a:endParaRPr lang="en-GB" sz="1000" smtClean="0">
              <a:latin typeface="Arial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GB" sz="2800" smtClean="0">
                <a:latin typeface="Arial" pitchFamily="34" charset="0"/>
              </a:rPr>
              <a:t>Inflammatory changes: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GB" sz="600" smtClean="0">
              <a:latin typeface="Arial" pitchFamily="34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GB" sz="2400" smtClean="0">
                <a:latin typeface="Arial" pitchFamily="34" charset="0"/>
              </a:rPr>
              <a:t>Increased plasma cell/lymphocyte infiltrate</a:t>
            </a:r>
          </a:p>
          <a:p>
            <a:pPr lvl="1" eaLnBrk="1" hangingPunct="1">
              <a:lnSpc>
                <a:spcPct val="90000"/>
              </a:lnSpc>
            </a:pPr>
            <a:endParaRPr lang="en-GB" sz="600" smtClean="0">
              <a:latin typeface="Arial" pitchFamily="34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GB" sz="2400" smtClean="0">
                <a:latin typeface="Arial" pitchFamily="34" charset="0"/>
              </a:rPr>
              <a:t>Basal lymphoid aggregates</a:t>
            </a:r>
            <a:endParaRPr lang="en-GB" sz="900" smtClean="0">
              <a:latin typeface="Arial" pitchFamily="34" charset="0"/>
            </a:endParaRP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title"/>
          </p:nvPr>
        </p:nvSpPr>
        <p:spPr>
          <a:xfrm>
            <a:off x="358775" y="188913"/>
            <a:ext cx="8424863" cy="792162"/>
          </a:xfrm>
          <a:ln>
            <a:solidFill>
              <a:schemeClr val="bg1"/>
            </a:solidFill>
          </a:ln>
        </p:spPr>
        <p:txBody>
          <a:bodyPr/>
          <a:lstStyle/>
          <a:p>
            <a:pPr algn="l" eaLnBrk="1" hangingPunct="1"/>
            <a:r>
              <a:rPr lang="en-GB" sz="2800" smtClean="0"/>
              <a:t>Consensus criteria favouring UC over infective colitis.</a:t>
            </a:r>
            <a:endParaRPr lang="en-US" sz="2800" smtClean="0"/>
          </a:p>
        </p:txBody>
      </p:sp>
      <p:sp>
        <p:nvSpPr>
          <p:cNvPr id="56324" name="Rectangle 5"/>
          <p:cNvSpPr>
            <a:spLocks noChangeArrowheads="1"/>
          </p:cNvSpPr>
          <p:nvPr/>
        </p:nvSpPr>
        <p:spPr bwMode="auto">
          <a:xfrm>
            <a:off x="5219700" y="1844675"/>
            <a:ext cx="3600450" cy="302418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GB" sz="900" b="1">
              <a:solidFill>
                <a:srgbClr val="FF0000"/>
              </a:solidFill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GB" sz="1000" b="1">
                <a:solidFill>
                  <a:srgbClr val="FF0000"/>
                </a:solidFill>
              </a:rPr>
              <a:t>	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GB" sz="2800" b="1">
                <a:solidFill>
                  <a:srgbClr val="FF0000"/>
                </a:solidFill>
              </a:rPr>
              <a:t>  Sensitivity  97%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GB" sz="1000" b="1">
              <a:solidFill>
                <a:srgbClr val="FF0000"/>
              </a:solidFill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GB" sz="2800" b="1">
                <a:solidFill>
                  <a:srgbClr val="FF0000"/>
                </a:solidFill>
              </a:rPr>
              <a:t>  Specificity  97%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GB" sz="1600"/>
              <a:t>	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GB" sz="1600"/>
              <a:t>	</a:t>
            </a:r>
            <a:r>
              <a:rPr lang="en-GB" sz="1600">
                <a:solidFill>
                  <a:srgbClr val="FF0000"/>
                </a:solidFill>
              </a:rPr>
              <a:t>Tanaka M </a:t>
            </a:r>
            <a:r>
              <a:rPr lang="en-GB" sz="1600" i="1">
                <a:solidFill>
                  <a:srgbClr val="FF0000"/>
                </a:solidFill>
              </a:rPr>
              <a:t>et al</a:t>
            </a:r>
            <a:r>
              <a:rPr lang="en-GB" sz="1600">
                <a:solidFill>
                  <a:srgbClr val="FF0000"/>
                </a:solidFill>
              </a:rPr>
              <a:t>. Scand J Gastroenterol. 1999;34(1):55-67.</a:t>
            </a:r>
            <a:r>
              <a:rPr lang="en-GB" sz="1600"/>
              <a:t> </a:t>
            </a:r>
            <a:endParaRPr lang="en-GB" sz="1600" b="1">
              <a:solidFill>
                <a:srgbClr val="FF0000"/>
              </a:solidFill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GB" sz="10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Adenomas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tubular</a:t>
            </a:r>
            <a:endParaRPr lang="en-GB" smtClean="0"/>
          </a:p>
          <a:p>
            <a:pPr eaLnBrk="1" hangingPunct="1"/>
            <a:r>
              <a:rPr lang="en-US" smtClean="0"/>
              <a:t>villous</a:t>
            </a:r>
            <a:endParaRPr lang="en-GB" smtClean="0"/>
          </a:p>
          <a:p>
            <a:pPr eaLnBrk="1" hangingPunct="1"/>
            <a:r>
              <a:rPr lang="en-US" smtClean="0"/>
              <a:t>tubulovillous (a mixture of the two)</a:t>
            </a:r>
            <a:endParaRPr lang="en-GB" smtClean="0"/>
          </a:p>
          <a:p>
            <a:pPr eaLnBrk="1" hangingPunct="1"/>
            <a:r>
              <a:rPr lang="en-US" smtClean="0"/>
              <a:t>serrated (a more recently recognised category)</a:t>
            </a:r>
            <a:endParaRPr lang="en-GB" smtClean="0"/>
          </a:p>
          <a:p>
            <a:pPr eaLnBrk="1" hangingPunct="1"/>
            <a:endParaRPr lang="en-GB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Adenoma – Carcinoma sequence</a:t>
            </a:r>
          </a:p>
        </p:txBody>
      </p:sp>
      <p:pic>
        <p:nvPicPr>
          <p:cNvPr id="58371" name="Picture 3" descr="specimen&#10;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2133600"/>
            <a:ext cx="6286500" cy="456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Adenoma - Carcinoma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>
                <a:cs typeface="Tahoma" pitchFamily="34" charset="0"/>
              </a:rPr>
              <a:t>Adenoma vs. carcinoma 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>
                <a:cs typeface="Tahoma" pitchFamily="34" charset="0"/>
              </a:rPr>
              <a:t>= absence or presence of invasion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>
                <a:cs typeface="Tahoma" pitchFamily="34" charset="0"/>
              </a:rPr>
              <a:t>Malignant epithelial cells acquire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>
                <a:cs typeface="Tahoma" pitchFamily="34" charset="0"/>
              </a:rPr>
              <a:t>Ability to degrade extracellular (stromal) matrix ---basement membranes</a:t>
            </a:r>
            <a:endParaRPr lang="en-GB" smtClean="0"/>
          </a:p>
          <a:p>
            <a:pPr lvl="1" eaLnBrk="1" hangingPunct="1">
              <a:lnSpc>
                <a:spcPct val="90000"/>
              </a:lnSpc>
            </a:pPr>
            <a:r>
              <a:rPr lang="en-US" smtClean="0">
                <a:cs typeface="Tahoma" pitchFamily="34" charset="0"/>
              </a:rPr>
              <a:t>Ability to adhere to degraded or new extracellular matrix (ECM)</a:t>
            </a:r>
            <a:endParaRPr lang="en-GB" smtClean="0"/>
          </a:p>
          <a:p>
            <a:pPr lvl="1" eaLnBrk="1" hangingPunct="1">
              <a:lnSpc>
                <a:spcPct val="90000"/>
              </a:lnSpc>
            </a:pPr>
            <a:r>
              <a:rPr lang="en-US" smtClean="0">
                <a:cs typeface="Tahoma" pitchFamily="34" charset="0"/>
              </a:rPr>
              <a:t>Ability to move into the newly degraded ECM</a:t>
            </a:r>
            <a:endParaRPr lang="en-GB" smtClean="0"/>
          </a:p>
          <a:p>
            <a:pPr eaLnBrk="1" hangingPunct="1">
              <a:lnSpc>
                <a:spcPct val="90000"/>
              </a:lnSpc>
            </a:pPr>
            <a:endParaRPr lang="en-GB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Colon cancer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719263"/>
            <a:ext cx="4033838" cy="44116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200" smtClean="0">
                <a:cs typeface="Tahoma" pitchFamily="34" charset="0"/>
              </a:rPr>
              <a:t>adenocarcinomas</a:t>
            </a:r>
            <a:endParaRPr lang="en-GB" sz="2200" smtClean="0">
              <a:cs typeface="Tahoma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200" smtClean="0">
                <a:cs typeface="Tahoma" pitchFamily="34" charset="0"/>
              </a:rPr>
              <a:t>#2 cause of cancer deaths in USA </a:t>
            </a:r>
          </a:p>
          <a:p>
            <a:pPr eaLnBrk="1" hangingPunct="1">
              <a:lnSpc>
                <a:spcPct val="90000"/>
              </a:lnSpc>
            </a:pPr>
            <a:r>
              <a:rPr lang="en-US" sz="2200" b="1" smtClean="0">
                <a:cs typeface="Tahoma" pitchFamily="34" charset="0"/>
              </a:rPr>
              <a:t>Affects 5% of US population during their lifetime</a:t>
            </a:r>
            <a:endParaRPr lang="en-GB" sz="2200" b="1" smtClean="0">
              <a:cs typeface="Tahoma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200" smtClean="0">
                <a:cs typeface="Tahoma" pitchFamily="34" charset="0"/>
              </a:rPr>
              <a:t>Peak age 60-79; &lt; 20% before age 50</a:t>
            </a:r>
            <a:endParaRPr lang="en-GB" sz="2200" smtClean="0">
              <a:cs typeface="Tahoma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200" smtClean="0">
                <a:cs typeface="Tahoma" pitchFamily="34" charset="0"/>
              </a:rPr>
              <a:t>5% due to mutations in mismatch repair genes, 1% due to mutations in familial adenomatous polyposis gene</a:t>
            </a:r>
            <a:endParaRPr lang="en-GB" sz="2200" smtClean="0">
              <a:cs typeface="Tahoma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en-GB" sz="2200" smtClean="0">
              <a:cs typeface="Tahoma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en-GB" sz="2200" smtClean="0"/>
          </a:p>
        </p:txBody>
      </p:sp>
      <p:pic>
        <p:nvPicPr>
          <p:cNvPr id="60420" name="Picture 4" descr="UC macro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889500" y="1719263"/>
            <a:ext cx="3559175" cy="441166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Infections in the LGIT</a:t>
            </a:r>
          </a:p>
        </p:txBody>
      </p:sp>
      <p:sp>
        <p:nvSpPr>
          <p:cNvPr id="61443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smtClean="0"/>
          </a:p>
        </p:txBody>
      </p:sp>
      <p:sp>
        <p:nvSpPr>
          <p:cNvPr id="61444" name="Rectangle 4"/>
          <p:cNvSpPr>
            <a:spLocks noChangeArrowheads="1"/>
          </p:cNvSpPr>
          <p:nvPr/>
        </p:nvSpPr>
        <p:spPr bwMode="auto">
          <a:xfrm>
            <a:off x="684213" y="2492375"/>
            <a:ext cx="7920037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400">
                <a:latin typeface="Frosty" pitchFamily="2" charset="0"/>
              </a:rPr>
              <a:t>Infectious colitis (specific microorganisms): actinomycosis, adenovirus, amoebic, balantidiasis, basidiobolomycosis, Campylobacter, Candida, Chagas disease, Clostridium botulinum, CMV, Cryptosporidium, E coli, Fasciola, histoplasmosis, HIV, HSV, infectious (acute self limited), mycobacteria, rotavirus, Salmonella, Schistosomiasis, Shigella, spirochetosis, Strongyloides, syphilis, trichuriasis, tuberculosis, typhoid fever, Vibrio cholera, Yersinia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466" name="Group 7"/>
          <p:cNvGrpSpPr>
            <a:grpSpLocks/>
          </p:cNvGrpSpPr>
          <p:nvPr/>
        </p:nvGrpSpPr>
        <p:grpSpPr bwMode="auto">
          <a:xfrm>
            <a:off x="539750" y="981075"/>
            <a:ext cx="8247063" cy="5713413"/>
            <a:chOff x="204" y="210"/>
            <a:chExt cx="5195" cy="3599"/>
          </a:xfrm>
        </p:grpSpPr>
        <p:grpSp>
          <p:nvGrpSpPr>
            <p:cNvPr id="62469" name="Group 5"/>
            <p:cNvGrpSpPr>
              <a:grpSpLocks/>
            </p:cNvGrpSpPr>
            <p:nvPr/>
          </p:nvGrpSpPr>
          <p:grpSpPr bwMode="auto">
            <a:xfrm>
              <a:off x="204" y="210"/>
              <a:ext cx="5195" cy="3266"/>
              <a:chOff x="158" y="346"/>
              <a:chExt cx="5195" cy="3266"/>
            </a:xfrm>
          </p:grpSpPr>
          <p:pic>
            <p:nvPicPr>
              <p:cNvPr id="62472" name="Picture 2" descr="P5180008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58" y="346"/>
                <a:ext cx="2609" cy="326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</p:pic>
          <p:pic>
            <p:nvPicPr>
              <p:cNvPr id="62473" name="Picture 3" descr="P5180009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744" y="346"/>
                <a:ext cx="2609" cy="326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</p:pic>
        </p:grpSp>
        <p:sp>
          <p:nvSpPr>
            <p:cNvPr id="62470" name="Text Box 4"/>
            <p:cNvSpPr txBox="1">
              <a:spLocks noChangeArrowheads="1"/>
            </p:cNvSpPr>
            <p:nvPr/>
          </p:nvSpPr>
          <p:spPr bwMode="auto">
            <a:xfrm>
              <a:off x="2971" y="3521"/>
              <a:ext cx="2177" cy="288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 sz="2400"/>
                <a:t>Eruptive/volcano lesion</a:t>
              </a:r>
              <a:endParaRPr lang="en-US" sz="2400"/>
            </a:p>
          </p:txBody>
        </p:sp>
        <p:sp>
          <p:nvSpPr>
            <p:cNvPr id="62471" name="Text Box 6"/>
            <p:cNvSpPr txBox="1">
              <a:spLocks noChangeArrowheads="1"/>
            </p:cNvSpPr>
            <p:nvPr/>
          </p:nvSpPr>
          <p:spPr bwMode="auto">
            <a:xfrm>
              <a:off x="793" y="3521"/>
              <a:ext cx="1360" cy="288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 sz="2400"/>
                <a:t>Summit lesion</a:t>
              </a:r>
              <a:endParaRPr lang="en-US" sz="2400"/>
            </a:p>
          </p:txBody>
        </p:sp>
      </p:grpSp>
      <p:sp>
        <p:nvSpPr>
          <p:cNvPr id="62467" name="Title 7"/>
          <p:cNvSpPr>
            <a:spLocks noGrp="1"/>
          </p:cNvSpPr>
          <p:nvPr>
            <p:ph type="title"/>
          </p:nvPr>
        </p:nvSpPr>
        <p:spPr>
          <a:xfrm>
            <a:off x="468313" y="-242888"/>
            <a:ext cx="8229600" cy="1143001"/>
          </a:xfrm>
        </p:spPr>
        <p:txBody>
          <a:bodyPr/>
          <a:lstStyle/>
          <a:p>
            <a:r>
              <a:rPr lang="en-GB" i="1" smtClean="0"/>
              <a:t>C. difficile</a:t>
            </a:r>
          </a:p>
        </p:txBody>
      </p:sp>
      <p:sp>
        <p:nvSpPr>
          <p:cNvPr id="62468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490" name="Group 8"/>
          <p:cNvGrpSpPr>
            <a:grpSpLocks/>
          </p:cNvGrpSpPr>
          <p:nvPr/>
        </p:nvGrpSpPr>
        <p:grpSpPr bwMode="auto">
          <a:xfrm>
            <a:off x="684213" y="87313"/>
            <a:ext cx="7812087" cy="6165850"/>
            <a:chOff x="0" y="0"/>
            <a:chExt cx="5122" cy="4072"/>
          </a:xfrm>
        </p:grpSpPr>
        <p:pic>
          <p:nvPicPr>
            <p:cNvPr id="63492" name="Picture 4" descr="PIC0000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2560" cy="2048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</p:pic>
        <p:pic>
          <p:nvPicPr>
            <p:cNvPr id="63493" name="Picture 5" descr="PIC0000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562" y="0"/>
              <a:ext cx="2560" cy="2048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</p:pic>
        <p:pic>
          <p:nvPicPr>
            <p:cNvPr id="63494" name="Picture 6" descr="PIC0001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0" y="2024"/>
              <a:ext cx="2560" cy="2048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</p:pic>
        <p:pic>
          <p:nvPicPr>
            <p:cNvPr id="63495" name="Picture 7" descr="PIC0000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562" y="2024"/>
              <a:ext cx="2560" cy="2048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</p:pic>
      </p:grpSp>
      <p:sp>
        <p:nvSpPr>
          <p:cNvPr id="63491" name="Text Box 9"/>
          <p:cNvSpPr txBox="1">
            <a:spLocks noChangeArrowheads="1"/>
          </p:cNvSpPr>
          <p:nvPr/>
        </p:nvSpPr>
        <p:spPr bwMode="auto">
          <a:xfrm>
            <a:off x="2139950" y="6205538"/>
            <a:ext cx="4864100" cy="52863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800"/>
              <a:t>Schistosomiasis (</a:t>
            </a:r>
            <a:r>
              <a:rPr lang="en-GB" sz="2800" i="1"/>
              <a:t>S. Mansoni</a:t>
            </a:r>
            <a:r>
              <a:rPr lang="en-GB" sz="2800"/>
              <a:t>)</a:t>
            </a:r>
            <a:endParaRPr lang="en-US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GIT Pathologies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GB" b="1" dirty="0" smtClean="0"/>
              <a:t>Inflammation-</a:t>
            </a:r>
            <a:r>
              <a:rPr lang="en-GB" dirty="0" smtClean="0"/>
              <a:t> Erythema, ulcer</a:t>
            </a:r>
          </a:p>
          <a:p>
            <a:pPr marL="742950" lvl="2" indent="-342900">
              <a:defRPr/>
            </a:pPr>
            <a:r>
              <a:rPr lang="en-GB" sz="2800" dirty="0" smtClean="0"/>
              <a:t>Acute, chronic, granulomatous</a:t>
            </a:r>
          </a:p>
          <a:p>
            <a:pPr marL="742950" lvl="2" indent="-342900">
              <a:defRPr/>
            </a:pPr>
            <a:r>
              <a:rPr lang="en-GB" sz="2800" dirty="0" smtClean="0"/>
              <a:t>Immune reaction, autoimmune </a:t>
            </a:r>
          </a:p>
          <a:p>
            <a:pPr marL="742950" lvl="2" indent="-342900">
              <a:defRPr/>
            </a:pPr>
            <a:r>
              <a:rPr lang="en-GB" sz="2800" dirty="0" smtClean="0"/>
              <a:t>Infection</a:t>
            </a:r>
          </a:p>
          <a:p>
            <a:pPr marL="742950" lvl="2" indent="-342900">
              <a:defRPr/>
            </a:pPr>
            <a:r>
              <a:rPr lang="en-GB" sz="2800" b="1" dirty="0" smtClean="0"/>
              <a:t>Atrophy, metaplasia, dysplasia</a:t>
            </a:r>
          </a:p>
          <a:p>
            <a:pPr marL="342900" lvl="2" indent="-342900">
              <a:defRPr/>
            </a:pPr>
            <a:r>
              <a:rPr lang="en-GB" sz="3200" b="1" dirty="0" smtClean="0"/>
              <a:t>Tumour – </a:t>
            </a:r>
            <a:r>
              <a:rPr lang="en-GB" sz="3200" dirty="0" smtClean="0"/>
              <a:t>Polyps, ulcer, submucosal tumour</a:t>
            </a:r>
          </a:p>
          <a:p>
            <a:pPr marL="342900" lvl="2" indent="-342900">
              <a:defRPr/>
            </a:pPr>
            <a:r>
              <a:rPr lang="en-GB" sz="2800" dirty="0" smtClean="0"/>
              <a:t>Epithelial, lymphoid, mesenchymal, neuroendocrine</a:t>
            </a:r>
          </a:p>
          <a:p>
            <a:pPr lvl="1">
              <a:defRPr/>
            </a:pPr>
            <a:r>
              <a:rPr lang="en-GB" dirty="0" smtClean="0"/>
              <a:t>Benign</a:t>
            </a:r>
          </a:p>
          <a:p>
            <a:pPr lvl="1">
              <a:defRPr/>
            </a:pPr>
            <a:r>
              <a:rPr lang="en-GB" dirty="0" smtClean="0"/>
              <a:t>Malignant – cancer – adenocarcinoma, lymphoma</a:t>
            </a:r>
          </a:p>
          <a:p>
            <a:pPr>
              <a:defRPr/>
            </a:pPr>
            <a:endParaRPr lang="en-GB" dirty="0" smtClean="0"/>
          </a:p>
          <a:p>
            <a:pPr>
              <a:defRPr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GIT Pathologies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GB" b="1" dirty="0" smtClean="0"/>
              <a:t>Inflammation-</a:t>
            </a:r>
            <a:r>
              <a:rPr lang="en-GB" dirty="0" smtClean="0"/>
              <a:t> Erythema, ulcer</a:t>
            </a:r>
          </a:p>
          <a:p>
            <a:pPr marL="742950" lvl="2" indent="-342900">
              <a:defRPr/>
            </a:pPr>
            <a:r>
              <a:rPr lang="en-GB" sz="2800" dirty="0" smtClean="0"/>
              <a:t>Acute, chronic, granulomatous</a:t>
            </a:r>
          </a:p>
          <a:p>
            <a:pPr marL="742950" lvl="2" indent="-342900">
              <a:defRPr/>
            </a:pPr>
            <a:r>
              <a:rPr lang="en-GB" sz="2800" dirty="0" smtClean="0"/>
              <a:t>Immune reaction, autoimmune </a:t>
            </a:r>
          </a:p>
          <a:p>
            <a:pPr marL="742950" lvl="2" indent="-342900">
              <a:defRPr/>
            </a:pPr>
            <a:r>
              <a:rPr lang="en-GB" sz="2800" dirty="0" smtClean="0"/>
              <a:t>Infection</a:t>
            </a:r>
          </a:p>
          <a:p>
            <a:pPr marL="742950" lvl="2" indent="-342900">
              <a:defRPr/>
            </a:pPr>
            <a:r>
              <a:rPr lang="en-GB" sz="2800" b="1" dirty="0" smtClean="0"/>
              <a:t>Atrophy, metaplasia, dysplasia</a:t>
            </a:r>
          </a:p>
          <a:p>
            <a:pPr marL="342900" lvl="2" indent="-342900">
              <a:defRPr/>
            </a:pPr>
            <a:r>
              <a:rPr lang="en-GB" sz="3200" b="1" dirty="0" smtClean="0"/>
              <a:t>Tumour – </a:t>
            </a:r>
            <a:r>
              <a:rPr lang="en-GB" sz="3200" dirty="0" smtClean="0"/>
              <a:t>Polyps, ulcer, submucosal tumour</a:t>
            </a:r>
          </a:p>
          <a:p>
            <a:pPr marL="342900" lvl="2" indent="-342900">
              <a:defRPr/>
            </a:pPr>
            <a:r>
              <a:rPr lang="en-GB" sz="2800" dirty="0" smtClean="0"/>
              <a:t>Epithelial, lymphoid, mesenchymal, neuroendocrine</a:t>
            </a:r>
          </a:p>
          <a:p>
            <a:pPr lvl="1">
              <a:defRPr/>
            </a:pPr>
            <a:r>
              <a:rPr lang="en-GB" dirty="0" smtClean="0"/>
              <a:t>Benign</a:t>
            </a:r>
          </a:p>
          <a:p>
            <a:pPr lvl="1">
              <a:defRPr/>
            </a:pPr>
            <a:r>
              <a:rPr lang="en-GB" dirty="0" smtClean="0"/>
              <a:t>Malignant – cancer – adenocarcinoma, lymphoma</a:t>
            </a:r>
          </a:p>
          <a:p>
            <a:pPr>
              <a:defRPr/>
            </a:pPr>
            <a:endParaRPr lang="en-GB" dirty="0" smtClean="0"/>
          </a:p>
          <a:p>
            <a:pPr>
              <a:defRPr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3600" smtClean="0"/>
              <a:t>Endoscopy &amp; Surgery – do we always need histopathology? - Oesophagitis</a:t>
            </a:r>
          </a:p>
        </p:txBody>
      </p:sp>
      <p:pic>
        <p:nvPicPr>
          <p:cNvPr id="14339" name="Picture 1037" descr="Oesophagitis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11188" y="2205038"/>
            <a:ext cx="2927350" cy="2879725"/>
          </a:xfrm>
          <a:noFill/>
        </p:spPr>
      </p:pic>
      <p:pic>
        <p:nvPicPr>
          <p:cNvPr id="14340" name="Picture 9" descr="LA_cla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284663" y="2060575"/>
            <a:ext cx="4543425" cy="352901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4000" smtClean="0"/>
              <a:t>Pathology</a:t>
            </a:r>
          </a:p>
        </p:txBody>
      </p:sp>
      <p:pic>
        <p:nvPicPr>
          <p:cNvPr id="15363" name="Content Placeholder 5" descr="P407189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lum bright="20000" contrast="12000"/>
          </a:blip>
          <a:srcRect/>
          <a:stretch>
            <a:fillRect/>
          </a:stretch>
        </p:blipFill>
        <p:spPr>
          <a:xfrm>
            <a:off x="323850" y="1773238"/>
            <a:ext cx="4038600" cy="3028950"/>
          </a:xfrm>
        </p:spPr>
      </p:pic>
      <p:sp>
        <p:nvSpPr>
          <p:cNvPr id="15364" name="Text Placeholder 1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endParaRPr lang="en-GB" smtClean="0"/>
          </a:p>
          <a:p>
            <a:pPr eaLnBrk="1" hangingPunct="1"/>
            <a:r>
              <a:rPr lang="en-GB" smtClean="0"/>
              <a:t> </a:t>
            </a:r>
            <a:r>
              <a:rPr lang="en-GB" b="1" smtClean="0"/>
              <a:t>DIS , BCH</a:t>
            </a:r>
          </a:p>
          <a:p>
            <a:pPr eaLnBrk="1" hangingPunct="1"/>
            <a:r>
              <a:rPr lang="en-GB" smtClean="0"/>
              <a:t> Infiltration of eosinophils, (</a:t>
            </a:r>
            <a:r>
              <a:rPr lang="en-GB" b="1" smtClean="0"/>
              <a:t>IEE</a:t>
            </a:r>
            <a:r>
              <a:rPr lang="en-GB" smtClean="0"/>
              <a:t>) &amp; neutrophils (</a:t>
            </a:r>
            <a:r>
              <a:rPr lang="en-GB" b="1" smtClean="0"/>
              <a:t>IEN</a:t>
            </a:r>
            <a:r>
              <a:rPr lang="en-GB" smtClean="0"/>
              <a:t>) Capillary congestion (</a:t>
            </a:r>
            <a:r>
              <a:rPr lang="en-GB" b="1" smtClean="0"/>
              <a:t>CC</a:t>
            </a:r>
            <a:r>
              <a:rPr lang="en-GB" smtClean="0"/>
              <a:t>)</a:t>
            </a:r>
          </a:p>
        </p:txBody>
      </p:sp>
      <p:sp>
        <p:nvSpPr>
          <p:cNvPr id="15365" name="TextBox 4"/>
          <p:cNvSpPr txBox="1">
            <a:spLocks noChangeArrowheads="1"/>
          </p:cNvSpPr>
          <p:nvPr/>
        </p:nvSpPr>
        <p:spPr bwMode="auto">
          <a:xfrm>
            <a:off x="285750" y="5072063"/>
            <a:ext cx="3786188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600" i="1">
                <a:latin typeface="Calibri" pitchFamily="34" charset="0"/>
              </a:rPr>
              <a:t>Rubio CA et al Am J Clin Path 2006;125: 432-437, De Hertogh G et al Aliment Pharmacol Ther 2006;24 Suppl 2: 17-26, Villanacci V et al Digestion 2001;64:1-8, Mangano MM et al Mod Pathol. 1992;5:191-6.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DIS IELS IEEs BCH</a:t>
            </a:r>
          </a:p>
        </p:txBody>
      </p:sp>
      <p:pic>
        <p:nvPicPr>
          <p:cNvPr id="16387" name="Picture 9" descr="P8272047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54163" y="1600200"/>
            <a:ext cx="6035675" cy="452596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257</TotalTime>
  <Words>1388</Words>
  <Application>Microsoft Office PowerPoint</Application>
  <PresentationFormat>On-screen Show (4:3)</PresentationFormat>
  <Paragraphs>314</Paragraphs>
  <Slides>60</Slides>
  <Notes>31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1" baseType="lpstr">
      <vt:lpstr>Office Theme</vt:lpstr>
      <vt:lpstr>Introduction to Gastrointestinal Pathology</vt:lpstr>
      <vt:lpstr>Pathology</vt:lpstr>
      <vt:lpstr>Histopathology</vt:lpstr>
      <vt:lpstr>How are sections obtained to make a diagnosis? </vt:lpstr>
      <vt:lpstr>How long does a histopathology result take to reach the clinician?</vt:lpstr>
      <vt:lpstr>GIT Pathologies</vt:lpstr>
      <vt:lpstr>Endoscopy &amp; Surgery – do we always need histopathology? - Oesophagitis</vt:lpstr>
      <vt:lpstr>Pathology</vt:lpstr>
      <vt:lpstr>DIS IELS IEEs BCH</vt:lpstr>
      <vt:lpstr>PowerPoint Presentation</vt:lpstr>
      <vt:lpstr>Reflux symptoms but no endoscopic esophagitis   n=78 vs. controls   n=23</vt:lpstr>
      <vt:lpstr>Pathology &amp; Frequency of Symptoms</vt:lpstr>
      <vt:lpstr>EOSINOPHILIC OESOPHAGITIS (EO) </vt:lpstr>
      <vt:lpstr>Histopathology of EO</vt:lpstr>
      <vt:lpstr>Reflux may lead to CLO  (Barrett’s oesophagus)</vt:lpstr>
      <vt:lpstr>CLO and candida</vt:lpstr>
      <vt:lpstr>Metaplasia – Dysplasia - Ca</vt:lpstr>
      <vt:lpstr>PowerPoint Presentation</vt:lpstr>
      <vt:lpstr>Risk of progression to cancer: </vt:lpstr>
      <vt:lpstr>Histology AB/PAS</vt:lpstr>
      <vt:lpstr>Most of the oesophagus is squamous epithelium - SCC oesophagus </vt:lpstr>
      <vt:lpstr>Gastritis - pathology</vt:lpstr>
      <vt:lpstr>Gastritis</vt:lpstr>
      <vt:lpstr>Biopsy of gastric antrum</vt:lpstr>
      <vt:lpstr>Reactive/ reflux/chemical gastritis Antral                          Body</vt:lpstr>
      <vt:lpstr>Combined HLO/ reactive</vt:lpstr>
      <vt:lpstr>GIM-ve                       GIM +ve</vt:lpstr>
      <vt:lpstr>NHpH                  Hp</vt:lpstr>
      <vt:lpstr>Changing prevalence of H. pylori</vt:lpstr>
      <vt:lpstr>PowerPoint Presentation</vt:lpstr>
      <vt:lpstr>LG</vt:lpstr>
      <vt:lpstr>PowerPoint Presentation</vt:lpstr>
      <vt:lpstr>PPIs &amp; the gastric milieu and infections </vt:lpstr>
      <vt:lpstr>PPIs &amp; enteric infections </vt:lpstr>
      <vt:lpstr>Consider before prescribing:</vt:lpstr>
      <vt:lpstr>Atrophy &amp; IM</vt:lpstr>
      <vt:lpstr>PowerPoint Presentation</vt:lpstr>
      <vt:lpstr>Histological type? </vt:lpstr>
      <vt:lpstr>Coeliac disease </vt:lpstr>
      <vt:lpstr>Endoscopy and Biopsy</vt:lpstr>
      <vt:lpstr>Architecture</vt:lpstr>
      <vt:lpstr>Intraepithelial lymphocytes </vt:lpstr>
      <vt:lpstr>Malabsorption</vt:lpstr>
      <vt:lpstr>Small Intestine neoplasia </vt:lpstr>
      <vt:lpstr>Small intestinal mass </vt:lpstr>
      <vt:lpstr>Carcinoid syndrome </vt:lpstr>
      <vt:lpstr>Carcinoid</vt:lpstr>
      <vt:lpstr>Lymphoma</vt:lpstr>
      <vt:lpstr>Histology</vt:lpstr>
      <vt:lpstr>LGIT</vt:lpstr>
      <vt:lpstr>UC          Crohn’s</vt:lpstr>
      <vt:lpstr>Consensus criteria favouring UC over infective colitis.</vt:lpstr>
      <vt:lpstr>Adenomas</vt:lpstr>
      <vt:lpstr>Adenoma – Carcinoma sequence</vt:lpstr>
      <vt:lpstr>Adenoma - Carcinoma</vt:lpstr>
      <vt:lpstr>Colon cancer</vt:lpstr>
      <vt:lpstr>Infections in the LGIT</vt:lpstr>
      <vt:lpstr>C. difficile</vt:lpstr>
      <vt:lpstr>PowerPoint Presentation</vt:lpstr>
      <vt:lpstr>GIT Pathologies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Gastrointestinal Pathology</dc:title>
  <dc:creator>PETER</dc:creator>
  <cp:lastModifiedBy>Shiel, Nuala</cp:lastModifiedBy>
  <cp:revision>55</cp:revision>
  <dcterms:created xsi:type="dcterms:W3CDTF">2010-09-07T20:00:56Z</dcterms:created>
  <dcterms:modified xsi:type="dcterms:W3CDTF">2012-09-25T11:12:23Z</dcterms:modified>
</cp:coreProperties>
</file>